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1953" autoAdjust="0"/>
  </p:normalViewPr>
  <p:slideViewPr>
    <p:cSldViewPr snapToGrid="0">
      <p:cViewPr varScale="1">
        <p:scale>
          <a:sx n="29" d="100"/>
          <a:sy n="29" d="100"/>
        </p:scale>
        <p:origin x="2021"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1C8B2-11D3-4574-BEDB-C2FAFDF6A5A8}"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95B0E-A056-4384-828A-D0DCA79ED6D8}" type="slidenum">
              <a:rPr lang="en-US" smtClean="0"/>
              <a:t>‹#›</a:t>
            </a:fld>
            <a:endParaRPr lang="en-US"/>
          </a:p>
        </p:txBody>
      </p:sp>
    </p:spTree>
    <p:extLst>
      <p:ext uri="{BB962C8B-B14F-4D97-AF65-F5344CB8AC3E}">
        <p14:creationId xmlns:p14="http://schemas.microsoft.com/office/powerpoint/2010/main" val="12919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coronavirus/2019-ncov/faq.html#Pets-and-Animal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CDC_AA_refVal=https%3A%2F%2Fwww.cdc.gov%2Fcoronavirus%2F2019-ncov%2Fneed-extra-precautions%2Fgroups-at-higher-risk.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coronavirus/2019-ncov/need-extra-precautions/people-with-medical-conditions.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heconversation.com/how-long-are-you-infectious-when-you-have-coronavirus-13529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cdc.gov/coronavirus/2019-ncov/symptoms-testing/symptoms.html" TargetMode="External"/><Relationship Id="rId3" Type="http://schemas.openxmlformats.org/officeDocument/2006/relationships/hyperlink" Target="https://www.cdc.gov/coronavirus/2019-ncov/vaccines/safety.html" TargetMode="External"/><Relationship Id="rId7" Type="http://schemas.openxmlformats.org/officeDocument/2006/relationships/hyperlink" Target="https://www.cdc.gov/coronavirus/2019-ncov/need-extra-precaution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cdc.gov/coronavirus/2019-ncov/vaccines/effectiveness.html" TargetMode="External"/><Relationship Id="rId5" Type="http://schemas.openxmlformats.org/officeDocument/2006/relationships/hyperlink" Target="https://www.cdc.gov/coronavirus/2019-ncov/vaccines/different-vaccines.html" TargetMode="External"/><Relationship Id="rId10" Type="http://schemas.openxmlformats.org/officeDocument/2006/relationships/hyperlink" Target="https://www.cdc.gov/coronavirus/2019-ncov/prevent-getting-sick/prevention.html" TargetMode="External"/><Relationship Id="rId4" Type="http://schemas.openxmlformats.org/officeDocument/2006/relationships/hyperlink" Target="https://www.cdc.gov/coronavirus/2019-ncov/vaccines/facts.html" TargetMode="External"/><Relationship Id="rId9" Type="http://schemas.openxmlformats.org/officeDocument/2006/relationships/hyperlink" Target="https://www.youtube.com/watch?v=iGkwaESsGBQ"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coronavirus/2019-ncov/hcp/disposition-in-home-patients.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cdc.gov/coronavirus/2019-ncov/prevent-getting-sick/cloth-face-cover-guidance.html" TargetMode="External"/><Relationship Id="rId4" Type="http://schemas.openxmlformats.org/officeDocument/2006/relationships/hyperlink" Target="https://www.cdc.gov/coronavirus/2019-ncov/prevent-getting-sick/about-face-covering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coronavirus/2019-ncov/your-health/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黑体" panose="02010609060101010101" pitchFamily="49" charset="-122"/>
                <a:ea typeface="黑体" panose="02010609060101010101" pitchFamily="49" charset="-122"/>
                <a:cs typeface="宋体" panose="02010600030101010101" pitchFamily="2" charset="-122"/>
              </a:rPr>
              <a:t> </a:t>
            </a: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1</a:t>
            </a:fld>
            <a:endParaRPr lang="en-US"/>
          </a:p>
        </p:txBody>
      </p:sp>
    </p:spTree>
    <p:extLst>
      <p:ext uri="{BB962C8B-B14F-4D97-AF65-F5344CB8AC3E}">
        <p14:creationId xmlns:p14="http://schemas.microsoft.com/office/powerpoint/2010/main" val="374251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我们对待戴口罩的感受是怎样的？</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11</a:t>
            </a:fld>
            <a:endParaRPr lang="en-US"/>
          </a:p>
        </p:txBody>
      </p:sp>
    </p:spTree>
    <p:extLst>
      <p:ext uri="{BB962C8B-B14F-4D97-AF65-F5344CB8AC3E}">
        <p14:creationId xmlns:p14="http://schemas.microsoft.com/office/powerpoint/2010/main" val="1539154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您还看到了什么其他的错误佩戴口罩的方式吗？</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12</a:t>
            </a:fld>
            <a:endParaRPr lang="en-US"/>
          </a:p>
        </p:txBody>
      </p:sp>
    </p:spTree>
    <p:extLst>
      <p:ext uri="{BB962C8B-B14F-4D97-AF65-F5344CB8AC3E}">
        <p14:creationId xmlns:p14="http://schemas.microsoft.com/office/powerpoint/2010/main" val="132585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应该</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戴口罩遮住口鼻，防止感染和传播</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在公共场合，周围不是和您同住一家的人的时候，尤其是在室内，当你可能很难与别人保持六英尺的距离时，戴上口罩</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正确佩戴口罩，以获得最大保护</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在寒冷的天气里，把口罩戴在围巾、滑雪面罩或巴拉克拉瓦蒙面帽下</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保留一个备用的口罩来替换因呼吸、雪或雨而变湿的口罩</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将可重复使用的湿口罩储存在塑料袋中，在清洗时取出来</a:t>
            </a:r>
            <a:endParaRPr lang="en-US" altLang="zh-CN" sz="1200" dirty="0">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不应该</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将口罩戴在脖子上或额头上</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触摸口罩，如果触摸过口罩，请洗手或使用手部消毒液</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13</a:t>
            </a:fld>
            <a:endParaRPr lang="en-US"/>
          </a:p>
        </p:txBody>
      </p:sp>
    </p:spTree>
    <p:extLst>
      <p:ext uri="{BB962C8B-B14F-4D97-AF65-F5344CB8AC3E}">
        <p14:creationId xmlns:p14="http://schemas.microsoft.com/office/powerpoint/2010/main" val="1275843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a:effectLst/>
                <a:latin typeface="Arial" panose="020B0604020202020204" pitchFamily="34" charset="0"/>
                <a:ea typeface="黑体" panose="02010609060101010101" pitchFamily="49" charset="-122"/>
                <a:cs typeface="宋体" panose="02010600030101010101" pitchFamily="2" charset="-122"/>
              </a:rPr>
              <a:t>您应该每天或每次使用后清洗口罩。正确脱下口罩，触碰使用过的口罩后清洁手，都非常重要。</a:t>
            </a:r>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14</a:t>
            </a:fld>
            <a:endParaRPr lang="en-US"/>
          </a:p>
        </p:txBody>
      </p:sp>
    </p:spTree>
    <p:extLst>
      <p:ext uri="{BB962C8B-B14F-4D97-AF65-F5344CB8AC3E}">
        <p14:creationId xmlns:p14="http://schemas.microsoft.com/office/powerpoint/2010/main" val="98779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a:effectLst/>
                <a:latin typeface="Arial" panose="020B0604020202020204" pitchFamily="34" charset="0"/>
                <a:ea typeface="黑体" panose="02010609060101010101" pitchFamily="49" charset="-122"/>
                <a:cs typeface="宋体" panose="02010600030101010101" pitchFamily="2" charset="-122"/>
              </a:rPr>
              <a:t>与</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患者接近</a:t>
            </a:r>
            <a:r>
              <a:rPr lang="en-US" sz="1200" dirty="0">
                <a:effectLst/>
                <a:latin typeface="Arial" panose="020B0604020202020204" pitchFamily="34" charset="0"/>
                <a:ea typeface="黑体" panose="02010609060101010101" pitchFamily="49" charset="-122"/>
                <a:cs typeface="宋体" panose="02010600030101010101" pitchFamily="2" charset="-122"/>
              </a:rPr>
              <a:t>(6</a:t>
            </a:r>
            <a:r>
              <a:rPr lang="zh-CN" altLang="en-US" sz="1200" dirty="0">
                <a:effectLst/>
                <a:latin typeface="Arial" panose="020B0604020202020204" pitchFamily="34" charset="0"/>
                <a:ea typeface="黑体" panose="02010609060101010101" pitchFamily="49" charset="-122"/>
                <a:cs typeface="宋体" panose="02010600030101010101" pitchFamily="2" charset="-122"/>
              </a:rPr>
              <a:t>英尺以内</a:t>
            </a:r>
            <a:r>
              <a:rPr lang="en-US" sz="120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或直接接触的人感染风险最大。</a:t>
            </a:r>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15</a:t>
            </a:fld>
            <a:endParaRPr lang="en-US"/>
          </a:p>
        </p:txBody>
      </p:sp>
    </p:spTree>
    <p:extLst>
      <p:ext uri="{BB962C8B-B14F-4D97-AF65-F5344CB8AC3E}">
        <p14:creationId xmlns:p14="http://schemas.microsoft.com/office/powerpoint/2010/main" val="343260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如果您已患</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或认为可能感染了</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，请遵循以下步骤照顾自己，并帮助保护家人和社区中的其他人。</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除非去就医，请居家不要外出</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从出现症状开始，居家</a:t>
            </a:r>
            <a:r>
              <a:rPr lang="en-US" sz="1200" dirty="0">
                <a:effectLst/>
                <a:latin typeface="Arial" panose="020B0604020202020204" pitchFamily="34" charset="0"/>
                <a:ea typeface="黑体" panose="02010609060101010101" pitchFamily="49" charset="-122"/>
                <a:cs typeface="宋体" panose="02010600030101010101" pitchFamily="2" charset="-122"/>
              </a:rPr>
              <a:t>10</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天。如果没有症状，请在进行</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检测当日起，居家</a:t>
            </a:r>
            <a:r>
              <a:rPr lang="en-US" sz="1200" dirty="0">
                <a:effectLst/>
                <a:latin typeface="Arial" panose="020B0604020202020204" pitchFamily="34" charset="0"/>
                <a:ea typeface="黑体" panose="02010609060101010101" pitchFamily="49" charset="-122"/>
                <a:cs typeface="宋体" panose="02010600030101010101" pitchFamily="2" charset="-122"/>
              </a:rPr>
              <a:t>10</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天。大多数</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患者病情轻微，可以不需要医疗护理，在家中自行康复。除非去就医，请不要离家。不要进入公共区域。</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照顾好自己。休息一下，保持水分充足。服用一些非处方药，比如扑热息痛，可以让你感觉好一些。</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与你的医生保持联系。就医前打电话联系。如果你有呼吸困难，或出现任何其他紧急症状信号，或如果你认为是一个紧急症状，请务必去寻求医疗救助。</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避免乘坐公共交通工具、拼车或乘出租车。</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457200" marR="0">
              <a:spcBef>
                <a:spcPts val="0"/>
              </a:spcBef>
              <a:spcAft>
                <a:spcPts val="0"/>
              </a:spcAft>
            </a:pPr>
            <a:r>
              <a:rPr lang="en-US" sz="1200"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将自己与他人隔离</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尽可能呆在一个远离家里其他人和宠物的特定房间。如果可能的话，你应该使用单独的浴室。如果你需要在家内</a:t>
            </a:r>
            <a:r>
              <a:rPr lang="en-US" sz="120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外与他人或动物接触，请戴上口罩。</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告诉你的密切接触者，他们可能已经暴露于</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。感染者可在出现任何症状或检测呈阳性前</a:t>
            </a:r>
            <a:r>
              <a:rPr lang="en-US" sz="1200" dirty="0">
                <a:effectLst/>
                <a:latin typeface="Arial" panose="020B0604020202020204" pitchFamily="34" charset="0"/>
                <a:ea typeface="黑体" panose="02010609060101010101" pitchFamily="49" charset="-122"/>
                <a:cs typeface="宋体" panose="02010600030101010101" pitchFamily="2" charset="-122"/>
              </a:rPr>
              <a:t>48</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小时（或</a:t>
            </a:r>
            <a:r>
              <a:rPr lang="en-US" sz="1200" dirty="0">
                <a:effectLst/>
                <a:latin typeface="Arial" panose="020B0604020202020204" pitchFamily="34" charset="0"/>
                <a:ea typeface="黑体" panose="02010609060101010101" pitchFamily="49" charset="-122"/>
                <a:cs typeface="宋体" panose="02010600030101010101" pitchFamily="2" charset="-122"/>
              </a:rPr>
              <a:t>2</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天）开始传播</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。告知您的密切接触者，让他们知道自己可能暴露</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，你就是在帮助保护每个人。</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对于近距离居住和共享住房的人，额外指南如下</a:t>
            </a:r>
            <a:r>
              <a:rPr lang="en-US" altLang="zh-CN" sz="1200" dirty="0">
                <a:effectLst/>
                <a:latin typeface="Arial" panose="020B0604020202020204" pitchFamily="34" charset="0"/>
                <a:ea typeface="黑体" panose="02010609060101010101" pitchFamily="49" charset="-122"/>
                <a:cs typeface="Times New Roman" panose="02020603050405020304" pitchFamily="18" charset="0"/>
              </a:rPr>
              <a:t> - </a:t>
            </a:r>
            <a:r>
              <a:rPr lang="en-US" sz="1200" dirty="0">
                <a:effectLst/>
                <a:latin typeface="Arial" panose="020B0604020202020204" pitchFamily="34" charset="0"/>
                <a:ea typeface="黑体" panose="02010609060101010101" pitchFamily="49" charset="-122"/>
                <a:cs typeface="宋体" panose="02010600030101010101" pitchFamily="2" charset="-122"/>
              </a:rPr>
              <a:t>https://www.cdc.gov/coronavirus/2019-ncov/daily-life-coping/living-in-close-quarters.html</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如果您对宠物有相关疑问，请查看</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和动物</a:t>
            </a:r>
            <a:r>
              <a:rPr lang="en-US" altLang="zh-CN" sz="1200" dirty="0">
                <a:effectLst/>
                <a:latin typeface="Arial" panose="020B0604020202020204" pitchFamily="34" charset="0"/>
                <a:ea typeface="黑体" panose="02010609060101010101" pitchFamily="49" charset="-122"/>
                <a:cs typeface="Times New Roman" panose="02020603050405020304" pitchFamily="18" charset="0"/>
              </a:rPr>
              <a:t> - </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https://www.cdc.gov/coronavirus/2019-ncov/faq.html#Pets-and-Animals</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0" marR="0">
              <a:spcBef>
                <a:spcPts val="0"/>
              </a:spcBef>
              <a:spcAft>
                <a:spcPts val="0"/>
              </a:spcAft>
            </a:pPr>
            <a:r>
              <a:rPr lang="en-US" sz="1200" u="none" strike="noStrike"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如果你被诊断为</a:t>
            </a:r>
            <a:r>
              <a:rPr lang="en-US" sz="1200" u="sng"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，卫生部门的人可能会打电话给你。请接通电话，减缓疾病传播。</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r>
              <a:rPr lang="en-US" sz="1200" kern="0" dirty="0">
                <a:effectLst/>
                <a:latin typeface="Arial" panose="020B0604020202020204" pitchFamily="34" charset="0"/>
                <a:ea typeface="黑体" panose="02010609060101010101" pitchFamily="49" charset="-122"/>
                <a:cs typeface="宋体" panose="02010600030101010101" pitchFamily="2" charset="-122"/>
              </a:rPr>
              <a:t>https://www.cdc.gov/coronavirus/2019-ncov/if-you-are-sick/steps-when-sick.html</a:t>
            </a:r>
            <a:endParaRPr lang="en-US" sz="1000" b="0" i="0" noProof="0" dirty="0">
              <a:latin typeface="+mn-lt"/>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16</a:t>
            </a:fld>
            <a:endParaRPr lang="en-US"/>
          </a:p>
        </p:txBody>
      </p:sp>
    </p:spTree>
    <p:extLst>
      <p:ext uri="{BB962C8B-B14F-4D97-AF65-F5344CB8AC3E}">
        <p14:creationId xmlns:p14="http://schemas.microsoft.com/office/powerpoint/2010/main" val="23626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379345" algn="l"/>
              </a:tabLst>
            </a:pP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何时寻求紧急医疗救助</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注意</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的紧急警告信号</a:t>
            </a:r>
            <a:r>
              <a:rPr lang="en-US" sz="120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。如果有人出现以下任何症状，请立即寻求紧急医疗救助：</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呼吸困难</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胸部持续疼痛或胸闷</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出现意识模糊</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不清醒或无法保持清醒</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面部或口唇发绀</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此列表并不包括所有可能的症状。如果您有任何其他严重或让您担忧的症状，请致电您的医疗服务提供者。</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拨打</a:t>
            </a:r>
            <a:r>
              <a:rPr lang="en-US" sz="1200" dirty="0">
                <a:effectLst/>
                <a:latin typeface="Arial" panose="020B0604020202020204" pitchFamily="34" charset="0"/>
                <a:ea typeface="黑体" panose="02010609060101010101" pitchFamily="49" charset="-122"/>
                <a:cs typeface="宋体" panose="02010600030101010101" pitchFamily="2" charset="-122"/>
              </a:rPr>
              <a:t>911</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或提前拨打当地急救部门：通知接线员您正在为患有或可能患有</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的人寻求治疗。</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br>
              <a:rPr lang="en-US" sz="1200" b="1" dirty="0">
                <a:effectLst/>
                <a:latin typeface="Arial" panose="020B0604020202020204" pitchFamily="34" charset="0"/>
                <a:ea typeface="黑体" panose="02010609060101010101" pitchFamily="49" charset="-122"/>
                <a:cs typeface="宋体" panose="02010600030101010101" pitchFamily="2" charset="-122"/>
              </a:rPr>
            </a:br>
            <a:r>
              <a:rPr lang="en-US" sz="1200" dirty="0">
                <a:effectLst/>
                <a:latin typeface="Arial" panose="020B0604020202020204" pitchFamily="34" charset="0"/>
                <a:ea typeface="黑体" panose="02010609060101010101" pitchFamily="49" charset="-122"/>
                <a:cs typeface="宋体" panose="02010600030101010101" pitchFamily="2" charset="-122"/>
              </a:rPr>
              <a:t>https://www.cdc.gov/coronavirus/2019-ncov/if-you-are-sick/steps-when-sick.html</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17</a:t>
            </a:fld>
            <a:endParaRPr lang="en-US"/>
          </a:p>
        </p:txBody>
      </p:sp>
    </p:spTree>
    <p:extLst>
      <p:ext uri="{BB962C8B-B14F-4D97-AF65-F5344CB8AC3E}">
        <p14:creationId xmlns:p14="http://schemas.microsoft.com/office/powerpoint/2010/main" val="1835343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潜伏期大约为</a:t>
            </a:r>
            <a:r>
              <a:rPr lang="en-US" sz="1200" dirty="0">
                <a:effectLst/>
                <a:latin typeface="Arial" panose="020B0604020202020204" pitchFamily="34" charset="0"/>
                <a:ea typeface="黑体" panose="02010609060101010101" pitchFamily="49" charset="-122"/>
                <a:cs typeface="宋体" panose="02010600030101010101" pitchFamily="2" charset="-122"/>
              </a:rPr>
              <a:t>2</a:t>
            </a:r>
            <a:r>
              <a:rPr lang="zh-CN" altLang="en-US" sz="1200" dirty="0">
                <a:effectLst/>
                <a:latin typeface="Arial" panose="020B0604020202020204" pitchFamily="34" charset="0"/>
                <a:ea typeface="黑体" panose="02010609060101010101" pitchFamily="49" charset="-122"/>
                <a:cs typeface="宋体" panose="02010600030101010101" pitchFamily="2" charset="-122"/>
              </a:rPr>
              <a:t>至</a:t>
            </a:r>
            <a:r>
              <a:rPr lang="en-US" sz="1200" dirty="0">
                <a:effectLst/>
                <a:latin typeface="Arial" panose="020B0604020202020204" pitchFamily="34" charset="0"/>
                <a:ea typeface="黑体" panose="02010609060101010101" pitchFamily="49" charset="-122"/>
                <a:cs typeface="宋体" panose="02010600030101010101" pitchFamily="2" charset="-122"/>
              </a:rPr>
              <a:t>14</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天，平均</a:t>
            </a:r>
            <a:r>
              <a:rPr lang="en-US" sz="1200" dirty="0">
                <a:effectLst/>
                <a:latin typeface="Arial" panose="020B0604020202020204" pitchFamily="34" charset="0"/>
                <a:ea typeface="黑体" panose="02010609060101010101" pitchFamily="49" charset="-122"/>
                <a:cs typeface="宋体" panose="02010600030101010101" pitchFamily="2" charset="-122"/>
              </a:rPr>
              <a:t>5</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天左右。</a:t>
            </a:r>
            <a:r>
              <a:rPr lang="en-US" sz="120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潜伏期</a:t>
            </a:r>
            <a:r>
              <a:rPr lang="en-US" sz="120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是指从感染病毒到开始出现疾病症状之间的时间。</a:t>
            </a:r>
            <a:endParaRPr lang="es-ES" altLang="en-US" noProof="0"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18</a:t>
            </a:fld>
            <a:endParaRPr lang="en-US"/>
          </a:p>
        </p:txBody>
      </p:sp>
    </p:spTree>
    <p:extLst>
      <p:ext uri="{BB962C8B-B14F-4D97-AF65-F5344CB8AC3E}">
        <p14:creationId xmlns:p14="http://schemas.microsoft.com/office/powerpoint/2010/main" val="2150813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如果</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在你的社区爆发，可能会持续一段时间（疫情爆发是指大量的人突然生病）。根据疫情的严重程度，公共卫生官员可能会建议采取社区行动，以降低人们感染</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的风险。这些行动可以减缓传播速度，减少疾病的影响。</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如果您由于年龄或长期存在严重的健康问题，感染</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后患重病风险增加，那么采取行动降低患病风险是极其重要的。</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重症是指需要住院治疗、进</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ICU</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、气管插管或机械通气，或者导致死亡。</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有以下情况的各年龄段成年人感染导致</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的病毒后患重病</a:t>
            </a:r>
            <a:r>
              <a:rPr lang="zh-CN" altLang="en-US" sz="1200" b="1" dirty="0">
                <a:solidFill>
                  <a:srgbClr val="000000"/>
                </a:solidFill>
                <a:effectLst/>
                <a:latin typeface="Arial" panose="020B0604020202020204" pitchFamily="34" charset="0"/>
                <a:ea typeface="黑体" panose="02010609060101010101" pitchFamily="49" charset="-122"/>
                <a:cs typeface="宋体" panose="02010600030101010101" pitchFamily="2" charset="-122"/>
              </a:rPr>
              <a:t>风险增加</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癌症</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慢性肾病</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COPD</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（慢性阻塞性肺疾病）</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唐氏综合症</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心脏疾病，例如心力衰竭，冠状动脉疾病或心肌病</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实体器官移植后的免疫功能低下状态（免疫系统减弱）</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肥胖（体重指数</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[BMI]</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为</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30 kg/m</a:t>
            </a:r>
            <a:r>
              <a:rPr lang="en-US" sz="1200" u="sng" baseline="30000"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2</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或更高，但</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&lt;40 kg/m</a:t>
            </a:r>
            <a:r>
              <a:rPr lang="en-US" sz="1200" u="sng" baseline="30000"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2</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严重肥胖（</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BMI≥40 kg/m</a:t>
            </a:r>
            <a:r>
              <a:rPr lang="en-US" sz="1200" u="sng" baseline="30000"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2</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怀孕</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镰状细胞性贫血症</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吸烟</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2</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型糖尿病</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是一种新的疾病。目前，许多潜在医疗情况是否对</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造成重病风险有影响，相关的数据和信息都有限。根据我们目前的了解，有以下情况的各年龄段成年人感染新冠病毒后出现严重症状的</a:t>
            </a:r>
            <a:r>
              <a:rPr lang="zh-CN" altLang="en-US" sz="1200" b="1" dirty="0">
                <a:effectLst/>
                <a:latin typeface="Arial" panose="020B0604020202020204" pitchFamily="34" charset="0"/>
                <a:ea typeface="黑体" panose="02010609060101010101" pitchFamily="49" charset="-122"/>
                <a:cs typeface="宋体" panose="02010600030101010101" pitchFamily="2" charset="-122"/>
              </a:rPr>
              <a:t>风险可能会增加</a:t>
            </a:r>
            <a:r>
              <a:rPr lang="zh-CN" altLang="en-US" sz="1200" dirty="0">
                <a:effectLst/>
                <a:latin typeface="Arial" panose="020B0604020202020204" pitchFamily="34" charset="0"/>
                <a:ea typeface="黑体" panose="02010609060101010101" pitchFamily="49" charset="-122"/>
                <a:cs typeface="宋体" panose="02010600030101010101" pitchFamily="2" charset="-122"/>
              </a:rPr>
              <a:t>：</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哮喘（中度至重度）</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脑血管疾病（影响血管和大脑的血液供应）</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囊性纤维化</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高血压病或高血压</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血液或骨髓移植，免疫缺陷，</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HIV</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，使用皮质类固醇或使用其他减弱免疫系统的药物，引起的免疫受损状态（免疫系统减弱）</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神经系统疾病，例如痴呆</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肝病</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超重（</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BMI&gt;25 kg/m2</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，但</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&lt;30kg/m2</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肺纤维化（肺组织受损或瘢痕化）</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地中海贫血（一种血液疾病）</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1</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型糖尿病</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我们每天都了解到更多有关</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的信息。</a:t>
            </a:r>
            <a:r>
              <a:rPr lang="zh-CN" altLang="en-US" sz="1200" b="1" dirty="0">
                <a:effectLst/>
                <a:latin typeface="Arial" panose="020B0604020202020204" pitchFamily="34" charset="0"/>
                <a:ea typeface="黑体" panose="02010609060101010101" pitchFamily="49" charset="-122"/>
                <a:cs typeface="宋体" panose="02010600030101010101" pitchFamily="2" charset="-122"/>
              </a:rPr>
              <a:t>此处列出的会增加患</a:t>
            </a:r>
            <a:r>
              <a:rPr lang="en-US" sz="1200" b="1"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b="1" dirty="0">
                <a:effectLst/>
                <a:latin typeface="Arial" panose="020B0604020202020204" pitchFamily="34" charset="0"/>
                <a:ea typeface="黑体" panose="02010609060101010101" pitchFamily="49" charset="-122"/>
                <a:cs typeface="宋体" panose="02010600030101010101" pitchFamily="2" charset="-122"/>
              </a:rPr>
              <a:t>后重病风险的医疗情况并不详尽无遗，仅包括有充分证据能得出结论的医疗情况</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；它是一份随时可能更新的现用文档，随着科学的发展，它可能会迅速变化。</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使人们患重病风险增加的“医疗情况”的最新列表如下：</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https://www.cdc.gov/coronavirus/2019-ncov/need-extra-precautions/people-with-medical-conditions.html?CDC_AA_refVal=https%3A%2F%2Fwww.cdc.gov%2Fcoronavirus%2F2019-ncov%2Fneed-extra-precautions%2Fgroups-at-higher-risk.html</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NI"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19</a:t>
            </a:fld>
            <a:endParaRPr lang="en-US"/>
          </a:p>
        </p:txBody>
      </p:sp>
    </p:spTree>
    <p:extLst>
      <p:ext uri="{BB962C8B-B14F-4D97-AF65-F5344CB8AC3E}">
        <p14:creationId xmlns:p14="http://schemas.microsoft.com/office/powerpoint/2010/main" val="3377805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a:effectLst/>
                <a:latin typeface="Arial" panose="020B0604020202020204" pitchFamily="34" charset="0"/>
                <a:ea typeface="黑体" panose="02010609060101010101" pitchFamily="49" charset="-122"/>
                <a:cs typeface="宋体" panose="02010600030101010101" pitchFamily="2" charset="-122"/>
              </a:rPr>
              <a:t>解释身体会自我保护，但必须得到帮助。</a:t>
            </a:r>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20</a:t>
            </a:fld>
            <a:endParaRPr lang="en-US"/>
          </a:p>
        </p:txBody>
      </p:sp>
    </p:spTree>
    <p:extLst>
      <p:ext uri="{BB962C8B-B14F-4D97-AF65-F5344CB8AC3E}">
        <p14:creationId xmlns:p14="http://schemas.microsoft.com/office/powerpoint/2010/main" val="285639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黑体" panose="02010609060101010101" pitchFamily="49" charset="-122"/>
                <a:ea typeface="黑体" panose="02010609060101010101" pitchFamily="49" charset="-122"/>
                <a:cs typeface="宋体" panose="02010600030101010101" pitchFamily="2" charset="-122"/>
              </a:rPr>
              <a:t>1. </a:t>
            </a:r>
            <a:r>
              <a:rPr lang="zh-CN" altLang="en-US" sz="1200" dirty="0">
                <a:effectLst/>
                <a:latin typeface="黑体" panose="02010609060101010101" pitchFamily="49" charset="-122"/>
                <a:ea typeface="黑体" panose="02010609060101010101" pitchFamily="49" charset="-122"/>
                <a:cs typeface="宋体" panose="02010600030101010101" pitchFamily="2" charset="-122"/>
              </a:rPr>
              <a:t>欢迎参与者。然后介绍主题。</a:t>
            </a:r>
            <a:endParaRPr lang="en-US" sz="1200" dirty="0">
              <a:effectLst/>
              <a:latin typeface="黑体" panose="02010609060101010101" pitchFamily="49" charset="-122"/>
              <a:ea typeface="黑体" panose="02010609060101010101" pitchFamily="49" charset="-122"/>
              <a:cs typeface="宋体" panose="02010600030101010101" pitchFamily="2" charset="-122"/>
            </a:endParaRPr>
          </a:p>
          <a:p>
            <a:pPr marL="0" marR="0">
              <a:spcBef>
                <a:spcPts val="0"/>
              </a:spcBef>
              <a:spcAft>
                <a:spcPts val="0"/>
              </a:spcAft>
            </a:pPr>
            <a:r>
              <a:rPr lang="en-US" sz="1200" dirty="0">
                <a:effectLst/>
                <a:latin typeface="黑体" panose="02010609060101010101" pitchFamily="49" charset="-122"/>
                <a:ea typeface="黑体" panose="02010609060101010101" pitchFamily="49" charset="-122"/>
                <a:cs typeface="宋体" panose="02010600030101010101" pitchFamily="2" charset="-122"/>
              </a:rPr>
              <a:t>2. </a:t>
            </a:r>
            <a:r>
              <a:rPr lang="zh-CN" altLang="en-US" sz="1200" dirty="0">
                <a:effectLst/>
                <a:latin typeface="黑体" panose="02010609060101010101" pitchFamily="49" charset="-122"/>
                <a:ea typeface="黑体" panose="02010609060101010101" pitchFamily="49" charset="-122"/>
                <a:cs typeface="宋体" panose="02010600030101010101" pitchFamily="2" charset="-122"/>
              </a:rPr>
              <a:t>首先，要提到照顾自己的重要性</a:t>
            </a:r>
            <a:endParaRPr lang="en-US" sz="1200" dirty="0">
              <a:effectLst/>
              <a:latin typeface="黑体" panose="02010609060101010101" pitchFamily="49" charset="-122"/>
              <a:ea typeface="黑体" panose="02010609060101010101" pitchFamily="49" charset="-122"/>
              <a:cs typeface="宋体" panose="02010600030101010101" pitchFamily="2" charset="-122"/>
            </a:endParaRPr>
          </a:p>
          <a:p>
            <a:pPr marL="0" marR="0">
              <a:spcBef>
                <a:spcPts val="0"/>
              </a:spcBef>
              <a:spcAft>
                <a:spcPts val="0"/>
              </a:spcAft>
            </a:pPr>
            <a:r>
              <a:rPr lang="en-US" sz="1200" dirty="0">
                <a:effectLst/>
                <a:latin typeface="黑体" panose="02010609060101010101" pitchFamily="49" charset="-122"/>
                <a:ea typeface="黑体" panose="02010609060101010101" pitchFamily="49" charset="-122"/>
                <a:cs typeface="宋体" panose="02010600030101010101" pitchFamily="2" charset="-122"/>
              </a:rPr>
              <a:t>3. </a:t>
            </a:r>
            <a:r>
              <a:rPr lang="zh-CN" altLang="en-US" sz="1200" dirty="0">
                <a:effectLst/>
                <a:latin typeface="黑体" panose="02010609060101010101" pitchFamily="49" charset="-122"/>
                <a:ea typeface="黑体" panose="02010609060101010101" pitchFamily="49" charset="-122"/>
                <a:cs typeface="宋体" panose="02010600030101010101" pitchFamily="2" charset="-122"/>
              </a:rPr>
              <a:t>强调关爱自己和社区的信息。</a:t>
            </a:r>
            <a:endParaRPr lang="en-US" sz="1200" dirty="0">
              <a:effectLst/>
              <a:latin typeface="黑体" panose="02010609060101010101" pitchFamily="49" charset="-122"/>
              <a:ea typeface="黑体" panose="02010609060101010101" pitchFamily="49"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2</a:t>
            </a:fld>
            <a:endParaRPr lang="en-US"/>
          </a:p>
        </p:txBody>
      </p:sp>
    </p:spTree>
    <p:extLst>
      <p:ext uri="{BB962C8B-B14F-4D97-AF65-F5344CB8AC3E}">
        <p14:creationId xmlns:p14="http://schemas.microsoft.com/office/powerpoint/2010/main" val="2921648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关于</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还有许多未知。今天正确的可能过几个月会发生改变。然而，这并不意味着现在不能或不应该采取合理和有效的措施来准备和保护工人。最好是用过度的预防措施来避免疾病和死亡。</a:t>
            </a:r>
            <a:r>
              <a:rPr lang="en-US" sz="1000" b="0" i="0" noProof="0" dirty="0">
                <a:latin typeface="+mn-lt"/>
              </a:rPr>
              <a:t>
</a:t>
            </a:r>
            <a:endParaRPr lang="en-US" altLang="en-US" b="0" baseline="0" noProof="0" dirty="0">
              <a:latin typeface="+mn-lt"/>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21</a:t>
            </a:fld>
            <a:endParaRPr lang="en-US"/>
          </a:p>
        </p:txBody>
      </p:sp>
    </p:spTree>
    <p:extLst>
      <p:ext uri="{BB962C8B-B14F-4D97-AF65-F5344CB8AC3E}">
        <p14:creationId xmlns:p14="http://schemas.microsoft.com/office/powerpoint/2010/main" val="3164315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我们如何看待安全预防措施？</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22</a:t>
            </a:fld>
            <a:endParaRPr lang="en-US"/>
          </a:p>
        </p:txBody>
      </p:sp>
    </p:spTree>
    <p:extLst>
      <p:ext uri="{BB962C8B-B14F-4D97-AF65-F5344CB8AC3E}">
        <p14:creationId xmlns:p14="http://schemas.microsoft.com/office/powerpoint/2010/main" val="786883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确诊病例是指通过咽拭子、鼻拭子或唾液检测方式进行的确诊性病毒检测，且该标本检测出</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SARS-CoV-2</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阳性的个人。</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SARS-CoV-2</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是导致</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的病毒。</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在确诊后，追踪接触者，通知他们可能因接触感染者而暴露于冠状病毒。</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CDC</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和伊利诺斯州在做出医学隔离、检疫隔离和接触者追踪的决定时，同时考虑了确诊病例和疑似病例。</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如上所述，确诊病例通过分子检测得到实验室确诊，而疑似病例符合临床标准</a:t>
            </a:r>
            <a:r>
              <a:rPr lang="zh-CN" altLang="en-US" sz="1200" b="1"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并</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具有流行病学关联，或抗原检测阳性。</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b="1"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有关伊利诺斯州的指南，请参见：</a:t>
            </a:r>
            <a:r>
              <a:rPr lang="en-US" sz="1200" dirty="0">
                <a:effectLst/>
                <a:latin typeface="Arial" panose="020B0604020202020204" pitchFamily="34" charset="0"/>
                <a:ea typeface="黑体" panose="02010609060101010101" pitchFamily="49" charset="-122"/>
                <a:cs typeface="宋体" panose="02010600030101010101" pitchFamily="2" charset="-122"/>
              </a:rPr>
              <a:t>https://www.dph.illinois.gov/covid19/community-guidance/isolation-quarantine</a:t>
            </a:r>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23</a:t>
            </a:fld>
            <a:endParaRPr lang="en-US"/>
          </a:p>
        </p:txBody>
      </p:sp>
    </p:spTree>
    <p:extLst>
      <p:ext uri="{BB962C8B-B14F-4D97-AF65-F5344CB8AC3E}">
        <p14:creationId xmlns:p14="http://schemas.microsoft.com/office/powerpoint/2010/main" val="2428247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这张图表很好地展示了一个</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病例情况，以及感染</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后应采取的措施。</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提问？</a:t>
            </a:r>
            <a:r>
              <a:rPr lang="en-US" altLang="zh-CN" sz="120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如果您的员工在</a:t>
            </a:r>
            <a:r>
              <a:rPr lang="en-US" sz="1200" dirty="0">
                <a:effectLst/>
                <a:latin typeface="Arial" panose="020B0604020202020204" pitchFamily="34" charset="0"/>
                <a:ea typeface="黑体" panose="02010609060101010101" pitchFamily="49" charset="-122"/>
                <a:cs typeface="宋体" panose="02010600030101010101" pitchFamily="2" charset="-122"/>
              </a:rPr>
              <a:t>5</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月</a:t>
            </a:r>
            <a:r>
              <a:rPr lang="en-US" sz="1200" dirty="0">
                <a:effectLst/>
                <a:latin typeface="Arial" panose="020B0604020202020204" pitchFamily="34" charset="0"/>
                <a:ea typeface="黑体" panose="02010609060101010101" pitchFamily="49" charset="-122"/>
                <a:cs typeface="宋体" panose="02010600030101010101" pitchFamily="2" charset="-122"/>
              </a:rPr>
              <a:t>10</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日开始出现</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症状，然后在</a:t>
            </a:r>
            <a:r>
              <a:rPr lang="en-US" sz="1200" dirty="0">
                <a:effectLst/>
                <a:latin typeface="Arial" panose="020B0604020202020204" pitchFamily="34" charset="0"/>
                <a:ea typeface="黑体" panose="02010609060101010101" pitchFamily="49" charset="-122"/>
                <a:cs typeface="宋体" panose="02010600030101010101" pitchFamily="2" charset="-122"/>
              </a:rPr>
              <a:t>5</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月</a:t>
            </a:r>
            <a:r>
              <a:rPr lang="en-US" sz="1200" dirty="0">
                <a:effectLst/>
                <a:latin typeface="Arial" panose="020B0604020202020204" pitchFamily="34" charset="0"/>
                <a:ea typeface="黑体" panose="02010609060101010101" pitchFamily="49" charset="-122"/>
                <a:cs typeface="宋体" panose="02010600030101010101" pitchFamily="2" charset="-122"/>
              </a:rPr>
              <a:t>12</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日检测出</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阳性，您认为</a:t>
            </a:r>
            <a:r>
              <a:rPr lang="zh-CN" altLang="en-US" sz="1200" dirty="0">
                <a:effectLst/>
                <a:highlight>
                  <a:srgbClr val="FF0000"/>
                </a:highlight>
                <a:latin typeface="Arial" panose="020B0604020202020204" pitchFamily="34" charset="0"/>
                <a:ea typeface="黑体" panose="02010609060101010101" pitchFamily="49" charset="-122"/>
                <a:cs typeface="宋体" panose="02010600030101010101" pitchFamily="2" charset="-122"/>
              </a:rPr>
              <a:t>其</a:t>
            </a:r>
            <a:r>
              <a:rPr lang="zh-CN" altLang="en-US" sz="1200" dirty="0">
                <a:effectLst/>
                <a:latin typeface="Arial" panose="020B0604020202020204" pitchFamily="34" charset="0"/>
                <a:ea typeface="黑体" panose="02010609060101010101" pitchFamily="49" charset="-122"/>
                <a:cs typeface="宋体" panose="02010600030101010101" pitchFamily="2" charset="-122"/>
              </a:rPr>
              <a:t>传染期是什么时候开始的</a:t>
            </a:r>
            <a:r>
              <a:rPr lang="en-US" sz="120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（答案：</a:t>
            </a:r>
            <a:r>
              <a:rPr lang="en-US" sz="1200" dirty="0">
                <a:effectLst/>
                <a:latin typeface="Arial" panose="020B0604020202020204" pitchFamily="34" charset="0"/>
                <a:ea typeface="黑体" panose="02010609060101010101" pitchFamily="49" charset="-122"/>
                <a:cs typeface="宋体" panose="02010600030101010101" pitchFamily="2" charset="-122"/>
              </a:rPr>
              <a:t>5</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月</a:t>
            </a:r>
            <a:r>
              <a:rPr lang="en-US" sz="1200" dirty="0">
                <a:effectLst/>
                <a:latin typeface="Arial" panose="020B0604020202020204" pitchFamily="34" charset="0"/>
                <a:ea typeface="黑体" panose="02010609060101010101" pitchFamily="49" charset="-122"/>
                <a:cs typeface="宋体" panose="02010600030101010101" pitchFamily="2" charset="-122"/>
              </a:rPr>
              <a:t>7</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日或</a:t>
            </a:r>
            <a:r>
              <a:rPr lang="en-US" sz="1200" dirty="0">
                <a:effectLst/>
                <a:latin typeface="Arial" panose="020B0604020202020204" pitchFamily="34" charset="0"/>
                <a:ea typeface="黑体" panose="02010609060101010101" pitchFamily="49" charset="-122"/>
                <a:cs typeface="宋体" panose="02010600030101010101" pitchFamily="2" charset="-122"/>
              </a:rPr>
              <a:t>8</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日左右）</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图片来源：</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r>
              <a:rPr lang="en-US" b="0" i="0" noProof="0" dirty="0">
                <a:latin typeface="+mn-lt"/>
                <a:hlinkClick r:id="rId3"/>
              </a:rPr>
              <a:t>https://theconversation.com/how-long-are-you-infectious-when-you-have-coronavirus-135295</a:t>
            </a:r>
            <a:endParaRPr lang="en-US" b="0" i="0" noProof="0" dirty="0">
              <a:latin typeface="+mn-lt"/>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24</a:t>
            </a:fld>
            <a:endParaRPr lang="en-US"/>
          </a:p>
        </p:txBody>
      </p:sp>
    </p:spTree>
    <p:extLst>
      <p:ext uri="{BB962C8B-B14F-4D97-AF65-F5344CB8AC3E}">
        <p14:creationId xmlns:p14="http://schemas.microsoft.com/office/powerpoint/2010/main" val="2927347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相似性：</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病毒和流感病毒有相似的疾病表现。这两种病毒都通过接触、飞沫和污染物传播。</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https://www.cdc.gov/flu/symptoms/flu-vs-covid19.htm</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b="1"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别忘了在流感季节接种流感疫苗。</a:t>
            </a:r>
            <a:endParaRPr lang="en-US" sz="1200" b="1"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25</a:t>
            </a:fld>
            <a:endParaRPr lang="en-US"/>
          </a:p>
        </p:txBody>
      </p:sp>
    </p:spTree>
    <p:extLst>
      <p:ext uri="{BB962C8B-B14F-4D97-AF65-F5344CB8AC3E}">
        <p14:creationId xmlns:p14="http://schemas.microsoft.com/office/powerpoint/2010/main" val="952012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a:effectLst/>
                <a:latin typeface="Arial" panose="020B0604020202020204" pitchFamily="34" charset="0"/>
                <a:ea typeface="黑体" panose="02010609060101010101" pitchFamily="49" charset="-122"/>
                <a:cs typeface="宋体" panose="02010600030101010101" pitchFamily="2" charset="-122"/>
              </a:rPr>
              <a:t>无论感染的可能性多大，我们都可以采取以下几个步骤来减少在工作中感染或传播</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的机会。</a:t>
            </a:r>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26</a:t>
            </a:fld>
            <a:endParaRPr lang="en-US"/>
          </a:p>
        </p:txBody>
      </p:sp>
    </p:spTree>
    <p:extLst>
      <p:ext uri="{BB962C8B-B14F-4D97-AF65-F5344CB8AC3E}">
        <p14:creationId xmlns:p14="http://schemas.microsoft.com/office/powerpoint/2010/main" val="3972080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如果你没有层级防控措施和良好的消毒实践程序，以及在换班或必要时的相关流程，任何工作场所都可能成为风险和传染的中心。</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The Hand" panose="03070502030502020204" pitchFamily="66" charset="0"/>
              <a:buChar char="•"/>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如何确定你在工作场所感染</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的风险是不是高于一般人群</a:t>
            </a:r>
            <a:r>
              <a:rPr lang="en-US" sz="1200" dirty="0">
                <a:effectLst/>
                <a:latin typeface="Arial" panose="020B0604020202020204" pitchFamily="34" charset="0"/>
                <a:ea typeface="黑体" panose="02010609060101010101" pitchFamily="49" charset="-122"/>
                <a:cs typeface="宋体" panose="02010600030101010101" pitchFamily="2" charset="-122"/>
              </a:rPr>
              <a:t>?</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The Hand" panose="03070502030502020204" pitchFamily="66" charset="0"/>
              <a:buChar char="•"/>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你所在工作环境中是否需要与可能感染</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病毒的人密切接触</a:t>
            </a:r>
            <a:r>
              <a:rPr lang="en-US" sz="1200" dirty="0">
                <a:effectLst/>
                <a:latin typeface="Arial" panose="020B0604020202020204" pitchFamily="34" charset="0"/>
                <a:ea typeface="黑体" panose="02010609060101010101" pitchFamily="49" charset="-122"/>
                <a:cs typeface="宋体" panose="02010600030101010101" pitchFamily="2" charset="-122"/>
              </a:rPr>
              <a:t>?</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The Hand" panose="03070502030502020204" pitchFamily="66" charset="0"/>
              <a:buChar char="•"/>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工作职责是否要求与确诊或疑似感染</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的人密切、重复或长时间接触</a:t>
            </a:r>
            <a:r>
              <a:rPr lang="en-US" sz="1200" dirty="0">
                <a:effectLst/>
                <a:latin typeface="Arial" panose="020B0604020202020204" pitchFamily="34" charset="0"/>
                <a:ea typeface="黑体" panose="02010609060101010101" pitchFamily="49" charset="-122"/>
                <a:cs typeface="宋体" panose="02010600030101010101" pitchFamily="2" charset="-122"/>
              </a:rPr>
              <a:t>?</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The Hand" panose="03070502030502020204" pitchFamily="66" charset="0"/>
              <a:buChar char="•"/>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病毒在你们社区的传播包括来自工作场所的病例吗</a:t>
            </a:r>
            <a:r>
              <a:rPr lang="en-US" sz="1200" dirty="0">
                <a:effectLst/>
                <a:latin typeface="Arial" panose="020B0604020202020204" pitchFamily="34" charset="0"/>
                <a:ea typeface="黑体" panose="02010609060101010101" pitchFamily="49" charset="-122"/>
                <a:cs typeface="宋体" panose="02010600030101010101" pitchFamily="2" charset="-122"/>
              </a:rPr>
              <a:t>?</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27</a:t>
            </a:fld>
            <a:endParaRPr lang="en-US"/>
          </a:p>
        </p:txBody>
      </p:sp>
    </p:spTree>
    <p:extLst>
      <p:ext uri="{BB962C8B-B14F-4D97-AF65-F5344CB8AC3E}">
        <p14:creationId xmlns:p14="http://schemas.microsoft.com/office/powerpoint/2010/main" val="2891034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a:effectLst/>
                <a:latin typeface="Arial" panose="020B0604020202020204" pitchFamily="34" charset="0"/>
                <a:ea typeface="黑体" panose="02010609060101010101" pitchFamily="49" charset="-122"/>
                <a:cs typeface="宋体" panose="02010600030101010101" pitchFamily="2" charset="-122"/>
              </a:rPr>
              <a:t>解释层级防控措施</a:t>
            </a:r>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28</a:t>
            </a:fld>
            <a:endParaRPr lang="en-US"/>
          </a:p>
        </p:txBody>
      </p:sp>
    </p:spTree>
    <p:extLst>
      <p:ext uri="{BB962C8B-B14F-4D97-AF65-F5344CB8AC3E}">
        <p14:creationId xmlns:p14="http://schemas.microsoft.com/office/powerpoint/2010/main" val="1367436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应对</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的规划和准备应纳入现有的卫生和安全系统以及应急计划。一个有效计划的要素包括上面提到的那些（来源于许多其他要素）。</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The Hand" panose="03070502030502020204" pitchFamily="66" charset="0"/>
              <a:buChar char="•"/>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保持灵活性，以便修改应对</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的计划。</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The Hand" panose="03070502030502020204" pitchFamily="66" charset="0"/>
              <a:buChar char="•"/>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体系评价和完善涉及机构在工作场所中预防</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计划相关的政策和程序。</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The Hand" panose="03070502030502020204" pitchFamily="66" charset="0"/>
              <a:buChar char="•"/>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家庭准备尤为重要，可确保有健康的工作人员并能在疫情中准备工作。</a:t>
            </a:r>
            <a:endParaRPr lang="en-US" altLang="zh-CN" sz="1200" kern="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The Hand" panose="03070502030502020204" pitchFamily="66" charset="0"/>
              <a:buChar char="•"/>
              <a:tabLst>
                <a:tab pos="2379345" algn="l"/>
              </a:tabLst>
            </a:pPr>
            <a:r>
              <a:rPr lang="zh-CN" altLang="en-US" sz="1200" kern="0" dirty="0">
                <a:effectLst/>
                <a:latin typeface="Arial" panose="020B0604020202020204" pitchFamily="34" charset="0"/>
                <a:ea typeface="黑体" panose="02010609060101010101" pitchFamily="49" charset="-122"/>
                <a:cs typeface="宋体" panose="02010600030101010101" pitchFamily="2" charset="-122"/>
              </a:rPr>
              <a:t>各机构应设法确定和评估疫情期间，学校</a:t>
            </a:r>
            <a:r>
              <a:rPr lang="en-US" sz="1200" kern="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kern="0" dirty="0">
                <a:effectLst/>
                <a:latin typeface="Arial" panose="020B0604020202020204" pitchFamily="34" charset="0"/>
                <a:ea typeface="黑体" panose="02010609060101010101" pitchFamily="49" charset="-122"/>
                <a:cs typeface="宋体" panose="02010600030101010101" pitchFamily="2" charset="-122"/>
              </a:rPr>
              <a:t>日托中心</a:t>
            </a:r>
            <a:r>
              <a:rPr lang="en-US" sz="1200" kern="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kern="0" dirty="0">
                <a:effectLst/>
                <a:latin typeface="Arial" panose="020B0604020202020204" pitchFamily="34" charset="0"/>
                <a:ea typeface="黑体" panose="02010609060101010101" pitchFamily="49" charset="-122"/>
                <a:cs typeface="宋体" panose="02010600030101010101" pitchFamily="2" charset="-122"/>
              </a:rPr>
              <a:t>老年护理中心的关闭和其他员工不能工作的情形，对员工可用性造成的影响。</a:t>
            </a:r>
            <a:endParaRPr lang="en-US" altLang="zh-CN" sz="1200" kern="0" dirty="0">
              <a:effectLst/>
              <a:latin typeface="Arial" panose="020B0604020202020204" pitchFamily="34" charset="0"/>
              <a:ea typeface="黑体" panose="02010609060101010101" pitchFamily="49" charset="-122"/>
              <a:cs typeface="宋体" panose="02010600030101010101" pitchFamily="2" charset="-122"/>
            </a:endParaRPr>
          </a:p>
          <a:p>
            <a:endParaRPr lang="en-US" altLang="en-US" b="0" i="0" noProof="0" dirty="0">
              <a:latin typeface="+mn-lt"/>
              <a:ea typeface="ＭＳ Ｐゴシック" panose="020B0600070205080204" pitchFamily="34" charset="-128"/>
            </a:endParaRPr>
          </a:p>
          <a:p>
            <a:pPr eaLnBrk="1" hangingPunct="1"/>
            <a:r>
              <a:rPr lang="en-US" altLang="en-US" b="0" i="0" noProof="0" dirty="0">
                <a:latin typeface="+mn-lt"/>
                <a:ea typeface="ＭＳ Ｐゴシック" panose="020B0600070205080204" pitchFamily="34" charset="-128"/>
              </a:rPr>
              <a:t>http://nap.edu/22414</a:t>
            </a:r>
          </a:p>
          <a:p>
            <a:pPr eaLnBrk="1" hangingPunct="1"/>
            <a:r>
              <a:rPr lang="en-US" altLang="en-US" b="0" i="0" noProof="0" dirty="0">
                <a:latin typeface="+mn-lt"/>
                <a:ea typeface="ＭＳ Ｐゴシック" panose="020B0600070205080204" pitchFamily="34" charset="-128"/>
              </a:rPr>
              <a:t>https://www.cdc.gov/coronavirus/2019-ncov/community/guidance-business-response.html?CDC_AA_refVal=https%3A%2F%2Fwww.cdc.gov%2Fcoronavirus%2F2019-ncov%2Fspecific-groups%2Fguidance-business-response.html</a:t>
            </a: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29</a:t>
            </a:fld>
            <a:endParaRPr lang="en-US"/>
          </a:p>
        </p:txBody>
      </p:sp>
    </p:spTree>
    <p:extLst>
      <p:ext uri="{BB962C8B-B14F-4D97-AF65-F5344CB8AC3E}">
        <p14:creationId xmlns:p14="http://schemas.microsoft.com/office/powerpoint/2010/main" val="2383203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每个州都有自己的工人赔偿法案。这对于在工作中暴露于</a:t>
            </a:r>
            <a:r>
              <a:rPr lang="en-US" sz="1200" dirty="0">
                <a:effectLst/>
                <a:latin typeface="Arial" panose="020B0604020202020204" pitchFamily="34" charset="0"/>
                <a:ea typeface="黑体" panose="02010609060101010101" pitchFamily="49" charset="-122"/>
                <a:cs typeface="宋体" panose="02010600030101010101" pitchFamily="2" charset="-122"/>
              </a:rPr>
              <a:t>SARS CoV-2</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并生病的工人会有所帮助。</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31</a:t>
            </a:fld>
            <a:endParaRPr lang="en-US"/>
          </a:p>
        </p:txBody>
      </p:sp>
    </p:spTree>
    <p:extLst>
      <p:ext uri="{BB962C8B-B14F-4D97-AF65-F5344CB8AC3E}">
        <p14:creationId xmlns:p14="http://schemas.microsoft.com/office/powerpoint/2010/main" val="37994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您为什么对学习</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相关知识感兴趣？</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对您有何影响？</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您认为自己是必要行业工作人员吗？</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如果您重新上班，是什么时候的事情？</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您如何看待您重返工作岗位的时间？</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您的雇主在您重返工作岗位时是否为您提供了必要的培训，以保护自己？</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r>
              <a:rPr lang="zh-CN" altLang="en-US" sz="1200" kern="0" dirty="0">
                <a:effectLst/>
                <a:latin typeface="Arial" panose="020B0604020202020204" pitchFamily="34" charset="0"/>
                <a:ea typeface="黑体" panose="02010609060101010101" pitchFamily="49" charset="-122"/>
                <a:cs typeface="宋体" panose="02010600030101010101" pitchFamily="2" charset="-122"/>
              </a:rPr>
              <a:t>您知道什么是个人防护装备吗？</a:t>
            </a:r>
            <a:endParaRPr lang="en-US" sz="1100" b="1" i="0" noProof="0" dirty="0">
              <a:latin typeface="Tw Cen MT" panose="020B0602020104020603" pitchFamily="34" charset="77"/>
              <a:sym typeface="Calibri"/>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3</a:t>
            </a:fld>
            <a:endParaRPr lang="en-US"/>
          </a:p>
        </p:txBody>
      </p:sp>
    </p:spTree>
    <p:extLst>
      <p:ext uri="{BB962C8B-B14F-4D97-AF65-F5344CB8AC3E}">
        <p14:creationId xmlns:p14="http://schemas.microsoft.com/office/powerpoint/2010/main" val="3867597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在伊利诺伊州，当您在有工作时感染</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时，将适用工人赔偿权利。</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如果有证据表明您在工作场所中感染</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，请与工人合作组织联系，我们可以推荐处理这类案件的律师。</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33</a:t>
            </a:fld>
            <a:endParaRPr lang="en-US"/>
          </a:p>
        </p:txBody>
      </p:sp>
    </p:spTree>
    <p:extLst>
      <p:ext uri="{BB962C8B-B14F-4D97-AF65-F5344CB8AC3E}">
        <p14:creationId xmlns:p14="http://schemas.microsoft.com/office/powerpoint/2010/main" val="3641537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379345" algn="l"/>
              </a:tabLst>
            </a:pPr>
            <a:r>
              <a:rPr lang="zh-CN" alt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接种</a:t>
            </a:r>
            <a:r>
              <a:rPr 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疫苗的益处</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如今美国已有</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疫苗获批使用，我们了解到仍有人对接种疫苗表示担忧。还有更多的</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疫苗还在尽快研发过程中，任何疫苗获得授权使用或批准以前，都要经过严格的程序和步骤，以</a:t>
            </a:r>
            <a:r>
              <a:rPr lang="zh-CN" altLang="en-US" sz="1200" b="1"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确保</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疫苗的</a:t>
            </a:r>
            <a:r>
              <a:rPr lang="zh-CN" altLang="en-US" sz="1200" b="1"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安全性</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安全性是疫苗研发过程中最重要的原则，与此同时，我们还有很多其他理由来接种疫苗。</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b="1"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b="1"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b="1"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疫苗会让我患</a:t>
            </a:r>
            <a:r>
              <a:rPr lang="en-US" sz="1200" b="1"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b="1"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吗？</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不会。所有</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疫苗均不含导致</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的活病毒，因此</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疫苗不会使您患上</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关于</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COVID-19</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疫苗的事实</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endParaRPr lang="en-US" altLang="zh-CN"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endParaRPr>
          </a:p>
          <a:p>
            <a:pPr marL="0" marR="0">
              <a:spcBef>
                <a:spcPts val="0"/>
              </a:spcBef>
              <a:spcAft>
                <a:spcPts val="0"/>
              </a:spcAft>
              <a:tabLst>
                <a:tab pos="2379345" algn="l"/>
              </a:tabLst>
            </a:pPr>
            <a:r>
              <a:rPr lang="zh-CN" alt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接种</a:t>
            </a:r>
            <a:r>
              <a:rPr 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疫苗有助于预防</a:t>
            </a:r>
            <a:r>
              <a:rPr 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在美国，目前可用的所有</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疫苗均已被证明在预防</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方面非常有效。</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5"/>
              </a:rPr>
              <a:t>了解更多不同的</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5"/>
              </a:rPr>
              <a:t>COVID-19</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5"/>
              </a:rPr>
              <a:t>疫苗。</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所有正在研发中的</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疫苗都需在临床试验中经过仔细评估，只有能大大降低您感染</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的可能性时，才会被授权或批准。</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6"/>
              </a:rPr>
              <a:t>了解联邦合作者如何确保</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6"/>
              </a:rPr>
              <a:t>COVID-19</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6"/>
              </a:rPr>
              <a:t>疫苗起作用。</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根据我们对其他疾病疫苗的了解以及临床试验的早期数据，专家认为，即使您感染了</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，接种了</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疫苗也可以避免产生严重症状。</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为自己接种疫苗还可以保护您周围的人，</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7"/>
              </a:rPr>
              <a:t>尤其是可能会产生</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7"/>
              </a:rPr>
              <a:t>COVID-19</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7"/>
              </a:rPr>
              <a:t>重症的高风险人群。</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专家们还在继续进行研究，以了解</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疫苗接种对</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引起重病程度的影响，及其阻止人们传播该病毒的能力。</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疫苗接种是帮助建立保护的更安全方法</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 pos="2379345" algn="l"/>
              </a:tabLs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可能会导致</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8"/>
              </a:rPr>
              <a:t>严重的危及生命的并发症</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，并且无法预知</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将如何影响您。而且，如果您生病了，可能将疾病传播给您的朋友，家人和周围的其他人。</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所有疫苗的临床试验必须首先证明它们是安全有效的，然后才能被授权或获批使用，包括</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疫苗。使用</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疫苗的已知和潜在益处必须超过已知和潜在风险，才可以使用所谓的紧急使用授权（</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Emergency Use Authorization, EUA</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9"/>
              </a:rPr>
              <a:t>观看视频了解什么是</a:t>
            </a:r>
            <a:r>
              <a:rPr 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9"/>
              </a:rPr>
              <a:t>EUA</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9"/>
              </a:rPr>
              <a:t>。</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感染</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可能会提供某些自然保护，称为免疫力。目前的证据表明，在初次感染后的</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90</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天内，很少会再次感染导致</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的病毒。但是专家们不知道这种保护能持续多久，而且</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导致重症和死亡的风险远远超过了天然免疫的任何益处。</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疫苗接种可以帮助保护您，让您不用患病，便可产生抗体（免疫系统）应答。</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天然免疫力和疫苗产生的免疫力都是专家致力了解的</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疾病的重要组成部分，有新证据时，</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CDC</a:t>
            </a:r>
            <a:r>
              <a:rPr lang="zh-CN" altLang="en-US" sz="1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将及时告知公众。</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0" marR="0">
              <a:spcBef>
                <a:spcPts val="0"/>
              </a:spcBef>
              <a:spcAft>
                <a:spcPts val="0"/>
              </a:spcAft>
              <a:tabLst>
                <a:tab pos="2379345" algn="l"/>
              </a:tabLst>
            </a:pPr>
            <a:r>
              <a:rPr lang="en-US" sz="1200" u="none" strike="noStrike" dirty="0">
                <a:solidFill>
                  <a:srgbClr val="FF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u="sng"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疫苗接种将是阻止疫情的重要工具</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戴口罩和保持社交距离有助于减少您感染病毒或将其传播给他人的机会，但是这些措施还不够。疫苗将与您的免疫系统配合，如果您暴露于病毒，它将时刻准备与其战斗。</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结合接种疫苗和遵循</a:t>
            </a:r>
            <a:r>
              <a:rPr lang="en-US" sz="1200" dirty="0">
                <a:effectLst/>
                <a:latin typeface="Arial" panose="020B0604020202020204" pitchFamily="34" charset="0"/>
                <a:ea typeface="黑体" panose="02010609060101010101" pitchFamily="49" charset="-122"/>
                <a:cs typeface="宋体" panose="02010600030101010101" pitchFamily="2" charset="-122"/>
              </a:rPr>
              <a:t>CDC</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的建议</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10"/>
              </a:rPr>
              <a:t>来保护自己和他人</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，将提供最佳的预防。</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停止疫情需要我们使用所有可用的方法。随着专家对</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疫苗如何减少社区中疾病传播的了解增多，</a:t>
            </a:r>
            <a:r>
              <a:rPr lang="en-US" sz="1200" dirty="0">
                <a:effectLst/>
                <a:latin typeface="Arial" panose="020B0604020202020204" pitchFamily="34" charset="0"/>
                <a:ea typeface="黑体" panose="02010609060101010101" pitchFamily="49" charset="-122"/>
                <a:cs typeface="宋体" panose="02010600030101010101" pitchFamily="2" charset="-122"/>
              </a:rPr>
              <a:t>CDC</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也将继续使用最新科学知识，更新建议以保护社区。</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0" marR="0">
              <a:spcBef>
                <a:spcPts val="0"/>
              </a:spcBef>
              <a:spcAft>
                <a:spcPts val="0"/>
              </a:spcAft>
              <a:tabLst>
                <a:tab pos="2379345" algn="l"/>
              </a:tabLst>
            </a:pPr>
            <a:r>
              <a:rPr lang="en-US" sz="1200" u="none" strike="noStrike"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最新更新，参见：</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https://www.cdc.gov/coronavirus/2019-ncov/vaccines/vaccine-benefits.html?CDC_AA_refVal=https%3A%2F%2Fwww.cdc.gov%2Fcoronavirus%2F2019-ncov%2Fvaccines%2Fabout-vaccines%2Fvaccine-benefits.html</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34</a:t>
            </a:fld>
            <a:endParaRPr lang="en-US"/>
          </a:p>
        </p:txBody>
      </p:sp>
    </p:spTree>
    <p:extLst>
      <p:ext uri="{BB962C8B-B14F-4D97-AF65-F5344CB8AC3E}">
        <p14:creationId xmlns:p14="http://schemas.microsoft.com/office/powerpoint/2010/main" val="107263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379345" algn="l"/>
              </a:tabLst>
            </a:pPr>
            <a:r>
              <a:rPr lang="zh-CN" altLang="en-US" sz="1200" b="1" dirty="0">
                <a:effectLst/>
                <a:latin typeface="Arial" panose="020B0604020202020204" pitchFamily="34" charset="0"/>
                <a:ea typeface="黑体" panose="02010609060101010101" pitchFamily="49" charset="-122"/>
                <a:cs typeface="宋体" panose="02010600030101010101" pitchFamily="2" charset="-122"/>
              </a:rPr>
              <a:t>所有讲者在谈论疫苗之前都应仔细阅读以下资料：</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1) https://www.chop.edu/centers-programs/vaccine-education-center/making-vaccines/prevent-covid</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2) https://www.cdc.gov/coronavirus/2019-ncov/vaccines/faq.html</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u="none" strike="noStrike"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u="sng"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疫苗需要接种几针？</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美国目前可用的预防</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的疫苗需要两次注射才能有效。第一次接种后，您需要在特定日期或日期范围内回来接种第二次。注射应使用相同疫苗。因此，如果您第一次接种的辉瑞（</a:t>
            </a:r>
            <a:r>
              <a:rPr lang="en-US" sz="1200" dirty="0">
                <a:effectLst/>
                <a:latin typeface="Arial" panose="020B0604020202020204" pitchFamily="34" charset="0"/>
                <a:ea typeface="黑体" panose="02010609060101010101" pitchFamily="49" charset="-122"/>
                <a:cs typeface="宋体" panose="02010600030101010101" pitchFamily="2" charset="-122"/>
              </a:rPr>
              <a:t>Pfizer</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）疫苗，则第二次也应该接种辉瑞疫苗。</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有一种</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疫苗正准备在美国进行</a:t>
            </a:r>
            <a:r>
              <a:rPr lang="en-US" sz="1200" dirty="0">
                <a:effectLst/>
                <a:latin typeface="Arial" panose="020B0604020202020204" pitchFamily="34" charset="0"/>
                <a:ea typeface="黑体" panose="02010609060101010101" pitchFamily="49" charset="-122"/>
                <a:cs typeface="宋体" panose="02010600030101010101" pitchFamily="2" charset="-122"/>
              </a:rPr>
              <a:t>3</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期临床试验，只需接种一次，但是目前所有可用的疫苗和大多数临床试验中的疫苗都需要注射两次。</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接种疫苗免费吗？</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是的。</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如果我已患过</a:t>
            </a:r>
            <a:r>
              <a:rPr lang="en-US" sz="1200" u="sng"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并已康复，我仍然需要接种</a:t>
            </a:r>
            <a:r>
              <a:rPr lang="en-US" sz="1200" u="sng"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疫苗吗？</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无论您是否已经感染过</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，都应该向您提供</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疫苗。接种疫苗前，不要求您进行抗体测试。</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但是，当前感染了</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的人都应等待，直到病情恢复且符合解除医学隔离的</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3"/>
              </a:rPr>
              <a:t>标准</a:t>
            </a:r>
            <a:r>
              <a:rPr lang="zh-CN" altLang="en-US" sz="1200" dirty="0">
                <a:effectLst/>
                <a:latin typeface="Arial" panose="020B0604020202020204" pitchFamily="34" charset="0"/>
                <a:ea typeface="黑体" panose="02010609060101010101" pitchFamily="49" charset="-122"/>
                <a:cs typeface="宋体" panose="02010600030101010101" pitchFamily="2" charset="-122"/>
              </a:rPr>
              <a:t>为止，再接种疫苗。</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此外，目前证据表明，在最初感染后的</a:t>
            </a:r>
            <a:r>
              <a:rPr lang="en-US" sz="1200" dirty="0">
                <a:effectLst/>
                <a:latin typeface="Arial" panose="020B0604020202020204" pitchFamily="34" charset="0"/>
                <a:ea typeface="黑体" panose="02010609060101010101" pitchFamily="49" charset="-122"/>
                <a:cs typeface="宋体" panose="02010600030101010101" pitchFamily="2" charset="-122"/>
              </a:rPr>
              <a:t>90</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天内，很少会再次感染导致</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的病毒。因此，如果需要接种，近期感染者可以将疫苗接种推迟到</a:t>
            </a:r>
            <a:r>
              <a:rPr lang="en-US" sz="1200" dirty="0">
                <a:effectLst/>
                <a:latin typeface="Arial" panose="020B0604020202020204" pitchFamily="34" charset="0"/>
                <a:ea typeface="黑体" panose="02010609060101010101" pitchFamily="49" charset="-122"/>
                <a:cs typeface="宋体" panose="02010600030101010101" pitchFamily="2" charset="-122"/>
              </a:rPr>
              <a:t>90</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天后。</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b="1" u="none" strike="noStrike"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b="1" u="sng" dirty="0">
                <a:effectLst/>
                <a:latin typeface="Arial" panose="020B0604020202020204" pitchFamily="34" charset="0"/>
                <a:ea typeface="黑体" panose="02010609060101010101" pitchFamily="49" charset="-122"/>
                <a:cs typeface="宋体" panose="02010600030101010101" pitchFamily="2" charset="-122"/>
              </a:rPr>
              <a:t>谁可以接种</a:t>
            </a:r>
            <a:r>
              <a:rPr lang="en-US" sz="1200" b="1" u="sng"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b="1" u="sng" dirty="0">
                <a:effectLst/>
                <a:latin typeface="Arial" panose="020B0604020202020204" pitchFamily="34" charset="0"/>
                <a:ea typeface="黑体" panose="02010609060101010101" pitchFamily="49" charset="-122"/>
                <a:cs typeface="宋体" panose="02010600030101010101" pitchFamily="2" charset="-122"/>
              </a:rPr>
              <a:t>疫苗？</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在满足优先人群接种需求后，大多数民众都能接种</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疫苗。但是，少数人不能接种疫苗，而另一些人则应咨询医生或遵循特殊程序。</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b="1" u="none" strike="noStrike"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b="1" u="sng" dirty="0">
                <a:effectLst/>
                <a:latin typeface="Arial" panose="020B0604020202020204" pitchFamily="34" charset="0"/>
                <a:ea typeface="黑体" panose="02010609060101010101" pitchFamily="49" charset="-122"/>
                <a:cs typeface="宋体" panose="02010600030101010101" pitchFamily="2" charset="-122"/>
              </a:rPr>
              <a:t>不应接种</a:t>
            </a:r>
            <a:r>
              <a:rPr lang="en-US" sz="1200" b="1" u="sng"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b="1" u="sng" dirty="0">
                <a:effectLst/>
                <a:latin typeface="Arial" panose="020B0604020202020204" pitchFamily="34" charset="0"/>
                <a:ea typeface="黑体" panose="02010609060101010101" pitchFamily="49" charset="-122"/>
                <a:cs typeface="宋体" panose="02010600030101010101" pitchFamily="2" charset="-122"/>
              </a:rPr>
              <a:t>疫苗的人群</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对</a:t>
            </a:r>
            <a:r>
              <a:rPr lang="en-US" sz="1200" dirty="0">
                <a:effectLst/>
                <a:latin typeface="Arial" panose="020B0604020202020204" pitchFamily="34" charset="0"/>
                <a:ea typeface="黑体" panose="02010609060101010101" pitchFamily="49" charset="-122"/>
                <a:cs typeface="宋体" panose="02010600030101010101" pitchFamily="2" charset="-122"/>
              </a:rPr>
              <a:t>COVID-19 mRNA</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疫苗、疫苗成分、或聚山梨酯有严重或急性过敏反应（如引起过敏反应或需要医学干预的人）的人</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16</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岁以下</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目前正在隔离或出现</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症状的人群；一旦</a:t>
            </a:r>
            <a:r>
              <a:rPr lang="zh-CN" altLang="en-US" sz="1200" u="sng" kern="1200" dirty="0">
                <a:solidFill>
                  <a:srgbClr val="0563C1"/>
                </a:solidFill>
                <a:effectLst/>
                <a:latin typeface="Arial" panose="020B0604020202020204" pitchFamily="34" charset="0"/>
                <a:ea typeface="黑体" panose="02010609060101010101" pitchFamily="49" charset="-122"/>
                <a:cs typeface="Times New Roman" panose="02020603050405020304" pitchFamily="18" charset="0"/>
              </a:rPr>
              <a:t>解除</a:t>
            </a:r>
            <a:r>
              <a:rPr lang="zh-CN" altLang="en-US" sz="1200" u="sng" kern="1200" dirty="0">
                <a:solidFill>
                  <a:srgbClr val="0563C1"/>
                </a:solidFill>
                <a:effectLst/>
                <a:latin typeface="Arial" panose="020B0604020202020204" pitchFamily="34" charset="0"/>
                <a:ea typeface="黑体" panose="02010609060101010101" pitchFamily="49" charset="-122"/>
                <a:cs typeface="宋体" panose="02010600030101010101" pitchFamily="2" charset="-122"/>
              </a:rPr>
              <a:t>隔离</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并且主要症状消失，这些人就可以接种疫苗</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0" marR="0">
              <a:spcBef>
                <a:spcPts val="0"/>
              </a:spcBef>
              <a:spcAft>
                <a:spcPts val="0"/>
              </a:spcAft>
              <a:tabLst>
                <a:tab pos="2379345" algn="l"/>
              </a:tabLst>
            </a:pPr>
            <a:r>
              <a:rPr lang="en-US" sz="1200" b="1" u="none" strike="noStrike"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b="1" u="sng" dirty="0">
                <a:effectLst/>
                <a:latin typeface="Arial" panose="020B0604020202020204" pitchFamily="34" charset="0"/>
                <a:ea typeface="黑体" panose="02010609060101010101" pitchFamily="49" charset="-122"/>
                <a:cs typeface="宋体" panose="02010600030101010101" pitchFamily="2" charset="-122"/>
              </a:rPr>
              <a:t>和</a:t>
            </a:r>
            <a:r>
              <a:rPr lang="en-US" sz="1200" b="1" u="sng"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b="1" u="sng" dirty="0">
                <a:effectLst/>
                <a:latin typeface="Arial" panose="020B0604020202020204" pitchFamily="34" charset="0"/>
                <a:ea typeface="黑体" panose="02010609060101010101" pitchFamily="49" charset="-122"/>
                <a:cs typeface="宋体" panose="02010600030101010101" pitchFamily="2" charset="-122"/>
              </a:rPr>
              <a:t>或咨询医疗保健工作者，评估疫苗接种风险和益处之后，可以接种疫苗的人</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对任何疫苗或注射药物有严重或急性过敏反应史的个人（应在接种疫苗后观察</a:t>
            </a:r>
            <a:r>
              <a:rPr lang="en-US" sz="1200" dirty="0">
                <a:effectLst/>
                <a:latin typeface="Arial" panose="020B0604020202020204" pitchFamily="34" charset="0"/>
                <a:ea typeface="黑体" panose="02010609060101010101" pitchFamily="49" charset="-122"/>
                <a:cs typeface="宋体" panose="02010600030101010101" pitchFamily="2" charset="-122"/>
              </a:rPr>
              <a:t>30</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分钟。）</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孕妇</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某些免疫功能低下的人</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母乳喂养的哺乳期妇女</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服用抗凝剂的人</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0" marR="0">
              <a:spcBef>
                <a:spcPts val="0"/>
              </a:spcBef>
              <a:spcAft>
                <a:spcPts val="0"/>
              </a:spcAft>
              <a:tabLst>
                <a:tab pos="2379345" algn="l"/>
              </a:tabLst>
            </a:pPr>
            <a:r>
              <a:rPr lang="en-US" sz="1200" b="1" u="none" strike="noStrike"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b="1" u="sng" dirty="0">
                <a:effectLst/>
                <a:latin typeface="Arial" panose="020B0604020202020204" pitchFamily="34" charset="0"/>
                <a:ea typeface="黑体" panose="02010609060101010101" pitchFamily="49" charset="-122"/>
                <a:cs typeface="宋体" panose="02010600030101010101" pitchFamily="2" charset="-122"/>
              </a:rPr>
              <a:t>应遵循特殊程序的人群</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曾对疫苗或注射药物以外的任何东西有严重或急性过敏反应（需要医疗干预）史的人可以接种疫苗，但接种疫苗后应留在接种点进行医学观察</a:t>
            </a:r>
            <a:r>
              <a:rPr lang="en-US" sz="1200" dirty="0">
                <a:effectLst/>
                <a:latin typeface="Arial" panose="020B0604020202020204" pitchFamily="34" charset="0"/>
                <a:ea typeface="黑体" panose="02010609060101010101" pitchFamily="49" charset="-122"/>
                <a:cs typeface="宋体" panose="02010600030101010101" pitchFamily="2" charset="-122"/>
              </a:rPr>
              <a:t>30</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分钟</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接种疫苗后发热的孕妇应服用对乙酰氨基酚。（更多内容请参见本页下方与怀孕有关的问题）</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最近患有</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并接受基于抗体的疗法（例如单克隆抗体或恢复期血浆）治疗的人应等到治疗后</a:t>
            </a:r>
            <a:r>
              <a:rPr lang="en-US" sz="1200" dirty="0">
                <a:effectLst/>
                <a:latin typeface="Arial" panose="020B0604020202020204" pitchFamily="34" charset="0"/>
                <a:ea typeface="黑体" panose="02010609060101010101" pitchFamily="49" charset="-122"/>
                <a:cs typeface="宋体" panose="02010600030101010101" pitchFamily="2" charset="-122"/>
              </a:rPr>
              <a:t>90</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天再进行疫苗接种</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确认暴露于</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的人应等到检疫隔离结束后再接种疫苗（除非他们住在以下集体环境中，例如疗养院，监狱机构或无家可归者收容所，在这种情况下，可以在检疫隔离期间进行疫苗接种））</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接种了另一种疫苗（非</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疫苗）的人应至少等待</a:t>
            </a:r>
            <a:r>
              <a:rPr lang="en-US" sz="1200" dirty="0">
                <a:effectLst/>
                <a:latin typeface="Arial" panose="020B0604020202020204" pitchFamily="34" charset="0"/>
                <a:ea typeface="黑体" panose="02010609060101010101" pitchFamily="49" charset="-122"/>
                <a:cs typeface="宋体" panose="02010600030101010101" pitchFamily="2" charset="-122"/>
              </a:rPr>
              <a:t>14</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天才能接种</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疫苗。同样，如果某人接种了</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疫苗，则应至少等待</a:t>
            </a:r>
            <a:r>
              <a:rPr lang="en-US" sz="1200" dirty="0">
                <a:effectLst/>
                <a:latin typeface="Arial" panose="020B0604020202020204" pitchFamily="34" charset="0"/>
                <a:ea typeface="黑体" panose="02010609060101010101" pitchFamily="49" charset="-122"/>
                <a:cs typeface="宋体" panose="02010600030101010101" pitchFamily="2" charset="-122"/>
              </a:rPr>
              <a:t>14</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天才能接种其他疫苗（非</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Times New Roman" panose="02020603050405020304" pitchFamily="18" charset="0"/>
              </a:rPr>
              <a:t>疫苗）</a:t>
            </a:r>
            <a:endParaRPr lang="en-US" sz="1200" dirty="0">
              <a:effectLst/>
              <a:latin typeface="宋体" panose="02010600030101010101" pitchFamily="2" charset="-122"/>
              <a:ea typeface="宋体" panose="02010600030101010101" pitchFamily="2" charset="-122"/>
              <a:cs typeface="Times New Roman" panose="02020603050405020304" pitchFamily="18" charset="0"/>
            </a:endParaRPr>
          </a:p>
          <a:p>
            <a:pPr marL="0" marR="0">
              <a:spcBef>
                <a:spcPts val="0"/>
              </a:spcBef>
              <a:spcAft>
                <a:spcPts val="0"/>
              </a:spcAft>
              <a:tabLst>
                <a:tab pos="2379345" algn="l"/>
              </a:tabLst>
            </a:pPr>
            <a:r>
              <a:rPr lang="en-US" sz="1200" u="none" strike="noStrike"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我去接种疫苗时应该戴口罩吗？</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是的，请务必戴口罩。</a:t>
            </a:r>
            <a:r>
              <a:rPr lang="en-US" sz="1200" dirty="0">
                <a:effectLst/>
                <a:latin typeface="Arial" panose="020B0604020202020204" pitchFamily="34" charset="0"/>
                <a:ea typeface="黑体" panose="02010609060101010101" pitchFamily="49" charset="-122"/>
                <a:cs typeface="宋体" panose="02010600030101010101" pitchFamily="2" charset="-122"/>
              </a:rPr>
              <a:t>CDC</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建议在疫情期间，与家人以外的其他人接触时，在医疗机构中以及在接受任何疫苗（包括</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疫苗）时，都</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4"/>
              </a:rPr>
              <a:t>戴上口罩</a:t>
            </a:r>
            <a:r>
              <a:rPr lang="zh-CN" altLang="en-US" sz="1200" dirty="0">
                <a:effectLst/>
                <a:latin typeface="Arial" panose="020B0604020202020204" pitchFamily="34" charset="0"/>
                <a:ea typeface="黑体" panose="02010609060101010101" pitchFamily="49" charset="-122"/>
                <a:cs typeface="宋体" panose="02010600030101010101" pitchFamily="2" charset="-122"/>
              </a:rPr>
              <a:t>遮住鼻子和嘴。任何人如果有呼吸困难或在没有帮助的情况下无法取下口罩时都不应戴口罩。有关更多信息，请访问</a:t>
            </a:r>
            <a:r>
              <a:rPr lang="zh-CN" altLang="en-US" sz="1200" u="sng" dirty="0">
                <a:solidFill>
                  <a:srgbClr val="0563C1"/>
                </a:solidFill>
                <a:effectLst/>
                <a:latin typeface="Arial" panose="020B0604020202020204" pitchFamily="34" charset="0"/>
                <a:ea typeface="黑体" panose="02010609060101010101" pitchFamily="49" charset="-122"/>
                <a:cs typeface="宋体" panose="02010600030101010101" pitchFamily="2" charset="-122"/>
                <a:hlinkClick r:id="rId5"/>
              </a:rPr>
              <a:t>戴口罩的注意事项</a:t>
            </a:r>
            <a:r>
              <a:rPr lang="zh-CN" altLang="en-US" sz="1200" dirty="0">
                <a:effectLst/>
                <a:latin typeface="Arial" panose="020B0604020202020204" pitchFamily="34" charset="0"/>
                <a:ea typeface="黑体" panose="02010609060101010101" pitchFamily="49" charset="-122"/>
                <a:cs typeface="宋体" panose="02010600030101010101" pitchFamily="2" charset="-122"/>
              </a:rPr>
              <a:t>。</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接种</a:t>
            </a:r>
            <a:r>
              <a:rPr lang="en-US" sz="1200" u="sng"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疫苗后会发生什么？</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接种</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疫苗有助于保护您免于因</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患病。您可能会经历一些副反应，这是身体正在产生保护作用的正常现象。这些副作用可能会影响您的日常活动，但通常在几天之内就会消失。</a:t>
            </a:r>
            <a:r>
              <a:rPr lang="en-US" sz="1200"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u="none" strike="noStrike"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最常见的副作用</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在您的胳膊上，疫苗注射处：</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疼痛</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肿胀</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在身体其他部位：</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发热</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寒颤</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疲倦</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头痛</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u="sng" dirty="0">
                <a:effectLst/>
                <a:latin typeface="Arial" panose="020B0604020202020204" pitchFamily="34" charset="0"/>
                <a:ea typeface="黑体" panose="02010609060101010101" pitchFamily="49" charset="-122"/>
                <a:cs typeface="宋体" panose="02010600030101010101" pitchFamily="2" charset="-122"/>
              </a:rPr>
              <a:t>有用的提示</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如果您感到疼痛或有任何不适，告知您的医生，讨论是否需服用非处方药，例如布洛芬或对乙酰氨基酚。</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减轻注射疫苗处的疼痛和不适：</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用干净的湿布冷敷该区域</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使用或者锻炼你的胳膊</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减轻发热引起的不适：</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多喝水</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穿轻薄的衣服</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何时致电医生</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在大多数情况下，感到疼痛或发烧引起的不适是正常的。如果遇到以下情况，请与您的医生或医疗保健提供者联系：</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如果注射疫苗的地方发红或变敏感在</a:t>
            </a:r>
            <a:r>
              <a:rPr lang="en-US" sz="1200" dirty="0">
                <a:effectLst/>
                <a:latin typeface="Arial" panose="020B0604020202020204" pitchFamily="34" charset="0"/>
                <a:ea typeface="黑体" panose="02010609060101010101" pitchFamily="49" charset="-122"/>
                <a:cs typeface="宋体" panose="02010600030101010101" pitchFamily="2" charset="-122"/>
              </a:rPr>
              <a:t>24</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小时后变得更严重。</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如果您的副作用让您担心，或者几天后仍没有消失的迹象。</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请记住：</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有的副作用可能与流感症状相似，甚至影响您进行日常活动，但应在几天之内消失。</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对于大多数</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疫苗，需要注射两次才能使它们起作用。即使您在第一次注射后出现副作用，也要进行第二次注射，除非您的疫苗接种提供者或医生告诉您不要进行第二次注射。</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342900" marR="0" lvl="0" indent="-342900">
              <a:spcBef>
                <a:spcPts val="0"/>
              </a:spcBef>
              <a:spcAft>
                <a:spcPts val="0"/>
              </a:spcAft>
              <a:buFont typeface="Symbol" panose="05050102010706020507" pitchFamily="18" charset="2"/>
              <a:buChar char=""/>
              <a:tabLst>
                <a:tab pos="457200" algn="l"/>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接种任何疫苗后，您的身体需要时间来产生保护作用。需要注射两次的</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疫苗可能在第二次注射后一到两周后才可能保护您。</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重要的是，当我们进一步了解</a:t>
            </a:r>
            <a:r>
              <a:rPr lang="en-US" sz="1200" dirty="0">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疫苗如何在现实环境中发挥作用时，我们都应继续使用所有可用的方法来阻止这场疫情。与他人在一起时，戴口罩遮住口鼻，与他人保持至少</a:t>
            </a:r>
            <a:r>
              <a:rPr lang="en-US" sz="1200" dirty="0">
                <a:effectLst/>
                <a:latin typeface="Arial" panose="020B0604020202020204" pitchFamily="34" charset="0"/>
                <a:ea typeface="黑体" panose="02010609060101010101" pitchFamily="49" charset="-122"/>
                <a:cs typeface="宋体" panose="02010600030101010101" pitchFamily="2" charset="-122"/>
              </a:rPr>
              <a:t>6</a:t>
            </a:r>
            <a:r>
              <a:rPr lang="zh-CN" altLang="en-US" sz="1200" dirty="0">
                <a:effectLst/>
                <a:latin typeface="Arial" panose="020B0604020202020204" pitchFamily="34" charset="0"/>
                <a:ea typeface="黑体" panose="02010609060101010101" pitchFamily="49" charset="-122"/>
                <a:cs typeface="宋体" panose="02010600030101010101" pitchFamily="2" charset="-122"/>
              </a:rPr>
              <a:t>英尺远，避免聚集于人群，并经常洗手。</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highlight>
                  <a:srgbClr val="FFFF00"/>
                </a:highligh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tabLst>
                <a:tab pos="2379345" algn="l"/>
              </a:tabLst>
            </a:pPr>
            <a:r>
              <a:rPr lang="en-US" sz="1200" dirty="0">
                <a:effectLst/>
                <a:latin typeface="Arial" panose="020B0604020202020204" pitchFamily="34" charset="0"/>
                <a:ea typeface="黑体" panose="02010609060101010101" pitchFamily="49" charset="-122"/>
                <a:cs typeface="宋体" panose="02010600030101010101" pitchFamily="2" charset="-122"/>
              </a:rPr>
              <a:t>https://www.cdc.gov/coronavirus/2019-ncov/vaccines/faq.html</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sz="1050"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35</a:t>
            </a:fld>
            <a:endParaRPr lang="en-US"/>
          </a:p>
        </p:txBody>
      </p:sp>
    </p:spTree>
    <p:extLst>
      <p:ext uri="{BB962C8B-B14F-4D97-AF65-F5344CB8AC3E}">
        <p14:creationId xmlns:p14="http://schemas.microsoft.com/office/powerpoint/2010/main" val="300088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effectLst/>
                <a:latin typeface="Arial" panose="020B0604020202020204" pitchFamily="34" charset="0"/>
                <a:ea typeface="黑体" panose="02010609060101010101" pitchFamily="49" charset="-122"/>
                <a:cs typeface="宋体" panose="02010600030101010101" pitchFamily="2" charset="-122"/>
              </a:rPr>
              <a:t>看到图片中内容，您有何感想？</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4</a:t>
            </a:fld>
            <a:endParaRPr lang="en-US"/>
          </a:p>
        </p:txBody>
      </p:sp>
    </p:spTree>
    <p:extLst>
      <p:ext uri="{BB962C8B-B14F-4D97-AF65-F5344CB8AC3E}">
        <p14:creationId xmlns:p14="http://schemas.microsoft.com/office/powerpoint/2010/main" val="366988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在本次培训中，我们提到的病毒为</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SARS CoV-2</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，引起的疾病为</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冠状病毒是一大类病毒，可导致人类和动物（包括骆驼，牛，猫和蝙蝠）患病。不常见的情况下，来自动物的冠状病毒可以传播给人，并在人群中开始传播，就像目前已经发生的情况一样。</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SARS-CoV-2</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病毒是</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β</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冠状病毒，类似于</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MERS-</a:t>
            </a:r>
            <a:r>
              <a:rPr lang="en-US" sz="1200" dirty="0" err="1">
                <a:solidFill>
                  <a:srgbClr val="000000"/>
                </a:solidFill>
                <a:effectLst/>
                <a:latin typeface="Arial" panose="020B0604020202020204" pitchFamily="34" charset="0"/>
                <a:ea typeface="黑体" panose="02010609060101010101" pitchFamily="49" charset="-122"/>
                <a:cs typeface="宋体" panose="02010600030101010101" pitchFamily="2" charset="-122"/>
              </a:rPr>
              <a:t>CoV</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和</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SARS-</a:t>
            </a:r>
            <a:r>
              <a:rPr lang="en-US" sz="1200" dirty="0" err="1">
                <a:solidFill>
                  <a:srgbClr val="000000"/>
                </a:solidFill>
                <a:effectLst/>
                <a:latin typeface="Arial" panose="020B0604020202020204" pitchFamily="34" charset="0"/>
                <a:ea typeface="黑体" panose="02010609060101010101" pitchFamily="49" charset="-122"/>
                <a:cs typeface="宋体" panose="02010600030101010101" pitchFamily="2" charset="-122"/>
              </a:rPr>
              <a:t>CoV</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。这三种病毒起源于蝙蝠。</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SARS CoV-2</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病毒是一种新毒株</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一种新型病毒。因此，由于人体没有建立针对</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的免疫力，人可能会被感染。免疫力是在人类先前已接触过或接种过传染原时获得的。关于人体感染</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后产生免疫反应以及免疫力能持续多久，仍然存在许多未知。目前已记录到再次感染病例。</a:t>
            </a:r>
            <a:endParaRPr lang="en-US" altLang="zh-CN"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endParaRPr>
          </a:p>
          <a:p>
            <a:pPr marL="0" marR="0">
              <a:spcBef>
                <a:spcPts val="0"/>
              </a:spcBef>
              <a:spcAft>
                <a:spcPts val="0"/>
              </a:spcAft>
            </a:pP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hlinkClick r:id="rId3"/>
              </a:rPr>
              <a:t>https://www.cdc.gov/coronavirus/2019-ncov/your-health/index.html</a:t>
            </a:r>
            <a:endParaRPr 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endParaRPr>
          </a:p>
          <a:p>
            <a:pPr marL="0" marR="0">
              <a:spcBef>
                <a:spcPts val="0"/>
              </a:spcBef>
              <a:spcAft>
                <a:spcPts val="0"/>
              </a:spcAft>
            </a:pP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关于免疫力请参见：</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https://www.cdc.gov/vaccines/acip/meetings/downloads/slides-2020-10/COVID-Wallace.pdf</a:t>
            </a:r>
            <a:r>
              <a:rPr lang="en-US" sz="1200" u="none" kern="12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 </a:t>
            </a:r>
            <a:endParaRPr lang="en-US" sz="10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5</a:t>
            </a:fld>
            <a:endParaRPr lang="en-US"/>
          </a:p>
        </p:txBody>
      </p:sp>
    </p:spTree>
    <p:extLst>
      <p:ext uri="{BB962C8B-B14F-4D97-AF65-F5344CB8AC3E}">
        <p14:creationId xmlns:p14="http://schemas.microsoft.com/office/powerpoint/2010/main" val="407815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通过密切接触在人与人之间传播，尤其是通过咳嗽或打喷嚏。说话和呼吸也可能造成感染。请注意，肉眼看不到病毒颗粒。大多数颗粒都是亚微米级的，不到百万分之一米。</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SARS-CoV-2</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或</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的传播与季节性流感相同。流感病毒在主要通过感染者咳嗽或打喷嚏在人与人之间传播。我们尚不完全知道它是如何传播的，直到科学家有足够时间进行科学评估。</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 </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飞沫</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传播</a:t>
            </a:r>
            <a:r>
              <a:rPr lang="en-US" altLang="zh-CN"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当咳嗽，打喷嚏或说话时，呼吸道分泌物落到粘膜表面（鼻，口和眼）。</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接触</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传播</a:t>
            </a:r>
            <a:r>
              <a:rPr lang="en-US" altLang="zh-CN"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是接触了带有</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病毒的物体，然后再接触口，鼻或眼。</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u="sng" dirty="0">
                <a:solidFill>
                  <a:srgbClr val="000000"/>
                </a:solidFill>
                <a:effectLst/>
                <a:latin typeface="Arial" panose="020B0604020202020204" pitchFamily="34" charset="0"/>
                <a:ea typeface="黑体" panose="02010609060101010101" pitchFamily="49" charset="-122"/>
                <a:cs typeface="宋体" panose="02010600030101010101" pitchFamily="2" charset="-122"/>
              </a:rPr>
              <a:t>气溶胶</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传播</a:t>
            </a:r>
            <a:r>
              <a:rPr lang="en-US" altLang="zh-CN"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呼吸进了悬浮或残留于空气中的最微小的含感染性</a:t>
            </a:r>
            <a:r>
              <a:rPr 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COVID-19</a:t>
            </a:r>
            <a:r>
              <a:rPr lang="zh-CN" altLang="en-US" sz="1200" dirty="0">
                <a:solidFill>
                  <a:srgbClr val="000000"/>
                </a:solidFill>
                <a:effectLst/>
                <a:latin typeface="Arial" panose="020B0604020202020204" pitchFamily="34" charset="0"/>
                <a:ea typeface="黑体" panose="02010609060101010101" pitchFamily="49" charset="-122"/>
                <a:cs typeface="宋体" panose="02010600030101010101" pitchFamily="2" charset="-122"/>
              </a:rPr>
              <a:t>的颗粒。</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6</a:t>
            </a:fld>
            <a:endParaRPr lang="en-US"/>
          </a:p>
        </p:txBody>
      </p:sp>
    </p:spTree>
    <p:extLst>
      <p:ext uri="{BB962C8B-B14F-4D97-AF65-F5344CB8AC3E}">
        <p14:creationId xmlns:p14="http://schemas.microsoft.com/office/powerpoint/2010/main" val="385361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病毒如何到达这些物体表面的？</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pPr marL="0" marR="0">
              <a:spcBef>
                <a:spcPts val="0"/>
              </a:spcBef>
              <a:spcAft>
                <a:spcPts val="0"/>
              </a:spcAft>
            </a:pPr>
            <a:r>
              <a:rPr lang="zh-CN" altLang="en-US" sz="1200" dirty="0">
                <a:effectLst/>
                <a:latin typeface="Arial" panose="020B0604020202020204" pitchFamily="34" charset="0"/>
                <a:ea typeface="黑体" panose="02010609060101010101" pitchFamily="49" charset="-122"/>
                <a:cs typeface="宋体" panose="02010600030101010101" pitchFamily="2" charset="-122"/>
              </a:rPr>
              <a:t>我们该如何保护自己？</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7</a:t>
            </a:fld>
            <a:endParaRPr lang="en-US"/>
          </a:p>
        </p:txBody>
      </p:sp>
    </p:spTree>
    <p:extLst>
      <p:ext uri="{BB962C8B-B14F-4D97-AF65-F5344CB8AC3E}">
        <p14:creationId xmlns:p14="http://schemas.microsoft.com/office/powerpoint/2010/main" val="391503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effectLst/>
                <a:latin typeface="Arial" panose="020B0604020202020204" pitchFamily="34" charset="0"/>
                <a:ea typeface="黑体" panose="02010609060101010101" pitchFamily="49" charset="-122"/>
                <a:cs typeface="宋体" panose="02010600030101010101" pitchFamily="2" charset="-122"/>
              </a:rPr>
              <a:t>工人必须接受</a:t>
            </a:r>
            <a:r>
              <a:rPr lang="en-US" altLang="zh-CN" sz="120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effectLst/>
                <a:latin typeface="Arial" panose="020B0604020202020204" pitchFamily="34" charset="0"/>
                <a:ea typeface="黑体" panose="02010609060101010101" pitchFamily="49" charset="-122"/>
                <a:cs typeface="宋体" panose="02010600030101010101" pitchFamily="2" charset="-122"/>
              </a:rPr>
              <a:t>化学安全危害物沟通标准</a:t>
            </a:r>
            <a:r>
              <a:rPr lang="en-US" altLang="zh-CN" sz="1200" dirty="0">
                <a:effectLst/>
                <a:latin typeface="Arial" panose="020B0604020202020204" pitchFamily="34" charset="0"/>
                <a:ea typeface="黑体" panose="02010609060101010101" pitchFamily="49" charset="-122"/>
                <a:cs typeface="宋体" panose="02010600030101010101" pitchFamily="2" charset="-122"/>
              </a:rPr>
              <a:t>》</a:t>
            </a:r>
            <a:r>
              <a:rPr lang="zh-CN" altLang="en-US" sz="1200" dirty="0">
                <a:effectLst/>
                <a:latin typeface="Arial" panose="020B0604020202020204" pitchFamily="34" charset="0"/>
                <a:ea typeface="黑体" panose="02010609060101010101" pitchFamily="49" charset="-122"/>
                <a:cs typeface="宋体" panose="02010600030101010101" pitchFamily="2" charset="-122"/>
              </a:rPr>
              <a:t>的培训。</a:t>
            </a:r>
            <a:endParaRPr lang="en-US" sz="1200" dirty="0">
              <a:effectLst/>
              <a:latin typeface="宋体" panose="02010600030101010101" pitchFamily="2" charset="-122"/>
              <a:ea typeface="宋体" panose="02010600030101010101" pitchFamily="2" charset="-122"/>
              <a:cs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8</a:t>
            </a:fld>
            <a:endParaRPr lang="en-US"/>
          </a:p>
        </p:txBody>
      </p:sp>
    </p:spTree>
    <p:extLst>
      <p:ext uri="{BB962C8B-B14F-4D97-AF65-F5344CB8AC3E}">
        <p14:creationId xmlns:p14="http://schemas.microsoft.com/office/powerpoint/2010/main" val="106535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The LWSC provides training in the language workers can understand.</a:t>
            </a:r>
          </a:p>
          <a:p>
            <a:endParaRPr lang="en-US" dirty="0"/>
          </a:p>
        </p:txBody>
      </p:sp>
      <p:sp>
        <p:nvSpPr>
          <p:cNvPr id="4" name="Slide Number Placeholder 3"/>
          <p:cNvSpPr>
            <a:spLocks noGrp="1"/>
          </p:cNvSpPr>
          <p:nvPr>
            <p:ph type="sldNum" sz="quarter" idx="5"/>
          </p:nvPr>
        </p:nvSpPr>
        <p:spPr/>
        <p:txBody>
          <a:bodyPr/>
          <a:lstStyle/>
          <a:p>
            <a:fld id="{2D495B0E-A056-4384-828A-D0DCA79ED6D8}" type="slidenum">
              <a:rPr lang="en-US" smtClean="0"/>
              <a:t>9</a:t>
            </a:fld>
            <a:endParaRPr lang="en-US"/>
          </a:p>
        </p:txBody>
      </p:sp>
    </p:spTree>
    <p:extLst>
      <p:ext uri="{BB962C8B-B14F-4D97-AF65-F5344CB8AC3E}">
        <p14:creationId xmlns:p14="http://schemas.microsoft.com/office/powerpoint/2010/main" val="293121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710B-DB0A-4EC0-80D2-E700696FFF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3EB9E-7D9C-48C9-A8FC-01E98C255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E306E4-E7DD-48DB-992B-00F8FCF46D96}"/>
              </a:ext>
            </a:extLst>
          </p:cNvPr>
          <p:cNvSpPr>
            <a:spLocks noGrp="1"/>
          </p:cNvSpPr>
          <p:nvPr>
            <p:ph type="dt" sz="half" idx="10"/>
          </p:nvPr>
        </p:nvSpPr>
        <p:spPr/>
        <p:txBody>
          <a:bodyPr/>
          <a:lstStyle/>
          <a:p>
            <a:fld id="{63D7818B-4A7F-4D15-8397-72C8181DCC22}" type="datetimeFigureOut">
              <a:rPr lang="en-US" smtClean="0"/>
              <a:t>2/8/2021</a:t>
            </a:fld>
            <a:endParaRPr lang="en-US"/>
          </a:p>
        </p:txBody>
      </p:sp>
      <p:sp>
        <p:nvSpPr>
          <p:cNvPr id="5" name="Footer Placeholder 4">
            <a:extLst>
              <a:ext uri="{FF2B5EF4-FFF2-40B4-BE49-F238E27FC236}">
                <a16:creationId xmlns:a16="http://schemas.microsoft.com/office/drawing/2014/main" id="{33BD60CB-70C8-4888-A0F5-F7D61B0D2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DBD26-2BAF-410B-8EC7-8E8BCEBC463F}"/>
              </a:ext>
            </a:extLst>
          </p:cNvPr>
          <p:cNvSpPr>
            <a:spLocks noGrp="1"/>
          </p:cNvSpPr>
          <p:nvPr>
            <p:ph type="sldNum" sz="quarter" idx="12"/>
          </p:nvPr>
        </p:nvSpPr>
        <p:spPr/>
        <p:txBody>
          <a:bodyPr/>
          <a:lstStyle/>
          <a:p>
            <a:fld id="{A1131CC2-4D04-47BC-B64A-8E15CDCA84F0}" type="slidenum">
              <a:rPr lang="en-US" smtClean="0"/>
              <a:t>‹#›</a:t>
            </a:fld>
            <a:endParaRPr lang="en-US"/>
          </a:p>
        </p:txBody>
      </p:sp>
    </p:spTree>
    <p:extLst>
      <p:ext uri="{BB962C8B-B14F-4D97-AF65-F5344CB8AC3E}">
        <p14:creationId xmlns:p14="http://schemas.microsoft.com/office/powerpoint/2010/main" val="258365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FEEB-DA3C-4411-AEA1-32E9141ED7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D01D99-CBFF-4D73-80F3-B9F730C9DA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5DF75-CA07-4FB3-94EA-91FDF8F02653}"/>
              </a:ext>
            </a:extLst>
          </p:cNvPr>
          <p:cNvSpPr>
            <a:spLocks noGrp="1"/>
          </p:cNvSpPr>
          <p:nvPr>
            <p:ph type="dt" sz="half" idx="10"/>
          </p:nvPr>
        </p:nvSpPr>
        <p:spPr/>
        <p:txBody>
          <a:bodyPr/>
          <a:lstStyle/>
          <a:p>
            <a:fld id="{63D7818B-4A7F-4D15-8397-72C8181DCC22}" type="datetimeFigureOut">
              <a:rPr lang="en-US" smtClean="0"/>
              <a:t>2/8/2021</a:t>
            </a:fld>
            <a:endParaRPr lang="en-US"/>
          </a:p>
        </p:txBody>
      </p:sp>
      <p:sp>
        <p:nvSpPr>
          <p:cNvPr id="5" name="Footer Placeholder 4">
            <a:extLst>
              <a:ext uri="{FF2B5EF4-FFF2-40B4-BE49-F238E27FC236}">
                <a16:creationId xmlns:a16="http://schemas.microsoft.com/office/drawing/2014/main" id="{47322FAD-E64A-4FDF-81A1-745D68B6C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8253E-F3B2-4CAE-9463-70D8FA26E5DF}"/>
              </a:ext>
            </a:extLst>
          </p:cNvPr>
          <p:cNvSpPr>
            <a:spLocks noGrp="1"/>
          </p:cNvSpPr>
          <p:nvPr>
            <p:ph type="sldNum" sz="quarter" idx="12"/>
          </p:nvPr>
        </p:nvSpPr>
        <p:spPr/>
        <p:txBody>
          <a:bodyPr/>
          <a:lstStyle/>
          <a:p>
            <a:fld id="{A1131CC2-4D04-47BC-B64A-8E15CDCA84F0}" type="slidenum">
              <a:rPr lang="en-US" smtClean="0"/>
              <a:t>‹#›</a:t>
            </a:fld>
            <a:endParaRPr lang="en-US"/>
          </a:p>
        </p:txBody>
      </p:sp>
    </p:spTree>
    <p:extLst>
      <p:ext uri="{BB962C8B-B14F-4D97-AF65-F5344CB8AC3E}">
        <p14:creationId xmlns:p14="http://schemas.microsoft.com/office/powerpoint/2010/main" val="268697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A8222C-499A-42E3-B246-F4405B48F1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562F00-81C3-4305-ABC7-03E3DE8856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3C462-CCD8-4B1D-AFBE-53F2666EEE4A}"/>
              </a:ext>
            </a:extLst>
          </p:cNvPr>
          <p:cNvSpPr>
            <a:spLocks noGrp="1"/>
          </p:cNvSpPr>
          <p:nvPr>
            <p:ph type="dt" sz="half" idx="10"/>
          </p:nvPr>
        </p:nvSpPr>
        <p:spPr/>
        <p:txBody>
          <a:bodyPr/>
          <a:lstStyle/>
          <a:p>
            <a:fld id="{63D7818B-4A7F-4D15-8397-72C8181DCC22}" type="datetimeFigureOut">
              <a:rPr lang="en-US" smtClean="0"/>
              <a:t>2/8/2021</a:t>
            </a:fld>
            <a:endParaRPr lang="en-US"/>
          </a:p>
        </p:txBody>
      </p:sp>
      <p:sp>
        <p:nvSpPr>
          <p:cNvPr id="5" name="Footer Placeholder 4">
            <a:extLst>
              <a:ext uri="{FF2B5EF4-FFF2-40B4-BE49-F238E27FC236}">
                <a16:creationId xmlns:a16="http://schemas.microsoft.com/office/drawing/2014/main" id="{29F72A51-FBA6-4925-B2AF-0EAF53B58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E91FD-44BC-4FB3-B422-C261BB9C18AA}"/>
              </a:ext>
            </a:extLst>
          </p:cNvPr>
          <p:cNvSpPr>
            <a:spLocks noGrp="1"/>
          </p:cNvSpPr>
          <p:nvPr>
            <p:ph type="sldNum" sz="quarter" idx="12"/>
          </p:nvPr>
        </p:nvSpPr>
        <p:spPr/>
        <p:txBody>
          <a:bodyPr/>
          <a:lstStyle/>
          <a:p>
            <a:fld id="{A1131CC2-4D04-47BC-B64A-8E15CDCA84F0}" type="slidenum">
              <a:rPr lang="en-US" smtClean="0"/>
              <a:t>‹#›</a:t>
            </a:fld>
            <a:endParaRPr lang="en-US"/>
          </a:p>
        </p:txBody>
      </p:sp>
    </p:spTree>
    <p:extLst>
      <p:ext uri="{BB962C8B-B14F-4D97-AF65-F5344CB8AC3E}">
        <p14:creationId xmlns:p14="http://schemas.microsoft.com/office/powerpoint/2010/main" val="44757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2E32-7ECB-4A35-8B4B-9919AEBF4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DAD7B-DFEB-4AC9-9E7A-A5AA34521D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98DB3-8762-421F-8EC8-ACE6ACDED874}"/>
              </a:ext>
            </a:extLst>
          </p:cNvPr>
          <p:cNvSpPr>
            <a:spLocks noGrp="1"/>
          </p:cNvSpPr>
          <p:nvPr>
            <p:ph type="dt" sz="half" idx="10"/>
          </p:nvPr>
        </p:nvSpPr>
        <p:spPr/>
        <p:txBody>
          <a:bodyPr/>
          <a:lstStyle/>
          <a:p>
            <a:fld id="{63D7818B-4A7F-4D15-8397-72C8181DCC22}" type="datetimeFigureOut">
              <a:rPr lang="en-US" smtClean="0"/>
              <a:t>2/8/2021</a:t>
            </a:fld>
            <a:endParaRPr lang="en-US"/>
          </a:p>
        </p:txBody>
      </p:sp>
      <p:sp>
        <p:nvSpPr>
          <p:cNvPr id="5" name="Footer Placeholder 4">
            <a:extLst>
              <a:ext uri="{FF2B5EF4-FFF2-40B4-BE49-F238E27FC236}">
                <a16:creationId xmlns:a16="http://schemas.microsoft.com/office/drawing/2014/main" id="{76F670FA-36A6-4EFF-BB07-C43CBB267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9D6B7-E841-4D81-B6A2-6FC4F443E9CE}"/>
              </a:ext>
            </a:extLst>
          </p:cNvPr>
          <p:cNvSpPr>
            <a:spLocks noGrp="1"/>
          </p:cNvSpPr>
          <p:nvPr>
            <p:ph type="sldNum" sz="quarter" idx="12"/>
          </p:nvPr>
        </p:nvSpPr>
        <p:spPr/>
        <p:txBody>
          <a:bodyPr/>
          <a:lstStyle/>
          <a:p>
            <a:fld id="{A1131CC2-4D04-47BC-B64A-8E15CDCA84F0}" type="slidenum">
              <a:rPr lang="en-US" smtClean="0"/>
              <a:t>‹#›</a:t>
            </a:fld>
            <a:endParaRPr lang="en-US"/>
          </a:p>
        </p:txBody>
      </p:sp>
    </p:spTree>
    <p:extLst>
      <p:ext uri="{BB962C8B-B14F-4D97-AF65-F5344CB8AC3E}">
        <p14:creationId xmlns:p14="http://schemas.microsoft.com/office/powerpoint/2010/main" val="304950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C252-CED8-4595-B0B7-8758EF2482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0BA88-1D5B-45D1-9CD5-66C961B932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BAEFE8-2B4F-431C-8CB5-5F08B8B20FD0}"/>
              </a:ext>
            </a:extLst>
          </p:cNvPr>
          <p:cNvSpPr>
            <a:spLocks noGrp="1"/>
          </p:cNvSpPr>
          <p:nvPr>
            <p:ph type="dt" sz="half" idx="10"/>
          </p:nvPr>
        </p:nvSpPr>
        <p:spPr/>
        <p:txBody>
          <a:bodyPr/>
          <a:lstStyle/>
          <a:p>
            <a:fld id="{63D7818B-4A7F-4D15-8397-72C8181DCC22}" type="datetimeFigureOut">
              <a:rPr lang="en-US" smtClean="0"/>
              <a:t>2/8/2021</a:t>
            </a:fld>
            <a:endParaRPr lang="en-US"/>
          </a:p>
        </p:txBody>
      </p:sp>
      <p:sp>
        <p:nvSpPr>
          <p:cNvPr id="5" name="Footer Placeholder 4">
            <a:extLst>
              <a:ext uri="{FF2B5EF4-FFF2-40B4-BE49-F238E27FC236}">
                <a16:creationId xmlns:a16="http://schemas.microsoft.com/office/drawing/2014/main" id="{00C470AA-410E-4E13-BCA1-5FED42BDE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9A19C-898E-44C2-B33B-981DD8F0AEE1}"/>
              </a:ext>
            </a:extLst>
          </p:cNvPr>
          <p:cNvSpPr>
            <a:spLocks noGrp="1"/>
          </p:cNvSpPr>
          <p:nvPr>
            <p:ph type="sldNum" sz="quarter" idx="12"/>
          </p:nvPr>
        </p:nvSpPr>
        <p:spPr/>
        <p:txBody>
          <a:bodyPr/>
          <a:lstStyle/>
          <a:p>
            <a:fld id="{A1131CC2-4D04-47BC-B64A-8E15CDCA84F0}" type="slidenum">
              <a:rPr lang="en-US" smtClean="0"/>
              <a:t>‹#›</a:t>
            </a:fld>
            <a:endParaRPr lang="en-US"/>
          </a:p>
        </p:txBody>
      </p:sp>
    </p:spTree>
    <p:extLst>
      <p:ext uri="{BB962C8B-B14F-4D97-AF65-F5344CB8AC3E}">
        <p14:creationId xmlns:p14="http://schemas.microsoft.com/office/powerpoint/2010/main" val="183459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D09F-EE27-4D2D-BC0E-8AB7CFFEB7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5E1F1-524B-4E90-8DEC-74946D7CE9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97363E-C141-42B5-968F-8A7D620438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E460AB-E2EF-4041-A9AE-0647B180D4BA}"/>
              </a:ext>
            </a:extLst>
          </p:cNvPr>
          <p:cNvSpPr>
            <a:spLocks noGrp="1"/>
          </p:cNvSpPr>
          <p:nvPr>
            <p:ph type="dt" sz="half" idx="10"/>
          </p:nvPr>
        </p:nvSpPr>
        <p:spPr/>
        <p:txBody>
          <a:bodyPr/>
          <a:lstStyle/>
          <a:p>
            <a:fld id="{63D7818B-4A7F-4D15-8397-72C8181DCC22}" type="datetimeFigureOut">
              <a:rPr lang="en-US" smtClean="0"/>
              <a:t>2/8/2021</a:t>
            </a:fld>
            <a:endParaRPr lang="en-US"/>
          </a:p>
        </p:txBody>
      </p:sp>
      <p:sp>
        <p:nvSpPr>
          <p:cNvPr id="6" name="Footer Placeholder 5">
            <a:extLst>
              <a:ext uri="{FF2B5EF4-FFF2-40B4-BE49-F238E27FC236}">
                <a16:creationId xmlns:a16="http://schemas.microsoft.com/office/drawing/2014/main" id="{4B687B87-BDC6-4186-873A-9506B30FE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510F53-8B65-4980-BC8F-F1C5F1E8743A}"/>
              </a:ext>
            </a:extLst>
          </p:cNvPr>
          <p:cNvSpPr>
            <a:spLocks noGrp="1"/>
          </p:cNvSpPr>
          <p:nvPr>
            <p:ph type="sldNum" sz="quarter" idx="12"/>
          </p:nvPr>
        </p:nvSpPr>
        <p:spPr/>
        <p:txBody>
          <a:bodyPr/>
          <a:lstStyle/>
          <a:p>
            <a:fld id="{A1131CC2-4D04-47BC-B64A-8E15CDCA84F0}" type="slidenum">
              <a:rPr lang="en-US" smtClean="0"/>
              <a:t>‹#›</a:t>
            </a:fld>
            <a:endParaRPr lang="en-US"/>
          </a:p>
        </p:txBody>
      </p:sp>
    </p:spTree>
    <p:extLst>
      <p:ext uri="{BB962C8B-B14F-4D97-AF65-F5344CB8AC3E}">
        <p14:creationId xmlns:p14="http://schemas.microsoft.com/office/powerpoint/2010/main" val="319415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FF2D-6864-4785-8994-68A4340900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943478-7276-45BF-9DB7-B8AEF943C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59DA56-496C-40B0-BABA-B53BBA922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5F6C2B-5BFB-437F-A2DA-2A0F4C058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9AB8B-3E36-404C-8980-3DBA949C7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70E5E9-0556-4811-B666-28DE1E0C9700}"/>
              </a:ext>
            </a:extLst>
          </p:cNvPr>
          <p:cNvSpPr>
            <a:spLocks noGrp="1"/>
          </p:cNvSpPr>
          <p:nvPr>
            <p:ph type="dt" sz="half" idx="10"/>
          </p:nvPr>
        </p:nvSpPr>
        <p:spPr/>
        <p:txBody>
          <a:bodyPr/>
          <a:lstStyle/>
          <a:p>
            <a:fld id="{63D7818B-4A7F-4D15-8397-72C8181DCC22}" type="datetimeFigureOut">
              <a:rPr lang="en-US" smtClean="0"/>
              <a:t>2/8/2021</a:t>
            </a:fld>
            <a:endParaRPr lang="en-US"/>
          </a:p>
        </p:txBody>
      </p:sp>
      <p:sp>
        <p:nvSpPr>
          <p:cNvPr id="8" name="Footer Placeholder 7">
            <a:extLst>
              <a:ext uri="{FF2B5EF4-FFF2-40B4-BE49-F238E27FC236}">
                <a16:creationId xmlns:a16="http://schemas.microsoft.com/office/drawing/2014/main" id="{B242FFD3-BBB6-4F5B-B603-F4A45725DE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B4C97D-5FF3-45E3-BAB4-B932810331F4}"/>
              </a:ext>
            </a:extLst>
          </p:cNvPr>
          <p:cNvSpPr>
            <a:spLocks noGrp="1"/>
          </p:cNvSpPr>
          <p:nvPr>
            <p:ph type="sldNum" sz="quarter" idx="12"/>
          </p:nvPr>
        </p:nvSpPr>
        <p:spPr/>
        <p:txBody>
          <a:bodyPr/>
          <a:lstStyle/>
          <a:p>
            <a:fld id="{A1131CC2-4D04-47BC-B64A-8E15CDCA84F0}" type="slidenum">
              <a:rPr lang="en-US" smtClean="0"/>
              <a:t>‹#›</a:t>
            </a:fld>
            <a:endParaRPr lang="en-US"/>
          </a:p>
        </p:txBody>
      </p:sp>
    </p:spTree>
    <p:extLst>
      <p:ext uri="{BB962C8B-B14F-4D97-AF65-F5344CB8AC3E}">
        <p14:creationId xmlns:p14="http://schemas.microsoft.com/office/powerpoint/2010/main" val="4529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87B2-C0C8-4CAC-B5BD-7AEBCF04AE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B5B021-9614-489A-AFB6-56065B4BE051}"/>
              </a:ext>
            </a:extLst>
          </p:cNvPr>
          <p:cNvSpPr>
            <a:spLocks noGrp="1"/>
          </p:cNvSpPr>
          <p:nvPr>
            <p:ph type="dt" sz="half" idx="10"/>
          </p:nvPr>
        </p:nvSpPr>
        <p:spPr/>
        <p:txBody>
          <a:bodyPr/>
          <a:lstStyle/>
          <a:p>
            <a:fld id="{63D7818B-4A7F-4D15-8397-72C8181DCC22}" type="datetimeFigureOut">
              <a:rPr lang="en-US" smtClean="0"/>
              <a:t>2/8/2021</a:t>
            </a:fld>
            <a:endParaRPr lang="en-US"/>
          </a:p>
        </p:txBody>
      </p:sp>
      <p:sp>
        <p:nvSpPr>
          <p:cNvPr id="4" name="Footer Placeholder 3">
            <a:extLst>
              <a:ext uri="{FF2B5EF4-FFF2-40B4-BE49-F238E27FC236}">
                <a16:creationId xmlns:a16="http://schemas.microsoft.com/office/drawing/2014/main" id="{45145FDE-E477-471A-822F-94CE06CCAD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5AA2C8-B75F-472F-AC6A-38F8045CD6C7}"/>
              </a:ext>
            </a:extLst>
          </p:cNvPr>
          <p:cNvSpPr>
            <a:spLocks noGrp="1"/>
          </p:cNvSpPr>
          <p:nvPr>
            <p:ph type="sldNum" sz="quarter" idx="12"/>
          </p:nvPr>
        </p:nvSpPr>
        <p:spPr/>
        <p:txBody>
          <a:bodyPr/>
          <a:lstStyle/>
          <a:p>
            <a:fld id="{A1131CC2-4D04-47BC-B64A-8E15CDCA84F0}" type="slidenum">
              <a:rPr lang="en-US" smtClean="0"/>
              <a:t>‹#›</a:t>
            </a:fld>
            <a:endParaRPr lang="en-US"/>
          </a:p>
        </p:txBody>
      </p:sp>
    </p:spTree>
    <p:extLst>
      <p:ext uri="{BB962C8B-B14F-4D97-AF65-F5344CB8AC3E}">
        <p14:creationId xmlns:p14="http://schemas.microsoft.com/office/powerpoint/2010/main" val="83814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FD1B47-32AF-4A5E-98CD-6D4841551D51}"/>
              </a:ext>
            </a:extLst>
          </p:cNvPr>
          <p:cNvSpPr>
            <a:spLocks noGrp="1"/>
          </p:cNvSpPr>
          <p:nvPr>
            <p:ph type="dt" sz="half" idx="10"/>
          </p:nvPr>
        </p:nvSpPr>
        <p:spPr/>
        <p:txBody>
          <a:bodyPr/>
          <a:lstStyle/>
          <a:p>
            <a:fld id="{63D7818B-4A7F-4D15-8397-72C8181DCC22}" type="datetimeFigureOut">
              <a:rPr lang="en-US" smtClean="0"/>
              <a:t>2/8/2021</a:t>
            </a:fld>
            <a:endParaRPr lang="en-US"/>
          </a:p>
        </p:txBody>
      </p:sp>
      <p:sp>
        <p:nvSpPr>
          <p:cNvPr id="3" name="Footer Placeholder 2">
            <a:extLst>
              <a:ext uri="{FF2B5EF4-FFF2-40B4-BE49-F238E27FC236}">
                <a16:creationId xmlns:a16="http://schemas.microsoft.com/office/drawing/2014/main" id="{5EF5B76A-D144-4D8E-9F53-E41049E06F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DF9139-3D0E-4A85-A822-FC5705653E4A}"/>
              </a:ext>
            </a:extLst>
          </p:cNvPr>
          <p:cNvSpPr>
            <a:spLocks noGrp="1"/>
          </p:cNvSpPr>
          <p:nvPr>
            <p:ph type="sldNum" sz="quarter" idx="12"/>
          </p:nvPr>
        </p:nvSpPr>
        <p:spPr/>
        <p:txBody>
          <a:bodyPr/>
          <a:lstStyle/>
          <a:p>
            <a:fld id="{A1131CC2-4D04-47BC-B64A-8E15CDCA84F0}" type="slidenum">
              <a:rPr lang="en-US" smtClean="0"/>
              <a:t>‹#›</a:t>
            </a:fld>
            <a:endParaRPr lang="en-US"/>
          </a:p>
        </p:txBody>
      </p:sp>
    </p:spTree>
    <p:extLst>
      <p:ext uri="{BB962C8B-B14F-4D97-AF65-F5344CB8AC3E}">
        <p14:creationId xmlns:p14="http://schemas.microsoft.com/office/powerpoint/2010/main" val="144320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2A60-88B0-4CB8-B509-467996084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622A22-4A9C-49E0-9186-5E1D6A804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91CF6A-77B8-4122-AF4A-1ECE1ABF2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1DA9E-0CB7-4095-8920-7C3FB26CB03E}"/>
              </a:ext>
            </a:extLst>
          </p:cNvPr>
          <p:cNvSpPr>
            <a:spLocks noGrp="1"/>
          </p:cNvSpPr>
          <p:nvPr>
            <p:ph type="dt" sz="half" idx="10"/>
          </p:nvPr>
        </p:nvSpPr>
        <p:spPr/>
        <p:txBody>
          <a:bodyPr/>
          <a:lstStyle/>
          <a:p>
            <a:fld id="{63D7818B-4A7F-4D15-8397-72C8181DCC22}" type="datetimeFigureOut">
              <a:rPr lang="en-US" smtClean="0"/>
              <a:t>2/8/2021</a:t>
            </a:fld>
            <a:endParaRPr lang="en-US"/>
          </a:p>
        </p:txBody>
      </p:sp>
      <p:sp>
        <p:nvSpPr>
          <p:cNvPr id="6" name="Footer Placeholder 5">
            <a:extLst>
              <a:ext uri="{FF2B5EF4-FFF2-40B4-BE49-F238E27FC236}">
                <a16:creationId xmlns:a16="http://schemas.microsoft.com/office/drawing/2014/main" id="{1234FB2B-03BB-47FE-ACF1-F09A2C899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F46C7F-DD1C-4A35-ABE9-88190EB447DC}"/>
              </a:ext>
            </a:extLst>
          </p:cNvPr>
          <p:cNvSpPr>
            <a:spLocks noGrp="1"/>
          </p:cNvSpPr>
          <p:nvPr>
            <p:ph type="sldNum" sz="quarter" idx="12"/>
          </p:nvPr>
        </p:nvSpPr>
        <p:spPr/>
        <p:txBody>
          <a:bodyPr/>
          <a:lstStyle/>
          <a:p>
            <a:fld id="{A1131CC2-4D04-47BC-B64A-8E15CDCA84F0}" type="slidenum">
              <a:rPr lang="en-US" smtClean="0"/>
              <a:t>‹#›</a:t>
            </a:fld>
            <a:endParaRPr lang="en-US"/>
          </a:p>
        </p:txBody>
      </p:sp>
    </p:spTree>
    <p:extLst>
      <p:ext uri="{BB962C8B-B14F-4D97-AF65-F5344CB8AC3E}">
        <p14:creationId xmlns:p14="http://schemas.microsoft.com/office/powerpoint/2010/main" val="40108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E372-E2B8-47E6-A09C-F17F4FABB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F7BF89-1DCA-4200-8B8A-30706DB3A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B17F6D-D679-4D07-B190-5332F011F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1151D-0C73-4B3F-9399-8DEDE3BB0660}"/>
              </a:ext>
            </a:extLst>
          </p:cNvPr>
          <p:cNvSpPr>
            <a:spLocks noGrp="1"/>
          </p:cNvSpPr>
          <p:nvPr>
            <p:ph type="dt" sz="half" idx="10"/>
          </p:nvPr>
        </p:nvSpPr>
        <p:spPr/>
        <p:txBody>
          <a:bodyPr/>
          <a:lstStyle/>
          <a:p>
            <a:fld id="{63D7818B-4A7F-4D15-8397-72C8181DCC22}" type="datetimeFigureOut">
              <a:rPr lang="en-US" smtClean="0"/>
              <a:t>2/8/2021</a:t>
            </a:fld>
            <a:endParaRPr lang="en-US"/>
          </a:p>
        </p:txBody>
      </p:sp>
      <p:sp>
        <p:nvSpPr>
          <p:cNvPr id="6" name="Footer Placeholder 5">
            <a:extLst>
              <a:ext uri="{FF2B5EF4-FFF2-40B4-BE49-F238E27FC236}">
                <a16:creationId xmlns:a16="http://schemas.microsoft.com/office/drawing/2014/main" id="{B9CE8BB9-223B-44A9-A789-F2C310B6C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F56DC-52C7-4A13-9591-717D9F5D813A}"/>
              </a:ext>
            </a:extLst>
          </p:cNvPr>
          <p:cNvSpPr>
            <a:spLocks noGrp="1"/>
          </p:cNvSpPr>
          <p:nvPr>
            <p:ph type="sldNum" sz="quarter" idx="12"/>
          </p:nvPr>
        </p:nvSpPr>
        <p:spPr/>
        <p:txBody>
          <a:bodyPr/>
          <a:lstStyle/>
          <a:p>
            <a:fld id="{A1131CC2-4D04-47BC-B64A-8E15CDCA84F0}" type="slidenum">
              <a:rPr lang="en-US" smtClean="0"/>
              <a:t>‹#›</a:t>
            </a:fld>
            <a:endParaRPr lang="en-US"/>
          </a:p>
        </p:txBody>
      </p:sp>
    </p:spTree>
    <p:extLst>
      <p:ext uri="{BB962C8B-B14F-4D97-AF65-F5344CB8AC3E}">
        <p14:creationId xmlns:p14="http://schemas.microsoft.com/office/powerpoint/2010/main" val="47962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1A11E0-9043-41D3-9D37-3E97EE628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2B3071-C41E-41EA-BF6A-324E2D29B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49D7E-526D-4C8D-8A6F-DC27569A3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7818B-4A7F-4D15-8397-72C8181DCC22}" type="datetimeFigureOut">
              <a:rPr lang="en-US" smtClean="0"/>
              <a:t>2/8/2021</a:t>
            </a:fld>
            <a:endParaRPr lang="en-US"/>
          </a:p>
        </p:txBody>
      </p:sp>
      <p:sp>
        <p:nvSpPr>
          <p:cNvPr id="5" name="Footer Placeholder 4">
            <a:extLst>
              <a:ext uri="{FF2B5EF4-FFF2-40B4-BE49-F238E27FC236}">
                <a16:creationId xmlns:a16="http://schemas.microsoft.com/office/drawing/2014/main" id="{71275BEF-F1C8-444E-B57C-91D2FFDA2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9D488F-42A6-4B36-B5DF-1A8800731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31CC2-4D04-47BC-B64A-8E15CDCA84F0}" type="slidenum">
              <a:rPr lang="en-US" smtClean="0"/>
              <a:t>‹#›</a:t>
            </a:fld>
            <a:endParaRPr lang="en-US"/>
          </a:p>
        </p:txBody>
      </p:sp>
    </p:spTree>
    <p:extLst>
      <p:ext uri="{BB962C8B-B14F-4D97-AF65-F5344CB8AC3E}">
        <p14:creationId xmlns:p14="http://schemas.microsoft.com/office/powerpoint/2010/main" val="23686791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
            <a:extLst>
              <a:ext uri="{FF2B5EF4-FFF2-40B4-BE49-F238E27FC236}">
                <a16:creationId xmlns:a16="http://schemas.microsoft.com/office/drawing/2014/main" id="{E8824138-09F6-42ED-9CFD-E348987CE58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1657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
            <a:extLst>
              <a:ext uri="{FF2B5EF4-FFF2-40B4-BE49-F238E27FC236}">
                <a16:creationId xmlns:a16="http://schemas.microsoft.com/office/drawing/2014/main" id="{899342C1-5AB0-44EA-B6C0-83163BD9292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075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
            <a:extLst>
              <a:ext uri="{FF2B5EF4-FFF2-40B4-BE49-F238E27FC236}">
                <a16:creationId xmlns:a16="http://schemas.microsoft.com/office/drawing/2014/main" id="{B21C8709-6510-4ACD-BFCA-7CD654A580B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890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
            <a:extLst>
              <a:ext uri="{FF2B5EF4-FFF2-40B4-BE49-F238E27FC236}">
                <a16:creationId xmlns:a16="http://schemas.microsoft.com/office/drawing/2014/main" id="{F19B96B4-5567-46AD-8E12-A11B4714B62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804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
            <a:extLst>
              <a:ext uri="{FF2B5EF4-FFF2-40B4-BE49-F238E27FC236}">
                <a16:creationId xmlns:a16="http://schemas.microsoft.com/office/drawing/2014/main" id="{346A6234-A7DE-4535-BA90-8AC9E6556E9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3570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
            <a:extLst>
              <a:ext uri="{FF2B5EF4-FFF2-40B4-BE49-F238E27FC236}">
                <a16:creationId xmlns:a16="http://schemas.microsoft.com/office/drawing/2014/main" id="{04385D52-368D-40B7-A76C-0BAED0DFC14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0496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
            <a:extLst>
              <a:ext uri="{FF2B5EF4-FFF2-40B4-BE49-F238E27FC236}">
                <a16:creationId xmlns:a16="http://schemas.microsoft.com/office/drawing/2014/main" id="{ECC9D57C-D802-4B9F-9081-7715FFF1A71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385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a16="http://schemas.microsoft.com/office/drawing/2014/main" id="{C83EDB38-AAD4-4617-91AE-2EA44E4E3FF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2161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
            <a:extLst>
              <a:ext uri="{FF2B5EF4-FFF2-40B4-BE49-F238E27FC236}">
                <a16:creationId xmlns:a16="http://schemas.microsoft.com/office/drawing/2014/main" id="{967BD67D-AE0A-48BC-AE6F-44B3A4F2D08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219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
            <a:extLst>
              <a:ext uri="{FF2B5EF4-FFF2-40B4-BE49-F238E27FC236}">
                <a16:creationId xmlns:a16="http://schemas.microsoft.com/office/drawing/2014/main" id="{392B981F-1F85-41C6-9B89-28697818D19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6741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
            <a:extLst>
              <a:ext uri="{FF2B5EF4-FFF2-40B4-BE49-F238E27FC236}">
                <a16:creationId xmlns:a16="http://schemas.microsoft.com/office/drawing/2014/main" id="{633D48F8-D602-4B51-981F-8603B94D4D8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85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
            <a:extLst>
              <a:ext uri="{FF2B5EF4-FFF2-40B4-BE49-F238E27FC236}">
                <a16:creationId xmlns:a16="http://schemas.microsoft.com/office/drawing/2014/main" id="{9095CD59-95F5-4C49-8563-646C78E0D8D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009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
            <a:extLst>
              <a:ext uri="{FF2B5EF4-FFF2-40B4-BE49-F238E27FC236}">
                <a16:creationId xmlns:a16="http://schemas.microsoft.com/office/drawing/2014/main" id="{0A8CC1E6-6B13-40BA-9BA9-9255768C3E8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419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
            <a:extLst>
              <a:ext uri="{FF2B5EF4-FFF2-40B4-BE49-F238E27FC236}">
                <a16:creationId xmlns:a16="http://schemas.microsoft.com/office/drawing/2014/main" id="{D7719C41-C2DE-43BC-84D8-5799A4650D8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379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
            <a:extLst>
              <a:ext uri="{FF2B5EF4-FFF2-40B4-BE49-F238E27FC236}">
                <a16:creationId xmlns:a16="http://schemas.microsoft.com/office/drawing/2014/main" id="{D6988214-8572-4918-95A5-4AFBF872802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836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
            <a:extLst>
              <a:ext uri="{FF2B5EF4-FFF2-40B4-BE49-F238E27FC236}">
                <a16:creationId xmlns:a16="http://schemas.microsoft.com/office/drawing/2014/main" id="{AB75CA4A-7993-4E28-BF41-EFDA9AED79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2024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
            <a:extLst>
              <a:ext uri="{FF2B5EF4-FFF2-40B4-BE49-F238E27FC236}">
                <a16:creationId xmlns:a16="http://schemas.microsoft.com/office/drawing/2014/main" id="{330F75EF-0F96-4ABE-9794-72F20131770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634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
            <a:extLst>
              <a:ext uri="{FF2B5EF4-FFF2-40B4-BE49-F238E27FC236}">
                <a16:creationId xmlns:a16="http://schemas.microsoft.com/office/drawing/2014/main" id="{EC597444-CC49-4A82-B8AE-8B69D1372C5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9376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
            <a:extLst>
              <a:ext uri="{FF2B5EF4-FFF2-40B4-BE49-F238E27FC236}">
                <a16:creationId xmlns:a16="http://schemas.microsoft.com/office/drawing/2014/main" id="{BDC83892-D2CD-4C8D-9AE9-0ED645C3596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1280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
            <a:extLst>
              <a:ext uri="{FF2B5EF4-FFF2-40B4-BE49-F238E27FC236}">
                <a16:creationId xmlns:a16="http://schemas.microsoft.com/office/drawing/2014/main" id="{CB4CA302-74F2-4979-B056-A36CBF890F3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066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
            <a:extLst>
              <a:ext uri="{FF2B5EF4-FFF2-40B4-BE49-F238E27FC236}">
                <a16:creationId xmlns:a16="http://schemas.microsoft.com/office/drawing/2014/main" id="{3E89E5AC-5FFC-4ADE-A766-365923D8F77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6481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
            <a:extLst>
              <a:ext uri="{FF2B5EF4-FFF2-40B4-BE49-F238E27FC236}">
                <a16:creationId xmlns:a16="http://schemas.microsoft.com/office/drawing/2014/main" id="{D824EE48-CB83-4FB8-B54B-ADBE1965FD4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310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
            <a:extLst>
              <a:ext uri="{FF2B5EF4-FFF2-40B4-BE49-F238E27FC236}">
                <a16:creationId xmlns:a16="http://schemas.microsoft.com/office/drawing/2014/main" id="{4DD95ACF-886D-4D6B-B98C-B6881269A7D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2840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
            <a:extLst>
              <a:ext uri="{FF2B5EF4-FFF2-40B4-BE49-F238E27FC236}">
                <a16:creationId xmlns:a16="http://schemas.microsoft.com/office/drawing/2014/main" id="{9CFDB4C5-1F28-4C3C-9A1D-CB179ADE67C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7728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
            <a:extLst>
              <a:ext uri="{FF2B5EF4-FFF2-40B4-BE49-F238E27FC236}">
                <a16:creationId xmlns:a16="http://schemas.microsoft.com/office/drawing/2014/main" id="{660029F1-5A3F-4AD4-9A81-0F4524298ED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8728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
            <a:extLst>
              <a:ext uri="{FF2B5EF4-FFF2-40B4-BE49-F238E27FC236}">
                <a16:creationId xmlns:a16="http://schemas.microsoft.com/office/drawing/2014/main" id="{5CAAD1B4-2166-49F9-BD2C-C59EEBCF212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8272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
            <a:extLst>
              <a:ext uri="{FF2B5EF4-FFF2-40B4-BE49-F238E27FC236}">
                <a16:creationId xmlns:a16="http://schemas.microsoft.com/office/drawing/2014/main" id="{042F326D-425B-4EB4-A1DD-2B4CF41DD52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004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
            <a:extLst>
              <a:ext uri="{FF2B5EF4-FFF2-40B4-BE49-F238E27FC236}">
                <a16:creationId xmlns:a16="http://schemas.microsoft.com/office/drawing/2014/main" id="{EA6C94C8-358A-4034-BDED-C5724F1E22D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444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
            <a:extLst>
              <a:ext uri="{FF2B5EF4-FFF2-40B4-BE49-F238E27FC236}">
                <a16:creationId xmlns:a16="http://schemas.microsoft.com/office/drawing/2014/main" id="{A548B6B2-918C-45B4-9228-505B440CBD9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273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
            <a:extLst>
              <a:ext uri="{FF2B5EF4-FFF2-40B4-BE49-F238E27FC236}">
                <a16:creationId xmlns:a16="http://schemas.microsoft.com/office/drawing/2014/main" id="{6F9D7FAB-8F63-44BE-AA72-DDE4B6DD15D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920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
            <a:extLst>
              <a:ext uri="{FF2B5EF4-FFF2-40B4-BE49-F238E27FC236}">
                <a16:creationId xmlns:a16="http://schemas.microsoft.com/office/drawing/2014/main" id="{B81A8301-27F7-4588-89CA-FECA88CAF54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700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
            <a:extLst>
              <a:ext uri="{FF2B5EF4-FFF2-40B4-BE49-F238E27FC236}">
                <a16:creationId xmlns:a16="http://schemas.microsoft.com/office/drawing/2014/main" id="{05521ED5-75F6-4B9D-A4BE-14DC75FD2C8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934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
            <a:extLst>
              <a:ext uri="{FF2B5EF4-FFF2-40B4-BE49-F238E27FC236}">
                <a16:creationId xmlns:a16="http://schemas.microsoft.com/office/drawing/2014/main" id="{29E7F9E1-85A6-4D72-8448-41B2F5B5BEB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788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8">
            <a:extLst>
              <a:ext uri="{FF2B5EF4-FFF2-40B4-BE49-F238E27FC236}">
                <a16:creationId xmlns:a16="http://schemas.microsoft.com/office/drawing/2014/main" id="{B765E955-1A6F-4768-B35A-8FC0FE9B367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407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9">
            <a:extLst>
              <a:ext uri="{FF2B5EF4-FFF2-40B4-BE49-F238E27FC236}">
                <a16:creationId xmlns:a16="http://schemas.microsoft.com/office/drawing/2014/main" id="{1BE1098B-FCC6-404D-99E5-E7FE76923E0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7380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6621</Words>
  <Application>Microsoft Office PowerPoint</Application>
  <PresentationFormat>Widescreen</PresentationFormat>
  <Paragraphs>290</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黑体</vt:lpstr>
      <vt:lpstr>宋体</vt:lpstr>
      <vt:lpstr>Arial</vt:lpstr>
      <vt:lpstr>Calibri</vt:lpstr>
      <vt:lpstr>Calibri Light</vt:lpstr>
      <vt:lpstr>Symbol</vt:lpstr>
      <vt:lpstr>The Hand</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Ramir</dc:creator>
  <cp:lastModifiedBy>Dan Ramir</cp:lastModifiedBy>
  <cp:revision>1</cp:revision>
  <dcterms:created xsi:type="dcterms:W3CDTF">2021-02-08T21:32:56Z</dcterms:created>
  <dcterms:modified xsi:type="dcterms:W3CDTF">2021-02-08T21:40:02Z</dcterms:modified>
</cp:coreProperties>
</file>