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82" autoAdjust="0"/>
  </p:normalViewPr>
  <p:slideViewPr>
    <p:cSldViewPr snapToGrid="0">
      <p:cViewPr varScale="1">
        <p:scale>
          <a:sx n="61" d="100"/>
          <a:sy n="61" d="100"/>
        </p:scale>
        <p:origin x="149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BF539-F2CF-4071-AAC9-CD5CD55AB769}"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96AC5-D6DB-4C36-B5FB-589A6C9DA562}" type="slidenum">
              <a:rPr lang="en-US" smtClean="0"/>
              <a:t>‹#›</a:t>
            </a:fld>
            <a:endParaRPr lang="en-US"/>
          </a:p>
        </p:txBody>
      </p:sp>
    </p:spTree>
    <p:extLst>
      <p:ext uri="{BB962C8B-B14F-4D97-AF65-F5344CB8AC3E}">
        <p14:creationId xmlns:p14="http://schemas.microsoft.com/office/powerpoint/2010/main" val="121188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www.cdc.gov/coronavirus/2019-ncov/need-extra-precautions/people-with-medical-conditions.html?CDC_AA_refVal=https%3A%2F%2Fwww.cdc.gov%2Fcoronavirus%2F2019-ncov%2Fneed-extra-precautions%2Fgroups-at-higher-risk.html#immunocompromised-state" TargetMode="External"/><Relationship Id="rId13" Type="http://schemas.openxmlformats.org/officeDocument/2006/relationships/hyperlink" Target="https://www.cdc.gov/coronavirus/2019-ncov/need-extra-precautions/people-with-medical-conditions.html?CDC_AA_refVal=https%3A%2F%2Fwww.cdc.gov%2Fcoronavirus%2F2019-ncov%2Fneed-extra-precautions%2Fgroups-at-higher-risk.html#diabetes" TargetMode="External"/><Relationship Id="rId18" Type="http://schemas.openxmlformats.org/officeDocument/2006/relationships/hyperlink" Target="https://www.cdc.gov/coronavirus/2019-ncov/need-extra-precautions/people-with-medical-conditions.html?CDC_AA_refVal=https%3A%2F%2Fwww.cdc.gov%2Fcoronavirus%2F2019-ncov%2Fneed-extra-precautions%2Fgroups-at-higher-risk.html#liver-disease" TargetMode="External"/><Relationship Id="rId3" Type="http://schemas.openxmlformats.org/officeDocument/2006/relationships/hyperlink" Target="https://www.cdc.gov/coronavirus/2019-ncov/need-extra-precautions/people-with-medical-conditions.html?CDC_AA_refVal=https%3A%2F%2Fwww.cdc.gov%2Fcoronavirus%2F2019-ncov%2Fneed-extra-precautions%2Fgroups-at-higher-risk.html#cancer" TargetMode="External"/><Relationship Id="rId7" Type="http://schemas.openxmlformats.org/officeDocument/2006/relationships/hyperlink" Target="https://www.cdc.gov/coronavirus/2019-ncov/need-extra-precautions/people-with-medical-conditions.html?CDC_AA_refVal=https%3A%2F%2Fwww.cdc.gov%2Fcoronavirus%2F2019-ncov%2Fneed-extra-precautions%2Fgroups-at-higher-risk.html#heart-conditions" TargetMode="External"/><Relationship Id="rId12" Type="http://schemas.openxmlformats.org/officeDocument/2006/relationships/hyperlink" Target="https://www.cdc.gov/coronavirus/2019-ncov/need-extra-precautions/people-with-medical-conditions.html?CDC_AA_refVal=https%3A%2F%2Fwww.cdc.gov%2Fcoronavirus%2F2019-ncov%2Fneed-extra-precautions%2Fgroups-at-higher-risk.html#smoking" TargetMode="External"/><Relationship Id="rId17" Type="http://schemas.openxmlformats.org/officeDocument/2006/relationships/hyperlink" Target="https://www.cdc.gov/coronavirus/2019-ncov/need-extra-precautions/people-with-medical-conditions.html?CDC_AA_refVal=https%3A%2F%2Fwww.cdc.gov%2Fcoronavirus%2F2019-ncov%2Fneed-extra-precautions%2Fgroups-at-higher-risk.html#neurologic-conditions" TargetMode="External"/><Relationship Id="rId2" Type="http://schemas.openxmlformats.org/officeDocument/2006/relationships/slide" Target="../slides/slide19.xml"/><Relationship Id="rId16" Type="http://schemas.openxmlformats.org/officeDocument/2006/relationships/hyperlink" Target="https://www.cdc.gov/coronavirus/2019-ncov/need-extra-precautions/people-with-medical-conditions.html?CDC_AA_refVal=https%3A%2F%2Fwww.cdc.gov%2Fcoronavirus%2F2019-ncov%2Fneed-extra-precautions%2Fgroups-at-higher-risk.html#copd" TargetMode="External"/><Relationship Id="rId1" Type="http://schemas.openxmlformats.org/officeDocument/2006/relationships/notesMaster" Target="../notesMasters/notesMaster1.xml"/><Relationship Id="rId6" Type="http://schemas.openxmlformats.org/officeDocument/2006/relationships/hyperlink" Target="https://www.cdc.gov/coronavirus/2019-ncov/need-extra-precautions/people-with-medical-conditions.html#downsyndrome" TargetMode="External"/><Relationship Id="rId11" Type="http://schemas.openxmlformats.org/officeDocument/2006/relationships/hyperlink" Target="https://www.cdc.gov/coronavirus/2019-ncov/need-extra-precautions/people-with-medical-conditions.html?CDC_AA_refVal=https%3A%2F%2Fwww.cdc.gov%2Fcoronavirus%2F2019-ncov%2Fneed-extra-precautions%2Fgroups-at-higher-risk.html#hemoglobin-disorders" TargetMode="External"/><Relationship Id="rId5" Type="http://schemas.openxmlformats.org/officeDocument/2006/relationships/hyperlink" Target="https://www.cdc.gov/coronavirus/2019-ncov/need-extra-precautions/people-with-medical-conditions.html#copd" TargetMode="External"/><Relationship Id="rId15" Type="http://schemas.openxmlformats.org/officeDocument/2006/relationships/hyperlink" Target="https://www.cdc.gov/coronavirus/2019-ncov/need-extra-precautions/people-with-medical-conditions.html?CDC_AA_refVal=https%3A%2F%2Fwww.cdc.gov%2Fcoronavirus%2F2019-ncov%2Fneed-extra-precautions%2Fgroups-at-higher-risk.html#serious-heart-conditions" TargetMode="External"/><Relationship Id="rId10" Type="http://schemas.openxmlformats.org/officeDocument/2006/relationships/hyperlink" Target="https://www.cdc.gov/coronavirus/2019-ncov/need-extra-precautions/people-with-medical-conditions.html#pregnancy" TargetMode="External"/><Relationship Id="rId19" Type="http://schemas.openxmlformats.org/officeDocument/2006/relationships/hyperlink" Target="https://www.cdc.gov/coronavirus/2019-ncov/need-extra-precautions/people-with-medical-conditions.html#obesity" TargetMode="External"/><Relationship Id="rId4" Type="http://schemas.openxmlformats.org/officeDocument/2006/relationships/hyperlink" Target="https://www.cdc.gov/coronavirus/2019-ncov/need-extra-precautions/people-with-medical-conditions.html?CDC_AA_refVal=https%3A%2F%2Fwww.cdc.gov%2Fcoronavirus%2F2019-ncov%2Fneed-extra-precautions%2Fgroups-at-higher-risk.html#chronic-kidney-disease" TargetMode="External"/><Relationship Id="rId9" Type="http://schemas.openxmlformats.org/officeDocument/2006/relationships/hyperlink" Target="https://www.cdc.gov/coronavirus/2019-ncov/need-extra-precautions/people-with-medical-conditions.html?CDC_AA_refVal=https%3A%2F%2Fwww.cdc.gov%2Fcoronavirus%2F2019-ncov%2Fneed-extra-precautions%2Fgroups-at-higher-risk.html#obesity" TargetMode="External"/><Relationship Id="rId14" Type="http://schemas.openxmlformats.org/officeDocument/2006/relationships/hyperlink" Target="https://www.cdc.gov/coronavirus/2019-ncov/need-extra-precautions/people-with-medical-conditions.html?CDC_AA_refVal=https%3A%2F%2Fwww.cdc.gov%2Fcoronavirus%2F2019-ncov%2Fneed-extra-precautions%2Fgroups-at-higher-risk.html#asthm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heconversation.com/how-long-are-you-infectious-when-you-have-coronavirus-13529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cdc.gov/coronavirus/2019-ncov/symptoms-testing/symptoms.html" TargetMode="External"/><Relationship Id="rId3" Type="http://schemas.openxmlformats.org/officeDocument/2006/relationships/hyperlink" Target="https://www.cdc.gov/coronavirus/2019-ncov/vaccines/safety.html" TargetMode="External"/><Relationship Id="rId7" Type="http://schemas.openxmlformats.org/officeDocument/2006/relationships/hyperlink" Target="https://www.cdc.gov/coronavirus/2019-ncov/need-extra-precaution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dc.gov/coronavirus/2019-ncov/vaccines/effectiveness.html" TargetMode="External"/><Relationship Id="rId5" Type="http://schemas.openxmlformats.org/officeDocument/2006/relationships/hyperlink" Target="https://www.cdc.gov/coronavirus/2019-ncov/vaccines/different-vaccines.html" TargetMode="External"/><Relationship Id="rId10" Type="http://schemas.openxmlformats.org/officeDocument/2006/relationships/hyperlink" Target="https://www.cdc.gov/coronavirus/2019-ncov/prevent-getting-sick/prevention.html" TargetMode="External"/><Relationship Id="rId4" Type="http://schemas.openxmlformats.org/officeDocument/2006/relationships/hyperlink" Target="https://www.cdc.gov/coronavirus/2019-ncov/vaccines/facts.html" TargetMode="External"/><Relationship Id="rId9" Type="http://schemas.openxmlformats.org/officeDocument/2006/relationships/hyperlink" Target="https://www.youtube.com/watch?v=iGkwaESsGBQ"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coronavirus/2019-ncov/hcp/disposition-in-home-patients.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cdc.gov/coronavirus/2019-ncov/prevent-getting-sick/cloth-face-cover-guidance.html" TargetMode="External"/><Relationship Id="rId5" Type="http://schemas.openxmlformats.org/officeDocument/2006/relationships/hyperlink" Target="https://www.cdc.gov/coronavirus/2019-ncov/prevent-getting-sick/about-face-coverings.html" TargetMode="External"/><Relationship Id="rId4" Type="http://schemas.openxmlformats.org/officeDocument/2006/relationships/hyperlink" Target="https://www.cdc.gov/coronavirus/2019-ncov/if-you-are-sick/isolation.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a:t>
            </a:fld>
            <a:endParaRPr lang="en-US"/>
          </a:p>
        </p:txBody>
      </p:sp>
    </p:spTree>
    <p:extLst>
      <p:ext uri="{BB962C8B-B14F-4D97-AF65-F5344CB8AC3E}">
        <p14:creationId xmlns:p14="http://schemas.microsoft.com/office/powerpoint/2010/main" val="4230664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feel about wearing masks?</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11</a:t>
            </a:fld>
            <a:endParaRPr lang="en-US"/>
          </a:p>
        </p:txBody>
      </p:sp>
    </p:spTree>
    <p:extLst>
      <p:ext uri="{BB962C8B-B14F-4D97-AF65-F5344CB8AC3E}">
        <p14:creationId xmlns:p14="http://schemas.microsoft.com/office/powerpoint/2010/main" val="133414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other wrong ways have you seen for wearing a mask?</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12</a:t>
            </a:fld>
            <a:endParaRPr lang="en-US"/>
          </a:p>
        </p:txBody>
      </p:sp>
    </p:spTree>
    <p:extLst>
      <p:ext uri="{BB962C8B-B14F-4D97-AF65-F5344CB8AC3E}">
        <p14:creationId xmlns:p14="http://schemas.microsoft.com/office/powerpoint/2010/main" val="317215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Dos</a:t>
            </a:r>
          </a:p>
          <a:p>
            <a:r>
              <a:rPr lang="en-US" dirty="0"/>
              <a:t>Wear a mask over your nose and mouth to help prevent getting and spreading COVID-19.</a:t>
            </a:r>
          </a:p>
          <a:p>
            <a:r>
              <a:rPr lang="en-US" dirty="0"/>
              <a:t>Wear a mask in public settings when around people who don’t live in your household, especially when indoors and when it may be difficult for you to stay six feet apart from people who don’t live with you.</a:t>
            </a:r>
          </a:p>
          <a:p>
            <a:r>
              <a:rPr lang="en-US" dirty="0"/>
              <a:t>Wear a mask correctly for maximum protection.</a:t>
            </a:r>
          </a:p>
          <a:p>
            <a:r>
              <a:rPr lang="en-US" dirty="0"/>
              <a:t>Wear your mask under your scarf, ski mask, or balaclava in cold weather</a:t>
            </a:r>
          </a:p>
          <a:p>
            <a:r>
              <a:rPr lang="en-US" dirty="0"/>
              <a:t>Keep a spare mask to replace one that becomes wet from moisture in your breath, snow, or rain.</a:t>
            </a:r>
          </a:p>
          <a:p>
            <a:r>
              <a:rPr lang="en-US" dirty="0"/>
              <a:t>Store wet reusable masks  in a plastic bag until they can be washed.</a:t>
            </a:r>
          </a:p>
          <a:p>
            <a:endParaRPr lang="en-US" dirty="0"/>
          </a:p>
          <a:p>
            <a:r>
              <a:rPr lang="en-US" dirty="0"/>
              <a:t>Don’ts</a:t>
            </a:r>
          </a:p>
          <a:p>
            <a:r>
              <a:rPr lang="en-US" dirty="0"/>
              <a:t>Put the mask around your neck or up on your forehead.</a:t>
            </a:r>
          </a:p>
          <a:p>
            <a:r>
              <a:rPr lang="en-US" dirty="0"/>
              <a:t>Touch the mask, and, if you do, wash your hands or use hand sanitizer.</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13</a:t>
            </a:fld>
            <a:endParaRPr lang="en-US"/>
          </a:p>
        </p:txBody>
      </p:sp>
    </p:spTree>
    <p:extLst>
      <p:ext uri="{BB962C8B-B14F-4D97-AF65-F5344CB8AC3E}">
        <p14:creationId xmlns:p14="http://schemas.microsoft.com/office/powerpoint/2010/main" val="31161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You should wash it daily or after each use. It is very important to remove the mask correctly and wash your hands after touching a used mask.</a:t>
            </a:r>
            <a:r>
              <a:rPr lang="en-US" sz="1200" b="0" i="0" dirty="0">
                <a:latin typeface="+mn-lt"/>
              </a:rPr>
              <a:t>
</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14</a:t>
            </a:fld>
            <a:endParaRPr lang="en-US"/>
          </a:p>
        </p:txBody>
      </p:sp>
    </p:spTree>
    <p:extLst>
      <p:ext uri="{BB962C8B-B14F-4D97-AF65-F5344CB8AC3E}">
        <p14:creationId xmlns:p14="http://schemas.microsoft.com/office/powerpoint/2010/main" val="2632477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mn-lt"/>
              </a:rPr>
              <a:t>People who are physically near (within 6 feet) of a person with COVID-19 or have direct contact with that person are at greatest risk of infection.</a:t>
            </a:r>
            <a:r>
              <a:rPr lang="es-ES" b="1" i="0" noProof="0" dirty="0">
                <a:latin typeface="Tw Cen MT" panose="020B0602020104020603" pitchFamily="34" charset="77"/>
              </a:rPr>
              <a:t>
</a:t>
            </a:r>
            <a:endParaRPr lang="en-US" b="1" i="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15</a:t>
            </a:fld>
            <a:endParaRPr lang="en-US"/>
          </a:p>
        </p:txBody>
      </p:sp>
    </p:spTree>
    <p:extLst>
      <p:ext uri="{BB962C8B-B14F-4D97-AF65-F5344CB8AC3E}">
        <p14:creationId xmlns:p14="http://schemas.microsoft.com/office/powerpoint/2010/main" val="1735393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If you are sick with COVID-19 or think you might have COVID-19, follow these steps  to care for yourself and to help protect other people in your home and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noProof="0" dirty="0">
                <a:latin typeface="+mn-lt"/>
              </a:rPr>
              <a:t>Stay home except to get medical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Stay home for 10 days from when your symptoms began.  If you don’t have symptoms, stay home for 10 days from the date you took your COVID test. Most people with COVID-19 have mild illness and can recover at home without medical care. Do not leave your home, except to get medical care. Do not visit public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Take care of yourself. Get rest and stay hydrated. Take over-the-counter medicines, such as acetaminophen, to help you feel better.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Stay in touch with your doctor. Call before you get medical care. Be sure to get care if you have trouble breathing, or have any other emergency warning signs, or if you think it is an emergency.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Avoid public transportation, ride-sharing, or taxis.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sng" noProof="0" dirty="0">
                <a:latin typeface="+mn-lt"/>
              </a:rPr>
              <a:t>Separate yourself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As much as possible, stay in a specific room and away from other people and pets in your home. If possible, you should use a separate bathroom. If you need to be around other people or animals in or outside of the home, wear a mask.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Tell your close contacts that they may have been exposed to COVID-19. An infected person can spread COVID-19 starting 48 hours (or 2 days) before the person has any symptoms or tests positive. By letting your close contacts know they may have been exposed to COVID-19, you are helping to protect everyone.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Additional guidance is available for those living in close quarters and shared housing - https://www.cdc.gov/coronavirus/2019-ncov/daily-life-coping/living-in-close-quarters.html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rPr>
              <a:t>See COVID-19 and Animals if you have questions about pets - https://www.cdc.gov/coronavirus/2019-ncov/faq.html#Pets-and-Animals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sng" noProof="0" dirty="0">
                <a:latin typeface="+mn-lt"/>
              </a:rPr>
              <a:t>If you are diagnosed with COVID-19</a:t>
            </a:r>
            <a:r>
              <a:rPr lang="en-US" sz="1200" b="0" i="0" noProof="0" dirty="0">
                <a:latin typeface="+mn-lt"/>
              </a:rPr>
              <a:t>, someone from the health department may call you. Answer the call to slow the spread.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https://www.cdc.gov/coronavirus/2019-ncov/if-you-are-sick/steps-when-sick.html</a:t>
            </a:r>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16</a:t>
            </a:fld>
            <a:endParaRPr lang="en-US"/>
          </a:p>
        </p:txBody>
      </p:sp>
    </p:spTree>
    <p:extLst>
      <p:ext uri="{BB962C8B-B14F-4D97-AF65-F5344CB8AC3E}">
        <p14:creationId xmlns:p14="http://schemas.microsoft.com/office/powerpoint/2010/main" val="321809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When to seek emergency medical attention</a:t>
            </a:r>
          </a:p>
          <a:p>
            <a:r>
              <a:rPr lang="en-US" sz="1200" b="0" i="0" kern="1200" dirty="0">
                <a:solidFill>
                  <a:schemeClr val="tx1"/>
                </a:solidFill>
                <a:effectLst/>
                <a:latin typeface="+mn-lt"/>
                <a:ea typeface="+mn-ea"/>
                <a:cs typeface="+mn-cs"/>
              </a:rPr>
              <a:t>Look for emergency warning signs* for COVID-19. If someone is showing any of these signs, seek emergency medical care immediately: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Trouble breathing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Persistent pain or pressure in the chest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New confusion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Inability to wake or stay awake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Bluish lips or face</a:t>
            </a:r>
          </a:p>
          <a:p>
            <a:r>
              <a:rPr lang="en-US" sz="1200" b="0" i="0" kern="1200" dirty="0">
                <a:solidFill>
                  <a:schemeClr val="tx1"/>
                </a:solidFill>
                <a:effectLst/>
                <a:latin typeface="+mn-lt"/>
                <a:ea typeface="+mn-ea"/>
                <a:cs typeface="+mn-cs"/>
              </a:rPr>
              <a:t>*This list is not all possible symptoms. Please call your medical provider for any other symptoms that are severe or concerning to you.</a:t>
            </a:r>
          </a:p>
          <a:p>
            <a:r>
              <a:rPr lang="en-US" sz="1200" b="0" i="0" kern="1200" dirty="0">
                <a:solidFill>
                  <a:schemeClr val="tx1"/>
                </a:solidFill>
                <a:effectLst/>
                <a:latin typeface="+mn-lt"/>
                <a:ea typeface="+mn-ea"/>
                <a:cs typeface="+mn-cs"/>
              </a:rPr>
              <a:t>Call 911 or call ahead to your local emergency facility: Notify the operator that you are seeking care for someone who has or may have COVID-19.</a:t>
            </a:r>
          </a:p>
          <a:p>
            <a:r>
              <a:rPr lang="en-US" sz="1400" b="1" i="0" noProof="0" dirty="0">
                <a:latin typeface="Tw Cen MT" panose="020B0602020104020603" pitchFamily="34" charset="77"/>
              </a:rPr>
              <a:t>
</a:t>
            </a:r>
            <a:r>
              <a:rPr lang="en-US" sz="1400" b="0" i="0" noProof="0" dirty="0">
                <a:latin typeface="+mn-lt"/>
              </a:rPr>
              <a:t>https://www.cdc.gov/coronavirus/2019-ncov/if-you-are-sick/steps-when-sick.html</a:t>
            </a:r>
            <a:endParaRPr lang="en-US" sz="1400" b="0" i="0" baseline="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17</a:t>
            </a:fld>
            <a:endParaRPr lang="en-US"/>
          </a:p>
        </p:txBody>
      </p:sp>
    </p:spTree>
    <p:extLst>
      <p:ext uri="{BB962C8B-B14F-4D97-AF65-F5344CB8AC3E}">
        <p14:creationId xmlns:p14="http://schemas.microsoft.com/office/powerpoint/2010/main" val="113558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noProof="0" dirty="0">
                <a:latin typeface="+mn-lt"/>
              </a:rPr>
              <a:t>Most estimates of the incubation period for COVID-19 fluctuate from 2 to 14 days, usually around five days. The "incubation period" means the time between contracting the virus and starting to have symptoms of the disease. </a:t>
            </a:r>
            <a:r>
              <a:rPr lang="en-US" b="1" i="0" noProof="0" dirty="0">
                <a:latin typeface="Tw Cen MT" panose="020B0602020104020603" pitchFamily="34" charset="77"/>
              </a:rPr>
              <a:t>
</a:t>
            </a:r>
            <a:endParaRPr lang="es-ES" altLang="en-US" b="1" i="0" noProof="0" dirty="0">
              <a:latin typeface="Tw Cen MT" panose="020B0602020104020603" pitchFamily="34" charset="77"/>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18</a:t>
            </a:fld>
            <a:endParaRPr lang="en-US"/>
          </a:p>
        </p:txBody>
      </p:sp>
    </p:spTree>
    <p:extLst>
      <p:ext uri="{BB962C8B-B14F-4D97-AF65-F5344CB8AC3E}">
        <p14:creationId xmlns:p14="http://schemas.microsoft.com/office/powerpoint/2010/main" val="2022215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If there is an outbreak of COVID-19 in your community, it could last quite a while. (An outbreak is when a large number of people suddenly get sick.) Depending on the severity of the outbreak, public health officials may recommend community actions to reduce people's risk of exposure to COVID-19. These actions can slow down the rate of spread and reduce the impact of the disease.
If you are at increased risk of acquiring COVID-19 at a severe level because of your age or because you have a serious health problem for a long time, it is extremely important that you take action to reduce your risk of getting sick. </a:t>
            </a:r>
            <a:r>
              <a:rPr lang="en-US" b="0" i="0" dirty="0">
                <a:solidFill>
                  <a:srgbClr val="000000"/>
                </a:solidFill>
                <a:effectLst/>
                <a:latin typeface="Open Sans"/>
              </a:rPr>
              <a:t>Severe illness from COVID-19 is defined as hospitalization, admission to the ICU, intubation or mechanical ventilation, or death.</a:t>
            </a: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Adults of any age with the following conditions </a:t>
            </a:r>
            <a:r>
              <a:rPr lang="en-US" b="1" i="0" dirty="0">
                <a:solidFill>
                  <a:srgbClr val="000000"/>
                </a:solidFill>
                <a:effectLst/>
                <a:latin typeface="Open Sans"/>
              </a:rPr>
              <a:t>are at increased risk</a:t>
            </a:r>
            <a:r>
              <a:rPr lang="en-US" b="0" i="0" dirty="0">
                <a:solidFill>
                  <a:srgbClr val="000000"/>
                </a:solidFill>
                <a:effectLst/>
                <a:latin typeface="Open Sans"/>
              </a:rPr>
              <a:t> of severe illness from the virus that causes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3"/>
              </a:rPr>
              <a:t>Cancer</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4"/>
              </a:rPr>
              <a:t>Chronic kidney disease</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5"/>
              </a:rPr>
              <a:t>COPD (chronic obstructive pulmonary disease)</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6"/>
              </a:rPr>
              <a:t>Down Syndrome</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7"/>
              </a:rPr>
              <a:t>Heart conditions, such as heart failure, coronary artery disease, or cardiomyopathies</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8"/>
              </a:rPr>
              <a:t>Immunocompromised state (weakened immune system) from solid organ transplant</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9"/>
              </a:rPr>
              <a:t>Obesity (body mass index [BMI] of 30 kg/m</a:t>
            </a:r>
            <a:r>
              <a:rPr lang="en-US" b="0" i="0" u="none" strike="noStrike" baseline="30000" dirty="0">
                <a:solidFill>
                  <a:srgbClr val="075290"/>
                </a:solidFill>
                <a:effectLst/>
                <a:latin typeface="Open Sans"/>
                <a:hlinkClick r:id="rId9"/>
              </a:rPr>
              <a:t>2</a:t>
            </a:r>
            <a:r>
              <a:rPr lang="en-US" b="0" i="0" u="sng" dirty="0">
                <a:solidFill>
                  <a:srgbClr val="075290"/>
                </a:solidFill>
                <a:effectLst/>
                <a:latin typeface="Open Sans"/>
                <a:hlinkClick r:id="rId9"/>
              </a:rPr>
              <a:t> or higher but &lt; 40 kg/m</a:t>
            </a:r>
            <a:r>
              <a:rPr lang="en-US" b="0" i="0" u="none" strike="noStrike" baseline="30000" dirty="0">
                <a:solidFill>
                  <a:srgbClr val="075290"/>
                </a:solidFill>
                <a:effectLst/>
                <a:latin typeface="Open Sans"/>
                <a:hlinkClick r:id="rId9"/>
              </a:rPr>
              <a:t>2</a:t>
            </a:r>
            <a:r>
              <a:rPr lang="en-US" b="0" i="0" u="sng" dirty="0">
                <a:solidFill>
                  <a:srgbClr val="075290"/>
                </a:solidFill>
                <a:effectLst/>
                <a:latin typeface="Open Sans"/>
                <a:hlinkClick r:id="rId9"/>
              </a:rPr>
              <a:t>)</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9"/>
              </a:rPr>
              <a:t>Severe Obesity (BMI ≥ 40 kg/m</a:t>
            </a:r>
            <a:r>
              <a:rPr lang="en-US" b="0" i="0" u="none" strike="noStrike" baseline="30000" dirty="0">
                <a:solidFill>
                  <a:srgbClr val="075290"/>
                </a:solidFill>
                <a:effectLst/>
                <a:latin typeface="Open Sans"/>
                <a:hlinkClick r:id="rId9"/>
              </a:rPr>
              <a:t>2</a:t>
            </a:r>
            <a:r>
              <a:rPr lang="en-US" b="0" i="0" u="sng" dirty="0">
                <a:solidFill>
                  <a:srgbClr val="075290"/>
                </a:solidFill>
                <a:effectLst/>
                <a:latin typeface="Open Sans"/>
                <a:hlinkClick r:id="rId9"/>
              </a:rPr>
              <a:t>)</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0"/>
              </a:rPr>
              <a:t>Pregnancy</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1"/>
              </a:rPr>
              <a:t>Sickle cell disease</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2"/>
              </a:rPr>
              <a:t>Smoking</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3"/>
              </a:rPr>
              <a:t>Type 2 diabetes mellitus</a:t>
            </a:r>
            <a:endParaRPr lang="en-US" b="0" i="0" u="sng" dirty="0">
              <a:solidFill>
                <a:srgbClr val="075290"/>
              </a:solidFill>
              <a:effectLst/>
              <a:latin typeface="Open Sans"/>
            </a:endParaRPr>
          </a:p>
          <a:p>
            <a:pPr algn="l">
              <a:buFont typeface="Arial" panose="020B0604020202020204" pitchFamily="34" charset="0"/>
              <a:buChar char="•"/>
            </a:pPr>
            <a:endParaRPr lang="en-US" b="0" i="0" u="sng" dirty="0">
              <a:solidFill>
                <a:srgbClr val="075290"/>
              </a:solidFill>
              <a:effectLst/>
              <a:latin typeface="Open Sans"/>
            </a:endParaRPr>
          </a:p>
          <a:p>
            <a:pPr algn="l"/>
            <a:r>
              <a:rPr lang="en-US" b="0" i="0" dirty="0">
                <a:solidFill>
                  <a:srgbClr val="000000"/>
                </a:solidFill>
                <a:effectLst/>
                <a:latin typeface="Open Sans"/>
              </a:rPr>
              <a:t>COVID-19 is a new disease. Currently there are limited data and information about the impact of many underlying medical conditions on the risk for severe illness from COVID-19. Based on what we know at this time, adults of any age with the following conditions </a:t>
            </a:r>
            <a:r>
              <a:rPr lang="en-US" b="1" i="0" dirty="0">
                <a:solidFill>
                  <a:srgbClr val="000000"/>
                </a:solidFill>
                <a:effectLst/>
                <a:latin typeface="Open Sans"/>
              </a:rPr>
              <a:t>might be at an increased risk</a:t>
            </a:r>
            <a:r>
              <a:rPr lang="en-US" b="0" i="0" dirty="0">
                <a:solidFill>
                  <a:srgbClr val="000000"/>
                </a:solidFill>
                <a:effectLst/>
                <a:latin typeface="Open Sans"/>
              </a:rPr>
              <a:t> for severe illness from the virus that causes COVID-19:</a:t>
            </a:r>
          </a:p>
          <a:p>
            <a:pPr algn="l">
              <a:buFont typeface="Arial" panose="020B0604020202020204" pitchFamily="34" charset="0"/>
              <a:buChar char="•"/>
            </a:pPr>
            <a:r>
              <a:rPr lang="en-US" b="0" i="0" u="sng" dirty="0">
                <a:solidFill>
                  <a:srgbClr val="075290"/>
                </a:solidFill>
                <a:effectLst/>
                <a:latin typeface="Open Sans"/>
                <a:hlinkClick r:id="rId14"/>
              </a:rPr>
              <a:t>Asthma (moderate-to-severe)</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5"/>
              </a:rPr>
              <a:t>Cerebrovascular disease (affects blood vessels and blood supply to the brain)</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6"/>
              </a:rPr>
              <a:t>Cystic fibrosis</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5"/>
              </a:rPr>
              <a:t>Hypertension or high blood pressure</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8"/>
              </a:rPr>
              <a:t>Immunocompromised state (weakened immune system) from blood or bone marrow transplant, immune deficiencies, HIV, use of corticosteroids, or use of other immune weakening medicines</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7"/>
              </a:rPr>
              <a:t>Neurologic conditions, such as dementia</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8"/>
              </a:rPr>
              <a:t>Liver disease</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9"/>
              </a:rPr>
              <a:t>Overweight (BMI &gt; 25 kg/m</a:t>
            </a:r>
            <a:r>
              <a:rPr lang="en-US" b="0" i="0" u="none" strike="noStrike" baseline="30000" dirty="0">
                <a:solidFill>
                  <a:srgbClr val="075290"/>
                </a:solidFill>
                <a:effectLst/>
                <a:latin typeface="Open Sans"/>
                <a:hlinkClick r:id="rId19"/>
              </a:rPr>
              <a:t>2</a:t>
            </a:r>
            <a:r>
              <a:rPr lang="en-US" b="0" i="0" u="sng" dirty="0">
                <a:solidFill>
                  <a:srgbClr val="075290"/>
                </a:solidFill>
                <a:effectLst/>
                <a:latin typeface="Open Sans"/>
                <a:hlinkClick r:id="rId19"/>
              </a:rPr>
              <a:t>, but &lt; 30 kg/m</a:t>
            </a:r>
            <a:r>
              <a:rPr lang="en-US" b="0" i="0" u="none" strike="noStrike" baseline="30000" dirty="0">
                <a:solidFill>
                  <a:srgbClr val="075290"/>
                </a:solidFill>
                <a:effectLst/>
                <a:latin typeface="Open Sans"/>
                <a:hlinkClick r:id="rId19"/>
              </a:rPr>
              <a:t>2</a:t>
            </a:r>
            <a:r>
              <a:rPr lang="en-US" b="0" i="0" u="sng" dirty="0">
                <a:solidFill>
                  <a:srgbClr val="075290"/>
                </a:solidFill>
                <a:effectLst/>
                <a:latin typeface="Open Sans"/>
                <a:hlinkClick r:id="rId19"/>
              </a:rPr>
              <a:t>)</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6"/>
              </a:rPr>
              <a:t>Pulmonary fibrosis (having damaged or scarred lung tissues)</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1"/>
              </a:rPr>
              <a:t>Thalassemia (a type of blood disorder)</a:t>
            </a:r>
            <a:endParaRPr lang="en-US" b="0" i="0" dirty="0">
              <a:solidFill>
                <a:srgbClr val="000000"/>
              </a:solidFill>
              <a:effectLst/>
              <a:latin typeface="Open Sans"/>
            </a:endParaRPr>
          </a:p>
          <a:p>
            <a:pPr algn="l">
              <a:buFont typeface="Arial" panose="020B0604020202020204" pitchFamily="34" charset="0"/>
              <a:buChar char="•"/>
            </a:pPr>
            <a:r>
              <a:rPr lang="en-US" b="0" i="0" u="sng" dirty="0">
                <a:solidFill>
                  <a:srgbClr val="075290"/>
                </a:solidFill>
                <a:effectLst/>
                <a:latin typeface="Open Sans"/>
                <a:hlinkClick r:id="rId13"/>
              </a:rPr>
              <a:t>Type 1 diabetes mellitus</a:t>
            </a:r>
            <a:endParaRPr lang="en-US" b="0" i="0" dirty="0">
              <a:solidFill>
                <a:srgbClr val="000000"/>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We are learning more about COVID-19 every day. </a:t>
            </a:r>
            <a:r>
              <a:rPr lang="en-US" b="1" i="0" dirty="0">
                <a:solidFill>
                  <a:srgbClr val="000000"/>
                </a:solidFill>
                <a:effectLst/>
                <a:latin typeface="Open Sans"/>
              </a:rPr>
              <a:t>The list here of underlying medical conditions that increases risk of severe COVID-19 illness is not exhaustive and only includes conditions with sufficient evidence to draw conclusions</a:t>
            </a:r>
            <a:r>
              <a:rPr lang="en-US" b="0" i="0" dirty="0">
                <a:solidFill>
                  <a:srgbClr val="000000"/>
                </a:solidFill>
                <a:effectLst/>
                <a:latin typeface="Open Sans"/>
              </a:rPr>
              <a:t>; it is a living document that may be updated at any time, subject to potentially rapid change as the science evolves. </a:t>
            </a: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For the most recent updated list of “medical conditions” that put people at increased risk of severe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https://www.cdc.gov/coronavirus/2019-ncov/need-extra-precautions/people-with-medical-conditions.html?CDC_AA_refVal=https%3A%2F%2Fwww.cdc.gov%2Fcoronavirus%2F2019-ncov%2Fneed-extra-precautions%2Fgroups-at-higher-risk.html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noProof="0" dirty="0">
                <a:latin typeface="Tw Cen MT" panose="020B0602020104020603" pitchFamily="34" charset="77"/>
              </a:rPr>
              <a:t>
</a:t>
            </a:r>
            <a:endParaRPr lang="es-NI"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19</a:t>
            </a:fld>
            <a:endParaRPr lang="en-US"/>
          </a:p>
        </p:txBody>
      </p:sp>
    </p:spTree>
    <p:extLst>
      <p:ext uri="{BB962C8B-B14F-4D97-AF65-F5344CB8AC3E}">
        <p14:creationId xmlns:p14="http://schemas.microsoft.com/office/powerpoint/2010/main" val="2391947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Explain that the body defends itself but must be helped. 
</a:t>
            </a:r>
            <a:endParaRPr lang="en-US" b="0" dirty="0">
              <a:latin typeface="+mn-lt"/>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20</a:t>
            </a:fld>
            <a:endParaRPr lang="en-US"/>
          </a:p>
        </p:txBody>
      </p:sp>
    </p:spTree>
    <p:extLst>
      <p:ext uri="{BB962C8B-B14F-4D97-AF65-F5344CB8AC3E}">
        <p14:creationId xmlns:p14="http://schemas.microsoft.com/office/powerpoint/2010/main" val="825293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participants. Then introduce the topic.</a:t>
            </a:r>
          </a:p>
          <a:p>
            <a:r>
              <a:rPr lang="en-US" dirty="0"/>
              <a:t>Above all else, refer to the importance of taking care of yourself </a:t>
            </a:r>
          </a:p>
          <a:p>
            <a:r>
              <a:rPr lang="en-US" dirty="0"/>
              <a:t>Emphasize the message of caring for yourself and the community.</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a:t>
            </a:fld>
            <a:endParaRPr lang="en-US"/>
          </a:p>
        </p:txBody>
      </p:sp>
    </p:spTree>
    <p:extLst>
      <p:ext uri="{BB962C8B-B14F-4D97-AF65-F5344CB8AC3E}">
        <p14:creationId xmlns:p14="http://schemas.microsoft.com/office/powerpoint/2010/main" val="309111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mn-lt"/>
              </a:rPr>
              <a:t>There's a lot you don't know about COVID-19. What's true today could change in the coming months. However, that does not mean that reasonable and effective steps cannot or should not be taken now to prepare and protect workers. It is preferable to use excessive caution to avoid disease and death.  
</a:t>
            </a:r>
            <a:endParaRPr lang="en-US" altLang="en-US" b="0" baseline="0" noProof="0" dirty="0">
              <a:latin typeface="+mn-lt"/>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21</a:t>
            </a:fld>
            <a:endParaRPr lang="en-US"/>
          </a:p>
        </p:txBody>
      </p:sp>
    </p:spTree>
    <p:extLst>
      <p:ext uri="{BB962C8B-B14F-4D97-AF65-F5344CB8AC3E}">
        <p14:creationId xmlns:p14="http://schemas.microsoft.com/office/powerpoint/2010/main" val="167705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noProof="0" dirty="0">
                <a:latin typeface="Tw Cen MT" panose="020B0602020104020603" pitchFamily="34" charset="77"/>
                <a:cs typeface="Aharoni" panose="02010803020104030203" pitchFamily="2" charset="-79"/>
              </a:rPr>
              <a:t> 
</a:t>
            </a:r>
            <a:r>
              <a:rPr lang="en-US" sz="1200" b="0" i="0" noProof="0" dirty="0">
                <a:latin typeface="+mn-lt"/>
                <a:cs typeface="Aharoni" panose="02010803020104030203" pitchFamily="2" charset="-79"/>
              </a:rPr>
              <a:t>How do we feel about safety precautions?</a:t>
            </a:r>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22</a:t>
            </a:fld>
            <a:endParaRPr lang="en-US"/>
          </a:p>
        </p:txBody>
      </p:sp>
    </p:spTree>
    <p:extLst>
      <p:ext uri="{BB962C8B-B14F-4D97-AF65-F5344CB8AC3E}">
        <p14:creationId xmlns:p14="http://schemas.microsoft.com/office/powerpoint/2010/main" val="3312638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200" b="0" i="0" noProof="0" dirty="0">
                <a:latin typeface="+mn-lt"/>
              </a:rPr>
              <a:t>A confirmed case is an individual who had a confirmatory viral test performed by way of a throat swab, nose swab or saliva test and that specimen tested positive for SARS-CoV-2, which is the virus that causes COVID-19.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200" b="0" i="0" noProof="0" dirty="0">
                <a:latin typeface="+mn-lt"/>
              </a:rPr>
              <a:t>After confirmation, contacts are traced to inform people that they may have been exposed to coronavirus by an infected person.</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sz="1200" b="0" i="0" noProof="0" dirty="0">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200" b="0" i="0" noProof="0" dirty="0">
                <a:latin typeface="+mn-lt"/>
              </a:rPr>
              <a:t>The CDC and Illinois consider both a confirmed case and a probable case in making decisions about isolation, quarantine and contact tracing.</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noProof="0" dirty="0">
                <a:effectLst/>
                <a:latin typeface="+mn-lt"/>
              </a:rPr>
              <a:t>As mentioned above, a</a:t>
            </a:r>
            <a:r>
              <a:rPr lang="en-US" sz="1200" b="0" i="0" dirty="0">
                <a:effectLst/>
                <a:latin typeface="+mn-lt"/>
              </a:rPr>
              <a:t> confirmed case is laboratory confirmed via molecular test while a probable case meets clinical criteria AND is epidemiologically linked, or has a positive antigen test</a:t>
            </a:r>
            <a:r>
              <a:rPr lang="en-US" sz="1200" b="0" i="0" noProof="0" dirty="0">
                <a:effectLst/>
                <a:latin typeface="+mn-lt"/>
              </a:rPr>
              <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sz="1200" b="0" i="0" noProof="0" dirty="0">
              <a:effectLst/>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200" b="0" i="0" noProof="0" dirty="0">
                <a:effectLst/>
                <a:latin typeface="+mn-lt"/>
              </a:rPr>
              <a:t>For Illinois guidance see: https://www.dph.illinois.gov/covid19/community-guidance/isolation-quarantine</a:t>
            </a:r>
            <a:r>
              <a:rPr lang="en-US" altLang="en-US" sz="1200" b="1" i="0" noProof="0" dirty="0">
                <a:latin typeface="+mn-lt"/>
              </a:rPr>
              <a:t>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400" b="1" i="0" noProof="0" dirty="0">
                <a:latin typeface="Tw Cen MT" panose="020B0602020104020603" pitchFamily="34" charset="77"/>
              </a:rPr>
              <a:t>
</a:t>
            </a:r>
            <a:endParaRPr lang="en-US" sz="1400" b="1" i="0" noProof="0" dirty="0">
              <a:effectLst/>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23</a:t>
            </a:fld>
            <a:endParaRPr lang="en-US"/>
          </a:p>
        </p:txBody>
      </p:sp>
    </p:spTree>
    <p:extLst>
      <p:ext uri="{BB962C8B-B14F-4D97-AF65-F5344CB8AC3E}">
        <p14:creationId xmlns:p14="http://schemas.microsoft.com/office/powerpoint/2010/main" val="1555331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noProof="0" dirty="0">
                <a:latin typeface="+mn-lt"/>
              </a:rPr>
              <a:t>This is a good visual graph of a COVID-19 case scenario and what to do if a person gets infected with COVID-19.
</a:t>
            </a:r>
          </a:p>
          <a:p>
            <a:r>
              <a:rPr lang="en-US" b="0" i="0" noProof="0" dirty="0">
                <a:latin typeface="+mn-lt"/>
              </a:rPr>
              <a:t>Question?  - If your employee began showing symptoms for COVID-19 on May 10, and then tested positive for COVID-19 on May 12, when can you assume that your infectious period began?  (ANSWER: Around May 7 or May 8)
</a:t>
            </a:r>
          </a:p>
          <a:p>
            <a:r>
              <a:rPr lang="en-US" b="0" i="0" noProof="0" dirty="0">
                <a:latin typeface="+mn-lt"/>
              </a:rPr>
              <a:t>Image Source:</a:t>
            </a:r>
          </a:p>
          <a:p>
            <a:r>
              <a:rPr lang="en-US" b="0" i="0" noProof="0" dirty="0">
                <a:latin typeface="+mn-lt"/>
                <a:hlinkClick r:id="rId3"/>
              </a:rPr>
              <a:t>https://theconversation.com/how-long-are-you-infectious-when-you-have-coronavirus-135295</a:t>
            </a:r>
            <a:endParaRPr lang="en-US" b="0" i="0" noProof="0" dirty="0">
              <a:latin typeface="+mn-lt"/>
            </a:endParaRPr>
          </a:p>
          <a:p>
            <a:endParaRPr lang="en-US"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24</a:t>
            </a:fld>
            <a:endParaRPr lang="en-US"/>
          </a:p>
        </p:txBody>
      </p:sp>
    </p:spTree>
    <p:extLst>
      <p:ext uri="{BB962C8B-B14F-4D97-AF65-F5344CB8AC3E}">
        <p14:creationId xmlns:p14="http://schemas.microsoft.com/office/powerpoint/2010/main" val="3210713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noProof="0" dirty="0">
                <a:latin typeface="+mn-lt"/>
              </a:rPr>
              <a:t>Similarities: COVID-19 and influenza viruses have a similar disease presentation. Both viruses are transmitted by contact, droplets, and fomites.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noProof="0" dirty="0">
                <a:latin typeface="+mn-lt"/>
              </a:rPr>
              <a:t>https://www.cdc.gov/flu/symptoms/flu-vs-covid19.htm</a:t>
            </a:r>
            <a:r>
              <a:rPr lang="en-US" b="1" i="0" noProof="0" dirty="0">
                <a:latin typeface="Tw Cen MT" panose="020B0602020104020603" pitchFamily="34" charset="77"/>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100" b="1" i="0" noProof="0" dirty="0">
              <a:latin typeface="Tw Cen MT" panose="020B0602020104020603" pitchFamily="34" charset="77"/>
              <a:ea typeface="ＭＳ Ｐゴシック" panose="020B0600070205080204"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b="1" i="0" noProof="0" dirty="0">
                <a:latin typeface="Tw Cen MT" panose="020B0602020104020603" pitchFamily="34" charset="77"/>
                <a:ea typeface="ＭＳ Ｐゴシック" panose="020B0600070205080204" pitchFamily="34" charset="-128"/>
              </a:rPr>
              <a:t>Don’t forget to get your flu vaccine during flu season.</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25</a:t>
            </a:fld>
            <a:endParaRPr lang="en-US"/>
          </a:p>
        </p:txBody>
      </p:sp>
    </p:spTree>
    <p:extLst>
      <p:ext uri="{BB962C8B-B14F-4D97-AF65-F5344CB8AC3E}">
        <p14:creationId xmlns:p14="http://schemas.microsoft.com/office/powerpoint/2010/main" val="310263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noProof="0" dirty="0">
                <a:latin typeface="+mn-lt"/>
              </a:rPr>
              <a:t>Regardless of the potential for exposure, there are several steps we can all take to decrease the chances of getting sick or spreading COVID-19 at work.
</a:t>
            </a:r>
            <a:endParaRPr lang="en-US" altLang="en-US" sz="1200" b="0" noProof="0" dirty="0">
              <a:solidFill>
                <a:schemeClr val="tx1"/>
              </a:solidFill>
              <a:latin typeface="+mn-lt"/>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26</a:t>
            </a:fld>
            <a:endParaRPr lang="en-US"/>
          </a:p>
        </p:txBody>
      </p:sp>
    </p:spTree>
    <p:extLst>
      <p:ext uri="{BB962C8B-B14F-4D97-AF65-F5344CB8AC3E}">
        <p14:creationId xmlns:p14="http://schemas.microsoft.com/office/powerpoint/2010/main" val="3935555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noProof="0" dirty="0">
                <a:latin typeface="+mn-lt"/>
              </a:rPr>
              <a:t>Any area of work can be a focus of risk and contagion if you do not have hierarchy of control protocols and a program of good sanitization practices as well as a process at the change of each shift or whenever necessary.</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b="0" i="0" noProof="0" dirty="0">
              <a:latin typeface="+mn-lt"/>
              <a:ea typeface="ＭＳ Ｐゴシック" panose="020B0600070205080204" pitchFamily="34" charset="-128"/>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i="0" noProof="0" dirty="0">
                <a:latin typeface="+mn-lt"/>
                <a:ea typeface="ＭＳ Ｐゴシック" panose="020B0600070205080204" pitchFamily="34" charset="-128"/>
              </a:rPr>
              <a:t> How can you determine if your risk of acquiring COVID-19 is higher where you work than in the general population?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i="0" noProof="0" dirty="0">
                <a:latin typeface="+mn-lt"/>
                <a:ea typeface="ＭＳ Ｐゴシック" panose="020B0600070205080204" pitchFamily="34" charset="-128"/>
              </a:rPr>
              <a:t> Does the work environment require close contact with people potentially infected with the COVID-19 virus?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i="0" noProof="0" dirty="0">
                <a:latin typeface="+mn-lt"/>
                <a:ea typeface="ＭＳ Ｐゴシック" panose="020B0600070205080204" pitchFamily="34" charset="-128"/>
              </a:rPr>
              <a:t> Do job-specific obligations require close, repeated or prolonged contact with people known or suspected to have the COVID-19 virus?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0" i="0" noProof="0" dirty="0">
                <a:latin typeface="+mn-lt"/>
                <a:ea typeface="ＭＳ Ｐゴシック" panose="020B0600070205080204" pitchFamily="34" charset="-128"/>
              </a:rPr>
              <a:t> Has the spread of the virus in your community included workplace cases?</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27</a:t>
            </a:fld>
            <a:endParaRPr lang="en-US"/>
          </a:p>
        </p:txBody>
      </p:sp>
    </p:spTree>
    <p:extLst>
      <p:ext uri="{BB962C8B-B14F-4D97-AF65-F5344CB8AC3E}">
        <p14:creationId xmlns:p14="http://schemas.microsoft.com/office/powerpoint/2010/main" val="4274456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noProof="0" dirty="0">
                <a:latin typeface="+mn-lt"/>
              </a:rPr>
              <a:t>Explain the hierarchy of controls</a:t>
            </a:r>
            <a:r>
              <a:rPr lang="en-US" altLang="en-US" sz="1200" b="1" i="0" noProof="0" dirty="0">
                <a:latin typeface="Tw Cen MT" panose="020B0602020104020603" pitchFamily="34" charset="77"/>
              </a:rPr>
              <a:t>
</a:t>
            </a:r>
            <a:endParaRPr lang="en-US" dirty="0"/>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28</a:t>
            </a:fld>
            <a:endParaRPr lang="en-US"/>
          </a:p>
        </p:txBody>
      </p:sp>
    </p:spTree>
    <p:extLst>
      <p:ext uri="{BB962C8B-B14F-4D97-AF65-F5344CB8AC3E}">
        <p14:creationId xmlns:p14="http://schemas.microsoft.com/office/powerpoint/2010/main" val="693602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noProof="0" dirty="0">
                <a:latin typeface="+mn-lt"/>
                <a:cs typeface="Aharoni" panose="02010803020104030203" pitchFamily="2" charset="-79"/>
              </a:rPr>
              <a:t>Planning and preparation for COVID-19 should be integrated into existing health and safety systems and emergency plans. Elements of an effective program include those mentioned above (among many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noProof="0" dirty="0">
                <a:latin typeface="+mn-lt"/>
                <a:cs typeface="Aharoni" panose="02010803020104030203" pitchFamily="2" charset="-79"/>
              </a:rPr>
              <a:t>Maintain flexibility so that the plan for COVID-19 can be modified.  
Evaluation and improvement of the system refers to the organization's policies and procedures relevant to the plan for COVID-19 in the workplace. 
Family preparation is vital to ensure healthy staff are available and prepared to work during a pandemic. 
Organizations should seek to identify and evaluate how the closure of schools/day care centers/older adult care centers and other employee needs could have an impact on employee availability during a pandemic. </a:t>
            </a:r>
            <a:endParaRPr lang="en-US" altLang="en-US" b="0" i="0" noProof="0" dirty="0">
              <a:latin typeface="+mn-lt"/>
              <a:ea typeface="ＭＳ Ｐゴシック" panose="020B0600070205080204" pitchFamily="34" charset="-128"/>
            </a:endParaRPr>
          </a:p>
          <a:p>
            <a:pPr eaLnBrk="1" hangingPunct="1"/>
            <a:endParaRPr lang="en-US" altLang="en-US" b="0" i="0" noProof="0" dirty="0">
              <a:latin typeface="+mn-lt"/>
              <a:ea typeface="ＭＳ Ｐゴシック" panose="020B0600070205080204" pitchFamily="34" charset="-128"/>
            </a:endParaRPr>
          </a:p>
          <a:p>
            <a:pPr eaLnBrk="1" hangingPunct="1"/>
            <a:r>
              <a:rPr lang="en-US" altLang="en-US" b="0" i="0" noProof="0" dirty="0">
                <a:latin typeface="+mn-lt"/>
                <a:ea typeface="ＭＳ Ｐゴシック" panose="020B0600070205080204" pitchFamily="34" charset="-128"/>
              </a:rPr>
              <a:t>http://nap.edu/22414</a:t>
            </a:r>
          </a:p>
          <a:p>
            <a:pPr eaLnBrk="1" hangingPunct="1"/>
            <a:r>
              <a:rPr lang="en-US" altLang="en-US" b="0" i="0" noProof="0" dirty="0">
                <a:latin typeface="+mn-lt"/>
                <a:ea typeface="ＭＳ Ｐゴシック" panose="020B0600070205080204" pitchFamily="34" charset="-128"/>
              </a:rPr>
              <a:t>https://www.cdc.gov/coronavirus/2019-ncov/community/guidance-business-response.html?CDC_AA_refVal=https%3A%2F%2Fwww.cdc.gov%2Fcoronavirus%2F2019-ncov%2Fspecific-groups%2Fguidance-business-response.html</a:t>
            </a:r>
          </a:p>
          <a:p>
            <a:pPr eaLnBrk="1" hangingPunct="1"/>
            <a:endParaRPr lang="en-US" altLang="en-US" b="1" i="0" noProof="0" dirty="0">
              <a:latin typeface="Tw Cen MT" panose="020B0602020104020603" pitchFamily="34" charset="77"/>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29</a:t>
            </a:fld>
            <a:endParaRPr lang="en-US"/>
          </a:p>
        </p:txBody>
      </p:sp>
    </p:spTree>
    <p:extLst>
      <p:ext uri="{BB962C8B-B14F-4D97-AF65-F5344CB8AC3E}">
        <p14:creationId xmlns:p14="http://schemas.microsoft.com/office/powerpoint/2010/main" val="754882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NI" b="0" noProof="0" dirty="0" err="1"/>
              <a:t>Each</a:t>
            </a:r>
            <a:r>
              <a:rPr lang="es-NI" b="0" noProof="0" dirty="0"/>
              <a:t> </a:t>
            </a:r>
            <a:r>
              <a:rPr lang="es-NI" b="0" noProof="0" dirty="0" err="1"/>
              <a:t>state</a:t>
            </a:r>
            <a:r>
              <a:rPr lang="es-NI" b="0" noProof="0" dirty="0"/>
              <a:t> has </a:t>
            </a:r>
            <a:r>
              <a:rPr lang="es-NI" b="0" noProof="0" dirty="0" err="1"/>
              <a:t>its</a:t>
            </a:r>
            <a:r>
              <a:rPr lang="es-NI" b="0" noProof="0" dirty="0"/>
              <a:t> </a:t>
            </a:r>
            <a:r>
              <a:rPr lang="es-NI" b="0" noProof="0" dirty="0" err="1"/>
              <a:t>own</a:t>
            </a:r>
            <a:r>
              <a:rPr lang="es-NI" b="0" noProof="0" dirty="0"/>
              <a:t> </a:t>
            </a:r>
            <a:r>
              <a:rPr lang="es-NI" b="0" noProof="0" dirty="0" err="1"/>
              <a:t>workers</a:t>
            </a:r>
            <a:r>
              <a:rPr lang="es-NI" b="0" noProof="0" dirty="0"/>
              <a:t>' </a:t>
            </a:r>
            <a:r>
              <a:rPr lang="es-NI" b="0" noProof="0" dirty="0" err="1"/>
              <a:t>compensation</a:t>
            </a:r>
            <a:r>
              <a:rPr lang="es-NI" b="0" noProof="0" dirty="0"/>
              <a:t> </a:t>
            </a:r>
            <a:r>
              <a:rPr lang="es-NI" b="0" noProof="0" dirty="0" err="1"/>
              <a:t>law</a:t>
            </a:r>
            <a:r>
              <a:rPr lang="es-NI" b="0" noProof="0" dirty="0"/>
              <a:t>. </a:t>
            </a:r>
            <a:r>
              <a:rPr lang="es-NI" b="0" noProof="0" dirty="0" err="1"/>
              <a:t>This</a:t>
            </a:r>
            <a:r>
              <a:rPr lang="es-NI" b="0" noProof="0" dirty="0"/>
              <a:t> </a:t>
            </a:r>
            <a:r>
              <a:rPr lang="es-NI" b="0" noProof="0" dirty="0" err="1"/>
              <a:t>could</a:t>
            </a:r>
            <a:r>
              <a:rPr lang="es-NI" b="0" noProof="0" dirty="0"/>
              <a:t> be </a:t>
            </a:r>
            <a:r>
              <a:rPr lang="es-NI" b="0" noProof="0" dirty="0" err="1"/>
              <a:t>relevant</a:t>
            </a:r>
            <a:r>
              <a:rPr lang="es-NI" b="0" noProof="0" dirty="0"/>
              <a:t> </a:t>
            </a:r>
            <a:r>
              <a:rPr lang="es-NI" b="0" noProof="0" dirty="0" err="1"/>
              <a:t>if</a:t>
            </a:r>
            <a:r>
              <a:rPr lang="es-NI" b="0" noProof="0" dirty="0"/>
              <a:t> a </a:t>
            </a:r>
            <a:r>
              <a:rPr lang="es-NI" b="0" noProof="0" dirty="0" err="1"/>
              <a:t>worker</a:t>
            </a:r>
            <a:r>
              <a:rPr lang="es-NI" b="0" noProof="0" dirty="0"/>
              <a:t> </a:t>
            </a:r>
            <a:r>
              <a:rPr lang="es-NI" b="0" noProof="0" dirty="0" err="1"/>
              <a:t>is</a:t>
            </a:r>
            <a:r>
              <a:rPr lang="es-NI" b="0" noProof="0" dirty="0"/>
              <a:t> </a:t>
            </a:r>
            <a:r>
              <a:rPr lang="es-NI" b="0" noProof="0" dirty="0" err="1"/>
              <a:t>exposed</a:t>
            </a:r>
            <a:r>
              <a:rPr lang="es-NI" b="0" noProof="0" dirty="0"/>
              <a:t> </a:t>
            </a:r>
            <a:r>
              <a:rPr lang="es-NI" b="0" noProof="0" dirty="0" err="1"/>
              <a:t>to</a:t>
            </a:r>
            <a:r>
              <a:rPr lang="es-NI" b="0" noProof="0" dirty="0"/>
              <a:t> SARS CoV-2 and </a:t>
            </a:r>
            <a:r>
              <a:rPr lang="es-NI" b="0" noProof="0" dirty="0" err="1"/>
              <a:t>becomes</a:t>
            </a:r>
            <a:r>
              <a:rPr lang="es-NI" b="0" noProof="0" dirty="0"/>
              <a:t> </a:t>
            </a:r>
            <a:r>
              <a:rPr lang="es-NI" b="0" noProof="0" dirty="0" err="1"/>
              <a:t>ill</a:t>
            </a:r>
            <a:r>
              <a:rPr lang="es-NI" b="0" noProof="0" dirty="0"/>
              <a:t> at </a:t>
            </a:r>
            <a:r>
              <a:rPr lang="es-NI" b="0" noProof="0" dirty="0" err="1"/>
              <a:t>work</a:t>
            </a:r>
            <a:r>
              <a:rPr lang="es-NI" b="0" noProof="0" dirty="0"/>
              <a:t>.</a:t>
            </a:r>
          </a:p>
          <a:p>
            <a:endParaRPr lang="en-US" dirty="0"/>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31</a:t>
            </a:fld>
            <a:endParaRPr lang="en-US"/>
          </a:p>
        </p:txBody>
      </p:sp>
    </p:spTree>
    <p:extLst>
      <p:ext uri="{BB962C8B-B14F-4D97-AF65-F5344CB8AC3E}">
        <p14:creationId xmlns:p14="http://schemas.microsoft.com/office/powerpoint/2010/main" val="270314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you interested in learning about COVID-19?</a:t>
            </a:r>
          </a:p>
          <a:p>
            <a:r>
              <a:rPr lang="en-US" dirty="0"/>
              <a:t>How has COVID-19 impacted you?</a:t>
            </a:r>
          </a:p>
          <a:p>
            <a:r>
              <a:rPr lang="en-US" dirty="0"/>
              <a:t>Do you consider yourself an essential worker?</a:t>
            </a:r>
          </a:p>
          <a:p>
            <a:r>
              <a:rPr lang="en-US" dirty="0"/>
              <a:t>If you return to work, when did you do it?</a:t>
            </a:r>
          </a:p>
          <a:p>
            <a:r>
              <a:rPr lang="en-US" dirty="0"/>
              <a:t>What do you think of the moment you returned to work?</a:t>
            </a:r>
          </a:p>
          <a:p>
            <a:r>
              <a:rPr lang="en-US" dirty="0"/>
              <a:t>Did your employer provide you with any necessary training to protect yourself when you returned to work?</a:t>
            </a:r>
          </a:p>
          <a:p>
            <a:r>
              <a:rPr lang="en-US" dirty="0"/>
              <a:t>Do you know what Personal Protective Equipment is?</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3</a:t>
            </a:fld>
            <a:endParaRPr lang="en-US"/>
          </a:p>
        </p:txBody>
      </p:sp>
    </p:spTree>
    <p:extLst>
      <p:ext uri="{BB962C8B-B14F-4D97-AF65-F5344CB8AC3E}">
        <p14:creationId xmlns:p14="http://schemas.microsoft.com/office/powerpoint/2010/main" val="1954170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1" i="0" noProof="0" dirty="0">
                <a:latin typeface="Tw Cen MT" panose="020B0602020104020603" pitchFamily="34" charset="77"/>
                <a:cs typeface="Aharoni" panose="02010803020104030203" pitchFamily="2" charset="-79"/>
              </a:rPr>
              <a:t>
</a:t>
            </a:r>
            <a:r>
              <a:rPr lang="en-US" sz="1200" b="0" i="0" noProof="0" dirty="0">
                <a:latin typeface="+mn-lt"/>
                <a:cs typeface="Aharoni" panose="02010803020104030203" pitchFamily="2" charset="-79"/>
              </a:rPr>
              <a:t>In Illinois, Workers' Compensation rights apply when you get COVID-19 and are working.</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noProof="0" dirty="0">
                <a:latin typeface="+mn-lt"/>
                <a:cs typeface="Aharoni" panose="02010803020104030203" pitchFamily="2" charset="-79"/>
              </a:rPr>
              <a:t>If there is evidence that Covid 19 hit you in your workplace, contact the Collaborative and we can recommend a lawyer who works these cases.</a:t>
            </a:r>
            <a:endParaRPr lang="en-US" b="0" noProof="0" dirty="0">
              <a:latin typeface="+mn-lt"/>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33</a:t>
            </a:fld>
            <a:endParaRPr lang="en-US"/>
          </a:p>
        </p:txBody>
      </p:sp>
    </p:spTree>
    <p:extLst>
      <p:ext uri="{BB962C8B-B14F-4D97-AF65-F5344CB8AC3E}">
        <p14:creationId xmlns:p14="http://schemas.microsoft.com/office/powerpoint/2010/main" val="4030233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noProof="0" dirty="0">
                <a:solidFill>
                  <a:schemeClr val="tx1"/>
                </a:solidFill>
                <a:effectLst/>
                <a:latin typeface="+mn-lt"/>
                <a:ea typeface="+mn-ea"/>
                <a:cs typeface="+mn-cs"/>
              </a:rPr>
              <a:t>Benefits of getting vaccinated against COVID-19.</a:t>
            </a:r>
          </a:p>
          <a:p>
            <a:pPr algn="l"/>
            <a:r>
              <a:rPr lang="en-US" b="0" i="0" dirty="0">
                <a:solidFill>
                  <a:srgbClr val="000000"/>
                </a:solidFill>
                <a:effectLst/>
                <a:latin typeface="+mn-lt"/>
              </a:rPr>
              <a:t>We understand that some people may be concerned about getting vaccinated now that COVID-19 vaccines are available in the United States. While more COVID-19 vaccines are being developed as quickly as possible, routine processes and procedures remain in place to </a:t>
            </a:r>
            <a:r>
              <a:rPr lang="en-US" b="0" i="0" u="sng" dirty="0">
                <a:solidFill>
                  <a:srgbClr val="075290"/>
                </a:solidFill>
                <a:effectLst/>
                <a:latin typeface="+mn-lt"/>
                <a:hlinkClick r:id="rId3"/>
              </a:rPr>
              <a:t>ensure the safety</a:t>
            </a:r>
            <a:r>
              <a:rPr lang="en-US" b="0" i="0" dirty="0">
                <a:solidFill>
                  <a:srgbClr val="000000"/>
                </a:solidFill>
                <a:effectLst/>
                <a:latin typeface="+mn-lt"/>
              </a:rPr>
              <a:t> of any vaccine that is authorized or approved for use. Safety is a top priority, and there are many reasons to get vaccinated.</a:t>
            </a:r>
          </a:p>
          <a:p>
            <a:pPr algn="l"/>
            <a:endParaRPr lang="en-US" b="0" i="0" dirty="0">
              <a:solidFill>
                <a:srgbClr val="000000"/>
              </a:solidFill>
              <a:effectLst/>
              <a:latin typeface="+mn-lt"/>
            </a:endParaRPr>
          </a:p>
          <a:p>
            <a:pPr algn="l"/>
            <a:r>
              <a:rPr lang="en-US" b="1" i="0" dirty="0">
                <a:solidFill>
                  <a:srgbClr val="000000"/>
                </a:solidFill>
                <a:effectLst/>
                <a:latin typeface="+mn-lt"/>
              </a:rPr>
              <a:t>Can a COVID-19 vaccine make me sick with COVID-19?</a:t>
            </a:r>
            <a:endParaRPr lang="en-US" b="0" i="0" dirty="0">
              <a:solidFill>
                <a:srgbClr val="000000"/>
              </a:solidFill>
              <a:effectLst/>
              <a:latin typeface="+mn-lt"/>
            </a:endParaRPr>
          </a:p>
          <a:p>
            <a:pPr algn="l"/>
            <a:r>
              <a:rPr lang="en-US" b="0" i="0" dirty="0">
                <a:solidFill>
                  <a:srgbClr val="000000"/>
                </a:solidFill>
                <a:effectLst/>
                <a:latin typeface="+mn-lt"/>
              </a:rPr>
              <a:t>No. None of the COVID-19 vaccines contain the live virus that causes COVID-19 so a COVID-19 vaccine cannot make you sick with COVID-19. </a:t>
            </a:r>
            <a:r>
              <a:rPr lang="en-US" b="0" i="0" u="none" strike="noStrike" dirty="0">
                <a:solidFill>
                  <a:srgbClr val="075290"/>
                </a:solidFill>
                <a:effectLst/>
                <a:latin typeface="+mn-lt"/>
                <a:hlinkClick r:id="rId4"/>
              </a:rPr>
              <a:t>Facts about COVID-19 Vaccines</a:t>
            </a:r>
            <a:endParaRPr lang="en-US" b="0" i="0" dirty="0">
              <a:solidFill>
                <a:srgbClr val="000000"/>
              </a:solidFill>
              <a:effectLst/>
              <a:latin typeface="+mn-lt"/>
            </a:endParaRPr>
          </a:p>
          <a:p>
            <a:endParaRPr lang="en-US" sz="1200" b="0" i="0" kern="1200" noProof="0" dirty="0">
              <a:solidFill>
                <a:srgbClr val="000000"/>
              </a:solidFill>
              <a:effectLst/>
              <a:latin typeface="+mn-lt"/>
              <a:ea typeface="+mn-ea"/>
              <a:cs typeface="+mn-cs"/>
            </a:endParaRPr>
          </a:p>
          <a:p>
            <a:pPr algn="l"/>
            <a:r>
              <a:rPr lang="en-US" b="0" i="0" u="sng" dirty="0">
                <a:solidFill>
                  <a:srgbClr val="000000"/>
                </a:solidFill>
                <a:effectLst/>
                <a:latin typeface="+mn-lt"/>
              </a:rPr>
              <a:t>COVID-19 vaccination will help keep you from getting COVID-19</a:t>
            </a:r>
          </a:p>
          <a:p>
            <a:pPr algn="l">
              <a:buFont typeface="Arial" panose="020B0604020202020204" pitchFamily="34" charset="0"/>
              <a:buChar char="•"/>
            </a:pPr>
            <a:r>
              <a:rPr lang="en-US" b="0" i="0" dirty="0">
                <a:solidFill>
                  <a:srgbClr val="000000"/>
                </a:solidFill>
                <a:effectLst/>
                <a:latin typeface="+mn-lt"/>
              </a:rPr>
              <a:t>All COVID-19 vaccines currently available in the United States have been shown to be highly effective at preventing COVID-19. </a:t>
            </a:r>
            <a:r>
              <a:rPr lang="en-US" b="0" i="0" u="sng" dirty="0">
                <a:solidFill>
                  <a:srgbClr val="075290"/>
                </a:solidFill>
                <a:effectLst/>
                <a:latin typeface="+mn-lt"/>
                <a:hlinkClick r:id="rId5"/>
              </a:rPr>
              <a:t>Learn more about the different COVID-19 vaccines</a:t>
            </a:r>
            <a:r>
              <a:rPr lang="en-US" b="0" i="0" dirty="0">
                <a:solidFill>
                  <a:srgbClr val="000000"/>
                </a:solidFill>
                <a:effectLst/>
                <a:latin typeface="+mn-lt"/>
              </a:rPr>
              <a:t>.</a:t>
            </a:r>
          </a:p>
          <a:p>
            <a:pPr algn="l">
              <a:buFont typeface="Arial" panose="020B0604020202020204" pitchFamily="34" charset="0"/>
              <a:buChar char="•"/>
            </a:pPr>
            <a:r>
              <a:rPr lang="en-US" b="0" i="0" dirty="0">
                <a:solidFill>
                  <a:srgbClr val="000000"/>
                </a:solidFill>
                <a:effectLst/>
                <a:latin typeface="+mn-lt"/>
              </a:rPr>
              <a:t>All COVID-19 vaccines that are in development are being carefully evaluated in clinical trials and will be authorized or approved only if they make it substantially less likely you’ll get COVID-19. </a:t>
            </a:r>
            <a:r>
              <a:rPr lang="en-US" b="0" i="0" u="sng" dirty="0">
                <a:solidFill>
                  <a:srgbClr val="075290"/>
                </a:solidFill>
                <a:effectLst/>
                <a:latin typeface="+mn-lt"/>
                <a:hlinkClick r:id="rId6"/>
              </a:rPr>
              <a:t>Learn more about how federal partners are ensuring COVID-19 vaccines work</a:t>
            </a:r>
            <a:r>
              <a:rPr lang="en-US" b="0" i="0" dirty="0">
                <a:solidFill>
                  <a:srgbClr val="000000"/>
                </a:solidFill>
                <a:effectLst/>
                <a:latin typeface="+mn-lt"/>
              </a:rPr>
              <a:t>.</a:t>
            </a:r>
          </a:p>
          <a:p>
            <a:pPr algn="l">
              <a:buFont typeface="Arial" panose="020B0604020202020204" pitchFamily="34" charset="0"/>
              <a:buChar char="•"/>
            </a:pPr>
            <a:r>
              <a:rPr lang="en-US" b="0" i="0" dirty="0">
                <a:solidFill>
                  <a:srgbClr val="000000"/>
                </a:solidFill>
                <a:effectLst/>
                <a:latin typeface="+mn-lt"/>
              </a:rPr>
              <a:t>Based on what we know about vaccines for other diseases and early data from clinical trials, experts believe that getting a COVID-19 vaccine may also help keep you from getting seriously ill even if you do get COVID-19.</a:t>
            </a:r>
          </a:p>
          <a:p>
            <a:pPr algn="l">
              <a:buFont typeface="Arial" panose="020B0604020202020204" pitchFamily="34" charset="0"/>
              <a:buChar char="•"/>
            </a:pPr>
            <a:r>
              <a:rPr lang="en-US" b="0" i="0" dirty="0">
                <a:solidFill>
                  <a:srgbClr val="000000"/>
                </a:solidFill>
                <a:effectLst/>
                <a:latin typeface="+mn-lt"/>
              </a:rPr>
              <a:t>Getting vaccinated yourself may also protect people around you, </a:t>
            </a:r>
            <a:r>
              <a:rPr lang="en-US" b="0" i="0" u="sng" dirty="0">
                <a:solidFill>
                  <a:srgbClr val="075290"/>
                </a:solidFill>
                <a:effectLst/>
                <a:latin typeface="+mn-lt"/>
                <a:hlinkClick r:id="rId7"/>
              </a:rPr>
              <a:t>particularly people at increased risk for severe illness from COVID-19</a:t>
            </a:r>
            <a:r>
              <a:rPr lang="en-US" b="0" i="0" dirty="0">
                <a:solidFill>
                  <a:srgbClr val="000000"/>
                </a:solidFill>
                <a:effectLst/>
                <a:latin typeface="+mn-lt"/>
              </a:rPr>
              <a:t>.</a:t>
            </a:r>
          </a:p>
          <a:p>
            <a:pPr algn="l">
              <a:buFont typeface="Arial" panose="020B0604020202020204" pitchFamily="34" charset="0"/>
              <a:buChar char="•"/>
            </a:pPr>
            <a:r>
              <a:rPr lang="en-US" b="0" i="0" dirty="0">
                <a:solidFill>
                  <a:srgbClr val="000000"/>
                </a:solidFill>
                <a:effectLst/>
                <a:latin typeface="+mn-lt"/>
              </a:rPr>
              <a:t>Experts continue to conduct more studies about the effect of COVID-19 vaccination on severity of illness from COVID-19, as well as its ability to keep people from spreading the virus that causes COVID-19.</a:t>
            </a:r>
          </a:p>
          <a:p>
            <a:pPr algn="l"/>
            <a:r>
              <a:rPr lang="en-US" b="0" i="0" dirty="0">
                <a:solidFill>
                  <a:srgbClr val="000000"/>
                </a:solidFill>
                <a:effectLst/>
                <a:latin typeface="+mn-lt"/>
              </a:rPr>
              <a:t>COVID-19 vaccination is a safer way to help build protection</a:t>
            </a:r>
          </a:p>
          <a:p>
            <a:pPr algn="l">
              <a:buFont typeface="Arial" panose="020B0604020202020204" pitchFamily="34" charset="0"/>
              <a:buChar char="•"/>
            </a:pPr>
            <a:r>
              <a:rPr lang="en-US" b="0" i="0" dirty="0">
                <a:solidFill>
                  <a:srgbClr val="000000"/>
                </a:solidFill>
                <a:effectLst/>
                <a:latin typeface="+mn-lt"/>
              </a:rPr>
              <a:t>COVID-19 can have </a:t>
            </a:r>
            <a:r>
              <a:rPr lang="en-US" b="0" i="0" u="sng" dirty="0">
                <a:solidFill>
                  <a:srgbClr val="075290"/>
                </a:solidFill>
                <a:effectLst/>
                <a:latin typeface="+mn-lt"/>
                <a:hlinkClick r:id="rId8"/>
              </a:rPr>
              <a:t>serious, life-threatening complications,</a:t>
            </a:r>
            <a:r>
              <a:rPr lang="en-US" b="0" i="0" dirty="0">
                <a:solidFill>
                  <a:srgbClr val="000000"/>
                </a:solidFill>
                <a:effectLst/>
                <a:latin typeface="+mn-lt"/>
              </a:rPr>
              <a:t> and there is no way to know how COVID-19 will affect you. And if you get sick, you could spread the disease to friends, family, and others around you.</a:t>
            </a:r>
          </a:p>
          <a:p>
            <a:pPr algn="l">
              <a:buFont typeface="Arial" panose="020B0604020202020204" pitchFamily="34" charset="0"/>
              <a:buChar char="•"/>
            </a:pPr>
            <a:r>
              <a:rPr lang="en-US" b="0" i="0" dirty="0">
                <a:solidFill>
                  <a:srgbClr val="000000"/>
                </a:solidFill>
                <a:effectLst/>
                <a:latin typeface="+mn-lt"/>
              </a:rPr>
              <a:t>Clinical trials of all vaccines must first show they are safe and effective before any vaccine can be authorized or approved for use, including COVID-19 vaccines. The known and potential benefits of a COVID-19 vaccine must outweigh the known and potential risks of the vaccine for use under what is known as an Emergency Use Authorization (EUA). </a:t>
            </a:r>
            <a:r>
              <a:rPr lang="en-US" b="0" i="0" u="sng" dirty="0">
                <a:solidFill>
                  <a:srgbClr val="075290"/>
                </a:solidFill>
                <a:effectLst/>
                <a:latin typeface="+mn-lt"/>
                <a:hlinkClick r:id="rId9"/>
              </a:rPr>
              <a:t>Watch a video on what an EUA is</a:t>
            </a:r>
            <a:r>
              <a:rPr lang="en-US" b="0" i="0" dirty="0">
                <a:solidFill>
                  <a:srgbClr val="000000"/>
                </a:solidFill>
                <a:effectLst/>
                <a:latin typeface="+mn-lt"/>
              </a:rPr>
              <a:t>.</a:t>
            </a:r>
          </a:p>
          <a:p>
            <a:pPr algn="l">
              <a:buFont typeface="Arial" panose="020B0604020202020204" pitchFamily="34" charset="0"/>
              <a:buChar char="•"/>
            </a:pPr>
            <a:r>
              <a:rPr lang="en-US" b="0" i="0" dirty="0">
                <a:solidFill>
                  <a:srgbClr val="000000"/>
                </a:solidFill>
                <a:effectLst/>
                <a:latin typeface="+mn-lt"/>
              </a:rPr>
              <a:t>Getting COVID-19 may offer some natural protection, known as immunity. Current evidence suggests that reinfection with the virus that causes COVID-19 is uncommon in the 90 days after initial infection. However, experts don’t know for sure how long this protection lasts, and the risk of severe illness and death from COVID-19 far outweighs any benefits of natural immunity. COVID-19 vaccination will help protect you by creating an antibody (immune system) response without having to experience sickness.</a:t>
            </a:r>
          </a:p>
          <a:p>
            <a:pPr algn="l">
              <a:buFont typeface="Arial" panose="020B0604020202020204" pitchFamily="34" charset="0"/>
              <a:buChar char="•"/>
            </a:pPr>
            <a:r>
              <a:rPr lang="en-US" b="0" i="0" dirty="0">
                <a:solidFill>
                  <a:srgbClr val="000000"/>
                </a:solidFill>
                <a:effectLst/>
                <a:latin typeface="+mn-lt"/>
              </a:rPr>
              <a:t>Both natural immunity and immunity produced by a vaccine are important parts of COVID-19 disease that experts are trying to learn more about, and CDC will keep the public informed as new evidence becomes available.</a:t>
            </a:r>
          </a:p>
          <a:p>
            <a:pPr algn="l">
              <a:buFont typeface="Arial" panose="020B0604020202020204" pitchFamily="34" charset="0"/>
              <a:buChar char="•"/>
            </a:pPr>
            <a:endParaRPr lang="en-US" b="0" i="0" dirty="0">
              <a:solidFill>
                <a:srgbClr val="000000"/>
              </a:solidFill>
              <a:effectLst/>
              <a:latin typeface="+mn-lt"/>
            </a:endParaRPr>
          </a:p>
          <a:p>
            <a:pPr algn="l"/>
            <a:r>
              <a:rPr lang="en-US" b="0" i="0" u="sng" dirty="0">
                <a:solidFill>
                  <a:srgbClr val="000000"/>
                </a:solidFill>
                <a:effectLst/>
                <a:latin typeface="+mn-lt"/>
              </a:rPr>
              <a:t>COVID-19 vaccination will be an important tool to help stop the pandemic</a:t>
            </a:r>
          </a:p>
          <a:p>
            <a:pPr algn="l">
              <a:buFont typeface="Arial" panose="020B0604020202020204" pitchFamily="34" charset="0"/>
              <a:buChar char="•"/>
            </a:pPr>
            <a:r>
              <a:rPr lang="en-US" b="0" i="0" dirty="0">
                <a:solidFill>
                  <a:srgbClr val="000000"/>
                </a:solidFill>
                <a:effectLst/>
                <a:latin typeface="+mn-lt"/>
              </a:rPr>
              <a:t>Wearing masks and social distancing help reduce your chance of being exposed to the virus or spreading it to others, but these measures are not enough. Vaccines will work with your immune system so it will be ready to fight the virus if you are exposed.</a:t>
            </a:r>
          </a:p>
          <a:p>
            <a:pPr algn="l">
              <a:buFont typeface="Arial" panose="020B0604020202020204" pitchFamily="34" charset="0"/>
              <a:buChar char="•"/>
            </a:pPr>
            <a:r>
              <a:rPr lang="en-US" b="0" i="0" dirty="0">
                <a:solidFill>
                  <a:srgbClr val="000000"/>
                </a:solidFill>
                <a:effectLst/>
                <a:latin typeface="+mn-lt"/>
              </a:rPr>
              <a:t>The combination of getting vaccinated and following CDC’s recommendations </a:t>
            </a:r>
            <a:r>
              <a:rPr lang="en-US" b="0" i="0" u="sng" dirty="0">
                <a:solidFill>
                  <a:srgbClr val="075290"/>
                </a:solidFill>
                <a:effectLst/>
                <a:latin typeface="+mn-lt"/>
                <a:hlinkClick r:id="rId10"/>
              </a:rPr>
              <a:t>to protect yourself and others</a:t>
            </a:r>
            <a:r>
              <a:rPr lang="en-US" b="0" i="0" dirty="0">
                <a:solidFill>
                  <a:srgbClr val="000000"/>
                </a:solidFill>
                <a:effectLst/>
                <a:latin typeface="+mn-lt"/>
              </a:rPr>
              <a:t> will offer the best protection from COVID-19.</a:t>
            </a:r>
          </a:p>
          <a:p>
            <a:pPr algn="l">
              <a:buFont typeface="Arial" panose="020B0604020202020204" pitchFamily="34" charset="0"/>
              <a:buChar char="•"/>
            </a:pPr>
            <a:r>
              <a:rPr lang="en-US" b="0" i="0" dirty="0">
                <a:solidFill>
                  <a:srgbClr val="000000"/>
                </a:solidFill>
                <a:effectLst/>
                <a:latin typeface="+mn-lt"/>
              </a:rPr>
              <a:t>Stopping a pandemic requires using all the tools we have available. As experts learn more about how COVID-19 vaccination may help reduce spread of the disease in communities, CDC will continue to update the recommendations to protect communities using the latest science.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noProof="0" dirty="0">
                <a:latin typeface="+mn-lt"/>
              </a:rPr>
              <a:t>FOR THE LATEST UPDATES SEE: https://www.cdc.gov/coronavirus/2019-ncov/vaccines/vaccine-benefits.html?CDC_AA_refVal=https%3A%2F%2Fwww.cdc.gov%2Fcoronavirus%2F2019-ncov%2Fvaccines%2Fabout-vaccines%2Fvaccine-benefits.html</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34</a:t>
            </a:fld>
            <a:endParaRPr lang="en-US"/>
          </a:p>
        </p:txBody>
      </p:sp>
    </p:spTree>
    <p:extLst>
      <p:ext uri="{BB962C8B-B14F-4D97-AF65-F5344CB8AC3E}">
        <p14:creationId xmlns:p14="http://schemas.microsoft.com/office/powerpoint/2010/main" val="1548670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u="none" kern="1200" dirty="0">
                <a:solidFill>
                  <a:srgbClr val="000000"/>
                </a:solidFill>
                <a:effectLst/>
                <a:latin typeface="+mn-lt"/>
                <a:ea typeface="Times New Roman" panose="02020603050405020304" pitchFamily="18" charset="0"/>
                <a:cs typeface="Calibri" panose="020F0502020204030204" pitchFamily="34" charset="0"/>
              </a:rPr>
              <a:t>ALL Instructors should go through the following sources prior to talking about vaccines:</a:t>
            </a:r>
          </a:p>
          <a:p>
            <a:pPr marL="0" marR="0">
              <a:lnSpc>
                <a:spcPct val="107000"/>
              </a:lnSpc>
              <a:spcBef>
                <a:spcPts val="0"/>
              </a:spcBef>
              <a:spcAft>
                <a:spcPts val="0"/>
              </a:spcAft>
            </a:pPr>
            <a:r>
              <a:rPr lang="en-US" sz="1200" b="0" u="none" kern="1200" dirty="0">
                <a:solidFill>
                  <a:srgbClr val="000000"/>
                </a:solidFill>
                <a:effectLst/>
                <a:latin typeface="+mn-lt"/>
                <a:ea typeface="Times New Roman" panose="02020603050405020304" pitchFamily="18" charset="0"/>
                <a:cs typeface="Calibri" panose="020F0502020204030204" pitchFamily="34" charset="0"/>
              </a:rPr>
              <a:t>1) https://www.chop.edu/centers-programs/vaccine-education-center/making-vaccines/prevent-covid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u="none" kern="1200" dirty="0">
                <a:solidFill>
                  <a:srgbClr val="000000"/>
                </a:solidFill>
                <a:effectLst/>
                <a:latin typeface="+mn-lt"/>
                <a:ea typeface="Times New Roman" panose="02020603050405020304" pitchFamily="18" charset="0"/>
                <a:cs typeface="Calibri" panose="020F0502020204030204" pitchFamily="34" charset="0"/>
              </a:rPr>
              <a:t>2) </a:t>
            </a:r>
            <a:r>
              <a:rPr lang="en-US" sz="1200" b="0" dirty="0">
                <a:effectLst/>
                <a:latin typeface="+mn-lt"/>
                <a:ea typeface="Calibri" panose="020F0502020204030204" pitchFamily="34" charset="0"/>
                <a:cs typeface="Times New Roman" panose="02020603050405020304" pitchFamily="18" charset="0"/>
              </a:rPr>
              <a:t>https://www.cdc.gov/coronavirus/2019-ncov/vaccines/faq.html</a:t>
            </a:r>
            <a:endParaRPr lang="en-US" sz="1200" b="0" u="none"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200" b="1" u="none"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200" b="0" u="sng" kern="1200" dirty="0">
                <a:solidFill>
                  <a:srgbClr val="000000"/>
                </a:solidFill>
                <a:effectLst/>
                <a:latin typeface="+mn-lt"/>
                <a:ea typeface="Times New Roman" panose="02020603050405020304" pitchFamily="18" charset="0"/>
                <a:cs typeface="Calibri" panose="020F0502020204030204" pitchFamily="34" charset="0"/>
              </a:rPr>
              <a:t>How many shots of COVID-19 will be needed?</a:t>
            </a:r>
          </a:p>
          <a:p>
            <a:pPr marL="0" marR="0">
              <a:lnSpc>
                <a:spcPct val="107000"/>
              </a:lnSpc>
              <a:spcBef>
                <a:spcPts val="0"/>
              </a:spcBef>
              <a:spcAft>
                <a:spcPts val="0"/>
              </a:spcAft>
            </a:pPr>
            <a:r>
              <a:rPr lang="en-US" sz="1200" b="0" i="0" dirty="0">
                <a:solidFill>
                  <a:srgbClr val="000000"/>
                </a:solidFill>
                <a:effectLst/>
                <a:latin typeface="+mn-lt"/>
              </a:rPr>
              <a:t>The current available vaccines to prevent COVID-19 in the United States will require two shots to be effective. After you receive the first shot, you will need to come back during a specific date or range of dates to get the second shot.  Shots should be of the same vaccine.  So if you received the Pfizer vaccine the first time, you should receive the Pfizer vaccine the second time.  </a:t>
            </a:r>
          </a:p>
          <a:p>
            <a:pPr marL="0" marR="0">
              <a:lnSpc>
                <a:spcPct val="107000"/>
              </a:lnSpc>
              <a:spcBef>
                <a:spcPts val="0"/>
              </a:spcBef>
              <a:spcAft>
                <a:spcPts val="0"/>
              </a:spcAft>
            </a:pPr>
            <a:endParaRPr lang="en-US" sz="1200" b="0" i="0" dirty="0">
              <a:solidFill>
                <a:srgbClr val="000000"/>
              </a:solidFill>
              <a:effectLst/>
              <a:latin typeface="+mn-lt"/>
            </a:endParaRPr>
          </a:p>
          <a:p>
            <a:pPr marL="0" marR="0">
              <a:lnSpc>
                <a:spcPct val="107000"/>
              </a:lnSpc>
              <a:spcBef>
                <a:spcPts val="0"/>
              </a:spcBef>
              <a:spcAft>
                <a:spcPts val="0"/>
              </a:spcAft>
            </a:pPr>
            <a:r>
              <a:rPr lang="en-US" sz="1200" b="0" i="0" dirty="0">
                <a:solidFill>
                  <a:srgbClr val="000000"/>
                </a:solidFill>
                <a:effectLst/>
                <a:latin typeface="+mn-lt"/>
              </a:rPr>
              <a:t>There is one COVID-19 vaccine in the pipeline in Phase 3 clinical trials in the United States that uses one shot, but all currently available and most vaccines in clinical trials require two shots.</a:t>
            </a:r>
          </a:p>
          <a:p>
            <a:pPr marL="0" marR="0">
              <a:lnSpc>
                <a:spcPct val="107000"/>
              </a:lnSpc>
              <a:spcBef>
                <a:spcPts val="0"/>
              </a:spcBef>
              <a:spcAft>
                <a:spcPts val="0"/>
              </a:spcAft>
            </a:pPr>
            <a:endParaRPr lang="en-US" sz="1200" b="0" i="0" u="none"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200" b="0" i="0" u="sng" kern="1200" dirty="0">
                <a:solidFill>
                  <a:srgbClr val="000000"/>
                </a:solidFill>
                <a:effectLst/>
                <a:latin typeface="+mn-lt"/>
                <a:ea typeface="Times New Roman" panose="02020603050405020304" pitchFamily="18" charset="0"/>
                <a:cs typeface="Calibri" panose="020F0502020204030204" pitchFamily="34" charset="0"/>
              </a:rPr>
              <a:t>Will the shots be free?</a:t>
            </a:r>
          </a:p>
          <a:p>
            <a:pPr marL="0" marR="0">
              <a:lnSpc>
                <a:spcPct val="107000"/>
              </a:lnSpc>
              <a:spcBef>
                <a:spcPts val="0"/>
              </a:spcBef>
              <a:spcAft>
                <a:spcPts val="0"/>
              </a:spcAft>
            </a:pPr>
            <a:r>
              <a:rPr lang="en-US" sz="1200" b="0" i="0" u="none" kern="1200" dirty="0">
                <a:solidFill>
                  <a:srgbClr val="000000"/>
                </a:solidFill>
                <a:effectLst/>
                <a:latin typeface="+mn-lt"/>
                <a:ea typeface="Times New Roman" panose="02020603050405020304" pitchFamily="18" charset="0"/>
                <a:cs typeface="Calibri" panose="020F0502020204030204" pitchFamily="34" charset="0"/>
              </a:rPr>
              <a:t>Yes</a:t>
            </a:r>
          </a:p>
          <a:p>
            <a:pPr marL="0" marR="0">
              <a:lnSpc>
                <a:spcPct val="107000"/>
              </a:lnSpc>
              <a:spcBef>
                <a:spcPts val="0"/>
              </a:spcBef>
              <a:spcAft>
                <a:spcPts val="0"/>
              </a:spcAft>
            </a:pPr>
            <a:endParaRPr lang="en-US" sz="1200" b="0" i="0" u="none"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200" b="0" i="0" u="sng" kern="1200" dirty="0">
                <a:solidFill>
                  <a:srgbClr val="000000"/>
                </a:solidFill>
                <a:effectLst/>
                <a:latin typeface="+mn-lt"/>
                <a:ea typeface="Times New Roman" panose="02020603050405020304" pitchFamily="18" charset="0"/>
                <a:cs typeface="Calibri" panose="020F0502020204030204" pitchFamily="34" charset="0"/>
              </a:rPr>
              <a:t>If I already had COVID-19 and recovered, do I still need to get vaccinated with COVID-19 when it is available?</a:t>
            </a:r>
          </a:p>
          <a:p>
            <a:pPr algn="l"/>
            <a:r>
              <a:rPr lang="en-US" sz="1200" b="0" i="0" dirty="0">
                <a:solidFill>
                  <a:srgbClr val="000000"/>
                </a:solidFill>
                <a:effectLst/>
                <a:latin typeface="+mn-lt"/>
              </a:rPr>
              <a:t>COVID-19 vaccination should be offered to you regardless of whether you already had COVID-19 infection. You should not be required to have an antibody test before you are vaccinated.</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However, anyone currently infected with COVID-19 should wait to get vaccinated until after their illness has resolved and after they have met the </a:t>
            </a:r>
            <a:r>
              <a:rPr lang="en-US" sz="1200" b="0" i="0" u="sng" dirty="0">
                <a:solidFill>
                  <a:srgbClr val="075290"/>
                </a:solidFill>
                <a:effectLst/>
                <a:latin typeface="+mn-lt"/>
                <a:hlinkClick r:id="rId3"/>
              </a:rPr>
              <a:t>criteria</a:t>
            </a:r>
            <a:r>
              <a:rPr lang="en-US" sz="1200" b="0" i="0" dirty="0">
                <a:solidFill>
                  <a:srgbClr val="000000"/>
                </a:solidFill>
                <a:effectLst/>
                <a:latin typeface="+mn-lt"/>
              </a:rPr>
              <a:t> to discontinue isolation.</a:t>
            </a:r>
          </a:p>
          <a:p>
            <a:pPr algn="l"/>
            <a:endParaRPr lang="en-US" sz="1200" b="0" i="0" dirty="0">
              <a:solidFill>
                <a:srgbClr val="000000"/>
              </a:solidFill>
              <a:effectLst/>
              <a:latin typeface="+mn-lt"/>
            </a:endParaRPr>
          </a:p>
          <a:p>
            <a:pPr algn="l"/>
            <a:r>
              <a:rPr lang="en-US" sz="1200" b="0" i="0" dirty="0">
                <a:solidFill>
                  <a:srgbClr val="000000"/>
                </a:solidFill>
                <a:effectLst/>
                <a:latin typeface="+mn-lt"/>
              </a:rPr>
              <a:t>Additionally, current evidence suggests that reinfection with the virus that causes COVID-19 is uncommon in the 90 days after initial infection. Therefore, people with a recent infection may delay vaccination until the end of that 90-day period if desired.</a:t>
            </a:r>
          </a:p>
          <a:p>
            <a:pPr algn="l"/>
            <a:endParaRPr lang="en-US" sz="1200" b="0" i="0" dirty="0">
              <a:solidFill>
                <a:srgbClr val="000000"/>
              </a:solidFill>
              <a:effectLst/>
              <a:latin typeface="+mn-lt"/>
            </a:endParaRPr>
          </a:p>
          <a:p>
            <a:pPr algn="l"/>
            <a:r>
              <a:rPr lang="en-US" sz="1200" b="1" i="0" u="sng" dirty="0">
                <a:solidFill>
                  <a:srgbClr val="000000"/>
                </a:solidFill>
                <a:effectLst/>
                <a:latin typeface="+mn-lt"/>
              </a:rPr>
              <a:t>Who can get the COVID-19 vaccine?</a:t>
            </a:r>
          </a:p>
          <a:p>
            <a:pPr algn="l"/>
            <a:endParaRPr lang="en-US" sz="1200" b="1" i="0" dirty="0">
              <a:solidFill>
                <a:srgbClr val="000000"/>
              </a:solidFill>
              <a:effectLst/>
              <a:latin typeface="+mn-lt"/>
            </a:endParaRPr>
          </a:p>
          <a:p>
            <a:pPr algn="l"/>
            <a:r>
              <a:rPr lang="en-US" sz="1200" b="0" i="0" dirty="0">
                <a:solidFill>
                  <a:srgbClr val="665546"/>
                </a:solidFill>
                <a:effectLst/>
                <a:latin typeface="+mn-lt"/>
              </a:rPr>
              <a:t>Most people are able to get the COVID-19 vaccine, once supplies allow for their priority group to be vaccinated. But, a few groups of people should not get the vaccine, and some others should consult with their doctor or follow special procedures.</a:t>
            </a:r>
          </a:p>
          <a:p>
            <a:pPr algn="l"/>
            <a:endParaRPr lang="en-US" sz="1200" b="1" i="0" dirty="0">
              <a:solidFill>
                <a:srgbClr val="665546"/>
              </a:solidFill>
              <a:effectLst/>
              <a:latin typeface="+mn-lt"/>
            </a:endParaRPr>
          </a:p>
          <a:p>
            <a:pPr algn="l"/>
            <a:r>
              <a:rPr lang="en-US" sz="1200" b="1" i="0" u="sng" dirty="0">
                <a:solidFill>
                  <a:srgbClr val="665546"/>
                </a:solidFill>
                <a:effectLst/>
                <a:latin typeface="+mn-lt"/>
              </a:rPr>
              <a:t>People who should NOT get the COVID-19 vaccine</a:t>
            </a:r>
            <a:endParaRPr lang="en-US" sz="1200" b="0" i="0" u="sng" dirty="0">
              <a:solidFill>
                <a:srgbClr val="665546"/>
              </a:solidFill>
              <a:effectLst/>
              <a:latin typeface="+mn-lt"/>
            </a:endParaRPr>
          </a:p>
          <a:p>
            <a:pPr algn="l">
              <a:buFont typeface="Arial" panose="020B0604020202020204" pitchFamily="34" charset="0"/>
              <a:buChar char="•"/>
            </a:pPr>
            <a:r>
              <a:rPr lang="en-US" sz="1200" b="0" i="0" dirty="0">
                <a:solidFill>
                  <a:srgbClr val="665546"/>
                </a:solidFill>
                <a:effectLst/>
                <a:latin typeface="+mn-lt"/>
              </a:rPr>
              <a:t>Anyone with a previous severe or immediate allergic reaction (i.e., one that causes anaphylaxis or requires medical intervention) to a COVID-19 mRNA vaccine dose, a vaccine component, or polysorbate</a:t>
            </a:r>
          </a:p>
          <a:p>
            <a:pPr algn="l">
              <a:buFont typeface="Arial" panose="020B0604020202020204" pitchFamily="34" charset="0"/>
              <a:buChar char="•"/>
            </a:pPr>
            <a:r>
              <a:rPr lang="en-US" sz="1200" b="0" i="0" dirty="0">
                <a:solidFill>
                  <a:srgbClr val="665546"/>
                </a:solidFill>
                <a:effectLst/>
                <a:latin typeface="+mn-lt"/>
              </a:rPr>
              <a:t>Those younger than 16 years of age</a:t>
            </a:r>
          </a:p>
          <a:p>
            <a:pPr algn="l">
              <a:buFont typeface="Arial" panose="020B0604020202020204" pitchFamily="34" charset="0"/>
              <a:buChar char="•"/>
            </a:pPr>
            <a:r>
              <a:rPr lang="en-US" sz="1200" b="0" i="0" dirty="0">
                <a:solidFill>
                  <a:srgbClr val="665546"/>
                </a:solidFill>
                <a:effectLst/>
                <a:latin typeface="+mn-lt"/>
              </a:rPr>
              <a:t>People currently isolating or experiencing symptoms of COVID-19; these people can get vaccinated once they are </a:t>
            </a:r>
            <a:r>
              <a:rPr lang="en-US" sz="1200" b="0" i="0" u="none" strike="noStrike" dirty="0">
                <a:solidFill>
                  <a:srgbClr val="33A0BB"/>
                </a:solidFill>
                <a:effectLst/>
                <a:latin typeface="+mn-lt"/>
                <a:hlinkClick r:id="rId4"/>
              </a:rPr>
              <a:t>finished isolation</a:t>
            </a:r>
            <a:r>
              <a:rPr lang="en-US" sz="1200" b="0" i="0" dirty="0">
                <a:solidFill>
                  <a:srgbClr val="665546"/>
                </a:solidFill>
                <a:effectLst/>
                <a:latin typeface="+mn-lt"/>
              </a:rPr>
              <a:t> and their primary symptoms have resolved.</a:t>
            </a:r>
          </a:p>
          <a:p>
            <a:pPr algn="l"/>
            <a:endParaRPr lang="en-US" sz="1200" b="1" i="0" dirty="0">
              <a:solidFill>
                <a:srgbClr val="665546"/>
              </a:solidFill>
              <a:effectLst/>
              <a:latin typeface="+mn-lt"/>
            </a:endParaRPr>
          </a:p>
          <a:p>
            <a:pPr algn="l"/>
            <a:r>
              <a:rPr lang="en-US" sz="1200" b="1" i="0" u="sng" dirty="0">
                <a:solidFill>
                  <a:srgbClr val="665546"/>
                </a:solidFill>
                <a:effectLst/>
                <a:latin typeface="+mn-lt"/>
              </a:rPr>
              <a:t>People who may get the vaccine after considering risks and benefits and/or consulting with their healthcare provider</a:t>
            </a:r>
            <a:endParaRPr lang="en-US" sz="1200" b="0" i="0" u="sng" dirty="0">
              <a:solidFill>
                <a:srgbClr val="665546"/>
              </a:solidFill>
              <a:effectLst/>
              <a:latin typeface="+mn-lt"/>
            </a:endParaRPr>
          </a:p>
          <a:p>
            <a:pPr algn="l">
              <a:buFont typeface="Arial" panose="020B0604020202020204" pitchFamily="34" charset="0"/>
              <a:buChar char="•"/>
            </a:pPr>
            <a:r>
              <a:rPr lang="en-US" sz="1200" b="0" i="0" dirty="0">
                <a:solidFill>
                  <a:srgbClr val="665546"/>
                </a:solidFill>
                <a:effectLst/>
                <a:latin typeface="+mn-lt"/>
              </a:rPr>
              <a:t>Individuals with a history of severe or immediate allergic reaction to any vaccine or injectable medication (These individuals should be observed for 30 minutes after receipt of the vaccine.)</a:t>
            </a:r>
          </a:p>
          <a:p>
            <a:pPr algn="l">
              <a:buFont typeface="Arial" panose="020B0604020202020204" pitchFamily="34" charset="0"/>
              <a:buChar char="•"/>
            </a:pPr>
            <a:r>
              <a:rPr lang="en-US" sz="1200" b="0" i="0" dirty="0">
                <a:solidFill>
                  <a:srgbClr val="665546"/>
                </a:solidFill>
                <a:effectLst/>
                <a:latin typeface="+mn-lt"/>
              </a:rPr>
              <a:t>Pregnant women</a:t>
            </a:r>
          </a:p>
          <a:p>
            <a:pPr algn="l">
              <a:buFont typeface="Arial" panose="020B0604020202020204" pitchFamily="34" charset="0"/>
              <a:buChar char="•"/>
            </a:pPr>
            <a:r>
              <a:rPr lang="en-US" sz="1200" b="0" i="0" dirty="0">
                <a:solidFill>
                  <a:srgbClr val="665546"/>
                </a:solidFill>
                <a:effectLst/>
                <a:latin typeface="+mn-lt"/>
              </a:rPr>
              <a:t>People with certain immune-compromising conditions</a:t>
            </a:r>
          </a:p>
          <a:p>
            <a:pPr algn="l">
              <a:buFont typeface="Arial" panose="020B0604020202020204" pitchFamily="34" charset="0"/>
              <a:buChar char="•"/>
            </a:pPr>
            <a:r>
              <a:rPr lang="en-US" sz="1200" b="0" i="0" dirty="0">
                <a:solidFill>
                  <a:srgbClr val="665546"/>
                </a:solidFill>
                <a:effectLst/>
                <a:latin typeface="+mn-lt"/>
              </a:rPr>
              <a:t>Breastfeeding women</a:t>
            </a:r>
          </a:p>
          <a:p>
            <a:pPr algn="l">
              <a:buFont typeface="Arial" panose="020B0604020202020204" pitchFamily="34" charset="0"/>
              <a:buChar char="•"/>
            </a:pPr>
            <a:r>
              <a:rPr lang="en-US" sz="1200" b="0" i="0" dirty="0">
                <a:solidFill>
                  <a:srgbClr val="665546"/>
                </a:solidFill>
                <a:effectLst/>
                <a:latin typeface="+mn-lt"/>
              </a:rPr>
              <a:t>People on anticoagulants</a:t>
            </a:r>
          </a:p>
          <a:p>
            <a:pPr algn="l"/>
            <a:endParaRPr lang="en-US" sz="1200" b="1" i="0" dirty="0">
              <a:solidFill>
                <a:srgbClr val="665546"/>
              </a:solidFill>
              <a:effectLst/>
              <a:latin typeface="+mn-lt"/>
            </a:endParaRPr>
          </a:p>
          <a:p>
            <a:pPr algn="l"/>
            <a:r>
              <a:rPr lang="en-US" sz="1200" b="1" i="0" u="sng" dirty="0">
                <a:solidFill>
                  <a:srgbClr val="665546"/>
                </a:solidFill>
                <a:effectLst/>
                <a:latin typeface="+mn-lt"/>
              </a:rPr>
              <a:t>People who should follow special procedures</a:t>
            </a:r>
            <a:endParaRPr lang="en-US" sz="1200" b="0" i="0" u="sng" dirty="0">
              <a:solidFill>
                <a:srgbClr val="665546"/>
              </a:solidFill>
              <a:effectLst/>
              <a:latin typeface="+mn-lt"/>
            </a:endParaRPr>
          </a:p>
          <a:p>
            <a:pPr algn="l">
              <a:buFont typeface="Arial" panose="020B0604020202020204" pitchFamily="34" charset="0"/>
              <a:buChar char="•"/>
            </a:pPr>
            <a:r>
              <a:rPr lang="en-US" sz="1200" b="0" i="0" dirty="0">
                <a:solidFill>
                  <a:srgbClr val="665546"/>
                </a:solidFill>
                <a:effectLst/>
                <a:latin typeface="+mn-lt"/>
              </a:rPr>
              <a:t>Someone with a history of severe or immediate allergic reaction (requiring medical intervention) to anything other than a vaccine or injectable medication can get the vaccine, but they should remain at the vaccination location for medical observation for 30 minutes after receipt of the vaccine.</a:t>
            </a:r>
          </a:p>
          <a:p>
            <a:pPr algn="l">
              <a:buFont typeface="Arial" panose="020B0604020202020204" pitchFamily="34" charset="0"/>
              <a:buChar char="•"/>
            </a:pPr>
            <a:r>
              <a:rPr lang="en-US" sz="1200" b="0" i="0" dirty="0">
                <a:solidFill>
                  <a:srgbClr val="665546"/>
                </a:solidFill>
                <a:effectLst/>
                <a:latin typeface="+mn-lt"/>
              </a:rPr>
              <a:t>Pregnant women who develop a fever after vaccination should take acetaminophen. (See more in the pregnancy-related questions lower on this page.)</a:t>
            </a:r>
          </a:p>
          <a:p>
            <a:pPr algn="l">
              <a:buFont typeface="Arial" panose="020B0604020202020204" pitchFamily="34" charset="0"/>
              <a:buChar char="•"/>
            </a:pPr>
            <a:r>
              <a:rPr lang="en-US" sz="1200" b="0" i="0" dirty="0">
                <a:solidFill>
                  <a:srgbClr val="665546"/>
                </a:solidFill>
                <a:effectLst/>
                <a:latin typeface="+mn-lt"/>
              </a:rPr>
              <a:t>People who recently had COVID-19 and were treated with antibody-based therapies (e.g., monoclonal antibodies or convalescent plasma) should wait until 90 days after treatment to be vaccinated.</a:t>
            </a:r>
          </a:p>
          <a:p>
            <a:pPr algn="l">
              <a:buFont typeface="Arial" panose="020B0604020202020204" pitchFamily="34" charset="0"/>
              <a:buChar char="•"/>
            </a:pPr>
            <a:r>
              <a:rPr lang="en-US" sz="1200" b="0" i="0" dirty="0">
                <a:solidFill>
                  <a:srgbClr val="665546"/>
                </a:solidFill>
                <a:effectLst/>
                <a:latin typeface="+mn-lt"/>
              </a:rPr>
              <a:t>People with a known COVID-19 exposure should wait until their quarantine is over before getting vaccinated (unless they live in a group setting, such as a nursing home, correctional facility, or homeless shelter, in which case they can be vaccinated during the quarantine period).</a:t>
            </a:r>
          </a:p>
          <a:p>
            <a:pPr algn="l">
              <a:buFont typeface="Arial" panose="020B0604020202020204" pitchFamily="34" charset="0"/>
              <a:buChar char="•"/>
            </a:pPr>
            <a:r>
              <a:rPr lang="en-US" sz="1200" b="0" i="0" dirty="0">
                <a:solidFill>
                  <a:srgbClr val="665546"/>
                </a:solidFill>
                <a:effectLst/>
                <a:latin typeface="+mn-lt"/>
              </a:rPr>
              <a:t>People who got another vaccine (non-COVID-19 vaccine) should wait at least 14 days before getting COVID-19 vaccine. Likewise, if a person got the COVID-19 vaccine, they should wait at least 14 days before getting any other vaccines (non-COVID-19 vaccines).</a:t>
            </a:r>
          </a:p>
          <a:p>
            <a:pPr algn="l"/>
            <a:endParaRPr lang="en-US" sz="1200" b="0" i="0" dirty="0">
              <a:solidFill>
                <a:srgbClr val="000000"/>
              </a:solidFill>
              <a:effectLst/>
              <a:latin typeface="+mn-lt"/>
            </a:endParaRPr>
          </a:p>
          <a:p>
            <a:pPr algn="l"/>
            <a:r>
              <a:rPr lang="en-US" sz="1200" b="0" i="0" u="sng" dirty="0">
                <a:solidFill>
                  <a:srgbClr val="000000"/>
                </a:solidFill>
                <a:effectLst/>
                <a:latin typeface="+mn-lt"/>
              </a:rPr>
              <a:t>Should I wear a mask when I go to get vaccinated?</a:t>
            </a:r>
          </a:p>
          <a:p>
            <a:pPr algn="l"/>
            <a:r>
              <a:rPr lang="en-US" sz="1200" b="0" i="0" dirty="0">
                <a:solidFill>
                  <a:srgbClr val="000000"/>
                </a:solidFill>
                <a:effectLst/>
                <a:latin typeface="+mn-lt"/>
              </a:rPr>
              <a:t>Yes, be sure to wear a mask. CDC recommends that during the pandemic people </a:t>
            </a:r>
            <a:r>
              <a:rPr lang="en-US" sz="1200" b="0" i="0" u="sng" dirty="0">
                <a:solidFill>
                  <a:srgbClr val="075290"/>
                </a:solidFill>
                <a:effectLst/>
                <a:latin typeface="+mn-lt"/>
                <a:hlinkClick r:id="rId5"/>
              </a:rPr>
              <a:t>wear a mask</a:t>
            </a:r>
            <a:r>
              <a:rPr lang="en-US" sz="1200" b="0" i="0" dirty="0">
                <a:solidFill>
                  <a:srgbClr val="000000"/>
                </a:solidFill>
                <a:effectLst/>
                <a:latin typeface="+mn-lt"/>
              </a:rPr>
              <a:t> that covers their nose and mouth when in contact with others outside your household, when in healthcare facilities, and when receiving any vaccine, including a COVID-19 vaccine. Anyone who has trouble breathing or is unable to remove a mask without assistance should not wear a mask. For more information, visit </a:t>
            </a:r>
            <a:r>
              <a:rPr lang="en-US" sz="1200" b="0" i="0" u="sng" dirty="0">
                <a:solidFill>
                  <a:srgbClr val="075290"/>
                </a:solidFill>
                <a:effectLst/>
                <a:latin typeface="+mn-lt"/>
                <a:hlinkClick r:id="rId6"/>
              </a:rPr>
              <a:t>considerations for wearing masks</a:t>
            </a:r>
            <a:r>
              <a:rPr lang="en-US" sz="1200" b="0" i="0" dirty="0">
                <a:solidFill>
                  <a:srgbClr val="000000"/>
                </a:solidFill>
                <a:effectLst/>
                <a:latin typeface="+mn-lt"/>
              </a:rPr>
              <a:t>.</a:t>
            </a:r>
          </a:p>
          <a:p>
            <a:pPr marL="0" marR="0">
              <a:lnSpc>
                <a:spcPct val="107000"/>
              </a:lnSpc>
              <a:spcBef>
                <a:spcPts val="0"/>
              </a:spcBef>
              <a:spcAft>
                <a:spcPts val="0"/>
              </a:spcAft>
            </a:pPr>
            <a:endParaRPr lang="en-US" sz="1200" u="sng" kern="1200" dirty="0">
              <a:solidFill>
                <a:srgbClr val="000000"/>
              </a:solidFill>
              <a:effectLst/>
              <a:latin typeface="+mn-l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200" u="sng" kern="1200" dirty="0">
                <a:solidFill>
                  <a:srgbClr val="000000"/>
                </a:solidFill>
                <a:effectLst/>
                <a:latin typeface="+mn-lt"/>
                <a:ea typeface="Times New Roman" panose="02020603050405020304" pitchFamily="18" charset="0"/>
                <a:cs typeface="Calibri" panose="020F0502020204030204" pitchFamily="34" charset="0"/>
              </a:rPr>
              <a:t>What to expect after receiving the COVID-19 vaccine?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COVID-19 vaccination will help protect you from getting sick from COVID-19. You may experience side effects, which are normal signs that your body is generating protection. These side effects can affect your ability to do your daily activities, but they should go away within a few days.</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kern="1200" dirty="0">
                <a:solidFill>
                  <a:srgbClr val="000000"/>
                </a:solidFill>
                <a:effectLst/>
                <a:latin typeface="+mn-lt"/>
                <a:ea typeface="Times New Roman" panose="02020603050405020304" pitchFamily="18" charset="0"/>
                <a:cs typeface="Calibri" panose="020F0502020204030204" pitchFamily="34" charset="0"/>
              </a:rPr>
              <a:t>Most common side effects</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In the arm where you received the injectable vaccine:</a:t>
            </a:r>
            <a:endParaRPr lang="en-US" sz="12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Pain</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Swelling</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On the rest of the body:</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Fever</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Chills</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Tiredness</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Headache</a:t>
            </a:r>
            <a:endParaRPr lang="en-US" sz="1200" dirty="0">
              <a:effectLst/>
              <a:latin typeface="+mn-lt"/>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u="sng" kern="1200" dirty="0">
                <a:solidFill>
                  <a:srgbClr val="000000"/>
                </a:solidFill>
                <a:effectLst/>
                <a:latin typeface="+mn-lt"/>
                <a:ea typeface="Times New Roman" panose="02020603050405020304" pitchFamily="18" charset="0"/>
                <a:cs typeface="Calibri" panose="020F0502020204030204" pitchFamily="34" charset="0"/>
              </a:rPr>
              <a:t>Useful tips</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If you feel pain or have any discomfort, talk to your doctor about taking over-the-counter medications, such as ibuprofen or acetaminophen.</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To reduce the pain and discomfort where you received the injectable vaccine:</a:t>
            </a:r>
            <a:endParaRPr lang="en-US" sz="12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Apply a clean, cold, damp cloth over the area.</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Use or exercise your arm.</a:t>
            </a:r>
            <a:endParaRPr lang="en-US" sz="1200" dirty="0">
              <a:effectLst/>
              <a:latin typeface="+mn-lt"/>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To reduce fever discomfort:</a:t>
            </a:r>
            <a:endParaRPr lang="en-US" sz="12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Drink plenty of fluids.</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Wear light clothing.</a:t>
            </a:r>
            <a:endParaRPr lang="en-US" sz="1200" dirty="0">
              <a:effectLst/>
              <a:latin typeface="+mn-lt"/>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When to call your doctor</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In most cases, it's normal to feel pain or discomfort from fever. Contact your doctor or health care provider:</a:t>
            </a:r>
            <a:endParaRPr lang="en-US" sz="12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If the redness or sensitivity where you received the injectable vaccine increases after 24 hours</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If your side effects worry you or don't seem to be disappearing after a few days</a:t>
            </a:r>
            <a:endParaRPr lang="en-US" sz="1200" dirty="0">
              <a:effectLst/>
              <a:latin typeface="+mn-lt"/>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Remember</a:t>
            </a:r>
            <a:endParaRPr lang="en-US" sz="1200" dirty="0">
              <a:effectLst/>
              <a:latin typeface="+mn-l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Side effects may be similar to flu symptoms and even affect your ability to do your daily activities, but they should go away within a few days.</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With most COVID-19 vaccines, you'll need 2 injections to make them work. Apply the second injection even if you experience side effects after the first application, unless your vaccination provider or doctor tells you not to take the second injection.</a:t>
            </a:r>
            <a:endParaRPr lang="en-US" sz="12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kern="1200" dirty="0">
                <a:solidFill>
                  <a:srgbClr val="000000"/>
                </a:solidFill>
                <a:effectLst/>
                <a:latin typeface="+mn-lt"/>
                <a:ea typeface="Times New Roman" panose="02020603050405020304" pitchFamily="18" charset="0"/>
              </a:rPr>
              <a:t>Your body needs time to generate protection after any vaccine is given. COVID-19 vaccines that require 2 injections may not protect you until a week or two after the second injection is given.</a:t>
            </a:r>
            <a:endParaRPr lang="en-US" sz="1200" dirty="0">
              <a:effectLst/>
              <a:latin typeface="+mn-lt"/>
              <a:ea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 </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solidFill>
                  <a:srgbClr val="000000"/>
                </a:solidFill>
                <a:effectLst/>
                <a:latin typeface="+mn-lt"/>
                <a:ea typeface="Times New Roman" panose="02020603050405020304" pitchFamily="18" charset="0"/>
                <a:cs typeface="Calibri" panose="020F0502020204030204" pitchFamily="34" charset="0"/>
              </a:rPr>
              <a:t>It is important that we all continue to use all available tools to help stop this pandemic as we learn more about how COVID-19 vaccines work in real-world conditions. Cover your mouth and nose with a mask while you're with others, stay at least 6 feet away from others, avoid crowds, and wash your hands often.</a:t>
            </a:r>
          </a:p>
          <a:p>
            <a:pPr marL="0" marR="0">
              <a:lnSpc>
                <a:spcPct val="107000"/>
              </a:lnSpc>
              <a:spcBef>
                <a:spcPts val="0"/>
              </a:spcBef>
              <a:spcAft>
                <a:spcPts val="0"/>
              </a:spcAft>
            </a:pPr>
            <a:endParaRPr lang="en-US" sz="1200" kern="1200" dirty="0">
              <a:solidFill>
                <a:srgbClr val="000000"/>
              </a:solidFill>
              <a:effectLst/>
              <a:latin typeface="+mn-lt"/>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https://www.cdc.gov/coronavirus/2019-ncov/vaccines/faq.html</a:t>
            </a:r>
          </a:p>
          <a:p>
            <a:endParaRPr lang="en-US" sz="1400" b="1" i="0" noProof="0" dirty="0">
              <a:latin typeface="Tw Cen MT" panose="020B0602020104020603" pitchFamily="34" charset="77"/>
            </a:endParaRP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35</a:t>
            </a:fld>
            <a:endParaRPr lang="en-US"/>
          </a:p>
        </p:txBody>
      </p:sp>
    </p:spTree>
    <p:extLst>
      <p:ext uri="{BB962C8B-B14F-4D97-AF65-F5344CB8AC3E}">
        <p14:creationId xmlns:p14="http://schemas.microsoft.com/office/powerpoint/2010/main" val="2417318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do you feel about what you see in the pictures?</a:t>
            </a:r>
          </a:p>
        </p:txBody>
      </p:sp>
      <p:sp>
        <p:nvSpPr>
          <p:cNvPr id="4" name="Slide Number Placeholder 3"/>
          <p:cNvSpPr>
            <a:spLocks noGrp="1"/>
          </p:cNvSpPr>
          <p:nvPr>
            <p:ph type="sldNum" sz="quarter" idx="5"/>
          </p:nvPr>
        </p:nvSpPr>
        <p:spPr/>
        <p:txBody>
          <a:bodyPr/>
          <a:lstStyle/>
          <a:p>
            <a:fld id="{16A96AC5-D6DB-4C36-B5FB-589A6C9DA562}" type="slidenum">
              <a:rPr lang="en-US" smtClean="0"/>
              <a:t>4</a:t>
            </a:fld>
            <a:endParaRPr lang="en-US"/>
          </a:p>
        </p:txBody>
      </p:sp>
    </p:spTree>
    <p:extLst>
      <p:ext uri="{BB962C8B-B14F-4D97-AF65-F5344CB8AC3E}">
        <p14:creationId xmlns:p14="http://schemas.microsoft.com/office/powerpoint/2010/main" val="48506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training, we refer to the virus as SARS CoV-2 and the disease as COVID-19.</a:t>
            </a:r>
          </a:p>
          <a:p>
            <a:endParaRPr lang="en-US" dirty="0"/>
          </a:p>
          <a:p>
            <a:r>
              <a:rPr lang="en-US" dirty="0"/>
              <a:t>Coronaviruses are a large family of viruses that can cause illness in humans and animal species, including camels, cattle, cats, and bats.  Unusually, the coronavirus from animals can pass on to people, and from there spread in between humans as has happened. The SARS-CoV-2 virus is a </a:t>
            </a:r>
            <a:r>
              <a:rPr lang="en-US" dirty="0" err="1"/>
              <a:t>betacoronavirus</a:t>
            </a:r>
            <a:r>
              <a:rPr lang="en-US" dirty="0"/>
              <a:t>, like MERS-</a:t>
            </a:r>
            <a:r>
              <a:rPr lang="en-US" dirty="0" err="1"/>
              <a:t>CoV</a:t>
            </a:r>
            <a:r>
              <a:rPr lang="en-US" dirty="0"/>
              <a:t> and SARS-</a:t>
            </a:r>
            <a:r>
              <a:rPr lang="en-US" dirty="0" err="1"/>
              <a:t>CoV</a:t>
            </a:r>
            <a:r>
              <a:rPr lang="en-US" dirty="0"/>
              <a:t>. These three viruses have their origin in bats.</a:t>
            </a:r>
          </a:p>
          <a:p>
            <a:endParaRPr lang="en-US" dirty="0"/>
          </a:p>
          <a:p>
            <a:r>
              <a:rPr lang="en-US" dirty="0"/>
              <a:t>The SARS CoV-2 virus is a new strain – a novel virus. Consequently, humans can become infected because they have not developed immunity against COVID-19. Immunity is acquired when humans have been previously exposed to or vaccinated against an infectious agent.   </a:t>
            </a:r>
          </a:p>
          <a:p>
            <a:endParaRPr lang="en-US" dirty="0"/>
          </a:p>
          <a:p>
            <a:r>
              <a:rPr lang="en-US" dirty="0"/>
              <a:t>There are still many unknowns about the human body’s immunity and how long immunity lasts after someone catches COVID-19. There have been documented cases of re-infection.</a:t>
            </a:r>
          </a:p>
          <a:p>
            <a:endParaRPr lang="en-US" dirty="0"/>
          </a:p>
          <a:p>
            <a:endParaRPr lang="en-US" dirty="0"/>
          </a:p>
          <a:p>
            <a:r>
              <a:rPr lang="en-US" dirty="0"/>
              <a:t>https://www.cdc.gov/coronavirus/2019-ncov/your-health/index.html</a:t>
            </a:r>
          </a:p>
          <a:p>
            <a:endParaRPr lang="en-US" dirty="0"/>
          </a:p>
          <a:p>
            <a:r>
              <a:rPr lang="en-US" dirty="0"/>
              <a:t>On immunity see: https://www.cdc.gov/vaccines/acip/meetings/downloads/slides-2020-10/COVID-Wallace.pdf</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5</a:t>
            </a:fld>
            <a:endParaRPr lang="en-US"/>
          </a:p>
        </p:txBody>
      </p:sp>
    </p:spTree>
    <p:extLst>
      <p:ext uri="{BB962C8B-B14F-4D97-AF65-F5344CB8AC3E}">
        <p14:creationId xmlns:p14="http://schemas.microsoft.com/office/powerpoint/2010/main" val="4001729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is transmitted from person to person through close contact, especially by coughing or sneezing. It is also possible to become infected by speaking and breathing. Please note that virus particles are not visible to the naked eye. Most particles are submicron, less than a millionth of a meter.</a:t>
            </a:r>
          </a:p>
          <a:p>
            <a:endParaRPr lang="en-US" dirty="0"/>
          </a:p>
          <a:p>
            <a:r>
              <a:rPr lang="en-US" dirty="0"/>
              <a:t>The spread of SARS-CoV-2 or COVID-19 occurs in the same way that seasonal flu spreads. Influenza viruses are spread primarily from person to person by coughing or sneezing when they have the flu. We won't fully know how it's transmitted until scientists have had time to assess it.</a:t>
            </a:r>
          </a:p>
          <a:p>
            <a:endParaRPr lang="en-US" dirty="0"/>
          </a:p>
          <a:p>
            <a:r>
              <a:rPr lang="en-US" dirty="0"/>
              <a:t>Droplet transmission occurs when respiratory secretions from coughing, sneezing, or talking land on mucosal surfaces (nose, mouth, and eyes).</a:t>
            </a:r>
          </a:p>
          <a:p>
            <a:r>
              <a:rPr lang="en-US" dirty="0"/>
              <a:t>Contact transmission is touching something with COVID-19 virus on it and then touching your mouth, nose or eyes.</a:t>
            </a:r>
          </a:p>
          <a:p>
            <a:r>
              <a:rPr lang="en-US" dirty="0"/>
              <a:t>Aerosol transmission means breathing in tiniest infectious COVID-19 particles that were floating or lingering in the air. </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6</a:t>
            </a:fld>
            <a:endParaRPr lang="en-US"/>
          </a:p>
        </p:txBody>
      </p:sp>
    </p:spTree>
    <p:extLst>
      <p:ext uri="{BB962C8B-B14F-4D97-AF65-F5344CB8AC3E}">
        <p14:creationId xmlns:p14="http://schemas.microsoft.com/office/powerpoint/2010/main" val="213993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the virus get on these surfaces? </a:t>
            </a:r>
          </a:p>
          <a:p>
            <a:r>
              <a:rPr lang="en-US" dirty="0"/>
              <a:t>How can we protect ourselves? </a:t>
            </a:r>
          </a:p>
        </p:txBody>
      </p:sp>
      <p:sp>
        <p:nvSpPr>
          <p:cNvPr id="4" name="Slide Number Placeholder 3"/>
          <p:cNvSpPr>
            <a:spLocks noGrp="1"/>
          </p:cNvSpPr>
          <p:nvPr>
            <p:ph type="sldNum" sz="quarter" idx="5"/>
          </p:nvPr>
        </p:nvSpPr>
        <p:spPr/>
        <p:txBody>
          <a:bodyPr/>
          <a:lstStyle/>
          <a:p>
            <a:fld id="{16A96AC5-D6DB-4C36-B5FB-589A6C9DA562}" type="slidenum">
              <a:rPr lang="en-US" smtClean="0"/>
              <a:t>7</a:t>
            </a:fld>
            <a:endParaRPr lang="en-US"/>
          </a:p>
        </p:txBody>
      </p:sp>
    </p:spTree>
    <p:extLst>
      <p:ext uri="{BB962C8B-B14F-4D97-AF65-F5344CB8AC3E}">
        <p14:creationId xmlns:p14="http://schemas.microsoft.com/office/powerpoint/2010/main" val="382498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Workers must be trained on the Chemical Safety, the OSHA Hazard Communication Standard. </a:t>
            </a:r>
          </a:p>
          <a:p>
            <a:endParaRPr lang="en-US" dirty="0"/>
          </a:p>
          <a:p>
            <a:r>
              <a:rPr lang="en-US" dirty="0"/>
              <a:t>Chlorine Bleach &amp; Ammonia (dish liquids, window cleaners, many disinfectants) = Chlorine Gas (deadly)</a:t>
            </a:r>
          </a:p>
          <a:p>
            <a:r>
              <a:rPr lang="en-US" dirty="0"/>
              <a:t>Chlorine Bleach  &amp; Acids (toilet bowl cleaners, vinegar, many all-purpose cleaners) = Chlorine Gas (deadly)</a:t>
            </a:r>
          </a:p>
          <a:p>
            <a:r>
              <a:rPr lang="en-US" dirty="0"/>
              <a:t>Chlorine Bleach &amp;  Alcohol (enzyme cleaners, sanitizers) = Chloroform (toxic/pass out)  </a:t>
            </a:r>
          </a:p>
          <a:p>
            <a:r>
              <a:rPr lang="en-US" dirty="0"/>
              <a:t>Source: http://www.howtocleanstuff.net/is-it-safe-to-mix-cleaning-products-with-bleach/</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8</a:t>
            </a:fld>
            <a:endParaRPr lang="en-US"/>
          </a:p>
        </p:txBody>
      </p:sp>
    </p:spTree>
    <p:extLst>
      <p:ext uri="{BB962C8B-B14F-4D97-AF65-F5344CB8AC3E}">
        <p14:creationId xmlns:p14="http://schemas.microsoft.com/office/powerpoint/2010/main" val="180457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LWSC provides training in the language workers can understand.</a:t>
            </a:r>
          </a:p>
          <a:p>
            <a:endParaRPr lang="en-US" dirty="0"/>
          </a:p>
        </p:txBody>
      </p:sp>
      <p:sp>
        <p:nvSpPr>
          <p:cNvPr id="4" name="Slide Number Placeholder 3"/>
          <p:cNvSpPr>
            <a:spLocks noGrp="1"/>
          </p:cNvSpPr>
          <p:nvPr>
            <p:ph type="sldNum" sz="quarter" idx="5"/>
          </p:nvPr>
        </p:nvSpPr>
        <p:spPr/>
        <p:txBody>
          <a:bodyPr/>
          <a:lstStyle/>
          <a:p>
            <a:fld id="{16A96AC5-D6DB-4C36-B5FB-589A6C9DA562}" type="slidenum">
              <a:rPr lang="en-US" smtClean="0"/>
              <a:t>9</a:t>
            </a:fld>
            <a:endParaRPr lang="en-US"/>
          </a:p>
        </p:txBody>
      </p:sp>
    </p:spTree>
    <p:extLst>
      <p:ext uri="{BB962C8B-B14F-4D97-AF65-F5344CB8AC3E}">
        <p14:creationId xmlns:p14="http://schemas.microsoft.com/office/powerpoint/2010/main" val="73735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73CC-5220-4B62-8772-7B9338498B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82C1EC-54DA-42EC-804C-8F1A781BF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D5E793-43D2-404F-9133-B7FCEDEB1C7B}"/>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5" name="Footer Placeholder 4">
            <a:extLst>
              <a:ext uri="{FF2B5EF4-FFF2-40B4-BE49-F238E27FC236}">
                <a16:creationId xmlns:a16="http://schemas.microsoft.com/office/drawing/2014/main" id="{6A4D2638-5FCA-4015-8DCB-C35998BB8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580D0-0156-49E4-BE1A-46EDEF6B3ABE}"/>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135590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B6FE-35F3-46E1-BAE0-6930BA8BD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CC6930-31ED-4E52-8168-F143A36B9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AC279-CDAC-4801-88D0-6BC84F939B78}"/>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5" name="Footer Placeholder 4">
            <a:extLst>
              <a:ext uri="{FF2B5EF4-FFF2-40B4-BE49-F238E27FC236}">
                <a16:creationId xmlns:a16="http://schemas.microsoft.com/office/drawing/2014/main" id="{A2DC64F0-F8C6-4909-9539-1E78A4BA7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FF644-6D30-45EF-8A11-4E5A708BC725}"/>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80361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672079-7986-4246-87D5-4040BA4575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D6C113-98AE-469D-AA04-5ABF261D8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D444-7776-4425-B0D1-0960ADD23638}"/>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5" name="Footer Placeholder 4">
            <a:extLst>
              <a:ext uri="{FF2B5EF4-FFF2-40B4-BE49-F238E27FC236}">
                <a16:creationId xmlns:a16="http://schemas.microsoft.com/office/drawing/2014/main" id="{19554722-0BD6-447C-9723-F4F521F4B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BAC2B-F2D6-4CA9-AF55-D4F9940FC3DC}"/>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302073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5CA05-06DF-468C-89CB-3E3F3AB34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DC823-8956-4708-8BE0-87FFB1AEA4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733EE1-32AA-4856-937D-EDB7FB9352F8}"/>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5" name="Footer Placeholder 4">
            <a:extLst>
              <a:ext uri="{FF2B5EF4-FFF2-40B4-BE49-F238E27FC236}">
                <a16:creationId xmlns:a16="http://schemas.microsoft.com/office/drawing/2014/main" id="{3278711F-5161-40A5-84E1-C23E5E606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1A160-0708-4799-8D70-FC335DAB8595}"/>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402673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5184-A27C-4F78-AD16-898FA75FD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D4057F-6487-497B-B7E4-A6DC75301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048BB-3F2F-4DF5-B4CF-BAAE2DFBA9D7}"/>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5" name="Footer Placeholder 4">
            <a:extLst>
              <a:ext uri="{FF2B5EF4-FFF2-40B4-BE49-F238E27FC236}">
                <a16:creationId xmlns:a16="http://schemas.microsoft.com/office/drawing/2014/main" id="{7BA51FAF-D837-4F43-9CEF-BABF2597B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F24EE-F199-4028-B081-B46705DA8443}"/>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81800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4347-A356-41EE-B153-C906E4F28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62224-3974-4ACD-9C34-874E86EDC1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22DADC-E576-473E-98B7-EB34D75264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DCA3F-1694-45AC-ADD1-5472F5D3FABB}"/>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6" name="Footer Placeholder 5">
            <a:extLst>
              <a:ext uri="{FF2B5EF4-FFF2-40B4-BE49-F238E27FC236}">
                <a16:creationId xmlns:a16="http://schemas.microsoft.com/office/drawing/2014/main" id="{32588486-614C-47F4-B8B0-09BB7E4143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9BCA4-D9CB-4D39-A442-7B188CA00810}"/>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47344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B1570-1A95-4B8A-BF51-9B7973E49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D08FF-FB1D-439B-B861-5DEAC1D06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45D830-05B4-42F7-A189-B59500C824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D75C22-EB2D-4531-88C9-2A17B9875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A7307F-FDA0-4DD6-814B-65F7F971EE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7C226-2200-40E3-BAC0-32407512D9C8}"/>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8" name="Footer Placeholder 7">
            <a:extLst>
              <a:ext uri="{FF2B5EF4-FFF2-40B4-BE49-F238E27FC236}">
                <a16:creationId xmlns:a16="http://schemas.microsoft.com/office/drawing/2014/main" id="{74AA0225-E1B2-4F64-AEAE-AE05B7C6BF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4F0D3B-ADC5-4151-A69F-4E51612647CC}"/>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216133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79FD-B807-4662-82BC-76C51FBE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23D642-A5F4-4D50-B9D1-F987BFA34605}"/>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4" name="Footer Placeholder 3">
            <a:extLst>
              <a:ext uri="{FF2B5EF4-FFF2-40B4-BE49-F238E27FC236}">
                <a16:creationId xmlns:a16="http://schemas.microsoft.com/office/drawing/2014/main" id="{5DF99F4A-E334-403D-80C5-BECA16777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C1B9AD-1060-4726-B41B-AE9520FCE8FB}"/>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175228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BA6C1-7449-42EE-96BF-BECC40BDC4BC}"/>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3" name="Footer Placeholder 2">
            <a:extLst>
              <a:ext uri="{FF2B5EF4-FFF2-40B4-BE49-F238E27FC236}">
                <a16:creationId xmlns:a16="http://schemas.microsoft.com/office/drawing/2014/main" id="{B72C9F32-1A40-469B-9A49-C97D4608FD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4F7B34-6523-4BEC-9C7F-5F29A511189F}"/>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212982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3405-FC0A-4309-ABB7-EDFCF3454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1FA8A5-75BD-457C-8E07-2ACDDF16FF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CF4E8D-BD46-4D57-8700-1B94CCD15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B8C857-8851-4134-A25B-15F1288FA527}"/>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6" name="Footer Placeholder 5">
            <a:extLst>
              <a:ext uri="{FF2B5EF4-FFF2-40B4-BE49-F238E27FC236}">
                <a16:creationId xmlns:a16="http://schemas.microsoft.com/office/drawing/2014/main" id="{E02D557F-CFE8-4444-A283-55E53A216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A0CC0-FBEF-495F-A7A9-60AA2A986DFB}"/>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150949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7C61-120F-484B-9B62-BFF14FB7C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B3A777-9EE1-4F0F-BFD8-62BC1E37A6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D35D4-B3DD-4BF3-8FBD-ACF80DF9F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E7DD-EC75-42C4-B537-35A8CB39CFFB}"/>
              </a:ext>
            </a:extLst>
          </p:cNvPr>
          <p:cNvSpPr>
            <a:spLocks noGrp="1"/>
          </p:cNvSpPr>
          <p:nvPr>
            <p:ph type="dt" sz="half" idx="10"/>
          </p:nvPr>
        </p:nvSpPr>
        <p:spPr/>
        <p:txBody>
          <a:bodyPr/>
          <a:lstStyle/>
          <a:p>
            <a:fld id="{64E5A092-3BAF-4EEB-AF6F-A94CA62B78FD}" type="datetimeFigureOut">
              <a:rPr lang="en-US" smtClean="0"/>
              <a:t>2/8/2021</a:t>
            </a:fld>
            <a:endParaRPr lang="en-US"/>
          </a:p>
        </p:txBody>
      </p:sp>
      <p:sp>
        <p:nvSpPr>
          <p:cNvPr id="6" name="Footer Placeholder 5">
            <a:extLst>
              <a:ext uri="{FF2B5EF4-FFF2-40B4-BE49-F238E27FC236}">
                <a16:creationId xmlns:a16="http://schemas.microsoft.com/office/drawing/2014/main" id="{4C5C775E-6681-49FD-8218-63F32432B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95F60-E875-4B6A-9939-7D1096FC198A}"/>
              </a:ext>
            </a:extLst>
          </p:cNvPr>
          <p:cNvSpPr>
            <a:spLocks noGrp="1"/>
          </p:cNvSpPr>
          <p:nvPr>
            <p:ph type="sldNum" sz="quarter" idx="12"/>
          </p:nvPr>
        </p:nvSpPr>
        <p:spPr/>
        <p:txBody>
          <a:bodyPr/>
          <a:lstStyle/>
          <a:p>
            <a:fld id="{7FC219E3-EA69-4BA5-8096-AEFDE72CEB06}" type="slidenum">
              <a:rPr lang="en-US" smtClean="0"/>
              <a:t>‹#›</a:t>
            </a:fld>
            <a:endParaRPr lang="en-US"/>
          </a:p>
        </p:txBody>
      </p:sp>
    </p:spTree>
    <p:extLst>
      <p:ext uri="{BB962C8B-B14F-4D97-AF65-F5344CB8AC3E}">
        <p14:creationId xmlns:p14="http://schemas.microsoft.com/office/powerpoint/2010/main" val="165955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4140C-8A56-41C9-80C3-783936297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15487A-B320-4A5E-A62D-1C1D2D2EC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92B23-814F-44CD-BF0C-EC2BB2201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E5A092-3BAF-4EEB-AF6F-A94CA62B78FD}" type="datetimeFigureOut">
              <a:rPr lang="en-US" smtClean="0"/>
              <a:t>2/8/2021</a:t>
            </a:fld>
            <a:endParaRPr lang="en-US"/>
          </a:p>
        </p:txBody>
      </p:sp>
      <p:sp>
        <p:nvSpPr>
          <p:cNvPr id="5" name="Footer Placeholder 4">
            <a:extLst>
              <a:ext uri="{FF2B5EF4-FFF2-40B4-BE49-F238E27FC236}">
                <a16:creationId xmlns:a16="http://schemas.microsoft.com/office/drawing/2014/main" id="{29C52863-3483-4335-8A2F-0430D43466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4AAC88-2157-4EA0-ABD2-C2540CC757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219E3-EA69-4BA5-8096-AEFDE72CEB06}" type="slidenum">
              <a:rPr lang="en-US" smtClean="0"/>
              <a:t>‹#›</a:t>
            </a:fld>
            <a:endParaRPr lang="en-US"/>
          </a:p>
        </p:txBody>
      </p:sp>
    </p:spTree>
    <p:extLst>
      <p:ext uri="{BB962C8B-B14F-4D97-AF65-F5344CB8AC3E}">
        <p14:creationId xmlns:p14="http://schemas.microsoft.com/office/powerpoint/2010/main" val="1661302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
            <a:extLst>
              <a:ext uri="{FF2B5EF4-FFF2-40B4-BE49-F238E27FC236}">
                <a16:creationId xmlns:a16="http://schemas.microsoft.com/office/drawing/2014/main" id="{9B722F8B-B6F9-4147-BC52-7EEFD68E63B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300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
            <a:extLst>
              <a:ext uri="{FF2B5EF4-FFF2-40B4-BE49-F238E27FC236}">
                <a16:creationId xmlns:a16="http://schemas.microsoft.com/office/drawing/2014/main" id="{6F73A8EC-1DAF-49F8-9C46-8B447570D9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994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
            <a:extLst>
              <a:ext uri="{FF2B5EF4-FFF2-40B4-BE49-F238E27FC236}">
                <a16:creationId xmlns:a16="http://schemas.microsoft.com/office/drawing/2014/main" id="{1B2E9E2D-C56F-4A52-9686-4F362A18C33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106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
            <a:extLst>
              <a:ext uri="{FF2B5EF4-FFF2-40B4-BE49-F238E27FC236}">
                <a16:creationId xmlns:a16="http://schemas.microsoft.com/office/drawing/2014/main" id="{76A8937E-B1DF-4BCA-BBBC-ED9EC269620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156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
            <a:extLst>
              <a:ext uri="{FF2B5EF4-FFF2-40B4-BE49-F238E27FC236}">
                <a16:creationId xmlns:a16="http://schemas.microsoft.com/office/drawing/2014/main" id="{6190F768-D0F5-4DA2-8AE3-E51B196A8FF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403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
            <a:extLst>
              <a:ext uri="{FF2B5EF4-FFF2-40B4-BE49-F238E27FC236}">
                <a16:creationId xmlns:a16="http://schemas.microsoft.com/office/drawing/2014/main" id="{99513AD3-E20E-4451-AF0B-B8FAD5DC22B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780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
            <a:extLst>
              <a:ext uri="{FF2B5EF4-FFF2-40B4-BE49-F238E27FC236}">
                <a16:creationId xmlns:a16="http://schemas.microsoft.com/office/drawing/2014/main" id="{5535DFBE-56A5-4449-9B97-128EEE95D35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5645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
            <a:extLst>
              <a:ext uri="{FF2B5EF4-FFF2-40B4-BE49-F238E27FC236}">
                <a16:creationId xmlns:a16="http://schemas.microsoft.com/office/drawing/2014/main" id="{27C7F8A6-0789-4C82-9976-CF4F6E12415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156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
            <a:extLst>
              <a:ext uri="{FF2B5EF4-FFF2-40B4-BE49-F238E27FC236}">
                <a16:creationId xmlns:a16="http://schemas.microsoft.com/office/drawing/2014/main" id="{DDB0C5B4-8C6A-4F0B-8F5B-776A7A303E3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8623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
            <a:extLst>
              <a:ext uri="{FF2B5EF4-FFF2-40B4-BE49-F238E27FC236}">
                <a16:creationId xmlns:a16="http://schemas.microsoft.com/office/drawing/2014/main" id="{63509735-4CCC-4A6A-9321-820CA345D01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1933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
            <a:extLst>
              <a:ext uri="{FF2B5EF4-FFF2-40B4-BE49-F238E27FC236}">
                <a16:creationId xmlns:a16="http://schemas.microsoft.com/office/drawing/2014/main" id="{6AD0606D-4319-434E-96F3-D5EEFDE9062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852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
            <a:extLst>
              <a:ext uri="{FF2B5EF4-FFF2-40B4-BE49-F238E27FC236}">
                <a16:creationId xmlns:a16="http://schemas.microsoft.com/office/drawing/2014/main" id="{B5E07E41-9D66-427C-B2CF-3B9CA33F324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8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
            <a:extLst>
              <a:ext uri="{FF2B5EF4-FFF2-40B4-BE49-F238E27FC236}">
                <a16:creationId xmlns:a16="http://schemas.microsoft.com/office/drawing/2014/main" id="{48125B19-A510-4C90-AEFA-FA0EDBB2966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862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
            <a:extLst>
              <a:ext uri="{FF2B5EF4-FFF2-40B4-BE49-F238E27FC236}">
                <a16:creationId xmlns:a16="http://schemas.microsoft.com/office/drawing/2014/main" id="{D98F13A0-FE24-44B6-8AD7-31E5B172DCB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86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
            <a:extLst>
              <a:ext uri="{FF2B5EF4-FFF2-40B4-BE49-F238E27FC236}">
                <a16:creationId xmlns:a16="http://schemas.microsoft.com/office/drawing/2014/main" id="{76477982-FF36-42A9-9E8A-BF91E84C982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ED4BA7C-7DA4-4623-A9D7-E3334C54D912}"/>
              </a:ext>
            </a:extLst>
          </p:cNvPr>
          <p:cNvSpPr/>
          <p:nvPr/>
        </p:nvSpPr>
        <p:spPr>
          <a:xfrm>
            <a:off x="3048000" y="3105835"/>
            <a:ext cx="6096000" cy="646331"/>
          </a:xfrm>
          <a:prstGeom prst="rect">
            <a:avLst/>
          </a:prstGeom>
        </p:spPr>
        <p:txBody>
          <a:bodyPr>
            <a:spAutoFit/>
          </a:bodyPr>
          <a:lstStyle/>
          <a:p>
            <a:r>
              <a:rPr lang="en-US" b="1" dirty="0">
                <a:latin typeface="Tw Cen MT" panose="020B0602020104020603" pitchFamily="34" charset="77"/>
                <a:cs typeface="Aharoni" panose="02010803020104030203" pitchFamily="2" charset="-79"/>
              </a:rPr>
              <a:t> 
</a:t>
            </a:r>
            <a:r>
              <a:rPr lang="en-US" dirty="0">
                <a:cs typeface="Aharoni" panose="02010803020104030203" pitchFamily="2" charset="-79"/>
              </a:rPr>
              <a:t>How do we feel about safety precautions?</a:t>
            </a:r>
            <a:endParaRPr lang="en-US" dirty="0"/>
          </a:p>
        </p:txBody>
      </p:sp>
    </p:spTree>
    <p:extLst>
      <p:ext uri="{BB962C8B-B14F-4D97-AF65-F5344CB8AC3E}">
        <p14:creationId xmlns:p14="http://schemas.microsoft.com/office/powerpoint/2010/main" val="233760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
            <a:extLst>
              <a:ext uri="{FF2B5EF4-FFF2-40B4-BE49-F238E27FC236}">
                <a16:creationId xmlns:a16="http://schemas.microsoft.com/office/drawing/2014/main" id="{C70FD229-4634-446C-A840-44C9A7E443A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115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
            <a:extLst>
              <a:ext uri="{FF2B5EF4-FFF2-40B4-BE49-F238E27FC236}">
                <a16:creationId xmlns:a16="http://schemas.microsoft.com/office/drawing/2014/main" id="{E3DE18EE-1D60-40D7-96A3-BE9AE00D1E5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315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
            <a:extLst>
              <a:ext uri="{FF2B5EF4-FFF2-40B4-BE49-F238E27FC236}">
                <a16:creationId xmlns:a16="http://schemas.microsoft.com/office/drawing/2014/main" id="{744E1A39-B763-409C-A95C-D90678A734E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9590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
            <a:extLst>
              <a:ext uri="{FF2B5EF4-FFF2-40B4-BE49-F238E27FC236}">
                <a16:creationId xmlns:a16="http://schemas.microsoft.com/office/drawing/2014/main" id="{3F7D9082-6B36-4334-BB93-066A6150E50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4551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
            <a:extLst>
              <a:ext uri="{FF2B5EF4-FFF2-40B4-BE49-F238E27FC236}">
                <a16:creationId xmlns:a16="http://schemas.microsoft.com/office/drawing/2014/main" id="{389AA28D-3BDB-4631-B0FD-E1F06CC37EF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6179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
            <a:extLst>
              <a:ext uri="{FF2B5EF4-FFF2-40B4-BE49-F238E27FC236}">
                <a16:creationId xmlns:a16="http://schemas.microsoft.com/office/drawing/2014/main" id="{4D63E48E-66AF-45D7-A951-3F43FE487D8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5278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
            <a:extLst>
              <a:ext uri="{FF2B5EF4-FFF2-40B4-BE49-F238E27FC236}">
                <a16:creationId xmlns:a16="http://schemas.microsoft.com/office/drawing/2014/main" id="{E828DC2E-1AC0-41FD-9961-B31EE20BE99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30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
            <a:extLst>
              <a:ext uri="{FF2B5EF4-FFF2-40B4-BE49-F238E27FC236}">
                <a16:creationId xmlns:a16="http://schemas.microsoft.com/office/drawing/2014/main" id="{D2F44C6C-1F5A-4629-9804-3F964A88C56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95850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
            <a:extLst>
              <a:ext uri="{FF2B5EF4-FFF2-40B4-BE49-F238E27FC236}">
                <a16:creationId xmlns:a16="http://schemas.microsoft.com/office/drawing/2014/main" id="{4A08A1C6-6D94-4780-BC61-EF3BC90EBD8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9530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
            <a:extLst>
              <a:ext uri="{FF2B5EF4-FFF2-40B4-BE49-F238E27FC236}">
                <a16:creationId xmlns:a16="http://schemas.microsoft.com/office/drawing/2014/main" id="{D6F969D7-1478-4F02-970C-E8E7A3327809}"/>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0099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
            <a:extLst>
              <a:ext uri="{FF2B5EF4-FFF2-40B4-BE49-F238E27FC236}">
                <a16:creationId xmlns:a16="http://schemas.microsoft.com/office/drawing/2014/main" id="{3D8A76FD-308E-4CB0-920A-3819CFCDCB0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756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
            <a:extLst>
              <a:ext uri="{FF2B5EF4-FFF2-40B4-BE49-F238E27FC236}">
                <a16:creationId xmlns:a16="http://schemas.microsoft.com/office/drawing/2014/main" id="{B72EE07C-E9D2-41A7-9E07-BF2E190D79C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6023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
            <a:extLst>
              <a:ext uri="{FF2B5EF4-FFF2-40B4-BE49-F238E27FC236}">
                <a16:creationId xmlns:a16="http://schemas.microsoft.com/office/drawing/2014/main" id="{8E8EFA20-4EB7-4D43-A23B-9ABBFFDFD8A1}"/>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742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
            <a:extLst>
              <a:ext uri="{FF2B5EF4-FFF2-40B4-BE49-F238E27FC236}">
                <a16:creationId xmlns:a16="http://schemas.microsoft.com/office/drawing/2014/main" id="{BB93F628-FF7E-4495-941B-426E492D346C}"/>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255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
            <a:extLst>
              <a:ext uri="{FF2B5EF4-FFF2-40B4-BE49-F238E27FC236}">
                <a16:creationId xmlns:a16="http://schemas.microsoft.com/office/drawing/2014/main" id="{9C7C9550-A091-4279-8465-024D0F8BFBD6}"/>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911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
            <a:extLst>
              <a:ext uri="{FF2B5EF4-FFF2-40B4-BE49-F238E27FC236}">
                <a16:creationId xmlns:a16="http://schemas.microsoft.com/office/drawing/2014/main" id="{64E1547C-BF71-47F4-94F7-FD446B3FCF4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73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6">
            <a:extLst>
              <a:ext uri="{FF2B5EF4-FFF2-40B4-BE49-F238E27FC236}">
                <a16:creationId xmlns:a16="http://schemas.microsoft.com/office/drawing/2014/main" id="{81927EA3-E871-4ED2-BB94-E5C3FF19FA2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7524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7">
            <a:extLst>
              <a:ext uri="{FF2B5EF4-FFF2-40B4-BE49-F238E27FC236}">
                <a16:creationId xmlns:a16="http://schemas.microsoft.com/office/drawing/2014/main" id="{AA9895D6-194B-4F23-954F-308057F1BC7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101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8">
            <a:extLst>
              <a:ext uri="{FF2B5EF4-FFF2-40B4-BE49-F238E27FC236}">
                <a16:creationId xmlns:a16="http://schemas.microsoft.com/office/drawing/2014/main" id="{B3677089-FC76-4630-9013-AF588CCACF3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6397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9">
            <a:extLst>
              <a:ext uri="{FF2B5EF4-FFF2-40B4-BE49-F238E27FC236}">
                <a16:creationId xmlns:a16="http://schemas.microsoft.com/office/drawing/2014/main" id="{48636913-6C2D-49B5-A4FD-7BCA6197DE8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1250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4644</Words>
  <Application>Microsoft Office PowerPoint</Application>
  <PresentationFormat>Widescreen</PresentationFormat>
  <Paragraphs>290</Paragraphs>
  <Slides>35</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Open Sans</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Dan Ramir</cp:lastModifiedBy>
  <cp:revision>1</cp:revision>
  <dcterms:created xsi:type="dcterms:W3CDTF">2021-02-08T19:12:25Z</dcterms:created>
  <dcterms:modified xsi:type="dcterms:W3CDTF">2021-02-08T19:25:59Z</dcterms:modified>
</cp:coreProperties>
</file>