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4" r:id="rId6"/>
    <p:sldId id="265" r:id="rId7"/>
    <p:sldId id="266"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944" autoAdjust="0"/>
  </p:normalViewPr>
  <p:slideViewPr>
    <p:cSldViewPr>
      <p:cViewPr varScale="1">
        <p:scale>
          <a:sx n="64" d="100"/>
          <a:sy n="64" d="100"/>
        </p:scale>
        <p:origin x="-10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3336" y="-2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F19461-62BA-4817-B658-AB7A2EB0EE34}" type="datetimeFigureOut">
              <a:rPr lang="en-US" smtClean="0"/>
              <a:t>8/16/2019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720C6-5805-439E-A5C8-65ECED0102C9}" type="slidenum">
              <a:rPr lang="en-US" smtClean="0"/>
              <a:t>‹#›</a:t>
            </a:fld>
            <a:endParaRPr lang="en-US" dirty="0"/>
          </a:p>
        </p:txBody>
      </p:sp>
    </p:spTree>
    <p:extLst>
      <p:ext uri="{BB962C8B-B14F-4D97-AF65-F5344CB8AC3E}">
        <p14:creationId xmlns:p14="http://schemas.microsoft.com/office/powerpoint/2010/main" val="127516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572000" cy="3429000"/>
          </a:xfrm>
        </p:spPr>
      </p:sp>
      <p:sp>
        <p:nvSpPr>
          <p:cNvPr id="3" name="Notes Placeholder 2"/>
          <p:cNvSpPr>
            <a:spLocks noGrp="1"/>
          </p:cNvSpPr>
          <p:nvPr>
            <p:ph type="body" idx="1"/>
          </p:nvPr>
        </p:nvSpPr>
        <p:spPr>
          <a:xfrm>
            <a:off x="228600" y="3810000"/>
            <a:ext cx="6477000" cy="5105400"/>
          </a:xfrm>
        </p:spPr>
        <p:txBody>
          <a:bodyPr/>
          <a:lstStyle/>
          <a:p>
            <a:r>
              <a:rPr lang="es-ES" b="1" dirty="0" smtClean="0"/>
              <a:t>NOTAS PARA EL INSTRUCTOR: EJERCICIOS DE ACTUALIZACIÓN DE ENTRENAMIENTO DE RUIDO PARA USO COMO PARTE DE LOS MÓDULOS DE OSHA DE 10 Y 30 HORAS (TAL COMO ENTRENAMIENTO EN PPE, USO DE HERRAMIENTAS ELÉCTRICAS, ETC): </a:t>
            </a:r>
            <a:r>
              <a:rPr lang="en-US" b="1" dirty="0" smtClean="0"/>
              <a:t>Ejercicio </a:t>
            </a:r>
            <a:r>
              <a:rPr lang="en-US" b="1" dirty="0" smtClean="0"/>
              <a:t>A-2</a:t>
            </a:r>
            <a:endParaRPr lang="en-US" b="1" dirty="0"/>
          </a:p>
          <a:p>
            <a:endParaRPr lang="en-US" sz="1100" kern="1200" dirty="0" smtClean="0">
              <a:solidFill>
                <a:schemeClr val="tx1"/>
              </a:solidFill>
              <a:effectLst/>
              <a:latin typeface="+mn-lt"/>
              <a:ea typeface="+mn-ea"/>
              <a:cs typeface="+mn-cs"/>
            </a:endParaRPr>
          </a:p>
          <a:p>
            <a:r>
              <a:rPr lang="es-ES" kern="1200" dirty="0" smtClean="0">
                <a:solidFill>
                  <a:schemeClr val="tx1"/>
                </a:solidFill>
                <a:effectLst/>
                <a:latin typeface="+mn-lt"/>
                <a:ea typeface="+mn-ea"/>
                <a:cs typeface="+mn-cs"/>
              </a:rPr>
              <a:t>Al trabajar en obras de construcción, están expuestos a los ruidos generados por la actividad que están realizando, así como por otras tareas que tienen lugar en la obra. </a:t>
            </a:r>
          </a:p>
          <a:p>
            <a:r>
              <a:rPr lang="es-ES" kern="1200" dirty="0" smtClean="0">
                <a:solidFill>
                  <a:schemeClr val="tx1"/>
                </a:solidFill>
                <a:effectLst/>
                <a:latin typeface="+mn-lt"/>
                <a:ea typeface="+mn-ea"/>
                <a:cs typeface="+mn-cs"/>
              </a:rPr>
              <a:t>La capacidad de escuchar lo que sucede alrededor afecta de manera directa su seguridad y su vida.</a:t>
            </a:r>
          </a:p>
          <a:p>
            <a:r>
              <a:rPr lang="es-ES" kern="1200" dirty="0" smtClean="0">
                <a:solidFill>
                  <a:schemeClr val="tx1"/>
                </a:solidFill>
                <a:effectLst/>
                <a:latin typeface="+mn-lt"/>
                <a:ea typeface="+mn-ea"/>
                <a:cs typeface="+mn-cs"/>
              </a:rPr>
              <a:t>Escuchemos algunos audios que nos ayudarán a experimentar lo que significa no poder escuchar</a:t>
            </a:r>
            <a:r>
              <a:rPr lang="en-US" kern="1200" dirty="0" smtClean="0">
                <a:solidFill>
                  <a:schemeClr val="tx1"/>
                </a:solidFill>
                <a:effectLst/>
                <a:latin typeface="+mn-lt"/>
                <a:ea typeface="+mn-ea"/>
                <a:cs typeface="+mn-cs"/>
              </a:rPr>
              <a:t>.</a:t>
            </a:r>
            <a:endParaRPr lang="en-US" kern="1200" dirty="0" smtClean="0">
              <a:solidFill>
                <a:schemeClr val="tx1"/>
              </a:solidFill>
              <a:effectLst/>
              <a:latin typeface="+mn-lt"/>
              <a:ea typeface="+mn-ea"/>
              <a:cs typeface="+mn-cs"/>
            </a:endParaRPr>
          </a:p>
          <a:p>
            <a:r>
              <a:rPr lang="en-US" b="1" kern="1200" dirty="0" smtClean="0">
                <a:solidFill>
                  <a:schemeClr val="tx1"/>
                </a:solidFill>
                <a:effectLst/>
                <a:latin typeface="+mn-lt"/>
                <a:ea typeface="+mn-ea"/>
                <a:cs typeface="+mn-cs"/>
              </a:rPr>
              <a:t> </a:t>
            </a:r>
            <a:endParaRPr lang="en-US" kern="1200" dirty="0" smtClean="0">
              <a:solidFill>
                <a:schemeClr val="tx1"/>
              </a:solidFill>
              <a:effectLst/>
              <a:latin typeface="+mn-lt"/>
              <a:ea typeface="+mn-ea"/>
              <a:cs typeface="+mn-cs"/>
            </a:endParaRPr>
          </a:p>
          <a:p>
            <a:r>
              <a:rPr lang="en-US" b="1" kern="1200" dirty="0" smtClean="0">
                <a:solidFill>
                  <a:schemeClr val="tx1"/>
                </a:solidFill>
                <a:effectLst/>
                <a:latin typeface="+mn-lt"/>
                <a:ea typeface="+mn-ea"/>
                <a:cs typeface="+mn-cs"/>
              </a:rPr>
              <a:t>NOTAS PARA EL INSTRUCTOR:</a:t>
            </a:r>
            <a:endParaRPr lang="en-US" kern="1200" dirty="0" smtClean="0">
              <a:solidFill>
                <a:schemeClr val="tx1"/>
              </a:solidFill>
              <a:effectLst/>
              <a:latin typeface="+mn-lt"/>
              <a:ea typeface="+mn-ea"/>
              <a:cs typeface="+mn-cs"/>
            </a:endParaRPr>
          </a:p>
          <a:p>
            <a:pPr marL="0" marR="0" indent="0">
              <a:spcBef>
                <a:spcPts val="0"/>
              </a:spcBef>
              <a:spcAft>
                <a:spcPts val="1200"/>
              </a:spcAft>
            </a:pPr>
            <a:r>
              <a:rPr lang="es-ES_tradnl" sz="1100" b="1" dirty="0" smtClean="0">
                <a:effectLst/>
                <a:latin typeface="Arial"/>
                <a:ea typeface="MS Mincho"/>
                <a:cs typeface="Arial"/>
              </a:rPr>
              <a:t>Las siguientes 5 diapositivas contienen archivos de audio. Los últimos 2 se pueden dejar de lado (diapositivas 6 y 7) si se necesita una versión más corta.</a:t>
            </a:r>
          </a:p>
          <a:p>
            <a:pPr marL="0" marR="0" indent="0">
              <a:spcBef>
                <a:spcPts val="0"/>
              </a:spcBef>
              <a:spcAft>
                <a:spcPts val="1200"/>
              </a:spcAft>
            </a:pPr>
            <a:endParaRPr lang="en-US" sz="1050" dirty="0" smtClean="0">
              <a:effectLst/>
              <a:latin typeface="Arial"/>
              <a:ea typeface="MS Mincho"/>
              <a:cs typeface="Arial"/>
            </a:endParaRPr>
          </a:p>
          <a:p>
            <a:pPr marL="0" marR="0" indent="0">
              <a:spcBef>
                <a:spcPts val="0"/>
              </a:spcBef>
              <a:spcAft>
                <a:spcPts val="1200"/>
              </a:spcAft>
            </a:pPr>
            <a:r>
              <a:rPr lang="es-ES_tradnl" sz="1100" b="1" dirty="0" smtClean="0">
                <a:effectLst/>
                <a:latin typeface="Arial"/>
                <a:ea typeface="MS Mincho"/>
                <a:cs typeface="Arial"/>
              </a:rPr>
              <a:t>Reproduzca cada uno de los archivos de audios. Al finalizar, vaya a la diapositiva en la que figuran todas las palabras en el orden en que se dijeron en los audios y pídale a la clase que la comparen con sus hojas de trabajo.</a:t>
            </a:r>
          </a:p>
          <a:p>
            <a:pPr marL="0" marR="0" indent="0">
              <a:spcBef>
                <a:spcPts val="0"/>
              </a:spcBef>
              <a:spcAft>
                <a:spcPts val="1200"/>
              </a:spcAft>
            </a:pPr>
            <a:r>
              <a:rPr lang="es-ES_tradnl" sz="1100" b="1" dirty="0" smtClean="0">
                <a:effectLst/>
                <a:latin typeface="Arial"/>
                <a:ea typeface="MS Mincho"/>
                <a:cs typeface="Arial"/>
              </a:rPr>
              <a:t> </a:t>
            </a:r>
            <a:endParaRPr lang="en-US" sz="1050" dirty="0" smtClean="0">
              <a:effectLst/>
              <a:latin typeface="Arial"/>
              <a:ea typeface="MS Mincho"/>
              <a:cs typeface="Arial"/>
            </a:endParaRPr>
          </a:p>
          <a:p>
            <a:pPr marL="0" marR="0" indent="0">
              <a:spcBef>
                <a:spcPts val="0"/>
              </a:spcBef>
              <a:spcAft>
                <a:spcPts val="1200"/>
              </a:spcAft>
            </a:pPr>
            <a:r>
              <a:rPr lang="es-ES_tradnl" sz="1100" b="1" dirty="0" smtClean="0">
                <a:effectLst/>
                <a:latin typeface="Arial"/>
                <a:ea typeface="MS Mincho"/>
                <a:cs typeface="Arial"/>
              </a:rPr>
              <a:t>Los archivos incluyen 10 palabras que se repiten en los primeros 4 audios (el último tiene un conjunto distinto de 10 palabras). Esas 10 palabras se seleccionaron con el fin de incluir una amplia variedad de sonidos del habla, pero con un particular énfasis en aquellos que pueden verse considerablemente afectados por la hipoacusia.</a:t>
            </a:r>
          </a:p>
          <a:p>
            <a:pPr marL="0" marR="0" indent="0">
              <a:spcBef>
                <a:spcPts val="0"/>
              </a:spcBef>
              <a:spcAft>
                <a:spcPts val="1200"/>
              </a:spcAft>
            </a:pPr>
            <a:endParaRPr lang="en-US" sz="1050" dirty="0" smtClean="0">
              <a:effectLst/>
              <a:latin typeface="Arial"/>
              <a:ea typeface="MS Mincho"/>
              <a:cs typeface="Arial"/>
            </a:endParaRPr>
          </a:p>
          <a:p>
            <a:pPr marL="800100" marR="0" lvl="1" indent="-342900">
              <a:lnSpc>
                <a:spcPct val="115000"/>
              </a:lnSpc>
              <a:spcBef>
                <a:spcPts val="0"/>
              </a:spcBef>
              <a:spcAft>
                <a:spcPts val="1000"/>
              </a:spcAft>
              <a:buFont typeface="Symbol"/>
              <a:buChar char=""/>
            </a:pPr>
            <a:r>
              <a:rPr lang="es-ES_tradnl" sz="1100" b="1" dirty="0" smtClean="0">
                <a:effectLst/>
                <a:latin typeface="Arial"/>
                <a:ea typeface="MS Mincho"/>
                <a:cs typeface="Arial"/>
              </a:rPr>
              <a:t>El primer audio representa lo que se escucharía con hipoacusia </a:t>
            </a:r>
            <a:r>
              <a:rPr lang="es-ES_tradnl" sz="1100" b="1" u="sng" dirty="0" smtClean="0">
                <a:effectLst/>
                <a:latin typeface="Arial"/>
                <a:ea typeface="MS Mincho"/>
                <a:cs typeface="Arial"/>
              </a:rPr>
              <a:t>severa</a:t>
            </a:r>
            <a:r>
              <a:rPr lang="es-ES_tradnl" sz="1100" b="1" dirty="0" smtClean="0">
                <a:effectLst/>
                <a:latin typeface="Arial"/>
                <a:ea typeface="MS Mincho"/>
                <a:cs typeface="Arial"/>
              </a:rPr>
              <a:t> en una obra en construcción. </a:t>
            </a:r>
            <a:endParaRPr lang="en-US" sz="1050" dirty="0" smtClean="0">
              <a:effectLst/>
              <a:latin typeface="Arial"/>
              <a:ea typeface="MS Mincho"/>
              <a:cs typeface="Arial"/>
            </a:endParaRPr>
          </a:p>
          <a:p>
            <a:pPr marL="800100" marR="0" lvl="1" indent="-342900">
              <a:lnSpc>
                <a:spcPct val="115000"/>
              </a:lnSpc>
              <a:spcBef>
                <a:spcPts val="0"/>
              </a:spcBef>
              <a:spcAft>
                <a:spcPts val="1000"/>
              </a:spcAft>
              <a:buFont typeface="Symbol"/>
              <a:buChar char=""/>
            </a:pPr>
            <a:r>
              <a:rPr lang="es-ES_tradnl" sz="1100" b="1" dirty="0" smtClean="0">
                <a:effectLst/>
                <a:latin typeface="Arial"/>
                <a:ea typeface="MS Mincho"/>
                <a:cs typeface="Arial"/>
              </a:rPr>
              <a:t>El segundo representa lo que se escucharía con hipoacusia </a:t>
            </a:r>
            <a:r>
              <a:rPr lang="es-ES_tradnl" sz="1100" b="1" u="sng" dirty="0" smtClean="0">
                <a:effectLst/>
                <a:latin typeface="Arial"/>
                <a:ea typeface="MS Mincho"/>
                <a:cs typeface="Arial"/>
              </a:rPr>
              <a:t>leve</a:t>
            </a:r>
            <a:r>
              <a:rPr lang="es-ES_tradnl" sz="1100" b="1" dirty="0" smtClean="0">
                <a:effectLst/>
                <a:latin typeface="Arial"/>
                <a:ea typeface="MS Mincho"/>
                <a:cs typeface="Arial"/>
              </a:rPr>
              <a:t> en una obra en construcción. </a:t>
            </a:r>
            <a:endParaRPr lang="en-US" sz="1050" dirty="0" smtClean="0">
              <a:effectLst/>
              <a:latin typeface="Arial"/>
              <a:ea typeface="MS Mincho"/>
              <a:cs typeface="Arial"/>
            </a:endParaRPr>
          </a:p>
          <a:p>
            <a:pPr marL="800100" marR="0" lvl="1" indent="-342900">
              <a:lnSpc>
                <a:spcPct val="115000"/>
              </a:lnSpc>
              <a:spcBef>
                <a:spcPts val="0"/>
              </a:spcBef>
              <a:spcAft>
                <a:spcPts val="1000"/>
              </a:spcAft>
              <a:buFont typeface="Symbol"/>
              <a:buChar char=""/>
            </a:pPr>
            <a:r>
              <a:rPr lang="es-ES_tradnl" sz="1100" b="1" dirty="0" smtClean="0">
                <a:effectLst/>
                <a:latin typeface="Arial"/>
                <a:ea typeface="MS Mincho"/>
                <a:cs typeface="Arial"/>
              </a:rPr>
              <a:t>El tercero representa cómo se escuchan las palabras con una audición </a:t>
            </a:r>
            <a:r>
              <a:rPr lang="es-ES_tradnl" sz="1100" b="1" u="sng" dirty="0" smtClean="0">
                <a:effectLst/>
                <a:latin typeface="Arial"/>
                <a:ea typeface="MS Mincho"/>
                <a:cs typeface="Arial"/>
              </a:rPr>
              <a:t>normal</a:t>
            </a:r>
            <a:r>
              <a:rPr lang="es-ES_tradnl" sz="1100" b="1" dirty="0" smtClean="0">
                <a:effectLst/>
                <a:latin typeface="Arial"/>
                <a:ea typeface="MS Mincho"/>
                <a:cs typeface="Arial"/>
              </a:rPr>
              <a:t> en una obra en construcción. </a:t>
            </a:r>
            <a:endParaRPr lang="en-US" sz="1050" dirty="0" smtClean="0">
              <a:effectLst/>
              <a:latin typeface="Arial"/>
              <a:ea typeface="MS Mincho"/>
              <a:cs typeface="Arial"/>
            </a:endParaRPr>
          </a:p>
          <a:p>
            <a:pPr marL="800100" marR="0" lvl="1" indent="-342900">
              <a:lnSpc>
                <a:spcPct val="115000"/>
              </a:lnSpc>
              <a:spcBef>
                <a:spcPts val="0"/>
              </a:spcBef>
              <a:spcAft>
                <a:spcPts val="1000"/>
              </a:spcAft>
              <a:buFont typeface="Symbol"/>
              <a:buChar char=""/>
            </a:pPr>
            <a:r>
              <a:rPr lang="es-ES_tradnl" sz="1100" b="1" dirty="0" smtClean="0">
                <a:effectLst/>
                <a:latin typeface="Arial"/>
                <a:ea typeface="MS Mincho"/>
                <a:cs typeface="Arial"/>
              </a:rPr>
              <a:t>El cuarto representa cómo se escuchan las palabras con una audición </a:t>
            </a:r>
            <a:r>
              <a:rPr lang="es-ES_tradnl" sz="1100" b="1" u="sng" dirty="0" smtClean="0">
                <a:effectLst/>
                <a:latin typeface="Arial"/>
                <a:ea typeface="MS Mincho"/>
                <a:cs typeface="Arial"/>
              </a:rPr>
              <a:t>normal</a:t>
            </a:r>
            <a:r>
              <a:rPr lang="es-ES_tradnl" sz="1100" b="1" dirty="0" smtClean="0">
                <a:effectLst/>
                <a:latin typeface="Arial"/>
                <a:ea typeface="MS Mincho"/>
                <a:cs typeface="Arial"/>
              </a:rPr>
              <a:t> en una habitación silenciosa. </a:t>
            </a:r>
            <a:endParaRPr lang="en-US" sz="1050" dirty="0" smtClean="0">
              <a:effectLst/>
              <a:latin typeface="Arial"/>
              <a:ea typeface="MS Mincho"/>
              <a:cs typeface="Arial"/>
            </a:endParaRPr>
          </a:p>
          <a:p>
            <a:pPr marL="800100" marR="0" lvl="1" indent="-342900">
              <a:lnSpc>
                <a:spcPct val="115000"/>
              </a:lnSpc>
              <a:spcBef>
                <a:spcPts val="0"/>
              </a:spcBef>
              <a:spcAft>
                <a:spcPts val="1000"/>
              </a:spcAft>
              <a:buFont typeface="Symbol"/>
              <a:buChar char=""/>
            </a:pPr>
            <a:r>
              <a:rPr lang="es-ES_tradnl" sz="1100" b="1" dirty="0" smtClean="0">
                <a:effectLst/>
                <a:latin typeface="Arial"/>
                <a:ea typeface="MS Mincho"/>
                <a:cs typeface="Arial"/>
              </a:rPr>
              <a:t>El quinto representa lo que se escucharía con hipoacusia </a:t>
            </a:r>
            <a:r>
              <a:rPr lang="es-ES_tradnl" sz="1100" b="1" u="sng" dirty="0" smtClean="0">
                <a:effectLst/>
                <a:latin typeface="Arial"/>
                <a:ea typeface="MS Mincho"/>
                <a:cs typeface="Arial"/>
              </a:rPr>
              <a:t>moderada</a:t>
            </a:r>
            <a:r>
              <a:rPr lang="es-ES_tradnl" sz="1100" b="1" dirty="0" smtClean="0">
                <a:effectLst/>
                <a:latin typeface="Arial"/>
                <a:ea typeface="MS Mincho"/>
                <a:cs typeface="Arial"/>
              </a:rPr>
              <a:t> en una habitación silenciosa, pero con una voz de mujer.</a:t>
            </a:r>
            <a:endParaRPr lang="en-US" sz="1050" dirty="0">
              <a:effectLst/>
              <a:latin typeface="Arial"/>
              <a:ea typeface="MS Mincho"/>
              <a:cs typeface="Arial"/>
            </a:endParaRPr>
          </a:p>
        </p:txBody>
      </p:sp>
      <p:sp>
        <p:nvSpPr>
          <p:cNvPr id="4" name="Slide Number Placeholder 3"/>
          <p:cNvSpPr>
            <a:spLocks noGrp="1"/>
          </p:cNvSpPr>
          <p:nvPr>
            <p:ph type="sldNum" sz="quarter" idx="10"/>
          </p:nvPr>
        </p:nvSpPr>
        <p:spPr/>
        <p:txBody>
          <a:bodyPr/>
          <a:lstStyle/>
          <a:p>
            <a:fld id="{BF5720C6-5805-439E-A5C8-65ECED0102C9}" type="slidenum">
              <a:rPr lang="en-US" smtClean="0"/>
              <a:t>1</a:t>
            </a:fld>
            <a:endParaRPr lang="en-US" dirty="0"/>
          </a:p>
        </p:txBody>
      </p:sp>
    </p:spTree>
    <p:extLst>
      <p:ext uri="{BB962C8B-B14F-4D97-AF65-F5344CB8AC3E}">
        <p14:creationId xmlns:p14="http://schemas.microsoft.com/office/powerpoint/2010/main" val="2683058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smtClean="0"/>
              <a:t>Reparta una copia de la hoja de trabajo titulada “</a:t>
            </a:r>
            <a:r>
              <a:rPr lang="es-ES" b="1" i="0" dirty="0" smtClean="0"/>
              <a:t>¿Me estás hablando a mí?” (Hoja de trabajo A-2) </a:t>
            </a:r>
            <a:r>
              <a:rPr lang="es-ES" b="1" dirty="0" smtClean="0"/>
              <a:t>a cada participante.</a:t>
            </a:r>
          </a:p>
          <a:p>
            <a:endParaRPr lang="es-ES" dirty="0" smtClean="0"/>
          </a:p>
          <a:p>
            <a:r>
              <a:rPr lang="es-ES" b="1" dirty="0" smtClean="0"/>
              <a:t>DECIRLE A LA CLASE:</a:t>
            </a:r>
          </a:p>
          <a:p>
            <a:endParaRPr lang="es-ES" dirty="0" smtClean="0"/>
          </a:p>
          <a:p>
            <a:r>
              <a:rPr lang="es-ES" dirty="0" smtClean="0"/>
              <a:t>Vamos a hacer cinco ejercicios auditivos. Hay una columna para cada uno de ellos en la hoja de trabajo. Para cada ejercicio, voy a reproducir un archivo de audio con 10 palabras. A medida que escuchan, intente anotar las palabras que oyen en la columna correspondiente de la hoja de trabajo. Siéntanse libres de adivinar. Al final de este ejercicio, veremos cuántas son correctas.</a:t>
            </a:r>
          </a:p>
          <a:p>
            <a:endParaRPr lang="es-ES" dirty="0" smtClean="0"/>
          </a:p>
          <a:p>
            <a:r>
              <a:rPr lang="es-ES" dirty="0" smtClean="0"/>
              <a:t>No voy a retirarles las hojas de trabajo. Son solo para que puedan anotar lo que escuchan durante el análisis.</a:t>
            </a:r>
            <a:endParaRPr lang="es-ES" dirty="0"/>
          </a:p>
        </p:txBody>
      </p:sp>
      <p:sp>
        <p:nvSpPr>
          <p:cNvPr id="4" name="Slide Number Placeholder 3"/>
          <p:cNvSpPr>
            <a:spLocks noGrp="1"/>
          </p:cNvSpPr>
          <p:nvPr>
            <p:ph type="sldNum" sz="quarter" idx="10"/>
          </p:nvPr>
        </p:nvSpPr>
        <p:spPr/>
        <p:txBody>
          <a:bodyPr/>
          <a:lstStyle/>
          <a:p>
            <a:fld id="{BF5720C6-5805-439E-A5C8-65ECED0102C9}" type="slidenum">
              <a:rPr lang="en-US" smtClean="0"/>
              <a:t>2</a:t>
            </a:fld>
            <a:endParaRPr lang="en-US" dirty="0"/>
          </a:p>
        </p:txBody>
      </p:sp>
    </p:spTree>
    <p:extLst>
      <p:ext uri="{BB962C8B-B14F-4D97-AF65-F5344CB8AC3E}">
        <p14:creationId xmlns:p14="http://schemas.microsoft.com/office/powerpoint/2010/main" val="248315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Comencemos con el primer audio. Deben completar la primera columna. Conforme vayan escuchando las palabras, escríbanlas en el orden en que las oyen. No esperan a que termine la reproducción. </a:t>
            </a:r>
          </a:p>
          <a:p>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Haga clic sobre la imagen de sonido o el botón de reproducción en la pantalla para reproducir el archivo de audio. </a:t>
            </a:r>
            <a:br>
              <a:rPr lang="es-ES" sz="1200" b="1" kern="1200" dirty="0" smtClean="0">
                <a:solidFill>
                  <a:schemeClr val="tx1"/>
                </a:solidFill>
                <a:effectLst/>
                <a:latin typeface="+mn-lt"/>
                <a:ea typeface="+mn-ea"/>
                <a:cs typeface="+mn-cs"/>
              </a:rPr>
            </a:br>
            <a:endParaRPr lang="es-ES" dirty="0" smtClean="0"/>
          </a:p>
          <a:p>
            <a:r>
              <a:rPr lang="es-ES" b="1" dirty="0" smtClean="0"/>
              <a:t>Luego de que haya finalizado el audio: </a:t>
            </a:r>
          </a:p>
          <a:p>
            <a:endParaRPr lang="es-ES" dirty="0" smtClean="0"/>
          </a:p>
          <a:p>
            <a:r>
              <a:rPr lang="es-ES" b="1" dirty="0" smtClean="0"/>
              <a:t>PREGUNTAR A LA CLASE: </a:t>
            </a:r>
          </a:p>
          <a:p>
            <a:endParaRPr lang="es-ES" dirty="0" smtClean="0"/>
          </a:p>
          <a:p>
            <a:r>
              <a:rPr lang="es-ES" dirty="0" smtClean="0"/>
              <a:t>¿Fue fácil distinguir las palabras? ¿Qué nivel de hipoacusia creen que representa? </a:t>
            </a:r>
          </a:p>
          <a:p>
            <a:endParaRPr lang="es-ES" dirty="0" smtClean="0"/>
          </a:p>
          <a:p>
            <a:r>
              <a:rPr lang="es-ES" b="1" dirty="0" smtClean="0"/>
              <a:t>Permítales un par de minutos para responder.</a:t>
            </a:r>
          </a:p>
          <a:p>
            <a:endParaRPr lang="es-ES" dirty="0" smtClean="0"/>
          </a:p>
          <a:p>
            <a:r>
              <a:rPr lang="es-ES" b="1" dirty="0" smtClean="0"/>
              <a:t>DECIRLE A LA CLASE: </a:t>
            </a:r>
            <a:endParaRPr lang="es-ES" dirty="0" smtClean="0"/>
          </a:p>
          <a:p>
            <a:r>
              <a:rPr lang="es-ES" dirty="0" smtClean="0"/>
              <a:t>Acabamos de escuchar un ejemplo de cómo se escucharía a un hombre decir 10 palabras por sobre el ruido de fondo proveniente de una obra en construcción si se padece de hipoacusia </a:t>
            </a:r>
            <a:r>
              <a:rPr lang="es-ES" u="sng" dirty="0" smtClean="0"/>
              <a:t>severa</a:t>
            </a:r>
            <a:r>
              <a:rPr lang="es-ES" dirty="0" smtClean="0"/>
              <a:t>.  </a:t>
            </a:r>
            <a:endParaRPr lang="es-ES" dirty="0"/>
          </a:p>
        </p:txBody>
      </p:sp>
      <p:sp>
        <p:nvSpPr>
          <p:cNvPr id="4" name="Slide Number Placeholder 3"/>
          <p:cNvSpPr>
            <a:spLocks noGrp="1"/>
          </p:cNvSpPr>
          <p:nvPr>
            <p:ph type="sldNum" sz="quarter" idx="10"/>
          </p:nvPr>
        </p:nvSpPr>
        <p:spPr/>
        <p:txBody>
          <a:bodyPr/>
          <a:lstStyle/>
          <a:p>
            <a:fld id="{BF5720C6-5805-439E-A5C8-65ECED0102C9}" type="slidenum">
              <a:rPr lang="en-US" smtClean="0"/>
              <a:t>3</a:t>
            </a:fld>
            <a:endParaRPr lang="en-US" dirty="0"/>
          </a:p>
        </p:txBody>
      </p:sp>
    </p:spTree>
    <p:extLst>
      <p:ext uri="{BB962C8B-B14F-4D97-AF65-F5344CB8AC3E}">
        <p14:creationId xmlns:p14="http://schemas.microsoft.com/office/powerpoint/2010/main" val="145977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Ahora pasemos al segundo audio. Escriban lo que escuchen en la segunda columna.</a:t>
            </a:r>
          </a:p>
          <a:p>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Haga clic sobre la imagen de sonido o el botón de reproducción en la pantalla para reproducir el archivo de audio.</a:t>
            </a:r>
            <a:br>
              <a:rPr lang="es-E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Luego de que haya finalizado el audio: </a:t>
            </a:r>
          </a:p>
          <a:p>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PREGUNTAR A LA CLASE: </a:t>
            </a:r>
          </a:p>
          <a:p>
            <a:r>
              <a:rPr lang="es-ES" sz="1200" b="0" kern="1200" dirty="0" smtClean="0">
                <a:solidFill>
                  <a:schemeClr val="tx1"/>
                </a:solidFill>
                <a:effectLst/>
                <a:latin typeface="+mn-lt"/>
                <a:ea typeface="+mn-ea"/>
                <a:cs typeface="+mn-cs"/>
              </a:rPr>
              <a:t>¿Fue fácil distinguir las palabras? ¿Qué nivel de hipoacusia creen que representa?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Permítales un par de minutos para responder.</a:t>
            </a:r>
          </a:p>
          <a:p>
            <a:endParaRPr lang="en-US" sz="1200" kern="1200" dirty="0" smtClean="0">
              <a:solidFill>
                <a:schemeClr val="tx1"/>
              </a:solidFill>
              <a:effectLst/>
              <a:latin typeface="+mn-lt"/>
              <a:ea typeface="+mn-ea"/>
              <a:cs typeface="+mn-cs"/>
            </a:endParaRPr>
          </a:p>
          <a:p>
            <a:r>
              <a:rPr lang="es-ES" b="1" dirty="0" smtClean="0"/>
              <a:t>DECIRLE A LA CLASE: </a:t>
            </a:r>
            <a:endParaRPr lang="es-ES" dirty="0" smtClean="0"/>
          </a:p>
          <a:p>
            <a:r>
              <a:rPr lang="es-ES" dirty="0" smtClean="0"/>
              <a:t>Acabamos de escuchar un ejemplo de cómo se escucharía a un hombre decir 10 palabras por sobre el ruido de fondo proveniente de una obra en construcción si se padece de hipoacusia </a:t>
            </a:r>
            <a:r>
              <a:rPr lang="es-ES" u="sng" dirty="0" smtClean="0"/>
              <a:t>leve</a:t>
            </a:r>
            <a:r>
              <a:rPr lang="es-ES" dirty="0" smtClean="0"/>
              <a:t>.  </a:t>
            </a:r>
          </a:p>
        </p:txBody>
      </p:sp>
      <p:sp>
        <p:nvSpPr>
          <p:cNvPr id="4" name="Slide Number Placeholder 3"/>
          <p:cNvSpPr>
            <a:spLocks noGrp="1"/>
          </p:cNvSpPr>
          <p:nvPr>
            <p:ph type="sldNum" sz="quarter" idx="10"/>
          </p:nvPr>
        </p:nvSpPr>
        <p:spPr/>
        <p:txBody>
          <a:bodyPr/>
          <a:lstStyle/>
          <a:p>
            <a:fld id="{BF5720C6-5805-439E-A5C8-65ECED0102C9}" type="slidenum">
              <a:rPr lang="en-US" smtClean="0"/>
              <a:t>4</a:t>
            </a:fld>
            <a:endParaRPr lang="en-US" dirty="0"/>
          </a:p>
        </p:txBody>
      </p:sp>
    </p:spTree>
    <p:extLst>
      <p:ext uri="{BB962C8B-B14F-4D97-AF65-F5344CB8AC3E}">
        <p14:creationId xmlns:p14="http://schemas.microsoft.com/office/powerpoint/2010/main" val="261790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Ahora pasemos el tercer audio. Escriban lo que escuchen en la tercera columna.</a:t>
            </a:r>
          </a:p>
          <a:p>
            <a:endParaRPr lang="en-US" sz="1200" kern="1200" dirty="0" smtClean="0">
              <a:solidFill>
                <a:schemeClr val="tx1"/>
              </a:solidFill>
              <a:effectLst/>
              <a:latin typeface="+mn-lt"/>
              <a:ea typeface="+mn-ea"/>
              <a:cs typeface="+mn-cs"/>
            </a:endParaRPr>
          </a:p>
          <a:p>
            <a:r>
              <a:rPr lang="es-ES" b="1" dirty="0" smtClean="0"/>
              <a:t>Haga clic sobre la imagen de sonido o el botón de reproducción en la pantalla para reproducir el archivo de audio. </a:t>
            </a:r>
          </a:p>
          <a:p>
            <a:endParaRPr lang="es-ES" sz="800" dirty="0" smtClean="0"/>
          </a:p>
          <a:p>
            <a:r>
              <a:rPr lang="es-ES" b="1" dirty="0" smtClean="0"/>
              <a:t>Luego de que haya finalizado el audio: </a:t>
            </a:r>
          </a:p>
          <a:p>
            <a:endParaRPr lang="en-US" sz="1200" kern="1200" dirty="0" smtClean="0">
              <a:solidFill>
                <a:schemeClr val="tx1"/>
              </a:solidFill>
              <a:effectLst/>
              <a:latin typeface="+mn-lt"/>
              <a:ea typeface="+mn-ea"/>
              <a:cs typeface="+mn-cs"/>
            </a:endParaRPr>
          </a:p>
          <a:p>
            <a:r>
              <a:rPr lang="es-ES" b="1" dirty="0" smtClean="0"/>
              <a:t>PREGUNTAR A LA CLASE: </a:t>
            </a:r>
            <a:endParaRPr lang="es-ES" dirty="0" smtClean="0"/>
          </a:p>
          <a:p>
            <a:r>
              <a:rPr lang="es-ES" dirty="0" smtClean="0"/>
              <a:t>¿Fue fácil distinguir las palabras? ¿Qué nivel de hipoacusia creen que representa?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Permítales un par de minutos para responder.</a:t>
            </a:r>
          </a:p>
          <a:p>
            <a:endParaRPr lang="en-US" sz="1200" kern="1200" dirty="0" smtClean="0">
              <a:solidFill>
                <a:schemeClr val="tx1"/>
              </a:solidFill>
              <a:effectLst/>
              <a:latin typeface="+mn-lt"/>
              <a:ea typeface="+mn-ea"/>
              <a:cs typeface="+mn-cs"/>
            </a:endParaRPr>
          </a:p>
          <a:p>
            <a:r>
              <a:rPr lang="es-ES" b="1" dirty="0" smtClean="0"/>
              <a:t>DECIRLE A LA CLASE: </a:t>
            </a:r>
            <a:endParaRPr lang="es-ES" dirty="0" smtClean="0"/>
          </a:p>
          <a:p>
            <a:r>
              <a:rPr lang="es-ES" dirty="0" smtClean="0"/>
              <a:t>Acabamos de escuchar un ejemplo de cómo se escucharía a un hombre decir 10 palabras por sobre el ruido de fondo proveniente de una obra en construcción si </a:t>
            </a:r>
            <a:r>
              <a:rPr lang="es-ES" u="sng" dirty="0" smtClean="0"/>
              <a:t>no se padece de hipoacusia</a:t>
            </a:r>
            <a:r>
              <a:rPr lang="es-ES" dirty="0" smtClean="0"/>
              <a:t>.  </a:t>
            </a:r>
          </a:p>
          <a:p>
            <a:endParaRPr lang="en-US" sz="1200" kern="1200" dirty="0" smtClean="0">
              <a:solidFill>
                <a:schemeClr val="tx1"/>
              </a:solidFill>
              <a:effectLst/>
              <a:latin typeface="+mn-lt"/>
              <a:ea typeface="+mn-ea"/>
              <a:cs typeface="+mn-cs"/>
            </a:endParaRPr>
          </a:p>
          <a:p>
            <a:r>
              <a:rPr lang="es-ES" b="1" dirty="0" smtClean="0"/>
              <a:t>NOTA PARA EL INSTRUCTOR:</a:t>
            </a:r>
            <a:endParaRPr lang="es-ES" dirty="0" smtClean="0"/>
          </a:p>
          <a:p>
            <a:r>
              <a:rPr lang="es-ES" b="1" dirty="0" smtClean="0"/>
              <a:t>Si se acorta ejercicio y no se usan las diapositivas 6 y 7, avance a la diapositiva 8.</a:t>
            </a:r>
            <a:endParaRPr lang="es-ES" dirty="0" smtClean="0"/>
          </a:p>
        </p:txBody>
      </p:sp>
      <p:sp>
        <p:nvSpPr>
          <p:cNvPr id="4" name="Slide Number Placeholder 3"/>
          <p:cNvSpPr>
            <a:spLocks noGrp="1"/>
          </p:cNvSpPr>
          <p:nvPr>
            <p:ph type="sldNum" sz="quarter" idx="10"/>
          </p:nvPr>
        </p:nvSpPr>
        <p:spPr/>
        <p:txBody>
          <a:bodyPr/>
          <a:lstStyle/>
          <a:p>
            <a:fld id="{BF5720C6-5805-439E-A5C8-65ECED0102C9}" type="slidenum">
              <a:rPr lang="en-US" smtClean="0"/>
              <a:t>5</a:t>
            </a:fld>
            <a:endParaRPr lang="en-US" dirty="0"/>
          </a:p>
        </p:txBody>
      </p:sp>
    </p:spTree>
    <p:extLst>
      <p:ext uri="{BB962C8B-B14F-4D97-AF65-F5344CB8AC3E}">
        <p14:creationId xmlns:p14="http://schemas.microsoft.com/office/powerpoint/2010/main" val="793394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Los dos últimos audios son una prueba de la capacidad auditiva fuera del trabajo. Escriban lo que escuchen en la cuarta columna.</a:t>
            </a:r>
          </a:p>
          <a:p>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Haga clic sobre la imagen de sonido o el botón de reproducción en la pantalla para reproducir el archivo de audio. </a:t>
            </a:r>
          </a:p>
          <a:p>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Luego de que haya finalizado el audio: </a:t>
            </a:r>
          </a:p>
          <a:p>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PREGUNTAR A LA CLASE: </a:t>
            </a:r>
          </a:p>
          <a:p>
            <a:r>
              <a:rPr lang="es-ES" sz="1200" b="0" kern="1200" dirty="0" smtClean="0">
                <a:solidFill>
                  <a:schemeClr val="tx1"/>
                </a:solidFill>
                <a:effectLst/>
                <a:latin typeface="+mn-lt"/>
                <a:ea typeface="+mn-ea"/>
                <a:cs typeface="+mn-cs"/>
              </a:rPr>
              <a:t>¿Fue fácil distinguir las palabras? ¿Qué nivel de hipoacusia creen que representa? </a:t>
            </a:r>
          </a:p>
          <a:p>
            <a:endParaRPr lang="es-ES" sz="1200" b="1"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Permítales un par de minutos para responder.</a:t>
            </a:r>
          </a:p>
          <a:p>
            <a:endParaRPr lang="en-US" sz="1200" kern="1200" dirty="0" smtClean="0">
              <a:solidFill>
                <a:schemeClr val="tx1"/>
              </a:solidFill>
              <a:effectLst/>
              <a:latin typeface="+mn-lt"/>
              <a:ea typeface="+mn-ea"/>
              <a:cs typeface="+mn-cs"/>
            </a:endParaRPr>
          </a:p>
          <a:p>
            <a:r>
              <a:rPr lang="es-ES" b="1" dirty="0" smtClean="0"/>
              <a:t>DECIRLE A LA CLASE: </a:t>
            </a:r>
            <a:endParaRPr lang="es-ES" dirty="0" smtClean="0"/>
          </a:p>
          <a:p>
            <a:r>
              <a:rPr lang="es-ES" dirty="0" smtClean="0"/>
              <a:t>Acabamos de escuchar un ejemplo de cómo se escucharía a un hombre decir 10 palabras sin ruido de fondo si </a:t>
            </a:r>
            <a:r>
              <a:rPr lang="es-ES" u="sng" dirty="0" smtClean="0"/>
              <a:t>no se padece de hipoacusia</a:t>
            </a:r>
            <a:r>
              <a:rPr lang="es-ES" dirty="0" smtClean="0"/>
              <a:t>.  </a:t>
            </a:r>
            <a:endParaRPr lang="es-ES" dirty="0"/>
          </a:p>
        </p:txBody>
      </p:sp>
      <p:sp>
        <p:nvSpPr>
          <p:cNvPr id="4" name="Slide Number Placeholder 3"/>
          <p:cNvSpPr>
            <a:spLocks noGrp="1"/>
          </p:cNvSpPr>
          <p:nvPr>
            <p:ph type="sldNum" sz="quarter" idx="10"/>
          </p:nvPr>
        </p:nvSpPr>
        <p:spPr/>
        <p:txBody>
          <a:bodyPr/>
          <a:lstStyle/>
          <a:p>
            <a:fld id="{BF5720C6-5805-439E-A5C8-65ECED0102C9}" type="slidenum">
              <a:rPr lang="en-US" smtClean="0"/>
              <a:t>6</a:t>
            </a:fld>
            <a:endParaRPr lang="en-US" dirty="0"/>
          </a:p>
        </p:txBody>
      </p:sp>
    </p:spTree>
    <p:extLst>
      <p:ext uri="{BB962C8B-B14F-4D97-AF65-F5344CB8AC3E}">
        <p14:creationId xmlns:p14="http://schemas.microsoft.com/office/powerpoint/2010/main" val="3780184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Ahora pasemos al último audio. Escriban lo que escuchen en la última columna.</a:t>
            </a:r>
          </a:p>
          <a:p>
            <a:r>
              <a:rPr lang="en-US" sz="1200" kern="1200" dirty="0" smtClean="0">
                <a:solidFill>
                  <a:schemeClr val="tx1"/>
                </a:solidFill>
                <a:effectLst/>
                <a:latin typeface="+mn-lt"/>
                <a:ea typeface="+mn-ea"/>
                <a:cs typeface="+mn-cs"/>
              </a:rPr>
              <a:t> </a:t>
            </a:r>
          </a:p>
          <a:p>
            <a:r>
              <a:rPr lang="es-ES" sz="1200" b="1" kern="1200" dirty="0" smtClean="0">
                <a:solidFill>
                  <a:schemeClr val="tx1"/>
                </a:solidFill>
                <a:effectLst/>
                <a:latin typeface="+mn-lt"/>
                <a:ea typeface="+mn-ea"/>
                <a:cs typeface="+mn-cs"/>
              </a:rPr>
              <a:t>Haga clic sobre la imagen de sonido o el botón de reproducción en la pantalla para reproducir el archivo de audio. </a:t>
            </a:r>
          </a:p>
          <a:p>
            <a:endParaRPr lang="en-US" sz="1200" kern="1200" dirty="0" smtClean="0">
              <a:solidFill>
                <a:schemeClr val="tx1"/>
              </a:solidFill>
              <a:effectLst/>
              <a:latin typeface="+mn-lt"/>
              <a:ea typeface="+mn-ea"/>
              <a:cs typeface="+mn-cs"/>
            </a:endParaRPr>
          </a:p>
          <a:p>
            <a:r>
              <a:rPr lang="es-ES" b="1" dirty="0" smtClean="0"/>
              <a:t>Luego de que haya finalizado el audio:</a:t>
            </a:r>
          </a:p>
          <a:p>
            <a:endParaRPr lang="es-ES" dirty="0" smtClean="0"/>
          </a:p>
          <a:p>
            <a:r>
              <a:rPr lang="es-ES" b="1" dirty="0" smtClean="0"/>
              <a:t>PREGUNTAR A LA CLASE: </a:t>
            </a:r>
            <a:endParaRPr lang="es-ES" dirty="0" smtClean="0"/>
          </a:p>
          <a:p>
            <a:r>
              <a:rPr lang="es-ES" dirty="0" smtClean="0"/>
              <a:t>¿Fue fácil distinguir las palabras? ¿Qué nivel de hipoacusia creen que representa? </a:t>
            </a:r>
          </a:p>
          <a:p>
            <a:endParaRPr lang="en-US" sz="1200" kern="1200" dirty="0" smtClean="0">
              <a:solidFill>
                <a:schemeClr val="tx1"/>
              </a:solidFill>
              <a:effectLst/>
              <a:latin typeface="+mn-lt"/>
              <a:ea typeface="+mn-ea"/>
              <a:cs typeface="+mn-cs"/>
            </a:endParaRPr>
          </a:p>
          <a:p>
            <a:r>
              <a:rPr lang="es-ES" b="1" dirty="0" smtClean="0"/>
              <a:t>Permítales un par de minutos para responder.</a:t>
            </a:r>
          </a:p>
          <a:p>
            <a:endParaRPr lang="es-ES" dirty="0" smtClean="0"/>
          </a:p>
          <a:p>
            <a:r>
              <a:rPr lang="es-ES" b="1" dirty="0" smtClean="0"/>
              <a:t>DECIRLE A LA CLASE: </a:t>
            </a:r>
            <a:endParaRPr lang="es-ES" dirty="0" smtClean="0"/>
          </a:p>
          <a:p>
            <a:r>
              <a:rPr lang="es-ES" dirty="0" smtClean="0"/>
              <a:t>Acabamos de escuchar un ejemplo de cómo se escucharía a una mujer decir 10 palabras sin ruido de fondo si se padece de hipoacusia </a:t>
            </a:r>
            <a:r>
              <a:rPr lang="es-ES" u="sng" dirty="0" smtClean="0"/>
              <a:t>moderada</a:t>
            </a:r>
            <a:r>
              <a:rPr lang="es-ES" dirty="0" smtClean="0"/>
              <a:t>. </a:t>
            </a:r>
            <a:endParaRPr lang="es-ES" dirty="0"/>
          </a:p>
        </p:txBody>
      </p:sp>
      <p:sp>
        <p:nvSpPr>
          <p:cNvPr id="4" name="Slide Number Placeholder 3"/>
          <p:cNvSpPr>
            <a:spLocks noGrp="1"/>
          </p:cNvSpPr>
          <p:nvPr>
            <p:ph type="sldNum" sz="quarter" idx="10"/>
          </p:nvPr>
        </p:nvSpPr>
        <p:spPr/>
        <p:txBody>
          <a:bodyPr/>
          <a:lstStyle/>
          <a:p>
            <a:fld id="{BF5720C6-5805-439E-A5C8-65ECED0102C9}" type="slidenum">
              <a:rPr lang="en-US" smtClean="0"/>
              <a:t>7</a:t>
            </a:fld>
            <a:endParaRPr lang="en-US" dirty="0"/>
          </a:p>
        </p:txBody>
      </p:sp>
    </p:spTree>
    <p:extLst>
      <p:ext uri="{BB962C8B-B14F-4D97-AF65-F5344CB8AC3E}">
        <p14:creationId xmlns:p14="http://schemas.microsoft.com/office/powerpoint/2010/main" val="786589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1" kern="1200" dirty="0" smtClean="0">
                <a:solidFill>
                  <a:schemeClr val="tx1"/>
                </a:solidFill>
                <a:effectLst/>
                <a:latin typeface="+mn-lt"/>
                <a:ea typeface="+mn-ea"/>
                <a:cs typeface="+mn-cs"/>
              </a:rPr>
              <a:t>Indíquele a la clase que se tomen unos minutos para comparar lo que escribieron con los resultados.</a:t>
            </a:r>
          </a:p>
          <a:p>
            <a:endParaRPr lang="en-U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Estas son las palabras de cada uno de los audios. Tómense unos minutos para ver cuántas pudieron identificar.</a:t>
            </a:r>
          </a:p>
          <a:p>
            <a:endParaRPr lang="en-US" sz="1200" kern="1200" dirty="0" smtClean="0">
              <a:solidFill>
                <a:schemeClr val="tx1"/>
              </a:solidFill>
              <a:effectLst/>
              <a:latin typeface="+mn-lt"/>
              <a:ea typeface="+mn-ea"/>
              <a:cs typeface="+mn-cs"/>
            </a:endParaRPr>
          </a:p>
          <a:p>
            <a:r>
              <a:rPr lang="es-ES" b="1" dirty="0" smtClean="0"/>
              <a:t>PREGUNTAR A LA CLASE: </a:t>
            </a:r>
            <a:endParaRPr lang="es-ES" dirty="0" smtClean="0"/>
          </a:p>
          <a:p>
            <a:r>
              <a:rPr lang="es-ES" dirty="0" smtClean="0"/>
              <a:t>Levanten la mano si les sorprende el resultado obtenido.</a:t>
            </a:r>
          </a:p>
          <a:p>
            <a:endParaRPr lang="en-US" sz="1200" kern="1200" dirty="0" smtClean="0">
              <a:solidFill>
                <a:schemeClr val="tx1"/>
              </a:solidFill>
              <a:effectLst/>
              <a:latin typeface="+mn-lt"/>
              <a:ea typeface="+mn-ea"/>
              <a:cs typeface="+mn-cs"/>
            </a:endParaRPr>
          </a:p>
          <a:p>
            <a:r>
              <a:rPr lang="es-ES" b="1" dirty="0" smtClean="0"/>
              <a:t>LUEGO PREGUNTAR A LA CLASE:</a:t>
            </a:r>
            <a:endParaRPr lang="es-ES" dirty="0" smtClean="0"/>
          </a:p>
          <a:p>
            <a:r>
              <a:rPr lang="es-ES" dirty="0" smtClean="0"/>
              <a:t>¿Cómo se vio afectado lo que escuchaban por el ruido de fondo de la obra? </a:t>
            </a:r>
          </a:p>
          <a:p>
            <a:endParaRPr lang="en-U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Permítales un par de minutos para responder.</a:t>
            </a:r>
          </a:p>
          <a:p>
            <a:endParaRPr lang="en-US" sz="1200" kern="1200" dirty="0" smtClean="0">
              <a:solidFill>
                <a:schemeClr val="tx1"/>
              </a:solidFill>
              <a:effectLst/>
              <a:latin typeface="+mn-lt"/>
              <a:ea typeface="+mn-ea"/>
              <a:cs typeface="+mn-cs"/>
            </a:endParaRPr>
          </a:p>
          <a:p>
            <a:r>
              <a:rPr lang="es-ES" b="1" dirty="0" smtClean="0"/>
              <a:t>DECIRLE A LA CLASE:</a:t>
            </a:r>
            <a:endParaRPr lang="es-ES" dirty="0" smtClean="0"/>
          </a:p>
          <a:p>
            <a:r>
              <a:rPr lang="es-ES" dirty="0" smtClean="0"/>
              <a:t>De acuerdo con los especialistas, en las primeras etapas de la hipoacusia se torna difícil escuchar frecuencias altas. Por ejemplo, es posible que tengan problemas para escuchar o comprender las voces agudas de los niños. Las personas con hipoacusia a menudo tienen dificultad para diferenciar palabras que suenan parecido, en especial aquellas que contienen los sonidos S, F, SH, CH, H, TH, T, K o C suave. Las palabras de los archivos de audio que escuchamos recién incluían combinaciones de letras que suelen verse afectadas por la hipoacusia laboral.</a:t>
            </a:r>
          </a:p>
          <a:p>
            <a:endParaRPr lang="en-US" dirty="0"/>
          </a:p>
        </p:txBody>
      </p:sp>
      <p:sp>
        <p:nvSpPr>
          <p:cNvPr id="4" name="Slide Number Placeholder 3"/>
          <p:cNvSpPr>
            <a:spLocks noGrp="1"/>
          </p:cNvSpPr>
          <p:nvPr>
            <p:ph type="sldNum" sz="quarter" idx="10"/>
          </p:nvPr>
        </p:nvSpPr>
        <p:spPr/>
        <p:txBody>
          <a:bodyPr/>
          <a:lstStyle/>
          <a:p>
            <a:fld id="{BF5720C6-5805-439E-A5C8-65ECED0102C9}" type="slidenum">
              <a:rPr lang="en-US" smtClean="0"/>
              <a:t>8</a:t>
            </a:fld>
            <a:endParaRPr lang="en-US" dirty="0"/>
          </a:p>
        </p:txBody>
      </p:sp>
    </p:spTree>
    <p:extLst>
      <p:ext uri="{BB962C8B-B14F-4D97-AF65-F5344CB8AC3E}">
        <p14:creationId xmlns:p14="http://schemas.microsoft.com/office/powerpoint/2010/main" val="25999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AA3132-540C-4832-9479-CBF4F00C093C}"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176992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A3132-540C-4832-9479-CBF4F00C093C}"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374865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A3132-540C-4832-9479-CBF4F00C093C}"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26786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A3132-540C-4832-9479-CBF4F00C093C}"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18928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A3132-540C-4832-9479-CBF4F00C093C}" type="datetimeFigureOut">
              <a:rPr lang="en-US" smtClean="0"/>
              <a:pPr/>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201357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A3132-540C-4832-9479-CBF4F00C093C}" type="datetimeFigureOut">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174828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A3132-540C-4832-9479-CBF4F00C093C}" type="datetimeFigureOut">
              <a:rPr lang="en-US" smtClean="0"/>
              <a:pPr/>
              <a:t>8/16/2019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223830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A3132-540C-4832-9479-CBF4F00C093C}" type="datetimeFigureOut">
              <a:rPr lang="en-US" smtClean="0"/>
              <a:pPr/>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183868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A3132-540C-4832-9479-CBF4F00C093C}" type="datetimeFigureOut">
              <a:rPr lang="en-US" smtClean="0"/>
              <a:pPr/>
              <a:t>8/16/2019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267784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A3132-540C-4832-9479-CBF4F00C093C}" type="datetimeFigureOut">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159938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A3132-540C-4832-9479-CBF4F00C093C}" type="datetimeFigureOut">
              <a:rPr lang="en-US" smtClean="0"/>
              <a:pPr/>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42303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A3132-540C-4832-9479-CBF4F00C093C}" type="datetimeFigureOut">
              <a:rPr lang="en-US" smtClean="0"/>
              <a:pPr/>
              <a:t>8/16/2019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9C0D1-9CC5-4A2E-AB9D-D0BBE6D0AFB8}" type="slidenum">
              <a:rPr lang="en-US" smtClean="0"/>
              <a:pPr/>
              <a:t>‹#›</a:t>
            </a:fld>
            <a:endParaRPr lang="en-US" dirty="0"/>
          </a:p>
        </p:txBody>
      </p:sp>
    </p:spTree>
    <p:extLst>
      <p:ext uri="{BB962C8B-B14F-4D97-AF65-F5344CB8AC3E}">
        <p14:creationId xmlns:p14="http://schemas.microsoft.com/office/powerpoint/2010/main" val="2658445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p3"/><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2.mp3"/><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¿Me estás hablando a mí?</a:t>
            </a:r>
            <a:endParaRPr lang="es-ES" dirty="0"/>
          </a:p>
        </p:txBody>
      </p:sp>
      <p:sp>
        <p:nvSpPr>
          <p:cNvPr id="3" name="Subtitle 2"/>
          <p:cNvSpPr>
            <a:spLocks noGrp="1"/>
          </p:cNvSpPr>
          <p:nvPr>
            <p:ph type="subTitle" idx="1"/>
          </p:nvPr>
        </p:nvSpPr>
        <p:spPr>
          <a:xfrm>
            <a:off x="1371600" y="3886200"/>
            <a:ext cx="6400800" cy="838200"/>
          </a:xfrm>
        </p:spPr>
        <p:txBody>
          <a:bodyPr>
            <a:normAutofit/>
          </a:bodyPr>
          <a:lstStyle/>
          <a:p>
            <a:r>
              <a:rPr lang="es-ES" dirty="0"/>
              <a:t>Cómo se siente perder la audición</a:t>
            </a:r>
          </a:p>
          <a:p>
            <a:endParaRPr lang="en-US" dirty="0" smtClean="0"/>
          </a:p>
        </p:txBody>
      </p:sp>
      <p:sp>
        <p:nvSpPr>
          <p:cNvPr id="4" name="Rectangle 3"/>
          <p:cNvSpPr/>
          <p:nvPr/>
        </p:nvSpPr>
        <p:spPr>
          <a:xfrm>
            <a:off x="0" y="0"/>
            <a:ext cx="9130143" cy="913070"/>
          </a:xfrm>
          <a:prstGeom prst="rect">
            <a:avLst/>
          </a:prstGeom>
          <a:solidFill>
            <a:srgbClr val="C00000"/>
          </a:solidFill>
        </p:spPr>
        <p:txBody>
          <a:bodyPr wrap="square">
            <a:spAutoFit/>
          </a:bodyPr>
          <a:lstStyle/>
          <a:p>
            <a:pPr algn="ctr" defTabSz="457200" fontAlgn="auto">
              <a:spcBef>
                <a:spcPts val="0"/>
              </a:spcBef>
              <a:spcAft>
                <a:spcPts val="0"/>
              </a:spcAft>
              <a:defRPr/>
            </a:pPr>
            <a:r>
              <a:rPr lang="es-ES" sz="40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Ruido en la industria de la construcción y </a:t>
            </a:r>
            <a:br>
              <a:rPr lang="es-ES" sz="40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br>
            <a:r>
              <a:rPr lang="es-ES" sz="40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prevención de la hipoacusia</a:t>
            </a:r>
          </a:p>
        </p:txBody>
      </p:sp>
      <p:sp>
        <p:nvSpPr>
          <p:cNvPr id="5" name="TextBox 4"/>
          <p:cNvSpPr txBox="1"/>
          <p:nvPr/>
        </p:nvSpPr>
        <p:spPr>
          <a:xfrm>
            <a:off x="-21335" y="6507518"/>
            <a:ext cx="1392936" cy="369332"/>
          </a:xfrm>
          <a:prstGeom prst="rect">
            <a:avLst/>
          </a:prstGeom>
          <a:solidFill>
            <a:schemeClr val="bg1"/>
          </a:solidFill>
          <a:ln w="31750">
            <a:solidFill>
              <a:schemeClr val="tx1"/>
            </a:solidFill>
          </a:ln>
          <a:effectLst>
            <a:outerShdw blurRad="50800" dist="38100" dir="18900000" algn="bl" rotWithShape="0">
              <a:prstClr val="black">
                <a:alpha val="40000"/>
              </a:prstClr>
            </a:outerShdw>
          </a:effectLst>
        </p:spPr>
        <p:txBody>
          <a:bodyPr wrap="square" rtlCol="0">
            <a:spAutoFit/>
          </a:bodyPr>
          <a:lstStyle/>
          <a:p>
            <a:r>
              <a:rPr lang="en-US" dirty="0" smtClean="0"/>
              <a:t>Ejercicio A-2</a:t>
            </a: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6383074"/>
            <a:ext cx="4177144" cy="45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39713" y="5791200"/>
            <a:ext cx="8686800" cy="276999"/>
          </a:xfrm>
          <a:prstGeom prst="rect">
            <a:avLst/>
          </a:prstGeom>
        </p:spPr>
        <p:txBody>
          <a:bodyPr wrap="square">
            <a:spAutoFit/>
          </a:bodyPr>
          <a:lstStyle/>
          <a:p>
            <a:pPr algn="ctr"/>
            <a:r>
              <a:rPr lang="es-ES" sz="1200" dirty="0"/>
              <a:t>Elaborado por el Dr. Robert M. Ghent y Brad K. Witt de Honeywell Safety Products, San Diego, CA, y utilizado con su autorización</a:t>
            </a:r>
          </a:p>
        </p:txBody>
      </p:sp>
    </p:spTree>
    <p:extLst>
      <p:ext uri="{BB962C8B-B14F-4D97-AF65-F5344CB8AC3E}">
        <p14:creationId xmlns:p14="http://schemas.microsoft.com/office/powerpoint/2010/main" val="268604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68585" y="204192"/>
            <a:ext cx="4128052" cy="5891808"/>
          </a:xfrm>
          <a:prstGeom prst="rect">
            <a:avLst/>
          </a:prstGeom>
          <a:noFill/>
          <a:ln w="9525">
            <a:noFill/>
            <a:miter lim="800000"/>
            <a:headEnd/>
            <a:tailEnd/>
          </a:ln>
        </p:spPr>
      </p:pic>
      <p:sp>
        <p:nvSpPr>
          <p:cNvPr id="2" name="Rectangle 1"/>
          <p:cNvSpPr/>
          <p:nvPr/>
        </p:nvSpPr>
        <p:spPr>
          <a:xfrm>
            <a:off x="228600" y="6197457"/>
            <a:ext cx="8686800" cy="276999"/>
          </a:xfrm>
          <a:prstGeom prst="rect">
            <a:avLst/>
          </a:prstGeom>
        </p:spPr>
        <p:txBody>
          <a:bodyPr wrap="square">
            <a:spAutoFit/>
          </a:bodyPr>
          <a:lstStyle/>
          <a:p>
            <a:pPr algn="ctr"/>
            <a:r>
              <a:rPr lang="es-ES" sz="1200" dirty="0"/>
              <a:t>Elaborado por el Dr. Robert M. Ghent y Brad K. Witt de Honeywell Safety Products, San Diego, CA, y utilizado con su autorización</a:t>
            </a:r>
          </a:p>
        </p:txBody>
      </p:sp>
    </p:spTree>
    <p:extLst>
      <p:ext uri="{BB962C8B-B14F-4D97-AF65-F5344CB8AC3E}">
        <p14:creationId xmlns:p14="http://schemas.microsoft.com/office/powerpoint/2010/main" val="406590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le Eng Noise Se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267200" y="3124200"/>
            <a:ext cx="609600" cy="609600"/>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380037" y="304800"/>
            <a:ext cx="4222000" cy="6025896"/>
          </a:xfrm>
          <a:prstGeom prst="rect">
            <a:avLst/>
          </a:prstGeom>
          <a:noFill/>
          <a:ln w="9525">
            <a:noFill/>
            <a:miter lim="800000"/>
            <a:headEnd/>
            <a:tailEnd/>
          </a:ln>
        </p:spPr>
      </p:pic>
      <p:sp>
        <p:nvSpPr>
          <p:cNvPr id="2" name="Rectangle 1"/>
          <p:cNvSpPr/>
          <p:nvPr/>
        </p:nvSpPr>
        <p:spPr>
          <a:xfrm>
            <a:off x="3200400" y="914400"/>
            <a:ext cx="697345" cy="464820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8600" y="6330696"/>
            <a:ext cx="8686800" cy="276999"/>
          </a:xfrm>
          <a:prstGeom prst="rect">
            <a:avLst/>
          </a:prstGeom>
        </p:spPr>
        <p:txBody>
          <a:bodyPr wrap="square">
            <a:spAutoFit/>
          </a:bodyPr>
          <a:lstStyle/>
          <a:p>
            <a:pPr algn="ctr"/>
            <a:r>
              <a:rPr lang="es-ES" sz="1200" dirty="0"/>
              <a:t>Elaborado por el Dr. Robert M. Ghent y Brad K. Witt de Honeywell Safety Products, San Diego, CA, y utilizado con su autorización</a:t>
            </a:r>
          </a:p>
        </p:txBody>
      </p:sp>
      <p:pic>
        <p:nvPicPr>
          <p:cNvPr id="7" name="Masc Esp Ruido Mild.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288145" y="2819400"/>
            <a:ext cx="609600" cy="609600"/>
          </a:xfrm>
          <a:prstGeom prst="rect">
            <a:avLst/>
          </a:prstGeom>
        </p:spPr>
      </p:pic>
    </p:spTree>
    <p:extLst>
      <p:ext uri="{BB962C8B-B14F-4D97-AF65-F5344CB8AC3E}">
        <p14:creationId xmlns:p14="http://schemas.microsoft.com/office/powerpoint/2010/main" val="23707143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9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0266"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917539" y="304800"/>
            <a:ext cx="4165921" cy="5945857"/>
          </a:xfrm>
          <a:prstGeom prst="rect">
            <a:avLst/>
          </a:prstGeom>
          <a:noFill/>
          <a:ln w="9525">
            <a:noFill/>
            <a:miter lim="800000"/>
            <a:headEnd/>
            <a:tailEnd/>
          </a:ln>
        </p:spPr>
      </p:pic>
      <p:sp>
        <p:nvSpPr>
          <p:cNvPr id="3" name="Rectangle 2"/>
          <p:cNvSpPr/>
          <p:nvPr/>
        </p:nvSpPr>
        <p:spPr>
          <a:xfrm>
            <a:off x="3352800" y="838200"/>
            <a:ext cx="685800" cy="464820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8600" y="6197457"/>
            <a:ext cx="8686800" cy="276999"/>
          </a:xfrm>
          <a:prstGeom prst="rect">
            <a:avLst/>
          </a:prstGeom>
        </p:spPr>
        <p:txBody>
          <a:bodyPr wrap="square">
            <a:spAutoFit/>
          </a:bodyPr>
          <a:lstStyle/>
          <a:p>
            <a:pPr algn="ctr"/>
            <a:r>
              <a:rPr lang="es-ES" sz="1200" dirty="0"/>
              <a:t>Elaborado por el Dr. Robert M. Ghent y Brad K. Witt de Honeywell Safety Products, San Diego, CA, y utilizado con su autorización</a:t>
            </a:r>
          </a:p>
        </p:txBody>
      </p:sp>
      <p:pic>
        <p:nvPicPr>
          <p:cNvPr id="6" name="Masc Esp Ruido Se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429000" y="2819400"/>
            <a:ext cx="609600" cy="609600"/>
          </a:xfrm>
          <a:prstGeom prst="rect">
            <a:avLst/>
          </a:prstGeom>
        </p:spPr>
      </p:pic>
    </p:spTree>
    <p:extLst>
      <p:ext uri="{BB962C8B-B14F-4D97-AF65-F5344CB8AC3E}">
        <p14:creationId xmlns:p14="http://schemas.microsoft.com/office/powerpoint/2010/main" val="3680216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9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917539" y="152400"/>
            <a:ext cx="4165921" cy="6098257"/>
          </a:xfrm>
          <a:prstGeom prst="rect">
            <a:avLst/>
          </a:prstGeom>
          <a:noFill/>
          <a:ln w="9525">
            <a:noFill/>
            <a:miter lim="800000"/>
            <a:headEnd/>
            <a:tailEnd/>
          </a:ln>
        </p:spPr>
      </p:pic>
      <p:sp>
        <p:nvSpPr>
          <p:cNvPr id="3" name="Rectangle 2"/>
          <p:cNvSpPr/>
          <p:nvPr/>
        </p:nvSpPr>
        <p:spPr>
          <a:xfrm>
            <a:off x="4038600" y="685800"/>
            <a:ext cx="609600" cy="480060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8600" y="6197457"/>
            <a:ext cx="8686800" cy="276999"/>
          </a:xfrm>
          <a:prstGeom prst="rect">
            <a:avLst/>
          </a:prstGeom>
        </p:spPr>
        <p:txBody>
          <a:bodyPr wrap="square">
            <a:spAutoFit/>
          </a:bodyPr>
          <a:lstStyle/>
          <a:p>
            <a:pPr algn="ctr"/>
            <a:r>
              <a:rPr lang="es-ES" sz="1200" dirty="0"/>
              <a:t>Elaborado por el Dr. Robert M. Ghent y Brad K. Witt de Honeywell Safety Products, San Diego, CA, y utilizado con su autorización</a:t>
            </a:r>
          </a:p>
        </p:txBody>
      </p:sp>
      <p:pic>
        <p:nvPicPr>
          <p:cNvPr id="6" name="Masc Esp Ruido Sin H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38600" y="2668155"/>
            <a:ext cx="609600" cy="609600"/>
          </a:xfrm>
          <a:prstGeom prst="rect">
            <a:avLst/>
          </a:prstGeom>
        </p:spPr>
      </p:pic>
    </p:spTree>
    <p:extLst>
      <p:ext uri="{BB962C8B-B14F-4D97-AF65-F5344CB8AC3E}">
        <p14:creationId xmlns:p14="http://schemas.microsoft.com/office/powerpoint/2010/main" val="3680216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5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917539" y="304800"/>
            <a:ext cx="4165921" cy="5945857"/>
          </a:xfrm>
          <a:prstGeom prst="rect">
            <a:avLst/>
          </a:prstGeom>
          <a:noFill/>
          <a:ln w="9525">
            <a:noFill/>
            <a:miter lim="800000"/>
            <a:headEnd/>
            <a:tailEnd/>
          </a:ln>
        </p:spPr>
      </p:pic>
      <p:sp>
        <p:nvSpPr>
          <p:cNvPr id="3" name="Rectangle 2"/>
          <p:cNvSpPr/>
          <p:nvPr/>
        </p:nvSpPr>
        <p:spPr>
          <a:xfrm>
            <a:off x="4648200" y="990600"/>
            <a:ext cx="685800" cy="449580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8600" y="6197457"/>
            <a:ext cx="8686800" cy="276999"/>
          </a:xfrm>
          <a:prstGeom prst="rect">
            <a:avLst/>
          </a:prstGeom>
        </p:spPr>
        <p:txBody>
          <a:bodyPr wrap="square">
            <a:spAutoFit/>
          </a:bodyPr>
          <a:lstStyle/>
          <a:p>
            <a:pPr algn="ctr"/>
            <a:r>
              <a:rPr lang="es-ES" sz="1200" dirty="0"/>
              <a:t>Elaborado por el Dr. Robert M. Ghent y Brad K. Witt de Honeywell Safety Products, San Diego, CA, y utilizado con su autorización</a:t>
            </a:r>
          </a:p>
        </p:txBody>
      </p:sp>
      <p:pic>
        <p:nvPicPr>
          <p:cNvPr id="6" name="Masc Esp Tranquilo Sin H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86300" y="2819400"/>
            <a:ext cx="609600" cy="609600"/>
          </a:xfrm>
          <a:prstGeom prst="rect">
            <a:avLst/>
          </a:prstGeom>
        </p:spPr>
      </p:pic>
    </p:spTree>
    <p:extLst>
      <p:ext uri="{BB962C8B-B14F-4D97-AF65-F5344CB8AC3E}">
        <p14:creationId xmlns:p14="http://schemas.microsoft.com/office/powerpoint/2010/main" val="3680216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29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917539" y="304800"/>
            <a:ext cx="4165921" cy="5945857"/>
          </a:xfrm>
          <a:prstGeom prst="rect">
            <a:avLst/>
          </a:prstGeom>
          <a:noFill/>
          <a:ln w="9525">
            <a:noFill/>
            <a:miter lim="800000"/>
            <a:headEnd/>
            <a:tailEnd/>
          </a:ln>
        </p:spPr>
      </p:pic>
      <p:sp>
        <p:nvSpPr>
          <p:cNvPr id="3" name="Rectangle 2"/>
          <p:cNvSpPr/>
          <p:nvPr/>
        </p:nvSpPr>
        <p:spPr>
          <a:xfrm>
            <a:off x="5257800" y="838200"/>
            <a:ext cx="685800" cy="464820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8600" y="6276201"/>
            <a:ext cx="8686800" cy="276999"/>
          </a:xfrm>
          <a:prstGeom prst="rect">
            <a:avLst/>
          </a:prstGeom>
        </p:spPr>
        <p:txBody>
          <a:bodyPr wrap="square">
            <a:spAutoFit/>
          </a:bodyPr>
          <a:lstStyle/>
          <a:p>
            <a:pPr algn="ctr"/>
            <a:r>
              <a:rPr lang="es-ES" sz="1200" dirty="0"/>
              <a:t>Elaborado por el Dr. Robert M. Ghent y Brad K. Witt de Honeywell Safety Products, San Diego, CA, y utilizado con su autorización</a:t>
            </a:r>
          </a:p>
        </p:txBody>
      </p:sp>
      <p:pic>
        <p:nvPicPr>
          <p:cNvPr id="6" name="Hem Esp Tranquilo Mo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334000" y="2835807"/>
            <a:ext cx="609600" cy="609600"/>
          </a:xfrm>
          <a:prstGeom prst="rect">
            <a:avLst/>
          </a:prstGeom>
        </p:spPr>
      </p:pic>
    </p:spTree>
    <p:extLst>
      <p:ext uri="{BB962C8B-B14F-4D97-AF65-F5344CB8AC3E}">
        <p14:creationId xmlns:p14="http://schemas.microsoft.com/office/powerpoint/2010/main" val="36802161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0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85513071"/>
              </p:ext>
            </p:extLst>
          </p:nvPr>
        </p:nvGraphicFramePr>
        <p:xfrm>
          <a:off x="609600" y="609600"/>
          <a:ext cx="8077200" cy="5714995"/>
        </p:xfrm>
        <a:graphic>
          <a:graphicData uri="http://schemas.openxmlformats.org/drawingml/2006/table">
            <a:tbl>
              <a:tblPr firstRow="1" bandRow="1">
                <a:tableStyleId>{5940675A-B579-460E-94D1-54222C63F5DA}</a:tableStyleId>
              </a:tblPr>
              <a:tblGrid>
                <a:gridCol w="1346200"/>
                <a:gridCol w="1346200"/>
                <a:gridCol w="1346200"/>
                <a:gridCol w="1346200"/>
                <a:gridCol w="1346200"/>
                <a:gridCol w="1346200"/>
              </a:tblGrid>
              <a:tr h="519545">
                <a:tc rowSpan="2">
                  <a:txBody>
                    <a:bodyPr/>
                    <a:lstStyle/>
                    <a:p>
                      <a:pPr algn="ctr"/>
                      <a:endParaRPr lang="en-US" dirty="0"/>
                    </a:p>
                  </a:txBody>
                  <a:tcPr>
                    <a:solidFill>
                      <a:schemeClr val="bg1">
                        <a:lumMod val="85000"/>
                      </a:schemeClr>
                    </a:solidFill>
                  </a:tcPr>
                </a:tc>
                <a:tc gridSpan="5">
                  <a:txBody>
                    <a:bodyPr/>
                    <a:lstStyle/>
                    <a:p>
                      <a:pPr algn="ctr"/>
                      <a:r>
                        <a:rPr lang="en-US" dirty="0"/>
                        <a:t>Ejercicios</a:t>
                      </a:r>
                    </a:p>
                  </a:txBody>
                  <a:tcPr/>
                </a:tc>
                <a:tc hMerge="1">
                  <a:txBody>
                    <a:bodyPr/>
                    <a:lstStyle/>
                    <a:p>
                      <a:endParaRPr lang="en-US"/>
                    </a:p>
                  </a:txBody>
                  <a:tcPr/>
                </a:tc>
                <a:tc hMerge="1">
                  <a:txBody>
                    <a:bodyPr/>
                    <a:lstStyle/>
                    <a:p>
                      <a:endParaRPr lang="en-US" dirty="0"/>
                    </a:p>
                  </a:txBody>
                  <a:tcPr/>
                </a:tc>
                <a:tc hMerge="1">
                  <a:txBody>
                    <a:bodyPr/>
                    <a:lstStyle/>
                    <a:p>
                      <a:pPr algn="ctr"/>
                      <a:endParaRPr lang="en-US" dirty="0"/>
                    </a:p>
                  </a:txBody>
                  <a:tcPr/>
                </a:tc>
                <a:tc hMerge="1">
                  <a:txBody>
                    <a:bodyPr/>
                    <a:lstStyle/>
                    <a:p>
                      <a:pPr algn="ctr"/>
                      <a:endParaRPr lang="en-US" dirty="0"/>
                    </a:p>
                  </a:txBody>
                  <a:tcPr/>
                </a:tc>
              </a:tr>
              <a:tr h="519545">
                <a:tc vMerge="1">
                  <a:txBody>
                    <a:bodyPr/>
                    <a:lstStyle/>
                    <a:p>
                      <a:endParaRPr lang="en-US"/>
                    </a:p>
                  </a:txBody>
                  <a:tcPr/>
                </a:tc>
                <a:tc>
                  <a:txBody>
                    <a:bodyPr/>
                    <a:lstStyle/>
                    <a:p>
                      <a:pPr algn="l"/>
                      <a:r>
                        <a:rPr lang="en-US" dirty="0"/>
                        <a:t>1</a:t>
                      </a:r>
                    </a:p>
                  </a:txBody>
                  <a:tcPr/>
                </a:tc>
                <a:tc>
                  <a:txBody>
                    <a:bodyPr/>
                    <a:lstStyle/>
                    <a:p>
                      <a:pPr algn="l"/>
                      <a:r>
                        <a:rPr lang="en-US" dirty="0"/>
                        <a:t>2</a:t>
                      </a:r>
                    </a:p>
                  </a:txBody>
                  <a:tcPr/>
                </a:tc>
                <a:tc>
                  <a:txBody>
                    <a:bodyPr/>
                    <a:lstStyle/>
                    <a:p>
                      <a:pPr algn="l"/>
                      <a:r>
                        <a:rPr lang="en-US" dirty="0"/>
                        <a:t>3</a:t>
                      </a:r>
                    </a:p>
                  </a:txBody>
                  <a:tcPr/>
                </a:tc>
                <a:tc>
                  <a:txBody>
                    <a:bodyPr/>
                    <a:lstStyle/>
                    <a:p>
                      <a:pPr algn="l"/>
                      <a:r>
                        <a:rPr lang="en-US" dirty="0"/>
                        <a:t>4</a:t>
                      </a:r>
                    </a:p>
                  </a:txBody>
                  <a:tcPr/>
                </a:tc>
                <a:tc>
                  <a:txBody>
                    <a:bodyPr/>
                    <a:lstStyle/>
                    <a:p>
                      <a:pPr algn="l"/>
                      <a:r>
                        <a:rPr lang="en-US" dirty="0"/>
                        <a:t>5</a:t>
                      </a:r>
                    </a:p>
                  </a:txBody>
                  <a:tcPr/>
                </a:tc>
              </a:tr>
              <a:tr h="519545">
                <a:tc>
                  <a:txBody>
                    <a:bodyPr/>
                    <a:lstStyle/>
                    <a:p>
                      <a:r>
                        <a:rPr lang="en-US" dirty="0"/>
                        <a:t>Palabra 1</a:t>
                      </a:r>
                    </a:p>
                  </a:txBody>
                  <a:tcPr/>
                </a:tc>
                <a:tc>
                  <a:txBody>
                    <a:bodyPr/>
                    <a:lstStyle/>
                    <a:p>
                      <a:r>
                        <a:rPr lang="es-ES" sz="1800" kern="1200" dirty="0">
                          <a:solidFill>
                            <a:schemeClr val="tx1"/>
                          </a:solidFill>
                          <a:effectLst/>
                          <a:latin typeface="+mn-lt"/>
                          <a:ea typeface="+mn-ea"/>
                          <a:cs typeface="+mn-cs"/>
                        </a:rPr>
                        <a:t>norte</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norte</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norte</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norte</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blanco</a:t>
                      </a:r>
                      <a:endParaRPr lang="en-US" dirty="0"/>
                    </a:p>
                  </a:txBody>
                  <a:tcPr/>
                </a:tc>
              </a:tr>
              <a:tr h="519545">
                <a:tc>
                  <a:txBody>
                    <a:bodyPr/>
                    <a:lstStyle/>
                    <a:p>
                      <a:r>
                        <a:rPr lang="en-US" dirty="0"/>
                        <a:t>Palabra</a:t>
                      </a:r>
                      <a:r>
                        <a:rPr lang="en-US" baseline="0" dirty="0"/>
                        <a:t> 2</a:t>
                      </a:r>
                      <a:endParaRPr lang="en-US" dirty="0"/>
                    </a:p>
                  </a:txBody>
                  <a:tcPr/>
                </a:tc>
                <a:tc>
                  <a:txBody>
                    <a:bodyPr/>
                    <a:lstStyle/>
                    <a:p>
                      <a:r>
                        <a:rPr lang="es-ES" sz="1800" kern="1200" dirty="0">
                          <a:solidFill>
                            <a:schemeClr val="tx1"/>
                          </a:solidFill>
                          <a:effectLst/>
                          <a:latin typeface="+mn-lt"/>
                          <a:ea typeface="+mn-ea"/>
                          <a:cs typeface="+mn-cs"/>
                        </a:rPr>
                        <a:t>cuerpo</a:t>
                      </a:r>
                      <a:endParaRPr lang="en-US" dirty="0"/>
                    </a:p>
                  </a:txBody>
                  <a:tcPr/>
                </a:tc>
                <a:tc>
                  <a:txBody>
                    <a:bodyPr/>
                    <a:lstStyle/>
                    <a:p>
                      <a:r>
                        <a:rPr lang="es-ES" sz="1800" kern="1200" dirty="0">
                          <a:solidFill>
                            <a:schemeClr val="tx1"/>
                          </a:solidFill>
                          <a:effectLst/>
                          <a:latin typeface="+mn-lt"/>
                          <a:ea typeface="+mn-ea"/>
                          <a:cs typeface="+mn-cs"/>
                        </a:rPr>
                        <a:t>cuerpo</a:t>
                      </a:r>
                      <a:endParaRPr lang="en-US" dirty="0"/>
                    </a:p>
                  </a:txBody>
                  <a:tcPr/>
                </a:tc>
                <a:tc>
                  <a:txBody>
                    <a:bodyPr/>
                    <a:lstStyle/>
                    <a:p>
                      <a:r>
                        <a:rPr lang="es-ES" sz="1800" kern="1200" dirty="0">
                          <a:solidFill>
                            <a:schemeClr val="tx1"/>
                          </a:solidFill>
                          <a:effectLst/>
                          <a:latin typeface="+mn-lt"/>
                          <a:ea typeface="+mn-ea"/>
                          <a:cs typeface="+mn-cs"/>
                        </a:rPr>
                        <a:t>cuerpo</a:t>
                      </a:r>
                      <a:endParaRPr lang="en-US" dirty="0"/>
                    </a:p>
                  </a:txBody>
                  <a:tcPr/>
                </a:tc>
                <a:tc>
                  <a:txBody>
                    <a:bodyPr/>
                    <a:lstStyle/>
                    <a:p>
                      <a:r>
                        <a:rPr lang="es-ES" sz="1800" kern="1200" dirty="0">
                          <a:solidFill>
                            <a:schemeClr val="tx1"/>
                          </a:solidFill>
                          <a:effectLst/>
                          <a:latin typeface="+mn-lt"/>
                          <a:ea typeface="+mn-ea"/>
                          <a:cs typeface="+mn-cs"/>
                        </a:rPr>
                        <a:t>cuerpo</a:t>
                      </a:r>
                      <a:endParaRPr lang="en-US" dirty="0"/>
                    </a:p>
                  </a:txBody>
                  <a:tcPr/>
                </a:tc>
                <a:tc>
                  <a:txBody>
                    <a:bodyPr/>
                    <a:lstStyle/>
                    <a:p>
                      <a:r>
                        <a:rPr lang="es-ES" sz="1800" kern="1200" dirty="0">
                          <a:solidFill>
                            <a:schemeClr val="tx1"/>
                          </a:solidFill>
                          <a:effectLst/>
                          <a:latin typeface="+mn-lt"/>
                          <a:ea typeface="+mn-ea"/>
                          <a:cs typeface="+mn-cs"/>
                        </a:rPr>
                        <a:t>metro</a:t>
                      </a:r>
                      <a:endParaRPr lang="en-US" dirty="0"/>
                    </a:p>
                  </a:txBody>
                  <a:tcPr/>
                </a:tc>
              </a:tr>
              <a:tr h="519545">
                <a:tc>
                  <a:txBody>
                    <a:bodyPr/>
                    <a:lstStyle/>
                    <a:p>
                      <a:r>
                        <a:rPr lang="en-US" dirty="0"/>
                        <a:t>Palabra 3</a:t>
                      </a:r>
                    </a:p>
                  </a:txBody>
                  <a:tcPr/>
                </a:tc>
                <a:tc>
                  <a:txBody>
                    <a:bodyPr/>
                    <a:lstStyle/>
                    <a:p>
                      <a:r>
                        <a:rPr lang="es-ES" sz="1800" kern="1200" dirty="0">
                          <a:solidFill>
                            <a:schemeClr val="tx1"/>
                          </a:solidFill>
                          <a:effectLst/>
                          <a:latin typeface="+mn-lt"/>
                          <a:ea typeface="+mn-ea"/>
                          <a:cs typeface="+mn-cs"/>
                        </a:rPr>
                        <a:t>comen</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comen</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comen</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comen</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atrás</a:t>
                      </a:r>
                      <a:endParaRPr lang="en-US" dirty="0"/>
                    </a:p>
                  </a:txBody>
                  <a:tcPr/>
                </a:tc>
              </a:tr>
              <a:tr h="519545">
                <a:tc>
                  <a:txBody>
                    <a:bodyPr/>
                    <a:lstStyle/>
                    <a:p>
                      <a:r>
                        <a:rPr lang="en-US" dirty="0"/>
                        <a:t>Palabra 4</a:t>
                      </a:r>
                    </a:p>
                  </a:txBody>
                  <a:tcPr/>
                </a:tc>
                <a:tc>
                  <a:txBody>
                    <a:bodyPr/>
                    <a:lstStyle/>
                    <a:p>
                      <a:r>
                        <a:rPr lang="es-ES" sz="1800" kern="1200" dirty="0">
                          <a:solidFill>
                            <a:schemeClr val="tx1"/>
                          </a:solidFill>
                          <a:effectLst/>
                          <a:latin typeface="+mn-lt"/>
                          <a:ea typeface="+mn-ea"/>
                          <a:cs typeface="+mn-cs"/>
                        </a:rPr>
                        <a:t>lento</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lento</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lento</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lento</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cuidar</a:t>
                      </a:r>
                      <a:endParaRPr lang="en-US" dirty="0"/>
                    </a:p>
                  </a:txBody>
                  <a:tcPr/>
                </a:tc>
              </a:tr>
              <a:tr h="519545">
                <a:tc>
                  <a:txBody>
                    <a:bodyPr/>
                    <a:lstStyle/>
                    <a:p>
                      <a:r>
                        <a:rPr lang="en-US" dirty="0"/>
                        <a:t>Palabra </a:t>
                      </a:r>
                      <a:r>
                        <a:rPr lang="en-US" baseline="0" dirty="0"/>
                        <a:t>5</a:t>
                      </a:r>
                      <a:endParaRPr lang="en-US" dirty="0"/>
                    </a:p>
                  </a:txBody>
                  <a:tcPr/>
                </a:tc>
                <a:tc>
                  <a:txBody>
                    <a:bodyPr/>
                    <a:lstStyle/>
                    <a:p>
                      <a:r>
                        <a:rPr lang="es-ES" sz="1800" kern="1200" dirty="0">
                          <a:solidFill>
                            <a:schemeClr val="tx1"/>
                          </a:solidFill>
                          <a:effectLst/>
                          <a:latin typeface="+mn-lt"/>
                          <a:ea typeface="+mn-ea"/>
                          <a:cs typeface="+mn-cs"/>
                        </a:rPr>
                        <a:t>cosa</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cosa</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cosa</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cosa</a:t>
                      </a:r>
                      <a:endParaRPr lang="es-AR" sz="1800" kern="1200" dirty="0">
                        <a:solidFill>
                          <a:schemeClr val="tx1"/>
                        </a:solidFill>
                        <a:effectLst/>
                        <a:latin typeface="+mn-lt"/>
                        <a:ea typeface="+mn-ea"/>
                        <a:cs typeface="+mn-cs"/>
                      </a:endParaRPr>
                    </a:p>
                  </a:txBody>
                  <a:tcPr/>
                </a:tc>
                <a:tc>
                  <a:txBody>
                    <a:bodyPr/>
                    <a:lstStyle/>
                    <a:p>
                      <a:r>
                        <a:rPr lang="es-ES" sz="1800" kern="1200" dirty="0">
                          <a:solidFill>
                            <a:schemeClr val="tx1"/>
                          </a:solidFill>
                          <a:effectLst/>
                          <a:latin typeface="+mn-lt"/>
                          <a:ea typeface="+mn-ea"/>
                          <a:cs typeface="+mn-cs"/>
                        </a:rPr>
                        <a:t>arma</a:t>
                      </a:r>
                      <a:endParaRPr lang="en-US" dirty="0"/>
                    </a:p>
                  </a:txBody>
                  <a:tcPr/>
                </a:tc>
              </a:tr>
              <a:tr h="519545">
                <a:tc>
                  <a:txBody>
                    <a:bodyPr/>
                    <a:lstStyle/>
                    <a:p>
                      <a:r>
                        <a:rPr lang="en-US" dirty="0"/>
                        <a:t>Palabra 6</a:t>
                      </a:r>
                    </a:p>
                  </a:txBody>
                  <a:tcPr/>
                </a:tc>
                <a:tc>
                  <a:txBody>
                    <a:bodyPr/>
                    <a:lstStyle/>
                    <a:p>
                      <a:r>
                        <a:rPr lang="es-ES" sz="1800" kern="1200" dirty="0">
                          <a:solidFill>
                            <a:schemeClr val="tx1"/>
                          </a:solidFill>
                          <a:effectLst/>
                          <a:latin typeface="+mn-lt"/>
                          <a:ea typeface="+mn-ea"/>
                          <a:cs typeface="+mn-cs"/>
                        </a:rPr>
                        <a:t>pena</a:t>
                      </a:r>
                      <a:endParaRPr lang="en-US" dirty="0"/>
                    </a:p>
                  </a:txBody>
                  <a:tcPr/>
                </a:tc>
                <a:tc>
                  <a:txBody>
                    <a:bodyPr/>
                    <a:lstStyle/>
                    <a:p>
                      <a:r>
                        <a:rPr lang="es-ES" sz="1800" kern="1200" dirty="0">
                          <a:solidFill>
                            <a:schemeClr val="tx1"/>
                          </a:solidFill>
                          <a:effectLst/>
                          <a:latin typeface="+mn-lt"/>
                          <a:ea typeface="+mn-ea"/>
                          <a:cs typeface="+mn-cs"/>
                        </a:rPr>
                        <a:t>pena</a:t>
                      </a:r>
                      <a:endParaRPr lang="en-US" dirty="0"/>
                    </a:p>
                  </a:txBody>
                  <a:tcPr/>
                </a:tc>
                <a:tc>
                  <a:txBody>
                    <a:bodyPr/>
                    <a:lstStyle/>
                    <a:p>
                      <a:r>
                        <a:rPr lang="es-ES" sz="1800" kern="1200" dirty="0">
                          <a:solidFill>
                            <a:schemeClr val="tx1"/>
                          </a:solidFill>
                          <a:effectLst/>
                          <a:latin typeface="+mn-lt"/>
                          <a:ea typeface="+mn-ea"/>
                          <a:cs typeface="+mn-cs"/>
                        </a:rPr>
                        <a:t>pena</a:t>
                      </a:r>
                      <a:endParaRPr lang="en-US" dirty="0"/>
                    </a:p>
                  </a:txBody>
                  <a:tcPr/>
                </a:tc>
                <a:tc>
                  <a:txBody>
                    <a:bodyPr/>
                    <a:lstStyle/>
                    <a:p>
                      <a:r>
                        <a:rPr lang="es-ES" sz="1800" kern="1200" dirty="0">
                          <a:solidFill>
                            <a:schemeClr val="tx1"/>
                          </a:solidFill>
                          <a:effectLst/>
                          <a:latin typeface="+mn-lt"/>
                          <a:ea typeface="+mn-ea"/>
                          <a:cs typeface="+mn-cs"/>
                        </a:rPr>
                        <a:t>pena</a:t>
                      </a:r>
                      <a:endParaRPr lang="en-US" dirty="0"/>
                    </a:p>
                  </a:txBody>
                  <a:tcPr/>
                </a:tc>
                <a:tc>
                  <a:txBody>
                    <a:bodyPr/>
                    <a:lstStyle/>
                    <a:p>
                      <a:r>
                        <a:rPr lang="es-ES" sz="1800" kern="1200" dirty="0">
                          <a:solidFill>
                            <a:schemeClr val="tx1"/>
                          </a:solidFill>
                          <a:effectLst/>
                          <a:latin typeface="+mn-lt"/>
                          <a:ea typeface="+mn-ea"/>
                          <a:cs typeface="+mn-cs"/>
                        </a:rPr>
                        <a:t>contra</a:t>
                      </a:r>
                      <a:endParaRPr lang="en-US" dirty="0"/>
                    </a:p>
                  </a:txBody>
                  <a:tcPr/>
                </a:tc>
              </a:tr>
              <a:tr h="519545">
                <a:tc>
                  <a:txBody>
                    <a:bodyPr/>
                    <a:lstStyle/>
                    <a:p>
                      <a:r>
                        <a:rPr lang="en-US" dirty="0"/>
                        <a:t>Palabra 7</a:t>
                      </a:r>
                    </a:p>
                  </a:txBody>
                  <a:tcPr/>
                </a:tc>
                <a:tc>
                  <a:txBody>
                    <a:bodyPr/>
                    <a:lstStyle/>
                    <a:p>
                      <a:r>
                        <a:rPr lang="es-ES" sz="1800" kern="1200" dirty="0">
                          <a:solidFill>
                            <a:schemeClr val="tx1"/>
                          </a:solidFill>
                          <a:effectLst/>
                          <a:latin typeface="+mn-lt"/>
                          <a:ea typeface="+mn-ea"/>
                          <a:cs typeface="+mn-cs"/>
                        </a:rPr>
                        <a:t>calor</a:t>
                      </a:r>
                      <a:endParaRPr lang="en-US" dirty="0"/>
                    </a:p>
                  </a:txBody>
                  <a:tcPr/>
                </a:tc>
                <a:tc>
                  <a:txBody>
                    <a:bodyPr/>
                    <a:lstStyle/>
                    <a:p>
                      <a:r>
                        <a:rPr lang="es-ES" sz="1800" kern="1200" dirty="0">
                          <a:solidFill>
                            <a:schemeClr val="tx1"/>
                          </a:solidFill>
                          <a:effectLst/>
                          <a:latin typeface="+mn-lt"/>
                          <a:ea typeface="+mn-ea"/>
                          <a:cs typeface="+mn-cs"/>
                        </a:rPr>
                        <a:t>calor</a:t>
                      </a:r>
                      <a:endParaRPr lang="en-US" dirty="0"/>
                    </a:p>
                  </a:txBody>
                  <a:tcPr/>
                </a:tc>
                <a:tc>
                  <a:txBody>
                    <a:bodyPr/>
                    <a:lstStyle/>
                    <a:p>
                      <a:r>
                        <a:rPr lang="es-ES" sz="1800" kern="1200" dirty="0">
                          <a:solidFill>
                            <a:schemeClr val="tx1"/>
                          </a:solidFill>
                          <a:effectLst/>
                          <a:latin typeface="+mn-lt"/>
                          <a:ea typeface="+mn-ea"/>
                          <a:cs typeface="+mn-cs"/>
                        </a:rPr>
                        <a:t>calor</a:t>
                      </a:r>
                      <a:endParaRPr lang="en-US" dirty="0"/>
                    </a:p>
                  </a:txBody>
                  <a:tcPr/>
                </a:tc>
                <a:tc>
                  <a:txBody>
                    <a:bodyPr/>
                    <a:lstStyle/>
                    <a:p>
                      <a:r>
                        <a:rPr lang="es-ES" sz="1800" kern="1200" dirty="0">
                          <a:solidFill>
                            <a:schemeClr val="tx1"/>
                          </a:solidFill>
                          <a:effectLst/>
                          <a:latin typeface="+mn-lt"/>
                          <a:ea typeface="+mn-ea"/>
                          <a:cs typeface="+mn-cs"/>
                        </a:rPr>
                        <a:t>calor</a:t>
                      </a:r>
                      <a:endParaRPr lang="en-US" dirty="0"/>
                    </a:p>
                  </a:txBody>
                  <a:tcPr/>
                </a:tc>
                <a:tc>
                  <a:txBody>
                    <a:bodyPr/>
                    <a:lstStyle/>
                    <a:p>
                      <a:r>
                        <a:rPr lang="es-ES" sz="1800" kern="1200" dirty="0">
                          <a:solidFill>
                            <a:schemeClr val="tx1"/>
                          </a:solidFill>
                          <a:effectLst/>
                          <a:latin typeface="+mn-lt"/>
                          <a:ea typeface="+mn-ea"/>
                          <a:cs typeface="+mn-cs"/>
                        </a:rPr>
                        <a:t>oro</a:t>
                      </a:r>
                      <a:endParaRPr lang="es-AR" sz="1800" kern="1200" dirty="0">
                        <a:solidFill>
                          <a:schemeClr val="tx1"/>
                        </a:solidFill>
                        <a:effectLst/>
                        <a:latin typeface="+mn-lt"/>
                        <a:ea typeface="+mn-ea"/>
                        <a:cs typeface="+mn-cs"/>
                      </a:endParaRPr>
                    </a:p>
                  </a:txBody>
                  <a:tcPr/>
                </a:tc>
              </a:tr>
              <a:tr h="519545">
                <a:tc>
                  <a:txBody>
                    <a:bodyPr/>
                    <a:lstStyle/>
                    <a:p>
                      <a:r>
                        <a:rPr lang="en-US" dirty="0"/>
                        <a:t>Palabra 8</a:t>
                      </a:r>
                    </a:p>
                  </a:txBody>
                  <a:tcPr/>
                </a:tc>
                <a:tc>
                  <a:txBody>
                    <a:bodyPr/>
                    <a:lstStyle/>
                    <a:p>
                      <a:r>
                        <a:rPr lang="es-ES" sz="1800" kern="1200" dirty="0">
                          <a:solidFill>
                            <a:schemeClr val="tx1"/>
                          </a:solidFill>
                          <a:effectLst/>
                          <a:latin typeface="+mn-lt"/>
                          <a:ea typeface="+mn-ea"/>
                          <a:cs typeface="+mn-cs"/>
                        </a:rPr>
                        <a:t>cuidar</a:t>
                      </a:r>
                      <a:endParaRPr lang="en-US" dirty="0"/>
                    </a:p>
                  </a:txBody>
                  <a:tcPr/>
                </a:tc>
                <a:tc>
                  <a:txBody>
                    <a:bodyPr/>
                    <a:lstStyle/>
                    <a:p>
                      <a:r>
                        <a:rPr lang="es-ES" sz="1800" kern="1200" dirty="0">
                          <a:solidFill>
                            <a:schemeClr val="tx1"/>
                          </a:solidFill>
                          <a:effectLst/>
                          <a:latin typeface="+mn-lt"/>
                          <a:ea typeface="+mn-ea"/>
                          <a:cs typeface="+mn-cs"/>
                        </a:rPr>
                        <a:t>cuidar</a:t>
                      </a:r>
                      <a:endParaRPr lang="en-US" dirty="0"/>
                    </a:p>
                  </a:txBody>
                  <a:tcPr/>
                </a:tc>
                <a:tc>
                  <a:txBody>
                    <a:bodyPr/>
                    <a:lstStyle/>
                    <a:p>
                      <a:r>
                        <a:rPr lang="es-ES" sz="1800" kern="1200" dirty="0">
                          <a:solidFill>
                            <a:schemeClr val="tx1"/>
                          </a:solidFill>
                          <a:effectLst/>
                          <a:latin typeface="+mn-lt"/>
                          <a:ea typeface="+mn-ea"/>
                          <a:cs typeface="+mn-cs"/>
                        </a:rPr>
                        <a:t>cuidar</a:t>
                      </a:r>
                      <a:endParaRPr lang="en-US" dirty="0"/>
                    </a:p>
                  </a:txBody>
                  <a:tcPr/>
                </a:tc>
                <a:tc>
                  <a:txBody>
                    <a:bodyPr/>
                    <a:lstStyle/>
                    <a:p>
                      <a:r>
                        <a:rPr lang="es-ES" sz="1800" kern="1200" dirty="0">
                          <a:solidFill>
                            <a:schemeClr val="tx1"/>
                          </a:solidFill>
                          <a:effectLst/>
                          <a:latin typeface="+mn-lt"/>
                          <a:ea typeface="+mn-ea"/>
                          <a:cs typeface="+mn-cs"/>
                        </a:rPr>
                        <a:t>cuidar</a:t>
                      </a:r>
                      <a:endParaRPr lang="en-US" dirty="0"/>
                    </a:p>
                  </a:txBody>
                  <a:tcPr/>
                </a:tc>
                <a:tc>
                  <a:txBody>
                    <a:bodyPr/>
                    <a:lstStyle/>
                    <a:p>
                      <a:r>
                        <a:rPr lang="es-ES" sz="1800" kern="1200" dirty="0">
                          <a:solidFill>
                            <a:schemeClr val="tx1"/>
                          </a:solidFill>
                          <a:effectLst/>
                          <a:latin typeface="+mn-lt"/>
                          <a:ea typeface="+mn-ea"/>
                          <a:cs typeface="+mn-cs"/>
                        </a:rPr>
                        <a:t>entre</a:t>
                      </a:r>
                      <a:endParaRPr lang="es-AR" sz="1800" kern="1200" dirty="0">
                        <a:solidFill>
                          <a:schemeClr val="tx1"/>
                        </a:solidFill>
                        <a:effectLst/>
                        <a:latin typeface="+mn-lt"/>
                        <a:ea typeface="+mn-ea"/>
                        <a:cs typeface="+mn-cs"/>
                      </a:endParaRPr>
                    </a:p>
                  </a:txBody>
                  <a:tcPr/>
                </a:tc>
              </a:tr>
              <a:tr h="519545">
                <a:tc>
                  <a:txBody>
                    <a:bodyPr/>
                    <a:lstStyle/>
                    <a:p>
                      <a:r>
                        <a:rPr lang="en-US" dirty="0"/>
                        <a:t>Palabra 9</a:t>
                      </a:r>
                    </a:p>
                  </a:txBody>
                  <a:tcPr/>
                </a:tc>
                <a:tc>
                  <a:txBody>
                    <a:bodyPr/>
                    <a:lstStyle/>
                    <a:p>
                      <a:r>
                        <a:rPr lang="es-ES" sz="1800" kern="1200" dirty="0">
                          <a:solidFill>
                            <a:schemeClr val="tx1"/>
                          </a:solidFill>
                          <a:effectLst/>
                          <a:latin typeface="+mn-lt"/>
                          <a:ea typeface="+mn-ea"/>
                          <a:cs typeface="+mn-cs"/>
                        </a:rPr>
                        <a:t>corte</a:t>
                      </a:r>
                      <a:endParaRPr lang="en-US" dirty="0"/>
                    </a:p>
                  </a:txBody>
                  <a:tcPr/>
                </a:tc>
                <a:tc>
                  <a:txBody>
                    <a:bodyPr/>
                    <a:lstStyle/>
                    <a:p>
                      <a:r>
                        <a:rPr lang="es-ES" sz="1800" kern="1200" dirty="0">
                          <a:solidFill>
                            <a:schemeClr val="tx1"/>
                          </a:solidFill>
                          <a:effectLst/>
                          <a:latin typeface="+mn-lt"/>
                          <a:ea typeface="+mn-ea"/>
                          <a:cs typeface="+mn-cs"/>
                        </a:rPr>
                        <a:t>corte</a:t>
                      </a:r>
                      <a:endParaRPr lang="en-US" dirty="0"/>
                    </a:p>
                  </a:txBody>
                  <a:tcPr/>
                </a:tc>
                <a:tc>
                  <a:txBody>
                    <a:bodyPr/>
                    <a:lstStyle/>
                    <a:p>
                      <a:r>
                        <a:rPr lang="es-ES" sz="1800" kern="1200" dirty="0">
                          <a:solidFill>
                            <a:schemeClr val="tx1"/>
                          </a:solidFill>
                          <a:effectLst/>
                          <a:latin typeface="+mn-lt"/>
                          <a:ea typeface="+mn-ea"/>
                          <a:cs typeface="+mn-cs"/>
                        </a:rPr>
                        <a:t>corte</a:t>
                      </a:r>
                      <a:endParaRPr lang="en-US" dirty="0"/>
                    </a:p>
                  </a:txBody>
                  <a:tcPr/>
                </a:tc>
                <a:tc>
                  <a:txBody>
                    <a:bodyPr/>
                    <a:lstStyle/>
                    <a:p>
                      <a:r>
                        <a:rPr lang="es-ES" sz="1800" kern="1200" dirty="0">
                          <a:solidFill>
                            <a:schemeClr val="tx1"/>
                          </a:solidFill>
                          <a:effectLst/>
                          <a:latin typeface="+mn-lt"/>
                          <a:ea typeface="+mn-ea"/>
                          <a:cs typeface="+mn-cs"/>
                        </a:rPr>
                        <a:t>corte</a:t>
                      </a:r>
                      <a:endParaRPr lang="en-US" dirty="0"/>
                    </a:p>
                  </a:txBody>
                  <a:tcPr/>
                </a:tc>
                <a:tc>
                  <a:txBody>
                    <a:bodyPr/>
                    <a:lstStyle/>
                    <a:p>
                      <a:r>
                        <a:rPr lang="es-ES" sz="1800" kern="1200" dirty="0">
                          <a:solidFill>
                            <a:schemeClr val="tx1"/>
                          </a:solidFill>
                          <a:effectLst/>
                          <a:latin typeface="+mn-lt"/>
                          <a:ea typeface="+mn-ea"/>
                          <a:cs typeface="+mn-cs"/>
                        </a:rPr>
                        <a:t>cuarto</a:t>
                      </a:r>
                      <a:endParaRPr lang="en-US" dirty="0"/>
                    </a:p>
                  </a:txBody>
                  <a:tcPr/>
                </a:tc>
              </a:tr>
            </a:tbl>
          </a:graphicData>
        </a:graphic>
      </p:graphicFrame>
    </p:spTree>
    <p:extLst>
      <p:ext uri="{BB962C8B-B14F-4D97-AF65-F5344CB8AC3E}">
        <p14:creationId xmlns:p14="http://schemas.microsoft.com/office/powerpoint/2010/main" val="2244892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1089</Words>
  <Application>Microsoft Office PowerPoint</Application>
  <PresentationFormat>On-screen Show (4:3)</PresentationFormat>
  <Paragraphs>185</Paragraphs>
  <Slides>8</Slides>
  <Notes>8</Notes>
  <HiddenSlides>0</HiddenSlides>
  <MMClips>6</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¿Me estás hablando a mí?</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 Fletcher</dc:creator>
  <cp:lastModifiedBy>Kathy Tolentino Gonzalez</cp:lastModifiedBy>
  <cp:revision>60</cp:revision>
  <dcterms:created xsi:type="dcterms:W3CDTF">2017-09-27T18:34:59Z</dcterms:created>
  <dcterms:modified xsi:type="dcterms:W3CDTF">2019-08-16T13:05:37Z</dcterms:modified>
</cp:coreProperties>
</file>