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51511" autoAdjust="0"/>
  </p:normalViewPr>
  <p:slideViewPr>
    <p:cSldViewPr>
      <p:cViewPr varScale="1">
        <p:scale>
          <a:sx n="56" d="100"/>
          <a:sy n="56" d="100"/>
        </p:scale>
        <p:origin x="-3216" y="-90"/>
      </p:cViewPr>
      <p:guideLst>
        <p:guide orient="horz" pos="2160"/>
        <p:guide pos="2880"/>
      </p:guideLst>
    </p:cSldViewPr>
  </p:slideViewPr>
  <p:notesTextViewPr>
    <p:cViewPr>
      <p:scale>
        <a:sx n="1" d="1"/>
        <a:sy n="1" d="1"/>
      </p:scale>
      <p:origin x="0" y="0"/>
    </p:cViewPr>
  </p:notesTextViewPr>
  <p:notesViewPr>
    <p:cSldViewPr>
      <p:cViewPr>
        <p:scale>
          <a:sx n="89" d="100"/>
          <a:sy n="89" d="100"/>
        </p:scale>
        <p:origin x="-3036" y="-6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A333065-566B-4F44-9304-C13D1E54C31E}" type="datetimeFigureOut">
              <a:rPr lang="en-US" smtClean="0"/>
              <a:pPr/>
              <a:t>1/10/2020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A5F7294-855D-44C3-9E4D-3DF8698E305B}" type="slidenum">
              <a:rPr lang="en-US" smtClean="0"/>
              <a:pPr/>
              <a:t>‹#›</a:t>
            </a:fld>
            <a:endParaRPr lang="en-US"/>
          </a:p>
        </p:txBody>
      </p:sp>
    </p:spTree>
    <p:extLst>
      <p:ext uri="{BB962C8B-B14F-4D97-AF65-F5344CB8AC3E}">
        <p14:creationId xmlns:p14="http://schemas.microsoft.com/office/powerpoint/2010/main" val="373738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2"/>
            <a:ext cx="5618480" cy="4421823"/>
          </a:xfrm>
        </p:spPr>
        <p:txBody>
          <a:bodyPr/>
          <a:lstStyle/>
          <a:p>
            <a:pPr defTabSz="933237">
              <a:defRPr/>
            </a:pPr>
            <a:r>
              <a:rPr lang="en-US" b="1" dirty="0" smtClean="0"/>
              <a:t>INSTRUCTOR NOTE: NOISE TRAINING REFRESHER EXERCISES FOR USE AS PART OF OSHA 10- AND 30-HOUR MODULES (SUCH AS TRAINING ON PPE, USE OF POWER TOOLS, ETC.):  Exercise A-3</a:t>
            </a:r>
          </a:p>
          <a:p>
            <a:pPr defTabSz="933237">
              <a:defRPr/>
            </a:pPr>
            <a:endParaRPr lang="en-US" b="1" dirty="0" smtClean="0"/>
          </a:p>
          <a:p>
            <a:r>
              <a:rPr lang="en-US" dirty="0"/>
              <a:t>Let’s do a listening activity that will help us experience what happens to a construction worker’s hearing as they move through their career without wearing hearing protection.</a:t>
            </a:r>
          </a:p>
          <a:p>
            <a:endParaRPr lang="en-US" dirty="0"/>
          </a:p>
          <a:p>
            <a:r>
              <a:rPr lang="en-US" dirty="0"/>
              <a:t>I’m going to play several short audio files for you. The words in the recording are the same, but each will represent a different number of years of workplace exposure at 95 decibels – which is 10 decibels over the National Institute for Occupational Safety and Health’s recommended exposure limit and 5 over OSHA’s permissible exposure limit.</a:t>
            </a:r>
          </a:p>
          <a:p>
            <a:endParaRPr lang="en-US" dirty="0"/>
          </a:p>
          <a:p>
            <a:r>
              <a:rPr lang="en-US" b="1" dirty="0"/>
              <a:t>ADDITIONAL INSTRUCTOR NOTES:</a:t>
            </a:r>
            <a:endParaRPr lang="en-US" dirty="0"/>
          </a:p>
          <a:p>
            <a:r>
              <a:rPr lang="en-US" b="1" dirty="0"/>
              <a:t> </a:t>
            </a:r>
            <a:endParaRPr lang="en-US" dirty="0"/>
          </a:p>
          <a:p>
            <a:r>
              <a:rPr lang="en-US" b="1" dirty="0"/>
              <a:t>The activity has 6 different audio files each around 13 seconds. The files have a female voice saying “You can prevent hearing loss from keeping away from loud noise. Wear ear muffs, ear plugs, or other hearing protection whenever you are around loud sounds. Loud noise causes permanent hearing loss.” Each file has the same noise exposure of 95 dB, however the number of years of exposure and age of the worker increases in steps of 5. The audio files were created using NIOSH’s Hearing Loss Simulator. </a:t>
            </a:r>
            <a:endParaRPr lang="en-US" dirty="0"/>
          </a:p>
          <a:p>
            <a:endParaRPr lang="en-US" dirty="0"/>
          </a:p>
        </p:txBody>
      </p:sp>
      <p:sp>
        <p:nvSpPr>
          <p:cNvPr id="4" name="Slide Number Placeholder 3"/>
          <p:cNvSpPr>
            <a:spLocks noGrp="1"/>
          </p:cNvSpPr>
          <p:nvPr>
            <p:ph type="sldNum" sz="quarter" idx="10"/>
          </p:nvPr>
        </p:nvSpPr>
        <p:spPr/>
        <p:txBody>
          <a:bodyPr/>
          <a:lstStyle/>
          <a:p>
            <a:fld id="{6A5F7294-855D-44C3-9E4D-3DF8698E305B}" type="slidenum">
              <a:rPr lang="en-US" smtClean="0"/>
              <a:pPr/>
              <a:t>1</a:t>
            </a:fld>
            <a:endParaRPr lang="en-US"/>
          </a:p>
        </p:txBody>
      </p:sp>
    </p:spTree>
    <p:extLst>
      <p:ext uri="{BB962C8B-B14F-4D97-AF65-F5344CB8AC3E}">
        <p14:creationId xmlns:p14="http://schemas.microsoft.com/office/powerpoint/2010/main" val="120610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short clip is with no hearing loss – or what it would sound like at the beginning of a construction career before any workplace exposure.</a:t>
            </a:r>
          </a:p>
          <a:p>
            <a:endParaRPr lang="en-US" dirty="0"/>
          </a:p>
          <a:p>
            <a:r>
              <a:rPr lang="en-US" b="1" dirty="0"/>
              <a:t>Play the audio file by clicking on the sound image or play button on the screen.</a:t>
            </a:r>
          </a:p>
          <a:p>
            <a:endParaRPr lang="en-US" dirty="0"/>
          </a:p>
        </p:txBody>
      </p:sp>
      <p:sp>
        <p:nvSpPr>
          <p:cNvPr id="4" name="Slide Number Placeholder 3"/>
          <p:cNvSpPr>
            <a:spLocks noGrp="1"/>
          </p:cNvSpPr>
          <p:nvPr>
            <p:ph type="sldNum" sz="quarter" idx="10"/>
          </p:nvPr>
        </p:nvSpPr>
        <p:spPr/>
        <p:txBody>
          <a:bodyPr/>
          <a:lstStyle/>
          <a:p>
            <a:fld id="{6A5F7294-855D-44C3-9E4D-3DF8698E305B}" type="slidenum">
              <a:rPr lang="en-US" smtClean="0"/>
              <a:pPr/>
              <a:t>2</a:t>
            </a:fld>
            <a:endParaRPr lang="en-US"/>
          </a:p>
        </p:txBody>
      </p:sp>
    </p:spTree>
    <p:extLst>
      <p:ext uri="{BB962C8B-B14F-4D97-AF65-F5344CB8AC3E}">
        <p14:creationId xmlns:p14="http://schemas.microsoft.com/office/powerpoint/2010/main" val="46562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clip of what a person hears after 10 years of exposure to 95 decibels of sound at work. </a:t>
            </a:r>
          </a:p>
          <a:p>
            <a:endParaRPr lang="en-US" b="1" dirty="0"/>
          </a:p>
          <a:p>
            <a:r>
              <a:rPr lang="en-US" b="1" dirty="0"/>
              <a:t>Play the audio file by clicking on the sound image or play button on the screen.</a:t>
            </a:r>
          </a:p>
          <a:p>
            <a:endParaRPr lang="en-US" dirty="0"/>
          </a:p>
        </p:txBody>
      </p:sp>
      <p:sp>
        <p:nvSpPr>
          <p:cNvPr id="4" name="Slide Number Placeholder 3"/>
          <p:cNvSpPr>
            <a:spLocks noGrp="1"/>
          </p:cNvSpPr>
          <p:nvPr>
            <p:ph type="sldNum" sz="quarter" idx="10"/>
          </p:nvPr>
        </p:nvSpPr>
        <p:spPr/>
        <p:txBody>
          <a:bodyPr/>
          <a:lstStyle/>
          <a:p>
            <a:fld id="{6A5F7294-855D-44C3-9E4D-3DF8698E305B}" type="slidenum">
              <a:rPr lang="en-US" smtClean="0"/>
              <a:pPr/>
              <a:t>3</a:t>
            </a:fld>
            <a:endParaRPr lang="en-US"/>
          </a:p>
        </p:txBody>
      </p:sp>
    </p:spTree>
    <p:extLst>
      <p:ext uri="{BB962C8B-B14F-4D97-AF65-F5344CB8AC3E}">
        <p14:creationId xmlns:p14="http://schemas.microsoft.com/office/powerpoint/2010/main" val="343501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clip of what a person hears after 15 years of exposure to 95 decibels of sound at work. </a:t>
            </a:r>
          </a:p>
          <a:p>
            <a:endParaRPr lang="en-US" dirty="0"/>
          </a:p>
          <a:p>
            <a:r>
              <a:rPr lang="en-US" b="1" dirty="0"/>
              <a:t>Play the audio file by clicking on the sound image or play button on the screen.</a:t>
            </a:r>
            <a:endParaRPr lang="en-US" dirty="0"/>
          </a:p>
          <a:p>
            <a:pPr defTabSz="933237">
              <a:defRPr/>
            </a:pPr>
            <a:endParaRPr lang="en-US" dirty="0"/>
          </a:p>
        </p:txBody>
      </p:sp>
      <p:sp>
        <p:nvSpPr>
          <p:cNvPr id="4" name="Slide Number Placeholder 3"/>
          <p:cNvSpPr>
            <a:spLocks noGrp="1"/>
          </p:cNvSpPr>
          <p:nvPr>
            <p:ph type="sldNum" sz="quarter" idx="10"/>
          </p:nvPr>
        </p:nvSpPr>
        <p:spPr/>
        <p:txBody>
          <a:bodyPr/>
          <a:lstStyle/>
          <a:p>
            <a:fld id="{6A5F7294-855D-44C3-9E4D-3DF8698E305B}" type="slidenum">
              <a:rPr lang="en-US" smtClean="0"/>
              <a:pPr/>
              <a:t>4</a:t>
            </a:fld>
            <a:endParaRPr lang="en-US"/>
          </a:p>
        </p:txBody>
      </p:sp>
    </p:spTree>
    <p:extLst>
      <p:ext uri="{BB962C8B-B14F-4D97-AF65-F5344CB8AC3E}">
        <p14:creationId xmlns:p14="http://schemas.microsoft.com/office/powerpoint/2010/main" val="102977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clip of what a person hears after 20 years of exposure to 95 decibels of sound at work. </a:t>
            </a:r>
          </a:p>
          <a:p>
            <a:endParaRPr lang="en-US" dirty="0"/>
          </a:p>
          <a:p>
            <a:r>
              <a:rPr lang="en-US" b="1" dirty="0"/>
              <a:t>Play the audio file by clicking on the sound image or play button on the screen.</a:t>
            </a:r>
            <a:endParaRPr lang="en-US" dirty="0"/>
          </a:p>
          <a:p>
            <a:pPr defTabSz="933237">
              <a:defRPr/>
            </a:pPr>
            <a:endParaRPr lang="en-US" dirty="0"/>
          </a:p>
        </p:txBody>
      </p:sp>
      <p:sp>
        <p:nvSpPr>
          <p:cNvPr id="4" name="Slide Number Placeholder 3"/>
          <p:cNvSpPr>
            <a:spLocks noGrp="1"/>
          </p:cNvSpPr>
          <p:nvPr>
            <p:ph type="sldNum" sz="quarter" idx="10"/>
          </p:nvPr>
        </p:nvSpPr>
        <p:spPr/>
        <p:txBody>
          <a:bodyPr/>
          <a:lstStyle/>
          <a:p>
            <a:fld id="{6A5F7294-855D-44C3-9E4D-3DF8698E305B}" type="slidenum">
              <a:rPr lang="en-US" smtClean="0"/>
              <a:pPr/>
              <a:t>5</a:t>
            </a:fld>
            <a:endParaRPr lang="en-US"/>
          </a:p>
        </p:txBody>
      </p:sp>
    </p:spTree>
    <p:extLst>
      <p:ext uri="{BB962C8B-B14F-4D97-AF65-F5344CB8AC3E}">
        <p14:creationId xmlns:p14="http://schemas.microsoft.com/office/powerpoint/2010/main" val="384419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clip of what a person hears after 25 years of exposure to 95 decibels of sound at work. </a:t>
            </a:r>
          </a:p>
          <a:p>
            <a:endParaRPr lang="en-US" dirty="0"/>
          </a:p>
          <a:p>
            <a:r>
              <a:rPr lang="en-US" b="1" dirty="0"/>
              <a:t>Play the audio file by clicking on the sound image or play button on the screen.</a:t>
            </a:r>
            <a:endParaRPr lang="en-US" dirty="0"/>
          </a:p>
          <a:p>
            <a:pPr defTabSz="933237">
              <a:defRPr/>
            </a:pPr>
            <a:endParaRPr lang="en-US" dirty="0"/>
          </a:p>
        </p:txBody>
      </p:sp>
      <p:sp>
        <p:nvSpPr>
          <p:cNvPr id="4" name="Slide Number Placeholder 3"/>
          <p:cNvSpPr>
            <a:spLocks noGrp="1"/>
          </p:cNvSpPr>
          <p:nvPr>
            <p:ph type="sldNum" sz="quarter" idx="10"/>
          </p:nvPr>
        </p:nvSpPr>
        <p:spPr/>
        <p:txBody>
          <a:bodyPr/>
          <a:lstStyle/>
          <a:p>
            <a:fld id="{6A5F7294-855D-44C3-9E4D-3DF8698E305B}" type="slidenum">
              <a:rPr lang="en-US" smtClean="0"/>
              <a:pPr/>
              <a:t>6</a:t>
            </a:fld>
            <a:endParaRPr lang="en-US"/>
          </a:p>
        </p:txBody>
      </p:sp>
    </p:spTree>
    <p:extLst>
      <p:ext uri="{BB962C8B-B14F-4D97-AF65-F5344CB8AC3E}">
        <p14:creationId xmlns:p14="http://schemas.microsoft.com/office/powerpoint/2010/main" val="306749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8207" y="4421823"/>
            <a:ext cx="6320790" cy="4189095"/>
          </a:xfrm>
        </p:spPr>
        <p:txBody>
          <a:bodyPr/>
          <a:lstStyle/>
          <a:p>
            <a:r>
              <a:rPr lang="en-US" dirty="0"/>
              <a:t>This is a short clip of what a person hears after 30 years of exposure to 95 decibels of sound at work – or at retirement.</a:t>
            </a:r>
          </a:p>
          <a:p>
            <a:endParaRPr lang="en-US" dirty="0"/>
          </a:p>
          <a:p>
            <a:r>
              <a:rPr lang="en-US" b="1" dirty="0"/>
              <a:t>Play the audio file by clicking on the sound image or play button on the screen.</a:t>
            </a:r>
            <a:endParaRPr lang="en-US" dirty="0"/>
          </a:p>
          <a:p>
            <a:r>
              <a:rPr lang="en-US" b="1" dirty="0"/>
              <a:t> </a:t>
            </a:r>
            <a:endParaRPr lang="en-US" dirty="0"/>
          </a:p>
          <a:p>
            <a:r>
              <a:rPr lang="en-US" b="1" dirty="0"/>
              <a:t>ASK THE CLASS:</a:t>
            </a:r>
            <a:endParaRPr lang="en-US" dirty="0"/>
          </a:p>
          <a:p>
            <a:r>
              <a:rPr lang="en-US" dirty="0"/>
              <a:t>What are some ways that hearing loss can be prevented?</a:t>
            </a:r>
          </a:p>
          <a:p>
            <a:endParaRPr lang="en-US" dirty="0"/>
          </a:p>
          <a:p>
            <a:r>
              <a:rPr lang="en-US" b="1" dirty="0"/>
              <a:t>If the class can’t come up with some strategies for hearing loss prevention, remind them of the hierarchy of controls and the importance of hearing protection.</a:t>
            </a:r>
          </a:p>
          <a:p>
            <a:endParaRPr lang="en-US" dirty="0"/>
          </a:p>
          <a:p>
            <a:r>
              <a:rPr lang="en-US" b="1" dirty="0"/>
              <a:t>TELL THE CLASS:</a:t>
            </a:r>
            <a:endParaRPr lang="en-US" dirty="0"/>
          </a:p>
          <a:p>
            <a:r>
              <a:rPr lang="en-US" dirty="0"/>
              <a:t>The best ways to prevent hearing loss is to make sure workers are not exposed to loud noises for long periods, for example, by using lower noise equipment, putting up sound barriers, or scheduling noisy work when few workers are on site.  </a:t>
            </a:r>
          </a:p>
          <a:p>
            <a:endParaRPr lang="en-US" dirty="0"/>
          </a:p>
          <a:p>
            <a:r>
              <a:rPr lang="en-US" dirty="0"/>
              <a:t>But even with these controls noise levels may be over safe levels, which is why it’s always important to be aware of the noise around you – not just the noise you’re generating – and use appropriate hearing protection.  Your employer should provide hearing protection</a:t>
            </a:r>
            <a:r>
              <a:rPr lang="en-US" dirty="0" smtClean="0"/>
              <a:t>.</a:t>
            </a:r>
            <a:endParaRPr lang="en-US" dirty="0"/>
          </a:p>
        </p:txBody>
      </p:sp>
      <p:sp>
        <p:nvSpPr>
          <p:cNvPr id="4" name="Slide Number Placeholder 3"/>
          <p:cNvSpPr>
            <a:spLocks noGrp="1"/>
          </p:cNvSpPr>
          <p:nvPr>
            <p:ph type="sldNum" sz="quarter" idx="10"/>
          </p:nvPr>
        </p:nvSpPr>
        <p:spPr/>
        <p:txBody>
          <a:bodyPr/>
          <a:lstStyle/>
          <a:p>
            <a:fld id="{6A5F7294-855D-44C3-9E4D-3DF8698E305B}" type="slidenum">
              <a:rPr lang="en-US" smtClean="0"/>
              <a:pPr/>
              <a:t>7</a:t>
            </a:fld>
            <a:endParaRPr lang="en-US"/>
          </a:p>
        </p:txBody>
      </p:sp>
    </p:spTree>
    <p:extLst>
      <p:ext uri="{BB962C8B-B14F-4D97-AF65-F5344CB8AC3E}">
        <p14:creationId xmlns:p14="http://schemas.microsoft.com/office/powerpoint/2010/main" val="407995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D33849-D6CA-4AA1-8345-4A3D9D523B60}"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144589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33849-D6CA-4AA1-8345-4A3D9D523B60}"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86050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33849-D6CA-4AA1-8345-4A3D9D523B60}"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293765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33849-D6CA-4AA1-8345-4A3D9D523B60}"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162843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D33849-D6CA-4AA1-8345-4A3D9D523B60}"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243576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D33849-D6CA-4AA1-8345-4A3D9D523B60}"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217982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D33849-D6CA-4AA1-8345-4A3D9D523B60}" type="datetimeFigureOut">
              <a:rPr lang="en-US" smtClean="0"/>
              <a:pPr/>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117215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D33849-D6CA-4AA1-8345-4A3D9D523B60}" type="datetimeFigureOut">
              <a:rPr lang="en-US" smtClean="0"/>
              <a:pPr/>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301837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33849-D6CA-4AA1-8345-4A3D9D523B60}" type="datetimeFigureOut">
              <a:rPr lang="en-US" smtClean="0"/>
              <a:pPr/>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225034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D33849-D6CA-4AA1-8345-4A3D9D523B60}"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218689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D33849-D6CA-4AA1-8345-4A3D9D523B60}"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F14C8-B39A-4944-9169-CA0AEBB68116}" type="slidenum">
              <a:rPr lang="en-US" smtClean="0"/>
              <a:pPr/>
              <a:t>‹#›</a:t>
            </a:fld>
            <a:endParaRPr lang="en-US"/>
          </a:p>
        </p:txBody>
      </p:sp>
    </p:spTree>
    <p:extLst>
      <p:ext uri="{BB962C8B-B14F-4D97-AF65-F5344CB8AC3E}">
        <p14:creationId xmlns:p14="http://schemas.microsoft.com/office/powerpoint/2010/main" val="156183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33849-D6CA-4AA1-8345-4A3D9D523B60}" type="datetimeFigureOut">
              <a:rPr lang="en-US" smtClean="0"/>
              <a:pPr/>
              <a:t>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F14C8-B39A-4944-9169-CA0AEBB68116}" type="slidenum">
              <a:rPr lang="en-US" smtClean="0"/>
              <a:pPr/>
              <a:t>‹#›</a:t>
            </a:fld>
            <a:endParaRPr lang="en-US"/>
          </a:p>
        </p:txBody>
      </p:sp>
    </p:spTree>
    <p:extLst>
      <p:ext uri="{BB962C8B-B14F-4D97-AF65-F5344CB8AC3E}">
        <p14:creationId xmlns:p14="http://schemas.microsoft.com/office/powerpoint/2010/main" val="1518802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What does hearing loss </a:t>
            </a:r>
            <a:br>
              <a:rPr lang="en-US" b="1" dirty="0" smtClean="0"/>
            </a:br>
            <a:r>
              <a:rPr lang="en-US" b="1" dirty="0" smtClean="0"/>
              <a:t>sound like?</a:t>
            </a:r>
            <a:endParaRPr lang="en-US" b="1" dirty="0"/>
          </a:p>
        </p:txBody>
      </p:sp>
      <p:sp>
        <p:nvSpPr>
          <p:cNvPr id="3" name="Subtitle 2"/>
          <p:cNvSpPr>
            <a:spLocks noGrp="1"/>
          </p:cNvSpPr>
          <p:nvPr>
            <p:ph type="subTitle" idx="1"/>
          </p:nvPr>
        </p:nvSpPr>
        <p:spPr/>
        <p:txBody>
          <a:bodyPr/>
          <a:lstStyle/>
          <a:p>
            <a:r>
              <a:rPr lang="en-US" dirty="0" smtClean="0"/>
              <a:t>A worker exposed to 95 </a:t>
            </a:r>
            <a:r>
              <a:rPr lang="en-US" dirty="0" err="1" smtClean="0"/>
              <a:t>dBA</a:t>
            </a:r>
            <a:r>
              <a:rPr lang="en-US" dirty="0" smtClean="0"/>
              <a:t> </a:t>
            </a:r>
            <a:endParaRPr lang="en-US" dirty="0"/>
          </a:p>
        </p:txBody>
      </p:sp>
      <p:sp>
        <p:nvSpPr>
          <p:cNvPr id="4" name="Rectangle 3"/>
          <p:cNvSpPr/>
          <p:nvPr/>
        </p:nvSpPr>
        <p:spPr>
          <a:xfrm>
            <a:off x="239713" y="152400"/>
            <a:ext cx="8669337" cy="707886"/>
          </a:xfrm>
          <a:prstGeom prst="rect">
            <a:avLst/>
          </a:prstGeom>
          <a:solidFill>
            <a:srgbClr val="C00000"/>
          </a:solidFill>
        </p:spPr>
        <p:txBody>
          <a:bodyPr wrap="square">
            <a:spAutoFit/>
          </a:bodyPr>
          <a:lstStyle/>
          <a:p>
            <a:pPr algn="ctr" defTabSz="457200" fontAlgn="auto">
              <a:spcBef>
                <a:spcPts val="0"/>
              </a:spcBef>
              <a:spcAft>
                <a:spcPts val="0"/>
              </a:spcAft>
              <a:defRPr/>
            </a:pPr>
            <a:r>
              <a:rPr lang="en-US" sz="4000" b="1" baseline="-3000" dirty="0" smtClean="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Construction Noise</a:t>
            </a:r>
            <a:r>
              <a:rPr lang="en-US" sz="4000" b="1" dirty="0" smtClean="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 </a:t>
            </a:r>
            <a:r>
              <a:rPr lang="en-US" sz="4000" b="1" baseline="-3000" dirty="0" smtClean="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&amp; Hearing Loss Prevention</a:t>
            </a:r>
            <a:endParaRPr lang="en-US" sz="4000" b="1" cap="small" baseline="-3000" dirty="0">
              <a:solidFill>
                <a:prstClr val="white"/>
              </a:solidFill>
              <a:latin typeface="Arial Narrow"/>
              <a:ea typeface="Arial Narrow" pitchFamily="-110" charset="0"/>
              <a:cs typeface="Arial Narrow"/>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6383074"/>
            <a:ext cx="4177144" cy="45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335" y="6507518"/>
            <a:ext cx="1392936" cy="369332"/>
          </a:xfrm>
          <a:prstGeom prst="rect">
            <a:avLst/>
          </a:prstGeom>
          <a:solidFill>
            <a:schemeClr val="bg1"/>
          </a:solidFill>
          <a:ln w="31750">
            <a:solidFill>
              <a:schemeClr val="tx1"/>
            </a:solidFill>
          </a:ln>
          <a:effectLst>
            <a:outerShdw blurRad="50800" dist="38100" dir="18900000" algn="bl" rotWithShape="0">
              <a:prstClr val="black">
                <a:alpha val="40000"/>
              </a:prstClr>
            </a:outerShdw>
          </a:effectLst>
        </p:spPr>
        <p:txBody>
          <a:bodyPr wrap="square" rtlCol="0">
            <a:spAutoFit/>
          </a:bodyPr>
          <a:lstStyle/>
          <a:p>
            <a:r>
              <a:rPr lang="en-US" dirty="0" smtClean="0"/>
              <a:t>Exercise A-3</a:t>
            </a:r>
            <a:endParaRPr lang="en-US" dirty="0"/>
          </a:p>
        </p:txBody>
      </p:sp>
    </p:spTree>
    <p:extLst>
      <p:ext uri="{BB962C8B-B14F-4D97-AF65-F5344CB8AC3E}">
        <p14:creationId xmlns:p14="http://schemas.microsoft.com/office/powerpoint/2010/main" val="2490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beginning of a career</a:t>
            </a:r>
            <a:endParaRPr lang="en-US" dirty="0"/>
          </a:p>
        </p:txBody>
      </p:sp>
      <p:pic>
        <p:nvPicPr>
          <p:cNvPr id="4" name="No hearing loss.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cstate="print"/>
          <a:stretch>
            <a:fillRect/>
          </a:stretch>
        </p:blipFill>
        <p:spPr>
          <a:xfrm>
            <a:off x="4199310" y="1295400"/>
            <a:ext cx="609600" cy="609600"/>
          </a:xfrm>
        </p:spPr>
      </p:pic>
      <p:pic>
        <p:nvPicPr>
          <p:cNvPr id="1026" name="Picture 2"/>
          <p:cNvPicPr>
            <a:picLocks noChangeAspect="1" noChangeArrowheads="1"/>
          </p:cNvPicPr>
          <p:nvPr/>
        </p:nvPicPr>
        <p:blipFill>
          <a:blip r:embed="rId6" cstate="print"/>
          <a:srcRect/>
          <a:stretch>
            <a:fillRect/>
          </a:stretch>
        </p:blipFill>
        <p:spPr bwMode="auto">
          <a:xfrm>
            <a:off x="2836021" y="2009774"/>
            <a:ext cx="3336179" cy="4539640"/>
          </a:xfrm>
          <a:prstGeom prst="rect">
            <a:avLst/>
          </a:prstGeom>
          <a:noFill/>
          <a:ln w="9525">
            <a:noFill/>
            <a:miter lim="800000"/>
            <a:headEnd/>
            <a:tailEnd/>
          </a:ln>
        </p:spPr>
      </p:pic>
    </p:spTree>
    <p:extLst>
      <p:ext uri="{BB962C8B-B14F-4D97-AF65-F5344CB8AC3E}">
        <p14:creationId xmlns:p14="http://schemas.microsoft.com/office/powerpoint/2010/main" val="883426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10 years in construction</a:t>
            </a:r>
            <a:endParaRPr lang="en-US" dirty="0"/>
          </a:p>
        </p:txBody>
      </p:sp>
      <p:pic>
        <p:nvPicPr>
          <p:cNvPr id="4" name="95dB_10 years_age 40.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cstate="print"/>
          <a:stretch>
            <a:fillRect/>
          </a:stretch>
        </p:blipFill>
        <p:spPr>
          <a:xfrm>
            <a:off x="4117624" y="1314450"/>
            <a:ext cx="609600" cy="609600"/>
          </a:xfrm>
        </p:spPr>
      </p:pic>
      <p:pic>
        <p:nvPicPr>
          <p:cNvPr id="2050" name="Picture 2"/>
          <p:cNvPicPr>
            <a:picLocks noChangeAspect="1" noChangeArrowheads="1"/>
          </p:cNvPicPr>
          <p:nvPr/>
        </p:nvPicPr>
        <p:blipFill>
          <a:blip r:embed="rId6" cstate="print"/>
          <a:srcRect/>
          <a:stretch>
            <a:fillRect/>
          </a:stretch>
        </p:blipFill>
        <p:spPr bwMode="auto">
          <a:xfrm>
            <a:off x="2743200" y="1924050"/>
            <a:ext cx="2709863" cy="4628738"/>
          </a:xfrm>
          <a:prstGeom prst="rect">
            <a:avLst/>
          </a:prstGeom>
          <a:noFill/>
          <a:ln w="9525">
            <a:noFill/>
            <a:miter lim="800000"/>
            <a:headEnd/>
            <a:tailEnd/>
          </a:ln>
        </p:spPr>
      </p:pic>
    </p:spTree>
    <p:extLst>
      <p:ext uri="{BB962C8B-B14F-4D97-AF65-F5344CB8AC3E}">
        <p14:creationId xmlns:p14="http://schemas.microsoft.com/office/powerpoint/2010/main" val="24512649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5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15 years in construction</a:t>
            </a:r>
            <a:endParaRPr lang="en-US" dirty="0"/>
          </a:p>
        </p:txBody>
      </p:sp>
      <p:pic>
        <p:nvPicPr>
          <p:cNvPr id="4" name="95dB_15 years_age 45.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cstate="print"/>
          <a:stretch>
            <a:fillRect/>
          </a:stretch>
        </p:blipFill>
        <p:spPr>
          <a:xfrm>
            <a:off x="4374356" y="1158366"/>
            <a:ext cx="609600" cy="609600"/>
          </a:xfrm>
        </p:spPr>
      </p:pic>
      <p:pic>
        <p:nvPicPr>
          <p:cNvPr id="4098" name="Picture 2"/>
          <p:cNvPicPr>
            <a:picLocks noChangeAspect="1" noChangeArrowheads="1"/>
          </p:cNvPicPr>
          <p:nvPr/>
        </p:nvPicPr>
        <p:blipFill>
          <a:blip r:embed="rId6" cstate="print"/>
          <a:srcRect/>
          <a:stretch>
            <a:fillRect/>
          </a:stretch>
        </p:blipFill>
        <p:spPr bwMode="auto">
          <a:xfrm>
            <a:off x="3276600" y="1767966"/>
            <a:ext cx="2805112" cy="4709034"/>
          </a:xfrm>
          <a:prstGeom prst="rect">
            <a:avLst/>
          </a:prstGeom>
          <a:noFill/>
          <a:ln w="9525">
            <a:noFill/>
            <a:miter lim="800000"/>
            <a:headEnd/>
            <a:tailEnd/>
          </a:ln>
        </p:spPr>
      </p:pic>
    </p:spTree>
    <p:extLst>
      <p:ext uri="{BB962C8B-B14F-4D97-AF65-F5344CB8AC3E}">
        <p14:creationId xmlns:p14="http://schemas.microsoft.com/office/powerpoint/2010/main" val="311575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8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20 years in construction</a:t>
            </a:r>
            <a:endParaRPr lang="en-US" dirty="0"/>
          </a:p>
        </p:txBody>
      </p:sp>
      <p:pic>
        <p:nvPicPr>
          <p:cNvPr id="4" name="95dB_20 years_age 50.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cstate="print"/>
          <a:stretch>
            <a:fillRect/>
          </a:stretch>
        </p:blipFill>
        <p:spPr>
          <a:xfrm>
            <a:off x="4191000" y="1219200"/>
            <a:ext cx="609600" cy="609600"/>
          </a:xfrm>
        </p:spPr>
      </p:pic>
      <p:pic>
        <p:nvPicPr>
          <p:cNvPr id="5" name="Picture 2"/>
          <p:cNvPicPr>
            <a:picLocks noChangeAspect="1" noChangeArrowheads="1"/>
          </p:cNvPicPr>
          <p:nvPr/>
        </p:nvPicPr>
        <p:blipFill>
          <a:blip r:embed="rId6" cstate="print"/>
          <a:srcRect/>
          <a:stretch>
            <a:fillRect/>
          </a:stretch>
        </p:blipFill>
        <p:spPr bwMode="auto">
          <a:xfrm>
            <a:off x="2517376" y="2252663"/>
            <a:ext cx="3807223" cy="4235964"/>
          </a:xfrm>
          <a:prstGeom prst="rect">
            <a:avLst/>
          </a:prstGeom>
          <a:noFill/>
          <a:ln w="9525">
            <a:noFill/>
            <a:miter lim="800000"/>
            <a:headEnd/>
            <a:tailEnd/>
          </a:ln>
        </p:spPr>
      </p:pic>
    </p:spTree>
    <p:extLst>
      <p:ext uri="{BB962C8B-B14F-4D97-AF65-F5344CB8AC3E}">
        <p14:creationId xmlns:p14="http://schemas.microsoft.com/office/powerpoint/2010/main" val="1465760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25 years in construction</a:t>
            </a:r>
            <a:endParaRPr lang="en-US" dirty="0"/>
          </a:p>
        </p:txBody>
      </p:sp>
      <p:pic>
        <p:nvPicPr>
          <p:cNvPr id="4" name="95dB_25 years_age 55.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cstate="print"/>
          <a:stretch>
            <a:fillRect/>
          </a:stretch>
        </p:blipFill>
        <p:spPr>
          <a:xfrm>
            <a:off x="5248275" y="1219200"/>
            <a:ext cx="609600" cy="609600"/>
          </a:xfrm>
        </p:spPr>
      </p:pic>
      <p:pic>
        <p:nvPicPr>
          <p:cNvPr id="3074" name="Picture 2"/>
          <p:cNvPicPr>
            <a:picLocks noChangeAspect="1" noChangeArrowheads="1"/>
          </p:cNvPicPr>
          <p:nvPr/>
        </p:nvPicPr>
        <p:blipFill>
          <a:blip r:embed="rId6" cstate="print"/>
          <a:srcRect/>
          <a:stretch>
            <a:fillRect/>
          </a:stretch>
        </p:blipFill>
        <p:spPr bwMode="auto">
          <a:xfrm>
            <a:off x="2133600" y="1952624"/>
            <a:ext cx="3724275" cy="4276019"/>
          </a:xfrm>
          <a:prstGeom prst="rect">
            <a:avLst/>
          </a:prstGeom>
          <a:noFill/>
          <a:ln w="9525">
            <a:noFill/>
            <a:miter lim="800000"/>
            <a:headEnd/>
            <a:tailEnd/>
          </a:ln>
        </p:spPr>
      </p:pic>
    </p:spTree>
    <p:extLst>
      <p:ext uri="{BB962C8B-B14F-4D97-AF65-F5344CB8AC3E}">
        <p14:creationId xmlns:p14="http://schemas.microsoft.com/office/powerpoint/2010/main" val="718602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30 years in construction</a:t>
            </a:r>
            <a:endParaRPr lang="en-US" dirty="0"/>
          </a:p>
        </p:txBody>
      </p:sp>
      <p:pic>
        <p:nvPicPr>
          <p:cNvPr id="4" name="95dB_30 years_age 60.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cstate="print"/>
          <a:stretch>
            <a:fillRect/>
          </a:stretch>
        </p:blipFill>
        <p:spPr>
          <a:xfrm>
            <a:off x="3048000" y="3276600"/>
            <a:ext cx="609600" cy="609600"/>
          </a:xfrm>
        </p:spPr>
      </p:pic>
      <p:pic>
        <p:nvPicPr>
          <p:cNvPr id="5122" name="Picture 2"/>
          <p:cNvPicPr>
            <a:picLocks noChangeAspect="1" noChangeArrowheads="1"/>
          </p:cNvPicPr>
          <p:nvPr/>
        </p:nvPicPr>
        <p:blipFill>
          <a:blip r:embed="rId6" cstate="print"/>
          <a:srcRect/>
          <a:stretch>
            <a:fillRect/>
          </a:stretch>
        </p:blipFill>
        <p:spPr bwMode="auto">
          <a:xfrm>
            <a:off x="3733800" y="1295400"/>
            <a:ext cx="4894943" cy="5139690"/>
          </a:xfrm>
          <a:prstGeom prst="rect">
            <a:avLst/>
          </a:prstGeom>
          <a:noFill/>
          <a:ln w="9525">
            <a:noFill/>
            <a:miter lim="800000"/>
            <a:headEnd/>
            <a:tailEnd/>
          </a:ln>
        </p:spPr>
      </p:pic>
    </p:spTree>
    <p:extLst>
      <p:ext uri="{BB962C8B-B14F-4D97-AF65-F5344CB8AC3E}">
        <p14:creationId xmlns:p14="http://schemas.microsoft.com/office/powerpoint/2010/main" val="3301422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429</Words>
  <Application>Microsoft Office PowerPoint</Application>
  <PresentationFormat>On-screen Show (4:3)</PresentationFormat>
  <Paragraphs>54</Paragraphs>
  <Slides>7</Slides>
  <Notes>7</Notes>
  <HiddenSlides>0</HiddenSlides>
  <MMClips>6</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What does hearing loss  sound like?</vt:lpstr>
      <vt:lpstr>At the beginning of a career</vt:lpstr>
      <vt:lpstr>After 10 years in construction</vt:lpstr>
      <vt:lpstr>After 15 years in construction</vt:lpstr>
      <vt:lpstr>After 20 years in construction</vt:lpstr>
      <vt:lpstr>After 25 years in construction</vt:lpstr>
      <vt:lpstr>After 30 years in construction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hearing loss sound like?</dc:title>
  <dc:creator>MK Fletcher</dc:creator>
  <cp:lastModifiedBy>Jess Bunting</cp:lastModifiedBy>
  <cp:revision>21</cp:revision>
  <cp:lastPrinted>2018-02-16T21:14:44Z</cp:lastPrinted>
  <dcterms:created xsi:type="dcterms:W3CDTF">2017-10-02T18:59:20Z</dcterms:created>
  <dcterms:modified xsi:type="dcterms:W3CDTF">2020-01-10T20:51:08Z</dcterms:modified>
</cp:coreProperties>
</file>