
<file path=[Content_Types].xml><?xml version="1.0" encoding="utf-8"?>
<Types xmlns="http://schemas.openxmlformats.org/package/2006/content-types">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51511" autoAdjust="0"/>
  </p:normalViewPr>
  <p:slideViewPr>
    <p:cSldViewPr>
      <p:cViewPr varScale="1">
        <p:scale>
          <a:sx n="56" d="100"/>
          <a:sy n="56" d="100"/>
        </p:scale>
        <p:origin x="3174" y="78"/>
      </p:cViewPr>
      <p:guideLst>
        <p:guide orient="horz" pos="2160"/>
        <p:guide pos="2880"/>
      </p:guideLst>
    </p:cSldViewPr>
  </p:slideViewPr>
  <p:notesTextViewPr>
    <p:cViewPr>
      <p:scale>
        <a:sx n="1" d="1"/>
        <a:sy n="1" d="1"/>
      </p:scale>
      <p:origin x="0" y="0"/>
    </p:cViewPr>
  </p:notesTextViewPr>
  <p:notesViewPr>
    <p:cSldViewPr>
      <p:cViewPr>
        <p:scale>
          <a:sx n="89" d="100"/>
          <a:sy n="89" d="100"/>
        </p:scale>
        <p:origin x="-324"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4A333065-566B-4F44-9304-C13D1E54C31E}" type="datetimeFigureOut">
              <a:rPr lang="en-US" smtClean="0"/>
              <a:pPr/>
              <a:t>1/27/2020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6A5F7294-855D-44C3-9E4D-3DF8698E305B}" type="slidenum">
              <a:rPr lang="en-US" smtClean="0"/>
              <a:pPr/>
              <a:t>‹#›</a:t>
            </a:fld>
            <a:endParaRPr lang="en-US"/>
          </a:p>
        </p:txBody>
      </p:sp>
    </p:spTree>
    <p:extLst>
      <p:ext uri="{BB962C8B-B14F-4D97-AF65-F5344CB8AC3E}">
        <p14:creationId xmlns:p14="http://schemas.microsoft.com/office/powerpoint/2010/main" val="373738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618480" cy="4421823"/>
          </a:xfrm>
        </p:spPr>
        <p:txBody>
          <a:bodyPr/>
          <a:lstStyle/>
          <a:p>
            <a:pPr defTabSz="933237">
              <a:defRPr/>
            </a:pPr>
            <a:r>
              <a:rPr lang="es-ES" b="1" noProof="0" dirty="0"/>
              <a:t>NOTA PARA EL INSTRUCTOR: EJERCICIOS DE ACTUALIZACIÓN DE ENTRENAMIENTO DE RUIDO PARA USO COMO PARTE DE LOS MÓDULOS DE OSHA DE 10 Y 30 HORAS (TAL COMO ENTRENAMIENTO EN PPE, USO DE HERRAMIENTAS ELÉCTRICAS, ETC.):  Ejercicio A-3</a:t>
            </a:r>
          </a:p>
          <a:p>
            <a:pPr defTabSz="933237">
              <a:defRPr/>
            </a:pPr>
            <a:endParaRPr lang="es-ES" b="1" noProof="0" dirty="0"/>
          </a:p>
          <a:p>
            <a:r>
              <a:rPr lang="es-ES" noProof="0" dirty="0"/>
              <a:t>Hagamos una actividad auditiva que les ayudará a experimentar lo que le sucede a la capacidad auditiva de un trabajador de la construcción conforme avanza en su profesión sin utilizar protección auditiva.</a:t>
            </a:r>
            <a:br>
              <a:rPr lang="es-ES" noProof="0" dirty="0"/>
            </a:br>
            <a:endParaRPr lang="es-ES" noProof="0" dirty="0"/>
          </a:p>
          <a:p>
            <a:r>
              <a:rPr lang="es-ES" noProof="0" dirty="0"/>
              <a:t>Reproduciré varios audios cortos. Las grabaciones tienen los mismos sonidos, pero cada una representa una cantidad distinta de años de exposición laboral a 95 decibeles, es decir, 10 decibeles por encima del límite de exposición recomendado por el Instituto Nacional de Salud y Seguridad Ocupacional y 5 decibeles por encima del límite de exposición aceptable para la OSHA. </a:t>
            </a:r>
          </a:p>
          <a:p>
            <a:endParaRPr lang="es-ES" noProof="0" dirty="0"/>
          </a:p>
          <a:p>
            <a:r>
              <a:rPr lang="es-ES" b="1" noProof="0" dirty="0"/>
              <a:t>NOTAS ADICIONALES PARA EL INSTRUCTOR:</a:t>
            </a:r>
            <a:endParaRPr lang="es-ES" noProof="0" dirty="0"/>
          </a:p>
          <a:p>
            <a:r>
              <a:rPr lang="es-ES" b="1" noProof="0" dirty="0"/>
              <a:t> </a:t>
            </a:r>
            <a:endParaRPr lang="es-ES" noProof="0" dirty="0"/>
          </a:p>
          <a:p>
            <a:r>
              <a:rPr lang="es-ES" b="1" noProof="0" dirty="0"/>
              <a:t>La actividad comprende 6 audios diferentes, cada uno de unos 13 segundos. En ellos, hay sonidos que puede escuchar en la</a:t>
            </a:r>
            <a:r>
              <a:rPr lang="es-ES" b="1" baseline="0" noProof="0" dirty="0"/>
              <a:t> obra</a:t>
            </a:r>
            <a:r>
              <a:rPr lang="es-ES" b="1" noProof="0" dirty="0"/>
              <a:t> de construcción. Cada archivo tiene la misma exposición al ruido de 95 dB, pero la cantidad de años de exposición y la edad del trabajador aumentan en incrementos de 5. Los audios se crearon mediante el simulador de hipoacusia del NIOSH.</a:t>
            </a:r>
            <a:endParaRPr lang="es-ES" noProof="0" dirty="0"/>
          </a:p>
        </p:txBody>
      </p:sp>
      <p:sp>
        <p:nvSpPr>
          <p:cNvPr id="4" name="Slide Number Placeholder 3"/>
          <p:cNvSpPr>
            <a:spLocks noGrp="1"/>
          </p:cNvSpPr>
          <p:nvPr>
            <p:ph type="sldNum" sz="quarter" idx="10"/>
          </p:nvPr>
        </p:nvSpPr>
        <p:spPr/>
        <p:txBody>
          <a:bodyPr/>
          <a:lstStyle/>
          <a:p>
            <a:fld id="{6A5F7294-855D-44C3-9E4D-3DF8698E305B}" type="slidenum">
              <a:rPr lang="en-US" smtClean="0"/>
              <a:pPr/>
              <a:t>1</a:t>
            </a:fld>
            <a:endParaRPr lang="en-US"/>
          </a:p>
        </p:txBody>
      </p:sp>
    </p:spTree>
    <p:extLst>
      <p:ext uri="{BB962C8B-B14F-4D97-AF65-F5344CB8AC3E}">
        <p14:creationId xmlns:p14="http://schemas.microsoft.com/office/powerpoint/2010/main" val="120610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audio corto es sin hipoacusia (como se escucharía al inicio de la vida profesional en la industria de la construcción antes de cualquier exposición laboral).</a:t>
            </a:r>
            <a:br>
              <a:rPr lang="es-ES" dirty="0"/>
            </a:br>
            <a:endParaRPr lang="en-US" dirty="0"/>
          </a:p>
          <a:p>
            <a:r>
              <a:rPr lang="es-ES" b="1" dirty="0"/>
              <a:t>Haga clic sobre la imagen de sonido o el botón de reproducción en la pantalla para reproducir el archivo de audio</a:t>
            </a:r>
            <a:r>
              <a:rPr lang="en-US" b="1" dirty="0"/>
              <a:t>.</a:t>
            </a:r>
          </a:p>
        </p:txBody>
      </p:sp>
      <p:sp>
        <p:nvSpPr>
          <p:cNvPr id="4" name="Slide Number Placeholder 3"/>
          <p:cNvSpPr>
            <a:spLocks noGrp="1"/>
          </p:cNvSpPr>
          <p:nvPr>
            <p:ph type="sldNum" sz="quarter" idx="10"/>
          </p:nvPr>
        </p:nvSpPr>
        <p:spPr/>
        <p:txBody>
          <a:bodyPr/>
          <a:lstStyle/>
          <a:p>
            <a:fld id="{6A5F7294-855D-44C3-9E4D-3DF8698E305B}" type="slidenum">
              <a:rPr lang="en-US" smtClean="0"/>
              <a:pPr/>
              <a:t>2</a:t>
            </a:fld>
            <a:endParaRPr lang="en-US"/>
          </a:p>
        </p:txBody>
      </p:sp>
    </p:spTree>
    <p:extLst>
      <p:ext uri="{BB962C8B-B14F-4D97-AF65-F5344CB8AC3E}">
        <p14:creationId xmlns:p14="http://schemas.microsoft.com/office/powerpoint/2010/main" val="46562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audio corto representa lo que se oiría luego de 10 años de exposición a ruido en el trabajo a 95 decibeles. </a:t>
            </a:r>
          </a:p>
          <a:p>
            <a:endParaRPr lang="en-US" b="1" dirty="0"/>
          </a:p>
          <a:p>
            <a:r>
              <a:rPr lang="es-ES" b="1" dirty="0"/>
              <a:t>Haga clic sobre la imagen de sonido o el botón de reproducción en la pantalla para reproducir el archivo de audio</a:t>
            </a:r>
            <a:r>
              <a:rPr lang="en-US" b="1" dirty="0"/>
              <a:t>.</a:t>
            </a:r>
          </a:p>
          <a:p>
            <a:endParaRPr lang="en-US" dirty="0"/>
          </a:p>
        </p:txBody>
      </p:sp>
      <p:sp>
        <p:nvSpPr>
          <p:cNvPr id="4" name="Slide Number Placeholder 3"/>
          <p:cNvSpPr>
            <a:spLocks noGrp="1"/>
          </p:cNvSpPr>
          <p:nvPr>
            <p:ph type="sldNum" sz="quarter" idx="10"/>
          </p:nvPr>
        </p:nvSpPr>
        <p:spPr/>
        <p:txBody>
          <a:bodyPr/>
          <a:lstStyle/>
          <a:p>
            <a:fld id="{6A5F7294-855D-44C3-9E4D-3DF8698E305B}" type="slidenum">
              <a:rPr lang="en-US" smtClean="0"/>
              <a:pPr/>
              <a:t>3</a:t>
            </a:fld>
            <a:endParaRPr lang="en-US"/>
          </a:p>
        </p:txBody>
      </p:sp>
    </p:spTree>
    <p:extLst>
      <p:ext uri="{BB962C8B-B14F-4D97-AF65-F5344CB8AC3E}">
        <p14:creationId xmlns:p14="http://schemas.microsoft.com/office/powerpoint/2010/main" val="343501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audio corto representa lo que se oiría luego de 15 años de exposición a ruido en el trabajo a 95 decibeles. </a:t>
            </a:r>
          </a:p>
          <a:p>
            <a:endParaRPr lang="en-US" dirty="0"/>
          </a:p>
          <a:p>
            <a:r>
              <a:rPr lang="es-ES" b="1" dirty="0"/>
              <a:t>Haga clic sobre la imagen de sonido o el botón de reproducción en la pantalla para reproducir el archivo de audio.</a:t>
            </a:r>
          </a:p>
          <a:p>
            <a:endParaRPr lang="en-US" dirty="0"/>
          </a:p>
        </p:txBody>
      </p:sp>
      <p:sp>
        <p:nvSpPr>
          <p:cNvPr id="4" name="Slide Number Placeholder 3"/>
          <p:cNvSpPr>
            <a:spLocks noGrp="1"/>
          </p:cNvSpPr>
          <p:nvPr>
            <p:ph type="sldNum" sz="quarter" idx="10"/>
          </p:nvPr>
        </p:nvSpPr>
        <p:spPr/>
        <p:txBody>
          <a:bodyPr/>
          <a:lstStyle/>
          <a:p>
            <a:fld id="{6A5F7294-855D-44C3-9E4D-3DF8698E305B}" type="slidenum">
              <a:rPr lang="en-US" smtClean="0"/>
              <a:pPr/>
              <a:t>4</a:t>
            </a:fld>
            <a:endParaRPr lang="en-US"/>
          </a:p>
        </p:txBody>
      </p:sp>
    </p:spTree>
    <p:extLst>
      <p:ext uri="{BB962C8B-B14F-4D97-AF65-F5344CB8AC3E}">
        <p14:creationId xmlns:p14="http://schemas.microsoft.com/office/powerpoint/2010/main" val="1029778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a:solidFill>
                  <a:schemeClr val="tx1"/>
                </a:solidFill>
                <a:effectLst/>
                <a:latin typeface="+mn-lt"/>
                <a:ea typeface="+mn-ea"/>
                <a:cs typeface="+mn-cs"/>
              </a:rPr>
              <a:t>Este audio corto representa lo que se oiría luego de 20 años de exposición a ruido en el trabajo a 95 decibeles. </a:t>
            </a:r>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Haga clic sobre la imagen de sonido o el botón de reproducción en la pantalla para reproducir el archivo de audio</a:t>
            </a:r>
            <a:r>
              <a:rPr lang="en-US" b="1" dirty="0"/>
              <a:t>.</a:t>
            </a:r>
            <a:endParaRPr lang="en-US" dirty="0"/>
          </a:p>
          <a:p>
            <a:pPr defTabSz="933237">
              <a:defRPr/>
            </a:pPr>
            <a:endParaRPr lang="en-US" dirty="0"/>
          </a:p>
        </p:txBody>
      </p:sp>
      <p:sp>
        <p:nvSpPr>
          <p:cNvPr id="4" name="Slide Number Placeholder 3"/>
          <p:cNvSpPr>
            <a:spLocks noGrp="1"/>
          </p:cNvSpPr>
          <p:nvPr>
            <p:ph type="sldNum" sz="quarter" idx="10"/>
          </p:nvPr>
        </p:nvSpPr>
        <p:spPr/>
        <p:txBody>
          <a:bodyPr/>
          <a:lstStyle/>
          <a:p>
            <a:fld id="{6A5F7294-855D-44C3-9E4D-3DF8698E305B}" type="slidenum">
              <a:rPr lang="en-US" smtClean="0"/>
              <a:pPr/>
              <a:t>5</a:t>
            </a:fld>
            <a:endParaRPr lang="en-US"/>
          </a:p>
        </p:txBody>
      </p:sp>
    </p:spTree>
    <p:extLst>
      <p:ext uri="{BB962C8B-B14F-4D97-AF65-F5344CB8AC3E}">
        <p14:creationId xmlns:p14="http://schemas.microsoft.com/office/powerpoint/2010/main" val="3844199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audio corto representa lo que se oiría luego de 25 años de exposición a ruido en el trabajo a 95 decibeles</a:t>
            </a:r>
            <a:r>
              <a:rPr lang="en-US" dirty="0"/>
              <a:t>. </a:t>
            </a:r>
          </a:p>
          <a:p>
            <a:endParaRPr lang="en-US" dirty="0"/>
          </a:p>
          <a:p>
            <a:r>
              <a:rPr lang="es-ES" b="1" dirty="0"/>
              <a:t>Haga clic sobre la imagen de sonido o el botón de reproducción en la pantalla para reproducir el archivo de audio</a:t>
            </a:r>
            <a:r>
              <a:rPr lang="en-US" b="1" dirty="0"/>
              <a:t>.</a:t>
            </a:r>
            <a:endParaRPr lang="en-US" dirty="0"/>
          </a:p>
          <a:p>
            <a:pPr defTabSz="933237">
              <a:defRPr/>
            </a:pPr>
            <a:endParaRPr lang="en-US" dirty="0"/>
          </a:p>
        </p:txBody>
      </p:sp>
      <p:sp>
        <p:nvSpPr>
          <p:cNvPr id="4" name="Slide Number Placeholder 3"/>
          <p:cNvSpPr>
            <a:spLocks noGrp="1"/>
          </p:cNvSpPr>
          <p:nvPr>
            <p:ph type="sldNum" sz="quarter" idx="10"/>
          </p:nvPr>
        </p:nvSpPr>
        <p:spPr/>
        <p:txBody>
          <a:bodyPr/>
          <a:lstStyle/>
          <a:p>
            <a:fld id="{6A5F7294-855D-44C3-9E4D-3DF8698E305B}" type="slidenum">
              <a:rPr lang="en-US" smtClean="0"/>
              <a:pPr/>
              <a:t>6</a:t>
            </a:fld>
            <a:endParaRPr lang="en-US"/>
          </a:p>
        </p:txBody>
      </p:sp>
    </p:spTree>
    <p:extLst>
      <p:ext uri="{BB962C8B-B14F-4D97-AF65-F5344CB8AC3E}">
        <p14:creationId xmlns:p14="http://schemas.microsoft.com/office/powerpoint/2010/main" val="306749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207" y="4421823"/>
            <a:ext cx="6320790" cy="4189095"/>
          </a:xfrm>
        </p:spPr>
        <p:txBody>
          <a:bodyPr/>
          <a:lstStyle/>
          <a:p>
            <a:r>
              <a:rPr lang="es-ES" dirty="0"/>
              <a:t>Este audio corto representa lo que se oiría luego de 30 años de exposición a ruido en el trabajo a 95 decibeles o al momento de jubilarse.</a:t>
            </a:r>
          </a:p>
          <a:p>
            <a:endParaRPr lang="en-US" dirty="0"/>
          </a:p>
          <a:p>
            <a:r>
              <a:rPr lang="es-ES" b="1" dirty="0"/>
              <a:t>Haga clic sobre la imagen de sonido o el botón de reproducción en la pantalla para reproducir el archivo de audio</a:t>
            </a:r>
            <a:r>
              <a:rPr lang="en-US" b="1" dirty="0"/>
              <a:t>.</a:t>
            </a:r>
            <a:endParaRPr lang="en-US" dirty="0"/>
          </a:p>
          <a:p>
            <a:r>
              <a:rPr lang="en-US" b="1" dirty="0"/>
              <a:t> </a:t>
            </a:r>
            <a:endParaRPr lang="en-US" dirty="0"/>
          </a:p>
          <a:p>
            <a:r>
              <a:rPr lang="en-US" b="1" dirty="0"/>
              <a:t>PREGUNTAR A LA CLASE:</a:t>
            </a:r>
            <a:endParaRPr lang="en-US" dirty="0"/>
          </a:p>
          <a:p>
            <a:r>
              <a:rPr lang="es-ES" dirty="0"/>
              <a:t>¿De qué maneras se puede evitar la hipoacusia</a:t>
            </a:r>
            <a:r>
              <a:rPr lang="en-US" dirty="0"/>
              <a:t>?</a:t>
            </a:r>
          </a:p>
          <a:p>
            <a:endParaRPr lang="en-US" dirty="0"/>
          </a:p>
          <a:p>
            <a:r>
              <a:rPr lang="es-ES" b="1" dirty="0"/>
              <a:t>Si a los participantes no se les ocurre ninguna estrategia para evitar la hipoacusia, recuérdeles la jerarquía de los controles y la importancia de la protección auditiva.</a:t>
            </a:r>
          </a:p>
          <a:p>
            <a:endParaRPr lang="en-US" dirty="0"/>
          </a:p>
          <a:p>
            <a:r>
              <a:rPr lang="en-US" b="1" dirty="0"/>
              <a:t>DECIRLE A LA CLASE:</a:t>
            </a:r>
            <a:endParaRPr lang="en-US" dirty="0"/>
          </a:p>
          <a:p>
            <a:r>
              <a:rPr lang="es-ES" dirty="0"/>
              <a:t>La mejor manera de evitar la hipoacusia es asegurarse de que los trabajadores no se vean expuestos a ruidos intensos durante períodos prolongados, por ejemplo, mediante el uso de equipos más silenciosos, la colocación de barreras sonoras o la planificación de las tareas ruidosas en momentos en que haya pocos trabajadores en la obra.</a:t>
            </a:r>
          </a:p>
          <a:p>
            <a:endParaRPr lang="en-US" dirty="0"/>
          </a:p>
          <a:p>
            <a:r>
              <a:rPr lang="es-ES" dirty="0"/>
              <a:t>No obstante, incluso con estas medidas de control, el ruido puede seguir estando por encima de los niveles seguros, motivo por el cual es fundamental que siempre estén conscientes de los ruidos del entorno (y no solo del que ustedes mismos producen) y que utilicen la protección auditiva indicada. El empleador es quien debe brindarles esa protección auditiva.</a:t>
            </a:r>
          </a:p>
          <a:p>
            <a:endParaRPr lang="en-US" dirty="0"/>
          </a:p>
        </p:txBody>
      </p:sp>
      <p:sp>
        <p:nvSpPr>
          <p:cNvPr id="4" name="Slide Number Placeholder 3"/>
          <p:cNvSpPr>
            <a:spLocks noGrp="1"/>
          </p:cNvSpPr>
          <p:nvPr>
            <p:ph type="sldNum" sz="quarter" idx="10"/>
          </p:nvPr>
        </p:nvSpPr>
        <p:spPr/>
        <p:txBody>
          <a:bodyPr/>
          <a:lstStyle/>
          <a:p>
            <a:fld id="{6A5F7294-855D-44C3-9E4D-3DF8698E305B}" type="slidenum">
              <a:rPr lang="en-US" smtClean="0"/>
              <a:pPr/>
              <a:t>7</a:t>
            </a:fld>
            <a:endParaRPr lang="en-US"/>
          </a:p>
        </p:txBody>
      </p:sp>
    </p:spTree>
    <p:extLst>
      <p:ext uri="{BB962C8B-B14F-4D97-AF65-F5344CB8AC3E}">
        <p14:creationId xmlns:p14="http://schemas.microsoft.com/office/powerpoint/2010/main" val="4079955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D33849-D6CA-4AA1-8345-4A3D9D523B60}"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144589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D33849-D6CA-4AA1-8345-4A3D9D523B60}"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86050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D33849-D6CA-4AA1-8345-4A3D9D523B60}"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2937655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D33849-D6CA-4AA1-8345-4A3D9D523B60}"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1628439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D33849-D6CA-4AA1-8345-4A3D9D523B60}"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243576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D33849-D6CA-4AA1-8345-4A3D9D523B60}"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2179826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D33849-D6CA-4AA1-8345-4A3D9D523B60}" type="datetimeFigureOut">
              <a:rPr lang="en-US" smtClean="0"/>
              <a:pPr/>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117215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D33849-D6CA-4AA1-8345-4A3D9D523B60}" type="datetimeFigureOut">
              <a:rPr lang="en-US" smtClean="0"/>
              <a:pPr/>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3018378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33849-D6CA-4AA1-8345-4A3D9D523B60}" type="datetimeFigureOut">
              <a:rPr lang="en-US" smtClean="0"/>
              <a:pPr/>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225034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D33849-D6CA-4AA1-8345-4A3D9D523B60}"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218689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D33849-D6CA-4AA1-8345-4A3D9D523B60}"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9F14C8-B39A-4944-9169-CA0AEBB68116}" type="slidenum">
              <a:rPr lang="en-US" smtClean="0"/>
              <a:pPr/>
              <a:t>‹#›</a:t>
            </a:fld>
            <a:endParaRPr lang="en-US"/>
          </a:p>
        </p:txBody>
      </p:sp>
    </p:spTree>
    <p:extLst>
      <p:ext uri="{BB962C8B-B14F-4D97-AF65-F5344CB8AC3E}">
        <p14:creationId xmlns:p14="http://schemas.microsoft.com/office/powerpoint/2010/main" val="156183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33849-D6CA-4AA1-8345-4A3D9D523B60}" type="datetimeFigureOut">
              <a:rPr lang="en-US" smtClean="0"/>
              <a:pPr/>
              <a:t>1/27/2020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F14C8-B39A-4944-9169-CA0AEBB68116}" type="slidenum">
              <a:rPr lang="en-US" smtClean="0"/>
              <a:pPr/>
              <a:t>‹#›</a:t>
            </a:fld>
            <a:endParaRPr lang="en-US"/>
          </a:p>
        </p:txBody>
      </p:sp>
    </p:spTree>
    <p:extLst>
      <p:ext uri="{BB962C8B-B14F-4D97-AF65-F5344CB8AC3E}">
        <p14:creationId xmlns:p14="http://schemas.microsoft.com/office/powerpoint/2010/main" val="1518802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b="1" dirty="0"/>
              <a:t>Cómo se escucha con hipoacusia</a:t>
            </a:r>
            <a:endParaRPr lang="en-US" b="1" dirty="0"/>
          </a:p>
        </p:txBody>
      </p:sp>
      <p:sp>
        <p:nvSpPr>
          <p:cNvPr id="3" name="Subtitle 2"/>
          <p:cNvSpPr>
            <a:spLocks noGrp="1"/>
          </p:cNvSpPr>
          <p:nvPr>
            <p:ph type="subTitle" idx="1"/>
          </p:nvPr>
        </p:nvSpPr>
        <p:spPr/>
        <p:txBody>
          <a:bodyPr/>
          <a:lstStyle/>
          <a:p>
            <a:r>
              <a:rPr lang="es-ES" dirty="0"/>
              <a:t>Un trabajador expuesto a 95 dB</a:t>
            </a:r>
          </a:p>
        </p:txBody>
      </p:sp>
      <p:sp>
        <p:nvSpPr>
          <p:cNvPr id="4" name="Rectangle 3"/>
          <p:cNvSpPr/>
          <p:nvPr/>
        </p:nvSpPr>
        <p:spPr>
          <a:xfrm>
            <a:off x="0" y="0"/>
            <a:ext cx="9130143" cy="913070"/>
          </a:xfrm>
          <a:prstGeom prst="rect">
            <a:avLst/>
          </a:prstGeom>
          <a:solidFill>
            <a:srgbClr val="C00000"/>
          </a:solidFill>
        </p:spPr>
        <p:txBody>
          <a:bodyPr wrap="square">
            <a:spAutoFit/>
          </a:bodyPr>
          <a:lstStyle/>
          <a:p>
            <a:pPr algn="ctr" defTabSz="457200" fontAlgn="auto">
              <a:spcBef>
                <a:spcPts val="0"/>
              </a:spcBef>
              <a:spcAft>
                <a:spcPts val="0"/>
              </a:spcAft>
              <a:defRPr/>
            </a:pPr>
            <a:r>
              <a:rPr lang="es-ES" sz="4000" b="1" baseline="-3000" dirty="0">
                <a:solidFill>
                  <a:prstClr val="white"/>
                </a:solidFill>
                <a:effectLst>
                  <a:outerShdw blurRad="50800" dist="38100" dir="2700000" algn="tl" rotWithShape="0">
                    <a:srgbClr val="000000">
                      <a:alpha val="43000"/>
                    </a:srgbClr>
                  </a:outerShdw>
                </a:effectLst>
                <a:latin typeface="Arial Narrow"/>
                <a:ea typeface="Arial" pitchFamily="-110" charset="0"/>
                <a:cs typeface="Arial Narrow"/>
              </a:rPr>
              <a:t>Ruido en la industria de la construcción y </a:t>
            </a:r>
            <a:br>
              <a:rPr lang="es-ES" sz="4000" b="1" baseline="-3000" dirty="0">
                <a:solidFill>
                  <a:prstClr val="white"/>
                </a:solidFill>
                <a:effectLst>
                  <a:outerShdw blurRad="50800" dist="38100" dir="2700000" algn="tl" rotWithShape="0">
                    <a:srgbClr val="000000">
                      <a:alpha val="43000"/>
                    </a:srgbClr>
                  </a:outerShdw>
                </a:effectLst>
                <a:latin typeface="Arial Narrow"/>
                <a:ea typeface="Arial" pitchFamily="-110" charset="0"/>
                <a:cs typeface="Arial Narrow"/>
              </a:rPr>
            </a:br>
            <a:r>
              <a:rPr lang="es-ES" sz="4000" b="1" baseline="-3000" dirty="0">
                <a:solidFill>
                  <a:prstClr val="white"/>
                </a:solidFill>
                <a:effectLst>
                  <a:outerShdw blurRad="50800" dist="38100" dir="2700000" algn="tl" rotWithShape="0">
                    <a:srgbClr val="000000">
                      <a:alpha val="43000"/>
                    </a:srgbClr>
                  </a:outerShdw>
                </a:effectLst>
                <a:latin typeface="Arial Narrow"/>
                <a:ea typeface="Arial" pitchFamily="-110" charset="0"/>
                <a:cs typeface="Arial Narrow"/>
              </a:rPr>
              <a:t>prevención de la hipoacusia</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6383074"/>
            <a:ext cx="4177144" cy="45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335" y="6507518"/>
            <a:ext cx="1392936" cy="369332"/>
          </a:xfrm>
          <a:prstGeom prst="rect">
            <a:avLst/>
          </a:prstGeom>
          <a:solidFill>
            <a:schemeClr val="bg1"/>
          </a:solidFill>
          <a:ln w="31750">
            <a:solidFill>
              <a:schemeClr val="tx1"/>
            </a:solidFill>
          </a:ln>
          <a:effectLst>
            <a:outerShdw blurRad="50800" dist="38100" dir="18900000" algn="bl" rotWithShape="0">
              <a:prstClr val="black">
                <a:alpha val="40000"/>
              </a:prstClr>
            </a:outerShdw>
          </a:effectLst>
        </p:spPr>
        <p:txBody>
          <a:bodyPr wrap="square" rtlCol="0">
            <a:spAutoFit/>
          </a:bodyPr>
          <a:lstStyle/>
          <a:p>
            <a:r>
              <a:rPr lang="es-ES" dirty="0"/>
              <a:t>Ejercicio A-3</a:t>
            </a:r>
          </a:p>
        </p:txBody>
      </p:sp>
    </p:spTree>
    <p:extLst>
      <p:ext uri="{BB962C8B-B14F-4D97-AF65-F5344CB8AC3E}">
        <p14:creationId xmlns:p14="http://schemas.microsoft.com/office/powerpoint/2010/main" val="249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Al comienzo de la vida profesional</a:t>
            </a:r>
            <a:endParaRPr lang="en-US" dirty="0"/>
          </a:p>
        </p:txBody>
      </p:sp>
      <p:pic>
        <p:nvPicPr>
          <p:cNvPr id="1026" name="Picture 2"/>
          <p:cNvPicPr>
            <a:picLocks noChangeAspect="1" noChangeArrowheads="1"/>
          </p:cNvPicPr>
          <p:nvPr/>
        </p:nvPicPr>
        <p:blipFill>
          <a:blip r:embed="rId5" cstate="print"/>
          <a:srcRect/>
          <a:stretch>
            <a:fillRect/>
          </a:stretch>
        </p:blipFill>
        <p:spPr bwMode="auto">
          <a:xfrm>
            <a:off x="2836021" y="2009774"/>
            <a:ext cx="3336179" cy="4539640"/>
          </a:xfrm>
          <a:prstGeom prst="rect">
            <a:avLst/>
          </a:prstGeom>
          <a:noFill/>
          <a:ln w="9525">
            <a:noFill/>
            <a:miter lim="800000"/>
            <a:headEnd/>
            <a:tailEnd/>
          </a:ln>
        </p:spPr>
      </p:pic>
      <p:pic>
        <p:nvPicPr>
          <p:cNvPr id="8" name="Zero Years.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199310" y="1143000"/>
            <a:ext cx="609600" cy="609600"/>
          </a:xfrm>
        </p:spPr>
      </p:pic>
    </p:spTree>
    <p:extLst>
      <p:ext uri="{BB962C8B-B14F-4D97-AF65-F5344CB8AC3E}">
        <p14:creationId xmlns:p14="http://schemas.microsoft.com/office/powerpoint/2010/main" val="883426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Luego de 10 años en la industria de la construcción</a:t>
            </a:r>
            <a:endParaRPr lang="en-US" dirty="0"/>
          </a:p>
        </p:txBody>
      </p:sp>
      <p:pic>
        <p:nvPicPr>
          <p:cNvPr id="2050" name="Picture 2"/>
          <p:cNvPicPr>
            <a:picLocks noChangeAspect="1" noChangeArrowheads="1"/>
          </p:cNvPicPr>
          <p:nvPr/>
        </p:nvPicPr>
        <p:blipFill>
          <a:blip r:embed="rId5" cstate="print"/>
          <a:srcRect/>
          <a:stretch>
            <a:fillRect/>
          </a:stretch>
        </p:blipFill>
        <p:spPr bwMode="auto">
          <a:xfrm>
            <a:off x="2743200" y="1924050"/>
            <a:ext cx="2709863" cy="4628738"/>
          </a:xfrm>
          <a:prstGeom prst="rect">
            <a:avLst/>
          </a:prstGeom>
          <a:noFill/>
          <a:ln w="9525">
            <a:noFill/>
            <a:miter lim="800000"/>
            <a:headEnd/>
            <a:tailEnd/>
          </a:ln>
        </p:spPr>
      </p:pic>
      <p:pic>
        <p:nvPicPr>
          <p:cNvPr id="9" name="Ten Years.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098131" y="1321639"/>
            <a:ext cx="609600" cy="609600"/>
          </a:xfrm>
        </p:spPr>
      </p:pic>
    </p:spTree>
    <p:extLst>
      <p:ext uri="{BB962C8B-B14F-4D97-AF65-F5344CB8AC3E}">
        <p14:creationId xmlns:p14="http://schemas.microsoft.com/office/powerpoint/2010/main" val="2451264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Luego de 15 años en la industria de la construcción</a:t>
            </a:r>
            <a:endParaRPr lang="en-US" dirty="0"/>
          </a:p>
        </p:txBody>
      </p:sp>
      <p:pic>
        <p:nvPicPr>
          <p:cNvPr id="4098" name="Picture 2"/>
          <p:cNvPicPr>
            <a:picLocks noChangeAspect="1" noChangeArrowheads="1"/>
          </p:cNvPicPr>
          <p:nvPr/>
        </p:nvPicPr>
        <p:blipFill>
          <a:blip r:embed="rId5" cstate="print"/>
          <a:srcRect/>
          <a:stretch>
            <a:fillRect/>
          </a:stretch>
        </p:blipFill>
        <p:spPr bwMode="auto">
          <a:xfrm>
            <a:off x="3276600" y="1767966"/>
            <a:ext cx="2805112" cy="4709034"/>
          </a:xfrm>
          <a:prstGeom prst="rect">
            <a:avLst/>
          </a:prstGeom>
          <a:noFill/>
          <a:ln w="9525">
            <a:noFill/>
            <a:miter lim="800000"/>
            <a:headEnd/>
            <a:tailEnd/>
          </a:ln>
        </p:spPr>
      </p:pic>
      <p:pic>
        <p:nvPicPr>
          <p:cNvPr id="7" name="Fifteen Years.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267200" y="1295400"/>
            <a:ext cx="609600" cy="609600"/>
          </a:xfrm>
        </p:spPr>
      </p:pic>
    </p:spTree>
    <p:extLst>
      <p:ext uri="{BB962C8B-B14F-4D97-AF65-F5344CB8AC3E}">
        <p14:creationId xmlns:p14="http://schemas.microsoft.com/office/powerpoint/2010/main" val="31157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Luego de 20 años en la industria de la construcción</a:t>
            </a:r>
            <a:endParaRPr lang="en-US" dirty="0"/>
          </a:p>
        </p:txBody>
      </p:sp>
      <p:pic>
        <p:nvPicPr>
          <p:cNvPr id="5" name="Picture 2"/>
          <p:cNvPicPr>
            <a:picLocks noChangeAspect="1" noChangeArrowheads="1"/>
          </p:cNvPicPr>
          <p:nvPr/>
        </p:nvPicPr>
        <p:blipFill>
          <a:blip r:embed="rId5" cstate="print"/>
          <a:srcRect/>
          <a:stretch>
            <a:fillRect/>
          </a:stretch>
        </p:blipFill>
        <p:spPr bwMode="auto">
          <a:xfrm>
            <a:off x="2517376" y="2252663"/>
            <a:ext cx="3807223" cy="4235964"/>
          </a:xfrm>
          <a:prstGeom prst="rect">
            <a:avLst/>
          </a:prstGeom>
          <a:noFill/>
          <a:ln w="9525">
            <a:noFill/>
            <a:miter lim="800000"/>
            <a:headEnd/>
            <a:tailEnd/>
          </a:ln>
        </p:spPr>
      </p:pic>
      <p:sp>
        <p:nvSpPr>
          <p:cNvPr id="3" name="TextBox 2"/>
          <p:cNvSpPr txBox="1"/>
          <p:nvPr/>
        </p:nvSpPr>
        <p:spPr>
          <a:xfrm>
            <a:off x="3200400" y="2252663"/>
            <a:ext cx="2667000" cy="523220"/>
          </a:xfrm>
          <a:prstGeom prst="rect">
            <a:avLst/>
          </a:prstGeom>
          <a:solidFill>
            <a:schemeClr val="bg1"/>
          </a:solidFill>
        </p:spPr>
        <p:txBody>
          <a:bodyPr wrap="square" rtlCol="0">
            <a:spAutoFit/>
          </a:bodyPr>
          <a:lstStyle/>
          <a:p>
            <a:pPr algn="ctr"/>
            <a:r>
              <a:rPr lang="es-ES" sz="2800" dirty="0">
                <a:solidFill>
                  <a:schemeClr val="accent6"/>
                </a:solidFill>
              </a:rPr>
              <a:t>CONSTRUCCIÓN</a:t>
            </a:r>
          </a:p>
        </p:txBody>
      </p:sp>
      <p:pic>
        <p:nvPicPr>
          <p:cNvPr id="9" name="Twenty Years.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229100" y="1447800"/>
            <a:ext cx="609600" cy="609600"/>
          </a:xfrm>
        </p:spPr>
      </p:pic>
    </p:spTree>
    <p:extLst>
      <p:ext uri="{BB962C8B-B14F-4D97-AF65-F5344CB8AC3E}">
        <p14:creationId xmlns:p14="http://schemas.microsoft.com/office/powerpoint/2010/main" val="1465760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Luego de 25 años en la industria de la construcción</a:t>
            </a:r>
            <a:endParaRPr lang="en-US" dirty="0"/>
          </a:p>
        </p:txBody>
      </p:sp>
      <p:pic>
        <p:nvPicPr>
          <p:cNvPr id="3074" name="Picture 2"/>
          <p:cNvPicPr>
            <a:picLocks noChangeAspect="1" noChangeArrowheads="1"/>
          </p:cNvPicPr>
          <p:nvPr/>
        </p:nvPicPr>
        <p:blipFill>
          <a:blip r:embed="rId5" cstate="print"/>
          <a:srcRect/>
          <a:stretch>
            <a:fillRect/>
          </a:stretch>
        </p:blipFill>
        <p:spPr bwMode="auto">
          <a:xfrm>
            <a:off x="2133600" y="1952624"/>
            <a:ext cx="3724275" cy="4276019"/>
          </a:xfrm>
          <a:prstGeom prst="rect">
            <a:avLst/>
          </a:prstGeom>
          <a:noFill/>
          <a:ln w="9525">
            <a:noFill/>
            <a:miter lim="800000"/>
            <a:headEnd/>
            <a:tailEnd/>
          </a:ln>
        </p:spPr>
      </p:pic>
      <p:pic>
        <p:nvPicPr>
          <p:cNvPr id="7" name="Twenty Five.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419600" y="1343024"/>
            <a:ext cx="609600" cy="609600"/>
          </a:xfrm>
        </p:spPr>
      </p:pic>
    </p:spTree>
    <p:extLst>
      <p:ext uri="{BB962C8B-B14F-4D97-AF65-F5344CB8AC3E}">
        <p14:creationId xmlns:p14="http://schemas.microsoft.com/office/powerpoint/2010/main" val="718602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s-ES" dirty="0"/>
              <a:t>Luego de 30 años en la industria de la construcción</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3733800" y="1295400"/>
            <a:ext cx="4894943" cy="5139690"/>
          </a:xfrm>
          <a:prstGeom prst="rect">
            <a:avLst/>
          </a:prstGeom>
          <a:noFill/>
          <a:ln w="9525">
            <a:noFill/>
            <a:miter lim="800000"/>
            <a:headEnd/>
            <a:tailEnd/>
          </a:ln>
        </p:spPr>
      </p:pic>
      <p:pic>
        <p:nvPicPr>
          <p:cNvPr id="7" name="Thirty Years.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2514600" y="3124200"/>
            <a:ext cx="609600" cy="609600"/>
          </a:xfrm>
        </p:spPr>
      </p:pic>
    </p:spTree>
    <p:extLst>
      <p:ext uri="{BB962C8B-B14F-4D97-AF65-F5344CB8AC3E}">
        <p14:creationId xmlns:p14="http://schemas.microsoft.com/office/powerpoint/2010/main" val="3301422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8604</TotalTime>
  <Words>394</Words>
  <Application>Microsoft Office PowerPoint</Application>
  <PresentationFormat>On-screen Show (4:3)</PresentationFormat>
  <Paragraphs>53</Paragraphs>
  <Slides>7</Slides>
  <Notes>7</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Arial Narrow</vt:lpstr>
      <vt:lpstr>Calibri</vt:lpstr>
      <vt:lpstr>Office Theme</vt:lpstr>
      <vt:lpstr>Cómo se escucha con hipoacusia</vt:lpstr>
      <vt:lpstr>Al comienzo de la vida profesional</vt:lpstr>
      <vt:lpstr>Luego de 10 años en la industria de la construcción</vt:lpstr>
      <vt:lpstr>Luego de 15 años en la industria de la construcción</vt:lpstr>
      <vt:lpstr>Luego de 20 años en la industria de la construcción</vt:lpstr>
      <vt:lpstr>Luego de 25 años en la industria de la construcción</vt:lpstr>
      <vt:lpstr>Luego de 30 años en la industria de la construcción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hearing loss sound like?</dc:title>
  <dc:creator>MK Fletcher</dc:creator>
  <cp:lastModifiedBy>Jessica Bunting</cp:lastModifiedBy>
  <cp:revision>38</cp:revision>
  <cp:lastPrinted>2018-02-16T21:14:44Z</cp:lastPrinted>
  <dcterms:created xsi:type="dcterms:W3CDTF">2017-10-02T18:59:20Z</dcterms:created>
  <dcterms:modified xsi:type="dcterms:W3CDTF">2020-01-27T20:22:27Z</dcterms:modified>
</cp:coreProperties>
</file>