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73" r:id="rId10"/>
    <p:sldId id="274" r:id="rId1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 Betit" initials="EPB" lastIdx="1" clrIdx="0"/>
  <p:cmAuthor id="1" name="MK Fletcher" initials="M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47138" autoAdjust="0"/>
  </p:normalViewPr>
  <p:slideViewPr>
    <p:cSldViewPr>
      <p:cViewPr varScale="1">
        <p:scale>
          <a:sx n="52" d="100"/>
          <a:sy n="52" d="100"/>
        </p:scale>
        <p:origin x="270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9" d="100"/>
          <a:sy n="89" d="100"/>
        </p:scale>
        <p:origin x="-3036" y="-6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3D58FD56-40C4-4EFB-B9D7-E1CD4800E5E6}" type="datetimeFigureOut">
              <a:rPr lang="en-US" smtClean="0"/>
              <a:t>1/27/2020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5A24F631-BE3E-462A-8346-6C50771EFA88}" type="slidenum">
              <a:rPr lang="en-US" smtClean="0"/>
              <a:t>‹#›</a:t>
            </a:fld>
            <a:endParaRPr lang="en-US" dirty="0"/>
          </a:p>
        </p:txBody>
      </p:sp>
    </p:spTree>
    <p:extLst>
      <p:ext uri="{BB962C8B-B14F-4D97-AF65-F5344CB8AC3E}">
        <p14:creationId xmlns:p14="http://schemas.microsoft.com/office/powerpoint/2010/main" val="389663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s-ES" b="1" dirty="0"/>
              <a:t>NOTAS PARA EL INSTRUCTOR: EJERCICIOS DE ACTUALIZACIÓN DE ENTRENAMIENTO DE RUIDO PARA USO COMO PARTE DE LOS MÓDULOS DE OSHA DE 10 Y 30 HORAS (TAL COMO ENTRENAMIENTO EN PPE, USO DE HERRAMIENTAS ELÉCTRICAS, ETC): </a:t>
            </a:r>
            <a:r>
              <a:rPr lang="en-US" b="1" dirty="0"/>
              <a:t>Ejercicio A-5</a:t>
            </a:r>
          </a:p>
          <a:p>
            <a:pPr defTabSz="915772">
              <a:defRPr/>
            </a:pPr>
            <a:endParaRPr lang="en-US" b="1" dirty="0"/>
          </a:p>
          <a:p>
            <a:r>
              <a:rPr lang="es-ES" b="1" dirty="0"/>
              <a:t>No hace falta analizar la totalidad de los equipos disponibles. Se pueden elegir las diapositivas de aquellos que resulten más apropiados para la clase. Entre las opciones, se encuentran una lijadora de banda, un taladro de mano, una llave de impacto, una topadora, un rociador de pintura y un martillo neumático</a:t>
            </a:r>
            <a:r>
              <a:rPr lang="en-US" b="1" dirty="0"/>
              <a:t>.</a:t>
            </a:r>
            <a:endParaRPr lang="en-US" dirty="0"/>
          </a:p>
          <a:p>
            <a:endParaRPr lang="en-US" b="1" dirty="0"/>
          </a:p>
          <a:p>
            <a:r>
              <a:rPr lang="es-ES" b="1" dirty="0"/>
              <a:t>A la diapositiva del equipo le siguen 2 diapositivas con ejemplos de protección auditiva y sus correspondientes niveles de reducción del ruido (NRR).</a:t>
            </a:r>
          </a:p>
          <a:p>
            <a:endParaRPr lang="en-US" dirty="0"/>
          </a:p>
          <a:p>
            <a:r>
              <a:rPr lang="es-ES" dirty="0"/>
              <a:t>Gran parte de los equipos utilizados en las obras producen un ruido intenso. Cómo saber si el ruido es demasiado alto y cómo detectarlo. En esta actividad, veremos brevemente algunos tipos de equipos para la construcción y sus niveles de ruido y luego analizaremos distintos tipos de protección auditiva</a:t>
            </a:r>
            <a:r>
              <a:rPr lang="en-US" dirty="0"/>
              <a:t>. </a:t>
            </a:r>
          </a:p>
        </p:txBody>
      </p:sp>
      <p:sp>
        <p:nvSpPr>
          <p:cNvPr id="4" name="Slide Number Placeholder 3"/>
          <p:cNvSpPr>
            <a:spLocks noGrp="1"/>
          </p:cNvSpPr>
          <p:nvPr>
            <p:ph type="sldNum" sz="quarter" idx="10"/>
          </p:nvPr>
        </p:nvSpPr>
        <p:spPr/>
        <p:txBody>
          <a:bodyPr/>
          <a:lstStyle/>
          <a:p>
            <a:fld id="{5A24F631-BE3E-462A-8346-6C50771EFA88}" type="slidenum">
              <a:rPr lang="en-US" smtClean="0"/>
              <a:t>1</a:t>
            </a:fld>
            <a:endParaRPr lang="en-US"/>
          </a:p>
        </p:txBody>
      </p:sp>
    </p:spTree>
    <p:extLst>
      <p:ext uri="{BB962C8B-B14F-4D97-AF65-F5344CB8AC3E}">
        <p14:creationId xmlns:p14="http://schemas.microsoft.com/office/powerpoint/2010/main" val="875808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9975" y="304800"/>
            <a:ext cx="4654550" cy="3490913"/>
          </a:xfrm>
        </p:spPr>
      </p:sp>
      <p:sp>
        <p:nvSpPr>
          <p:cNvPr id="3" name="Notes Placeholder 2"/>
          <p:cNvSpPr>
            <a:spLocks noGrp="1"/>
          </p:cNvSpPr>
          <p:nvPr>
            <p:ph type="body" idx="1"/>
          </p:nvPr>
        </p:nvSpPr>
        <p:spPr>
          <a:xfrm>
            <a:off x="229014" y="3967813"/>
            <a:ext cx="6565072" cy="5264983"/>
          </a:xfrm>
        </p:spPr>
        <p:txBody>
          <a:bodyPr/>
          <a:lstStyle/>
          <a:p>
            <a:r>
              <a:rPr lang="es-ES" dirty="0"/>
              <a:t>¿Qué hay que hacer si el ruido en la obra es excesivo y no basta ni con tapones ni con orejeras para protegerse los oídos? </a:t>
            </a:r>
            <a:br>
              <a:rPr lang="es-ES" dirty="0"/>
            </a:br>
            <a:endParaRPr lang="en-US" dirty="0"/>
          </a:p>
          <a:p>
            <a:r>
              <a:rPr lang="es-ES" dirty="0"/>
              <a:t>Siempre se recomienda, entre otros controles técnicos y administrativos, aislar las fuentes de ruido, utilizar equipos silenciosos y permitir el acceso a áreas ruidosas solo a aquellos trabajadores que sean necesarios para completar la labor. Sin embargo, en ciertas ocasiones los niveles de ruido son tan altos que quizás haga falta utilizar tanto tapones como orejeras, lo que se conoce como doble protección. La Administración de Seguridad y Salud en Minas (MSHA) recomienda que los trabajadores usen doble protección si están expuestos a ruidos de más de 105 decibeles durante un tiempo promedio ponderado (TWA) de 8 horas.</a:t>
            </a:r>
            <a:br>
              <a:rPr lang="es-ES" dirty="0"/>
            </a:br>
            <a:endParaRPr lang="en-US" dirty="0"/>
          </a:p>
          <a:p>
            <a:r>
              <a:rPr lang="es-ES" dirty="0"/>
              <a:t>Si bien la protección doble ofrece una mayor protección que el uso de un solo protector auditivo, el nivel de bloqueo no equivale a la suma de los NRR de cada uno. Como regla general, el nivel de bloqueo de la protección dual se puede calcular sumando 5 al NRR más alto de entre los protectores que uno esté usando. Por ejemplo, si se usan tapones con un NRR de 33 decibeles junto con orejeras con un NRR de 26 decibeles, el NRR calculado sería de 38 decibeles, y no 59 (33 + 26). Al ajustarlo a la realidad de la obra, esta doble protección disminuiría una exposición de 105 decibeles a aproximadamente unos 90 decibeles.</a:t>
            </a:r>
            <a:br>
              <a:rPr lang="es-ES" dirty="0"/>
            </a:br>
            <a:endParaRPr lang="en-US" kern="1200" dirty="0">
              <a:solidFill>
                <a:schemeClr val="tx1"/>
              </a:solidFill>
              <a:effectLst/>
            </a:endParaRPr>
          </a:p>
          <a:p>
            <a:r>
              <a:rPr lang="en-US" b="1" dirty="0"/>
              <a:t>DECIRLE A LA CLASE:</a:t>
            </a:r>
            <a:endParaRPr lang="en-US" dirty="0"/>
          </a:p>
          <a:p>
            <a:r>
              <a:rPr lang="es-ES" kern="1200" dirty="0">
                <a:solidFill>
                  <a:schemeClr val="tx1"/>
                </a:solidFill>
                <a:effectLst/>
              </a:rPr>
              <a:t>Recuerden que, para obtener la máxima protección, los protectores auditivos se deben utilizar de forma constante y correcta. Tómense siempre un momento para colocarse los tapones adecuadamente, comprueben que no tengan desperfectos y usen protección siempre que estén trabajando en entornos ruidosos. Si hay que gritar para que una persona a una distancia de un brazo pueda escucharlos, el ruido es demasiado alto y hace falta usar protección</a:t>
            </a:r>
            <a:br>
              <a:rPr lang="es-ES" kern="1200" dirty="0">
                <a:solidFill>
                  <a:schemeClr val="tx1"/>
                </a:solidFill>
                <a:effectLst/>
              </a:rPr>
            </a:br>
            <a:br>
              <a:rPr lang="es-ES" kern="1200" dirty="0">
                <a:solidFill>
                  <a:schemeClr val="tx1"/>
                </a:solidFill>
                <a:effectLst/>
              </a:rPr>
            </a:br>
            <a:r>
              <a:rPr lang="en-US" sz="1100" b="1" dirty="0"/>
              <a:t>NOTA PARA EL INSTRUCTOR:</a:t>
            </a:r>
            <a:endParaRPr lang="en-US" sz="1100" dirty="0"/>
          </a:p>
          <a:p>
            <a:r>
              <a:rPr lang="es-ES" sz="1100" b="1" dirty="0"/>
              <a:t>No hay una fórmula establecida para determinar el grado de protección contra el ruido que ofrecen los tapones y las orejeras utilizados en conjunto. Sin embargo, una regla general es sumar 5 decibeles al NRR más alto. </a:t>
            </a:r>
            <a:endParaRPr lang="en-US" dirty="0"/>
          </a:p>
        </p:txBody>
      </p:sp>
      <p:sp>
        <p:nvSpPr>
          <p:cNvPr id="4" name="Slide Number Placeholder 3"/>
          <p:cNvSpPr>
            <a:spLocks noGrp="1"/>
          </p:cNvSpPr>
          <p:nvPr>
            <p:ph type="sldNum" sz="quarter" idx="10"/>
          </p:nvPr>
        </p:nvSpPr>
        <p:spPr/>
        <p:txBody>
          <a:bodyPr/>
          <a:lstStyle/>
          <a:p>
            <a:fld id="{5A24F631-BE3E-462A-8346-6C50771EFA88}" type="slidenum">
              <a:rPr lang="en-US" smtClean="0"/>
              <a:t>10</a:t>
            </a:fld>
            <a:endParaRPr lang="en-US" dirty="0"/>
          </a:p>
        </p:txBody>
      </p:sp>
    </p:spTree>
    <p:extLst>
      <p:ext uri="{BB962C8B-B14F-4D97-AF65-F5344CB8AC3E}">
        <p14:creationId xmlns:p14="http://schemas.microsoft.com/office/powerpoint/2010/main" val="305019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Antes de analizar los equipos de construcción, echemos un vistazo al nivel de decibeles de una conversación normal. Una conversación de ese tipo tiene alrededor de 60 decibeles. </a:t>
            </a:r>
          </a:p>
          <a:p>
            <a:endParaRPr lang="en-US" dirty="0"/>
          </a:p>
          <a:p>
            <a:r>
              <a:rPr lang="es-ES" dirty="0"/>
              <a:t>Tengan en cuenta que el Instituto Nacional de Salud y Seguridad Ocupacional (NIOSH) ha establecido un límite de exposición recomendado (</a:t>
            </a:r>
            <a:r>
              <a:rPr lang="es-ES" dirty="0" err="1"/>
              <a:t>recommended</a:t>
            </a:r>
            <a:r>
              <a:rPr lang="es-ES" dirty="0"/>
              <a:t> </a:t>
            </a:r>
            <a:r>
              <a:rPr lang="es-ES" dirty="0" err="1"/>
              <a:t>exposure</a:t>
            </a:r>
            <a:r>
              <a:rPr lang="es-ES" dirty="0"/>
              <a:t> </a:t>
            </a:r>
            <a:r>
              <a:rPr lang="es-ES" dirty="0" err="1"/>
              <a:t>level</a:t>
            </a:r>
            <a:r>
              <a:rPr lang="es-ES" dirty="0"/>
              <a:t>, REL) de 85 decibeles y la OSHA, un límite de exposición aceptable (</a:t>
            </a:r>
            <a:r>
              <a:rPr lang="es-ES" dirty="0" err="1"/>
              <a:t>permissible</a:t>
            </a:r>
            <a:r>
              <a:rPr lang="es-ES" dirty="0"/>
              <a:t> </a:t>
            </a:r>
            <a:r>
              <a:rPr lang="es-ES" dirty="0" err="1"/>
              <a:t>exposure</a:t>
            </a:r>
            <a:r>
              <a:rPr lang="es-ES" dirty="0"/>
              <a:t> </a:t>
            </a:r>
            <a:r>
              <a:rPr lang="es-ES" dirty="0" err="1"/>
              <a:t>level</a:t>
            </a:r>
            <a:r>
              <a:rPr lang="es-ES" dirty="0"/>
              <a:t>, PEL) de 90 decibeles</a:t>
            </a:r>
            <a:r>
              <a:rPr lang="en-US" dirty="0"/>
              <a:t>.</a:t>
            </a:r>
          </a:p>
          <a:p>
            <a:endParaRPr lang="en-US" dirty="0"/>
          </a:p>
          <a:p>
            <a:r>
              <a:rPr lang="es-ES" b="1" dirty="0"/>
              <a:t>NOTA PARA EL INSTRUCTOR:</a:t>
            </a:r>
          </a:p>
          <a:p>
            <a:r>
              <a:rPr lang="es-ES" b="1" dirty="0"/>
              <a:t>En el caso de las diapositivas 3 a 8, se pueden utilizar todas las diapositivas o seleccionar aquellas que sean más relevantes para los alumnos de la clase</a:t>
            </a:r>
            <a:r>
              <a:rPr lang="en-US" dirty="0"/>
              <a:t>. </a:t>
            </a:r>
          </a:p>
          <a:p>
            <a:endParaRPr lang="en-US" b="1" dirty="0"/>
          </a:p>
        </p:txBody>
      </p:sp>
      <p:sp>
        <p:nvSpPr>
          <p:cNvPr id="4" name="Slide Number Placeholder 3"/>
          <p:cNvSpPr>
            <a:spLocks noGrp="1"/>
          </p:cNvSpPr>
          <p:nvPr>
            <p:ph type="sldNum" sz="quarter" idx="10"/>
          </p:nvPr>
        </p:nvSpPr>
        <p:spPr/>
        <p:txBody>
          <a:bodyPr/>
          <a:lstStyle/>
          <a:p>
            <a:fld id="{5A24F631-BE3E-462A-8346-6C50771EFA88}" type="slidenum">
              <a:rPr lang="en-US" smtClean="0"/>
              <a:t>2</a:t>
            </a:fld>
            <a:endParaRPr lang="en-US"/>
          </a:p>
        </p:txBody>
      </p:sp>
    </p:spTree>
    <p:extLst>
      <p:ext uri="{BB962C8B-B14F-4D97-AF65-F5344CB8AC3E}">
        <p14:creationId xmlns:p14="http://schemas.microsoft.com/office/powerpoint/2010/main" val="263235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Muestra únicamente el título de la diapositiva.</a:t>
            </a:r>
            <a:br>
              <a:rPr lang="es-ES" b="1" dirty="0"/>
            </a:br>
            <a:endParaRPr lang="en-US" dirty="0"/>
          </a:p>
          <a:p>
            <a:r>
              <a:rPr lang="en-US" b="1" dirty="0"/>
              <a:t>PREGUNTAR A LA CLASE:  </a:t>
            </a:r>
            <a:endParaRPr lang="en-US" dirty="0"/>
          </a:p>
          <a:p>
            <a:r>
              <a:rPr lang="es-ES_tradnl" sz="1200" kern="1200" dirty="0">
                <a:solidFill>
                  <a:schemeClr val="tx1"/>
                </a:solidFill>
                <a:effectLst/>
                <a:latin typeface="+mn-lt"/>
                <a:ea typeface="+mn-ea"/>
                <a:cs typeface="+mn-cs"/>
              </a:rPr>
              <a:t>En una escala de 50 a 150 decibeles, ¿qué intensidad creen que tiene una lijadora de banda?</a:t>
            </a:r>
            <a:endParaRPr lang="en-US" sz="1200" kern="1200" dirty="0">
              <a:solidFill>
                <a:schemeClr val="tx1"/>
              </a:solidFill>
              <a:effectLst/>
              <a:latin typeface="+mn-lt"/>
              <a:ea typeface="+mn-ea"/>
              <a:cs typeface="+mn-cs"/>
            </a:endParaRPr>
          </a:p>
          <a:p>
            <a:endParaRPr lang="en-US" dirty="0"/>
          </a:p>
          <a:p>
            <a:r>
              <a:rPr lang="es-ES_tradnl" sz="1200" b="1" kern="1200" dirty="0">
                <a:solidFill>
                  <a:schemeClr val="tx1"/>
                </a:solidFill>
                <a:effectLst/>
                <a:latin typeface="+mn-lt"/>
                <a:ea typeface="+mn-ea"/>
                <a:cs typeface="+mn-cs"/>
              </a:rPr>
              <a:t>Permítales un par de minutos para responder.</a:t>
            </a:r>
            <a:br>
              <a:rPr lang="es-ES_tradnl"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Haga clic nuevamente para mostrar la diapositiva completa.</a:t>
            </a:r>
            <a:br>
              <a:rPr lang="es-ES_tradnl" sz="1200" b="1" kern="1200" dirty="0">
                <a:solidFill>
                  <a:schemeClr val="tx1"/>
                </a:solidFill>
                <a:effectLst/>
                <a:latin typeface="+mn-lt"/>
                <a:ea typeface="+mn-ea"/>
                <a:cs typeface="+mn-cs"/>
              </a:rPr>
            </a:br>
            <a:r>
              <a:rPr lang="es-ES_tradnl" sz="1200" b="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DECIRLE A LA CLASE:</a:t>
            </a:r>
            <a:endParaRPr lang="en-U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Como pueden ver, la lijadora de banda está 3 decibeles por encima del límite de exposición aceptable de la OSHA y 8 decibeles por encima del límite de exposición recomendado del NIOSH. </a:t>
            </a:r>
            <a:endParaRPr lang="en-US" sz="1200" kern="1200" dirty="0">
              <a:solidFill>
                <a:schemeClr val="tx1"/>
              </a:solidFill>
              <a:effectLst/>
              <a:latin typeface="+mn-lt"/>
              <a:ea typeface="+mn-ea"/>
              <a:cs typeface="+mn-cs"/>
            </a:endParaRPr>
          </a:p>
          <a:p>
            <a:endParaRPr lang="en-US" dirty="0"/>
          </a:p>
          <a:p>
            <a:r>
              <a:rPr lang="es-ES" b="1" dirty="0"/>
              <a:t>Luego, recuérdeles lo siguiente (basta con recordarles una sola vez durante esta actividad):</a:t>
            </a:r>
          </a:p>
          <a:p>
            <a:r>
              <a:rPr lang="es-ES" b="0" dirty="0"/>
              <a:t>Si bien es útil conocer el nivel de ruido promedio de los equipos que utilizamos, ¿de qué manera sencilla se puede saber si el ruido a nuestro alrededor es demasiado intenso? Una regla general es recordar que si hay que gritar para que una persona a una distancia de un brazo pueda escucharlos, el ruido es demasiado alto y hace falta usar protección.</a:t>
            </a:r>
          </a:p>
          <a:p>
            <a:endParaRPr lang="en-US" dirty="0"/>
          </a:p>
          <a:p>
            <a:endParaRPr lang="en-US" dirty="0"/>
          </a:p>
        </p:txBody>
      </p:sp>
      <p:sp>
        <p:nvSpPr>
          <p:cNvPr id="4" name="Slide Number Placeholder 3"/>
          <p:cNvSpPr>
            <a:spLocks noGrp="1"/>
          </p:cNvSpPr>
          <p:nvPr>
            <p:ph type="sldNum" sz="quarter" idx="10"/>
          </p:nvPr>
        </p:nvSpPr>
        <p:spPr/>
        <p:txBody>
          <a:bodyPr/>
          <a:lstStyle/>
          <a:p>
            <a:fld id="{5A24F631-BE3E-462A-8346-6C50771EFA88}" type="slidenum">
              <a:rPr lang="en-US" smtClean="0"/>
              <a:t>3</a:t>
            </a:fld>
            <a:endParaRPr lang="en-US" dirty="0"/>
          </a:p>
        </p:txBody>
      </p:sp>
    </p:spTree>
    <p:extLst>
      <p:ext uri="{BB962C8B-B14F-4D97-AF65-F5344CB8AC3E}">
        <p14:creationId xmlns:p14="http://schemas.microsoft.com/office/powerpoint/2010/main" val="199307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Muestra únicamente el título de la diapositiva.</a:t>
            </a:r>
            <a:br>
              <a:rPr lang="es-ES" b="1" dirty="0"/>
            </a:br>
            <a:endParaRPr lang="en-US" dirty="0"/>
          </a:p>
          <a:p>
            <a:r>
              <a:rPr lang="en-US" b="1" dirty="0"/>
              <a:t>PREGUNTAR A LA CLASE: </a:t>
            </a:r>
            <a:endParaRPr lang="en-US" dirty="0"/>
          </a:p>
          <a:p>
            <a:r>
              <a:rPr lang="es-ES" dirty="0"/>
              <a:t>En una escala de 50 a 150 decibeles, ¿qué intensidad creen que tiene un taladro de mano</a:t>
            </a:r>
            <a:r>
              <a:rPr lang="en-US" dirty="0"/>
              <a:t>?</a:t>
            </a:r>
          </a:p>
          <a:p>
            <a:endParaRPr lang="en-US" dirty="0"/>
          </a:p>
          <a:p>
            <a:r>
              <a:rPr lang="es-ES" b="1" dirty="0"/>
              <a:t>Permítales un par de minutos para responder.</a:t>
            </a:r>
            <a:br>
              <a:rPr lang="es-ES" b="1" dirty="0"/>
            </a:br>
            <a:endParaRPr lang="en-US" dirty="0"/>
          </a:p>
          <a:p>
            <a:r>
              <a:rPr lang="es-ES" b="1" dirty="0"/>
              <a:t>Haga clic nuevamente para mostrar la diapositiva completa</a:t>
            </a:r>
            <a:r>
              <a:rPr lang="en-US" b="1" dirty="0"/>
              <a:t>. </a:t>
            </a:r>
            <a:r>
              <a:rPr lang="en-US" dirty="0"/>
              <a:t> </a:t>
            </a:r>
          </a:p>
          <a:p>
            <a:endParaRPr lang="en-US" b="1" dirty="0"/>
          </a:p>
          <a:p>
            <a:r>
              <a:rPr lang="en-US" b="1" dirty="0"/>
              <a:t>DECIRLE A LA CLASE:</a:t>
            </a:r>
            <a:br>
              <a:rPr lang="en-US" b="1" dirty="0"/>
            </a:br>
            <a:r>
              <a:rPr lang="es-ES" dirty="0"/>
              <a:t>Como pueden ver, el taladro de mano está 8 decibeles por encima del límite de exposición aceptable de la OSHA y 13 decibeles por encima del límite de exposición recomendado del NIOSH. </a:t>
            </a:r>
            <a:br>
              <a:rPr lang="es-ES" dirty="0"/>
            </a:br>
            <a:endParaRPr lang="en-US" dirty="0"/>
          </a:p>
          <a:p>
            <a:r>
              <a:rPr lang="es-ES" b="1" dirty="0"/>
              <a:t>Luego, recuérdeles lo siguiente (basta con recordarles una sola vez durante esta actividad):</a:t>
            </a:r>
            <a:endParaRPr lang="en-US" dirty="0"/>
          </a:p>
          <a:p>
            <a:r>
              <a:rPr lang="es-ES" dirty="0"/>
              <a:t>Si bien es útil conocer el nivel de ruido promedio de los equipos que utilizamos, ¿de qué manera sencilla se puede saber si el ruido a nuestro alrededor es demasiado intenso? Una regla general es recordar que si hay que gritar para que una persona a una distancia de un brazo pueda escucharlos, el ruido es demasiado alto y hace falta usar protección</a:t>
            </a:r>
            <a:r>
              <a:rPr lang="en-US" dirty="0"/>
              <a:t>.</a:t>
            </a:r>
          </a:p>
          <a:p>
            <a:endParaRPr lang="en-US" dirty="0"/>
          </a:p>
        </p:txBody>
      </p:sp>
      <p:sp>
        <p:nvSpPr>
          <p:cNvPr id="4" name="Slide Number Placeholder 3"/>
          <p:cNvSpPr>
            <a:spLocks noGrp="1"/>
          </p:cNvSpPr>
          <p:nvPr>
            <p:ph type="sldNum" sz="quarter" idx="10"/>
          </p:nvPr>
        </p:nvSpPr>
        <p:spPr/>
        <p:txBody>
          <a:bodyPr/>
          <a:lstStyle/>
          <a:p>
            <a:fld id="{5A24F631-BE3E-462A-8346-6C50771EFA88}" type="slidenum">
              <a:rPr lang="en-US" smtClean="0"/>
              <a:t>4</a:t>
            </a:fld>
            <a:endParaRPr lang="en-US"/>
          </a:p>
        </p:txBody>
      </p:sp>
    </p:spTree>
    <p:extLst>
      <p:ext uri="{BB962C8B-B14F-4D97-AF65-F5344CB8AC3E}">
        <p14:creationId xmlns:p14="http://schemas.microsoft.com/office/powerpoint/2010/main" val="340587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Muestra únicamente el título de la diapositiva. </a:t>
            </a:r>
            <a:br>
              <a:rPr lang="es-ES" b="1" dirty="0"/>
            </a:br>
            <a:endParaRPr lang="en-US" dirty="0"/>
          </a:p>
          <a:p>
            <a:r>
              <a:rPr lang="en-US" b="1" dirty="0"/>
              <a:t>PREGUNTAR A LA CLASE: </a:t>
            </a:r>
            <a:endParaRPr lang="en-US" dirty="0"/>
          </a:p>
          <a:p>
            <a:r>
              <a:rPr lang="es-ES" dirty="0"/>
              <a:t>En una escala de 50 a 150 decibeles, ¿qué intensidad creen que tiene una llave de impacto</a:t>
            </a:r>
            <a:r>
              <a:rPr lang="en-US" dirty="0"/>
              <a:t>?</a:t>
            </a:r>
          </a:p>
          <a:p>
            <a:endParaRPr lang="en-US" dirty="0"/>
          </a:p>
          <a:p>
            <a:r>
              <a:rPr lang="es-ES" b="1" dirty="0"/>
              <a:t>Permítales un par de minutos para responder</a:t>
            </a:r>
            <a:br>
              <a:rPr lang="es-ES" b="1" dirty="0"/>
            </a:br>
            <a:endParaRPr lang="en-US" dirty="0"/>
          </a:p>
          <a:p>
            <a:r>
              <a:rPr lang="es-ES" b="1" dirty="0"/>
              <a:t>Haga clic nuevamente para mostrar la diapositiva completa</a:t>
            </a:r>
            <a:r>
              <a:rPr lang="en-US" b="1" dirty="0"/>
              <a:t>. </a:t>
            </a:r>
            <a:r>
              <a:rPr lang="en-US" dirty="0"/>
              <a:t> </a:t>
            </a:r>
          </a:p>
          <a:p>
            <a:endParaRPr lang="en-US" b="1" dirty="0"/>
          </a:p>
          <a:p>
            <a:r>
              <a:rPr lang="en-US" b="1" dirty="0"/>
              <a:t>DECIRLE A LA CLASE:</a:t>
            </a:r>
            <a:endParaRPr lang="en-US" dirty="0"/>
          </a:p>
          <a:p>
            <a:r>
              <a:rPr lang="es-ES" dirty="0"/>
              <a:t>Como pueden ver, la llave de impacto está 13 decibeles por encima del límite de exposición de la OSHA y 18 decibeles por encima del límite de exposición recomendable del NIOSH</a:t>
            </a:r>
            <a:r>
              <a:rPr lang="en-US" dirty="0"/>
              <a:t>. </a:t>
            </a:r>
          </a:p>
          <a:p>
            <a:endParaRPr lang="en-US" dirty="0"/>
          </a:p>
          <a:p>
            <a:r>
              <a:rPr lang="es-ES" b="1" dirty="0"/>
              <a:t>Luego, recuérdeles lo siguiente (basta con recordarles una sola vez durante esta actividad):</a:t>
            </a:r>
            <a:br>
              <a:rPr lang="es-ES" b="1" dirty="0"/>
            </a:br>
            <a:r>
              <a:rPr lang="es-ES" dirty="0"/>
              <a:t>Si bien es útil conocer el nivel de ruido promedio de los equipos que utilizamos, ¿de qué manera sencilla se puede saber si el ruido a nuestro alrededor es demasiado intenso? Una regla general es recordar que si hay que gritar para que una persona a una distancia de un brazo pueda escucharlos, el ruido es demasiado alto y hace falta usar protección.</a:t>
            </a:r>
            <a:endParaRPr lang="en-US" dirty="0"/>
          </a:p>
        </p:txBody>
      </p:sp>
      <p:sp>
        <p:nvSpPr>
          <p:cNvPr id="4" name="Slide Number Placeholder 3"/>
          <p:cNvSpPr>
            <a:spLocks noGrp="1"/>
          </p:cNvSpPr>
          <p:nvPr>
            <p:ph type="sldNum" sz="quarter" idx="10"/>
          </p:nvPr>
        </p:nvSpPr>
        <p:spPr/>
        <p:txBody>
          <a:bodyPr/>
          <a:lstStyle/>
          <a:p>
            <a:fld id="{5A24F631-BE3E-462A-8346-6C50771EFA88}" type="slidenum">
              <a:rPr lang="en-US" smtClean="0"/>
              <a:t>5</a:t>
            </a:fld>
            <a:endParaRPr lang="en-US"/>
          </a:p>
        </p:txBody>
      </p:sp>
    </p:spTree>
    <p:extLst>
      <p:ext uri="{BB962C8B-B14F-4D97-AF65-F5344CB8AC3E}">
        <p14:creationId xmlns:p14="http://schemas.microsoft.com/office/powerpoint/2010/main" val="3188261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Muestra únicamente el título de la diapositiva</a:t>
            </a:r>
            <a:r>
              <a:rPr lang="en-US" b="1" dirty="0"/>
              <a:t>.</a:t>
            </a:r>
            <a:r>
              <a:rPr lang="en-US" dirty="0"/>
              <a:t> </a:t>
            </a:r>
          </a:p>
          <a:p>
            <a:endParaRPr lang="en-US" dirty="0"/>
          </a:p>
          <a:p>
            <a:r>
              <a:rPr lang="en-US" b="1" dirty="0"/>
              <a:t>PREGUNTAR A LA CLASE: </a:t>
            </a:r>
            <a:endParaRPr lang="en-US" dirty="0"/>
          </a:p>
          <a:p>
            <a:r>
              <a:rPr lang="es-ES" dirty="0"/>
              <a:t>En una escala de 50 a 150 decibeles, ¿qué intensidad creen que tiene una topadora?</a:t>
            </a:r>
          </a:p>
          <a:p>
            <a:endParaRPr lang="en-US" dirty="0"/>
          </a:p>
          <a:p>
            <a:r>
              <a:rPr lang="es-ES" b="1" dirty="0"/>
              <a:t>Permítales un par de minutos para responder.</a:t>
            </a:r>
            <a:br>
              <a:rPr lang="es-ES" b="1" dirty="0"/>
            </a:br>
            <a:endParaRPr lang="es-ES" b="1" dirty="0"/>
          </a:p>
          <a:p>
            <a:r>
              <a:rPr lang="es-ES" b="1" dirty="0"/>
              <a:t>Haga clic nuevamente para mostrar la diapositiva completa.</a:t>
            </a:r>
          </a:p>
          <a:p>
            <a:r>
              <a:rPr lang="en-US" dirty="0"/>
              <a:t> </a:t>
            </a:r>
            <a:endParaRPr lang="en-US" b="1" dirty="0"/>
          </a:p>
          <a:p>
            <a:r>
              <a:rPr lang="es-ES_tradnl" sz="1200" b="1" kern="1200" dirty="0">
                <a:solidFill>
                  <a:schemeClr val="tx1"/>
                </a:solidFill>
                <a:effectLst/>
                <a:latin typeface="+mn-lt"/>
                <a:ea typeface="+mn-ea"/>
                <a:cs typeface="+mn-cs"/>
              </a:rPr>
              <a:t>DECIRLE A LA CLASE:</a:t>
            </a:r>
            <a:endParaRPr lang="en-U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Como pueden ver, la topadora está 15 decibeles por encima del límite de exposición aceptable de la OSHA y 20 decibeles por encima del límite de exposición recomendable del NIOSH</a:t>
            </a:r>
            <a:br>
              <a:rPr lang="es-ES_tradnl" sz="1200" kern="1200" dirty="0">
                <a:solidFill>
                  <a:schemeClr val="tx1"/>
                </a:solidFill>
                <a:effectLst/>
                <a:latin typeface="+mn-lt"/>
                <a:ea typeface="+mn-ea"/>
                <a:cs typeface="+mn-cs"/>
              </a:rPr>
            </a:br>
            <a:endParaRPr lang="en-US" dirty="0"/>
          </a:p>
          <a:p>
            <a:r>
              <a:rPr lang="es-ES_tradnl" sz="1200" b="1" kern="1200" dirty="0">
                <a:solidFill>
                  <a:schemeClr val="tx1"/>
                </a:solidFill>
                <a:effectLst/>
                <a:latin typeface="+mn-lt"/>
                <a:ea typeface="+mn-ea"/>
                <a:cs typeface="+mn-cs"/>
              </a:rPr>
              <a:t>Luego, recuérdeles lo siguiente (basta con recordarles una sola vez durante esta actividad):</a:t>
            </a:r>
            <a:endParaRPr lang="en-U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Si bien es útil conocer el nivel de ruido promedio de los equipos que utilizamos, ¿de qué manera sencilla se puede saber si el ruido a nuestro alrededor es demasiado intenso? Una regla general es recordar que si hay que gritar para que una persona a una distancia de un brazo pueda escucharlos, el ruido es demasiado alto y hace falta usar protección</a:t>
            </a:r>
            <a:endParaRPr lang="en-US" dirty="0"/>
          </a:p>
        </p:txBody>
      </p:sp>
      <p:sp>
        <p:nvSpPr>
          <p:cNvPr id="4" name="Slide Number Placeholder 3"/>
          <p:cNvSpPr>
            <a:spLocks noGrp="1"/>
          </p:cNvSpPr>
          <p:nvPr>
            <p:ph type="sldNum" sz="quarter" idx="10"/>
          </p:nvPr>
        </p:nvSpPr>
        <p:spPr/>
        <p:txBody>
          <a:bodyPr/>
          <a:lstStyle/>
          <a:p>
            <a:fld id="{5A24F631-BE3E-462A-8346-6C50771EFA88}" type="slidenum">
              <a:rPr lang="en-US" smtClean="0"/>
              <a:t>6</a:t>
            </a:fld>
            <a:endParaRPr lang="en-US"/>
          </a:p>
        </p:txBody>
      </p:sp>
    </p:spTree>
    <p:extLst>
      <p:ext uri="{BB962C8B-B14F-4D97-AF65-F5344CB8AC3E}">
        <p14:creationId xmlns:p14="http://schemas.microsoft.com/office/powerpoint/2010/main" val="103633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Muestra únicamente el título de la diapositiva</a:t>
            </a:r>
            <a:r>
              <a:rPr lang="en-US" b="1" dirty="0"/>
              <a:t>.</a:t>
            </a:r>
            <a:r>
              <a:rPr lang="en-US" dirty="0"/>
              <a:t> </a:t>
            </a:r>
          </a:p>
          <a:p>
            <a:endParaRPr lang="en-US" dirty="0"/>
          </a:p>
          <a:p>
            <a:r>
              <a:rPr lang="en-US" b="1" dirty="0"/>
              <a:t>PREGUNTAR A LA CLASE: </a:t>
            </a:r>
            <a:endParaRPr lang="en-US" dirty="0"/>
          </a:p>
          <a:p>
            <a:r>
              <a:rPr lang="es-ES" dirty="0"/>
              <a:t>En una escala de 50 a 150 decibeles, ¿qué intensidad creen que tiene un rociador de pintura</a:t>
            </a:r>
            <a:r>
              <a:rPr lang="en-US" dirty="0"/>
              <a:t>?</a:t>
            </a:r>
          </a:p>
          <a:p>
            <a:endParaRPr lang="en-US" dirty="0"/>
          </a:p>
          <a:p>
            <a:r>
              <a:rPr lang="es-ES" b="1" dirty="0"/>
              <a:t>Permítales un par de minutos para responder</a:t>
            </a:r>
            <a:br>
              <a:rPr lang="es-ES" b="1" dirty="0"/>
            </a:br>
            <a:endParaRPr lang="en-US" dirty="0"/>
          </a:p>
          <a:p>
            <a:r>
              <a:rPr lang="es-ES" b="1" dirty="0"/>
              <a:t>Haga clic nuevamente para mostrar la diapositiva completa</a:t>
            </a:r>
            <a:r>
              <a:rPr lang="en-US" b="1" dirty="0"/>
              <a:t>. </a:t>
            </a:r>
            <a:r>
              <a:rPr lang="en-US" dirty="0"/>
              <a:t> </a:t>
            </a:r>
          </a:p>
          <a:p>
            <a:endParaRPr lang="en-US" b="1" dirty="0"/>
          </a:p>
          <a:p>
            <a:r>
              <a:rPr lang="en-US" b="1" dirty="0"/>
              <a:t>DECIRLE A LA CLASE:</a:t>
            </a:r>
            <a:endParaRPr lang="en-US" dirty="0"/>
          </a:p>
          <a:p>
            <a:r>
              <a:rPr lang="es-ES" dirty="0"/>
              <a:t>Como pueden ver, el rociador de pintura está 15 decibeles por encima del límite de exposición aceptable de la OSHA y 20 decibeles por encima del límite de exposición del NIOSH</a:t>
            </a:r>
            <a:r>
              <a:rPr lang="en-US" dirty="0"/>
              <a:t>. </a:t>
            </a:r>
          </a:p>
          <a:p>
            <a:endParaRPr lang="en-US" dirty="0"/>
          </a:p>
          <a:p>
            <a:r>
              <a:rPr lang="es-ES" b="1" dirty="0"/>
              <a:t>Luego, recuérdeles lo siguiente (basta con recordarles una sola vez durante esta actividad):</a:t>
            </a:r>
            <a:br>
              <a:rPr lang="es-ES" b="1" dirty="0"/>
            </a:br>
            <a:r>
              <a:rPr lang="es-ES" dirty="0"/>
              <a:t>Si bien es útil conocer el nivel de ruido promedio de los equipos que utilizamos, ¿de qué manera sencilla se puede saber si el ruido a nuestro alrededor es demasiado intenso? Una regla general es recordar que si hay que gritar para que una persona a una distancia de un brazo pueda escucharlos, el ruido es demasiado alto y hace falta usar protección.</a:t>
            </a:r>
            <a:endParaRPr lang="en-US" dirty="0"/>
          </a:p>
        </p:txBody>
      </p:sp>
      <p:sp>
        <p:nvSpPr>
          <p:cNvPr id="4" name="Slide Number Placeholder 3"/>
          <p:cNvSpPr>
            <a:spLocks noGrp="1"/>
          </p:cNvSpPr>
          <p:nvPr>
            <p:ph type="sldNum" sz="quarter" idx="10"/>
          </p:nvPr>
        </p:nvSpPr>
        <p:spPr/>
        <p:txBody>
          <a:bodyPr/>
          <a:lstStyle/>
          <a:p>
            <a:fld id="{5A24F631-BE3E-462A-8346-6C50771EFA88}" type="slidenum">
              <a:rPr lang="en-US" smtClean="0"/>
              <a:t>7</a:t>
            </a:fld>
            <a:endParaRPr lang="en-US"/>
          </a:p>
        </p:txBody>
      </p:sp>
    </p:spTree>
    <p:extLst>
      <p:ext uri="{BB962C8B-B14F-4D97-AF65-F5344CB8AC3E}">
        <p14:creationId xmlns:p14="http://schemas.microsoft.com/office/powerpoint/2010/main" val="3601102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4366" y="4501942"/>
            <a:ext cx="5618480" cy="4189095"/>
          </a:xfrm>
        </p:spPr>
        <p:txBody>
          <a:bodyPr/>
          <a:lstStyle/>
          <a:p>
            <a:r>
              <a:rPr lang="es-ES" b="1" dirty="0"/>
              <a:t>Muestra únicamente el título de la diapositiva</a:t>
            </a:r>
            <a:r>
              <a:rPr lang="en-US" b="1" dirty="0"/>
              <a:t>.</a:t>
            </a:r>
            <a:r>
              <a:rPr lang="en-US" dirty="0"/>
              <a:t> </a:t>
            </a:r>
          </a:p>
          <a:p>
            <a:endParaRPr lang="en-US" dirty="0"/>
          </a:p>
          <a:p>
            <a:r>
              <a:rPr lang="en-US" b="1" dirty="0"/>
              <a:t>PREGUNTAR A LA CLASE: </a:t>
            </a:r>
            <a:endParaRPr lang="en-US" dirty="0"/>
          </a:p>
          <a:p>
            <a:r>
              <a:rPr lang="es-ES" dirty="0"/>
              <a:t>En una escala de 50 a 150 decibeles, ¿qué intensidad creen que tiene un martillo neumático</a:t>
            </a:r>
            <a:r>
              <a:rPr lang="en-US" dirty="0"/>
              <a:t>?</a:t>
            </a:r>
          </a:p>
          <a:p>
            <a:endParaRPr lang="en-US" dirty="0"/>
          </a:p>
          <a:p>
            <a:r>
              <a:rPr lang="es-ES" b="1" dirty="0"/>
              <a:t>Permítales un par de minutos para responder</a:t>
            </a:r>
            <a:br>
              <a:rPr lang="es-ES" b="1" dirty="0"/>
            </a:br>
            <a:endParaRPr lang="en-US" dirty="0"/>
          </a:p>
          <a:p>
            <a:r>
              <a:rPr lang="es-ES" b="1" dirty="0"/>
              <a:t>Haga clic nuevamente para mostrar la diapositiva completa</a:t>
            </a:r>
            <a:r>
              <a:rPr lang="en-US" b="1" dirty="0"/>
              <a:t>. </a:t>
            </a:r>
            <a:r>
              <a:rPr lang="en-US" dirty="0"/>
              <a:t> </a:t>
            </a:r>
          </a:p>
          <a:p>
            <a:endParaRPr lang="en-US" b="1" dirty="0"/>
          </a:p>
          <a:p>
            <a:r>
              <a:rPr lang="en-US" b="1" dirty="0"/>
              <a:t>DECIRLE A LA CLASE:</a:t>
            </a:r>
            <a:endParaRPr lang="en-US" dirty="0"/>
          </a:p>
          <a:p>
            <a:r>
              <a:rPr lang="es-ES" dirty="0"/>
              <a:t>Como pueden ver, el martillo neumático está 20 decibeles por encima del límite de exposición aceptable de la OSHA y 25 decibeles por encima del límite de exposición recomendable  del NIOSH.</a:t>
            </a:r>
            <a:r>
              <a:rPr lang="en-US" dirty="0"/>
              <a:t> </a:t>
            </a:r>
          </a:p>
          <a:p>
            <a:endParaRPr lang="en-US" dirty="0"/>
          </a:p>
          <a:p>
            <a:r>
              <a:rPr lang="es-ES" b="1" dirty="0"/>
              <a:t>Luego, recuérdeles lo siguiente (basta con recordarles una sola vez durante esta actividad):</a:t>
            </a:r>
          </a:p>
          <a:p>
            <a:r>
              <a:rPr lang="es-ES" b="0" dirty="0"/>
              <a:t>Si bien es útil conocer el nivel de ruido promedio de los equipos que utilizamos, ¿de qué manera sencilla se puede saber si el ruido a nuestro alrededor es demasiado intenso? Una regla general es recordar que si hay que gritar para que una persona a una distancia de un brazo pueda escucharlos, el ruido es demasiado alto y hace falta usar protección.</a:t>
            </a:r>
          </a:p>
          <a:p>
            <a:endParaRPr lang="en-US" dirty="0"/>
          </a:p>
          <a:p>
            <a:endParaRPr lang="en-US" dirty="0"/>
          </a:p>
        </p:txBody>
      </p:sp>
      <p:sp>
        <p:nvSpPr>
          <p:cNvPr id="4" name="Slide Number Placeholder 3"/>
          <p:cNvSpPr>
            <a:spLocks noGrp="1"/>
          </p:cNvSpPr>
          <p:nvPr>
            <p:ph type="sldNum" sz="quarter" idx="10"/>
          </p:nvPr>
        </p:nvSpPr>
        <p:spPr/>
        <p:txBody>
          <a:bodyPr/>
          <a:lstStyle/>
          <a:p>
            <a:fld id="{5A24F631-BE3E-462A-8346-6C50771EFA88}" type="slidenum">
              <a:rPr lang="en-US" smtClean="0"/>
              <a:t>8</a:t>
            </a:fld>
            <a:endParaRPr lang="en-US"/>
          </a:p>
        </p:txBody>
      </p:sp>
    </p:spTree>
    <p:extLst>
      <p:ext uri="{BB962C8B-B14F-4D97-AF65-F5344CB8AC3E}">
        <p14:creationId xmlns:p14="http://schemas.microsoft.com/office/powerpoint/2010/main" val="1614298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9014" y="4421823"/>
            <a:ext cx="6565072" cy="4582061"/>
          </a:xfrm>
        </p:spPr>
        <p:txBody>
          <a:bodyPr/>
          <a:lstStyle/>
          <a:p>
            <a:r>
              <a:rPr lang="es-ES" b="1" kern="1200" dirty="0">
                <a:solidFill>
                  <a:schemeClr val="tx1"/>
                </a:solidFill>
                <a:effectLst/>
                <a:latin typeface="+mn-lt"/>
                <a:ea typeface="+mn-ea"/>
                <a:cs typeface="+mn-cs"/>
              </a:rPr>
              <a:t>En esta diapositiva, se muestran ejemplos de protección auditiva con un nivel de reducción del ruido de 20 o más</a:t>
            </a:r>
            <a:r>
              <a:rPr lang="en-US" b="1" kern="1200" dirty="0">
                <a:solidFill>
                  <a:schemeClr val="tx1"/>
                </a:solidFill>
                <a:effectLst/>
                <a:latin typeface="+mn-lt"/>
                <a:ea typeface="+mn-ea"/>
                <a:cs typeface="+mn-cs"/>
              </a:rPr>
              <a:t>.</a:t>
            </a:r>
          </a:p>
          <a:p>
            <a:endParaRPr lang="en-US" kern="1200" dirty="0">
              <a:solidFill>
                <a:schemeClr val="tx1"/>
              </a:solidFill>
              <a:effectLst/>
              <a:latin typeface="+mn-lt"/>
              <a:ea typeface="+mn-ea"/>
              <a:cs typeface="+mn-cs"/>
            </a:endParaRPr>
          </a:p>
          <a:p>
            <a:r>
              <a:rPr lang="es-ES" kern="1200" dirty="0">
                <a:solidFill>
                  <a:schemeClr val="tx1"/>
                </a:solidFill>
                <a:effectLst/>
                <a:latin typeface="+mn-lt"/>
                <a:ea typeface="+mn-ea"/>
                <a:cs typeface="+mn-cs"/>
              </a:rPr>
              <a:t>Ahora que ya sabemos el nivel de ruido de algunos equipos de construcción, ¿cómo hacemos para seleccionar la protección auditiva adecuada para el ruido al que estaremos expuestos?</a:t>
            </a:r>
            <a:br>
              <a:rPr lang="es-ES" kern="1200" dirty="0">
                <a:solidFill>
                  <a:schemeClr val="tx1"/>
                </a:solidFill>
                <a:effectLst/>
                <a:latin typeface="+mn-lt"/>
                <a:ea typeface="+mn-ea"/>
                <a:cs typeface="+mn-cs"/>
              </a:rPr>
            </a:br>
            <a:endParaRPr lang="en-US" kern="1200" dirty="0">
              <a:solidFill>
                <a:schemeClr val="tx1"/>
              </a:solidFill>
              <a:effectLst/>
              <a:latin typeface="+mn-lt"/>
              <a:ea typeface="+mn-ea"/>
              <a:cs typeface="+mn-cs"/>
            </a:endParaRPr>
          </a:p>
          <a:p>
            <a:r>
              <a:rPr lang="en-US" b="1" kern="1200" dirty="0">
                <a:solidFill>
                  <a:schemeClr val="tx1"/>
                </a:solidFill>
                <a:effectLst/>
                <a:latin typeface="+mn-lt"/>
                <a:ea typeface="+mn-ea"/>
                <a:cs typeface="+mn-cs"/>
              </a:rPr>
              <a:t>DECIRLE A LA CLASE: </a:t>
            </a:r>
            <a:endParaRPr lang="en-US" kern="1200" dirty="0">
              <a:solidFill>
                <a:schemeClr val="tx1"/>
              </a:solidFill>
              <a:effectLst/>
              <a:latin typeface="+mn-lt"/>
              <a:ea typeface="+mn-ea"/>
              <a:cs typeface="+mn-cs"/>
            </a:endParaRPr>
          </a:p>
          <a:p>
            <a:r>
              <a:rPr lang="es-ES" kern="1200" dirty="0">
                <a:solidFill>
                  <a:schemeClr val="tx1"/>
                </a:solidFill>
                <a:effectLst/>
                <a:latin typeface="+mn-lt"/>
                <a:ea typeface="+mn-ea"/>
                <a:cs typeface="+mn-cs"/>
              </a:rPr>
              <a:t>Aquí les presentamos algunos ejemplos de protectores auditivos. Es importante que recuerden que existen distintos niveles de protección auditiva para un mismo tipo. Por ejemplo, algunos tapones para oído bloquean unos 15 decibeles, mientras que otros bloquean 33 decibeles</a:t>
            </a:r>
            <a:r>
              <a:rPr lang="en-US" kern="1200" dirty="0">
                <a:solidFill>
                  <a:schemeClr val="tx1"/>
                </a:solidFill>
                <a:effectLst/>
                <a:latin typeface="+mn-lt"/>
                <a:ea typeface="+mn-ea"/>
                <a:cs typeface="+mn-cs"/>
              </a:rPr>
              <a:t>. </a:t>
            </a:r>
          </a:p>
          <a:p>
            <a:endParaRPr lang="en-US"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También es fundamental que presten atención al </a:t>
            </a:r>
            <a:r>
              <a:rPr lang="es-ES_tradnl" sz="1200" b="1" kern="1200" dirty="0">
                <a:solidFill>
                  <a:schemeClr val="tx1"/>
                </a:solidFill>
                <a:effectLst/>
                <a:latin typeface="+mn-lt"/>
                <a:ea typeface="+mn-ea"/>
                <a:cs typeface="+mn-cs"/>
              </a:rPr>
              <a:t>N</a:t>
            </a:r>
            <a:r>
              <a:rPr lang="es-ES_tradnl" sz="1200" kern="1200" dirty="0">
                <a:solidFill>
                  <a:schemeClr val="tx1"/>
                </a:solidFill>
                <a:effectLst/>
                <a:latin typeface="+mn-lt"/>
                <a:ea typeface="+mn-ea"/>
                <a:cs typeface="+mn-cs"/>
              </a:rPr>
              <a:t>ivel de </a:t>
            </a:r>
            <a:r>
              <a:rPr lang="es-ES_tradnl" sz="1200" b="1" kern="1200" dirty="0">
                <a:solidFill>
                  <a:schemeClr val="tx1"/>
                </a:solidFill>
                <a:effectLst/>
                <a:latin typeface="+mn-lt"/>
                <a:ea typeface="+mn-ea"/>
                <a:cs typeface="+mn-cs"/>
              </a:rPr>
              <a:t>R</a:t>
            </a:r>
            <a:r>
              <a:rPr lang="es-ES_tradnl" sz="1200" kern="1200" dirty="0">
                <a:solidFill>
                  <a:schemeClr val="tx1"/>
                </a:solidFill>
                <a:effectLst/>
                <a:latin typeface="+mn-lt"/>
                <a:ea typeface="+mn-ea"/>
                <a:cs typeface="+mn-cs"/>
              </a:rPr>
              <a:t>educción del </a:t>
            </a:r>
            <a:r>
              <a:rPr lang="es-ES_tradnl" sz="1200" b="1" kern="1200" dirty="0">
                <a:solidFill>
                  <a:schemeClr val="tx1"/>
                </a:solidFill>
                <a:effectLst/>
                <a:latin typeface="+mn-lt"/>
                <a:ea typeface="+mn-ea"/>
                <a:cs typeface="+mn-cs"/>
              </a:rPr>
              <a:t>R</a:t>
            </a:r>
            <a:r>
              <a:rPr lang="es-ES_tradnl" sz="1200" kern="1200" dirty="0">
                <a:solidFill>
                  <a:schemeClr val="tx1"/>
                </a:solidFill>
                <a:effectLst/>
                <a:latin typeface="+mn-lt"/>
                <a:ea typeface="+mn-ea"/>
                <a:cs typeface="+mn-cs"/>
              </a:rPr>
              <a:t>uido (NRR) del protector auditivo y al grado en que se debe disminuir el ruido para preservar la audición. Los dispositivos de protección auditiva se someten a pruebas de laboratorio para determinar la cantidad de ruido que impiden que pase hacia los oídos. De acuerdo con los requisitos de la Agencia de Protección Ambiental de Estados Unidos (EPA), los fabricantes deben colocar el NRR en el envoltorio de los dispositivos de protección auditiva.</a:t>
            </a:r>
            <a:endParaRPr lang="en-US" sz="1200" kern="1200" dirty="0">
              <a:solidFill>
                <a:schemeClr val="tx1"/>
              </a:solidFill>
              <a:effectLst/>
              <a:latin typeface="+mn-lt"/>
              <a:ea typeface="+mn-ea"/>
              <a:cs typeface="+mn-cs"/>
            </a:endParaRPr>
          </a:p>
          <a:p>
            <a:endParaRPr lang="en-US" kern="1200" dirty="0">
              <a:solidFill>
                <a:schemeClr val="tx1"/>
              </a:solidFill>
              <a:effectLst/>
              <a:latin typeface="+mn-lt"/>
              <a:ea typeface="+mn-ea"/>
              <a:cs typeface="+mn-cs"/>
            </a:endParaRPr>
          </a:p>
          <a:p>
            <a:r>
              <a:rPr lang="es-ES" kern="1200" dirty="0">
                <a:solidFill>
                  <a:schemeClr val="tx1"/>
                </a:solidFill>
                <a:effectLst/>
                <a:latin typeface="+mn-lt"/>
                <a:ea typeface="+mn-ea"/>
                <a:cs typeface="+mn-cs"/>
              </a:rPr>
              <a:t>Mientras más alto sea este valor, mayor será la protección; no obstante, dado que las condiciones en el laboratorio no son las mismas que en el lugar de trabajo, la reducción real del ruido está al menos 7 dBA por debajo del NRR impreso. De esa manera, si se elige un protector auditivo con un NRR de 29, por ejemplo, se debe considerar como una reducción del ruido de 22</a:t>
            </a:r>
            <a:r>
              <a:rPr lang="en-US" kern="1200" dirty="0">
                <a:solidFill>
                  <a:schemeClr val="tx1"/>
                </a:solidFill>
                <a:effectLst/>
                <a:latin typeface="+mn-lt"/>
                <a:ea typeface="+mn-ea"/>
                <a:cs typeface="+mn-cs"/>
              </a:rPr>
              <a:t>.</a:t>
            </a:r>
          </a:p>
          <a:p>
            <a:endParaRPr lang="en-US" kern="1200" dirty="0">
              <a:solidFill>
                <a:schemeClr val="tx1"/>
              </a:solidFill>
              <a:effectLst/>
              <a:latin typeface="+mn-lt"/>
              <a:ea typeface="+mn-ea"/>
              <a:cs typeface="+mn-cs"/>
            </a:endParaRPr>
          </a:p>
          <a:p>
            <a:r>
              <a:rPr lang="es-ES" kern="1200" dirty="0">
                <a:solidFill>
                  <a:schemeClr val="tx1"/>
                </a:solidFill>
                <a:effectLst/>
                <a:latin typeface="+mn-lt"/>
                <a:ea typeface="+mn-ea"/>
                <a:cs typeface="+mn-cs"/>
              </a:rPr>
              <a:t>Una manera de determinar el grado de reducción de la exposición que ofrece la protección auditiva es la siguiente: si el NRR es de 33, por ejemplo, se debe restar 7 a 33 y dividir el resultado por 2. En otras palabras, 33 menos 7 es 26 y 26 dividido 2 es 13. Al restar ese número a la exposición del ruido de 95 dBA, se obtiene la exposición experimentada con esa protección auditiva, que es de 82 (inferior al límite de exposición recomendable del NIOSH y el límite de exposición aceptable de la OSHA)</a:t>
            </a:r>
            <a:r>
              <a:rPr lang="en-US"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A24F631-BE3E-462A-8346-6C50771EFA88}" type="slidenum">
              <a:rPr lang="en-US" smtClean="0"/>
              <a:t>9</a:t>
            </a:fld>
            <a:endParaRPr lang="en-US" dirty="0"/>
          </a:p>
        </p:txBody>
      </p:sp>
    </p:spTree>
    <p:extLst>
      <p:ext uri="{BB962C8B-B14F-4D97-AF65-F5344CB8AC3E}">
        <p14:creationId xmlns:p14="http://schemas.microsoft.com/office/powerpoint/2010/main" val="2626265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0CE043-FC76-4830-AF74-7372CD9AB8EE}"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2C2683-2490-4590-815B-38245F4B6B1E}" type="slidenum">
              <a:rPr lang="en-US" smtClean="0"/>
              <a:pPr/>
              <a:t>‹#›</a:t>
            </a:fld>
            <a:endParaRPr lang="en-US" dirty="0"/>
          </a:p>
        </p:txBody>
      </p:sp>
    </p:spTree>
    <p:extLst>
      <p:ext uri="{BB962C8B-B14F-4D97-AF65-F5344CB8AC3E}">
        <p14:creationId xmlns:p14="http://schemas.microsoft.com/office/powerpoint/2010/main" val="72577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CE043-FC76-4830-AF74-7372CD9AB8EE}"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2C2683-2490-4590-815B-38245F4B6B1E}" type="slidenum">
              <a:rPr lang="en-US" smtClean="0"/>
              <a:pPr/>
              <a:t>‹#›</a:t>
            </a:fld>
            <a:endParaRPr lang="en-US" dirty="0"/>
          </a:p>
        </p:txBody>
      </p:sp>
    </p:spTree>
    <p:extLst>
      <p:ext uri="{BB962C8B-B14F-4D97-AF65-F5344CB8AC3E}">
        <p14:creationId xmlns:p14="http://schemas.microsoft.com/office/powerpoint/2010/main" val="375163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CE043-FC76-4830-AF74-7372CD9AB8EE}"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2C2683-2490-4590-815B-38245F4B6B1E}" type="slidenum">
              <a:rPr lang="en-US" smtClean="0"/>
              <a:pPr/>
              <a:t>‹#›</a:t>
            </a:fld>
            <a:endParaRPr lang="en-US" dirty="0"/>
          </a:p>
        </p:txBody>
      </p:sp>
    </p:spTree>
    <p:extLst>
      <p:ext uri="{BB962C8B-B14F-4D97-AF65-F5344CB8AC3E}">
        <p14:creationId xmlns:p14="http://schemas.microsoft.com/office/powerpoint/2010/main" val="273434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CE043-FC76-4830-AF74-7372CD9AB8EE}"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2C2683-2490-4590-815B-38245F4B6B1E}" type="slidenum">
              <a:rPr lang="en-US" smtClean="0"/>
              <a:pPr/>
              <a:t>‹#›</a:t>
            </a:fld>
            <a:endParaRPr lang="en-US" dirty="0"/>
          </a:p>
        </p:txBody>
      </p:sp>
    </p:spTree>
    <p:extLst>
      <p:ext uri="{BB962C8B-B14F-4D97-AF65-F5344CB8AC3E}">
        <p14:creationId xmlns:p14="http://schemas.microsoft.com/office/powerpoint/2010/main" val="59895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CE043-FC76-4830-AF74-7372CD9AB8EE}"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2C2683-2490-4590-815B-38245F4B6B1E}" type="slidenum">
              <a:rPr lang="en-US" smtClean="0"/>
              <a:pPr/>
              <a:t>‹#›</a:t>
            </a:fld>
            <a:endParaRPr lang="en-US" dirty="0"/>
          </a:p>
        </p:txBody>
      </p:sp>
    </p:spTree>
    <p:extLst>
      <p:ext uri="{BB962C8B-B14F-4D97-AF65-F5344CB8AC3E}">
        <p14:creationId xmlns:p14="http://schemas.microsoft.com/office/powerpoint/2010/main" val="319061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0CE043-FC76-4830-AF74-7372CD9AB8EE}"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2C2683-2490-4590-815B-38245F4B6B1E}" type="slidenum">
              <a:rPr lang="en-US" smtClean="0"/>
              <a:pPr/>
              <a:t>‹#›</a:t>
            </a:fld>
            <a:endParaRPr lang="en-US" dirty="0"/>
          </a:p>
        </p:txBody>
      </p:sp>
    </p:spTree>
    <p:extLst>
      <p:ext uri="{BB962C8B-B14F-4D97-AF65-F5344CB8AC3E}">
        <p14:creationId xmlns:p14="http://schemas.microsoft.com/office/powerpoint/2010/main" val="80950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0CE043-FC76-4830-AF74-7372CD9AB8EE}" type="datetimeFigureOut">
              <a:rPr lang="en-US" smtClean="0"/>
              <a:pPr/>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2C2683-2490-4590-815B-38245F4B6B1E}" type="slidenum">
              <a:rPr lang="en-US" smtClean="0"/>
              <a:pPr/>
              <a:t>‹#›</a:t>
            </a:fld>
            <a:endParaRPr lang="en-US" dirty="0"/>
          </a:p>
        </p:txBody>
      </p:sp>
    </p:spTree>
    <p:extLst>
      <p:ext uri="{BB962C8B-B14F-4D97-AF65-F5344CB8AC3E}">
        <p14:creationId xmlns:p14="http://schemas.microsoft.com/office/powerpoint/2010/main" val="329870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0CE043-FC76-4830-AF74-7372CD9AB8EE}" type="datetimeFigureOut">
              <a:rPr lang="en-US" smtClean="0"/>
              <a:pPr/>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2C2683-2490-4590-815B-38245F4B6B1E}" type="slidenum">
              <a:rPr lang="en-US" smtClean="0"/>
              <a:pPr/>
              <a:t>‹#›</a:t>
            </a:fld>
            <a:endParaRPr lang="en-US" dirty="0"/>
          </a:p>
        </p:txBody>
      </p:sp>
    </p:spTree>
    <p:extLst>
      <p:ext uri="{BB962C8B-B14F-4D97-AF65-F5344CB8AC3E}">
        <p14:creationId xmlns:p14="http://schemas.microsoft.com/office/powerpoint/2010/main" val="222845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CE043-FC76-4830-AF74-7372CD9AB8EE}" type="datetimeFigureOut">
              <a:rPr lang="en-US" smtClean="0"/>
              <a:pPr/>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2C2683-2490-4590-815B-38245F4B6B1E}" type="slidenum">
              <a:rPr lang="en-US" smtClean="0"/>
              <a:pPr/>
              <a:t>‹#›</a:t>
            </a:fld>
            <a:endParaRPr lang="en-US" dirty="0"/>
          </a:p>
        </p:txBody>
      </p:sp>
    </p:spTree>
    <p:extLst>
      <p:ext uri="{BB962C8B-B14F-4D97-AF65-F5344CB8AC3E}">
        <p14:creationId xmlns:p14="http://schemas.microsoft.com/office/powerpoint/2010/main" val="147973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0CE043-FC76-4830-AF74-7372CD9AB8EE}"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2C2683-2490-4590-815B-38245F4B6B1E}" type="slidenum">
              <a:rPr lang="en-US" smtClean="0"/>
              <a:pPr/>
              <a:t>‹#›</a:t>
            </a:fld>
            <a:endParaRPr lang="en-US" dirty="0"/>
          </a:p>
        </p:txBody>
      </p:sp>
    </p:spTree>
    <p:extLst>
      <p:ext uri="{BB962C8B-B14F-4D97-AF65-F5344CB8AC3E}">
        <p14:creationId xmlns:p14="http://schemas.microsoft.com/office/powerpoint/2010/main" val="177798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0CE043-FC76-4830-AF74-7372CD9AB8EE}"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2C2683-2490-4590-815B-38245F4B6B1E}" type="slidenum">
              <a:rPr lang="en-US" smtClean="0"/>
              <a:pPr/>
              <a:t>‹#›</a:t>
            </a:fld>
            <a:endParaRPr lang="en-US" dirty="0"/>
          </a:p>
        </p:txBody>
      </p:sp>
    </p:spTree>
    <p:extLst>
      <p:ext uri="{BB962C8B-B14F-4D97-AF65-F5344CB8AC3E}">
        <p14:creationId xmlns:p14="http://schemas.microsoft.com/office/powerpoint/2010/main" val="349361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CE043-FC76-4830-AF74-7372CD9AB8EE}" type="datetimeFigureOut">
              <a:rPr lang="en-US" smtClean="0"/>
              <a:pPr/>
              <a:t>1/27/2020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C2683-2490-4590-815B-38245F4B6B1E}" type="slidenum">
              <a:rPr lang="en-US" smtClean="0"/>
              <a:pPr/>
              <a:t>‹#›</a:t>
            </a:fld>
            <a:endParaRPr lang="en-US" dirty="0"/>
          </a:p>
        </p:txBody>
      </p:sp>
    </p:spTree>
    <p:extLst>
      <p:ext uri="{BB962C8B-B14F-4D97-AF65-F5344CB8AC3E}">
        <p14:creationId xmlns:p14="http://schemas.microsoft.com/office/powerpoint/2010/main" val="9131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multimedia.3m.com/mws/media/924139O/3m-hearing-solutions-catalog-2015.pdf" TargetMode="External"/><Relationship Id="rId5" Type="http://schemas.openxmlformats.org/officeDocument/2006/relationships/image" Target="../media/image1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multimedia.3m.com/mws/media/924139O/3m-hearing-solutions-catalog-2015.pdf" TargetMode="External"/><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133" y="2514600"/>
            <a:ext cx="7772400" cy="1470025"/>
          </a:xfrm>
        </p:spPr>
        <p:txBody>
          <a:bodyPr/>
          <a:lstStyle/>
          <a:p>
            <a:r>
              <a:rPr lang="es-ES" dirty="0"/>
              <a:t>Cómo saber si el ruido es demasiado alto</a:t>
            </a:r>
            <a:endParaRPr lang="en-US" dirty="0"/>
          </a:p>
        </p:txBody>
      </p:sp>
      <p:sp>
        <p:nvSpPr>
          <p:cNvPr id="4" name="Rectangle 3"/>
          <p:cNvSpPr/>
          <p:nvPr/>
        </p:nvSpPr>
        <p:spPr>
          <a:xfrm>
            <a:off x="0" y="0"/>
            <a:ext cx="9130143" cy="1323439"/>
          </a:xfrm>
          <a:prstGeom prst="rect">
            <a:avLst/>
          </a:prstGeom>
          <a:solidFill>
            <a:srgbClr val="C00000"/>
          </a:solidFill>
        </p:spPr>
        <p:txBody>
          <a:bodyPr wrap="square">
            <a:spAutoFit/>
          </a:bodyPr>
          <a:lstStyle/>
          <a:p>
            <a:pPr algn="ctr" defTabSz="457200" fontAlgn="auto">
              <a:spcBef>
                <a:spcPts val="0"/>
              </a:spcBef>
              <a:spcAft>
                <a:spcPts val="0"/>
              </a:spcAft>
              <a:defRPr/>
            </a:pPr>
            <a:r>
              <a:rPr lang="es-ES" sz="4000" b="1" baseline="-3000" dirty="0">
                <a:solidFill>
                  <a:prstClr val="white"/>
                </a:solidFill>
                <a:effectLst>
                  <a:outerShdw blurRad="50800" dist="38100" dir="2700000" algn="tl" rotWithShape="0">
                    <a:srgbClr val="000000">
                      <a:alpha val="43000"/>
                    </a:srgbClr>
                  </a:outerShdw>
                </a:effectLst>
                <a:latin typeface="Arial Narrow"/>
              </a:rPr>
              <a:t>Ruido en la industria </a:t>
            </a:r>
            <a:br>
              <a:rPr lang="es-ES" sz="4000" b="1" baseline="-3000" dirty="0">
                <a:solidFill>
                  <a:prstClr val="white"/>
                </a:solidFill>
                <a:effectLst>
                  <a:outerShdw blurRad="50800" dist="38100" dir="2700000" algn="tl" rotWithShape="0">
                    <a:srgbClr val="000000">
                      <a:alpha val="43000"/>
                    </a:srgbClr>
                  </a:outerShdw>
                </a:effectLst>
                <a:latin typeface="Arial Narrow"/>
              </a:rPr>
            </a:br>
            <a:r>
              <a:rPr lang="es-ES" sz="4000" b="1" baseline="-3000" dirty="0">
                <a:solidFill>
                  <a:prstClr val="white"/>
                </a:solidFill>
                <a:effectLst>
                  <a:outerShdw blurRad="50800" dist="38100" dir="2700000" algn="tl" rotWithShape="0">
                    <a:srgbClr val="000000">
                      <a:alpha val="43000"/>
                    </a:srgbClr>
                  </a:outerShdw>
                </a:effectLst>
                <a:latin typeface="Arial Narrow"/>
              </a:rPr>
              <a:t>de la construcción</a:t>
            </a:r>
            <a:r>
              <a:rPr lang="ar-EG" sz="4000" b="1" baseline="-3000" dirty="0">
                <a:solidFill>
                  <a:prstClr val="white"/>
                </a:solidFill>
                <a:effectLst>
                  <a:outerShdw blurRad="50800" dist="38100" dir="2700000" algn="tl" rotWithShape="0">
                    <a:srgbClr val="000000">
                      <a:alpha val="43000"/>
                    </a:srgbClr>
                  </a:outerShdw>
                </a:effectLst>
                <a:latin typeface="Arial Narrow"/>
              </a:rPr>
              <a:t> </a:t>
            </a:r>
            <a:r>
              <a:rPr lang="es-ES" sz="4000" b="1" baseline="-3000" dirty="0">
                <a:solidFill>
                  <a:prstClr val="white"/>
                </a:solidFill>
                <a:effectLst>
                  <a:outerShdw blurRad="50800" dist="38100" dir="2700000" algn="tl" rotWithShape="0">
                    <a:srgbClr val="000000">
                      <a:alpha val="43000"/>
                    </a:srgbClr>
                  </a:outerShdw>
                </a:effectLst>
                <a:latin typeface="Arial Narrow"/>
              </a:rPr>
              <a:t>y</a:t>
            </a:r>
            <a:br>
              <a:rPr lang="es-ES" sz="4000" b="1" baseline="-3000" dirty="0">
                <a:solidFill>
                  <a:prstClr val="white"/>
                </a:solidFill>
                <a:effectLst>
                  <a:outerShdw blurRad="50800" dist="38100" dir="2700000" algn="tl" rotWithShape="0">
                    <a:srgbClr val="000000">
                      <a:alpha val="43000"/>
                    </a:srgbClr>
                  </a:outerShdw>
                </a:effectLst>
                <a:latin typeface="Arial Narrow"/>
              </a:rPr>
            </a:br>
            <a:r>
              <a:rPr lang="es-ES" sz="4000" b="1" baseline="-3000" dirty="0">
                <a:solidFill>
                  <a:prstClr val="white"/>
                </a:solidFill>
                <a:effectLst>
                  <a:outerShdw blurRad="50800" dist="38100" dir="2700000" algn="tl" rotWithShape="0">
                    <a:srgbClr val="000000">
                      <a:alpha val="43000"/>
                    </a:srgbClr>
                  </a:outerShdw>
                </a:effectLst>
                <a:latin typeface="Arial Narrow"/>
              </a:rPr>
              <a:t>prevención de la hipoacusia</a:t>
            </a:r>
            <a:endParaRPr lang="es-ES" sz="4000" b="1" cap="small" baseline="-3000" dirty="0">
              <a:solidFill>
                <a:prstClr val="white"/>
              </a:solidFill>
              <a:latin typeface="Arial Narrow"/>
              <a:ea typeface="Arial Narrow" pitchFamily="-110" charset="0"/>
              <a:cs typeface="Arial Narrow"/>
            </a:endParaRPr>
          </a:p>
        </p:txBody>
      </p:sp>
      <p:sp>
        <p:nvSpPr>
          <p:cNvPr id="5" name="TextBox 4"/>
          <p:cNvSpPr txBox="1"/>
          <p:nvPr/>
        </p:nvSpPr>
        <p:spPr>
          <a:xfrm>
            <a:off x="-21335" y="6507518"/>
            <a:ext cx="1392936" cy="369332"/>
          </a:xfrm>
          <a:prstGeom prst="rect">
            <a:avLst/>
          </a:prstGeom>
          <a:solidFill>
            <a:schemeClr val="bg1"/>
          </a:solidFill>
          <a:ln w="31750">
            <a:solidFill>
              <a:schemeClr val="tx1"/>
            </a:solidFill>
          </a:ln>
          <a:effectLst>
            <a:outerShdw blurRad="50800" dist="38100" dir="18900000" algn="bl" rotWithShape="0">
              <a:prstClr val="black">
                <a:alpha val="40000"/>
              </a:prstClr>
            </a:outerShdw>
          </a:effectLst>
        </p:spPr>
        <p:txBody>
          <a:bodyPr wrap="square" rtlCol="0">
            <a:spAutoFit/>
          </a:bodyPr>
          <a:lstStyle/>
          <a:p>
            <a:r>
              <a:rPr lang="es-ES" dirty="0"/>
              <a:t>Ejercicio</a:t>
            </a:r>
            <a:r>
              <a:rPr lang="en-US" dirty="0"/>
              <a:t> A-5</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6383074"/>
            <a:ext cx="4177144" cy="45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24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152" y="2409108"/>
            <a:ext cx="1582729" cy="251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367" y="2246531"/>
            <a:ext cx="18478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1554162"/>
          </a:xfrm>
        </p:spPr>
        <p:txBody>
          <a:bodyPr>
            <a:normAutofit/>
          </a:bodyPr>
          <a:lstStyle/>
          <a:p>
            <a:pPr>
              <a:spcAft>
                <a:spcPts val="1200"/>
              </a:spcAft>
            </a:pPr>
            <a:r>
              <a:rPr lang="es-ES" sz="4900" dirty="0"/>
              <a:t>Doble protección</a:t>
            </a:r>
            <a:br>
              <a:rPr lang="es-ES" dirty="0"/>
            </a:br>
            <a:endParaRPr lang="es-ES" sz="3000" dirty="0"/>
          </a:p>
        </p:txBody>
      </p:sp>
      <p:sp>
        <p:nvSpPr>
          <p:cNvPr id="7" name="TextBox 6"/>
          <p:cNvSpPr txBox="1"/>
          <p:nvPr/>
        </p:nvSpPr>
        <p:spPr>
          <a:xfrm>
            <a:off x="6701724" y="1588576"/>
            <a:ext cx="2289876" cy="923330"/>
          </a:xfrm>
          <a:prstGeom prst="rect">
            <a:avLst/>
          </a:prstGeom>
          <a:noFill/>
        </p:spPr>
        <p:txBody>
          <a:bodyPr wrap="square" rtlCol="0">
            <a:spAutoFit/>
          </a:bodyPr>
          <a:lstStyle/>
          <a:p>
            <a:r>
              <a:rPr lang="es-ES" dirty="0"/>
              <a:t>Orejeras + Tapones de espuma</a:t>
            </a:r>
          </a:p>
          <a:p>
            <a:r>
              <a:rPr lang="en-US" dirty="0"/>
              <a:t>Estimated NRR: </a:t>
            </a:r>
            <a:r>
              <a:rPr lang="en-US" b="1" dirty="0">
                <a:solidFill>
                  <a:srgbClr val="C00000"/>
                </a:solidFill>
              </a:rPr>
              <a:t>38</a:t>
            </a:r>
          </a:p>
        </p:txBody>
      </p:sp>
      <p:sp>
        <p:nvSpPr>
          <p:cNvPr id="8" name="TextBox 7"/>
          <p:cNvSpPr txBox="1"/>
          <p:nvPr/>
        </p:nvSpPr>
        <p:spPr>
          <a:xfrm>
            <a:off x="762000" y="1646850"/>
            <a:ext cx="2046971" cy="646331"/>
          </a:xfrm>
          <a:prstGeom prst="rect">
            <a:avLst/>
          </a:prstGeom>
          <a:noFill/>
        </p:spPr>
        <p:txBody>
          <a:bodyPr wrap="none" rtlCol="0">
            <a:spAutoFit/>
          </a:bodyPr>
          <a:lstStyle/>
          <a:p>
            <a:r>
              <a:rPr lang="es-ES" dirty="0"/>
              <a:t>Tapones de espuma</a:t>
            </a:r>
          </a:p>
          <a:p>
            <a:r>
              <a:rPr lang="en-US" dirty="0"/>
              <a:t>NRR: </a:t>
            </a:r>
            <a:r>
              <a:rPr lang="en-US" b="1" dirty="0">
                <a:solidFill>
                  <a:srgbClr val="C00000"/>
                </a:solidFill>
              </a:rPr>
              <a:t>33</a:t>
            </a:r>
          </a:p>
        </p:txBody>
      </p:sp>
      <p:sp>
        <p:nvSpPr>
          <p:cNvPr id="9" name="TextBox 8"/>
          <p:cNvSpPr txBox="1"/>
          <p:nvPr/>
        </p:nvSpPr>
        <p:spPr>
          <a:xfrm>
            <a:off x="3796597" y="1630628"/>
            <a:ext cx="975203" cy="646331"/>
          </a:xfrm>
          <a:prstGeom prst="rect">
            <a:avLst/>
          </a:prstGeom>
          <a:noFill/>
        </p:spPr>
        <p:txBody>
          <a:bodyPr wrap="none" rtlCol="0">
            <a:spAutoFit/>
          </a:bodyPr>
          <a:lstStyle/>
          <a:p>
            <a:pPr algn="ctr"/>
            <a:r>
              <a:rPr lang="es-ES" dirty="0"/>
              <a:t>Orejeras</a:t>
            </a:r>
          </a:p>
          <a:p>
            <a:pPr algn="ctr"/>
            <a:r>
              <a:rPr lang="en-US" dirty="0"/>
              <a:t>NRR: </a:t>
            </a:r>
            <a:r>
              <a:rPr lang="en-US" b="1" dirty="0">
                <a:solidFill>
                  <a:srgbClr val="C00000"/>
                </a:solidFill>
              </a:rPr>
              <a:t>26</a:t>
            </a:r>
          </a:p>
        </p:txBody>
      </p:sp>
      <p:sp>
        <p:nvSpPr>
          <p:cNvPr id="10" name="Plus 9"/>
          <p:cNvSpPr/>
          <p:nvPr/>
        </p:nvSpPr>
        <p:spPr>
          <a:xfrm>
            <a:off x="2575302" y="2994242"/>
            <a:ext cx="6096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Equal 10"/>
          <p:cNvSpPr/>
          <p:nvPr/>
        </p:nvSpPr>
        <p:spPr>
          <a:xfrm>
            <a:off x="5846399" y="2994242"/>
            <a:ext cx="609600" cy="533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1349098" y="5648764"/>
            <a:ext cx="6571414" cy="523220"/>
          </a:xfrm>
          <a:prstGeom prst="rect">
            <a:avLst/>
          </a:prstGeom>
          <a:noFill/>
        </p:spPr>
        <p:txBody>
          <a:bodyPr wrap="none" rtlCol="0">
            <a:spAutoFit/>
          </a:bodyPr>
          <a:lstStyle/>
          <a:p>
            <a:r>
              <a:rPr lang="es-ES" sz="2800" i="1" dirty="0"/>
              <a:t>Reduce una exposición de 105 dBA a 90 dBA</a:t>
            </a:r>
          </a:p>
        </p:txBody>
      </p:sp>
      <p:pic>
        <p:nvPicPr>
          <p:cNvPr id="1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399" y="2409108"/>
            <a:ext cx="1733298" cy="170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84496" y="6451749"/>
            <a:ext cx="8907104" cy="276999"/>
          </a:xfrm>
          <a:prstGeom prst="rect">
            <a:avLst/>
          </a:prstGeom>
          <a:noFill/>
        </p:spPr>
        <p:txBody>
          <a:bodyPr wrap="square" rtlCol="0">
            <a:spAutoFit/>
          </a:bodyPr>
          <a:lstStyle/>
          <a:p>
            <a:r>
              <a:rPr lang="en-US" sz="1200" dirty="0"/>
              <a:t>Fuente: Hear Forever, A Howard Leight by Honeywell Initiative. </a:t>
            </a:r>
            <a:r>
              <a:rPr lang="en-US" sz="1200" dirty="0" err="1"/>
              <a:t>Fotos</a:t>
            </a:r>
            <a:r>
              <a:rPr lang="en-US" sz="1200" dirty="0"/>
              <a:t> from </a:t>
            </a:r>
            <a:r>
              <a:rPr lang="en-US" sz="1200" dirty="0">
                <a:hlinkClick r:id="rId6"/>
              </a:rPr>
              <a:t>3M Hearing Solutions Catalog 2015</a:t>
            </a:r>
            <a:endParaRPr lang="en-US" sz="1200" dirty="0"/>
          </a:p>
        </p:txBody>
      </p:sp>
      <p:sp>
        <p:nvSpPr>
          <p:cNvPr id="15" name="TextBox 14"/>
          <p:cNvSpPr txBox="1"/>
          <p:nvPr/>
        </p:nvSpPr>
        <p:spPr>
          <a:xfrm>
            <a:off x="38001" y="4799458"/>
            <a:ext cx="9144000" cy="738664"/>
          </a:xfrm>
          <a:prstGeom prst="rect">
            <a:avLst/>
          </a:prstGeom>
          <a:noFill/>
        </p:spPr>
        <p:txBody>
          <a:bodyPr wrap="square" rtlCol="0">
            <a:spAutoFit/>
          </a:bodyPr>
          <a:lstStyle/>
          <a:p>
            <a:pPr algn="ctr"/>
            <a:r>
              <a:rPr lang="es-ES" sz="2100" b="1" dirty="0"/>
              <a:t>REGLA GENERAL: El nivel de bloqueo de la protección dual se puede calcular sumando 5 al NRR más alto de entre los protectores que uno esté usando.</a:t>
            </a:r>
            <a:endParaRPr lang="en-US" sz="2100" b="1" dirty="0"/>
          </a:p>
        </p:txBody>
      </p:sp>
    </p:spTree>
    <p:extLst>
      <p:ext uri="{BB962C8B-B14F-4D97-AF65-F5344CB8AC3E}">
        <p14:creationId xmlns:p14="http://schemas.microsoft.com/office/powerpoint/2010/main" val="172188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Conversación normal</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600200"/>
            <a:ext cx="6224588" cy="4550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5334000" y="3200400"/>
            <a:ext cx="762000" cy="838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6400800"/>
            <a:ext cx="438671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Fuente: NIOSH, Division of Applied Research and Technology</a:t>
            </a:r>
          </a:p>
        </p:txBody>
      </p:sp>
      <p:sp>
        <p:nvSpPr>
          <p:cNvPr id="4" name="Rectangle 3"/>
          <p:cNvSpPr/>
          <p:nvPr/>
        </p:nvSpPr>
        <p:spPr>
          <a:xfrm>
            <a:off x="7112696" y="685800"/>
            <a:ext cx="192024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Exposiciones &gt; 85 dBA puede causar la perdida auditiva</a:t>
            </a:r>
          </a:p>
        </p:txBody>
      </p:sp>
      <p:sp>
        <p:nvSpPr>
          <p:cNvPr id="7" name="Rectangle 6"/>
          <p:cNvSpPr/>
          <p:nvPr/>
        </p:nvSpPr>
        <p:spPr>
          <a:xfrm>
            <a:off x="6934200" y="5839599"/>
            <a:ext cx="192024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Conversación normal 60 dBA</a:t>
            </a:r>
          </a:p>
        </p:txBody>
      </p:sp>
      <p:cxnSp>
        <p:nvCxnSpPr>
          <p:cNvPr id="8" name="Straight Arrow Connector 7"/>
          <p:cNvCxnSpPr/>
          <p:nvPr/>
        </p:nvCxnSpPr>
        <p:spPr>
          <a:xfrm flipH="1" flipV="1">
            <a:off x="6705600" y="5753100"/>
            <a:ext cx="381000" cy="381000"/>
          </a:xfrm>
          <a:prstGeom prst="straightConnector1">
            <a:avLst/>
          </a:prstGeom>
          <a:ln>
            <a:solidFill>
              <a:schemeClr val="tx1"/>
            </a:solidFill>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a:off x="7240148" y="1511996"/>
            <a:ext cx="381000" cy="533400"/>
          </a:xfrm>
          <a:prstGeom prst="straightConnector1">
            <a:avLst/>
          </a:prstGeom>
          <a:ln>
            <a:solidFill>
              <a:schemeClr val="tx1"/>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7851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Lijadora de banda</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29811" y="1574660"/>
            <a:ext cx="6642589" cy="474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5867400" y="3048000"/>
            <a:ext cx="152400" cy="10668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76800" y="1563469"/>
            <a:ext cx="2438400" cy="646331"/>
          </a:xfrm>
          <a:prstGeom prst="rect">
            <a:avLst/>
          </a:prstGeom>
          <a:solidFill>
            <a:schemeClr val="bg1"/>
          </a:solidFill>
        </p:spPr>
        <p:txBody>
          <a:bodyPr wrap="square" rtlCol="0">
            <a:spAutoFit/>
          </a:bodyPr>
          <a:lstStyle/>
          <a:p>
            <a:endParaRPr lang="en-US" dirty="0"/>
          </a:p>
          <a:p>
            <a:endParaRPr lang="en-US" dirty="0"/>
          </a:p>
        </p:txBody>
      </p:sp>
      <p:sp>
        <p:nvSpPr>
          <p:cNvPr id="6" name="TextBox 5"/>
          <p:cNvSpPr txBox="1"/>
          <p:nvPr/>
        </p:nvSpPr>
        <p:spPr>
          <a:xfrm>
            <a:off x="228600" y="6400800"/>
            <a:ext cx="438671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Fuente: NIOSH, Division of Applied Research and Technology</a:t>
            </a:r>
          </a:p>
        </p:txBody>
      </p:sp>
      <p:sp>
        <p:nvSpPr>
          <p:cNvPr id="3" name="TextBox 2"/>
          <p:cNvSpPr txBox="1"/>
          <p:nvPr/>
        </p:nvSpPr>
        <p:spPr>
          <a:xfrm>
            <a:off x="7315200" y="5467945"/>
            <a:ext cx="16764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600" b="1" dirty="0">
                <a:latin typeface="Arial" panose="020B0604020202020204" pitchFamily="34" charset="0"/>
                <a:cs typeface="Arial" panose="020B0604020202020204" pitchFamily="34" charset="0"/>
              </a:rPr>
              <a:t>Lijadora de banda – 93 dBA</a:t>
            </a:r>
          </a:p>
        </p:txBody>
      </p:sp>
      <p:cxnSp>
        <p:nvCxnSpPr>
          <p:cNvPr id="7" name="Straight Arrow Connector 6"/>
          <p:cNvCxnSpPr/>
          <p:nvPr/>
        </p:nvCxnSpPr>
        <p:spPr>
          <a:xfrm flipH="1">
            <a:off x="6629400" y="6019800"/>
            <a:ext cx="685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9448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Taladro de mano</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5195" y="1600200"/>
            <a:ext cx="630100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5867400" y="2971800"/>
            <a:ext cx="152400" cy="11430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76800" y="1524000"/>
            <a:ext cx="2438400" cy="646331"/>
          </a:xfrm>
          <a:prstGeom prst="rect">
            <a:avLst/>
          </a:prstGeom>
          <a:solidFill>
            <a:schemeClr val="bg1"/>
          </a:solidFill>
        </p:spPr>
        <p:txBody>
          <a:bodyPr wrap="square" rtlCol="0">
            <a:spAutoFit/>
          </a:bodyPr>
          <a:lstStyle/>
          <a:p>
            <a:endParaRPr lang="en-US" dirty="0"/>
          </a:p>
          <a:p>
            <a:endParaRPr lang="en-US" dirty="0"/>
          </a:p>
        </p:txBody>
      </p:sp>
      <p:sp>
        <p:nvSpPr>
          <p:cNvPr id="6" name="TextBox 5"/>
          <p:cNvSpPr txBox="1"/>
          <p:nvPr/>
        </p:nvSpPr>
        <p:spPr>
          <a:xfrm>
            <a:off x="228600" y="6400800"/>
            <a:ext cx="438671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Fuente: NIOSH, Division of Applied Research and Technology</a:t>
            </a:r>
          </a:p>
        </p:txBody>
      </p:sp>
      <p:sp>
        <p:nvSpPr>
          <p:cNvPr id="3" name="TextBox 2"/>
          <p:cNvSpPr txBox="1"/>
          <p:nvPr/>
        </p:nvSpPr>
        <p:spPr>
          <a:xfrm>
            <a:off x="7086600" y="5410200"/>
            <a:ext cx="19050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600" b="1" dirty="0">
                <a:latin typeface="Arial" panose="020B0604020202020204" pitchFamily="34" charset="0"/>
                <a:cs typeface="Arial" panose="020B0604020202020204" pitchFamily="34" charset="0"/>
              </a:rPr>
              <a:t>Taladro de mano – 98 dBA</a:t>
            </a:r>
          </a:p>
        </p:txBody>
      </p:sp>
      <p:cxnSp>
        <p:nvCxnSpPr>
          <p:cNvPr id="7" name="Straight Arrow Connector 6"/>
          <p:cNvCxnSpPr/>
          <p:nvPr/>
        </p:nvCxnSpPr>
        <p:spPr>
          <a:xfrm flipH="1">
            <a:off x="6477000" y="5722497"/>
            <a:ext cx="609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7629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Llave de impacto</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9314" y="1557337"/>
            <a:ext cx="6315076" cy="457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6204857" y="2971800"/>
            <a:ext cx="0" cy="11430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4377266"/>
            <a:ext cx="609601" cy="27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29200" y="1524000"/>
            <a:ext cx="2438400" cy="646331"/>
          </a:xfrm>
          <a:prstGeom prst="rect">
            <a:avLst/>
          </a:prstGeom>
          <a:solidFill>
            <a:schemeClr val="bg1"/>
          </a:solidFill>
        </p:spPr>
        <p:txBody>
          <a:bodyPr wrap="square" rtlCol="0">
            <a:spAutoFit/>
          </a:bodyPr>
          <a:lstStyle/>
          <a:p>
            <a:endParaRPr lang="en-US" dirty="0"/>
          </a:p>
          <a:p>
            <a:endParaRPr lang="en-US" dirty="0"/>
          </a:p>
        </p:txBody>
      </p:sp>
      <p:sp>
        <p:nvSpPr>
          <p:cNvPr id="8" name="TextBox 7"/>
          <p:cNvSpPr txBox="1"/>
          <p:nvPr/>
        </p:nvSpPr>
        <p:spPr>
          <a:xfrm>
            <a:off x="228600" y="6400800"/>
            <a:ext cx="438671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Fuente: NIOSH, Division of Applied Research and Technology</a:t>
            </a:r>
          </a:p>
        </p:txBody>
      </p:sp>
      <p:sp>
        <p:nvSpPr>
          <p:cNvPr id="3" name="TextBox 2"/>
          <p:cNvSpPr txBox="1"/>
          <p:nvPr/>
        </p:nvSpPr>
        <p:spPr>
          <a:xfrm>
            <a:off x="7443787" y="5236874"/>
            <a:ext cx="15240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600" b="1" dirty="0">
                <a:latin typeface="Arial" panose="020B0604020202020204" pitchFamily="34" charset="0"/>
                <a:cs typeface="Arial" panose="020B0604020202020204" pitchFamily="34" charset="0"/>
              </a:rPr>
              <a:t>Llave de impacto – 103 dBA</a:t>
            </a:r>
          </a:p>
        </p:txBody>
      </p:sp>
      <p:cxnSp>
        <p:nvCxnSpPr>
          <p:cNvPr id="6" name="Straight Arrow Connector 5"/>
          <p:cNvCxnSpPr/>
          <p:nvPr/>
        </p:nvCxnSpPr>
        <p:spPr>
          <a:xfrm flipH="1">
            <a:off x="6629400" y="5781675"/>
            <a:ext cx="8382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354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Topadora</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53935"/>
            <a:ext cx="6324601" cy="460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flipH="1">
            <a:off x="6066064" y="2971800"/>
            <a:ext cx="91168" cy="105591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29200" y="1524000"/>
            <a:ext cx="2438400" cy="646331"/>
          </a:xfrm>
          <a:prstGeom prst="rect">
            <a:avLst/>
          </a:prstGeom>
          <a:solidFill>
            <a:schemeClr val="bg1"/>
          </a:solidFill>
        </p:spPr>
        <p:txBody>
          <a:bodyPr wrap="square" rtlCol="0">
            <a:spAutoFit/>
          </a:bodyPr>
          <a:lstStyle/>
          <a:p>
            <a:endParaRPr lang="en-US" dirty="0"/>
          </a:p>
          <a:p>
            <a:endParaRPr lang="en-US" dirty="0"/>
          </a:p>
        </p:txBody>
      </p:sp>
      <p:sp>
        <p:nvSpPr>
          <p:cNvPr id="6" name="TextBox 5"/>
          <p:cNvSpPr txBox="1"/>
          <p:nvPr/>
        </p:nvSpPr>
        <p:spPr>
          <a:xfrm>
            <a:off x="228600" y="6400800"/>
            <a:ext cx="438671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Fuente: NIOSH, Division of Applied Research and Technology</a:t>
            </a:r>
          </a:p>
        </p:txBody>
      </p:sp>
      <p:sp>
        <p:nvSpPr>
          <p:cNvPr id="3" name="TextBox 2"/>
          <p:cNvSpPr txBox="1"/>
          <p:nvPr/>
        </p:nvSpPr>
        <p:spPr>
          <a:xfrm>
            <a:off x="7467600" y="5257800"/>
            <a:ext cx="14478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600" b="1" dirty="0">
                <a:latin typeface="Arial" panose="020B0604020202020204" pitchFamily="34" charset="0"/>
                <a:cs typeface="Arial" panose="020B0604020202020204" pitchFamily="34" charset="0"/>
              </a:rPr>
              <a:t>Topadora – 105 dBA</a:t>
            </a:r>
          </a:p>
        </p:txBody>
      </p:sp>
      <p:cxnSp>
        <p:nvCxnSpPr>
          <p:cNvPr id="7" name="Straight Arrow Connector 6"/>
          <p:cNvCxnSpPr/>
          <p:nvPr/>
        </p:nvCxnSpPr>
        <p:spPr>
          <a:xfrm flipH="1">
            <a:off x="6553200" y="5556824"/>
            <a:ext cx="9144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7712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Rociador de pintura</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62100"/>
            <a:ext cx="6362408"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flipH="1">
            <a:off x="6112330" y="2971800"/>
            <a:ext cx="46264" cy="10668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29200" y="1524000"/>
            <a:ext cx="2438400" cy="646331"/>
          </a:xfrm>
          <a:prstGeom prst="rect">
            <a:avLst/>
          </a:prstGeom>
          <a:solidFill>
            <a:schemeClr val="bg1"/>
          </a:solidFill>
        </p:spPr>
        <p:txBody>
          <a:bodyPr wrap="square" rtlCol="0">
            <a:spAutoFit/>
          </a:bodyPr>
          <a:lstStyle/>
          <a:p>
            <a:endParaRPr lang="en-US" dirty="0"/>
          </a:p>
          <a:p>
            <a:endParaRPr lang="en-US" dirty="0"/>
          </a:p>
        </p:txBody>
      </p:sp>
      <p:sp>
        <p:nvSpPr>
          <p:cNvPr id="6" name="TextBox 5"/>
          <p:cNvSpPr txBox="1"/>
          <p:nvPr/>
        </p:nvSpPr>
        <p:spPr>
          <a:xfrm>
            <a:off x="228600" y="6400800"/>
            <a:ext cx="438671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Fuente: NIOSH, Division of Applied Research and Technology</a:t>
            </a:r>
          </a:p>
        </p:txBody>
      </p:sp>
      <p:sp>
        <p:nvSpPr>
          <p:cNvPr id="3" name="TextBox 2"/>
          <p:cNvSpPr txBox="1"/>
          <p:nvPr/>
        </p:nvSpPr>
        <p:spPr>
          <a:xfrm>
            <a:off x="7467600" y="5334000"/>
            <a:ext cx="14478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600" b="1" dirty="0">
                <a:latin typeface="Arial" panose="020B0604020202020204" pitchFamily="34" charset="0"/>
                <a:cs typeface="Arial" panose="020B0604020202020204" pitchFamily="34" charset="0"/>
              </a:rPr>
              <a:t>Rociador de pintura – 105 dBA</a:t>
            </a:r>
          </a:p>
        </p:txBody>
      </p:sp>
      <p:cxnSp>
        <p:nvCxnSpPr>
          <p:cNvPr id="7" name="Straight Arrow Connector 6"/>
          <p:cNvCxnSpPr/>
          <p:nvPr/>
        </p:nvCxnSpPr>
        <p:spPr>
          <a:xfrm flipH="1">
            <a:off x="6705600" y="5769708"/>
            <a:ext cx="762001"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0128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Martillo neumático</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57338"/>
            <a:ext cx="6364517" cy="461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flipH="1">
            <a:off x="6112330" y="2971800"/>
            <a:ext cx="68035" cy="10668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29200" y="1524000"/>
            <a:ext cx="2438400" cy="646331"/>
          </a:xfrm>
          <a:prstGeom prst="rect">
            <a:avLst/>
          </a:prstGeom>
          <a:solidFill>
            <a:schemeClr val="bg1"/>
          </a:solidFill>
        </p:spPr>
        <p:txBody>
          <a:bodyPr wrap="square" rtlCol="0">
            <a:spAutoFit/>
          </a:bodyPr>
          <a:lstStyle/>
          <a:p>
            <a:endParaRPr lang="en-US" dirty="0"/>
          </a:p>
          <a:p>
            <a:endParaRPr lang="en-US" dirty="0"/>
          </a:p>
        </p:txBody>
      </p:sp>
      <p:sp>
        <p:nvSpPr>
          <p:cNvPr id="6" name="TextBox 5"/>
          <p:cNvSpPr txBox="1"/>
          <p:nvPr/>
        </p:nvSpPr>
        <p:spPr>
          <a:xfrm>
            <a:off x="228600" y="6400800"/>
            <a:ext cx="438671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Fuente: NIOSH, Division of Applied Research and Technology</a:t>
            </a:r>
          </a:p>
        </p:txBody>
      </p:sp>
      <p:sp>
        <p:nvSpPr>
          <p:cNvPr id="3" name="TextBox 2"/>
          <p:cNvSpPr txBox="1"/>
          <p:nvPr/>
        </p:nvSpPr>
        <p:spPr>
          <a:xfrm>
            <a:off x="7467600" y="5181600"/>
            <a:ext cx="128016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_tradnl" sz="1600" b="1" dirty="0">
                <a:latin typeface="Arial" panose="020B0604020202020204" pitchFamily="34" charset="0"/>
                <a:cs typeface="Arial" panose="020B0604020202020204" pitchFamily="34" charset="0"/>
              </a:rPr>
              <a:t>Martillo neumático</a:t>
            </a:r>
            <a:r>
              <a:rPr lang="es-ES" sz="1600" b="1" dirty="0">
                <a:latin typeface="Arial" panose="020B0604020202020204" pitchFamily="34" charset="0"/>
                <a:cs typeface="Arial" panose="020B0604020202020204" pitchFamily="34" charset="0"/>
              </a:rPr>
              <a:t> – 110 dBA</a:t>
            </a:r>
            <a:endParaRPr lang="en-US" sz="1600" b="1" dirty="0">
              <a:latin typeface="Arial" panose="020B0604020202020204" pitchFamily="34" charset="0"/>
              <a:cs typeface="Arial" panose="020B0604020202020204" pitchFamily="34" charset="0"/>
            </a:endParaRPr>
          </a:p>
        </p:txBody>
      </p:sp>
      <p:cxnSp>
        <p:nvCxnSpPr>
          <p:cNvPr id="7" name="Straight Arrow Connector 6"/>
          <p:cNvCxnSpPr/>
          <p:nvPr/>
        </p:nvCxnSpPr>
        <p:spPr>
          <a:xfrm flipH="1" flipV="1">
            <a:off x="6629400" y="5791200"/>
            <a:ext cx="838200"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9974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s-ES" dirty="0"/>
              <a:t>Ejemplos de protección auditiva: </a:t>
            </a:r>
            <a:br>
              <a:rPr lang="es-ES" dirty="0"/>
            </a:br>
            <a:r>
              <a:rPr lang="es-ES" dirty="0"/>
              <a:t>20+ dB</a:t>
            </a:r>
            <a:endParaRPr lang="en-US" dirty="0"/>
          </a:p>
        </p:txBody>
      </p:sp>
      <p:sp>
        <p:nvSpPr>
          <p:cNvPr id="4" name="TextBox 3"/>
          <p:cNvSpPr txBox="1"/>
          <p:nvPr/>
        </p:nvSpPr>
        <p:spPr>
          <a:xfrm>
            <a:off x="1916212" y="4047025"/>
            <a:ext cx="2108382" cy="646331"/>
          </a:xfrm>
          <a:prstGeom prst="rect">
            <a:avLst/>
          </a:prstGeom>
          <a:noFill/>
        </p:spPr>
        <p:txBody>
          <a:bodyPr wrap="square" rtlCol="0">
            <a:spAutoFit/>
          </a:bodyPr>
          <a:lstStyle/>
          <a:p>
            <a:pPr algn="ctr"/>
            <a:r>
              <a:rPr lang="en-US" dirty="0"/>
              <a:t>PELTOR Optime 105  </a:t>
            </a:r>
          </a:p>
          <a:p>
            <a:pPr algn="ctr"/>
            <a:r>
              <a:rPr lang="en-US" dirty="0"/>
              <a:t>NRR: 27</a:t>
            </a:r>
          </a:p>
        </p:txBody>
      </p:sp>
      <p:sp>
        <p:nvSpPr>
          <p:cNvPr id="5" name="TextBox 4"/>
          <p:cNvSpPr txBox="1"/>
          <p:nvPr/>
        </p:nvSpPr>
        <p:spPr>
          <a:xfrm>
            <a:off x="763067" y="1247782"/>
            <a:ext cx="1619353" cy="646331"/>
          </a:xfrm>
          <a:prstGeom prst="rect">
            <a:avLst/>
          </a:prstGeom>
          <a:noFill/>
        </p:spPr>
        <p:txBody>
          <a:bodyPr wrap="none" rtlCol="0">
            <a:spAutoFit/>
          </a:bodyPr>
          <a:lstStyle/>
          <a:p>
            <a:pPr algn="ctr"/>
            <a:r>
              <a:rPr lang="en-US" dirty="0"/>
              <a:t>Ultrafit Silicone</a:t>
            </a:r>
          </a:p>
          <a:p>
            <a:pPr algn="ctr"/>
            <a:r>
              <a:rPr lang="en-US" dirty="0"/>
              <a:t>NRR: 24</a:t>
            </a:r>
          </a:p>
        </p:txBody>
      </p:sp>
      <p:sp>
        <p:nvSpPr>
          <p:cNvPr id="6" name="TextBox 5"/>
          <p:cNvSpPr txBox="1"/>
          <p:nvPr/>
        </p:nvSpPr>
        <p:spPr>
          <a:xfrm>
            <a:off x="4953000" y="1182469"/>
            <a:ext cx="2373150" cy="646331"/>
          </a:xfrm>
          <a:prstGeom prst="rect">
            <a:avLst/>
          </a:prstGeom>
          <a:noFill/>
        </p:spPr>
        <p:txBody>
          <a:bodyPr wrap="none" rtlCol="0">
            <a:spAutoFit/>
          </a:bodyPr>
          <a:lstStyle/>
          <a:p>
            <a:pPr algn="ctr"/>
            <a:r>
              <a:rPr lang="en-US" dirty="0"/>
              <a:t>E-A-R Express Plug Pod </a:t>
            </a:r>
          </a:p>
          <a:p>
            <a:pPr algn="ctr"/>
            <a:r>
              <a:rPr lang="en-US" dirty="0"/>
              <a:t>NRR: 25</a:t>
            </a:r>
          </a:p>
        </p:txBody>
      </p:sp>
      <p:sp>
        <p:nvSpPr>
          <p:cNvPr id="7" name="TextBox 6"/>
          <p:cNvSpPr txBox="1"/>
          <p:nvPr/>
        </p:nvSpPr>
        <p:spPr>
          <a:xfrm>
            <a:off x="7417327" y="1182469"/>
            <a:ext cx="1561389" cy="646331"/>
          </a:xfrm>
          <a:prstGeom prst="rect">
            <a:avLst/>
          </a:prstGeom>
          <a:noFill/>
        </p:spPr>
        <p:txBody>
          <a:bodyPr wrap="none" rtlCol="0">
            <a:spAutoFit/>
          </a:bodyPr>
          <a:lstStyle/>
          <a:p>
            <a:pPr algn="ctr"/>
            <a:r>
              <a:rPr lang="en-US" dirty="0"/>
              <a:t>E-A-R Caboflex</a:t>
            </a:r>
          </a:p>
          <a:p>
            <a:pPr algn="ctr"/>
            <a:r>
              <a:rPr lang="en-US" dirty="0"/>
              <a:t>NRR: 17-20</a:t>
            </a:r>
          </a:p>
        </p:txBody>
      </p:sp>
      <p:sp>
        <p:nvSpPr>
          <p:cNvPr id="10" name="TextBox 9"/>
          <p:cNvSpPr txBox="1"/>
          <p:nvPr/>
        </p:nvSpPr>
        <p:spPr>
          <a:xfrm>
            <a:off x="93537" y="3417484"/>
            <a:ext cx="2552691" cy="646331"/>
          </a:xfrm>
          <a:prstGeom prst="rect">
            <a:avLst/>
          </a:prstGeom>
          <a:noFill/>
        </p:spPr>
        <p:txBody>
          <a:bodyPr wrap="square" rtlCol="0">
            <a:spAutoFit/>
          </a:bodyPr>
          <a:lstStyle/>
          <a:p>
            <a:pPr algn="ctr"/>
            <a:r>
              <a:rPr lang="en-US" dirty="0"/>
              <a:t>PELTOR WS 100 Headset</a:t>
            </a:r>
          </a:p>
          <a:p>
            <a:pPr algn="ctr"/>
            <a:r>
              <a:rPr lang="en-US" dirty="0"/>
              <a:t>NRR: 20</a:t>
            </a:r>
          </a:p>
        </p:txBody>
      </p:sp>
      <p:sp>
        <p:nvSpPr>
          <p:cNvPr id="16" name="TextBox 15"/>
          <p:cNvSpPr txBox="1"/>
          <p:nvPr/>
        </p:nvSpPr>
        <p:spPr>
          <a:xfrm>
            <a:off x="2872981" y="1247781"/>
            <a:ext cx="1906291" cy="646331"/>
          </a:xfrm>
          <a:prstGeom prst="rect">
            <a:avLst/>
          </a:prstGeom>
          <a:noFill/>
        </p:spPr>
        <p:txBody>
          <a:bodyPr wrap="none" rtlCol="0">
            <a:spAutoFit/>
          </a:bodyPr>
          <a:lstStyle/>
          <a:p>
            <a:pPr algn="ctr"/>
            <a:r>
              <a:rPr lang="en-US" dirty="0"/>
              <a:t>E-A-Rsoft Superfit </a:t>
            </a:r>
          </a:p>
          <a:p>
            <a:pPr algn="ctr"/>
            <a:r>
              <a:rPr lang="en-US" dirty="0"/>
              <a:t>NRR: 33</a:t>
            </a:r>
          </a:p>
        </p:txBody>
      </p:sp>
      <p:sp>
        <p:nvSpPr>
          <p:cNvPr id="12" name="TextBox 11"/>
          <p:cNvSpPr txBox="1"/>
          <p:nvPr/>
        </p:nvSpPr>
        <p:spPr>
          <a:xfrm>
            <a:off x="84496" y="6451749"/>
            <a:ext cx="3599528" cy="276999"/>
          </a:xfrm>
          <a:prstGeom prst="rect">
            <a:avLst/>
          </a:prstGeom>
          <a:noFill/>
        </p:spPr>
        <p:txBody>
          <a:bodyPr wrap="square" rtlCol="0">
            <a:spAutoFit/>
          </a:bodyPr>
          <a:lstStyle/>
          <a:p>
            <a:r>
              <a:rPr lang="es-ES" sz="1200" dirty="0"/>
              <a:t>Fotos</a:t>
            </a:r>
            <a:r>
              <a:rPr lang="en-US" sz="1200" dirty="0"/>
              <a:t> de </a:t>
            </a:r>
            <a:r>
              <a:rPr lang="en-US" sz="1200" dirty="0">
                <a:hlinkClick r:id="rId3"/>
              </a:rPr>
              <a:t>3M Hearing Solutions Catalog 2015</a:t>
            </a:r>
            <a:endParaRPr lang="en-US" sz="1200" dirty="0"/>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778" y="1927810"/>
            <a:ext cx="1504698" cy="165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2325" y="1823256"/>
            <a:ext cx="17145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598" y="1828800"/>
            <a:ext cx="1524289" cy="1517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8411" y="1776412"/>
            <a:ext cx="1399220" cy="172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0632" y="4614017"/>
            <a:ext cx="1504698" cy="1478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669" y="4047025"/>
            <a:ext cx="1350001" cy="1564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024594" y="3866426"/>
            <a:ext cx="4954123" cy="2862322"/>
          </a:xfrm>
          <a:prstGeom prst="rect">
            <a:avLst/>
          </a:prstGeom>
          <a:ln w="38100">
            <a:solidFill>
              <a:srgbClr val="C00000"/>
            </a:solidFill>
          </a:ln>
        </p:spPr>
        <p:txBody>
          <a:bodyPr wrap="square">
            <a:spAutoFit/>
          </a:bodyPr>
          <a:lstStyle/>
          <a:p>
            <a:pPr algn="ctr">
              <a:buNone/>
            </a:pPr>
            <a:r>
              <a:rPr lang="es-ES" altLang="en-US" sz="2000" b="1" dirty="0"/>
              <a:t>CALCULANDO EL NIVEL DE PROTECCIÓN:</a:t>
            </a:r>
          </a:p>
          <a:p>
            <a:pPr>
              <a:buNone/>
            </a:pPr>
            <a:r>
              <a:rPr lang="es-ES" altLang="en-US" sz="2000" b="1" dirty="0"/>
              <a:t> </a:t>
            </a:r>
          </a:p>
          <a:p>
            <a:pPr>
              <a:buNone/>
            </a:pPr>
            <a:r>
              <a:rPr lang="es-ES" altLang="en-US" sz="2000" dirty="0"/>
              <a:t>(NRR – 7) = NRR reducción</a:t>
            </a:r>
          </a:p>
          <a:p>
            <a:pPr>
              <a:buNone/>
            </a:pPr>
            <a:r>
              <a:rPr lang="es-ES" altLang="en-US" sz="2000" dirty="0"/>
              <a:t>        2</a:t>
            </a:r>
          </a:p>
          <a:p>
            <a:pPr>
              <a:buNone/>
            </a:pPr>
            <a:r>
              <a:rPr lang="es-ES" altLang="en-US" sz="2000" dirty="0"/>
              <a:t>Nivel de exposición – NRR reducción = nivel de protección</a:t>
            </a:r>
          </a:p>
          <a:p>
            <a:pPr>
              <a:buNone/>
            </a:pPr>
            <a:r>
              <a:rPr lang="es-ES" altLang="en-US" sz="2000" dirty="0"/>
              <a:t>(33-7) = 13 	</a:t>
            </a:r>
          </a:p>
          <a:p>
            <a:pPr>
              <a:buNone/>
            </a:pPr>
            <a:r>
              <a:rPr lang="es-ES" altLang="en-US" sz="2000" dirty="0"/>
              <a:t>     2</a:t>
            </a:r>
          </a:p>
          <a:p>
            <a:pPr>
              <a:buNone/>
            </a:pPr>
            <a:r>
              <a:rPr lang="es-ES" altLang="en-US" sz="2000" dirty="0"/>
              <a:t>95dBA – 13 = 82 dBA (nivel de protección)</a:t>
            </a:r>
          </a:p>
        </p:txBody>
      </p:sp>
      <p:cxnSp>
        <p:nvCxnSpPr>
          <p:cNvPr id="9" name="Straight Connector 8"/>
          <p:cNvCxnSpPr/>
          <p:nvPr/>
        </p:nvCxnSpPr>
        <p:spPr>
          <a:xfrm>
            <a:off x="4114800" y="4829129"/>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21276" y="6041756"/>
            <a:ext cx="6579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132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5056</TotalTime>
  <Words>833</Words>
  <Application>Microsoft Office PowerPoint</Application>
  <PresentationFormat>On-screen Show (4:3)</PresentationFormat>
  <Paragraphs>166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Narrow</vt:lpstr>
      <vt:lpstr>Calibri</vt:lpstr>
      <vt:lpstr>Office Theme</vt:lpstr>
      <vt:lpstr>Cómo saber si el ruido es demasiado alto</vt:lpstr>
      <vt:lpstr>Conversación normal</vt:lpstr>
      <vt:lpstr>Lijadora de banda</vt:lpstr>
      <vt:lpstr>Taladro de mano</vt:lpstr>
      <vt:lpstr>Llave de impacto</vt:lpstr>
      <vt:lpstr>Topadora</vt:lpstr>
      <vt:lpstr>Rociador de pintura</vt:lpstr>
      <vt:lpstr>Martillo neumático</vt:lpstr>
      <vt:lpstr>Ejemplos de protección auditiva:  20+ dB</vt:lpstr>
      <vt:lpstr>Doble protección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Loud is TOO Loud?</dc:title>
  <dc:creator>MK Fletcher</dc:creator>
  <cp:lastModifiedBy>Jessica Bunting</cp:lastModifiedBy>
  <cp:revision>88</cp:revision>
  <cp:lastPrinted>2018-02-16T21:15:57Z</cp:lastPrinted>
  <dcterms:created xsi:type="dcterms:W3CDTF">2017-09-28T19:53:47Z</dcterms:created>
  <dcterms:modified xsi:type="dcterms:W3CDTF">2020-01-27T20:47:10Z</dcterms:modified>
</cp:coreProperties>
</file>