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QAer" initials="QA" lastIdx="2" clrIdx="0">
    <p:extLst/>
  </p:cmAuthor>
  <p:cmAuthor id="2" name="QA" initials="S" lastIdx="1" clrIdx="1">
    <p:extLst/>
  </p:cmAuthor>
  <p:cmAuthor id="3" name="QAer" initials="Q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A196"/>
    <a:srgbClr val="3399FF"/>
    <a:srgbClr val="5ED4C9"/>
    <a:srgbClr val="82DED5"/>
    <a:srgbClr val="9EE6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205" autoAdjust="0"/>
    <p:restoredTop sz="65306" autoAdjust="0"/>
  </p:normalViewPr>
  <p:slideViewPr>
    <p:cSldViewPr>
      <p:cViewPr>
        <p:scale>
          <a:sx n="70" d="100"/>
          <a:sy n="70" d="100"/>
        </p:scale>
        <p:origin x="-18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936" y="-51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B9BB10-07D3-4CAA-B6C6-8923A1982B41}" type="datetimeFigureOut">
              <a:rPr lang="en-US" smtClean="0"/>
              <a:pPr/>
              <a:t>8/16/2019</a:t>
            </a:fld>
            <a:endParaRPr lang="es-E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8A428-B4F9-49AB-9F9A-CCE9A52C245C}" type="slidenum">
              <a:rPr lang="en-US" smtClean="0"/>
              <a:pPr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96041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200" b="1" kern="1200" dirty="0">
                <a:solidFill>
                  <a:srgbClr val="FF0000"/>
                </a:solidFill>
                <a:effectLst/>
                <a:latin typeface="+mn-lt"/>
              </a:rPr>
              <a:t>NOTA PARA EL INSTRUCTOR: </a:t>
            </a:r>
            <a:r>
              <a:rPr lang="es-ES" b="1" dirty="0">
                <a:solidFill>
                  <a:srgbClr val="FF0000"/>
                </a:solidFill>
              </a:rPr>
              <a:t>L</a:t>
            </a:r>
            <a:r>
              <a:rPr lang="es-ES" sz="1200" b="1" kern="1200" dirty="0">
                <a:solidFill>
                  <a:srgbClr val="FF0000"/>
                </a:solidFill>
                <a:effectLst/>
                <a:latin typeface="+mn-lt"/>
              </a:rPr>
              <a:t>os ejercicios individuales (diapositivas separadas de la presentación de PowerPoint) y la presentación integral (que incluye diapositivas para las 4 clases) se pueden utilizar por separado o como parte de otros programa de capacitación.</a:t>
            </a:r>
          </a:p>
          <a:p>
            <a:endParaRPr lang="es-ES" sz="1200" b="1" kern="1200" baseline="0" dirty="0">
              <a:solidFill>
                <a:srgbClr val="FF0000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b="1" kern="1200" dirty="0">
                <a:solidFill>
                  <a:srgbClr val="FF0000"/>
                </a:solidFill>
                <a:effectLst/>
                <a:latin typeface="+mn-lt"/>
              </a:rPr>
              <a:t>EJERCICIOS DE CAPACITACIÓN SOBRE RUIDO PARA USAR EN LAS CLASES DE LOS PROGRAMAS DE CAPACITACIÓN EN HABILIDADES: Ejercicio separado B-2 (D)</a:t>
            </a:r>
          </a:p>
          <a:p>
            <a:endParaRPr lang="es-ES" sz="1200" b="1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>
                <a:solidFill>
                  <a:srgbClr val="FF0000"/>
                </a:solidFill>
                <a:effectLst/>
                <a:latin typeface="+mn-lt"/>
              </a:rPr>
              <a:t>El ruido de las construcciones puede dañar los oídos. Si el nivel de ruido en el sitio de trabajo supera los 85 decibeles o si creen que este puede ser el caso, hagan lo siguiente:</a:t>
            </a:r>
          </a:p>
          <a:p>
            <a:r>
              <a:rPr lang="es-ES" sz="1200" kern="1200" dirty="0">
                <a:solidFill>
                  <a:srgbClr val="FF0000"/>
                </a:solidFill>
                <a:effectLst/>
                <a:latin typeface="+mn-lt"/>
              </a:rPr>
              <a:t> 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Usen protectores auditivos cómodos, como orejeras o tapones.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Asegúrense de colocarse los tapones descartables de forma correcta.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Eviten ponérselos o quitárselos con las manos sucias. Conviene lavárselas primero.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Tómense descansos para alejarse de las áreas ruidosas, incluso si llevan equipo de protección.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Manténganse a la mayor distancia posible de la fuente de ruido.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Alienten a los encargados a comprar equipos silenciosos siempre que sea posible. Si se compra un equipo de nada más que 3 decibeles menos, se puede reducir a la mitad la energía del sonido que llega a </a:t>
            </a:r>
            <a:r>
              <a:rPr lang="es-E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 oídos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8A428-B4F9-49AB-9F9A-CCE9A52C245C}" type="slidenum">
              <a:rPr lang="en-US" smtClean="0"/>
              <a:pPr/>
              <a:t>1</a:t>
            </a:fld>
            <a:endParaRPr lang="es-ES" dirty="0"/>
          </a:p>
        </p:txBody>
      </p:sp>
      <p:sp>
        <p:nvSpPr>
          <p:cNvPr id="5" name="Rectangle 4"/>
          <p:cNvSpPr/>
          <p:nvPr/>
        </p:nvSpPr>
        <p:spPr>
          <a:xfrm>
            <a:off x="7086600" y="4495800"/>
            <a:ext cx="4038600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>
                <a:solidFill>
                  <a:srgbClr val="FF0000"/>
                </a:solidFill>
              </a:rPr>
              <a:t>**Solo hace falta traducir el texto en rojo**</a:t>
            </a:r>
          </a:p>
        </p:txBody>
      </p:sp>
    </p:spTree>
    <p:extLst>
      <p:ext uri="{BB962C8B-B14F-4D97-AF65-F5344CB8AC3E}">
        <p14:creationId xmlns:p14="http://schemas.microsoft.com/office/powerpoint/2010/main" val="1668935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3C7F-8FF7-4904-ADF7-971691164861}" type="datetimeFigureOut">
              <a:rPr lang="en-US" smtClean="0"/>
              <a:pPr/>
              <a:t>8/16/2019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B430-0727-4ACC-ABC7-A56CF2DFBB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249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3C7F-8FF7-4904-ADF7-971691164861}" type="datetimeFigureOut">
              <a:rPr lang="en-US" smtClean="0"/>
              <a:pPr/>
              <a:t>8/16/2019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B430-0727-4ACC-ABC7-A56CF2DFBB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241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3C7F-8FF7-4904-ADF7-971691164861}" type="datetimeFigureOut">
              <a:rPr lang="en-US" smtClean="0"/>
              <a:pPr/>
              <a:t>8/16/2019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B430-0727-4ACC-ABC7-A56CF2DFBB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537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3C7F-8FF7-4904-ADF7-971691164861}" type="datetimeFigureOut">
              <a:rPr lang="en-US" smtClean="0"/>
              <a:pPr/>
              <a:t>8/16/2019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B430-0727-4ACC-ABC7-A56CF2DFBB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3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3C7F-8FF7-4904-ADF7-971691164861}" type="datetimeFigureOut">
              <a:rPr lang="en-US" smtClean="0"/>
              <a:pPr/>
              <a:t>8/16/2019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B430-0727-4ACC-ABC7-A56CF2DFBB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786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3C7F-8FF7-4904-ADF7-971691164861}" type="datetimeFigureOut">
              <a:rPr lang="en-US" smtClean="0"/>
              <a:pPr/>
              <a:t>8/16/2019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B430-0727-4ACC-ABC7-A56CF2DFBB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728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3C7F-8FF7-4904-ADF7-971691164861}" type="datetimeFigureOut">
              <a:rPr lang="en-US" smtClean="0"/>
              <a:pPr/>
              <a:t>8/16/2019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B430-0727-4ACC-ABC7-A56CF2DFBB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566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3C7F-8FF7-4904-ADF7-971691164861}" type="datetimeFigureOut">
              <a:rPr lang="en-US" smtClean="0"/>
              <a:pPr/>
              <a:t>8/16/2019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B430-0727-4ACC-ABC7-A56CF2DFBB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351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3C7F-8FF7-4904-ADF7-971691164861}" type="datetimeFigureOut">
              <a:rPr lang="en-US" smtClean="0"/>
              <a:pPr/>
              <a:t>8/16/2019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B430-0727-4ACC-ABC7-A56CF2DFBB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441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3C7F-8FF7-4904-ADF7-971691164861}" type="datetimeFigureOut">
              <a:rPr lang="en-US" smtClean="0"/>
              <a:pPr/>
              <a:t>8/16/2019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B430-0727-4ACC-ABC7-A56CF2DFBB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769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3C7F-8FF7-4904-ADF7-971691164861}" type="datetimeFigureOut">
              <a:rPr lang="en-US" smtClean="0"/>
              <a:pPr/>
              <a:t>8/16/2019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B430-0727-4ACC-ABC7-A56CF2DFBB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012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63C7F-8FF7-4904-ADF7-971691164861}" type="datetimeFigureOut">
              <a:rPr lang="en-US" smtClean="0"/>
              <a:pPr/>
              <a:t>8/16/2019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2B430-0727-4ACC-ABC7-A56CF2DFBB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79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s-ES" dirty="0"/>
              <a:t>Prevención de la hipoacusia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3999" cy="913070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baseline="-3000" dirty="0">
                <a:solidFill>
                  <a:prstClr val="white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 Narrow"/>
              </a:rPr>
              <a:t>Ruido en la industria de la construcción y </a:t>
            </a:r>
            <a:br>
              <a:rPr lang="es-ES" sz="4000" b="1" baseline="-3000" dirty="0">
                <a:solidFill>
                  <a:prstClr val="white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 Narrow"/>
              </a:rPr>
            </a:br>
            <a:r>
              <a:rPr lang="es-ES" sz="4000" b="1" baseline="-3000" dirty="0">
                <a:solidFill>
                  <a:prstClr val="white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 Narrow"/>
              </a:rPr>
              <a:t>prevención de la hipoacusia</a:t>
            </a:r>
            <a:endParaRPr lang="es-ES" sz="4000" b="1" cap="small" baseline="-3000" dirty="0">
              <a:solidFill>
                <a:prstClr val="white"/>
              </a:solidFill>
              <a:latin typeface="Arial Narrow"/>
              <a:ea typeface="Arial Narrow" pitchFamily="-110" charset="0"/>
              <a:cs typeface="Arial Narrow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4110" y="6306135"/>
            <a:ext cx="4177144" cy="458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21335" y="6507518"/>
            <a:ext cx="1697735" cy="369332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s-ES" dirty="0"/>
              <a:t>Ejercicio B-4 (D)</a:t>
            </a:r>
          </a:p>
        </p:txBody>
      </p:sp>
      <p:pic>
        <p:nvPicPr>
          <p:cNvPr id="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81119" y="1600200"/>
            <a:ext cx="5781761" cy="452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9735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3495</TotalTime>
  <Words>134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Prevención de la hipoacusia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Bunting</dc:creator>
  <cp:lastModifiedBy>Kathy Tolentino Gonzalez</cp:lastModifiedBy>
  <cp:revision>53</cp:revision>
  <dcterms:created xsi:type="dcterms:W3CDTF">2017-09-25T13:49:07Z</dcterms:created>
  <dcterms:modified xsi:type="dcterms:W3CDTF">2019-08-16T15:14:39Z</dcterms:modified>
</cp:coreProperties>
</file>