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drawings/drawing2.xml" ContentType="application/vnd.openxmlformats-officedocument.drawingml.chartshapes+xml"/>
  <Override PartName="/ppt/notesSlides/notesSlide5.xml" ContentType="application/vnd.openxmlformats-officedocument.presentationml.notesSlide+xml"/>
  <Override PartName="/ppt/charts/chart5.xml" ContentType="application/vnd.openxmlformats-officedocument.drawingml.chart+xml"/>
  <Override PartName="/ppt/drawings/drawing3.xml" ContentType="application/vnd.openxmlformats-officedocument.drawingml.chartshapes+xml"/>
  <Override PartName="/ppt/notesSlides/notesSlide6.xml" ContentType="application/vnd.openxmlformats-officedocument.presentationml.notesSlide+xml"/>
  <Override PartName="/ppt/charts/chart6.xml" ContentType="application/vnd.openxmlformats-officedocument.drawingml.chart+xml"/>
  <Override PartName="/ppt/drawings/drawing4.xml" ContentType="application/vnd.openxmlformats-officedocument.drawingml.chartshapes+xml"/>
  <Override PartName="/ppt/notesSlides/notesSlide7.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8.xml" ContentType="application/vnd.openxmlformats-officedocument.presentationml.notesSlide+xml"/>
  <Override PartName="/ppt/charts/chart9.xml" ContentType="application/vnd.openxmlformats-officedocument.drawingml.chart+xml"/>
  <Override PartName="/ppt/drawings/drawing5.xml" ContentType="application/vnd.openxmlformats-officedocument.drawingml.chartshapes+xml"/>
  <Override PartName="/ppt/notesSlides/notesSlide9.xml" ContentType="application/vnd.openxmlformats-officedocument.presentationml.notesSlide+xml"/>
  <Override PartName="/ppt/charts/chart10.xml" ContentType="application/vnd.openxmlformats-officedocument.drawingml.chart+xml"/>
  <Override PartName="/ppt/notesSlides/notesSlide10.xml" ContentType="application/vnd.openxmlformats-officedocument.presentationml.notesSlide+xml"/>
  <Override PartName="/ppt/charts/chart11.xml" ContentType="application/vnd.openxmlformats-officedocument.drawingml.chart+xml"/>
  <Override PartName="/ppt/drawings/drawing6.xml" ContentType="application/vnd.openxmlformats-officedocument.drawingml.chartshapes+xml"/>
  <Override PartName="/ppt/notesSlides/notesSlide11.xml" ContentType="application/vnd.openxmlformats-officedocument.presentationml.notesSlide+xml"/>
  <Override PartName="/ppt/charts/chart12.xml" ContentType="application/vnd.openxmlformats-officedocument.drawingml.chart+xml"/>
  <Override PartName="/ppt/notesSlides/notesSlide12.xml" ContentType="application/vnd.openxmlformats-officedocument.presentationml.notesSlide+xml"/>
  <Override PartName="/ppt/charts/chart13.xml" ContentType="application/vnd.openxmlformats-officedocument.drawingml.chart+xml"/>
  <Override PartName="/ppt/notesSlides/notesSlide13.xml" ContentType="application/vnd.openxmlformats-officedocument.presentationml.notesSlide+xml"/>
  <Override PartName="/ppt/charts/chart14.xml" ContentType="application/vnd.openxmlformats-officedocument.drawingml.chart+xml"/>
  <Override PartName="/ppt/notesSlides/notesSlide14.xml" ContentType="application/vnd.openxmlformats-officedocument.presentationml.notesSlide+xml"/>
  <Override PartName="/ppt/charts/chart1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sldIdLst>
    <p:sldId id="262" r:id="rId3"/>
    <p:sldId id="263" r:id="rId4"/>
    <p:sldId id="259" r:id="rId5"/>
    <p:sldId id="264" r:id="rId6"/>
    <p:sldId id="269" r:id="rId7"/>
    <p:sldId id="268" r:id="rId8"/>
    <p:sldId id="277" r:id="rId9"/>
    <p:sldId id="270" r:id="rId10"/>
    <p:sldId id="272" r:id="rId11"/>
    <p:sldId id="266" r:id="rId12"/>
    <p:sldId id="273" r:id="rId13"/>
    <p:sldId id="276" r:id="rId14"/>
    <p:sldId id="274" r:id="rId15"/>
    <p:sldId id="260"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114" d="100"/>
          <a:sy n="114" d="100"/>
        </p:scale>
        <p:origin x="-108" y="-15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50207789082024"/>
          <c:y val="4.1554431160660335E-2"/>
          <c:w val="0.855611405618804"/>
          <c:h val="0.76419564741907264"/>
        </c:manualLayout>
      </c:layout>
      <c:barChart>
        <c:barDir val="col"/>
        <c:grouping val="stacked"/>
        <c:varyColors val="0"/>
        <c:ser>
          <c:idx val="0"/>
          <c:order val="0"/>
          <c:tx>
            <c:strRef>
              <c:f>Sheet1!$A$2</c:f>
              <c:strCache>
                <c:ptCount val="1"/>
                <c:pt idx="0">
                  <c:v>Electrocution</c:v>
                </c:pt>
              </c:strCache>
            </c:strRef>
          </c:tx>
          <c:spPr>
            <a:solidFill>
              <a:srgbClr val="FF0000"/>
            </a:solidFill>
            <a:ln w="19317">
              <a:noFill/>
            </a:ln>
          </c:spPr>
          <c:invertIfNegative val="0"/>
          <c:dLbls>
            <c:txPr>
              <a:bodyPr/>
              <a:lstStyle/>
              <a:p>
                <a:pPr>
                  <a:defRPr>
                    <a:solidFill>
                      <a:schemeClr val="bg1"/>
                    </a:solidFill>
                  </a:defRPr>
                </a:pPr>
                <a:endParaRPr lang="en-US"/>
              </a:p>
            </c:txPr>
            <c:showLegendKey val="0"/>
            <c:showVal val="1"/>
            <c:showCatName val="0"/>
            <c:showSerName val="0"/>
            <c:showPercent val="0"/>
            <c:showBubbleSize val="0"/>
            <c:showLeaderLines val="0"/>
          </c:dLbls>
          <c:cat>
            <c:numRef>
              <c:f>Sheet1!$B$1:$N$1</c:f>
              <c:numCache>
                <c:formatCode>General</c:formatCode>
                <c:ptCount val="13"/>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numCache>
            </c:numRef>
          </c:cat>
          <c:val>
            <c:numRef>
              <c:f>Sheet1!$B$2:$N$2</c:f>
              <c:numCache>
                <c:formatCode>General</c:formatCode>
                <c:ptCount val="13"/>
                <c:pt idx="0">
                  <c:v>134</c:v>
                </c:pt>
                <c:pt idx="1">
                  <c:v>124</c:v>
                </c:pt>
                <c:pt idx="2">
                  <c:v>109</c:v>
                </c:pt>
                <c:pt idx="3">
                  <c:v>127</c:v>
                </c:pt>
                <c:pt idx="4">
                  <c:v>108</c:v>
                </c:pt>
                <c:pt idx="5">
                  <c:v>90</c:v>
                </c:pt>
                <c:pt idx="6">
                  <c:v>90</c:v>
                </c:pt>
                <c:pt idx="7">
                  <c:v>76</c:v>
                </c:pt>
                <c:pt idx="8">
                  <c:v>70</c:v>
                </c:pt>
                <c:pt idx="9">
                  <c:v>66</c:v>
                </c:pt>
                <c:pt idx="10">
                  <c:v>71</c:v>
                </c:pt>
                <c:pt idx="11">
                  <c:v>75</c:v>
                </c:pt>
                <c:pt idx="12">
                  <c:v>82</c:v>
                </c:pt>
              </c:numCache>
            </c:numRef>
          </c:val>
        </c:ser>
        <c:ser>
          <c:idx val="1"/>
          <c:order val="1"/>
          <c:tx>
            <c:strRef>
              <c:f>Sheet1!$A$3</c:f>
              <c:strCache>
                <c:ptCount val="1"/>
                <c:pt idx="0">
                  <c:v>Other fatalities*</c:v>
                </c:pt>
              </c:strCache>
            </c:strRef>
          </c:tx>
          <c:spPr>
            <a:solidFill>
              <a:srgbClr val="0000FF"/>
            </a:solidFill>
          </c:spPr>
          <c:invertIfNegative val="0"/>
          <c:cat>
            <c:numRef>
              <c:f>Sheet1!$B$1:$N$1</c:f>
              <c:numCache>
                <c:formatCode>General</c:formatCode>
                <c:ptCount val="13"/>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numCache>
            </c:numRef>
          </c:cat>
          <c:val>
            <c:numRef>
              <c:f>Sheet1!$B$3:$N$3</c:f>
              <c:numCache>
                <c:formatCode>#,##0</c:formatCode>
                <c:ptCount val="13"/>
                <c:pt idx="0">
                  <c:v>1037</c:v>
                </c:pt>
                <c:pt idx="1">
                  <c:v>1154</c:v>
                </c:pt>
                <c:pt idx="2">
                  <c:v>1134</c:v>
                </c:pt>
                <c:pt idx="3">
                  <c:v>1170</c:v>
                </c:pt>
                <c:pt idx="4">
                  <c:v>1131</c:v>
                </c:pt>
                <c:pt idx="5">
                  <c:v>926</c:v>
                </c:pt>
                <c:pt idx="6">
                  <c:v>789</c:v>
                </c:pt>
                <c:pt idx="7">
                  <c:v>726</c:v>
                </c:pt>
                <c:pt idx="8">
                  <c:v>711</c:v>
                </c:pt>
                <c:pt idx="9">
                  <c:v>783</c:v>
                </c:pt>
                <c:pt idx="10">
                  <c:v>785</c:v>
                </c:pt>
                <c:pt idx="11">
                  <c:v>858</c:v>
                </c:pt>
                <c:pt idx="12">
                  <c:v>903</c:v>
                </c:pt>
              </c:numCache>
            </c:numRef>
          </c:val>
        </c:ser>
        <c:ser>
          <c:idx val="3"/>
          <c:order val="2"/>
          <c:tx>
            <c:strRef>
              <c:f>Sheet1!$A$4</c:f>
              <c:strCache>
                <c:ptCount val="1"/>
              </c:strCache>
            </c:strRef>
          </c:tx>
          <c:spPr>
            <a:noFill/>
            <a:ln w="19317">
              <a:noFill/>
            </a:ln>
          </c:spPr>
          <c:invertIfNegative val="0"/>
          <c:dLbls>
            <c:spPr>
              <a:noFill/>
              <a:ln>
                <a:noFill/>
              </a:ln>
              <a:effectLst/>
            </c:sp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Sheet1!$B$1:$N$1</c:f>
              <c:numCache>
                <c:formatCode>General</c:formatCode>
                <c:ptCount val="13"/>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numCache>
            </c:numRef>
          </c:cat>
          <c:val>
            <c:numRef>
              <c:f>Sheet1!$B$4:$N$4</c:f>
              <c:numCache>
                <c:formatCode>#,##0</c:formatCode>
                <c:ptCount val="13"/>
                <c:pt idx="0">
                  <c:v>1171</c:v>
                </c:pt>
                <c:pt idx="1">
                  <c:v>1278</c:v>
                </c:pt>
                <c:pt idx="2">
                  <c:v>1243</c:v>
                </c:pt>
                <c:pt idx="3">
                  <c:v>1297</c:v>
                </c:pt>
                <c:pt idx="4">
                  <c:v>1239</c:v>
                </c:pt>
                <c:pt idx="5">
                  <c:v>1016</c:v>
                </c:pt>
                <c:pt idx="6">
                  <c:v>879</c:v>
                </c:pt>
                <c:pt idx="7">
                  <c:v>802</c:v>
                </c:pt>
                <c:pt idx="8">
                  <c:v>781</c:v>
                </c:pt>
                <c:pt idx="9">
                  <c:v>849</c:v>
                </c:pt>
                <c:pt idx="10">
                  <c:v>856</c:v>
                </c:pt>
                <c:pt idx="11">
                  <c:v>933</c:v>
                </c:pt>
                <c:pt idx="12">
                  <c:v>985</c:v>
                </c:pt>
              </c:numCache>
            </c:numRef>
          </c:val>
        </c:ser>
        <c:dLbls>
          <c:showLegendKey val="0"/>
          <c:showVal val="0"/>
          <c:showCatName val="0"/>
          <c:showSerName val="0"/>
          <c:showPercent val="0"/>
          <c:showBubbleSize val="0"/>
        </c:dLbls>
        <c:gapWidth val="60"/>
        <c:overlap val="100"/>
        <c:axId val="111557248"/>
        <c:axId val="123196160"/>
      </c:barChart>
      <c:catAx>
        <c:axId val="111557248"/>
        <c:scaling>
          <c:orientation val="minMax"/>
        </c:scaling>
        <c:delete val="0"/>
        <c:axPos val="b"/>
        <c:title>
          <c:tx>
            <c:rich>
              <a:bodyPr/>
              <a:lstStyle/>
              <a:p>
                <a:pPr>
                  <a:defRPr sz="1600"/>
                </a:pPr>
                <a:r>
                  <a:rPr lang="en-US" sz="1600" dirty="0"/>
                  <a:t>Year</a:t>
                </a:r>
              </a:p>
            </c:rich>
          </c:tx>
          <c:layout>
            <c:manualLayout>
              <c:xMode val="edge"/>
              <c:yMode val="edge"/>
              <c:x val="0.53707053510203118"/>
              <c:y val="0.8896195379166133"/>
            </c:manualLayout>
          </c:layout>
          <c:overlay val="0"/>
          <c:spPr>
            <a:noFill/>
            <a:ln w="19317">
              <a:noFill/>
            </a:ln>
          </c:spPr>
        </c:title>
        <c:numFmt formatCode="General" sourceLinked="1"/>
        <c:majorTickMark val="out"/>
        <c:minorTickMark val="none"/>
        <c:tickLblPos val="nextTo"/>
        <c:spPr>
          <a:ln w="2415">
            <a:solidFill>
              <a:schemeClr val="tx1"/>
            </a:solidFill>
            <a:prstDash val="solid"/>
          </a:ln>
        </c:spPr>
        <c:txPr>
          <a:bodyPr rot="0" vert="horz"/>
          <a:lstStyle/>
          <a:p>
            <a:pPr>
              <a:defRPr/>
            </a:pPr>
            <a:endParaRPr lang="en-US"/>
          </a:p>
        </c:txPr>
        <c:crossAx val="123196160"/>
        <c:crosses val="autoZero"/>
        <c:auto val="0"/>
        <c:lblAlgn val="ctr"/>
        <c:lblOffset val="0"/>
        <c:tickLblSkip val="1"/>
        <c:tickMarkSkip val="1"/>
        <c:noMultiLvlLbl val="0"/>
      </c:catAx>
      <c:valAx>
        <c:axId val="123196160"/>
        <c:scaling>
          <c:orientation val="minMax"/>
          <c:max val="1500"/>
        </c:scaling>
        <c:delete val="0"/>
        <c:axPos val="l"/>
        <c:title>
          <c:tx>
            <c:rich>
              <a:bodyPr/>
              <a:lstStyle/>
              <a:p>
                <a:pPr>
                  <a:defRPr sz="1600" b="0"/>
                </a:pPr>
                <a:r>
                  <a:rPr lang="en-US" sz="1600" b="0" dirty="0"/>
                  <a:t>Number of deaths</a:t>
                </a:r>
              </a:p>
            </c:rich>
          </c:tx>
          <c:layout>
            <c:manualLayout>
              <c:xMode val="edge"/>
              <c:yMode val="edge"/>
              <c:x val="6.006006006006006E-3"/>
              <c:y val="0.26707271237311148"/>
            </c:manualLayout>
          </c:layout>
          <c:overlay val="0"/>
          <c:spPr>
            <a:noFill/>
            <a:ln w="19317">
              <a:noFill/>
            </a:ln>
          </c:spPr>
        </c:title>
        <c:numFmt formatCode="#,##0" sourceLinked="0"/>
        <c:majorTickMark val="out"/>
        <c:minorTickMark val="none"/>
        <c:tickLblPos val="nextTo"/>
        <c:spPr>
          <a:ln w="2415">
            <a:solidFill>
              <a:schemeClr val="tx1"/>
            </a:solidFill>
            <a:prstDash val="solid"/>
          </a:ln>
        </c:spPr>
        <c:txPr>
          <a:bodyPr rot="0" vert="horz"/>
          <a:lstStyle/>
          <a:p>
            <a:pPr>
              <a:defRPr sz="1600"/>
            </a:pPr>
            <a:endParaRPr lang="en-US"/>
          </a:p>
        </c:txPr>
        <c:crossAx val="111557248"/>
        <c:crosses val="autoZero"/>
        <c:crossBetween val="between"/>
        <c:majorUnit val="300"/>
      </c:valAx>
      <c:spPr>
        <a:noFill/>
        <a:ln w="25400">
          <a:noFill/>
        </a:ln>
      </c:spPr>
    </c:plotArea>
    <c:legend>
      <c:legendPos val="b"/>
      <c:legendEntry>
        <c:idx val="2"/>
        <c:delete val="1"/>
      </c:legendEntry>
      <c:layout>
        <c:manualLayout>
          <c:xMode val="edge"/>
          <c:yMode val="edge"/>
          <c:x val="0.73520329237394755"/>
          <c:y val="0"/>
          <c:w val="0.22605991951969501"/>
          <c:h val="0.11189879162262668"/>
        </c:manualLayout>
      </c:layout>
      <c:overlay val="0"/>
      <c:spPr>
        <a:solidFill>
          <a:schemeClr val="bg1"/>
        </a:solidFill>
        <a:ln w="19317">
          <a:noFill/>
        </a:ln>
      </c:spPr>
      <c:txPr>
        <a:bodyPr/>
        <a:lstStyle/>
        <a:p>
          <a:pPr>
            <a:defRPr sz="1600"/>
          </a:pPr>
          <a:endParaRPr lang="en-US"/>
        </a:p>
      </c:txPr>
    </c:legend>
    <c:plotVisOnly val="1"/>
    <c:dispBlanksAs val="gap"/>
    <c:showDLblsOverMax val="0"/>
  </c:chart>
  <c:spPr>
    <a:noFill/>
    <a:ln>
      <a:noFill/>
    </a:ln>
  </c:spPr>
  <c:txPr>
    <a:bodyPr/>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manualLayout>
          <c:layoutTarget val="inner"/>
          <c:xMode val="edge"/>
          <c:yMode val="edge"/>
          <c:x val="0.10866685583221017"/>
          <c:y val="4.6623755363912847E-2"/>
          <c:w val="0.87801446150547591"/>
          <c:h val="0.76968253968253963"/>
        </c:manualLayout>
      </c:layout>
      <c:barChart>
        <c:barDir val="col"/>
        <c:grouping val="clustered"/>
        <c:varyColors val="0"/>
        <c:ser>
          <c:idx val="0"/>
          <c:order val="0"/>
          <c:tx>
            <c:strRef>
              <c:f>Sheet1!$A$2</c:f>
              <c:strCache>
                <c:ptCount val="1"/>
              </c:strCache>
            </c:strRef>
          </c:tx>
          <c:spPr>
            <a:solidFill>
              <a:srgbClr val="FF0000"/>
            </a:solidFill>
            <a:ln w="19317">
              <a:noFill/>
            </a:ln>
          </c:spPr>
          <c:invertIfNegative val="0"/>
          <c:dLbls>
            <c:spPr>
              <a:noFill/>
              <a:ln>
                <a:noFill/>
              </a:ln>
              <a:effectLst/>
            </c:spPr>
            <c:txPr>
              <a:bodyPr/>
              <a:lstStyle/>
              <a:p>
                <a:pPr>
                  <a:defRPr sz="1600" b="0" baseline="0">
                    <a:solidFill>
                      <a:schemeClr val="tx1"/>
                    </a:solidFill>
                    <a:latin typeface="Times New Roman" pitchFamily="18" charset="0"/>
                    <a:cs typeface="Times New Roman"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trendline>
            <c:trendlineType val="linear"/>
            <c:dispRSqr val="0"/>
            <c:dispEq val="0"/>
          </c:trendline>
          <c:cat>
            <c:numRef>
              <c:f>Sheet1!$B$1:$N$1</c:f>
              <c:numCache>
                <c:formatCode>General</c:formatCode>
                <c:ptCount val="13"/>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numCache>
            </c:numRef>
          </c:cat>
          <c:val>
            <c:numRef>
              <c:f>Sheet1!$B$2:$N$2</c:f>
              <c:numCache>
                <c:formatCode>General</c:formatCode>
                <c:ptCount val="13"/>
                <c:pt idx="0">
                  <c:v>33</c:v>
                </c:pt>
                <c:pt idx="1">
                  <c:v>41</c:v>
                </c:pt>
                <c:pt idx="2">
                  <c:v>36</c:v>
                </c:pt>
                <c:pt idx="3">
                  <c:v>46</c:v>
                </c:pt>
                <c:pt idx="4">
                  <c:v>38</c:v>
                </c:pt>
                <c:pt idx="5">
                  <c:v>20</c:v>
                </c:pt>
                <c:pt idx="6">
                  <c:v>29</c:v>
                </c:pt>
                <c:pt idx="7">
                  <c:v>21</c:v>
                </c:pt>
                <c:pt idx="8">
                  <c:v>18</c:v>
                </c:pt>
                <c:pt idx="9">
                  <c:v>19</c:v>
                </c:pt>
                <c:pt idx="10">
                  <c:v>25</c:v>
                </c:pt>
                <c:pt idx="11">
                  <c:v>24</c:v>
                </c:pt>
                <c:pt idx="12">
                  <c:v>29</c:v>
                </c:pt>
              </c:numCache>
            </c:numRef>
          </c:val>
        </c:ser>
        <c:dLbls>
          <c:showLegendKey val="0"/>
          <c:showVal val="0"/>
          <c:showCatName val="0"/>
          <c:showSerName val="0"/>
          <c:showPercent val="0"/>
          <c:showBubbleSize val="0"/>
        </c:dLbls>
        <c:gapWidth val="72"/>
        <c:axId val="126430592"/>
        <c:axId val="126457344"/>
      </c:barChart>
      <c:catAx>
        <c:axId val="126430592"/>
        <c:scaling>
          <c:orientation val="minMax"/>
        </c:scaling>
        <c:delete val="0"/>
        <c:axPos val="b"/>
        <c:title>
          <c:tx>
            <c:rich>
              <a:bodyPr/>
              <a:lstStyle/>
              <a:p>
                <a:pPr>
                  <a:defRPr sz="1600" b="0" i="0" u="none" strike="noStrike" baseline="0">
                    <a:solidFill>
                      <a:srgbClr val="000000"/>
                    </a:solidFill>
                    <a:latin typeface="Times New Roman"/>
                    <a:ea typeface="Times New Roman"/>
                    <a:cs typeface="Times New Roman"/>
                  </a:defRPr>
                </a:pPr>
                <a:r>
                  <a:rPr lang="en-US" sz="1600" b="0" dirty="0"/>
                  <a:t>Year</a:t>
                </a:r>
              </a:p>
            </c:rich>
          </c:tx>
          <c:layout>
            <c:manualLayout>
              <c:xMode val="edge"/>
              <c:yMode val="edge"/>
              <c:x val="0.51954515325023787"/>
              <c:y val="0.91284276221245297"/>
            </c:manualLayout>
          </c:layout>
          <c:overlay val="0"/>
          <c:spPr>
            <a:noFill/>
            <a:ln w="19317">
              <a:noFill/>
            </a:ln>
          </c:spPr>
        </c:title>
        <c:numFmt formatCode="General" sourceLinked="1"/>
        <c:majorTickMark val="out"/>
        <c:minorTickMark val="none"/>
        <c:tickLblPos val="nextTo"/>
        <c:spPr>
          <a:ln w="2415">
            <a:solidFill>
              <a:schemeClr val="tx1"/>
            </a:solidFill>
            <a:prstDash val="solid"/>
          </a:ln>
        </c:spPr>
        <c:txPr>
          <a:bodyPr rot="0" vert="horz"/>
          <a:lstStyle/>
          <a:p>
            <a:pPr>
              <a:defRPr sz="1600" b="0" i="0" u="none" strike="noStrike" baseline="0">
                <a:solidFill>
                  <a:schemeClr val="tx1"/>
                </a:solidFill>
                <a:latin typeface="Times New Roman"/>
                <a:ea typeface="Times New Roman"/>
                <a:cs typeface="Times New Roman"/>
              </a:defRPr>
            </a:pPr>
            <a:endParaRPr lang="en-US"/>
          </a:p>
        </c:txPr>
        <c:crossAx val="126457344"/>
        <c:crosses val="autoZero"/>
        <c:auto val="0"/>
        <c:lblAlgn val="ctr"/>
        <c:lblOffset val="0"/>
        <c:noMultiLvlLbl val="0"/>
      </c:catAx>
      <c:valAx>
        <c:axId val="126457344"/>
        <c:scaling>
          <c:orientation val="minMax"/>
        </c:scaling>
        <c:delete val="0"/>
        <c:axPos val="l"/>
        <c:title>
          <c:tx>
            <c:rich>
              <a:bodyPr/>
              <a:lstStyle/>
              <a:p>
                <a:pPr>
                  <a:defRPr sz="1600" b="0" i="0" u="none" strike="noStrike" baseline="0">
                    <a:solidFill>
                      <a:srgbClr val="000000"/>
                    </a:solidFill>
                    <a:latin typeface="Times New Roman"/>
                    <a:ea typeface="Times New Roman"/>
                    <a:cs typeface="Times New Roman"/>
                  </a:defRPr>
                </a:pPr>
                <a:r>
                  <a:rPr lang="en-US" sz="1600" b="0" dirty="0"/>
                  <a:t>Number of </a:t>
                </a:r>
                <a:r>
                  <a:rPr lang="en-US" sz="1600" b="0" dirty="0" smtClean="0"/>
                  <a:t>deaths</a:t>
                </a:r>
                <a:endParaRPr lang="en-US" sz="1600" b="0" dirty="0"/>
              </a:p>
            </c:rich>
          </c:tx>
          <c:layout>
            <c:manualLayout>
              <c:xMode val="edge"/>
              <c:yMode val="edge"/>
              <c:x val="0"/>
              <c:y val="0.25927951803367377"/>
            </c:manualLayout>
          </c:layout>
          <c:overlay val="0"/>
          <c:spPr>
            <a:noFill/>
            <a:ln w="19317">
              <a:noFill/>
            </a:ln>
          </c:spPr>
        </c:title>
        <c:numFmt formatCode="#,##0" sourceLinked="0"/>
        <c:majorTickMark val="out"/>
        <c:minorTickMark val="none"/>
        <c:tickLblPos val="nextTo"/>
        <c:spPr>
          <a:ln w="2415">
            <a:solidFill>
              <a:schemeClr val="tx1"/>
            </a:solidFill>
            <a:prstDash val="solid"/>
          </a:ln>
        </c:spPr>
        <c:txPr>
          <a:bodyPr rot="0" vert="horz"/>
          <a:lstStyle/>
          <a:p>
            <a:pPr>
              <a:defRPr sz="1600" b="0" i="0" u="none" strike="noStrike" baseline="0">
                <a:solidFill>
                  <a:schemeClr val="tx1"/>
                </a:solidFill>
                <a:latin typeface="Times New Roman"/>
                <a:ea typeface="Times New Roman"/>
                <a:cs typeface="Times New Roman"/>
              </a:defRPr>
            </a:pPr>
            <a:endParaRPr lang="en-US"/>
          </a:p>
        </c:txPr>
        <c:crossAx val="126430592"/>
        <c:crosses val="autoZero"/>
        <c:crossBetween val="between"/>
      </c:valAx>
      <c:spPr>
        <a:noFill/>
        <a:ln w="25393">
          <a:noFill/>
        </a:ln>
      </c:spPr>
    </c:plotArea>
    <c:plotVisOnly val="1"/>
    <c:dispBlanksAs val="gap"/>
    <c:showDLblsOverMax val="0"/>
  </c:chart>
  <c:spPr>
    <a:noFill/>
    <a:ln>
      <a:noFill/>
    </a:ln>
  </c:spPr>
  <c:txPr>
    <a:bodyPr/>
    <a:lstStyle/>
    <a:p>
      <a:pPr>
        <a:defRPr sz="761" b="0" i="0" u="none" strike="noStrike" baseline="0">
          <a:solidFill>
            <a:schemeClr val="tx1"/>
          </a:solidFill>
          <a:latin typeface="Arial"/>
          <a:ea typeface="Arial"/>
          <a:cs typeface="Arial"/>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1429860329958755"/>
          <c:y val="5.6862733576213423E-2"/>
          <c:w val="0.73832351628076343"/>
          <c:h val="0.94313725490195843"/>
        </c:manualLayout>
      </c:layout>
      <c:barChart>
        <c:barDir val="bar"/>
        <c:grouping val="clustered"/>
        <c:varyColors val="0"/>
        <c:ser>
          <c:idx val="0"/>
          <c:order val="0"/>
          <c:tx>
            <c:strRef>
              <c:f>Sheet1!$A$2</c:f>
              <c:strCache>
                <c:ptCount val="1"/>
                <c:pt idx="0">
                  <c:v>Rate</c:v>
                </c:pt>
              </c:strCache>
            </c:strRef>
          </c:tx>
          <c:spPr>
            <a:solidFill>
              <a:srgbClr val="2B21EB"/>
            </a:solidFill>
            <a:ln w="26725">
              <a:noFill/>
            </a:ln>
          </c:spPr>
          <c:invertIfNegative val="0"/>
          <c:dPt>
            <c:idx val="0"/>
            <c:invertIfNegative val="0"/>
            <c:bubble3D val="0"/>
          </c:dPt>
          <c:dLbls>
            <c:numFmt formatCode="0.0" sourceLinked="0"/>
            <c:spPr>
              <a:noFill/>
              <a:ln w="26725">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Sheet1!$B$1:$N$1</c:f>
              <c:strCache>
                <c:ptCount val="13"/>
                <c:pt idx="0">
                  <c:v>Carpenter</c:v>
                </c:pt>
                <c:pt idx="1">
                  <c:v>Painter</c:v>
                </c:pt>
                <c:pt idx="2">
                  <c:v>Plumber</c:v>
                </c:pt>
                <c:pt idx="3">
                  <c:v>Brickmason</c:v>
                </c:pt>
                <c:pt idx="4">
                  <c:v>Truck driver</c:v>
                </c:pt>
                <c:pt idx="5">
                  <c:v>Laborer</c:v>
                </c:pt>
                <c:pt idx="6">
                  <c:v>Foreman</c:v>
                </c:pt>
                <c:pt idx="7">
                  <c:v>Heat A/C mech *</c:v>
                </c:pt>
                <c:pt idx="8">
                  <c:v>Helper</c:v>
                </c:pt>
                <c:pt idx="9">
                  <c:v>Roofer</c:v>
                </c:pt>
                <c:pt idx="10">
                  <c:v>Telecom-line installer</c:v>
                </c:pt>
                <c:pt idx="11">
                  <c:v>Electrician</c:v>
                </c:pt>
                <c:pt idx="12">
                  <c:v>Power-line installer</c:v>
                </c:pt>
              </c:strCache>
            </c:strRef>
          </c:cat>
          <c:val>
            <c:numRef>
              <c:f>Sheet1!$B$2:$N$2</c:f>
              <c:numCache>
                <c:formatCode>0.0</c:formatCode>
                <c:ptCount val="13"/>
                <c:pt idx="0">
                  <c:v>0.30639349975466496</c:v>
                </c:pt>
                <c:pt idx="1">
                  <c:v>0.46246767293157742</c:v>
                </c:pt>
                <c:pt idx="2">
                  <c:v>0.56154828971343207</c:v>
                </c:pt>
                <c:pt idx="3">
                  <c:v>0.62820216236607329</c:v>
                </c:pt>
                <c:pt idx="4">
                  <c:v>0.6</c:v>
                </c:pt>
                <c:pt idx="5">
                  <c:v>0.76994114244162848</c:v>
                </c:pt>
                <c:pt idx="6">
                  <c:v>1.0156272534229684</c:v>
                </c:pt>
                <c:pt idx="7">
                  <c:v>1.5710296154044692</c:v>
                </c:pt>
                <c:pt idx="8">
                  <c:v>2.8396946143731219</c:v>
                </c:pt>
                <c:pt idx="9">
                  <c:v>2.8</c:v>
                </c:pt>
                <c:pt idx="10">
                  <c:v>3.2</c:v>
                </c:pt>
                <c:pt idx="11">
                  <c:v>4</c:v>
                </c:pt>
                <c:pt idx="12">
                  <c:v>29.7</c:v>
                </c:pt>
              </c:numCache>
            </c:numRef>
          </c:val>
        </c:ser>
        <c:ser>
          <c:idx val="1"/>
          <c:order val="1"/>
          <c:tx>
            <c:strRef>
              <c:f>Sheet1!$A$3</c:f>
              <c:strCache>
                <c:ptCount val="1"/>
                <c:pt idx="0">
                  <c:v>Number</c:v>
                </c:pt>
              </c:strCache>
            </c:strRef>
          </c:tx>
          <c:spPr>
            <a:solidFill>
              <a:srgbClr val="FF0000"/>
            </a:solidFill>
          </c:spPr>
          <c:invertIfNegative val="0"/>
          <c:dLbls>
            <c:dLbl>
              <c:idx val="0"/>
              <c:layout/>
              <c:tx>
                <c:rich>
                  <a:bodyPr/>
                  <a:lstStyle/>
                  <a:p>
                    <a:r>
                      <a:rPr lang="en-US" dirty="0" smtClean="0"/>
                      <a:t>16</a:t>
                    </a:r>
                    <a:endParaRPr lang="en-US" dirty="0"/>
                  </a:p>
                </c:rich>
              </c:tx>
              <c:showLegendKey val="0"/>
              <c:showVal val="1"/>
              <c:showCatName val="0"/>
              <c:showSerName val="0"/>
              <c:showPercent val="0"/>
              <c:showBubbleSize val="0"/>
            </c:dLbl>
            <c:dLbl>
              <c:idx val="1"/>
              <c:layout/>
              <c:tx>
                <c:rich>
                  <a:bodyPr/>
                  <a:lstStyle/>
                  <a:p>
                    <a:r>
                      <a:rPr lang="en-US" dirty="0" smtClean="0"/>
                      <a:t>10</a:t>
                    </a:r>
                    <a:endParaRPr lang="en-US" dirty="0"/>
                  </a:p>
                </c:rich>
              </c:tx>
              <c:showLegendKey val="0"/>
              <c:showVal val="1"/>
              <c:showCatName val="0"/>
              <c:showSerName val="0"/>
              <c:showPercent val="0"/>
              <c:showBubbleSize val="0"/>
            </c:dLbl>
            <c:dLbl>
              <c:idx val="2"/>
              <c:layout/>
              <c:tx>
                <c:rich>
                  <a:bodyPr/>
                  <a:lstStyle/>
                  <a:p>
                    <a:r>
                      <a:rPr lang="en-US" dirty="0" smtClean="0"/>
                      <a:t>12</a:t>
                    </a:r>
                    <a:endParaRPr lang="en-US" dirty="0"/>
                  </a:p>
                </c:rich>
              </c:tx>
              <c:showLegendKey val="0"/>
              <c:showVal val="1"/>
              <c:showCatName val="0"/>
              <c:showSerName val="0"/>
              <c:showPercent val="0"/>
              <c:showBubbleSize val="0"/>
            </c:dLbl>
            <c:dLbl>
              <c:idx val="3"/>
              <c:layout/>
              <c:tx>
                <c:rich>
                  <a:bodyPr/>
                  <a:lstStyle/>
                  <a:p>
                    <a:r>
                      <a:rPr lang="en-US" dirty="0" smtClean="0"/>
                      <a:t>4</a:t>
                    </a:r>
                    <a:endParaRPr lang="en-US" dirty="0"/>
                  </a:p>
                </c:rich>
              </c:tx>
              <c:showLegendKey val="0"/>
              <c:showVal val="1"/>
              <c:showCatName val="0"/>
              <c:showSerName val="0"/>
              <c:showPercent val="0"/>
              <c:showBubbleSize val="0"/>
            </c:dLbl>
            <c:dLbl>
              <c:idx val="4"/>
              <c:layout/>
              <c:tx>
                <c:rich>
                  <a:bodyPr/>
                  <a:lstStyle/>
                  <a:p>
                    <a:r>
                      <a:rPr lang="en-US" dirty="0" smtClean="0"/>
                      <a:t>5</a:t>
                    </a:r>
                    <a:endParaRPr lang="en-US" dirty="0"/>
                  </a:p>
                </c:rich>
              </c:tx>
              <c:showLegendKey val="0"/>
              <c:showVal val="1"/>
              <c:showCatName val="0"/>
              <c:showSerName val="0"/>
              <c:showPercent val="0"/>
              <c:showBubbleSize val="0"/>
            </c:dLbl>
            <c:dLbl>
              <c:idx val="5"/>
              <c:layout/>
              <c:tx>
                <c:rich>
                  <a:bodyPr/>
                  <a:lstStyle/>
                  <a:p>
                    <a:r>
                      <a:rPr lang="en-US" dirty="0" smtClean="0"/>
                      <a:t>53</a:t>
                    </a:r>
                    <a:endParaRPr lang="en-US" dirty="0"/>
                  </a:p>
                </c:rich>
              </c:tx>
              <c:showLegendKey val="0"/>
              <c:showVal val="1"/>
              <c:showCatName val="0"/>
              <c:showSerName val="0"/>
              <c:showPercent val="0"/>
              <c:showBubbleSize val="0"/>
            </c:dLbl>
            <c:dLbl>
              <c:idx val="6"/>
              <c:layout/>
              <c:tx>
                <c:rich>
                  <a:bodyPr/>
                  <a:lstStyle/>
                  <a:p>
                    <a:r>
                      <a:rPr lang="en-US" dirty="0" smtClean="0"/>
                      <a:t>31</a:t>
                    </a:r>
                    <a:endParaRPr lang="en-US" dirty="0"/>
                  </a:p>
                </c:rich>
              </c:tx>
              <c:showLegendKey val="0"/>
              <c:showVal val="1"/>
              <c:showCatName val="0"/>
              <c:showSerName val="0"/>
              <c:showPercent val="0"/>
              <c:showBubbleSize val="0"/>
            </c:dLbl>
            <c:dLbl>
              <c:idx val="7"/>
              <c:layout/>
              <c:tx>
                <c:rich>
                  <a:bodyPr/>
                  <a:lstStyle/>
                  <a:p>
                    <a:r>
                      <a:rPr lang="en-US" dirty="0" smtClean="0"/>
                      <a:t>21</a:t>
                    </a:r>
                    <a:endParaRPr lang="en-US" dirty="0"/>
                  </a:p>
                </c:rich>
              </c:tx>
              <c:showLegendKey val="0"/>
              <c:showVal val="1"/>
              <c:showCatName val="0"/>
              <c:showSerName val="0"/>
              <c:showPercent val="0"/>
              <c:showBubbleSize val="0"/>
            </c:dLbl>
            <c:dLbl>
              <c:idx val="8"/>
              <c:layout/>
              <c:tx>
                <c:rich>
                  <a:bodyPr/>
                  <a:lstStyle/>
                  <a:p>
                    <a:r>
                      <a:rPr lang="en-US" dirty="0" smtClean="0"/>
                      <a:t>7</a:t>
                    </a:r>
                    <a:endParaRPr lang="en-US" dirty="0"/>
                  </a:p>
                </c:rich>
              </c:tx>
              <c:showLegendKey val="0"/>
              <c:showVal val="1"/>
              <c:showCatName val="0"/>
              <c:showSerName val="0"/>
              <c:showPercent val="0"/>
              <c:showBubbleSize val="0"/>
            </c:dLbl>
            <c:dLbl>
              <c:idx val="9"/>
              <c:layout/>
              <c:tx>
                <c:rich>
                  <a:bodyPr/>
                  <a:lstStyle/>
                  <a:p>
                    <a:r>
                      <a:rPr lang="en-US" dirty="0" smtClean="0"/>
                      <a:t>24</a:t>
                    </a:r>
                    <a:endParaRPr lang="en-US" dirty="0"/>
                  </a:p>
                </c:rich>
              </c:tx>
              <c:showLegendKey val="0"/>
              <c:showVal val="1"/>
              <c:showCatName val="0"/>
              <c:showSerName val="0"/>
              <c:showPercent val="0"/>
              <c:showBubbleSize val="0"/>
            </c:dLbl>
            <c:dLbl>
              <c:idx val="10"/>
              <c:layout>
                <c:manualLayout>
                  <c:x val="0.45238106955380575"/>
                  <c:y val="-6.2189054726368161E-2"/>
                </c:manualLayout>
              </c:layout>
              <c:tx>
                <c:rich>
                  <a:bodyPr/>
                  <a:lstStyle/>
                  <a:p>
                    <a:r>
                      <a:rPr lang="en-US" dirty="0" smtClean="0"/>
                      <a:t>105</a:t>
                    </a:r>
                    <a:endParaRPr lang="en-US" dirty="0"/>
                  </a:p>
                </c:rich>
              </c:tx>
              <c:showLegendKey val="0"/>
              <c:showVal val="1"/>
              <c:showCatName val="0"/>
              <c:showSerName val="0"/>
              <c:showPercent val="0"/>
              <c:showBubbleSize val="0"/>
            </c:dLbl>
            <c:dLbl>
              <c:idx val="11"/>
              <c:layout>
                <c:manualLayout>
                  <c:x val="-0.34077369235095611"/>
                  <c:y val="-7.7114427860696513E-2"/>
                </c:manualLayout>
              </c:layout>
              <c:tx>
                <c:rich>
                  <a:bodyPr/>
                  <a:lstStyle/>
                  <a:p>
                    <a:r>
                      <a:rPr lang="en-US" dirty="0" smtClean="0"/>
                      <a:t>32</a:t>
                    </a:r>
                    <a:endParaRPr lang="en-US" dirty="0"/>
                  </a:p>
                </c:rich>
              </c:tx>
              <c:showLegendKey val="0"/>
              <c:showVal val="1"/>
              <c:showCatName val="0"/>
              <c:showSerName val="0"/>
              <c:showPercent val="0"/>
              <c:showBubbleSize val="0"/>
            </c:dLbl>
            <c:dLbl>
              <c:idx val="12"/>
              <c:layout>
                <c:manualLayout>
                  <c:x val="-0.11458321616047994"/>
                  <c:y val="0.14427860696517414"/>
                </c:manualLayout>
              </c:layout>
              <c:tx>
                <c:rich>
                  <a:bodyPr/>
                  <a:lstStyle/>
                  <a:p>
                    <a:r>
                      <a:rPr lang="en-US" dirty="0" smtClean="0"/>
                      <a:t>7</a:t>
                    </a:r>
                    <a:endParaRPr lang="en-US" dirty="0"/>
                  </a:p>
                </c:rich>
              </c:tx>
              <c:showLegendKey val="0"/>
              <c:showVal val="1"/>
              <c:showCatName val="0"/>
              <c:showSerName val="0"/>
              <c:showPercent val="0"/>
              <c:showBubbleSize val="0"/>
            </c:dLbl>
            <c:dLbl>
              <c:idx val="13"/>
              <c:tx>
                <c:rich>
                  <a:bodyPr/>
                  <a:lstStyle/>
                  <a:p>
                    <a:r>
                      <a:rPr lang="en-US" smtClean="0"/>
                      <a:t>11</a:t>
                    </a:r>
                    <a:endParaRPr lang="en-US"/>
                  </a:p>
                </c:rich>
              </c:tx>
              <c:showLegendKey val="0"/>
              <c:showVal val="1"/>
              <c:showCatName val="0"/>
              <c:showSerName val="0"/>
              <c:showPercent val="0"/>
              <c:showBubbleSize val="0"/>
            </c:dLbl>
            <c:dLbl>
              <c:idx val="14"/>
              <c:tx>
                <c:rich>
                  <a:bodyPr/>
                  <a:lstStyle/>
                  <a:p>
                    <a:r>
                      <a:rPr lang="en-US" smtClean="0"/>
                      <a:t>71</a:t>
                    </a:r>
                    <a:endParaRPr lang="en-US"/>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Sheet1!$B$1:$N$1</c:f>
              <c:strCache>
                <c:ptCount val="13"/>
                <c:pt idx="0">
                  <c:v>Carpenter</c:v>
                </c:pt>
                <c:pt idx="1">
                  <c:v>Painter</c:v>
                </c:pt>
                <c:pt idx="2">
                  <c:v>Plumber</c:v>
                </c:pt>
                <c:pt idx="3">
                  <c:v>Brickmason</c:v>
                </c:pt>
                <c:pt idx="4">
                  <c:v>Truck driver</c:v>
                </c:pt>
                <c:pt idx="5">
                  <c:v>Laborer</c:v>
                </c:pt>
                <c:pt idx="6">
                  <c:v>Foreman</c:v>
                </c:pt>
                <c:pt idx="7">
                  <c:v>Heat A/C mech *</c:v>
                </c:pt>
                <c:pt idx="8">
                  <c:v>Helper</c:v>
                </c:pt>
                <c:pt idx="9">
                  <c:v>Roofer</c:v>
                </c:pt>
                <c:pt idx="10">
                  <c:v>Telecom-line installer</c:v>
                </c:pt>
                <c:pt idx="11">
                  <c:v>Electrician</c:v>
                </c:pt>
                <c:pt idx="12">
                  <c:v>Power-line installer</c:v>
                </c:pt>
              </c:strCache>
            </c:strRef>
          </c:cat>
          <c:val>
            <c:numRef>
              <c:f>Sheet1!$B$3:$N$3</c:f>
              <c:numCache>
                <c:formatCode>General</c:formatCode>
                <c:ptCount val="13"/>
                <c:pt idx="0">
                  <c:v>-16</c:v>
                </c:pt>
                <c:pt idx="1">
                  <c:v>-10</c:v>
                </c:pt>
                <c:pt idx="2">
                  <c:v>-12</c:v>
                </c:pt>
                <c:pt idx="3">
                  <c:v>-4</c:v>
                </c:pt>
                <c:pt idx="4">
                  <c:v>-5</c:v>
                </c:pt>
                <c:pt idx="5">
                  <c:v>-53</c:v>
                </c:pt>
                <c:pt idx="6">
                  <c:v>-31</c:v>
                </c:pt>
                <c:pt idx="7">
                  <c:v>-21</c:v>
                </c:pt>
                <c:pt idx="8">
                  <c:v>-7</c:v>
                </c:pt>
                <c:pt idx="9">
                  <c:v>-24</c:v>
                </c:pt>
                <c:pt idx="10">
                  <c:v>-7</c:v>
                </c:pt>
                <c:pt idx="11">
                  <c:v>-105</c:v>
                </c:pt>
                <c:pt idx="12">
                  <c:v>-32</c:v>
                </c:pt>
              </c:numCache>
            </c:numRef>
          </c:val>
        </c:ser>
        <c:dLbls>
          <c:showLegendKey val="0"/>
          <c:showVal val="1"/>
          <c:showCatName val="0"/>
          <c:showSerName val="0"/>
          <c:showPercent val="0"/>
          <c:showBubbleSize val="0"/>
        </c:dLbls>
        <c:gapWidth val="119"/>
        <c:overlap val="100"/>
        <c:axId val="45489536"/>
        <c:axId val="45524096"/>
      </c:barChart>
      <c:catAx>
        <c:axId val="45489536"/>
        <c:scaling>
          <c:orientation val="minMax"/>
        </c:scaling>
        <c:delete val="0"/>
        <c:axPos val="l"/>
        <c:numFmt formatCode="General" sourceLinked="1"/>
        <c:majorTickMark val="out"/>
        <c:minorTickMark val="none"/>
        <c:tickLblPos val="low"/>
        <c:spPr>
          <a:ln w="10022">
            <a:noFill/>
          </a:ln>
        </c:spPr>
        <c:txPr>
          <a:bodyPr rot="0" vert="horz"/>
          <a:lstStyle/>
          <a:p>
            <a:pPr>
              <a:defRPr sz="1600"/>
            </a:pPr>
            <a:endParaRPr lang="en-US"/>
          </a:p>
        </c:txPr>
        <c:crossAx val="45524096"/>
        <c:crosses val="autoZero"/>
        <c:auto val="1"/>
        <c:lblAlgn val="ctr"/>
        <c:lblOffset val="100"/>
        <c:tickLblSkip val="1"/>
        <c:tickMarkSkip val="1"/>
        <c:noMultiLvlLbl val="0"/>
      </c:catAx>
      <c:valAx>
        <c:axId val="45524096"/>
        <c:scaling>
          <c:orientation val="minMax"/>
        </c:scaling>
        <c:delete val="1"/>
        <c:axPos val="b"/>
        <c:title>
          <c:tx>
            <c:rich>
              <a:bodyPr/>
              <a:lstStyle/>
              <a:p>
                <a:pPr>
                  <a:defRPr sz="1600"/>
                </a:pPr>
                <a:r>
                  <a:rPr lang="en-US" sz="1600" dirty="0">
                    <a:solidFill>
                      <a:srgbClr val="0000FF"/>
                    </a:solidFill>
                  </a:rPr>
                  <a:t>Rate per 100,000 FTEs</a:t>
                </a:r>
              </a:p>
            </c:rich>
          </c:tx>
          <c:layout>
            <c:manualLayout>
              <c:xMode val="edge"/>
              <c:yMode val="edge"/>
              <c:x val="0.7748634090560258"/>
              <c:y val="1.4925373134328358E-2"/>
            </c:manualLayout>
          </c:layout>
          <c:overlay val="0"/>
          <c:spPr>
            <a:noFill/>
            <a:ln w="26725">
              <a:noFill/>
            </a:ln>
          </c:spPr>
        </c:title>
        <c:numFmt formatCode="0.0" sourceLinked="1"/>
        <c:majorTickMark val="out"/>
        <c:minorTickMark val="none"/>
        <c:tickLblPos val="none"/>
        <c:crossAx val="45489536"/>
        <c:crosses val="autoZero"/>
        <c:crossBetween val="between"/>
      </c:valAx>
      <c:spPr>
        <a:noFill/>
        <a:ln w="25391">
          <a:noFill/>
        </a:ln>
      </c:spPr>
    </c:plotArea>
    <c:plotVisOnly val="1"/>
    <c:dispBlanksAs val="gap"/>
    <c:showDLblsOverMax val="0"/>
  </c:chart>
  <c:spPr>
    <a:noFill/>
    <a:ln>
      <a:noFill/>
    </a:ln>
  </c:spPr>
  <c:txPr>
    <a:bodyPr/>
    <a:lstStyle/>
    <a:p>
      <a:pPr>
        <a:defRPr sz="1600" b="0" i="0" u="none" strike="noStrike" baseline="0">
          <a:solidFill>
            <a:schemeClr val="tx1"/>
          </a:solidFill>
          <a:latin typeface="Times New Roman" panose="02020603050405020304" pitchFamily="18" charset="0"/>
          <a:ea typeface="Times New Roman"/>
          <a:cs typeface="Times New Roman" panose="02020603050405020304" pitchFamily="18" charset="0"/>
        </a:defRPr>
      </a:pPr>
      <a:endParaRPr lang="en-US"/>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9215410573678275E-2"/>
          <c:y val="5.7471185667009018E-2"/>
          <c:w val="0.79260649484031886"/>
          <c:h val="0.79760127810110704"/>
        </c:manualLayout>
      </c:layout>
      <c:barChart>
        <c:barDir val="col"/>
        <c:grouping val="clustered"/>
        <c:varyColors val="0"/>
        <c:ser>
          <c:idx val="1"/>
          <c:order val="0"/>
          <c:tx>
            <c:strRef>
              <c:f>Sheet1!$A$2</c:f>
              <c:strCache>
                <c:ptCount val="1"/>
                <c:pt idx="0">
                  <c:v>Number</c:v>
                </c:pt>
              </c:strCache>
            </c:strRef>
          </c:tx>
          <c:spPr>
            <a:solidFill>
              <a:srgbClr val="FF0000"/>
            </a:solidFill>
            <a:ln w="23659">
              <a:noFill/>
            </a:ln>
          </c:spPr>
          <c:invertIfNegative val="0"/>
          <c:dLbls>
            <c:spPr>
              <a:noFill/>
              <a:ln>
                <a:noFill/>
              </a:ln>
              <a:effectLst/>
            </c:spPr>
            <c:txPr>
              <a:bodyPr/>
              <a:lstStyle/>
              <a:p>
                <a:pPr>
                  <a:defRPr sz="1600" b="0" baseline="0">
                    <a:solidFill>
                      <a:schemeClr val="tx1"/>
                    </a:solidFill>
                    <a:latin typeface="Times New Roman" panose="02020603050405020304" pitchFamily="18" charset="0"/>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Sheet1!$B$1:$N$1</c:f>
              <c:numCache>
                <c:formatCode>General</c:formatCode>
                <c:ptCount val="13"/>
                <c:pt idx="0">
                  <c:v>2003</c:v>
                </c:pt>
                <c:pt idx="1">
                  <c:v>2004</c:v>
                </c:pt>
                <c:pt idx="2">
                  <c:v>2005</c:v>
                </c:pt>
                <c:pt idx="3">
                  <c:v>2006</c:v>
                </c:pt>
                <c:pt idx="4">
                  <c:v>2007</c:v>
                </c:pt>
                <c:pt idx="5">
                  <c:v>2008</c:v>
                </c:pt>
                <c:pt idx="6">
                  <c:v>2009</c:v>
                </c:pt>
                <c:pt idx="7">
                  <c:v>2010</c:v>
                </c:pt>
                <c:pt idx="8" formatCode="0">
                  <c:v>2011</c:v>
                </c:pt>
                <c:pt idx="9" formatCode="0">
                  <c:v>2012</c:v>
                </c:pt>
                <c:pt idx="10" formatCode="0">
                  <c:v>2013</c:v>
                </c:pt>
                <c:pt idx="11" formatCode="0">
                  <c:v>2014</c:v>
                </c:pt>
                <c:pt idx="12" formatCode="0">
                  <c:v>2015</c:v>
                </c:pt>
              </c:numCache>
            </c:numRef>
          </c:cat>
          <c:val>
            <c:numRef>
              <c:f>Sheet1!$B$2:$N$2</c:f>
              <c:numCache>
                <c:formatCode>General</c:formatCode>
                <c:ptCount val="13"/>
                <c:pt idx="0">
                  <c:v>29</c:v>
                </c:pt>
                <c:pt idx="1">
                  <c:v>27</c:v>
                </c:pt>
                <c:pt idx="2">
                  <c:v>32</c:v>
                </c:pt>
                <c:pt idx="3">
                  <c:v>40</c:v>
                </c:pt>
                <c:pt idx="4">
                  <c:v>35</c:v>
                </c:pt>
                <c:pt idx="5">
                  <c:v>22</c:v>
                </c:pt>
                <c:pt idx="6">
                  <c:v>23</c:v>
                </c:pt>
                <c:pt idx="7">
                  <c:v>25</c:v>
                </c:pt>
                <c:pt idx="8">
                  <c:v>18</c:v>
                </c:pt>
                <c:pt idx="9">
                  <c:v>22</c:v>
                </c:pt>
                <c:pt idx="10">
                  <c:v>17</c:v>
                </c:pt>
                <c:pt idx="11">
                  <c:v>23</c:v>
                </c:pt>
                <c:pt idx="12">
                  <c:v>25</c:v>
                </c:pt>
              </c:numCache>
            </c:numRef>
          </c:val>
        </c:ser>
        <c:dLbls>
          <c:showLegendKey val="0"/>
          <c:showVal val="0"/>
          <c:showCatName val="0"/>
          <c:showSerName val="0"/>
          <c:showPercent val="0"/>
          <c:showBubbleSize val="0"/>
        </c:dLbls>
        <c:gapWidth val="150"/>
        <c:axId val="46029056"/>
        <c:axId val="46648320"/>
      </c:barChart>
      <c:lineChart>
        <c:grouping val="standard"/>
        <c:varyColors val="0"/>
        <c:ser>
          <c:idx val="0"/>
          <c:order val="1"/>
          <c:tx>
            <c:strRef>
              <c:f>Sheet1!$A$3</c:f>
              <c:strCache>
                <c:ptCount val="1"/>
                <c:pt idx="0">
                  <c:v>Rate </c:v>
                </c:pt>
              </c:strCache>
            </c:strRef>
          </c:tx>
          <c:spPr>
            <a:ln w="38100">
              <a:solidFill>
                <a:srgbClr val="0000FF"/>
              </a:solidFill>
              <a:prstDash val="solid"/>
            </a:ln>
          </c:spPr>
          <c:marker>
            <c:symbol val="none"/>
          </c:marker>
          <c:dLbls>
            <c:dLbl>
              <c:idx val="0"/>
              <c:layout>
                <c:manualLayout>
                  <c:x val="-3.183229813664596E-2"/>
                  <c:y val="-5.4411764705882375E-2"/>
                </c:manualLayout>
              </c:layout>
              <c:dLblPos val="r"/>
              <c:showLegendKey val="0"/>
              <c:showVal val="1"/>
              <c:showCatName val="0"/>
              <c:showSerName val="0"/>
              <c:showPercent val="0"/>
              <c:showBubbleSize val="0"/>
            </c:dLbl>
            <c:dLbl>
              <c:idx val="1"/>
              <c:layout>
                <c:manualLayout>
                  <c:x val="-2.562111801242236E-2"/>
                  <c:y val="-2.7450980392156862E-2"/>
                </c:manualLayout>
              </c:layout>
              <c:dLblPos val="r"/>
              <c:showLegendKey val="0"/>
              <c:showVal val="1"/>
              <c:showCatName val="0"/>
              <c:showSerName val="0"/>
              <c:showPercent val="0"/>
              <c:showBubbleSize val="0"/>
            </c:dLbl>
            <c:dLbl>
              <c:idx val="2"/>
              <c:layout>
                <c:manualLayout>
                  <c:x val="-3.9596395559250715E-2"/>
                  <c:y val="-4.2156862745098042E-2"/>
                </c:manualLayout>
              </c:layout>
              <c:dLblPos val="r"/>
              <c:showLegendKey val="0"/>
              <c:showVal val="1"/>
              <c:showCatName val="0"/>
              <c:showSerName val="0"/>
              <c:showPercent val="0"/>
              <c:showBubbleSize val="0"/>
            </c:dLbl>
            <c:dLbl>
              <c:idx val="4"/>
              <c:layout>
                <c:manualLayout>
                  <c:x val="-3.3385093167701864E-2"/>
                  <c:y val="-6.4215686274509798E-2"/>
                </c:manualLayout>
              </c:layout>
              <c:dLblPos val="r"/>
              <c:showLegendKey val="0"/>
              <c:showVal val="1"/>
              <c:showCatName val="0"/>
              <c:showSerName val="0"/>
              <c:showPercent val="0"/>
              <c:showBubbleSize val="0"/>
            </c:dLbl>
            <c:dLbl>
              <c:idx val="5"/>
              <c:layout>
                <c:manualLayout>
                  <c:x val="-1.8245341614906832E-2"/>
                  <c:y val="-3.7622549019607841E-2"/>
                </c:manualLayout>
              </c:layout>
              <c:dLblPos val="r"/>
              <c:showLegendKey val="0"/>
              <c:showVal val="1"/>
              <c:showCatName val="0"/>
              <c:showSerName val="0"/>
              <c:showPercent val="0"/>
              <c:showBubbleSize val="0"/>
            </c:dLbl>
            <c:dLbl>
              <c:idx val="6"/>
              <c:layout>
                <c:manualLayout>
                  <c:x val="-3.9984472049689496E-2"/>
                  <c:y val="-4.7426470588235292E-2"/>
                </c:manualLayout>
              </c:layout>
              <c:dLblPos val="r"/>
              <c:showLegendKey val="0"/>
              <c:showVal val="1"/>
              <c:showCatName val="0"/>
              <c:showSerName val="0"/>
              <c:showPercent val="0"/>
              <c:showBubbleSize val="0"/>
            </c:dLbl>
            <c:dLbl>
              <c:idx val="8"/>
              <c:layout>
                <c:manualLayout>
                  <c:x val="-2.4456521739130436E-2"/>
                  <c:y val="-3.7622549019607841E-2"/>
                </c:manualLayout>
              </c:layout>
              <c:dLblPos val="r"/>
              <c:showLegendKey val="0"/>
              <c:showVal val="1"/>
              <c:showCatName val="0"/>
              <c:showSerName val="0"/>
              <c:showPercent val="0"/>
              <c:showBubbleSize val="0"/>
            </c:dLbl>
            <c:dLbl>
              <c:idx val="10"/>
              <c:layout>
                <c:manualLayout>
                  <c:x val="-2.4456521739130436E-2"/>
                  <c:y val="-4.252450980392157E-2"/>
                </c:manualLayout>
              </c:layout>
              <c:dLblPos val="r"/>
              <c:showLegendKey val="0"/>
              <c:showVal val="1"/>
              <c:showCatName val="0"/>
              <c:showSerName val="0"/>
              <c:showPercent val="0"/>
              <c:showBubbleSize val="0"/>
            </c:dLbl>
            <c:spPr>
              <a:noFill/>
              <a:ln>
                <a:noFill/>
              </a:ln>
              <a:effectLst/>
            </c:spPr>
            <c:txPr>
              <a:bodyPr/>
              <a:lstStyle/>
              <a:p>
                <a:pPr>
                  <a:defRPr sz="1600">
                    <a:solidFill>
                      <a:srgbClr val="0000FF"/>
                    </a:solidFill>
                    <a:latin typeface="Times New Roman" panose="02020603050405020304" pitchFamily="18" charset="0"/>
                    <a:cs typeface="Times New Roman" panose="02020603050405020304" pitchFamily="18"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trendline>
            <c:trendlineType val="linear"/>
            <c:dispRSqr val="0"/>
            <c:dispEq val="0"/>
          </c:trendline>
          <c:cat>
            <c:numRef>
              <c:f>Sheet1!$B$1:$N$1</c:f>
              <c:numCache>
                <c:formatCode>General</c:formatCode>
                <c:ptCount val="13"/>
                <c:pt idx="0">
                  <c:v>2003</c:v>
                </c:pt>
                <c:pt idx="1">
                  <c:v>2004</c:v>
                </c:pt>
                <c:pt idx="2">
                  <c:v>2005</c:v>
                </c:pt>
                <c:pt idx="3">
                  <c:v>2006</c:v>
                </c:pt>
                <c:pt idx="4">
                  <c:v>2007</c:v>
                </c:pt>
                <c:pt idx="5">
                  <c:v>2008</c:v>
                </c:pt>
                <c:pt idx="6">
                  <c:v>2009</c:v>
                </c:pt>
                <c:pt idx="7">
                  <c:v>2010</c:v>
                </c:pt>
                <c:pt idx="8" formatCode="0">
                  <c:v>2011</c:v>
                </c:pt>
                <c:pt idx="9" formatCode="0">
                  <c:v>2012</c:v>
                </c:pt>
                <c:pt idx="10" formatCode="0">
                  <c:v>2013</c:v>
                </c:pt>
                <c:pt idx="11" formatCode="0">
                  <c:v>2014</c:v>
                </c:pt>
                <c:pt idx="12" formatCode="0">
                  <c:v>2015</c:v>
                </c:pt>
              </c:numCache>
            </c:numRef>
          </c:cat>
          <c:val>
            <c:numRef>
              <c:f>Sheet1!$B$3:$N$3</c:f>
              <c:numCache>
                <c:formatCode>0.0</c:formatCode>
                <c:ptCount val="13"/>
                <c:pt idx="0">
                  <c:v>5.1976495870108943</c:v>
                </c:pt>
                <c:pt idx="1">
                  <c:v>4.4183387897090007</c:v>
                </c:pt>
                <c:pt idx="2">
                  <c:v>4.8010461479556392</c:v>
                </c:pt>
                <c:pt idx="3">
                  <c:v>6.0724215207833181</c:v>
                </c:pt>
                <c:pt idx="4">
                  <c:v>5.0675240338186285</c:v>
                </c:pt>
                <c:pt idx="5">
                  <c:v>3.4559716283580064</c:v>
                </c:pt>
                <c:pt idx="6">
                  <c:v>4.2384242644260759</c:v>
                </c:pt>
                <c:pt idx="7">
                  <c:v>5.7721710243479407</c:v>
                </c:pt>
                <c:pt idx="8">
                  <c:v>3.834872111276058</c:v>
                </c:pt>
                <c:pt idx="9">
                  <c:v>4.6828786506498021</c:v>
                </c:pt>
                <c:pt idx="10">
                  <c:v>3.2794184086487141</c:v>
                </c:pt>
                <c:pt idx="11">
                  <c:v>3.9643012944822615</c:v>
                </c:pt>
                <c:pt idx="12">
                  <c:v>4.4482094088881272</c:v>
                </c:pt>
              </c:numCache>
            </c:numRef>
          </c:val>
          <c:smooth val="1"/>
        </c:ser>
        <c:dLbls>
          <c:showLegendKey val="0"/>
          <c:showVal val="0"/>
          <c:showCatName val="0"/>
          <c:showSerName val="0"/>
          <c:showPercent val="0"/>
          <c:showBubbleSize val="0"/>
        </c:dLbls>
        <c:marker val="1"/>
        <c:smooth val="0"/>
        <c:axId val="46757760"/>
        <c:axId val="46759296"/>
      </c:lineChart>
      <c:catAx>
        <c:axId val="46029056"/>
        <c:scaling>
          <c:orientation val="minMax"/>
        </c:scaling>
        <c:delete val="0"/>
        <c:axPos val="b"/>
        <c:title>
          <c:tx>
            <c:rich>
              <a:bodyPr/>
              <a:lstStyle/>
              <a:p>
                <a:pPr>
                  <a:defRPr sz="1600" b="0" i="0" u="none" strike="noStrike" baseline="0">
                    <a:solidFill>
                      <a:srgbClr val="000000"/>
                    </a:solidFill>
                    <a:latin typeface="Times New Roman" panose="02020603050405020304" pitchFamily="18" charset="0"/>
                    <a:ea typeface="Arial"/>
                    <a:cs typeface="Times New Roman" panose="02020603050405020304" pitchFamily="18" charset="0"/>
                  </a:defRPr>
                </a:pPr>
                <a:r>
                  <a:rPr lang="en-US" sz="1600" b="0" dirty="0" smtClean="0">
                    <a:latin typeface="Times New Roman" panose="02020603050405020304" pitchFamily="18" charset="0"/>
                    <a:cs typeface="Times New Roman" panose="02020603050405020304" pitchFamily="18" charset="0"/>
                  </a:rPr>
                  <a:t>Year</a:t>
                </a:r>
                <a:endParaRPr lang="en-US" sz="1600" b="0" dirty="0">
                  <a:latin typeface="Times New Roman" panose="02020603050405020304" pitchFamily="18" charset="0"/>
                  <a:cs typeface="Times New Roman" panose="02020603050405020304" pitchFamily="18" charset="0"/>
                </a:endParaRPr>
              </a:p>
            </c:rich>
          </c:tx>
          <c:layout>
            <c:manualLayout>
              <c:xMode val="edge"/>
              <c:yMode val="edge"/>
              <c:x val="0.44355455568053986"/>
              <c:y val="0.93986325078930355"/>
            </c:manualLayout>
          </c:layout>
          <c:overlay val="0"/>
          <c:spPr>
            <a:noFill/>
            <a:ln w="23659">
              <a:noFill/>
            </a:ln>
          </c:spPr>
        </c:title>
        <c:numFmt formatCode="General" sourceLinked="1"/>
        <c:majorTickMark val="cross"/>
        <c:minorTickMark val="none"/>
        <c:tickLblPos val="nextTo"/>
        <c:spPr>
          <a:ln w="2957">
            <a:solidFill>
              <a:schemeClr val="tx1"/>
            </a:solidFill>
            <a:prstDash val="solid"/>
          </a:ln>
        </c:spPr>
        <c:txPr>
          <a:bodyPr rot="0" vert="horz"/>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crossAx val="46648320"/>
        <c:crosses val="autoZero"/>
        <c:auto val="0"/>
        <c:lblAlgn val="ctr"/>
        <c:lblOffset val="100"/>
        <c:tickLblSkip val="2"/>
        <c:tickMarkSkip val="1"/>
        <c:noMultiLvlLbl val="0"/>
      </c:catAx>
      <c:valAx>
        <c:axId val="46648320"/>
        <c:scaling>
          <c:orientation val="minMax"/>
        </c:scaling>
        <c:delete val="0"/>
        <c:axPos val="l"/>
        <c:title>
          <c:tx>
            <c:rich>
              <a:bodyPr/>
              <a:lstStyle/>
              <a:p>
                <a:pPr>
                  <a:defRPr sz="1600" b="0" i="0" u="none" strike="noStrike" baseline="0">
                    <a:solidFill>
                      <a:srgbClr val="FF0000"/>
                    </a:solidFill>
                    <a:latin typeface="Times New Roman" panose="02020603050405020304" pitchFamily="18" charset="0"/>
                    <a:ea typeface="Arial"/>
                    <a:cs typeface="Times New Roman" panose="02020603050405020304" pitchFamily="18" charset="0"/>
                  </a:defRPr>
                </a:pPr>
                <a:r>
                  <a:rPr lang="en-US" sz="1600" b="0" dirty="0" smtClean="0">
                    <a:solidFill>
                      <a:srgbClr val="FF0000"/>
                    </a:solidFill>
                    <a:latin typeface="Times New Roman" panose="02020603050405020304" pitchFamily="18" charset="0"/>
                    <a:cs typeface="Times New Roman" panose="02020603050405020304" pitchFamily="18" charset="0"/>
                  </a:rPr>
                  <a:t>Number of</a:t>
                </a:r>
                <a:r>
                  <a:rPr lang="en-US" sz="1600" b="0" baseline="0" dirty="0" smtClean="0">
                    <a:solidFill>
                      <a:srgbClr val="FF0000"/>
                    </a:solidFill>
                    <a:latin typeface="Times New Roman" panose="02020603050405020304" pitchFamily="18" charset="0"/>
                    <a:cs typeface="Times New Roman" panose="02020603050405020304" pitchFamily="18" charset="0"/>
                  </a:rPr>
                  <a:t> deaths</a:t>
                </a:r>
                <a:endParaRPr lang="en-US" sz="1600" b="0" dirty="0">
                  <a:solidFill>
                    <a:srgbClr val="FF0000"/>
                  </a:solidFill>
                  <a:latin typeface="Times New Roman" panose="02020603050405020304" pitchFamily="18" charset="0"/>
                  <a:cs typeface="Times New Roman" panose="02020603050405020304" pitchFamily="18" charset="0"/>
                </a:endParaRPr>
              </a:p>
            </c:rich>
          </c:tx>
          <c:layout>
            <c:manualLayout>
              <c:xMode val="edge"/>
              <c:yMode val="edge"/>
              <c:x val="9.316770186335404E-3"/>
              <c:y val="0.18537555967268798"/>
            </c:manualLayout>
          </c:layout>
          <c:overlay val="0"/>
          <c:spPr>
            <a:noFill/>
            <a:ln w="23659">
              <a:noFill/>
            </a:ln>
          </c:spPr>
        </c:title>
        <c:numFmt formatCode="#,##0" sourceLinked="0"/>
        <c:majorTickMark val="cross"/>
        <c:minorTickMark val="none"/>
        <c:tickLblPos val="nextTo"/>
        <c:spPr>
          <a:ln w="2957">
            <a:solidFill>
              <a:schemeClr val="tx1"/>
            </a:solidFill>
            <a:prstDash val="solid"/>
          </a:ln>
        </c:spPr>
        <c:txPr>
          <a:bodyPr rot="0" vert="horz"/>
          <a:lstStyle/>
          <a:p>
            <a:pPr>
              <a:defRPr sz="1600" b="0" i="0" u="none" strike="noStrike" baseline="0">
                <a:solidFill>
                  <a:srgbClr val="FF0000"/>
                </a:solidFill>
                <a:latin typeface="Times New Roman" panose="02020603050405020304" pitchFamily="18" charset="0"/>
                <a:ea typeface="Arial"/>
                <a:cs typeface="Times New Roman" panose="02020603050405020304" pitchFamily="18" charset="0"/>
              </a:defRPr>
            </a:pPr>
            <a:endParaRPr lang="en-US"/>
          </a:p>
        </c:txPr>
        <c:crossAx val="46029056"/>
        <c:crosses val="autoZero"/>
        <c:crossBetween val="between"/>
      </c:valAx>
      <c:catAx>
        <c:axId val="46757760"/>
        <c:scaling>
          <c:orientation val="minMax"/>
        </c:scaling>
        <c:delete val="1"/>
        <c:axPos val="b"/>
        <c:numFmt formatCode="General" sourceLinked="1"/>
        <c:majorTickMark val="out"/>
        <c:minorTickMark val="none"/>
        <c:tickLblPos val="none"/>
        <c:crossAx val="46759296"/>
        <c:crosses val="autoZero"/>
        <c:auto val="0"/>
        <c:lblAlgn val="ctr"/>
        <c:lblOffset val="100"/>
        <c:noMultiLvlLbl val="0"/>
      </c:catAx>
      <c:valAx>
        <c:axId val="46759296"/>
        <c:scaling>
          <c:orientation val="minMax"/>
        </c:scaling>
        <c:delete val="0"/>
        <c:axPos val="r"/>
        <c:title>
          <c:tx>
            <c:rich>
              <a:bodyPr rot="5400000" vert="horz"/>
              <a:lstStyle/>
              <a:p>
                <a:pPr>
                  <a:defRPr sz="1600" b="0" i="0" u="none" strike="noStrike" baseline="0">
                    <a:solidFill>
                      <a:srgbClr val="0000FF"/>
                    </a:solidFill>
                    <a:latin typeface="Times New Roman" panose="02020603050405020304" pitchFamily="18" charset="0"/>
                    <a:ea typeface="Arial"/>
                    <a:cs typeface="Times New Roman" panose="02020603050405020304" pitchFamily="18" charset="0"/>
                  </a:defRPr>
                </a:pPr>
                <a:r>
                  <a:rPr lang="en-US" sz="1600" b="0" dirty="0" smtClean="0">
                    <a:latin typeface="Times New Roman" panose="02020603050405020304" pitchFamily="18" charset="0"/>
                    <a:cs typeface="Times New Roman" panose="02020603050405020304" pitchFamily="18" charset="0"/>
                  </a:rPr>
                  <a:t>Deaths </a:t>
                </a:r>
                <a:r>
                  <a:rPr lang="en-US" sz="1600" b="0" dirty="0">
                    <a:latin typeface="Times New Roman" panose="02020603050405020304" pitchFamily="18" charset="0"/>
                    <a:cs typeface="Times New Roman" panose="02020603050405020304" pitchFamily="18" charset="0"/>
                  </a:rPr>
                  <a:t>per 100,000 </a:t>
                </a:r>
                <a:r>
                  <a:rPr lang="en-US" sz="1600" b="0" dirty="0" smtClean="0">
                    <a:latin typeface="Times New Roman" panose="02020603050405020304" pitchFamily="18" charset="0"/>
                    <a:cs typeface="Times New Roman" panose="02020603050405020304" pitchFamily="18" charset="0"/>
                  </a:rPr>
                  <a:t>FTEs</a:t>
                </a:r>
                <a:endParaRPr lang="en-US" sz="1600" b="0" dirty="0">
                  <a:latin typeface="Times New Roman" panose="02020603050405020304" pitchFamily="18" charset="0"/>
                  <a:cs typeface="Times New Roman" panose="02020603050405020304" pitchFamily="18" charset="0"/>
                </a:endParaRPr>
              </a:p>
            </c:rich>
          </c:tx>
          <c:layout>
            <c:manualLayout>
              <c:xMode val="edge"/>
              <c:yMode val="edge"/>
              <c:x val="0.96677018633540368"/>
              <c:y val="0.24644781534661103"/>
            </c:manualLayout>
          </c:layout>
          <c:overlay val="0"/>
          <c:spPr>
            <a:noFill/>
            <a:ln w="23659">
              <a:noFill/>
            </a:ln>
          </c:spPr>
        </c:title>
        <c:numFmt formatCode="0.0" sourceLinked="0"/>
        <c:majorTickMark val="cross"/>
        <c:minorTickMark val="none"/>
        <c:tickLblPos val="nextTo"/>
        <c:spPr>
          <a:ln w="2957">
            <a:solidFill>
              <a:schemeClr val="tx1"/>
            </a:solidFill>
            <a:prstDash val="solid"/>
          </a:ln>
        </c:spPr>
        <c:txPr>
          <a:bodyPr rot="0" vert="horz"/>
          <a:lstStyle/>
          <a:p>
            <a:pPr>
              <a:defRPr sz="1600" b="0" i="0" u="none" strike="noStrike" baseline="0">
                <a:solidFill>
                  <a:srgbClr val="0000FF"/>
                </a:solidFill>
                <a:latin typeface="Times New Roman" panose="02020603050405020304" pitchFamily="18" charset="0"/>
                <a:ea typeface="Arial"/>
                <a:cs typeface="Times New Roman" panose="02020603050405020304" pitchFamily="18" charset="0"/>
              </a:defRPr>
            </a:pPr>
            <a:endParaRPr lang="en-US"/>
          </a:p>
        </c:txPr>
        <c:crossAx val="46757760"/>
        <c:crosses val="max"/>
        <c:crossBetween val="between"/>
      </c:valAx>
      <c:spPr>
        <a:noFill/>
        <a:ln w="25375">
          <a:noFill/>
        </a:ln>
      </c:spPr>
    </c:plotArea>
    <c:legend>
      <c:legendPos val="r"/>
      <c:legendEntry>
        <c:idx val="0"/>
        <c:txPr>
          <a:bodyPr/>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legendEntry>
      <c:legendEntry>
        <c:idx val="1"/>
        <c:txPr>
          <a:bodyPr/>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legendEntry>
      <c:layout>
        <c:manualLayout>
          <c:xMode val="edge"/>
          <c:yMode val="edge"/>
          <c:x val="0.10904986061524918"/>
          <c:y val="1.261965416087695E-2"/>
          <c:w val="0.63277766909571087"/>
          <c:h val="8.8971360197622348E-2"/>
        </c:manualLayout>
      </c:layout>
      <c:overlay val="0"/>
      <c:spPr>
        <a:solidFill>
          <a:schemeClr val="bg1"/>
        </a:solidFill>
        <a:ln w="23659">
          <a:noFill/>
        </a:ln>
      </c:spPr>
      <c:txPr>
        <a:bodyPr/>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legend>
    <c:plotVisOnly val="1"/>
    <c:dispBlanksAs val="gap"/>
    <c:showDLblsOverMax val="0"/>
  </c:chart>
  <c:spPr>
    <a:noFill/>
    <a:ln>
      <a:noFill/>
    </a:ln>
  </c:spPr>
  <c:txPr>
    <a:bodyPr/>
    <a:lstStyle/>
    <a:p>
      <a:pPr>
        <a:defRPr sz="931" b="0" i="0" u="none" strike="noStrike" baseline="0">
          <a:solidFill>
            <a:schemeClr val="tx1"/>
          </a:solidFill>
          <a:latin typeface="Arial"/>
          <a:ea typeface="Arial"/>
          <a:cs typeface="Arial"/>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9215410573678275E-2"/>
          <c:y val="8.9333989501312341E-2"/>
          <c:w val="0.78357034436960427"/>
          <c:h val="0.76573857495754205"/>
        </c:manualLayout>
      </c:layout>
      <c:barChart>
        <c:barDir val="col"/>
        <c:grouping val="clustered"/>
        <c:varyColors val="0"/>
        <c:ser>
          <c:idx val="1"/>
          <c:order val="0"/>
          <c:tx>
            <c:strRef>
              <c:f>Sheet1!$A$2</c:f>
              <c:strCache>
                <c:ptCount val="1"/>
                <c:pt idx="0">
                  <c:v>Number</c:v>
                </c:pt>
              </c:strCache>
            </c:strRef>
          </c:tx>
          <c:spPr>
            <a:solidFill>
              <a:srgbClr val="FF0000"/>
            </a:solidFill>
            <a:ln w="23659">
              <a:noFill/>
            </a:ln>
          </c:spPr>
          <c:invertIfNegative val="0"/>
          <c:dLbls>
            <c:spPr>
              <a:noFill/>
              <a:ln>
                <a:noFill/>
              </a:ln>
              <a:effectLst/>
            </c:spPr>
            <c:txPr>
              <a:bodyPr/>
              <a:lstStyle/>
              <a:p>
                <a:pPr>
                  <a:defRPr sz="1600" b="0" baseline="0">
                    <a:solidFill>
                      <a:schemeClr val="tx1"/>
                    </a:solidFill>
                    <a:latin typeface="Times New Roman" panose="02020603050405020304" pitchFamily="18" charset="0"/>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Sheet1!$B$1:$N$1</c:f>
              <c:numCache>
                <c:formatCode>General</c:formatCode>
                <c:ptCount val="13"/>
                <c:pt idx="0">
                  <c:v>2003</c:v>
                </c:pt>
                <c:pt idx="1">
                  <c:v>2004</c:v>
                </c:pt>
                <c:pt idx="2">
                  <c:v>2005</c:v>
                </c:pt>
                <c:pt idx="3">
                  <c:v>2006</c:v>
                </c:pt>
                <c:pt idx="4">
                  <c:v>2007</c:v>
                </c:pt>
                <c:pt idx="5">
                  <c:v>2008</c:v>
                </c:pt>
                <c:pt idx="6">
                  <c:v>2009</c:v>
                </c:pt>
                <c:pt idx="7">
                  <c:v>2010</c:v>
                </c:pt>
                <c:pt idx="8" formatCode="0">
                  <c:v>2011</c:v>
                </c:pt>
                <c:pt idx="9" formatCode="0">
                  <c:v>2012</c:v>
                </c:pt>
                <c:pt idx="10" formatCode="0">
                  <c:v>2013</c:v>
                </c:pt>
                <c:pt idx="11" formatCode="0">
                  <c:v>2014</c:v>
                </c:pt>
                <c:pt idx="12" formatCode="0">
                  <c:v>2015</c:v>
                </c:pt>
              </c:numCache>
            </c:numRef>
          </c:cat>
          <c:val>
            <c:numRef>
              <c:f>Sheet1!$B$2:$N$2</c:f>
              <c:numCache>
                <c:formatCode>General</c:formatCode>
                <c:ptCount val="13"/>
                <c:pt idx="0">
                  <c:v>12</c:v>
                </c:pt>
                <c:pt idx="1">
                  <c:v>7</c:v>
                </c:pt>
                <c:pt idx="2">
                  <c:v>11</c:v>
                </c:pt>
                <c:pt idx="3">
                  <c:v>9</c:v>
                </c:pt>
                <c:pt idx="4">
                  <c:v>6</c:v>
                </c:pt>
                <c:pt idx="5">
                  <c:v>8</c:v>
                </c:pt>
                <c:pt idx="6">
                  <c:v>5</c:v>
                </c:pt>
                <c:pt idx="7">
                  <c:v>3</c:v>
                </c:pt>
                <c:pt idx="8">
                  <c:v>4</c:v>
                </c:pt>
                <c:pt idx="9">
                  <c:v>6</c:v>
                </c:pt>
                <c:pt idx="10">
                  <c:v>8</c:v>
                </c:pt>
                <c:pt idx="11">
                  <c:v>7</c:v>
                </c:pt>
                <c:pt idx="12">
                  <c:v>7</c:v>
                </c:pt>
              </c:numCache>
            </c:numRef>
          </c:val>
        </c:ser>
        <c:dLbls>
          <c:showLegendKey val="0"/>
          <c:showVal val="0"/>
          <c:showCatName val="0"/>
          <c:showSerName val="0"/>
          <c:showPercent val="0"/>
          <c:showBubbleSize val="0"/>
        </c:dLbls>
        <c:gapWidth val="150"/>
        <c:axId val="125530496"/>
        <c:axId val="125550976"/>
      </c:barChart>
      <c:lineChart>
        <c:grouping val="standard"/>
        <c:varyColors val="0"/>
        <c:ser>
          <c:idx val="0"/>
          <c:order val="1"/>
          <c:tx>
            <c:strRef>
              <c:f>Sheet1!$A$3</c:f>
              <c:strCache>
                <c:ptCount val="1"/>
                <c:pt idx="0">
                  <c:v>Rate </c:v>
                </c:pt>
              </c:strCache>
            </c:strRef>
          </c:tx>
          <c:spPr>
            <a:ln w="38100">
              <a:solidFill>
                <a:srgbClr val="0000FF"/>
              </a:solidFill>
              <a:prstDash val="solid"/>
            </a:ln>
          </c:spPr>
          <c:marker>
            <c:symbol val="none"/>
          </c:marker>
          <c:dLbls>
            <c:dLbl>
              <c:idx val="0"/>
              <c:layout>
                <c:manualLayout>
                  <c:x val="-3.1832250260886062E-2"/>
                  <c:y val="-8.1372549019607845E-2"/>
                </c:manualLayout>
              </c:layout>
              <c:dLblPos val="r"/>
              <c:showLegendKey val="0"/>
              <c:showVal val="1"/>
              <c:showCatName val="0"/>
              <c:showSerName val="0"/>
              <c:showPercent val="0"/>
              <c:showBubbleSize val="0"/>
            </c:dLbl>
            <c:dLbl>
              <c:idx val="1"/>
              <c:layout>
                <c:manualLayout>
                  <c:x val="-4.1149068322981368E-2"/>
                  <c:y val="2.1568627450980392E-2"/>
                </c:manualLayout>
              </c:layout>
              <c:dLblPos val="r"/>
              <c:showLegendKey val="0"/>
              <c:showVal val="1"/>
              <c:showCatName val="0"/>
              <c:showSerName val="0"/>
              <c:showPercent val="0"/>
              <c:showBubbleSize val="0"/>
            </c:dLbl>
            <c:dLbl>
              <c:idx val="2"/>
              <c:layout>
                <c:manualLayout>
                  <c:x val="-2.5621264585902664E-2"/>
                  <c:y val="-3.2352941176470591E-2"/>
                </c:manualLayout>
              </c:layout>
              <c:spPr>
                <a:solidFill>
                  <a:schemeClr val="bg1"/>
                </a:solidFill>
                <a:ln>
                  <a:noFill/>
                </a:ln>
                <a:effectLst/>
              </c:spPr>
              <c:txPr>
                <a:bodyPr/>
                <a:lstStyle/>
                <a:p>
                  <a:pPr>
                    <a:defRPr sz="1600">
                      <a:solidFill>
                        <a:srgbClr val="0000FF"/>
                      </a:solidFill>
                      <a:latin typeface="Times New Roman" panose="02020603050405020304" pitchFamily="18" charset="0"/>
                      <a:cs typeface="Times New Roman" panose="02020603050405020304" pitchFamily="18" charset="0"/>
                    </a:defRPr>
                  </a:pPr>
                  <a:endParaRPr lang="en-US"/>
                </a:p>
              </c:txPr>
              <c:dLblPos val="r"/>
              <c:showLegendKey val="0"/>
              <c:showVal val="1"/>
              <c:showCatName val="0"/>
              <c:showSerName val="0"/>
              <c:showPercent val="0"/>
              <c:showBubbleSize val="0"/>
            </c:dLbl>
            <c:dLbl>
              <c:idx val="4"/>
              <c:layout>
                <c:manualLayout>
                  <c:x val="-3.3385093167701864E-2"/>
                  <c:y val="-6.4215686274509798E-2"/>
                </c:manualLayout>
              </c:layout>
              <c:dLblPos val="r"/>
              <c:showLegendKey val="0"/>
              <c:showVal val="1"/>
              <c:showCatName val="0"/>
              <c:showSerName val="0"/>
              <c:showPercent val="0"/>
              <c:showBubbleSize val="0"/>
            </c:dLbl>
            <c:dLbl>
              <c:idx val="6"/>
              <c:spPr>
                <a:solidFill>
                  <a:schemeClr val="bg1"/>
                </a:solidFill>
                <a:ln>
                  <a:noFill/>
                </a:ln>
                <a:effectLst/>
              </c:spPr>
              <c:txPr>
                <a:bodyPr/>
                <a:lstStyle/>
                <a:p>
                  <a:pPr>
                    <a:defRPr sz="1600">
                      <a:solidFill>
                        <a:srgbClr val="0000FF"/>
                      </a:solidFill>
                      <a:latin typeface="Times New Roman" panose="02020603050405020304" pitchFamily="18" charset="0"/>
                      <a:cs typeface="Times New Roman" panose="02020603050405020304" pitchFamily="18" charset="0"/>
                    </a:defRPr>
                  </a:pPr>
                  <a:endParaRPr lang="en-US"/>
                </a:p>
              </c:txPr>
              <c:dLblPos val="t"/>
              <c:showLegendKey val="0"/>
              <c:showVal val="1"/>
              <c:showCatName val="0"/>
              <c:showSerName val="0"/>
              <c:showPercent val="0"/>
              <c:showBubbleSize val="0"/>
            </c:dLbl>
            <c:dLbl>
              <c:idx val="11"/>
              <c:layout>
                <c:manualLayout>
                  <c:x val="-5.3087349397590362E-2"/>
                  <c:y val="-4.987745098039216E-2"/>
                </c:manualLayout>
              </c:layout>
              <c:dLblPos val="r"/>
              <c:showLegendKey val="0"/>
              <c:showVal val="1"/>
              <c:showCatName val="0"/>
              <c:showSerName val="0"/>
              <c:showPercent val="0"/>
              <c:showBubbleSize val="0"/>
            </c:dLbl>
            <c:spPr>
              <a:noFill/>
              <a:ln>
                <a:noFill/>
              </a:ln>
              <a:effectLst/>
            </c:spPr>
            <c:txPr>
              <a:bodyPr/>
              <a:lstStyle/>
              <a:p>
                <a:pPr>
                  <a:defRPr sz="1600">
                    <a:solidFill>
                      <a:srgbClr val="0000FF"/>
                    </a:solidFill>
                    <a:latin typeface="Times New Roman" panose="02020603050405020304" pitchFamily="18" charset="0"/>
                    <a:cs typeface="Times New Roman" panose="02020603050405020304" pitchFamily="18"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trendline>
            <c:trendlineType val="linear"/>
            <c:dispRSqr val="0"/>
            <c:dispEq val="0"/>
          </c:trendline>
          <c:cat>
            <c:numRef>
              <c:f>Sheet1!$B$1:$N$1</c:f>
              <c:numCache>
                <c:formatCode>General</c:formatCode>
                <c:ptCount val="13"/>
                <c:pt idx="0">
                  <c:v>2003</c:v>
                </c:pt>
                <c:pt idx="1">
                  <c:v>2004</c:v>
                </c:pt>
                <c:pt idx="2">
                  <c:v>2005</c:v>
                </c:pt>
                <c:pt idx="3">
                  <c:v>2006</c:v>
                </c:pt>
                <c:pt idx="4">
                  <c:v>2007</c:v>
                </c:pt>
                <c:pt idx="5">
                  <c:v>2008</c:v>
                </c:pt>
                <c:pt idx="6">
                  <c:v>2009</c:v>
                </c:pt>
                <c:pt idx="7">
                  <c:v>2010</c:v>
                </c:pt>
                <c:pt idx="8" formatCode="0">
                  <c:v>2011</c:v>
                </c:pt>
                <c:pt idx="9" formatCode="0">
                  <c:v>2012</c:v>
                </c:pt>
                <c:pt idx="10" formatCode="0">
                  <c:v>2013</c:v>
                </c:pt>
                <c:pt idx="11" formatCode="0">
                  <c:v>2014</c:v>
                </c:pt>
                <c:pt idx="12" formatCode="0">
                  <c:v>2015</c:v>
                </c:pt>
              </c:numCache>
            </c:numRef>
          </c:cat>
          <c:val>
            <c:numRef>
              <c:f>Sheet1!$B$3:$N$3</c:f>
              <c:numCache>
                <c:formatCode>0.0</c:formatCode>
                <c:ptCount val="13"/>
                <c:pt idx="0">
                  <c:v>38.955739462715954</c:v>
                </c:pt>
                <c:pt idx="1">
                  <c:v>21.93069024654482</c:v>
                </c:pt>
                <c:pt idx="2">
                  <c:v>34.852004132814017</c:v>
                </c:pt>
                <c:pt idx="3">
                  <c:v>39.086284275414123</c:v>
                </c:pt>
                <c:pt idx="4">
                  <c:v>25.116277901568473</c:v>
                </c:pt>
                <c:pt idx="5">
                  <c:v>44.396471590420354</c:v>
                </c:pt>
                <c:pt idx="6">
                  <c:v>23.054223533751383</c:v>
                </c:pt>
                <c:pt idx="7">
                  <c:v>15.119656965222772</c:v>
                </c:pt>
                <c:pt idx="8">
                  <c:v>21.906104957625377</c:v>
                </c:pt>
                <c:pt idx="9">
                  <c:v>24.695555252806344</c:v>
                </c:pt>
                <c:pt idx="10">
                  <c:v>27.13061832713964</c:v>
                </c:pt>
                <c:pt idx="11">
                  <c:v>33.316341998913884</c:v>
                </c:pt>
                <c:pt idx="12">
                  <c:v>47.518902340509591</c:v>
                </c:pt>
              </c:numCache>
            </c:numRef>
          </c:val>
          <c:smooth val="1"/>
        </c:ser>
        <c:dLbls>
          <c:showLegendKey val="0"/>
          <c:showVal val="0"/>
          <c:showCatName val="0"/>
          <c:showSerName val="0"/>
          <c:showPercent val="0"/>
          <c:showBubbleSize val="0"/>
        </c:dLbls>
        <c:marker val="1"/>
        <c:smooth val="0"/>
        <c:axId val="125559168"/>
        <c:axId val="125561088"/>
      </c:lineChart>
      <c:catAx>
        <c:axId val="125530496"/>
        <c:scaling>
          <c:orientation val="minMax"/>
        </c:scaling>
        <c:delete val="0"/>
        <c:axPos val="b"/>
        <c:title>
          <c:tx>
            <c:rich>
              <a:bodyPr/>
              <a:lstStyle/>
              <a:p>
                <a:pPr>
                  <a:defRPr sz="1600" b="0" i="0" u="none" strike="noStrike" baseline="0">
                    <a:solidFill>
                      <a:srgbClr val="000000"/>
                    </a:solidFill>
                    <a:latin typeface="Times New Roman" panose="02020603050405020304" pitchFamily="18" charset="0"/>
                    <a:ea typeface="Arial"/>
                    <a:cs typeface="Times New Roman" panose="02020603050405020304" pitchFamily="18" charset="0"/>
                  </a:defRPr>
                </a:pPr>
                <a:r>
                  <a:rPr lang="en-US" sz="1600" b="0" dirty="0" smtClean="0">
                    <a:latin typeface="Times New Roman" panose="02020603050405020304" pitchFamily="18" charset="0"/>
                    <a:cs typeface="Times New Roman" panose="02020603050405020304" pitchFamily="18" charset="0"/>
                  </a:rPr>
                  <a:t>Year</a:t>
                </a:r>
                <a:endParaRPr lang="en-US" sz="1600" b="0" dirty="0">
                  <a:latin typeface="Times New Roman" panose="02020603050405020304" pitchFamily="18" charset="0"/>
                  <a:cs typeface="Times New Roman" panose="02020603050405020304" pitchFamily="18" charset="0"/>
                </a:endParaRPr>
              </a:p>
            </c:rich>
          </c:tx>
          <c:layout>
            <c:manualLayout>
              <c:xMode val="edge"/>
              <c:yMode val="edge"/>
              <c:x val="0.44355455568053986"/>
              <c:y val="0.93986325078930355"/>
            </c:manualLayout>
          </c:layout>
          <c:overlay val="0"/>
          <c:spPr>
            <a:noFill/>
            <a:ln w="23659">
              <a:noFill/>
            </a:ln>
          </c:spPr>
        </c:title>
        <c:numFmt formatCode="General" sourceLinked="1"/>
        <c:majorTickMark val="cross"/>
        <c:minorTickMark val="none"/>
        <c:tickLblPos val="nextTo"/>
        <c:spPr>
          <a:ln w="2957">
            <a:solidFill>
              <a:schemeClr val="tx1"/>
            </a:solidFill>
            <a:prstDash val="solid"/>
          </a:ln>
        </c:spPr>
        <c:txPr>
          <a:bodyPr rot="0" vert="horz"/>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crossAx val="125550976"/>
        <c:crosses val="autoZero"/>
        <c:auto val="0"/>
        <c:lblAlgn val="ctr"/>
        <c:lblOffset val="100"/>
        <c:tickLblSkip val="2"/>
        <c:tickMarkSkip val="1"/>
        <c:noMultiLvlLbl val="0"/>
      </c:catAx>
      <c:valAx>
        <c:axId val="125550976"/>
        <c:scaling>
          <c:orientation val="minMax"/>
        </c:scaling>
        <c:delete val="0"/>
        <c:axPos val="l"/>
        <c:title>
          <c:tx>
            <c:rich>
              <a:bodyPr/>
              <a:lstStyle/>
              <a:p>
                <a:pPr>
                  <a:defRPr sz="1600" b="0" i="0" u="none" strike="noStrike" baseline="0">
                    <a:solidFill>
                      <a:srgbClr val="FF0000"/>
                    </a:solidFill>
                    <a:latin typeface="Times New Roman" panose="02020603050405020304" pitchFamily="18" charset="0"/>
                    <a:ea typeface="Arial"/>
                    <a:cs typeface="Times New Roman" panose="02020603050405020304" pitchFamily="18" charset="0"/>
                  </a:defRPr>
                </a:pPr>
                <a:r>
                  <a:rPr lang="en-US" sz="1600" b="0" dirty="0" smtClean="0">
                    <a:solidFill>
                      <a:srgbClr val="FF0000"/>
                    </a:solidFill>
                    <a:latin typeface="Times New Roman" panose="02020603050405020304" pitchFamily="18" charset="0"/>
                    <a:cs typeface="Times New Roman" panose="02020603050405020304" pitchFamily="18" charset="0"/>
                  </a:rPr>
                  <a:t>Number of</a:t>
                </a:r>
                <a:r>
                  <a:rPr lang="en-US" sz="1600" b="0" baseline="0" dirty="0" smtClean="0">
                    <a:solidFill>
                      <a:srgbClr val="FF0000"/>
                    </a:solidFill>
                    <a:latin typeface="Times New Roman" panose="02020603050405020304" pitchFamily="18" charset="0"/>
                    <a:cs typeface="Times New Roman" panose="02020603050405020304" pitchFamily="18" charset="0"/>
                  </a:rPr>
                  <a:t> deaths</a:t>
                </a:r>
              </a:p>
            </c:rich>
          </c:tx>
          <c:layout>
            <c:manualLayout>
              <c:xMode val="edge"/>
              <c:yMode val="edge"/>
              <c:x val="9.0361445783132526E-3"/>
              <c:y val="0.18537555967268798"/>
            </c:manualLayout>
          </c:layout>
          <c:overlay val="0"/>
          <c:spPr>
            <a:noFill/>
            <a:ln w="23659">
              <a:noFill/>
            </a:ln>
          </c:spPr>
        </c:title>
        <c:numFmt formatCode="#,##0" sourceLinked="0"/>
        <c:majorTickMark val="cross"/>
        <c:minorTickMark val="none"/>
        <c:tickLblPos val="nextTo"/>
        <c:spPr>
          <a:ln w="2957">
            <a:solidFill>
              <a:schemeClr val="tx1"/>
            </a:solidFill>
            <a:prstDash val="solid"/>
          </a:ln>
        </c:spPr>
        <c:txPr>
          <a:bodyPr rot="0" vert="horz"/>
          <a:lstStyle/>
          <a:p>
            <a:pPr>
              <a:defRPr sz="1600" b="0" i="0" u="none" strike="noStrike" baseline="0">
                <a:solidFill>
                  <a:srgbClr val="FF0000"/>
                </a:solidFill>
                <a:latin typeface="Times New Roman" panose="02020603050405020304" pitchFamily="18" charset="0"/>
                <a:ea typeface="Arial"/>
                <a:cs typeface="Times New Roman" panose="02020603050405020304" pitchFamily="18" charset="0"/>
              </a:defRPr>
            </a:pPr>
            <a:endParaRPr lang="en-US"/>
          </a:p>
        </c:txPr>
        <c:crossAx val="125530496"/>
        <c:crosses val="autoZero"/>
        <c:crossBetween val="between"/>
      </c:valAx>
      <c:catAx>
        <c:axId val="125559168"/>
        <c:scaling>
          <c:orientation val="minMax"/>
        </c:scaling>
        <c:delete val="1"/>
        <c:axPos val="b"/>
        <c:numFmt formatCode="General" sourceLinked="1"/>
        <c:majorTickMark val="out"/>
        <c:minorTickMark val="none"/>
        <c:tickLblPos val="none"/>
        <c:crossAx val="125561088"/>
        <c:crosses val="autoZero"/>
        <c:auto val="0"/>
        <c:lblAlgn val="ctr"/>
        <c:lblOffset val="100"/>
        <c:noMultiLvlLbl val="0"/>
      </c:catAx>
      <c:valAx>
        <c:axId val="125561088"/>
        <c:scaling>
          <c:orientation val="minMax"/>
        </c:scaling>
        <c:delete val="0"/>
        <c:axPos val="r"/>
        <c:title>
          <c:tx>
            <c:rich>
              <a:bodyPr rot="5400000" vert="horz"/>
              <a:lstStyle/>
              <a:p>
                <a:pPr>
                  <a:defRPr sz="1600" b="0" i="0" u="none" strike="noStrike" baseline="0">
                    <a:solidFill>
                      <a:srgbClr val="0000FF"/>
                    </a:solidFill>
                    <a:latin typeface="Times New Roman" panose="02020603050405020304" pitchFamily="18" charset="0"/>
                    <a:ea typeface="Arial"/>
                    <a:cs typeface="Times New Roman" panose="02020603050405020304" pitchFamily="18" charset="0"/>
                  </a:defRPr>
                </a:pPr>
                <a:r>
                  <a:rPr lang="en-US" sz="1600" b="0" dirty="0" smtClean="0">
                    <a:latin typeface="Times New Roman" panose="02020603050405020304" pitchFamily="18" charset="0"/>
                    <a:cs typeface="Times New Roman" panose="02020603050405020304" pitchFamily="18" charset="0"/>
                  </a:rPr>
                  <a:t>Deaths </a:t>
                </a:r>
                <a:r>
                  <a:rPr lang="en-US" sz="1600" b="0" dirty="0">
                    <a:latin typeface="Times New Roman" panose="02020603050405020304" pitchFamily="18" charset="0"/>
                    <a:cs typeface="Times New Roman" panose="02020603050405020304" pitchFamily="18" charset="0"/>
                  </a:rPr>
                  <a:t>per 100,000 </a:t>
                </a:r>
                <a:r>
                  <a:rPr lang="en-US" sz="1600" b="0" dirty="0" smtClean="0">
                    <a:latin typeface="Times New Roman" panose="02020603050405020304" pitchFamily="18" charset="0"/>
                    <a:cs typeface="Times New Roman" panose="02020603050405020304" pitchFamily="18" charset="0"/>
                  </a:rPr>
                  <a:t>FTEs</a:t>
                </a:r>
                <a:endParaRPr lang="en-US" sz="1600" b="0" dirty="0">
                  <a:latin typeface="Times New Roman" panose="02020603050405020304" pitchFamily="18" charset="0"/>
                  <a:cs typeface="Times New Roman" panose="02020603050405020304" pitchFamily="18" charset="0"/>
                </a:endParaRPr>
              </a:p>
            </c:rich>
          </c:tx>
          <c:layout>
            <c:manualLayout>
              <c:xMode val="edge"/>
              <c:yMode val="edge"/>
              <c:x val="0.96677018633540368"/>
              <c:y val="0.24644781534661103"/>
            </c:manualLayout>
          </c:layout>
          <c:overlay val="0"/>
          <c:spPr>
            <a:noFill/>
            <a:ln w="23659">
              <a:noFill/>
            </a:ln>
          </c:spPr>
        </c:title>
        <c:numFmt formatCode="0.0" sourceLinked="0"/>
        <c:majorTickMark val="cross"/>
        <c:minorTickMark val="none"/>
        <c:tickLblPos val="nextTo"/>
        <c:spPr>
          <a:ln w="2957">
            <a:solidFill>
              <a:schemeClr val="tx1"/>
            </a:solidFill>
            <a:prstDash val="solid"/>
          </a:ln>
        </c:spPr>
        <c:txPr>
          <a:bodyPr rot="0" vert="horz"/>
          <a:lstStyle/>
          <a:p>
            <a:pPr>
              <a:defRPr sz="1600" b="0" i="0" u="none" strike="noStrike" baseline="0">
                <a:solidFill>
                  <a:srgbClr val="0000FF"/>
                </a:solidFill>
                <a:latin typeface="Times New Roman" panose="02020603050405020304" pitchFamily="18" charset="0"/>
                <a:ea typeface="Arial"/>
                <a:cs typeface="Times New Roman" panose="02020603050405020304" pitchFamily="18" charset="0"/>
              </a:defRPr>
            </a:pPr>
            <a:endParaRPr lang="en-US"/>
          </a:p>
        </c:txPr>
        <c:crossAx val="125559168"/>
        <c:crosses val="max"/>
        <c:crossBetween val="between"/>
      </c:valAx>
      <c:spPr>
        <a:noFill/>
        <a:ln w="25375">
          <a:noFill/>
        </a:ln>
      </c:spPr>
    </c:plotArea>
    <c:legend>
      <c:legendPos val="r"/>
      <c:legendEntry>
        <c:idx val="0"/>
        <c:txPr>
          <a:bodyPr/>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legendEntry>
      <c:legendEntry>
        <c:idx val="1"/>
        <c:txPr>
          <a:bodyPr/>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legendEntry>
      <c:layout>
        <c:manualLayout>
          <c:xMode val="edge"/>
          <c:yMode val="edge"/>
          <c:x val="0.10904986061524918"/>
          <c:y val="1.261965416087695E-2"/>
          <c:w val="0.63277766909571087"/>
          <c:h val="8.8971360197622348E-2"/>
        </c:manualLayout>
      </c:layout>
      <c:overlay val="0"/>
      <c:spPr>
        <a:solidFill>
          <a:schemeClr val="bg1"/>
        </a:solidFill>
        <a:ln w="23659">
          <a:noFill/>
        </a:ln>
      </c:spPr>
      <c:txPr>
        <a:bodyPr/>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legend>
    <c:plotVisOnly val="1"/>
    <c:dispBlanksAs val="gap"/>
    <c:showDLblsOverMax val="0"/>
  </c:chart>
  <c:spPr>
    <a:noFill/>
    <a:ln>
      <a:noFill/>
    </a:ln>
  </c:spPr>
  <c:txPr>
    <a:bodyPr/>
    <a:lstStyle/>
    <a:p>
      <a:pPr>
        <a:defRPr sz="931" b="0" i="0" u="none" strike="noStrike" baseline="0">
          <a:solidFill>
            <a:schemeClr val="tx1"/>
          </a:solidFill>
          <a:latin typeface="Arial"/>
          <a:ea typeface="Arial"/>
          <a:cs typeface="Arial"/>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5141454673935"/>
          <c:y val="2.2039800995024877E-2"/>
          <c:w val="0.88227046739349879"/>
          <c:h val="0.80737121479218088"/>
        </c:manualLayout>
      </c:layout>
      <c:barChart>
        <c:barDir val="col"/>
        <c:grouping val="clustered"/>
        <c:varyColors val="0"/>
        <c:ser>
          <c:idx val="1"/>
          <c:order val="0"/>
          <c:tx>
            <c:strRef>
              <c:f>Sheet1!$A$2</c:f>
              <c:strCache>
                <c:ptCount val="1"/>
                <c:pt idx="0">
                  <c:v>Rate</c:v>
                </c:pt>
              </c:strCache>
            </c:strRef>
          </c:tx>
          <c:spPr>
            <a:solidFill>
              <a:srgbClr val="FF0000"/>
            </a:solidFill>
            <a:ln w="23659">
              <a:noFill/>
            </a:ln>
          </c:spPr>
          <c:invertIfNegative val="0"/>
          <c:dPt>
            <c:idx val="2"/>
            <c:invertIfNegative val="0"/>
            <c:bubble3D val="0"/>
          </c:dPt>
          <c:dPt>
            <c:idx val="5"/>
            <c:invertIfNegative val="0"/>
            <c:bubble3D val="0"/>
          </c:dPt>
          <c:dPt>
            <c:idx val="6"/>
            <c:invertIfNegative val="0"/>
            <c:bubble3D val="0"/>
            <c:spPr>
              <a:solidFill>
                <a:srgbClr val="0000FF"/>
              </a:solidFill>
              <a:ln w="23659">
                <a:noFill/>
              </a:ln>
            </c:spPr>
          </c:dPt>
          <c:dLbls>
            <c:numFmt formatCode="#,##0.00" sourceLinked="0"/>
            <c:spPr>
              <a:noFill/>
              <a:ln>
                <a:noFill/>
              </a:ln>
              <a:effectLst/>
            </c:spPr>
            <c:txPr>
              <a:bodyPr/>
              <a:lstStyle/>
              <a:p>
                <a:pPr>
                  <a:defRPr sz="16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Sheet1!$B$1:$H$1</c:f>
              <c:strCache>
                <c:ptCount val="7"/>
                <c:pt idx="0">
                  <c:v>White, non-Hispanic</c:v>
                </c:pt>
                <c:pt idx="1">
                  <c:v>Hispanic</c:v>
                </c:pt>
                <c:pt idx="2">
                  <c:v>Black, non-Hispanic</c:v>
                </c:pt>
                <c:pt idx="3">
                  <c:v>Foreign-born</c:v>
                </c:pt>
                <c:pt idx="4">
                  <c:v>Self-employed</c:v>
                </c:pt>
                <c:pt idx="5">
                  <c:v>Wage-and-salary workers</c:v>
                </c:pt>
                <c:pt idx="6">
                  <c:v>All </c:v>
                </c:pt>
              </c:strCache>
            </c:strRef>
          </c:cat>
          <c:val>
            <c:numRef>
              <c:f>Sheet1!$B$2:$H$2</c:f>
              <c:numCache>
                <c:formatCode>0.00</c:formatCode>
                <c:ptCount val="7"/>
                <c:pt idx="0">
                  <c:v>0.81</c:v>
                </c:pt>
                <c:pt idx="1">
                  <c:v>0.76</c:v>
                </c:pt>
                <c:pt idx="2">
                  <c:v>0.9</c:v>
                </c:pt>
                <c:pt idx="3">
                  <c:v>0.72</c:v>
                </c:pt>
                <c:pt idx="4">
                  <c:v>0.63</c:v>
                </c:pt>
                <c:pt idx="5">
                  <c:v>0.83</c:v>
                </c:pt>
                <c:pt idx="6">
                  <c:v>0.79</c:v>
                </c:pt>
              </c:numCache>
            </c:numRef>
          </c:val>
        </c:ser>
        <c:dLbls>
          <c:showLegendKey val="0"/>
          <c:showVal val="0"/>
          <c:showCatName val="0"/>
          <c:showSerName val="0"/>
          <c:showPercent val="0"/>
          <c:showBubbleSize val="0"/>
        </c:dLbls>
        <c:gapWidth val="77"/>
        <c:overlap val="-100"/>
        <c:axId val="48499328"/>
        <c:axId val="48517504"/>
      </c:barChart>
      <c:lineChart>
        <c:grouping val="standard"/>
        <c:varyColors val="0"/>
        <c:ser>
          <c:idx val="0"/>
          <c:order val="1"/>
          <c:tx>
            <c:strRef>
              <c:f>Sheet1!#REF!</c:f>
              <c:strCache>
                <c:ptCount val="1"/>
                <c:pt idx="0">
                  <c:v>#REF!</c:v>
                </c:pt>
              </c:strCache>
            </c:strRef>
          </c:tx>
          <c:spPr>
            <a:ln w="35489">
              <a:solidFill>
                <a:srgbClr val="0000FF"/>
              </a:solidFill>
              <a:prstDash val="solid"/>
            </a:ln>
          </c:spPr>
          <c:marker>
            <c:symbol val="none"/>
          </c:marker>
          <c:cat>
            <c:strRef>
              <c:f>Sheet1!$B$1:$H$1</c:f>
              <c:strCache>
                <c:ptCount val="7"/>
                <c:pt idx="0">
                  <c:v>White, non-Hispanic</c:v>
                </c:pt>
                <c:pt idx="1">
                  <c:v>Hispanic</c:v>
                </c:pt>
                <c:pt idx="2">
                  <c:v>Black, non-Hispanic</c:v>
                </c:pt>
                <c:pt idx="3">
                  <c:v>Foreign-born</c:v>
                </c:pt>
                <c:pt idx="4">
                  <c:v>Self-employed</c:v>
                </c:pt>
                <c:pt idx="5">
                  <c:v>Wage-and-salary workers</c:v>
                </c:pt>
                <c:pt idx="6">
                  <c:v>All </c:v>
                </c:pt>
              </c:strCache>
            </c:strRef>
          </c:cat>
          <c:val>
            <c:numRef>
              <c:f>Sheet1!#REF!</c:f>
              <c:numCache>
                <c:formatCode>General</c:formatCode>
                <c:ptCount val="1"/>
                <c:pt idx="0">
                  <c:v>1</c:v>
                </c:pt>
              </c:numCache>
            </c:numRef>
          </c:val>
          <c:smooth val="1"/>
        </c:ser>
        <c:dLbls>
          <c:showLegendKey val="0"/>
          <c:showVal val="0"/>
          <c:showCatName val="0"/>
          <c:showSerName val="0"/>
          <c:showPercent val="0"/>
          <c:showBubbleSize val="0"/>
        </c:dLbls>
        <c:marker val="1"/>
        <c:smooth val="0"/>
        <c:axId val="48519424"/>
        <c:axId val="48521216"/>
      </c:lineChart>
      <c:catAx>
        <c:axId val="48499328"/>
        <c:scaling>
          <c:orientation val="minMax"/>
        </c:scaling>
        <c:delete val="0"/>
        <c:axPos val="b"/>
        <c:numFmt formatCode="General" sourceLinked="1"/>
        <c:majorTickMark val="cross"/>
        <c:minorTickMark val="none"/>
        <c:tickLblPos val="nextTo"/>
        <c:spPr>
          <a:ln w="2957">
            <a:solidFill>
              <a:schemeClr val="tx1"/>
            </a:solidFill>
            <a:prstDash val="solid"/>
          </a:ln>
        </c:spPr>
        <c:txPr>
          <a:bodyPr rot="0" vert="horz"/>
          <a:lstStyle/>
          <a:p>
            <a:pPr>
              <a:defRPr sz="1600"/>
            </a:pPr>
            <a:endParaRPr lang="en-US"/>
          </a:p>
        </c:txPr>
        <c:crossAx val="48517504"/>
        <c:crosses val="autoZero"/>
        <c:auto val="0"/>
        <c:lblAlgn val="ctr"/>
        <c:lblOffset val="100"/>
        <c:tickLblSkip val="1"/>
        <c:tickMarkSkip val="1"/>
        <c:noMultiLvlLbl val="0"/>
      </c:catAx>
      <c:valAx>
        <c:axId val="48517504"/>
        <c:scaling>
          <c:orientation val="minMax"/>
        </c:scaling>
        <c:delete val="0"/>
        <c:axPos val="l"/>
        <c:title>
          <c:tx>
            <c:rich>
              <a:bodyPr/>
              <a:lstStyle/>
              <a:p>
                <a:pPr>
                  <a:defRPr sz="1600"/>
                </a:pPr>
                <a:r>
                  <a:rPr lang="en-US" sz="1600" dirty="0"/>
                  <a:t>Deaths per 100,000 FTEs</a:t>
                </a:r>
              </a:p>
            </c:rich>
          </c:tx>
          <c:layout>
            <c:manualLayout>
              <c:xMode val="edge"/>
              <c:yMode val="edge"/>
              <c:x val="4.5588532202705439E-3"/>
              <c:y val="0.19654814632545931"/>
            </c:manualLayout>
          </c:layout>
          <c:overlay val="0"/>
          <c:spPr>
            <a:noFill/>
            <a:ln w="23659">
              <a:noFill/>
            </a:ln>
          </c:spPr>
        </c:title>
        <c:numFmt formatCode="0.0" sourceLinked="0"/>
        <c:majorTickMark val="cross"/>
        <c:minorTickMark val="none"/>
        <c:tickLblPos val="nextTo"/>
        <c:spPr>
          <a:ln w="2957">
            <a:solidFill>
              <a:schemeClr val="tx1"/>
            </a:solidFill>
            <a:prstDash val="solid"/>
          </a:ln>
        </c:spPr>
        <c:txPr>
          <a:bodyPr rot="0" vert="horz"/>
          <a:lstStyle/>
          <a:p>
            <a:pPr>
              <a:defRPr sz="1600"/>
            </a:pPr>
            <a:endParaRPr lang="en-US"/>
          </a:p>
        </c:txPr>
        <c:crossAx val="48499328"/>
        <c:crosses val="autoZero"/>
        <c:crossBetween val="between"/>
      </c:valAx>
      <c:catAx>
        <c:axId val="48519424"/>
        <c:scaling>
          <c:orientation val="minMax"/>
        </c:scaling>
        <c:delete val="1"/>
        <c:axPos val="b"/>
        <c:numFmt formatCode="General" sourceLinked="1"/>
        <c:majorTickMark val="out"/>
        <c:minorTickMark val="none"/>
        <c:tickLblPos val="none"/>
        <c:crossAx val="48521216"/>
        <c:crosses val="autoZero"/>
        <c:auto val="0"/>
        <c:lblAlgn val="ctr"/>
        <c:lblOffset val="100"/>
        <c:noMultiLvlLbl val="0"/>
      </c:catAx>
      <c:valAx>
        <c:axId val="48521216"/>
        <c:scaling>
          <c:orientation val="minMax"/>
        </c:scaling>
        <c:delete val="1"/>
        <c:axPos val="r"/>
        <c:numFmt formatCode="0" sourceLinked="0"/>
        <c:majorTickMark val="cross"/>
        <c:minorTickMark val="none"/>
        <c:tickLblPos val="none"/>
        <c:crossAx val="48519424"/>
        <c:crosses val="max"/>
        <c:crossBetween val="between"/>
      </c:valAx>
      <c:spPr>
        <a:noFill/>
        <a:ln w="25375">
          <a:noFill/>
        </a:ln>
      </c:spPr>
    </c:plotArea>
    <c:plotVisOnly val="1"/>
    <c:dispBlanksAs val="gap"/>
    <c:showDLblsOverMax val="0"/>
  </c:chart>
  <c:spPr>
    <a:noFill/>
    <a:ln>
      <a:noFill/>
    </a:ln>
  </c:spPr>
  <c:txPr>
    <a:bodyPr/>
    <a:lstStyle/>
    <a:p>
      <a:pPr>
        <a:defRPr sz="18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406015037594099"/>
          <c:y val="5.7471185667009018E-2"/>
          <c:w val="0.75689223057644905"/>
          <c:h val="0.79760127810110704"/>
        </c:manualLayout>
      </c:layout>
      <c:barChart>
        <c:barDir val="col"/>
        <c:grouping val="clustered"/>
        <c:varyColors val="0"/>
        <c:ser>
          <c:idx val="1"/>
          <c:order val="0"/>
          <c:tx>
            <c:strRef>
              <c:f>Sheet1!$A$2</c:f>
              <c:strCache>
                <c:ptCount val="1"/>
                <c:pt idx="0">
                  <c:v>Percentage</c:v>
                </c:pt>
              </c:strCache>
            </c:strRef>
          </c:tx>
          <c:spPr>
            <a:solidFill>
              <a:srgbClr val="FF0000"/>
            </a:solidFill>
            <a:ln w="23659">
              <a:noFill/>
            </a:ln>
          </c:spPr>
          <c:invertIfNegative val="0"/>
          <c:dLbls>
            <c:dLbl>
              <c:idx val="4"/>
              <c:layout>
                <c:manualLayout>
                  <c:x val="2.3291925465838508E-2"/>
                  <c:y val="-2.4509803921568627E-3"/>
                </c:manualLayout>
              </c:layout>
              <c:dLblPos val="outEnd"/>
              <c:showLegendKey val="0"/>
              <c:showVal val="1"/>
              <c:showCatName val="0"/>
              <c:showSerName val="0"/>
              <c:showPercent val="0"/>
              <c:showBubbleSize val="0"/>
            </c:dLbl>
            <c:spPr>
              <a:noFill/>
              <a:ln>
                <a:noFill/>
              </a:ln>
              <a:effectLst/>
            </c:spPr>
            <c:txPr>
              <a:bodyPr/>
              <a:lstStyle/>
              <a:p>
                <a:pPr>
                  <a:defRPr sz="1600" b="0">
                    <a:solidFill>
                      <a:schemeClr val="tx1"/>
                    </a:solidFill>
                    <a:latin typeface="Times New Roman" panose="02020603050405020304" pitchFamily="18" charset="0"/>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Sheet1!$B$1:$F$1</c:f>
              <c:strCache>
                <c:ptCount val="5"/>
                <c:pt idx="0">
                  <c:v>Under 25</c:v>
                </c:pt>
                <c:pt idx="1">
                  <c:v>25-34</c:v>
                </c:pt>
                <c:pt idx="2">
                  <c:v>35-44</c:v>
                </c:pt>
                <c:pt idx="3">
                  <c:v>45-54</c:v>
                </c:pt>
                <c:pt idx="4">
                  <c:v>55+</c:v>
                </c:pt>
              </c:strCache>
            </c:strRef>
          </c:cat>
          <c:val>
            <c:numRef>
              <c:f>Sheet1!$B$2:$F$2</c:f>
              <c:numCache>
                <c:formatCode>0.0%</c:formatCode>
                <c:ptCount val="5"/>
                <c:pt idx="0">
                  <c:v>0.12087912087912088</c:v>
                </c:pt>
                <c:pt idx="1">
                  <c:v>0.25824175824175827</c:v>
                </c:pt>
                <c:pt idx="2">
                  <c:v>0.28296703296703296</c:v>
                </c:pt>
                <c:pt idx="3">
                  <c:v>0.23351648351648352</c:v>
                </c:pt>
                <c:pt idx="4">
                  <c:v>0.1043956043956044</c:v>
                </c:pt>
              </c:numCache>
            </c:numRef>
          </c:val>
        </c:ser>
        <c:dLbls>
          <c:showLegendKey val="0"/>
          <c:showVal val="0"/>
          <c:showCatName val="0"/>
          <c:showSerName val="0"/>
          <c:showPercent val="0"/>
          <c:showBubbleSize val="0"/>
        </c:dLbls>
        <c:gapWidth val="150"/>
        <c:axId val="49607808"/>
        <c:axId val="49609728"/>
      </c:barChart>
      <c:lineChart>
        <c:grouping val="standard"/>
        <c:varyColors val="0"/>
        <c:ser>
          <c:idx val="0"/>
          <c:order val="1"/>
          <c:tx>
            <c:strRef>
              <c:f>Sheet1!$A$3</c:f>
              <c:strCache>
                <c:ptCount val="1"/>
                <c:pt idx="0">
                  <c:v>Rate </c:v>
                </c:pt>
              </c:strCache>
            </c:strRef>
          </c:tx>
          <c:spPr>
            <a:ln w="38100">
              <a:solidFill>
                <a:srgbClr val="0000FF"/>
              </a:solidFill>
              <a:prstDash val="solid"/>
            </a:ln>
          </c:spPr>
          <c:marker>
            <c:symbol val="none"/>
          </c:marker>
          <c:dLbls>
            <c:dLbl>
              <c:idx val="0"/>
              <c:layout>
                <c:manualLayout>
                  <c:x val="-2.251552795031056E-2"/>
                  <c:y val="-3.3617608460707119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7857142857142856E-2"/>
                  <c:y val="-2.6470588235294117E-2"/>
                </c:manualLayout>
              </c:layout>
              <c:dLblPos val="r"/>
              <c:showLegendKey val="0"/>
              <c:showVal val="1"/>
              <c:showCatName val="0"/>
              <c:showSerName val="0"/>
              <c:showPercent val="0"/>
              <c:showBubbleSize val="0"/>
            </c:dLbl>
            <c:dLbl>
              <c:idx val="5"/>
              <c:layout>
                <c:manualLayout>
                  <c:x val="-3.9596273291925464E-2"/>
                  <c:y val="-3.6274509803921572E-2"/>
                </c:manualLayout>
              </c:layout>
              <c:dLblPos val="r"/>
              <c:showLegendKey val="0"/>
              <c:showVal val="1"/>
              <c:showCatName val="0"/>
              <c:showSerName val="0"/>
              <c:showPercent val="0"/>
              <c:showBubbleSize val="0"/>
            </c:dLbl>
            <c:dLbl>
              <c:idx val="6"/>
              <c:layout>
                <c:manualLayout>
                  <c:x val="-4.845894263217098E-2"/>
                  <c:y val="-2.3369470120582731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numFmt formatCode="#,##0.0" sourceLinked="0"/>
            <c:spPr>
              <a:noFill/>
              <a:ln>
                <a:noFill/>
              </a:ln>
              <a:effectLst/>
            </c:spPr>
            <c:txPr>
              <a:bodyPr/>
              <a:lstStyle/>
              <a:p>
                <a:pPr>
                  <a:defRPr sz="1600">
                    <a:solidFill>
                      <a:srgbClr val="0000FF"/>
                    </a:solidFill>
                    <a:latin typeface="Times New Roman" panose="02020603050405020304" pitchFamily="18" charset="0"/>
                    <a:cs typeface="Times New Roman" panose="02020603050405020304" pitchFamily="18" charset="0"/>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Sheet1!$B$1:$F$1</c:f>
              <c:strCache>
                <c:ptCount val="5"/>
                <c:pt idx="0">
                  <c:v>Under 25</c:v>
                </c:pt>
                <c:pt idx="1">
                  <c:v>25-34</c:v>
                </c:pt>
                <c:pt idx="2">
                  <c:v>35-44</c:v>
                </c:pt>
                <c:pt idx="3">
                  <c:v>45-54</c:v>
                </c:pt>
                <c:pt idx="4">
                  <c:v>55+</c:v>
                </c:pt>
              </c:strCache>
            </c:strRef>
          </c:cat>
          <c:val>
            <c:numRef>
              <c:f>Sheet1!$B$3:$F$3</c:f>
              <c:numCache>
                <c:formatCode>0.0</c:formatCode>
                <c:ptCount val="5"/>
                <c:pt idx="0">
                  <c:v>1.1589409494352958</c:v>
                </c:pt>
                <c:pt idx="1">
                  <c:v>0.85942951434552428</c:v>
                </c:pt>
                <c:pt idx="2">
                  <c:v>0.89111562052144111</c:v>
                </c:pt>
                <c:pt idx="3">
                  <c:v>0.73903686628892906</c:v>
                </c:pt>
                <c:pt idx="4">
                  <c:v>0.45465673123657691</c:v>
                </c:pt>
              </c:numCache>
            </c:numRef>
          </c:val>
          <c:smooth val="1"/>
        </c:ser>
        <c:dLbls>
          <c:showLegendKey val="0"/>
          <c:showVal val="0"/>
          <c:showCatName val="0"/>
          <c:showSerName val="0"/>
          <c:showPercent val="0"/>
          <c:showBubbleSize val="0"/>
        </c:dLbls>
        <c:marker val="1"/>
        <c:smooth val="0"/>
        <c:axId val="49681536"/>
        <c:axId val="49683072"/>
      </c:lineChart>
      <c:catAx>
        <c:axId val="49607808"/>
        <c:scaling>
          <c:orientation val="minMax"/>
        </c:scaling>
        <c:delete val="0"/>
        <c:axPos val="b"/>
        <c:title>
          <c:tx>
            <c:rich>
              <a:bodyPr/>
              <a:lstStyle/>
              <a:p>
                <a:pPr>
                  <a:defRPr sz="1600" b="0" i="0" u="none" strike="noStrike" baseline="0">
                    <a:solidFill>
                      <a:srgbClr val="000000"/>
                    </a:solidFill>
                    <a:latin typeface="Times New Roman" panose="02020603050405020304" pitchFamily="18" charset="0"/>
                    <a:ea typeface="Arial"/>
                    <a:cs typeface="Times New Roman" panose="02020603050405020304" pitchFamily="18" charset="0"/>
                  </a:defRPr>
                </a:pPr>
                <a:r>
                  <a:rPr lang="en-US" sz="1600" b="0" dirty="0">
                    <a:latin typeface="Times New Roman" panose="02020603050405020304" pitchFamily="18" charset="0"/>
                    <a:cs typeface="Times New Roman" panose="02020603050405020304" pitchFamily="18" charset="0"/>
                  </a:rPr>
                  <a:t>Age group</a:t>
                </a:r>
              </a:p>
            </c:rich>
          </c:tx>
          <c:layout>
            <c:manualLayout>
              <c:xMode val="edge"/>
              <c:yMode val="edge"/>
              <c:x val="0.44355455568053986"/>
              <c:y val="0.93986325078930355"/>
            </c:manualLayout>
          </c:layout>
          <c:overlay val="0"/>
          <c:spPr>
            <a:noFill/>
            <a:ln w="23659">
              <a:noFill/>
            </a:ln>
          </c:spPr>
        </c:title>
        <c:numFmt formatCode="General" sourceLinked="1"/>
        <c:majorTickMark val="cross"/>
        <c:minorTickMark val="none"/>
        <c:tickLblPos val="nextTo"/>
        <c:spPr>
          <a:ln w="2957">
            <a:solidFill>
              <a:schemeClr val="tx1"/>
            </a:solidFill>
            <a:prstDash val="solid"/>
          </a:ln>
        </c:spPr>
        <c:txPr>
          <a:bodyPr rot="0" vert="horz"/>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crossAx val="49609728"/>
        <c:crosses val="autoZero"/>
        <c:auto val="0"/>
        <c:lblAlgn val="ctr"/>
        <c:lblOffset val="100"/>
        <c:tickLblSkip val="1"/>
        <c:tickMarkSkip val="1"/>
        <c:noMultiLvlLbl val="0"/>
      </c:catAx>
      <c:valAx>
        <c:axId val="49609728"/>
        <c:scaling>
          <c:orientation val="minMax"/>
        </c:scaling>
        <c:delete val="0"/>
        <c:axPos val="l"/>
        <c:title>
          <c:tx>
            <c:rich>
              <a:bodyPr/>
              <a:lstStyle/>
              <a:p>
                <a:pPr>
                  <a:defRPr sz="1600" b="0" i="0" u="none" strike="noStrike" baseline="0">
                    <a:solidFill>
                      <a:srgbClr val="FF0000"/>
                    </a:solidFill>
                    <a:latin typeface="Times New Roman" panose="02020603050405020304" pitchFamily="18" charset="0"/>
                    <a:ea typeface="Arial"/>
                    <a:cs typeface="Times New Roman" panose="02020603050405020304" pitchFamily="18" charset="0"/>
                  </a:defRPr>
                </a:pPr>
                <a:r>
                  <a:rPr lang="en-US" sz="1600" b="0" dirty="0" smtClean="0">
                    <a:solidFill>
                      <a:srgbClr val="FF0000"/>
                    </a:solidFill>
                    <a:latin typeface="Times New Roman" panose="02020603050405020304" pitchFamily="18" charset="0"/>
                    <a:cs typeface="Times New Roman" panose="02020603050405020304" pitchFamily="18" charset="0"/>
                  </a:rPr>
                  <a:t>Percentage </a:t>
                </a:r>
                <a:r>
                  <a:rPr lang="en-US" sz="1600" b="0" dirty="0">
                    <a:solidFill>
                      <a:srgbClr val="FF0000"/>
                    </a:solidFill>
                    <a:latin typeface="Times New Roman" panose="02020603050405020304" pitchFamily="18" charset="0"/>
                    <a:cs typeface="Times New Roman" panose="02020603050405020304" pitchFamily="18" charset="0"/>
                  </a:rPr>
                  <a:t>of </a:t>
                </a:r>
                <a:r>
                  <a:rPr lang="en-US" sz="1600" b="0" dirty="0" smtClean="0">
                    <a:solidFill>
                      <a:srgbClr val="FF0000"/>
                    </a:solidFill>
                    <a:latin typeface="Times New Roman" panose="02020603050405020304" pitchFamily="18" charset="0"/>
                    <a:cs typeface="Times New Roman" panose="02020603050405020304" pitchFamily="18" charset="0"/>
                  </a:rPr>
                  <a:t>electrocution</a:t>
                </a:r>
                <a:endParaRPr lang="en-US" sz="1600" b="0" dirty="0">
                  <a:solidFill>
                    <a:srgbClr val="FF0000"/>
                  </a:solidFill>
                  <a:latin typeface="Times New Roman" panose="02020603050405020304" pitchFamily="18" charset="0"/>
                  <a:cs typeface="Times New Roman" panose="02020603050405020304" pitchFamily="18" charset="0"/>
                </a:endParaRPr>
              </a:p>
            </c:rich>
          </c:tx>
          <c:layout>
            <c:manualLayout>
              <c:xMode val="edge"/>
              <c:yMode val="edge"/>
              <c:x val="0"/>
              <c:y val="0.20008144202562914"/>
            </c:manualLayout>
          </c:layout>
          <c:overlay val="0"/>
          <c:spPr>
            <a:noFill/>
            <a:ln w="23659">
              <a:noFill/>
            </a:ln>
          </c:spPr>
        </c:title>
        <c:numFmt formatCode="0%" sourceLinked="0"/>
        <c:majorTickMark val="cross"/>
        <c:minorTickMark val="none"/>
        <c:tickLblPos val="nextTo"/>
        <c:spPr>
          <a:ln w="2957">
            <a:solidFill>
              <a:schemeClr val="tx1"/>
            </a:solidFill>
            <a:prstDash val="solid"/>
          </a:ln>
        </c:spPr>
        <c:txPr>
          <a:bodyPr rot="0" vert="horz"/>
          <a:lstStyle/>
          <a:p>
            <a:pPr>
              <a:defRPr sz="1600" b="0" i="0" u="none" strike="noStrike" baseline="0">
                <a:solidFill>
                  <a:srgbClr val="FF0000"/>
                </a:solidFill>
                <a:latin typeface="Times New Roman" panose="02020603050405020304" pitchFamily="18" charset="0"/>
                <a:ea typeface="Arial"/>
                <a:cs typeface="Times New Roman" panose="02020603050405020304" pitchFamily="18" charset="0"/>
              </a:defRPr>
            </a:pPr>
            <a:endParaRPr lang="en-US"/>
          </a:p>
        </c:txPr>
        <c:crossAx val="49607808"/>
        <c:crosses val="autoZero"/>
        <c:crossBetween val="between"/>
      </c:valAx>
      <c:catAx>
        <c:axId val="49681536"/>
        <c:scaling>
          <c:orientation val="minMax"/>
        </c:scaling>
        <c:delete val="1"/>
        <c:axPos val="b"/>
        <c:numFmt formatCode="General" sourceLinked="1"/>
        <c:majorTickMark val="out"/>
        <c:minorTickMark val="none"/>
        <c:tickLblPos val="none"/>
        <c:crossAx val="49683072"/>
        <c:crosses val="autoZero"/>
        <c:auto val="0"/>
        <c:lblAlgn val="ctr"/>
        <c:lblOffset val="100"/>
        <c:noMultiLvlLbl val="0"/>
      </c:catAx>
      <c:valAx>
        <c:axId val="49683072"/>
        <c:scaling>
          <c:orientation val="minMax"/>
        </c:scaling>
        <c:delete val="0"/>
        <c:axPos val="r"/>
        <c:title>
          <c:tx>
            <c:rich>
              <a:bodyPr rot="5400000" vert="horz"/>
              <a:lstStyle/>
              <a:p>
                <a:pPr>
                  <a:defRPr sz="1600" b="0" i="0" u="none" strike="noStrike" baseline="0">
                    <a:solidFill>
                      <a:srgbClr val="0000FF"/>
                    </a:solidFill>
                    <a:latin typeface="Times New Roman" panose="02020603050405020304" pitchFamily="18" charset="0"/>
                    <a:ea typeface="Arial"/>
                    <a:cs typeface="Times New Roman" panose="02020603050405020304" pitchFamily="18" charset="0"/>
                  </a:defRPr>
                </a:pPr>
                <a:r>
                  <a:rPr lang="en-US" sz="1600" b="0" dirty="0" smtClean="0">
                    <a:latin typeface="Times New Roman" panose="02020603050405020304" pitchFamily="18" charset="0"/>
                    <a:cs typeface="Times New Roman" panose="02020603050405020304" pitchFamily="18" charset="0"/>
                  </a:rPr>
                  <a:t>Deaths </a:t>
                </a:r>
                <a:r>
                  <a:rPr lang="en-US" sz="1600" b="0" dirty="0">
                    <a:latin typeface="Times New Roman" panose="02020603050405020304" pitchFamily="18" charset="0"/>
                    <a:cs typeface="Times New Roman" panose="02020603050405020304" pitchFamily="18" charset="0"/>
                  </a:rPr>
                  <a:t>per 100,000 </a:t>
                </a:r>
                <a:r>
                  <a:rPr lang="en-US" sz="1600" b="0" dirty="0" smtClean="0">
                    <a:latin typeface="Times New Roman" panose="02020603050405020304" pitchFamily="18" charset="0"/>
                    <a:cs typeface="Times New Roman" panose="02020603050405020304" pitchFamily="18" charset="0"/>
                  </a:rPr>
                  <a:t>FTEs</a:t>
                </a:r>
                <a:endParaRPr lang="en-US" sz="1600" b="0" dirty="0">
                  <a:latin typeface="Times New Roman" panose="02020603050405020304" pitchFamily="18" charset="0"/>
                  <a:cs typeface="Times New Roman" panose="02020603050405020304" pitchFamily="18" charset="0"/>
                </a:endParaRPr>
              </a:p>
            </c:rich>
          </c:tx>
          <c:layout>
            <c:manualLayout>
              <c:xMode val="edge"/>
              <c:yMode val="edge"/>
              <c:x val="0.96677018633540368"/>
              <c:y val="0.24644781534661103"/>
            </c:manualLayout>
          </c:layout>
          <c:overlay val="0"/>
          <c:spPr>
            <a:noFill/>
            <a:ln w="23659">
              <a:noFill/>
            </a:ln>
          </c:spPr>
        </c:title>
        <c:numFmt formatCode="0.0" sourceLinked="0"/>
        <c:majorTickMark val="cross"/>
        <c:minorTickMark val="none"/>
        <c:tickLblPos val="nextTo"/>
        <c:spPr>
          <a:ln w="2957">
            <a:solidFill>
              <a:schemeClr val="tx1"/>
            </a:solidFill>
            <a:prstDash val="solid"/>
          </a:ln>
        </c:spPr>
        <c:txPr>
          <a:bodyPr rot="0" vert="horz"/>
          <a:lstStyle/>
          <a:p>
            <a:pPr>
              <a:defRPr sz="1600" b="0" i="0" u="none" strike="noStrike" baseline="0">
                <a:solidFill>
                  <a:srgbClr val="0000FF"/>
                </a:solidFill>
                <a:latin typeface="Times New Roman" panose="02020603050405020304" pitchFamily="18" charset="0"/>
                <a:ea typeface="Arial"/>
                <a:cs typeface="Times New Roman" panose="02020603050405020304" pitchFamily="18" charset="0"/>
              </a:defRPr>
            </a:pPr>
            <a:endParaRPr lang="en-US"/>
          </a:p>
        </c:txPr>
        <c:crossAx val="49681536"/>
        <c:crosses val="max"/>
        <c:crossBetween val="between"/>
      </c:valAx>
      <c:spPr>
        <a:noFill/>
        <a:ln w="25375">
          <a:noFill/>
        </a:ln>
      </c:spPr>
    </c:plotArea>
    <c:legend>
      <c:legendPos val="r"/>
      <c:legendEntry>
        <c:idx val="0"/>
        <c:txPr>
          <a:bodyPr/>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legendEntry>
      <c:legendEntry>
        <c:idx val="1"/>
        <c:txPr>
          <a:bodyPr/>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legendEntry>
      <c:layout>
        <c:manualLayout>
          <c:xMode val="edge"/>
          <c:yMode val="edge"/>
          <c:x val="0.64942253142270256"/>
          <c:y val="3.6475220009263542E-4"/>
          <c:w val="0.21507580574167359"/>
          <c:h val="0.13308900725644587"/>
        </c:manualLayout>
      </c:layout>
      <c:overlay val="0"/>
      <c:spPr>
        <a:solidFill>
          <a:schemeClr val="bg1"/>
        </a:solidFill>
        <a:ln w="23659">
          <a:noFill/>
        </a:ln>
      </c:spPr>
      <c:txPr>
        <a:bodyPr/>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legend>
    <c:plotVisOnly val="1"/>
    <c:dispBlanksAs val="gap"/>
    <c:showDLblsOverMax val="0"/>
  </c:chart>
  <c:spPr>
    <a:noFill/>
    <a:ln>
      <a:noFill/>
    </a:ln>
  </c:spPr>
  <c:txPr>
    <a:bodyPr/>
    <a:lstStyle/>
    <a:p>
      <a:pPr>
        <a:defRPr sz="931" b="0" i="0" u="none" strike="noStrike" baseline="0">
          <a:solidFill>
            <a:schemeClr val="tx1"/>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2482000529750183E-2"/>
          <c:y val="2.866238227574501E-2"/>
          <c:w val="0.80742998868260729"/>
          <c:h val="0.84541010498687652"/>
        </c:manualLayout>
      </c:layout>
      <c:barChart>
        <c:barDir val="col"/>
        <c:grouping val="clustered"/>
        <c:varyColors val="0"/>
        <c:ser>
          <c:idx val="1"/>
          <c:order val="0"/>
          <c:tx>
            <c:strRef>
              <c:f>Sheet1!$A$2</c:f>
              <c:strCache>
                <c:ptCount val="1"/>
                <c:pt idx="0">
                  <c:v>Number</c:v>
                </c:pt>
              </c:strCache>
            </c:strRef>
          </c:tx>
          <c:spPr>
            <a:solidFill>
              <a:srgbClr val="0000FF"/>
            </a:solidFill>
            <a:ln w="19297">
              <a:noFill/>
            </a:ln>
          </c:spPr>
          <c:invertIfNegative val="0"/>
          <c:dLbls>
            <c:dLbl>
              <c:idx val="1"/>
              <c:spPr>
                <a:noFill/>
              </c:spPr>
              <c:txPr>
                <a:bodyPr/>
                <a:lstStyle/>
                <a:p>
                  <a:pPr>
                    <a:defRPr b="0">
                      <a:solidFill>
                        <a:schemeClr val="bg1"/>
                      </a:solidFill>
                    </a:defRPr>
                  </a:pPr>
                  <a:endParaRPr lang="en-US"/>
                </a:p>
              </c:txPr>
              <c:dLblPos val="inEnd"/>
              <c:showLegendKey val="0"/>
              <c:showVal val="1"/>
              <c:showCatName val="0"/>
              <c:showSerName val="0"/>
              <c:showPercent val="0"/>
              <c:showBubbleSize val="0"/>
            </c:dLbl>
            <c:txPr>
              <a:bodyPr/>
              <a:lstStyle/>
              <a:p>
                <a:pPr>
                  <a:defRPr b="0">
                    <a:solidFill>
                      <a:schemeClr val="bg1"/>
                    </a:solidFill>
                  </a:defRPr>
                </a:pPr>
                <a:endParaRPr lang="en-US"/>
              </a:p>
            </c:txPr>
            <c:dLblPos val="inEnd"/>
            <c:showLegendKey val="0"/>
            <c:showVal val="1"/>
            <c:showCatName val="0"/>
            <c:showSerName val="0"/>
            <c:showPercent val="0"/>
            <c:showBubbleSize val="0"/>
            <c:showLeaderLines val="0"/>
          </c:dLbls>
          <c:cat>
            <c:numRef>
              <c:f>Sheet1!$B$1:$N$1</c:f>
              <c:numCache>
                <c:formatCode>General</c:formatCode>
                <c:ptCount val="13"/>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numCache>
            </c:numRef>
          </c:cat>
          <c:val>
            <c:numRef>
              <c:f>Sheet1!$B$2:$N$2</c:f>
              <c:numCache>
                <c:formatCode>0</c:formatCode>
                <c:ptCount val="13"/>
                <c:pt idx="0">
                  <c:v>134</c:v>
                </c:pt>
                <c:pt idx="1">
                  <c:v>124</c:v>
                </c:pt>
                <c:pt idx="2">
                  <c:v>109</c:v>
                </c:pt>
                <c:pt idx="3">
                  <c:v>127</c:v>
                </c:pt>
                <c:pt idx="4">
                  <c:v>108</c:v>
                </c:pt>
                <c:pt idx="5">
                  <c:v>90</c:v>
                </c:pt>
                <c:pt idx="6">
                  <c:v>90</c:v>
                </c:pt>
                <c:pt idx="7">
                  <c:v>76</c:v>
                </c:pt>
                <c:pt idx="8">
                  <c:v>70</c:v>
                </c:pt>
                <c:pt idx="9">
                  <c:v>66</c:v>
                </c:pt>
                <c:pt idx="10">
                  <c:v>71</c:v>
                </c:pt>
                <c:pt idx="11">
                  <c:v>75</c:v>
                </c:pt>
                <c:pt idx="12">
                  <c:v>82</c:v>
                </c:pt>
              </c:numCache>
            </c:numRef>
          </c:val>
        </c:ser>
        <c:dLbls>
          <c:showLegendKey val="0"/>
          <c:showVal val="0"/>
          <c:showCatName val="0"/>
          <c:showSerName val="0"/>
          <c:showPercent val="0"/>
          <c:showBubbleSize val="0"/>
        </c:dLbls>
        <c:gapWidth val="81"/>
        <c:axId val="45412736"/>
        <c:axId val="45414656"/>
      </c:barChart>
      <c:lineChart>
        <c:grouping val="standard"/>
        <c:varyColors val="0"/>
        <c:ser>
          <c:idx val="2"/>
          <c:order val="1"/>
          <c:tx>
            <c:strRef>
              <c:f>Sheet1!$A$3</c:f>
              <c:strCache>
                <c:ptCount val="1"/>
                <c:pt idx="0">
                  <c:v>Rate</c:v>
                </c:pt>
              </c:strCache>
            </c:strRef>
          </c:tx>
          <c:spPr>
            <a:ln w="38100">
              <a:solidFill>
                <a:srgbClr val="FF0000"/>
              </a:solidFill>
              <a:prstDash val="solid"/>
            </a:ln>
          </c:spPr>
          <c:marker>
            <c:symbol val="none"/>
          </c:marker>
          <c:dLbls>
            <c:dLbl>
              <c:idx val="0"/>
              <c:layout>
                <c:manualLayout>
                  <c:x val="-3.0581160153145995E-2"/>
                  <c:y val="-3.4313725490196081E-2"/>
                </c:manualLayout>
              </c:layout>
              <c:showLegendKey val="0"/>
              <c:showVal val="1"/>
              <c:showCatName val="0"/>
              <c:showSerName val="0"/>
              <c:showPercent val="0"/>
              <c:showBubbleSize val="0"/>
            </c:dLbl>
            <c:dLbl>
              <c:idx val="12"/>
              <c:layout>
                <c:manualLayout>
                  <c:x val="-3.2110091743119268E-2"/>
                  <c:y val="-5.3921568627451025E-2"/>
                </c:manualLayout>
              </c:layout>
              <c:showLegendKey val="0"/>
              <c:showVal val="1"/>
              <c:showCatName val="0"/>
              <c:showSerName val="0"/>
              <c:showPercent val="0"/>
              <c:showBubbleSize val="0"/>
            </c:dLbl>
            <c:txPr>
              <a:bodyPr/>
              <a:lstStyle/>
              <a:p>
                <a:pPr>
                  <a:defRPr b="0">
                    <a:solidFill>
                      <a:srgbClr val="FF0000"/>
                    </a:solidFill>
                  </a:defRPr>
                </a:pPr>
                <a:endParaRPr lang="en-US"/>
              </a:p>
            </c:txPr>
            <c:showLegendKey val="0"/>
            <c:showVal val="0"/>
            <c:showCatName val="0"/>
            <c:showSerName val="0"/>
            <c:showPercent val="0"/>
            <c:showBubbleSize val="0"/>
          </c:dLbls>
          <c:cat>
            <c:numRef>
              <c:f>Sheet1!$B$1:$N$1</c:f>
              <c:numCache>
                <c:formatCode>General</c:formatCode>
                <c:ptCount val="13"/>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numCache>
            </c:numRef>
          </c:cat>
          <c:val>
            <c:numRef>
              <c:f>Sheet1!$B$3:$N$3</c:f>
              <c:numCache>
                <c:formatCode>0.0</c:formatCode>
                <c:ptCount val="13"/>
                <c:pt idx="0">
                  <c:v>1.3438415551918088</c:v>
                </c:pt>
                <c:pt idx="1">
                  <c:v>1.1340037881124758</c:v>
                </c:pt>
                <c:pt idx="2">
                  <c:v>0.96790507432301087</c:v>
                </c:pt>
                <c:pt idx="3">
                  <c:v>1.0681303071122439</c:v>
                </c:pt>
                <c:pt idx="4">
                  <c:v>0.92658755288723738</c:v>
                </c:pt>
                <c:pt idx="5">
                  <c:v>0.81935425350177549</c:v>
                </c:pt>
                <c:pt idx="6">
                  <c:v>1.0033850868212393</c:v>
                </c:pt>
                <c:pt idx="7">
                  <c:v>0.87665243138967408</c:v>
                </c:pt>
                <c:pt idx="8">
                  <c:v>0.80650499340601878</c:v>
                </c:pt>
                <c:pt idx="9">
                  <c:v>0.74827311665212182</c:v>
                </c:pt>
                <c:pt idx="10">
                  <c:v>0.74947312529755594</c:v>
                </c:pt>
                <c:pt idx="11">
                  <c:v>0.73992714471386756</c:v>
                </c:pt>
                <c:pt idx="12">
                  <c:v>0.8041666411628563</c:v>
                </c:pt>
              </c:numCache>
            </c:numRef>
          </c:val>
          <c:smooth val="1"/>
        </c:ser>
        <c:dLbls>
          <c:showLegendKey val="0"/>
          <c:showVal val="0"/>
          <c:showCatName val="0"/>
          <c:showSerName val="0"/>
          <c:showPercent val="0"/>
          <c:showBubbleSize val="0"/>
        </c:dLbls>
        <c:marker val="1"/>
        <c:smooth val="0"/>
        <c:axId val="45106304"/>
        <c:axId val="45107840"/>
      </c:lineChart>
      <c:catAx>
        <c:axId val="45412736"/>
        <c:scaling>
          <c:orientation val="minMax"/>
        </c:scaling>
        <c:delete val="0"/>
        <c:axPos val="b"/>
        <c:title>
          <c:tx>
            <c:rich>
              <a:bodyPr/>
              <a:lstStyle/>
              <a:p>
                <a:pPr>
                  <a:defRPr sz="1600" b="0"/>
                </a:pPr>
                <a:r>
                  <a:rPr lang="en-US" sz="1600" b="0" dirty="0"/>
                  <a:t>Year</a:t>
                </a:r>
              </a:p>
            </c:rich>
          </c:tx>
          <c:layout>
            <c:manualLayout>
              <c:xMode val="edge"/>
              <c:yMode val="edge"/>
              <c:x val="0.47376664280601283"/>
              <c:y val="0.94976525821596269"/>
            </c:manualLayout>
          </c:layout>
          <c:overlay val="0"/>
          <c:spPr>
            <a:noFill/>
            <a:ln w="19297">
              <a:noFill/>
            </a:ln>
          </c:spPr>
        </c:title>
        <c:numFmt formatCode="General" sourceLinked="1"/>
        <c:majorTickMark val="in"/>
        <c:minorTickMark val="none"/>
        <c:tickLblPos val="nextTo"/>
        <c:spPr>
          <a:ln w="2412">
            <a:solidFill>
              <a:schemeClr val="tx1"/>
            </a:solidFill>
            <a:prstDash val="solid"/>
          </a:ln>
        </c:spPr>
        <c:txPr>
          <a:bodyPr rot="0" vert="horz"/>
          <a:lstStyle/>
          <a:p>
            <a:pPr>
              <a:defRPr sz="1600" b="0"/>
            </a:pPr>
            <a:endParaRPr lang="en-US"/>
          </a:p>
        </c:txPr>
        <c:crossAx val="45414656"/>
        <c:crosses val="autoZero"/>
        <c:auto val="1"/>
        <c:lblAlgn val="ctr"/>
        <c:lblOffset val="100"/>
        <c:tickLblSkip val="2"/>
        <c:tickMarkSkip val="1"/>
        <c:noMultiLvlLbl val="0"/>
      </c:catAx>
      <c:valAx>
        <c:axId val="45414656"/>
        <c:scaling>
          <c:orientation val="minMax"/>
        </c:scaling>
        <c:delete val="0"/>
        <c:axPos val="l"/>
        <c:title>
          <c:tx>
            <c:rich>
              <a:bodyPr/>
              <a:lstStyle/>
              <a:p>
                <a:pPr>
                  <a:defRPr sz="1600" b="0">
                    <a:solidFill>
                      <a:srgbClr val="0000FF"/>
                    </a:solidFill>
                  </a:defRPr>
                </a:pPr>
                <a:r>
                  <a:rPr lang="en-US" sz="1600" b="0" dirty="0">
                    <a:solidFill>
                      <a:srgbClr val="0000FF"/>
                    </a:solidFill>
                  </a:rPr>
                  <a:t>Number of </a:t>
                </a:r>
                <a:r>
                  <a:rPr lang="en-US" sz="1600" b="0" dirty="0" smtClean="0">
                    <a:solidFill>
                      <a:srgbClr val="0000FF"/>
                    </a:solidFill>
                  </a:rPr>
                  <a:t>deaths</a:t>
                </a:r>
                <a:endParaRPr lang="en-US" sz="1600" b="0" dirty="0">
                  <a:solidFill>
                    <a:srgbClr val="0000FF"/>
                  </a:solidFill>
                </a:endParaRPr>
              </a:p>
            </c:rich>
          </c:tx>
          <c:layout>
            <c:manualLayout>
              <c:xMode val="edge"/>
              <c:yMode val="edge"/>
              <c:x val="0"/>
              <c:y val="0.31124150841438925"/>
            </c:manualLayout>
          </c:layout>
          <c:overlay val="0"/>
          <c:spPr>
            <a:noFill/>
            <a:ln w="19297">
              <a:noFill/>
            </a:ln>
          </c:spPr>
        </c:title>
        <c:numFmt formatCode="#,##0" sourceLinked="0"/>
        <c:majorTickMark val="cross"/>
        <c:minorTickMark val="none"/>
        <c:tickLblPos val="nextTo"/>
        <c:spPr>
          <a:ln w="2412">
            <a:solidFill>
              <a:srgbClr val="0000FF"/>
            </a:solidFill>
            <a:prstDash val="solid"/>
          </a:ln>
        </c:spPr>
        <c:txPr>
          <a:bodyPr rot="0" vert="horz"/>
          <a:lstStyle/>
          <a:p>
            <a:pPr>
              <a:defRPr sz="1600" b="0">
                <a:solidFill>
                  <a:srgbClr val="0000FF"/>
                </a:solidFill>
              </a:defRPr>
            </a:pPr>
            <a:endParaRPr lang="en-US"/>
          </a:p>
        </c:txPr>
        <c:crossAx val="45412736"/>
        <c:crosses val="autoZero"/>
        <c:crossBetween val="between"/>
      </c:valAx>
      <c:catAx>
        <c:axId val="45106304"/>
        <c:scaling>
          <c:orientation val="minMax"/>
        </c:scaling>
        <c:delete val="1"/>
        <c:axPos val="b"/>
        <c:numFmt formatCode="General" sourceLinked="1"/>
        <c:majorTickMark val="out"/>
        <c:minorTickMark val="none"/>
        <c:tickLblPos val="none"/>
        <c:crossAx val="45107840"/>
        <c:crosses val="autoZero"/>
        <c:auto val="0"/>
        <c:lblAlgn val="ctr"/>
        <c:lblOffset val="100"/>
        <c:noMultiLvlLbl val="0"/>
      </c:catAx>
      <c:valAx>
        <c:axId val="45107840"/>
        <c:scaling>
          <c:orientation val="minMax"/>
        </c:scaling>
        <c:delete val="0"/>
        <c:axPos val="r"/>
        <c:title>
          <c:tx>
            <c:rich>
              <a:bodyPr rot="-5400000" vert="horz"/>
              <a:lstStyle/>
              <a:p>
                <a:pPr>
                  <a:defRPr sz="1600" b="0">
                    <a:solidFill>
                      <a:srgbClr val="FF0000"/>
                    </a:solidFill>
                  </a:defRPr>
                </a:pPr>
                <a:r>
                  <a:rPr lang="en-US" sz="1600" b="0" dirty="0" smtClean="0">
                    <a:solidFill>
                      <a:srgbClr val="FF0000"/>
                    </a:solidFill>
                  </a:rPr>
                  <a:t>Deaths per 100,000</a:t>
                </a:r>
                <a:r>
                  <a:rPr lang="en-US" sz="1600" b="0" baseline="0" dirty="0" smtClean="0">
                    <a:solidFill>
                      <a:srgbClr val="FF0000"/>
                    </a:solidFill>
                  </a:rPr>
                  <a:t> FTEs</a:t>
                </a:r>
                <a:endParaRPr lang="en-US" sz="1600" b="0" dirty="0">
                  <a:solidFill>
                    <a:srgbClr val="FF0000"/>
                  </a:solidFill>
                </a:endParaRPr>
              </a:p>
            </c:rich>
          </c:tx>
          <c:layout>
            <c:manualLayout>
              <c:xMode val="edge"/>
              <c:yMode val="edge"/>
              <c:x val="0.96727828746177746"/>
              <c:y val="0.25172166898255388"/>
            </c:manualLayout>
          </c:layout>
          <c:overlay val="0"/>
          <c:spPr>
            <a:noFill/>
            <a:ln w="19297">
              <a:noFill/>
            </a:ln>
          </c:spPr>
        </c:title>
        <c:numFmt formatCode="#,##0.0" sourceLinked="0"/>
        <c:majorTickMark val="cross"/>
        <c:minorTickMark val="none"/>
        <c:tickLblPos val="nextTo"/>
        <c:spPr>
          <a:ln w="9649">
            <a:solidFill>
              <a:srgbClr val="FF0000"/>
            </a:solidFill>
            <a:prstDash val="solid"/>
          </a:ln>
        </c:spPr>
        <c:txPr>
          <a:bodyPr rot="0" vert="horz"/>
          <a:lstStyle/>
          <a:p>
            <a:pPr>
              <a:defRPr sz="1600" b="0">
                <a:solidFill>
                  <a:srgbClr val="FF0000"/>
                </a:solidFill>
              </a:defRPr>
            </a:pPr>
            <a:endParaRPr lang="en-US"/>
          </a:p>
        </c:txPr>
        <c:crossAx val="45106304"/>
        <c:crosses val="max"/>
        <c:crossBetween val="between"/>
      </c:valAx>
      <c:spPr>
        <a:noFill/>
        <a:ln w="25396">
          <a:noFill/>
        </a:ln>
      </c:spPr>
    </c:plotArea>
    <c:legend>
      <c:legendPos val="r"/>
      <c:layout>
        <c:manualLayout>
          <c:xMode val="edge"/>
          <c:yMode val="edge"/>
          <c:x val="0.63149847094801626"/>
          <c:y val="7.1145592095105764E-2"/>
          <c:w val="0.18869886103686678"/>
          <c:h val="0.12097595337347559"/>
        </c:manualLayout>
      </c:layout>
      <c:overlay val="0"/>
      <c:spPr>
        <a:noFill/>
        <a:ln w="19297">
          <a:noFill/>
        </a:ln>
      </c:spPr>
      <c:txPr>
        <a:bodyPr/>
        <a:lstStyle/>
        <a:p>
          <a:pPr>
            <a:defRPr sz="1600" b="0"/>
          </a:pPr>
          <a:endParaRPr lang="en-US"/>
        </a:p>
      </c:txPr>
    </c:legend>
    <c:plotVisOnly val="1"/>
    <c:dispBlanksAs val="gap"/>
    <c:showDLblsOverMax val="0"/>
  </c:chart>
  <c:spPr>
    <a:noFill/>
    <a:ln>
      <a:noFill/>
    </a:ln>
  </c:spPr>
  <c:txPr>
    <a:bodyPr/>
    <a:lstStyle/>
    <a:p>
      <a:pPr>
        <a:defRPr sz="1600" b="1" i="0" u="none" strike="noStrike" baseline="0">
          <a:solidFill>
            <a:schemeClr val="tx1"/>
          </a:solidFill>
          <a:latin typeface="Times New Roman" pitchFamily="18" charset="0"/>
          <a:ea typeface="Arial"/>
          <a:cs typeface="Times New Roman" pitchFamily="18"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8000003556007563"/>
          <c:y val="6.0231462053063248E-2"/>
          <c:w val="0.72000000000000064"/>
          <c:h val="0.89829728085232829"/>
        </c:manualLayout>
      </c:layout>
      <c:barChart>
        <c:barDir val="bar"/>
        <c:grouping val="clustered"/>
        <c:varyColors val="0"/>
        <c:ser>
          <c:idx val="0"/>
          <c:order val="0"/>
          <c:tx>
            <c:strRef>
              <c:f>Sheet1!$A$2</c:f>
              <c:strCache>
                <c:ptCount val="1"/>
                <c:pt idx="0">
                  <c:v>Electrocution</c:v>
                </c:pt>
              </c:strCache>
            </c:strRef>
          </c:tx>
          <c:spPr>
            <a:solidFill>
              <a:srgbClr val="0000FF"/>
            </a:solidFill>
            <a:ln w="25387">
              <a:noFill/>
            </a:ln>
          </c:spPr>
          <c:invertIfNegative val="0"/>
          <c:dPt>
            <c:idx val="5"/>
            <c:invertIfNegative val="0"/>
            <c:bubble3D val="0"/>
          </c:dPt>
          <c:dPt>
            <c:idx val="6"/>
            <c:invertIfNegative val="0"/>
            <c:bubble3D val="0"/>
            <c:spPr>
              <a:solidFill>
                <a:srgbClr val="FF0000"/>
              </a:solidFill>
              <a:ln w="25387">
                <a:noFill/>
              </a:ln>
            </c:spPr>
          </c:dPt>
          <c:dPt>
            <c:idx val="7"/>
            <c:invertIfNegative val="0"/>
            <c:bubble3D val="0"/>
            <c:spPr>
              <a:solidFill>
                <a:srgbClr val="FF0000"/>
              </a:solidFill>
              <a:ln w="25387">
                <a:noFill/>
              </a:ln>
            </c:spPr>
          </c:dPt>
          <c:dPt>
            <c:idx val="8"/>
            <c:invertIfNegative val="0"/>
            <c:bubble3D val="0"/>
          </c:dPt>
          <c:dPt>
            <c:idx val="9"/>
            <c:invertIfNegative val="0"/>
            <c:bubble3D val="0"/>
            <c:spPr>
              <a:solidFill>
                <a:srgbClr val="FF0000"/>
              </a:solidFill>
              <a:ln w="25387">
                <a:noFill/>
              </a:ln>
            </c:spPr>
          </c:dPt>
          <c:dPt>
            <c:idx val="10"/>
            <c:invertIfNegative val="0"/>
            <c:bubble3D val="0"/>
          </c:dPt>
          <c:dLbls>
            <c:dLbl>
              <c:idx val="9"/>
              <c:layout>
                <c:manualLayout>
                  <c:x val="4.8385832916666965E-3"/>
                  <c:y val="-2.5380710659898623E-3"/>
                </c:manualLayout>
              </c:layout>
              <c:showLegendKey val="0"/>
              <c:showVal val="1"/>
              <c:showCatName val="0"/>
              <c:showSerName val="0"/>
              <c:showPercent val="0"/>
              <c:showBubbleSize val="0"/>
              <c:extLst>
                <c:ext xmlns:c15="http://schemas.microsoft.com/office/drawing/2012/chart" uri="{CE6537A1-D6FC-4f65-9D91-7224C49458BB}">
                  <c15:layout/>
                </c:ext>
              </c:extLst>
            </c:dLbl>
            <c:numFmt formatCode="0" sourceLinked="0"/>
            <c:spPr>
              <a:noFill/>
              <a:ln w="25387">
                <a:noFill/>
              </a:ln>
            </c:spPr>
            <c:txPr>
              <a:bodyPr/>
              <a:lstStyle/>
              <a:p>
                <a:pPr>
                  <a:defRPr sz="16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Sheet1!$B$1:$H$1</c:f>
              <c:strCache>
                <c:ptCount val="7"/>
                <c:pt idx="0">
                  <c:v>Other</c:v>
                </c:pt>
                <c:pt idx="1">
                  <c:v>Wholesale</c:v>
                </c:pt>
                <c:pt idx="2">
                  <c:v>Utilities</c:v>
                </c:pt>
                <c:pt idx="3">
                  <c:v>Manufacturing</c:v>
                </c:pt>
                <c:pt idx="4">
                  <c:v>Agriculture</c:v>
                </c:pt>
                <c:pt idx="5">
                  <c:v>Admin. support and waste management</c:v>
                </c:pt>
                <c:pt idx="6">
                  <c:v>Construction</c:v>
                </c:pt>
              </c:strCache>
            </c:strRef>
          </c:cat>
          <c:val>
            <c:numRef>
              <c:f>Sheet1!$B$2:$H$2</c:f>
              <c:numCache>
                <c:formatCode>General</c:formatCode>
                <c:ptCount val="7"/>
                <c:pt idx="0">
                  <c:v>14</c:v>
                </c:pt>
                <c:pt idx="1">
                  <c:v>4</c:v>
                </c:pt>
                <c:pt idx="2">
                  <c:v>5</c:v>
                </c:pt>
                <c:pt idx="3">
                  <c:v>7</c:v>
                </c:pt>
                <c:pt idx="4">
                  <c:v>7</c:v>
                </c:pt>
                <c:pt idx="5">
                  <c:v>15</c:v>
                </c:pt>
                <c:pt idx="6">
                  <c:v>82</c:v>
                </c:pt>
              </c:numCache>
            </c:numRef>
          </c:val>
        </c:ser>
        <c:dLbls>
          <c:showLegendKey val="0"/>
          <c:showVal val="1"/>
          <c:showCatName val="0"/>
          <c:showSerName val="0"/>
          <c:showPercent val="0"/>
          <c:showBubbleSize val="0"/>
        </c:dLbls>
        <c:gapWidth val="150"/>
        <c:axId val="7415296"/>
        <c:axId val="7419392"/>
      </c:barChart>
      <c:catAx>
        <c:axId val="7415296"/>
        <c:scaling>
          <c:orientation val="minMax"/>
        </c:scaling>
        <c:delete val="0"/>
        <c:axPos val="l"/>
        <c:numFmt formatCode="General" sourceLinked="1"/>
        <c:majorTickMark val="out"/>
        <c:minorTickMark val="none"/>
        <c:tickLblPos val="nextTo"/>
        <c:spPr>
          <a:ln w="9520">
            <a:noFill/>
          </a:ln>
        </c:spPr>
        <c:txPr>
          <a:bodyPr rot="0" vert="horz" anchor="ctr" anchorCtr="0"/>
          <a:lstStyle/>
          <a:p>
            <a:pPr>
              <a:defRPr sz="1600"/>
            </a:pPr>
            <a:endParaRPr lang="en-US"/>
          </a:p>
        </c:txPr>
        <c:crossAx val="7419392"/>
        <c:crosses val="autoZero"/>
        <c:auto val="1"/>
        <c:lblAlgn val="ctr"/>
        <c:lblOffset val="100"/>
        <c:tickLblSkip val="1"/>
        <c:tickMarkSkip val="1"/>
        <c:noMultiLvlLbl val="0"/>
      </c:catAx>
      <c:valAx>
        <c:axId val="7419392"/>
        <c:scaling>
          <c:orientation val="minMax"/>
        </c:scaling>
        <c:delete val="1"/>
        <c:axPos val="b"/>
        <c:title>
          <c:tx>
            <c:rich>
              <a:bodyPr/>
              <a:lstStyle/>
              <a:p>
                <a:pPr>
                  <a:defRPr sz="1600"/>
                </a:pPr>
                <a:r>
                  <a:rPr lang="en-US" sz="1600" dirty="0"/>
                  <a:t>Number of </a:t>
                </a:r>
                <a:r>
                  <a:rPr lang="en-US" sz="1600" dirty="0" smtClean="0"/>
                  <a:t>deaths</a:t>
                </a:r>
                <a:endParaRPr lang="en-US" sz="1600" dirty="0"/>
              </a:p>
            </c:rich>
          </c:tx>
          <c:layout>
            <c:manualLayout>
              <c:xMode val="edge"/>
              <c:yMode val="edge"/>
              <c:x val="0.51778099032016633"/>
              <c:y val="2.7606086774320648E-2"/>
            </c:manualLayout>
          </c:layout>
          <c:overlay val="0"/>
          <c:spPr>
            <a:noFill/>
            <a:ln w="25387">
              <a:noFill/>
            </a:ln>
          </c:spPr>
        </c:title>
        <c:numFmt formatCode="General" sourceLinked="1"/>
        <c:majorTickMark val="out"/>
        <c:minorTickMark val="none"/>
        <c:tickLblPos val="none"/>
        <c:crossAx val="7415296"/>
        <c:crosses val="autoZero"/>
        <c:crossBetween val="between"/>
      </c:valAx>
      <c:spPr>
        <a:noFill/>
        <a:ln w="25403">
          <a:noFill/>
        </a:ln>
      </c:spPr>
    </c:plotArea>
    <c:plotVisOnly val="1"/>
    <c:dispBlanksAs val="gap"/>
    <c:showDLblsOverMax val="0"/>
  </c:chart>
  <c:spPr>
    <a:noFill/>
    <a:ln>
      <a:noFill/>
    </a:ln>
  </c:spPr>
  <c:txPr>
    <a:bodyPr/>
    <a:lstStyle/>
    <a:p>
      <a:pPr>
        <a:defRPr sz="1800" b="0"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411013990223701"/>
          <c:y val="0.13547036566953194"/>
          <c:w val="0.40695429699727903"/>
          <c:h val="0.65587646377737374"/>
        </c:manualLayout>
      </c:layout>
      <c:pieChart>
        <c:varyColors val="1"/>
        <c:ser>
          <c:idx val="0"/>
          <c:order val="0"/>
          <c:tx>
            <c:strRef>
              <c:f>Sheet1!$A$2</c:f>
              <c:strCache>
                <c:ptCount val="1"/>
              </c:strCache>
            </c:strRef>
          </c:tx>
          <c:spPr>
            <a:ln w="25393">
              <a:noFill/>
            </a:ln>
          </c:spPr>
          <c:dPt>
            <c:idx val="0"/>
            <c:bubble3D val="0"/>
            <c:spPr>
              <a:solidFill>
                <a:srgbClr val="FF0000"/>
              </a:solidFill>
              <a:ln w="25393">
                <a:noFill/>
              </a:ln>
            </c:spPr>
          </c:dPt>
          <c:dPt>
            <c:idx val="1"/>
            <c:bubble3D val="0"/>
            <c:spPr>
              <a:solidFill>
                <a:srgbClr val="0000FF"/>
              </a:solidFill>
              <a:ln w="25393">
                <a:noFill/>
              </a:ln>
            </c:spPr>
          </c:dPt>
          <c:dPt>
            <c:idx val="2"/>
            <c:bubble3D val="0"/>
            <c:spPr>
              <a:solidFill>
                <a:srgbClr val="00CCFF"/>
              </a:solidFill>
              <a:ln w="25393">
                <a:noFill/>
              </a:ln>
            </c:spPr>
          </c:dPt>
          <c:dPt>
            <c:idx val="3"/>
            <c:bubble3D val="0"/>
            <c:spPr>
              <a:solidFill>
                <a:srgbClr val="FF9900"/>
              </a:solidFill>
              <a:ln w="25393">
                <a:noFill/>
              </a:ln>
            </c:spPr>
          </c:dPt>
          <c:dPt>
            <c:idx val="4"/>
            <c:bubble3D val="0"/>
            <c:spPr>
              <a:solidFill>
                <a:srgbClr val="FFFF00"/>
              </a:solidFill>
              <a:ln w="25393">
                <a:noFill/>
              </a:ln>
            </c:spPr>
          </c:dPt>
          <c:dPt>
            <c:idx val="5"/>
            <c:bubble3D val="0"/>
            <c:spPr>
              <a:solidFill>
                <a:srgbClr val="800080"/>
              </a:solidFill>
              <a:ln w="25393">
                <a:noFill/>
              </a:ln>
            </c:spPr>
          </c:dPt>
          <c:dPt>
            <c:idx val="6"/>
            <c:bubble3D val="0"/>
            <c:spPr>
              <a:solidFill>
                <a:srgbClr val="339966"/>
              </a:solidFill>
              <a:ln w="25393">
                <a:noFill/>
              </a:ln>
            </c:spPr>
          </c:dPt>
          <c:dLbls>
            <c:dLbl>
              <c:idx val="0"/>
              <c:layout>
                <c:manualLayout>
                  <c:x val="-0.19509956897589636"/>
                  <c:y val="0.14120720678416146"/>
                </c:manualLayout>
              </c:layout>
              <c:spPr/>
              <c:txPr>
                <a:bodyPr/>
                <a:lstStyle/>
                <a:p>
                  <a:pPr>
                    <a:defRPr sz="1600">
                      <a:solidFill>
                        <a:schemeClr val="bg1"/>
                      </a:solidFill>
                    </a:defRPr>
                  </a:pPr>
                  <a:endParaRPr lang="en-US"/>
                </a:p>
              </c:txPr>
              <c:showLegendKey val="0"/>
              <c:showVal val="0"/>
              <c:showCatName val="1"/>
              <c:showSerName val="0"/>
              <c:showPercent val="1"/>
              <c:showBubbleSize val="0"/>
              <c:separator>; </c:separator>
            </c:dLbl>
            <c:dLbl>
              <c:idx val="2"/>
              <c:layout>
                <c:manualLayout>
                  <c:x val="7.0282212429868289E-3"/>
                  <c:y val="-0.11740935781336807"/>
                </c:manualLayout>
              </c:layout>
              <c:spPr/>
              <c:txPr>
                <a:bodyPr/>
                <a:lstStyle/>
                <a:p>
                  <a:pPr>
                    <a:defRPr sz="1600" b="0"/>
                  </a:pPr>
                  <a:endParaRPr lang="en-US"/>
                </a:p>
              </c:txPr>
              <c:showLegendKey val="0"/>
              <c:showVal val="0"/>
              <c:showCatName val="1"/>
              <c:showSerName val="0"/>
              <c:showPercent val="1"/>
              <c:showBubbleSize val="0"/>
              <c:separator>; </c:separator>
            </c:dLbl>
            <c:dLbl>
              <c:idx val="3"/>
              <c:layout>
                <c:manualLayout>
                  <c:x val="3.4650485203108276E-4"/>
                  <c:y val="2.0550950192809456E-3"/>
                </c:manualLayout>
              </c:layout>
              <c:showLegendKey val="0"/>
              <c:showVal val="0"/>
              <c:showCatName val="1"/>
              <c:showSerName val="0"/>
              <c:showPercent val="1"/>
              <c:showBubbleSize val="0"/>
              <c:separator>; </c:separator>
            </c:dLbl>
            <c:dLbl>
              <c:idx val="4"/>
              <c:layout>
                <c:manualLayout>
                  <c:x val="5.8807339449541286E-2"/>
                  <c:y val="-9.615539475540372E-3"/>
                </c:manualLayout>
              </c:layout>
              <c:spPr/>
              <c:txPr>
                <a:bodyPr/>
                <a:lstStyle/>
                <a:p>
                  <a:pPr>
                    <a:defRPr sz="1600" b="0"/>
                  </a:pPr>
                  <a:endParaRPr lang="en-US"/>
                </a:p>
              </c:txPr>
              <c:showLegendKey val="0"/>
              <c:showVal val="0"/>
              <c:showCatName val="1"/>
              <c:showSerName val="0"/>
              <c:showPercent val="1"/>
              <c:showBubbleSize val="0"/>
              <c:separator>; </c:separator>
            </c:dLbl>
            <c:dLbl>
              <c:idx val="5"/>
              <c:layout>
                <c:manualLayout>
                  <c:x val="1.9223915817862406E-3"/>
                  <c:y val="-2.8487253307585792E-3"/>
                </c:manualLayout>
              </c:layout>
              <c:tx>
                <c:rich>
                  <a:bodyPr/>
                  <a:lstStyle/>
                  <a:p>
                    <a:pPr>
                      <a:defRPr sz="1600" b="0"/>
                    </a:pPr>
                    <a:r>
                      <a:rPr lang="en-US" sz="1600" b="0" dirty="0"/>
                      <a:t>Carpenter </a:t>
                    </a:r>
                    <a:r>
                      <a:rPr lang="en-US" sz="1600" b="0" dirty="0" smtClean="0"/>
                      <a:t>(5%)</a:t>
                    </a:r>
                    <a:endParaRPr lang="en-US" sz="2000" b="0" dirty="0"/>
                  </a:p>
                </c:rich>
              </c:tx>
              <c:spPr/>
              <c:showLegendKey val="0"/>
              <c:showVal val="0"/>
              <c:showCatName val="1"/>
              <c:showSerName val="0"/>
              <c:showPercent val="1"/>
              <c:showBubbleSize val="0"/>
              <c:separator>; </c:separator>
            </c:dLbl>
            <c:txPr>
              <a:bodyPr/>
              <a:lstStyle/>
              <a:p>
                <a:pPr>
                  <a:defRPr sz="1600"/>
                </a:pPr>
                <a:endParaRPr lang="en-US"/>
              </a:p>
            </c:txPr>
            <c:showLegendKey val="0"/>
            <c:showVal val="0"/>
            <c:showCatName val="1"/>
            <c:showSerName val="0"/>
            <c:showPercent val="1"/>
            <c:showBubbleSize val="0"/>
            <c:separator>; </c:separator>
            <c:showLeaderLines val="0"/>
          </c:dLbls>
          <c:cat>
            <c:strRef>
              <c:f>Sheet1!$B$1:$F$1</c:f>
              <c:strCache>
                <c:ptCount val="5"/>
                <c:pt idx="0">
                  <c:v>Direct exposure to electricity, greater than 220 volts</c:v>
                </c:pt>
                <c:pt idx="1">
                  <c:v>Direct exposure to electricity, 220 volts or less</c:v>
                </c:pt>
                <c:pt idx="2">
                  <c:v>Indirect exposure to electricity, greater than 220 volts</c:v>
                </c:pt>
                <c:pt idx="3">
                  <c:v>Indirect exposure to electricity, 220 volts or less</c:v>
                </c:pt>
                <c:pt idx="4">
                  <c:v>Other</c:v>
                </c:pt>
              </c:strCache>
            </c:strRef>
          </c:cat>
          <c:val>
            <c:numRef>
              <c:f>Sheet1!$B$2:$F$2</c:f>
              <c:numCache>
                <c:formatCode>0.0%</c:formatCode>
                <c:ptCount val="5"/>
                <c:pt idx="0">
                  <c:v>0.35989010989010989</c:v>
                </c:pt>
                <c:pt idx="1">
                  <c:v>0.18406593406593408</c:v>
                </c:pt>
                <c:pt idx="2">
                  <c:v>0.33791208791208793</c:v>
                </c:pt>
                <c:pt idx="3">
                  <c:v>4.9450549450549448E-2</c:v>
                </c:pt>
                <c:pt idx="4">
                  <c:v>6.8681318681318687E-2</c:v>
                </c:pt>
              </c:numCache>
            </c:numRef>
          </c:val>
        </c:ser>
        <c:dLbls>
          <c:showLegendKey val="0"/>
          <c:showVal val="0"/>
          <c:showCatName val="1"/>
          <c:showSerName val="0"/>
          <c:showPercent val="1"/>
          <c:showBubbleSize val="0"/>
          <c:separator> </c:separator>
          <c:showLeaderLines val="0"/>
        </c:dLbls>
        <c:firstSliceAng val="0"/>
      </c:pieChart>
      <c:spPr>
        <a:noFill/>
        <a:ln w="25393">
          <a:noFill/>
        </a:ln>
      </c:spPr>
    </c:plotArea>
    <c:plotVisOnly val="1"/>
    <c:dispBlanksAs val="zero"/>
    <c:showDLblsOverMax val="0"/>
  </c:chart>
  <c:spPr>
    <a:noFill/>
    <a:ln>
      <a:noFill/>
    </a:ln>
  </c:spPr>
  <c:txPr>
    <a:bodyPr/>
    <a:lstStyle/>
    <a:p>
      <a:pPr>
        <a:defRPr sz="1800" b="0" i="0" u="none" strike="noStrike" baseline="0">
          <a:solidFill>
            <a:schemeClr val="tx1"/>
          </a:solidFill>
          <a:latin typeface="Times New Roman"/>
          <a:ea typeface="Times New Roman"/>
          <a:cs typeface="Times New Roman"/>
        </a:defRPr>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5571109006229998"/>
          <c:y val="5.471098645658156E-2"/>
          <c:w val="0.53052751621534566"/>
          <c:h val="0.91256663235200974"/>
        </c:manualLayout>
      </c:layout>
      <c:barChart>
        <c:barDir val="bar"/>
        <c:grouping val="clustered"/>
        <c:varyColors val="0"/>
        <c:ser>
          <c:idx val="0"/>
          <c:order val="0"/>
          <c:spPr>
            <a:solidFill>
              <a:srgbClr val="FF0000"/>
            </a:solidFill>
            <a:ln w="24367">
              <a:noFill/>
            </a:ln>
          </c:spPr>
          <c:invertIfNegative val="0"/>
          <c:dLbls>
            <c:spPr>
              <a:noFill/>
              <a:ln w="24367">
                <a:noFill/>
              </a:ln>
            </c:spPr>
            <c:txPr>
              <a:bodyPr/>
              <a:lstStyle/>
              <a:p>
                <a:pPr>
                  <a:defRPr sz="16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Sheet1!$B$1:$L$1</c:f>
              <c:strCache>
                <c:ptCount val="11"/>
                <c:pt idx="0">
                  <c:v>Other sources</c:v>
                </c:pt>
                <c:pt idx="1">
                  <c:v>Scaffolds, staging, towers, poles</c:v>
                </c:pt>
                <c:pt idx="2">
                  <c:v>Construction/logging/mining machinery</c:v>
                </c:pt>
                <c:pt idx="3">
                  <c:v>Containers, furniture, and fixtures</c:v>
                </c:pt>
                <c:pt idx="4">
                  <c:v>Building materials (solid elements)</c:v>
                </c:pt>
                <c:pt idx="5">
                  <c:v>Cranes, elevators, lifts</c:v>
                </c:pt>
                <c:pt idx="6">
                  <c:v>Heating/cooling/cleaning machinery</c:v>
                </c:pt>
                <c:pt idx="7">
                  <c:v>Trucks</c:v>
                </c:pt>
                <c:pt idx="8">
                  <c:v>Handtools</c:v>
                </c:pt>
                <c:pt idx="9">
                  <c:v>Ladders</c:v>
                </c:pt>
                <c:pt idx="10">
                  <c:v>Electric parts</c:v>
                </c:pt>
              </c:strCache>
            </c:strRef>
          </c:cat>
          <c:val>
            <c:numRef>
              <c:f>Sheet1!$B$2:$L$2</c:f>
              <c:numCache>
                <c:formatCode>General</c:formatCode>
                <c:ptCount val="11"/>
                <c:pt idx="0">
                  <c:v>24</c:v>
                </c:pt>
                <c:pt idx="1">
                  <c:v>9</c:v>
                </c:pt>
                <c:pt idx="2">
                  <c:v>9</c:v>
                </c:pt>
                <c:pt idx="3">
                  <c:v>12</c:v>
                </c:pt>
                <c:pt idx="4">
                  <c:v>13</c:v>
                </c:pt>
                <c:pt idx="5">
                  <c:v>14</c:v>
                </c:pt>
                <c:pt idx="6" formatCode="#,##0">
                  <c:v>14</c:v>
                </c:pt>
                <c:pt idx="7">
                  <c:v>23</c:v>
                </c:pt>
                <c:pt idx="8">
                  <c:v>28</c:v>
                </c:pt>
                <c:pt idx="9">
                  <c:v>29</c:v>
                </c:pt>
                <c:pt idx="10">
                  <c:v>189</c:v>
                </c:pt>
              </c:numCache>
            </c:numRef>
          </c:val>
        </c:ser>
        <c:dLbls>
          <c:showLegendKey val="0"/>
          <c:showVal val="1"/>
          <c:showCatName val="0"/>
          <c:showSerName val="0"/>
          <c:showPercent val="0"/>
          <c:showBubbleSize val="0"/>
        </c:dLbls>
        <c:gapWidth val="100"/>
        <c:axId val="45312640"/>
        <c:axId val="45340160"/>
      </c:barChart>
      <c:catAx>
        <c:axId val="45312640"/>
        <c:scaling>
          <c:orientation val="minMax"/>
        </c:scaling>
        <c:delete val="0"/>
        <c:axPos val="l"/>
        <c:numFmt formatCode="General" sourceLinked="1"/>
        <c:majorTickMark val="out"/>
        <c:minorTickMark val="none"/>
        <c:tickLblPos val="nextTo"/>
        <c:spPr>
          <a:ln w="3046">
            <a:noFill/>
            <a:prstDash val="solid"/>
          </a:ln>
        </c:spPr>
        <c:txPr>
          <a:bodyPr rot="0" vert="horz" anchor="ctr" anchorCtr="0"/>
          <a:lstStyle/>
          <a:p>
            <a:pPr algn="just">
              <a:defRPr sz="1600"/>
            </a:pPr>
            <a:endParaRPr lang="en-US"/>
          </a:p>
        </c:txPr>
        <c:crossAx val="45340160"/>
        <c:crosses val="autoZero"/>
        <c:auto val="1"/>
        <c:lblAlgn val="ctr"/>
        <c:lblOffset val="100"/>
        <c:tickLblSkip val="1"/>
        <c:tickMarkSkip val="1"/>
        <c:noMultiLvlLbl val="0"/>
      </c:catAx>
      <c:valAx>
        <c:axId val="45340160"/>
        <c:scaling>
          <c:orientation val="minMax"/>
        </c:scaling>
        <c:delete val="1"/>
        <c:axPos val="b"/>
        <c:numFmt formatCode="General" sourceLinked="1"/>
        <c:majorTickMark val="out"/>
        <c:minorTickMark val="none"/>
        <c:tickLblPos val="none"/>
        <c:crossAx val="45312640"/>
        <c:crosses val="autoZero"/>
        <c:crossBetween val="between"/>
      </c:valAx>
    </c:plotArea>
    <c:plotVisOnly val="1"/>
    <c:dispBlanksAs val="gap"/>
    <c:showDLblsOverMax val="0"/>
  </c:chart>
  <c:spPr>
    <a:noFill/>
    <a:ln>
      <a:noFill/>
    </a:ln>
  </c:spPr>
  <c:txPr>
    <a:bodyPr/>
    <a:lstStyle/>
    <a:p>
      <a:pPr>
        <a:defRPr sz="1800" b="0" i="0" u="none" strike="noStrike" baseline="0">
          <a:solidFill>
            <a:schemeClr val="tx1"/>
          </a:solidFill>
          <a:latin typeface="Times New Roman"/>
          <a:ea typeface="Times New Roman"/>
          <a:cs typeface="Times New Roman"/>
        </a:defRPr>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563922485193673"/>
          <c:y val="0.16257789457082544"/>
          <c:w val="0.42377385463704648"/>
          <c:h val="0.70379665548209924"/>
        </c:manualLayout>
      </c:layout>
      <c:pieChart>
        <c:varyColors val="1"/>
        <c:ser>
          <c:idx val="0"/>
          <c:order val="0"/>
          <c:tx>
            <c:strRef>
              <c:f>Sheet1!$A$2</c:f>
              <c:strCache>
                <c:ptCount val="1"/>
              </c:strCache>
            </c:strRef>
          </c:tx>
          <c:spPr>
            <a:ln w="25393">
              <a:noFill/>
            </a:ln>
          </c:spPr>
          <c:dPt>
            <c:idx val="0"/>
            <c:bubble3D val="0"/>
            <c:spPr>
              <a:solidFill>
                <a:srgbClr val="FF0000"/>
              </a:solidFill>
              <a:ln w="25393">
                <a:noFill/>
              </a:ln>
            </c:spPr>
          </c:dPt>
          <c:dPt>
            <c:idx val="1"/>
            <c:bubble3D val="0"/>
            <c:spPr>
              <a:solidFill>
                <a:srgbClr val="0000FF"/>
              </a:solidFill>
              <a:ln w="25393">
                <a:noFill/>
              </a:ln>
            </c:spPr>
          </c:dPt>
          <c:dPt>
            <c:idx val="2"/>
            <c:bubble3D val="0"/>
            <c:spPr>
              <a:solidFill>
                <a:srgbClr val="00CCFF"/>
              </a:solidFill>
              <a:ln w="25393">
                <a:noFill/>
              </a:ln>
            </c:spPr>
          </c:dPt>
          <c:dPt>
            <c:idx val="3"/>
            <c:bubble3D val="0"/>
            <c:spPr>
              <a:solidFill>
                <a:srgbClr val="FF9900"/>
              </a:solidFill>
              <a:ln w="25393">
                <a:noFill/>
              </a:ln>
            </c:spPr>
          </c:dPt>
          <c:dPt>
            <c:idx val="4"/>
            <c:bubble3D val="0"/>
            <c:spPr>
              <a:solidFill>
                <a:srgbClr val="FFFF00"/>
              </a:solidFill>
              <a:ln w="25393">
                <a:noFill/>
              </a:ln>
            </c:spPr>
          </c:dPt>
          <c:dPt>
            <c:idx val="5"/>
            <c:bubble3D val="0"/>
            <c:spPr>
              <a:solidFill>
                <a:srgbClr val="800080"/>
              </a:solidFill>
              <a:ln w="25393">
                <a:noFill/>
              </a:ln>
            </c:spPr>
          </c:dPt>
          <c:dPt>
            <c:idx val="6"/>
            <c:bubble3D val="0"/>
            <c:spPr>
              <a:solidFill>
                <a:srgbClr val="339966"/>
              </a:solidFill>
              <a:ln w="25393">
                <a:noFill/>
              </a:ln>
            </c:spPr>
          </c:dPt>
          <c:dLbls>
            <c:dLbl>
              <c:idx val="0"/>
              <c:layout>
                <c:manualLayout>
                  <c:x val="-0.18745430903705845"/>
                  <c:y val="5.4955503341105952E-2"/>
                </c:manualLayout>
              </c:layout>
              <c:spPr/>
              <c:txPr>
                <a:bodyPr/>
                <a:lstStyle/>
                <a:p>
                  <a:pPr>
                    <a:defRPr sz="1600">
                      <a:solidFill>
                        <a:schemeClr val="bg1"/>
                      </a:solidFill>
                    </a:defRPr>
                  </a:pPr>
                  <a:endParaRPr lang="en-US"/>
                </a:p>
              </c:txPr>
              <c:showLegendKey val="0"/>
              <c:showVal val="0"/>
              <c:showCatName val="1"/>
              <c:showSerName val="0"/>
              <c:showPercent val="1"/>
              <c:showBubbleSize val="0"/>
              <c:separator>; </c:separator>
            </c:dLbl>
            <c:dLbl>
              <c:idx val="1"/>
              <c:layout>
                <c:manualLayout>
                  <c:x val="0.11962809121336897"/>
                  <c:y val="-0.26794298202805727"/>
                </c:manualLayout>
              </c:layout>
              <c:spPr/>
              <c:txPr>
                <a:bodyPr/>
                <a:lstStyle/>
                <a:p>
                  <a:pPr>
                    <a:defRPr sz="1600">
                      <a:solidFill>
                        <a:schemeClr val="bg1"/>
                      </a:solidFill>
                    </a:defRPr>
                  </a:pPr>
                  <a:endParaRPr lang="en-US"/>
                </a:p>
              </c:txPr>
              <c:showLegendKey val="0"/>
              <c:showVal val="0"/>
              <c:showCatName val="1"/>
              <c:showSerName val="0"/>
              <c:showPercent val="1"/>
              <c:showBubbleSize val="0"/>
              <c:separator>; </c:separator>
            </c:dLbl>
            <c:dLbl>
              <c:idx val="2"/>
              <c:layout>
                <c:manualLayout>
                  <c:x val="-1.4378506585759348E-2"/>
                  <c:y val="5.755798982950143E-2"/>
                </c:manualLayout>
              </c:layout>
              <c:spPr/>
              <c:txPr>
                <a:bodyPr/>
                <a:lstStyle/>
                <a:p>
                  <a:pPr>
                    <a:defRPr sz="1600" b="0"/>
                  </a:pPr>
                  <a:endParaRPr lang="en-US"/>
                </a:p>
              </c:txPr>
              <c:showLegendKey val="0"/>
              <c:showVal val="0"/>
              <c:showCatName val="1"/>
              <c:showSerName val="0"/>
              <c:showPercent val="1"/>
              <c:showBubbleSize val="0"/>
              <c:separator>; </c:separator>
            </c:dLbl>
            <c:dLbl>
              <c:idx val="3"/>
              <c:layout>
                <c:manualLayout>
                  <c:x val="2.2430831467167494E-2"/>
                  <c:y val="3.0237314867295893E-2"/>
                </c:manualLayout>
              </c:layout>
              <c:showLegendKey val="0"/>
              <c:showVal val="0"/>
              <c:showCatName val="1"/>
              <c:showSerName val="0"/>
              <c:showPercent val="1"/>
              <c:showBubbleSize val="0"/>
              <c:separator>; </c:separator>
            </c:dLbl>
            <c:dLbl>
              <c:idx val="4"/>
              <c:layout>
                <c:manualLayout>
                  <c:x val="7.1039755351681957E-2"/>
                  <c:y val="-2.4401512515782861E-2"/>
                </c:manualLayout>
              </c:layout>
              <c:spPr/>
              <c:txPr>
                <a:bodyPr/>
                <a:lstStyle/>
                <a:p>
                  <a:pPr>
                    <a:defRPr sz="1600" b="0"/>
                  </a:pPr>
                  <a:endParaRPr lang="en-US"/>
                </a:p>
              </c:txPr>
              <c:showLegendKey val="0"/>
              <c:showVal val="0"/>
              <c:showCatName val="1"/>
              <c:showSerName val="0"/>
              <c:showPercent val="1"/>
              <c:showBubbleSize val="0"/>
              <c:separator>; </c:separator>
            </c:dLbl>
            <c:dLbl>
              <c:idx val="5"/>
              <c:layout>
                <c:manualLayout>
                  <c:x val="1.9223915817862406E-3"/>
                  <c:y val="-2.8487253307585792E-3"/>
                </c:manualLayout>
              </c:layout>
              <c:tx>
                <c:rich>
                  <a:bodyPr/>
                  <a:lstStyle/>
                  <a:p>
                    <a:pPr>
                      <a:defRPr sz="1600" b="0"/>
                    </a:pPr>
                    <a:r>
                      <a:rPr lang="en-US" sz="1600" b="0" dirty="0"/>
                      <a:t>Carpenter </a:t>
                    </a:r>
                    <a:r>
                      <a:rPr lang="en-US" sz="1600" b="0" dirty="0" smtClean="0"/>
                      <a:t>(5%)</a:t>
                    </a:r>
                    <a:endParaRPr lang="en-US" sz="2000" b="0" dirty="0"/>
                  </a:p>
                </c:rich>
              </c:tx>
              <c:spPr/>
              <c:showLegendKey val="0"/>
              <c:showVal val="0"/>
              <c:showCatName val="1"/>
              <c:showSerName val="0"/>
              <c:showPercent val="1"/>
              <c:showBubbleSize val="0"/>
              <c:separator>; </c:separator>
            </c:dLbl>
            <c:txPr>
              <a:bodyPr/>
              <a:lstStyle/>
              <a:p>
                <a:pPr>
                  <a:defRPr sz="1600"/>
                </a:pPr>
                <a:endParaRPr lang="en-US"/>
              </a:p>
            </c:txPr>
            <c:showLegendKey val="0"/>
            <c:showVal val="0"/>
            <c:showCatName val="1"/>
            <c:showSerName val="0"/>
            <c:showPercent val="1"/>
            <c:showBubbleSize val="0"/>
            <c:separator>; </c:separator>
            <c:showLeaderLines val="0"/>
          </c:dLbls>
          <c:cat>
            <c:strRef>
              <c:f>Sheet1!$B$1:$F$1</c:f>
              <c:strCache>
                <c:ptCount val="5"/>
                <c:pt idx="0">
                  <c:v>Power lines, transformers, convertors</c:v>
                </c:pt>
                <c:pt idx="1">
                  <c:v>Electrical wiring—building</c:v>
                </c:pt>
                <c:pt idx="2">
                  <c:v>Switchboards, switches, fuses</c:v>
                </c:pt>
                <c:pt idx="3">
                  <c:v>Power cords, electrical cords, extension cords</c:v>
                </c:pt>
                <c:pt idx="4">
                  <c:v>Other</c:v>
                </c:pt>
              </c:strCache>
            </c:strRef>
          </c:cat>
          <c:val>
            <c:numRef>
              <c:f>Sheet1!$B$2:$F$2</c:f>
              <c:numCache>
                <c:formatCode>0%</c:formatCode>
                <c:ptCount val="5"/>
                <c:pt idx="0">
                  <c:v>0.38624338624338622</c:v>
                </c:pt>
                <c:pt idx="1">
                  <c:v>0.37037037037037035</c:v>
                </c:pt>
                <c:pt idx="2">
                  <c:v>0.13227513227513227</c:v>
                </c:pt>
                <c:pt idx="3">
                  <c:v>3.1746031746031744E-2</c:v>
                </c:pt>
                <c:pt idx="4">
                  <c:v>7.9365079365079361E-2</c:v>
                </c:pt>
              </c:numCache>
            </c:numRef>
          </c:val>
        </c:ser>
        <c:dLbls>
          <c:showLegendKey val="0"/>
          <c:showVal val="0"/>
          <c:showCatName val="1"/>
          <c:showSerName val="0"/>
          <c:showPercent val="1"/>
          <c:showBubbleSize val="0"/>
          <c:separator> </c:separator>
          <c:showLeaderLines val="0"/>
        </c:dLbls>
        <c:firstSliceAng val="0"/>
      </c:pieChart>
      <c:spPr>
        <a:noFill/>
        <a:ln w="25393">
          <a:noFill/>
        </a:ln>
      </c:spPr>
    </c:plotArea>
    <c:plotVisOnly val="1"/>
    <c:dispBlanksAs val="zero"/>
    <c:showDLblsOverMax val="0"/>
  </c:chart>
  <c:spPr>
    <a:noFill/>
    <a:ln>
      <a:noFill/>
    </a:ln>
  </c:spPr>
  <c:txPr>
    <a:bodyPr/>
    <a:lstStyle/>
    <a:p>
      <a:pPr>
        <a:defRPr sz="1800" b="0" i="0" u="none" strike="noStrike" baseline="0">
          <a:solidFill>
            <a:schemeClr val="tx1"/>
          </a:solidFill>
          <a:latin typeface="Times New Roman"/>
          <a:ea typeface="Times New Roman"/>
          <a:cs typeface="Times New Roman"/>
        </a:defRPr>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smtClean="0"/>
              <a:t>Electrocution</a:t>
            </a:r>
          </a:p>
          <a:p>
            <a:pPr>
              <a:defRPr sz="1600"/>
            </a:pPr>
            <a:r>
              <a:rPr lang="en-US" sz="1600" dirty="0" smtClean="0"/>
              <a:t>(n=293)</a:t>
            </a:r>
            <a:endParaRPr lang="en-US" sz="1600" dirty="0"/>
          </a:p>
        </c:rich>
      </c:tx>
      <c:layout>
        <c:manualLayout>
          <c:xMode val="edge"/>
          <c:yMode val="edge"/>
          <c:x val="0.15805077462662301"/>
          <c:y val="1.4084507042253521E-2"/>
        </c:manualLayout>
      </c:layout>
      <c:overlay val="0"/>
      <c:spPr>
        <a:noFill/>
        <a:ln w="15950">
          <a:noFill/>
        </a:ln>
      </c:spPr>
    </c:title>
    <c:autoTitleDeleted val="0"/>
    <c:plotArea>
      <c:layout>
        <c:manualLayout>
          <c:layoutTarget val="inner"/>
          <c:xMode val="edge"/>
          <c:yMode val="edge"/>
          <c:x val="4.5044131651685138E-2"/>
          <c:y val="0.1568099146057447"/>
          <c:w val="0.37060123568624731"/>
          <c:h val="0.58983013566966069"/>
        </c:manualLayout>
      </c:layout>
      <c:pieChart>
        <c:varyColors val="1"/>
        <c:ser>
          <c:idx val="0"/>
          <c:order val="0"/>
          <c:tx>
            <c:strRef>
              <c:f>Sheet1!$A$2</c:f>
              <c:strCache>
                <c:ptCount val="1"/>
                <c:pt idx="0">
                  <c:v>electrocutions</c:v>
                </c:pt>
              </c:strCache>
            </c:strRef>
          </c:tx>
          <c:spPr>
            <a:solidFill>
              <a:schemeClr val="accent1"/>
            </a:solidFill>
            <a:ln w="7976">
              <a:solidFill>
                <a:schemeClr val="tx1"/>
              </a:solidFill>
              <a:prstDash val="solid"/>
            </a:ln>
          </c:spPr>
          <c:dPt>
            <c:idx val="0"/>
            <c:bubble3D val="0"/>
            <c:spPr>
              <a:solidFill>
                <a:srgbClr val="FF0000"/>
              </a:solidFill>
              <a:ln w="15950">
                <a:noFill/>
              </a:ln>
            </c:spPr>
          </c:dPt>
          <c:dPt>
            <c:idx val="1"/>
            <c:bubble3D val="0"/>
            <c:spPr>
              <a:solidFill>
                <a:srgbClr val="0000FF"/>
              </a:solidFill>
              <a:ln w="15950">
                <a:noFill/>
              </a:ln>
            </c:spPr>
          </c:dPt>
          <c:dPt>
            <c:idx val="2"/>
            <c:bubble3D val="0"/>
            <c:spPr>
              <a:solidFill>
                <a:srgbClr val="00CCFF"/>
              </a:solidFill>
              <a:ln w="15950">
                <a:noFill/>
              </a:ln>
            </c:spPr>
          </c:dPt>
          <c:dPt>
            <c:idx val="3"/>
            <c:bubble3D val="0"/>
            <c:spPr>
              <a:solidFill>
                <a:srgbClr val="FFC000"/>
              </a:solidFill>
              <a:ln w="15950">
                <a:noFill/>
              </a:ln>
            </c:spPr>
          </c:dPt>
          <c:dPt>
            <c:idx val="4"/>
            <c:bubble3D val="0"/>
            <c:spPr>
              <a:solidFill>
                <a:schemeClr val="tx1"/>
              </a:solidFill>
              <a:ln w="7976">
                <a:noFill/>
                <a:prstDash val="solid"/>
              </a:ln>
            </c:spPr>
          </c:dPt>
          <c:dLbls>
            <c:numFmt formatCode="0.0%" sourceLinked="0"/>
            <c:spPr>
              <a:noFill/>
              <a:ln w="15950">
                <a:noFill/>
              </a:ln>
            </c:spPr>
            <c:txPr>
              <a:bodyPr/>
              <a:lstStyle/>
              <a:p>
                <a:pPr>
                  <a:defRPr sz="1600">
                    <a:solidFill>
                      <a:schemeClr val="bg1"/>
                    </a:solidFill>
                  </a:defRPr>
                </a:pPr>
                <a:endParaRPr lang="en-US"/>
              </a:p>
            </c:txPr>
            <c:dLblPos val="inEnd"/>
            <c:showLegendKey val="0"/>
            <c:showVal val="1"/>
            <c:showCatName val="0"/>
            <c:showSerName val="0"/>
            <c:showPercent val="0"/>
            <c:showBubbleSize val="0"/>
            <c:showLeaderLines val="0"/>
          </c:dLbls>
          <c:cat>
            <c:strRef>
              <c:f>Sheet1!$B$1:$F$1</c:f>
              <c:strCache>
                <c:ptCount val="5"/>
                <c:pt idx="0">
                  <c:v>1-10 employees</c:v>
                </c:pt>
                <c:pt idx="1">
                  <c:v>11-19 employees</c:v>
                </c:pt>
                <c:pt idx="2">
                  <c:v>20-49 employees</c:v>
                </c:pt>
                <c:pt idx="3">
                  <c:v>50+ employees</c:v>
                </c:pt>
                <c:pt idx="4">
                  <c:v>Not reported</c:v>
                </c:pt>
              </c:strCache>
            </c:strRef>
          </c:cat>
          <c:val>
            <c:numRef>
              <c:f>Sheet1!$B$2:$F$2</c:f>
              <c:numCache>
                <c:formatCode>0%</c:formatCode>
                <c:ptCount val="5"/>
                <c:pt idx="0">
                  <c:v>0.46757679180887374</c:v>
                </c:pt>
                <c:pt idx="1">
                  <c:v>8.8737201365187715E-2</c:v>
                </c:pt>
                <c:pt idx="2">
                  <c:v>0.18771331058020477</c:v>
                </c:pt>
                <c:pt idx="3">
                  <c:v>0.15358361774744028</c:v>
                </c:pt>
                <c:pt idx="4">
                  <c:v>0.10238907849829351</c:v>
                </c:pt>
              </c:numCache>
            </c:numRef>
          </c:val>
        </c:ser>
        <c:dLbls>
          <c:showLegendKey val="0"/>
          <c:showVal val="1"/>
          <c:showCatName val="0"/>
          <c:showSerName val="0"/>
          <c:showPercent val="0"/>
          <c:showBubbleSize val="0"/>
          <c:showLeaderLines val="0"/>
        </c:dLbls>
        <c:firstSliceAng val="0"/>
      </c:pieChart>
      <c:spPr>
        <a:noFill/>
        <a:ln w="25379">
          <a:noFill/>
        </a:ln>
      </c:spPr>
    </c:plotArea>
    <c:legend>
      <c:legendPos val="r"/>
      <c:layout>
        <c:manualLayout>
          <c:xMode val="edge"/>
          <c:yMode val="edge"/>
          <c:x val="7.3746312684365781E-3"/>
          <c:y val="0.76249547151676467"/>
          <c:w val="0.92986028848163893"/>
          <c:h val="0.13039296144319984"/>
        </c:manualLayout>
      </c:layout>
      <c:overlay val="0"/>
      <c:spPr>
        <a:noFill/>
        <a:ln w="15950">
          <a:noFill/>
        </a:ln>
      </c:spPr>
      <c:txPr>
        <a:bodyPr/>
        <a:lstStyle/>
        <a:p>
          <a:pPr>
            <a:defRPr sz="1600"/>
          </a:pPr>
          <a:endParaRPr lang="en-US"/>
        </a:p>
      </c:txPr>
    </c:legend>
    <c:plotVisOnly val="1"/>
    <c:dispBlanksAs val="zero"/>
    <c:showDLblsOverMax val="0"/>
  </c:chart>
  <c:spPr>
    <a:noFill/>
    <a:ln>
      <a:noFill/>
    </a:ln>
  </c:spPr>
  <c:txPr>
    <a:bodyPr/>
    <a:lstStyle/>
    <a:p>
      <a:pPr>
        <a:defRPr sz="1600" b="0"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smtClean="0"/>
              <a:t>All fatalities</a:t>
            </a:r>
          </a:p>
          <a:p>
            <a:pPr>
              <a:defRPr sz="1600"/>
            </a:pPr>
            <a:r>
              <a:rPr lang="en-US" sz="1600" dirty="0" smtClean="0"/>
              <a:t>(n=3,495)</a:t>
            </a:r>
            <a:endParaRPr lang="en-US" sz="1600" dirty="0"/>
          </a:p>
        </c:rich>
      </c:tx>
      <c:layout>
        <c:manualLayout>
          <c:xMode val="edge"/>
          <c:yMode val="edge"/>
          <c:x val="0.52159912510936057"/>
          <c:y val="3.2483873837804329E-2"/>
        </c:manualLayout>
      </c:layout>
      <c:overlay val="0"/>
      <c:spPr>
        <a:noFill/>
        <a:ln w="13045">
          <a:noFill/>
        </a:ln>
      </c:spPr>
    </c:title>
    <c:autoTitleDeleted val="0"/>
    <c:plotArea>
      <c:layout>
        <c:manualLayout>
          <c:layoutTarget val="inner"/>
          <c:xMode val="edge"/>
          <c:yMode val="edge"/>
          <c:x val="0.34606421697287992"/>
          <c:y val="0.22832550536446106"/>
          <c:w val="0.55352213473315837"/>
          <c:h val="0.70362983228791676"/>
        </c:manualLayout>
      </c:layout>
      <c:pieChart>
        <c:varyColors val="1"/>
        <c:ser>
          <c:idx val="0"/>
          <c:order val="0"/>
          <c:tx>
            <c:strRef>
              <c:f>Sheet1!$A$2</c:f>
              <c:strCache>
                <c:ptCount val="1"/>
                <c:pt idx="0">
                  <c:v>All fatalities</c:v>
                </c:pt>
              </c:strCache>
            </c:strRef>
          </c:tx>
          <c:spPr>
            <a:solidFill>
              <a:schemeClr val="accent1"/>
            </a:solidFill>
            <a:ln w="6522">
              <a:solidFill>
                <a:schemeClr val="tx1"/>
              </a:solidFill>
              <a:prstDash val="solid"/>
            </a:ln>
          </c:spPr>
          <c:dPt>
            <c:idx val="0"/>
            <c:bubble3D val="0"/>
            <c:spPr>
              <a:solidFill>
                <a:srgbClr val="FF0000"/>
              </a:solidFill>
              <a:ln w="13045">
                <a:noFill/>
              </a:ln>
            </c:spPr>
          </c:dPt>
          <c:dPt>
            <c:idx val="1"/>
            <c:bubble3D val="0"/>
            <c:spPr>
              <a:solidFill>
                <a:srgbClr val="0000FF"/>
              </a:solidFill>
              <a:ln w="13045">
                <a:noFill/>
              </a:ln>
            </c:spPr>
          </c:dPt>
          <c:dPt>
            <c:idx val="2"/>
            <c:bubble3D val="0"/>
            <c:spPr>
              <a:solidFill>
                <a:srgbClr val="00CCFF"/>
              </a:solidFill>
              <a:ln w="13045">
                <a:noFill/>
              </a:ln>
            </c:spPr>
          </c:dPt>
          <c:dPt>
            <c:idx val="3"/>
            <c:bubble3D val="0"/>
            <c:spPr>
              <a:solidFill>
                <a:srgbClr val="FFC000"/>
              </a:solidFill>
              <a:ln w="13045">
                <a:noFill/>
              </a:ln>
            </c:spPr>
          </c:dPt>
          <c:dPt>
            <c:idx val="4"/>
            <c:bubble3D val="0"/>
            <c:spPr>
              <a:solidFill>
                <a:schemeClr val="tx1"/>
              </a:solidFill>
              <a:ln w="6522">
                <a:noFill/>
                <a:prstDash val="solid"/>
              </a:ln>
            </c:spPr>
          </c:dPt>
          <c:dLbls>
            <c:numFmt formatCode="0.0%" sourceLinked="0"/>
            <c:spPr>
              <a:noFill/>
              <a:ln w="13045">
                <a:noFill/>
              </a:ln>
            </c:spPr>
            <c:txPr>
              <a:bodyPr/>
              <a:lstStyle/>
              <a:p>
                <a:pPr>
                  <a:defRPr sz="1600">
                    <a:solidFill>
                      <a:schemeClr val="bg1"/>
                    </a:solidFill>
                  </a:defRPr>
                </a:pPr>
                <a:endParaRPr lang="en-US"/>
              </a:p>
            </c:txPr>
            <c:dLblPos val="inEnd"/>
            <c:showLegendKey val="0"/>
            <c:showVal val="1"/>
            <c:showCatName val="0"/>
            <c:showSerName val="0"/>
            <c:showPercent val="0"/>
            <c:showBubbleSize val="0"/>
            <c:showLeaderLines val="0"/>
          </c:dLbls>
          <c:cat>
            <c:strRef>
              <c:f>Sheet1!$B$1:$F$1</c:f>
              <c:strCache>
                <c:ptCount val="5"/>
                <c:pt idx="0">
                  <c:v>1-10 employees</c:v>
                </c:pt>
                <c:pt idx="1">
                  <c:v>11-19 employees</c:v>
                </c:pt>
                <c:pt idx="2">
                  <c:v>20-49 employees</c:v>
                </c:pt>
                <c:pt idx="3">
                  <c:v>50+ employees</c:v>
                </c:pt>
                <c:pt idx="4">
                  <c:v>Not reported</c:v>
                </c:pt>
              </c:strCache>
            </c:strRef>
          </c:cat>
          <c:val>
            <c:numRef>
              <c:f>Sheet1!$B$2:$F$2</c:f>
              <c:numCache>
                <c:formatCode>0.0%</c:formatCode>
                <c:ptCount val="5"/>
                <c:pt idx="0">
                  <c:v>0.38397711015736768</c:v>
                </c:pt>
                <c:pt idx="1">
                  <c:v>9.7567954220314737E-2</c:v>
                </c:pt>
                <c:pt idx="2">
                  <c:v>0.12646638054363377</c:v>
                </c:pt>
                <c:pt idx="3">
                  <c:v>0.22060085836909871</c:v>
                </c:pt>
                <c:pt idx="4">
                  <c:v>0.17138769670958512</c:v>
                </c:pt>
              </c:numCache>
            </c:numRef>
          </c:val>
        </c:ser>
        <c:dLbls>
          <c:showLegendKey val="0"/>
          <c:showVal val="1"/>
          <c:showCatName val="0"/>
          <c:showSerName val="0"/>
          <c:showPercent val="0"/>
          <c:showBubbleSize val="0"/>
          <c:showLeaderLines val="0"/>
        </c:dLbls>
        <c:firstSliceAng val="0"/>
      </c:pieChart>
      <c:spPr>
        <a:noFill/>
        <a:ln w="25419">
          <a:noFill/>
        </a:ln>
      </c:spPr>
    </c:plotArea>
    <c:plotVisOnly val="1"/>
    <c:dispBlanksAs val="zero"/>
    <c:showDLblsOverMax val="0"/>
  </c:chart>
  <c:spPr>
    <a:noFill/>
    <a:ln>
      <a:noFill/>
    </a:ln>
  </c:spPr>
  <c:txPr>
    <a:bodyPr/>
    <a:lstStyle/>
    <a:p>
      <a:pPr>
        <a:defRPr sz="1600" b="0"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439348206474191"/>
          <c:y val="5.471098645658156E-2"/>
          <c:w val="0.52560651793525814"/>
          <c:h val="0.91256663235200974"/>
        </c:manualLayout>
      </c:layout>
      <c:barChart>
        <c:barDir val="bar"/>
        <c:grouping val="clustered"/>
        <c:varyColors val="0"/>
        <c:ser>
          <c:idx val="0"/>
          <c:order val="0"/>
          <c:spPr>
            <a:solidFill>
              <a:srgbClr val="FF0000"/>
            </a:solidFill>
            <a:ln w="24367">
              <a:noFill/>
            </a:ln>
          </c:spPr>
          <c:invertIfNegative val="0"/>
          <c:dLbls>
            <c:spPr>
              <a:noFill/>
              <a:ln w="24367">
                <a:noFill/>
              </a:ln>
            </c:spPr>
            <c:txPr>
              <a:bodyPr/>
              <a:lstStyle/>
              <a:p>
                <a:pPr>
                  <a:defRPr sz="16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Sheet1!$B$1:$L$1</c:f>
              <c:strCache>
                <c:ptCount val="11"/>
                <c:pt idx="0">
                  <c:v>Framing Contractors</c:v>
                </c:pt>
                <c:pt idx="1">
                  <c:v>Masonry Contractors</c:v>
                </c:pt>
                <c:pt idx="2">
                  <c:v>Highway, Street, and Bridge</c:v>
                </c:pt>
                <c:pt idx="3">
                  <c:v>Painting and Wall Covering</c:v>
                </c:pt>
                <c:pt idx="4">
                  <c:v>Siding Contractors</c:v>
                </c:pt>
                <c:pt idx="5">
                  <c:v>Nonresidential Building</c:v>
                </c:pt>
                <c:pt idx="6">
                  <c:v>Roofing Contractors</c:v>
                </c:pt>
                <c:pt idx="7">
                  <c:v>Residential Building</c:v>
                </c:pt>
                <c:pt idx="8">
                  <c:v>Plumbing, Heating, and Air-Conditioning</c:v>
                </c:pt>
                <c:pt idx="9">
                  <c:v>Utility System Construction</c:v>
                </c:pt>
                <c:pt idx="10">
                  <c:v>Electrical Contractors</c:v>
                </c:pt>
              </c:strCache>
            </c:strRef>
          </c:cat>
          <c:val>
            <c:numRef>
              <c:f>Sheet1!$B$2:$L$2</c:f>
              <c:numCache>
                <c:formatCode>General</c:formatCode>
                <c:ptCount val="11"/>
                <c:pt idx="0">
                  <c:v>6</c:v>
                </c:pt>
                <c:pt idx="1">
                  <c:v>7</c:v>
                </c:pt>
                <c:pt idx="2">
                  <c:v>11</c:v>
                </c:pt>
                <c:pt idx="3">
                  <c:v>11</c:v>
                </c:pt>
                <c:pt idx="4">
                  <c:v>15</c:v>
                </c:pt>
                <c:pt idx="5">
                  <c:v>16</c:v>
                </c:pt>
                <c:pt idx="6">
                  <c:v>24</c:v>
                </c:pt>
                <c:pt idx="7">
                  <c:v>31</c:v>
                </c:pt>
                <c:pt idx="8">
                  <c:v>37</c:v>
                </c:pt>
                <c:pt idx="9">
                  <c:v>52</c:v>
                </c:pt>
                <c:pt idx="10">
                  <c:v>115</c:v>
                </c:pt>
              </c:numCache>
            </c:numRef>
          </c:val>
        </c:ser>
        <c:dLbls>
          <c:showLegendKey val="0"/>
          <c:showVal val="1"/>
          <c:showCatName val="0"/>
          <c:showSerName val="0"/>
          <c:showPercent val="0"/>
          <c:showBubbleSize val="0"/>
        </c:dLbls>
        <c:gapWidth val="100"/>
        <c:axId val="45683072"/>
        <c:axId val="45685760"/>
      </c:barChart>
      <c:catAx>
        <c:axId val="45683072"/>
        <c:scaling>
          <c:orientation val="minMax"/>
        </c:scaling>
        <c:delete val="0"/>
        <c:axPos val="l"/>
        <c:numFmt formatCode="General" sourceLinked="1"/>
        <c:majorTickMark val="out"/>
        <c:minorTickMark val="none"/>
        <c:tickLblPos val="nextTo"/>
        <c:spPr>
          <a:ln w="3046">
            <a:noFill/>
            <a:prstDash val="solid"/>
          </a:ln>
        </c:spPr>
        <c:txPr>
          <a:bodyPr rot="0" vert="horz" anchor="ctr" anchorCtr="0"/>
          <a:lstStyle/>
          <a:p>
            <a:pPr algn="just">
              <a:defRPr sz="1600"/>
            </a:pPr>
            <a:endParaRPr lang="en-US"/>
          </a:p>
        </c:txPr>
        <c:crossAx val="45685760"/>
        <c:crosses val="autoZero"/>
        <c:auto val="1"/>
        <c:lblAlgn val="ctr"/>
        <c:lblOffset val="100"/>
        <c:tickLblSkip val="1"/>
        <c:tickMarkSkip val="1"/>
        <c:noMultiLvlLbl val="0"/>
      </c:catAx>
      <c:valAx>
        <c:axId val="45685760"/>
        <c:scaling>
          <c:orientation val="minMax"/>
        </c:scaling>
        <c:delete val="1"/>
        <c:axPos val="b"/>
        <c:numFmt formatCode="General" sourceLinked="1"/>
        <c:majorTickMark val="out"/>
        <c:minorTickMark val="none"/>
        <c:tickLblPos val="none"/>
        <c:crossAx val="45683072"/>
        <c:crosses val="autoZero"/>
        <c:crossBetween val="between"/>
      </c:valAx>
    </c:plotArea>
    <c:plotVisOnly val="1"/>
    <c:dispBlanksAs val="gap"/>
    <c:showDLblsOverMax val="0"/>
  </c:chart>
  <c:spPr>
    <a:noFill/>
    <a:ln>
      <a:noFill/>
    </a:ln>
  </c:spPr>
  <c:txPr>
    <a:bodyPr/>
    <a:lstStyle/>
    <a:p>
      <a:pPr>
        <a:defRPr sz="1800" b="0" i="0" u="none" strike="noStrike" baseline="0">
          <a:solidFill>
            <a:schemeClr val="tx1"/>
          </a:solidFill>
          <a:latin typeface="Times New Roman"/>
          <a:ea typeface="Times New Roman"/>
          <a:cs typeface="Times New Roman"/>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0.59074</cdr:x>
      <cdr:y>0.16929</cdr:y>
    </cdr:from>
    <cdr:to>
      <cdr:x>0.70785</cdr:x>
      <cdr:y>0.2804</cdr:y>
    </cdr:to>
    <cdr:sp macro="" textlink="">
      <cdr:nvSpPr>
        <cdr:cNvPr id="5" name="TextBox 1"/>
        <cdr:cNvSpPr txBox="1"/>
      </cdr:nvSpPr>
      <cdr:spPr>
        <a:xfrm xmlns:a="http://schemas.openxmlformats.org/drawingml/2006/main">
          <a:off x="4960915" y="896779"/>
          <a:ext cx="983469" cy="588579"/>
        </a:xfrm>
        <a:prstGeom xmlns:a="http://schemas.openxmlformats.org/drawingml/2006/main" prst="rect">
          <a:avLst/>
        </a:prstGeom>
        <a:ln xmlns:a="http://schemas.openxmlformats.org/drawingml/2006/main" w="25400">
          <a:solidFill>
            <a:srgbClr val="FF0000"/>
          </a:solid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dirty="0" smtClean="0">
              <a:latin typeface="Times New Roman" panose="02020603050405020304" pitchFamily="18" charset="0"/>
              <a:cs typeface="Times New Roman" panose="02020603050405020304" pitchFamily="18" charset="0"/>
            </a:rPr>
            <a:t>Revised OIICS</a:t>
          </a:r>
          <a:endParaRPr lang="en-US" sz="1600" dirty="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0.64518</cdr:x>
      <cdr:y>0.28437</cdr:y>
    </cdr:from>
    <cdr:to>
      <cdr:x>0.64518</cdr:x>
      <cdr:y>0.80222</cdr:y>
    </cdr:to>
    <cdr:cxnSp macro="">
      <cdr:nvCxnSpPr>
        <cdr:cNvPr id="6" name="Straight Connector 5"/>
        <cdr:cNvCxnSpPr/>
      </cdr:nvCxnSpPr>
      <cdr:spPr>
        <a:xfrm xmlns:a="http://schemas.openxmlformats.org/drawingml/2006/main" flipV="1">
          <a:off x="5418115" y="1506379"/>
          <a:ext cx="0" cy="2743199"/>
        </a:xfrm>
        <a:prstGeom xmlns:a="http://schemas.openxmlformats.org/drawingml/2006/main" prst="line">
          <a:avLst/>
        </a:prstGeom>
        <a:ln xmlns:a="http://schemas.openxmlformats.org/drawingml/2006/main" w="25400">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0.66972</cdr:x>
      <cdr:y>0</cdr:y>
    </cdr:from>
    <cdr:to>
      <cdr:x>0.92044</cdr:x>
      <cdr:y>0.06569</cdr:y>
    </cdr:to>
    <cdr:sp macro="" textlink="">
      <cdr:nvSpPr>
        <cdr:cNvPr id="2" name="Text Box 10"/>
        <cdr:cNvSpPr txBox="1">
          <a:spLocks xmlns:a="http://schemas.openxmlformats.org/drawingml/2006/main" noChangeArrowheads="1"/>
        </cdr:cNvSpPr>
      </cdr:nvSpPr>
      <cdr:spPr bwMode="auto">
        <a:xfrm xmlns:a="http://schemas.openxmlformats.org/drawingml/2006/main">
          <a:off x="5562560" y="0"/>
          <a:ext cx="2082431" cy="338554"/>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cdr:spPr>
      <cdr:txBody>
        <a:bodyPr xmlns:a="http://schemas.openxmlformats.org/drawingml/2006/main">
          <a:spAutoFit/>
        </a:bodyPr>
        <a:lstStyle xmlns:a="http://schemas.openxmlformats.org/drawingml/2006/main">
          <a:defPPr>
            <a:defRPr lang="en-US"/>
          </a:defPPr>
          <a:lvl1pPr algn="l" rtl="0" fontAlgn="base">
            <a:spcBef>
              <a:spcPct val="0"/>
            </a:spcBef>
            <a:spcAft>
              <a:spcPct val="0"/>
            </a:spcAft>
            <a:defRPr kern="1200">
              <a:solidFill>
                <a:srgbClr val="000000"/>
              </a:solidFill>
              <a:latin typeface="Times New Roman" pitchFamily="18" charset="0"/>
            </a:defRPr>
          </a:lvl1pPr>
          <a:lvl2pPr marL="457200" algn="l" rtl="0" fontAlgn="base">
            <a:spcBef>
              <a:spcPct val="0"/>
            </a:spcBef>
            <a:spcAft>
              <a:spcPct val="0"/>
            </a:spcAft>
            <a:defRPr kern="1200">
              <a:solidFill>
                <a:srgbClr val="000000"/>
              </a:solidFill>
              <a:latin typeface="Times New Roman" pitchFamily="18" charset="0"/>
            </a:defRPr>
          </a:lvl2pPr>
          <a:lvl3pPr marL="914400" algn="l" rtl="0" fontAlgn="base">
            <a:spcBef>
              <a:spcPct val="0"/>
            </a:spcBef>
            <a:spcAft>
              <a:spcPct val="0"/>
            </a:spcAft>
            <a:defRPr kern="1200">
              <a:solidFill>
                <a:srgbClr val="000000"/>
              </a:solidFill>
              <a:latin typeface="Times New Roman" pitchFamily="18" charset="0"/>
            </a:defRPr>
          </a:lvl3pPr>
          <a:lvl4pPr marL="1371600" algn="l" rtl="0" fontAlgn="base">
            <a:spcBef>
              <a:spcPct val="0"/>
            </a:spcBef>
            <a:spcAft>
              <a:spcPct val="0"/>
            </a:spcAft>
            <a:defRPr kern="1200">
              <a:solidFill>
                <a:srgbClr val="000000"/>
              </a:solidFill>
              <a:latin typeface="Times New Roman" pitchFamily="18" charset="0"/>
            </a:defRPr>
          </a:lvl4pPr>
          <a:lvl5pPr marL="1828800" algn="l" rtl="0" fontAlgn="base">
            <a:spcBef>
              <a:spcPct val="0"/>
            </a:spcBef>
            <a:spcAft>
              <a:spcPct val="0"/>
            </a:spcAft>
            <a:defRPr kern="1200">
              <a:solidFill>
                <a:srgbClr val="000000"/>
              </a:solidFill>
              <a:latin typeface="Times New Roman" pitchFamily="18" charset="0"/>
            </a:defRPr>
          </a:lvl5pPr>
          <a:lvl6pPr marL="2286000" algn="l" defTabSz="914400" rtl="0" eaLnBrk="1" latinLnBrk="0" hangingPunct="1">
            <a:defRPr kern="1200">
              <a:solidFill>
                <a:srgbClr val="000000"/>
              </a:solidFill>
              <a:latin typeface="Times New Roman" pitchFamily="18" charset="0"/>
            </a:defRPr>
          </a:lvl6pPr>
          <a:lvl7pPr marL="2743200" algn="l" defTabSz="914400" rtl="0" eaLnBrk="1" latinLnBrk="0" hangingPunct="1">
            <a:defRPr kern="1200">
              <a:solidFill>
                <a:srgbClr val="000000"/>
              </a:solidFill>
              <a:latin typeface="Times New Roman" pitchFamily="18" charset="0"/>
            </a:defRPr>
          </a:lvl7pPr>
          <a:lvl8pPr marL="3200400" algn="l" defTabSz="914400" rtl="0" eaLnBrk="1" latinLnBrk="0" hangingPunct="1">
            <a:defRPr kern="1200">
              <a:solidFill>
                <a:srgbClr val="000000"/>
              </a:solidFill>
              <a:latin typeface="Times New Roman" pitchFamily="18" charset="0"/>
            </a:defRPr>
          </a:lvl8pPr>
          <a:lvl9pPr marL="3657600" algn="l" defTabSz="914400" rtl="0" eaLnBrk="1" latinLnBrk="0" hangingPunct="1">
            <a:defRPr kern="1200">
              <a:solidFill>
                <a:srgbClr val="000000"/>
              </a:solidFill>
              <a:latin typeface="Times New Roman" pitchFamily="18" charset="0"/>
            </a:defRPr>
          </a:lvl9pPr>
        </a:lstStyle>
        <a:p xmlns:a="http://schemas.openxmlformats.org/drawingml/2006/main">
          <a:pPr>
            <a:spcBef>
              <a:spcPct val="50000"/>
            </a:spcBef>
          </a:pPr>
          <a:r>
            <a:rPr lang="en-US" sz="1600" b="0" dirty="0"/>
            <a:t>Total = </a:t>
          </a:r>
          <a:r>
            <a:rPr lang="en-US" sz="1600" b="0" dirty="0" smtClean="0"/>
            <a:t>364 deaths</a:t>
          </a:r>
          <a:endParaRPr lang="en-US" sz="1600" b="0" dirty="0"/>
        </a:p>
      </cdr:txBody>
    </cdr:sp>
  </cdr:relSizeAnchor>
</c:userShapes>
</file>

<file path=ppt/drawings/drawing3.xml><?xml version="1.0" encoding="utf-8"?>
<c:userShapes xmlns:c="http://schemas.openxmlformats.org/drawingml/2006/chart">
  <cdr:relSizeAnchor xmlns:cdr="http://schemas.openxmlformats.org/drawingml/2006/chartDrawing">
    <cdr:from>
      <cdr:x>0.48223</cdr:x>
      <cdr:y>0.01219</cdr:y>
    </cdr:from>
    <cdr:to>
      <cdr:x>0.90425</cdr:x>
      <cdr:y>0.06588</cdr:y>
    </cdr:to>
    <cdr:sp macro="" textlink="">
      <cdr:nvSpPr>
        <cdr:cNvPr id="2" name="TextBox 1"/>
        <cdr:cNvSpPr txBox="1"/>
      </cdr:nvSpPr>
      <cdr:spPr>
        <a:xfrm xmlns:a="http://schemas.openxmlformats.org/drawingml/2006/main">
          <a:off x="4005330" y="64494"/>
          <a:ext cx="3505214" cy="28398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smtClean="0">
              <a:latin typeface="Times New Roman" pitchFamily="18" charset="0"/>
              <a:cs typeface="Times New Roman" pitchFamily="18" charset="0"/>
            </a:rPr>
            <a:t>Number of deaths</a:t>
          </a:r>
          <a:endParaRPr lang="en-US" sz="1600" dirty="0">
            <a:latin typeface="Times New Roman" pitchFamily="18" charset="0"/>
            <a:cs typeface="Times New Roman" pitchFamily="18" charset="0"/>
          </a:endParaRPr>
        </a:p>
      </cdr:txBody>
    </cdr:sp>
  </cdr:relSizeAnchor>
  <cdr:relSizeAnchor xmlns:cdr="http://schemas.openxmlformats.org/drawingml/2006/chartDrawing">
    <cdr:from>
      <cdr:x>0.67704</cdr:x>
      <cdr:y>0.4015</cdr:y>
    </cdr:from>
    <cdr:to>
      <cdr:x>0.91927</cdr:x>
      <cdr:y>0.46334</cdr:y>
    </cdr:to>
    <cdr:sp macro="" textlink="">
      <cdr:nvSpPr>
        <cdr:cNvPr id="3" name="Text Box 10"/>
        <cdr:cNvSpPr txBox="1">
          <a:spLocks xmlns:a="http://schemas.openxmlformats.org/drawingml/2006/main" noChangeArrowheads="1"/>
        </cdr:cNvSpPr>
      </cdr:nvSpPr>
      <cdr:spPr bwMode="auto">
        <a:xfrm xmlns:a="http://schemas.openxmlformats.org/drawingml/2006/main">
          <a:off x="5820479" y="2198094"/>
          <a:ext cx="2082431" cy="338536"/>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cdr:spPr>
      <cdr:txBody>
        <a:bodyPr xmlns:a="http://schemas.openxmlformats.org/drawingml/2006/main">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spcBef>
              <a:spcPct val="50000"/>
            </a:spcBef>
          </a:pPr>
          <a:r>
            <a:rPr lang="en-US" sz="1600" b="0" dirty="0">
              <a:latin typeface="Times New Roman" panose="02020603050405020304" pitchFamily="18" charset="0"/>
              <a:cs typeface="Times New Roman" panose="02020603050405020304" pitchFamily="18" charset="0"/>
            </a:rPr>
            <a:t>Total = </a:t>
          </a:r>
          <a:r>
            <a:rPr lang="en-US" sz="1600" b="0" dirty="0" smtClean="0">
              <a:latin typeface="Times New Roman" panose="02020603050405020304" pitchFamily="18" charset="0"/>
              <a:cs typeface="Times New Roman" panose="02020603050405020304" pitchFamily="18" charset="0"/>
            </a:rPr>
            <a:t>364 deaths</a:t>
          </a:r>
          <a:endParaRPr lang="en-US" sz="1600" b="0" dirty="0">
            <a:latin typeface="Times New Roman" panose="02020603050405020304" pitchFamily="18" charset="0"/>
            <a:cs typeface="Times New Roman" panose="02020603050405020304" pitchFamily="18" charset="0"/>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0.69725</cdr:x>
      <cdr:y>0</cdr:y>
    </cdr:from>
    <cdr:to>
      <cdr:x>0.94797</cdr:x>
      <cdr:y>0.06569</cdr:y>
    </cdr:to>
    <cdr:sp macro="" textlink="">
      <cdr:nvSpPr>
        <cdr:cNvPr id="2" name="Text Box 10"/>
        <cdr:cNvSpPr txBox="1">
          <a:spLocks xmlns:a="http://schemas.openxmlformats.org/drawingml/2006/main" noChangeArrowheads="1"/>
        </cdr:cNvSpPr>
      </cdr:nvSpPr>
      <cdr:spPr bwMode="auto">
        <a:xfrm xmlns:a="http://schemas.openxmlformats.org/drawingml/2006/main">
          <a:off x="5791219" y="0"/>
          <a:ext cx="2082430" cy="338554"/>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cdr:spPr>
      <cdr:txBody>
        <a:bodyPr xmlns:a="http://schemas.openxmlformats.org/drawingml/2006/main">
          <a:spAutoFit/>
        </a:bodyPr>
        <a:lstStyle xmlns:a="http://schemas.openxmlformats.org/drawingml/2006/main">
          <a:defPPr>
            <a:defRPr lang="en-US"/>
          </a:defPPr>
          <a:lvl1pPr algn="l" rtl="0" fontAlgn="base">
            <a:spcBef>
              <a:spcPct val="0"/>
            </a:spcBef>
            <a:spcAft>
              <a:spcPct val="0"/>
            </a:spcAft>
            <a:defRPr kern="1200">
              <a:solidFill>
                <a:srgbClr val="000000"/>
              </a:solidFill>
              <a:latin typeface="Times New Roman" pitchFamily="18" charset="0"/>
            </a:defRPr>
          </a:lvl1pPr>
          <a:lvl2pPr marL="457200" algn="l" rtl="0" fontAlgn="base">
            <a:spcBef>
              <a:spcPct val="0"/>
            </a:spcBef>
            <a:spcAft>
              <a:spcPct val="0"/>
            </a:spcAft>
            <a:defRPr kern="1200">
              <a:solidFill>
                <a:srgbClr val="000000"/>
              </a:solidFill>
              <a:latin typeface="Times New Roman" pitchFamily="18" charset="0"/>
            </a:defRPr>
          </a:lvl2pPr>
          <a:lvl3pPr marL="914400" algn="l" rtl="0" fontAlgn="base">
            <a:spcBef>
              <a:spcPct val="0"/>
            </a:spcBef>
            <a:spcAft>
              <a:spcPct val="0"/>
            </a:spcAft>
            <a:defRPr kern="1200">
              <a:solidFill>
                <a:srgbClr val="000000"/>
              </a:solidFill>
              <a:latin typeface="Times New Roman" pitchFamily="18" charset="0"/>
            </a:defRPr>
          </a:lvl3pPr>
          <a:lvl4pPr marL="1371600" algn="l" rtl="0" fontAlgn="base">
            <a:spcBef>
              <a:spcPct val="0"/>
            </a:spcBef>
            <a:spcAft>
              <a:spcPct val="0"/>
            </a:spcAft>
            <a:defRPr kern="1200">
              <a:solidFill>
                <a:srgbClr val="000000"/>
              </a:solidFill>
              <a:latin typeface="Times New Roman" pitchFamily="18" charset="0"/>
            </a:defRPr>
          </a:lvl4pPr>
          <a:lvl5pPr marL="1828800" algn="l" rtl="0" fontAlgn="base">
            <a:spcBef>
              <a:spcPct val="0"/>
            </a:spcBef>
            <a:spcAft>
              <a:spcPct val="0"/>
            </a:spcAft>
            <a:defRPr kern="1200">
              <a:solidFill>
                <a:srgbClr val="000000"/>
              </a:solidFill>
              <a:latin typeface="Times New Roman" pitchFamily="18" charset="0"/>
            </a:defRPr>
          </a:lvl5pPr>
          <a:lvl6pPr marL="2286000" algn="l" defTabSz="914400" rtl="0" eaLnBrk="1" latinLnBrk="0" hangingPunct="1">
            <a:defRPr kern="1200">
              <a:solidFill>
                <a:srgbClr val="000000"/>
              </a:solidFill>
              <a:latin typeface="Times New Roman" pitchFamily="18" charset="0"/>
            </a:defRPr>
          </a:lvl6pPr>
          <a:lvl7pPr marL="2743200" algn="l" defTabSz="914400" rtl="0" eaLnBrk="1" latinLnBrk="0" hangingPunct="1">
            <a:defRPr kern="1200">
              <a:solidFill>
                <a:srgbClr val="000000"/>
              </a:solidFill>
              <a:latin typeface="Times New Roman" pitchFamily="18" charset="0"/>
            </a:defRPr>
          </a:lvl7pPr>
          <a:lvl8pPr marL="3200400" algn="l" defTabSz="914400" rtl="0" eaLnBrk="1" latinLnBrk="0" hangingPunct="1">
            <a:defRPr kern="1200">
              <a:solidFill>
                <a:srgbClr val="000000"/>
              </a:solidFill>
              <a:latin typeface="Times New Roman" pitchFamily="18" charset="0"/>
            </a:defRPr>
          </a:lvl8pPr>
          <a:lvl9pPr marL="3657600" algn="l" defTabSz="914400" rtl="0" eaLnBrk="1" latinLnBrk="0" hangingPunct="1">
            <a:defRPr kern="1200">
              <a:solidFill>
                <a:srgbClr val="000000"/>
              </a:solidFill>
              <a:latin typeface="Times New Roman" pitchFamily="18" charset="0"/>
            </a:defRPr>
          </a:lvl9pPr>
        </a:lstStyle>
        <a:p xmlns:a="http://schemas.openxmlformats.org/drawingml/2006/main">
          <a:pPr>
            <a:spcBef>
              <a:spcPct val="50000"/>
            </a:spcBef>
          </a:pPr>
          <a:r>
            <a:rPr lang="en-US" sz="1600" b="0" dirty="0"/>
            <a:t>Total = </a:t>
          </a:r>
          <a:r>
            <a:rPr lang="en-US" sz="1600" b="0" dirty="0" smtClean="0"/>
            <a:t>189 deaths</a:t>
          </a:r>
          <a:endParaRPr lang="en-US" sz="1600" b="0" dirty="0"/>
        </a:p>
      </cdr:txBody>
    </cdr:sp>
  </cdr:relSizeAnchor>
</c:userShapes>
</file>

<file path=ppt/drawings/drawing5.xml><?xml version="1.0" encoding="utf-8"?>
<c:userShapes xmlns:c="http://schemas.openxmlformats.org/drawingml/2006/chart">
  <cdr:relSizeAnchor xmlns:cdr="http://schemas.openxmlformats.org/drawingml/2006/chartDrawing">
    <cdr:from>
      <cdr:x>0.48223</cdr:x>
      <cdr:y>0.01219</cdr:y>
    </cdr:from>
    <cdr:to>
      <cdr:x>0.90425</cdr:x>
      <cdr:y>0.06588</cdr:y>
    </cdr:to>
    <cdr:sp macro="" textlink="">
      <cdr:nvSpPr>
        <cdr:cNvPr id="2" name="TextBox 1"/>
        <cdr:cNvSpPr txBox="1"/>
      </cdr:nvSpPr>
      <cdr:spPr>
        <a:xfrm xmlns:a="http://schemas.openxmlformats.org/drawingml/2006/main">
          <a:off x="4005330" y="64494"/>
          <a:ext cx="3505214" cy="28398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smtClean="0">
              <a:latin typeface="Times New Roman" pitchFamily="18" charset="0"/>
              <a:cs typeface="Times New Roman" pitchFamily="18" charset="0"/>
            </a:rPr>
            <a:t>Number of deaths</a:t>
          </a:r>
        </a:p>
      </cdr:txBody>
    </cdr:sp>
  </cdr:relSizeAnchor>
</c:userShapes>
</file>

<file path=ppt/drawings/drawing6.xml><?xml version="1.0" encoding="utf-8"?>
<c:userShapes xmlns:c="http://schemas.openxmlformats.org/drawingml/2006/chart">
  <cdr:relSizeAnchor xmlns:cdr="http://schemas.openxmlformats.org/drawingml/2006/chartDrawing">
    <cdr:from>
      <cdr:x>0.56262</cdr:x>
      <cdr:y>0.01493</cdr:y>
    </cdr:from>
    <cdr:to>
      <cdr:x>0.79476</cdr:x>
      <cdr:y>0.08955</cdr:y>
    </cdr:to>
    <cdr:sp macro="" textlink="">
      <cdr:nvSpPr>
        <cdr:cNvPr id="21" name="TextBox 1"/>
        <cdr:cNvSpPr txBox="1"/>
      </cdr:nvSpPr>
      <cdr:spPr>
        <a:xfrm xmlns:a="http://schemas.openxmlformats.org/drawingml/2006/main">
          <a:off x="4900864" y="76200"/>
          <a:ext cx="2022139" cy="3810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b="0" dirty="0" smtClean="0">
              <a:solidFill>
                <a:srgbClr val="FF0000"/>
              </a:solidFill>
              <a:latin typeface="Times New Roman" panose="02020603050405020304" pitchFamily="18" charset="0"/>
              <a:cs typeface="Times New Roman" panose="02020603050405020304" pitchFamily="18" charset="0"/>
            </a:rPr>
            <a:t>Number of deaths</a:t>
          </a:r>
          <a:endParaRPr lang="en-US" sz="1600" b="0" dirty="0">
            <a:solidFill>
              <a:srgbClr val="FF0000"/>
            </a:solidFill>
            <a:latin typeface="Times New Roman" panose="02020603050405020304" pitchFamily="18" charset="0"/>
            <a:cs typeface="Times New Roman" panose="02020603050405020304" pitchFamily="18"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2463C93-B4CB-4C38-B9C7-C45084BB2E93}" type="datetimeFigureOut">
              <a:rPr lang="en-US" smtClean="0"/>
              <a:t>10/11/2017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7BC1DD6-4361-4819-A31A-6D9AEB664B96}" type="slidenum">
              <a:rPr lang="en-US" smtClean="0"/>
              <a:t>‹#›</a:t>
            </a:fld>
            <a:endParaRPr lang="en-US"/>
          </a:p>
        </p:txBody>
      </p:sp>
    </p:spTree>
    <p:extLst>
      <p:ext uri="{BB962C8B-B14F-4D97-AF65-F5344CB8AC3E}">
        <p14:creationId xmlns:p14="http://schemas.microsoft.com/office/powerpoint/2010/main" val="779114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txBox="1">
            <a:spLocks noGrp="1" noChangeArrowheads="1"/>
          </p:cNvSpPr>
          <p:nvPr/>
        </p:nvSpPr>
        <p:spPr bwMode="auto">
          <a:xfrm>
            <a:off x="3971082" y="8830312"/>
            <a:ext cx="3037735" cy="464503"/>
          </a:xfrm>
          <a:prstGeom prst="rect">
            <a:avLst/>
          </a:prstGeom>
          <a:noFill/>
          <a:ln w="9525">
            <a:noFill/>
            <a:miter lim="800000"/>
            <a:headEnd/>
            <a:tailEnd/>
          </a:ln>
        </p:spPr>
        <p:txBody>
          <a:bodyPr lIns="93125" tIns="46563" rIns="93125" bIns="46563" anchor="b"/>
          <a:lstStyle/>
          <a:p>
            <a:pPr algn="r" defTabSz="931464"/>
            <a:fld id="{C097EE78-C9A7-470A-AC1F-D839438CFD12}" type="slidenum">
              <a:rPr lang="zh-CN" altLang="en-US" sz="1200">
                <a:solidFill>
                  <a:prstClr val="black"/>
                </a:solidFill>
              </a:rPr>
              <a:pPr algn="r" defTabSz="931464"/>
              <a:t>1</a:t>
            </a:fld>
            <a:endParaRPr lang="en-US" altLang="zh-CN" sz="1200" dirty="0">
              <a:solidFill>
                <a:prstClr val="black"/>
              </a:solidFill>
            </a:endParaRPr>
          </a:p>
        </p:txBody>
      </p:sp>
      <p:sp>
        <p:nvSpPr>
          <p:cNvPr id="59395" name="Rectangle 2"/>
          <p:cNvSpPr>
            <a:spLocks noGrp="1" noRot="1" noChangeAspect="1" noChangeArrowheads="1" noTextEdit="1"/>
          </p:cNvSpPr>
          <p:nvPr>
            <p:ph type="sldImg"/>
          </p:nvPr>
        </p:nvSpPr>
        <p:spPr>
          <a:xfrm>
            <a:off x="1184275" y="698500"/>
            <a:ext cx="4648200" cy="3486150"/>
          </a:xfrm>
          <a:ln/>
        </p:spPr>
      </p:sp>
      <p:sp>
        <p:nvSpPr>
          <p:cNvPr id="59396" name="Rectangle 3"/>
          <p:cNvSpPr>
            <a:spLocks noGrp="1" noChangeArrowheads="1"/>
          </p:cNvSpPr>
          <p:nvPr>
            <p:ph type="body" idx="1"/>
          </p:nvPr>
        </p:nvSpPr>
        <p:spPr>
          <a:xfrm>
            <a:off x="934933" y="4418328"/>
            <a:ext cx="5140537" cy="4178941"/>
          </a:xfrm>
          <a:noFill/>
          <a:ln/>
        </p:spPr>
        <p:txBody>
          <a:bodyPr lIns="93125" tIns="46563" rIns="93125" bIns="46563"/>
          <a:lstStyle/>
          <a:p>
            <a:pPr eaLnBrk="1" hangingPunct="1">
              <a:spcBef>
                <a:spcPct val="0"/>
              </a:spcBef>
            </a:pPr>
            <a:endParaRPr lang="zh-CN" altLang="en-US" dirty="0" smtClean="0"/>
          </a:p>
        </p:txBody>
      </p:sp>
    </p:spTree>
    <p:extLst>
      <p:ext uri="{BB962C8B-B14F-4D97-AF65-F5344CB8AC3E}">
        <p14:creationId xmlns:p14="http://schemas.microsoft.com/office/powerpoint/2010/main" val="1814636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2CE413-D695-4FD0-B22A-29A07001E340}" type="slidenum">
              <a:rPr lang="en-US" smtClean="0"/>
              <a:pPr/>
              <a:t>10</a:t>
            </a:fld>
            <a:endParaRPr lang="en-US" dirty="0"/>
          </a:p>
        </p:txBody>
      </p:sp>
    </p:spTree>
    <p:extLst>
      <p:ext uri="{BB962C8B-B14F-4D97-AF65-F5344CB8AC3E}">
        <p14:creationId xmlns:p14="http://schemas.microsoft.com/office/powerpoint/2010/main" val="13897025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p>
            <a:fld id="{1FC3452F-204E-4018-830C-13D424171389}" type="slidenum">
              <a:rPr lang="en-US"/>
              <a:pPr/>
              <a:t>11</a:t>
            </a:fld>
            <a:endParaRPr lang="en-US" dirty="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p:txBody>
          <a:bodyPr/>
          <a:lstStyle/>
          <a:p>
            <a:endParaRPr lang="en-US" dirty="0" smtClean="0"/>
          </a:p>
        </p:txBody>
      </p:sp>
    </p:spTree>
    <p:extLst>
      <p:ext uri="{BB962C8B-B14F-4D97-AF65-F5344CB8AC3E}">
        <p14:creationId xmlns:p14="http://schemas.microsoft.com/office/powerpoint/2010/main" val="24321766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p>
            <a:fld id="{1FC3452F-204E-4018-830C-13D424171389}" type="slidenum">
              <a:rPr lang="en-US"/>
              <a:pPr/>
              <a:t>12</a:t>
            </a:fld>
            <a:endParaRPr lang="en-US" dirty="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p:txBody>
          <a:bodyPr/>
          <a:lstStyle/>
          <a:p>
            <a:endParaRPr lang="en-US" dirty="0" smtClean="0"/>
          </a:p>
        </p:txBody>
      </p:sp>
    </p:spTree>
    <p:extLst>
      <p:ext uri="{BB962C8B-B14F-4D97-AF65-F5344CB8AC3E}">
        <p14:creationId xmlns:p14="http://schemas.microsoft.com/office/powerpoint/2010/main" val="24321766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p>
            <a:fld id="{1FC3452F-204E-4018-830C-13D424171389}" type="slidenum">
              <a:rPr lang="en-US"/>
              <a:pPr/>
              <a:t>13</a:t>
            </a:fld>
            <a:endParaRPr lang="en-US" dirty="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p:txBody>
          <a:bodyPr/>
          <a:lstStyle/>
          <a:p>
            <a:endParaRPr lang="en-US" dirty="0" smtClean="0"/>
          </a:p>
        </p:txBody>
      </p:sp>
    </p:spTree>
    <p:extLst>
      <p:ext uri="{BB962C8B-B14F-4D97-AF65-F5344CB8AC3E}">
        <p14:creationId xmlns:p14="http://schemas.microsoft.com/office/powerpoint/2010/main" val="25977754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p>
            <a:fld id="{1FC3452F-204E-4018-830C-13D424171389}" type="slidenum">
              <a:rPr lang="en-US"/>
              <a:pPr/>
              <a:t>14</a:t>
            </a:fld>
            <a:endParaRPr lang="en-US" dirty="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p:txBody>
          <a:bodyPr/>
          <a:lstStyle/>
          <a:p>
            <a:endParaRPr lang="en-US" dirty="0" smtClean="0"/>
          </a:p>
        </p:txBody>
      </p:sp>
    </p:spTree>
    <p:extLst>
      <p:ext uri="{BB962C8B-B14F-4D97-AF65-F5344CB8AC3E}">
        <p14:creationId xmlns:p14="http://schemas.microsoft.com/office/powerpoint/2010/main" val="2432176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AF8695E-AEA5-4806-BE02-B909B1C8FD82}" type="slidenum">
              <a:rPr lang="en-US" smtClean="0">
                <a:latin typeface="Arial" pitchFamily="34" charset="0"/>
              </a:rPr>
              <a:pPr/>
              <a:t>2</a:t>
            </a:fld>
            <a:endParaRPr lang="en-US" dirty="0" smtClean="0">
              <a:latin typeface="Arial" pitchFamily="34" charset="0"/>
            </a:endParaRPr>
          </a:p>
        </p:txBody>
      </p:sp>
      <p:sp>
        <p:nvSpPr>
          <p:cNvPr id="9219" name="Rectangle 7"/>
          <p:cNvSpPr txBox="1">
            <a:spLocks noGrp="1" noChangeArrowheads="1"/>
          </p:cNvSpPr>
          <p:nvPr/>
        </p:nvSpPr>
        <p:spPr bwMode="auto">
          <a:xfrm>
            <a:off x="3970942" y="8829967"/>
            <a:ext cx="3037840" cy="464820"/>
          </a:xfrm>
          <a:prstGeom prst="rect">
            <a:avLst/>
          </a:prstGeom>
          <a:noFill/>
          <a:ln w="9525">
            <a:noFill/>
            <a:miter lim="800000"/>
            <a:headEnd/>
            <a:tailEnd/>
          </a:ln>
        </p:spPr>
        <p:txBody>
          <a:bodyPr lIns="92583" tIns="46291" rIns="92583" bIns="46291" anchor="b"/>
          <a:lstStyle/>
          <a:p>
            <a:pPr algn="r" defTabSz="924866"/>
            <a:fld id="{79095A49-D703-4041-8A62-8E250CA491D8}" type="slidenum">
              <a:rPr lang="zh-CN" altLang="en-US" sz="1200">
                <a:cs typeface="宋体"/>
              </a:rPr>
              <a:pPr algn="r" defTabSz="924866"/>
              <a:t>2</a:t>
            </a:fld>
            <a:endParaRPr lang="en-US" altLang="zh-CN" sz="1200" dirty="0">
              <a:cs typeface="宋体"/>
            </a:endParaRPr>
          </a:p>
        </p:txBody>
      </p:sp>
      <p:sp>
        <p:nvSpPr>
          <p:cNvPr id="9220" name="Rectangle 2"/>
          <p:cNvSpPr>
            <a:spLocks noGrp="1" noRot="1" noChangeAspect="1" noChangeArrowheads="1" noTextEdit="1"/>
          </p:cNvSpPr>
          <p:nvPr>
            <p:ph type="sldImg"/>
          </p:nvPr>
        </p:nvSpPr>
        <p:spPr>
          <a:xfrm>
            <a:off x="1185863" y="698500"/>
            <a:ext cx="4648200" cy="3486150"/>
          </a:xfrm>
          <a:ln/>
        </p:spPr>
      </p:sp>
      <p:sp>
        <p:nvSpPr>
          <p:cNvPr id="9221" name="Rectangle 3"/>
          <p:cNvSpPr>
            <a:spLocks noGrp="1" noChangeArrowheads="1"/>
          </p:cNvSpPr>
          <p:nvPr>
            <p:ph type="body" idx="1"/>
          </p:nvPr>
        </p:nvSpPr>
        <p:spPr>
          <a:xfrm>
            <a:off x="934724" y="4419022"/>
            <a:ext cx="5140960" cy="4178539"/>
          </a:xfrm>
          <a:noFill/>
          <a:ln/>
        </p:spPr>
        <p:txBody>
          <a:bodyPr lIns="92583" tIns="46291" rIns="92583" bIns="46291"/>
          <a:lstStyle/>
          <a:p>
            <a:pPr eaLnBrk="1" hangingPunct="1"/>
            <a:endParaRPr lang="en-US" altLang="zh-CN" baseline="0" dirty="0" smtClean="0">
              <a:latin typeface="Arial" pitchFamily="34" charset="0"/>
              <a:cs typeface="宋体"/>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4DA718B3-A903-46BE-AC44-CEE85A9D228C}" type="slidenum">
              <a:rPr lang="en-US" smtClean="0"/>
              <a:pPr/>
              <a:t>3</a:t>
            </a:fld>
            <a:endParaRPr lang="en-US" dirty="0"/>
          </a:p>
        </p:txBody>
      </p:sp>
    </p:spTree>
    <p:extLst>
      <p:ext uri="{BB962C8B-B14F-4D97-AF65-F5344CB8AC3E}">
        <p14:creationId xmlns:p14="http://schemas.microsoft.com/office/powerpoint/2010/main" val="34202450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CE7CE6-E8A7-4617-B8B7-8CA56326ED77}"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696913"/>
            <a:ext cx="4630737" cy="347186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7FE0C6-B57F-469A-B5CF-AFD221B5CA56}" type="slidenum">
              <a:rPr lang="en-US" smtClean="0"/>
              <a:pPr/>
              <a:t>5</a:t>
            </a:fld>
            <a:endParaRPr lang="en-US" dirty="0"/>
          </a:p>
        </p:txBody>
      </p:sp>
    </p:spTree>
    <p:extLst>
      <p:ext uri="{BB962C8B-B14F-4D97-AF65-F5344CB8AC3E}">
        <p14:creationId xmlns:p14="http://schemas.microsoft.com/office/powerpoint/2010/main" val="18822880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CE7CE6-E8A7-4617-B8B7-8CA56326ED77}"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txBox="1">
            <a:spLocks noGrp="1" noChangeArrowheads="1"/>
          </p:cNvSpPr>
          <p:nvPr/>
        </p:nvSpPr>
        <p:spPr bwMode="auto">
          <a:xfrm>
            <a:off x="3971083" y="8830313"/>
            <a:ext cx="3037735" cy="464503"/>
          </a:xfrm>
          <a:prstGeom prst="rect">
            <a:avLst/>
          </a:prstGeom>
          <a:noFill/>
          <a:ln w="9525">
            <a:noFill/>
            <a:miter lim="800000"/>
            <a:headEnd/>
            <a:tailEnd/>
          </a:ln>
        </p:spPr>
        <p:txBody>
          <a:bodyPr lIns="93143" tIns="46571" rIns="93143" bIns="46571" anchor="b"/>
          <a:lstStyle/>
          <a:p>
            <a:pPr algn="r" defTabSz="931699"/>
            <a:fld id="{327563BD-6653-4661-A742-3E889906B1A2}" type="slidenum">
              <a:rPr lang="en-US" sz="1200"/>
              <a:pPr algn="r" defTabSz="931699"/>
              <a:t>7</a:t>
            </a:fld>
            <a:endParaRPr lang="en-US" sz="1200"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xfrm>
            <a:off x="701994" y="4416744"/>
            <a:ext cx="5606418" cy="4182112"/>
          </a:xfrm>
          <a:noFill/>
          <a:ln/>
        </p:spPr>
        <p:txBody>
          <a:bodyPr lIns="93143" tIns="46571" rIns="93143" bIns="46571"/>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696913"/>
            <a:ext cx="4630737" cy="347186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7FE0C6-B57F-469A-B5CF-AFD221B5CA56}" type="slidenum">
              <a:rPr lang="en-US" smtClean="0"/>
              <a:pPr/>
              <a:t>8</a:t>
            </a:fld>
            <a:endParaRPr lang="en-US" dirty="0"/>
          </a:p>
        </p:txBody>
      </p:sp>
    </p:spTree>
    <p:extLst>
      <p:ext uri="{BB962C8B-B14F-4D97-AF65-F5344CB8AC3E}">
        <p14:creationId xmlns:p14="http://schemas.microsoft.com/office/powerpoint/2010/main" val="18822880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CE2201-E769-411F-8E96-6A20C55F9767}" type="slidenum">
              <a:rPr lang="en-US" smtClean="0"/>
              <a:t>9</a:t>
            </a:fld>
            <a:endParaRPr lang="en-US" dirty="0"/>
          </a:p>
        </p:txBody>
      </p:sp>
    </p:spTree>
    <p:extLst>
      <p:ext uri="{BB962C8B-B14F-4D97-AF65-F5344CB8AC3E}">
        <p14:creationId xmlns:p14="http://schemas.microsoft.com/office/powerpoint/2010/main" val="1821686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6A6B97-01C3-43A9-A2BC-C8853EC5176E}" type="datetimeFigureOut">
              <a:rPr lang="en-US" smtClean="0"/>
              <a:t>10/11/2017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6C0C81-A877-433A-906B-3D02B9555E92}" type="slidenum">
              <a:rPr lang="en-US" smtClean="0"/>
              <a:t>‹#›</a:t>
            </a:fld>
            <a:endParaRPr lang="en-US"/>
          </a:p>
        </p:txBody>
      </p:sp>
    </p:spTree>
    <p:extLst>
      <p:ext uri="{BB962C8B-B14F-4D97-AF65-F5344CB8AC3E}">
        <p14:creationId xmlns:p14="http://schemas.microsoft.com/office/powerpoint/2010/main" val="1482951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6A6B97-01C3-43A9-A2BC-C8853EC5176E}" type="datetimeFigureOut">
              <a:rPr lang="en-US" smtClean="0"/>
              <a:t>10/11/2017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6C0C81-A877-433A-906B-3D02B9555E92}" type="slidenum">
              <a:rPr lang="en-US" smtClean="0"/>
              <a:t>‹#›</a:t>
            </a:fld>
            <a:endParaRPr lang="en-US"/>
          </a:p>
        </p:txBody>
      </p:sp>
    </p:spTree>
    <p:extLst>
      <p:ext uri="{BB962C8B-B14F-4D97-AF65-F5344CB8AC3E}">
        <p14:creationId xmlns:p14="http://schemas.microsoft.com/office/powerpoint/2010/main" val="1521590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6A6B97-01C3-43A9-A2BC-C8853EC5176E}" type="datetimeFigureOut">
              <a:rPr lang="en-US" smtClean="0"/>
              <a:t>10/11/2017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6C0C81-A877-433A-906B-3D02B9555E92}" type="slidenum">
              <a:rPr lang="en-US" smtClean="0"/>
              <a:t>‹#›</a:t>
            </a:fld>
            <a:endParaRPr lang="en-US"/>
          </a:p>
        </p:txBody>
      </p:sp>
    </p:spTree>
    <p:extLst>
      <p:ext uri="{BB962C8B-B14F-4D97-AF65-F5344CB8AC3E}">
        <p14:creationId xmlns:p14="http://schemas.microsoft.com/office/powerpoint/2010/main" val="627209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9DB2A4D-589E-4280-AEB8-96BD3D4944E5}"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0979787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91592A9-5E99-4D62-ABD0-3AB1D50D356E}"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5327237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3E0CA2F-FF81-4676-A9CF-21E65A475C3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1854501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AC0A83E8-BE0F-4C57-B103-2CFBB6C04DF8}"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512597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dirty="0">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49224357-2D60-4757-A205-F6705E7089E7}"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9287480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dirty="0">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838FAF5D-5BFF-43BB-B79C-C9FF0D86459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3627353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dirty="0">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BED30201-8740-4ED6-B260-9EA18AC6D98D}"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7972718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1B91A69C-AA57-4C20-A362-D9D9FAE2D63A}"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816852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6A6B97-01C3-43A9-A2BC-C8853EC5176E}" type="datetimeFigureOut">
              <a:rPr lang="en-US" smtClean="0"/>
              <a:t>10/11/2017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6C0C81-A877-433A-906B-3D02B9555E92}" type="slidenum">
              <a:rPr lang="en-US" smtClean="0"/>
              <a:t>‹#›</a:t>
            </a:fld>
            <a:endParaRPr lang="en-US"/>
          </a:p>
        </p:txBody>
      </p:sp>
    </p:spTree>
    <p:extLst>
      <p:ext uri="{BB962C8B-B14F-4D97-AF65-F5344CB8AC3E}">
        <p14:creationId xmlns:p14="http://schemas.microsoft.com/office/powerpoint/2010/main" val="19333722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7261E19-FCCB-4A8F-8588-315FDB27E832}"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8777317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6456FF3-1686-428E-83DB-8130740AA45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5475849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AB0EFE1-E2DB-4B26-9694-BE3E008BAAD3}"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2867210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endParaRPr lang="en-US" dirty="0"/>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dirty="0">
              <a:solidFill>
                <a:srgbClr val="000000"/>
              </a:solidFill>
            </a:endParaRPr>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dirty="0">
              <a:solidFill>
                <a:srgbClr val="000000"/>
              </a:solidFill>
            </a:endParaRPr>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FB597BD3-4909-448F-881E-6C571F127115}"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169638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6A6B97-01C3-43A9-A2BC-C8853EC5176E}" type="datetimeFigureOut">
              <a:rPr lang="en-US" smtClean="0"/>
              <a:t>10/11/2017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6C0C81-A877-433A-906B-3D02B9555E92}" type="slidenum">
              <a:rPr lang="en-US" smtClean="0"/>
              <a:t>‹#›</a:t>
            </a:fld>
            <a:endParaRPr lang="en-US"/>
          </a:p>
        </p:txBody>
      </p:sp>
    </p:spTree>
    <p:extLst>
      <p:ext uri="{BB962C8B-B14F-4D97-AF65-F5344CB8AC3E}">
        <p14:creationId xmlns:p14="http://schemas.microsoft.com/office/powerpoint/2010/main" val="1715693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6A6B97-01C3-43A9-A2BC-C8853EC5176E}" type="datetimeFigureOut">
              <a:rPr lang="en-US" smtClean="0"/>
              <a:t>10/11/2017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6C0C81-A877-433A-906B-3D02B9555E92}" type="slidenum">
              <a:rPr lang="en-US" smtClean="0"/>
              <a:t>‹#›</a:t>
            </a:fld>
            <a:endParaRPr lang="en-US"/>
          </a:p>
        </p:txBody>
      </p:sp>
    </p:spTree>
    <p:extLst>
      <p:ext uri="{BB962C8B-B14F-4D97-AF65-F5344CB8AC3E}">
        <p14:creationId xmlns:p14="http://schemas.microsoft.com/office/powerpoint/2010/main" val="178686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6A6B97-01C3-43A9-A2BC-C8853EC5176E}" type="datetimeFigureOut">
              <a:rPr lang="en-US" smtClean="0"/>
              <a:t>10/11/2017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6C0C81-A877-433A-906B-3D02B9555E92}" type="slidenum">
              <a:rPr lang="en-US" smtClean="0"/>
              <a:t>‹#›</a:t>
            </a:fld>
            <a:endParaRPr lang="en-US"/>
          </a:p>
        </p:txBody>
      </p:sp>
    </p:spTree>
    <p:extLst>
      <p:ext uri="{BB962C8B-B14F-4D97-AF65-F5344CB8AC3E}">
        <p14:creationId xmlns:p14="http://schemas.microsoft.com/office/powerpoint/2010/main" val="3270933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6A6B97-01C3-43A9-A2BC-C8853EC5176E}" type="datetimeFigureOut">
              <a:rPr lang="en-US" smtClean="0"/>
              <a:t>10/11/2017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6C0C81-A877-433A-906B-3D02B9555E92}" type="slidenum">
              <a:rPr lang="en-US" smtClean="0"/>
              <a:t>‹#›</a:t>
            </a:fld>
            <a:endParaRPr lang="en-US"/>
          </a:p>
        </p:txBody>
      </p:sp>
    </p:spTree>
    <p:extLst>
      <p:ext uri="{BB962C8B-B14F-4D97-AF65-F5344CB8AC3E}">
        <p14:creationId xmlns:p14="http://schemas.microsoft.com/office/powerpoint/2010/main" val="3621427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6A6B97-01C3-43A9-A2BC-C8853EC5176E}" type="datetimeFigureOut">
              <a:rPr lang="en-US" smtClean="0"/>
              <a:t>10/11/2017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6C0C81-A877-433A-906B-3D02B9555E92}" type="slidenum">
              <a:rPr lang="en-US" smtClean="0"/>
              <a:t>‹#›</a:t>
            </a:fld>
            <a:endParaRPr lang="en-US"/>
          </a:p>
        </p:txBody>
      </p:sp>
    </p:spTree>
    <p:extLst>
      <p:ext uri="{BB962C8B-B14F-4D97-AF65-F5344CB8AC3E}">
        <p14:creationId xmlns:p14="http://schemas.microsoft.com/office/powerpoint/2010/main" val="3047782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6A6B97-01C3-43A9-A2BC-C8853EC5176E}" type="datetimeFigureOut">
              <a:rPr lang="en-US" smtClean="0"/>
              <a:t>10/11/2017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6C0C81-A877-433A-906B-3D02B9555E92}" type="slidenum">
              <a:rPr lang="en-US" smtClean="0"/>
              <a:t>‹#›</a:t>
            </a:fld>
            <a:endParaRPr lang="en-US"/>
          </a:p>
        </p:txBody>
      </p:sp>
    </p:spTree>
    <p:extLst>
      <p:ext uri="{BB962C8B-B14F-4D97-AF65-F5344CB8AC3E}">
        <p14:creationId xmlns:p14="http://schemas.microsoft.com/office/powerpoint/2010/main" val="253236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6A6B97-01C3-43A9-A2BC-C8853EC5176E}" type="datetimeFigureOut">
              <a:rPr lang="en-US" smtClean="0"/>
              <a:t>10/11/2017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6C0C81-A877-433A-906B-3D02B9555E92}" type="slidenum">
              <a:rPr lang="en-US" smtClean="0"/>
              <a:t>‹#›</a:t>
            </a:fld>
            <a:endParaRPr lang="en-US"/>
          </a:p>
        </p:txBody>
      </p:sp>
    </p:spTree>
    <p:extLst>
      <p:ext uri="{BB962C8B-B14F-4D97-AF65-F5344CB8AC3E}">
        <p14:creationId xmlns:p14="http://schemas.microsoft.com/office/powerpoint/2010/main" val="1343697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6A6B97-01C3-43A9-A2BC-C8853EC5176E}" type="datetimeFigureOut">
              <a:rPr lang="en-US" smtClean="0"/>
              <a:t>10/11/2017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6C0C81-A877-433A-906B-3D02B9555E92}" type="slidenum">
              <a:rPr lang="en-US" smtClean="0"/>
              <a:t>‹#›</a:t>
            </a:fld>
            <a:endParaRPr lang="en-US"/>
          </a:p>
        </p:txBody>
      </p:sp>
    </p:spTree>
    <p:extLst>
      <p:ext uri="{BB962C8B-B14F-4D97-AF65-F5344CB8AC3E}">
        <p14:creationId xmlns:p14="http://schemas.microsoft.com/office/powerpoint/2010/main" val="11938245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fontAlgn="base">
              <a:spcBef>
                <a:spcPct val="0"/>
              </a:spcBef>
              <a:spcAft>
                <a:spcPct val="0"/>
              </a:spcAft>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fontAlgn="base">
              <a:spcBef>
                <a:spcPct val="0"/>
              </a:spcBef>
              <a:spcAft>
                <a:spcPct val="0"/>
              </a:spcAft>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fontAlgn="base">
              <a:spcBef>
                <a:spcPct val="0"/>
              </a:spcBef>
              <a:spcAft>
                <a:spcPct val="0"/>
              </a:spcAft>
            </a:pPr>
            <a:fld id="{7F65D261-F42C-48DC-909C-083F6DB6877A}" type="slidenum">
              <a:rPr lang="en-US">
                <a:solidFill>
                  <a:srgbClr val="000000"/>
                </a:solidFill>
              </a:rPr>
              <a:pPr fontAlgn="base">
                <a:spcBef>
                  <a:spcPct val="0"/>
                </a:spcBef>
                <a:spcAft>
                  <a:spcPct val="0"/>
                </a:spcAft>
              </a:pPr>
              <a:t>‹#›</a:t>
            </a:fld>
            <a:endParaRPr lang="en-US" dirty="0">
              <a:solidFill>
                <a:srgbClr val="000000"/>
              </a:solidFill>
            </a:endParaRPr>
          </a:p>
        </p:txBody>
      </p:sp>
    </p:spTree>
    <p:extLst>
      <p:ext uri="{BB962C8B-B14F-4D97-AF65-F5344CB8AC3E}">
        <p14:creationId xmlns:p14="http://schemas.microsoft.com/office/powerpoint/2010/main" val="25886715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18.xml"/><Relationship Id="rId4" Type="http://schemas.openxmlformats.org/officeDocument/2006/relationships/chart" Target="../charts/chart8.xml"/></Relationships>
</file>

<file path=ppt/slides/_rels/slide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403270" y="381000"/>
            <a:ext cx="8337461" cy="533400"/>
          </a:xfrm>
        </p:spPr>
        <p:txBody>
          <a:bodyPr>
            <a:noAutofit/>
          </a:bodyPr>
          <a:lstStyle/>
          <a:p>
            <a:pPr marL="520700" indent="-520700" algn="l"/>
            <a:r>
              <a:rPr lang="en-US" altLang="zh-CN" sz="2000" b="1" dirty="0">
                <a:latin typeface="Times New Roman" pitchFamily="18" charset="0"/>
                <a:ea typeface="宋体" pitchFamily="2" charset="-122"/>
              </a:rPr>
              <a:t>1</a:t>
            </a:r>
            <a:r>
              <a:rPr lang="en-US" altLang="zh-CN" sz="2000" b="1" dirty="0" smtClean="0">
                <a:latin typeface="Times New Roman" pitchFamily="18" charset="0"/>
                <a:ea typeface="宋体" pitchFamily="2" charset="-122"/>
              </a:rPr>
              <a:t>. Number of fatalities in construction, electrocution and other fatalities*, 2003-2015</a:t>
            </a:r>
          </a:p>
        </p:txBody>
      </p:sp>
      <p:graphicFrame>
        <p:nvGraphicFramePr>
          <p:cNvPr id="19" name="Object 3"/>
          <p:cNvGraphicFramePr>
            <a:graphicFrameLocks noGrp="1" noChangeAspect="1"/>
          </p:cNvGraphicFramePr>
          <p:nvPr>
            <p:ph sz="half" idx="4294967295"/>
            <p:extLst>
              <p:ext uri="{D42A27DB-BD31-4B8C-83A1-F6EECF244321}">
                <p14:modId xmlns:p14="http://schemas.microsoft.com/office/powerpoint/2010/main" val="3492158640"/>
              </p:ext>
            </p:extLst>
          </p:nvPr>
        </p:nvGraphicFramePr>
        <p:xfrm>
          <a:off x="228601" y="1160621"/>
          <a:ext cx="8542316" cy="5297269"/>
        </p:xfrm>
        <a:graphic>
          <a:graphicData uri="http://schemas.openxmlformats.org/drawingml/2006/chart">
            <c:chart xmlns:c="http://schemas.openxmlformats.org/drawingml/2006/chart" xmlns:r="http://schemas.openxmlformats.org/officeDocument/2006/relationships" r:id="rId3"/>
          </a:graphicData>
        </a:graphic>
      </p:graphicFrame>
      <p:sp>
        <p:nvSpPr>
          <p:cNvPr id="17" name="Rectangle 6"/>
          <p:cNvSpPr>
            <a:spLocks noChangeArrowheads="1"/>
          </p:cNvSpPr>
          <p:nvPr/>
        </p:nvSpPr>
        <p:spPr bwMode="auto">
          <a:xfrm>
            <a:off x="1" y="6150114"/>
            <a:ext cx="9143999" cy="707886"/>
          </a:xfrm>
          <a:prstGeom prst="rect">
            <a:avLst/>
          </a:prstGeom>
          <a:noFill/>
          <a:ln w="9525">
            <a:noFill/>
            <a:miter lim="800000"/>
            <a:headEnd/>
            <a:tailEnd/>
          </a:ln>
        </p:spPr>
        <p:txBody>
          <a:bodyPr wrap="square" anchor="ctr">
            <a:spAutoFit/>
          </a:bodyPr>
          <a:lstStyle/>
          <a:p>
            <a:r>
              <a:rPr lang="en-US" altLang="zh-CN" sz="1000" dirty="0">
                <a:solidFill>
                  <a:prstClr val="black"/>
                </a:solidFill>
                <a:latin typeface="Times New Roman" panose="02020603050405020304" pitchFamily="18" charset="0"/>
                <a:cs typeface="Times New Roman" panose="02020603050405020304" pitchFamily="18" charset="0"/>
              </a:rPr>
              <a:t>Note</a:t>
            </a:r>
            <a:r>
              <a:rPr lang="en-US" altLang="zh-CN" sz="1000" dirty="0" smtClean="0">
                <a:solidFill>
                  <a:prstClr val="black"/>
                </a:solidFill>
                <a:latin typeface="Times New Roman" panose="02020603050405020304" pitchFamily="18" charset="0"/>
                <a:cs typeface="Times New Roman" panose="02020603050405020304" pitchFamily="18" charset="0"/>
              </a:rPr>
              <a:t>: In </a:t>
            </a:r>
            <a:r>
              <a:rPr lang="en-US" altLang="zh-CN" sz="1000" dirty="0">
                <a:solidFill>
                  <a:prstClr val="black"/>
                </a:solidFill>
                <a:latin typeface="Times New Roman" panose="02020603050405020304" pitchFamily="18" charset="0"/>
                <a:cs typeface="Times New Roman" panose="02020603050405020304" pitchFamily="18" charset="0"/>
              </a:rPr>
              <a:t>2011, the CFOI switched to OIICS version </a:t>
            </a:r>
            <a:r>
              <a:rPr lang="en-US" altLang="zh-CN" sz="1000" dirty="0" smtClean="0">
                <a:solidFill>
                  <a:prstClr val="black"/>
                </a:solidFill>
                <a:latin typeface="Times New Roman" panose="02020603050405020304" pitchFamily="18" charset="0"/>
                <a:cs typeface="Times New Roman" panose="02020603050405020304" pitchFamily="18" charset="0"/>
              </a:rPr>
              <a:t>2.01, therefore the numbers before and after 2011 are not comparable.</a:t>
            </a:r>
          </a:p>
          <a:p>
            <a:r>
              <a:rPr lang="en-US" altLang="zh-CN" sz="1000" dirty="0" smtClean="0">
                <a:solidFill>
                  <a:prstClr val="black"/>
                </a:solidFill>
                <a:latin typeface="Times New Roman" panose="02020603050405020304" pitchFamily="18" charset="0"/>
                <a:cs typeface="Times New Roman" panose="02020603050405020304" pitchFamily="18" charset="0"/>
              </a:rPr>
              <a:t>* Other fatalities are fatalities from all causes except electrocution.  </a:t>
            </a:r>
            <a:endParaRPr lang="en-US" altLang="zh-CN" sz="1000" dirty="0">
              <a:solidFill>
                <a:prstClr val="black"/>
              </a:solidFill>
              <a:latin typeface="Times New Roman" panose="02020603050405020304" pitchFamily="18" charset="0"/>
              <a:cs typeface="Times New Roman" panose="02020603050405020304" pitchFamily="18" charset="0"/>
            </a:endParaRPr>
          </a:p>
          <a:p>
            <a:pPr eaLnBrk="0" hangingPunct="0"/>
            <a:r>
              <a:rPr lang="en-US" altLang="zh-CN" sz="1000" dirty="0">
                <a:latin typeface="Times New Roman" panose="02020603050405020304" pitchFamily="18" charset="0"/>
                <a:cs typeface="Times New Roman" panose="02020603050405020304" pitchFamily="18" charset="0"/>
              </a:rPr>
              <a:t>Source: </a:t>
            </a:r>
            <a:r>
              <a:rPr lang="en-US" sz="1000" dirty="0">
                <a:latin typeface="Times New Roman" panose="02020603050405020304" pitchFamily="18" charset="0"/>
                <a:cs typeface="Times New Roman" panose="02020603050405020304" pitchFamily="18" charset="0"/>
              </a:rPr>
              <a:t>Fatal injury data were generated by the CPWR Data Center with restricted access to BLS CFOI micro data.  The views expressed here do not necessarily reflect the views of the BLS. </a:t>
            </a:r>
          </a:p>
        </p:txBody>
      </p:sp>
    </p:spTree>
    <p:extLst>
      <p:ext uri="{BB962C8B-B14F-4D97-AF65-F5344CB8AC3E}">
        <p14:creationId xmlns:p14="http://schemas.microsoft.com/office/powerpoint/2010/main" val="140592125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503" y="304800"/>
            <a:ext cx="8446994" cy="609600"/>
          </a:xfrm>
        </p:spPr>
        <p:txBody>
          <a:bodyPr>
            <a:noAutofit/>
          </a:bodyPr>
          <a:lstStyle/>
          <a:p>
            <a:pPr algn="l"/>
            <a:r>
              <a:rPr lang="en-US" sz="2000" b="1" dirty="0" smtClean="0">
                <a:solidFill>
                  <a:schemeClr val="tx1"/>
                </a:solidFill>
                <a:latin typeface="Times New Roman" pitchFamily="18" charset="0"/>
              </a:rPr>
              <a:t>10. Number and rate of electrocutions in construction, selected construction </a:t>
            </a:r>
            <a:r>
              <a:rPr lang="en-US" sz="2000" b="1" dirty="0">
                <a:solidFill>
                  <a:schemeClr val="tx1"/>
                </a:solidFill>
                <a:latin typeface="Times New Roman" pitchFamily="18" charset="0"/>
              </a:rPr>
              <a:t>occupations, sum of 2011-2015</a:t>
            </a:r>
            <a:endParaRPr lang="en-US" sz="2000" dirty="0">
              <a:latin typeface="Times New Roman" panose="02020603050405020304" pitchFamily="18" charset="0"/>
              <a:cs typeface="Times New Roman" panose="02020603050405020304" pitchFamily="18" charset="0"/>
            </a:endParaRPr>
          </a:p>
        </p:txBody>
      </p:sp>
      <p:graphicFrame>
        <p:nvGraphicFramePr>
          <p:cNvPr id="4" name="Object 5"/>
          <p:cNvGraphicFramePr>
            <a:graphicFrameLocks noGrp="1" noChangeAspect="1"/>
          </p:cNvGraphicFramePr>
          <p:nvPr>
            <p:ph type="chart" idx="1"/>
            <p:extLst>
              <p:ext uri="{D42A27DB-BD31-4B8C-83A1-F6EECF244321}">
                <p14:modId xmlns:p14="http://schemas.microsoft.com/office/powerpoint/2010/main" val="192279532"/>
              </p:ext>
            </p:extLst>
          </p:nvPr>
        </p:nvGraphicFramePr>
        <p:xfrm>
          <a:off x="280736" y="1066800"/>
          <a:ext cx="8710863" cy="51054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1"/>
          <p:cNvSpPr txBox="1"/>
          <p:nvPr/>
        </p:nvSpPr>
        <p:spPr>
          <a:xfrm>
            <a:off x="-24063" y="6331472"/>
            <a:ext cx="8839200"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Times New Roman" panose="02020603050405020304" pitchFamily="18" charset="0"/>
                <a:cs typeface="Times New Roman" panose="02020603050405020304" pitchFamily="18" charset="0"/>
              </a:rPr>
              <a:t>*refers to the Heating and Air Conditioning Mechanics occupation</a:t>
            </a:r>
            <a:endParaRPr lang="en-US" sz="1200" dirty="0">
              <a:latin typeface="Times New Roman" panose="02020603050405020304" pitchFamily="18" charset="0"/>
              <a:cs typeface="Times New Roman" panose="02020603050405020304" pitchFamily="18" charset="0"/>
            </a:endParaRPr>
          </a:p>
        </p:txBody>
      </p:sp>
      <p:sp>
        <p:nvSpPr>
          <p:cNvPr id="6" name="TextBox 6"/>
          <p:cNvSpPr txBox="1"/>
          <p:nvPr/>
        </p:nvSpPr>
        <p:spPr>
          <a:xfrm>
            <a:off x="-24063" y="6581001"/>
            <a:ext cx="9144000" cy="253916"/>
          </a:xfrm>
          <a:prstGeom prst="rect">
            <a:avLst/>
          </a:prstGeom>
          <a:noFill/>
        </p:spPr>
        <p:txBody>
          <a:bodyPr wrap="square" rtlCol="0">
            <a:spAutoFit/>
          </a:bodyPr>
          <a:lstStyle>
            <a:defPPr>
              <a:defRPr lang="en-US"/>
            </a:defPPr>
            <a:lvl1pPr algn="l" rtl="0" eaLnBrk="0" fontAlgn="base" hangingPunct="0">
              <a:spcBef>
                <a:spcPct val="0"/>
              </a:spcBef>
              <a:spcAft>
                <a:spcPct val="0"/>
              </a:spcAft>
              <a:defRPr sz="16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6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6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6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600" kern="1200">
                <a:solidFill>
                  <a:schemeClr val="tx1"/>
                </a:solidFill>
                <a:latin typeface="Times New Roman" pitchFamily="18" charset="0"/>
                <a:ea typeface="+mn-ea"/>
                <a:cs typeface="+mn-cs"/>
              </a:defRPr>
            </a:lvl5pPr>
            <a:lvl6pPr marL="2286000" algn="l" defTabSz="914400" rtl="0" eaLnBrk="1" latinLnBrk="0" hangingPunct="1">
              <a:defRPr sz="1600" kern="1200">
                <a:solidFill>
                  <a:schemeClr val="tx1"/>
                </a:solidFill>
                <a:latin typeface="Times New Roman" pitchFamily="18" charset="0"/>
                <a:ea typeface="+mn-ea"/>
                <a:cs typeface="+mn-cs"/>
              </a:defRPr>
            </a:lvl6pPr>
            <a:lvl7pPr marL="2743200" algn="l" defTabSz="914400" rtl="0" eaLnBrk="1" latinLnBrk="0" hangingPunct="1">
              <a:defRPr sz="1600" kern="1200">
                <a:solidFill>
                  <a:schemeClr val="tx1"/>
                </a:solidFill>
                <a:latin typeface="Times New Roman" pitchFamily="18" charset="0"/>
                <a:ea typeface="+mn-ea"/>
                <a:cs typeface="+mn-cs"/>
              </a:defRPr>
            </a:lvl7pPr>
            <a:lvl8pPr marL="3200400" algn="l" defTabSz="914400" rtl="0" eaLnBrk="1" latinLnBrk="0" hangingPunct="1">
              <a:defRPr sz="1600" kern="1200">
                <a:solidFill>
                  <a:schemeClr val="tx1"/>
                </a:solidFill>
                <a:latin typeface="Times New Roman" pitchFamily="18" charset="0"/>
                <a:ea typeface="+mn-ea"/>
                <a:cs typeface="+mn-cs"/>
              </a:defRPr>
            </a:lvl8pPr>
            <a:lvl9pPr marL="3657600" algn="l" defTabSz="914400" rtl="0" eaLnBrk="1" latinLnBrk="0" hangingPunct="1">
              <a:defRPr sz="1600" kern="1200">
                <a:solidFill>
                  <a:schemeClr val="tx1"/>
                </a:solidFill>
                <a:latin typeface="Times New Roman" pitchFamily="18" charset="0"/>
                <a:ea typeface="+mn-ea"/>
                <a:cs typeface="+mn-cs"/>
              </a:defRPr>
            </a:lvl9pPr>
          </a:lstStyle>
          <a:p>
            <a:r>
              <a:rPr lang="en-US" sz="1050" dirty="0" smtClean="0">
                <a:latin typeface="Times New Roman" pitchFamily="18" charset="0"/>
                <a:cs typeface="Times New Roman" pitchFamily="18" charset="0"/>
              </a:rPr>
              <a:t>This research was conducted with restricted access to Bureau of Labor Statistics (BLS) data.  The views expressed here do not necessarily reflect the views of the BLS.</a:t>
            </a:r>
            <a:endParaRPr lang="en-US" sz="1050" dirty="0">
              <a:latin typeface="Times New Roman" pitchFamily="18" charset="0"/>
              <a:cs typeface="Times New Roman" pitchFamily="18" charset="0"/>
            </a:endParaRPr>
          </a:p>
        </p:txBody>
      </p:sp>
    </p:spTree>
    <p:extLst>
      <p:ext uri="{BB962C8B-B14F-4D97-AF65-F5344CB8AC3E}">
        <p14:creationId xmlns:p14="http://schemas.microsoft.com/office/powerpoint/2010/main" val="33840465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2"/>
          <p:cNvSpPr>
            <a:spLocks noGrp="1" noChangeArrowheads="1"/>
          </p:cNvSpPr>
          <p:nvPr>
            <p:ph type="title" idx="4294967295"/>
          </p:nvPr>
        </p:nvSpPr>
        <p:spPr>
          <a:xfrm>
            <a:off x="387724" y="304800"/>
            <a:ext cx="8368553" cy="685800"/>
          </a:xfrm>
        </p:spPr>
        <p:txBody>
          <a:bodyPr>
            <a:noAutofit/>
          </a:bodyPr>
          <a:lstStyle/>
          <a:p>
            <a:pPr marL="457200" indent="-457200" algn="l"/>
            <a:r>
              <a:rPr lang="en-US" sz="2000" b="1" dirty="0" smtClean="0">
                <a:latin typeface="Times New Roman" panose="02020603050405020304" pitchFamily="18" charset="0"/>
                <a:cs typeface="Times New Roman" panose="02020603050405020304" pitchFamily="18" charset="0"/>
              </a:rPr>
              <a:t>11. Number and rate of electrocutions among electricians, 2003-2015</a:t>
            </a:r>
            <a:endParaRPr lang="en-US" altLang="zh-CN" sz="2000" b="0" dirty="0">
              <a:solidFill>
                <a:srgbClr val="FF0000"/>
              </a:solidFill>
              <a:ea typeface="SimSun" pitchFamily="2" charset="-122"/>
            </a:endParaRPr>
          </a:p>
        </p:txBody>
      </p:sp>
      <p:graphicFrame>
        <p:nvGraphicFramePr>
          <p:cNvPr id="6" name="Object 3"/>
          <p:cNvGraphicFramePr>
            <a:graphicFrameLocks noGrp="1" noChangeAspect="1"/>
          </p:cNvGraphicFramePr>
          <p:nvPr>
            <p:ph type="chart" idx="4294967295"/>
            <p:extLst>
              <p:ext uri="{D42A27DB-BD31-4B8C-83A1-F6EECF244321}">
                <p14:modId xmlns:p14="http://schemas.microsoft.com/office/powerpoint/2010/main" val="2147002444"/>
              </p:ext>
            </p:extLst>
          </p:nvPr>
        </p:nvGraphicFramePr>
        <p:xfrm>
          <a:off x="482600" y="1066800"/>
          <a:ext cx="8178800" cy="5181600"/>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0" y="6457890"/>
            <a:ext cx="9144000" cy="400110"/>
          </a:xfrm>
          <a:prstGeom prst="rect">
            <a:avLst/>
          </a:prstGeom>
        </p:spPr>
        <p:txBody>
          <a:bodyPr wrap="square">
            <a:spAutoFit/>
          </a:bodyPr>
          <a:lstStyle/>
          <a:p>
            <a:pPr eaLnBrk="0" hangingPunct="0">
              <a:spcBef>
                <a:spcPts val="350"/>
              </a:spcBef>
            </a:pPr>
            <a:r>
              <a:rPr lang="en-US" altLang="zh-CN" sz="1000" dirty="0">
                <a:latin typeface="Times New Roman" panose="02020603050405020304" pitchFamily="18" charset="0"/>
                <a:cs typeface="Times New Roman" panose="02020603050405020304" pitchFamily="18" charset="0"/>
              </a:rPr>
              <a:t>Source: </a:t>
            </a:r>
            <a:r>
              <a:rPr lang="en-US" sz="1000" dirty="0">
                <a:latin typeface="Times New Roman" panose="02020603050405020304" pitchFamily="18" charset="0"/>
                <a:cs typeface="Times New Roman" panose="02020603050405020304" pitchFamily="18" charset="0"/>
              </a:rPr>
              <a:t>Numbers were obtained from the BLS through special requests. Numbers of FTEs were estimated using the Current Population Survey. Calculations by the authors</a:t>
            </a:r>
            <a:r>
              <a:rPr lang="en-US" sz="1000" dirty="0" smtClean="0">
                <a:latin typeface="Times New Roman" panose="02020603050405020304" pitchFamily="18" charset="0"/>
                <a:cs typeface="Times New Roman" panose="02020603050405020304" pitchFamily="18" charset="0"/>
              </a:rPr>
              <a:t>. </a:t>
            </a:r>
            <a:r>
              <a:rPr lang="en-US" sz="1000" dirty="0">
                <a:latin typeface="Times New Roman" panose="02020603050405020304" pitchFamily="18" charset="0"/>
                <a:cs typeface="Times New Roman" panose="02020603050405020304" pitchFamily="18" charset="0"/>
              </a:rPr>
              <a:t>The views expressed here do not necessarily reflect the views of the BLS. </a:t>
            </a:r>
          </a:p>
        </p:txBody>
      </p:sp>
    </p:spTree>
    <p:extLst>
      <p:ext uri="{BB962C8B-B14F-4D97-AF65-F5344CB8AC3E}">
        <p14:creationId xmlns:p14="http://schemas.microsoft.com/office/powerpoint/2010/main" val="973700049"/>
      </p:ext>
    </p:extLst>
  </p:cSld>
  <p:clrMapOvr>
    <a:masterClrMapping/>
  </p:clrMapOvr>
  <p:transition>
    <p:pull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2"/>
          <p:cNvSpPr>
            <a:spLocks noGrp="1" noChangeArrowheads="1"/>
          </p:cNvSpPr>
          <p:nvPr>
            <p:ph type="title" idx="4294967295"/>
          </p:nvPr>
        </p:nvSpPr>
        <p:spPr>
          <a:xfrm>
            <a:off x="387724" y="304800"/>
            <a:ext cx="8368553" cy="685800"/>
          </a:xfrm>
        </p:spPr>
        <p:txBody>
          <a:bodyPr>
            <a:noAutofit/>
          </a:bodyPr>
          <a:lstStyle/>
          <a:p>
            <a:pPr marL="457200" indent="-457200" algn="l"/>
            <a:r>
              <a:rPr lang="en-US" sz="2000" b="1" dirty="0" smtClean="0">
                <a:latin typeface="Times New Roman" panose="02020603050405020304" pitchFamily="18" charset="0"/>
                <a:cs typeface="Times New Roman" panose="02020603050405020304" pitchFamily="18" charset="0"/>
              </a:rPr>
              <a:t>12. Number and rate of electrocutions among power-line installers, 2003-2015</a:t>
            </a:r>
            <a:endParaRPr lang="en-US" altLang="zh-CN" sz="2000" b="0" dirty="0">
              <a:solidFill>
                <a:srgbClr val="FF0000"/>
              </a:solidFill>
              <a:ea typeface="SimSun" pitchFamily="2" charset="-122"/>
            </a:endParaRPr>
          </a:p>
        </p:txBody>
      </p:sp>
      <p:graphicFrame>
        <p:nvGraphicFramePr>
          <p:cNvPr id="6" name="Object 3"/>
          <p:cNvGraphicFramePr>
            <a:graphicFrameLocks noGrp="1" noChangeAspect="1"/>
          </p:cNvGraphicFramePr>
          <p:nvPr>
            <p:ph type="chart" idx="4294967295"/>
            <p:extLst>
              <p:ext uri="{D42A27DB-BD31-4B8C-83A1-F6EECF244321}">
                <p14:modId xmlns:p14="http://schemas.microsoft.com/office/powerpoint/2010/main" val="1830756079"/>
              </p:ext>
            </p:extLst>
          </p:nvPr>
        </p:nvGraphicFramePr>
        <p:xfrm>
          <a:off x="482600" y="1066800"/>
          <a:ext cx="8432800" cy="5181600"/>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0" y="6457890"/>
            <a:ext cx="9144000" cy="400110"/>
          </a:xfrm>
          <a:prstGeom prst="rect">
            <a:avLst/>
          </a:prstGeom>
        </p:spPr>
        <p:txBody>
          <a:bodyPr wrap="square">
            <a:spAutoFit/>
          </a:bodyPr>
          <a:lstStyle/>
          <a:p>
            <a:pPr eaLnBrk="0" hangingPunct="0">
              <a:spcBef>
                <a:spcPts val="350"/>
              </a:spcBef>
            </a:pPr>
            <a:r>
              <a:rPr lang="en-US" altLang="zh-CN" sz="1000" dirty="0">
                <a:latin typeface="Times New Roman" panose="02020603050405020304" pitchFamily="18" charset="0"/>
                <a:cs typeface="Times New Roman" panose="02020603050405020304" pitchFamily="18" charset="0"/>
              </a:rPr>
              <a:t>Source: </a:t>
            </a:r>
            <a:r>
              <a:rPr lang="en-US" sz="1000" dirty="0">
                <a:latin typeface="Times New Roman" panose="02020603050405020304" pitchFamily="18" charset="0"/>
                <a:cs typeface="Times New Roman" panose="02020603050405020304" pitchFamily="18" charset="0"/>
              </a:rPr>
              <a:t>Numbers were obtained from the BLS through special requests. Numbers of FTEs were estimated using the Current Population Survey. Calculations by the authors</a:t>
            </a:r>
            <a:r>
              <a:rPr lang="en-US" sz="1000" dirty="0" smtClean="0">
                <a:latin typeface="Times New Roman" panose="02020603050405020304" pitchFamily="18" charset="0"/>
                <a:cs typeface="Times New Roman" panose="02020603050405020304" pitchFamily="18" charset="0"/>
              </a:rPr>
              <a:t>. </a:t>
            </a:r>
            <a:r>
              <a:rPr lang="en-US" sz="1000" dirty="0">
                <a:latin typeface="Times New Roman" panose="02020603050405020304" pitchFamily="18" charset="0"/>
                <a:cs typeface="Times New Roman" panose="02020603050405020304" pitchFamily="18" charset="0"/>
              </a:rPr>
              <a:t>The views expressed here do not necessarily reflect the views of the BLS. </a:t>
            </a:r>
          </a:p>
        </p:txBody>
      </p:sp>
    </p:spTree>
    <p:extLst>
      <p:ext uri="{BB962C8B-B14F-4D97-AF65-F5344CB8AC3E}">
        <p14:creationId xmlns:p14="http://schemas.microsoft.com/office/powerpoint/2010/main" val="2775344627"/>
      </p:ext>
    </p:extLst>
  </p:cSld>
  <p:clrMapOvr>
    <a:masterClrMapping/>
  </p:clrMapOvr>
  <p:transition>
    <p:pull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2"/>
          <p:cNvSpPr>
            <a:spLocks noGrp="1" noChangeArrowheads="1"/>
          </p:cNvSpPr>
          <p:nvPr>
            <p:ph type="title" idx="4294967295"/>
          </p:nvPr>
        </p:nvSpPr>
        <p:spPr>
          <a:xfrm>
            <a:off x="342900" y="304800"/>
            <a:ext cx="8458200" cy="704910"/>
          </a:xfrm>
        </p:spPr>
        <p:txBody>
          <a:bodyPr>
            <a:noAutofit/>
          </a:bodyPr>
          <a:lstStyle/>
          <a:p>
            <a:pPr marL="457200" indent="-457200" algn="l"/>
            <a:r>
              <a:rPr lang="en-US" altLang="zh-CN" sz="2000" b="1" dirty="0" smtClean="0">
                <a:latin typeface="Times New Roman" panose="02020603050405020304" pitchFamily="18" charset="0"/>
                <a:cs typeface="Times New Roman" panose="02020603050405020304" pitchFamily="18" charset="0"/>
              </a:rPr>
              <a:t>13. Rate of electrocutions in construction, selected worker characteristics, </a:t>
            </a:r>
            <a:r>
              <a:rPr lang="en-US" sz="2000" b="1" dirty="0" smtClean="0">
                <a:latin typeface="Times New Roman" panose="02020603050405020304" pitchFamily="18" charset="0"/>
                <a:cs typeface="Times New Roman" panose="02020603050405020304" pitchFamily="18" charset="0"/>
              </a:rPr>
              <a:t>average </a:t>
            </a:r>
            <a:r>
              <a:rPr lang="en-US" sz="2000" b="1" dirty="0">
                <a:latin typeface="Times New Roman" panose="02020603050405020304" pitchFamily="18" charset="0"/>
                <a:cs typeface="Times New Roman" panose="02020603050405020304" pitchFamily="18" charset="0"/>
              </a:rPr>
              <a:t>of </a:t>
            </a:r>
            <a:r>
              <a:rPr lang="en-US" sz="2000" b="1" dirty="0" smtClean="0">
                <a:latin typeface="Times New Roman" panose="02020603050405020304" pitchFamily="18" charset="0"/>
                <a:cs typeface="Times New Roman" panose="02020603050405020304" pitchFamily="18" charset="0"/>
              </a:rPr>
              <a:t>2011-2015</a:t>
            </a:r>
            <a:endParaRPr lang="en-US" altLang="zh-CN" sz="2000" b="0" dirty="0">
              <a:solidFill>
                <a:srgbClr val="FF0000"/>
              </a:solidFill>
              <a:ea typeface="SimSun" pitchFamily="2" charset="-122"/>
            </a:endParaRPr>
          </a:p>
        </p:txBody>
      </p:sp>
      <p:graphicFrame>
        <p:nvGraphicFramePr>
          <p:cNvPr id="6" name="Object 3"/>
          <p:cNvGraphicFramePr>
            <a:graphicFrameLocks noGrp="1" noChangeAspect="1"/>
          </p:cNvGraphicFramePr>
          <p:nvPr>
            <p:ph type="chart" idx="4294967295"/>
            <p:extLst>
              <p:ext uri="{D42A27DB-BD31-4B8C-83A1-F6EECF244321}">
                <p14:modId xmlns:p14="http://schemas.microsoft.com/office/powerpoint/2010/main" val="2191366283"/>
              </p:ext>
            </p:extLst>
          </p:nvPr>
        </p:nvGraphicFramePr>
        <p:xfrm>
          <a:off x="609600" y="1295400"/>
          <a:ext cx="79248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0" y="6457890"/>
            <a:ext cx="9144000" cy="400110"/>
          </a:xfrm>
          <a:prstGeom prst="rect">
            <a:avLst/>
          </a:prstGeom>
        </p:spPr>
        <p:txBody>
          <a:bodyPr wrap="square">
            <a:spAutoFit/>
          </a:bodyPr>
          <a:lstStyle/>
          <a:p>
            <a:pPr eaLnBrk="0" hangingPunct="0">
              <a:spcBef>
                <a:spcPts val="350"/>
              </a:spcBef>
            </a:pPr>
            <a:r>
              <a:rPr lang="en-US" altLang="zh-CN" sz="1000" dirty="0">
                <a:latin typeface="Times New Roman" panose="02020603050405020304" pitchFamily="18" charset="0"/>
                <a:cs typeface="Times New Roman" panose="02020603050405020304" pitchFamily="18" charset="0"/>
              </a:rPr>
              <a:t>Source: </a:t>
            </a:r>
            <a:r>
              <a:rPr lang="en-US" sz="1000" dirty="0">
                <a:latin typeface="Times New Roman" panose="02020603050405020304" pitchFamily="18" charset="0"/>
                <a:cs typeface="Times New Roman" panose="02020603050405020304" pitchFamily="18" charset="0"/>
              </a:rPr>
              <a:t>Numbers were obtained from the BLS through special requests. Numbers of FTEs were estimated using the Current Population Survey. Calculations by the authors</a:t>
            </a:r>
            <a:r>
              <a:rPr lang="en-US" sz="1000" dirty="0" smtClean="0">
                <a:latin typeface="Times New Roman" panose="02020603050405020304" pitchFamily="18" charset="0"/>
                <a:cs typeface="Times New Roman" panose="02020603050405020304" pitchFamily="18" charset="0"/>
              </a:rPr>
              <a:t>. </a:t>
            </a:r>
            <a:r>
              <a:rPr lang="en-US" sz="1000" dirty="0">
                <a:latin typeface="Times New Roman" panose="02020603050405020304" pitchFamily="18" charset="0"/>
                <a:cs typeface="Times New Roman" panose="02020603050405020304" pitchFamily="18" charset="0"/>
              </a:rPr>
              <a:t>The views expressed here do not necessarily reflect the views of the BLS. </a:t>
            </a:r>
          </a:p>
        </p:txBody>
      </p:sp>
    </p:spTree>
    <p:extLst>
      <p:ext uri="{BB962C8B-B14F-4D97-AF65-F5344CB8AC3E}">
        <p14:creationId xmlns:p14="http://schemas.microsoft.com/office/powerpoint/2010/main" val="227362955"/>
      </p:ext>
    </p:extLst>
  </p:cSld>
  <p:clrMapOvr>
    <a:masterClrMapping/>
  </p:clrMapOvr>
  <p:transition>
    <p:pull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2"/>
          <p:cNvSpPr>
            <a:spLocks noGrp="1" noChangeArrowheads="1"/>
          </p:cNvSpPr>
          <p:nvPr>
            <p:ph type="title" idx="4294967295"/>
          </p:nvPr>
        </p:nvSpPr>
        <p:spPr>
          <a:xfrm>
            <a:off x="387724" y="304800"/>
            <a:ext cx="8368553" cy="685800"/>
          </a:xfrm>
        </p:spPr>
        <p:txBody>
          <a:bodyPr>
            <a:noAutofit/>
          </a:bodyPr>
          <a:lstStyle/>
          <a:p>
            <a:pPr algn="l"/>
            <a:r>
              <a:rPr lang="en-US" sz="2000" b="1" dirty="0" smtClean="0">
                <a:latin typeface="Times New Roman" panose="02020603050405020304" pitchFamily="18" charset="0"/>
                <a:cs typeface="Times New Roman" panose="02020603050405020304" pitchFamily="18" charset="0"/>
              </a:rPr>
              <a:t>14. Percentage and rate of electrocutions in construction, </a:t>
            </a:r>
            <a:r>
              <a:rPr lang="en-US" sz="2000" b="1" dirty="0">
                <a:latin typeface="Times New Roman" panose="02020603050405020304" pitchFamily="18" charset="0"/>
                <a:cs typeface="Times New Roman" panose="02020603050405020304" pitchFamily="18" charset="0"/>
              </a:rPr>
              <a:t>by age </a:t>
            </a:r>
            <a:r>
              <a:rPr lang="en-US" sz="2000" b="1" dirty="0" smtClean="0">
                <a:latin typeface="Times New Roman" panose="02020603050405020304" pitchFamily="18" charset="0"/>
                <a:cs typeface="Times New Roman" panose="02020603050405020304" pitchFamily="18" charset="0"/>
              </a:rPr>
              <a:t/>
            </a:r>
            <a:br>
              <a:rPr lang="en-US" sz="2000" b="1" dirty="0" smtClean="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     group</a:t>
            </a:r>
            <a:r>
              <a:rPr lang="en-US" sz="2000" b="1" dirty="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average of 2011-2015</a:t>
            </a:r>
            <a:endParaRPr lang="en-US" altLang="zh-CN" sz="2000" b="0" dirty="0">
              <a:solidFill>
                <a:srgbClr val="FF0000"/>
              </a:solidFill>
              <a:ea typeface="SimSun" pitchFamily="2" charset="-122"/>
            </a:endParaRPr>
          </a:p>
        </p:txBody>
      </p:sp>
      <p:graphicFrame>
        <p:nvGraphicFramePr>
          <p:cNvPr id="6" name="Object 3"/>
          <p:cNvGraphicFramePr>
            <a:graphicFrameLocks noGrp="1" noChangeAspect="1"/>
          </p:cNvGraphicFramePr>
          <p:nvPr>
            <p:ph type="chart" idx="4294967295"/>
            <p:extLst>
              <p:ext uri="{D42A27DB-BD31-4B8C-83A1-F6EECF244321}">
                <p14:modId xmlns:p14="http://schemas.microsoft.com/office/powerpoint/2010/main" val="839883119"/>
              </p:ext>
            </p:extLst>
          </p:nvPr>
        </p:nvGraphicFramePr>
        <p:xfrm>
          <a:off x="482600" y="1066800"/>
          <a:ext cx="8178800" cy="5181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19392480"/>
      </p:ext>
    </p:extLst>
  </p:cSld>
  <p:clrMapOvr>
    <a:masterClrMapping/>
  </p:clrMapOvr>
  <p:transition>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idx="4294967295"/>
          </p:nvPr>
        </p:nvSpPr>
        <p:spPr>
          <a:xfrm>
            <a:off x="381000" y="457200"/>
            <a:ext cx="8610600" cy="457200"/>
          </a:xfrm>
        </p:spPr>
        <p:txBody>
          <a:bodyPr>
            <a:noAutofit/>
          </a:bodyPr>
          <a:lstStyle/>
          <a:p>
            <a:pPr marL="509588" indent="-509588" algn="l" eaLnBrk="1" hangingPunct="1"/>
            <a:r>
              <a:rPr lang="en-US" altLang="zh-CN" sz="2000" b="1" dirty="0" smtClean="0">
                <a:latin typeface="Times New Roman" pitchFamily="18" charset="0"/>
                <a:cs typeface="Times New Roman" pitchFamily="18" charset="0"/>
              </a:rPr>
              <a:t>2. Number and rate of electrocutions in construction, 2003-2015</a:t>
            </a:r>
            <a:endParaRPr lang="en-US" altLang="zh-CN" sz="2000" b="1" dirty="0" smtClean="0">
              <a:latin typeface="Times New Roman" pitchFamily="18" charset="0"/>
              <a:ea typeface="宋体"/>
              <a:cs typeface="Times New Roman" pitchFamily="18" charset="0"/>
            </a:endParaRPr>
          </a:p>
        </p:txBody>
      </p:sp>
      <p:sp>
        <p:nvSpPr>
          <p:cNvPr id="198661" name="Text Box 5"/>
          <p:cNvSpPr txBox="1">
            <a:spLocks noChangeArrowheads="1"/>
          </p:cNvSpPr>
          <p:nvPr/>
        </p:nvSpPr>
        <p:spPr bwMode="auto">
          <a:xfrm>
            <a:off x="1752600" y="5867400"/>
            <a:ext cx="184150" cy="366713"/>
          </a:xfrm>
          <a:prstGeom prst="rect">
            <a:avLst/>
          </a:prstGeom>
          <a:noFill/>
          <a:ln w="9525">
            <a:noFill/>
            <a:miter lim="800000"/>
            <a:headEnd/>
            <a:tailEnd/>
          </a:ln>
        </p:spPr>
        <p:txBody>
          <a:bodyPr wrap="none">
            <a:spAutoFit/>
          </a:bodyPr>
          <a:lstStyle/>
          <a:p>
            <a:endParaRPr lang="zh-CN" altLang="en-US">
              <a:ea typeface="宋体"/>
              <a:cs typeface="宋体"/>
            </a:endParaRPr>
          </a:p>
        </p:txBody>
      </p:sp>
      <p:graphicFrame>
        <p:nvGraphicFramePr>
          <p:cNvPr id="6" name="Object 2"/>
          <p:cNvGraphicFramePr>
            <a:graphicFrameLocks noChangeAspect="1"/>
          </p:cNvGraphicFramePr>
          <p:nvPr>
            <p:extLst>
              <p:ext uri="{D42A27DB-BD31-4B8C-83A1-F6EECF244321}">
                <p14:modId xmlns:p14="http://schemas.microsoft.com/office/powerpoint/2010/main" val="1652781965"/>
              </p:ext>
            </p:extLst>
          </p:nvPr>
        </p:nvGraphicFramePr>
        <p:xfrm>
          <a:off x="381000" y="1143000"/>
          <a:ext cx="8305800" cy="51816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6"/>
          <p:cNvSpPr txBox="1"/>
          <p:nvPr/>
        </p:nvSpPr>
        <p:spPr>
          <a:xfrm>
            <a:off x="0" y="6604084"/>
            <a:ext cx="9144000" cy="253916"/>
          </a:xfrm>
          <a:prstGeom prst="rect">
            <a:avLst/>
          </a:prstGeom>
          <a:noFill/>
        </p:spPr>
        <p:txBody>
          <a:bodyPr wrap="square" rtlCol="0">
            <a:spAutoFit/>
          </a:bodyPr>
          <a:lstStyle>
            <a:defPPr>
              <a:defRPr lang="en-US"/>
            </a:defPPr>
            <a:lvl1pPr algn="l" rtl="0" eaLnBrk="0" fontAlgn="base" hangingPunct="0">
              <a:spcBef>
                <a:spcPct val="0"/>
              </a:spcBef>
              <a:spcAft>
                <a:spcPct val="0"/>
              </a:spcAft>
              <a:defRPr sz="16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6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6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6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600" kern="1200">
                <a:solidFill>
                  <a:schemeClr val="tx1"/>
                </a:solidFill>
                <a:latin typeface="Times New Roman" pitchFamily="18" charset="0"/>
                <a:ea typeface="+mn-ea"/>
                <a:cs typeface="+mn-cs"/>
              </a:defRPr>
            </a:lvl5pPr>
            <a:lvl6pPr marL="2286000" algn="l" defTabSz="914400" rtl="0" eaLnBrk="1" latinLnBrk="0" hangingPunct="1">
              <a:defRPr sz="1600" kern="1200">
                <a:solidFill>
                  <a:schemeClr val="tx1"/>
                </a:solidFill>
                <a:latin typeface="Times New Roman" pitchFamily="18" charset="0"/>
                <a:ea typeface="+mn-ea"/>
                <a:cs typeface="+mn-cs"/>
              </a:defRPr>
            </a:lvl6pPr>
            <a:lvl7pPr marL="2743200" algn="l" defTabSz="914400" rtl="0" eaLnBrk="1" latinLnBrk="0" hangingPunct="1">
              <a:defRPr sz="1600" kern="1200">
                <a:solidFill>
                  <a:schemeClr val="tx1"/>
                </a:solidFill>
                <a:latin typeface="Times New Roman" pitchFamily="18" charset="0"/>
                <a:ea typeface="+mn-ea"/>
                <a:cs typeface="+mn-cs"/>
              </a:defRPr>
            </a:lvl7pPr>
            <a:lvl8pPr marL="3200400" algn="l" defTabSz="914400" rtl="0" eaLnBrk="1" latinLnBrk="0" hangingPunct="1">
              <a:defRPr sz="1600" kern="1200">
                <a:solidFill>
                  <a:schemeClr val="tx1"/>
                </a:solidFill>
                <a:latin typeface="Times New Roman" pitchFamily="18" charset="0"/>
                <a:ea typeface="+mn-ea"/>
                <a:cs typeface="+mn-cs"/>
              </a:defRPr>
            </a:lvl8pPr>
            <a:lvl9pPr marL="3657600" algn="l" defTabSz="914400" rtl="0" eaLnBrk="1" latinLnBrk="0" hangingPunct="1">
              <a:defRPr sz="1600" kern="1200">
                <a:solidFill>
                  <a:schemeClr val="tx1"/>
                </a:solidFill>
                <a:latin typeface="Times New Roman" pitchFamily="18" charset="0"/>
                <a:ea typeface="+mn-ea"/>
                <a:cs typeface="+mn-cs"/>
              </a:defRPr>
            </a:lvl9pPr>
          </a:lstStyle>
          <a:p>
            <a:r>
              <a:rPr lang="en-US" sz="1050" dirty="0" smtClean="0">
                <a:latin typeface="Times New Roman" pitchFamily="18" charset="0"/>
                <a:cs typeface="Times New Roman" pitchFamily="18" charset="0"/>
              </a:rPr>
              <a:t>This research was conducted with restricted access to Bureau of Labor Statistics (BLS) data.  The views expressed here do not necessarily reflect the views of the BLS.</a:t>
            </a:r>
            <a:endParaRPr lang="en-US" sz="1050" dirty="0">
              <a:latin typeface="Times New Roman" pitchFamily="18" charset="0"/>
              <a:cs typeface="Times New Roman" pitchFamily="18" charset="0"/>
            </a:endParaRPr>
          </a:p>
        </p:txBody>
      </p:sp>
    </p:spTree>
    <p:extLst>
      <p:ext uri="{BB962C8B-B14F-4D97-AF65-F5344CB8AC3E}">
        <p14:creationId xmlns:p14="http://schemas.microsoft.com/office/powerpoint/2010/main" val="34464297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198661"/>
                                        </p:tgtEl>
                                        <p:attrNameLst>
                                          <p:attrName>style.visibility</p:attrName>
                                        </p:attrNameLst>
                                      </p:cBhvr>
                                      <p:to>
                                        <p:strVal val="visible"/>
                                      </p:to>
                                    </p:set>
                                    <p:anim calcmode="lin" valueType="num">
                                      <p:cBhvr additive="base">
                                        <p:cTn id="7" dur="500" fill="hold"/>
                                        <p:tgtEl>
                                          <p:spTgt spid="198661"/>
                                        </p:tgtEl>
                                        <p:attrNameLst>
                                          <p:attrName>ppt_x</p:attrName>
                                        </p:attrNameLst>
                                      </p:cBhvr>
                                      <p:tavLst>
                                        <p:tav tm="0">
                                          <p:val>
                                            <p:strVal val="#ppt_x"/>
                                          </p:val>
                                        </p:tav>
                                        <p:tav tm="100000">
                                          <p:val>
                                            <p:strVal val="#ppt_x"/>
                                          </p:val>
                                        </p:tav>
                                      </p:tavLst>
                                    </p:anim>
                                    <p:anim calcmode="lin" valueType="num">
                                      <p:cBhvr additive="base">
                                        <p:cTn id="8" dur="500" fill="hold"/>
                                        <p:tgtEl>
                                          <p:spTgt spid="19866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6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71500" y="373725"/>
            <a:ext cx="8001000" cy="609600"/>
          </a:xfrm>
        </p:spPr>
        <p:txBody>
          <a:bodyPr>
            <a:noAutofit/>
          </a:bodyPr>
          <a:lstStyle/>
          <a:p>
            <a:pPr algn="l"/>
            <a:r>
              <a:rPr lang="en-US" sz="2000" b="1" dirty="0" smtClean="0">
                <a:latin typeface="Times New Roman" panose="02020603050405020304" pitchFamily="18" charset="0"/>
                <a:cs typeface="Times New Roman" panose="02020603050405020304" pitchFamily="18" charset="0"/>
              </a:rPr>
              <a:t>3. </a:t>
            </a:r>
            <a:r>
              <a:rPr lang="en-US" sz="2000" b="1" dirty="0">
                <a:latin typeface="Times New Roman" panose="02020603050405020304" pitchFamily="18" charset="0"/>
                <a:cs typeface="Times New Roman" panose="02020603050405020304" pitchFamily="18" charset="0"/>
              </a:rPr>
              <a:t>Number of </a:t>
            </a:r>
            <a:r>
              <a:rPr lang="en-US" sz="2000" b="1" dirty="0" smtClean="0">
                <a:latin typeface="Times New Roman" panose="02020603050405020304" pitchFamily="18" charset="0"/>
                <a:cs typeface="Times New Roman" panose="02020603050405020304" pitchFamily="18" charset="0"/>
              </a:rPr>
              <a:t>electrocutions, by </a:t>
            </a:r>
            <a:r>
              <a:rPr lang="en-US" sz="2000" b="1" dirty="0">
                <a:latin typeface="Times New Roman" panose="02020603050405020304" pitchFamily="18" charset="0"/>
                <a:cs typeface="Times New Roman" panose="02020603050405020304" pitchFamily="18" charset="0"/>
              </a:rPr>
              <a:t>major industry, </a:t>
            </a:r>
            <a:r>
              <a:rPr lang="en-US" sz="2000" b="1" dirty="0" smtClean="0">
                <a:latin typeface="Times New Roman" panose="02020603050405020304" pitchFamily="18" charset="0"/>
                <a:cs typeface="Times New Roman" panose="02020603050405020304" pitchFamily="18" charset="0"/>
              </a:rPr>
              <a:t>2015</a:t>
            </a:r>
            <a:br>
              <a:rPr lang="en-US" sz="2000" b="1" dirty="0" smtClean="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All employment)</a:t>
            </a:r>
            <a:endParaRPr lang="en-US" sz="2000" dirty="0" smtClean="0">
              <a:solidFill>
                <a:srgbClr val="FF0000"/>
              </a:solidFill>
              <a:latin typeface="Times New Roman" pitchFamily="18" charset="0"/>
              <a:cs typeface="Times New Roman" pitchFamily="18" charset="0"/>
            </a:endParaRPr>
          </a:p>
        </p:txBody>
      </p:sp>
      <p:graphicFrame>
        <p:nvGraphicFramePr>
          <p:cNvPr id="6" name="Object 3"/>
          <p:cNvGraphicFramePr>
            <a:graphicFrameLocks noGrp="1" noChangeAspect="1"/>
          </p:cNvGraphicFramePr>
          <p:nvPr>
            <p:extLst>
              <p:ext uri="{D42A27DB-BD31-4B8C-83A1-F6EECF244321}">
                <p14:modId xmlns:p14="http://schemas.microsoft.com/office/powerpoint/2010/main" val="1602298140"/>
              </p:ext>
            </p:extLst>
          </p:nvPr>
        </p:nvGraphicFramePr>
        <p:xfrm>
          <a:off x="381001" y="1046527"/>
          <a:ext cx="8555378" cy="5512242"/>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7716" y="6611779"/>
            <a:ext cx="9141790" cy="246221"/>
          </a:xfrm>
          <a:prstGeom prst="rect">
            <a:avLst/>
          </a:prstGeom>
        </p:spPr>
        <p:txBody>
          <a:bodyPr wrap="square">
            <a:spAutoFit/>
          </a:bodyPr>
          <a:lstStyle/>
          <a:p>
            <a:pPr eaLnBrk="0" hangingPunct="0">
              <a:spcBef>
                <a:spcPts val="350"/>
              </a:spcBef>
            </a:pPr>
            <a:r>
              <a:rPr lang="en-US" altLang="zh-CN" sz="1000" dirty="0" smtClean="0">
                <a:latin typeface="Times New Roman" panose="02020603050405020304" pitchFamily="18" charset="0"/>
                <a:cs typeface="Times New Roman" panose="02020603050405020304" pitchFamily="18" charset="0"/>
              </a:rPr>
              <a:t>Source</a:t>
            </a:r>
            <a:r>
              <a:rPr lang="en-US" altLang="zh-CN" sz="1000" dirty="0">
                <a:latin typeface="Times New Roman" panose="02020603050405020304" pitchFamily="18" charset="0"/>
                <a:cs typeface="Times New Roman" panose="02020603050405020304" pitchFamily="18" charset="0"/>
              </a:rPr>
              <a:t>: U.S. Bureau of Labor Statistics, </a:t>
            </a:r>
            <a:r>
              <a:rPr lang="en-US" altLang="zh-CN" sz="1000" dirty="0" smtClean="0">
                <a:latin typeface="Times New Roman" panose="02020603050405020304" pitchFamily="18" charset="0"/>
                <a:cs typeface="Times New Roman" panose="02020603050405020304" pitchFamily="18" charset="0"/>
              </a:rPr>
              <a:t>2015 </a:t>
            </a:r>
            <a:r>
              <a:rPr lang="en-US" altLang="zh-CN" sz="1000" dirty="0">
                <a:latin typeface="Times New Roman" panose="02020603050405020304" pitchFamily="18" charset="0"/>
                <a:cs typeface="Times New Roman" panose="02020603050405020304" pitchFamily="18" charset="0"/>
              </a:rPr>
              <a:t>Census of Fatal Occupational Injuries. </a:t>
            </a:r>
            <a:r>
              <a:rPr lang="en-US" sz="1000" dirty="0">
                <a:latin typeface="Times New Roman" panose="02020603050405020304" pitchFamily="18" charset="0"/>
                <a:cs typeface="Times New Roman" panose="02020603050405020304" pitchFamily="18" charset="0"/>
              </a:rPr>
              <a:t>Numbers </a:t>
            </a:r>
            <a:r>
              <a:rPr lang="en-US" sz="1000" dirty="0" smtClean="0">
                <a:latin typeface="Times New Roman" panose="02020603050405020304" pitchFamily="18" charset="0"/>
                <a:cs typeface="Times New Roman" panose="02020603050405020304" pitchFamily="18" charset="0"/>
              </a:rPr>
              <a:t>were </a:t>
            </a:r>
            <a:r>
              <a:rPr lang="en-US" sz="1000" dirty="0">
                <a:latin typeface="Times New Roman" panose="02020603050405020304" pitchFamily="18" charset="0"/>
                <a:cs typeface="Times New Roman" panose="02020603050405020304" pitchFamily="18" charset="0"/>
              </a:rPr>
              <a:t>from the online CFOI database.</a:t>
            </a:r>
          </a:p>
        </p:txBody>
      </p:sp>
      <p:sp>
        <p:nvSpPr>
          <p:cNvPr id="2" name="TextBox 1"/>
          <p:cNvSpPr txBox="1"/>
          <p:nvPr/>
        </p:nvSpPr>
        <p:spPr>
          <a:xfrm>
            <a:off x="5562600" y="3048000"/>
            <a:ext cx="2057400" cy="338554"/>
          </a:xfrm>
          <a:prstGeom prst="rect">
            <a:avLst/>
          </a:prstGeom>
          <a:noFill/>
        </p:spPr>
        <p:txBody>
          <a:bodyPr wrap="square" rtlCol="0">
            <a:spAutoFit/>
          </a:bodyPr>
          <a:lstStyle/>
          <a:p>
            <a:r>
              <a:rPr lang="en-US" sz="1600" dirty="0" smtClean="0">
                <a:latin typeface="Times New Roman" panose="02020603050405020304" pitchFamily="18" charset="0"/>
                <a:cs typeface="Times New Roman" panose="02020603050405020304" pitchFamily="18" charset="0"/>
              </a:rPr>
              <a:t>Total = 134 deaths</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96006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04800" y="533400"/>
            <a:ext cx="8382000" cy="685800"/>
          </a:xfrm>
        </p:spPr>
        <p:txBody>
          <a:bodyPr/>
          <a:lstStyle/>
          <a:p>
            <a:pPr marL="520700" indent="-520700" algn="l"/>
            <a:r>
              <a:rPr lang="en-US" sz="2000" b="1" dirty="0" smtClean="0">
                <a:solidFill>
                  <a:schemeClr val="tx1"/>
                </a:solidFill>
                <a:latin typeface="Times New Roman" pitchFamily="18" charset="0"/>
              </a:rPr>
              <a:t>4. </a:t>
            </a:r>
            <a:r>
              <a:rPr lang="en-US" sz="2000" b="1" dirty="0" smtClean="0">
                <a:latin typeface="Times New Roman" pitchFamily="18" charset="0"/>
              </a:rPr>
              <a:t>E</a:t>
            </a:r>
            <a:r>
              <a:rPr lang="en-US" sz="2000" b="1" dirty="0" smtClean="0">
                <a:solidFill>
                  <a:schemeClr val="tx1"/>
                </a:solidFill>
                <a:latin typeface="Times New Roman" pitchFamily="18" charset="0"/>
              </a:rPr>
              <a:t>lectrocutions </a:t>
            </a:r>
            <a:r>
              <a:rPr lang="en-US" sz="2000" b="1" dirty="0">
                <a:solidFill>
                  <a:schemeClr val="tx1"/>
                </a:solidFill>
                <a:latin typeface="Times New Roman" pitchFamily="18" charset="0"/>
              </a:rPr>
              <a:t>in construction</a:t>
            </a:r>
            <a:r>
              <a:rPr lang="en-US" sz="2000" b="1" dirty="0" smtClean="0">
                <a:latin typeface="Times New Roman" pitchFamily="18" charset="0"/>
              </a:rPr>
              <a:t>, by major event or exposure, </a:t>
            </a:r>
            <a:r>
              <a:rPr lang="en-US" sz="2000" b="1" dirty="0" smtClean="0">
                <a:solidFill>
                  <a:schemeClr val="tx1"/>
                </a:solidFill>
                <a:latin typeface="Times New Roman" pitchFamily="18" charset="0"/>
              </a:rPr>
              <a:t>sum of 2011-2015</a:t>
            </a:r>
            <a:endParaRPr lang="en-US" sz="2000" b="1" dirty="0">
              <a:solidFill>
                <a:schemeClr val="tx1"/>
              </a:solidFill>
              <a:latin typeface="Times New Roman" pitchFamily="18" charset="0"/>
            </a:endParaRPr>
          </a:p>
        </p:txBody>
      </p:sp>
      <p:graphicFrame>
        <p:nvGraphicFramePr>
          <p:cNvPr id="9" name="Object 3"/>
          <p:cNvGraphicFramePr>
            <a:graphicFrameLocks noGrp="1" noChangeAspect="1"/>
          </p:cNvGraphicFramePr>
          <p:nvPr>
            <p:ph type="chart" idx="1"/>
            <p:extLst>
              <p:ext uri="{D42A27DB-BD31-4B8C-83A1-F6EECF244321}">
                <p14:modId xmlns:p14="http://schemas.microsoft.com/office/powerpoint/2010/main" val="345807195"/>
              </p:ext>
            </p:extLst>
          </p:nvPr>
        </p:nvGraphicFramePr>
        <p:xfrm>
          <a:off x="304800" y="1295400"/>
          <a:ext cx="8305800" cy="5153533"/>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6"/>
          <p:cNvSpPr txBox="1"/>
          <p:nvPr/>
        </p:nvSpPr>
        <p:spPr>
          <a:xfrm>
            <a:off x="0" y="6604084"/>
            <a:ext cx="9144000" cy="253916"/>
          </a:xfrm>
          <a:prstGeom prst="rect">
            <a:avLst/>
          </a:prstGeom>
          <a:noFill/>
        </p:spPr>
        <p:txBody>
          <a:bodyPr wrap="square" rtlCol="0">
            <a:spAutoFit/>
          </a:bodyPr>
          <a:lstStyle>
            <a:defPPr>
              <a:defRPr lang="en-US"/>
            </a:defPPr>
            <a:lvl1pPr algn="l" rtl="0" eaLnBrk="0" fontAlgn="base" hangingPunct="0">
              <a:spcBef>
                <a:spcPct val="0"/>
              </a:spcBef>
              <a:spcAft>
                <a:spcPct val="0"/>
              </a:spcAft>
              <a:defRPr sz="16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6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6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6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600" kern="1200">
                <a:solidFill>
                  <a:schemeClr val="tx1"/>
                </a:solidFill>
                <a:latin typeface="Times New Roman" pitchFamily="18" charset="0"/>
                <a:ea typeface="+mn-ea"/>
                <a:cs typeface="+mn-cs"/>
              </a:defRPr>
            </a:lvl5pPr>
            <a:lvl6pPr marL="2286000" algn="l" defTabSz="914400" rtl="0" eaLnBrk="1" latinLnBrk="0" hangingPunct="1">
              <a:defRPr sz="1600" kern="1200">
                <a:solidFill>
                  <a:schemeClr val="tx1"/>
                </a:solidFill>
                <a:latin typeface="Times New Roman" pitchFamily="18" charset="0"/>
                <a:ea typeface="+mn-ea"/>
                <a:cs typeface="+mn-cs"/>
              </a:defRPr>
            </a:lvl6pPr>
            <a:lvl7pPr marL="2743200" algn="l" defTabSz="914400" rtl="0" eaLnBrk="1" latinLnBrk="0" hangingPunct="1">
              <a:defRPr sz="1600" kern="1200">
                <a:solidFill>
                  <a:schemeClr val="tx1"/>
                </a:solidFill>
                <a:latin typeface="Times New Roman" pitchFamily="18" charset="0"/>
                <a:ea typeface="+mn-ea"/>
                <a:cs typeface="+mn-cs"/>
              </a:defRPr>
            </a:lvl7pPr>
            <a:lvl8pPr marL="3200400" algn="l" defTabSz="914400" rtl="0" eaLnBrk="1" latinLnBrk="0" hangingPunct="1">
              <a:defRPr sz="1600" kern="1200">
                <a:solidFill>
                  <a:schemeClr val="tx1"/>
                </a:solidFill>
                <a:latin typeface="Times New Roman" pitchFamily="18" charset="0"/>
                <a:ea typeface="+mn-ea"/>
                <a:cs typeface="+mn-cs"/>
              </a:defRPr>
            </a:lvl8pPr>
            <a:lvl9pPr marL="3657600" algn="l" defTabSz="914400" rtl="0" eaLnBrk="1" latinLnBrk="0" hangingPunct="1">
              <a:defRPr sz="1600" kern="1200">
                <a:solidFill>
                  <a:schemeClr val="tx1"/>
                </a:solidFill>
                <a:latin typeface="Times New Roman" pitchFamily="18" charset="0"/>
                <a:ea typeface="+mn-ea"/>
                <a:cs typeface="+mn-cs"/>
              </a:defRPr>
            </a:lvl9pPr>
          </a:lstStyle>
          <a:p>
            <a:r>
              <a:rPr lang="en-US" sz="1050" dirty="0" smtClean="0">
                <a:latin typeface="Times New Roman" pitchFamily="18" charset="0"/>
                <a:cs typeface="Times New Roman" pitchFamily="18" charset="0"/>
              </a:rPr>
              <a:t>This research was conducted with restricted access to Bureau of Labor Statistics (BLS) data.  The views expressed here do not necessarily reflect the views of the BLS.</a:t>
            </a:r>
            <a:endParaRPr lang="en-US" sz="1050" dirty="0">
              <a:latin typeface="Times New Roman" pitchFamily="18" charset="0"/>
              <a:cs typeface="Times New Roman" pitchFamily="18" charset="0"/>
            </a:endParaRPr>
          </a:p>
        </p:txBody>
      </p:sp>
    </p:spTree>
    <p:extLst>
      <p:ext uri="{BB962C8B-B14F-4D97-AF65-F5344CB8AC3E}">
        <p14:creationId xmlns:p14="http://schemas.microsoft.com/office/powerpoint/2010/main" val="4848619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81000" y="369294"/>
            <a:ext cx="8382000" cy="709212"/>
          </a:xfrm>
          <a:solidFill>
            <a:srgbClr val="FFFFFF"/>
          </a:solidFill>
        </p:spPr>
        <p:txBody>
          <a:bodyPr>
            <a:noAutofit/>
          </a:bodyPr>
          <a:lstStyle/>
          <a:p>
            <a:pPr algn="l"/>
            <a:r>
              <a:rPr lang="en-US" sz="2000" b="1" dirty="0" smtClean="0">
                <a:solidFill>
                  <a:schemeClr val="tx1"/>
                </a:solidFill>
                <a:latin typeface="Times New Roman" pitchFamily="18" charset="0"/>
              </a:rPr>
              <a:t>5. </a:t>
            </a:r>
            <a:r>
              <a:rPr lang="en-US" sz="2000" b="1" dirty="0" smtClean="0">
                <a:latin typeface="Times New Roman" pitchFamily="18" charset="0"/>
              </a:rPr>
              <a:t>Number </a:t>
            </a:r>
            <a:r>
              <a:rPr lang="en-US" sz="2000" b="1" dirty="0">
                <a:solidFill>
                  <a:schemeClr val="tx1"/>
                </a:solidFill>
                <a:latin typeface="Times New Roman" pitchFamily="18" charset="0"/>
              </a:rPr>
              <a:t>of </a:t>
            </a:r>
            <a:r>
              <a:rPr lang="en-US" sz="2000" b="1" dirty="0" smtClean="0">
                <a:solidFill>
                  <a:schemeClr val="tx1"/>
                </a:solidFill>
                <a:latin typeface="Times New Roman" pitchFamily="18" charset="0"/>
              </a:rPr>
              <a:t>electrocutions </a:t>
            </a:r>
            <a:r>
              <a:rPr lang="en-US" sz="2000" b="1" dirty="0">
                <a:solidFill>
                  <a:schemeClr val="tx1"/>
                </a:solidFill>
                <a:latin typeface="Times New Roman" pitchFamily="18" charset="0"/>
              </a:rPr>
              <a:t>in construction, by primary source, sum of 2011-2015</a:t>
            </a:r>
            <a:endParaRPr lang="en-US" sz="2000" dirty="0">
              <a:latin typeface="Times New Roman" pitchFamily="18" charset="0"/>
              <a:cs typeface="Times New Roman" pitchFamily="18" charset="0"/>
            </a:endParaRPr>
          </a:p>
        </p:txBody>
      </p:sp>
      <p:graphicFrame>
        <p:nvGraphicFramePr>
          <p:cNvPr id="6" name="Object 3"/>
          <p:cNvGraphicFramePr>
            <a:graphicFrameLocks noGrp="1" noChangeAspect="1"/>
          </p:cNvGraphicFramePr>
          <p:nvPr>
            <p:ph type="chart" idx="1"/>
            <p:extLst>
              <p:ext uri="{D42A27DB-BD31-4B8C-83A1-F6EECF244321}">
                <p14:modId xmlns:p14="http://schemas.microsoft.com/office/powerpoint/2010/main" val="3141105041"/>
              </p:ext>
            </p:extLst>
          </p:nvPr>
        </p:nvGraphicFramePr>
        <p:xfrm>
          <a:off x="123121" y="1078506"/>
          <a:ext cx="8596949" cy="547469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539342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04800" y="533400"/>
            <a:ext cx="8382000" cy="685800"/>
          </a:xfrm>
        </p:spPr>
        <p:txBody>
          <a:bodyPr/>
          <a:lstStyle/>
          <a:p>
            <a:pPr marL="520700" indent="-520700" algn="l"/>
            <a:r>
              <a:rPr lang="en-US" sz="2000" b="1" dirty="0" smtClean="0">
                <a:solidFill>
                  <a:schemeClr val="tx1"/>
                </a:solidFill>
                <a:latin typeface="Times New Roman" pitchFamily="18" charset="0"/>
              </a:rPr>
              <a:t>6. Electrocutions caused by electric parts in </a:t>
            </a:r>
            <a:r>
              <a:rPr lang="en-US" sz="2000" b="1" dirty="0">
                <a:solidFill>
                  <a:schemeClr val="tx1"/>
                </a:solidFill>
                <a:latin typeface="Times New Roman" pitchFamily="18" charset="0"/>
              </a:rPr>
              <a:t>construction, by primary </a:t>
            </a:r>
            <a:r>
              <a:rPr lang="en-US" sz="2000" b="1" dirty="0" smtClean="0">
                <a:solidFill>
                  <a:schemeClr val="tx1"/>
                </a:solidFill>
                <a:latin typeface="Times New Roman" pitchFamily="18" charset="0"/>
              </a:rPr>
              <a:t>source</a:t>
            </a:r>
            <a:r>
              <a:rPr lang="en-US" sz="2000" b="1" dirty="0" smtClean="0">
                <a:latin typeface="Times New Roman" pitchFamily="18" charset="0"/>
              </a:rPr>
              <a:t>, </a:t>
            </a:r>
            <a:r>
              <a:rPr lang="en-US" sz="2000" b="1" dirty="0" smtClean="0">
                <a:solidFill>
                  <a:schemeClr val="tx1"/>
                </a:solidFill>
                <a:latin typeface="Times New Roman" pitchFamily="18" charset="0"/>
              </a:rPr>
              <a:t>sum of 2011-2015</a:t>
            </a:r>
            <a:endParaRPr lang="en-US" sz="2000" b="1" dirty="0">
              <a:solidFill>
                <a:schemeClr val="tx1"/>
              </a:solidFill>
              <a:latin typeface="Times New Roman" pitchFamily="18" charset="0"/>
            </a:endParaRPr>
          </a:p>
        </p:txBody>
      </p:sp>
      <p:graphicFrame>
        <p:nvGraphicFramePr>
          <p:cNvPr id="9" name="Object 3"/>
          <p:cNvGraphicFramePr>
            <a:graphicFrameLocks noGrp="1" noChangeAspect="1"/>
          </p:cNvGraphicFramePr>
          <p:nvPr>
            <p:ph type="chart" idx="1"/>
            <p:extLst>
              <p:ext uri="{D42A27DB-BD31-4B8C-83A1-F6EECF244321}">
                <p14:modId xmlns:p14="http://schemas.microsoft.com/office/powerpoint/2010/main" val="1173687695"/>
              </p:ext>
            </p:extLst>
          </p:nvPr>
        </p:nvGraphicFramePr>
        <p:xfrm>
          <a:off x="304800" y="1371600"/>
          <a:ext cx="8305800" cy="5153533"/>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6"/>
          <p:cNvSpPr txBox="1"/>
          <p:nvPr/>
        </p:nvSpPr>
        <p:spPr>
          <a:xfrm>
            <a:off x="0" y="6604084"/>
            <a:ext cx="9144000" cy="253916"/>
          </a:xfrm>
          <a:prstGeom prst="rect">
            <a:avLst/>
          </a:prstGeom>
          <a:noFill/>
        </p:spPr>
        <p:txBody>
          <a:bodyPr wrap="square" rtlCol="0">
            <a:spAutoFit/>
          </a:bodyPr>
          <a:lstStyle>
            <a:defPPr>
              <a:defRPr lang="en-US"/>
            </a:defPPr>
            <a:lvl1pPr algn="l" rtl="0" eaLnBrk="0" fontAlgn="base" hangingPunct="0">
              <a:spcBef>
                <a:spcPct val="0"/>
              </a:spcBef>
              <a:spcAft>
                <a:spcPct val="0"/>
              </a:spcAft>
              <a:defRPr sz="16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6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6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6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600" kern="1200">
                <a:solidFill>
                  <a:schemeClr val="tx1"/>
                </a:solidFill>
                <a:latin typeface="Times New Roman" pitchFamily="18" charset="0"/>
                <a:ea typeface="+mn-ea"/>
                <a:cs typeface="+mn-cs"/>
              </a:defRPr>
            </a:lvl5pPr>
            <a:lvl6pPr marL="2286000" algn="l" defTabSz="914400" rtl="0" eaLnBrk="1" latinLnBrk="0" hangingPunct="1">
              <a:defRPr sz="1600" kern="1200">
                <a:solidFill>
                  <a:schemeClr val="tx1"/>
                </a:solidFill>
                <a:latin typeface="Times New Roman" pitchFamily="18" charset="0"/>
                <a:ea typeface="+mn-ea"/>
                <a:cs typeface="+mn-cs"/>
              </a:defRPr>
            </a:lvl6pPr>
            <a:lvl7pPr marL="2743200" algn="l" defTabSz="914400" rtl="0" eaLnBrk="1" latinLnBrk="0" hangingPunct="1">
              <a:defRPr sz="1600" kern="1200">
                <a:solidFill>
                  <a:schemeClr val="tx1"/>
                </a:solidFill>
                <a:latin typeface="Times New Roman" pitchFamily="18" charset="0"/>
                <a:ea typeface="+mn-ea"/>
                <a:cs typeface="+mn-cs"/>
              </a:defRPr>
            </a:lvl7pPr>
            <a:lvl8pPr marL="3200400" algn="l" defTabSz="914400" rtl="0" eaLnBrk="1" latinLnBrk="0" hangingPunct="1">
              <a:defRPr sz="1600" kern="1200">
                <a:solidFill>
                  <a:schemeClr val="tx1"/>
                </a:solidFill>
                <a:latin typeface="Times New Roman" pitchFamily="18" charset="0"/>
                <a:ea typeface="+mn-ea"/>
                <a:cs typeface="+mn-cs"/>
              </a:defRPr>
            </a:lvl8pPr>
            <a:lvl9pPr marL="3657600" algn="l" defTabSz="914400" rtl="0" eaLnBrk="1" latinLnBrk="0" hangingPunct="1">
              <a:defRPr sz="1600" kern="1200">
                <a:solidFill>
                  <a:schemeClr val="tx1"/>
                </a:solidFill>
                <a:latin typeface="Times New Roman" pitchFamily="18" charset="0"/>
                <a:ea typeface="+mn-ea"/>
                <a:cs typeface="+mn-cs"/>
              </a:defRPr>
            </a:lvl9pPr>
          </a:lstStyle>
          <a:p>
            <a:r>
              <a:rPr lang="en-US" sz="1050" dirty="0" smtClean="0">
                <a:latin typeface="Times New Roman" pitchFamily="18" charset="0"/>
                <a:cs typeface="Times New Roman" pitchFamily="18" charset="0"/>
              </a:rPr>
              <a:t>This research was conducted with restricted access to Bureau of Labor Statistics (BLS) data.  The views expressed here do not necessarily reflect the views of the BLS.</a:t>
            </a:r>
            <a:endParaRPr lang="en-US" sz="1050" dirty="0">
              <a:latin typeface="Times New Roman" pitchFamily="18" charset="0"/>
              <a:cs typeface="Times New Roman" pitchFamily="18" charset="0"/>
            </a:endParaRPr>
          </a:p>
        </p:txBody>
      </p:sp>
    </p:spTree>
    <p:extLst>
      <p:ext uri="{BB962C8B-B14F-4D97-AF65-F5344CB8AC3E}">
        <p14:creationId xmlns:p14="http://schemas.microsoft.com/office/powerpoint/2010/main" val="34880427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304800" y="457200"/>
            <a:ext cx="8458200" cy="914400"/>
          </a:xfrm>
        </p:spPr>
        <p:txBody>
          <a:bodyPr>
            <a:noAutofit/>
          </a:bodyPr>
          <a:lstStyle/>
          <a:p>
            <a:pPr marL="509588" indent="-509588" algn="l"/>
            <a:r>
              <a:rPr lang="en-US" sz="2000" b="1" dirty="0" smtClean="0">
                <a:latin typeface="Times New Roman" panose="02020603050405020304" pitchFamily="18" charset="0"/>
                <a:cs typeface="Times New Roman" panose="02020603050405020304" pitchFamily="18" charset="0"/>
              </a:rPr>
              <a:t>7. Electrocutions in construction, by establishment size, sum of 2011-2015 (Wage-and-salary workers)</a:t>
            </a:r>
          </a:p>
        </p:txBody>
      </p:sp>
      <p:graphicFrame>
        <p:nvGraphicFramePr>
          <p:cNvPr id="6" name="Object 3"/>
          <p:cNvGraphicFramePr>
            <a:graphicFrameLocks noGrp="1" noChangeAspect="1"/>
          </p:cNvGraphicFramePr>
          <p:nvPr>
            <p:ph sz="half" idx="4294967295"/>
            <p:extLst>
              <p:ext uri="{D42A27DB-BD31-4B8C-83A1-F6EECF244321}">
                <p14:modId xmlns:p14="http://schemas.microsoft.com/office/powerpoint/2010/main" val="426889517"/>
              </p:ext>
            </p:extLst>
          </p:nvPr>
        </p:nvGraphicFramePr>
        <p:xfrm>
          <a:off x="533400" y="1447800"/>
          <a:ext cx="8610600" cy="5410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Object 4"/>
          <p:cNvGraphicFramePr>
            <a:graphicFrameLocks noGrp="1" noChangeAspect="1"/>
          </p:cNvGraphicFramePr>
          <p:nvPr>
            <p:ph sz="half" idx="4294967295"/>
            <p:extLst>
              <p:ext uri="{D42A27DB-BD31-4B8C-83A1-F6EECF244321}">
                <p14:modId xmlns:p14="http://schemas.microsoft.com/office/powerpoint/2010/main" val="2696840615"/>
              </p:ext>
            </p:extLst>
          </p:nvPr>
        </p:nvGraphicFramePr>
        <p:xfrm>
          <a:off x="3200400" y="1295400"/>
          <a:ext cx="57150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5" name="Rectangle 4"/>
          <p:cNvSpPr/>
          <p:nvPr/>
        </p:nvSpPr>
        <p:spPr>
          <a:xfrm>
            <a:off x="76200" y="6304002"/>
            <a:ext cx="8610600" cy="553998"/>
          </a:xfrm>
          <a:prstGeom prst="rect">
            <a:avLst/>
          </a:prstGeom>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0" hangingPunct="0"/>
            <a:r>
              <a:rPr lang="en-US" altLang="zh-CN" sz="1000" dirty="0" smtClean="0">
                <a:latin typeface="Times New Roman" panose="02020603050405020304" pitchFamily="18" charset="0"/>
                <a:cs typeface="Times New Roman" panose="02020603050405020304" pitchFamily="18" charset="0"/>
              </a:rPr>
              <a:t>Note: Self-employed workers were excluded.</a:t>
            </a:r>
          </a:p>
          <a:p>
            <a:pPr eaLnBrk="0" hangingPunct="0"/>
            <a:r>
              <a:rPr lang="en-US" altLang="zh-CN" sz="1000" dirty="0" smtClean="0">
                <a:latin typeface="Times New Roman" panose="02020603050405020304" pitchFamily="18" charset="0"/>
                <a:cs typeface="Times New Roman" panose="02020603050405020304" pitchFamily="18" charset="0"/>
              </a:rPr>
              <a:t>Source</a:t>
            </a:r>
            <a:r>
              <a:rPr lang="en-US" altLang="zh-CN" sz="1000" dirty="0">
                <a:latin typeface="Times New Roman" panose="02020603050405020304" pitchFamily="18" charset="0"/>
                <a:cs typeface="Times New Roman" panose="02020603050405020304" pitchFamily="18" charset="0"/>
              </a:rPr>
              <a:t>: </a:t>
            </a:r>
            <a:r>
              <a:rPr lang="en-US" sz="1000" dirty="0">
                <a:latin typeface="Times New Roman" panose="02020603050405020304" pitchFamily="18" charset="0"/>
                <a:cs typeface="Times New Roman" panose="02020603050405020304" pitchFamily="18" charset="0"/>
              </a:rPr>
              <a:t>Fatal injury data were generated by the CPWR Data Center with restricted access to BLS CFOI micro data.  The views expressed here do not necessarily reflect the views of the BLS</a:t>
            </a:r>
            <a:r>
              <a:rPr lang="en-US" sz="1000" dirty="0" smtClean="0">
                <a:latin typeface="Times New Roman" panose="02020603050405020304" pitchFamily="18" charset="0"/>
                <a:cs typeface="Times New Roman" panose="02020603050405020304" pitchFamily="18" charset="0"/>
              </a:rPr>
              <a:t>. </a:t>
            </a:r>
            <a:endParaRPr lang="en-US"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27200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81000" y="369294"/>
            <a:ext cx="8382000" cy="709212"/>
          </a:xfrm>
          <a:solidFill>
            <a:srgbClr val="FFFFFF"/>
          </a:solidFill>
        </p:spPr>
        <p:txBody>
          <a:bodyPr>
            <a:noAutofit/>
          </a:bodyPr>
          <a:lstStyle/>
          <a:p>
            <a:pPr algn="l"/>
            <a:r>
              <a:rPr lang="en-US" sz="2000" b="1" dirty="0">
                <a:solidFill>
                  <a:schemeClr val="tx1"/>
                </a:solidFill>
                <a:latin typeface="Times New Roman" pitchFamily="18" charset="0"/>
              </a:rPr>
              <a:t>8</a:t>
            </a:r>
            <a:r>
              <a:rPr lang="en-US" sz="2000" b="1" dirty="0" smtClean="0">
                <a:solidFill>
                  <a:schemeClr val="tx1"/>
                </a:solidFill>
                <a:latin typeface="Times New Roman" pitchFamily="18" charset="0"/>
              </a:rPr>
              <a:t>. </a:t>
            </a:r>
            <a:r>
              <a:rPr lang="en-US" sz="2000" b="1" dirty="0" smtClean="0">
                <a:latin typeface="Times New Roman" pitchFamily="18" charset="0"/>
              </a:rPr>
              <a:t>Number </a:t>
            </a:r>
            <a:r>
              <a:rPr lang="en-US" sz="2000" b="1" dirty="0">
                <a:solidFill>
                  <a:schemeClr val="tx1"/>
                </a:solidFill>
                <a:latin typeface="Times New Roman" pitchFamily="18" charset="0"/>
              </a:rPr>
              <a:t>of </a:t>
            </a:r>
            <a:r>
              <a:rPr lang="en-US" sz="2000" b="1" dirty="0" smtClean="0">
                <a:solidFill>
                  <a:schemeClr val="tx1"/>
                </a:solidFill>
                <a:latin typeface="Times New Roman" pitchFamily="18" charset="0"/>
              </a:rPr>
              <a:t>electrocutions </a:t>
            </a:r>
            <a:r>
              <a:rPr lang="en-US" sz="2000" b="1" dirty="0">
                <a:solidFill>
                  <a:schemeClr val="tx1"/>
                </a:solidFill>
                <a:latin typeface="Times New Roman" pitchFamily="18" charset="0"/>
              </a:rPr>
              <a:t>in construction, </a:t>
            </a:r>
            <a:r>
              <a:rPr lang="en-US" sz="2000" b="1" dirty="0" smtClean="0">
                <a:latin typeface="Times New Roman" pitchFamily="18" charset="0"/>
                <a:cs typeface="Times New Roman" pitchFamily="18" charset="0"/>
              </a:rPr>
              <a:t>selected </a:t>
            </a:r>
            <a:r>
              <a:rPr lang="en-US" sz="2000" b="1" dirty="0">
                <a:latin typeface="Times New Roman" pitchFamily="18" charset="0"/>
                <a:cs typeface="Times New Roman" pitchFamily="18" charset="0"/>
              </a:rPr>
              <a:t>construction subsectors, </a:t>
            </a:r>
            <a:r>
              <a:rPr lang="en-US" sz="2000" b="1" dirty="0" smtClean="0">
                <a:latin typeface="Times New Roman" pitchFamily="18" charset="0"/>
                <a:cs typeface="Times New Roman" pitchFamily="18" charset="0"/>
              </a:rPr>
              <a:t>sum </a:t>
            </a:r>
            <a:r>
              <a:rPr lang="en-US" sz="2000" b="1" dirty="0">
                <a:latin typeface="Times New Roman" pitchFamily="18" charset="0"/>
                <a:cs typeface="Times New Roman" pitchFamily="18" charset="0"/>
              </a:rPr>
              <a:t>of </a:t>
            </a:r>
            <a:r>
              <a:rPr lang="en-US" altLang="zh-CN" sz="2000" b="1" dirty="0">
                <a:latin typeface="Times New Roman" panose="02020603050405020304" pitchFamily="18" charset="0"/>
                <a:ea typeface="宋体" pitchFamily="2" charset="-122"/>
                <a:cs typeface="Times New Roman" panose="02020603050405020304" pitchFamily="18" charset="0"/>
              </a:rPr>
              <a:t>2011-2015</a:t>
            </a:r>
            <a:endParaRPr lang="en-US" sz="2000" dirty="0">
              <a:latin typeface="Times New Roman" pitchFamily="18" charset="0"/>
              <a:cs typeface="Times New Roman" pitchFamily="18" charset="0"/>
            </a:endParaRPr>
          </a:p>
        </p:txBody>
      </p:sp>
      <p:graphicFrame>
        <p:nvGraphicFramePr>
          <p:cNvPr id="6" name="Object 3"/>
          <p:cNvGraphicFramePr>
            <a:graphicFrameLocks noGrp="1" noChangeAspect="1"/>
          </p:cNvGraphicFramePr>
          <p:nvPr>
            <p:ph type="chart" idx="1"/>
            <p:extLst>
              <p:ext uri="{D42A27DB-BD31-4B8C-83A1-F6EECF244321}">
                <p14:modId xmlns:p14="http://schemas.microsoft.com/office/powerpoint/2010/main" val="3248255212"/>
              </p:ext>
            </p:extLst>
          </p:nvPr>
        </p:nvGraphicFramePr>
        <p:xfrm>
          <a:off x="0" y="1078506"/>
          <a:ext cx="9144000" cy="5546426"/>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17929" y="6477000"/>
            <a:ext cx="9144000" cy="400110"/>
          </a:xfrm>
          <a:prstGeom prst="rect">
            <a:avLst/>
          </a:prstGeom>
        </p:spPr>
        <p:txBody>
          <a:bodyPr wrap="square">
            <a:spAutoFit/>
          </a:bodyPr>
          <a:lstStyle/>
          <a:p>
            <a:pPr eaLnBrk="0" hangingPunct="0">
              <a:spcBef>
                <a:spcPts val="350"/>
              </a:spcBef>
            </a:pPr>
            <a:r>
              <a:rPr lang="en-US" altLang="zh-CN" sz="1000" dirty="0">
                <a:latin typeface="Times New Roman" panose="02020603050405020304" pitchFamily="18" charset="0"/>
                <a:cs typeface="Times New Roman" panose="02020603050405020304" pitchFamily="18" charset="0"/>
              </a:rPr>
              <a:t>Source: </a:t>
            </a:r>
            <a:r>
              <a:rPr lang="en-US" sz="1000" dirty="0">
                <a:latin typeface="Times New Roman" panose="02020603050405020304" pitchFamily="18" charset="0"/>
                <a:cs typeface="Times New Roman" panose="02020603050405020304" pitchFamily="18" charset="0"/>
              </a:rPr>
              <a:t>Fatal injury data were generated by the CPWR Data Center with restricted access to BLS CFOI micro data.  The views expressed here do not necessarily reflect the views of the BLS</a:t>
            </a:r>
            <a:r>
              <a:rPr lang="en-US" sz="1000" dirty="0" smtClean="0">
                <a:latin typeface="Times New Roman" panose="02020603050405020304" pitchFamily="18" charset="0"/>
                <a:cs typeface="Times New Roman" panose="02020603050405020304" pitchFamily="18" charset="0"/>
              </a:rPr>
              <a:t>. </a:t>
            </a:r>
            <a:endParaRPr lang="en-US"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96430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985" y="304800"/>
            <a:ext cx="8044031" cy="685800"/>
          </a:xfrm>
        </p:spPr>
        <p:txBody>
          <a:bodyPr>
            <a:noAutofit/>
          </a:bodyPr>
          <a:lstStyle/>
          <a:p>
            <a:pPr marL="457200" indent="-457200" algn="l"/>
            <a:r>
              <a:rPr lang="en-US" sz="2000" b="1" dirty="0" smtClean="0">
                <a:latin typeface="Times New Roman" pitchFamily="18" charset="0"/>
                <a:cs typeface="Times New Roman" pitchFamily="18" charset="0"/>
              </a:rPr>
              <a:t>9. </a:t>
            </a:r>
            <a:r>
              <a:rPr lang="en-US" sz="2000" b="1" dirty="0">
                <a:latin typeface="Times New Roman" pitchFamily="18" charset="0"/>
                <a:cs typeface="Times New Roman" pitchFamily="18" charset="0"/>
              </a:rPr>
              <a:t>Number of </a:t>
            </a:r>
            <a:r>
              <a:rPr lang="en-US" sz="2000" b="1" dirty="0" smtClean="0">
                <a:latin typeface="Times New Roman" pitchFamily="18" charset="0"/>
                <a:cs typeface="Times New Roman" pitchFamily="18" charset="0"/>
              </a:rPr>
              <a:t>electrocutions in Electrical Contractors (NAICS 23821), 2003-2015</a:t>
            </a:r>
            <a:endParaRPr lang="en-US" sz="2000" dirty="0">
              <a:latin typeface="Times New Roman" panose="02020603050405020304" pitchFamily="18" charset="0"/>
              <a:cs typeface="Times New Roman" panose="02020603050405020304" pitchFamily="18" charset="0"/>
            </a:endParaRPr>
          </a:p>
        </p:txBody>
      </p:sp>
      <p:graphicFrame>
        <p:nvGraphicFramePr>
          <p:cNvPr id="4" name="Object 3"/>
          <p:cNvGraphicFramePr>
            <a:graphicFrameLocks noGrp="1" noChangeAspect="1"/>
          </p:cNvGraphicFramePr>
          <p:nvPr>
            <p:ph type="chart" idx="1"/>
            <p:extLst>
              <p:ext uri="{D42A27DB-BD31-4B8C-83A1-F6EECF244321}">
                <p14:modId xmlns:p14="http://schemas.microsoft.com/office/powerpoint/2010/main" val="364929824"/>
              </p:ext>
            </p:extLst>
          </p:nvPr>
        </p:nvGraphicFramePr>
        <p:xfrm>
          <a:off x="473785" y="1219200"/>
          <a:ext cx="8196431" cy="5179283"/>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17929" y="6477000"/>
            <a:ext cx="9144000" cy="400110"/>
          </a:xfrm>
          <a:prstGeom prst="rect">
            <a:avLst/>
          </a:prstGeom>
        </p:spPr>
        <p:txBody>
          <a:bodyPr wrap="square">
            <a:spAutoFit/>
          </a:bodyPr>
          <a:lstStyle/>
          <a:p>
            <a:pPr eaLnBrk="0" hangingPunct="0">
              <a:spcBef>
                <a:spcPts val="350"/>
              </a:spcBef>
            </a:pPr>
            <a:r>
              <a:rPr lang="en-US" altLang="zh-CN" sz="1000" dirty="0">
                <a:latin typeface="Times New Roman" panose="02020603050405020304" pitchFamily="18" charset="0"/>
                <a:cs typeface="Times New Roman" panose="02020603050405020304" pitchFamily="18" charset="0"/>
              </a:rPr>
              <a:t>Source: </a:t>
            </a:r>
            <a:r>
              <a:rPr lang="en-US" sz="1000" dirty="0">
                <a:latin typeface="Times New Roman" panose="02020603050405020304" pitchFamily="18" charset="0"/>
                <a:cs typeface="Times New Roman" panose="02020603050405020304" pitchFamily="18" charset="0"/>
              </a:rPr>
              <a:t>Fatal injury data were generated by the CPWR Data Center with restricted access to BLS CFOI micro data.  The views expressed here do not necessarily reflect the views of the BLS</a:t>
            </a:r>
            <a:r>
              <a:rPr lang="en-US" sz="1000" dirty="0" smtClean="0">
                <a:latin typeface="Times New Roman" panose="02020603050405020304" pitchFamily="18" charset="0"/>
                <a:cs typeface="Times New Roman" panose="02020603050405020304" pitchFamily="18" charset="0"/>
              </a:rPr>
              <a:t>. </a:t>
            </a:r>
            <a:endParaRPr lang="en-US"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98323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7874</TotalTime>
  <Words>773</Words>
  <Application>Microsoft Office PowerPoint</Application>
  <PresentationFormat>On-screen Show (4:3)</PresentationFormat>
  <Paragraphs>122</Paragraphs>
  <Slides>14</Slides>
  <Notes>14</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Office Theme</vt:lpstr>
      <vt:lpstr>Default Design</vt:lpstr>
      <vt:lpstr>1. Number of fatalities in construction, electrocution and other fatalities*, 2003-2015</vt:lpstr>
      <vt:lpstr>2. Number and rate of electrocutions in construction, 2003-2015</vt:lpstr>
      <vt:lpstr>3. Number of electrocutions, by major industry, 2015     (All employment)</vt:lpstr>
      <vt:lpstr>4. Electrocutions in construction, by major event or exposure, sum of 2011-2015</vt:lpstr>
      <vt:lpstr>5. Number of electrocutions in construction, by primary source, sum of 2011-2015</vt:lpstr>
      <vt:lpstr>6. Electrocutions caused by electric parts in construction, by primary source, sum of 2011-2015</vt:lpstr>
      <vt:lpstr>7. Electrocutions in construction, by establishment size, sum of 2011-2015 (Wage-and-salary workers)</vt:lpstr>
      <vt:lpstr>8. Number of electrocutions in construction, selected construction subsectors, sum of 2011-2015</vt:lpstr>
      <vt:lpstr>9. Number of electrocutions in Electrical Contractors (NAICS 23821), 2003-2015</vt:lpstr>
      <vt:lpstr>10. Number and rate of electrocutions in construction, selected construction occupations, sum of 2011-2015</vt:lpstr>
      <vt:lpstr>11. Number and rate of electrocutions among electricians, 2003-2015</vt:lpstr>
      <vt:lpstr>12. Number and rate of electrocutions among power-line installers, 2003-2015</vt:lpstr>
      <vt:lpstr>13. Rate of electrocutions in construction, selected worker characteristics, average of 2011-2015</vt:lpstr>
      <vt:lpstr>14. Percentage and rate of electrocutions in construction, by age        group, average of 2011-2015</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Trends of Fatal Struck-by Injuries in Construction</dc:title>
  <dc:creator>Wwang</dc:creator>
  <cp:lastModifiedBy>Sharretta Benjamin</cp:lastModifiedBy>
  <cp:revision>106</cp:revision>
  <cp:lastPrinted>2017-08-30T15:29:49Z</cp:lastPrinted>
  <dcterms:created xsi:type="dcterms:W3CDTF">2017-08-04T18:17:46Z</dcterms:created>
  <dcterms:modified xsi:type="dcterms:W3CDTF">2017-10-11T15:23:29Z</dcterms:modified>
</cp:coreProperties>
</file>