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drawings/drawing3.xml" ContentType="application/vnd.openxmlformats-officedocument.drawingml.chartshapes+xml"/>
  <Override PartName="/ppt/notesSlides/notesSlide6.xml" ContentType="application/vnd.openxmlformats-officedocument.presentationml.notesSlide+xml"/>
  <Override PartName="/ppt/charts/chart6.xml" ContentType="application/vnd.openxmlformats-officedocument.drawingml.chart+xml"/>
  <Override PartName="/ppt/drawings/drawing4.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8.xml" ContentType="application/vnd.openxmlformats-officedocument.presentationml.notesSlide+xml"/>
  <Override PartName="/ppt/charts/chart9.xml" ContentType="application/vnd.openxmlformats-officedocument.drawingml.chart+xml"/>
  <Override PartName="/ppt/drawings/drawing5.xml" ContentType="application/vnd.openxmlformats-officedocument.drawingml.chartshapes+xml"/>
  <Override PartName="/ppt/notesSlides/notesSlide9.xml" ContentType="application/vnd.openxmlformats-officedocument.presentationml.notesSlide+xml"/>
  <Override PartName="/ppt/charts/chart10.xml" ContentType="application/vnd.openxmlformats-officedocument.drawingml.chart+xml"/>
  <Override PartName="/ppt/notesSlides/notesSlide10.xml" ContentType="application/vnd.openxmlformats-officedocument.presentationml.notesSlide+xml"/>
  <Override PartName="/ppt/charts/chart11.xml" ContentType="application/vnd.openxmlformats-officedocument.drawingml.chart+xml"/>
  <Override PartName="/ppt/drawings/drawing6.xml" ContentType="application/vnd.openxmlformats-officedocument.drawingml.chartshapes+xml"/>
  <Override PartName="/ppt/notesSlides/notesSlide11.xml" ContentType="application/vnd.openxmlformats-officedocument.presentationml.notesSlide+xml"/>
  <Override PartName="/ppt/charts/chart12.xml" ContentType="application/vnd.openxmlformats-officedocument.drawingml.chart+xml"/>
  <Override PartName="/ppt/notesSlides/notesSlide12.xml" ContentType="application/vnd.openxmlformats-officedocument.presentationml.notesSlide+xml"/>
  <Override PartName="/ppt/charts/chart13.xml" ContentType="application/vnd.openxmlformats-officedocument.drawingml.chart+xml"/>
  <Override PartName="/ppt/notesSlides/notesSlide13.xml" ContentType="application/vnd.openxmlformats-officedocument.presentationml.notesSlide+xml"/>
  <Override PartName="/ppt/charts/chart14.xml" ContentType="application/vnd.openxmlformats-officedocument.drawingml.chart+xml"/>
  <Override PartName="/ppt/notesSlides/notesSlide14.xml" ContentType="application/vnd.openxmlformats-officedocument.presentationml.notesSlide+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62" r:id="rId3"/>
    <p:sldId id="263" r:id="rId4"/>
    <p:sldId id="259" r:id="rId5"/>
    <p:sldId id="264" r:id="rId6"/>
    <p:sldId id="269" r:id="rId7"/>
    <p:sldId id="268" r:id="rId8"/>
    <p:sldId id="277" r:id="rId9"/>
    <p:sldId id="270" r:id="rId10"/>
    <p:sldId id="272" r:id="rId11"/>
    <p:sldId id="266" r:id="rId12"/>
    <p:sldId id="273" r:id="rId13"/>
    <p:sldId id="276" r:id="rId14"/>
    <p:sldId id="274" r:id="rId15"/>
    <p:sldId id="26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4" d="100"/>
          <a:sy n="114" d="100"/>
        </p:scale>
        <p:origin x="-108" y="-1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0207789082024"/>
          <c:y val="4.1554431160660335E-2"/>
          <c:w val="0.855611405618804"/>
          <c:h val="0.76419564741907264"/>
        </c:manualLayout>
      </c:layout>
      <c:barChart>
        <c:barDir val="col"/>
        <c:grouping val="stacked"/>
        <c:varyColors val="0"/>
        <c:ser>
          <c:idx val="0"/>
          <c:order val="0"/>
          <c:tx>
            <c:strRef>
              <c:f>Sheet1!$A$2</c:f>
              <c:strCache>
                <c:ptCount val="1"/>
                <c:pt idx="0">
                  <c:v>Electrocution</c:v>
                </c:pt>
              </c:strCache>
            </c:strRef>
          </c:tx>
          <c:spPr>
            <a:solidFill>
              <a:srgbClr val="FF0000"/>
            </a:solidFill>
            <a:ln w="19317">
              <a:no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Sheet1!$B$2:$N$2</c:f>
              <c:numCache>
                <c:formatCode>General</c:formatCode>
                <c:ptCount val="13"/>
                <c:pt idx="0">
                  <c:v>134</c:v>
                </c:pt>
                <c:pt idx="1">
                  <c:v>124</c:v>
                </c:pt>
                <c:pt idx="2">
                  <c:v>109</c:v>
                </c:pt>
                <c:pt idx="3">
                  <c:v>127</c:v>
                </c:pt>
                <c:pt idx="4">
                  <c:v>108</c:v>
                </c:pt>
                <c:pt idx="5">
                  <c:v>90</c:v>
                </c:pt>
                <c:pt idx="6">
                  <c:v>90</c:v>
                </c:pt>
                <c:pt idx="7">
                  <c:v>76</c:v>
                </c:pt>
                <c:pt idx="8">
                  <c:v>70</c:v>
                </c:pt>
                <c:pt idx="9">
                  <c:v>66</c:v>
                </c:pt>
                <c:pt idx="10">
                  <c:v>71</c:v>
                </c:pt>
                <c:pt idx="11">
                  <c:v>75</c:v>
                </c:pt>
                <c:pt idx="12">
                  <c:v>82</c:v>
                </c:pt>
              </c:numCache>
            </c:numRef>
          </c:val>
        </c:ser>
        <c:ser>
          <c:idx val="1"/>
          <c:order val="1"/>
          <c:tx>
            <c:strRef>
              <c:f>Sheet1!$A$3</c:f>
              <c:strCache>
                <c:ptCount val="1"/>
                <c:pt idx="0">
                  <c:v>Other fatalities*</c:v>
                </c:pt>
              </c:strCache>
            </c:strRef>
          </c:tx>
          <c:spPr>
            <a:solidFill>
              <a:srgbClr val="0000FF"/>
            </a:solidFill>
          </c:spPr>
          <c:invertIfNegative val="0"/>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Sheet1!$B$3:$N$3</c:f>
              <c:numCache>
                <c:formatCode>#,##0</c:formatCode>
                <c:ptCount val="13"/>
                <c:pt idx="0">
                  <c:v>1037</c:v>
                </c:pt>
                <c:pt idx="1">
                  <c:v>1154</c:v>
                </c:pt>
                <c:pt idx="2">
                  <c:v>1134</c:v>
                </c:pt>
                <c:pt idx="3">
                  <c:v>1170</c:v>
                </c:pt>
                <c:pt idx="4">
                  <c:v>1131</c:v>
                </c:pt>
                <c:pt idx="5">
                  <c:v>926</c:v>
                </c:pt>
                <c:pt idx="6">
                  <c:v>789</c:v>
                </c:pt>
                <c:pt idx="7">
                  <c:v>726</c:v>
                </c:pt>
                <c:pt idx="8">
                  <c:v>711</c:v>
                </c:pt>
                <c:pt idx="9">
                  <c:v>783</c:v>
                </c:pt>
                <c:pt idx="10">
                  <c:v>785</c:v>
                </c:pt>
                <c:pt idx="11">
                  <c:v>858</c:v>
                </c:pt>
                <c:pt idx="12">
                  <c:v>903</c:v>
                </c:pt>
              </c:numCache>
            </c:numRef>
          </c:val>
        </c:ser>
        <c:ser>
          <c:idx val="3"/>
          <c:order val="2"/>
          <c:tx>
            <c:strRef>
              <c:f>Sheet1!$A$4</c:f>
              <c:strCache>
                <c:ptCount val="1"/>
              </c:strCache>
            </c:strRef>
          </c:tx>
          <c:spPr>
            <a:noFill/>
            <a:ln w="19317">
              <a:noFill/>
            </a:ln>
          </c:spPr>
          <c:invertIfNegative val="0"/>
          <c:dLbls>
            <c:spPr>
              <a:noFill/>
              <a:ln>
                <a:noFill/>
              </a:ln>
              <a:effectLst/>
            </c:sp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Sheet1!$B$4:$N$4</c:f>
              <c:numCache>
                <c:formatCode>#,##0</c:formatCode>
                <c:ptCount val="13"/>
                <c:pt idx="0">
                  <c:v>1171</c:v>
                </c:pt>
                <c:pt idx="1">
                  <c:v>1278</c:v>
                </c:pt>
                <c:pt idx="2">
                  <c:v>1243</c:v>
                </c:pt>
                <c:pt idx="3">
                  <c:v>1297</c:v>
                </c:pt>
                <c:pt idx="4">
                  <c:v>1239</c:v>
                </c:pt>
                <c:pt idx="5">
                  <c:v>1016</c:v>
                </c:pt>
                <c:pt idx="6">
                  <c:v>879</c:v>
                </c:pt>
                <c:pt idx="7">
                  <c:v>802</c:v>
                </c:pt>
                <c:pt idx="8">
                  <c:v>781</c:v>
                </c:pt>
                <c:pt idx="9">
                  <c:v>849</c:v>
                </c:pt>
                <c:pt idx="10">
                  <c:v>856</c:v>
                </c:pt>
                <c:pt idx="11">
                  <c:v>933</c:v>
                </c:pt>
                <c:pt idx="12">
                  <c:v>985</c:v>
                </c:pt>
              </c:numCache>
            </c:numRef>
          </c:val>
        </c:ser>
        <c:dLbls>
          <c:showLegendKey val="0"/>
          <c:showVal val="0"/>
          <c:showCatName val="0"/>
          <c:showSerName val="0"/>
          <c:showPercent val="0"/>
          <c:showBubbleSize val="0"/>
        </c:dLbls>
        <c:gapWidth val="60"/>
        <c:overlap val="100"/>
        <c:axId val="111557248"/>
        <c:axId val="123196160"/>
      </c:barChart>
      <c:catAx>
        <c:axId val="111557248"/>
        <c:scaling>
          <c:orientation val="minMax"/>
        </c:scaling>
        <c:delete val="0"/>
        <c:axPos val="b"/>
        <c:title>
          <c:tx>
            <c:rich>
              <a:bodyPr/>
              <a:lstStyle/>
              <a:p>
                <a:pPr>
                  <a:defRPr sz="1600"/>
                </a:pPr>
                <a:r>
                  <a:rPr lang="en-US" sz="1600" dirty="0"/>
                  <a:t>Year</a:t>
                </a:r>
              </a:p>
            </c:rich>
          </c:tx>
          <c:layout>
            <c:manualLayout>
              <c:xMode val="edge"/>
              <c:yMode val="edge"/>
              <c:x val="0.53707053510203118"/>
              <c:y val="0.8896195379166133"/>
            </c:manualLayout>
          </c:layout>
          <c:overlay val="0"/>
          <c:spPr>
            <a:noFill/>
            <a:ln w="19317">
              <a:noFill/>
            </a:ln>
          </c:spPr>
        </c:title>
        <c:numFmt formatCode="General" sourceLinked="1"/>
        <c:majorTickMark val="out"/>
        <c:minorTickMark val="none"/>
        <c:tickLblPos val="nextTo"/>
        <c:spPr>
          <a:ln w="2415">
            <a:solidFill>
              <a:schemeClr val="tx1"/>
            </a:solidFill>
            <a:prstDash val="solid"/>
          </a:ln>
        </c:spPr>
        <c:txPr>
          <a:bodyPr rot="0" vert="horz"/>
          <a:lstStyle/>
          <a:p>
            <a:pPr>
              <a:defRPr/>
            </a:pPr>
            <a:endParaRPr lang="en-US"/>
          </a:p>
        </c:txPr>
        <c:crossAx val="123196160"/>
        <c:crosses val="autoZero"/>
        <c:auto val="0"/>
        <c:lblAlgn val="ctr"/>
        <c:lblOffset val="0"/>
        <c:tickLblSkip val="1"/>
        <c:tickMarkSkip val="1"/>
        <c:noMultiLvlLbl val="0"/>
      </c:catAx>
      <c:valAx>
        <c:axId val="123196160"/>
        <c:scaling>
          <c:orientation val="minMax"/>
          <c:max val="1500"/>
        </c:scaling>
        <c:delete val="0"/>
        <c:axPos val="l"/>
        <c:title>
          <c:tx>
            <c:rich>
              <a:bodyPr/>
              <a:lstStyle/>
              <a:p>
                <a:pPr>
                  <a:defRPr sz="1600" b="0"/>
                </a:pPr>
                <a:r>
                  <a:rPr lang="en-US" sz="1600" b="0" dirty="0"/>
                  <a:t>Number of deaths</a:t>
                </a:r>
              </a:p>
            </c:rich>
          </c:tx>
          <c:layout>
            <c:manualLayout>
              <c:xMode val="edge"/>
              <c:yMode val="edge"/>
              <c:x val="6.006006006006006E-3"/>
              <c:y val="0.26707271237311148"/>
            </c:manualLayout>
          </c:layout>
          <c:overlay val="0"/>
          <c:spPr>
            <a:noFill/>
            <a:ln w="19317">
              <a:noFill/>
            </a:ln>
          </c:spPr>
        </c:title>
        <c:numFmt formatCode="#,##0" sourceLinked="0"/>
        <c:majorTickMark val="out"/>
        <c:minorTickMark val="none"/>
        <c:tickLblPos val="nextTo"/>
        <c:spPr>
          <a:ln w="2415">
            <a:solidFill>
              <a:schemeClr val="tx1"/>
            </a:solidFill>
            <a:prstDash val="solid"/>
          </a:ln>
        </c:spPr>
        <c:txPr>
          <a:bodyPr rot="0" vert="horz"/>
          <a:lstStyle/>
          <a:p>
            <a:pPr>
              <a:defRPr sz="1600"/>
            </a:pPr>
            <a:endParaRPr lang="en-US"/>
          </a:p>
        </c:txPr>
        <c:crossAx val="111557248"/>
        <c:crosses val="autoZero"/>
        <c:crossBetween val="between"/>
        <c:majorUnit val="300"/>
      </c:valAx>
      <c:spPr>
        <a:noFill/>
        <a:ln w="25400">
          <a:noFill/>
        </a:ln>
      </c:spPr>
    </c:plotArea>
    <c:legend>
      <c:legendPos val="b"/>
      <c:legendEntry>
        <c:idx val="2"/>
        <c:delete val="1"/>
      </c:legendEntry>
      <c:layout>
        <c:manualLayout>
          <c:xMode val="edge"/>
          <c:yMode val="edge"/>
          <c:x val="0.73520329237394755"/>
          <c:y val="0"/>
          <c:w val="0.22605991951969501"/>
          <c:h val="0.11189879162262668"/>
        </c:manualLayout>
      </c:layout>
      <c:overlay val="0"/>
      <c:spPr>
        <a:solidFill>
          <a:schemeClr val="bg1"/>
        </a:solidFill>
        <a:ln w="19317">
          <a:noFill/>
        </a:ln>
      </c:spPr>
      <c:txPr>
        <a:bodyPr/>
        <a:lstStyle/>
        <a:p>
          <a:pPr>
            <a:defRPr sz="1600"/>
          </a:pPr>
          <a:endParaRPr lang="en-US"/>
        </a:p>
      </c:txPr>
    </c:legend>
    <c:plotVisOnly val="1"/>
    <c:dispBlanksAs val="gap"/>
    <c:showDLblsOverMax val="0"/>
  </c:chart>
  <c:spPr>
    <a:noFill/>
    <a:ln>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10866685583221017"/>
          <c:y val="4.6623755363912847E-2"/>
          <c:w val="0.87801446150547591"/>
          <c:h val="0.76968253968253963"/>
        </c:manualLayout>
      </c:layout>
      <c:barChart>
        <c:barDir val="col"/>
        <c:grouping val="clustered"/>
        <c:varyColors val="0"/>
        <c:ser>
          <c:idx val="0"/>
          <c:order val="0"/>
          <c:tx>
            <c:strRef>
              <c:f>Sheet1!$A$2</c:f>
              <c:strCache>
                <c:ptCount val="1"/>
              </c:strCache>
            </c:strRef>
          </c:tx>
          <c:spPr>
            <a:solidFill>
              <a:srgbClr val="FF0000"/>
            </a:solidFill>
            <a:ln w="19317">
              <a:noFill/>
            </a:ln>
          </c:spPr>
          <c:invertIfNegative val="0"/>
          <c:dLbls>
            <c:spPr>
              <a:noFill/>
              <a:ln>
                <a:noFill/>
              </a:ln>
              <a:effectLst/>
            </c:spPr>
            <c:txPr>
              <a:bodyPr/>
              <a:lstStyle/>
              <a:p>
                <a:pPr>
                  <a:defRPr sz="1600" b="0" baseline="0">
                    <a:solidFill>
                      <a:schemeClr val="tx1"/>
                    </a:solidFill>
                    <a:latin typeface="Times New Roman" pitchFamily="18" charset="0"/>
                    <a:cs typeface="Times New Roman"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trendlineType val="linear"/>
            <c:dispRSqr val="0"/>
            <c:dispEq val="0"/>
          </c:trendline>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Sheet1!$B$2:$N$2</c:f>
              <c:numCache>
                <c:formatCode>General</c:formatCode>
                <c:ptCount val="13"/>
                <c:pt idx="0">
                  <c:v>33</c:v>
                </c:pt>
                <c:pt idx="1">
                  <c:v>41</c:v>
                </c:pt>
                <c:pt idx="2">
                  <c:v>36</c:v>
                </c:pt>
                <c:pt idx="3">
                  <c:v>46</c:v>
                </c:pt>
                <c:pt idx="4">
                  <c:v>38</c:v>
                </c:pt>
                <c:pt idx="5">
                  <c:v>20</c:v>
                </c:pt>
                <c:pt idx="6">
                  <c:v>29</c:v>
                </c:pt>
                <c:pt idx="7">
                  <c:v>21</c:v>
                </c:pt>
                <c:pt idx="8">
                  <c:v>18</c:v>
                </c:pt>
                <c:pt idx="9">
                  <c:v>19</c:v>
                </c:pt>
                <c:pt idx="10">
                  <c:v>25</c:v>
                </c:pt>
                <c:pt idx="11">
                  <c:v>24</c:v>
                </c:pt>
                <c:pt idx="12">
                  <c:v>29</c:v>
                </c:pt>
              </c:numCache>
            </c:numRef>
          </c:val>
        </c:ser>
        <c:dLbls>
          <c:showLegendKey val="0"/>
          <c:showVal val="0"/>
          <c:showCatName val="0"/>
          <c:showSerName val="0"/>
          <c:showPercent val="0"/>
          <c:showBubbleSize val="0"/>
        </c:dLbls>
        <c:gapWidth val="72"/>
        <c:axId val="126430592"/>
        <c:axId val="126457344"/>
      </c:barChart>
      <c:catAx>
        <c:axId val="126430592"/>
        <c:scaling>
          <c:orientation val="minMax"/>
        </c:scaling>
        <c:delete val="0"/>
        <c:axPos val="b"/>
        <c:title>
          <c:tx>
            <c:rich>
              <a:bodyPr/>
              <a:lstStyle/>
              <a:p>
                <a:pPr>
                  <a:defRPr sz="1600" b="0" i="0" u="none" strike="noStrike" baseline="0">
                    <a:solidFill>
                      <a:srgbClr val="000000"/>
                    </a:solidFill>
                    <a:latin typeface="Times New Roman"/>
                    <a:ea typeface="Times New Roman"/>
                    <a:cs typeface="Times New Roman"/>
                  </a:defRPr>
                </a:pPr>
                <a:r>
                  <a:rPr lang="en-US" sz="1600" b="0" dirty="0"/>
                  <a:t>Year</a:t>
                </a:r>
              </a:p>
            </c:rich>
          </c:tx>
          <c:layout>
            <c:manualLayout>
              <c:xMode val="edge"/>
              <c:yMode val="edge"/>
              <c:x val="0.51954515325023787"/>
              <c:y val="0.91284276221245297"/>
            </c:manualLayout>
          </c:layout>
          <c:overlay val="0"/>
          <c:spPr>
            <a:noFill/>
            <a:ln w="19317">
              <a:noFill/>
            </a:ln>
          </c:spPr>
        </c:title>
        <c:numFmt formatCode="General" sourceLinked="1"/>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126457344"/>
        <c:crosses val="autoZero"/>
        <c:auto val="0"/>
        <c:lblAlgn val="ctr"/>
        <c:lblOffset val="0"/>
        <c:noMultiLvlLbl val="0"/>
      </c:catAx>
      <c:valAx>
        <c:axId val="126457344"/>
        <c:scaling>
          <c:orientation val="minMax"/>
        </c:scaling>
        <c:delete val="0"/>
        <c:axPos val="l"/>
        <c:title>
          <c:tx>
            <c:rich>
              <a:bodyPr/>
              <a:lstStyle/>
              <a:p>
                <a:pPr>
                  <a:defRPr sz="1600" b="0" i="0" u="none" strike="noStrike" baseline="0">
                    <a:solidFill>
                      <a:srgbClr val="000000"/>
                    </a:solidFill>
                    <a:latin typeface="Times New Roman"/>
                    <a:ea typeface="Times New Roman"/>
                    <a:cs typeface="Times New Roman"/>
                  </a:defRPr>
                </a:pPr>
                <a:r>
                  <a:rPr lang="en-US" sz="1600" b="0" dirty="0"/>
                  <a:t>Number of </a:t>
                </a:r>
                <a:r>
                  <a:rPr lang="en-US" sz="1600" b="0" dirty="0" smtClean="0"/>
                  <a:t>deaths</a:t>
                </a:r>
                <a:endParaRPr lang="en-US" sz="1600" b="0" dirty="0"/>
              </a:p>
            </c:rich>
          </c:tx>
          <c:layout>
            <c:manualLayout>
              <c:xMode val="edge"/>
              <c:yMode val="edge"/>
              <c:x val="0"/>
              <c:y val="0.25927951803367377"/>
            </c:manualLayout>
          </c:layout>
          <c:overlay val="0"/>
          <c:spPr>
            <a:noFill/>
            <a:ln w="19317">
              <a:noFill/>
            </a:ln>
          </c:spPr>
        </c:title>
        <c:numFmt formatCode="#,##0" sourceLinked="0"/>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126430592"/>
        <c:crosses val="autoZero"/>
        <c:crossBetween val="between"/>
      </c:valAx>
      <c:spPr>
        <a:noFill/>
        <a:ln w="25393">
          <a:noFill/>
        </a:ln>
      </c:spPr>
    </c:plotArea>
    <c:plotVisOnly val="1"/>
    <c:dispBlanksAs val="gap"/>
    <c:showDLblsOverMax val="0"/>
  </c:chart>
  <c:spPr>
    <a:noFill/>
    <a:ln>
      <a:noFill/>
    </a:ln>
  </c:spPr>
  <c:txPr>
    <a:bodyPr/>
    <a:lstStyle/>
    <a:p>
      <a:pPr>
        <a:defRPr sz="761" b="0" i="0" u="none" strike="noStrike" baseline="0">
          <a:solidFill>
            <a:schemeClr val="tx1"/>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429860329958755"/>
          <c:y val="5.6862733576213423E-2"/>
          <c:w val="0.73832351628076343"/>
          <c:h val="0.94313725490195843"/>
        </c:manualLayout>
      </c:layout>
      <c:barChart>
        <c:barDir val="bar"/>
        <c:grouping val="clustered"/>
        <c:varyColors val="0"/>
        <c:ser>
          <c:idx val="0"/>
          <c:order val="0"/>
          <c:tx>
            <c:strRef>
              <c:f>Sheet1!$A$2</c:f>
              <c:strCache>
                <c:ptCount val="1"/>
                <c:pt idx="0">
                  <c:v>Rate</c:v>
                </c:pt>
              </c:strCache>
            </c:strRef>
          </c:tx>
          <c:spPr>
            <a:solidFill>
              <a:srgbClr val="2B21EB"/>
            </a:solidFill>
            <a:ln w="26725">
              <a:noFill/>
            </a:ln>
          </c:spPr>
          <c:invertIfNegative val="0"/>
          <c:dPt>
            <c:idx val="0"/>
            <c:invertIfNegative val="0"/>
            <c:bubble3D val="0"/>
          </c:dPt>
          <c:dLbls>
            <c:numFmt formatCode="0.0" sourceLinked="0"/>
            <c:spPr>
              <a:noFill/>
              <a:ln w="26725">
                <a:noFill/>
              </a:ln>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Sheet1!$B$1:$N$1</c:f>
              <c:strCache>
                <c:ptCount val="13"/>
                <c:pt idx="0">
                  <c:v>Carpenter</c:v>
                </c:pt>
                <c:pt idx="1">
                  <c:v>Painter</c:v>
                </c:pt>
                <c:pt idx="2">
                  <c:v>Plumber</c:v>
                </c:pt>
                <c:pt idx="3">
                  <c:v>Brickmason</c:v>
                </c:pt>
                <c:pt idx="4">
                  <c:v>Truck driver</c:v>
                </c:pt>
                <c:pt idx="5">
                  <c:v>Laborer</c:v>
                </c:pt>
                <c:pt idx="6">
                  <c:v>Foreman</c:v>
                </c:pt>
                <c:pt idx="7">
                  <c:v>Heat A/C mech *</c:v>
                </c:pt>
                <c:pt idx="8">
                  <c:v>Helper</c:v>
                </c:pt>
                <c:pt idx="9">
                  <c:v>Roofer</c:v>
                </c:pt>
                <c:pt idx="10">
                  <c:v>Telecom-line installer</c:v>
                </c:pt>
                <c:pt idx="11">
                  <c:v>Electrician</c:v>
                </c:pt>
                <c:pt idx="12">
                  <c:v>Power-line installer</c:v>
                </c:pt>
              </c:strCache>
            </c:strRef>
          </c:cat>
          <c:val>
            <c:numRef>
              <c:f>Sheet1!$B$2:$N$2</c:f>
              <c:numCache>
                <c:formatCode>0.0</c:formatCode>
                <c:ptCount val="13"/>
                <c:pt idx="0">
                  <c:v>0.30639349975466496</c:v>
                </c:pt>
                <c:pt idx="1">
                  <c:v>0.46246767293157742</c:v>
                </c:pt>
                <c:pt idx="2">
                  <c:v>0.56154828971343207</c:v>
                </c:pt>
                <c:pt idx="3">
                  <c:v>0.62820216236607329</c:v>
                </c:pt>
                <c:pt idx="4">
                  <c:v>0.6</c:v>
                </c:pt>
                <c:pt idx="5">
                  <c:v>0.76994114244162848</c:v>
                </c:pt>
                <c:pt idx="6">
                  <c:v>1.0156272534229684</c:v>
                </c:pt>
                <c:pt idx="7">
                  <c:v>1.5710296154044692</c:v>
                </c:pt>
                <c:pt idx="8">
                  <c:v>2.8396946143731219</c:v>
                </c:pt>
                <c:pt idx="9">
                  <c:v>2.8</c:v>
                </c:pt>
                <c:pt idx="10">
                  <c:v>3.2</c:v>
                </c:pt>
                <c:pt idx="11">
                  <c:v>4</c:v>
                </c:pt>
                <c:pt idx="12">
                  <c:v>29.7</c:v>
                </c:pt>
              </c:numCache>
            </c:numRef>
          </c:val>
        </c:ser>
        <c:ser>
          <c:idx val="1"/>
          <c:order val="1"/>
          <c:tx>
            <c:strRef>
              <c:f>Sheet1!$A$3</c:f>
              <c:strCache>
                <c:ptCount val="1"/>
                <c:pt idx="0">
                  <c:v>Number</c:v>
                </c:pt>
              </c:strCache>
            </c:strRef>
          </c:tx>
          <c:spPr>
            <a:solidFill>
              <a:srgbClr val="FF0000"/>
            </a:solidFill>
          </c:spPr>
          <c:invertIfNegative val="0"/>
          <c:dLbls>
            <c:dLbl>
              <c:idx val="0"/>
              <c:layout/>
              <c:tx>
                <c:rich>
                  <a:bodyPr/>
                  <a:lstStyle/>
                  <a:p>
                    <a:r>
                      <a:rPr lang="en-US" dirty="0" smtClean="0"/>
                      <a:t>16</a:t>
                    </a:r>
                    <a:endParaRPr lang="en-US" dirty="0"/>
                  </a:p>
                </c:rich>
              </c:tx>
              <c:showLegendKey val="0"/>
              <c:showVal val="1"/>
              <c:showCatName val="0"/>
              <c:showSerName val="0"/>
              <c:showPercent val="0"/>
              <c:showBubbleSize val="0"/>
            </c:dLbl>
            <c:dLbl>
              <c:idx val="1"/>
              <c:layout/>
              <c:tx>
                <c:rich>
                  <a:bodyPr/>
                  <a:lstStyle/>
                  <a:p>
                    <a:r>
                      <a:rPr lang="en-US" dirty="0" smtClean="0"/>
                      <a:t>10</a:t>
                    </a:r>
                    <a:endParaRPr lang="en-US" dirty="0"/>
                  </a:p>
                </c:rich>
              </c:tx>
              <c:showLegendKey val="0"/>
              <c:showVal val="1"/>
              <c:showCatName val="0"/>
              <c:showSerName val="0"/>
              <c:showPercent val="0"/>
              <c:showBubbleSize val="0"/>
            </c:dLbl>
            <c:dLbl>
              <c:idx val="2"/>
              <c:layout/>
              <c:tx>
                <c:rich>
                  <a:bodyPr/>
                  <a:lstStyle/>
                  <a:p>
                    <a:r>
                      <a:rPr lang="en-US" dirty="0" smtClean="0"/>
                      <a:t>12</a:t>
                    </a:r>
                    <a:endParaRPr lang="en-US" dirty="0"/>
                  </a:p>
                </c:rich>
              </c:tx>
              <c:showLegendKey val="0"/>
              <c:showVal val="1"/>
              <c:showCatName val="0"/>
              <c:showSerName val="0"/>
              <c:showPercent val="0"/>
              <c:showBubbleSize val="0"/>
            </c:dLbl>
            <c:dLbl>
              <c:idx val="3"/>
              <c:layout/>
              <c:tx>
                <c:rich>
                  <a:bodyPr/>
                  <a:lstStyle/>
                  <a:p>
                    <a:r>
                      <a:rPr lang="en-US" dirty="0" smtClean="0"/>
                      <a:t>4</a:t>
                    </a:r>
                    <a:endParaRPr lang="en-US" dirty="0"/>
                  </a:p>
                </c:rich>
              </c:tx>
              <c:showLegendKey val="0"/>
              <c:showVal val="1"/>
              <c:showCatName val="0"/>
              <c:showSerName val="0"/>
              <c:showPercent val="0"/>
              <c:showBubbleSize val="0"/>
            </c:dLbl>
            <c:dLbl>
              <c:idx val="4"/>
              <c:layout/>
              <c:tx>
                <c:rich>
                  <a:bodyPr/>
                  <a:lstStyle/>
                  <a:p>
                    <a:r>
                      <a:rPr lang="en-US" dirty="0" smtClean="0"/>
                      <a:t>5</a:t>
                    </a:r>
                    <a:endParaRPr lang="en-US" dirty="0"/>
                  </a:p>
                </c:rich>
              </c:tx>
              <c:showLegendKey val="0"/>
              <c:showVal val="1"/>
              <c:showCatName val="0"/>
              <c:showSerName val="0"/>
              <c:showPercent val="0"/>
              <c:showBubbleSize val="0"/>
            </c:dLbl>
            <c:dLbl>
              <c:idx val="5"/>
              <c:layout/>
              <c:tx>
                <c:rich>
                  <a:bodyPr/>
                  <a:lstStyle/>
                  <a:p>
                    <a:r>
                      <a:rPr lang="en-US" dirty="0" smtClean="0"/>
                      <a:t>53</a:t>
                    </a:r>
                    <a:endParaRPr lang="en-US" dirty="0"/>
                  </a:p>
                </c:rich>
              </c:tx>
              <c:showLegendKey val="0"/>
              <c:showVal val="1"/>
              <c:showCatName val="0"/>
              <c:showSerName val="0"/>
              <c:showPercent val="0"/>
              <c:showBubbleSize val="0"/>
            </c:dLbl>
            <c:dLbl>
              <c:idx val="6"/>
              <c:layout/>
              <c:tx>
                <c:rich>
                  <a:bodyPr/>
                  <a:lstStyle/>
                  <a:p>
                    <a:r>
                      <a:rPr lang="en-US" dirty="0" smtClean="0"/>
                      <a:t>31</a:t>
                    </a:r>
                    <a:endParaRPr lang="en-US" dirty="0"/>
                  </a:p>
                </c:rich>
              </c:tx>
              <c:showLegendKey val="0"/>
              <c:showVal val="1"/>
              <c:showCatName val="0"/>
              <c:showSerName val="0"/>
              <c:showPercent val="0"/>
              <c:showBubbleSize val="0"/>
            </c:dLbl>
            <c:dLbl>
              <c:idx val="7"/>
              <c:layout/>
              <c:tx>
                <c:rich>
                  <a:bodyPr/>
                  <a:lstStyle/>
                  <a:p>
                    <a:r>
                      <a:rPr lang="en-US" dirty="0" smtClean="0"/>
                      <a:t>21</a:t>
                    </a:r>
                    <a:endParaRPr lang="en-US" dirty="0"/>
                  </a:p>
                </c:rich>
              </c:tx>
              <c:showLegendKey val="0"/>
              <c:showVal val="1"/>
              <c:showCatName val="0"/>
              <c:showSerName val="0"/>
              <c:showPercent val="0"/>
              <c:showBubbleSize val="0"/>
            </c:dLbl>
            <c:dLbl>
              <c:idx val="8"/>
              <c:layout/>
              <c:tx>
                <c:rich>
                  <a:bodyPr/>
                  <a:lstStyle/>
                  <a:p>
                    <a:r>
                      <a:rPr lang="en-US" dirty="0" smtClean="0"/>
                      <a:t>7</a:t>
                    </a:r>
                    <a:endParaRPr lang="en-US" dirty="0"/>
                  </a:p>
                </c:rich>
              </c:tx>
              <c:showLegendKey val="0"/>
              <c:showVal val="1"/>
              <c:showCatName val="0"/>
              <c:showSerName val="0"/>
              <c:showPercent val="0"/>
              <c:showBubbleSize val="0"/>
            </c:dLbl>
            <c:dLbl>
              <c:idx val="9"/>
              <c:layout/>
              <c:tx>
                <c:rich>
                  <a:bodyPr/>
                  <a:lstStyle/>
                  <a:p>
                    <a:r>
                      <a:rPr lang="en-US" dirty="0" smtClean="0"/>
                      <a:t>24</a:t>
                    </a:r>
                    <a:endParaRPr lang="en-US" dirty="0"/>
                  </a:p>
                </c:rich>
              </c:tx>
              <c:showLegendKey val="0"/>
              <c:showVal val="1"/>
              <c:showCatName val="0"/>
              <c:showSerName val="0"/>
              <c:showPercent val="0"/>
              <c:showBubbleSize val="0"/>
            </c:dLbl>
            <c:dLbl>
              <c:idx val="10"/>
              <c:layout>
                <c:manualLayout>
                  <c:x val="0.45238106955380575"/>
                  <c:y val="-6.2189054726368161E-2"/>
                </c:manualLayout>
              </c:layout>
              <c:tx>
                <c:rich>
                  <a:bodyPr/>
                  <a:lstStyle/>
                  <a:p>
                    <a:r>
                      <a:rPr lang="en-US" dirty="0" smtClean="0"/>
                      <a:t>105</a:t>
                    </a:r>
                    <a:endParaRPr lang="en-US" dirty="0"/>
                  </a:p>
                </c:rich>
              </c:tx>
              <c:showLegendKey val="0"/>
              <c:showVal val="1"/>
              <c:showCatName val="0"/>
              <c:showSerName val="0"/>
              <c:showPercent val="0"/>
              <c:showBubbleSize val="0"/>
            </c:dLbl>
            <c:dLbl>
              <c:idx val="11"/>
              <c:layout>
                <c:manualLayout>
                  <c:x val="-0.34077369235095611"/>
                  <c:y val="-7.7114427860696513E-2"/>
                </c:manualLayout>
              </c:layout>
              <c:tx>
                <c:rich>
                  <a:bodyPr/>
                  <a:lstStyle/>
                  <a:p>
                    <a:r>
                      <a:rPr lang="en-US" dirty="0" smtClean="0"/>
                      <a:t>32</a:t>
                    </a:r>
                    <a:endParaRPr lang="en-US" dirty="0"/>
                  </a:p>
                </c:rich>
              </c:tx>
              <c:showLegendKey val="0"/>
              <c:showVal val="1"/>
              <c:showCatName val="0"/>
              <c:showSerName val="0"/>
              <c:showPercent val="0"/>
              <c:showBubbleSize val="0"/>
            </c:dLbl>
            <c:dLbl>
              <c:idx val="12"/>
              <c:layout>
                <c:manualLayout>
                  <c:x val="-0.11458321616047994"/>
                  <c:y val="0.14427860696517414"/>
                </c:manualLayout>
              </c:layout>
              <c:tx>
                <c:rich>
                  <a:bodyPr/>
                  <a:lstStyle/>
                  <a:p>
                    <a:r>
                      <a:rPr lang="en-US" dirty="0" smtClean="0"/>
                      <a:t>7</a:t>
                    </a:r>
                    <a:endParaRPr lang="en-US" dirty="0"/>
                  </a:p>
                </c:rich>
              </c:tx>
              <c:showLegendKey val="0"/>
              <c:showVal val="1"/>
              <c:showCatName val="0"/>
              <c:showSerName val="0"/>
              <c:showPercent val="0"/>
              <c:showBubbleSize val="0"/>
            </c:dLbl>
            <c:dLbl>
              <c:idx val="13"/>
              <c:tx>
                <c:rich>
                  <a:bodyPr/>
                  <a:lstStyle/>
                  <a:p>
                    <a:r>
                      <a:rPr lang="en-US" smtClean="0"/>
                      <a:t>11</a:t>
                    </a:r>
                    <a:endParaRPr lang="en-US"/>
                  </a:p>
                </c:rich>
              </c:tx>
              <c:showLegendKey val="0"/>
              <c:showVal val="1"/>
              <c:showCatName val="0"/>
              <c:showSerName val="0"/>
              <c:showPercent val="0"/>
              <c:showBubbleSize val="0"/>
            </c:dLbl>
            <c:dLbl>
              <c:idx val="14"/>
              <c:tx>
                <c:rich>
                  <a:bodyPr/>
                  <a:lstStyle/>
                  <a:p>
                    <a:r>
                      <a:rPr lang="en-US" smtClean="0"/>
                      <a:t>71</a:t>
                    </a:r>
                    <a:endParaRPr 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Sheet1!$B$1:$N$1</c:f>
              <c:strCache>
                <c:ptCount val="13"/>
                <c:pt idx="0">
                  <c:v>Carpenter</c:v>
                </c:pt>
                <c:pt idx="1">
                  <c:v>Painter</c:v>
                </c:pt>
                <c:pt idx="2">
                  <c:v>Plumber</c:v>
                </c:pt>
                <c:pt idx="3">
                  <c:v>Brickmason</c:v>
                </c:pt>
                <c:pt idx="4">
                  <c:v>Truck driver</c:v>
                </c:pt>
                <c:pt idx="5">
                  <c:v>Laborer</c:v>
                </c:pt>
                <c:pt idx="6">
                  <c:v>Foreman</c:v>
                </c:pt>
                <c:pt idx="7">
                  <c:v>Heat A/C mech *</c:v>
                </c:pt>
                <c:pt idx="8">
                  <c:v>Helper</c:v>
                </c:pt>
                <c:pt idx="9">
                  <c:v>Roofer</c:v>
                </c:pt>
                <c:pt idx="10">
                  <c:v>Telecom-line installer</c:v>
                </c:pt>
                <c:pt idx="11">
                  <c:v>Electrician</c:v>
                </c:pt>
                <c:pt idx="12">
                  <c:v>Power-line installer</c:v>
                </c:pt>
              </c:strCache>
            </c:strRef>
          </c:cat>
          <c:val>
            <c:numRef>
              <c:f>Sheet1!$B$3:$N$3</c:f>
              <c:numCache>
                <c:formatCode>General</c:formatCode>
                <c:ptCount val="13"/>
                <c:pt idx="0">
                  <c:v>-16</c:v>
                </c:pt>
                <c:pt idx="1">
                  <c:v>-10</c:v>
                </c:pt>
                <c:pt idx="2">
                  <c:v>-12</c:v>
                </c:pt>
                <c:pt idx="3">
                  <c:v>-4</c:v>
                </c:pt>
                <c:pt idx="4">
                  <c:v>-5</c:v>
                </c:pt>
                <c:pt idx="5">
                  <c:v>-53</c:v>
                </c:pt>
                <c:pt idx="6">
                  <c:v>-31</c:v>
                </c:pt>
                <c:pt idx="7">
                  <c:v>-21</c:v>
                </c:pt>
                <c:pt idx="8">
                  <c:v>-7</c:v>
                </c:pt>
                <c:pt idx="9">
                  <c:v>-24</c:v>
                </c:pt>
                <c:pt idx="10">
                  <c:v>-7</c:v>
                </c:pt>
                <c:pt idx="11">
                  <c:v>-105</c:v>
                </c:pt>
                <c:pt idx="12">
                  <c:v>-32</c:v>
                </c:pt>
              </c:numCache>
            </c:numRef>
          </c:val>
        </c:ser>
        <c:dLbls>
          <c:showLegendKey val="0"/>
          <c:showVal val="1"/>
          <c:showCatName val="0"/>
          <c:showSerName val="0"/>
          <c:showPercent val="0"/>
          <c:showBubbleSize val="0"/>
        </c:dLbls>
        <c:gapWidth val="119"/>
        <c:overlap val="100"/>
        <c:axId val="45489536"/>
        <c:axId val="45524096"/>
      </c:barChart>
      <c:catAx>
        <c:axId val="45489536"/>
        <c:scaling>
          <c:orientation val="minMax"/>
        </c:scaling>
        <c:delete val="0"/>
        <c:axPos val="l"/>
        <c:numFmt formatCode="General" sourceLinked="1"/>
        <c:majorTickMark val="out"/>
        <c:minorTickMark val="none"/>
        <c:tickLblPos val="low"/>
        <c:spPr>
          <a:ln w="10022">
            <a:noFill/>
          </a:ln>
        </c:spPr>
        <c:txPr>
          <a:bodyPr rot="0" vert="horz"/>
          <a:lstStyle/>
          <a:p>
            <a:pPr>
              <a:defRPr sz="1600"/>
            </a:pPr>
            <a:endParaRPr lang="en-US"/>
          </a:p>
        </c:txPr>
        <c:crossAx val="45524096"/>
        <c:crosses val="autoZero"/>
        <c:auto val="1"/>
        <c:lblAlgn val="ctr"/>
        <c:lblOffset val="100"/>
        <c:tickLblSkip val="1"/>
        <c:tickMarkSkip val="1"/>
        <c:noMultiLvlLbl val="0"/>
      </c:catAx>
      <c:valAx>
        <c:axId val="45524096"/>
        <c:scaling>
          <c:orientation val="minMax"/>
        </c:scaling>
        <c:delete val="1"/>
        <c:axPos val="b"/>
        <c:title>
          <c:tx>
            <c:rich>
              <a:bodyPr/>
              <a:lstStyle/>
              <a:p>
                <a:pPr>
                  <a:defRPr sz="1600"/>
                </a:pPr>
                <a:r>
                  <a:rPr lang="en-US" sz="1600" dirty="0">
                    <a:solidFill>
                      <a:srgbClr val="0000FF"/>
                    </a:solidFill>
                  </a:rPr>
                  <a:t>Rate per 100,000 FTEs</a:t>
                </a:r>
              </a:p>
            </c:rich>
          </c:tx>
          <c:layout>
            <c:manualLayout>
              <c:xMode val="edge"/>
              <c:yMode val="edge"/>
              <c:x val="0.7748634090560258"/>
              <c:y val="1.4925373134328358E-2"/>
            </c:manualLayout>
          </c:layout>
          <c:overlay val="0"/>
          <c:spPr>
            <a:noFill/>
            <a:ln w="26725">
              <a:noFill/>
            </a:ln>
          </c:spPr>
        </c:title>
        <c:numFmt formatCode="0.0" sourceLinked="1"/>
        <c:majorTickMark val="out"/>
        <c:minorTickMark val="none"/>
        <c:tickLblPos val="none"/>
        <c:crossAx val="45489536"/>
        <c:crosses val="autoZero"/>
        <c:crossBetween val="between"/>
      </c:valAx>
      <c:spPr>
        <a:noFill/>
        <a:ln w="25391">
          <a:noFill/>
        </a:ln>
      </c:spPr>
    </c:plotArea>
    <c:plotVisOnly val="1"/>
    <c:dispBlanksAs val="gap"/>
    <c:showDLblsOverMax val="0"/>
  </c:chart>
  <c:spPr>
    <a:noFill/>
    <a:ln>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215410573678275E-2"/>
          <c:y val="5.7471185667009018E-2"/>
          <c:w val="0.79260649484031886"/>
          <c:h val="0.79760127810110704"/>
        </c:manualLayout>
      </c:layout>
      <c:barChart>
        <c:barDir val="col"/>
        <c:grouping val="clustered"/>
        <c:varyColors val="0"/>
        <c:ser>
          <c:idx val="1"/>
          <c:order val="0"/>
          <c:tx>
            <c:strRef>
              <c:f>Sheet1!$A$2</c:f>
              <c:strCache>
                <c:ptCount val="1"/>
                <c:pt idx="0">
                  <c:v>Number</c:v>
                </c:pt>
              </c:strCache>
            </c:strRef>
          </c:tx>
          <c:spPr>
            <a:solidFill>
              <a:srgbClr val="FF0000"/>
            </a:solidFill>
            <a:ln w="23659">
              <a:noFill/>
            </a:ln>
          </c:spPr>
          <c:invertIfNegative val="0"/>
          <c:dLbls>
            <c:spPr>
              <a:noFill/>
              <a:ln>
                <a:noFill/>
              </a:ln>
              <a:effectLst/>
            </c:spPr>
            <c:txPr>
              <a:bodyPr/>
              <a:lstStyle/>
              <a:p>
                <a:pPr>
                  <a:defRPr sz="1600" b="0" baseline="0">
                    <a:solidFill>
                      <a:schemeClr val="tx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Sheet1!$B$1:$N$1</c:f>
              <c:numCache>
                <c:formatCode>General</c:formatCode>
                <c:ptCount val="13"/>
                <c:pt idx="0">
                  <c:v>2003</c:v>
                </c:pt>
                <c:pt idx="1">
                  <c:v>2004</c:v>
                </c:pt>
                <c:pt idx="2">
                  <c:v>2005</c:v>
                </c:pt>
                <c:pt idx="3">
                  <c:v>2006</c:v>
                </c:pt>
                <c:pt idx="4">
                  <c:v>2007</c:v>
                </c:pt>
                <c:pt idx="5">
                  <c:v>2008</c:v>
                </c:pt>
                <c:pt idx="6">
                  <c:v>2009</c:v>
                </c:pt>
                <c:pt idx="7">
                  <c:v>2010</c:v>
                </c:pt>
                <c:pt idx="8" formatCode="0">
                  <c:v>2011</c:v>
                </c:pt>
                <c:pt idx="9" formatCode="0">
                  <c:v>2012</c:v>
                </c:pt>
                <c:pt idx="10" formatCode="0">
                  <c:v>2013</c:v>
                </c:pt>
                <c:pt idx="11" formatCode="0">
                  <c:v>2014</c:v>
                </c:pt>
                <c:pt idx="12" formatCode="0">
                  <c:v>2015</c:v>
                </c:pt>
              </c:numCache>
            </c:numRef>
          </c:cat>
          <c:val>
            <c:numRef>
              <c:f>Sheet1!$B$2:$N$2</c:f>
              <c:numCache>
                <c:formatCode>General</c:formatCode>
                <c:ptCount val="13"/>
                <c:pt idx="0">
                  <c:v>29</c:v>
                </c:pt>
                <c:pt idx="1">
                  <c:v>27</c:v>
                </c:pt>
                <c:pt idx="2">
                  <c:v>32</c:v>
                </c:pt>
                <c:pt idx="3">
                  <c:v>40</c:v>
                </c:pt>
                <c:pt idx="4">
                  <c:v>35</c:v>
                </c:pt>
                <c:pt idx="5">
                  <c:v>22</c:v>
                </c:pt>
                <c:pt idx="6">
                  <c:v>23</c:v>
                </c:pt>
                <c:pt idx="7">
                  <c:v>25</c:v>
                </c:pt>
                <c:pt idx="8">
                  <c:v>18</c:v>
                </c:pt>
                <c:pt idx="9">
                  <c:v>22</c:v>
                </c:pt>
                <c:pt idx="10">
                  <c:v>17</c:v>
                </c:pt>
                <c:pt idx="11">
                  <c:v>23</c:v>
                </c:pt>
                <c:pt idx="12">
                  <c:v>25</c:v>
                </c:pt>
              </c:numCache>
            </c:numRef>
          </c:val>
        </c:ser>
        <c:dLbls>
          <c:showLegendKey val="0"/>
          <c:showVal val="0"/>
          <c:showCatName val="0"/>
          <c:showSerName val="0"/>
          <c:showPercent val="0"/>
          <c:showBubbleSize val="0"/>
        </c:dLbls>
        <c:gapWidth val="150"/>
        <c:axId val="46029056"/>
        <c:axId val="46648320"/>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0"/>
              <c:layout>
                <c:manualLayout>
                  <c:x val="-3.183229813664596E-2"/>
                  <c:y val="-5.4411764705882375E-2"/>
                </c:manualLayout>
              </c:layout>
              <c:dLblPos val="r"/>
              <c:showLegendKey val="0"/>
              <c:showVal val="1"/>
              <c:showCatName val="0"/>
              <c:showSerName val="0"/>
              <c:showPercent val="0"/>
              <c:showBubbleSize val="0"/>
            </c:dLbl>
            <c:dLbl>
              <c:idx val="1"/>
              <c:layout>
                <c:manualLayout>
                  <c:x val="-2.562111801242236E-2"/>
                  <c:y val="-2.7450980392156862E-2"/>
                </c:manualLayout>
              </c:layout>
              <c:dLblPos val="r"/>
              <c:showLegendKey val="0"/>
              <c:showVal val="1"/>
              <c:showCatName val="0"/>
              <c:showSerName val="0"/>
              <c:showPercent val="0"/>
              <c:showBubbleSize val="0"/>
            </c:dLbl>
            <c:dLbl>
              <c:idx val="2"/>
              <c:layout>
                <c:manualLayout>
                  <c:x val="-3.9596395559250715E-2"/>
                  <c:y val="-4.2156862745098042E-2"/>
                </c:manualLayout>
              </c:layout>
              <c:dLblPos val="r"/>
              <c:showLegendKey val="0"/>
              <c:showVal val="1"/>
              <c:showCatName val="0"/>
              <c:showSerName val="0"/>
              <c:showPercent val="0"/>
              <c:showBubbleSize val="0"/>
            </c:dLbl>
            <c:dLbl>
              <c:idx val="4"/>
              <c:layout>
                <c:manualLayout>
                  <c:x val="-3.3385093167701864E-2"/>
                  <c:y val="-6.4215686274509798E-2"/>
                </c:manualLayout>
              </c:layout>
              <c:dLblPos val="r"/>
              <c:showLegendKey val="0"/>
              <c:showVal val="1"/>
              <c:showCatName val="0"/>
              <c:showSerName val="0"/>
              <c:showPercent val="0"/>
              <c:showBubbleSize val="0"/>
            </c:dLbl>
            <c:dLbl>
              <c:idx val="5"/>
              <c:layout>
                <c:manualLayout>
                  <c:x val="-1.8245341614906832E-2"/>
                  <c:y val="-3.7622549019607841E-2"/>
                </c:manualLayout>
              </c:layout>
              <c:dLblPos val="r"/>
              <c:showLegendKey val="0"/>
              <c:showVal val="1"/>
              <c:showCatName val="0"/>
              <c:showSerName val="0"/>
              <c:showPercent val="0"/>
              <c:showBubbleSize val="0"/>
            </c:dLbl>
            <c:dLbl>
              <c:idx val="6"/>
              <c:layout>
                <c:manualLayout>
                  <c:x val="-3.9984472049689496E-2"/>
                  <c:y val="-4.7426470588235292E-2"/>
                </c:manualLayout>
              </c:layout>
              <c:dLblPos val="r"/>
              <c:showLegendKey val="0"/>
              <c:showVal val="1"/>
              <c:showCatName val="0"/>
              <c:showSerName val="0"/>
              <c:showPercent val="0"/>
              <c:showBubbleSize val="0"/>
            </c:dLbl>
            <c:dLbl>
              <c:idx val="8"/>
              <c:layout>
                <c:manualLayout>
                  <c:x val="-2.4456521739130436E-2"/>
                  <c:y val="-3.7622549019607841E-2"/>
                </c:manualLayout>
              </c:layout>
              <c:dLblPos val="r"/>
              <c:showLegendKey val="0"/>
              <c:showVal val="1"/>
              <c:showCatName val="0"/>
              <c:showSerName val="0"/>
              <c:showPercent val="0"/>
              <c:showBubbleSize val="0"/>
            </c:dLbl>
            <c:dLbl>
              <c:idx val="10"/>
              <c:layout>
                <c:manualLayout>
                  <c:x val="-2.4456521739130436E-2"/>
                  <c:y val="-4.252450980392157E-2"/>
                </c:manualLayout>
              </c:layout>
              <c:dLblPos val="r"/>
              <c:showLegendKey val="0"/>
              <c:showVal val="1"/>
              <c:showCatName val="0"/>
              <c:showSerName val="0"/>
              <c:showPercent val="0"/>
              <c:showBubbleSize val="0"/>
            </c:dLbl>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trendlineType val="linear"/>
            <c:dispRSqr val="0"/>
            <c:dispEq val="0"/>
          </c:trendline>
          <c:cat>
            <c:numRef>
              <c:f>Sheet1!$B$1:$N$1</c:f>
              <c:numCache>
                <c:formatCode>General</c:formatCode>
                <c:ptCount val="13"/>
                <c:pt idx="0">
                  <c:v>2003</c:v>
                </c:pt>
                <c:pt idx="1">
                  <c:v>2004</c:v>
                </c:pt>
                <c:pt idx="2">
                  <c:v>2005</c:v>
                </c:pt>
                <c:pt idx="3">
                  <c:v>2006</c:v>
                </c:pt>
                <c:pt idx="4">
                  <c:v>2007</c:v>
                </c:pt>
                <c:pt idx="5">
                  <c:v>2008</c:v>
                </c:pt>
                <c:pt idx="6">
                  <c:v>2009</c:v>
                </c:pt>
                <c:pt idx="7">
                  <c:v>2010</c:v>
                </c:pt>
                <c:pt idx="8" formatCode="0">
                  <c:v>2011</c:v>
                </c:pt>
                <c:pt idx="9" formatCode="0">
                  <c:v>2012</c:v>
                </c:pt>
                <c:pt idx="10" formatCode="0">
                  <c:v>2013</c:v>
                </c:pt>
                <c:pt idx="11" formatCode="0">
                  <c:v>2014</c:v>
                </c:pt>
                <c:pt idx="12" formatCode="0">
                  <c:v>2015</c:v>
                </c:pt>
              </c:numCache>
            </c:numRef>
          </c:cat>
          <c:val>
            <c:numRef>
              <c:f>Sheet1!$B$3:$N$3</c:f>
              <c:numCache>
                <c:formatCode>0.0</c:formatCode>
                <c:ptCount val="13"/>
                <c:pt idx="0">
                  <c:v>5.1976495870108943</c:v>
                </c:pt>
                <c:pt idx="1">
                  <c:v>4.4183387897090007</c:v>
                </c:pt>
                <c:pt idx="2">
                  <c:v>4.8010461479556392</c:v>
                </c:pt>
                <c:pt idx="3">
                  <c:v>6.0724215207833181</c:v>
                </c:pt>
                <c:pt idx="4">
                  <c:v>5.0675240338186285</c:v>
                </c:pt>
                <c:pt idx="5">
                  <c:v>3.4559716283580064</c:v>
                </c:pt>
                <c:pt idx="6">
                  <c:v>4.2384242644260759</c:v>
                </c:pt>
                <c:pt idx="7">
                  <c:v>5.7721710243479407</c:v>
                </c:pt>
                <c:pt idx="8">
                  <c:v>3.834872111276058</c:v>
                </c:pt>
                <c:pt idx="9">
                  <c:v>4.6828786506498021</c:v>
                </c:pt>
                <c:pt idx="10">
                  <c:v>3.2794184086487141</c:v>
                </c:pt>
                <c:pt idx="11">
                  <c:v>3.9643012944822615</c:v>
                </c:pt>
                <c:pt idx="12">
                  <c:v>4.4482094088881272</c:v>
                </c:pt>
              </c:numCache>
            </c:numRef>
          </c:val>
          <c:smooth val="1"/>
        </c:ser>
        <c:dLbls>
          <c:showLegendKey val="0"/>
          <c:showVal val="0"/>
          <c:showCatName val="0"/>
          <c:showSerName val="0"/>
          <c:showPercent val="0"/>
          <c:showBubbleSize val="0"/>
        </c:dLbls>
        <c:marker val="1"/>
        <c:smooth val="0"/>
        <c:axId val="46757760"/>
        <c:axId val="46759296"/>
      </c:lineChart>
      <c:catAx>
        <c:axId val="46029056"/>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Year</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44355455568053986"/>
              <c:y val="0.93986325078930355"/>
            </c:manualLayout>
          </c:layout>
          <c:overlay val="0"/>
          <c:spPr>
            <a:noFill/>
            <a:ln w="23659">
              <a:noFill/>
            </a:ln>
          </c:spPr>
        </c:title>
        <c:numFmt formatCode="General"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46648320"/>
        <c:crosses val="autoZero"/>
        <c:auto val="0"/>
        <c:lblAlgn val="ctr"/>
        <c:lblOffset val="100"/>
        <c:tickLblSkip val="2"/>
        <c:tickMarkSkip val="1"/>
        <c:noMultiLvlLbl val="0"/>
      </c:catAx>
      <c:valAx>
        <c:axId val="46648320"/>
        <c:scaling>
          <c:orientation val="minMax"/>
        </c:scaling>
        <c:delete val="0"/>
        <c:axPos val="l"/>
        <c:title>
          <c:tx>
            <c:rich>
              <a:bodyPr/>
              <a:lstStyle/>
              <a:p>
                <a:pPr>
                  <a:defRPr sz="1600" b="0" i="0" u="none" strike="noStrike" baseline="0">
                    <a:solidFill>
                      <a:srgbClr val="FF0000"/>
                    </a:solidFill>
                    <a:latin typeface="Times New Roman" panose="02020603050405020304" pitchFamily="18" charset="0"/>
                    <a:ea typeface="Arial"/>
                    <a:cs typeface="Times New Roman" panose="02020603050405020304" pitchFamily="18" charset="0"/>
                  </a:defRPr>
                </a:pPr>
                <a:r>
                  <a:rPr lang="en-US" sz="1600" b="0" dirty="0" smtClean="0">
                    <a:solidFill>
                      <a:srgbClr val="FF0000"/>
                    </a:solidFill>
                    <a:latin typeface="Times New Roman" panose="02020603050405020304" pitchFamily="18" charset="0"/>
                    <a:cs typeface="Times New Roman" panose="02020603050405020304" pitchFamily="18" charset="0"/>
                  </a:rPr>
                  <a:t>Number of</a:t>
                </a:r>
                <a:r>
                  <a:rPr lang="en-US" sz="1600" b="0" baseline="0" dirty="0" smtClean="0">
                    <a:solidFill>
                      <a:srgbClr val="FF0000"/>
                    </a:solidFill>
                    <a:latin typeface="Times New Roman" panose="02020603050405020304" pitchFamily="18" charset="0"/>
                    <a:cs typeface="Times New Roman" panose="02020603050405020304" pitchFamily="18" charset="0"/>
                  </a:rPr>
                  <a:t> deaths</a:t>
                </a:r>
                <a:endParaRPr lang="en-US" sz="1600" b="0" dirty="0">
                  <a:solidFill>
                    <a:srgbClr val="FF0000"/>
                  </a:solidFill>
                  <a:latin typeface="Times New Roman" panose="02020603050405020304" pitchFamily="18" charset="0"/>
                  <a:cs typeface="Times New Roman" panose="02020603050405020304" pitchFamily="18" charset="0"/>
                </a:endParaRPr>
              </a:p>
            </c:rich>
          </c:tx>
          <c:layout>
            <c:manualLayout>
              <c:xMode val="edge"/>
              <c:yMode val="edge"/>
              <c:x val="9.316770186335404E-3"/>
              <c:y val="0.18537555967268798"/>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FF0000"/>
                </a:solidFill>
                <a:latin typeface="Times New Roman" panose="02020603050405020304" pitchFamily="18" charset="0"/>
                <a:ea typeface="Arial"/>
                <a:cs typeface="Times New Roman" panose="02020603050405020304" pitchFamily="18" charset="0"/>
              </a:defRPr>
            </a:pPr>
            <a:endParaRPr lang="en-US"/>
          </a:p>
        </c:txPr>
        <c:crossAx val="46029056"/>
        <c:crosses val="autoZero"/>
        <c:crossBetween val="between"/>
      </c:valAx>
      <c:catAx>
        <c:axId val="46757760"/>
        <c:scaling>
          <c:orientation val="minMax"/>
        </c:scaling>
        <c:delete val="1"/>
        <c:axPos val="b"/>
        <c:numFmt formatCode="General" sourceLinked="1"/>
        <c:majorTickMark val="out"/>
        <c:minorTickMark val="none"/>
        <c:tickLblPos val="none"/>
        <c:crossAx val="46759296"/>
        <c:crosses val="autoZero"/>
        <c:auto val="0"/>
        <c:lblAlgn val="ctr"/>
        <c:lblOffset val="100"/>
        <c:noMultiLvlLbl val="0"/>
      </c:catAx>
      <c:valAx>
        <c:axId val="46759296"/>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Deaths </a:t>
                </a:r>
                <a:r>
                  <a:rPr lang="en-US" sz="1600" b="0" dirty="0">
                    <a:latin typeface="Times New Roman" panose="02020603050405020304" pitchFamily="18" charset="0"/>
                    <a:cs typeface="Times New Roman" panose="02020603050405020304" pitchFamily="18" charset="0"/>
                  </a:rPr>
                  <a:t>per 100,000 </a:t>
                </a:r>
                <a:r>
                  <a:rPr lang="en-US" sz="1600" b="0" dirty="0" smtClean="0">
                    <a:latin typeface="Times New Roman" panose="02020603050405020304" pitchFamily="18" charset="0"/>
                    <a:cs typeface="Times New Roman" panose="02020603050405020304" pitchFamily="18" charset="0"/>
                  </a:rPr>
                  <a:t>FTEs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96677018633540368"/>
              <c:y val="0.24644781534661103"/>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46757760"/>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10904986061524918"/>
          <c:y val="1.261965416087695E-2"/>
          <c:w val="0.63277766909571087"/>
          <c:h val="8.8971360197622348E-2"/>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215410573678275E-2"/>
          <c:y val="8.9333989501312341E-2"/>
          <c:w val="0.78357034436960427"/>
          <c:h val="0.76573857495754205"/>
        </c:manualLayout>
      </c:layout>
      <c:barChart>
        <c:barDir val="col"/>
        <c:grouping val="clustered"/>
        <c:varyColors val="0"/>
        <c:ser>
          <c:idx val="1"/>
          <c:order val="0"/>
          <c:tx>
            <c:strRef>
              <c:f>Sheet1!$A$2</c:f>
              <c:strCache>
                <c:ptCount val="1"/>
                <c:pt idx="0">
                  <c:v>Number</c:v>
                </c:pt>
              </c:strCache>
            </c:strRef>
          </c:tx>
          <c:spPr>
            <a:solidFill>
              <a:srgbClr val="FF0000"/>
            </a:solidFill>
            <a:ln w="23659">
              <a:noFill/>
            </a:ln>
          </c:spPr>
          <c:invertIfNegative val="0"/>
          <c:dLbls>
            <c:spPr>
              <a:noFill/>
              <a:ln>
                <a:noFill/>
              </a:ln>
              <a:effectLst/>
            </c:spPr>
            <c:txPr>
              <a:bodyPr/>
              <a:lstStyle/>
              <a:p>
                <a:pPr>
                  <a:defRPr sz="1600" b="0" baseline="0">
                    <a:solidFill>
                      <a:schemeClr val="tx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Sheet1!$B$1:$N$1</c:f>
              <c:numCache>
                <c:formatCode>General</c:formatCode>
                <c:ptCount val="13"/>
                <c:pt idx="0">
                  <c:v>2003</c:v>
                </c:pt>
                <c:pt idx="1">
                  <c:v>2004</c:v>
                </c:pt>
                <c:pt idx="2">
                  <c:v>2005</c:v>
                </c:pt>
                <c:pt idx="3">
                  <c:v>2006</c:v>
                </c:pt>
                <c:pt idx="4">
                  <c:v>2007</c:v>
                </c:pt>
                <c:pt idx="5">
                  <c:v>2008</c:v>
                </c:pt>
                <c:pt idx="6">
                  <c:v>2009</c:v>
                </c:pt>
                <c:pt idx="7">
                  <c:v>2010</c:v>
                </c:pt>
                <c:pt idx="8" formatCode="0">
                  <c:v>2011</c:v>
                </c:pt>
                <c:pt idx="9" formatCode="0">
                  <c:v>2012</c:v>
                </c:pt>
                <c:pt idx="10" formatCode="0">
                  <c:v>2013</c:v>
                </c:pt>
                <c:pt idx="11" formatCode="0">
                  <c:v>2014</c:v>
                </c:pt>
                <c:pt idx="12" formatCode="0">
                  <c:v>2015</c:v>
                </c:pt>
              </c:numCache>
            </c:numRef>
          </c:cat>
          <c:val>
            <c:numRef>
              <c:f>Sheet1!$B$2:$N$2</c:f>
              <c:numCache>
                <c:formatCode>General</c:formatCode>
                <c:ptCount val="13"/>
                <c:pt idx="0">
                  <c:v>12</c:v>
                </c:pt>
                <c:pt idx="1">
                  <c:v>7</c:v>
                </c:pt>
                <c:pt idx="2">
                  <c:v>11</c:v>
                </c:pt>
                <c:pt idx="3">
                  <c:v>9</c:v>
                </c:pt>
                <c:pt idx="4">
                  <c:v>6</c:v>
                </c:pt>
                <c:pt idx="5">
                  <c:v>8</c:v>
                </c:pt>
                <c:pt idx="6">
                  <c:v>5</c:v>
                </c:pt>
                <c:pt idx="7">
                  <c:v>3</c:v>
                </c:pt>
                <c:pt idx="8">
                  <c:v>4</c:v>
                </c:pt>
                <c:pt idx="9">
                  <c:v>6</c:v>
                </c:pt>
                <c:pt idx="10">
                  <c:v>8</c:v>
                </c:pt>
                <c:pt idx="11">
                  <c:v>7</c:v>
                </c:pt>
                <c:pt idx="12">
                  <c:v>7</c:v>
                </c:pt>
              </c:numCache>
            </c:numRef>
          </c:val>
        </c:ser>
        <c:dLbls>
          <c:showLegendKey val="0"/>
          <c:showVal val="0"/>
          <c:showCatName val="0"/>
          <c:showSerName val="0"/>
          <c:showPercent val="0"/>
          <c:showBubbleSize val="0"/>
        </c:dLbls>
        <c:gapWidth val="150"/>
        <c:axId val="125530496"/>
        <c:axId val="125550976"/>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0"/>
              <c:layout>
                <c:manualLayout>
                  <c:x val="-3.1832250260886062E-2"/>
                  <c:y val="-8.1372549019607845E-2"/>
                </c:manualLayout>
              </c:layout>
              <c:dLblPos val="r"/>
              <c:showLegendKey val="0"/>
              <c:showVal val="1"/>
              <c:showCatName val="0"/>
              <c:showSerName val="0"/>
              <c:showPercent val="0"/>
              <c:showBubbleSize val="0"/>
            </c:dLbl>
            <c:dLbl>
              <c:idx val="1"/>
              <c:layout>
                <c:manualLayout>
                  <c:x val="-4.1149068322981368E-2"/>
                  <c:y val="2.1568627450980392E-2"/>
                </c:manualLayout>
              </c:layout>
              <c:dLblPos val="r"/>
              <c:showLegendKey val="0"/>
              <c:showVal val="1"/>
              <c:showCatName val="0"/>
              <c:showSerName val="0"/>
              <c:showPercent val="0"/>
              <c:showBubbleSize val="0"/>
            </c:dLbl>
            <c:dLbl>
              <c:idx val="2"/>
              <c:layout>
                <c:manualLayout>
                  <c:x val="-2.5621264585902664E-2"/>
                  <c:y val="-3.2352941176470591E-2"/>
                </c:manualLayout>
              </c:layout>
              <c:spPr>
                <a:solidFill>
                  <a:schemeClr val="bg1"/>
                </a:solid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r"/>
              <c:showLegendKey val="0"/>
              <c:showVal val="1"/>
              <c:showCatName val="0"/>
              <c:showSerName val="0"/>
              <c:showPercent val="0"/>
              <c:showBubbleSize val="0"/>
            </c:dLbl>
            <c:dLbl>
              <c:idx val="4"/>
              <c:layout>
                <c:manualLayout>
                  <c:x val="-3.3385093167701864E-2"/>
                  <c:y val="-6.4215686274509798E-2"/>
                </c:manualLayout>
              </c:layout>
              <c:dLblPos val="r"/>
              <c:showLegendKey val="0"/>
              <c:showVal val="1"/>
              <c:showCatName val="0"/>
              <c:showSerName val="0"/>
              <c:showPercent val="0"/>
              <c:showBubbleSize val="0"/>
            </c:dLbl>
            <c:dLbl>
              <c:idx val="6"/>
              <c:spPr>
                <a:solidFill>
                  <a:schemeClr val="bg1"/>
                </a:solid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dLbl>
            <c:dLbl>
              <c:idx val="11"/>
              <c:layout>
                <c:manualLayout>
                  <c:x val="-5.3087349397590362E-2"/>
                  <c:y val="-4.987745098039216E-2"/>
                </c:manualLayout>
              </c:layout>
              <c:dLblPos val="r"/>
              <c:showLegendKey val="0"/>
              <c:showVal val="1"/>
              <c:showCatName val="0"/>
              <c:showSerName val="0"/>
              <c:showPercent val="0"/>
              <c:showBubbleSize val="0"/>
            </c:dLbl>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trendline>
            <c:trendlineType val="linear"/>
            <c:dispRSqr val="0"/>
            <c:dispEq val="0"/>
          </c:trendline>
          <c:cat>
            <c:numRef>
              <c:f>Sheet1!$B$1:$N$1</c:f>
              <c:numCache>
                <c:formatCode>General</c:formatCode>
                <c:ptCount val="13"/>
                <c:pt idx="0">
                  <c:v>2003</c:v>
                </c:pt>
                <c:pt idx="1">
                  <c:v>2004</c:v>
                </c:pt>
                <c:pt idx="2">
                  <c:v>2005</c:v>
                </c:pt>
                <c:pt idx="3">
                  <c:v>2006</c:v>
                </c:pt>
                <c:pt idx="4">
                  <c:v>2007</c:v>
                </c:pt>
                <c:pt idx="5">
                  <c:v>2008</c:v>
                </c:pt>
                <c:pt idx="6">
                  <c:v>2009</c:v>
                </c:pt>
                <c:pt idx="7">
                  <c:v>2010</c:v>
                </c:pt>
                <c:pt idx="8" formatCode="0">
                  <c:v>2011</c:v>
                </c:pt>
                <c:pt idx="9" formatCode="0">
                  <c:v>2012</c:v>
                </c:pt>
                <c:pt idx="10" formatCode="0">
                  <c:v>2013</c:v>
                </c:pt>
                <c:pt idx="11" formatCode="0">
                  <c:v>2014</c:v>
                </c:pt>
                <c:pt idx="12" formatCode="0">
                  <c:v>2015</c:v>
                </c:pt>
              </c:numCache>
            </c:numRef>
          </c:cat>
          <c:val>
            <c:numRef>
              <c:f>Sheet1!$B$3:$N$3</c:f>
              <c:numCache>
                <c:formatCode>0.0</c:formatCode>
                <c:ptCount val="13"/>
                <c:pt idx="0">
                  <c:v>38.955739462715954</c:v>
                </c:pt>
                <c:pt idx="1">
                  <c:v>21.93069024654482</c:v>
                </c:pt>
                <c:pt idx="2">
                  <c:v>34.852004132814017</c:v>
                </c:pt>
                <c:pt idx="3">
                  <c:v>39.086284275414123</c:v>
                </c:pt>
                <c:pt idx="4">
                  <c:v>25.116277901568473</c:v>
                </c:pt>
                <c:pt idx="5">
                  <c:v>44.396471590420354</c:v>
                </c:pt>
                <c:pt idx="6">
                  <c:v>23.054223533751383</c:v>
                </c:pt>
                <c:pt idx="7">
                  <c:v>15.119656965222772</c:v>
                </c:pt>
                <c:pt idx="8">
                  <c:v>21.906104957625377</c:v>
                </c:pt>
                <c:pt idx="9">
                  <c:v>24.695555252806344</c:v>
                </c:pt>
                <c:pt idx="10">
                  <c:v>27.13061832713964</c:v>
                </c:pt>
                <c:pt idx="11">
                  <c:v>33.316341998913884</c:v>
                </c:pt>
                <c:pt idx="12">
                  <c:v>47.518902340509591</c:v>
                </c:pt>
              </c:numCache>
            </c:numRef>
          </c:val>
          <c:smooth val="1"/>
        </c:ser>
        <c:dLbls>
          <c:showLegendKey val="0"/>
          <c:showVal val="0"/>
          <c:showCatName val="0"/>
          <c:showSerName val="0"/>
          <c:showPercent val="0"/>
          <c:showBubbleSize val="0"/>
        </c:dLbls>
        <c:marker val="1"/>
        <c:smooth val="0"/>
        <c:axId val="125559168"/>
        <c:axId val="125561088"/>
      </c:lineChart>
      <c:catAx>
        <c:axId val="125530496"/>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Year</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44355455568053986"/>
              <c:y val="0.93986325078930355"/>
            </c:manualLayout>
          </c:layout>
          <c:overlay val="0"/>
          <c:spPr>
            <a:noFill/>
            <a:ln w="23659">
              <a:noFill/>
            </a:ln>
          </c:spPr>
        </c:title>
        <c:numFmt formatCode="General"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25550976"/>
        <c:crosses val="autoZero"/>
        <c:auto val="0"/>
        <c:lblAlgn val="ctr"/>
        <c:lblOffset val="100"/>
        <c:tickLblSkip val="2"/>
        <c:tickMarkSkip val="1"/>
        <c:noMultiLvlLbl val="0"/>
      </c:catAx>
      <c:valAx>
        <c:axId val="125550976"/>
        <c:scaling>
          <c:orientation val="minMax"/>
        </c:scaling>
        <c:delete val="0"/>
        <c:axPos val="l"/>
        <c:title>
          <c:tx>
            <c:rich>
              <a:bodyPr/>
              <a:lstStyle/>
              <a:p>
                <a:pPr>
                  <a:defRPr sz="1600" b="0" i="0" u="none" strike="noStrike" baseline="0">
                    <a:solidFill>
                      <a:srgbClr val="FF0000"/>
                    </a:solidFill>
                    <a:latin typeface="Times New Roman" panose="02020603050405020304" pitchFamily="18" charset="0"/>
                    <a:ea typeface="Arial"/>
                    <a:cs typeface="Times New Roman" panose="02020603050405020304" pitchFamily="18" charset="0"/>
                  </a:defRPr>
                </a:pPr>
                <a:r>
                  <a:rPr lang="en-US" sz="1600" b="0" dirty="0" smtClean="0">
                    <a:solidFill>
                      <a:srgbClr val="FF0000"/>
                    </a:solidFill>
                    <a:latin typeface="Times New Roman" panose="02020603050405020304" pitchFamily="18" charset="0"/>
                    <a:cs typeface="Times New Roman" panose="02020603050405020304" pitchFamily="18" charset="0"/>
                  </a:rPr>
                  <a:t>Number of</a:t>
                </a:r>
                <a:r>
                  <a:rPr lang="en-US" sz="1600" b="0" baseline="0" dirty="0" smtClean="0">
                    <a:solidFill>
                      <a:srgbClr val="FF0000"/>
                    </a:solidFill>
                    <a:latin typeface="Times New Roman" panose="02020603050405020304" pitchFamily="18" charset="0"/>
                    <a:cs typeface="Times New Roman" panose="02020603050405020304" pitchFamily="18" charset="0"/>
                  </a:rPr>
                  <a:t> deaths</a:t>
                </a:r>
              </a:p>
            </c:rich>
          </c:tx>
          <c:layout>
            <c:manualLayout>
              <c:xMode val="edge"/>
              <c:yMode val="edge"/>
              <c:x val="9.0361445783132526E-3"/>
              <c:y val="0.18537555967268798"/>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FF0000"/>
                </a:solidFill>
                <a:latin typeface="Times New Roman" panose="02020603050405020304" pitchFamily="18" charset="0"/>
                <a:ea typeface="Arial"/>
                <a:cs typeface="Times New Roman" panose="02020603050405020304" pitchFamily="18" charset="0"/>
              </a:defRPr>
            </a:pPr>
            <a:endParaRPr lang="en-US"/>
          </a:p>
        </c:txPr>
        <c:crossAx val="125530496"/>
        <c:crosses val="autoZero"/>
        <c:crossBetween val="between"/>
      </c:valAx>
      <c:catAx>
        <c:axId val="125559168"/>
        <c:scaling>
          <c:orientation val="minMax"/>
        </c:scaling>
        <c:delete val="1"/>
        <c:axPos val="b"/>
        <c:numFmt formatCode="General" sourceLinked="1"/>
        <c:majorTickMark val="out"/>
        <c:minorTickMark val="none"/>
        <c:tickLblPos val="none"/>
        <c:crossAx val="125561088"/>
        <c:crosses val="autoZero"/>
        <c:auto val="0"/>
        <c:lblAlgn val="ctr"/>
        <c:lblOffset val="100"/>
        <c:noMultiLvlLbl val="0"/>
      </c:catAx>
      <c:valAx>
        <c:axId val="125561088"/>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Deaths </a:t>
                </a:r>
                <a:r>
                  <a:rPr lang="en-US" sz="1600" b="0" dirty="0">
                    <a:latin typeface="Times New Roman" panose="02020603050405020304" pitchFamily="18" charset="0"/>
                    <a:cs typeface="Times New Roman" panose="02020603050405020304" pitchFamily="18" charset="0"/>
                  </a:rPr>
                  <a:t>per 100,000 </a:t>
                </a:r>
                <a:r>
                  <a:rPr lang="en-US" sz="1600" b="0" dirty="0" smtClean="0">
                    <a:latin typeface="Times New Roman" panose="02020603050405020304" pitchFamily="18" charset="0"/>
                    <a:cs typeface="Times New Roman" panose="02020603050405020304" pitchFamily="18" charset="0"/>
                  </a:rPr>
                  <a:t>FTEs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96677018633540368"/>
              <c:y val="0.24644781534661103"/>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125559168"/>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10904986061524918"/>
          <c:y val="1.261965416087695E-2"/>
          <c:w val="0.63277766909571087"/>
          <c:h val="8.8971360197622348E-2"/>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5141454673935"/>
          <c:y val="2.2039800995024877E-2"/>
          <c:w val="0.88227046739349879"/>
          <c:h val="0.80737121479218088"/>
        </c:manualLayout>
      </c:layout>
      <c:barChart>
        <c:barDir val="col"/>
        <c:grouping val="clustered"/>
        <c:varyColors val="0"/>
        <c:ser>
          <c:idx val="1"/>
          <c:order val="0"/>
          <c:tx>
            <c:strRef>
              <c:f>Sheet1!$A$2</c:f>
              <c:strCache>
                <c:ptCount val="1"/>
                <c:pt idx="0">
                  <c:v>Rate</c:v>
                </c:pt>
              </c:strCache>
            </c:strRef>
          </c:tx>
          <c:spPr>
            <a:solidFill>
              <a:srgbClr val="FF0000"/>
            </a:solidFill>
            <a:ln w="23659">
              <a:noFill/>
            </a:ln>
          </c:spPr>
          <c:invertIfNegative val="0"/>
          <c:dPt>
            <c:idx val="2"/>
            <c:invertIfNegative val="0"/>
            <c:bubble3D val="0"/>
          </c:dPt>
          <c:dPt>
            <c:idx val="5"/>
            <c:invertIfNegative val="0"/>
            <c:bubble3D val="0"/>
          </c:dPt>
          <c:dPt>
            <c:idx val="6"/>
            <c:invertIfNegative val="0"/>
            <c:bubble3D val="0"/>
            <c:spPr>
              <a:solidFill>
                <a:srgbClr val="0000FF"/>
              </a:solidFill>
              <a:ln w="23659">
                <a:noFill/>
              </a:ln>
            </c:spPr>
          </c:dPt>
          <c:dLbls>
            <c:numFmt formatCode="#,##0.00" sourceLinked="0"/>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Sheet1!$B$1:$H$1</c:f>
              <c:strCache>
                <c:ptCount val="7"/>
                <c:pt idx="0">
                  <c:v>White, non-Hispanic</c:v>
                </c:pt>
                <c:pt idx="1">
                  <c:v>Hispanic</c:v>
                </c:pt>
                <c:pt idx="2">
                  <c:v>Black, non-Hispanic</c:v>
                </c:pt>
                <c:pt idx="3">
                  <c:v>Foreign-born</c:v>
                </c:pt>
                <c:pt idx="4">
                  <c:v>Self-employed</c:v>
                </c:pt>
                <c:pt idx="5">
                  <c:v>Wage-and-salary workers</c:v>
                </c:pt>
                <c:pt idx="6">
                  <c:v>All </c:v>
                </c:pt>
              </c:strCache>
            </c:strRef>
          </c:cat>
          <c:val>
            <c:numRef>
              <c:f>Sheet1!$B$2:$H$2</c:f>
              <c:numCache>
                <c:formatCode>0.00</c:formatCode>
                <c:ptCount val="7"/>
                <c:pt idx="0">
                  <c:v>0.81</c:v>
                </c:pt>
                <c:pt idx="1">
                  <c:v>0.76</c:v>
                </c:pt>
                <c:pt idx="2">
                  <c:v>0.9</c:v>
                </c:pt>
                <c:pt idx="3">
                  <c:v>0.72</c:v>
                </c:pt>
                <c:pt idx="4">
                  <c:v>0.63</c:v>
                </c:pt>
                <c:pt idx="5">
                  <c:v>0.83</c:v>
                </c:pt>
                <c:pt idx="6">
                  <c:v>0.79</c:v>
                </c:pt>
              </c:numCache>
            </c:numRef>
          </c:val>
        </c:ser>
        <c:dLbls>
          <c:showLegendKey val="0"/>
          <c:showVal val="0"/>
          <c:showCatName val="0"/>
          <c:showSerName val="0"/>
          <c:showPercent val="0"/>
          <c:showBubbleSize val="0"/>
        </c:dLbls>
        <c:gapWidth val="77"/>
        <c:overlap val="-100"/>
        <c:axId val="48499328"/>
        <c:axId val="48517504"/>
      </c:barChart>
      <c:lineChart>
        <c:grouping val="standard"/>
        <c:varyColors val="0"/>
        <c:ser>
          <c:idx val="0"/>
          <c:order val="1"/>
          <c:tx>
            <c:strRef>
              <c:f>Sheet1!#REF!</c:f>
              <c:strCache>
                <c:ptCount val="1"/>
                <c:pt idx="0">
                  <c:v>#REF!</c:v>
                </c:pt>
              </c:strCache>
            </c:strRef>
          </c:tx>
          <c:spPr>
            <a:ln w="35489">
              <a:solidFill>
                <a:srgbClr val="0000FF"/>
              </a:solidFill>
              <a:prstDash val="solid"/>
            </a:ln>
          </c:spPr>
          <c:marker>
            <c:symbol val="none"/>
          </c:marker>
          <c:cat>
            <c:strRef>
              <c:f>Sheet1!$B$1:$H$1</c:f>
              <c:strCache>
                <c:ptCount val="7"/>
                <c:pt idx="0">
                  <c:v>White, non-Hispanic</c:v>
                </c:pt>
                <c:pt idx="1">
                  <c:v>Hispanic</c:v>
                </c:pt>
                <c:pt idx="2">
                  <c:v>Black, non-Hispanic</c:v>
                </c:pt>
                <c:pt idx="3">
                  <c:v>Foreign-born</c:v>
                </c:pt>
                <c:pt idx="4">
                  <c:v>Self-employed</c:v>
                </c:pt>
                <c:pt idx="5">
                  <c:v>Wage-and-salary workers</c:v>
                </c:pt>
                <c:pt idx="6">
                  <c:v>All </c:v>
                </c:pt>
              </c:strCache>
            </c:strRef>
          </c:cat>
          <c:val>
            <c:numRef>
              <c:f>Sheet1!#REF!</c:f>
              <c:numCache>
                <c:formatCode>General</c:formatCode>
                <c:ptCount val="1"/>
                <c:pt idx="0">
                  <c:v>1</c:v>
                </c:pt>
              </c:numCache>
            </c:numRef>
          </c:val>
          <c:smooth val="1"/>
        </c:ser>
        <c:dLbls>
          <c:showLegendKey val="0"/>
          <c:showVal val="0"/>
          <c:showCatName val="0"/>
          <c:showSerName val="0"/>
          <c:showPercent val="0"/>
          <c:showBubbleSize val="0"/>
        </c:dLbls>
        <c:marker val="1"/>
        <c:smooth val="0"/>
        <c:axId val="48519424"/>
        <c:axId val="48521216"/>
      </c:lineChart>
      <c:catAx>
        <c:axId val="48499328"/>
        <c:scaling>
          <c:orientation val="minMax"/>
        </c:scaling>
        <c:delete val="0"/>
        <c:axPos val="b"/>
        <c:numFmt formatCode="General" sourceLinked="1"/>
        <c:majorTickMark val="cross"/>
        <c:minorTickMark val="none"/>
        <c:tickLblPos val="nextTo"/>
        <c:spPr>
          <a:ln w="2957">
            <a:solidFill>
              <a:schemeClr val="tx1"/>
            </a:solidFill>
            <a:prstDash val="solid"/>
          </a:ln>
        </c:spPr>
        <c:txPr>
          <a:bodyPr rot="0" vert="horz"/>
          <a:lstStyle/>
          <a:p>
            <a:pPr>
              <a:defRPr sz="1600"/>
            </a:pPr>
            <a:endParaRPr lang="en-US"/>
          </a:p>
        </c:txPr>
        <c:crossAx val="48517504"/>
        <c:crosses val="autoZero"/>
        <c:auto val="0"/>
        <c:lblAlgn val="ctr"/>
        <c:lblOffset val="100"/>
        <c:tickLblSkip val="1"/>
        <c:tickMarkSkip val="1"/>
        <c:noMultiLvlLbl val="0"/>
      </c:catAx>
      <c:valAx>
        <c:axId val="48517504"/>
        <c:scaling>
          <c:orientation val="minMax"/>
        </c:scaling>
        <c:delete val="0"/>
        <c:axPos val="l"/>
        <c:title>
          <c:tx>
            <c:rich>
              <a:bodyPr/>
              <a:lstStyle/>
              <a:p>
                <a:pPr>
                  <a:defRPr sz="1600"/>
                </a:pPr>
                <a:r>
                  <a:rPr lang="en-US" sz="1600" dirty="0"/>
                  <a:t>Deaths per 100,000 FTEs</a:t>
                </a:r>
              </a:p>
            </c:rich>
          </c:tx>
          <c:layout>
            <c:manualLayout>
              <c:xMode val="edge"/>
              <c:yMode val="edge"/>
              <c:x val="4.5588532202705439E-3"/>
              <c:y val="0.19654814632545931"/>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a:pPr>
            <a:endParaRPr lang="en-US"/>
          </a:p>
        </c:txPr>
        <c:crossAx val="48499328"/>
        <c:crosses val="autoZero"/>
        <c:crossBetween val="between"/>
      </c:valAx>
      <c:catAx>
        <c:axId val="48519424"/>
        <c:scaling>
          <c:orientation val="minMax"/>
        </c:scaling>
        <c:delete val="1"/>
        <c:axPos val="b"/>
        <c:numFmt formatCode="General" sourceLinked="1"/>
        <c:majorTickMark val="out"/>
        <c:minorTickMark val="none"/>
        <c:tickLblPos val="none"/>
        <c:crossAx val="48521216"/>
        <c:crosses val="autoZero"/>
        <c:auto val="0"/>
        <c:lblAlgn val="ctr"/>
        <c:lblOffset val="100"/>
        <c:noMultiLvlLbl val="0"/>
      </c:catAx>
      <c:valAx>
        <c:axId val="48521216"/>
        <c:scaling>
          <c:orientation val="minMax"/>
        </c:scaling>
        <c:delete val="1"/>
        <c:axPos val="r"/>
        <c:numFmt formatCode="0" sourceLinked="0"/>
        <c:majorTickMark val="cross"/>
        <c:minorTickMark val="none"/>
        <c:tickLblPos val="none"/>
        <c:crossAx val="48519424"/>
        <c:crosses val="max"/>
        <c:crossBetween val="between"/>
      </c:valAx>
      <c:spPr>
        <a:noFill/>
        <a:ln w="25375">
          <a:noFill/>
        </a:ln>
      </c:spPr>
    </c:plotArea>
    <c:plotVisOnly val="1"/>
    <c:dispBlanksAs val="gap"/>
    <c:showDLblsOverMax val="0"/>
  </c:chart>
  <c:spPr>
    <a:noFill/>
    <a:ln>
      <a:noFill/>
    </a:ln>
  </c:spPr>
  <c:txPr>
    <a:bodyPr/>
    <a:lstStyle/>
    <a:p>
      <a:pPr>
        <a:defRPr sz="18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06015037594099"/>
          <c:y val="5.7471185667009018E-2"/>
          <c:w val="0.75689223057644905"/>
          <c:h val="0.79760127810110704"/>
        </c:manualLayout>
      </c:layout>
      <c:barChart>
        <c:barDir val="col"/>
        <c:grouping val="clustered"/>
        <c:varyColors val="0"/>
        <c:ser>
          <c:idx val="1"/>
          <c:order val="0"/>
          <c:tx>
            <c:strRef>
              <c:f>Sheet1!$A$2</c:f>
              <c:strCache>
                <c:ptCount val="1"/>
                <c:pt idx="0">
                  <c:v>Percentage</c:v>
                </c:pt>
              </c:strCache>
            </c:strRef>
          </c:tx>
          <c:spPr>
            <a:solidFill>
              <a:srgbClr val="FF0000"/>
            </a:solidFill>
            <a:ln w="23659">
              <a:noFill/>
            </a:ln>
          </c:spPr>
          <c:invertIfNegative val="0"/>
          <c:dLbls>
            <c:dLbl>
              <c:idx val="4"/>
              <c:layout>
                <c:manualLayout>
                  <c:x val="2.3291925465838508E-2"/>
                  <c:y val="-2.4509803921568627E-3"/>
                </c:manualLayout>
              </c:layout>
              <c:dLblPos val="outEnd"/>
              <c:showLegendKey val="0"/>
              <c:showVal val="1"/>
              <c:showCatName val="0"/>
              <c:showSerName val="0"/>
              <c:showPercent val="0"/>
              <c:showBubbleSize val="0"/>
            </c:dLbl>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Sheet1!$B$1:$F$1</c:f>
              <c:strCache>
                <c:ptCount val="5"/>
                <c:pt idx="0">
                  <c:v>Under 25</c:v>
                </c:pt>
                <c:pt idx="1">
                  <c:v>25-34</c:v>
                </c:pt>
                <c:pt idx="2">
                  <c:v>35-44</c:v>
                </c:pt>
                <c:pt idx="3">
                  <c:v>45-54</c:v>
                </c:pt>
                <c:pt idx="4">
                  <c:v>55+</c:v>
                </c:pt>
              </c:strCache>
            </c:strRef>
          </c:cat>
          <c:val>
            <c:numRef>
              <c:f>Sheet1!$B$2:$F$2</c:f>
              <c:numCache>
                <c:formatCode>0.0%</c:formatCode>
                <c:ptCount val="5"/>
                <c:pt idx="0">
                  <c:v>0.12087912087912088</c:v>
                </c:pt>
                <c:pt idx="1">
                  <c:v>0.25824175824175827</c:v>
                </c:pt>
                <c:pt idx="2">
                  <c:v>0.28296703296703296</c:v>
                </c:pt>
                <c:pt idx="3">
                  <c:v>0.23351648351648352</c:v>
                </c:pt>
                <c:pt idx="4">
                  <c:v>0.1043956043956044</c:v>
                </c:pt>
              </c:numCache>
            </c:numRef>
          </c:val>
        </c:ser>
        <c:dLbls>
          <c:showLegendKey val="0"/>
          <c:showVal val="0"/>
          <c:showCatName val="0"/>
          <c:showSerName val="0"/>
          <c:showPercent val="0"/>
          <c:showBubbleSize val="0"/>
        </c:dLbls>
        <c:gapWidth val="150"/>
        <c:axId val="49607808"/>
        <c:axId val="49609728"/>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0"/>
              <c:layout>
                <c:manualLayout>
                  <c:x val="-2.251552795031056E-2"/>
                  <c:y val="-3.361760846070711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857142857142856E-2"/>
                  <c:y val="-2.6470588235294117E-2"/>
                </c:manualLayout>
              </c:layout>
              <c:dLblPos val="r"/>
              <c:showLegendKey val="0"/>
              <c:showVal val="1"/>
              <c:showCatName val="0"/>
              <c:showSerName val="0"/>
              <c:showPercent val="0"/>
              <c:showBubbleSize val="0"/>
            </c:dLbl>
            <c:dLbl>
              <c:idx val="5"/>
              <c:layout>
                <c:manualLayout>
                  <c:x val="-3.9596273291925464E-2"/>
                  <c:y val="-3.6274509803921572E-2"/>
                </c:manualLayout>
              </c:layout>
              <c:dLblPos val="r"/>
              <c:showLegendKey val="0"/>
              <c:showVal val="1"/>
              <c:showCatName val="0"/>
              <c:showSerName val="0"/>
              <c:showPercent val="0"/>
              <c:showBubbleSize val="0"/>
            </c:dLbl>
            <c:dLbl>
              <c:idx val="6"/>
              <c:layout>
                <c:manualLayout>
                  <c:x val="-4.845894263217098E-2"/>
                  <c:y val="-2.336947012058273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Sheet1!$B$1:$F$1</c:f>
              <c:strCache>
                <c:ptCount val="5"/>
                <c:pt idx="0">
                  <c:v>Under 25</c:v>
                </c:pt>
                <c:pt idx="1">
                  <c:v>25-34</c:v>
                </c:pt>
                <c:pt idx="2">
                  <c:v>35-44</c:v>
                </c:pt>
                <c:pt idx="3">
                  <c:v>45-54</c:v>
                </c:pt>
                <c:pt idx="4">
                  <c:v>55+</c:v>
                </c:pt>
              </c:strCache>
            </c:strRef>
          </c:cat>
          <c:val>
            <c:numRef>
              <c:f>Sheet1!$B$3:$F$3</c:f>
              <c:numCache>
                <c:formatCode>0.0</c:formatCode>
                <c:ptCount val="5"/>
                <c:pt idx="0">
                  <c:v>1.1589409494352958</c:v>
                </c:pt>
                <c:pt idx="1">
                  <c:v>0.85942951434552428</c:v>
                </c:pt>
                <c:pt idx="2">
                  <c:v>0.89111562052144111</c:v>
                </c:pt>
                <c:pt idx="3">
                  <c:v>0.73903686628892906</c:v>
                </c:pt>
                <c:pt idx="4">
                  <c:v>0.45465673123657691</c:v>
                </c:pt>
              </c:numCache>
            </c:numRef>
          </c:val>
          <c:smooth val="1"/>
        </c:ser>
        <c:dLbls>
          <c:showLegendKey val="0"/>
          <c:showVal val="0"/>
          <c:showCatName val="0"/>
          <c:showSerName val="0"/>
          <c:showPercent val="0"/>
          <c:showBubbleSize val="0"/>
        </c:dLbls>
        <c:marker val="1"/>
        <c:smooth val="0"/>
        <c:axId val="49681536"/>
        <c:axId val="49683072"/>
      </c:lineChart>
      <c:catAx>
        <c:axId val="49607808"/>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Age group</a:t>
                </a:r>
              </a:p>
            </c:rich>
          </c:tx>
          <c:layout>
            <c:manualLayout>
              <c:xMode val="edge"/>
              <c:yMode val="edge"/>
              <c:x val="0.44355455568053986"/>
              <c:y val="0.93986325078930355"/>
            </c:manualLayout>
          </c:layout>
          <c:overlay val="0"/>
          <c:spPr>
            <a:noFill/>
            <a:ln w="23659">
              <a:noFill/>
            </a:ln>
          </c:spPr>
        </c:title>
        <c:numFmt formatCode="General"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49609728"/>
        <c:crosses val="autoZero"/>
        <c:auto val="0"/>
        <c:lblAlgn val="ctr"/>
        <c:lblOffset val="100"/>
        <c:tickLblSkip val="1"/>
        <c:tickMarkSkip val="1"/>
        <c:noMultiLvlLbl val="0"/>
      </c:catAx>
      <c:valAx>
        <c:axId val="49609728"/>
        <c:scaling>
          <c:orientation val="minMax"/>
        </c:scaling>
        <c:delete val="0"/>
        <c:axPos val="l"/>
        <c:title>
          <c:tx>
            <c:rich>
              <a:bodyPr/>
              <a:lstStyle/>
              <a:p>
                <a:pPr>
                  <a:defRPr sz="1600" b="0" i="0" u="none" strike="noStrike" baseline="0">
                    <a:solidFill>
                      <a:srgbClr val="FF0000"/>
                    </a:solidFill>
                    <a:latin typeface="Times New Roman" panose="02020603050405020304" pitchFamily="18" charset="0"/>
                    <a:ea typeface="Arial"/>
                    <a:cs typeface="Times New Roman" panose="02020603050405020304" pitchFamily="18" charset="0"/>
                  </a:defRPr>
                </a:pPr>
                <a:r>
                  <a:rPr lang="en-US" sz="1600" b="0" dirty="0" smtClean="0">
                    <a:solidFill>
                      <a:srgbClr val="FF0000"/>
                    </a:solidFill>
                    <a:latin typeface="Times New Roman" panose="02020603050405020304" pitchFamily="18" charset="0"/>
                    <a:cs typeface="Times New Roman" panose="02020603050405020304" pitchFamily="18" charset="0"/>
                  </a:rPr>
                  <a:t>Percentage </a:t>
                </a:r>
                <a:r>
                  <a:rPr lang="en-US" sz="1600" b="0" dirty="0">
                    <a:solidFill>
                      <a:srgbClr val="FF0000"/>
                    </a:solidFill>
                    <a:latin typeface="Times New Roman" panose="02020603050405020304" pitchFamily="18" charset="0"/>
                    <a:cs typeface="Times New Roman" panose="02020603050405020304" pitchFamily="18" charset="0"/>
                  </a:rPr>
                  <a:t>of </a:t>
                </a:r>
                <a:r>
                  <a:rPr lang="en-US" sz="1600" b="0" dirty="0" smtClean="0">
                    <a:solidFill>
                      <a:srgbClr val="FF0000"/>
                    </a:solidFill>
                    <a:latin typeface="Times New Roman" panose="02020603050405020304" pitchFamily="18" charset="0"/>
                    <a:cs typeface="Times New Roman" panose="02020603050405020304" pitchFamily="18" charset="0"/>
                  </a:rPr>
                  <a:t>electrocution</a:t>
                </a:r>
                <a:endParaRPr lang="en-US" sz="1600" b="0" dirty="0">
                  <a:solidFill>
                    <a:srgbClr val="FF0000"/>
                  </a:solidFill>
                  <a:latin typeface="Times New Roman" panose="02020603050405020304" pitchFamily="18" charset="0"/>
                  <a:cs typeface="Times New Roman" panose="02020603050405020304" pitchFamily="18" charset="0"/>
                </a:endParaRPr>
              </a:p>
            </c:rich>
          </c:tx>
          <c:layout>
            <c:manualLayout>
              <c:xMode val="edge"/>
              <c:yMode val="edge"/>
              <c:x val="0"/>
              <c:y val="0.20008144202562914"/>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FF0000"/>
                </a:solidFill>
                <a:latin typeface="Times New Roman" panose="02020603050405020304" pitchFamily="18" charset="0"/>
                <a:ea typeface="Arial"/>
                <a:cs typeface="Times New Roman" panose="02020603050405020304" pitchFamily="18" charset="0"/>
              </a:defRPr>
            </a:pPr>
            <a:endParaRPr lang="en-US"/>
          </a:p>
        </c:txPr>
        <c:crossAx val="49607808"/>
        <c:crosses val="autoZero"/>
        <c:crossBetween val="between"/>
      </c:valAx>
      <c:catAx>
        <c:axId val="49681536"/>
        <c:scaling>
          <c:orientation val="minMax"/>
        </c:scaling>
        <c:delete val="1"/>
        <c:axPos val="b"/>
        <c:numFmt formatCode="General" sourceLinked="1"/>
        <c:majorTickMark val="out"/>
        <c:minorTickMark val="none"/>
        <c:tickLblPos val="none"/>
        <c:crossAx val="49683072"/>
        <c:crosses val="autoZero"/>
        <c:auto val="0"/>
        <c:lblAlgn val="ctr"/>
        <c:lblOffset val="100"/>
        <c:noMultiLvlLbl val="0"/>
      </c:catAx>
      <c:valAx>
        <c:axId val="49683072"/>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Deaths </a:t>
                </a:r>
                <a:r>
                  <a:rPr lang="en-US" sz="1600" b="0" dirty="0">
                    <a:latin typeface="Times New Roman" panose="02020603050405020304" pitchFamily="18" charset="0"/>
                    <a:cs typeface="Times New Roman" panose="02020603050405020304" pitchFamily="18" charset="0"/>
                  </a:rPr>
                  <a:t>per 100,000 </a:t>
                </a:r>
                <a:r>
                  <a:rPr lang="en-US" sz="1600" b="0" dirty="0" smtClean="0">
                    <a:latin typeface="Times New Roman" panose="02020603050405020304" pitchFamily="18" charset="0"/>
                    <a:cs typeface="Times New Roman" panose="02020603050405020304" pitchFamily="18" charset="0"/>
                  </a:rPr>
                  <a:t>FTEs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96677018633540368"/>
              <c:y val="0.24644781534661103"/>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49681536"/>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64942253142270256"/>
          <c:y val="3.6475220009263542E-4"/>
          <c:w val="0.21507580574167359"/>
          <c:h val="0.13308900725644587"/>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2482000529750183E-2"/>
          <c:y val="2.866238227574501E-2"/>
          <c:w val="0.80742998868260729"/>
          <c:h val="0.84541010498687652"/>
        </c:manualLayout>
      </c:layout>
      <c:barChart>
        <c:barDir val="col"/>
        <c:grouping val="clustered"/>
        <c:varyColors val="0"/>
        <c:ser>
          <c:idx val="1"/>
          <c:order val="0"/>
          <c:tx>
            <c:strRef>
              <c:f>Sheet1!$A$2</c:f>
              <c:strCache>
                <c:ptCount val="1"/>
                <c:pt idx="0">
                  <c:v>Number</c:v>
                </c:pt>
              </c:strCache>
            </c:strRef>
          </c:tx>
          <c:spPr>
            <a:solidFill>
              <a:srgbClr val="0000FF"/>
            </a:solidFill>
            <a:ln w="19297">
              <a:noFill/>
            </a:ln>
          </c:spPr>
          <c:invertIfNegative val="0"/>
          <c:dLbls>
            <c:dLbl>
              <c:idx val="1"/>
              <c:spPr>
                <a:noFill/>
              </c:spPr>
              <c:txPr>
                <a:bodyPr/>
                <a:lstStyle/>
                <a:p>
                  <a:pPr>
                    <a:defRPr b="0">
                      <a:solidFill>
                        <a:schemeClr val="bg1"/>
                      </a:solidFill>
                    </a:defRPr>
                  </a:pPr>
                  <a:endParaRPr lang="en-US"/>
                </a:p>
              </c:txPr>
              <c:dLblPos val="inEnd"/>
              <c:showLegendKey val="0"/>
              <c:showVal val="1"/>
              <c:showCatName val="0"/>
              <c:showSerName val="0"/>
              <c:showPercent val="0"/>
              <c:showBubbleSize val="0"/>
            </c:dLbl>
            <c:txPr>
              <a:bodyPr/>
              <a:lstStyle/>
              <a:p>
                <a:pPr>
                  <a:defRPr b="0">
                    <a:solidFill>
                      <a:schemeClr val="bg1"/>
                    </a:solidFill>
                  </a:defRPr>
                </a:pPr>
                <a:endParaRPr lang="en-US"/>
              </a:p>
            </c:txPr>
            <c:dLblPos val="inEnd"/>
            <c:showLegendKey val="0"/>
            <c:showVal val="1"/>
            <c:showCatName val="0"/>
            <c:showSerName val="0"/>
            <c:showPercent val="0"/>
            <c:showBubbleSize val="0"/>
            <c:showLeaderLines val="0"/>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Sheet1!$B$2:$N$2</c:f>
              <c:numCache>
                <c:formatCode>0</c:formatCode>
                <c:ptCount val="13"/>
                <c:pt idx="0">
                  <c:v>134</c:v>
                </c:pt>
                <c:pt idx="1">
                  <c:v>124</c:v>
                </c:pt>
                <c:pt idx="2">
                  <c:v>109</c:v>
                </c:pt>
                <c:pt idx="3">
                  <c:v>127</c:v>
                </c:pt>
                <c:pt idx="4">
                  <c:v>108</c:v>
                </c:pt>
                <c:pt idx="5">
                  <c:v>90</c:v>
                </c:pt>
                <c:pt idx="6">
                  <c:v>90</c:v>
                </c:pt>
                <c:pt idx="7">
                  <c:v>76</c:v>
                </c:pt>
                <c:pt idx="8">
                  <c:v>70</c:v>
                </c:pt>
                <c:pt idx="9">
                  <c:v>66</c:v>
                </c:pt>
                <c:pt idx="10">
                  <c:v>71</c:v>
                </c:pt>
                <c:pt idx="11">
                  <c:v>75</c:v>
                </c:pt>
                <c:pt idx="12">
                  <c:v>82</c:v>
                </c:pt>
              </c:numCache>
            </c:numRef>
          </c:val>
        </c:ser>
        <c:dLbls>
          <c:showLegendKey val="0"/>
          <c:showVal val="0"/>
          <c:showCatName val="0"/>
          <c:showSerName val="0"/>
          <c:showPercent val="0"/>
          <c:showBubbleSize val="0"/>
        </c:dLbls>
        <c:gapWidth val="81"/>
        <c:axId val="45412736"/>
        <c:axId val="45414656"/>
      </c:barChart>
      <c:lineChart>
        <c:grouping val="standard"/>
        <c:varyColors val="0"/>
        <c:ser>
          <c:idx val="2"/>
          <c:order val="1"/>
          <c:tx>
            <c:strRef>
              <c:f>Sheet1!$A$3</c:f>
              <c:strCache>
                <c:ptCount val="1"/>
                <c:pt idx="0">
                  <c:v>Rate</c:v>
                </c:pt>
              </c:strCache>
            </c:strRef>
          </c:tx>
          <c:spPr>
            <a:ln w="38100">
              <a:solidFill>
                <a:srgbClr val="FF0000"/>
              </a:solidFill>
              <a:prstDash val="solid"/>
            </a:ln>
          </c:spPr>
          <c:marker>
            <c:symbol val="none"/>
          </c:marker>
          <c:dLbls>
            <c:dLbl>
              <c:idx val="0"/>
              <c:layout>
                <c:manualLayout>
                  <c:x val="-3.0581160153145995E-2"/>
                  <c:y val="-3.4313725490196081E-2"/>
                </c:manualLayout>
              </c:layout>
              <c:showLegendKey val="0"/>
              <c:showVal val="1"/>
              <c:showCatName val="0"/>
              <c:showSerName val="0"/>
              <c:showPercent val="0"/>
              <c:showBubbleSize val="0"/>
            </c:dLbl>
            <c:dLbl>
              <c:idx val="12"/>
              <c:layout>
                <c:manualLayout>
                  <c:x val="-3.2110091743119268E-2"/>
                  <c:y val="-5.3921568627451025E-2"/>
                </c:manualLayout>
              </c:layout>
              <c:showLegendKey val="0"/>
              <c:showVal val="1"/>
              <c:showCatName val="0"/>
              <c:showSerName val="0"/>
              <c:showPercent val="0"/>
              <c:showBubbleSize val="0"/>
            </c:dLbl>
            <c:txPr>
              <a:bodyPr/>
              <a:lstStyle/>
              <a:p>
                <a:pPr>
                  <a:defRPr b="0">
                    <a:solidFill>
                      <a:srgbClr val="FF0000"/>
                    </a:solidFill>
                  </a:defRPr>
                </a:pPr>
                <a:endParaRPr lang="en-US"/>
              </a:p>
            </c:txPr>
            <c:showLegendKey val="0"/>
            <c:showVal val="0"/>
            <c:showCatName val="0"/>
            <c:showSerName val="0"/>
            <c:showPercent val="0"/>
            <c:showBubbleSize val="0"/>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Sheet1!$B$3:$N$3</c:f>
              <c:numCache>
                <c:formatCode>0.0</c:formatCode>
                <c:ptCount val="13"/>
                <c:pt idx="0">
                  <c:v>1.3438415551918088</c:v>
                </c:pt>
                <c:pt idx="1">
                  <c:v>1.1340037881124758</c:v>
                </c:pt>
                <c:pt idx="2">
                  <c:v>0.96790507432301087</c:v>
                </c:pt>
                <c:pt idx="3">
                  <c:v>1.0681303071122439</c:v>
                </c:pt>
                <c:pt idx="4">
                  <c:v>0.92658755288723738</c:v>
                </c:pt>
                <c:pt idx="5">
                  <c:v>0.81935425350177549</c:v>
                </c:pt>
                <c:pt idx="6">
                  <c:v>1.0033850868212393</c:v>
                </c:pt>
                <c:pt idx="7">
                  <c:v>0.87665243138967408</c:v>
                </c:pt>
                <c:pt idx="8">
                  <c:v>0.80650499340601878</c:v>
                </c:pt>
                <c:pt idx="9">
                  <c:v>0.74827311665212182</c:v>
                </c:pt>
                <c:pt idx="10">
                  <c:v>0.74947312529755594</c:v>
                </c:pt>
                <c:pt idx="11">
                  <c:v>0.73992714471386756</c:v>
                </c:pt>
                <c:pt idx="12">
                  <c:v>0.8041666411628563</c:v>
                </c:pt>
              </c:numCache>
            </c:numRef>
          </c:val>
          <c:smooth val="1"/>
        </c:ser>
        <c:dLbls>
          <c:showLegendKey val="0"/>
          <c:showVal val="0"/>
          <c:showCatName val="0"/>
          <c:showSerName val="0"/>
          <c:showPercent val="0"/>
          <c:showBubbleSize val="0"/>
        </c:dLbls>
        <c:marker val="1"/>
        <c:smooth val="0"/>
        <c:axId val="45106304"/>
        <c:axId val="45107840"/>
      </c:lineChart>
      <c:catAx>
        <c:axId val="45412736"/>
        <c:scaling>
          <c:orientation val="minMax"/>
        </c:scaling>
        <c:delete val="0"/>
        <c:axPos val="b"/>
        <c:title>
          <c:tx>
            <c:rich>
              <a:bodyPr/>
              <a:lstStyle/>
              <a:p>
                <a:pPr>
                  <a:defRPr sz="1600" b="0"/>
                </a:pPr>
                <a:r>
                  <a:rPr lang="en-US" sz="1600" b="0" dirty="0"/>
                  <a:t>Year</a:t>
                </a:r>
              </a:p>
            </c:rich>
          </c:tx>
          <c:layout>
            <c:manualLayout>
              <c:xMode val="edge"/>
              <c:yMode val="edge"/>
              <c:x val="0.47376664280601283"/>
              <c:y val="0.94976525821596269"/>
            </c:manualLayout>
          </c:layout>
          <c:overlay val="0"/>
          <c:spPr>
            <a:noFill/>
            <a:ln w="19297">
              <a:noFill/>
            </a:ln>
          </c:spPr>
        </c:title>
        <c:numFmt formatCode="General" sourceLinked="1"/>
        <c:majorTickMark val="in"/>
        <c:minorTickMark val="none"/>
        <c:tickLblPos val="nextTo"/>
        <c:spPr>
          <a:ln w="2412">
            <a:solidFill>
              <a:schemeClr val="tx1"/>
            </a:solidFill>
            <a:prstDash val="solid"/>
          </a:ln>
        </c:spPr>
        <c:txPr>
          <a:bodyPr rot="0" vert="horz"/>
          <a:lstStyle/>
          <a:p>
            <a:pPr>
              <a:defRPr sz="1600" b="0"/>
            </a:pPr>
            <a:endParaRPr lang="en-US"/>
          </a:p>
        </c:txPr>
        <c:crossAx val="45414656"/>
        <c:crosses val="autoZero"/>
        <c:auto val="1"/>
        <c:lblAlgn val="ctr"/>
        <c:lblOffset val="100"/>
        <c:tickLblSkip val="2"/>
        <c:tickMarkSkip val="1"/>
        <c:noMultiLvlLbl val="0"/>
      </c:catAx>
      <c:valAx>
        <c:axId val="45414656"/>
        <c:scaling>
          <c:orientation val="minMax"/>
        </c:scaling>
        <c:delete val="0"/>
        <c:axPos val="l"/>
        <c:title>
          <c:tx>
            <c:rich>
              <a:bodyPr/>
              <a:lstStyle/>
              <a:p>
                <a:pPr>
                  <a:defRPr sz="1600" b="0">
                    <a:solidFill>
                      <a:srgbClr val="0000FF"/>
                    </a:solidFill>
                  </a:defRPr>
                </a:pPr>
                <a:r>
                  <a:rPr lang="en-US" sz="1600" b="0" dirty="0">
                    <a:solidFill>
                      <a:srgbClr val="0000FF"/>
                    </a:solidFill>
                  </a:rPr>
                  <a:t>Number of </a:t>
                </a:r>
                <a:r>
                  <a:rPr lang="en-US" sz="1600" b="0" dirty="0" smtClean="0">
                    <a:solidFill>
                      <a:srgbClr val="0000FF"/>
                    </a:solidFill>
                  </a:rPr>
                  <a:t>deaths</a:t>
                </a:r>
                <a:endParaRPr lang="en-US" sz="1600" b="0" dirty="0">
                  <a:solidFill>
                    <a:srgbClr val="0000FF"/>
                  </a:solidFill>
                </a:endParaRPr>
              </a:p>
            </c:rich>
          </c:tx>
          <c:layout>
            <c:manualLayout>
              <c:xMode val="edge"/>
              <c:yMode val="edge"/>
              <c:x val="0"/>
              <c:y val="0.31124150841438925"/>
            </c:manualLayout>
          </c:layout>
          <c:overlay val="0"/>
          <c:spPr>
            <a:noFill/>
            <a:ln w="19297">
              <a:noFill/>
            </a:ln>
          </c:spPr>
        </c:title>
        <c:numFmt formatCode="#,##0" sourceLinked="0"/>
        <c:majorTickMark val="cross"/>
        <c:minorTickMark val="none"/>
        <c:tickLblPos val="nextTo"/>
        <c:spPr>
          <a:ln w="2412">
            <a:solidFill>
              <a:srgbClr val="0000FF"/>
            </a:solidFill>
            <a:prstDash val="solid"/>
          </a:ln>
        </c:spPr>
        <c:txPr>
          <a:bodyPr rot="0" vert="horz"/>
          <a:lstStyle/>
          <a:p>
            <a:pPr>
              <a:defRPr sz="1600" b="0">
                <a:solidFill>
                  <a:srgbClr val="0000FF"/>
                </a:solidFill>
              </a:defRPr>
            </a:pPr>
            <a:endParaRPr lang="en-US"/>
          </a:p>
        </c:txPr>
        <c:crossAx val="45412736"/>
        <c:crosses val="autoZero"/>
        <c:crossBetween val="between"/>
      </c:valAx>
      <c:catAx>
        <c:axId val="45106304"/>
        <c:scaling>
          <c:orientation val="minMax"/>
        </c:scaling>
        <c:delete val="1"/>
        <c:axPos val="b"/>
        <c:numFmt formatCode="General" sourceLinked="1"/>
        <c:majorTickMark val="out"/>
        <c:minorTickMark val="none"/>
        <c:tickLblPos val="none"/>
        <c:crossAx val="45107840"/>
        <c:crosses val="autoZero"/>
        <c:auto val="0"/>
        <c:lblAlgn val="ctr"/>
        <c:lblOffset val="100"/>
        <c:noMultiLvlLbl val="0"/>
      </c:catAx>
      <c:valAx>
        <c:axId val="45107840"/>
        <c:scaling>
          <c:orientation val="minMax"/>
        </c:scaling>
        <c:delete val="0"/>
        <c:axPos val="r"/>
        <c:title>
          <c:tx>
            <c:rich>
              <a:bodyPr rot="-5400000" vert="horz"/>
              <a:lstStyle/>
              <a:p>
                <a:pPr>
                  <a:defRPr sz="1600" b="0">
                    <a:solidFill>
                      <a:srgbClr val="FF0000"/>
                    </a:solidFill>
                  </a:defRPr>
                </a:pPr>
                <a:r>
                  <a:rPr lang="en-US" sz="1600" b="0" dirty="0" smtClean="0">
                    <a:solidFill>
                      <a:srgbClr val="FF0000"/>
                    </a:solidFill>
                  </a:rPr>
                  <a:t>Deaths per 100,000</a:t>
                </a:r>
                <a:r>
                  <a:rPr lang="en-US" sz="1600" b="0" baseline="0" dirty="0" smtClean="0">
                    <a:solidFill>
                      <a:srgbClr val="FF0000"/>
                    </a:solidFill>
                  </a:rPr>
                  <a:t> FTEs</a:t>
                </a:r>
                <a:endParaRPr lang="en-US" sz="1600" b="0" dirty="0">
                  <a:solidFill>
                    <a:srgbClr val="FF0000"/>
                  </a:solidFill>
                </a:endParaRPr>
              </a:p>
            </c:rich>
          </c:tx>
          <c:layout>
            <c:manualLayout>
              <c:xMode val="edge"/>
              <c:yMode val="edge"/>
              <c:x val="0.96727828746177746"/>
              <c:y val="0.25172166898255388"/>
            </c:manualLayout>
          </c:layout>
          <c:overlay val="0"/>
          <c:spPr>
            <a:noFill/>
            <a:ln w="19297">
              <a:noFill/>
            </a:ln>
          </c:spPr>
        </c:title>
        <c:numFmt formatCode="#,##0.0" sourceLinked="0"/>
        <c:majorTickMark val="cross"/>
        <c:minorTickMark val="none"/>
        <c:tickLblPos val="nextTo"/>
        <c:spPr>
          <a:ln w="9649">
            <a:solidFill>
              <a:srgbClr val="FF0000"/>
            </a:solidFill>
            <a:prstDash val="solid"/>
          </a:ln>
        </c:spPr>
        <c:txPr>
          <a:bodyPr rot="0" vert="horz"/>
          <a:lstStyle/>
          <a:p>
            <a:pPr>
              <a:defRPr sz="1600" b="0">
                <a:solidFill>
                  <a:srgbClr val="FF0000"/>
                </a:solidFill>
              </a:defRPr>
            </a:pPr>
            <a:endParaRPr lang="en-US"/>
          </a:p>
        </c:txPr>
        <c:crossAx val="45106304"/>
        <c:crosses val="max"/>
        <c:crossBetween val="between"/>
      </c:valAx>
      <c:spPr>
        <a:noFill/>
        <a:ln w="25396">
          <a:noFill/>
        </a:ln>
      </c:spPr>
    </c:plotArea>
    <c:legend>
      <c:legendPos val="r"/>
      <c:layout>
        <c:manualLayout>
          <c:xMode val="edge"/>
          <c:yMode val="edge"/>
          <c:x val="0.63149847094801626"/>
          <c:y val="7.1145592095105764E-2"/>
          <c:w val="0.18869886103686678"/>
          <c:h val="0.12097595337347559"/>
        </c:manualLayout>
      </c:layout>
      <c:overlay val="0"/>
      <c:spPr>
        <a:noFill/>
        <a:ln w="19297">
          <a:noFill/>
        </a:ln>
      </c:spPr>
      <c:txPr>
        <a:bodyPr/>
        <a:lstStyle/>
        <a:p>
          <a:pPr>
            <a:defRPr sz="1600" b="0"/>
          </a:pPr>
          <a:endParaRPr lang="en-US"/>
        </a:p>
      </c:txPr>
    </c:legend>
    <c:plotVisOnly val="1"/>
    <c:dispBlanksAs val="gap"/>
    <c:showDLblsOverMax val="0"/>
  </c:chart>
  <c:spPr>
    <a:noFill/>
    <a:ln>
      <a:noFill/>
    </a:ln>
  </c:spPr>
  <c:txPr>
    <a:bodyPr/>
    <a:lstStyle/>
    <a:p>
      <a:pPr>
        <a:defRPr sz="1600" b="1" i="0" u="none" strike="noStrike" baseline="0">
          <a:solidFill>
            <a:schemeClr val="tx1"/>
          </a:solidFill>
          <a:latin typeface="Times New Roman" pitchFamily="18" charset="0"/>
          <a:ea typeface="Arial"/>
          <a:cs typeface="Times New Roman"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000003556007563"/>
          <c:y val="6.0231462053063248E-2"/>
          <c:w val="0.72000000000000064"/>
          <c:h val="0.89829728085232829"/>
        </c:manualLayout>
      </c:layout>
      <c:barChart>
        <c:barDir val="bar"/>
        <c:grouping val="clustered"/>
        <c:varyColors val="0"/>
        <c:ser>
          <c:idx val="0"/>
          <c:order val="0"/>
          <c:tx>
            <c:strRef>
              <c:f>Sheet1!$A$2</c:f>
              <c:strCache>
                <c:ptCount val="1"/>
                <c:pt idx="0">
                  <c:v>Electrocution</c:v>
                </c:pt>
              </c:strCache>
            </c:strRef>
          </c:tx>
          <c:spPr>
            <a:solidFill>
              <a:srgbClr val="0000FF"/>
            </a:solidFill>
            <a:ln w="25387">
              <a:noFill/>
            </a:ln>
          </c:spPr>
          <c:invertIfNegative val="0"/>
          <c:dPt>
            <c:idx val="5"/>
            <c:invertIfNegative val="0"/>
            <c:bubble3D val="0"/>
          </c:dPt>
          <c:dPt>
            <c:idx val="6"/>
            <c:invertIfNegative val="0"/>
            <c:bubble3D val="0"/>
            <c:spPr>
              <a:solidFill>
                <a:srgbClr val="FF0000"/>
              </a:solidFill>
              <a:ln w="25387">
                <a:noFill/>
              </a:ln>
            </c:spPr>
          </c:dPt>
          <c:dPt>
            <c:idx val="7"/>
            <c:invertIfNegative val="0"/>
            <c:bubble3D val="0"/>
            <c:spPr>
              <a:solidFill>
                <a:srgbClr val="FF0000"/>
              </a:solidFill>
              <a:ln w="25387">
                <a:noFill/>
              </a:ln>
            </c:spPr>
          </c:dPt>
          <c:dPt>
            <c:idx val="8"/>
            <c:invertIfNegative val="0"/>
            <c:bubble3D val="0"/>
          </c:dPt>
          <c:dPt>
            <c:idx val="9"/>
            <c:invertIfNegative val="0"/>
            <c:bubble3D val="0"/>
            <c:spPr>
              <a:solidFill>
                <a:srgbClr val="FF0000"/>
              </a:solidFill>
              <a:ln w="25387">
                <a:noFill/>
              </a:ln>
            </c:spPr>
          </c:dPt>
          <c:dPt>
            <c:idx val="10"/>
            <c:invertIfNegative val="0"/>
            <c:bubble3D val="0"/>
          </c:dPt>
          <c:dLbls>
            <c:dLbl>
              <c:idx val="9"/>
              <c:layout>
                <c:manualLayout>
                  <c:x val="4.8385832916666965E-3"/>
                  <c:y val="-2.5380710659898623E-3"/>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w="25387">
                <a:noFill/>
              </a:ln>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Sheet1!$B$1:$H$1</c:f>
              <c:strCache>
                <c:ptCount val="7"/>
                <c:pt idx="0">
                  <c:v>Other</c:v>
                </c:pt>
                <c:pt idx="1">
                  <c:v>Wholesale</c:v>
                </c:pt>
                <c:pt idx="2">
                  <c:v>Utilities</c:v>
                </c:pt>
                <c:pt idx="3">
                  <c:v>Manufacturing</c:v>
                </c:pt>
                <c:pt idx="4">
                  <c:v>Agriculture</c:v>
                </c:pt>
                <c:pt idx="5">
                  <c:v>Admin. support and waste management</c:v>
                </c:pt>
                <c:pt idx="6">
                  <c:v>Construction</c:v>
                </c:pt>
              </c:strCache>
            </c:strRef>
          </c:cat>
          <c:val>
            <c:numRef>
              <c:f>Sheet1!$B$2:$H$2</c:f>
              <c:numCache>
                <c:formatCode>General</c:formatCode>
                <c:ptCount val="7"/>
                <c:pt idx="0">
                  <c:v>14</c:v>
                </c:pt>
                <c:pt idx="1">
                  <c:v>4</c:v>
                </c:pt>
                <c:pt idx="2">
                  <c:v>5</c:v>
                </c:pt>
                <c:pt idx="3">
                  <c:v>7</c:v>
                </c:pt>
                <c:pt idx="4">
                  <c:v>7</c:v>
                </c:pt>
                <c:pt idx="5">
                  <c:v>15</c:v>
                </c:pt>
                <c:pt idx="6">
                  <c:v>82</c:v>
                </c:pt>
              </c:numCache>
            </c:numRef>
          </c:val>
        </c:ser>
        <c:dLbls>
          <c:showLegendKey val="0"/>
          <c:showVal val="1"/>
          <c:showCatName val="0"/>
          <c:showSerName val="0"/>
          <c:showPercent val="0"/>
          <c:showBubbleSize val="0"/>
        </c:dLbls>
        <c:gapWidth val="150"/>
        <c:axId val="7415296"/>
        <c:axId val="7419392"/>
      </c:barChart>
      <c:catAx>
        <c:axId val="7415296"/>
        <c:scaling>
          <c:orientation val="minMax"/>
        </c:scaling>
        <c:delete val="0"/>
        <c:axPos val="l"/>
        <c:numFmt formatCode="General" sourceLinked="1"/>
        <c:majorTickMark val="out"/>
        <c:minorTickMark val="none"/>
        <c:tickLblPos val="nextTo"/>
        <c:spPr>
          <a:ln w="9520">
            <a:noFill/>
          </a:ln>
        </c:spPr>
        <c:txPr>
          <a:bodyPr rot="0" vert="horz" anchor="ctr" anchorCtr="0"/>
          <a:lstStyle/>
          <a:p>
            <a:pPr>
              <a:defRPr sz="1600"/>
            </a:pPr>
            <a:endParaRPr lang="en-US"/>
          </a:p>
        </c:txPr>
        <c:crossAx val="7419392"/>
        <c:crosses val="autoZero"/>
        <c:auto val="1"/>
        <c:lblAlgn val="ctr"/>
        <c:lblOffset val="100"/>
        <c:tickLblSkip val="1"/>
        <c:tickMarkSkip val="1"/>
        <c:noMultiLvlLbl val="0"/>
      </c:catAx>
      <c:valAx>
        <c:axId val="7419392"/>
        <c:scaling>
          <c:orientation val="minMax"/>
        </c:scaling>
        <c:delete val="1"/>
        <c:axPos val="b"/>
        <c:title>
          <c:tx>
            <c:rich>
              <a:bodyPr/>
              <a:lstStyle/>
              <a:p>
                <a:pPr>
                  <a:defRPr sz="1600"/>
                </a:pPr>
                <a:r>
                  <a:rPr lang="en-US" sz="1600" dirty="0"/>
                  <a:t>Number of </a:t>
                </a:r>
                <a:r>
                  <a:rPr lang="en-US" sz="1600" dirty="0" smtClean="0"/>
                  <a:t>deaths</a:t>
                </a:r>
                <a:endParaRPr lang="en-US" sz="1600" dirty="0"/>
              </a:p>
            </c:rich>
          </c:tx>
          <c:layout>
            <c:manualLayout>
              <c:xMode val="edge"/>
              <c:yMode val="edge"/>
              <c:x val="0.51778099032016633"/>
              <c:y val="2.7606086774320648E-2"/>
            </c:manualLayout>
          </c:layout>
          <c:overlay val="0"/>
          <c:spPr>
            <a:noFill/>
            <a:ln w="25387">
              <a:noFill/>
            </a:ln>
          </c:spPr>
        </c:title>
        <c:numFmt formatCode="General" sourceLinked="1"/>
        <c:majorTickMark val="out"/>
        <c:minorTickMark val="none"/>
        <c:tickLblPos val="none"/>
        <c:crossAx val="7415296"/>
        <c:crosses val="autoZero"/>
        <c:crossBetween val="between"/>
      </c:valAx>
      <c:spPr>
        <a:noFill/>
        <a:ln w="25403">
          <a:noFill/>
        </a:ln>
      </c:spPr>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411013990223701"/>
          <c:y val="0.13547036566953194"/>
          <c:w val="0.40695429699727903"/>
          <c:h val="0.65587646377737374"/>
        </c:manualLayout>
      </c:layout>
      <c:pieChart>
        <c:varyColors val="1"/>
        <c:ser>
          <c:idx val="0"/>
          <c:order val="0"/>
          <c:tx>
            <c:strRef>
              <c:f>Sheet1!$A$2</c:f>
              <c:strCache>
                <c:ptCount val="1"/>
              </c:strCache>
            </c:strRef>
          </c:tx>
          <c:spPr>
            <a:ln w="25393">
              <a:noFill/>
            </a:ln>
          </c:spPr>
          <c:dPt>
            <c:idx val="0"/>
            <c:bubble3D val="0"/>
            <c:spPr>
              <a:solidFill>
                <a:srgbClr val="FF0000"/>
              </a:solidFill>
              <a:ln w="25393">
                <a:noFill/>
              </a:ln>
            </c:spPr>
          </c:dPt>
          <c:dPt>
            <c:idx val="1"/>
            <c:bubble3D val="0"/>
            <c:spPr>
              <a:solidFill>
                <a:srgbClr val="0000FF"/>
              </a:solidFill>
              <a:ln w="25393">
                <a:noFill/>
              </a:ln>
            </c:spPr>
          </c:dPt>
          <c:dPt>
            <c:idx val="2"/>
            <c:bubble3D val="0"/>
            <c:spPr>
              <a:solidFill>
                <a:srgbClr val="00CCFF"/>
              </a:solidFill>
              <a:ln w="25393">
                <a:noFill/>
              </a:ln>
            </c:spPr>
          </c:dPt>
          <c:dPt>
            <c:idx val="3"/>
            <c:bubble3D val="0"/>
            <c:spPr>
              <a:solidFill>
                <a:srgbClr val="FF9900"/>
              </a:solidFill>
              <a:ln w="25393">
                <a:noFill/>
              </a:ln>
            </c:spPr>
          </c:dPt>
          <c:dPt>
            <c:idx val="4"/>
            <c:bubble3D val="0"/>
            <c:spPr>
              <a:solidFill>
                <a:srgbClr val="FFFF00"/>
              </a:solidFill>
              <a:ln w="25393">
                <a:noFill/>
              </a:ln>
            </c:spPr>
          </c:dPt>
          <c:dPt>
            <c:idx val="5"/>
            <c:bubble3D val="0"/>
            <c:spPr>
              <a:solidFill>
                <a:srgbClr val="800080"/>
              </a:solidFill>
              <a:ln w="25393">
                <a:noFill/>
              </a:ln>
            </c:spPr>
          </c:dPt>
          <c:dPt>
            <c:idx val="6"/>
            <c:bubble3D val="0"/>
            <c:spPr>
              <a:solidFill>
                <a:srgbClr val="339966"/>
              </a:solidFill>
              <a:ln w="25393">
                <a:noFill/>
              </a:ln>
            </c:spPr>
          </c:dPt>
          <c:dLbls>
            <c:dLbl>
              <c:idx val="0"/>
              <c:layout>
                <c:manualLayout>
                  <c:x val="-0.19509956897589636"/>
                  <c:y val="0.14120720678416146"/>
                </c:manualLayout>
              </c:layout>
              <c:spPr/>
              <c:txPr>
                <a:bodyPr/>
                <a:lstStyle/>
                <a:p>
                  <a:pPr>
                    <a:defRPr sz="1600">
                      <a:solidFill>
                        <a:schemeClr val="bg1"/>
                      </a:solidFill>
                    </a:defRPr>
                  </a:pPr>
                  <a:endParaRPr lang="en-US"/>
                </a:p>
              </c:txPr>
              <c:showLegendKey val="0"/>
              <c:showVal val="0"/>
              <c:showCatName val="1"/>
              <c:showSerName val="0"/>
              <c:showPercent val="1"/>
              <c:showBubbleSize val="0"/>
              <c:separator>; </c:separator>
            </c:dLbl>
            <c:dLbl>
              <c:idx val="2"/>
              <c:layout>
                <c:manualLayout>
                  <c:x val="7.0282212429868289E-3"/>
                  <c:y val="-0.11740935781336807"/>
                </c:manualLayout>
              </c:layout>
              <c:spPr/>
              <c:txPr>
                <a:bodyPr/>
                <a:lstStyle/>
                <a:p>
                  <a:pPr>
                    <a:defRPr sz="1600" b="0"/>
                  </a:pPr>
                  <a:endParaRPr lang="en-US"/>
                </a:p>
              </c:txPr>
              <c:showLegendKey val="0"/>
              <c:showVal val="0"/>
              <c:showCatName val="1"/>
              <c:showSerName val="0"/>
              <c:showPercent val="1"/>
              <c:showBubbleSize val="0"/>
              <c:separator>; </c:separator>
            </c:dLbl>
            <c:dLbl>
              <c:idx val="3"/>
              <c:layout>
                <c:manualLayout>
                  <c:x val="3.4650485203108276E-4"/>
                  <c:y val="2.0550950192809456E-3"/>
                </c:manualLayout>
              </c:layout>
              <c:showLegendKey val="0"/>
              <c:showVal val="0"/>
              <c:showCatName val="1"/>
              <c:showSerName val="0"/>
              <c:showPercent val="1"/>
              <c:showBubbleSize val="0"/>
              <c:separator>; </c:separator>
            </c:dLbl>
            <c:dLbl>
              <c:idx val="4"/>
              <c:layout>
                <c:manualLayout>
                  <c:x val="5.8807339449541286E-2"/>
                  <c:y val="-9.615539475540372E-3"/>
                </c:manualLayout>
              </c:layout>
              <c:spPr/>
              <c:txPr>
                <a:bodyPr/>
                <a:lstStyle/>
                <a:p>
                  <a:pPr>
                    <a:defRPr sz="1600" b="0"/>
                  </a:pPr>
                  <a:endParaRPr lang="en-US"/>
                </a:p>
              </c:txPr>
              <c:showLegendKey val="0"/>
              <c:showVal val="0"/>
              <c:showCatName val="1"/>
              <c:showSerName val="0"/>
              <c:showPercent val="1"/>
              <c:showBubbleSize val="0"/>
              <c:separator>; </c:separator>
            </c:dLbl>
            <c:dLbl>
              <c:idx val="5"/>
              <c:layout>
                <c:manualLayout>
                  <c:x val="1.9223915817862406E-3"/>
                  <c:y val="-2.8487253307585792E-3"/>
                </c:manualLayout>
              </c:layout>
              <c:tx>
                <c:rich>
                  <a:bodyPr/>
                  <a:lstStyle/>
                  <a:p>
                    <a:pPr>
                      <a:defRPr sz="1600" b="0"/>
                    </a:pPr>
                    <a:r>
                      <a:rPr lang="en-US" sz="1600" b="0" dirty="0"/>
                      <a:t>Carpenter </a:t>
                    </a:r>
                    <a:r>
                      <a:rPr lang="en-US" sz="1600" b="0" dirty="0" smtClean="0"/>
                      <a:t>(5%)</a:t>
                    </a:r>
                    <a:endParaRPr lang="en-US" sz="2000" b="0" dirty="0"/>
                  </a:p>
                </c:rich>
              </c:tx>
              <c:spPr/>
              <c:showLegendKey val="0"/>
              <c:showVal val="0"/>
              <c:showCatName val="1"/>
              <c:showSerName val="0"/>
              <c:showPercent val="1"/>
              <c:showBubbleSize val="0"/>
              <c:separator>; </c:separator>
            </c:dLbl>
            <c:txPr>
              <a:bodyPr/>
              <a:lstStyle/>
              <a:p>
                <a:pPr>
                  <a:defRPr sz="1600"/>
                </a:pPr>
                <a:endParaRPr lang="en-US"/>
              </a:p>
            </c:txPr>
            <c:showLegendKey val="0"/>
            <c:showVal val="0"/>
            <c:showCatName val="1"/>
            <c:showSerName val="0"/>
            <c:showPercent val="1"/>
            <c:showBubbleSize val="0"/>
            <c:separator>; </c:separator>
            <c:showLeaderLines val="0"/>
          </c:dLbls>
          <c:cat>
            <c:strRef>
              <c:f>Sheet1!$B$1:$F$1</c:f>
              <c:strCache>
                <c:ptCount val="5"/>
                <c:pt idx="0">
                  <c:v>Direct exposure to electricity, greater than 220 volts</c:v>
                </c:pt>
                <c:pt idx="1">
                  <c:v>Direct exposure to electricity, 220 volts or less</c:v>
                </c:pt>
                <c:pt idx="2">
                  <c:v>Indirect exposure to electricity, greater than 220 volts</c:v>
                </c:pt>
                <c:pt idx="3">
                  <c:v>Indirect exposure to electricity, 220 volts or less</c:v>
                </c:pt>
                <c:pt idx="4">
                  <c:v>Other</c:v>
                </c:pt>
              </c:strCache>
            </c:strRef>
          </c:cat>
          <c:val>
            <c:numRef>
              <c:f>Sheet1!$B$2:$F$2</c:f>
              <c:numCache>
                <c:formatCode>0.0%</c:formatCode>
                <c:ptCount val="5"/>
                <c:pt idx="0">
                  <c:v>0.35989010989010989</c:v>
                </c:pt>
                <c:pt idx="1">
                  <c:v>0.18406593406593408</c:v>
                </c:pt>
                <c:pt idx="2">
                  <c:v>0.33791208791208793</c:v>
                </c:pt>
                <c:pt idx="3">
                  <c:v>4.9450549450549448E-2</c:v>
                </c:pt>
                <c:pt idx="4">
                  <c:v>6.8681318681318687E-2</c:v>
                </c:pt>
              </c:numCache>
            </c:numRef>
          </c:val>
        </c:ser>
        <c:dLbls>
          <c:showLegendKey val="0"/>
          <c:showVal val="0"/>
          <c:showCatName val="1"/>
          <c:showSerName val="0"/>
          <c:showPercent val="1"/>
          <c:showBubbleSize val="0"/>
          <c:separator> </c:separator>
          <c:showLeaderLines val="0"/>
        </c:dLbls>
        <c:firstSliceAng val="0"/>
      </c:pieChart>
      <c:spPr>
        <a:noFill/>
        <a:ln w="25393">
          <a:noFill/>
        </a:ln>
      </c:spPr>
    </c:plotArea>
    <c:plotVisOnly val="1"/>
    <c:dispBlanksAs val="zero"/>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571109006229998"/>
          <c:y val="5.471098645658156E-2"/>
          <c:w val="0.53052751621534566"/>
          <c:h val="0.91256663235200974"/>
        </c:manualLayout>
      </c:layout>
      <c:barChart>
        <c:barDir val="bar"/>
        <c:grouping val="clustered"/>
        <c:varyColors val="0"/>
        <c:ser>
          <c:idx val="0"/>
          <c:order val="0"/>
          <c:spPr>
            <a:solidFill>
              <a:srgbClr val="FF0000"/>
            </a:solidFill>
            <a:ln w="24367">
              <a:noFill/>
            </a:ln>
          </c:spPr>
          <c:invertIfNegative val="0"/>
          <c:dLbls>
            <c:spPr>
              <a:noFill/>
              <a:ln w="24367">
                <a:noFill/>
              </a:ln>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Sheet1!$B$1:$L$1</c:f>
              <c:strCache>
                <c:ptCount val="11"/>
                <c:pt idx="0">
                  <c:v>Other sources</c:v>
                </c:pt>
                <c:pt idx="1">
                  <c:v>Scaffolds, staging, towers, poles</c:v>
                </c:pt>
                <c:pt idx="2">
                  <c:v>Construction/logging/mining machinery</c:v>
                </c:pt>
                <c:pt idx="3">
                  <c:v>Containers, furniture, and fixtures</c:v>
                </c:pt>
                <c:pt idx="4">
                  <c:v>Building materials (solid elements)</c:v>
                </c:pt>
                <c:pt idx="5">
                  <c:v>Cranes, elevators, lifts</c:v>
                </c:pt>
                <c:pt idx="6">
                  <c:v>Heating/cooling/cleaning machinery</c:v>
                </c:pt>
                <c:pt idx="7">
                  <c:v>Trucks</c:v>
                </c:pt>
                <c:pt idx="8">
                  <c:v>Handtools</c:v>
                </c:pt>
                <c:pt idx="9">
                  <c:v>Ladders</c:v>
                </c:pt>
                <c:pt idx="10">
                  <c:v>Electric parts</c:v>
                </c:pt>
              </c:strCache>
            </c:strRef>
          </c:cat>
          <c:val>
            <c:numRef>
              <c:f>Sheet1!$B$2:$L$2</c:f>
              <c:numCache>
                <c:formatCode>General</c:formatCode>
                <c:ptCount val="11"/>
                <c:pt idx="0">
                  <c:v>24</c:v>
                </c:pt>
                <c:pt idx="1">
                  <c:v>9</c:v>
                </c:pt>
                <c:pt idx="2">
                  <c:v>9</c:v>
                </c:pt>
                <c:pt idx="3">
                  <c:v>12</c:v>
                </c:pt>
                <c:pt idx="4">
                  <c:v>13</c:v>
                </c:pt>
                <c:pt idx="5">
                  <c:v>14</c:v>
                </c:pt>
                <c:pt idx="6" formatCode="#,##0">
                  <c:v>14</c:v>
                </c:pt>
                <c:pt idx="7">
                  <c:v>23</c:v>
                </c:pt>
                <c:pt idx="8">
                  <c:v>28</c:v>
                </c:pt>
                <c:pt idx="9">
                  <c:v>29</c:v>
                </c:pt>
                <c:pt idx="10">
                  <c:v>189</c:v>
                </c:pt>
              </c:numCache>
            </c:numRef>
          </c:val>
        </c:ser>
        <c:dLbls>
          <c:showLegendKey val="0"/>
          <c:showVal val="1"/>
          <c:showCatName val="0"/>
          <c:showSerName val="0"/>
          <c:showPercent val="0"/>
          <c:showBubbleSize val="0"/>
        </c:dLbls>
        <c:gapWidth val="100"/>
        <c:axId val="45312640"/>
        <c:axId val="45340160"/>
      </c:barChart>
      <c:catAx>
        <c:axId val="45312640"/>
        <c:scaling>
          <c:orientation val="minMax"/>
        </c:scaling>
        <c:delete val="0"/>
        <c:axPos val="l"/>
        <c:numFmt formatCode="General" sourceLinked="1"/>
        <c:majorTickMark val="out"/>
        <c:minorTickMark val="none"/>
        <c:tickLblPos val="nextTo"/>
        <c:spPr>
          <a:ln w="3046">
            <a:noFill/>
            <a:prstDash val="solid"/>
          </a:ln>
        </c:spPr>
        <c:txPr>
          <a:bodyPr rot="0" vert="horz" anchor="ctr" anchorCtr="0"/>
          <a:lstStyle/>
          <a:p>
            <a:pPr algn="just">
              <a:defRPr sz="1600"/>
            </a:pPr>
            <a:endParaRPr lang="en-US"/>
          </a:p>
        </c:txPr>
        <c:crossAx val="45340160"/>
        <c:crosses val="autoZero"/>
        <c:auto val="1"/>
        <c:lblAlgn val="ctr"/>
        <c:lblOffset val="100"/>
        <c:tickLblSkip val="1"/>
        <c:tickMarkSkip val="1"/>
        <c:noMultiLvlLbl val="0"/>
      </c:catAx>
      <c:valAx>
        <c:axId val="45340160"/>
        <c:scaling>
          <c:orientation val="minMax"/>
        </c:scaling>
        <c:delete val="1"/>
        <c:axPos val="b"/>
        <c:numFmt formatCode="General" sourceLinked="1"/>
        <c:majorTickMark val="out"/>
        <c:minorTickMark val="none"/>
        <c:tickLblPos val="none"/>
        <c:crossAx val="45312640"/>
        <c:crosses val="autoZero"/>
        <c:crossBetween val="between"/>
      </c:valAx>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563922485193673"/>
          <c:y val="0.16257789457082544"/>
          <c:w val="0.42377385463704648"/>
          <c:h val="0.70379665548209924"/>
        </c:manualLayout>
      </c:layout>
      <c:pieChart>
        <c:varyColors val="1"/>
        <c:ser>
          <c:idx val="0"/>
          <c:order val="0"/>
          <c:tx>
            <c:strRef>
              <c:f>Sheet1!$A$2</c:f>
              <c:strCache>
                <c:ptCount val="1"/>
              </c:strCache>
            </c:strRef>
          </c:tx>
          <c:spPr>
            <a:ln w="25393">
              <a:noFill/>
            </a:ln>
          </c:spPr>
          <c:dPt>
            <c:idx val="0"/>
            <c:bubble3D val="0"/>
            <c:spPr>
              <a:solidFill>
                <a:srgbClr val="FF0000"/>
              </a:solidFill>
              <a:ln w="25393">
                <a:noFill/>
              </a:ln>
            </c:spPr>
          </c:dPt>
          <c:dPt>
            <c:idx val="1"/>
            <c:bubble3D val="0"/>
            <c:spPr>
              <a:solidFill>
                <a:srgbClr val="0000FF"/>
              </a:solidFill>
              <a:ln w="25393">
                <a:noFill/>
              </a:ln>
            </c:spPr>
          </c:dPt>
          <c:dPt>
            <c:idx val="2"/>
            <c:bubble3D val="0"/>
            <c:spPr>
              <a:solidFill>
                <a:srgbClr val="00CCFF"/>
              </a:solidFill>
              <a:ln w="25393">
                <a:noFill/>
              </a:ln>
            </c:spPr>
          </c:dPt>
          <c:dPt>
            <c:idx val="3"/>
            <c:bubble3D val="0"/>
            <c:spPr>
              <a:solidFill>
                <a:srgbClr val="FF9900"/>
              </a:solidFill>
              <a:ln w="25393">
                <a:noFill/>
              </a:ln>
            </c:spPr>
          </c:dPt>
          <c:dPt>
            <c:idx val="4"/>
            <c:bubble3D val="0"/>
            <c:spPr>
              <a:solidFill>
                <a:srgbClr val="FFFF00"/>
              </a:solidFill>
              <a:ln w="25393">
                <a:noFill/>
              </a:ln>
            </c:spPr>
          </c:dPt>
          <c:dPt>
            <c:idx val="5"/>
            <c:bubble3D val="0"/>
            <c:spPr>
              <a:solidFill>
                <a:srgbClr val="800080"/>
              </a:solidFill>
              <a:ln w="25393">
                <a:noFill/>
              </a:ln>
            </c:spPr>
          </c:dPt>
          <c:dPt>
            <c:idx val="6"/>
            <c:bubble3D val="0"/>
            <c:spPr>
              <a:solidFill>
                <a:srgbClr val="339966"/>
              </a:solidFill>
              <a:ln w="25393">
                <a:noFill/>
              </a:ln>
            </c:spPr>
          </c:dPt>
          <c:dLbls>
            <c:dLbl>
              <c:idx val="0"/>
              <c:layout>
                <c:manualLayout>
                  <c:x val="-0.18745430903705845"/>
                  <c:y val="5.4955503341105952E-2"/>
                </c:manualLayout>
              </c:layout>
              <c:spPr/>
              <c:txPr>
                <a:bodyPr/>
                <a:lstStyle/>
                <a:p>
                  <a:pPr>
                    <a:defRPr sz="1600">
                      <a:solidFill>
                        <a:schemeClr val="bg1"/>
                      </a:solidFill>
                    </a:defRPr>
                  </a:pPr>
                  <a:endParaRPr lang="en-US"/>
                </a:p>
              </c:txPr>
              <c:showLegendKey val="0"/>
              <c:showVal val="0"/>
              <c:showCatName val="1"/>
              <c:showSerName val="0"/>
              <c:showPercent val="1"/>
              <c:showBubbleSize val="0"/>
              <c:separator>; </c:separator>
            </c:dLbl>
            <c:dLbl>
              <c:idx val="1"/>
              <c:layout>
                <c:manualLayout>
                  <c:x val="0.11962809121336897"/>
                  <c:y val="-0.26794298202805727"/>
                </c:manualLayout>
              </c:layout>
              <c:spPr/>
              <c:txPr>
                <a:bodyPr/>
                <a:lstStyle/>
                <a:p>
                  <a:pPr>
                    <a:defRPr sz="1600">
                      <a:solidFill>
                        <a:schemeClr val="bg1"/>
                      </a:solidFill>
                    </a:defRPr>
                  </a:pPr>
                  <a:endParaRPr lang="en-US"/>
                </a:p>
              </c:txPr>
              <c:showLegendKey val="0"/>
              <c:showVal val="0"/>
              <c:showCatName val="1"/>
              <c:showSerName val="0"/>
              <c:showPercent val="1"/>
              <c:showBubbleSize val="0"/>
              <c:separator>; </c:separator>
            </c:dLbl>
            <c:dLbl>
              <c:idx val="2"/>
              <c:layout>
                <c:manualLayout>
                  <c:x val="-1.4378506585759348E-2"/>
                  <c:y val="5.755798982950143E-2"/>
                </c:manualLayout>
              </c:layout>
              <c:spPr/>
              <c:txPr>
                <a:bodyPr/>
                <a:lstStyle/>
                <a:p>
                  <a:pPr>
                    <a:defRPr sz="1600" b="0"/>
                  </a:pPr>
                  <a:endParaRPr lang="en-US"/>
                </a:p>
              </c:txPr>
              <c:showLegendKey val="0"/>
              <c:showVal val="0"/>
              <c:showCatName val="1"/>
              <c:showSerName val="0"/>
              <c:showPercent val="1"/>
              <c:showBubbleSize val="0"/>
              <c:separator>; </c:separator>
            </c:dLbl>
            <c:dLbl>
              <c:idx val="3"/>
              <c:layout>
                <c:manualLayout>
                  <c:x val="2.2430831467167494E-2"/>
                  <c:y val="3.0237314867295893E-2"/>
                </c:manualLayout>
              </c:layout>
              <c:showLegendKey val="0"/>
              <c:showVal val="0"/>
              <c:showCatName val="1"/>
              <c:showSerName val="0"/>
              <c:showPercent val="1"/>
              <c:showBubbleSize val="0"/>
              <c:separator>; </c:separator>
            </c:dLbl>
            <c:dLbl>
              <c:idx val="4"/>
              <c:layout>
                <c:manualLayout>
                  <c:x val="7.1039755351681957E-2"/>
                  <c:y val="-2.4401512515782861E-2"/>
                </c:manualLayout>
              </c:layout>
              <c:spPr/>
              <c:txPr>
                <a:bodyPr/>
                <a:lstStyle/>
                <a:p>
                  <a:pPr>
                    <a:defRPr sz="1600" b="0"/>
                  </a:pPr>
                  <a:endParaRPr lang="en-US"/>
                </a:p>
              </c:txPr>
              <c:showLegendKey val="0"/>
              <c:showVal val="0"/>
              <c:showCatName val="1"/>
              <c:showSerName val="0"/>
              <c:showPercent val="1"/>
              <c:showBubbleSize val="0"/>
              <c:separator>; </c:separator>
            </c:dLbl>
            <c:dLbl>
              <c:idx val="5"/>
              <c:layout>
                <c:manualLayout>
                  <c:x val="1.9223915817862406E-3"/>
                  <c:y val="-2.8487253307585792E-3"/>
                </c:manualLayout>
              </c:layout>
              <c:tx>
                <c:rich>
                  <a:bodyPr/>
                  <a:lstStyle/>
                  <a:p>
                    <a:pPr>
                      <a:defRPr sz="1600" b="0"/>
                    </a:pPr>
                    <a:r>
                      <a:rPr lang="en-US" sz="1600" b="0" dirty="0"/>
                      <a:t>Carpenter </a:t>
                    </a:r>
                    <a:r>
                      <a:rPr lang="en-US" sz="1600" b="0" dirty="0" smtClean="0"/>
                      <a:t>(5%)</a:t>
                    </a:r>
                    <a:endParaRPr lang="en-US" sz="2000" b="0" dirty="0"/>
                  </a:p>
                </c:rich>
              </c:tx>
              <c:spPr/>
              <c:showLegendKey val="0"/>
              <c:showVal val="0"/>
              <c:showCatName val="1"/>
              <c:showSerName val="0"/>
              <c:showPercent val="1"/>
              <c:showBubbleSize val="0"/>
              <c:separator>; </c:separator>
            </c:dLbl>
            <c:txPr>
              <a:bodyPr/>
              <a:lstStyle/>
              <a:p>
                <a:pPr>
                  <a:defRPr sz="1600"/>
                </a:pPr>
                <a:endParaRPr lang="en-US"/>
              </a:p>
            </c:txPr>
            <c:showLegendKey val="0"/>
            <c:showVal val="0"/>
            <c:showCatName val="1"/>
            <c:showSerName val="0"/>
            <c:showPercent val="1"/>
            <c:showBubbleSize val="0"/>
            <c:separator>; </c:separator>
            <c:showLeaderLines val="0"/>
          </c:dLbls>
          <c:cat>
            <c:strRef>
              <c:f>Sheet1!$B$1:$F$1</c:f>
              <c:strCache>
                <c:ptCount val="5"/>
                <c:pt idx="0">
                  <c:v>Power lines, transformers, convertors</c:v>
                </c:pt>
                <c:pt idx="1">
                  <c:v>Electrical wiring—building</c:v>
                </c:pt>
                <c:pt idx="2">
                  <c:v>Switchboards, switches, fuses</c:v>
                </c:pt>
                <c:pt idx="3">
                  <c:v>Power cords, electrical cords, extension cords</c:v>
                </c:pt>
                <c:pt idx="4">
                  <c:v>Other</c:v>
                </c:pt>
              </c:strCache>
            </c:strRef>
          </c:cat>
          <c:val>
            <c:numRef>
              <c:f>Sheet1!$B$2:$F$2</c:f>
              <c:numCache>
                <c:formatCode>0%</c:formatCode>
                <c:ptCount val="5"/>
                <c:pt idx="0">
                  <c:v>0.38624338624338622</c:v>
                </c:pt>
                <c:pt idx="1">
                  <c:v>0.37037037037037035</c:v>
                </c:pt>
                <c:pt idx="2">
                  <c:v>0.13227513227513227</c:v>
                </c:pt>
                <c:pt idx="3">
                  <c:v>3.1746031746031744E-2</c:v>
                </c:pt>
                <c:pt idx="4">
                  <c:v>7.9365079365079361E-2</c:v>
                </c:pt>
              </c:numCache>
            </c:numRef>
          </c:val>
        </c:ser>
        <c:dLbls>
          <c:showLegendKey val="0"/>
          <c:showVal val="0"/>
          <c:showCatName val="1"/>
          <c:showSerName val="0"/>
          <c:showPercent val="1"/>
          <c:showBubbleSize val="0"/>
          <c:separator> </c:separator>
          <c:showLeaderLines val="0"/>
        </c:dLbls>
        <c:firstSliceAng val="0"/>
      </c:pieChart>
      <c:spPr>
        <a:noFill/>
        <a:ln w="25393">
          <a:noFill/>
        </a:ln>
      </c:spPr>
    </c:plotArea>
    <c:plotVisOnly val="1"/>
    <c:dispBlanksAs val="zero"/>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Electrocution</a:t>
            </a:r>
          </a:p>
          <a:p>
            <a:pPr>
              <a:defRPr sz="1600"/>
            </a:pPr>
            <a:r>
              <a:rPr lang="en-US" sz="1600" dirty="0" smtClean="0"/>
              <a:t>(n=293)</a:t>
            </a:r>
            <a:endParaRPr lang="en-US" sz="1600" dirty="0"/>
          </a:p>
        </c:rich>
      </c:tx>
      <c:layout>
        <c:manualLayout>
          <c:xMode val="edge"/>
          <c:yMode val="edge"/>
          <c:x val="0.15805077462662301"/>
          <c:y val="1.4084507042253521E-2"/>
        </c:manualLayout>
      </c:layout>
      <c:overlay val="0"/>
      <c:spPr>
        <a:noFill/>
        <a:ln w="15950">
          <a:noFill/>
        </a:ln>
      </c:spPr>
    </c:title>
    <c:autoTitleDeleted val="0"/>
    <c:plotArea>
      <c:layout>
        <c:manualLayout>
          <c:layoutTarget val="inner"/>
          <c:xMode val="edge"/>
          <c:yMode val="edge"/>
          <c:x val="4.5044131651685138E-2"/>
          <c:y val="0.1568099146057447"/>
          <c:w val="0.37060123568624731"/>
          <c:h val="0.58983013566966069"/>
        </c:manualLayout>
      </c:layout>
      <c:pieChart>
        <c:varyColors val="1"/>
        <c:ser>
          <c:idx val="0"/>
          <c:order val="0"/>
          <c:tx>
            <c:strRef>
              <c:f>Sheet1!$A$2</c:f>
              <c:strCache>
                <c:ptCount val="1"/>
                <c:pt idx="0">
                  <c:v>electrocutions</c:v>
                </c:pt>
              </c:strCache>
            </c:strRef>
          </c:tx>
          <c:spPr>
            <a:solidFill>
              <a:schemeClr val="accent1"/>
            </a:solidFill>
            <a:ln w="7976">
              <a:solidFill>
                <a:schemeClr val="tx1"/>
              </a:solidFill>
              <a:prstDash val="solid"/>
            </a:ln>
          </c:spPr>
          <c:dPt>
            <c:idx val="0"/>
            <c:bubble3D val="0"/>
            <c:spPr>
              <a:solidFill>
                <a:srgbClr val="FF0000"/>
              </a:solidFill>
              <a:ln w="15950">
                <a:noFill/>
              </a:ln>
            </c:spPr>
          </c:dPt>
          <c:dPt>
            <c:idx val="1"/>
            <c:bubble3D val="0"/>
            <c:spPr>
              <a:solidFill>
                <a:srgbClr val="0000FF"/>
              </a:solidFill>
              <a:ln w="15950">
                <a:noFill/>
              </a:ln>
            </c:spPr>
          </c:dPt>
          <c:dPt>
            <c:idx val="2"/>
            <c:bubble3D val="0"/>
            <c:spPr>
              <a:solidFill>
                <a:srgbClr val="00CCFF"/>
              </a:solidFill>
              <a:ln w="15950">
                <a:noFill/>
              </a:ln>
            </c:spPr>
          </c:dPt>
          <c:dPt>
            <c:idx val="3"/>
            <c:bubble3D val="0"/>
            <c:spPr>
              <a:solidFill>
                <a:srgbClr val="FFC000"/>
              </a:solidFill>
              <a:ln w="15950">
                <a:noFill/>
              </a:ln>
            </c:spPr>
          </c:dPt>
          <c:dPt>
            <c:idx val="4"/>
            <c:bubble3D val="0"/>
            <c:spPr>
              <a:solidFill>
                <a:schemeClr val="tx1"/>
              </a:solidFill>
              <a:ln w="7976">
                <a:noFill/>
                <a:prstDash val="solid"/>
              </a:ln>
            </c:spPr>
          </c:dPt>
          <c:dLbls>
            <c:numFmt formatCode="0.0%" sourceLinked="0"/>
            <c:spPr>
              <a:noFill/>
              <a:ln w="15950">
                <a:noFill/>
              </a:ln>
            </c:spPr>
            <c:txPr>
              <a:bodyPr/>
              <a:lstStyle/>
              <a:p>
                <a:pPr>
                  <a:defRPr sz="1600">
                    <a:solidFill>
                      <a:schemeClr val="bg1"/>
                    </a:solidFill>
                  </a:defRPr>
                </a:pPr>
                <a:endParaRPr lang="en-US"/>
              </a:p>
            </c:txPr>
            <c:dLblPos val="inEnd"/>
            <c:showLegendKey val="0"/>
            <c:showVal val="1"/>
            <c:showCatName val="0"/>
            <c:showSerName val="0"/>
            <c:showPercent val="0"/>
            <c:showBubbleSize val="0"/>
            <c:showLeaderLines val="0"/>
          </c:dLbls>
          <c:cat>
            <c:strRef>
              <c:f>Sheet1!$B$1:$F$1</c:f>
              <c:strCache>
                <c:ptCount val="5"/>
                <c:pt idx="0">
                  <c:v>1-10 employees</c:v>
                </c:pt>
                <c:pt idx="1">
                  <c:v>11-19 employees</c:v>
                </c:pt>
                <c:pt idx="2">
                  <c:v>20-49 employees</c:v>
                </c:pt>
                <c:pt idx="3">
                  <c:v>50+ employees</c:v>
                </c:pt>
                <c:pt idx="4">
                  <c:v>Not reported</c:v>
                </c:pt>
              </c:strCache>
            </c:strRef>
          </c:cat>
          <c:val>
            <c:numRef>
              <c:f>Sheet1!$B$2:$F$2</c:f>
              <c:numCache>
                <c:formatCode>0%</c:formatCode>
                <c:ptCount val="5"/>
                <c:pt idx="0">
                  <c:v>0.46757679180887374</c:v>
                </c:pt>
                <c:pt idx="1">
                  <c:v>8.8737201365187715E-2</c:v>
                </c:pt>
                <c:pt idx="2">
                  <c:v>0.18771331058020477</c:v>
                </c:pt>
                <c:pt idx="3">
                  <c:v>0.15358361774744028</c:v>
                </c:pt>
                <c:pt idx="4">
                  <c:v>0.10238907849829351</c:v>
                </c:pt>
              </c:numCache>
            </c:numRef>
          </c:val>
        </c:ser>
        <c:dLbls>
          <c:showLegendKey val="0"/>
          <c:showVal val="1"/>
          <c:showCatName val="0"/>
          <c:showSerName val="0"/>
          <c:showPercent val="0"/>
          <c:showBubbleSize val="0"/>
          <c:showLeaderLines val="0"/>
        </c:dLbls>
        <c:firstSliceAng val="0"/>
      </c:pieChart>
      <c:spPr>
        <a:noFill/>
        <a:ln w="25379">
          <a:noFill/>
        </a:ln>
      </c:spPr>
    </c:plotArea>
    <c:legend>
      <c:legendPos val="r"/>
      <c:layout>
        <c:manualLayout>
          <c:xMode val="edge"/>
          <c:yMode val="edge"/>
          <c:x val="7.3746312684365781E-3"/>
          <c:y val="0.76249547151676467"/>
          <c:w val="0.92986028848163893"/>
          <c:h val="0.13039296144319984"/>
        </c:manualLayout>
      </c:layout>
      <c:overlay val="0"/>
      <c:spPr>
        <a:noFill/>
        <a:ln w="15950">
          <a:noFill/>
        </a:ln>
      </c:spPr>
      <c:txPr>
        <a:bodyPr/>
        <a:lstStyle/>
        <a:p>
          <a:pPr>
            <a:defRPr sz="1600"/>
          </a:pPr>
          <a:endParaRPr lang="en-US"/>
        </a:p>
      </c:txPr>
    </c:legend>
    <c:plotVisOnly val="1"/>
    <c:dispBlanksAs val="zero"/>
    <c:showDLblsOverMax val="0"/>
  </c:chart>
  <c:spPr>
    <a:noFill/>
    <a:ln>
      <a:noFill/>
    </a:ln>
  </c:spPr>
  <c:txPr>
    <a:bodyPr/>
    <a:lstStyle/>
    <a:p>
      <a:pPr>
        <a:defRPr sz="1600"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All fatalities</a:t>
            </a:r>
          </a:p>
          <a:p>
            <a:pPr>
              <a:defRPr sz="1600"/>
            </a:pPr>
            <a:r>
              <a:rPr lang="en-US" sz="1600" dirty="0" smtClean="0"/>
              <a:t>(n=3,495)</a:t>
            </a:r>
            <a:endParaRPr lang="en-US" sz="1600" dirty="0"/>
          </a:p>
        </c:rich>
      </c:tx>
      <c:layout>
        <c:manualLayout>
          <c:xMode val="edge"/>
          <c:yMode val="edge"/>
          <c:x val="0.52159912510936057"/>
          <c:y val="3.2483873837804329E-2"/>
        </c:manualLayout>
      </c:layout>
      <c:overlay val="0"/>
      <c:spPr>
        <a:noFill/>
        <a:ln w="13045">
          <a:noFill/>
        </a:ln>
      </c:spPr>
    </c:title>
    <c:autoTitleDeleted val="0"/>
    <c:plotArea>
      <c:layout>
        <c:manualLayout>
          <c:layoutTarget val="inner"/>
          <c:xMode val="edge"/>
          <c:yMode val="edge"/>
          <c:x val="0.34606421697287992"/>
          <c:y val="0.22832550536446106"/>
          <c:w val="0.55352213473315837"/>
          <c:h val="0.70362983228791676"/>
        </c:manualLayout>
      </c:layout>
      <c:pieChart>
        <c:varyColors val="1"/>
        <c:ser>
          <c:idx val="0"/>
          <c:order val="0"/>
          <c:tx>
            <c:strRef>
              <c:f>Sheet1!$A$2</c:f>
              <c:strCache>
                <c:ptCount val="1"/>
                <c:pt idx="0">
                  <c:v>All fatalities</c:v>
                </c:pt>
              </c:strCache>
            </c:strRef>
          </c:tx>
          <c:spPr>
            <a:solidFill>
              <a:schemeClr val="accent1"/>
            </a:solidFill>
            <a:ln w="6522">
              <a:solidFill>
                <a:schemeClr val="tx1"/>
              </a:solidFill>
              <a:prstDash val="solid"/>
            </a:ln>
          </c:spPr>
          <c:dPt>
            <c:idx val="0"/>
            <c:bubble3D val="0"/>
            <c:spPr>
              <a:solidFill>
                <a:srgbClr val="FF0000"/>
              </a:solidFill>
              <a:ln w="13045">
                <a:noFill/>
              </a:ln>
            </c:spPr>
          </c:dPt>
          <c:dPt>
            <c:idx val="1"/>
            <c:bubble3D val="0"/>
            <c:spPr>
              <a:solidFill>
                <a:srgbClr val="0000FF"/>
              </a:solidFill>
              <a:ln w="13045">
                <a:noFill/>
              </a:ln>
            </c:spPr>
          </c:dPt>
          <c:dPt>
            <c:idx val="2"/>
            <c:bubble3D val="0"/>
            <c:spPr>
              <a:solidFill>
                <a:srgbClr val="00CCFF"/>
              </a:solidFill>
              <a:ln w="13045">
                <a:noFill/>
              </a:ln>
            </c:spPr>
          </c:dPt>
          <c:dPt>
            <c:idx val="3"/>
            <c:bubble3D val="0"/>
            <c:spPr>
              <a:solidFill>
                <a:srgbClr val="FFC000"/>
              </a:solidFill>
              <a:ln w="13045">
                <a:noFill/>
              </a:ln>
            </c:spPr>
          </c:dPt>
          <c:dPt>
            <c:idx val="4"/>
            <c:bubble3D val="0"/>
            <c:spPr>
              <a:solidFill>
                <a:schemeClr val="tx1"/>
              </a:solidFill>
              <a:ln w="6522">
                <a:noFill/>
                <a:prstDash val="solid"/>
              </a:ln>
            </c:spPr>
          </c:dPt>
          <c:dLbls>
            <c:numFmt formatCode="0.0%" sourceLinked="0"/>
            <c:spPr>
              <a:noFill/>
              <a:ln w="13045">
                <a:noFill/>
              </a:ln>
            </c:spPr>
            <c:txPr>
              <a:bodyPr/>
              <a:lstStyle/>
              <a:p>
                <a:pPr>
                  <a:defRPr sz="1600">
                    <a:solidFill>
                      <a:schemeClr val="bg1"/>
                    </a:solidFill>
                  </a:defRPr>
                </a:pPr>
                <a:endParaRPr lang="en-US"/>
              </a:p>
            </c:txPr>
            <c:dLblPos val="inEnd"/>
            <c:showLegendKey val="0"/>
            <c:showVal val="1"/>
            <c:showCatName val="0"/>
            <c:showSerName val="0"/>
            <c:showPercent val="0"/>
            <c:showBubbleSize val="0"/>
            <c:showLeaderLines val="0"/>
          </c:dLbls>
          <c:cat>
            <c:strRef>
              <c:f>Sheet1!$B$1:$F$1</c:f>
              <c:strCache>
                <c:ptCount val="5"/>
                <c:pt idx="0">
                  <c:v>1-10 employees</c:v>
                </c:pt>
                <c:pt idx="1">
                  <c:v>11-19 employees</c:v>
                </c:pt>
                <c:pt idx="2">
                  <c:v>20-49 employees</c:v>
                </c:pt>
                <c:pt idx="3">
                  <c:v>50+ employees</c:v>
                </c:pt>
                <c:pt idx="4">
                  <c:v>Not reported</c:v>
                </c:pt>
              </c:strCache>
            </c:strRef>
          </c:cat>
          <c:val>
            <c:numRef>
              <c:f>Sheet1!$B$2:$F$2</c:f>
              <c:numCache>
                <c:formatCode>0.0%</c:formatCode>
                <c:ptCount val="5"/>
                <c:pt idx="0">
                  <c:v>0.38397711015736768</c:v>
                </c:pt>
                <c:pt idx="1">
                  <c:v>9.7567954220314737E-2</c:v>
                </c:pt>
                <c:pt idx="2">
                  <c:v>0.12646638054363377</c:v>
                </c:pt>
                <c:pt idx="3">
                  <c:v>0.22060085836909871</c:v>
                </c:pt>
                <c:pt idx="4">
                  <c:v>0.17138769670958512</c:v>
                </c:pt>
              </c:numCache>
            </c:numRef>
          </c:val>
        </c:ser>
        <c:dLbls>
          <c:showLegendKey val="0"/>
          <c:showVal val="1"/>
          <c:showCatName val="0"/>
          <c:showSerName val="0"/>
          <c:showPercent val="0"/>
          <c:showBubbleSize val="0"/>
          <c:showLeaderLines val="0"/>
        </c:dLbls>
        <c:firstSliceAng val="0"/>
      </c:pieChart>
      <c:spPr>
        <a:noFill/>
        <a:ln w="25419">
          <a:noFill/>
        </a:ln>
      </c:spPr>
    </c:plotArea>
    <c:plotVisOnly val="1"/>
    <c:dispBlanksAs val="zero"/>
    <c:showDLblsOverMax val="0"/>
  </c:chart>
  <c:spPr>
    <a:noFill/>
    <a:ln>
      <a:noFill/>
    </a:ln>
  </c:spPr>
  <c:txPr>
    <a:bodyPr/>
    <a:lstStyle/>
    <a:p>
      <a:pPr>
        <a:defRPr sz="1600"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348206474191"/>
          <c:y val="5.471098645658156E-2"/>
          <c:w val="0.52560651793525814"/>
          <c:h val="0.91256663235200974"/>
        </c:manualLayout>
      </c:layout>
      <c:barChart>
        <c:barDir val="bar"/>
        <c:grouping val="clustered"/>
        <c:varyColors val="0"/>
        <c:ser>
          <c:idx val="0"/>
          <c:order val="0"/>
          <c:spPr>
            <a:solidFill>
              <a:srgbClr val="FF0000"/>
            </a:solidFill>
            <a:ln w="24367">
              <a:noFill/>
            </a:ln>
          </c:spPr>
          <c:invertIfNegative val="0"/>
          <c:dLbls>
            <c:spPr>
              <a:noFill/>
              <a:ln w="24367">
                <a:noFill/>
              </a:ln>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Sheet1!$B$1:$L$1</c:f>
              <c:strCache>
                <c:ptCount val="11"/>
                <c:pt idx="0">
                  <c:v>Framing Contractors</c:v>
                </c:pt>
                <c:pt idx="1">
                  <c:v>Masonry Contractors</c:v>
                </c:pt>
                <c:pt idx="2">
                  <c:v>Highway, Street, and Bridge</c:v>
                </c:pt>
                <c:pt idx="3">
                  <c:v>Painting and Wall Covering</c:v>
                </c:pt>
                <c:pt idx="4">
                  <c:v>Siding Contractors</c:v>
                </c:pt>
                <c:pt idx="5">
                  <c:v>Nonresidential Building</c:v>
                </c:pt>
                <c:pt idx="6">
                  <c:v>Roofing Contractors</c:v>
                </c:pt>
                <c:pt idx="7">
                  <c:v>Residential Building</c:v>
                </c:pt>
                <c:pt idx="8">
                  <c:v>Plumbing, Heating, and Air-Conditioning</c:v>
                </c:pt>
                <c:pt idx="9">
                  <c:v>Utility System Construction</c:v>
                </c:pt>
                <c:pt idx="10">
                  <c:v>Electrical Contractors</c:v>
                </c:pt>
              </c:strCache>
            </c:strRef>
          </c:cat>
          <c:val>
            <c:numRef>
              <c:f>Sheet1!$B$2:$L$2</c:f>
              <c:numCache>
                <c:formatCode>General</c:formatCode>
                <c:ptCount val="11"/>
                <c:pt idx="0">
                  <c:v>6</c:v>
                </c:pt>
                <c:pt idx="1">
                  <c:v>7</c:v>
                </c:pt>
                <c:pt idx="2">
                  <c:v>11</c:v>
                </c:pt>
                <c:pt idx="3">
                  <c:v>11</c:v>
                </c:pt>
                <c:pt idx="4">
                  <c:v>15</c:v>
                </c:pt>
                <c:pt idx="5">
                  <c:v>16</c:v>
                </c:pt>
                <c:pt idx="6">
                  <c:v>24</c:v>
                </c:pt>
                <c:pt idx="7">
                  <c:v>31</c:v>
                </c:pt>
                <c:pt idx="8">
                  <c:v>37</c:v>
                </c:pt>
                <c:pt idx="9">
                  <c:v>52</c:v>
                </c:pt>
                <c:pt idx="10">
                  <c:v>115</c:v>
                </c:pt>
              </c:numCache>
            </c:numRef>
          </c:val>
        </c:ser>
        <c:dLbls>
          <c:showLegendKey val="0"/>
          <c:showVal val="1"/>
          <c:showCatName val="0"/>
          <c:showSerName val="0"/>
          <c:showPercent val="0"/>
          <c:showBubbleSize val="0"/>
        </c:dLbls>
        <c:gapWidth val="100"/>
        <c:axId val="45683072"/>
        <c:axId val="45685760"/>
      </c:barChart>
      <c:catAx>
        <c:axId val="45683072"/>
        <c:scaling>
          <c:orientation val="minMax"/>
        </c:scaling>
        <c:delete val="0"/>
        <c:axPos val="l"/>
        <c:numFmt formatCode="General" sourceLinked="1"/>
        <c:majorTickMark val="out"/>
        <c:minorTickMark val="none"/>
        <c:tickLblPos val="nextTo"/>
        <c:spPr>
          <a:ln w="3046">
            <a:noFill/>
            <a:prstDash val="solid"/>
          </a:ln>
        </c:spPr>
        <c:txPr>
          <a:bodyPr rot="0" vert="horz" anchor="ctr" anchorCtr="0"/>
          <a:lstStyle/>
          <a:p>
            <a:pPr algn="just">
              <a:defRPr sz="1600"/>
            </a:pPr>
            <a:endParaRPr lang="en-US"/>
          </a:p>
        </c:txPr>
        <c:crossAx val="45685760"/>
        <c:crosses val="autoZero"/>
        <c:auto val="1"/>
        <c:lblAlgn val="ctr"/>
        <c:lblOffset val="100"/>
        <c:tickLblSkip val="1"/>
        <c:tickMarkSkip val="1"/>
        <c:noMultiLvlLbl val="0"/>
      </c:catAx>
      <c:valAx>
        <c:axId val="45685760"/>
        <c:scaling>
          <c:orientation val="minMax"/>
        </c:scaling>
        <c:delete val="1"/>
        <c:axPos val="b"/>
        <c:numFmt formatCode="General" sourceLinked="1"/>
        <c:majorTickMark val="out"/>
        <c:minorTickMark val="none"/>
        <c:tickLblPos val="none"/>
        <c:crossAx val="45683072"/>
        <c:crosses val="autoZero"/>
        <c:crossBetween val="between"/>
      </c:valAx>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0.59074</cdr:x>
      <cdr:y>0.16929</cdr:y>
    </cdr:from>
    <cdr:to>
      <cdr:x>0.70785</cdr:x>
      <cdr:y>0.2804</cdr:y>
    </cdr:to>
    <cdr:sp macro="" textlink="">
      <cdr:nvSpPr>
        <cdr:cNvPr id="5" name="TextBox 1"/>
        <cdr:cNvSpPr txBox="1"/>
      </cdr:nvSpPr>
      <cdr:spPr>
        <a:xfrm xmlns:a="http://schemas.openxmlformats.org/drawingml/2006/main">
          <a:off x="4960915" y="896779"/>
          <a:ext cx="983469" cy="588579"/>
        </a:xfrm>
        <a:prstGeom xmlns:a="http://schemas.openxmlformats.org/drawingml/2006/main" prst="rect">
          <a:avLst/>
        </a:prstGeom>
        <a:ln xmlns:a="http://schemas.openxmlformats.org/drawingml/2006/main" w="25400">
          <a:solidFill>
            <a:srgbClr val="FF000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Revised OIICS</a:t>
          </a:r>
          <a:endParaRPr lang="en-US" sz="160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0.64518</cdr:x>
      <cdr:y>0.28437</cdr:y>
    </cdr:from>
    <cdr:to>
      <cdr:x>0.64518</cdr:x>
      <cdr:y>0.80222</cdr:y>
    </cdr:to>
    <cdr:cxnSp macro="">
      <cdr:nvCxnSpPr>
        <cdr:cNvPr id="6" name="Straight Connector 5"/>
        <cdr:cNvCxnSpPr/>
      </cdr:nvCxnSpPr>
      <cdr:spPr>
        <a:xfrm xmlns:a="http://schemas.openxmlformats.org/drawingml/2006/main" flipV="1">
          <a:off x="5418115" y="1506379"/>
          <a:ext cx="0" cy="2743199"/>
        </a:xfrm>
        <a:prstGeom xmlns:a="http://schemas.openxmlformats.org/drawingml/2006/main" prst="line">
          <a:avLst/>
        </a:prstGeom>
        <a:ln xmlns:a="http://schemas.openxmlformats.org/drawingml/2006/main" w="254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0.66972</cdr:x>
      <cdr:y>0</cdr:y>
    </cdr:from>
    <cdr:to>
      <cdr:x>0.92044</cdr:x>
      <cdr:y>0.06569</cdr:y>
    </cdr:to>
    <cdr:sp macro="" textlink="">
      <cdr:nvSpPr>
        <cdr:cNvPr id="2" name="Text Box 10"/>
        <cdr:cNvSpPr txBox="1">
          <a:spLocks xmlns:a="http://schemas.openxmlformats.org/drawingml/2006/main" noChangeArrowheads="1"/>
        </cdr:cNvSpPr>
      </cdr:nvSpPr>
      <cdr:spPr bwMode="auto">
        <a:xfrm xmlns:a="http://schemas.openxmlformats.org/drawingml/2006/main">
          <a:off x="5562560" y="0"/>
          <a:ext cx="2082431" cy="338554"/>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a:spAutoFit/>
        </a:bodyPr>
        <a:lstStyle xmlns:a="http://schemas.openxmlformats.org/drawingml/2006/main">
          <a:defPPr>
            <a:defRPr lang="en-US"/>
          </a:defPPr>
          <a:lvl1pPr algn="l" rtl="0" fontAlgn="base">
            <a:spcBef>
              <a:spcPct val="0"/>
            </a:spcBef>
            <a:spcAft>
              <a:spcPct val="0"/>
            </a:spcAft>
            <a:defRPr kern="1200">
              <a:solidFill>
                <a:srgbClr val="000000"/>
              </a:solidFill>
              <a:latin typeface="Times New Roman" pitchFamily="18" charset="0"/>
            </a:defRPr>
          </a:lvl1pPr>
          <a:lvl2pPr marL="457200" algn="l" rtl="0" fontAlgn="base">
            <a:spcBef>
              <a:spcPct val="0"/>
            </a:spcBef>
            <a:spcAft>
              <a:spcPct val="0"/>
            </a:spcAft>
            <a:defRPr kern="1200">
              <a:solidFill>
                <a:srgbClr val="000000"/>
              </a:solidFill>
              <a:latin typeface="Times New Roman" pitchFamily="18" charset="0"/>
            </a:defRPr>
          </a:lvl2pPr>
          <a:lvl3pPr marL="914400" algn="l" rtl="0" fontAlgn="base">
            <a:spcBef>
              <a:spcPct val="0"/>
            </a:spcBef>
            <a:spcAft>
              <a:spcPct val="0"/>
            </a:spcAft>
            <a:defRPr kern="1200">
              <a:solidFill>
                <a:srgbClr val="000000"/>
              </a:solidFill>
              <a:latin typeface="Times New Roman" pitchFamily="18" charset="0"/>
            </a:defRPr>
          </a:lvl3pPr>
          <a:lvl4pPr marL="1371600" algn="l" rtl="0" fontAlgn="base">
            <a:spcBef>
              <a:spcPct val="0"/>
            </a:spcBef>
            <a:spcAft>
              <a:spcPct val="0"/>
            </a:spcAft>
            <a:defRPr kern="1200">
              <a:solidFill>
                <a:srgbClr val="000000"/>
              </a:solidFill>
              <a:latin typeface="Times New Roman" pitchFamily="18" charset="0"/>
            </a:defRPr>
          </a:lvl4pPr>
          <a:lvl5pPr marL="1828800" algn="l" rtl="0" fontAlgn="base">
            <a:spcBef>
              <a:spcPct val="0"/>
            </a:spcBef>
            <a:spcAft>
              <a:spcPct val="0"/>
            </a:spcAft>
            <a:defRPr kern="1200">
              <a:solidFill>
                <a:srgbClr val="000000"/>
              </a:solidFill>
              <a:latin typeface="Times New Roman" pitchFamily="18" charset="0"/>
            </a:defRPr>
          </a:lvl5pPr>
          <a:lvl6pPr marL="2286000" algn="l" defTabSz="914400" rtl="0" eaLnBrk="1" latinLnBrk="0" hangingPunct="1">
            <a:defRPr kern="1200">
              <a:solidFill>
                <a:srgbClr val="000000"/>
              </a:solidFill>
              <a:latin typeface="Times New Roman" pitchFamily="18" charset="0"/>
            </a:defRPr>
          </a:lvl6pPr>
          <a:lvl7pPr marL="2743200" algn="l" defTabSz="914400" rtl="0" eaLnBrk="1" latinLnBrk="0" hangingPunct="1">
            <a:defRPr kern="1200">
              <a:solidFill>
                <a:srgbClr val="000000"/>
              </a:solidFill>
              <a:latin typeface="Times New Roman" pitchFamily="18" charset="0"/>
            </a:defRPr>
          </a:lvl7pPr>
          <a:lvl8pPr marL="3200400" algn="l" defTabSz="914400" rtl="0" eaLnBrk="1" latinLnBrk="0" hangingPunct="1">
            <a:defRPr kern="1200">
              <a:solidFill>
                <a:srgbClr val="000000"/>
              </a:solidFill>
              <a:latin typeface="Times New Roman" pitchFamily="18" charset="0"/>
            </a:defRPr>
          </a:lvl8pPr>
          <a:lvl9pPr marL="3657600" algn="l" defTabSz="914400" rtl="0" eaLnBrk="1" latinLnBrk="0" hangingPunct="1">
            <a:defRPr kern="1200">
              <a:solidFill>
                <a:srgbClr val="000000"/>
              </a:solidFill>
              <a:latin typeface="Times New Roman" pitchFamily="18" charset="0"/>
            </a:defRPr>
          </a:lvl9pPr>
        </a:lstStyle>
        <a:p xmlns:a="http://schemas.openxmlformats.org/drawingml/2006/main">
          <a:pPr>
            <a:spcBef>
              <a:spcPct val="50000"/>
            </a:spcBef>
          </a:pPr>
          <a:r>
            <a:rPr lang="en-US" sz="1600" b="0" dirty="0"/>
            <a:t>Total = </a:t>
          </a:r>
          <a:r>
            <a:rPr lang="en-US" sz="1600" b="0" dirty="0" smtClean="0"/>
            <a:t>364 deaths</a:t>
          </a:r>
          <a:endParaRPr lang="en-US" sz="1600" b="0" dirty="0"/>
        </a:p>
      </cdr:txBody>
    </cdr:sp>
  </cdr:relSizeAnchor>
</c:userShapes>
</file>

<file path=ppt/drawings/drawing3.xml><?xml version="1.0" encoding="utf-8"?>
<c:userShapes xmlns:c="http://schemas.openxmlformats.org/drawingml/2006/chart">
  <cdr:relSizeAnchor xmlns:cdr="http://schemas.openxmlformats.org/drawingml/2006/chartDrawing">
    <cdr:from>
      <cdr:x>0.48223</cdr:x>
      <cdr:y>0.01219</cdr:y>
    </cdr:from>
    <cdr:to>
      <cdr:x>0.90425</cdr:x>
      <cdr:y>0.06588</cdr:y>
    </cdr:to>
    <cdr:sp macro="" textlink="">
      <cdr:nvSpPr>
        <cdr:cNvPr id="2" name="TextBox 1"/>
        <cdr:cNvSpPr txBox="1"/>
      </cdr:nvSpPr>
      <cdr:spPr>
        <a:xfrm xmlns:a="http://schemas.openxmlformats.org/drawingml/2006/main">
          <a:off x="4005330" y="64494"/>
          <a:ext cx="3505214" cy="2839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 of deaths</a:t>
          </a:r>
          <a:endParaRPr lang="en-US" sz="1600" dirty="0">
            <a:latin typeface="Times New Roman" pitchFamily="18" charset="0"/>
            <a:cs typeface="Times New Roman" pitchFamily="18" charset="0"/>
          </a:endParaRPr>
        </a:p>
      </cdr:txBody>
    </cdr:sp>
  </cdr:relSizeAnchor>
  <cdr:relSizeAnchor xmlns:cdr="http://schemas.openxmlformats.org/drawingml/2006/chartDrawing">
    <cdr:from>
      <cdr:x>0.67704</cdr:x>
      <cdr:y>0.4015</cdr:y>
    </cdr:from>
    <cdr:to>
      <cdr:x>0.91927</cdr:x>
      <cdr:y>0.46334</cdr:y>
    </cdr:to>
    <cdr:sp macro="" textlink="">
      <cdr:nvSpPr>
        <cdr:cNvPr id="3" name="Text Box 10"/>
        <cdr:cNvSpPr txBox="1">
          <a:spLocks xmlns:a="http://schemas.openxmlformats.org/drawingml/2006/main" noChangeArrowheads="1"/>
        </cdr:cNvSpPr>
      </cdr:nvSpPr>
      <cdr:spPr bwMode="auto">
        <a:xfrm xmlns:a="http://schemas.openxmlformats.org/drawingml/2006/main">
          <a:off x="5820479" y="2198094"/>
          <a:ext cx="2082431" cy="338536"/>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spcBef>
              <a:spcPct val="50000"/>
            </a:spcBef>
          </a:pPr>
          <a:r>
            <a:rPr lang="en-US" sz="1600" b="0" dirty="0">
              <a:latin typeface="Times New Roman" panose="02020603050405020304" pitchFamily="18" charset="0"/>
              <a:cs typeface="Times New Roman" panose="02020603050405020304" pitchFamily="18" charset="0"/>
            </a:rPr>
            <a:t>Total = </a:t>
          </a:r>
          <a:r>
            <a:rPr lang="en-US" sz="1600" b="0" dirty="0" smtClean="0">
              <a:latin typeface="Times New Roman" panose="02020603050405020304" pitchFamily="18" charset="0"/>
              <a:cs typeface="Times New Roman" panose="02020603050405020304" pitchFamily="18" charset="0"/>
            </a:rPr>
            <a:t>364 deaths</a:t>
          </a:r>
          <a:endParaRPr lang="en-US" sz="1600" b="0" dirty="0">
            <a:latin typeface="Times New Roman" panose="02020603050405020304" pitchFamily="18" charset="0"/>
            <a:cs typeface="Times New Roman" panose="02020603050405020304"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0.69725</cdr:x>
      <cdr:y>0</cdr:y>
    </cdr:from>
    <cdr:to>
      <cdr:x>0.94797</cdr:x>
      <cdr:y>0.06569</cdr:y>
    </cdr:to>
    <cdr:sp macro="" textlink="">
      <cdr:nvSpPr>
        <cdr:cNvPr id="2" name="Text Box 10"/>
        <cdr:cNvSpPr txBox="1">
          <a:spLocks xmlns:a="http://schemas.openxmlformats.org/drawingml/2006/main" noChangeArrowheads="1"/>
        </cdr:cNvSpPr>
      </cdr:nvSpPr>
      <cdr:spPr bwMode="auto">
        <a:xfrm xmlns:a="http://schemas.openxmlformats.org/drawingml/2006/main">
          <a:off x="5791219" y="0"/>
          <a:ext cx="2082430" cy="338554"/>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a:spAutoFit/>
        </a:bodyPr>
        <a:lstStyle xmlns:a="http://schemas.openxmlformats.org/drawingml/2006/main">
          <a:defPPr>
            <a:defRPr lang="en-US"/>
          </a:defPPr>
          <a:lvl1pPr algn="l" rtl="0" fontAlgn="base">
            <a:spcBef>
              <a:spcPct val="0"/>
            </a:spcBef>
            <a:spcAft>
              <a:spcPct val="0"/>
            </a:spcAft>
            <a:defRPr kern="1200">
              <a:solidFill>
                <a:srgbClr val="000000"/>
              </a:solidFill>
              <a:latin typeface="Times New Roman" pitchFamily="18" charset="0"/>
            </a:defRPr>
          </a:lvl1pPr>
          <a:lvl2pPr marL="457200" algn="l" rtl="0" fontAlgn="base">
            <a:spcBef>
              <a:spcPct val="0"/>
            </a:spcBef>
            <a:spcAft>
              <a:spcPct val="0"/>
            </a:spcAft>
            <a:defRPr kern="1200">
              <a:solidFill>
                <a:srgbClr val="000000"/>
              </a:solidFill>
              <a:latin typeface="Times New Roman" pitchFamily="18" charset="0"/>
            </a:defRPr>
          </a:lvl2pPr>
          <a:lvl3pPr marL="914400" algn="l" rtl="0" fontAlgn="base">
            <a:spcBef>
              <a:spcPct val="0"/>
            </a:spcBef>
            <a:spcAft>
              <a:spcPct val="0"/>
            </a:spcAft>
            <a:defRPr kern="1200">
              <a:solidFill>
                <a:srgbClr val="000000"/>
              </a:solidFill>
              <a:latin typeface="Times New Roman" pitchFamily="18" charset="0"/>
            </a:defRPr>
          </a:lvl3pPr>
          <a:lvl4pPr marL="1371600" algn="l" rtl="0" fontAlgn="base">
            <a:spcBef>
              <a:spcPct val="0"/>
            </a:spcBef>
            <a:spcAft>
              <a:spcPct val="0"/>
            </a:spcAft>
            <a:defRPr kern="1200">
              <a:solidFill>
                <a:srgbClr val="000000"/>
              </a:solidFill>
              <a:latin typeface="Times New Roman" pitchFamily="18" charset="0"/>
            </a:defRPr>
          </a:lvl4pPr>
          <a:lvl5pPr marL="1828800" algn="l" rtl="0" fontAlgn="base">
            <a:spcBef>
              <a:spcPct val="0"/>
            </a:spcBef>
            <a:spcAft>
              <a:spcPct val="0"/>
            </a:spcAft>
            <a:defRPr kern="1200">
              <a:solidFill>
                <a:srgbClr val="000000"/>
              </a:solidFill>
              <a:latin typeface="Times New Roman" pitchFamily="18" charset="0"/>
            </a:defRPr>
          </a:lvl5pPr>
          <a:lvl6pPr marL="2286000" algn="l" defTabSz="914400" rtl="0" eaLnBrk="1" latinLnBrk="0" hangingPunct="1">
            <a:defRPr kern="1200">
              <a:solidFill>
                <a:srgbClr val="000000"/>
              </a:solidFill>
              <a:latin typeface="Times New Roman" pitchFamily="18" charset="0"/>
            </a:defRPr>
          </a:lvl6pPr>
          <a:lvl7pPr marL="2743200" algn="l" defTabSz="914400" rtl="0" eaLnBrk="1" latinLnBrk="0" hangingPunct="1">
            <a:defRPr kern="1200">
              <a:solidFill>
                <a:srgbClr val="000000"/>
              </a:solidFill>
              <a:latin typeface="Times New Roman" pitchFamily="18" charset="0"/>
            </a:defRPr>
          </a:lvl7pPr>
          <a:lvl8pPr marL="3200400" algn="l" defTabSz="914400" rtl="0" eaLnBrk="1" latinLnBrk="0" hangingPunct="1">
            <a:defRPr kern="1200">
              <a:solidFill>
                <a:srgbClr val="000000"/>
              </a:solidFill>
              <a:latin typeface="Times New Roman" pitchFamily="18" charset="0"/>
            </a:defRPr>
          </a:lvl8pPr>
          <a:lvl9pPr marL="3657600" algn="l" defTabSz="914400" rtl="0" eaLnBrk="1" latinLnBrk="0" hangingPunct="1">
            <a:defRPr kern="1200">
              <a:solidFill>
                <a:srgbClr val="000000"/>
              </a:solidFill>
              <a:latin typeface="Times New Roman" pitchFamily="18" charset="0"/>
            </a:defRPr>
          </a:lvl9pPr>
        </a:lstStyle>
        <a:p xmlns:a="http://schemas.openxmlformats.org/drawingml/2006/main">
          <a:pPr>
            <a:spcBef>
              <a:spcPct val="50000"/>
            </a:spcBef>
          </a:pPr>
          <a:r>
            <a:rPr lang="en-US" sz="1600" b="0" dirty="0"/>
            <a:t>Total = </a:t>
          </a:r>
          <a:r>
            <a:rPr lang="en-US" sz="1600" b="0" dirty="0" smtClean="0"/>
            <a:t>189 deaths</a:t>
          </a:r>
          <a:endParaRPr lang="en-US" sz="1600" b="0" dirty="0"/>
        </a:p>
      </cdr:txBody>
    </cdr:sp>
  </cdr:relSizeAnchor>
</c:userShapes>
</file>

<file path=ppt/drawings/drawing5.xml><?xml version="1.0" encoding="utf-8"?>
<c:userShapes xmlns:c="http://schemas.openxmlformats.org/drawingml/2006/chart">
  <cdr:relSizeAnchor xmlns:cdr="http://schemas.openxmlformats.org/drawingml/2006/chartDrawing">
    <cdr:from>
      <cdr:x>0.48223</cdr:x>
      <cdr:y>0.01219</cdr:y>
    </cdr:from>
    <cdr:to>
      <cdr:x>0.90425</cdr:x>
      <cdr:y>0.06588</cdr:y>
    </cdr:to>
    <cdr:sp macro="" textlink="">
      <cdr:nvSpPr>
        <cdr:cNvPr id="2" name="TextBox 1"/>
        <cdr:cNvSpPr txBox="1"/>
      </cdr:nvSpPr>
      <cdr:spPr>
        <a:xfrm xmlns:a="http://schemas.openxmlformats.org/drawingml/2006/main">
          <a:off x="4005330" y="64494"/>
          <a:ext cx="3505214" cy="2839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 of deaths</a:t>
          </a:r>
        </a:p>
      </cdr:txBody>
    </cdr:sp>
  </cdr:relSizeAnchor>
</c:userShapes>
</file>

<file path=ppt/drawings/drawing6.xml><?xml version="1.0" encoding="utf-8"?>
<c:userShapes xmlns:c="http://schemas.openxmlformats.org/drawingml/2006/chart">
  <cdr:relSizeAnchor xmlns:cdr="http://schemas.openxmlformats.org/drawingml/2006/chartDrawing">
    <cdr:from>
      <cdr:x>0.56262</cdr:x>
      <cdr:y>0.01493</cdr:y>
    </cdr:from>
    <cdr:to>
      <cdr:x>0.79476</cdr:x>
      <cdr:y>0.08955</cdr:y>
    </cdr:to>
    <cdr:sp macro="" textlink="">
      <cdr:nvSpPr>
        <cdr:cNvPr id="21" name="TextBox 1"/>
        <cdr:cNvSpPr txBox="1"/>
      </cdr:nvSpPr>
      <cdr:spPr>
        <a:xfrm xmlns:a="http://schemas.openxmlformats.org/drawingml/2006/main">
          <a:off x="4900864" y="76200"/>
          <a:ext cx="2022139"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solidFill>
                <a:srgbClr val="FF0000"/>
              </a:solidFill>
              <a:latin typeface="Times New Roman" panose="02020603050405020304" pitchFamily="18" charset="0"/>
              <a:cs typeface="Times New Roman" panose="02020603050405020304" pitchFamily="18" charset="0"/>
            </a:rPr>
            <a:t>Number of deaths</a:t>
          </a:r>
          <a:endParaRPr lang="en-US" sz="1600" b="0" dirty="0">
            <a:solidFill>
              <a:srgbClr val="FF0000"/>
            </a:solidFill>
            <a:latin typeface="Times New Roman" panose="02020603050405020304" pitchFamily="18" charset="0"/>
            <a:cs typeface="Times New Roman" panose="02020603050405020304"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2463C93-B4CB-4C38-B9C7-C45084BB2E93}" type="datetimeFigureOut">
              <a:rPr lang="en-US" smtClean="0"/>
              <a:t>10/11/2017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7BC1DD6-4361-4819-A31A-6D9AEB664B96}" type="slidenum">
              <a:rPr lang="en-US" smtClean="0"/>
              <a:t>‹#›</a:t>
            </a:fld>
            <a:endParaRPr lang="en-US"/>
          </a:p>
        </p:txBody>
      </p:sp>
    </p:spTree>
    <p:extLst>
      <p:ext uri="{BB962C8B-B14F-4D97-AF65-F5344CB8AC3E}">
        <p14:creationId xmlns:p14="http://schemas.microsoft.com/office/powerpoint/2010/main" val="779114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971082" y="8830312"/>
            <a:ext cx="3037735" cy="464503"/>
          </a:xfrm>
          <a:prstGeom prst="rect">
            <a:avLst/>
          </a:prstGeom>
          <a:noFill/>
          <a:ln w="9525">
            <a:noFill/>
            <a:miter lim="800000"/>
            <a:headEnd/>
            <a:tailEnd/>
          </a:ln>
        </p:spPr>
        <p:txBody>
          <a:bodyPr lIns="93125" tIns="46563" rIns="93125" bIns="46563" anchor="b"/>
          <a:lstStyle/>
          <a:p>
            <a:pPr algn="r" defTabSz="931464"/>
            <a:fld id="{C097EE78-C9A7-470A-AC1F-D839438CFD12}" type="slidenum">
              <a:rPr lang="zh-CN" altLang="en-US" sz="1200">
                <a:solidFill>
                  <a:prstClr val="black"/>
                </a:solidFill>
              </a:rPr>
              <a:pPr algn="r" defTabSz="931464"/>
              <a:t>1</a:t>
            </a:fld>
            <a:endParaRPr lang="en-US" altLang="zh-CN" sz="1200" dirty="0">
              <a:solidFill>
                <a:prstClr val="black"/>
              </a:solidFill>
            </a:endParaRPr>
          </a:p>
        </p:txBody>
      </p:sp>
      <p:sp>
        <p:nvSpPr>
          <p:cNvPr id="59395" name="Rectangle 2"/>
          <p:cNvSpPr>
            <a:spLocks noGrp="1" noRot="1" noChangeAspect="1" noChangeArrowheads="1" noTextEdit="1"/>
          </p:cNvSpPr>
          <p:nvPr>
            <p:ph type="sldImg"/>
          </p:nvPr>
        </p:nvSpPr>
        <p:spPr>
          <a:xfrm>
            <a:off x="1184275" y="698500"/>
            <a:ext cx="4648200" cy="3486150"/>
          </a:xfrm>
          <a:ln/>
        </p:spPr>
      </p:sp>
      <p:sp>
        <p:nvSpPr>
          <p:cNvPr id="59396" name="Rectangle 3"/>
          <p:cNvSpPr>
            <a:spLocks noGrp="1" noChangeArrowheads="1"/>
          </p:cNvSpPr>
          <p:nvPr>
            <p:ph type="body" idx="1"/>
          </p:nvPr>
        </p:nvSpPr>
        <p:spPr>
          <a:xfrm>
            <a:off x="934933" y="4418328"/>
            <a:ext cx="5140537" cy="4178941"/>
          </a:xfrm>
          <a:noFill/>
          <a:ln/>
        </p:spPr>
        <p:txBody>
          <a:bodyPr lIns="93125" tIns="46563" rIns="93125" bIns="46563"/>
          <a:lstStyle/>
          <a:p>
            <a:pPr eaLnBrk="1" hangingPunct="1">
              <a:spcBef>
                <a:spcPct val="0"/>
              </a:spcBef>
            </a:pPr>
            <a:endParaRPr lang="zh-CN" altLang="en-US" dirty="0" smtClean="0"/>
          </a:p>
        </p:txBody>
      </p:sp>
    </p:spTree>
    <p:extLst>
      <p:ext uri="{BB962C8B-B14F-4D97-AF65-F5344CB8AC3E}">
        <p14:creationId xmlns:p14="http://schemas.microsoft.com/office/powerpoint/2010/main" val="1814636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2CE413-D695-4FD0-B22A-29A07001E340}" type="slidenum">
              <a:rPr lang="en-US" smtClean="0"/>
              <a:pPr/>
              <a:t>10</a:t>
            </a:fld>
            <a:endParaRPr lang="en-US" dirty="0"/>
          </a:p>
        </p:txBody>
      </p:sp>
    </p:spTree>
    <p:extLst>
      <p:ext uri="{BB962C8B-B14F-4D97-AF65-F5344CB8AC3E}">
        <p14:creationId xmlns:p14="http://schemas.microsoft.com/office/powerpoint/2010/main" val="1389702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11</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432176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12</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432176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13</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597775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14</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432176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AF8695E-AEA5-4806-BE02-B909B1C8FD82}" type="slidenum">
              <a:rPr lang="en-US" smtClean="0">
                <a:latin typeface="Arial" pitchFamily="34" charset="0"/>
              </a:rPr>
              <a:pPr/>
              <a:t>2</a:t>
            </a:fld>
            <a:endParaRPr lang="en-US" dirty="0" smtClean="0">
              <a:latin typeface="Arial" pitchFamily="34" charset="0"/>
            </a:endParaRPr>
          </a:p>
        </p:txBody>
      </p:sp>
      <p:sp>
        <p:nvSpPr>
          <p:cNvPr id="9219" name="Rectangle 7"/>
          <p:cNvSpPr txBox="1">
            <a:spLocks noGrp="1" noChangeArrowheads="1"/>
          </p:cNvSpPr>
          <p:nvPr/>
        </p:nvSpPr>
        <p:spPr bwMode="auto">
          <a:xfrm>
            <a:off x="3970942" y="8829967"/>
            <a:ext cx="3037840" cy="464820"/>
          </a:xfrm>
          <a:prstGeom prst="rect">
            <a:avLst/>
          </a:prstGeom>
          <a:noFill/>
          <a:ln w="9525">
            <a:noFill/>
            <a:miter lim="800000"/>
            <a:headEnd/>
            <a:tailEnd/>
          </a:ln>
        </p:spPr>
        <p:txBody>
          <a:bodyPr lIns="92583" tIns="46291" rIns="92583" bIns="46291" anchor="b"/>
          <a:lstStyle/>
          <a:p>
            <a:pPr algn="r" defTabSz="924866"/>
            <a:fld id="{79095A49-D703-4041-8A62-8E250CA491D8}" type="slidenum">
              <a:rPr lang="zh-CN" altLang="en-US" sz="1200">
                <a:cs typeface="宋体"/>
              </a:rPr>
              <a:pPr algn="r" defTabSz="924866"/>
              <a:t>2</a:t>
            </a:fld>
            <a:endParaRPr lang="en-US" altLang="zh-CN" sz="1200" dirty="0">
              <a:cs typeface="宋体"/>
            </a:endParaRPr>
          </a:p>
        </p:txBody>
      </p:sp>
      <p:sp>
        <p:nvSpPr>
          <p:cNvPr id="9220" name="Rectangle 2"/>
          <p:cNvSpPr>
            <a:spLocks noGrp="1" noRot="1" noChangeAspect="1" noChangeArrowheads="1" noTextEdit="1"/>
          </p:cNvSpPr>
          <p:nvPr>
            <p:ph type="sldImg"/>
          </p:nvPr>
        </p:nvSpPr>
        <p:spPr>
          <a:xfrm>
            <a:off x="1185863" y="698500"/>
            <a:ext cx="4648200" cy="3486150"/>
          </a:xfrm>
          <a:ln/>
        </p:spPr>
      </p:sp>
      <p:sp>
        <p:nvSpPr>
          <p:cNvPr id="9221" name="Rectangle 3"/>
          <p:cNvSpPr>
            <a:spLocks noGrp="1" noChangeArrowheads="1"/>
          </p:cNvSpPr>
          <p:nvPr>
            <p:ph type="body" idx="1"/>
          </p:nvPr>
        </p:nvSpPr>
        <p:spPr>
          <a:xfrm>
            <a:off x="934724" y="4419022"/>
            <a:ext cx="5140960" cy="4178539"/>
          </a:xfrm>
          <a:noFill/>
          <a:ln/>
        </p:spPr>
        <p:txBody>
          <a:bodyPr lIns="92583" tIns="46291" rIns="92583" bIns="46291"/>
          <a:lstStyle/>
          <a:p>
            <a:pPr eaLnBrk="1" hangingPunct="1"/>
            <a:endParaRPr lang="en-US" altLang="zh-CN" baseline="0" dirty="0" smtClean="0">
              <a:latin typeface="Arial" pitchFamily="34" charset="0"/>
              <a:cs typeface="宋体"/>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A718B3-A903-46BE-AC44-CEE85A9D228C}" type="slidenum">
              <a:rPr lang="en-US" smtClean="0"/>
              <a:pPr/>
              <a:t>3</a:t>
            </a:fld>
            <a:endParaRPr lang="en-US" dirty="0"/>
          </a:p>
        </p:txBody>
      </p:sp>
    </p:spTree>
    <p:extLst>
      <p:ext uri="{BB962C8B-B14F-4D97-AF65-F5344CB8AC3E}">
        <p14:creationId xmlns:p14="http://schemas.microsoft.com/office/powerpoint/2010/main" val="3420245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CE7CE6-E8A7-4617-B8B7-8CA56326ED7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30737" cy="34718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7FE0C6-B57F-469A-B5CF-AFD221B5CA56}" type="slidenum">
              <a:rPr lang="en-US" smtClean="0"/>
              <a:pPr/>
              <a:t>5</a:t>
            </a:fld>
            <a:endParaRPr lang="en-US" dirty="0"/>
          </a:p>
        </p:txBody>
      </p:sp>
    </p:spTree>
    <p:extLst>
      <p:ext uri="{BB962C8B-B14F-4D97-AF65-F5344CB8AC3E}">
        <p14:creationId xmlns:p14="http://schemas.microsoft.com/office/powerpoint/2010/main" val="1882288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CE7CE6-E8A7-4617-B8B7-8CA56326ED7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971083" y="8830313"/>
            <a:ext cx="3037735" cy="464503"/>
          </a:xfrm>
          <a:prstGeom prst="rect">
            <a:avLst/>
          </a:prstGeom>
          <a:noFill/>
          <a:ln w="9525">
            <a:noFill/>
            <a:miter lim="800000"/>
            <a:headEnd/>
            <a:tailEnd/>
          </a:ln>
        </p:spPr>
        <p:txBody>
          <a:bodyPr lIns="93143" tIns="46571" rIns="93143" bIns="46571" anchor="b"/>
          <a:lstStyle/>
          <a:p>
            <a:pPr algn="r" defTabSz="931699"/>
            <a:fld id="{327563BD-6653-4661-A742-3E889906B1A2}" type="slidenum">
              <a:rPr lang="en-US" sz="1200"/>
              <a:pPr algn="r" defTabSz="931699"/>
              <a:t>7</a:t>
            </a:fld>
            <a:endParaRPr lang="en-US" sz="12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701994" y="4416744"/>
            <a:ext cx="5606418" cy="4182112"/>
          </a:xfrm>
          <a:noFill/>
          <a:ln/>
        </p:spPr>
        <p:txBody>
          <a:bodyPr lIns="93143" tIns="46571" rIns="93143" bIns="46571"/>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30737" cy="34718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7FE0C6-B57F-469A-B5CF-AFD221B5CA56}" type="slidenum">
              <a:rPr lang="en-US" smtClean="0"/>
              <a:pPr/>
              <a:t>8</a:t>
            </a:fld>
            <a:endParaRPr lang="en-US" dirty="0"/>
          </a:p>
        </p:txBody>
      </p:sp>
    </p:spTree>
    <p:extLst>
      <p:ext uri="{BB962C8B-B14F-4D97-AF65-F5344CB8AC3E}">
        <p14:creationId xmlns:p14="http://schemas.microsoft.com/office/powerpoint/2010/main" val="1882288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CE2201-E769-411F-8E96-6A20C55F9767}" type="slidenum">
              <a:rPr lang="en-US" smtClean="0"/>
              <a:t>9</a:t>
            </a:fld>
            <a:endParaRPr lang="en-US" dirty="0"/>
          </a:p>
        </p:txBody>
      </p:sp>
    </p:spTree>
    <p:extLst>
      <p:ext uri="{BB962C8B-B14F-4D97-AF65-F5344CB8AC3E}">
        <p14:creationId xmlns:p14="http://schemas.microsoft.com/office/powerpoint/2010/main" val="182168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6A6B97-01C3-43A9-A2BC-C8853EC5176E}" type="datetimeFigureOut">
              <a:rPr lang="en-US" smtClean="0"/>
              <a:t>10/11/2017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1482951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A6B97-01C3-43A9-A2BC-C8853EC5176E}" type="datetimeFigureOut">
              <a:rPr lang="en-US" smtClean="0"/>
              <a:t>10/11/2017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1521590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A6B97-01C3-43A9-A2BC-C8853EC5176E}" type="datetimeFigureOut">
              <a:rPr lang="en-US" smtClean="0"/>
              <a:t>10/11/2017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62720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9DB2A4D-589E-4280-AEB8-96BD3D4944E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097978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91592A9-5E99-4D62-ABD0-3AB1D50D356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327237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3E0CA2F-FF81-4676-A9CF-21E65A475C3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85450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C0A83E8-BE0F-4C57-B103-2CFBB6C04DF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1259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49224357-2D60-4757-A205-F6705E7089E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28748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38FAF5D-5BFF-43BB-B79C-C9FF0D86459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627353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ED30201-8740-4ED6-B260-9EA18AC6D98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97271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B91A69C-AA57-4C20-A362-D9D9FAE2D63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16852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A6B97-01C3-43A9-A2BC-C8853EC5176E}" type="datetimeFigureOut">
              <a:rPr lang="en-US" smtClean="0"/>
              <a:t>10/11/2017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19333722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7261E19-FCCB-4A8F-8588-315FDB27E83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8777317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6456FF3-1686-428E-83DB-8130740AA45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47584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AB0EFE1-E2DB-4B26-9694-BE3E008BAAD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867210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FB597BD3-4909-448F-881E-6C571F1271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69638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6A6B97-01C3-43A9-A2BC-C8853EC5176E}" type="datetimeFigureOut">
              <a:rPr lang="en-US" smtClean="0"/>
              <a:t>10/11/2017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1715693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6A6B97-01C3-43A9-A2BC-C8853EC5176E}" type="datetimeFigureOut">
              <a:rPr lang="en-US" smtClean="0"/>
              <a:t>10/11/2017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178686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6A6B97-01C3-43A9-A2BC-C8853EC5176E}" type="datetimeFigureOut">
              <a:rPr lang="en-US" smtClean="0"/>
              <a:t>10/11/2017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3270933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6A6B97-01C3-43A9-A2BC-C8853EC5176E}" type="datetimeFigureOut">
              <a:rPr lang="en-US" smtClean="0"/>
              <a:t>10/11/2017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362142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6A6B97-01C3-43A9-A2BC-C8853EC5176E}" type="datetimeFigureOut">
              <a:rPr lang="en-US" smtClean="0"/>
              <a:t>10/11/2017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3047782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6A6B97-01C3-43A9-A2BC-C8853EC5176E}" type="datetimeFigureOut">
              <a:rPr lang="en-US" smtClean="0"/>
              <a:t>10/11/2017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25323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6A6B97-01C3-43A9-A2BC-C8853EC5176E}" type="datetimeFigureOut">
              <a:rPr lang="en-US" smtClean="0"/>
              <a:t>10/11/2017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6C0C81-A877-433A-906B-3D02B9555E92}" type="slidenum">
              <a:rPr lang="en-US" smtClean="0"/>
              <a:t>‹#›</a:t>
            </a:fld>
            <a:endParaRPr lang="en-US"/>
          </a:p>
        </p:txBody>
      </p:sp>
    </p:spTree>
    <p:extLst>
      <p:ext uri="{BB962C8B-B14F-4D97-AF65-F5344CB8AC3E}">
        <p14:creationId xmlns:p14="http://schemas.microsoft.com/office/powerpoint/2010/main" val="1343697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6A6B97-01C3-43A9-A2BC-C8853EC5176E}" type="datetimeFigureOut">
              <a:rPr lang="en-US" smtClean="0"/>
              <a:t>10/11/2017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C0C81-A877-433A-906B-3D02B9555E92}" type="slidenum">
              <a:rPr lang="en-US" smtClean="0"/>
              <a:t>‹#›</a:t>
            </a:fld>
            <a:endParaRPr lang="en-US"/>
          </a:p>
        </p:txBody>
      </p:sp>
    </p:spTree>
    <p:extLst>
      <p:ext uri="{BB962C8B-B14F-4D97-AF65-F5344CB8AC3E}">
        <p14:creationId xmlns:p14="http://schemas.microsoft.com/office/powerpoint/2010/main" val="1193824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fontAlgn="base">
              <a:spcBef>
                <a:spcPct val="0"/>
              </a:spcBef>
              <a:spcAft>
                <a:spcPct val="0"/>
              </a:spcAft>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fontAlgn="base">
              <a:spcBef>
                <a:spcPct val="0"/>
              </a:spcBef>
              <a:spcAft>
                <a:spcPct val="0"/>
              </a:spcAft>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pPr>
            <a:fld id="{7F65D261-F42C-48DC-909C-083F6DB6877A}" type="slidenum">
              <a:rPr lang="en-US">
                <a:solidFill>
                  <a:srgbClr val="000000"/>
                </a:solidFill>
              </a:rPr>
              <a:pPr fontAlgn="base">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2588671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403270" y="381000"/>
            <a:ext cx="8337461" cy="533400"/>
          </a:xfrm>
        </p:spPr>
        <p:txBody>
          <a:bodyPr>
            <a:noAutofit/>
          </a:bodyPr>
          <a:lstStyle/>
          <a:p>
            <a:pPr marL="520700" indent="-520700" algn="l"/>
            <a:r>
              <a:rPr lang="en-US" altLang="zh-CN" sz="2000" b="1" dirty="0">
                <a:latin typeface="Times New Roman" pitchFamily="18" charset="0"/>
                <a:ea typeface="宋体" pitchFamily="2" charset="-122"/>
              </a:rPr>
              <a:t>1</a:t>
            </a:r>
            <a:r>
              <a:rPr lang="en-US" altLang="zh-CN" sz="2000" b="1" dirty="0" smtClean="0">
                <a:latin typeface="Times New Roman" pitchFamily="18" charset="0"/>
                <a:ea typeface="宋体" pitchFamily="2" charset="-122"/>
              </a:rPr>
              <a:t>. Number of fatalities in construction, electrocution and other fatalities*, 2003-2015</a:t>
            </a:r>
          </a:p>
        </p:txBody>
      </p:sp>
      <p:graphicFrame>
        <p:nvGraphicFramePr>
          <p:cNvPr id="19" name="Object 3"/>
          <p:cNvGraphicFramePr>
            <a:graphicFrameLocks noGrp="1" noChangeAspect="1"/>
          </p:cNvGraphicFramePr>
          <p:nvPr>
            <p:ph sz="half" idx="4294967295"/>
            <p:extLst>
              <p:ext uri="{D42A27DB-BD31-4B8C-83A1-F6EECF244321}">
                <p14:modId xmlns:p14="http://schemas.microsoft.com/office/powerpoint/2010/main" val="3492158640"/>
              </p:ext>
            </p:extLst>
          </p:nvPr>
        </p:nvGraphicFramePr>
        <p:xfrm>
          <a:off x="228601" y="1160621"/>
          <a:ext cx="8542316" cy="5297269"/>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6"/>
          <p:cNvSpPr>
            <a:spLocks noChangeArrowheads="1"/>
          </p:cNvSpPr>
          <p:nvPr/>
        </p:nvSpPr>
        <p:spPr bwMode="auto">
          <a:xfrm>
            <a:off x="1" y="6150114"/>
            <a:ext cx="9143999" cy="707886"/>
          </a:xfrm>
          <a:prstGeom prst="rect">
            <a:avLst/>
          </a:prstGeom>
          <a:noFill/>
          <a:ln w="9525">
            <a:noFill/>
            <a:miter lim="800000"/>
            <a:headEnd/>
            <a:tailEnd/>
          </a:ln>
        </p:spPr>
        <p:txBody>
          <a:bodyPr wrap="square" anchor="ctr">
            <a:spAutoFit/>
          </a:bodyPr>
          <a:lstStyle/>
          <a:p>
            <a:r>
              <a:rPr lang="en-US" altLang="zh-CN" sz="1000" dirty="0">
                <a:solidFill>
                  <a:prstClr val="black"/>
                </a:solidFill>
                <a:latin typeface="Times New Roman" panose="02020603050405020304" pitchFamily="18" charset="0"/>
                <a:cs typeface="Times New Roman" panose="02020603050405020304" pitchFamily="18" charset="0"/>
              </a:rPr>
              <a:t>Note</a:t>
            </a:r>
            <a:r>
              <a:rPr lang="en-US" altLang="zh-CN" sz="1000" dirty="0" smtClean="0">
                <a:solidFill>
                  <a:prstClr val="black"/>
                </a:solidFill>
                <a:latin typeface="Times New Roman" panose="02020603050405020304" pitchFamily="18" charset="0"/>
                <a:cs typeface="Times New Roman" panose="02020603050405020304" pitchFamily="18" charset="0"/>
              </a:rPr>
              <a:t>: In </a:t>
            </a:r>
            <a:r>
              <a:rPr lang="en-US" altLang="zh-CN" sz="1000" dirty="0">
                <a:solidFill>
                  <a:prstClr val="black"/>
                </a:solidFill>
                <a:latin typeface="Times New Roman" panose="02020603050405020304" pitchFamily="18" charset="0"/>
                <a:cs typeface="Times New Roman" panose="02020603050405020304" pitchFamily="18" charset="0"/>
              </a:rPr>
              <a:t>2011, the CFOI switched to OIICS version </a:t>
            </a:r>
            <a:r>
              <a:rPr lang="en-US" altLang="zh-CN" sz="1000" dirty="0" smtClean="0">
                <a:solidFill>
                  <a:prstClr val="black"/>
                </a:solidFill>
                <a:latin typeface="Times New Roman" panose="02020603050405020304" pitchFamily="18" charset="0"/>
                <a:cs typeface="Times New Roman" panose="02020603050405020304" pitchFamily="18" charset="0"/>
              </a:rPr>
              <a:t>2.01, therefore the numbers before and after 2011 are not comparable.</a:t>
            </a:r>
          </a:p>
          <a:p>
            <a:r>
              <a:rPr lang="en-US" altLang="zh-CN" sz="1000" dirty="0" smtClean="0">
                <a:solidFill>
                  <a:prstClr val="black"/>
                </a:solidFill>
                <a:latin typeface="Times New Roman" panose="02020603050405020304" pitchFamily="18" charset="0"/>
                <a:cs typeface="Times New Roman" panose="02020603050405020304" pitchFamily="18" charset="0"/>
              </a:rPr>
              <a:t>* Other fatalities are fatalities from all causes except electrocution.  </a:t>
            </a:r>
            <a:endParaRPr lang="en-US" altLang="zh-CN" sz="1000" dirty="0">
              <a:solidFill>
                <a:prstClr val="black"/>
              </a:solidFill>
              <a:latin typeface="Times New Roman" panose="02020603050405020304" pitchFamily="18" charset="0"/>
              <a:cs typeface="Times New Roman" panose="02020603050405020304" pitchFamily="18" charset="0"/>
            </a:endParaRPr>
          </a:p>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 </a:t>
            </a:r>
          </a:p>
        </p:txBody>
      </p:sp>
    </p:spTree>
    <p:extLst>
      <p:ext uri="{BB962C8B-B14F-4D97-AF65-F5344CB8AC3E}">
        <p14:creationId xmlns:p14="http://schemas.microsoft.com/office/powerpoint/2010/main" val="140592125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503" y="304800"/>
            <a:ext cx="8446994" cy="609600"/>
          </a:xfrm>
        </p:spPr>
        <p:txBody>
          <a:bodyPr>
            <a:noAutofit/>
          </a:bodyPr>
          <a:lstStyle/>
          <a:p>
            <a:pPr algn="l"/>
            <a:r>
              <a:rPr lang="en-US" sz="2000" b="1" dirty="0" smtClean="0">
                <a:solidFill>
                  <a:schemeClr val="tx1"/>
                </a:solidFill>
                <a:latin typeface="Times New Roman" pitchFamily="18" charset="0"/>
              </a:rPr>
              <a:t>10. Number and rate of electrocutions in construction, selected construction </a:t>
            </a:r>
            <a:r>
              <a:rPr lang="en-US" sz="2000" b="1" dirty="0">
                <a:solidFill>
                  <a:schemeClr val="tx1"/>
                </a:solidFill>
                <a:latin typeface="Times New Roman" pitchFamily="18" charset="0"/>
              </a:rPr>
              <a:t>occupations, sum of 2011-2015</a:t>
            </a:r>
            <a:endParaRPr lang="en-US" sz="2000" dirty="0">
              <a:latin typeface="Times New Roman" panose="02020603050405020304" pitchFamily="18" charset="0"/>
              <a:cs typeface="Times New Roman" panose="02020603050405020304" pitchFamily="18" charset="0"/>
            </a:endParaRPr>
          </a:p>
        </p:txBody>
      </p:sp>
      <p:graphicFrame>
        <p:nvGraphicFramePr>
          <p:cNvPr id="4" name="Object 5"/>
          <p:cNvGraphicFramePr>
            <a:graphicFrameLocks noGrp="1" noChangeAspect="1"/>
          </p:cNvGraphicFramePr>
          <p:nvPr>
            <p:ph type="chart" idx="1"/>
            <p:extLst>
              <p:ext uri="{D42A27DB-BD31-4B8C-83A1-F6EECF244321}">
                <p14:modId xmlns:p14="http://schemas.microsoft.com/office/powerpoint/2010/main" val="192279532"/>
              </p:ext>
            </p:extLst>
          </p:nvPr>
        </p:nvGraphicFramePr>
        <p:xfrm>
          <a:off x="280736" y="1066800"/>
          <a:ext cx="8710863"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1"/>
          <p:cNvSpPr txBox="1"/>
          <p:nvPr/>
        </p:nvSpPr>
        <p:spPr>
          <a:xfrm>
            <a:off x="-24063" y="6331472"/>
            <a:ext cx="883920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smtClean="0">
                <a:latin typeface="Times New Roman" panose="02020603050405020304" pitchFamily="18" charset="0"/>
                <a:cs typeface="Times New Roman" panose="02020603050405020304" pitchFamily="18" charset="0"/>
              </a:rPr>
              <a:t>*refers to the Heating and Air Conditioning Mechanics occupation</a:t>
            </a:r>
            <a:endParaRPr lang="en-US" sz="1200" dirty="0">
              <a:latin typeface="Times New Roman" panose="02020603050405020304" pitchFamily="18" charset="0"/>
              <a:cs typeface="Times New Roman" panose="02020603050405020304" pitchFamily="18" charset="0"/>
            </a:endParaRPr>
          </a:p>
        </p:txBody>
      </p:sp>
      <p:sp>
        <p:nvSpPr>
          <p:cNvPr id="6" name="TextBox 6"/>
          <p:cNvSpPr txBox="1"/>
          <p:nvPr/>
        </p:nvSpPr>
        <p:spPr>
          <a:xfrm>
            <a:off x="-24063" y="6581001"/>
            <a:ext cx="9144000" cy="253916"/>
          </a:xfrm>
          <a:prstGeom prst="rect">
            <a:avLst/>
          </a:prstGeom>
          <a:noFill/>
        </p:spPr>
        <p:txBody>
          <a:bodyPr wrap="square" rtlCol="0">
            <a:spAutoFit/>
          </a:bodyPr>
          <a:lstStyle>
            <a:defPPr>
              <a:defRPr lang="en-US"/>
            </a:defPPr>
            <a:lvl1pPr algn="l"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a:lstStyle>
          <a:p>
            <a:r>
              <a:rPr lang="en-US" sz="1050" dirty="0" smtClean="0">
                <a:latin typeface="Times New Roman" pitchFamily="18" charset="0"/>
                <a:cs typeface="Times New Roman" pitchFamily="18" charset="0"/>
              </a:rPr>
              <a:t>This research was conducted with restricted access to Bureau of Labor Statistics (BLS) data.  The views expressed here do not necessarily reflect the views of the BLS.</a:t>
            </a:r>
            <a:endParaRPr lang="en-US" sz="1050" dirty="0">
              <a:latin typeface="Times New Roman" pitchFamily="18" charset="0"/>
              <a:cs typeface="Times New Roman" pitchFamily="18" charset="0"/>
            </a:endParaRPr>
          </a:p>
        </p:txBody>
      </p:sp>
    </p:spTree>
    <p:extLst>
      <p:ext uri="{BB962C8B-B14F-4D97-AF65-F5344CB8AC3E}">
        <p14:creationId xmlns:p14="http://schemas.microsoft.com/office/powerpoint/2010/main" val="3384046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800"/>
            <a:ext cx="8368553" cy="685800"/>
          </a:xfrm>
        </p:spPr>
        <p:txBody>
          <a:bodyPr>
            <a:noAutofit/>
          </a:bodyPr>
          <a:lstStyle/>
          <a:p>
            <a:pPr marL="457200" indent="-457200" algn="l"/>
            <a:r>
              <a:rPr lang="en-US" sz="2000" b="1" dirty="0" smtClean="0">
                <a:latin typeface="Times New Roman" panose="02020603050405020304" pitchFamily="18" charset="0"/>
                <a:cs typeface="Times New Roman" panose="02020603050405020304" pitchFamily="18" charset="0"/>
              </a:rPr>
              <a:t>11. Number and rate of electrocutions among electricians, 2003-2015</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2147002444"/>
              </p:ext>
            </p:extLst>
          </p:nvPr>
        </p:nvGraphicFramePr>
        <p:xfrm>
          <a:off x="482600" y="1066800"/>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0" y="645789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Numbers were obtained from the BLS through special requests. Numbers of FTEs were estimated using the Current Population Survey. Calculations by the authors</a:t>
            </a:r>
            <a:r>
              <a:rPr lang="en-US" sz="1000" dirty="0" smtClean="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The views expressed here do not necessarily reflect the views of the BLS. </a:t>
            </a:r>
          </a:p>
        </p:txBody>
      </p:sp>
    </p:spTree>
    <p:extLst>
      <p:ext uri="{BB962C8B-B14F-4D97-AF65-F5344CB8AC3E}">
        <p14:creationId xmlns:p14="http://schemas.microsoft.com/office/powerpoint/2010/main" val="973700049"/>
      </p:ext>
    </p:extLst>
  </p:cSld>
  <p:clrMapOvr>
    <a:masterClrMapping/>
  </p:clrMapOvr>
  <p:transition>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800"/>
            <a:ext cx="8368553" cy="685800"/>
          </a:xfrm>
        </p:spPr>
        <p:txBody>
          <a:bodyPr>
            <a:noAutofit/>
          </a:bodyPr>
          <a:lstStyle/>
          <a:p>
            <a:pPr marL="457200" indent="-457200" algn="l"/>
            <a:r>
              <a:rPr lang="en-US" sz="2000" b="1" dirty="0" smtClean="0">
                <a:latin typeface="Times New Roman" panose="02020603050405020304" pitchFamily="18" charset="0"/>
                <a:cs typeface="Times New Roman" panose="02020603050405020304" pitchFamily="18" charset="0"/>
              </a:rPr>
              <a:t>12. Number and rate of electrocutions among power-line installers, 2003-2015</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1830756079"/>
              </p:ext>
            </p:extLst>
          </p:nvPr>
        </p:nvGraphicFramePr>
        <p:xfrm>
          <a:off x="482600" y="1066800"/>
          <a:ext cx="8432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0" y="645789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Numbers were obtained from the BLS through special requests. Numbers of FTEs were estimated using the Current Population Survey. Calculations by the authors</a:t>
            </a:r>
            <a:r>
              <a:rPr lang="en-US" sz="1000" dirty="0" smtClean="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The views expressed here do not necessarily reflect the views of the BLS. </a:t>
            </a:r>
          </a:p>
        </p:txBody>
      </p:sp>
    </p:spTree>
    <p:extLst>
      <p:ext uri="{BB962C8B-B14F-4D97-AF65-F5344CB8AC3E}">
        <p14:creationId xmlns:p14="http://schemas.microsoft.com/office/powerpoint/2010/main" val="2775344627"/>
      </p:ext>
    </p:extLst>
  </p:cSld>
  <p:clrMapOvr>
    <a:masterClrMapping/>
  </p:clrMapOvr>
  <p:transition>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42900" y="304800"/>
            <a:ext cx="8458200" cy="704910"/>
          </a:xfrm>
        </p:spPr>
        <p:txBody>
          <a:bodyPr>
            <a:noAutofit/>
          </a:bodyPr>
          <a:lstStyle/>
          <a:p>
            <a:pPr marL="457200" indent="-457200" algn="l"/>
            <a:r>
              <a:rPr lang="en-US" altLang="zh-CN" sz="2000" b="1" dirty="0" smtClean="0">
                <a:latin typeface="Times New Roman" panose="02020603050405020304" pitchFamily="18" charset="0"/>
                <a:cs typeface="Times New Roman" panose="02020603050405020304" pitchFamily="18" charset="0"/>
              </a:rPr>
              <a:t>13. Rate of electrocutions in construction, selected worker characteristics, </a:t>
            </a:r>
            <a:r>
              <a:rPr lang="en-US" sz="2000" b="1" dirty="0" smtClean="0">
                <a:latin typeface="Times New Roman" panose="02020603050405020304" pitchFamily="18" charset="0"/>
                <a:cs typeface="Times New Roman" panose="02020603050405020304" pitchFamily="18" charset="0"/>
              </a:rPr>
              <a:t>average </a:t>
            </a:r>
            <a:r>
              <a:rPr lang="en-US" sz="2000" b="1" dirty="0">
                <a:latin typeface="Times New Roman" panose="02020603050405020304" pitchFamily="18" charset="0"/>
                <a:cs typeface="Times New Roman" panose="02020603050405020304" pitchFamily="18" charset="0"/>
              </a:rPr>
              <a:t>of </a:t>
            </a:r>
            <a:r>
              <a:rPr lang="en-US" sz="2000" b="1" dirty="0" smtClean="0">
                <a:latin typeface="Times New Roman" panose="02020603050405020304" pitchFamily="18" charset="0"/>
                <a:cs typeface="Times New Roman" panose="02020603050405020304" pitchFamily="18" charset="0"/>
              </a:rPr>
              <a:t>2011-2015</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2191366283"/>
              </p:ext>
            </p:extLst>
          </p:nvPr>
        </p:nvGraphicFramePr>
        <p:xfrm>
          <a:off x="609600" y="1295400"/>
          <a:ext cx="79248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0" y="645789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Numbers were obtained from the BLS through special requests. Numbers of FTEs were estimated using the Current Population Survey. Calculations by the authors</a:t>
            </a:r>
            <a:r>
              <a:rPr lang="en-US" sz="1000" dirty="0" smtClean="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The views expressed here do not necessarily reflect the views of the BLS. </a:t>
            </a:r>
          </a:p>
        </p:txBody>
      </p:sp>
    </p:spTree>
    <p:extLst>
      <p:ext uri="{BB962C8B-B14F-4D97-AF65-F5344CB8AC3E}">
        <p14:creationId xmlns:p14="http://schemas.microsoft.com/office/powerpoint/2010/main" val="227362955"/>
      </p:ext>
    </p:extLst>
  </p:cSld>
  <p:clrMapOvr>
    <a:masterClrMapping/>
  </p:clrMapOvr>
  <p:transition>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800"/>
            <a:ext cx="8368553" cy="685800"/>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14. Percentage and rate of electrocutions in construction, </a:t>
            </a:r>
            <a:r>
              <a:rPr lang="en-US" sz="2000" b="1" dirty="0">
                <a:latin typeface="Times New Roman" panose="02020603050405020304" pitchFamily="18" charset="0"/>
                <a:cs typeface="Times New Roman" panose="02020603050405020304" pitchFamily="18" charset="0"/>
              </a:rPr>
              <a:t>by age </a:t>
            </a:r>
            <a:r>
              <a:rPr lang="en-US" sz="2000" b="1" dirty="0" smtClean="0">
                <a:latin typeface="Times New Roman" panose="02020603050405020304" pitchFamily="18" charset="0"/>
                <a:cs typeface="Times New Roman" panose="02020603050405020304" pitchFamily="18" charset="0"/>
              </a:rPr>
              <a:t/>
            </a:r>
            <a:br>
              <a:rPr lang="en-US" sz="2000" b="1" dirty="0" smtClean="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group</a:t>
            </a: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average of 2011-2015</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839883119"/>
              </p:ext>
            </p:extLst>
          </p:nvPr>
        </p:nvGraphicFramePr>
        <p:xfrm>
          <a:off x="482600" y="1066800"/>
          <a:ext cx="8178800" cy="5181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9392480"/>
      </p:ext>
    </p:extLst>
  </p:cSld>
  <p:clrMapOvr>
    <a:masterClrMapping/>
  </p:clrMapOvr>
  <p:transition>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idx="4294967295"/>
          </p:nvPr>
        </p:nvSpPr>
        <p:spPr>
          <a:xfrm>
            <a:off x="381000" y="457200"/>
            <a:ext cx="8610600" cy="457200"/>
          </a:xfrm>
        </p:spPr>
        <p:txBody>
          <a:bodyPr>
            <a:noAutofit/>
          </a:bodyPr>
          <a:lstStyle/>
          <a:p>
            <a:pPr marL="509588" indent="-509588" algn="l" eaLnBrk="1" hangingPunct="1"/>
            <a:r>
              <a:rPr lang="en-US" altLang="zh-CN" sz="2000" b="1" dirty="0" smtClean="0">
                <a:latin typeface="Times New Roman" pitchFamily="18" charset="0"/>
                <a:cs typeface="Times New Roman" pitchFamily="18" charset="0"/>
              </a:rPr>
              <a:t>2. Number and rate of electrocutions in construction, 2003-2015</a:t>
            </a:r>
            <a:endParaRPr lang="en-US" altLang="zh-CN" sz="2000" b="1" dirty="0" smtClean="0">
              <a:latin typeface="Times New Roman" pitchFamily="18" charset="0"/>
              <a:ea typeface="宋体"/>
              <a:cs typeface="Times New Roman" pitchFamily="18" charset="0"/>
            </a:endParaRPr>
          </a:p>
        </p:txBody>
      </p:sp>
      <p:sp>
        <p:nvSpPr>
          <p:cNvPr id="198661" name="Text Box 5"/>
          <p:cNvSpPr txBox="1">
            <a:spLocks noChangeArrowheads="1"/>
          </p:cNvSpPr>
          <p:nvPr/>
        </p:nvSpPr>
        <p:spPr bwMode="auto">
          <a:xfrm>
            <a:off x="1752600" y="5867400"/>
            <a:ext cx="184150" cy="366713"/>
          </a:xfrm>
          <a:prstGeom prst="rect">
            <a:avLst/>
          </a:prstGeom>
          <a:noFill/>
          <a:ln w="9525">
            <a:noFill/>
            <a:miter lim="800000"/>
            <a:headEnd/>
            <a:tailEnd/>
          </a:ln>
        </p:spPr>
        <p:txBody>
          <a:bodyPr wrap="none">
            <a:spAutoFit/>
          </a:bodyPr>
          <a:lstStyle/>
          <a:p>
            <a:endParaRPr lang="zh-CN" altLang="en-US">
              <a:ea typeface="宋体"/>
              <a:cs typeface="宋体"/>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1652781965"/>
              </p:ext>
            </p:extLst>
          </p:nvPr>
        </p:nvGraphicFramePr>
        <p:xfrm>
          <a:off x="381000" y="1143000"/>
          <a:ext cx="8305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6"/>
          <p:cNvSpPr txBox="1"/>
          <p:nvPr/>
        </p:nvSpPr>
        <p:spPr>
          <a:xfrm>
            <a:off x="0" y="6604084"/>
            <a:ext cx="9144000" cy="253916"/>
          </a:xfrm>
          <a:prstGeom prst="rect">
            <a:avLst/>
          </a:prstGeom>
          <a:noFill/>
        </p:spPr>
        <p:txBody>
          <a:bodyPr wrap="square" rtlCol="0">
            <a:spAutoFit/>
          </a:bodyPr>
          <a:lstStyle>
            <a:defPPr>
              <a:defRPr lang="en-US"/>
            </a:defPPr>
            <a:lvl1pPr algn="l"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a:lstStyle>
          <a:p>
            <a:r>
              <a:rPr lang="en-US" sz="1050" dirty="0" smtClean="0">
                <a:latin typeface="Times New Roman" pitchFamily="18" charset="0"/>
                <a:cs typeface="Times New Roman" pitchFamily="18" charset="0"/>
              </a:rPr>
              <a:t>This research was conducted with restricted access to Bureau of Labor Statistics (BLS) data.  The views expressed here do not necessarily reflect the views of the BLS.</a:t>
            </a:r>
            <a:endParaRPr lang="en-US" sz="1050" dirty="0">
              <a:latin typeface="Times New Roman" pitchFamily="18" charset="0"/>
              <a:cs typeface="Times New Roman" pitchFamily="18" charset="0"/>
            </a:endParaRPr>
          </a:p>
        </p:txBody>
      </p:sp>
    </p:spTree>
    <p:extLst>
      <p:ext uri="{BB962C8B-B14F-4D97-AF65-F5344CB8AC3E}">
        <p14:creationId xmlns:p14="http://schemas.microsoft.com/office/powerpoint/2010/main" val="34464297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98661"/>
                                        </p:tgtEl>
                                        <p:attrNameLst>
                                          <p:attrName>style.visibility</p:attrName>
                                        </p:attrNameLst>
                                      </p:cBhvr>
                                      <p:to>
                                        <p:strVal val="visible"/>
                                      </p:to>
                                    </p:set>
                                    <p:anim calcmode="lin" valueType="num">
                                      <p:cBhvr additive="base">
                                        <p:cTn id="7" dur="500" fill="hold"/>
                                        <p:tgtEl>
                                          <p:spTgt spid="198661"/>
                                        </p:tgtEl>
                                        <p:attrNameLst>
                                          <p:attrName>ppt_x</p:attrName>
                                        </p:attrNameLst>
                                      </p:cBhvr>
                                      <p:tavLst>
                                        <p:tav tm="0">
                                          <p:val>
                                            <p:strVal val="#ppt_x"/>
                                          </p:val>
                                        </p:tav>
                                        <p:tav tm="100000">
                                          <p:val>
                                            <p:strVal val="#ppt_x"/>
                                          </p:val>
                                        </p:tav>
                                      </p:tavLst>
                                    </p:anim>
                                    <p:anim calcmode="lin" valueType="num">
                                      <p:cBhvr additive="base">
                                        <p:cTn id="8" dur="500" fill="hold"/>
                                        <p:tgtEl>
                                          <p:spTgt spid="1986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6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71500" y="373725"/>
            <a:ext cx="8001000" cy="609600"/>
          </a:xfrm>
        </p:spPr>
        <p:txBody>
          <a:bodyPr>
            <a:noAutofit/>
          </a:bodyPr>
          <a:lstStyle/>
          <a:p>
            <a:pPr algn="l"/>
            <a:r>
              <a:rPr lang="en-US" sz="2000" b="1" dirty="0" smtClean="0">
                <a:latin typeface="Times New Roman" panose="02020603050405020304" pitchFamily="18" charset="0"/>
                <a:cs typeface="Times New Roman" panose="02020603050405020304" pitchFamily="18" charset="0"/>
              </a:rPr>
              <a:t>3. </a:t>
            </a:r>
            <a:r>
              <a:rPr lang="en-US" sz="2000" b="1" dirty="0">
                <a:latin typeface="Times New Roman" panose="02020603050405020304" pitchFamily="18" charset="0"/>
                <a:cs typeface="Times New Roman" panose="02020603050405020304" pitchFamily="18" charset="0"/>
              </a:rPr>
              <a:t>Number of </a:t>
            </a:r>
            <a:r>
              <a:rPr lang="en-US" sz="2000" b="1" dirty="0" smtClean="0">
                <a:latin typeface="Times New Roman" panose="02020603050405020304" pitchFamily="18" charset="0"/>
                <a:cs typeface="Times New Roman" panose="02020603050405020304" pitchFamily="18" charset="0"/>
              </a:rPr>
              <a:t>electrocutions, by </a:t>
            </a:r>
            <a:r>
              <a:rPr lang="en-US" sz="2000" b="1" dirty="0">
                <a:latin typeface="Times New Roman" panose="02020603050405020304" pitchFamily="18" charset="0"/>
                <a:cs typeface="Times New Roman" panose="02020603050405020304" pitchFamily="18" charset="0"/>
              </a:rPr>
              <a:t>major industry, </a:t>
            </a:r>
            <a:r>
              <a:rPr lang="en-US" sz="2000" b="1" dirty="0" smtClean="0">
                <a:latin typeface="Times New Roman" panose="02020603050405020304" pitchFamily="18" charset="0"/>
                <a:cs typeface="Times New Roman" panose="02020603050405020304" pitchFamily="18" charset="0"/>
              </a:rPr>
              <a:t>2015</a:t>
            </a:r>
            <a:br>
              <a:rPr lang="en-US" sz="2000" b="1" dirty="0" smtClean="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All employment)</a:t>
            </a:r>
            <a:endParaRPr lang="en-US" sz="2000" dirty="0" smtClean="0">
              <a:solidFill>
                <a:srgbClr val="FF0000"/>
              </a:solidFill>
              <a:latin typeface="Times New Roman" pitchFamily="18" charset="0"/>
              <a:cs typeface="Times New Roman" pitchFamily="18" charset="0"/>
            </a:endParaRPr>
          </a:p>
        </p:txBody>
      </p:sp>
      <p:graphicFrame>
        <p:nvGraphicFramePr>
          <p:cNvPr id="6" name="Object 3"/>
          <p:cNvGraphicFramePr>
            <a:graphicFrameLocks noGrp="1" noChangeAspect="1"/>
          </p:cNvGraphicFramePr>
          <p:nvPr>
            <p:extLst>
              <p:ext uri="{D42A27DB-BD31-4B8C-83A1-F6EECF244321}">
                <p14:modId xmlns:p14="http://schemas.microsoft.com/office/powerpoint/2010/main" val="1602298140"/>
              </p:ext>
            </p:extLst>
          </p:nvPr>
        </p:nvGraphicFramePr>
        <p:xfrm>
          <a:off x="381001" y="1046527"/>
          <a:ext cx="8555378" cy="5512242"/>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716" y="6611779"/>
            <a:ext cx="9141790" cy="246221"/>
          </a:xfrm>
          <a:prstGeom prst="rect">
            <a:avLst/>
          </a:prstGeom>
        </p:spPr>
        <p:txBody>
          <a:bodyPr wrap="square">
            <a:spAutoFit/>
          </a:bodyPr>
          <a:lstStyle/>
          <a:p>
            <a:pPr eaLnBrk="0" hangingPunct="0">
              <a:spcBef>
                <a:spcPts val="350"/>
              </a:spcBef>
            </a:pPr>
            <a:r>
              <a:rPr lang="en-US" altLang="zh-CN" sz="1000" dirty="0" smtClean="0">
                <a:latin typeface="Times New Roman" panose="02020603050405020304" pitchFamily="18" charset="0"/>
                <a:cs typeface="Times New Roman" panose="02020603050405020304" pitchFamily="18" charset="0"/>
              </a:rPr>
              <a:t>Source</a:t>
            </a:r>
            <a:r>
              <a:rPr lang="en-US" altLang="zh-CN" sz="1000" dirty="0">
                <a:latin typeface="Times New Roman" panose="02020603050405020304" pitchFamily="18" charset="0"/>
                <a:cs typeface="Times New Roman" panose="02020603050405020304" pitchFamily="18" charset="0"/>
              </a:rPr>
              <a:t>: U.S. Bureau of Labor Statistics, </a:t>
            </a:r>
            <a:r>
              <a:rPr lang="en-US" altLang="zh-CN" sz="1000" dirty="0" smtClean="0">
                <a:latin typeface="Times New Roman" panose="02020603050405020304" pitchFamily="18" charset="0"/>
                <a:cs typeface="Times New Roman" panose="02020603050405020304" pitchFamily="18" charset="0"/>
              </a:rPr>
              <a:t>2015 </a:t>
            </a:r>
            <a:r>
              <a:rPr lang="en-US" altLang="zh-CN" sz="1000" dirty="0">
                <a:latin typeface="Times New Roman" panose="02020603050405020304" pitchFamily="18" charset="0"/>
                <a:cs typeface="Times New Roman" panose="02020603050405020304" pitchFamily="18" charset="0"/>
              </a:rPr>
              <a:t>Census of Fatal Occupational Injuries. </a:t>
            </a:r>
            <a:r>
              <a:rPr lang="en-US" sz="1000" dirty="0">
                <a:latin typeface="Times New Roman" panose="02020603050405020304" pitchFamily="18" charset="0"/>
                <a:cs typeface="Times New Roman" panose="02020603050405020304" pitchFamily="18" charset="0"/>
              </a:rPr>
              <a:t>Numbers </a:t>
            </a:r>
            <a:r>
              <a:rPr lang="en-US" sz="1000" dirty="0" smtClean="0">
                <a:latin typeface="Times New Roman" panose="02020603050405020304" pitchFamily="18" charset="0"/>
                <a:cs typeface="Times New Roman" panose="02020603050405020304" pitchFamily="18" charset="0"/>
              </a:rPr>
              <a:t>were </a:t>
            </a:r>
            <a:r>
              <a:rPr lang="en-US" sz="1000" dirty="0">
                <a:latin typeface="Times New Roman" panose="02020603050405020304" pitchFamily="18" charset="0"/>
                <a:cs typeface="Times New Roman" panose="02020603050405020304" pitchFamily="18" charset="0"/>
              </a:rPr>
              <a:t>from the online CFOI database.</a:t>
            </a:r>
          </a:p>
        </p:txBody>
      </p:sp>
      <p:sp>
        <p:nvSpPr>
          <p:cNvPr id="2" name="TextBox 1"/>
          <p:cNvSpPr txBox="1"/>
          <p:nvPr/>
        </p:nvSpPr>
        <p:spPr>
          <a:xfrm>
            <a:off x="5562600" y="3048000"/>
            <a:ext cx="2057400" cy="338554"/>
          </a:xfrm>
          <a:prstGeom prst="rect">
            <a:avLst/>
          </a:prstGeom>
          <a:no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Total = 134 deaths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9600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533400"/>
            <a:ext cx="8382000" cy="685800"/>
          </a:xfrm>
        </p:spPr>
        <p:txBody>
          <a:bodyPr/>
          <a:lstStyle/>
          <a:p>
            <a:pPr marL="520700" indent="-520700" algn="l"/>
            <a:r>
              <a:rPr lang="en-US" sz="2000" b="1" dirty="0" smtClean="0">
                <a:solidFill>
                  <a:schemeClr val="tx1"/>
                </a:solidFill>
                <a:latin typeface="Times New Roman" pitchFamily="18" charset="0"/>
              </a:rPr>
              <a:t>4. </a:t>
            </a:r>
            <a:r>
              <a:rPr lang="en-US" sz="2000" b="1" dirty="0" smtClean="0">
                <a:latin typeface="Times New Roman" pitchFamily="18" charset="0"/>
              </a:rPr>
              <a:t>E</a:t>
            </a:r>
            <a:r>
              <a:rPr lang="en-US" sz="2000" b="1" dirty="0" smtClean="0">
                <a:solidFill>
                  <a:schemeClr val="tx1"/>
                </a:solidFill>
                <a:latin typeface="Times New Roman" pitchFamily="18" charset="0"/>
              </a:rPr>
              <a:t>lectrocutions </a:t>
            </a:r>
            <a:r>
              <a:rPr lang="en-US" sz="2000" b="1" dirty="0">
                <a:solidFill>
                  <a:schemeClr val="tx1"/>
                </a:solidFill>
                <a:latin typeface="Times New Roman" pitchFamily="18" charset="0"/>
              </a:rPr>
              <a:t>in construction</a:t>
            </a:r>
            <a:r>
              <a:rPr lang="en-US" sz="2000" b="1" dirty="0" smtClean="0">
                <a:latin typeface="Times New Roman" pitchFamily="18" charset="0"/>
              </a:rPr>
              <a:t>, by major event or exposure, </a:t>
            </a:r>
            <a:r>
              <a:rPr lang="en-US" sz="2000" b="1" dirty="0" smtClean="0">
                <a:solidFill>
                  <a:schemeClr val="tx1"/>
                </a:solidFill>
                <a:latin typeface="Times New Roman" pitchFamily="18" charset="0"/>
              </a:rPr>
              <a:t>sum of 2011-2015</a:t>
            </a:r>
            <a:endParaRPr lang="en-US" sz="2000" b="1" dirty="0">
              <a:solidFill>
                <a:schemeClr val="tx1"/>
              </a:solidFill>
              <a:latin typeface="Times New Roman" pitchFamily="18" charset="0"/>
            </a:endParaRPr>
          </a:p>
        </p:txBody>
      </p:sp>
      <p:graphicFrame>
        <p:nvGraphicFramePr>
          <p:cNvPr id="9" name="Object 3"/>
          <p:cNvGraphicFramePr>
            <a:graphicFrameLocks noGrp="1" noChangeAspect="1"/>
          </p:cNvGraphicFramePr>
          <p:nvPr>
            <p:ph type="chart" idx="1"/>
            <p:extLst>
              <p:ext uri="{D42A27DB-BD31-4B8C-83A1-F6EECF244321}">
                <p14:modId xmlns:p14="http://schemas.microsoft.com/office/powerpoint/2010/main" val="345807195"/>
              </p:ext>
            </p:extLst>
          </p:nvPr>
        </p:nvGraphicFramePr>
        <p:xfrm>
          <a:off x="304800" y="1295400"/>
          <a:ext cx="8305800" cy="515353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6"/>
          <p:cNvSpPr txBox="1"/>
          <p:nvPr/>
        </p:nvSpPr>
        <p:spPr>
          <a:xfrm>
            <a:off x="0" y="6604084"/>
            <a:ext cx="9144000" cy="253916"/>
          </a:xfrm>
          <a:prstGeom prst="rect">
            <a:avLst/>
          </a:prstGeom>
          <a:noFill/>
        </p:spPr>
        <p:txBody>
          <a:bodyPr wrap="square" rtlCol="0">
            <a:spAutoFit/>
          </a:bodyPr>
          <a:lstStyle>
            <a:defPPr>
              <a:defRPr lang="en-US"/>
            </a:defPPr>
            <a:lvl1pPr algn="l"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a:lstStyle>
          <a:p>
            <a:r>
              <a:rPr lang="en-US" sz="1050" dirty="0" smtClean="0">
                <a:latin typeface="Times New Roman" pitchFamily="18" charset="0"/>
                <a:cs typeface="Times New Roman" pitchFamily="18" charset="0"/>
              </a:rPr>
              <a:t>This research was conducted with restricted access to Bureau of Labor Statistics (BLS) data.  The views expressed here do not necessarily reflect the views of the BLS.</a:t>
            </a:r>
            <a:endParaRPr lang="en-US" sz="1050" dirty="0">
              <a:latin typeface="Times New Roman" pitchFamily="18" charset="0"/>
              <a:cs typeface="Times New Roman" pitchFamily="18" charset="0"/>
            </a:endParaRPr>
          </a:p>
        </p:txBody>
      </p:sp>
    </p:spTree>
    <p:extLst>
      <p:ext uri="{BB962C8B-B14F-4D97-AF65-F5344CB8AC3E}">
        <p14:creationId xmlns:p14="http://schemas.microsoft.com/office/powerpoint/2010/main" val="484861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69294"/>
            <a:ext cx="8382000" cy="709212"/>
          </a:xfrm>
          <a:solidFill>
            <a:srgbClr val="FFFFFF"/>
          </a:solidFill>
        </p:spPr>
        <p:txBody>
          <a:bodyPr>
            <a:noAutofit/>
          </a:bodyPr>
          <a:lstStyle/>
          <a:p>
            <a:pPr algn="l"/>
            <a:r>
              <a:rPr lang="en-US" sz="2000" b="1" dirty="0" smtClean="0">
                <a:solidFill>
                  <a:schemeClr val="tx1"/>
                </a:solidFill>
                <a:latin typeface="Times New Roman" pitchFamily="18" charset="0"/>
              </a:rPr>
              <a:t>5. </a:t>
            </a:r>
            <a:r>
              <a:rPr lang="en-US" sz="2000" b="1" dirty="0" smtClean="0">
                <a:latin typeface="Times New Roman" pitchFamily="18" charset="0"/>
              </a:rPr>
              <a:t>Number </a:t>
            </a:r>
            <a:r>
              <a:rPr lang="en-US" sz="2000" b="1" dirty="0">
                <a:solidFill>
                  <a:schemeClr val="tx1"/>
                </a:solidFill>
                <a:latin typeface="Times New Roman" pitchFamily="18" charset="0"/>
              </a:rPr>
              <a:t>of </a:t>
            </a:r>
            <a:r>
              <a:rPr lang="en-US" sz="2000" b="1" dirty="0" smtClean="0">
                <a:solidFill>
                  <a:schemeClr val="tx1"/>
                </a:solidFill>
                <a:latin typeface="Times New Roman" pitchFamily="18" charset="0"/>
              </a:rPr>
              <a:t>electrocutions </a:t>
            </a:r>
            <a:r>
              <a:rPr lang="en-US" sz="2000" b="1" dirty="0">
                <a:solidFill>
                  <a:schemeClr val="tx1"/>
                </a:solidFill>
                <a:latin typeface="Times New Roman" pitchFamily="18" charset="0"/>
              </a:rPr>
              <a:t>in construction, by primary source, sum of 2011-2015</a:t>
            </a:r>
            <a:endParaRPr lang="en-US" sz="2000" dirty="0">
              <a:latin typeface="Times New Roman" pitchFamily="18" charset="0"/>
              <a:cs typeface="Times New Roman" pitchFamily="18" charset="0"/>
            </a:endParaRPr>
          </a:p>
        </p:txBody>
      </p:sp>
      <p:graphicFrame>
        <p:nvGraphicFramePr>
          <p:cNvPr id="6" name="Object 3"/>
          <p:cNvGraphicFramePr>
            <a:graphicFrameLocks noGrp="1" noChangeAspect="1"/>
          </p:cNvGraphicFramePr>
          <p:nvPr>
            <p:ph type="chart" idx="1"/>
            <p:extLst>
              <p:ext uri="{D42A27DB-BD31-4B8C-83A1-F6EECF244321}">
                <p14:modId xmlns:p14="http://schemas.microsoft.com/office/powerpoint/2010/main" val="3141105041"/>
              </p:ext>
            </p:extLst>
          </p:nvPr>
        </p:nvGraphicFramePr>
        <p:xfrm>
          <a:off x="123121" y="1078506"/>
          <a:ext cx="8596949" cy="54746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5393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533400"/>
            <a:ext cx="8382000" cy="685800"/>
          </a:xfrm>
        </p:spPr>
        <p:txBody>
          <a:bodyPr/>
          <a:lstStyle/>
          <a:p>
            <a:pPr marL="520700" indent="-520700" algn="l"/>
            <a:r>
              <a:rPr lang="en-US" sz="2000" b="1" dirty="0" smtClean="0">
                <a:solidFill>
                  <a:schemeClr val="tx1"/>
                </a:solidFill>
                <a:latin typeface="Times New Roman" pitchFamily="18" charset="0"/>
              </a:rPr>
              <a:t>6. Electrocutions caused by electric parts in </a:t>
            </a:r>
            <a:r>
              <a:rPr lang="en-US" sz="2000" b="1" dirty="0">
                <a:solidFill>
                  <a:schemeClr val="tx1"/>
                </a:solidFill>
                <a:latin typeface="Times New Roman" pitchFamily="18" charset="0"/>
              </a:rPr>
              <a:t>construction, by primary </a:t>
            </a:r>
            <a:r>
              <a:rPr lang="en-US" sz="2000" b="1" dirty="0" smtClean="0">
                <a:solidFill>
                  <a:schemeClr val="tx1"/>
                </a:solidFill>
                <a:latin typeface="Times New Roman" pitchFamily="18" charset="0"/>
              </a:rPr>
              <a:t>source</a:t>
            </a:r>
            <a:r>
              <a:rPr lang="en-US" sz="2000" b="1" dirty="0" smtClean="0">
                <a:latin typeface="Times New Roman" pitchFamily="18" charset="0"/>
              </a:rPr>
              <a:t>, </a:t>
            </a:r>
            <a:r>
              <a:rPr lang="en-US" sz="2000" b="1" dirty="0" smtClean="0">
                <a:solidFill>
                  <a:schemeClr val="tx1"/>
                </a:solidFill>
                <a:latin typeface="Times New Roman" pitchFamily="18" charset="0"/>
              </a:rPr>
              <a:t>sum of 2011-2015</a:t>
            </a:r>
            <a:endParaRPr lang="en-US" sz="2000" b="1" dirty="0">
              <a:solidFill>
                <a:schemeClr val="tx1"/>
              </a:solidFill>
              <a:latin typeface="Times New Roman" pitchFamily="18" charset="0"/>
            </a:endParaRPr>
          </a:p>
        </p:txBody>
      </p:sp>
      <p:graphicFrame>
        <p:nvGraphicFramePr>
          <p:cNvPr id="9" name="Object 3"/>
          <p:cNvGraphicFramePr>
            <a:graphicFrameLocks noGrp="1" noChangeAspect="1"/>
          </p:cNvGraphicFramePr>
          <p:nvPr>
            <p:ph type="chart" idx="1"/>
            <p:extLst>
              <p:ext uri="{D42A27DB-BD31-4B8C-83A1-F6EECF244321}">
                <p14:modId xmlns:p14="http://schemas.microsoft.com/office/powerpoint/2010/main" val="1173687695"/>
              </p:ext>
            </p:extLst>
          </p:nvPr>
        </p:nvGraphicFramePr>
        <p:xfrm>
          <a:off x="304800" y="1371600"/>
          <a:ext cx="8305800" cy="515353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6"/>
          <p:cNvSpPr txBox="1"/>
          <p:nvPr/>
        </p:nvSpPr>
        <p:spPr>
          <a:xfrm>
            <a:off x="0" y="6604084"/>
            <a:ext cx="9144000" cy="253916"/>
          </a:xfrm>
          <a:prstGeom prst="rect">
            <a:avLst/>
          </a:prstGeom>
          <a:noFill/>
        </p:spPr>
        <p:txBody>
          <a:bodyPr wrap="square" rtlCol="0">
            <a:spAutoFit/>
          </a:bodyPr>
          <a:lstStyle>
            <a:defPPr>
              <a:defRPr lang="en-US"/>
            </a:defPPr>
            <a:lvl1pPr algn="l"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a:lstStyle>
          <a:p>
            <a:r>
              <a:rPr lang="en-US" sz="1050" dirty="0" smtClean="0">
                <a:latin typeface="Times New Roman" pitchFamily="18" charset="0"/>
                <a:cs typeface="Times New Roman" pitchFamily="18" charset="0"/>
              </a:rPr>
              <a:t>This research was conducted with restricted access to Bureau of Labor Statistics (BLS) data.  The views expressed here do not necessarily reflect the views of the BLS.</a:t>
            </a:r>
            <a:endParaRPr lang="en-US" sz="1050" dirty="0">
              <a:latin typeface="Times New Roman" pitchFamily="18" charset="0"/>
              <a:cs typeface="Times New Roman" pitchFamily="18" charset="0"/>
            </a:endParaRPr>
          </a:p>
        </p:txBody>
      </p:sp>
    </p:spTree>
    <p:extLst>
      <p:ext uri="{BB962C8B-B14F-4D97-AF65-F5344CB8AC3E}">
        <p14:creationId xmlns:p14="http://schemas.microsoft.com/office/powerpoint/2010/main" val="3488042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304800" y="457200"/>
            <a:ext cx="8458200" cy="914400"/>
          </a:xfrm>
        </p:spPr>
        <p:txBody>
          <a:bodyPr>
            <a:noAutofit/>
          </a:bodyPr>
          <a:lstStyle/>
          <a:p>
            <a:pPr marL="509588" indent="-509588" algn="l"/>
            <a:r>
              <a:rPr lang="en-US" sz="2000" b="1" dirty="0" smtClean="0">
                <a:latin typeface="Times New Roman" panose="02020603050405020304" pitchFamily="18" charset="0"/>
                <a:cs typeface="Times New Roman" panose="02020603050405020304" pitchFamily="18" charset="0"/>
              </a:rPr>
              <a:t>7. Electrocutions in construction, by establishment size, sum of 2011-2015 (Wage-and-salary workers)</a:t>
            </a:r>
          </a:p>
        </p:txBody>
      </p:sp>
      <p:graphicFrame>
        <p:nvGraphicFramePr>
          <p:cNvPr id="6" name="Object 3"/>
          <p:cNvGraphicFramePr>
            <a:graphicFrameLocks noGrp="1" noChangeAspect="1"/>
          </p:cNvGraphicFramePr>
          <p:nvPr>
            <p:ph sz="half" idx="4294967295"/>
            <p:extLst>
              <p:ext uri="{D42A27DB-BD31-4B8C-83A1-F6EECF244321}">
                <p14:modId xmlns:p14="http://schemas.microsoft.com/office/powerpoint/2010/main" val="426889517"/>
              </p:ext>
            </p:extLst>
          </p:nvPr>
        </p:nvGraphicFramePr>
        <p:xfrm>
          <a:off x="533400" y="1447800"/>
          <a:ext cx="8610600" cy="5410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Object 4"/>
          <p:cNvGraphicFramePr>
            <a:graphicFrameLocks noGrp="1" noChangeAspect="1"/>
          </p:cNvGraphicFramePr>
          <p:nvPr>
            <p:ph sz="half" idx="4294967295"/>
            <p:extLst>
              <p:ext uri="{D42A27DB-BD31-4B8C-83A1-F6EECF244321}">
                <p14:modId xmlns:p14="http://schemas.microsoft.com/office/powerpoint/2010/main" val="2696840615"/>
              </p:ext>
            </p:extLst>
          </p:nvPr>
        </p:nvGraphicFramePr>
        <p:xfrm>
          <a:off x="3200400" y="1295400"/>
          <a:ext cx="5715000" cy="4495800"/>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4"/>
          <p:cNvSpPr/>
          <p:nvPr/>
        </p:nvSpPr>
        <p:spPr>
          <a:xfrm>
            <a:off x="76200" y="6304002"/>
            <a:ext cx="8610600" cy="553998"/>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r>
              <a:rPr lang="en-US" altLang="zh-CN" sz="1000" dirty="0" smtClean="0">
                <a:latin typeface="Times New Roman" panose="02020603050405020304" pitchFamily="18" charset="0"/>
                <a:cs typeface="Times New Roman" panose="02020603050405020304" pitchFamily="18" charset="0"/>
              </a:rPr>
              <a:t>Note: Self-employed workers were excluded.</a:t>
            </a:r>
          </a:p>
          <a:p>
            <a:pPr eaLnBrk="0" hangingPunct="0"/>
            <a:r>
              <a:rPr lang="en-US" altLang="zh-CN" sz="1000" dirty="0" smtClean="0">
                <a:latin typeface="Times New Roman" panose="02020603050405020304" pitchFamily="18" charset="0"/>
                <a:cs typeface="Times New Roman" panose="02020603050405020304" pitchFamily="18" charset="0"/>
              </a:rPr>
              <a:t>Source</a:t>
            </a:r>
            <a:r>
              <a:rPr lang="en-US" altLang="zh-CN"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a:t>
            </a:r>
            <a:r>
              <a:rPr lang="en-US" sz="1000" dirty="0" smtClean="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2720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69294"/>
            <a:ext cx="8382000" cy="709212"/>
          </a:xfrm>
          <a:solidFill>
            <a:srgbClr val="FFFFFF"/>
          </a:solidFill>
        </p:spPr>
        <p:txBody>
          <a:bodyPr>
            <a:noAutofit/>
          </a:bodyPr>
          <a:lstStyle/>
          <a:p>
            <a:pPr algn="l"/>
            <a:r>
              <a:rPr lang="en-US" sz="2000" b="1" dirty="0">
                <a:solidFill>
                  <a:schemeClr val="tx1"/>
                </a:solidFill>
                <a:latin typeface="Times New Roman" pitchFamily="18" charset="0"/>
              </a:rPr>
              <a:t>8</a:t>
            </a:r>
            <a:r>
              <a:rPr lang="en-US" sz="2000" b="1" dirty="0" smtClean="0">
                <a:solidFill>
                  <a:schemeClr val="tx1"/>
                </a:solidFill>
                <a:latin typeface="Times New Roman" pitchFamily="18" charset="0"/>
              </a:rPr>
              <a:t>. </a:t>
            </a:r>
            <a:r>
              <a:rPr lang="en-US" sz="2000" b="1" dirty="0" smtClean="0">
                <a:latin typeface="Times New Roman" pitchFamily="18" charset="0"/>
              </a:rPr>
              <a:t>Number </a:t>
            </a:r>
            <a:r>
              <a:rPr lang="en-US" sz="2000" b="1" dirty="0">
                <a:solidFill>
                  <a:schemeClr val="tx1"/>
                </a:solidFill>
                <a:latin typeface="Times New Roman" pitchFamily="18" charset="0"/>
              </a:rPr>
              <a:t>of </a:t>
            </a:r>
            <a:r>
              <a:rPr lang="en-US" sz="2000" b="1" dirty="0" smtClean="0">
                <a:solidFill>
                  <a:schemeClr val="tx1"/>
                </a:solidFill>
                <a:latin typeface="Times New Roman" pitchFamily="18" charset="0"/>
              </a:rPr>
              <a:t>electrocutions </a:t>
            </a:r>
            <a:r>
              <a:rPr lang="en-US" sz="2000" b="1" dirty="0">
                <a:solidFill>
                  <a:schemeClr val="tx1"/>
                </a:solidFill>
                <a:latin typeface="Times New Roman" pitchFamily="18" charset="0"/>
              </a:rPr>
              <a:t>in construction, </a:t>
            </a:r>
            <a:r>
              <a:rPr lang="en-US" sz="2000" b="1" dirty="0" smtClean="0">
                <a:latin typeface="Times New Roman" pitchFamily="18" charset="0"/>
                <a:cs typeface="Times New Roman" pitchFamily="18" charset="0"/>
              </a:rPr>
              <a:t>selected </a:t>
            </a:r>
            <a:r>
              <a:rPr lang="en-US" sz="2000" b="1" dirty="0">
                <a:latin typeface="Times New Roman" pitchFamily="18" charset="0"/>
                <a:cs typeface="Times New Roman" pitchFamily="18" charset="0"/>
              </a:rPr>
              <a:t>construction subsectors, </a:t>
            </a:r>
            <a:r>
              <a:rPr lang="en-US" sz="2000" b="1" dirty="0" smtClean="0">
                <a:latin typeface="Times New Roman" pitchFamily="18" charset="0"/>
                <a:cs typeface="Times New Roman" pitchFamily="18" charset="0"/>
              </a:rPr>
              <a:t>sum </a:t>
            </a:r>
            <a:r>
              <a:rPr lang="en-US" sz="2000" b="1" dirty="0">
                <a:latin typeface="Times New Roman" pitchFamily="18" charset="0"/>
                <a:cs typeface="Times New Roman" pitchFamily="18" charset="0"/>
              </a:rPr>
              <a:t>of </a:t>
            </a:r>
            <a:r>
              <a:rPr lang="en-US" altLang="zh-CN" sz="2000" b="1" dirty="0">
                <a:latin typeface="Times New Roman" panose="02020603050405020304" pitchFamily="18" charset="0"/>
                <a:ea typeface="宋体" pitchFamily="2" charset="-122"/>
                <a:cs typeface="Times New Roman" panose="02020603050405020304" pitchFamily="18" charset="0"/>
              </a:rPr>
              <a:t>2011-2015</a:t>
            </a:r>
            <a:endParaRPr lang="en-US" sz="2000" dirty="0">
              <a:latin typeface="Times New Roman" pitchFamily="18" charset="0"/>
              <a:cs typeface="Times New Roman" pitchFamily="18" charset="0"/>
            </a:endParaRPr>
          </a:p>
        </p:txBody>
      </p:sp>
      <p:graphicFrame>
        <p:nvGraphicFramePr>
          <p:cNvPr id="6" name="Object 3"/>
          <p:cNvGraphicFramePr>
            <a:graphicFrameLocks noGrp="1" noChangeAspect="1"/>
          </p:cNvGraphicFramePr>
          <p:nvPr>
            <p:ph type="chart" idx="1"/>
            <p:extLst>
              <p:ext uri="{D42A27DB-BD31-4B8C-83A1-F6EECF244321}">
                <p14:modId xmlns:p14="http://schemas.microsoft.com/office/powerpoint/2010/main" val="3248255212"/>
              </p:ext>
            </p:extLst>
          </p:nvPr>
        </p:nvGraphicFramePr>
        <p:xfrm>
          <a:off x="0" y="1078506"/>
          <a:ext cx="9144000" cy="5546426"/>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17929" y="647700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a:t>
            </a:r>
            <a:r>
              <a:rPr lang="en-US" sz="1000" dirty="0" smtClean="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643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985" y="304800"/>
            <a:ext cx="8044031" cy="685800"/>
          </a:xfrm>
        </p:spPr>
        <p:txBody>
          <a:bodyPr>
            <a:noAutofit/>
          </a:bodyPr>
          <a:lstStyle/>
          <a:p>
            <a:pPr marL="457200" indent="-457200" algn="l"/>
            <a:r>
              <a:rPr lang="en-US" sz="2000" b="1" dirty="0" smtClean="0">
                <a:latin typeface="Times New Roman" pitchFamily="18" charset="0"/>
                <a:cs typeface="Times New Roman" pitchFamily="18" charset="0"/>
              </a:rPr>
              <a:t>9. </a:t>
            </a:r>
            <a:r>
              <a:rPr lang="en-US" sz="2000" b="1" dirty="0">
                <a:latin typeface="Times New Roman" pitchFamily="18" charset="0"/>
                <a:cs typeface="Times New Roman" pitchFamily="18" charset="0"/>
              </a:rPr>
              <a:t>Number of </a:t>
            </a:r>
            <a:r>
              <a:rPr lang="en-US" sz="2000" b="1" dirty="0" smtClean="0">
                <a:latin typeface="Times New Roman" pitchFamily="18" charset="0"/>
                <a:cs typeface="Times New Roman" pitchFamily="18" charset="0"/>
              </a:rPr>
              <a:t>electrocutions in Electrical Contractors (NAICS 23821), 2003-2015</a:t>
            </a:r>
            <a:endParaRPr lang="en-US" sz="2000" dirty="0">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Grp="1" noChangeAspect="1"/>
          </p:cNvGraphicFramePr>
          <p:nvPr>
            <p:ph type="chart" idx="1"/>
            <p:extLst>
              <p:ext uri="{D42A27DB-BD31-4B8C-83A1-F6EECF244321}">
                <p14:modId xmlns:p14="http://schemas.microsoft.com/office/powerpoint/2010/main" val="364929824"/>
              </p:ext>
            </p:extLst>
          </p:nvPr>
        </p:nvGraphicFramePr>
        <p:xfrm>
          <a:off x="473785" y="1219200"/>
          <a:ext cx="8196431" cy="5179283"/>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7929" y="647700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a:t>
            </a:r>
            <a:r>
              <a:rPr lang="en-US" sz="1000" dirty="0" smtClean="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832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7874</TotalTime>
  <Words>773</Words>
  <Application>Microsoft Office PowerPoint</Application>
  <PresentationFormat>On-screen Show (4:3)</PresentationFormat>
  <Paragraphs>122</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Default Design</vt:lpstr>
      <vt:lpstr>1. Number of fatalities in construction, electrocution and other fatalities*, 2003-2015</vt:lpstr>
      <vt:lpstr>2. Number and rate of electrocutions in construction, 2003-2015</vt:lpstr>
      <vt:lpstr>3. Number of electrocutions, by major industry, 2015     (All employment)</vt:lpstr>
      <vt:lpstr>4. Electrocutions in construction, by major event or exposure, sum of 2011-2015</vt:lpstr>
      <vt:lpstr>5. Number of electrocutions in construction, by primary source, sum of 2011-2015</vt:lpstr>
      <vt:lpstr>6. Electrocutions caused by electric parts in construction, by primary source, sum of 2011-2015</vt:lpstr>
      <vt:lpstr>7. Electrocutions in construction, by establishment size, sum of 2011-2015 (Wage-and-salary workers)</vt:lpstr>
      <vt:lpstr>8. Number of electrocutions in construction, selected construction subsectors, sum of 2011-2015</vt:lpstr>
      <vt:lpstr>9. Number of electrocutions in Electrical Contractors (NAICS 23821), 2003-2015</vt:lpstr>
      <vt:lpstr>10. Number and rate of electrocutions in construction, selected construction occupations, sum of 2011-2015</vt:lpstr>
      <vt:lpstr>11. Number and rate of electrocutions among electricians, 2003-2015</vt:lpstr>
      <vt:lpstr>12. Number and rate of electrocutions among power-line installers, 2003-2015</vt:lpstr>
      <vt:lpstr>13. Rate of electrocutions in construction, selected worker characteristics, average of 2011-2015</vt:lpstr>
      <vt:lpstr>14. Percentage and rate of electrocutions in construction, by age        group, average of 2011-2015</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Trends of Fatal Struck-by Injuries in Construction</dc:title>
  <dc:creator>Wwang</dc:creator>
  <cp:lastModifiedBy>Sharretta Benjamin</cp:lastModifiedBy>
  <cp:revision>106</cp:revision>
  <cp:lastPrinted>2017-08-30T15:29:49Z</cp:lastPrinted>
  <dcterms:created xsi:type="dcterms:W3CDTF">2017-08-04T18:17:46Z</dcterms:created>
  <dcterms:modified xsi:type="dcterms:W3CDTF">2017-10-11T15:23:29Z</dcterms:modified>
</cp:coreProperties>
</file>