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drawings/drawing6.xml" ContentType="application/vnd.openxmlformats-officedocument.drawingml.chartshapes+xml"/>
  <Override PartName="/ppt/notesSlides/notesSlide8.xml" ContentType="application/vnd.openxmlformats-officedocument.presentationml.notesSlide+xml"/>
  <Override PartName="/ppt/charts/chart8.xml" ContentType="application/vnd.openxmlformats-officedocument.drawingml.chart+xml"/>
  <Override PartName="/ppt/drawings/drawing7.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9.xml" ContentType="application/vnd.openxmlformats-officedocument.drawingml.chart+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drawings/drawing9.xml" ContentType="application/vnd.openxmlformats-officedocument.drawingml.chartshapes+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drawings/drawing10.xml" ContentType="application/vnd.openxmlformats-officedocument.drawingml.chartshapes+xml"/>
  <Override PartName="/ppt/notesSlides/notesSlide17.xml" ContentType="application/vnd.openxmlformats-officedocument.presentationml.notesSlide+xml"/>
  <Override PartName="/ppt/charts/chart16.xml" ContentType="application/vnd.openxmlformats-officedocument.drawingml.chart+xml"/>
  <Override PartName="/ppt/drawings/drawing11.xml" ContentType="application/vnd.openxmlformats-officedocument.drawingml.chartshapes+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drawings/drawing12.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9.xml" ContentType="application/vnd.openxmlformats-officedocument.drawingml.chart+xml"/>
  <Override PartName="/ppt/drawings/drawing13.xml" ContentType="application/vnd.openxmlformats-officedocument.drawingml.chartshapes+xml"/>
  <Override PartName="/ppt/notesSlides/notesSlide22.xml" ContentType="application/vnd.openxmlformats-officedocument.presentationml.notesSlide+xml"/>
  <Override PartName="/ppt/charts/chart20.xml" ContentType="application/vnd.openxmlformats-officedocument.drawingml.chart+xml"/>
  <Override PartName="/ppt/drawings/drawing14.xml" ContentType="application/vnd.openxmlformats-officedocument.drawingml.chartshapes+xml"/>
  <Override PartName="/ppt/notesSlides/notesSlide23.xml" ContentType="application/vnd.openxmlformats-officedocument.presentationml.notesSlide+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2" r:id="rId2"/>
    <p:sldId id="269" r:id="rId3"/>
    <p:sldId id="257" r:id="rId4"/>
    <p:sldId id="258" r:id="rId5"/>
    <p:sldId id="259" r:id="rId6"/>
    <p:sldId id="280" r:id="rId7"/>
    <p:sldId id="289" r:id="rId8"/>
    <p:sldId id="282" r:id="rId9"/>
    <p:sldId id="273" r:id="rId10"/>
    <p:sldId id="261" r:id="rId11"/>
    <p:sldId id="264" r:id="rId12"/>
    <p:sldId id="263" r:id="rId13"/>
    <p:sldId id="286" r:id="rId14"/>
    <p:sldId id="265" r:id="rId15"/>
    <p:sldId id="274" r:id="rId16"/>
    <p:sldId id="271" r:id="rId17"/>
    <p:sldId id="270" r:id="rId18"/>
    <p:sldId id="288" r:id="rId19"/>
    <p:sldId id="287" r:id="rId20"/>
    <p:sldId id="284" r:id="rId21"/>
    <p:sldId id="285" r:id="rId22"/>
    <p:sldId id="278" r:id="rId23"/>
    <p:sldId id="279" r:id="rId24"/>
    <p:sldId id="283" r:id="rId25"/>
    <p:sldId id="276"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14" autoAdjust="0"/>
    <p:restoredTop sz="94704" autoAdjust="0"/>
  </p:normalViewPr>
  <p:slideViewPr>
    <p:cSldViewPr>
      <p:cViewPr>
        <p:scale>
          <a:sx n="80" d="100"/>
          <a:sy n="80" d="100"/>
        </p:scale>
        <p:origin x="-2634" y="-804"/>
      </p:cViewPr>
      <p:guideLst>
        <p:guide orient="horz" pos="2160"/>
        <p:guide pos="2880"/>
      </p:guideLst>
    </p:cSldViewPr>
  </p:slideViewPr>
  <p:outlineViewPr>
    <p:cViewPr>
      <p:scale>
        <a:sx n="33" d="100"/>
        <a:sy n="33" d="100"/>
      </p:scale>
      <p:origin x="0" y="315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66685583221017"/>
          <c:y val="4.1554431160660335E-2"/>
          <c:w val="0.87196527293773829"/>
          <c:h val="0.76419564741907264"/>
        </c:manualLayout>
      </c:layout>
      <c:barChart>
        <c:barDir val="col"/>
        <c:grouping val="stacked"/>
        <c:varyColors val="0"/>
        <c:ser>
          <c:idx val="0"/>
          <c:order val="0"/>
          <c:tx>
            <c:strRef>
              <c:f>Sheet1!$A$2</c:f>
              <c:strCache>
                <c:ptCount val="1"/>
                <c:pt idx="0">
                  <c:v>Caught-in/between</c:v>
                </c:pt>
              </c:strCache>
            </c:strRef>
          </c:tx>
          <c:spPr>
            <a:solidFill>
              <a:srgbClr val="FF0000"/>
            </a:solidFill>
            <a:ln w="19317">
              <a:noFill/>
            </a:ln>
          </c:spPr>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General</c:formatCode>
                <c:ptCount val="13"/>
                <c:pt idx="0">
                  <c:v>120</c:v>
                </c:pt>
                <c:pt idx="1">
                  <c:v>109</c:v>
                </c:pt>
                <c:pt idx="2">
                  <c:v>113</c:v>
                </c:pt>
                <c:pt idx="3">
                  <c:v>100</c:v>
                </c:pt>
                <c:pt idx="4">
                  <c:v>102</c:v>
                </c:pt>
                <c:pt idx="5">
                  <c:v>96</c:v>
                </c:pt>
                <c:pt idx="6">
                  <c:v>73</c:v>
                </c:pt>
                <c:pt idx="7">
                  <c:v>71</c:v>
                </c:pt>
                <c:pt idx="8">
                  <c:v>51</c:v>
                </c:pt>
                <c:pt idx="9">
                  <c:v>55</c:v>
                </c:pt>
                <c:pt idx="10">
                  <c:v>61</c:v>
                </c:pt>
                <c:pt idx="11">
                  <c:v>40</c:v>
                </c:pt>
                <c:pt idx="12">
                  <c:v>68</c:v>
                </c:pt>
              </c:numCache>
            </c:numRef>
          </c:val>
        </c:ser>
        <c:ser>
          <c:idx val="1"/>
          <c:order val="1"/>
          <c:tx>
            <c:strRef>
              <c:f>Sheet1!$A$3</c:f>
              <c:strCache>
                <c:ptCount val="1"/>
                <c:pt idx="0">
                  <c:v>Other fatalities*</c:v>
                </c:pt>
              </c:strCache>
            </c:strRef>
          </c:tx>
          <c:spPr>
            <a:solidFill>
              <a:srgbClr val="0000FF"/>
            </a:solidFill>
          </c:spPr>
          <c:invertIfNegative val="0"/>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#,##0</c:formatCode>
                <c:ptCount val="13"/>
                <c:pt idx="0">
                  <c:v>1051</c:v>
                </c:pt>
                <c:pt idx="1">
                  <c:v>1169</c:v>
                </c:pt>
                <c:pt idx="2">
                  <c:v>1130</c:v>
                </c:pt>
                <c:pt idx="3">
                  <c:v>1197</c:v>
                </c:pt>
                <c:pt idx="4">
                  <c:v>1137</c:v>
                </c:pt>
                <c:pt idx="5">
                  <c:v>920</c:v>
                </c:pt>
                <c:pt idx="6">
                  <c:v>806</c:v>
                </c:pt>
                <c:pt idx="7">
                  <c:v>731</c:v>
                </c:pt>
                <c:pt idx="8">
                  <c:v>730</c:v>
                </c:pt>
                <c:pt idx="9">
                  <c:v>794</c:v>
                </c:pt>
                <c:pt idx="10">
                  <c:v>795</c:v>
                </c:pt>
                <c:pt idx="11">
                  <c:v>893</c:v>
                </c:pt>
                <c:pt idx="12">
                  <c:v>917</c:v>
                </c:pt>
              </c:numCache>
            </c:numRef>
          </c:val>
        </c:ser>
        <c:ser>
          <c:idx val="3"/>
          <c:order val="2"/>
          <c:tx>
            <c:strRef>
              <c:f>Sheet1!$A$4</c:f>
              <c:strCache>
                <c:ptCount val="1"/>
                <c:pt idx="0">
                  <c:v>Total</c:v>
                </c:pt>
              </c:strCache>
            </c:strRef>
          </c:tx>
          <c:spPr>
            <a:noFill/>
            <a:ln w="19317">
              <a:noFill/>
            </a:ln>
          </c:spPr>
          <c:invertIfNegative val="0"/>
          <c:dLbls>
            <c:spPr>
              <a:noFill/>
              <a:ln>
                <a:noFill/>
              </a:ln>
              <a:effectLst/>
            </c:sp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Sheet1!$B$4:$N$4</c:f>
              <c:numCache>
                <c:formatCode>#,##0</c:formatCode>
                <c:ptCount val="13"/>
                <c:pt idx="0">
                  <c:v>1171</c:v>
                </c:pt>
                <c:pt idx="1">
                  <c:v>1278</c:v>
                </c:pt>
                <c:pt idx="2">
                  <c:v>1243</c:v>
                </c:pt>
                <c:pt idx="3">
                  <c:v>1297</c:v>
                </c:pt>
                <c:pt idx="4">
                  <c:v>1239</c:v>
                </c:pt>
                <c:pt idx="5">
                  <c:v>1016</c:v>
                </c:pt>
                <c:pt idx="6">
                  <c:v>879</c:v>
                </c:pt>
                <c:pt idx="7">
                  <c:v>802</c:v>
                </c:pt>
                <c:pt idx="8">
                  <c:v>781</c:v>
                </c:pt>
                <c:pt idx="9">
                  <c:v>849</c:v>
                </c:pt>
                <c:pt idx="10">
                  <c:v>856</c:v>
                </c:pt>
                <c:pt idx="11">
                  <c:v>933</c:v>
                </c:pt>
                <c:pt idx="12">
                  <c:v>985</c:v>
                </c:pt>
              </c:numCache>
            </c:numRef>
          </c:val>
        </c:ser>
        <c:dLbls>
          <c:showLegendKey val="0"/>
          <c:showVal val="0"/>
          <c:showCatName val="0"/>
          <c:showSerName val="0"/>
          <c:showPercent val="0"/>
          <c:showBubbleSize val="0"/>
        </c:dLbls>
        <c:gapWidth val="60"/>
        <c:overlap val="100"/>
        <c:axId val="106019072"/>
        <c:axId val="106037632"/>
      </c:barChart>
      <c:catAx>
        <c:axId val="106019072"/>
        <c:scaling>
          <c:orientation val="minMax"/>
        </c:scaling>
        <c:delete val="0"/>
        <c:axPos val="b"/>
        <c:title>
          <c:tx>
            <c:rich>
              <a:bodyPr/>
              <a:lstStyle/>
              <a:p>
                <a:pPr>
                  <a:defRPr sz="1600"/>
                </a:pPr>
                <a:r>
                  <a:rPr lang="en-US" sz="1600" dirty="0"/>
                  <a:t>Year</a:t>
                </a:r>
              </a:p>
            </c:rich>
          </c:tx>
          <c:layout>
            <c:manualLayout>
              <c:xMode val="edge"/>
              <c:yMode val="edge"/>
              <c:x val="0.53707053510203118"/>
              <c:y val="0.8896195379166133"/>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a:pPr>
            <a:endParaRPr lang="en-US"/>
          </a:p>
        </c:txPr>
        <c:crossAx val="106037632"/>
        <c:crosses val="autoZero"/>
        <c:auto val="0"/>
        <c:lblAlgn val="ctr"/>
        <c:lblOffset val="0"/>
        <c:tickLblSkip val="1"/>
        <c:tickMarkSkip val="1"/>
        <c:noMultiLvlLbl val="0"/>
      </c:catAx>
      <c:valAx>
        <c:axId val="106037632"/>
        <c:scaling>
          <c:orientation val="minMax"/>
          <c:max val="1500"/>
        </c:scaling>
        <c:delete val="0"/>
        <c:axPos val="l"/>
        <c:title>
          <c:tx>
            <c:rich>
              <a:bodyPr/>
              <a:lstStyle/>
              <a:p>
                <a:pPr>
                  <a:defRPr sz="1600" b="0"/>
                </a:pPr>
                <a:r>
                  <a:rPr lang="en-US" sz="1600" b="0" dirty="0"/>
                  <a:t>Number of deaths</a:t>
                </a:r>
              </a:p>
            </c:rich>
          </c:tx>
          <c:layout>
            <c:manualLayout>
              <c:xMode val="edge"/>
              <c:yMode val="edge"/>
              <c:x val="6.006006006006006E-3"/>
              <c:y val="0.26707271237311148"/>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a:pPr>
            <a:endParaRPr lang="en-US"/>
          </a:p>
        </c:txPr>
        <c:crossAx val="106019072"/>
        <c:crosses val="autoZero"/>
        <c:crossBetween val="between"/>
        <c:majorUnit val="300"/>
      </c:valAx>
      <c:spPr>
        <a:noFill/>
        <a:ln w="25400">
          <a:noFill/>
        </a:ln>
      </c:spPr>
    </c:plotArea>
    <c:legend>
      <c:legendPos val="b"/>
      <c:legendEntry>
        <c:idx val="2"/>
        <c:delete val="1"/>
      </c:legendEntry>
      <c:layout>
        <c:manualLayout>
          <c:xMode val="edge"/>
          <c:yMode val="edge"/>
          <c:x val="0.73520329237394755"/>
          <c:y val="0"/>
          <c:w val="0.22605991951969501"/>
          <c:h val="0.11189879162262668"/>
        </c:manualLayout>
      </c:layout>
      <c:overlay val="0"/>
      <c:spPr>
        <a:solidFill>
          <a:schemeClr val="bg1"/>
        </a:solidFill>
        <a:ln w="19317">
          <a:noFill/>
        </a:ln>
      </c:spPr>
    </c:legend>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66685583221017"/>
          <c:y val="4.6623755363912847E-2"/>
          <c:w val="0.87801446150547591"/>
          <c:h val="0.76968253968253963"/>
        </c:manualLayout>
      </c:layout>
      <c:barChart>
        <c:barDir val="col"/>
        <c:grouping val="clustered"/>
        <c:varyColors val="0"/>
        <c:ser>
          <c:idx val="1"/>
          <c:order val="0"/>
          <c:tx>
            <c:strRef>
              <c:f>Sheet1!$A$2</c:f>
              <c:strCache>
                <c:ptCount val="1"/>
                <c:pt idx="0">
                  <c:v>Deaths</c:v>
                </c:pt>
              </c:strCache>
            </c:strRef>
          </c:tx>
          <c:spPr>
            <a:solidFill>
              <a:srgbClr val="FF0000"/>
            </a:solidFill>
          </c:spPr>
          <c:invertIfNegative val="0"/>
          <c:dLbls>
            <c:dLbl>
              <c:idx val="0"/>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aseline="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0"/>
            <c:showCatName val="0"/>
            <c:showSerName val="0"/>
            <c:showPercent val="0"/>
            <c:showBubbleSize val="0"/>
            <c:extLst>
              <c:ext xmlns:c15="http://schemas.microsoft.com/office/drawing/2012/chart" uri="{CE6537A1-D6FC-4f65-9D91-7224C49458BB}">
                <c15:showLeaderLines val="0"/>
              </c:ext>
            </c:extLst>
          </c:dLbls>
          <c:cat>
            <c:numRef>
              <c:f>Sheet1!$B$1:$F$1</c:f>
              <c:numCache>
                <c:formatCode>General</c:formatCode>
                <c:ptCount val="5"/>
                <c:pt idx="0">
                  <c:v>2011</c:v>
                </c:pt>
                <c:pt idx="1">
                  <c:v>2012</c:v>
                </c:pt>
                <c:pt idx="2">
                  <c:v>2013</c:v>
                </c:pt>
                <c:pt idx="3">
                  <c:v>2014</c:v>
                </c:pt>
                <c:pt idx="4">
                  <c:v>2015</c:v>
                </c:pt>
              </c:numCache>
            </c:numRef>
          </c:cat>
          <c:val>
            <c:numRef>
              <c:f>Sheet1!$B$2:$F$2</c:f>
              <c:numCache>
                <c:formatCode>General</c:formatCode>
                <c:ptCount val="5"/>
                <c:pt idx="0">
                  <c:v>11</c:v>
                </c:pt>
                <c:pt idx="1">
                  <c:v>14</c:v>
                </c:pt>
                <c:pt idx="2">
                  <c:v>9</c:v>
                </c:pt>
                <c:pt idx="3">
                  <c:v>12</c:v>
                </c:pt>
                <c:pt idx="4">
                  <c:v>13</c:v>
                </c:pt>
              </c:numCache>
            </c:numRef>
          </c:val>
        </c:ser>
        <c:dLbls>
          <c:showLegendKey val="0"/>
          <c:showVal val="0"/>
          <c:showCatName val="0"/>
          <c:showSerName val="0"/>
          <c:showPercent val="0"/>
          <c:showBubbleSize val="0"/>
        </c:dLbls>
        <c:gapWidth val="72"/>
        <c:axId val="4424448"/>
        <c:axId val="4453888"/>
      </c:barChart>
      <c:catAx>
        <c:axId val="4424448"/>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51954515325023787"/>
              <c:y val="0.91284276221245297"/>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4453888"/>
        <c:crosses val="autoZero"/>
        <c:auto val="0"/>
        <c:lblAlgn val="ctr"/>
        <c:lblOffset val="0"/>
        <c:noMultiLvlLbl val="0"/>
      </c:catAx>
      <c:valAx>
        <c:axId val="4453888"/>
        <c:scaling>
          <c:orientation val="minMax"/>
        </c:scaling>
        <c:delete val="0"/>
        <c:axPos val="l"/>
        <c:title>
          <c:tx>
            <c:rich>
              <a:bodyPr/>
              <a:lstStyle/>
              <a:p>
                <a:pPr>
                  <a:defRPr sz="1600" b="0" i="0" u="none" strike="noStrike" baseline="0">
                    <a:solidFill>
                      <a:srgbClr val="000000"/>
                    </a:solidFill>
                    <a:latin typeface="Times New Roman"/>
                    <a:ea typeface="Times New Roman"/>
                    <a:cs typeface="Times New Roman"/>
                  </a:defRPr>
                </a:pPr>
                <a:r>
                  <a:rPr lang="en-US" sz="1600" b="0" dirty="0"/>
                  <a:t>Number of </a:t>
                </a:r>
                <a:r>
                  <a:rPr lang="en-US" sz="1600" b="0" dirty="0" smtClean="0"/>
                  <a:t>fatalities</a:t>
                </a:r>
                <a:endParaRPr lang="en-US" sz="1600" b="0" dirty="0"/>
              </a:p>
            </c:rich>
          </c:tx>
          <c:layout>
            <c:manualLayout>
              <c:xMode val="edge"/>
              <c:yMode val="edge"/>
              <c:x val="0"/>
              <c:y val="0.25927951803367377"/>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4424448"/>
        <c:crosses val="autoZero"/>
        <c:crossBetween val="between"/>
      </c:valAx>
      <c:spPr>
        <a:noFill/>
        <a:ln w="25393">
          <a:noFill/>
        </a:ln>
      </c:spPr>
    </c:plotArea>
    <c:plotVisOnly val="1"/>
    <c:dispBlanksAs val="gap"/>
    <c:showDLblsOverMax val="0"/>
  </c:chart>
  <c:spPr>
    <a:noFill/>
    <a:ln>
      <a:noFill/>
    </a:ln>
  </c:spPr>
  <c:txPr>
    <a:bodyPr/>
    <a:lstStyle/>
    <a:p>
      <a:pPr>
        <a:defRPr sz="761" b="0" i="0" u="none" strike="noStrike" baseline="0">
          <a:solidFill>
            <a:schemeClr val="tx1"/>
          </a:solidFill>
          <a:latin typeface="Arial"/>
          <a:ea typeface="Arial"/>
          <a:cs typeface="Aria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47717472815901"/>
          <c:y val="5.6862733576213423E-2"/>
          <c:w val="0.62052282527184099"/>
          <c:h val="0.94313725490195843"/>
        </c:manualLayout>
      </c:layout>
      <c:barChart>
        <c:barDir val="bar"/>
        <c:grouping val="clustered"/>
        <c:varyColors val="0"/>
        <c:ser>
          <c:idx val="0"/>
          <c:order val="0"/>
          <c:tx>
            <c:strRef>
              <c:f>Sheet1!$A$2</c:f>
              <c:strCache>
                <c:ptCount val="1"/>
                <c:pt idx="0">
                  <c:v>Rate</c:v>
                </c:pt>
              </c:strCache>
            </c:strRef>
          </c:tx>
          <c:spPr>
            <a:solidFill>
              <a:srgbClr val="2B21EB"/>
            </a:solidFill>
            <a:ln w="26725">
              <a:noFill/>
            </a:ln>
          </c:spPr>
          <c:invertIfNegative val="0"/>
          <c:dPt>
            <c:idx val="0"/>
            <c:invertIfNegative val="0"/>
            <c:bubble3D val="0"/>
          </c:dPt>
          <c:dLbls>
            <c:numFmt formatCode="0.0" sourceLinked="0"/>
            <c:spPr>
              <a:noFill/>
              <a:ln w="26725">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Sheet1!$B$1:$J$1</c:f>
              <c:strCache>
                <c:ptCount val="9"/>
                <c:pt idx="0">
                  <c:v>Carpenter</c:v>
                </c:pt>
                <c:pt idx="1">
                  <c:v>Electrician</c:v>
                </c:pt>
                <c:pt idx="2">
                  <c:v>Painter</c:v>
                </c:pt>
                <c:pt idx="3">
                  <c:v>Operating Engineer</c:v>
                </c:pt>
                <c:pt idx="4">
                  <c:v>Foreman</c:v>
                </c:pt>
                <c:pt idx="5">
                  <c:v>Plumber</c:v>
                </c:pt>
                <c:pt idx="6">
                  <c:v>Laborer</c:v>
                </c:pt>
                <c:pt idx="7">
                  <c:v>Excavating/loading machine operator</c:v>
                </c:pt>
                <c:pt idx="8">
                  <c:v>Ironworker</c:v>
                </c:pt>
              </c:strCache>
            </c:strRef>
          </c:cat>
          <c:val>
            <c:numRef>
              <c:f>Sheet1!$B$2:$J$2</c:f>
              <c:numCache>
                <c:formatCode>0.0</c:formatCode>
                <c:ptCount val="9"/>
                <c:pt idx="0">
                  <c:v>0.13404715614266591</c:v>
                </c:pt>
                <c:pt idx="1">
                  <c:v>0.2304767557661635</c:v>
                </c:pt>
                <c:pt idx="2">
                  <c:v>0.23123383646578871</c:v>
                </c:pt>
                <c:pt idx="3">
                  <c:v>0.28689014596181683</c:v>
                </c:pt>
                <c:pt idx="4">
                  <c:v>1.1171899787652655</c:v>
                </c:pt>
                <c:pt idx="5">
                  <c:v>1.2634836518552222</c:v>
                </c:pt>
                <c:pt idx="6">
                  <c:v>1.8064003726515132</c:v>
                </c:pt>
                <c:pt idx="7">
                  <c:v>3.8399882035562389</c:v>
                </c:pt>
                <c:pt idx="8">
                  <c:v>4.9712144089293853</c:v>
                </c:pt>
              </c:numCache>
            </c:numRef>
          </c:val>
        </c:ser>
        <c:ser>
          <c:idx val="1"/>
          <c:order val="1"/>
          <c:tx>
            <c:strRef>
              <c:f>Sheet1!$A$3</c:f>
              <c:strCache>
                <c:ptCount val="1"/>
                <c:pt idx="0">
                  <c:v>Number</c:v>
                </c:pt>
              </c:strCache>
            </c:strRef>
          </c:tx>
          <c:spPr>
            <a:solidFill>
              <a:srgbClr val="FF0000"/>
            </a:solidFill>
          </c:spPr>
          <c:invertIfNegative val="0"/>
          <c:dLbls>
            <c:delete val="1"/>
          </c:dLbls>
          <c:cat>
            <c:strRef>
              <c:f>Sheet1!$B$1:$J$1</c:f>
              <c:strCache>
                <c:ptCount val="9"/>
                <c:pt idx="0">
                  <c:v>Carpenter</c:v>
                </c:pt>
                <c:pt idx="1">
                  <c:v>Electrician</c:v>
                </c:pt>
                <c:pt idx="2">
                  <c:v>Painter</c:v>
                </c:pt>
                <c:pt idx="3">
                  <c:v>Operating Engineer</c:v>
                </c:pt>
                <c:pt idx="4">
                  <c:v>Foreman</c:v>
                </c:pt>
                <c:pt idx="5">
                  <c:v>Plumber</c:v>
                </c:pt>
                <c:pt idx="6">
                  <c:v>Laborer</c:v>
                </c:pt>
                <c:pt idx="7">
                  <c:v>Excavating/loading machine operator</c:v>
                </c:pt>
                <c:pt idx="8">
                  <c:v>Ironworker</c:v>
                </c:pt>
              </c:strCache>
            </c:strRef>
          </c:cat>
          <c:val>
            <c:numRef>
              <c:f>Sheet1!$B$3:$J$3</c:f>
              <c:numCache>
                <c:formatCode>General</c:formatCode>
                <c:ptCount val="9"/>
                <c:pt idx="0">
                  <c:v>-0.70000000000000007</c:v>
                </c:pt>
                <c:pt idx="1">
                  <c:v>-0.60000000000000009</c:v>
                </c:pt>
                <c:pt idx="2">
                  <c:v>-0.60000000000000009</c:v>
                </c:pt>
                <c:pt idx="3">
                  <c:v>-0.5</c:v>
                </c:pt>
                <c:pt idx="4">
                  <c:v>-3.3000000000000003</c:v>
                </c:pt>
                <c:pt idx="5">
                  <c:v>-2.7</c:v>
                </c:pt>
                <c:pt idx="6">
                  <c:v>-12.200000000000001</c:v>
                </c:pt>
                <c:pt idx="7">
                  <c:v>-0.60000000000000009</c:v>
                </c:pt>
                <c:pt idx="8">
                  <c:v>-1.1000000000000001</c:v>
                </c:pt>
              </c:numCache>
            </c:numRef>
          </c:val>
        </c:ser>
        <c:dLbls>
          <c:showLegendKey val="0"/>
          <c:showVal val="1"/>
          <c:showCatName val="0"/>
          <c:showSerName val="0"/>
          <c:showPercent val="0"/>
          <c:showBubbleSize val="0"/>
        </c:dLbls>
        <c:gapWidth val="119"/>
        <c:overlap val="100"/>
        <c:axId val="34954624"/>
        <c:axId val="34986240"/>
      </c:barChart>
      <c:catAx>
        <c:axId val="34954624"/>
        <c:scaling>
          <c:orientation val="minMax"/>
        </c:scaling>
        <c:delete val="0"/>
        <c:axPos val="l"/>
        <c:numFmt formatCode="General" sourceLinked="1"/>
        <c:majorTickMark val="out"/>
        <c:minorTickMark val="none"/>
        <c:tickLblPos val="low"/>
        <c:spPr>
          <a:ln w="10022">
            <a:noFill/>
          </a:ln>
        </c:spPr>
        <c:txPr>
          <a:bodyPr rot="0" vert="horz"/>
          <a:lstStyle/>
          <a:p>
            <a:pPr>
              <a:defRPr sz="1600"/>
            </a:pPr>
            <a:endParaRPr lang="en-US"/>
          </a:p>
        </c:txPr>
        <c:crossAx val="34986240"/>
        <c:crosses val="autoZero"/>
        <c:auto val="1"/>
        <c:lblAlgn val="ctr"/>
        <c:lblOffset val="100"/>
        <c:tickLblSkip val="1"/>
        <c:tickMarkSkip val="1"/>
        <c:noMultiLvlLbl val="0"/>
      </c:catAx>
      <c:valAx>
        <c:axId val="34986240"/>
        <c:scaling>
          <c:orientation val="minMax"/>
        </c:scaling>
        <c:delete val="1"/>
        <c:axPos val="b"/>
        <c:title>
          <c:tx>
            <c:rich>
              <a:bodyPr/>
              <a:lstStyle/>
              <a:p>
                <a:pPr>
                  <a:defRPr sz="1600"/>
                </a:pPr>
                <a:r>
                  <a:rPr lang="en-US" sz="1600" dirty="0">
                    <a:solidFill>
                      <a:srgbClr val="0000FF"/>
                    </a:solidFill>
                  </a:rPr>
                  <a:t>Rate per 100,000 FTEs</a:t>
                </a:r>
              </a:p>
            </c:rich>
          </c:tx>
          <c:layout>
            <c:manualLayout>
              <c:xMode val="edge"/>
              <c:yMode val="edge"/>
              <c:x val="0.75979166666666675"/>
              <c:y val="0"/>
            </c:manualLayout>
          </c:layout>
          <c:overlay val="0"/>
          <c:spPr>
            <a:noFill/>
            <a:ln w="26725">
              <a:noFill/>
            </a:ln>
          </c:spPr>
        </c:title>
        <c:numFmt formatCode="0.0" sourceLinked="1"/>
        <c:majorTickMark val="out"/>
        <c:minorTickMark val="none"/>
        <c:tickLblPos val="none"/>
        <c:crossAx val="34954624"/>
        <c:crosses val="autoZero"/>
        <c:crossBetween val="between"/>
      </c:valAx>
      <c:spPr>
        <a:noFill/>
        <a:ln w="25391">
          <a:noFill/>
        </a:ln>
      </c:spPr>
    </c:plotArea>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5141454673935"/>
          <c:y val="2.2039800995024877E-2"/>
          <c:w val="0.88227046739349879"/>
          <c:h val="0.80737121479218088"/>
        </c:manualLayout>
      </c:layout>
      <c:barChart>
        <c:barDir val="col"/>
        <c:grouping val="clustered"/>
        <c:varyColors val="0"/>
        <c:ser>
          <c:idx val="1"/>
          <c:order val="0"/>
          <c:tx>
            <c:strRef>
              <c:f>Sheet1!$A$2</c:f>
              <c:strCache>
                <c:ptCount val="1"/>
                <c:pt idx="0">
                  <c:v>Rate</c:v>
                </c:pt>
              </c:strCache>
            </c:strRef>
          </c:tx>
          <c:spPr>
            <a:solidFill>
              <a:srgbClr val="FF0000"/>
            </a:solidFill>
            <a:ln w="23659">
              <a:noFill/>
            </a:ln>
          </c:spPr>
          <c:invertIfNegative val="0"/>
          <c:dPt>
            <c:idx val="2"/>
            <c:invertIfNegative val="0"/>
            <c:bubble3D val="0"/>
          </c:dPt>
          <c:dPt>
            <c:idx val="5"/>
            <c:invertIfNegative val="0"/>
            <c:bubble3D val="0"/>
          </c:dPt>
          <c:dPt>
            <c:idx val="6"/>
            <c:invertIfNegative val="0"/>
            <c:bubble3D val="0"/>
            <c:spPr>
              <a:solidFill>
                <a:srgbClr val="0000FF"/>
              </a:solidFill>
              <a:ln w="23659">
                <a:noFill/>
              </a:ln>
            </c:spPr>
          </c:dPt>
          <c:dLbls>
            <c:numFmt formatCode="#,##0.00" sourceLinked="0"/>
            <c:spPr>
              <a:noFill/>
              <a:ln>
                <a:noFill/>
              </a:ln>
              <a:effectLst/>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White, non-Hispanic</c:v>
                </c:pt>
                <c:pt idx="1">
                  <c:v>Hispanic</c:v>
                </c:pt>
                <c:pt idx="2">
                  <c:v>Black, non-Hispanic</c:v>
                </c:pt>
                <c:pt idx="3">
                  <c:v>Foreign-born</c:v>
                </c:pt>
                <c:pt idx="4">
                  <c:v>Self-employed</c:v>
                </c:pt>
                <c:pt idx="5">
                  <c:v>Wage-and-salary workers</c:v>
                </c:pt>
                <c:pt idx="6">
                  <c:v>All </c:v>
                </c:pt>
              </c:strCache>
            </c:strRef>
          </c:cat>
          <c:val>
            <c:numRef>
              <c:f>Sheet1!$B$2:$H$2</c:f>
              <c:numCache>
                <c:formatCode>0.00</c:formatCode>
                <c:ptCount val="7"/>
                <c:pt idx="0">
                  <c:v>0.53</c:v>
                </c:pt>
                <c:pt idx="1">
                  <c:v>0.68</c:v>
                </c:pt>
                <c:pt idx="2">
                  <c:v>1.21</c:v>
                </c:pt>
                <c:pt idx="3">
                  <c:v>0.71</c:v>
                </c:pt>
                <c:pt idx="4">
                  <c:v>0.34</c:v>
                </c:pt>
                <c:pt idx="5">
                  <c:v>0.68</c:v>
                </c:pt>
                <c:pt idx="6">
                  <c:v>0.6</c:v>
                </c:pt>
              </c:numCache>
            </c:numRef>
          </c:val>
        </c:ser>
        <c:dLbls>
          <c:showLegendKey val="0"/>
          <c:showVal val="0"/>
          <c:showCatName val="0"/>
          <c:showSerName val="0"/>
          <c:showPercent val="0"/>
          <c:showBubbleSize val="0"/>
        </c:dLbls>
        <c:gapWidth val="77"/>
        <c:overlap val="-100"/>
        <c:axId val="35448320"/>
        <c:axId val="35450240"/>
      </c:barChart>
      <c:lineChart>
        <c:grouping val="standard"/>
        <c:varyColors val="0"/>
        <c:ser>
          <c:idx val="0"/>
          <c:order val="1"/>
          <c:tx>
            <c:strRef>
              <c:f>Sheet1!#REF!</c:f>
              <c:strCache>
                <c:ptCount val="1"/>
                <c:pt idx="0">
                  <c:v>#REF!</c:v>
                </c:pt>
              </c:strCache>
            </c:strRef>
          </c:tx>
          <c:spPr>
            <a:ln w="35489">
              <a:solidFill>
                <a:srgbClr val="0000FF"/>
              </a:solidFill>
              <a:prstDash val="solid"/>
            </a:ln>
          </c:spPr>
          <c:marker>
            <c:symbol val="none"/>
          </c:marker>
          <c:cat>
            <c:strRef>
              <c:f>Sheet1!$B$1:$H$1</c:f>
              <c:strCache>
                <c:ptCount val="7"/>
                <c:pt idx="0">
                  <c:v>White, non-Hispanic</c:v>
                </c:pt>
                <c:pt idx="1">
                  <c:v>Hispanic</c:v>
                </c:pt>
                <c:pt idx="2">
                  <c:v>Black, non-Hispanic</c:v>
                </c:pt>
                <c:pt idx="3">
                  <c:v>Foreign-born</c:v>
                </c:pt>
                <c:pt idx="4">
                  <c:v>Self-employed</c:v>
                </c:pt>
                <c:pt idx="5">
                  <c:v>Wage-and-salary workers</c:v>
                </c:pt>
                <c:pt idx="6">
                  <c:v>All </c:v>
                </c:pt>
              </c:strCache>
            </c:strRef>
          </c:cat>
          <c:val>
            <c:numRef>
              <c:f>Sheet1!#REF!</c:f>
              <c:numCache>
                <c:formatCode>General</c:formatCode>
                <c:ptCount val="1"/>
                <c:pt idx="0">
                  <c:v>1</c:v>
                </c:pt>
              </c:numCache>
            </c:numRef>
          </c:val>
          <c:smooth val="1"/>
        </c:ser>
        <c:dLbls>
          <c:showLegendKey val="0"/>
          <c:showVal val="0"/>
          <c:showCatName val="0"/>
          <c:showSerName val="0"/>
          <c:showPercent val="0"/>
          <c:showBubbleSize val="0"/>
        </c:dLbls>
        <c:marker val="1"/>
        <c:smooth val="0"/>
        <c:axId val="35559296"/>
        <c:axId val="35560832"/>
      </c:lineChart>
      <c:catAx>
        <c:axId val="35448320"/>
        <c:scaling>
          <c:orientation val="minMax"/>
        </c:scaling>
        <c:delete val="0"/>
        <c:axPos val="b"/>
        <c:numFmt formatCode="General" sourceLinked="1"/>
        <c:majorTickMark val="cross"/>
        <c:minorTickMark val="none"/>
        <c:tickLblPos val="nextTo"/>
        <c:spPr>
          <a:ln w="2957">
            <a:solidFill>
              <a:schemeClr val="tx1"/>
            </a:solidFill>
            <a:prstDash val="solid"/>
          </a:ln>
        </c:spPr>
        <c:txPr>
          <a:bodyPr rot="0" vert="horz"/>
          <a:lstStyle/>
          <a:p>
            <a:pPr>
              <a:defRPr sz="1600"/>
            </a:pPr>
            <a:endParaRPr lang="en-US"/>
          </a:p>
        </c:txPr>
        <c:crossAx val="35450240"/>
        <c:crosses val="autoZero"/>
        <c:auto val="0"/>
        <c:lblAlgn val="ctr"/>
        <c:lblOffset val="100"/>
        <c:tickLblSkip val="1"/>
        <c:tickMarkSkip val="1"/>
        <c:noMultiLvlLbl val="0"/>
      </c:catAx>
      <c:valAx>
        <c:axId val="35450240"/>
        <c:scaling>
          <c:orientation val="minMax"/>
        </c:scaling>
        <c:delete val="0"/>
        <c:axPos val="l"/>
        <c:title>
          <c:tx>
            <c:rich>
              <a:bodyPr/>
              <a:lstStyle/>
              <a:p>
                <a:pPr>
                  <a:defRPr sz="1600"/>
                </a:pPr>
                <a:r>
                  <a:rPr lang="en-US" sz="1600" dirty="0"/>
                  <a:t>Deaths per 100,000 FTEs</a:t>
                </a:r>
              </a:p>
            </c:rich>
          </c:tx>
          <c:layout>
            <c:manualLayout>
              <c:xMode val="edge"/>
              <c:yMode val="edge"/>
              <c:x val="4.5588532202705439E-3"/>
              <c:y val="0.19654814632545931"/>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a:pPr>
            <a:endParaRPr lang="en-US"/>
          </a:p>
        </c:txPr>
        <c:crossAx val="35448320"/>
        <c:crosses val="autoZero"/>
        <c:crossBetween val="between"/>
      </c:valAx>
      <c:catAx>
        <c:axId val="35559296"/>
        <c:scaling>
          <c:orientation val="minMax"/>
        </c:scaling>
        <c:delete val="1"/>
        <c:axPos val="b"/>
        <c:numFmt formatCode="General" sourceLinked="1"/>
        <c:majorTickMark val="out"/>
        <c:minorTickMark val="none"/>
        <c:tickLblPos val="none"/>
        <c:crossAx val="35560832"/>
        <c:crosses val="autoZero"/>
        <c:auto val="0"/>
        <c:lblAlgn val="ctr"/>
        <c:lblOffset val="100"/>
        <c:noMultiLvlLbl val="0"/>
      </c:catAx>
      <c:valAx>
        <c:axId val="35560832"/>
        <c:scaling>
          <c:orientation val="minMax"/>
        </c:scaling>
        <c:delete val="1"/>
        <c:axPos val="r"/>
        <c:numFmt formatCode="0" sourceLinked="0"/>
        <c:majorTickMark val="cross"/>
        <c:minorTickMark val="none"/>
        <c:tickLblPos val="none"/>
        <c:crossAx val="35559296"/>
        <c:crosses val="max"/>
        <c:crossBetween val="between"/>
      </c:valAx>
      <c:spPr>
        <a:noFill/>
        <a:ln w="25375">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06015037594099"/>
          <c:y val="5.7471185667009018E-2"/>
          <c:w val="0.75689223057644905"/>
          <c:h val="0.79760127810110704"/>
        </c:manualLayout>
      </c:layout>
      <c:barChart>
        <c:barDir val="col"/>
        <c:grouping val="clustered"/>
        <c:varyColors val="0"/>
        <c:ser>
          <c:idx val="1"/>
          <c:order val="0"/>
          <c:tx>
            <c:strRef>
              <c:f>Sheet1!$A$2</c:f>
              <c:strCache>
                <c:ptCount val="1"/>
                <c:pt idx="0">
                  <c:v>Percentage</c:v>
                </c:pt>
              </c:strCache>
            </c:strRef>
          </c:tx>
          <c:spPr>
            <a:solidFill>
              <a:srgbClr val="FF0000"/>
            </a:solidFill>
            <a:ln w="23659">
              <a:noFill/>
            </a:ln>
          </c:spPr>
          <c:invertIfNegative val="0"/>
          <c:dLbls>
            <c:dLbl>
              <c:idx val="5"/>
              <c:layout>
                <c:manualLayout>
                  <c:x val="-4.658385093167702E-3"/>
                  <c:y val="-2.6960784313725492E-2"/>
                </c:manualLayout>
              </c:layout>
              <c:dLblPos val="outEnd"/>
              <c:showLegendKey val="0"/>
              <c:showVal val="1"/>
              <c:showCatName val="0"/>
              <c:showSerName val="0"/>
              <c:showPercent val="0"/>
              <c:showBubbleSize val="0"/>
            </c:dLbl>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16-19</c:v>
                </c:pt>
                <c:pt idx="1">
                  <c:v>20-24</c:v>
                </c:pt>
                <c:pt idx="2">
                  <c:v>25-34</c:v>
                </c:pt>
                <c:pt idx="3">
                  <c:v>35-44</c:v>
                </c:pt>
                <c:pt idx="4">
                  <c:v>45-54</c:v>
                </c:pt>
                <c:pt idx="5">
                  <c:v>55-64</c:v>
                </c:pt>
                <c:pt idx="6">
                  <c:v>65+</c:v>
                </c:pt>
              </c:strCache>
            </c:strRef>
          </c:cat>
          <c:val>
            <c:numRef>
              <c:f>Sheet1!$B$2:$H$2</c:f>
              <c:numCache>
                <c:formatCode>0.0%</c:formatCode>
                <c:ptCount val="7"/>
                <c:pt idx="0">
                  <c:v>1.8181818181818181E-2</c:v>
                </c:pt>
                <c:pt idx="1">
                  <c:v>6.1818181818181821E-2</c:v>
                </c:pt>
                <c:pt idx="2">
                  <c:v>0.17818181818181819</c:v>
                </c:pt>
                <c:pt idx="3">
                  <c:v>0.22181818181818183</c:v>
                </c:pt>
                <c:pt idx="4">
                  <c:v>0.2690909090909091</c:v>
                </c:pt>
                <c:pt idx="5">
                  <c:v>0.2</c:v>
                </c:pt>
                <c:pt idx="6">
                  <c:v>5.0909090909090911E-2</c:v>
                </c:pt>
              </c:numCache>
            </c:numRef>
          </c:val>
        </c:ser>
        <c:dLbls>
          <c:showLegendKey val="0"/>
          <c:showVal val="0"/>
          <c:showCatName val="0"/>
          <c:showSerName val="0"/>
          <c:showPercent val="0"/>
          <c:showBubbleSize val="0"/>
        </c:dLbls>
        <c:gapWidth val="150"/>
        <c:axId val="120319360"/>
        <c:axId val="35411456"/>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0"/>
              <c:layout>
                <c:manualLayout>
                  <c:x val="-3.9596273291925464E-2"/>
                  <c:y val="6.1764705882352944E-2"/>
                </c:manualLayout>
              </c:layout>
              <c:dLblPos val="r"/>
              <c:showLegendKey val="0"/>
              <c:showVal val="1"/>
              <c:showCatName val="0"/>
              <c:showSerName val="0"/>
              <c:showPercent val="0"/>
              <c:showBubbleSize val="0"/>
            </c:dLbl>
            <c:dLbl>
              <c:idx val="5"/>
              <c:layout>
                <c:manualLayout>
                  <c:x val="-3.183229813664596E-2"/>
                  <c:y val="5.1960784313725493E-2"/>
                </c:manualLayout>
              </c:layout>
              <c:dLblPos val="r"/>
              <c:showLegendKey val="0"/>
              <c:showVal val="1"/>
              <c:showCatName val="0"/>
              <c:showSerName val="0"/>
              <c:showPercent val="0"/>
              <c:showBubbleSize val="0"/>
            </c:dLbl>
            <c:dLbl>
              <c:idx val="6"/>
              <c:layout>
                <c:manualLayout>
                  <c:x val="-3.6490683229813775E-2"/>
                  <c:y val="5.4411764705882354E-2"/>
                </c:manualLayout>
              </c:layout>
              <c:dLblPos val="r"/>
              <c:showLegendKey val="0"/>
              <c:showVal val="1"/>
              <c:showCatName val="0"/>
              <c:showSerName val="0"/>
              <c:showPercent val="0"/>
              <c:showBubbleSize val="0"/>
            </c:dLbl>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16-19</c:v>
                </c:pt>
                <c:pt idx="1">
                  <c:v>20-24</c:v>
                </c:pt>
                <c:pt idx="2">
                  <c:v>25-34</c:v>
                </c:pt>
                <c:pt idx="3">
                  <c:v>35-44</c:v>
                </c:pt>
                <c:pt idx="4">
                  <c:v>45-54</c:v>
                </c:pt>
                <c:pt idx="5">
                  <c:v>55-64</c:v>
                </c:pt>
                <c:pt idx="6">
                  <c:v>65+</c:v>
                </c:pt>
              </c:strCache>
            </c:strRef>
          </c:cat>
          <c:val>
            <c:numRef>
              <c:f>Sheet1!$B$3:$H$3</c:f>
              <c:numCache>
                <c:formatCode>0.00</c:formatCode>
                <c:ptCount val="7"/>
                <c:pt idx="0">
                  <c:v>0.83351431707538104</c:v>
                </c:pt>
                <c:pt idx="1">
                  <c:v>0.53179843375350933</c:v>
                </c:pt>
                <c:pt idx="2">
                  <c:v>0.44800049152053922</c:v>
                </c:pt>
                <c:pt idx="3">
                  <c:v>0.52774808593988254</c:v>
                </c:pt>
                <c:pt idx="4">
                  <c:v>0.6433968012397735</c:v>
                </c:pt>
                <c:pt idx="5">
                  <c:v>0.79453096886695407</c:v>
                </c:pt>
                <c:pt idx="6">
                  <c:v>0.97518101623474385</c:v>
                </c:pt>
              </c:numCache>
            </c:numRef>
          </c:val>
          <c:smooth val="1"/>
        </c:ser>
        <c:dLbls>
          <c:showLegendKey val="0"/>
          <c:showVal val="0"/>
          <c:showCatName val="0"/>
          <c:showSerName val="0"/>
          <c:showPercent val="0"/>
          <c:showBubbleSize val="0"/>
        </c:dLbls>
        <c:marker val="1"/>
        <c:smooth val="0"/>
        <c:axId val="35413376"/>
        <c:axId val="35419264"/>
      </c:lineChart>
      <c:catAx>
        <c:axId val="120319360"/>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Age group</a:t>
                </a: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35411456"/>
        <c:crosses val="autoZero"/>
        <c:auto val="0"/>
        <c:lblAlgn val="ctr"/>
        <c:lblOffset val="100"/>
        <c:tickLblSkip val="1"/>
        <c:tickMarkSkip val="1"/>
        <c:noMultiLvlLbl val="0"/>
      </c:catAx>
      <c:valAx>
        <c:axId val="35411456"/>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Percentage </a:t>
                </a:r>
                <a:r>
                  <a:rPr lang="en-US" sz="1600" b="0" dirty="0">
                    <a:latin typeface="Times New Roman" panose="02020603050405020304" pitchFamily="18" charset="0"/>
                    <a:cs typeface="Times New Roman" panose="02020603050405020304" pitchFamily="18" charset="0"/>
                  </a:rPr>
                  <a:t>of </a:t>
                </a:r>
                <a:r>
                  <a:rPr lang="en-US" sz="1600" b="0" dirty="0" smtClean="0">
                    <a:latin typeface="Times New Roman" panose="02020603050405020304" pitchFamily="18" charset="0"/>
                    <a:cs typeface="Times New Roman" panose="02020603050405020304" pitchFamily="18" charset="0"/>
                  </a:rPr>
                  <a:t>deaths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24910104986876641"/>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120319360"/>
        <c:crosses val="autoZero"/>
        <c:crossBetween val="between"/>
      </c:valAx>
      <c:catAx>
        <c:axId val="35413376"/>
        <c:scaling>
          <c:orientation val="minMax"/>
        </c:scaling>
        <c:delete val="1"/>
        <c:axPos val="b"/>
        <c:numFmt formatCode="General" sourceLinked="1"/>
        <c:majorTickMark val="out"/>
        <c:minorTickMark val="none"/>
        <c:tickLblPos val="none"/>
        <c:crossAx val="35419264"/>
        <c:crosses val="autoZero"/>
        <c:auto val="0"/>
        <c:lblAlgn val="ctr"/>
        <c:lblOffset val="100"/>
        <c:noMultiLvlLbl val="0"/>
      </c:catAx>
      <c:valAx>
        <c:axId val="35419264"/>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Deaths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3"/>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35413376"/>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1649504817332616"/>
          <c:y val="4.4482399258916165E-2"/>
          <c:w val="0.21507580574167359"/>
          <c:h val="0.17475567392311253"/>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46992478287702E-2"/>
          <c:y val="2.9056855025475198E-2"/>
          <c:w val="0.80889420080002361"/>
          <c:h val="0.82712934910086"/>
        </c:manualLayout>
      </c:layout>
      <c:barChart>
        <c:barDir val="col"/>
        <c:grouping val="clustered"/>
        <c:varyColors val="0"/>
        <c:ser>
          <c:idx val="0"/>
          <c:order val="0"/>
          <c:tx>
            <c:strRef>
              <c:f>Sheet1!$A$2</c:f>
              <c:strCache>
                <c:ptCount val="1"/>
                <c:pt idx="0">
                  <c:v>Number</c:v>
                </c:pt>
              </c:strCache>
            </c:strRef>
          </c:tx>
          <c:spPr>
            <a:solidFill>
              <a:srgbClr val="0000FF"/>
            </a:solidFill>
            <a:ln w="35825">
              <a:noFill/>
              <a:prstDash val="solid"/>
            </a:ln>
          </c:spPr>
          <c:invertIfNegative val="0"/>
          <c:dLbls>
            <c:numFmt formatCode="#,##0.0" sourceLinked="0"/>
            <c:spPr>
              <a:noFill/>
              <a:ln>
                <a:noFill/>
              </a:ln>
              <a:effectLst/>
            </c:spPr>
            <c:txPr>
              <a:bodyPr/>
              <a:lstStyle/>
              <a:p>
                <a:pPr>
                  <a:defRPr sz="1400" b="0">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#,##0.000</c:formatCode>
                <c:ptCount val="13"/>
                <c:pt idx="0">
                  <c:v>6.22</c:v>
                </c:pt>
                <c:pt idx="1">
                  <c:v>5.38</c:v>
                </c:pt>
                <c:pt idx="2">
                  <c:v>6.17</c:v>
                </c:pt>
                <c:pt idx="3">
                  <c:v>8.35</c:v>
                </c:pt>
                <c:pt idx="4">
                  <c:v>5.79</c:v>
                </c:pt>
                <c:pt idx="5">
                  <c:v>4.5199999999999996</c:v>
                </c:pt>
                <c:pt idx="6">
                  <c:v>4.6100000000000003</c:v>
                </c:pt>
                <c:pt idx="7">
                  <c:v>4.17</c:v>
                </c:pt>
                <c:pt idx="8">
                  <c:v>3.8</c:v>
                </c:pt>
                <c:pt idx="9">
                  <c:v>3.3</c:v>
                </c:pt>
                <c:pt idx="10">
                  <c:v>4.24</c:v>
                </c:pt>
                <c:pt idx="11">
                  <c:v>2.73</c:v>
                </c:pt>
                <c:pt idx="12">
                  <c:v>2.69</c:v>
                </c:pt>
              </c:numCache>
            </c:numRef>
          </c:val>
        </c:ser>
        <c:dLbls>
          <c:showLegendKey val="0"/>
          <c:showVal val="0"/>
          <c:showCatName val="0"/>
          <c:showSerName val="0"/>
          <c:showPercent val="0"/>
          <c:showBubbleSize val="0"/>
        </c:dLbls>
        <c:gapWidth val="45"/>
        <c:axId val="36918016"/>
        <c:axId val="36919936"/>
      </c:barChart>
      <c:lineChart>
        <c:grouping val="standard"/>
        <c:varyColors val="0"/>
        <c:ser>
          <c:idx val="2"/>
          <c:order val="1"/>
          <c:tx>
            <c:strRef>
              <c:f>Sheet1!$A$3</c:f>
              <c:strCache>
                <c:ptCount val="1"/>
                <c:pt idx="0">
                  <c:v>Rate</c:v>
                </c:pt>
              </c:strCache>
            </c:strRef>
          </c:tx>
          <c:spPr>
            <a:ln w="35825">
              <a:solidFill>
                <a:srgbClr val="FF0000"/>
              </a:solidFill>
              <a:prstDash val="solid"/>
            </a:ln>
          </c:spPr>
          <c:marker>
            <c:symbol val="none"/>
          </c:marker>
          <c:dLbls>
            <c:dLbl>
              <c:idx val="0"/>
              <c:layout>
                <c:manualLayout>
                  <c:x val="-3.7878902662979878E-2"/>
                  <c:y val="-2.7526703069434263E-2"/>
                </c:manualLayout>
              </c:layout>
              <c:showLegendKey val="0"/>
              <c:showVal val="1"/>
              <c:showCatName val="0"/>
              <c:showSerName val="0"/>
              <c:showPercent val="0"/>
              <c:showBubbleSize val="0"/>
            </c:dLbl>
            <c:dLbl>
              <c:idx val="12"/>
              <c:layout>
                <c:manualLayout>
                  <c:x val="-3.0303026687780163E-2"/>
                  <c:y val="-4.0038840828268009E-2"/>
                </c:manualLayout>
              </c:layout>
              <c:showLegendKey val="0"/>
              <c:showVal val="1"/>
              <c:showCatName val="0"/>
              <c:showSerName val="0"/>
              <c:showPercent val="0"/>
              <c:showBubbleSize val="0"/>
            </c:dLbl>
            <c:txPr>
              <a:bodyPr/>
              <a:lstStyle/>
              <a:p>
                <a:pPr>
                  <a:defRPr b="0">
                    <a:solidFill>
                      <a:srgbClr val="FF0000"/>
                    </a:solidFill>
                  </a:defRPr>
                </a:pPr>
                <a:endParaRPr lang="en-US"/>
              </a:p>
            </c:txPr>
            <c:showLegendKey val="0"/>
            <c:showVal val="0"/>
            <c:showCatName val="0"/>
            <c:showSerName val="0"/>
            <c:showPercent val="0"/>
            <c:showBubbleSize val="0"/>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#,##0.0</c:formatCode>
                <c:ptCount val="13"/>
                <c:pt idx="0">
                  <c:v>10.4</c:v>
                </c:pt>
                <c:pt idx="1">
                  <c:v>8.5</c:v>
                </c:pt>
                <c:pt idx="2">
                  <c:v>9.4</c:v>
                </c:pt>
                <c:pt idx="3">
                  <c:v>12</c:v>
                </c:pt>
                <c:pt idx="4">
                  <c:v>8.1</c:v>
                </c:pt>
                <c:pt idx="5">
                  <c:v>6.6</c:v>
                </c:pt>
                <c:pt idx="6">
                  <c:v>7.9</c:v>
                </c:pt>
                <c:pt idx="7">
                  <c:v>8.3000000000000007</c:v>
                </c:pt>
                <c:pt idx="8">
                  <c:v>7.6000000000000005</c:v>
                </c:pt>
                <c:pt idx="9">
                  <c:v>6.5</c:v>
                </c:pt>
                <c:pt idx="10">
                  <c:v>8</c:v>
                </c:pt>
                <c:pt idx="11">
                  <c:v>4.8</c:v>
                </c:pt>
                <c:pt idx="12">
                  <c:v>4.5</c:v>
                </c:pt>
              </c:numCache>
            </c:numRef>
          </c:val>
          <c:smooth val="1"/>
        </c:ser>
        <c:dLbls>
          <c:showLegendKey val="0"/>
          <c:showVal val="0"/>
          <c:showCatName val="0"/>
          <c:showSerName val="0"/>
          <c:showPercent val="0"/>
          <c:showBubbleSize val="0"/>
        </c:dLbls>
        <c:marker val="1"/>
        <c:smooth val="0"/>
        <c:axId val="36940416"/>
        <c:axId val="36938496"/>
      </c:lineChart>
      <c:catAx>
        <c:axId val="36918016"/>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46551807855904576"/>
              <c:y val="0.94644805039219149"/>
            </c:manualLayout>
          </c:layout>
          <c:overlay val="0"/>
          <c:spPr>
            <a:noFill/>
            <a:ln w="23883">
              <a:noFill/>
            </a:ln>
          </c:spPr>
        </c:title>
        <c:numFmt formatCode="General" sourceLinked="1"/>
        <c:majorTickMark val="out"/>
        <c:minorTickMark val="none"/>
        <c:tickLblPos val="nextTo"/>
        <c:spPr>
          <a:ln w="298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36919936"/>
        <c:crossesAt val="0"/>
        <c:auto val="1"/>
        <c:lblAlgn val="ctr"/>
        <c:lblOffset val="100"/>
        <c:tickMarkSkip val="1"/>
        <c:noMultiLvlLbl val="0"/>
      </c:catAx>
      <c:valAx>
        <c:axId val="36919936"/>
        <c:scaling>
          <c:orientation val="minMax"/>
        </c:scaling>
        <c:delete val="0"/>
        <c:axPos val="l"/>
        <c:title>
          <c:tx>
            <c:rich>
              <a:bodyPr/>
              <a:lstStyle/>
              <a:p>
                <a:pPr>
                  <a:defRPr sz="1600" b="0" i="0" u="none" strike="noStrike" baseline="0">
                    <a:solidFill>
                      <a:srgbClr val="0000FF"/>
                    </a:solidFill>
                    <a:latin typeface="Times New Roman"/>
                    <a:ea typeface="Times New Roman"/>
                    <a:cs typeface="Times New Roman"/>
                  </a:defRPr>
                </a:pPr>
                <a:r>
                  <a:rPr lang="en-US" sz="1600" b="0" i="0" baseline="0" dirty="0" smtClean="0">
                    <a:solidFill>
                      <a:srgbClr val="0000FF"/>
                    </a:solidFill>
                  </a:rPr>
                  <a:t>Number of injuries (in thousands)</a:t>
                </a:r>
                <a:endParaRPr lang="en-US" sz="1600" b="0" dirty="0">
                  <a:solidFill>
                    <a:srgbClr val="0000FF"/>
                  </a:solidFill>
                </a:endParaRPr>
              </a:p>
            </c:rich>
          </c:tx>
          <c:layout>
            <c:manualLayout>
              <c:xMode val="edge"/>
              <c:yMode val="edge"/>
              <c:x val="0"/>
              <c:y val="0.14580231448341682"/>
            </c:manualLayout>
          </c:layout>
          <c:overlay val="0"/>
          <c:spPr>
            <a:noFill/>
            <a:ln w="23883">
              <a:noFill/>
            </a:ln>
          </c:spPr>
        </c:title>
        <c:numFmt formatCode="#,##0" sourceLinked="0"/>
        <c:majorTickMark val="out"/>
        <c:minorTickMark val="none"/>
        <c:tickLblPos val="nextTo"/>
        <c:spPr>
          <a:ln w="11942">
            <a:solidFill>
              <a:srgbClr val="0000FF"/>
            </a:solidFill>
            <a:prstDash val="solid"/>
          </a:ln>
        </c:spPr>
        <c:txPr>
          <a:bodyPr rot="0" vert="horz"/>
          <a:lstStyle/>
          <a:p>
            <a:pPr>
              <a:defRPr sz="1600" b="0" i="0" u="none" strike="noStrike" baseline="0">
                <a:solidFill>
                  <a:srgbClr val="0000FF"/>
                </a:solidFill>
                <a:latin typeface="Times New Roman"/>
                <a:ea typeface="Times New Roman"/>
                <a:cs typeface="Times New Roman"/>
              </a:defRPr>
            </a:pPr>
            <a:endParaRPr lang="en-US"/>
          </a:p>
        </c:txPr>
        <c:crossAx val="36918016"/>
        <c:crosses val="autoZero"/>
        <c:crossBetween val="between"/>
      </c:valAx>
      <c:valAx>
        <c:axId val="36938496"/>
        <c:scaling>
          <c:orientation val="minMax"/>
        </c:scaling>
        <c:delete val="0"/>
        <c:axPos val="r"/>
        <c:title>
          <c:tx>
            <c:rich>
              <a:bodyPr rot="5400000" vert="horz"/>
              <a:lstStyle/>
              <a:p>
                <a:pPr>
                  <a:defRPr sz="1600" b="0">
                    <a:solidFill>
                      <a:srgbClr val="FF0000"/>
                    </a:solidFill>
                  </a:defRPr>
                </a:pPr>
                <a:r>
                  <a:rPr lang="en-US" sz="1600" b="0" i="0" baseline="0" dirty="0" smtClean="0">
                    <a:solidFill>
                      <a:srgbClr val="FF0000"/>
                    </a:solidFill>
                  </a:rPr>
                  <a:t>Injuries per 10,000 FTEs</a:t>
                </a:r>
                <a:endParaRPr lang="en-US" sz="1600" b="0" i="0" baseline="0" dirty="0">
                  <a:solidFill>
                    <a:srgbClr val="FF0000"/>
                  </a:solidFill>
                </a:endParaRPr>
              </a:p>
            </c:rich>
          </c:tx>
          <c:layout>
            <c:manualLayout>
              <c:xMode val="edge"/>
              <c:yMode val="edge"/>
              <c:x val="0.96364388407970847"/>
              <c:y val="0.14058854731519077"/>
            </c:manualLayout>
          </c:layout>
          <c:overlay val="0"/>
        </c:title>
        <c:numFmt formatCode="#,##0" sourceLinked="0"/>
        <c:majorTickMark val="out"/>
        <c:minorTickMark val="none"/>
        <c:tickLblPos val="nextTo"/>
        <c:spPr>
          <a:ln>
            <a:solidFill>
              <a:srgbClr val="FF0000"/>
            </a:solidFill>
          </a:ln>
        </c:spPr>
        <c:txPr>
          <a:bodyPr/>
          <a:lstStyle/>
          <a:p>
            <a:pPr>
              <a:defRPr sz="1600" b="0">
                <a:solidFill>
                  <a:srgbClr val="FF0000"/>
                </a:solidFill>
              </a:defRPr>
            </a:pPr>
            <a:endParaRPr lang="en-US"/>
          </a:p>
        </c:txPr>
        <c:crossAx val="36940416"/>
        <c:crosses val="max"/>
        <c:crossBetween val="between"/>
      </c:valAx>
      <c:catAx>
        <c:axId val="36940416"/>
        <c:scaling>
          <c:orientation val="minMax"/>
        </c:scaling>
        <c:delete val="1"/>
        <c:axPos val="b"/>
        <c:numFmt formatCode="General" sourceLinked="1"/>
        <c:majorTickMark val="out"/>
        <c:minorTickMark val="none"/>
        <c:tickLblPos val="none"/>
        <c:crossAx val="36938496"/>
        <c:crosses val="autoZero"/>
        <c:auto val="1"/>
        <c:lblAlgn val="ctr"/>
        <c:lblOffset val="100"/>
        <c:noMultiLvlLbl val="0"/>
      </c:catAx>
      <c:spPr>
        <a:noFill/>
        <a:ln w="23883">
          <a:noFill/>
        </a:ln>
      </c:spPr>
    </c:plotArea>
    <c:legend>
      <c:legendPos val="tr"/>
      <c:layout>
        <c:manualLayout>
          <c:xMode val="edge"/>
          <c:yMode val="edge"/>
          <c:x val="0.69099908243866826"/>
          <c:y val="5.608984463668692E-3"/>
          <c:w val="0.13097731675288515"/>
          <c:h val="0.11782768796186537"/>
        </c:manualLayout>
      </c:layout>
      <c:overlay val="0"/>
      <c:spPr>
        <a:noFill/>
        <a:ln w="23883">
          <a:noFill/>
        </a:ln>
      </c:spPr>
      <c:txPr>
        <a:bodyPr/>
        <a:lstStyle/>
        <a:p>
          <a:pPr>
            <a:defRPr sz="16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69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880972218274025"/>
          <c:y val="5.6432135490568872E-2"/>
          <c:w val="0.85787155409470306"/>
          <c:h val="0.76968253968253963"/>
        </c:manualLayout>
      </c:layout>
      <c:barChart>
        <c:barDir val="col"/>
        <c:grouping val="stacked"/>
        <c:varyColors val="0"/>
        <c:ser>
          <c:idx val="0"/>
          <c:order val="0"/>
          <c:tx>
            <c:strRef>
              <c:f>Sheet1!$A$2</c:f>
              <c:strCache>
                <c:ptCount val="1"/>
                <c:pt idx="0">
                  <c:v>Caught/crushed in collapsing materials</c:v>
                </c:pt>
              </c:strCache>
            </c:strRef>
          </c:tx>
          <c:spPr>
            <a:solidFill>
              <a:srgbClr val="0000FF"/>
            </a:solidFill>
            <a:ln w="19317">
              <a:noFill/>
            </a:ln>
          </c:spPr>
          <c:invertIfNegative val="0"/>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General</c:formatCode>
                <c:ptCount val="13"/>
                <c:pt idx="0">
                  <c:v>580</c:v>
                </c:pt>
                <c:pt idx="1">
                  <c:v>210</c:v>
                </c:pt>
                <c:pt idx="2">
                  <c:v>180</c:v>
                </c:pt>
                <c:pt idx="3">
                  <c:v>330</c:v>
                </c:pt>
                <c:pt idx="4">
                  <c:v>280</c:v>
                </c:pt>
                <c:pt idx="5">
                  <c:v>180</c:v>
                </c:pt>
                <c:pt idx="6">
                  <c:v>210</c:v>
                </c:pt>
                <c:pt idx="7">
                  <c:v>150</c:v>
                </c:pt>
                <c:pt idx="8">
                  <c:v>100</c:v>
                </c:pt>
                <c:pt idx="9">
                  <c:v>300</c:v>
                </c:pt>
                <c:pt idx="10">
                  <c:v>600</c:v>
                </c:pt>
                <c:pt idx="11">
                  <c:v>80</c:v>
                </c:pt>
                <c:pt idx="12">
                  <c:v>130</c:v>
                </c:pt>
              </c:numCache>
            </c:numRef>
          </c:val>
        </c:ser>
        <c:ser>
          <c:idx val="1"/>
          <c:order val="1"/>
          <c:tx>
            <c:strRef>
              <c:f>Sheet1!$A$3</c:f>
              <c:strCache>
                <c:ptCount val="1"/>
                <c:pt idx="0">
                  <c:v>Caught/compressed by object or equipment</c:v>
                </c:pt>
              </c:strCache>
            </c:strRef>
          </c:tx>
          <c:spPr>
            <a:solidFill>
              <a:srgbClr val="FF0000"/>
            </a:solidFill>
          </c:spPr>
          <c:invertIfNegative val="0"/>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General</c:formatCode>
                <c:ptCount val="13"/>
                <c:pt idx="0">
                  <c:v>5640</c:v>
                </c:pt>
                <c:pt idx="1">
                  <c:v>5170</c:v>
                </c:pt>
                <c:pt idx="2">
                  <c:v>5990</c:v>
                </c:pt>
                <c:pt idx="3">
                  <c:v>8020</c:v>
                </c:pt>
                <c:pt idx="4">
                  <c:v>5510</c:v>
                </c:pt>
                <c:pt idx="5">
                  <c:v>4340</c:v>
                </c:pt>
                <c:pt idx="6">
                  <c:v>4400</c:v>
                </c:pt>
                <c:pt idx="7">
                  <c:v>4020</c:v>
                </c:pt>
                <c:pt idx="8">
                  <c:v>3700</c:v>
                </c:pt>
                <c:pt idx="9">
                  <c:v>3000</c:v>
                </c:pt>
                <c:pt idx="10">
                  <c:v>3640</c:v>
                </c:pt>
                <c:pt idx="11">
                  <c:v>2650</c:v>
                </c:pt>
                <c:pt idx="12">
                  <c:v>2560</c:v>
                </c:pt>
              </c:numCache>
            </c:numRef>
          </c:val>
        </c:ser>
        <c:ser>
          <c:idx val="2"/>
          <c:order val="2"/>
          <c:tx>
            <c:strRef>
              <c:f>Sheet1!$A$4</c:f>
              <c:strCache>
                <c:ptCount val="1"/>
              </c:strCache>
            </c:strRef>
          </c:tx>
          <c:spPr>
            <a:noFill/>
          </c:spPr>
          <c:invertIfNegative val="0"/>
          <c:dLbls>
            <c:numFmt formatCode="#,##0" sourceLinked="0"/>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Sheet1!$B$4:$N$4</c:f>
              <c:numCache>
                <c:formatCode>General</c:formatCode>
                <c:ptCount val="13"/>
                <c:pt idx="0">
                  <c:v>6220</c:v>
                </c:pt>
                <c:pt idx="1">
                  <c:v>5380</c:v>
                </c:pt>
                <c:pt idx="2">
                  <c:v>6170</c:v>
                </c:pt>
                <c:pt idx="3">
                  <c:v>8350</c:v>
                </c:pt>
                <c:pt idx="4">
                  <c:v>5790</c:v>
                </c:pt>
                <c:pt idx="5">
                  <c:v>4520</c:v>
                </c:pt>
                <c:pt idx="6">
                  <c:v>4610</c:v>
                </c:pt>
                <c:pt idx="7">
                  <c:v>4170</c:v>
                </c:pt>
                <c:pt idx="8">
                  <c:v>3800</c:v>
                </c:pt>
                <c:pt idx="9">
                  <c:v>3300</c:v>
                </c:pt>
                <c:pt idx="10">
                  <c:v>4240</c:v>
                </c:pt>
                <c:pt idx="11">
                  <c:v>2730</c:v>
                </c:pt>
                <c:pt idx="12">
                  <c:v>2690</c:v>
                </c:pt>
              </c:numCache>
            </c:numRef>
          </c:val>
        </c:ser>
        <c:dLbls>
          <c:showLegendKey val="0"/>
          <c:showVal val="0"/>
          <c:showCatName val="0"/>
          <c:showSerName val="0"/>
          <c:showPercent val="0"/>
          <c:showBubbleSize val="0"/>
        </c:dLbls>
        <c:gapWidth val="72"/>
        <c:overlap val="100"/>
        <c:axId val="37154816"/>
        <c:axId val="37156736"/>
      </c:barChart>
      <c:catAx>
        <c:axId val="37154816"/>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51954515325023787"/>
              <c:y val="0.91284276221245297"/>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37156736"/>
        <c:crosses val="autoZero"/>
        <c:auto val="0"/>
        <c:lblAlgn val="ctr"/>
        <c:lblOffset val="0"/>
        <c:tickLblSkip val="1"/>
        <c:tickMarkSkip val="1"/>
        <c:noMultiLvlLbl val="0"/>
      </c:catAx>
      <c:valAx>
        <c:axId val="37156736"/>
        <c:scaling>
          <c:orientation val="minMax"/>
          <c:max val="10000"/>
        </c:scaling>
        <c:delete val="0"/>
        <c:axPos val="l"/>
        <c:title>
          <c:tx>
            <c:rich>
              <a:bodyPr/>
              <a:lstStyle/>
              <a:p>
                <a:pPr>
                  <a:defRPr sz="1600" b="0" i="0" u="none" strike="noStrike" baseline="0">
                    <a:solidFill>
                      <a:srgbClr val="000000"/>
                    </a:solidFill>
                    <a:latin typeface="Times New Roman"/>
                    <a:ea typeface="Times New Roman"/>
                    <a:cs typeface="Times New Roman"/>
                  </a:defRPr>
                </a:pPr>
                <a:r>
                  <a:rPr lang="en-US" sz="1600" b="0" dirty="0"/>
                  <a:t>Number </a:t>
                </a:r>
                <a:r>
                  <a:rPr lang="en-US" sz="1600" b="0" dirty="0" smtClean="0"/>
                  <a:t>of</a:t>
                </a:r>
                <a:r>
                  <a:rPr lang="en-US" sz="1600" b="0" baseline="0" dirty="0" smtClean="0"/>
                  <a:t> nonfatal injuries</a:t>
                </a:r>
                <a:endParaRPr lang="en-US" sz="1600" b="0" dirty="0"/>
              </a:p>
            </c:rich>
          </c:tx>
          <c:layout>
            <c:manualLayout>
              <c:xMode val="edge"/>
              <c:yMode val="edge"/>
              <c:x val="3.0989097571857802E-3"/>
              <c:y val="0.18326513534788505"/>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37154816"/>
        <c:crosses val="autoZero"/>
        <c:crossBetween val="between"/>
      </c:valAx>
      <c:spPr>
        <a:noFill/>
        <a:ln w="25393">
          <a:noFill/>
        </a:ln>
      </c:spPr>
    </c:plotArea>
    <c:legend>
      <c:legendPos val="b"/>
      <c:layout>
        <c:manualLayout>
          <c:xMode val="edge"/>
          <c:yMode val="edge"/>
          <c:x val="0.49771455405407544"/>
          <c:y val="1.1677292011268742E-3"/>
          <c:w val="0.50073599106733169"/>
          <c:h val="0.14686724011798541"/>
        </c:manualLayout>
      </c:layout>
      <c:overlay val="0"/>
      <c:spPr>
        <a:solidFill>
          <a:schemeClr val="bg1"/>
        </a:solidFill>
        <a:ln w="19317">
          <a:noFill/>
        </a:ln>
      </c:spPr>
      <c:txPr>
        <a:bodyPr/>
        <a:lstStyle/>
        <a:p>
          <a:pPr>
            <a:defRPr sz="1600" b="0"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761" b="0"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577018469021647"/>
          <c:y val="5.471098645658156E-2"/>
          <c:w val="0.78422981530978353"/>
          <c:h val="0.91256663235200974"/>
        </c:manualLayout>
      </c:layout>
      <c:barChart>
        <c:barDir val="bar"/>
        <c:grouping val="clustered"/>
        <c:varyColors val="0"/>
        <c:ser>
          <c:idx val="0"/>
          <c:order val="0"/>
          <c:spPr>
            <a:solidFill>
              <a:srgbClr val="0000FF"/>
            </a:solidFill>
            <a:ln w="24367">
              <a:noFill/>
            </a:ln>
          </c:spPr>
          <c:invertIfNegative val="0"/>
          <c:dPt>
            <c:idx val="5"/>
            <c:invertIfNegative val="0"/>
            <c:bubble3D val="0"/>
            <c:spPr>
              <a:solidFill>
                <a:srgbClr val="FF0000"/>
              </a:solidFill>
              <a:ln w="24367">
                <a:noFill/>
              </a:ln>
            </c:spPr>
          </c:dPt>
          <c:dLbls>
            <c:numFmt formatCode="#,##0" sourceLinked="0"/>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Sheet1!$C$1:$K$1</c:f>
              <c:strCache>
                <c:ptCount val="9"/>
                <c:pt idx="0">
                  <c:v>Information</c:v>
                </c:pt>
                <c:pt idx="1">
                  <c:v>Mining</c:v>
                </c:pt>
                <c:pt idx="2">
                  <c:v>Waste management</c:v>
                </c:pt>
                <c:pt idx="3">
                  <c:v>Agriculture</c:v>
                </c:pt>
                <c:pt idx="4">
                  <c:v>Transportation</c:v>
                </c:pt>
                <c:pt idx="5">
                  <c:v>Construction</c:v>
                </c:pt>
                <c:pt idx="6">
                  <c:v>Wholesale</c:v>
                </c:pt>
                <c:pt idx="7">
                  <c:v>Retail</c:v>
                </c:pt>
                <c:pt idx="8">
                  <c:v>Manufacturing</c:v>
                </c:pt>
              </c:strCache>
            </c:strRef>
          </c:cat>
          <c:val>
            <c:numRef>
              <c:f>Sheet1!$C$2:$K$2</c:f>
              <c:numCache>
                <c:formatCode>#,##0</c:formatCode>
                <c:ptCount val="9"/>
                <c:pt idx="0">
                  <c:v>260</c:v>
                </c:pt>
                <c:pt idx="1">
                  <c:v>470</c:v>
                </c:pt>
                <c:pt idx="2">
                  <c:v>1200</c:v>
                </c:pt>
                <c:pt idx="3">
                  <c:v>1270</c:v>
                </c:pt>
                <c:pt idx="4">
                  <c:v>2210</c:v>
                </c:pt>
                <c:pt idx="5">
                  <c:v>2560</c:v>
                </c:pt>
                <c:pt idx="6">
                  <c:v>3160</c:v>
                </c:pt>
                <c:pt idx="7">
                  <c:v>3350</c:v>
                </c:pt>
                <c:pt idx="8">
                  <c:v>12610</c:v>
                </c:pt>
              </c:numCache>
            </c:numRef>
          </c:val>
        </c:ser>
        <c:dLbls>
          <c:showLegendKey val="0"/>
          <c:showVal val="1"/>
          <c:showCatName val="0"/>
          <c:showSerName val="0"/>
          <c:showPercent val="0"/>
          <c:showBubbleSize val="0"/>
        </c:dLbls>
        <c:gapWidth val="100"/>
        <c:axId val="37262848"/>
        <c:axId val="37266176"/>
      </c:barChart>
      <c:catAx>
        <c:axId val="37262848"/>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37266176"/>
        <c:crosses val="autoZero"/>
        <c:auto val="1"/>
        <c:lblAlgn val="ctr"/>
        <c:lblOffset val="100"/>
        <c:tickLblSkip val="1"/>
        <c:tickMarkSkip val="1"/>
        <c:noMultiLvlLbl val="0"/>
      </c:catAx>
      <c:valAx>
        <c:axId val="37266176"/>
        <c:scaling>
          <c:orientation val="minMax"/>
        </c:scaling>
        <c:delete val="1"/>
        <c:axPos val="b"/>
        <c:numFmt formatCode="#,##0" sourceLinked="1"/>
        <c:majorTickMark val="out"/>
        <c:minorTickMark val="none"/>
        <c:tickLblPos val="none"/>
        <c:crossAx val="37262848"/>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smtClean="0"/>
              <a:t>Rate</a:t>
            </a:r>
            <a:r>
              <a:rPr lang="en-US" sz="1800" baseline="0" dirty="0" smtClean="0"/>
              <a:t> of nonfatal injuries per 10,000 FTEs</a:t>
            </a:r>
            <a:endParaRPr lang="en-US" sz="1800" dirty="0"/>
          </a:p>
        </c:rich>
      </c:tx>
      <c:layout>
        <c:manualLayout>
          <c:xMode val="edge"/>
          <c:yMode val="edge"/>
          <c:x val="0.29964120464323402"/>
          <c:y val="3.2108943471618287E-2"/>
        </c:manualLayout>
      </c:layout>
      <c:overlay val="0"/>
    </c:title>
    <c:autoTitleDeleted val="0"/>
    <c:plotArea>
      <c:layout>
        <c:manualLayout>
          <c:layoutTarget val="inner"/>
          <c:xMode val="edge"/>
          <c:yMode val="edge"/>
          <c:x val="0.25054725762372487"/>
          <c:y val="8.8742899674854075E-2"/>
          <c:w val="0.70821562897421331"/>
          <c:h val="0.88543542131860387"/>
        </c:manualLayout>
      </c:layout>
      <c:barChart>
        <c:barDir val="bar"/>
        <c:grouping val="clustered"/>
        <c:varyColors val="0"/>
        <c:ser>
          <c:idx val="1"/>
          <c:order val="0"/>
          <c:spPr>
            <a:solidFill>
              <a:srgbClr val="FF0000"/>
            </a:solidFill>
            <a:ln w="23659">
              <a:noFill/>
            </a:ln>
          </c:spPr>
          <c:invertIfNegative val="0"/>
          <c:dPt>
            <c:idx val="0"/>
            <c:invertIfNegative val="0"/>
            <c:bubble3D val="0"/>
            <c:spPr>
              <a:solidFill>
                <a:srgbClr val="0000FF"/>
              </a:solidFill>
              <a:ln w="23659">
                <a:noFill/>
              </a:ln>
            </c:spPr>
          </c:dPt>
          <c:dPt>
            <c:idx val="1"/>
            <c:invertIfNegative val="0"/>
            <c:bubble3D val="0"/>
            <c:spPr>
              <a:solidFill>
                <a:srgbClr val="0000FF"/>
              </a:solidFill>
              <a:ln w="23659">
                <a:noFill/>
              </a:ln>
            </c:spPr>
          </c:dPt>
          <c:dPt>
            <c:idx val="2"/>
            <c:invertIfNegative val="0"/>
            <c:bubble3D val="0"/>
            <c:spPr>
              <a:solidFill>
                <a:srgbClr val="0000FF"/>
              </a:solidFill>
              <a:ln w="23659">
                <a:noFill/>
              </a:ln>
            </c:spPr>
          </c:dPt>
          <c:dPt>
            <c:idx val="3"/>
            <c:invertIfNegative val="0"/>
            <c:bubble3D val="0"/>
            <c:spPr>
              <a:solidFill>
                <a:srgbClr val="0000FF"/>
              </a:solidFill>
              <a:ln w="23659">
                <a:noFill/>
              </a:ln>
            </c:spPr>
          </c:dPt>
          <c:dPt>
            <c:idx val="4"/>
            <c:invertIfNegative val="0"/>
            <c:bubble3D val="0"/>
            <c:spPr>
              <a:solidFill>
                <a:srgbClr val="0000FF"/>
              </a:solidFill>
              <a:ln w="23659">
                <a:noFill/>
              </a:ln>
            </c:spPr>
          </c:dPt>
          <c:dPt>
            <c:idx val="5"/>
            <c:invertIfNegative val="0"/>
            <c:bubble3D val="0"/>
          </c:dPt>
          <c:dPt>
            <c:idx val="6"/>
            <c:invertIfNegative val="0"/>
            <c:bubble3D val="0"/>
            <c:spPr>
              <a:solidFill>
                <a:srgbClr val="0000FF"/>
              </a:solidFill>
              <a:ln w="23659">
                <a:noFill/>
              </a:ln>
            </c:spPr>
          </c:dPt>
          <c:dPt>
            <c:idx val="7"/>
            <c:invertIfNegative val="0"/>
            <c:bubble3D val="0"/>
            <c:spPr>
              <a:solidFill>
                <a:srgbClr val="0000FF"/>
              </a:solidFill>
              <a:ln w="23659">
                <a:noFill/>
              </a:ln>
            </c:spPr>
          </c:dPt>
          <c:dPt>
            <c:idx val="8"/>
            <c:invertIfNegative val="0"/>
            <c:bubble3D val="0"/>
            <c:spPr>
              <a:solidFill>
                <a:srgbClr val="0000FF"/>
              </a:solidFill>
              <a:ln w="23659">
                <a:noFill/>
              </a:ln>
            </c:spPr>
          </c:dPt>
          <c:dPt>
            <c:idx val="9"/>
            <c:invertIfNegative val="0"/>
            <c:bubble3D val="0"/>
            <c:spPr>
              <a:solidFill>
                <a:srgbClr val="0000FF"/>
              </a:solidFill>
              <a:ln w="23659">
                <a:noFill/>
              </a:ln>
            </c:spPr>
          </c:dPt>
          <c:dPt>
            <c:idx val="10"/>
            <c:invertIfNegative val="0"/>
            <c:bubble3D val="0"/>
            <c:spPr>
              <a:solidFill>
                <a:srgbClr val="0000FF"/>
              </a:solidFill>
              <a:ln w="23659">
                <a:noFill/>
              </a:ln>
            </c:spPr>
          </c:dPt>
          <c:dLbls>
            <c:numFmt formatCode="#,##0.0" sourceLinked="0"/>
            <c:showLegendKey val="0"/>
            <c:showVal val="1"/>
            <c:showCatName val="0"/>
            <c:showSerName val="0"/>
            <c:showPercent val="0"/>
            <c:showBubbleSize val="0"/>
            <c:showLeaderLines val="0"/>
          </c:dLbls>
          <c:cat>
            <c:strRef>
              <c:f>Sheet1!$B$2:$L$2</c:f>
              <c:strCache>
                <c:ptCount val="11"/>
                <c:pt idx="0">
                  <c:v>All industries</c:v>
                </c:pt>
                <c:pt idx="1">
                  <c:v>Information</c:v>
                </c:pt>
                <c:pt idx="2">
                  <c:v>Waste management</c:v>
                </c:pt>
                <c:pt idx="3">
                  <c:v>Utilities</c:v>
                </c:pt>
                <c:pt idx="4">
                  <c:v>Retail</c:v>
                </c:pt>
                <c:pt idx="5">
                  <c:v>Construction</c:v>
                </c:pt>
                <c:pt idx="6">
                  <c:v>Transportation</c:v>
                </c:pt>
                <c:pt idx="7">
                  <c:v>Mining</c:v>
                </c:pt>
                <c:pt idx="8">
                  <c:v>Wholesale</c:v>
                </c:pt>
                <c:pt idx="9">
                  <c:v>Manufacturing</c:v>
                </c:pt>
                <c:pt idx="10">
                  <c:v>Agriculture</c:v>
                </c:pt>
              </c:strCache>
            </c:strRef>
          </c:cat>
          <c:val>
            <c:numRef>
              <c:f>Sheet1!$B$3:$L$3</c:f>
              <c:numCache>
                <c:formatCode>General</c:formatCode>
                <c:ptCount val="11"/>
                <c:pt idx="0">
                  <c:v>3.5</c:v>
                </c:pt>
                <c:pt idx="1">
                  <c:v>1</c:v>
                </c:pt>
                <c:pt idx="2" formatCode="0.0">
                  <c:v>2.4</c:v>
                </c:pt>
                <c:pt idx="3" formatCode="0.0">
                  <c:v>2.6</c:v>
                </c:pt>
                <c:pt idx="4" formatCode="0.0">
                  <c:v>2.9</c:v>
                </c:pt>
                <c:pt idx="5" formatCode="0.0">
                  <c:v>4.3</c:v>
                </c:pt>
                <c:pt idx="6" formatCode="0.0">
                  <c:v>5</c:v>
                </c:pt>
                <c:pt idx="7" formatCode="0.0">
                  <c:v>5.3</c:v>
                </c:pt>
                <c:pt idx="8" formatCode="0.0">
                  <c:v>5.6</c:v>
                </c:pt>
                <c:pt idx="9" formatCode="0.0">
                  <c:v>10.199999999999999</c:v>
                </c:pt>
                <c:pt idx="10" formatCode="0.0">
                  <c:v>12.9</c:v>
                </c:pt>
              </c:numCache>
            </c:numRef>
          </c:val>
        </c:ser>
        <c:dLbls>
          <c:showLegendKey val="0"/>
          <c:showVal val="1"/>
          <c:showCatName val="0"/>
          <c:showSerName val="0"/>
          <c:showPercent val="0"/>
          <c:showBubbleSize val="0"/>
        </c:dLbls>
        <c:gapWidth val="150"/>
        <c:overlap val="-25"/>
        <c:axId val="37291904"/>
        <c:axId val="37319424"/>
      </c:barChart>
      <c:catAx>
        <c:axId val="37291904"/>
        <c:scaling>
          <c:orientation val="minMax"/>
        </c:scaling>
        <c:delete val="0"/>
        <c:axPos val="l"/>
        <c:numFmt formatCode="General" sourceLinked="1"/>
        <c:majorTickMark val="none"/>
        <c:minorTickMark val="none"/>
        <c:tickLblPos val="nextTo"/>
        <c:spPr>
          <a:noFill/>
          <a:ln w="2957">
            <a:noFill/>
            <a:prstDash val="solid"/>
          </a:ln>
        </c:spPr>
        <c:txPr>
          <a:bodyPr rot="0" vert="horz"/>
          <a:lstStyle/>
          <a:p>
            <a:pPr>
              <a:defRPr sz="1600"/>
            </a:pPr>
            <a:endParaRPr lang="en-US"/>
          </a:p>
        </c:txPr>
        <c:crossAx val="37319424"/>
        <c:crosses val="autoZero"/>
        <c:auto val="0"/>
        <c:lblAlgn val="ctr"/>
        <c:lblOffset val="100"/>
        <c:noMultiLvlLbl val="0"/>
      </c:catAx>
      <c:valAx>
        <c:axId val="37319424"/>
        <c:scaling>
          <c:orientation val="minMax"/>
        </c:scaling>
        <c:delete val="1"/>
        <c:axPos val="b"/>
        <c:numFmt formatCode="0.0" sourceLinked="0"/>
        <c:majorTickMark val="none"/>
        <c:minorTickMark val="none"/>
        <c:tickLblPos val="nextTo"/>
        <c:crossAx val="37291904"/>
        <c:crosses val="autoZero"/>
        <c:crossBetween val="between"/>
        <c:majorUnit val="1"/>
      </c:valAx>
      <c:spPr>
        <a:noFill/>
        <a:ln w="25375">
          <a:noFill/>
        </a:ln>
      </c:spPr>
    </c:plotArea>
    <c:plotVisOnly val="1"/>
    <c:dispBlanksAs val="gap"/>
    <c:showDLblsOverMax val="0"/>
  </c:chart>
  <c:spPr>
    <a:noFill/>
    <a:ln>
      <a:noFill/>
    </a:ln>
  </c:spPr>
  <c:txPr>
    <a:bodyPr/>
    <a:lstStyle/>
    <a:p>
      <a:pPr>
        <a:defRPr sz="18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82523056177612"/>
          <c:y val="5.471098645658156E-2"/>
          <c:w val="0.51817476943822394"/>
          <c:h val="0.91256663235200974"/>
        </c:manualLayout>
      </c:layout>
      <c:barChart>
        <c:barDir val="bar"/>
        <c:grouping val="clustered"/>
        <c:varyColors val="0"/>
        <c:ser>
          <c:idx val="0"/>
          <c:order val="0"/>
          <c:spPr>
            <a:solidFill>
              <a:srgbClr val="0000FF"/>
            </a:solidFill>
            <a:ln w="24367">
              <a:noFill/>
            </a:ln>
          </c:spPr>
          <c:invertIfNegative val="0"/>
          <c:dLbls>
            <c:numFmt formatCode="#,##0" sourceLinked="0"/>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Sheet1!$C$1:$I$1</c:f>
              <c:strCache>
                <c:ptCount val="7"/>
                <c:pt idx="0">
                  <c:v>Handtools-nonpowered</c:v>
                </c:pt>
                <c:pt idx="1">
                  <c:v>Highway vehicles- motorized</c:v>
                </c:pt>
                <c:pt idx="2">
                  <c:v>Construction logging and mining machinery</c:v>
                </c:pt>
                <c:pt idx="3">
                  <c:v>Handtools-powered</c:v>
                </c:pt>
                <c:pt idx="4">
                  <c:v>Material and personnel handling machinery</c:v>
                </c:pt>
                <c:pt idx="5">
                  <c:v>Building materials-solid elements</c:v>
                </c:pt>
                <c:pt idx="6">
                  <c:v>Metal woodworking and special material machinery</c:v>
                </c:pt>
              </c:strCache>
            </c:strRef>
          </c:cat>
          <c:val>
            <c:numRef>
              <c:f>Sheet1!$C$2:$I$2</c:f>
              <c:numCache>
                <c:formatCode>General</c:formatCode>
                <c:ptCount val="7"/>
                <c:pt idx="0">
                  <c:v>100</c:v>
                </c:pt>
                <c:pt idx="1">
                  <c:v>100</c:v>
                </c:pt>
                <c:pt idx="2">
                  <c:v>210</c:v>
                </c:pt>
                <c:pt idx="3">
                  <c:v>220</c:v>
                </c:pt>
                <c:pt idx="4">
                  <c:v>240</c:v>
                </c:pt>
                <c:pt idx="5">
                  <c:v>420</c:v>
                </c:pt>
                <c:pt idx="6">
                  <c:v>450</c:v>
                </c:pt>
              </c:numCache>
            </c:numRef>
          </c:val>
        </c:ser>
        <c:dLbls>
          <c:showLegendKey val="0"/>
          <c:showVal val="1"/>
          <c:showCatName val="0"/>
          <c:showSerName val="0"/>
          <c:showPercent val="0"/>
          <c:showBubbleSize val="0"/>
        </c:dLbls>
        <c:gapWidth val="100"/>
        <c:axId val="37052416"/>
        <c:axId val="37053952"/>
      </c:barChart>
      <c:catAx>
        <c:axId val="37052416"/>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37053952"/>
        <c:crosses val="autoZero"/>
        <c:auto val="1"/>
        <c:lblAlgn val="ctr"/>
        <c:lblOffset val="100"/>
        <c:tickLblSkip val="1"/>
        <c:tickMarkSkip val="1"/>
        <c:noMultiLvlLbl val="0"/>
      </c:catAx>
      <c:valAx>
        <c:axId val="37053952"/>
        <c:scaling>
          <c:orientation val="minMax"/>
        </c:scaling>
        <c:delete val="1"/>
        <c:axPos val="b"/>
        <c:numFmt formatCode="General" sourceLinked="1"/>
        <c:majorTickMark val="out"/>
        <c:minorTickMark val="none"/>
        <c:tickLblPos val="none"/>
        <c:crossAx val="37052416"/>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95392007450687"/>
          <c:y val="4.7333719100891708E-2"/>
          <c:w val="0.54092170434340869"/>
          <c:h val="0.90752631712633336"/>
        </c:manualLayout>
      </c:layout>
      <c:barChart>
        <c:barDir val="bar"/>
        <c:grouping val="stacked"/>
        <c:varyColors val="0"/>
        <c:ser>
          <c:idx val="1"/>
          <c:order val="0"/>
          <c:tx>
            <c:v>Rate</c:v>
          </c:tx>
          <c:spPr>
            <a:solidFill>
              <a:srgbClr val="FF0000"/>
            </a:solidFill>
          </c:spPr>
          <c:invertIfNegative val="0"/>
          <c:dLbls>
            <c:dLbl>
              <c:idx val="0"/>
              <c:layout>
                <c:manualLayout>
                  <c:x val="2.8544365422064275E-2"/>
                  <c:y val="0"/>
                </c:manualLayout>
              </c:layout>
              <c:dLblPos val="ctr"/>
              <c:showLegendKey val="0"/>
              <c:showVal val="1"/>
              <c:showCatName val="0"/>
              <c:showSerName val="0"/>
              <c:showPercent val="0"/>
              <c:showBubbleSize val="0"/>
            </c:dLbl>
            <c:dLbl>
              <c:idx val="1"/>
              <c:layout>
                <c:manualLayout>
                  <c:x val="3.2275844551689102E-2"/>
                  <c:y val="0"/>
                </c:manualLayout>
              </c:layout>
              <c:dLblPos val="ctr"/>
              <c:showLegendKey val="0"/>
              <c:showVal val="1"/>
              <c:showCatName val="0"/>
              <c:showSerName val="0"/>
              <c:showPercent val="0"/>
              <c:showBubbleSize val="0"/>
            </c:dLbl>
            <c:dLbl>
              <c:idx val="2"/>
              <c:layout>
                <c:manualLayout>
                  <c:x val="3.5068156802980276E-2"/>
                  <c:y val="2.4011252347546407E-3"/>
                </c:manualLayout>
              </c:layout>
              <c:dLblPos val="ctr"/>
              <c:showLegendKey val="0"/>
              <c:showVal val="1"/>
              <c:showCatName val="0"/>
              <c:showSerName val="0"/>
              <c:showPercent val="0"/>
              <c:showBubbleSize val="0"/>
            </c:dLbl>
            <c:dLbl>
              <c:idx val="3"/>
              <c:layout>
                <c:manualLayout>
                  <c:x val="3.3754974176615118E-2"/>
                  <c:y val="-5.2465578579899133E-3"/>
                </c:manualLayout>
              </c:layout>
              <c:dLblPos val="ctr"/>
              <c:showLegendKey val="0"/>
              <c:showVal val="1"/>
              <c:showCatName val="0"/>
              <c:showSerName val="0"/>
              <c:showPercent val="0"/>
              <c:showBubbleSize val="0"/>
            </c:dLbl>
            <c:dLbl>
              <c:idx val="4"/>
              <c:layout>
                <c:manualLayout>
                  <c:x val="3.5824231648463295E-2"/>
                  <c:y val="-2.8454326232352722E-3"/>
                </c:manualLayout>
              </c:layout>
              <c:dLblPos val="ctr"/>
              <c:showLegendKey val="0"/>
              <c:showVal val="1"/>
              <c:showCatName val="0"/>
              <c:showSerName val="0"/>
              <c:showPercent val="0"/>
              <c:showBubbleSize val="0"/>
            </c:dLbl>
            <c:dLbl>
              <c:idx val="5"/>
              <c:layout>
                <c:manualLayout>
                  <c:x val="3.8504466175599016E-2"/>
                  <c:y val="-1.1906406122750284E-4"/>
                </c:manualLayout>
              </c:layout>
              <c:dLblPos val="ctr"/>
              <c:showLegendKey val="0"/>
              <c:showVal val="1"/>
              <c:showCatName val="0"/>
              <c:showSerName val="0"/>
              <c:showPercent val="0"/>
              <c:showBubbleSize val="0"/>
            </c:dLbl>
            <c:dLbl>
              <c:idx val="6"/>
              <c:layout>
                <c:manualLayout>
                  <c:x val="4.4073109812886389E-2"/>
                  <c:y val="2.6073045007802666E-3"/>
                </c:manualLayout>
              </c:layout>
              <c:dLblPos val="ctr"/>
              <c:showLegendKey val="0"/>
              <c:showVal val="1"/>
              <c:showCatName val="0"/>
              <c:showSerName val="0"/>
              <c:showPercent val="0"/>
              <c:showBubbleSize val="0"/>
            </c:dLbl>
            <c:dLbl>
              <c:idx val="7"/>
              <c:layout>
                <c:manualLayout>
                  <c:x val="5.0502921005842111E-2"/>
                  <c:y val="-7.267471857224728E-3"/>
                </c:manualLayout>
              </c:layout>
              <c:dLblPos val="ctr"/>
              <c:showLegendKey val="0"/>
              <c:showVal val="1"/>
              <c:showCatName val="0"/>
              <c:showSerName val="0"/>
              <c:showPercent val="0"/>
              <c:showBubbleSize val="0"/>
            </c:dLbl>
            <c:dLbl>
              <c:idx val="8"/>
              <c:layout>
                <c:manualLayout>
                  <c:x val="0.14640218863771071"/>
                  <c:y val="-3.0515404429467125E-3"/>
                </c:manualLayout>
              </c:layout>
              <c:dLblPos val="ctr"/>
              <c:showLegendKey val="0"/>
              <c:showVal val="1"/>
              <c:showCatName val="0"/>
              <c:showSerName val="0"/>
              <c:showPercent val="0"/>
              <c:showBubbleSize val="0"/>
            </c:dLbl>
            <c:dLblPos val="inEnd"/>
            <c:showLegendKey val="0"/>
            <c:showVal val="1"/>
            <c:showCatName val="0"/>
            <c:showSerName val="0"/>
            <c:showPercent val="0"/>
            <c:showBubbleSize val="0"/>
            <c:showLeaderLines val="0"/>
          </c:dLbls>
          <c:cat>
            <c:strRef>
              <c:f>Sheet1!$A$10:$A$17</c:f>
              <c:strCache>
                <c:ptCount val="8"/>
                <c:pt idx="0">
                  <c:v>Nonresidential Building </c:v>
                </c:pt>
                <c:pt idx="1">
                  <c:v>Electrical Contractors</c:v>
                </c:pt>
                <c:pt idx="2">
                  <c:v>Plumbing, Heating, and A/C</c:v>
                </c:pt>
                <c:pt idx="3">
                  <c:v>Site Preparation</c:v>
                </c:pt>
                <c:pt idx="4">
                  <c:v>Utility System </c:v>
                </c:pt>
                <c:pt idx="5">
                  <c:v>Structural steel and precast concrete</c:v>
                </c:pt>
                <c:pt idx="6">
                  <c:v>Residential Building </c:v>
                </c:pt>
                <c:pt idx="7">
                  <c:v>Highway, Street, and Bridge</c:v>
                </c:pt>
              </c:strCache>
            </c:strRef>
          </c:cat>
          <c:val>
            <c:numRef>
              <c:f>Sheet1!$B$10:$B$17</c:f>
              <c:numCache>
                <c:formatCode>0.0</c:formatCode>
                <c:ptCount val="8"/>
                <c:pt idx="0">
                  <c:v>1.5</c:v>
                </c:pt>
                <c:pt idx="1">
                  <c:v>2.8</c:v>
                </c:pt>
                <c:pt idx="2">
                  <c:v>4.5</c:v>
                </c:pt>
                <c:pt idx="3">
                  <c:v>4.5999999999999996</c:v>
                </c:pt>
                <c:pt idx="4">
                  <c:v>4.9000000000000004</c:v>
                </c:pt>
                <c:pt idx="5">
                  <c:v>5.6</c:v>
                </c:pt>
                <c:pt idx="6">
                  <c:v>6.4</c:v>
                </c:pt>
                <c:pt idx="7">
                  <c:v>9.1999999999999993</c:v>
                </c:pt>
              </c:numCache>
            </c:numRef>
          </c:val>
        </c:ser>
        <c:ser>
          <c:idx val="0"/>
          <c:order val="1"/>
          <c:tx>
            <c:v>Number</c:v>
          </c:tx>
          <c:spPr>
            <a:solidFill>
              <a:srgbClr val="0000FF"/>
            </a:solidFill>
          </c:spPr>
          <c:invertIfNegative val="0"/>
          <c:dLbls>
            <c:delete val="1"/>
          </c:dLbls>
          <c:cat>
            <c:strRef>
              <c:f>Sheet1!$A$10:$A$17</c:f>
              <c:strCache>
                <c:ptCount val="8"/>
                <c:pt idx="0">
                  <c:v>Nonresidential Building </c:v>
                </c:pt>
                <c:pt idx="1">
                  <c:v>Electrical Contractors</c:v>
                </c:pt>
                <c:pt idx="2">
                  <c:v>Plumbing, Heating, and A/C</c:v>
                </c:pt>
                <c:pt idx="3">
                  <c:v>Site Preparation</c:v>
                </c:pt>
                <c:pt idx="4">
                  <c:v>Utility System </c:v>
                </c:pt>
                <c:pt idx="5">
                  <c:v>Structural steel and precast concrete</c:v>
                </c:pt>
                <c:pt idx="6">
                  <c:v>Residential Building </c:v>
                </c:pt>
                <c:pt idx="7">
                  <c:v>Highway, Street, and Bridge</c:v>
                </c:pt>
              </c:strCache>
            </c:strRef>
          </c:cat>
          <c:val>
            <c:numRef>
              <c:f>Sheet1!$C$10:$C$17</c:f>
              <c:numCache>
                <c:formatCode>#,##0.00</c:formatCode>
                <c:ptCount val="8"/>
                <c:pt idx="0">
                  <c:v>-11</c:v>
                </c:pt>
                <c:pt idx="1">
                  <c:v>-22</c:v>
                </c:pt>
                <c:pt idx="2">
                  <c:v>-41</c:v>
                </c:pt>
                <c:pt idx="3">
                  <c:v>-13</c:v>
                </c:pt>
                <c:pt idx="4">
                  <c:v>-24</c:v>
                </c:pt>
                <c:pt idx="5">
                  <c:v>-14</c:v>
                </c:pt>
                <c:pt idx="6">
                  <c:v>-39</c:v>
                </c:pt>
                <c:pt idx="7">
                  <c:v>-27</c:v>
                </c:pt>
              </c:numCache>
            </c:numRef>
          </c:val>
        </c:ser>
        <c:dLbls>
          <c:dLblPos val="inEnd"/>
          <c:showLegendKey val="0"/>
          <c:showVal val="1"/>
          <c:showCatName val="0"/>
          <c:showSerName val="0"/>
          <c:showPercent val="0"/>
          <c:showBubbleSize val="0"/>
        </c:dLbls>
        <c:gapWidth val="100"/>
        <c:overlap val="100"/>
        <c:axId val="37566720"/>
        <c:axId val="37597184"/>
      </c:barChart>
      <c:catAx>
        <c:axId val="37566720"/>
        <c:scaling>
          <c:orientation val="minMax"/>
        </c:scaling>
        <c:delete val="0"/>
        <c:axPos val="l"/>
        <c:numFmt formatCode="General" sourceLinked="1"/>
        <c:majorTickMark val="out"/>
        <c:minorTickMark val="none"/>
        <c:tickLblPos val="low"/>
        <c:spPr>
          <a:ln w="3046">
            <a:noFill/>
            <a:prstDash val="solid"/>
          </a:ln>
        </c:spPr>
        <c:txPr>
          <a:bodyPr rot="0" vert="horz"/>
          <a:lstStyle/>
          <a:p>
            <a:pPr>
              <a:defRPr sz="1600"/>
            </a:pPr>
            <a:endParaRPr lang="en-US"/>
          </a:p>
        </c:txPr>
        <c:crossAx val="37597184"/>
        <c:crosses val="autoZero"/>
        <c:auto val="1"/>
        <c:lblAlgn val="ctr"/>
        <c:lblOffset val="100"/>
        <c:tickLblSkip val="1"/>
        <c:noMultiLvlLbl val="0"/>
      </c:catAx>
      <c:valAx>
        <c:axId val="37597184"/>
        <c:scaling>
          <c:orientation val="minMax"/>
        </c:scaling>
        <c:delete val="1"/>
        <c:axPos val="b"/>
        <c:title>
          <c:tx>
            <c:rich>
              <a:bodyPr/>
              <a:lstStyle/>
              <a:p>
                <a:pPr>
                  <a:defRPr sz="1600"/>
                </a:pPr>
                <a:r>
                  <a:rPr lang="en-US" sz="1600" dirty="0" smtClean="0">
                    <a:solidFill>
                      <a:srgbClr val="0000FF"/>
                    </a:solidFill>
                  </a:rPr>
                  <a:t>Number of Injuries </a:t>
                </a:r>
                <a:r>
                  <a:rPr lang="en-US" sz="1600" dirty="0" smtClean="0">
                    <a:solidFill>
                      <a:srgbClr val="FF0000"/>
                    </a:solidFill>
                  </a:rPr>
                  <a:t>Rate per 10,000 FTE</a:t>
                </a:r>
                <a:endParaRPr lang="en-US" sz="1600" dirty="0">
                  <a:solidFill>
                    <a:srgbClr val="FF0000"/>
                  </a:solidFill>
                </a:endParaRPr>
              </a:p>
            </c:rich>
          </c:tx>
          <c:layout>
            <c:manualLayout>
              <c:xMode val="edge"/>
              <c:yMode val="edge"/>
              <c:x val="0.63782205147743631"/>
              <c:y val="0"/>
            </c:manualLayout>
          </c:layout>
          <c:overlay val="0"/>
        </c:title>
        <c:numFmt formatCode="0.0" sourceLinked="1"/>
        <c:majorTickMark val="out"/>
        <c:minorTickMark val="none"/>
        <c:tickLblPos val="none"/>
        <c:crossAx val="37566720"/>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66685583221017"/>
          <c:y val="4.6623755363912847E-2"/>
          <c:w val="0.87801446150547591"/>
          <c:h val="0.76968253968253963"/>
        </c:manualLayout>
      </c:layout>
      <c:barChart>
        <c:barDir val="col"/>
        <c:grouping val="stacked"/>
        <c:varyColors val="0"/>
        <c:ser>
          <c:idx val="0"/>
          <c:order val="0"/>
          <c:tx>
            <c:strRef>
              <c:f>Sheet1!$A$2</c:f>
              <c:strCache>
                <c:ptCount val="1"/>
                <c:pt idx="0">
                  <c:v>Caught/compressed by equipment or objects</c:v>
                </c:pt>
              </c:strCache>
            </c:strRef>
          </c:tx>
          <c:spPr>
            <a:solidFill>
              <a:srgbClr val="0000FF"/>
            </a:solidFill>
            <a:ln w="19317">
              <a:noFill/>
            </a:ln>
          </c:spPr>
          <c:invertIfNegative val="0"/>
          <c:dLbls>
            <c:spPr>
              <a:noFill/>
              <a:ln>
                <a:noFill/>
              </a:ln>
              <a:effectLst/>
            </c:spPr>
            <c:txPr>
              <a:bodyPr/>
              <a:lstStyle/>
              <a:p>
                <a:pPr>
                  <a:defRPr sz="1600" b="0">
                    <a:solidFill>
                      <a:schemeClr val="bg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Sheet1!$B$2:$N$2</c:f>
              <c:numCache>
                <c:formatCode>General</c:formatCode>
                <c:ptCount val="13"/>
                <c:pt idx="0">
                  <c:v>42</c:v>
                </c:pt>
                <c:pt idx="1">
                  <c:v>38</c:v>
                </c:pt>
                <c:pt idx="2">
                  <c:v>53</c:v>
                </c:pt>
                <c:pt idx="3">
                  <c:v>47</c:v>
                </c:pt>
                <c:pt idx="4">
                  <c:v>52</c:v>
                </c:pt>
                <c:pt idx="5">
                  <c:v>48</c:v>
                </c:pt>
                <c:pt idx="6">
                  <c:v>35</c:v>
                </c:pt>
                <c:pt idx="7">
                  <c:v>33</c:v>
                </c:pt>
                <c:pt idx="8">
                  <c:v>19</c:v>
                </c:pt>
                <c:pt idx="9">
                  <c:v>13</c:v>
                </c:pt>
                <c:pt idx="10">
                  <c:v>21</c:v>
                </c:pt>
                <c:pt idx="11">
                  <c:v>13</c:v>
                </c:pt>
                <c:pt idx="12">
                  <c:v>20</c:v>
                </c:pt>
              </c:numCache>
            </c:numRef>
          </c:val>
        </c:ser>
        <c:ser>
          <c:idx val="1"/>
          <c:order val="1"/>
          <c:tx>
            <c:strRef>
              <c:f>Sheet1!$A$3</c:f>
              <c:strCache>
                <c:ptCount val="1"/>
                <c:pt idx="0">
                  <c:v>Caught/crushed in collapsing materials</c:v>
                </c:pt>
              </c:strCache>
            </c:strRef>
          </c:tx>
          <c:spPr>
            <a:solidFill>
              <a:srgbClr val="FF0000"/>
            </a:solidFill>
          </c:spPr>
          <c:invertIfNegative val="0"/>
          <c:dLbls>
            <c:spPr>
              <a:noFill/>
              <a:ln>
                <a:noFill/>
              </a:ln>
              <a:effectLst/>
            </c:spPr>
            <c:txPr>
              <a:bodyPr/>
              <a:lstStyle/>
              <a:p>
                <a:pPr>
                  <a:defRPr sz="1600" baseline="0">
                    <a:solidFill>
                      <a:schemeClr val="bg1"/>
                    </a:solidFill>
                    <a:latin typeface="Times New Roman" panose="02020603050405020304" pitchFamily="18" charset="0"/>
                    <a:cs typeface="Times New Roman" panose="02020603050405020304" pitchFamily="18"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Sheet1!$B$3:$N$3</c:f>
              <c:numCache>
                <c:formatCode>General</c:formatCode>
                <c:ptCount val="13"/>
                <c:pt idx="0">
                  <c:v>78</c:v>
                </c:pt>
                <c:pt idx="1">
                  <c:v>71</c:v>
                </c:pt>
                <c:pt idx="2">
                  <c:v>60</c:v>
                </c:pt>
                <c:pt idx="3">
                  <c:v>53</c:v>
                </c:pt>
                <c:pt idx="4">
                  <c:v>50</c:v>
                </c:pt>
                <c:pt idx="5">
                  <c:v>48</c:v>
                </c:pt>
                <c:pt idx="6">
                  <c:v>38</c:v>
                </c:pt>
                <c:pt idx="7">
                  <c:v>38</c:v>
                </c:pt>
                <c:pt idx="8">
                  <c:v>32</c:v>
                </c:pt>
                <c:pt idx="9">
                  <c:v>42</c:v>
                </c:pt>
                <c:pt idx="10">
                  <c:v>40</c:v>
                </c:pt>
                <c:pt idx="11">
                  <c:v>27</c:v>
                </c:pt>
                <c:pt idx="12">
                  <c:v>48</c:v>
                </c:pt>
              </c:numCache>
            </c:numRef>
          </c:val>
        </c:ser>
        <c:ser>
          <c:idx val="2"/>
          <c:order val="2"/>
          <c:tx>
            <c:strRef>
              <c:f>Sheet1!$A$4</c:f>
              <c:strCache>
                <c:ptCount val="1"/>
              </c:strCache>
            </c:strRef>
          </c:tx>
          <c:spPr>
            <a:noFill/>
          </c:spPr>
          <c:invertIfNegative val="0"/>
          <c:dLbls>
            <c:spPr>
              <a:noFill/>
              <a:ln>
                <a:noFill/>
              </a:ln>
              <a:effectLst/>
            </c:spPr>
            <c:txPr>
              <a:bodyPr/>
              <a:lstStyle/>
              <a:p>
                <a:pPr>
                  <a:defRPr sz="1600">
                    <a:latin typeface="Times New Roman" panose="02020603050405020304" pitchFamily="18" charset="0"/>
                    <a:cs typeface="Times New Roman" panose="02020603050405020304"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Sheet1!$B$1:$N$1</c:f>
              <c:numCache>
                <c:formatCode>General</c:formatCode>
                <c:ptCount val="13"/>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numCache>
            </c:numRef>
          </c:cat>
          <c:val>
            <c:numRef>
              <c:f>Sheet1!$B$4:$N$4</c:f>
              <c:numCache>
                <c:formatCode>0</c:formatCode>
                <c:ptCount val="13"/>
                <c:pt idx="0">
                  <c:v>120</c:v>
                </c:pt>
                <c:pt idx="1">
                  <c:v>109</c:v>
                </c:pt>
                <c:pt idx="2">
                  <c:v>113</c:v>
                </c:pt>
                <c:pt idx="3">
                  <c:v>100</c:v>
                </c:pt>
                <c:pt idx="4">
                  <c:v>102</c:v>
                </c:pt>
                <c:pt idx="5">
                  <c:v>96</c:v>
                </c:pt>
                <c:pt idx="6">
                  <c:v>73</c:v>
                </c:pt>
                <c:pt idx="7">
                  <c:v>71</c:v>
                </c:pt>
                <c:pt idx="8">
                  <c:v>51</c:v>
                </c:pt>
                <c:pt idx="9">
                  <c:v>55</c:v>
                </c:pt>
                <c:pt idx="10">
                  <c:v>61</c:v>
                </c:pt>
                <c:pt idx="11">
                  <c:v>40</c:v>
                </c:pt>
                <c:pt idx="12">
                  <c:v>68</c:v>
                </c:pt>
              </c:numCache>
            </c:numRef>
          </c:val>
        </c:ser>
        <c:dLbls>
          <c:showLegendKey val="0"/>
          <c:showVal val="0"/>
          <c:showCatName val="0"/>
          <c:showSerName val="0"/>
          <c:showPercent val="0"/>
          <c:showBubbleSize val="0"/>
        </c:dLbls>
        <c:gapWidth val="72"/>
        <c:overlap val="100"/>
        <c:axId val="110883584"/>
        <c:axId val="110885888"/>
      </c:barChart>
      <c:catAx>
        <c:axId val="110883584"/>
        <c:scaling>
          <c:orientation val="minMax"/>
        </c:scaling>
        <c:delete val="0"/>
        <c:axPos val="b"/>
        <c:title>
          <c:tx>
            <c:rich>
              <a:bodyPr/>
              <a:lstStyle/>
              <a:p>
                <a:pPr>
                  <a:defRPr sz="1600" b="0" i="0" u="none" strike="noStrike" baseline="0">
                    <a:solidFill>
                      <a:srgbClr val="000000"/>
                    </a:solidFill>
                    <a:latin typeface="Times New Roman"/>
                    <a:ea typeface="Times New Roman"/>
                    <a:cs typeface="Times New Roman"/>
                  </a:defRPr>
                </a:pPr>
                <a:r>
                  <a:rPr lang="en-US" sz="1600" b="0" dirty="0"/>
                  <a:t>Year</a:t>
                </a:r>
              </a:p>
            </c:rich>
          </c:tx>
          <c:layout>
            <c:manualLayout>
              <c:xMode val="edge"/>
              <c:yMode val="edge"/>
              <c:x val="0.51954515325023787"/>
              <c:y val="0.91284276221245297"/>
            </c:manualLayout>
          </c:layout>
          <c:overlay val="0"/>
          <c:spPr>
            <a:noFill/>
            <a:ln w="19317">
              <a:noFill/>
            </a:ln>
          </c:spPr>
        </c:title>
        <c:numFmt formatCode="General" sourceLinked="1"/>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10885888"/>
        <c:crosses val="autoZero"/>
        <c:auto val="0"/>
        <c:lblAlgn val="ctr"/>
        <c:lblOffset val="0"/>
        <c:tickLblSkip val="1"/>
        <c:tickMarkSkip val="1"/>
        <c:noMultiLvlLbl val="0"/>
      </c:catAx>
      <c:valAx>
        <c:axId val="110885888"/>
        <c:scaling>
          <c:orientation val="minMax"/>
          <c:max val="150"/>
          <c:min val="0"/>
        </c:scaling>
        <c:delete val="0"/>
        <c:axPos val="l"/>
        <c:title>
          <c:tx>
            <c:rich>
              <a:bodyPr/>
              <a:lstStyle/>
              <a:p>
                <a:pPr>
                  <a:defRPr sz="1600" b="0" i="0" u="none" strike="noStrike" baseline="0">
                    <a:solidFill>
                      <a:srgbClr val="000000"/>
                    </a:solidFill>
                    <a:latin typeface="Times New Roman"/>
                    <a:ea typeface="Times New Roman"/>
                    <a:cs typeface="Times New Roman"/>
                  </a:defRPr>
                </a:pPr>
                <a:r>
                  <a:rPr lang="en-US" sz="1600" b="0" dirty="0"/>
                  <a:t>Number of </a:t>
                </a:r>
                <a:r>
                  <a:rPr lang="en-US" sz="1600" b="0" dirty="0" smtClean="0"/>
                  <a:t>fatalities</a:t>
                </a:r>
                <a:endParaRPr lang="en-US" sz="1600" b="0" dirty="0"/>
              </a:p>
            </c:rich>
          </c:tx>
          <c:layout>
            <c:manualLayout>
              <c:xMode val="edge"/>
              <c:yMode val="edge"/>
              <c:x val="0"/>
              <c:y val="0.25927951803367377"/>
            </c:manualLayout>
          </c:layout>
          <c:overlay val="0"/>
          <c:spPr>
            <a:noFill/>
            <a:ln w="19317">
              <a:noFill/>
            </a:ln>
          </c:spPr>
        </c:title>
        <c:numFmt formatCode="#,##0" sourceLinked="0"/>
        <c:majorTickMark val="out"/>
        <c:minorTickMark val="none"/>
        <c:tickLblPos val="nextTo"/>
        <c:spPr>
          <a:ln w="2415">
            <a:solidFill>
              <a:schemeClr val="tx1"/>
            </a:solidFill>
            <a:prstDash val="solid"/>
          </a:ln>
        </c:spPr>
        <c:txPr>
          <a:bodyPr rot="0" vert="horz"/>
          <a:lstStyle/>
          <a:p>
            <a:pPr>
              <a:defRPr sz="1600" b="0" i="0" u="none" strike="noStrike" baseline="0">
                <a:solidFill>
                  <a:schemeClr val="tx1"/>
                </a:solidFill>
                <a:latin typeface="Times New Roman"/>
                <a:ea typeface="Times New Roman"/>
                <a:cs typeface="Times New Roman"/>
              </a:defRPr>
            </a:pPr>
            <a:endParaRPr lang="en-US"/>
          </a:p>
        </c:txPr>
        <c:crossAx val="110883584"/>
        <c:crosses val="autoZero"/>
        <c:crossBetween val="between"/>
        <c:majorUnit val="30"/>
      </c:valAx>
      <c:spPr>
        <a:noFill/>
        <a:ln w="25393">
          <a:noFill/>
        </a:ln>
      </c:spPr>
    </c:plotArea>
    <c:legend>
      <c:legendPos val="b"/>
      <c:layout>
        <c:manualLayout>
          <c:xMode val="edge"/>
          <c:yMode val="edge"/>
          <c:x val="0.10880137952726009"/>
          <c:y val="1.1677292011268742E-3"/>
          <c:w val="0.56581309596823304"/>
          <c:h val="0.11744231778800271"/>
        </c:manualLayout>
      </c:layout>
      <c:overlay val="0"/>
      <c:spPr>
        <a:solidFill>
          <a:schemeClr val="bg1"/>
        </a:solidFill>
        <a:ln w="19317">
          <a:noFill/>
        </a:ln>
      </c:spPr>
      <c:txPr>
        <a:bodyPr/>
        <a:lstStyle/>
        <a:p>
          <a:pPr>
            <a:defRPr sz="1600" b="0"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761" b="0"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4875922563868236"/>
          <c:y val="6.464845303427981E-2"/>
          <c:w val="0.67554417189406657"/>
          <c:h val="0.90816395997375332"/>
        </c:manualLayout>
      </c:layout>
      <c:barChart>
        <c:barDir val="bar"/>
        <c:grouping val="clustered"/>
        <c:varyColors val="0"/>
        <c:ser>
          <c:idx val="0"/>
          <c:order val="0"/>
          <c:spPr>
            <a:solidFill>
              <a:srgbClr val="FF0000"/>
            </a:solidFill>
            <a:ln w="25387">
              <a:noFill/>
            </a:ln>
          </c:spPr>
          <c:invertIfNegative val="0"/>
          <c:dPt>
            <c:idx val="0"/>
            <c:invertIfNegative val="0"/>
            <c:bubble3D val="0"/>
          </c:dPt>
          <c:dLbls>
            <c:dLbl>
              <c:idx val="9"/>
              <c:layout>
                <c:manualLayout>
                  <c:x val="4.1262651062600391E-4"/>
                  <c:y val="-2.5380577427821524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0" sourceLinked="0"/>
            <c:spPr>
              <a:noFill/>
              <a:ln w="25387">
                <a:noFill/>
              </a:ln>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Sheet1!$A$1:$K$1</c:f>
              <c:strCache>
                <c:ptCount val="11"/>
                <c:pt idx="0">
                  <c:v>Foreman</c:v>
                </c:pt>
                <c:pt idx="1">
                  <c:v>Plumbers</c:v>
                </c:pt>
                <c:pt idx="2">
                  <c:v>Operating engineer</c:v>
                </c:pt>
                <c:pt idx="3">
                  <c:v>Electricians</c:v>
                </c:pt>
                <c:pt idx="4">
                  <c:v>Carpenters</c:v>
                </c:pt>
                <c:pt idx="5">
                  <c:v>Truck driver</c:v>
                </c:pt>
                <c:pt idx="6">
                  <c:v>Construction laborers</c:v>
                </c:pt>
                <c:pt idx="7">
                  <c:v>Heat A/C mech *</c:v>
                </c:pt>
                <c:pt idx="8">
                  <c:v>Sheet metal</c:v>
                </c:pt>
                <c:pt idx="9">
                  <c:v>Ironworker</c:v>
                </c:pt>
                <c:pt idx="10">
                  <c:v>Helpers</c:v>
                </c:pt>
              </c:strCache>
            </c:strRef>
          </c:cat>
          <c:val>
            <c:numRef>
              <c:f>Sheet1!$A$2:$K$2</c:f>
              <c:numCache>
                <c:formatCode>General</c:formatCode>
                <c:ptCount val="11"/>
                <c:pt idx="0">
                  <c:v>2.6839507590006293</c:v>
                </c:pt>
                <c:pt idx="1">
                  <c:v>3.3406347617202319</c:v>
                </c:pt>
                <c:pt idx="2">
                  <c:v>3.3553331342502339</c:v>
                </c:pt>
                <c:pt idx="3">
                  <c:v>3.7422527571566944</c:v>
                </c:pt>
                <c:pt idx="4">
                  <c:v>4.0415735769166492</c:v>
                </c:pt>
                <c:pt idx="5">
                  <c:v>5.1395979035580144</c:v>
                </c:pt>
                <c:pt idx="6">
                  <c:v>6.1093709494457809</c:v>
                </c:pt>
                <c:pt idx="7">
                  <c:v>6.6589398301896363</c:v>
                </c:pt>
                <c:pt idx="8">
                  <c:v>12.599556180633536</c:v>
                </c:pt>
                <c:pt idx="9">
                  <c:v>13.703773745213958</c:v>
                </c:pt>
                <c:pt idx="10">
                  <c:v>14.856740168737904</c:v>
                </c:pt>
              </c:numCache>
            </c:numRef>
          </c:val>
        </c:ser>
        <c:ser>
          <c:idx val="1"/>
          <c:order val="1"/>
          <c:spPr>
            <a:solidFill>
              <a:srgbClr val="2B21EB"/>
            </a:solidFill>
          </c:spPr>
          <c:invertIfNegative val="0"/>
          <c:dLbls>
            <c:delete val="1"/>
          </c:dLbls>
          <c:cat>
            <c:strRef>
              <c:f>Sheet1!$A$1:$K$1</c:f>
              <c:strCache>
                <c:ptCount val="11"/>
                <c:pt idx="0">
                  <c:v>Foreman</c:v>
                </c:pt>
                <c:pt idx="1">
                  <c:v>Plumbers</c:v>
                </c:pt>
                <c:pt idx="2">
                  <c:v>Operating engineer</c:v>
                </c:pt>
                <c:pt idx="3">
                  <c:v>Electricians</c:v>
                </c:pt>
                <c:pt idx="4">
                  <c:v>Carpenters</c:v>
                </c:pt>
                <c:pt idx="5">
                  <c:v>Truck driver</c:v>
                </c:pt>
                <c:pt idx="6">
                  <c:v>Construction laborers</c:v>
                </c:pt>
                <c:pt idx="7">
                  <c:v>Heat A/C mech *</c:v>
                </c:pt>
                <c:pt idx="8">
                  <c:v>Sheet metal</c:v>
                </c:pt>
                <c:pt idx="9">
                  <c:v>Ironworker</c:v>
                </c:pt>
                <c:pt idx="10">
                  <c:v>Helpers</c:v>
                </c:pt>
              </c:strCache>
            </c:strRef>
          </c:cat>
          <c:val>
            <c:numRef>
              <c:f>Sheet1!$A$3:$K$3</c:f>
              <c:numCache>
                <c:formatCode>General</c:formatCode>
                <c:ptCount val="11"/>
                <c:pt idx="0">
                  <c:v>-13</c:v>
                </c:pt>
                <c:pt idx="1">
                  <c:v>-13</c:v>
                </c:pt>
                <c:pt idx="2">
                  <c:v>-7</c:v>
                </c:pt>
                <c:pt idx="3">
                  <c:v>-18</c:v>
                </c:pt>
                <c:pt idx="4">
                  <c:v>-29</c:v>
                </c:pt>
                <c:pt idx="5">
                  <c:v>-8</c:v>
                </c:pt>
                <c:pt idx="6">
                  <c:v>-74</c:v>
                </c:pt>
                <c:pt idx="7">
                  <c:v>-18</c:v>
                </c:pt>
                <c:pt idx="8">
                  <c:v>-4</c:v>
                </c:pt>
                <c:pt idx="9">
                  <c:v>-6</c:v>
                </c:pt>
                <c:pt idx="10">
                  <c:v>-6</c:v>
                </c:pt>
              </c:numCache>
            </c:numRef>
          </c:val>
        </c:ser>
        <c:dLbls>
          <c:showLegendKey val="0"/>
          <c:showVal val="1"/>
          <c:showCatName val="0"/>
          <c:showSerName val="0"/>
          <c:showPercent val="0"/>
          <c:showBubbleSize val="0"/>
        </c:dLbls>
        <c:gapWidth val="62"/>
        <c:overlap val="100"/>
        <c:axId val="38948864"/>
        <c:axId val="38950400"/>
      </c:barChart>
      <c:catAx>
        <c:axId val="38948864"/>
        <c:scaling>
          <c:orientation val="minMax"/>
        </c:scaling>
        <c:delete val="0"/>
        <c:axPos val="l"/>
        <c:numFmt formatCode="General" sourceLinked="1"/>
        <c:majorTickMark val="out"/>
        <c:minorTickMark val="none"/>
        <c:tickLblPos val="low"/>
        <c:spPr>
          <a:ln w="9520">
            <a:noFill/>
          </a:ln>
        </c:spPr>
        <c:txPr>
          <a:bodyPr rot="0" vert="horz"/>
          <a:lstStyle/>
          <a:p>
            <a:pPr>
              <a:defRPr/>
            </a:pPr>
            <a:endParaRPr lang="en-US"/>
          </a:p>
        </c:txPr>
        <c:crossAx val="38950400"/>
        <c:crosses val="autoZero"/>
        <c:auto val="1"/>
        <c:lblAlgn val="ctr"/>
        <c:lblOffset val="100"/>
        <c:tickLblSkip val="1"/>
        <c:tickMarkSkip val="1"/>
        <c:noMultiLvlLbl val="0"/>
      </c:catAx>
      <c:valAx>
        <c:axId val="38950400"/>
        <c:scaling>
          <c:orientation val="minMax"/>
        </c:scaling>
        <c:delete val="1"/>
        <c:axPos val="b"/>
        <c:title>
          <c:tx>
            <c:rich>
              <a:bodyPr/>
              <a:lstStyle/>
              <a:p>
                <a:pPr>
                  <a:defRPr sz="1600">
                    <a:solidFill>
                      <a:srgbClr val="FF0000"/>
                    </a:solidFill>
                  </a:defRPr>
                </a:pPr>
                <a:r>
                  <a:rPr lang="en-US" sz="1600" dirty="0">
                    <a:solidFill>
                      <a:srgbClr val="FF0000"/>
                    </a:solidFill>
                  </a:rPr>
                  <a:t>Injuries per 10,000 FTEs</a:t>
                </a:r>
              </a:p>
            </c:rich>
          </c:tx>
          <c:layout>
            <c:manualLayout>
              <c:xMode val="edge"/>
              <c:yMode val="edge"/>
              <c:x val="0.74655837793328184"/>
              <c:y val="5.0505050505050509E-3"/>
            </c:manualLayout>
          </c:layout>
          <c:overlay val="0"/>
          <c:spPr>
            <a:noFill/>
            <a:ln w="25387">
              <a:noFill/>
            </a:ln>
          </c:spPr>
        </c:title>
        <c:numFmt formatCode="General" sourceLinked="1"/>
        <c:majorTickMark val="out"/>
        <c:minorTickMark val="none"/>
        <c:tickLblPos val="none"/>
        <c:crossAx val="38948864"/>
        <c:crosses val="autoZero"/>
        <c:crossBetween val="between"/>
      </c:valAx>
      <c:spPr>
        <a:noFill/>
        <a:ln w="25403">
          <a:noFill/>
        </a:ln>
      </c:spPr>
    </c:plotArea>
    <c:plotVisOnly val="1"/>
    <c:dispBlanksAs val="gap"/>
    <c:showDLblsOverMax val="0"/>
  </c:chart>
  <c:spPr>
    <a:noFill/>
    <a:ln>
      <a:noFill/>
    </a:ln>
  </c:spPr>
  <c:txPr>
    <a:bodyPr/>
    <a:lstStyle/>
    <a:p>
      <a:pPr>
        <a:defRPr sz="1600" b="0" i="0" u="none" strike="noStrike" baseline="0">
          <a:solidFill>
            <a:schemeClr val="tx1"/>
          </a:solidFill>
          <a:latin typeface="Times New Roman" panose="02020603050405020304" pitchFamily="18" charset="0"/>
          <a:ea typeface="Times New Roman"/>
          <a:cs typeface="Times New Roman" panose="02020603050405020304" pitchFamily="18" charset="0"/>
        </a:defRPr>
      </a:pPr>
      <a:endParaRPr lang="en-US"/>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06015037594099"/>
          <c:y val="5.7471185667009018E-2"/>
          <c:w val="0.75689223057644905"/>
          <c:h val="0.79760127810110704"/>
        </c:manualLayout>
      </c:layout>
      <c:barChart>
        <c:barDir val="col"/>
        <c:grouping val="clustered"/>
        <c:varyColors val="0"/>
        <c:ser>
          <c:idx val="1"/>
          <c:order val="0"/>
          <c:tx>
            <c:strRef>
              <c:f>Sheet1!$A$2</c:f>
              <c:strCache>
                <c:ptCount val="1"/>
                <c:pt idx="0">
                  <c:v>Percentage</c:v>
                </c:pt>
              </c:strCache>
            </c:strRef>
          </c:tx>
          <c:spPr>
            <a:solidFill>
              <a:srgbClr val="FF0000"/>
            </a:solidFill>
            <a:ln w="23659">
              <a:noFill/>
            </a:ln>
          </c:spPr>
          <c:invertIfNegative val="0"/>
          <c:dLbls>
            <c:dLbl>
              <c:idx val="2"/>
              <c:layout>
                <c:manualLayout>
                  <c:x val="3.105590062111801E-3"/>
                  <c:y val="4.9019607843137254E-3"/>
                </c:manualLayout>
              </c:layout>
              <c:dLblPos val="outEnd"/>
              <c:showLegendKey val="0"/>
              <c:showVal val="1"/>
              <c:showCatName val="0"/>
              <c:showSerName val="0"/>
              <c:showPercent val="0"/>
              <c:showBubbleSize val="0"/>
            </c:dLbl>
            <c:spPr>
              <a:noFill/>
              <a:ln>
                <a:noFill/>
              </a:ln>
              <a:effectLst/>
            </c:spPr>
            <c:txPr>
              <a:bodyPr/>
              <a:lstStyle/>
              <a:p>
                <a:pPr>
                  <a:defRPr sz="1600" b="0">
                    <a:solidFill>
                      <a:schemeClr val="tx1"/>
                    </a:solidFill>
                    <a:latin typeface="Times New Roman" panose="02020603050405020304" pitchFamily="18" charset="0"/>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16-19</c:v>
                </c:pt>
                <c:pt idx="1">
                  <c:v>20-24</c:v>
                </c:pt>
                <c:pt idx="2">
                  <c:v>25-34</c:v>
                </c:pt>
                <c:pt idx="3">
                  <c:v>35-44</c:v>
                </c:pt>
                <c:pt idx="4">
                  <c:v>45-54</c:v>
                </c:pt>
                <c:pt idx="5">
                  <c:v>55+</c:v>
                </c:pt>
              </c:strCache>
            </c:strRef>
          </c:cat>
          <c:val>
            <c:numRef>
              <c:f>Sheet1!$B$2:$G$2</c:f>
              <c:numCache>
                <c:formatCode>0.0%</c:formatCode>
                <c:ptCount val="6"/>
                <c:pt idx="0">
                  <c:v>2.34375E-2</c:v>
                </c:pt>
                <c:pt idx="1">
                  <c:v>0.12890625</c:v>
                </c:pt>
                <c:pt idx="2">
                  <c:v>0.26171875</c:v>
                </c:pt>
                <c:pt idx="3">
                  <c:v>0.19921875</c:v>
                </c:pt>
                <c:pt idx="4">
                  <c:v>0.30859375</c:v>
                </c:pt>
                <c:pt idx="5">
                  <c:v>7.8125E-2</c:v>
                </c:pt>
              </c:numCache>
            </c:numRef>
          </c:val>
        </c:ser>
        <c:dLbls>
          <c:showLegendKey val="0"/>
          <c:showVal val="0"/>
          <c:showCatName val="0"/>
          <c:showSerName val="0"/>
          <c:showPercent val="0"/>
          <c:showBubbleSize val="0"/>
        </c:dLbls>
        <c:gapWidth val="150"/>
        <c:axId val="38763904"/>
        <c:axId val="38770176"/>
      </c:barChart>
      <c:lineChart>
        <c:grouping val="standard"/>
        <c:varyColors val="0"/>
        <c:ser>
          <c:idx val="0"/>
          <c:order val="1"/>
          <c:tx>
            <c:strRef>
              <c:f>Sheet1!$A$3</c:f>
              <c:strCache>
                <c:ptCount val="1"/>
                <c:pt idx="0">
                  <c:v>Rate </c:v>
                </c:pt>
              </c:strCache>
            </c:strRef>
          </c:tx>
          <c:spPr>
            <a:ln w="38100">
              <a:solidFill>
                <a:srgbClr val="0000FF"/>
              </a:solidFill>
              <a:prstDash val="solid"/>
            </a:ln>
          </c:spPr>
          <c:marker>
            <c:symbol val="none"/>
          </c:marker>
          <c:dLbls>
            <c:dLbl>
              <c:idx val="2"/>
              <c:layout>
                <c:manualLayout>
                  <c:x val="-3.0279503105590005E-2"/>
                  <c:y val="-5.6862745098039215E-2"/>
                </c:manualLayout>
              </c:layout>
              <c:dLblPos val="r"/>
              <c:showLegendKey val="0"/>
              <c:showVal val="1"/>
              <c:showCatName val="0"/>
              <c:showSerName val="0"/>
              <c:showPercent val="0"/>
              <c:showBubbleSize val="0"/>
            </c:dLbl>
            <c:dLbl>
              <c:idx val="5"/>
              <c:layout>
                <c:manualLayout>
                  <c:x val="-1.0093167701863354E-2"/>
                  <c:y val="-2.9901960784313727E-2"/>
                </c:manualLayout>
              </c:layout>
              <c:dLblPos val="r"/>
              <c:showLegendKey val="0"/>
              <c:showVal val="1"/>
              <c:showCatName val="0"/>
              <c:showSerName val="0"/>
              <c:showPercent val="0"/>
              <c:showBubbleSize val="0"/>
            </c:dLbl>
            <c:spPr>
              <a:noFill/>
              <a:ln>
                <a:noFill/>
              </a:ln>
              <a:effectLst/>
            </c:spPr>
            <c:txPr>
              <a:bodyPr/>
              <a:lstStyle/>
              <a:p>
                <a:pPr>
                  <a:defRPr sz="1600">
                    <a:solidFill>
                      <a:srgbClr val="0000FF"/>
                    </a:solidFill>
                    <a:latin typeface="Times New Roman" panose="02020603050405020304" pitchFamily="18" charset="0"/>
                    <a:cs typeface="Times New Roman" panose="02020603050405020304" pitchFamily="18"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Sheet1!$B$1:$G$1</c:f>
              <c:strCache>
                <c:ptCount val="6"/>
                <c:pt idx="0">
                  <c:v>16-19</c:v>
                </c:pt>
                <c:pt idx="1">
                  <c:v>20-24</c:v>
                </c:pt>
                <c:pt idx="2">
                  <c:v>25-34</c:v>
                </c:pt>
                <c:pt idx="3">
                  <c:v>35-44</c:v>
                </c:pt>
                <c:pt idx="4">
                  <c:v>45-54</c:v>
                </c:pt>
                <c:pt idx="5">
                  <c:v>55+</c:v>
                </c:pt>
              </c:strCache>
            </c:strRef>
          </c:cat>
          <c:val>
            <c:numRef>
              <c:f>Sheet1!$B$3:$G$3</c:f>
              <c:numCache>
                <c:formatCode>0.0</c:formatCode>
                <c:ptCount val="6"/>
                <c:pt idx="0">
                  <c:v>5.2567898011268808</c:v>
                </c:pt>
                <c:pt idx="1">
                  <c:v>5.1920091517814653</c:v>
                </c:pt>
                <c:pt idx="2">
                  <c:v>3.5775271491593883</c:v>
                </c:pt>
                <c:pt idx="3">
                  <c:v>2.7478922050380179</c:v>
                </c:pt>
                <c:pt idx="4">
                  <c:v>4.8289659716826989</c:v>
                </c:pt>
                <c:pt idx="5">
                  <c:v>1.8110690912897449</c:v>
                </c:pt>
              </c:numCache>
            </c:numRef>
          </c:val>
          <c:smooth val="1"/>
        </c:ser>
        <c:dLbls>
          <c:showLegendKey val="0"/>
          <c:showVal val="0"/>
          <c:showCatName val="0"/>
          <c:showSerName val="0"/>
          <c:showPercent val="0"/>
          <c:showBubbleSize val="0"/>
        </c:dLbls>
        <c:marker val="1"/>
        <c:smooth val="0"/>
        <c:axId val="38772096"/>
        <c:axId val="38790272"/>
      </c:lineChart>
      <c:catAx>
        <c:axId val="38763904"/>
        <c:scaling>
          <c:orientation val="minMax"/>
        </c:scaling>
        <c:delete val="0"/>
        <c:axPos val="b"/>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a:latin typeface="Times New Roman" panose="02020603050405020304" pitchFamily="18" charset="0"/>
                    <a:cs typeface="Times New Roman" panose="02020603050405020304" pitchFamily="18" charset="0"/>
                  </a:rPr>
                  <a:t>Age group</a:t>
                </a:r>
              </a:p>
            </c:rich>
          </c:tx>
          <c:layout>
            <c:manualLayout>
              <c:xMode val="edge"/>
              <c:yMode val="edge"/>
              <c:x val="0.44355455568053986"/>
              <c:y val="0.93986325078930355"/>
            </c:manualLayout>
          </c:layout>
          <c:overlay val="0"/>
          <c:spPr>
            <a:noFill/>
            <a:ln w="23659">
              <a:noFill/>
            </a:ln>
          </c:spPr>
        </c:title>
        <c:numFmt formatCode="General" sourceLinked="1"/>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38770176"/>
        <c:crosses val="autoZero"/>
        <c:auto val="0"/>
        <c:lblAlgn val="ctr"/>
        <c:lblOffset val="100"/>
        <c:tickLblSkip val="1"/>
        <c:tickMarkSkip val="1"/>
        <c:noMultiLvlLbl val="0"/>
      </c:catAx>
      <c:valAx>
        <c:axId val="38770176"/>
        <c:scaling>
          <c:orientation val="minMax"/>
        </c:scaling>
        <c:delete val="0"/>
        <c:axPos val="l"/>
        <c:title>
          <c:tx>
            <c:rich>
              <a:bodyPr/>
              <a:lstStyle/>
              <a:p>
                <a:pPr>
                  <a:defRPr sz="1600" b="0" i="0" u="none" strike="noStrike" baseline="0">
                    <a:solidFill>
                      <a:srgbClr val="000000"/>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Percentage </a:t>
                </a:r>
                <a:r>
                  <a:rPr lang="en-US" sz="1600" b="0" dirty="0">
                    <a:latin typeface="Times New Roman" panose="02020603050405020304" pitchFamily="18" charset="0"/>
                    <a:cs typeface="Times New Roman" panose="02020603050405020304" pitchFamily="18" charset="0"/>
                  </a:rPr>
                  <a:t>of </a:t>
                </a:r>
                <a:r>
                  <a:rPr lang="en-US" sz="1600" b="0" dirty="0" smtClean="0">
                    <a:latin typeface="Times New Roman" panose="02020603050405020304" pitchFamily="18" charset="0"/>
                    <a:cs typeface="Times New Roman" panose="02020603050405020304" pitchFamily="18" charset="0"/>
                  </a:rPr>
                  <a:t>nonfatal</a:t>
                </a:r>
                <a:r>
                  <a:rPr lang="en-US" sz="1600" b="0" baseline="0" dirty="0" smtClean="0">
                    <a:latin typeface="Times New Roman" panose="02020603050405020304" pitchFamily="18" charset="0"/>
                    <a:cs typeface="Times New Roman" panose="02020603050405020304" pitchFamily="18" charset="0"/>
                  </a:rPr>
                  <a:t> injuries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
              <c:y val="0.12655203026092327"/>
            </c:manualLayout>
          </c:layout>
          <c:overlay val="0"/>
          <c:spPr>
            <a:noFill/>
            <a:ln w="23659">
              <a:noFill/>
            </a:ln>
          </c:spPr>
        </c:title>
        <c:numFmt formatCode="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crossAx val="38763904"/>
        <c:crosses val="autoZero"/>
        <c:crossBetween val="between"/>
      </c:valAx>
      <c:catAx>
        <c:axId val="38772096"/>
        <c:scaling>
          <c:orientation val="minMax"/>
        </c:scaling>
        <c:delete val="1"/>
        <c:axPos val="b"/>
        <c:numFmt formatCode="General" sourceLinked="1"/>
        <c:majorTickMark val="out"/>
        <c:minorTickMark val="none"/>
        <c:tickLblPos val="none"/>
        <c:crossAx val="38790272"/>
        <c:crosses val="autoZero"/>
        <c:auto val="0"/>
        <c:lblAlgn val="ctr"/>
        <c:lblOffset val="100"/>
        <c:noMultiLvlLbl val="0"/>
      </c:catAx>
      <c:valAx>
        <c:axId val="38790272"/>
        <c:scaling>
          <c:orientation val="minMax"/>
        </c:scaling>
        <c:delete val="0"/>
        <c:axPos val="r"/>
        <c:title>
          <c:tx>
            <c:rich>
              <a:bodyPr rot="540000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r>
                  <a:rPr lang="en-US" sz="1600" b="0" dirty="0" smtClean="0">
                    <a:latin typeface="Times New Roman" panose="02020603050405020304" pitchFamily="18" charset="0"/>
                    <a:cs typeface="Times New Roman" panose="02020603050405020304" pitchFamily="18" charset="0"/>
                  </a:rPr>
                  <a:t>Injuries</a:t>
                </a:r>
                <a:r>
                  <a:rPr lang="en-US" sz="1600" b="0" baseline="0" dirty="0" smtClean="0">
                    <a:latin typeface="Times New Roman" panose="02020603050405020304" pitchFamily="18" charset="0"/>
                    <a:cs typeface="Times New Roman" panose="02020603050405020304" pitchFamily="18" charset="0"/>
                  </a:rPr>
                  <a:t> </a:t>
                </a:r>
                <a:r>
                  <a:rPr lang="en-US" sz="1600" b="0" dirty="0" smtClean="0">
                    <a:latin typeface="Times New Roman" panose="02020603050405020304" pitchFamily="18" charset="0"/>
                    <a:cs typeface="Times New Roman" panose="02020603050405020304" pitchFamily="18" charset="0"/>
                  </a:rPr>
                  <a:t> </a:t>
                </a:r>
                <a:r>
                  <a:rPr lang="en-US" sz="1600" b="0" dirty="0">
                    <a:latin typeface="Times New Roman" panose="02020603050405020304" pitchFamily="18" charset="0"/>
                    <a:cs typeface="Times New Roman" panose="02020603050405020304" pitchFamily="18" charset="0"/>
                  </a:rPr>
                  <a:t>per 100,000 </a:t>
                </a:r>
                <a:r>
                  <a:rPr lang="en-US" sz="1600" b="0" dirty="0" smtClean="0">
                    <a:latin typeface="Times New Roman" panose="02020603050405020304" pitchFamily="18" charset="0"/>
                    <a:cs typeface="Times New Roman" panose="02020603050405020304" pitchFamily="18" charset="0"/>
                  </a:rPr>
                  <a:t>FTEs</a:t>
                </a:r>
                <a:endParaRPr lang="en-US" sz="1600" b="0" dirty="0">
                  <a:latin typeface="Times New Roman" panose="02020603050405020304" pitchFamily="18" charset="0"/>
                  <a:cs typeface="Times New Roman" panose="02020603050405020304" pitchFamily="18" charset="0"/>
                </a:endParaRPr>
              </a:p>
            </c:rich>
          </c:tx>
          <c:layout>
            <c:manualLayout>
              <c:xMode val="edge"/>
              <c:yMode val="edge"/>
              <c:x val="0.96677018633540368"/>
              <c:y val="0.24644781534661109"/>
            </c:manualLayout>
          </c:layout>
          <c:overlay val="0"/>
          <c:spPr>
            <a:noFill/>
            <a:ln w="23659">
              <a:noFill/>
            </a:ln>
          </c:spPr>
        </c:title>
        <c:numFmt formatCode="0.0" sourceLinked="0"/>
        <c:majorTickMark val="cross"/>
        <c:minorTickMark val="none"/>
        <c:tickLblPos val="nextTo"/>
        <c:spPr>
          <a:ln w="2957">
            <a:solidFill>
              <a:schemeClr val="tx1"/>
            </a:solidFill>
            <a:prstDash val="solid"/>
          </a:ln>
        </c:spPr>
        <c:txPr>
          <a:bodyPr rot="0" vert="horz"/>
          <a:lstStyle/>
          <a:p>
            <a:pPr>
              <a:defRPr sz="1600" b="0" i="0" u="none" strike="noStrike" baseline="0">
                <a:solidFill>
                  <a:srgbClr val="0000FF"/>
                </a:solidFill>
                <a:latin typeface="Times New Roman" panose="02020603050405020304" pitchFamily="18" charset="0"/>
                <a:ea typeface="Arial"/>
                <a:cs typeface="Times New Roman" panose="02020603050405020304" pitchFamily="18" charset="0"/>
              </a:defRPr>
            </a:pPr>
            <a:endParaRPr lang="en-US"/>
          </a:p>
        </c:txPr>
        <c:crossAx val="38772096"/>
        <c:crosses val="max"/>
        <c:crossBetween val="between"/>
      </c:valAx>
      <c:spPr>
        <a:noFill/>
        <a:ln w="25375">
          <a:noFill/>
        </a:ln>
      </c:spPr>
    </c:plotArea>
    <c:legend>
      <c:legendPos val="r"/>
      <c:legendEntry>
        <c:idx val="0"/>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egendEntry>
        <c:idx val="1"/>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Entry>
      <c:layout>
        <c:manualLayout>
          <c:xMode val="edge"/>
          <c:yMode val="edge"/>
          <c:x val="0.35904986061524918"/>
          <c:y val="3.6475220009263612E-4"/>
          <c:w val="0.50389568151807107"/>
          <c:h val="8.8971360197622348E-2"/>
        </c:manualLayout>
      </c:layout>
      <c:overlay val="0"/>
      <c:spPr>
        <a:solidFill>
          <a:schemeClr val="bg1"/>
        </a:solidFill>
        <a:ln w="23659">
          <a:noFill/>
        </a:ln>
      </c:spPr>
      <c:txPr>
        <a:bodyPr/>
        <a:lstStyle/>
        <a:p>
          <a:pPr>
            <a:defRPr sz="1600" b="0" i="0" u="none" strike="noStrike" baseline="0">
              <a:solidFill>
                <a:schemeClr val="tx1"/>
              </a:solidFill>
              <a:latin typeface="Times New Roman" panose="02020603050405020304" pitchFamily="18" charset="0"/>
              <a:ea typeface="Arial"/>
              <a:cs typeface="Times New Roman" panose="02020603050405020304" pitchFamily="18" charset="0"/>
            </a:defRPr>
          </a:pPr>
          <a:endParaRPr lang="en-US"/>
        </a:p>
      </c:txPr>
    </c:legend>
    <c:plotVisOnly val="1"/>
    <c:dispBlanksAs val="gap"/>
    <c:showDLblsOverMax val="0"/>
  </c:chart>
  <c:spPr>
    <a:noFill/>
    <a:ln>
      <a:noFill/>
    </a:ln>
  </c:spPr>
  <c:txPr>
    <a:bodyPr/>
    <a:lstStyle/>
    <a:p>
      <a:pPr>
        <a:defRPr sz="931" b="0" i="0" u="none" strike="noStrike" baseline="0">
          <a:solidFill>
            <a:schemeClr val="tx1"/>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35245495967169"/>
          <c:y val="6.0231462053063248E-2"/>
          <c:w val="0.71642173182902358"/>
          <c:h val="0.93976853794693671"/>
        </c:manualLayout>
      </c:layout>
      <c:barChart>
        <c:barDir val="bar"/>
        <c:grouping val="stacked"/>
        <c:varyColors val="0"/>
        <c:ser>
          <c:idx val="0"/>
          <c:order val="0"/>
          <c:tx>
            <c:strRef>
              <c:f>Sheet1!$A$2</c:f>
              <c:strCache>
                <c:ptCount val="1"/>
                <c:pt idx="0">
                  <c:v>Caught/compressed by equipment or objects</c:v>
                </c:pt>
              </c:strCache>
            </c:strRef>
          </c:tx>
          <c:spPr>
            <a:solidFill>
              <a:srgbClr val="0000FF"/>
            </a:solidFill>
            <a:ln w="25387">
              <a:noFill/>
            </a:ln>
          </c:spPr>
          <c:invertIfNegative val="0"/>
          <c:dPt>
            <c:idx val="8"/>
            <c:invertIfNegative val="0"/>
            <c:bubble3D val="0"/>
          </c:dPt>
          <c:dPt>
            <c:idx val="9"/>
            <c:invertIfNegative val="0"/>
            <c:bubble3D val="0"/>
          </c:dPt>
          <c:dPt>
            <c:idx val="10"/>
            <c:invertIfNegative val="0"/>
            <c:bubble3D val="0"/>
          </c:dPt>
          <c:dLbls>
            <c:dLbl>
              <c:idx val="0"/>
              <c:delete val="1"/>
            </c:dLbl>
            <c:dLbl>
              <c:idx val="9"/>
              <c:layout>
                <c:manualLayout>
                  <c:x val="4.8385832916666965E-3"/>
                  <c:y val="-2.5380710659898623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w="25387">
                <a:noFill/>
              </a:ln>
            </c:spPr>
            <c:txPr>
              <a:bodyPr/>
              <a:lstStyle/>
              <a:p>
                <a:pPr>
                  <a:defRPr sz="16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Sheet1!$B$1:$I$1</c:f>
              <c:strCache>
                <c:ptCount val="8"/>
                <c:pt idx="0">
                  <c:v>Retail</c:v>
                </c:pt>
                <c:pt idx="1">
                  <c:v>Transportation</c:v>
                </c:pt>
                <c:pt idx="2">
                  <c:v>Wholesale</c:v>
                </c:pt>
                <c:pt idx="3">
                  <c:v>Mining</c:v>
                </c:pt>
                <c:pt idx="4">
                  <c:v>Waste management</c:v>
                </c:pt>
                <c:pt idx="5">
                  <c:v>Agriculture</c:v>
                </c:pt>
                <c:pt idx="6">
                  <c:v>Manufacturing</c:v>
                </c:pt>
                <c:pt idx="7">
                  <c:v>Construction</c:v>
                </c:pt>
              </c:strCache>
            </c:strRef>
          </c:cat>
          <c:val>
            <c:numRef>
              <c:f>Sheet1!$B$2:$I$2</c:f>
              <c:numCache>
                <c:formatCode>General</c:formatCode>
                <c:ptCount val="8"/>
                <c:pt idx="0">
                  <c:v>5</c:v>
                </c:pt>
                <c:pt idx="1">
                  <c:v>25</c:v>
                </c:pt>
                <c:pt idx="2">
                  <c:v>21</c:v>
                </c:pt>
                <c:pt idx="3">
                  <c:v>31</c:v>
                </c:pt>
                <c:pt idx="4">
                  <c:v>51</c:v>
                </c:pt>
                <c:pt idx="5">
                  <c:v>138</c:v>
                </c:pt>
                <c:pt idx="6">
                  <c:v>221</c:v>
                </c:pt>
                <c:pt idx="7">
                  <c:v>86</c:v>
                </c:pt>
              </c:numCache>
            </c:numRef>
          </c:val>
        </c:ser>
        <c:ser>
          <c:idx val="1"/>
          <c:order val="1"/>
          <c:tx>
            <c:strRef>
              <c:f>Sheet1!$A$3</c:f>
              <c:strCache>
                <c:ptCount val="1"/>
                <c:pt idx="0">
                  <c:v>Caught/crushed in collapsing materials</c:v>
                </c:pt>
              </c:strCache>
            </c:strRef>
          </c:tx>
          <c:spPr>
            <a:solidFill>
              <a:srgbClr val="FF0000"/>
            </a:solidFill>
          </c:spPr>
          <c:invertIfNegative val="0"/>
          <c:dLbls>
            <c:dLbl>
              <c:idx val="0"/>
              <c:delete val="1"/>
            </c:dLbl>
            <c:txPr>
              <a:bodyPr/>
              <a:lstStyle/>
              <a:p>
                <a:pPr>
                  <a:defRPr sz="1600">
                    <a:solidFill>
                      <a:schemeClr val="bg1"/>
                    </a:solidFill>
                  </a:defRPr>
                </a:pPr>
                <a:endParaRPr lang="en-US"/>
              </a:p>
            </c:txPr>
            <c:showLegendKey val="0"/>
            <c:showVal val="1"/>
            <c:showCatName val="0"/>
            <c:showSerName val="0"/>
            <c:showPercent val="0"/>
            <c:showBubbleSize val="0"/>
            <c:showLeaderLines val="0"/>
          </c:dLbls>
          <c:cat>
            <c:strRef>
              <c:f>Sheet1!$B$1:$I$1</c:f>
              <c:strCache>
                <c:ptCount val="8"/>
                <c:pt idx="0">
                  <c:v>Retail</c:v>
                </c:pt>
                <c:pt idx="1">
                  <c:v>Transportation</c:v>
                </c:pt>
                <c:pt idx="2">
                  <c:v>Wholesale</c:v>
                </c:pt>
                <c:pt idx="3">
                  <c:v>Mining</c:v>
                </c:pt>
                <c:pt idx="4">
                  <c:v>Waste management</c:v>
                </c:pt>
                <c:pt idx="5">
                  <c:v>Agriculture</c:v>
                </c:pt>
                <c:pt idx="6">
                  <c:v>Manufacturing</c:v>
                </c:pt>
                <c:pt idx="7">
                  <c:v>Construction</c:v>
                </c:pt>
              </c:strCache>
            </c:strRef>
          </c:cat>
          <c:val>
            <c:numRef>
              <c:f>Sheet1!$B$3:$I$3</c:f>
              <c:numCache>
                <c:formatCode>General</c:formatCode>
                <c:ptCount val="8"/>
                <c:pt idx="0">
                  <c:v>9</c:v>
                </c:pt>
                <c:pt idx="1">
                  <c:v>12</c:v>
                </c:pt>
                <c:pt idx="2">
                  <c:v>18</c:v>
                </c:pt>
                <c:pt idx="3">
                  <c:v>28</c:v>
                </c:pt>
                <c:pt idx="4">
                  <c:v>21</c:v>
                </c:pt>
                <c:pt idx="5">
                  <c:v>59</c:v>
                </c:pt>
                <c:pt idx="6">
                  <c:v>23</c:v>
                </c:pt>
                <c:pt idx="7">
                  <c:v>189</c:v>
                </c:pt>
              </c:numCache>
            </c:numRef>
          </c:val>
        </c:ser>
        <c:dLbls>
          <c:showLegendKey val="0"/>
          <c:showVal val="1"/>
          <c:showCatName val="0"/>
          <c:showSerName val="0"/>
          <c:showPercent val="0"/>
          <c:showBubbleSize val="0"/>
        </c:dLbls>
        <c:gapWidth val="150"/>
        <c:overlap val="100"/>
        <c:axId val="105633664"/>
        <c:axId val="105635200"/>
      </c:barChart>
      <c:catAx>
        <c:axId val="105633664"/>
        <c:scaling>
          <c:orientation val="minMax"/>
        </c:scaling>
        <c:delete val="0"/>
        <c:axPos val="l"/>
        <c:numFmt formatCode="General" sourceLinked="1"/>
        <c:majorTickMark val="out"/>
        <c:minorTickMark val="none"/>
        <c:tickLblPos val="nextTo"/>
        <c:spPr>
          <a:ln w="9520">
            <a:noFill/>
          </a:ln>
        </c:spPr>
        <c:txPr>
          <a:bodyPr rot="0" vert="horz"/>
          <a:lstStyle/>
          <a:p>
            <a:pPr>
              <a:defRPr sz="1600"/>
            </a:pPr>
            <a:endParaRPr lang="en-US"/>
          </a:p>
        </c:txPr>
        <c:crossAx val="105635200"/>
        <c:crosses val="autoZero"/>
        <c:auto val="1"/>
        <c:lblAlgn val="ctr"/>
        <c:lblOffset val="100"/>
        <c:noMultiLvlLbl val="0"/>
      </c:catAx>
      <c:valAx>
        <c:axId val="105635200"/>
        <c:scaling>
          <c:orientation val="minMax"/>
        </c:scaling>
        <c:delete val="1"/>
        <c:axPos val="b"/>
        <c:title>
          <c:tx>
            <c:rich>
              <a:bodyPr/>
              <a:lstStyle/>
              <a:p>
                <a:pPr>
                  <a:defRPr sz="1600"/>
                </a:pPr>
                <a:r>
                  <a:rPr lang="en-US" sz="1600" dirty="0"/>
                  <a:t>Number of </a:t>
                </a:r>
                <a:r>
                  <a:rPr lang="en-US" sz="1600" dirty="0" smtClean="0"/>
                  <a:t>deaths</a:t>
                </a:r>
                <a:endParaRPr lang="en-US" sz="1600" dirty="0"/>
              </a:p>
            </c:rich>
          </c:tx>
          <c:layout>
            <c:manualLayout>
              <c:xMode val="edge"/>
              <c:yMode val="edge"/>
              <c:x val="0.45165194966369693"/>
              <c:y val="2.0096076877270865E-2"/>
            </c:manualLayout>
          </c:layout>
          <c:overlay val="0"/>
          <c:spPr>
            <a:noFill/>
            <a:ln w="25387">
              <a:noFill/>
            </a:ln>
          </c:spPr>
        </c:title>
        <c:numFmt formatCode="General" sourceLinked="1"/>
        <c:majorTickMark val="out"/>
        <c:minorTickMark val="none"/>
        <c:tickLblPos val="none"/>
        <c:crossAx val="105633664"/>
        <c:crosses val="autoZero"/>
        <c:crossBetween val="between"/>
      </c:valAx>
      <c:spPr>
        <a:noFill/>
        <a:ln w="25403">
          <a:noFill/>
        </a:ln>
      </c:spPr>
    </c:plotArea>
    <c:legend>
      <c:legendPos val="r"/>
      <c:layout>
        <c:manualLayout>
          <c:xMode val="edge"/>
          <c:yMode val="edge"/>
          <c:x val="0.69449742119601487"/>
          <c:y val="0.66404059426452067"/>
          <c:w val="0.30550257880398513"/>
          <c:h val="0.2958210638628771"/>
        </c:manualLayout>
      </c:layout>
      <c:overlay val="0"/>
      <c:txPr>
        <a:bodyPr/>
        <a:lstStyle/>
        <a:p>
          <a:pPr>
            <a:defRPr sz="1600"/>
          </a:pPr>
          <a:endParaRPr lang="en-US"/>
        </a:p>
      </c:txPr>
    </c:legend>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1" dirty="0" smtClean="0"/>
              <a:t>Caught/crushed in</a:t>
            </a:r>
            <a:r>
              <a:rPr lang="en-US" sz="1600" b="1" baseline="0" dirty="0" smtClean="0"/>
              <a:t> collapsing materials</a:t>
            </a:r>
          </a:p>
          <a:p>
            <a:pPr>
              <a:defRPr sz="1600"/>
            </a:pPr>
            <a:r>
              <a:rPr lang="en-US" sz="1600" b="1" baseline="0" dirty="0" smtClean="0"/>
              <a:t>(n=189)</a:t>
            </a:r>
            <a:endParaRPr lang="en-US" sz="1600" b="1" dirty="0"/>
          </a:p>
        </c:rich>
      </c:tx>
      <c:layout>
        <c:manualLayout>
          <c:xMode val="edge"/>
          <c:yMode val="edge"/>
          <c:x val="4.4481453092699692E-2"/>
          <c:y val="0"/>
        </c:manualLayout>
      </c:layout>
      <c:overlay val="0"/>
      <c:spPr>
        <a:noFill/>
        <a:ln w="15950">
          <a:noFill/>
        </a:ln>
      </c:spPr>
    </c:title>
    <c:autoTitleDeleted val="0"/>
    <c:plotArea>
      <c:layout>
        <c:manualLayout>
          <c:layoutTarget val="inner"/>
          <c:xMode val="edge"/>
          <c:yMode val="edge"/>
          <c:x val="3.6194574129561237E-2"/>
          <c:y val="0.1568099146057447"/>
          <c:w val="0.37945079320837111"/>
          <c:h val="0.58782269493210804"/>
        </c:manualLayout>
      </c:layout>
      <c:pieChart>
        <c:varyColors val="1"/>
        <c:ser>
          <c:idx val="0"/>
          <c:order val="0"/>
          <c:tx>
            <c:strRef>
              <c:f>Sheet1!$A$2</c:f>
              <c:strCache>
                <c:ptCount val="1"/>
                <c:pt idx="0">
                  <c:v>Caught/crushed in collapsing materials</c:v>
                </c:pt>
              </c:strCache>
            </c:strRef>
          </c:tx>
          <c:spPr>
            <a:solidFill>
              <a:schemeClr val="accent1"/>
            </a:solidFill>
            <a:ln w="7976">
              <a:solidFill>
                <a:schemeClr val="tx1"/>
              </a:solidFill>
              <a:prstDash val="solid"/>
            </a:ln>
          </c:spPr>
          <c:dPt>
            <c:idx val="0"/>
            <c:bubble3D val="0"/>
            <c:spPr>
              <a:solidFill>
                <a:srgbClr val="0000FF"/>
              </a:solidFill>
              <a:ln w="15950">
                <a:noFill/>
              </a:ln>
            </c:spPr>
          </c:dPt>
          <c:dPt>
            <c:idx val="1"/>
            <c:bubble3D val="0"/>
            <c:spPr>
              <a:solidFill>
                <a:srgbClr val="FF0000"/>
              </a:solidFill>
              <a:ln w="15950">
                <a:noFill/>
              </a:ln>
            </c:spPr>
          </c:dPt>
          <c:dPt>
            <c:idx val="2"/>
            <c:bubble3D val="0"/>
            <c:spPr>
              <a:solidFill>
                <a:srgbClr val="00CCFF"/>
              </a:solidFill>
              <a:ln w="15950">
                <a:noFill/>
              </a:ln>
            </c:spPr>
          </c:dPt>
          <c:dPt>
            <c:idx val="3"/>
            <c:bubble3D val="0"/>
            <c:spPr>
              <a:solidFill>
                <a:srgbClr val="FFC000"/>
              </a:solidFill>
              <a:ln w="15950">
                <a:noFill/>
              </a:ln>
            </c:spPr>
          </c:dPt>
          <c:dPt>
            <c:idx val="4"/>
            <c:bubble3D val="0"/>
            <c:spPr>
              <a:solidFill>
                <a:schemeClr val="tx1"/>
              </a:solidFill>
              <a:ln w="7976">
                <a:noFill/>
                <a:prstDash val="solid"/>
              </a:ln>
            </c:spPr>
          </c:dPt>
          <c:dLbls>
            <c:dLbl>
              <c:idx val="0"/>
              <c:spPr/>
              <c:txPr>
                <a:bodyPr/>
                <a:lstStyle/>
                <a:p>
                  <a:pPr>
                    <a:defRPr>
                      <a:solidFill>
                        <a:schemeClr val="bg1"/>
                      </a:solidFill>
                    </a:defRPr>
                  </a:pPr>
                  <a:endParaRPr lang="en-US"/>
                </a:p>
              </c:txPr>
              <c:showLegendKey val="0"/>
              <c:showVal val="1"/>
              <c:showCatName val="1"/>
              <c:showSerName val="0"/>
              <c:showPercent val="0"/>
              <c:showBubbleSize val="0"/>
            </c:dLbl>
            <c:dLbl>
              <c:idx val="1"/>
              <c:spPr/>
              <c:txPr>
                <a:bodyPr/>
                <a:lstStyle/>
                <a:p>
                  <a:pPr>
                    <a:defRPr>
                      <a:solidFill>
                        <a:schemeClr val="bg1"/>
                      </a:solidFill>
                    </a:defRPr>
                  </a:pPr>
                  <a:endParaRPr lang="en-US"/>
                </a:p>
              </c:txPr>
              <c:showLegendKey val="0"/>
              <c:showVal val="1"/>
              <c:showCatName val="1"/>
              <c:showSerName val="0"/>
              <c:showPercent val="0"/>
              <c:showBubbleSize val="0"/>
            </c:dLbl>
            <c:dLbl>
              <c:idx val="2"/>
              <c:layout>
                <c:manualLayout>
                  <c:x val="-8.8653520079901519E-3"/>
                  <c:y val="5.0752864136507751E-4"/>
                </c:manualLayout>
              </c:layout>
              <c:showLegendKey val="0"/>
              <c:showVal val="1"/>
              <c:showCatName val="1"/>
              <c:showSerName val="0"/>
              <c:showPercent val="0"/>
              <c:showBubbleSize val="0"/>
            </c:dLbl>
            <c:dLbl>
              <c:idx val="3"/>
              <c:layout>
                <c:manualLayout>
                  <c:x val="7.0082398439133164E-2"/>
                  <c:y val="-1.2478619838738666E-3"/>
                </c:manualLayout>
              </c:layout>
              <c:showLegendKey val="0"/>
              <c:showVal val="1"/>
              <c:showCatName val="1"/>
              <c:showSerName val="0"/>
              <c:showPercent val="0"/>
              <c:showBubbleSize val="0"/>
            </c:dLbl>
            <c:showLegendKey val="0"/>
            <c:showVal val="1"/>
            <c:showCatName val="1"/>
            <c:showSerName val="0"/>
            <c:showPercent val="0"/>
            <c:showBubbleSize val="0"/>
            <c:showLeaderLines val="1"/>
          </c:dLbls>
          <c:cat>
            <c:strRef>
              <c:f>Sheet1!$B$1:$E$1</c:f>
              <c:strCache>
                <c:ptCount val="4"/>
                <c:pt idx="0">
                  <c:v>Other collapsing structure or equipment</c:v>
                </c:pt>
                <c:pt idx="1">
                  <c:v>Excavation or trenching cave-in</c:v>
                </c:pt>
                <c:pt idx="2">
                  <c:v>Landslide</c:v>
                </c:pt>
                <c:pt idx="3">
                  <c:v>Other</c:v>
                </c:pt>
              </c:strCache>
            </c:strRef>
          </c:cat>
          <c:val>
            <c:numRef>
              <c:f>Sheet1!$B$2:$E$2</c:f>
              <c:numCache>
                <c:formatCode>0.0%</c:formatCode>
                <c:ptCount val="4"/>
                <c:pt idx="0">
                  <c:v>0.52380952380952384</c:v>
                </c:pt>
                <c:pt idx="1">
                  <c:v>0.40740740740740738</c:v>
                </c:pt>
                <c:pt idx="2">
                  <c:v>4.2328042328042326E-2</c:v>
                </c:pt>
                <c:pt idx="3">
                  <c:v>2.6455026455026454E-2</c:v>
                </c:pt>
              </c:numCache>
            </c:numRef>
          </c:val>
        </c:ser>
        <c:dLbls>
          <c:showLegendKey val="0"/>
          <c:showVal val="1"/>
          <c:showCatName val="0"/>
          <c:showSerName val="0"/>
          <c:showPercent val="0"/>
          <c:showBubbleSize val="0"/>
          <c:showLeaderLines val="1"/>
        </c:dLbls>
        <c:firstSliceAng val="0"/>
      </c:pieChart>
      <c:spPr>
        <a:noFill/>
        <a:ln w="25379">
          <a:noFill/>
        </a:ln>
      </c:spPr>
    </c:plotArea>
    <c:plotVisOnly val="1"/>
    <c:dispBlanksAs val="zero"/>
    <c:showDLblsOverMax val="0"/>
  </c:chart>
  <c:spPr>
    <a:noFill/>
    <a:ln>
      <a:noFill/>
    </a:ln>
  </c:spPr>
  <c:txPr>
    <a:bodyPr/>
    <a:lstStyle/>
    <a:p>
      <a:pPr>
        <a:defRPr sz="16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b="1" dirty="0" smtClean="0"/>
              <a:t>Caught/compressed</a:t>
            </a:r>
            <a:r>
              <a:rPr lang="en-US" sz="1600" b="1" baseline="0" dirty="0" smtClean="0"/>
              <a:t> </a:t>
            </a:r>
            <a:r>
              <a:rPr lang="en-US" sz="1600" b="1" dirty="0" smtClean="0"/>
              <a:t>by </a:t>
            </a:r>
            <a:r>
              <a:rPr lang="en-US" sz="1600" b="1" baseline="0" dirty="0" smtClean="0"/>
              <a:t>object or equipment</a:t>
            </a:r>
          </a:p>
          <a:p>
            <a:pPr>
              <a:defRPr sz="1600"/>
            </a:pPr>
            <a:r>
              <a:rPr lang="en-US" sz="1600" b="1" baseline="0" dirty="0" smtClean="0"/>
              <a:t>(n=86)</a:t>
            </a:r>
            <a:endParaRPr lang="en-US" sz="1600" b="1" dirty="0"/>
          </a:p>
        </c:rich>
      </c:tx>
      <c:layout>
        <c:manualLayout>
          <c:xMode val="edge"/>
          <c:yMode val="edge"/>
          <c:x val="0.42953470214957307"/>
          <c:y val="3.0060113453560241E-2"/>
        </c:manualLayout>
      </c:layout>
      <c:overlay val="0"/>
      <c:spPr>
        <a:noFill/>
        <a:ln w="13045">
          <a:noFill/>
        </a:ln>
      </c:spPr>
    </c:title>
    <c:autoTitleDeleted val="0"/>
    <c:plotArea>
      <c:layout>
        <c:manualLayout>
          <c:layoutTarget val="inner"/>
          <c:xMode val="edge"/>
          <c:yMode val="edge"/>
          <c:x val="0.34606421697287992"/>
          <c:y val="0.22832550536446106"/>
          <c:w val="0.55352213473315837"/>
          <c:h val="0.70362983228791676"/>
        </c:manualLayout>
      </c:layout>
      <c:pieChart>
        <c:varyColors val="1"/>
        <c:ser>
          <c:idx val="0"/>
          <c:order val="0"/>
          <c:tx>
            <c:strRef>
              <c:f>Sheet1!$A$2</c:f>
              <c:strCache>
                <c:ptCount val="1"/>
                <c:pt idx="0">
                  <c:v>Caught-in object or equipment</c:v>
                </c:pt>
              </c:strCache>
            </c:strRef>
          </c:tx>
          <c:spPr>
            <a:solidFill>
              <a:schemeClr val="accent1"/>
            </a:solidFill>
            <a:ln w="6522">
              <a:solidFill>
                <a:schemeClr val="tx1"/>
              </a:solidFill>
              <a:prstDash val="solid"/>
            </a:ln>
          </c:spPr>
          <c:dPt>
            <c:idx val="0"/>
            <c:bubble3D val="0"/>
            <c:spPr>
              <a:solidFill>
                <a:srgbClr val="FF0000"/>
              </a:solidFill>
              <a:ln w="13045">
                <a:noFill/>
              </a:ln>
            </c:spPr>
          </c:dPt>
          <c:dPt>
            <c:idx val="1"/>
            <c:bubble3D val="0"/>
            <c:spPr>
              <a:solidFill>
                <a:srgbClr val="0000FF"/>
              </a:solidFill>
              <a:ln w="13045">
                <a:noFill/>
              </a:ln>
            </c:spPr>
          </c:dPt>
          <c:dPt>
            <c:idx val="2"/>
            <c:bubble3D val="0"/>
            <c:spPr>
              <a:solidFill>
                <a:srgbClr val="00CCFF"/>
              </a:solidFill>
              <a:ln w="13045">
                <a:noFill/>
              </a:ln>
            </c:spPr>
          </c:dPt>
          <c:dPt>
            <c:idx val="3"/>
            <c:bubble3D val="0"/>
            <c:spPr>
              <a:solidFill>
                <a:srgbClr val="FFC000"/>
              </a:solidFill>
              <a:ln w="13045">
                <a:noFill/>
              </a:ln>
            </c:spPr>
          </c:dPt>
          <c:dPt>
            <c:idx val="4"/>
            <c:bubble3D val="0"/>
            <c:spPr>
              <a:solidFill>
                <a:schemeClr val="tx1"/>
              </a:solidFill>
              <a:ln w="6522">
                <a:solidFill>
                  <a:schemeClr val="tx1"/>
                </a:solidFill>
                <a:prstDash val="solid"/>
              </a:ln>
            </c:spPr>
          </c:dPt>
          <c:dLbls>
            <c:dLbl>
              <c:idx val="0"/>
              <c:layout>
                <c:manualLayout>
                  <c:x val="-0.15822784810126583"/>
                  <c:y val="-1.6129032258064516E-2"/>
                </c:manualLayout>
              </c:layout>
              <c:numFmt formatCode="0.0%" sourceLinked="0"/>
              <c:spPr>
                <a:noFill/>
                <a:ln w="13045">
                  <a:noFill/>
                </a:ln>
              </c:spPr>
              <c:txPr>
                <a:bodyPr/>
                <a:lstStyle/>
                <a:p>
                  <a:pPr>
                    <a:defRPr sz="1600">
                      <a:solidFill>
                        <a:schemeClr val="bg1"/>
                      </a:solidFill>
                    </a:defRPr>
                  </a:pPr>
                  <a:endParaRPr lang="en-US"/>
                </a:p>
              </c:txPr>
              <c:dLblPos val="bestFit"/>
              <c:showLegendKey val="0"/>
              <c:showVal val="1"/>
              <c:showCatName val="1"/>
              <c:showSerName val="0"/>
              <c:showPercent val="0"/>
              <c:showBubbleSize val="0"/>
            </c:dLbl>
            <c:dLbl>
              <c:idx val="1"/>
              <c:layout>
                <c:manualLayout>
                  <c:x val="-0.29009816954698847"/>
                  <c:y val="0"/>
                </c:manualLayout>
              </c:layout>
              <c:dLblPos val="bestFit"/>
              <c:showLegendKey val="0"/>
              <c:showVal val="1"/>
              <c:showCatName val="1"/>
              <c:showSerName val="0"/>
              <c:showPercent val="0"/>
              <c:showBubbleSize val="0"/>
            </c:dLbl>
            <c:dLbl>
              <c:idx val="2"/>
              <c:layout>
                <c:manualLayout>
                  <c:x val="6.6394825646794151E-2"/>
                  <c:y val="-0.21368618237236475"/>
                </c:manualLayout>
              </c:layout>
              <c:dLblPos val="bestFit"/>
              <c:showLegendKey val="0"/>
              <c:showVal val="1"/>
              <c:showCatName val="1"/>
              <c:showSerName val="0"/>
              <c:showPercent val="0"/>
              <c:showBubbleSize val="0"/>
            </c:dLbl>
            <c:dLbl>
              <c:idx val="3"/>
              <c:layout>
                <c:manualLayout>
                  <c:x val="-0.12025316455696203"/>
                  <c:y val="5.1075268817204304E-2"/>
                </c:manualLayout>
              </c:layout>
              <c:dLblPos val="bestFit"/>
              <c:showLegendKey val="0"/>
              <c:showVal val="1"/>
              <c:showCatName val="1"/>
              <c:showSerName val="0"/>
              <c:showPercent val="0"/>
              <c:showBubbleSize val="0"/>
            </c:dLbl>
            <c:dLbl>
              <c:idx val="4"/>
              <c:layout>
                <c:manualLayout>
                  <c:x val="8.0168776371308023E-2"/>
                  <c:y val="2.6881720430107529E-3"/>
                </c:manualLayout>
              </c:layout>
              <c:dLblPos val="bestFit"/>
              <c:showLegendKey val="0"/>
              <c:showVal val="1"/>
              <c:showCatName val="1"/>
              <c:showSerName val="0"/>
              <c:showPercent val="0"/>
              <c:showBubbleSize val="0"/>
            </c:dLbl>
            <c:numFmt formatCode="0.0%" sourceLinked="0"/>
            <c:spPr>
              <a:noFill/>
              <a:ln w="13045">
                <a:noFill/>
              </a:ln>
            </c:spPr>
            <c:txPr>
              <a:bodyPr/>
              <a:lstStyle/>
              <a:p>
                <a:pPr>
                  <a:defRPr sz="1600"/>
                </a:pPr>
                <a:endParaRPr lang="en-US"/>
              </a:p>
            </c:txPr>
            <c:dLblPos val="outEnd"/>
            <c:showLegendKey val="0"/>
            <c:showVal val="1"/>
            <c:showCatName val="1"/>
            <c:showSerName val="0"/>
            <c:showPercent val="0"/>
            <c:showBubbleSize val="0"/>
            <c:showLeaderLines val="1"/>
          </c:dLbls>
          <c:cat>
            <c:strRef>
              <c:f>Sheet1!$B$1:$D$1</c:f>
              <c:strCache>
                <c:ptCount val="3"/>
                <c:pt idx="0">
                  <c:v>Running equipment or machinery</c:v>
                </c:pt>
                <c:pt idx="1">
                  <c:v>Compressed or pinched by shifting objects or equipment</c:v>
                </c:pt>
                <c:pt idx="2">
                  <c:v>Not elsewhere classified, Other</c:v>
                </c:pt>
              </c:strCache>
            </c:strRef>
          </c:cat>
          <c:val>
            <c:numRef>
              <c:f>Sheet1!$B$2:$D$2</c:f>
              <c:numCache>
                <c:formatCode>0.0%</c:formatCode>
                <c:ptCount val="3"/>
                <c:pt idx="0">
                  <c:v>0.45348837209302323</c:v>
                </c:pt>
                <c:pt idx="1">
                  <c:v>0.13953488372093023</c:v>
                </c:pt>
                <c:pt idx="2">
                  <c:v>0.40697674418604651</c:v>
                </c:pt>
              </c:numCache>
            </c:numRef>
          </c:val>
        </c:ser>
        <c:dLbls>
          <c:showLegendKey val="0"/>
          <c:showVal val="1"/>
          <c:showCatName val="0"/>
          <c:showSerName val="0"/>
          <c:showPercent val="0"/>
          <c:showBubbleSize val="0"/>
          <c:showLeaderLines val="1"/>
        </c:dLbls>
        <c:firstSliceAng val="0"/>
      </c:pieChart>
      <c:spPr>
        <a:noFill/>
        <a:ln w="25419">
          <a:noFill/>
        </a:ln>
      </c:spPr>
    </c:plotArea>
    <c:plotVisOnly val="1"/>
    <c:dispBlanksAs val="zero"/>
    <c:showDLblsOverMax val="0"/>
  </c:chart>
  <c:spPr>
    <a:noFill/>
    <a:ln>
      <a:noFill/>
    </a:ln>
  </c:spPr>
  <c:txPr>
    <a:bodyPr/>
    <a:lstStyle/>
    <a:p>
      <a:pPr>
        <a:defRPr sz="1600"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82523056177612"/>
          <c:y val="5.471098645658156E-2"/>
          <c:w val="0.51817476943822394"/>
          <c:h val="0.91256663235200974"/>
        </c:manualLayout>
      </c:layout>
      <c:barChart>
        <c:barDir val="bar"/>
        <c:grouping val="clustered"/>
        <c:varyColors val="0"/>
        <c:ser>
          <c:idx val="0"/>
          <c:order val="0"/>
          <c:spPr>
            <a:solidFill>
              <a:srgbClr val="FF0000"/>
            </a:solidFill>
            <a:ln w="24367">
              <a:noFill/>
            </a:ln>
          </c:spPr>
          <c:invertIfNegative val="0"/>
          <c:dLbls>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Other</c:v>
                </c:pt>
                <c:pt idx="1">
                  <c:v>Building materials-solid elements*</c:v>
                </c:pt>
                <c:pt idx="2">
                  <c:v>Material and personnel handling machinery</c:v>
                </c:pt>
                <c:pt idx="3">
                  <c:v>Other structures</c:v>
                </c:pt>
                <c:pt idx="4">
                  <c:v>Buildings-office, plant, residential</c:v>
                </c:pt>
                <c:pt idx="5">
                  <c:v>Ceilings, Walls</c:v>
                </c:pt>
                <c:pt idx="6">
                  <c:v>Confined spaces</c:v>
                </c:pt>
              </c:strCache>
            </c:strRef>
          </c:cat>
          <c:val>
            <c:numRef>
              <c:f>Sheet1!$B$2:$H$2</c:f>
              <c:numCache>
                <c:formatCode>General</c:formatCode>
                <c:ptCount val="7"/>
                <c:pt idx="0">
                  <c:v>15</c:v>
                </c:pt>
                <c:pt idx="1">
                  <c:v>5</c:v>
                </c:pt>
                <c:pt idx="2">
                  <c:v>8</c:v>
                </c:pt>
                <c:pt idx="3">
                  <c:v>25</c:v>
                </c:pt>
                <c:pt idx="4">
                  <c:v>29</c:v>
                </c:pt>
                <c:pt idx="5">
                  <c:v>34</c:v>
                </c:pt>
                <c:pt idx="6">
                  <c:v>73</c:v>
                </c:pt>
              </c:numCache>
            </c:numRef>
          </c:val>
        </c:ser>
        <c:dLbls>
          <c:showLegendKey val="0"/>
          <c:showVal val="1"/>
          <c:showCatName val="0"/>
          <c:showSerName val="0"/>
          <c:showPercent val="0"/>
          <c:showBubbleSize val="0"/>
        </c:dLbls>
        <c:gapWidth val="100"/>
        <c:axId val="110953600"/>
        <c:axId val="110956544"/>
      </c:barChart>
      <c:catAx>
        <c:axId val="110953600"/>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110956544"/>
        <c:crosses val="autoZero"/>
        <c:auto val="1"/>
        <c:lblAlgn val="ctr"/>
        <c:lblOffset val="100"/>
        <c:tickLblSkip val="1"/>
        <c:tickMarkSkip val="1"/>
        <c:noMultiLvlLbl val="0"/>
      </c:catAx>
      <c:valAx>
        <c:axId val="110956544"/>
        <c:scaling>
          <c:orientation val="minMax"/>
        </c:scaling>
        <c:delete val="1"/>
        <c:axPos val="b"/>
        <c:numFmt formatCode="General" sourceLinked="1"/>
        <c:majorTickMark val="out"/>
        <c:minorTickMark val="none"/>
        <c:tickLblPos val="none"/>
        <c:crossAx val="110953600"/>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710021474588403"/>
          <c:y val="0.1636935813791088"/>
          <c:w val="0.47170842281078501"/>
          <c:h val="0.77908095536756328"/>
        </c:manualLayout>
      </c:layout>
      <c:pieChart>
        <c:varyColors val="1"/>
        <c:ser>
          <c:idx val="0"/>
          <c:order val="0"/>
          <c:tx>
            <c:strRef>
              <c:f>Sheet1!$A$2</c:f>
              <c:strCache>
                <c:ptCount val="1"/>
                <c:pt idx="0">
                  <c:v>deaths</c:v>
                </c:pt>
              </c:strCache>
            </c:strRef>
          </c:tx>
          <c:spPr>
            <a:ln w="25390">
              <a:noFill/>
            </a:ln>
            <a:effectLst/>
          </c:spPr>
          <c:dPt>
            <c:idx val="0"/>
            <c:bubble3D val="0"/>
            <c:spPr>
              <a:solidFill>
                <a:srgbClr val="FF0000"/>
              </a:solidFill>
              <a:ln w="25390">
                <a:noFill/>
              </a:ln>
              <a:effectLst/>
            </c:spPr>
          </c:dPt>
          <c:dPt>
            <c:idx val="1"/>
            <c:bubble3D val="0"/>
            <c:spPr>
              <a:solidFill>
                <a:srgbClr val="0000FF"/>
              </a:solidFill>
              <a:ln w="25390">
                <a:noFill/>
              </a:ln>
              <a:effectLst/>
            </c:spPr>
          </c:dPt>
          <c:dPt>
            <c:idx val="2"/>
            <c:bubble3D val="0"/>
            <c:spPr>
              <a:solidFill>
                <a:srgbClr val="00CCFF"/>
              </a:solidFill>
              <a:ln w="25390">
                <a:noFill/>
              </a:ln>
              <a:effectLst/>
            </c:spPr>
          </c:dPt>
          <c:dPt>
            <c:idx val="3"/>
            <c:bubble3D val="0"/>
            <c:spPr>
              <a:solidFill>
                <a:srgbClr val="FF9900"/>
              </a:solidFill>
              <a:ln w="25390">
                <a:noFill/>
              </a:ln>
              <a:effectLst/>
            </c:spPr>
          </c:dPt>
          <c:dPt>
            <c:idx val="4"/>
            <c:bubble3D val="0"/>
            <c:spPr>
              <a:solidFill>
                <a:srgbClr val="FFFF00"/>
              </a:solidFill>
              <a:ln w="25390">
                <a:noFill/>
              </a:ln>
              <a:effectLst/>
            </c:spPr>
          </c:dPt>
          <c:dPt>
            <c:idx val="5"/>
            <c:bubble3D val="0"/>
            <c:spPr>
              <a:solidFill>
                <a:srgbClr val="800080"/>
              </a:solidFill>
              <a:ln w="25390">
                <a:noFill/>
              </a:ln>
              <a:effectLst/>
            </c:spPr>
          </c:dPt>
          <c:dPt>
            <c:idx val="6"/>
            <c:bubble3D val="0"/>
            <c:spPr>
              <a:solidFill>
                <a:srgbClr val="339966"/>
              </a:solidFill>
              <a:ln w="25390">
                <a:noFill/>
              </a:ln>
              <a:effectLst/>
            </c:spPr>
          </c:dPt>
          <c:dPt>
            <c:idx val="7"/>
            <c:bubble3D val="0"/>
            <c:spPr>
              <a:solidFill>
                <a:schemeClr val="tx1"/>
              </a:solidFill>
              <a:ln w="25390">
                <a:noFill/>
              </a:ln>
              <a:effectLst/>
            </c:spPr>
          </c:dPt>
          <c:dPt>
            <c:idx val="8"/>
            <c:bubble3D val="0"/>
            <c:spPr>
              <a:ln w="25390">
                <a:solidFill>
                  <a:schemeClr val="bg1">
                    <a:lumMod val="75000"/>
                  </a:schemeClr>
                </a:solidFill>
              </a:ln>
              <a:effectLst/>
            </c:spPr>
          </c:dPt>
          <c:dPt>
            <c:idx val="10"/>
            <c:bubble3D val="0"/>
            <c:spPr>
              <a:solidFill>
                <a:srgbClr val="663300"/>
              </a:solidFill>
              <a:ln w="25390">
                <a:noFill/>
              </a:ln>
              <a:effectLst/>
            </c:spPr>
          </c:dPt>
          <c:dLbls>
            <c:dLbl>
              <c:idx val="0"/>
              <c:layout>
                <c:manualLayout>
                  <c:x val="1.0159866380338822E-3"/>
                  <c:y val="1.3156077273222568E-2"/>
                </c:manualLayout>
              </c:layout>
              <c:spPr/>
              <c:txPr>
                <a:bodyPr anchorCtr="0"/>
                <a:lstStyle/>
                <a:p>
                  <a:pPr algn="l">
                    <a:defRPr sz="1600" b="0">
                      <a:solidFill>
                        <a:schemeClr val="tx1"/>
                      </a:solidFill>
                    </a:defRPr>
                  </a:pPr>
                  <a:endParaRPr lang="en-US"/>
                </a:p>
              </c:txPr>
              <c:showLegendKey val="0"/>
              <c:showVal val="0"/>
              <c:showCatName val="1"/>
              <c:showSerName val="0"/>
              <c:showPercent val="1"/>
              <c:showBubbleSize val="0"/>
              <c:separator> </c:separator>
              <c:extLst>
                <c:ext xmlns:c15="http://schemas.microsoft.com/office/drawing/2012/chart" uri="{CE6537A1-D6FC-4f65-9D91-7224C49458BB}">
                  <c15:layout>
                    <c:manualLayout>
                      <c:w val="0.15979909329515629"/>
                      <c:h val="5.9558256885524428E-2"/>
                    </c:manualLayout>
                  </c15:layout>
                </c:ext>
              </c:extLst>
            </c:dLbl>
            <c:dLbl>
              <c:idx val="1"/>
              <c:layout>
                <c:manualLayout>
                  <c:x val="-5.2946790742066331E-3"/>
                  <c:y val="-8.195812005877403E-3"/>
                </c:manualLayout>
              </c:layout>
              <c:spPr/>
              <c:txPr>
                <a:bodyPr/>
                <a:lstStyle/>
                <a:p>
                  <a:pPr>
                    <a:defRPr sz="1600" b="0">
                      <a:solidFill>
                        <a:schemeClr val="tx1"/>
                      </a:solidFill>
                    </a:defRPr>
                  </a:pPr>
                  <a:endParaRPr lang="en-US"/>
                </a:p>
              </c:txPr>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4.5454545454545452E-3"/>
                  <c:y val="-1.4260208459810301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24356060606060606"/>
                      <c:h val="6.5063641975783001E-2"/>
                    </c:manualLayout>
                  </c15:layout>
                </c:ext>
              </c:extLst>
            </c:dLbl>
            <c:dLbl>
              <c:idx val="3"/>
              <c:layout>
                <c:manualLayout>
                  <c:x val="1.5443808160343594E-3"/>
                  <c:y val="-8.4905885303951829E-3"/>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4"/>
              <c:layout>
                <c:manualLayout>
                  <c:x val="4.7882486280124079E-2"/>
                  <c:y val="-1.9528550663040285E-2"/>
                </c:manualLayout>
              </c:layout>
              <c:showLegendKey val="0"/>
              <c:showVal val="0"/>
              <c:showCatName val="1"/>
              <c:showSerName val="0"/>
              <c:showPercent val="1"/>
              <c:showBubbleSize val="0"/>
              <c:separator> </c:separator>
              <c:extLst>
                <c:ext xmlns:c15="http://schemas.microsoft.com/office/drawing/2012/chart" uri="{CE6537A1-D6FC-4f65-9D91-7224C49458BB}">
                  <c15:layout>
                    <c:manualLayout>
                      <c:w val="0.31095454545454537"/>
                      <c:h val="4.7046018044027707E-2"/>
                    </c:manualLayout>
                  </c15:layout>
                </c:ext>
              </c:extLst>
            </c:dLbl>
            <c:dLbl>
              <c:idx val="5"/>
              <c:layout>
                <c:manualLayout>
                  <c:x val="-3.9586614173228347E-3"/>
                  <c:y val="1.0199346565567776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6"/>
              <c:layout>
                <c:manualLayout>
                  <c:x val="1.4393939393939395E-2"/>
                  <c:y val="5.7231177504137414E-3"/>
                </c:manualLayout>
              </c:layout>
              <c:tx>
                <c:rich>
                  <a:bodyPr anchorCtr="0"/>
                  <a:lstStyle/>
                  <a:p>
                    <a:pPr algn="l">
                      <a:defRPr sz="1600" b="0">
                        <a:solidFill>
                          <a:schemeClr val="tx1"/>
                        </a:solidFill>
                      </a:defRPr>
                    </a:pPr>
                    <a:r>
                      <a:rPr lang="en-US" sz="1600" dirty="0" smtClean="0"/>
                      <a:t>Towers / poles 2</a:t>
                    </a:r>
                    <a:r>
                      <a:rPr lang="en-US" sz="1600" dirty="0"/>
                      <a:t>%</a:t>
                    </a:r>
                    <a:endParaRPr lang="en-US" dirty="0"/>
                  </a:p>
                </c:rich>
              </c:tx>
              <c:spPr>
                <a:noFill/>
                <a:ln>
                  <a:noFill/>
                </a:ln>
                <a:effectLst/>
              </c:spPr>
              <c:showLegendKey val="0"/>
              <c:showVal val="0"/>
              <c:showCatName val="1"/>
              <c:showSerName val="0"/>
              <c:showPercent val="1"/>
              <c:showBubbleSize val="0"/>
              <c:separator> </c:separator>
              <c:extLst>
                <c:ext xmlns:c15="http://schemas.microsoft.com/office/drawing/2012/chart" uri="{CE6537A1-D6FC-4f65-9D91-7224C49458BB}">
                  <c15:layout>
                    <c:manualLayout>
                      <c:w val="0.2037878787878788"/>
                      <c:h val="5.4428238960510786E-2"/>
                    </c:manualLayout>
                  </c15:layout>
                </c:ext>
              </c:extLst>
            </c:dLbl>
            <c:dLbl>
              <c:idx val="7"/>
              <c:layout>
                <c:manualLayout>
                  <c:x val="4.164662371748986E-2"/>
                  <c:y val="-6.6645898320621096E-3"/>
                </c:manualLayout>
              </c:layout>
              <c:spPr/>
              <c:txPr>
                <a:bodyPr/>
                <a:lstStyle/>
                <a:p>
                  <a:pPr>
                    <a:defRPr sz="1600" b="0">
                      <a:solidFill>
                        <a:schemeClr val="tx1"/>
                      </a:solidFill>
                    </a:defRPr>
                  </a:pPr>
                  <a:endParaRPr lang="en-US"/>
                </a:p>
              </c:txPr>
              <c:showLegendKey val="0"/>
              <c:showVal val="0"/>
              <c:showCatName val="1"/>
              <c:showSerName val="0"/>
              <c:showPercent val="1"/>
              <c:showBubbleSize val="0"/>
              <c:separator> </c:separator>
              <c:extLst>
                <c:ext xmlns:c15="http://schemas.microsoft.com/office/drawing/2012/chart" uri="{CE6537A1-D6FC-4f65-9D91-7224C49458BB}">
                  <c15:layout>
                    <c:manualLayout>
                      <c:w val="0.17186363636363633"/>
                      <c:h val="5.7055809117225097E-2"/>
                    </c:manualLayout>
                  </c15:layout>
                </c:ext>
              </c:extLst>
            </c:dLbl>
            <c:spPr>
              <a:noFill/>
              <a:ln>
                <a:noFill/>
              </a:ln>
              <a:effectLst/>
            </c:spPr>
            <c:txPr>
              <a:bodyPr/>
              <a:lstStyle/>
              <a:p>
                <a:pPr>
                  <a:defRPr sz="1600" b="0">
                    <a:solidFill>
                      <a:schemeClr val="tx1"/>
                    </a:solidFill>
                  </a:defRPr>
                </a:pPr>
                <a:endParaRPr lang="en-US"/>
              </a:p>
            </c:txPr>
            <c:showLegendKey val="0"/>
            <c:showVal val="0"/>
            <c:showCatName val="1"/>
            <c:showSerName val="0"/>
            <c:showPercent val="1"/>
            <c:showBubbleSize val="0"/>
            <c:separator> </c:separator>
            <c:showLeaderLines val="1"/>
            <c:leaderLines>
              <c:spPr>
                <a:ln>
                  <a:noFill/>
                </a:ln>
              </c:spPr>
            </c:leaderLines>
            <c:extLst>
              <c:ext xmlns:c15="http://schemas.microsoft.com/office/drawing/2012/chart" uri="{CE6537A1-D6FC-4f65-9D91-7224C49458BB}">
                <c15:layout/>
              </c:ext>
            </c:extLst>
          </c:dLbls>
          <c:cat>
            <c:strRef>
              <c:f>Sheet1!$B$1:$F$1</c:f>
              <c:strCache>
                <c:ptCount val="5"/>
                <c:pt idx="0">
                  <c:v>Laborers</c:v>
                </c:pt>
                <c:pt idx="1">
                  <c:v>Plumbers</c:v>
                </c:pt>
                <c:pt idx="2">
                  <c:v>Foremen</c:v>
                </c:pt>
                <c:pt idx="3">
                  <c:v>Excavating and loading machine operators</c:v>
                </c:pt>
                <c:pt idx="4">
                  <c:v>Other</c:v>
                </c:pt>
              </c:strCache>
            </c:strRef>
          </c:cat>
          <c:val>
            <c:numRef>
              <c:f>Sheet1!$B$2:$F$2</c:f>
              <c:numCache>
                <c:formatCode>General</c:formatCode>
                <c:ptCount val="5"/>
                <c:pt idx="0">
                  <c:v>43</c:v>
                </c:pt>
                <c:pt idx="1">
                  <c:v>15</c:v>
                </c:pt>
                <c:pt idx="2">
                  <c:v>5</c:v>
                </c:pt>
                <c:pt idx="3">
                  <c:v>4</c:v>
                </c:pt>
                <c:pt idx="4">
                  <c:v>6</c:v>
                </c:pt>
              </c:numCache>
            </c:numRef>
          </c:val>
        </c:ser>
        <c:dLbls>
          <c:showLegendKey val="0"/>
          <c:showVal val="0"/>
          <c:showCatName val="1"/>
          <c:showSerName val="0"/>
          <c:showPercent val="1"/>
          <c:showBubbleSize val="0"/>
          <c:separator> </c:separator>
          <c:showLeaderLines val="1"/>
        </c:dLbls>
        <c:firstSliceAng val="0"/>
      </c:pieChart>
      <c:spPr>
        <a:noFill/>
        <a:ln w="25390">
          <a:noFill/>
        </a:ln>
      </c:spPr>
    </c:plotArea>
    <c:plotVisOnly val="1"/>
    <c:dispBlanksAs val="zero"/>
    <c:showDLblsOverMax val="0"/>
  </c:chart>
  <c:spPr>
    <a:noFill/>
    <a:ln>
      <a:noFill/>
    </a:ln>
  </c:spPr>
  <c:txPr>
    <a:bodyPr/>
    <a:lstStyle/>
    <a:p>
      <a:pPr>
        <a:defRPr sz="1849"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82523056177612"/>
          <c:y val="5.471098645658156E-2"/>
          <c:w val="0.51817476943822394"/>
          <c:h val="0.91256663235200974"/>
        </c:manualLayout>
      </c:layout>
      <c:barChart>
        <c:barDir val="bar"/>
        <c:grouping val="clustered"/>
        <c:varyColors val="0"/>
        <c:ser>
          <c:idx val="0"/>
          <c:order val="0"/>
          <c:spPr>
            <a:solidFill>
              <a:srgbClr val="FF0000"/>
            </a:solidFill>
            <a:ln w="24367">
              <a:noFill/>
            </a:ln>
          </c:spPr>
          <c:invertIfNegative val="0"/>
          <c:dLbls>
            <c:spPr>
              <a:noFill/>
              <a:ln w="24367">
                <a:noFill/>
              </a:ln>
            </c:spPr>
            <c:txPr>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Sheet1!$B$1:$F$1</c:f>
              <c:strCache>
                <c:ptCount val="5"/>
                <c:pt idx="0">
                  <c:v>Other sources</c:v>
                </c:pt>
                <c:pt idx="1">
                  <c:v>Other machinery</c:v>
                </c:pt>
                <c:pt idx="2">
                  <c:v>Trucks</c:v>
                </c:pt>
                <c:pt idx="3">
                  <c:v>Construction, logging, and mining machinery</c:v>
                </c:pt>
                <c:pt idx="4">
                  <c:v>Material and personnel handling machinery</c:v>
                </c:pt>
              </c:strCache>
            </c:strRef>
          </c:cat>
          <c:val>
            <c:numRef>
              <c:f>Sheet1!$B$2:$F$2</c:f>
              <c:numCache>
                <c:formatCode>General</c:formatCode>
                <c:ptCount val="5"/>
                <c:pt idx="0">
                  <c:v>11</c:v>
                </c:pt>
                <c:pt idx="1">
                  <c:v>4</c:v>
                </c:pt>
                <c:pt idx="2">
                  <c:v>7</c:v>
                </c:pt>
                <c:pt idx="3">
                  <c:v>29</c:v>
                </c:pt>
                <c:pt idx="4">
                  <c:v>35</c:v>
                </c:pt>
              </c:numCache>
            </c:numRef>
          </c:val>
        </c:ser>
        <c:dLbls>
          <c:showLegendKey val="0"/>
          <c:showVal val="1"/>
          <c:showCatName val="0"/>
          <c:showSerName val="0"/>
          <c:showPercent val="0"/>
          <c:showBubbleSize val="0"/>
        </c:dLbls>
        <c:gapWidth val="100"/>
        <c:axId val="113197056"/>
        <c:axId val="113199744"/>
      </c:barChart>
      <c:catAx>
        <c:axId val="113197056"/>
        <c:scaling>
          <c:orientation val="minMax"/>
        </c:scaling>
        <c:delete val="0"/>
        <c:axPos val="l"/>
        <c:numFmt formatCode="General" sourceLinked="1"/>
        <c:majorTickMark val="out"/>
        <c:minorTickMark val="none"/>
        <c:tickLblPos val="nextTo"/>
        <c:spPr>
          <a:ln w="3046">
            <a:noFill/>
            <a:prstDash val="solid"/>
          </a:ln>
        </c:spPr>
        <c:txPr>
          <a:bodyPr rot="0" vert="horz" anchor="ctr" anchorCtr="0"/>
          <a:lstStyle/>
          <a:p>
            <a:pPr algn="just">
              <a:defRPr sz="1600"/>
            </a:pPr>
            <a:endParaRPr lang="en-US"/>
          </a:p>
        </c:txPr>
        <c:crossAx val="113199744"/>
        <c:crosses val="autoZero"/>
        <c:auto val="1"/>
        <c:lblAlgn val="ctr"/>
        <c:lblOffset val="100"/>
        <c:tickLblSkip val="1"/>
        <c:tickMarkSkip val="1"/>
        <c:noMultiLvlLbl val="0"/>
      </c:catAx>
      <c:valAx>
        <c:axId val="113199744"/>
        <c:scaling>
          <c:orientation val="minMax"/>
        </c:scaling>
        <c:delete val="1"/>
        <c:axPos val="b"/>
        <c:numFmt formatCode="General" sourceLinked="1"/>
        <c:majorTickMark val="out"/>
        <c:minorTickMark val="none"/>
        <c:tickLblPos val="none"/>
        <c:crossAx val="113197056"/>
        <c:crosses val="autoZero"/>
        <c:crossBetween val="between"/>
      </c:valAx>
    </c:plotArea>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163379806881936"/>
          <c:y val="5.7112067131946949E-2"/>
          <c:w val="0.54567735799080164"/>
          <c:h val="0.91256663235200974"/>
        </c:manualLayout>
      </c:layout>
      <c:barChart>
        <c:barDir val="bar"/>
        <c:grouping val="stacked"/>
        <c:varyColors val="0"/>
        <c:ser>
          <c:idx val="0"/>
          <c:order val="0"/>
          <c:tx>
            <c:strRef>
              <c:f>Sheet1!$A$2</c:f>
              <c:strCache>
                <c:ptCount val="1"/>
                <c:pt idx="0">
                  <c:v>Caught/crushed in collapsing materials</c:v>
                </c:pt>
              </c:strCache>
            </c:strRef>
          </c:tx>
          <c:spPr>
            <a:solidFill>
              <a:srgbClr val="0000FF"/>
            </a:solidFill>
            <a:ln w="24367">
              <a:noFill/>
            </a:ln>
          </c:spPr>
          <c:invertIfNegative val="0"/>
          <c:dLbls>
            <c:spPr>
              <a:noFill/>
              <a:ln w="24367">
                <a:noFill/>
              </a:ln>
            </c:spPr>
            <c:txPr>
              <a:bodyPr/>
              <a:lstStyle/>
              <a:p>
                <a:pPr>
                  <a:defRPr sz="16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Sheet1!$B$1:$K$1</c:f>
              <c:strCache>
                <c:ptCount val="8"/>
                <c:pt idx="0">
                  <c:v>Poured Concrete Foundation and Structure</c:v>
                </c:pt>
                <c:pt idx="1">
                  <c:v>Structural Steel and Precast Concrete</c:v>
                </c:pt>
                <c:pt idx="2">
                  <c:v>Nonresidential Building</c:v>
                </c:pt>
                <c:pt idx="3">
                  <c:v>Plumbing, Heating, and Air-Conditioning</c:v>
                </c:pt>
                <c:pt idx="4">
                  <c:v>Highway, Street, and Bridge</c:v>
                </c:pt>
                <c:pt idx="5">
                  <c:v>Residential Building</c:v>
                </c:pt>
                <c:pt idx="6">
                  <c:v>Utility System</c:v>
                </c:pt>
                <c:pt idx="7">
                  <c:v>Site Preparation</c:v>
                </c:pt>
              </c:strCache>
            </c:strRef>
          </c:cat>
          <c:val>
            <c:numRef>
              <c:f>Sheet1!$B$2:$K$2</c:f>
              <c:numCache>
                <c:formatCode>General</c:formatCode>
                <c:ptCount val="8"/>
                <c:pt idx="0">
                  <c:v>9</c:v>
                </c:pt>
                <c:pt idx="1">
                  <c:v>9</c:v>
                </c:pt>
                <c:pt idx="2">
                  <c:v>14</c:v>
                </c:pt>
                <c:pt idx="3">
                  <c:v>13</c:v>
                </c:pt>
                <c:pt idx="4">
                  <c:v>12</c:v>
                </c:pt>
                <c:pt idx="5">
                  <c:v>19</c:v>
                </c:pt>
                <c:pt idx="6">
                  <c:v>19</c:v>
                </c:pt>
                <c:pt idx="7">
                  <c:v>54</c:v>
                </c:pt>
              </c:numCache>
            </c:numRef>
          </c:val>
        </c:ser>
        <c:ser>
          <c:idx val="1"/>
          <c:order val="1"/>
          <c:tx>
            <c:strRef>
              <c:f>Sheet1!$A$3</c:f>
              <c:strCache>
                <c:ptCount val="1"/>
                <c:pt idx="0">
                  <c:v>Caught/compressed by object or equipment</c:v>
                </c:pt>
              </c:strCache>
            </c:strRef>
          </c:tx>
          <c:spPr>
            <a:solidFill>
              <a:srgbClr val="FF0000"/>
            </a:solidFill>
          </c:spPr>
          <c:invertIfNegative val="0"/>
          <c:dLbls>
            <c:txPr>
              <a:bodyPr/>
              <a:lstStyle/>
              <a:p>
                <a:pPr>
                  <a:defRPr sz="1600">
                    <a:solidFill>
                      <a:schemeClr val="bg1"/>
                    </a:solidFill>
                  </a:defRPr>
                </a:pPr>
                <a:endParaRPr lang="en-US"/>
              </a:p>
            </c:txPr>
            <c:showLegendKey val="0"/>
            <c:showVal val="1"/>
            <c:showCatName val="0"/>
            <c:showSerName val="0"/>
            <c:showPercent val="0"/>
            <c:showBubbleSize val="0"/>
            <c:showLeaderLines val="0"/>
          </c:dLbls>
          <c:cat>
            <c:strRef>
              <c:f>Sheet1!$B$1:$K$1</c:f>
              <c:strCache>
                <c:ptCount val="8"/>
                <c:pt idx="0">
                  <c:v>Poured Concrete Foundation and Structure</c:v>
                </c:pt>
                <c:pt idx="1">
                  <c:v>Structural Steel and Precast Concrete</c:v>
                </c:pt>
                <c:pt idx="2">
                  <c:v>Nonresidential Building</c:v>
                </c:pt>
                <c:pt idx="3">
                  <c:v>Plumbing, Heating, and Air-Conditioning</c:v>
                </c:pt>
                <c:pt idx="4">
                  <c:v>Highway, Street, and Bridge</c:v>
                </c:pt>
                <c:pt idx="5">
                  <c:v>Residential Building</c:v>
                </c:pt>
                <c:pt idx="6">
                  <c:v>Utility System</c:v>
                </c:pt>
                <c:pt idx="7">
                  <c:v>Site Preparation</c:v>
                </c:pt>
              </c:strCache>
            </c:strRef>
          </c:cat>
          <c:val>
            <c:numRef>
              <c:f>Sheet1!$B$3:$K$3</c:f>
              <c:numCache>
                <c:formatCode>General</c:formatCode>
                <c:ptCount val="8"/>
                <c:pt idx="0">
                  <c:v>3</c:v>
                </c:pt>
                <c:pt idx="1">
                  <c:v>3</c:v>
                </c:pt>
                <c:pt idx="2">
                  <c:v>5</c:v>
                </c:pt>
                <c:pt idx="3">
                  <c:v>7</c:v>
                </c:pt>
                <c:pt idx="4">
                  <c:v>11</c:v>
                </c:pt>
                <c:pt idx="5">
                  <c:v>5</c:v>
                </c:pt>
                <c:pt idx="6">
                  <c:v>9</c:v>
                </c:pt>
                <c:pt idx="7">
                  <c:v>5</c:v>
                </c:pt>
              </c:numCache>
            </c:numRef>
          </c:val>
        </c:ser>
        <c:dLbls>
          <c:showLegendKey val="0"/>
          <c:showVal val="1"/>
          <c:showCatName val="0"/>
          <c:showSerName val="0"/>
          <c:showPercent val="0"/>
          <c:showBubbleSize val="0"/>
        </c:dLbls>
        <c:gapWidth val="100"/>
        <c:overlap val="100"/>
        <c:axId val="114443008"/>
        <c:axId val="114444544"/>
      </c:barChart>
      <c:catAx>
        <c:axId val="114443008"/>
        <c:scaling>
          <c:orientation val="minMax"/>
        </c:scaling>
        <c:delete val="0"/>
        <c:axPos val="l"/>
        <c:numFmt formatCode="General" sourceLinked="1"/>
        <c:majorTickMark val="out"/>
        <c:minorTickMark val="none"/>
        <c:tickLblPos val="nextTo"/>
        <c:spPr>
          <a:ln w="3046">
            <a:noFill/>
            <a:prstDash val="solid"/>
          </a:ln>
        </c:spPr>
        <c:txPr>
          <a:bodyPr rot="0" vert="horz"/>
          <a:lstStyle/>
          <a:p>
            <a:pPr>
              <a:defRPr sz="1600"/>
            </a:pPr>
            <a:endParaRPr lang="en-US"/>
          </a:p>
        </c:txPr>
        <c:crossAx val="114444544"/>
        <c:crosses val="autoZero"/>
        <c:auto val="1"/>
        <c:lblAlgn val="ctr"/>
        <c:lblOffset val="100"/>
        <c:noMultiLvlLbl val="0"/>
      </c:catAx>
      <c:valAx>
        <c:axId val="114444544"/>
        <c:scaling>
          <c:orientation val="minMax"/>
        </c:scaling>
        <c:delete val="1"/>
        <c:axPos val="b"/>
        <c:numFmt formatCode="General" sourceLinked="1"/>
        <c:majorTickMark val="out"/>
        <c:minorTickMark val="none"/>
        <c:tickLblPos val="none"/>
        <c:crossAx val="114443008"/>
        <c:crosses val="autoZero"/>
        <c:crossBetween val="between"/>
      </c:valAx>
    </c:plotArea>
    <c:legend>
      <c:legendPos val="r"/>
      <c:layout>
        <c:manualLayout>
          <c:xMode val="edge"/>
          <c:yMode val="edge"/>
          <c:x val="0.72721471742637678"/>
          <c:y val="0.78939932334899721"/>
          <c:w val="0.27278528257362328"/>
          <c:h val="0.19729850064800819"/>
        </c:manualLayout>
      </c:layout>
      <c:overlay val="1"/>
      <c:txPr>
        <a:bodyPr/>
        <a:lstStyle/>
        <a:p>
          <a:pPr>
            <a:defRPr sz="1600"/>
          </a:pPr>
          <a:endParaRPr lang="en-US"/>
        </a:p>
      </c:txPr>
    </c:legend>
    <c:plotVisOnly val="1"/>
    <c:dispBlanksAs val="gap"/>
    <c:showDLblsOverMax val="0"/>
  </c:chart>
  <c:spPr>
    <a:noFill/>
    <a:ln>
      <a:noFill/>
    </a:ln>
  </c:spPr>
  <c:txPr>
    <a:bodyPr/>
    <a:lstStyle/>
    <a:p>
      <a:pPr>
        <a:defRPr sz="1800" b="0" i="0" u="none" strike="noStrike" baseline="0">
          <a:solidFill>
            <a:schemeClr val="tx1"/>
          </a:solidFill>
          <a:latin typeface="Times New Roman"/>
          <a:ea typeface="Times New Roman"/>
          <a:cs typeface="Times New Roman"/>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0.59074</cdr:x>
      <cdr:y>0.16929</cdr:y>
    </cdr:from>
    <cdr:to>
      <cdr:x>0.70785</cdr:x>
      <cdr:y>0.2804</cdr:y>
    </cdr:to>
    <cdr:sp macro="" textlink="">
      <cdr:nvSpPr>
        <cdr:cNvPr id="5" name="TextBox 1"/>
        <cdr:cNvSpPr txBox="1"/>
      </cdr:nvSpPr>
      <cdr:spPr>
        <a:xfrm xmlns:a="http://schemas.openxmlformats.org/drawingml/2006/main">
          <a:off x="4960915" y="896779"/>
          <a:ext cx="983469" cy="588579"/>
        </a:xfrm>
        <a:prstGeom xmlns:a="http://schemas.openxmlformats.org/drawingml/2006/main" prst="rect">
          <a:avLst/>
        </a:prstGeom>
        <a:ln xmlns:a="http://schemas.openxmlformats.org/drawingml/2006/main" w="25400">
          <a:solidFill>
            <a:srgbClr val="FF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Revised OIICS</a:t>
          </a:r>
          <a:endParaRPr lang="en-US" sz="16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0.64518</cdr:x>
      <cdr:y>0.28437</cdr:y>
    </cdr:from>
    <cdr:to>
      <cdr:x>0.64518</cdr:x>
      <cdr:y>0.80222</cdr:y>
    </cdr:to>
    <cdr:cxnSp macro="">
      <cdr:nvCxnSpPr>
        <cdr:cNvPr id="6" name="Straight Connector 5"/>
        <cdr:cNvCxnSpPr/>
      </cdr:nvCxnSpPr>
      <cdr:spPr>
        <a:xfrm xmlns:a="http://schemas.openxmlformats.org/drawingml/2006/main" flipV="1">
          <a:off x="5418115" y="1506379"/>
          <a:ext cx="0" cy="2743199"/>
        </a:xfrm>
        <a:prstGeom xmlns:a="http://schemas.openxmlformats.org/drawingml/2006/main" prst="line">
          <a:avLst/>
        </a:prstGeom>
        <a:ln xmlns:a="http://schemas.openxmlformats.org/drawingml/2006/main" w="254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10.xml><?xml version="1.0" encoding="utf-8"?>
<c:userShapes xmlns:c="http://schemas.openxmlformats.org/drawingml/2006/chart">
  <cdr:relSizeAnchor xmlns:cdr="http://schemas.openxmlformats.org/drawingml/2006/chartDrawing">
    <cdr:from>
      <cdr:x>0.55578</cdr:x>
      <cdr:y>0.20597</cdr:y>
    </cdr:from>
    <cdr:to>
      <cdr:x>0.76031</cdr:x>
      <cdr:y>0.27134</cdr:y>
    </cdr:to>
    <cdr:sp macro="" textlink="">
      <cdr:nvSpPr>
        <cdr:cNvPr id="2" name="TextBox 6"/>
        <cdr:cNvSpPr txBox="1"/>
      </cdr:nvSpPr>
      <cdr:spPr>
        <a:xfrm xmlns:a="http://schemas.openxmlformats.org/drawingml/2006/main">
          <a:off x="4555415" y="1066800"/>
          <a:ext cx="1676400" cy="338554"/>
        </a:xfrm>
        <a:prstGeom xmlns:a="http://schemas.openxmlformats.org/drawingml/2006/main" prst="rect">
          <a:avLst/>
        </a:prstGeom>
        <a:noFill xmlns:a="http://schemas.openxmlformats.org/drawingml/2006/main"/>
        <a:ln xmlns:a="http://schemas.openxmlformats.org/drawingml/2006/main">
          <a:solidFill>
            <a:srgbClr val="FF0000"/>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dirty="0" smtClean="0">
              <a:latin typeface="Times New Roman" pitchFamily="18" charset="0"/>
              <a:cs typeface="Times New Roman" pitchFamily="18" charset="0"/>
            </a:rPr>
            <a:t>Revised OIICS</a:t>
          </a:r>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0.65804</cdr:x>
      <cdr:y>0.26482</cdr:y>
    </cdr:from>
    <cdr:to>
      <cdr:x>0.65804</cdr:x>
      <cdr:y>0.8239</cdr:y>
    </cdr:to>
    <cdr:cxnSp macro="">
      <cdr:nvCxnSpPr>
        <cdr:cNvPr id="3" name="Straight Arrow Connector 2"/>
        <cdr:cNvCxnSpPr/>
      </cdr:nvCxnSpPr>
      <cdr:spPr bwMode="auto">
        <a:xfrm xmlns:a="http://schemas.openxmlformats.org/drawingml/2006/main" flipV="1">
          <a:off x="5393615" y="1371600"/>
          <a:ext cx="0" cy="2895600"/>
        </a:xfrm>
        <a:prstGeom xmlns:a="http://schemas.openxmlformats.org/drawingml/2006/main" prst="straightConnector1">
          <a:avLst/>
        </a:prstGeom>
        <a:solidFill xmlns:a="http://schemas.openxmlformats.org/drawingml/2006/main">
          <a:schemeClr val="accent1"/>
        </a:solidFill>
        <a:ln xmlns:a="http://schemas.openxmlformats.org/drawingml/2006/main" w="25400" cap="flat" cmpd="sng" algn="ctr">
          <a:solidFill>
            <a:srgbClr val="FF0000"/>
          </a:solidFill>
          <a:prstDash val="solid"/>
          <a:round/>
          <a:headEnd type="none" w="med" len="med"/>
          <a:tailEnd type="arrow"/>
        </a:ln>
        <a:effectLst xmlns:a="http://schemas.openxmlformats.org/drawingml/2006/main"/>
      </cdr:spPr>
    </cdr:cxnSp>
  </cdr:relSizeAnchor>
</c:userShapes>
</file>

<file path=ppt/drawings/drawing11.xml><?xml version="1.0" encoding="utf-8"?>
<c:userShapes xmlns:c="http://schemas.openxmlformats.org/drawingml/2006/chart">
  <cdr:relSizeAnchor xmlns:cdr="http://schemas.openxmlformats.org/drawingml/2006/chartDrawing">
    <cdr:from>
      <cdr:x>0.48223</cdr:x>
      <cdr:y>0.01219</cdr:y>
    </cdr:from>
    <cdr:to>
      <cdr:x>0.90425</cdr:x>
      <cdr:y>0.06588</cdr:y>
    </cdr:to>
    <cdr:sp macro="" textlink="">
      <cdr:nvSpPr>
        <cdr:cNvPr id="2" name="TextBox 1"/>
        <cdr:cNvSpPr txBox="1"/>
      </cdr:nvSpPr>
      <cdr:spPr>
        <a:xfrm xmlns:a="http://schemas.openxmlformats.org/drawingml/2006/main">
          <a:off x="4005330" y="644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nonfatal injuries</a:t>
          </a:r>
          <a:endParaRPr lang="en-US" sz="1600" dirty="0">
            <a:latin typeface="Times New Roman" pitchFamily="18" charset="0"/>
            <a:cs typeface="Times New Roman" pitchFamily="18"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0.53728</cdr:x>
      <cdr:y>0.01219</cdr:y>
    </cdr:from>
    <cdr:to>
      <cdr:x>0.9593</cdr:x>
      <cdr:y>0.06588</cdr:y>
    </cdr:to>
    <cdr:sp macro="" textlink="">
      <cdr:nvSpPr>
        <cdr:cNvPr id="2" name="TextBox 1"/>
        <cdr:cNvSpPr txBox="1"/>
      </cdr:nvSpPr>
      <cdr:spPr>
        <a:xfrm xmlns:a="http://schemas.openxmlformats.org/drawingml/2006/main">
          <a:off x="4462530" y="644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nonfatal injuries</a:t>
          </a:r>
          <a:endParaRPr lang="en-US" sz="1600" dirty="0">
            <a:latin typeface="Times New Roman" pitchFamily="18" charset="0"/>
            <a:cs typeface="Times New Roman" pitchFamily="18" charset="0"/>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0.47426</cdr:x>
      <cdr:y>0.34568</cdr:y>
    </cdr:from>
    <cdr:to>
      <cdr:x>0.56297</cdr:x>
      <cdr:y>0.42497</cdr:y>
    </cdr:to>
    <cdr:sp macro="" textlink="">
      <cdr:nvSpPr>
        <cdr:cNvPr id="3" name="TextBox 1"/>
        <cdr:cNvSpPr txBox="1"/>
      </cdr:nvSpPr>
      <cdr:spPr>
        <a:xfrm xmlns:a="http://schemas.openxmlformats.org/drawingml/2006/main">
          <a:off x="4481217" y="1610304"/>
          <a:ext cx="8382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solidFill>
                <a:schemeClr val="bg1"/>
              </a:solidFill>
              <a:latin typeface="Times New Roman" panose="02020603050405020304" pitchFamily="18" charset="0"/>
              <a:cs typeface="Times New Roman" panose="02020603050405020304" pitchFamily="18" charset="0"/>
            </a:rPr>
            <a:t>3,100</a:t>
          </a:r>
          <a:endParaRPr lang="en-US" dirty="0">
            <a:solidFill>
              <a:schemeClr val="bg1"/>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0.57258</cdr:x>
      <cdr:y>0.06249</cdr:y>
    </cdr:from>
    <cdr:to>
      <cdr:x>0.6371</cdr:x>
      <cdr:y>0.13578</cdr:y>
    </cdr:to>
    <cdr:sp macro="" textlink="">
      <cdr:nvSpPr>
        <cdr:cNvPr id="4" name="TextBox 1"/>
        <cdr:cNvSpPr txBox="1"/>
      </cdr:nvSpPr>
      <cdr:spPr>
        <a:xfrm xmlns:a="http://schemas.openxmlformats.org/drawingml/2006/main">
          <a:off x="5410200" y="314904"/>
          <a:ext cx="609609" cy="369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latin typeface="Times New Roman" panose="02020603050405020304" pitchFamily="18" charset="0"/>
              <a:cs typeface="Times New Roman" panose="02020603050405020304" pitchFamily="18" charset="0"/>
            </a:rPr>
            <a:t>270</a:t>
          </a:r>
          <a:endParaRPr lang="en-US"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0.49194</cdr:x>
      <cdr:y>0.16834</cdr:y>
    </cdr:from>
    <cdr:to>
      <cdr:x>0.55645</cdr:x>
      <cdr:y>0.24163</cdr:y>
    </cdr:to>
    <cdr:sp macro="" textlink="">
      <cdr:nvSpPr>
        <cdr:cNvPr id="5" name="TextBox 7"/>
        <cdr:cNvSpPr txBox="1"/>
      </cdr:nvSpPr>
      <cdr:spPr>
        <a:xfrm xmlns:a="http://schemas.openxmlformats.org/drawingml/2006/main">
          <a:off x="4648200" y="848304"/>
          <a:ext cx="609621" cy="369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latin typeface="Times New Roman" panose="02020603050405020304" pitchFamily="18" charset="0"/>
              <a:cs typeface="Times New Roman" panose="02020603050405020304" pitchFamily="18" charset="0"/>
            </a:rPr>
            <a:t>390</a:t>
          </a:r>
        </a:p>
      </cdr:txBody>
    </cdr:sp>
  </cdr:relSizeAnchor>
  <cdr:relSizeAnchor xmlns:cdr="http://schemas.openxmlformats.org/drawingml/2006/chartDrawing">
    <cdr:from>
      <cdr:x>0.66129</cdr:x>
      <cdr:y>0.27419</cdr:y>
    </cdr:from>
    <cdr:to>
      <cdr:x>0.71929</cdr:x>
      <cdr:y>0.34748</cdr:y>
    </cdr:to>
    <cdr:sp macro="" textlink="">
      <cdr:nvSpPr>
        <cdr:cNvPr id="6" name="TextBox 8"/>
        <cdr:cNvSpPr txBox="1"/>
      </cdr:nvSpPr>
      <cdr:spPr>
        <a:xfrm xmlns:a="http://schemas.openxmlformats.org/drawingml/2006/main">
          <a:off x="6248400" y="1381704"/>
          <a:ext cx="548012" cy="36933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smtClean="0">
              <a:latin typeface="Times New Roman" panose="02020603050405020304" pitchFamily="18" charset="0"/>
              <a:cs typeface="Times New Roman" panose="02020603050405020304" pitchFamily="18" charset="0"/>
            </a:rPr>
            <a:t>140</a:t>
          </a:r>
          <a:endParaRPr lang="en-US"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0.59677</cdr:x>
      <cdr:y>0.39515</cdr:y>
    </cdr:from>
    <cdr:to>
      <cdr:x>0.65322</cdr:x>
      <cdr:y>0.46844</cdr:y>
    </cdr:to>
    <cdr:sp macro="" textlink="">
      <cdr:nvSpPr>
        <cdr:cNvPr id="7" name="TextBox 1"/>
        <cdr:cNvSpPr txBox="1"/>
      </cdr:nvSpPr>
      <cdr:spPr>
        <a:xfrm xmlns:a="http://schemas.openxmlformats.org/drawingml/2006/main">
          <a:off x="5638800" y="1991304"/>
          <a:ext cx="533391" cy="369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chemeClr val="tx1"/>
              </a:solidFill>
              <a:latin typeface="Times New Roman" panose="02020603050405020304" pitchFamily="18" charset="0"/>
              <a:cs typeface="Times New Roman" panose="02020603050405020304" pitchFamily="18" charset="0"/>
            </a:rPr>
            <a:t>240</a:t>
          </a:r>
          <a:endParaRPr lang="en-US" sz="1800" dirty="0">
            <a:solidFill>
              <a:schemeClr val="tx1"/>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0.48387</cdr:x>
      <cdr:y>0.60685</cdr:y>
    </cdr:from>
    <cdr:to>
      <cdr:x>0.56297</cdr:x>
      <cdr:y>0.68014</cdr:y>
    </cdr:to>
    <cdr:sp macro="" textlink="">
      <cdr:nvSpPr>
        <cdr:cNvPr id="8" name="TextBox 1"/>
        <cdr:cNvSpPr txBox="1"/>
      </cdr:nvSpPr>
      <cdr:spPr>
        <a:xfrm xmlns:a="http://schemas.openxmlformats.org/drawingml/2006/main">
          <a:off x="4572000" y="3058104"/>
          <a:ext cx="747418" cy="36933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chemeClr val="tx1"/>
              </a:solidFill>
              <a:latin typeface="Times New Roman" panose="02020603050405020304" pitchFamily="18" charset="0"/>
              <a:cs typeface="Times New Roman" panose="02020603050405020304" pitchFamily="18" charset="0"/>
            </a:rPr>
            <a:t>410</a:t>
          </a:r>
          <a:endParaRPr lang="en-US" sz="1800" dirty="0">
            <a:solidFill>
              <a:schemeClr val="tx1"/>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0.67742</cdr:x>
      <cdr:y>0.81855</cdr:y>
    </cdr:from>
    <cdr:to>
      <cdr:x>0.75806</cdr:x>
      <cdr:y>0.89184</cdr:y>
    </cdr:to>
    <cdr:sp macro="" textlink="">
      <cdr:nvSpPr>
        <cdr:cNvPr id="9" name="TextBox 1"/>
        <cdr:cNvSpPr txBox="1"/>
      </cdr:nvSpPr>
      <cdr:spPr>
        <a:xfrm xmlns:a="http://schemas.openxmlformats.org/drawingml/2006/main">
          <a:off x="6400800" y="4124904"/>
          <a:ext cx="762003" cy="36933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chemeClr val="tx1"/>
              </a:solidFill>
              <a:latin typeface="Times New Roman" panose="02020603050405020304" pitchFamily="18" charset="0"/>
              <a:cs typeface="Times New Roman" panose="02020603050405020304" pitchFamily="18" charset="0"/>
            </a:rPr>
            <a:t>110</a:t>
          </a:r>
          <a:endParaRPr lang="en-US" sz="1800" dirty="0">
            <a:solidFill>
              <a:schemeClr val="tx1"/>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0.66935</cdr:x>
      <cdr:y>0.501</cdr:y>
    </cdr:from>
    <cdr:to>
      <cdr:x>0.73386</cdr:x>
      <cdr:y>0.57429</cdr:y>
    </cdr:to>
    <cdr:sp macro="" textlink="">
      <cdr:nvSpPr>
        <cdr:cNvPr id="10" name="TextBox 1"/>
        <cdr:cNvSpPr txBox="1"/>
      </cdr:nvSpPr>
      <cdr:spPr>
        <a:xfrm xmlns:a="http://schemas.openxmlformats.org/drawingml/2006/main">
          <a:off x="6324600" y="2524704"/>
          <a:ext cx="609542" cy="369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chemeClr val="tx1"/>
              </a:solidFill>
              <a:latin typeface="Times New Roman" panose="02020603050405020304" pitchFamily="18" charset="0"/>
              <a:cs typeface="Times New Roman" panose="02020603050405020304" pitchFamily="18" charset="0"/>
            </a:rPr>
            <a:t>130</a:t>
          </a:r>
          <a:endParaRPr lang="en-US" sz="1800" dirty="0">
            <a:solidFill>
              <a:schemeClr val="tx1"/>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0.60484</cdr:x>
      <cdr:y>0.72782</cdr:y>
    </cdr:from>
    <cdr:to>
      <cdr:x>0.66935</cdr:x>
      <cdr:y>0.80111</cdr:y>
    </cdr:to>
    <cdr:sp macro="" textlink="">
      <cdr:nvSpPr>
        <cdr:cNvPr id="11" name="TextBox 1"/>
        <cdr:cNvSpPr txBox="1"/>
      </cdr:nvSpPr>
      <cdr:spPr>
        <a:xfrm xmlns:a="http://schemas.openxmlformats.org/drawingml/2006/main">
          <a:off x="5715000" y="3667704"/>
          <a:ext cx="609560" cy="36933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chemeClr val="tx1"/>
              </a:solidFill>
              <a:latin typeface="Times New Roman" panose="02020603050405020304" pitchFamily="18" charset="0"/>
              <a:cs typeface="Times New Roman" panose="02020603050405020304" pitchFamily="18" charset="0"/>
            </a:rPr>
            <a:t>220</a:t>
          </a:r>
          <a:endParaRPr lang="en-US" sz="1800" dirty="0">
            <a:solidFill>
              <a:schemeClr val="tx1"/>
            </a:solidFill>
            <a:latin typeface="Times New Roman" panose="02020603050405020304" pitchFamily="18" charset="0"/>
            <a:cs typeface="Times New Roman" panose="02020603050405020304" pitchFamily="18" charset="0"/>
          </a:endParaRPr>
        </a:p>
      </cdr:txBody>
    </cdr:sp>
  </cdr:relSizeAnchor>
</c:userShapes>
</file>

<file path=ppt/drawings/drawing14.xml><?xml version="1.0" encoding="utf-8"?>
<c:userShapes xmlns:c="http://schemas.openxmlformats.org/drawingml/2006/chart">
  <cdr:relSizeAnchor xmlns:cdr="http://schemas.openxmlformats.org/drawingml/2006/chartDrawing">
    <cdr:from>
      <cdr:x>0.50619</cdr:x>
      <cdr:y>0</cdr:y>
    </cdr:from>
    <cdr:to>
      <cdr:x>0.80404</cdr:x>
      <cdr:y>0.04702</cdr:y>
    </cdr:to>
    <cdr:sp macro="" textlink="">
      <cdr:nvSpPr>
        <cdr:cNvPr id="2" name="TextBox 1"/>
        <cdr:cNvSpPr txBox="1"/>
      </cdr:nvSpPr>
      <cdr:spPr>
        <a:xfrm xmlns:a="http://schemas.openxmlformats.org/drawingml/2006/main">
          <a:off x="4336930" y="-1429986"/>
          <a:ext cx="2551930" cy="23648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solidFill>
                <a:srgbClr val="2B21EB"/>
              </a:solidFill>
              <a:latin typeface="Times New Roman" panose="02020603050405020304" pitchFamily="18" charset="0"/>
              <a:cs typeface="Times New Roman" panose="02020603050405020304" pitchFamily="18" charset="0"/>
            </a:rPr>
            <a:t>Number of injuries</a:t>
          </a:r>
          <a:endParaRPr lang="en-US" sz="1600" b="0" dirty="0">
            <a:solidFill>
              <a:srgbClr val="2B21EB"/>
            </a:solidFill>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0.65369</cdr:x>
      <cdr:y>0.48485</cdr:y>
    </cdr:from>
    <cdr:to>
      <cdr:x>0.75267</cdr:x>
      <cdr:y>0.55029</cdr:y>
    </cdr:to>
    <cdr:sp macro="" textlink="">
      <cdr:nvSpPr>
        <cdr:cNvPr id="3" name="TextBox 1"/>
        <cdr:cNvSpPr txBox="1"/>
      </cdr:nvSpPr>
      <cdr:spPr>
        <a:xfrm xmlns:a="http://schemas.openxmlformats.org/drawingml/2006/main">
          <a:off x="5600701" y="2438400"/>
          <a:ext cx="848045" cy="3291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80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0.50619</cdr:x>
      <cdr:y>0.56415</cdr:y>
    </cdr:from>
    <cdr:to>
      <cdr:x>0.59847</cdr:x>
      <cdr:y>0.62807</cdr:y>
    </cdr:to>
    <cdr:sp macro="" textlink="">
      <cdr:nvSpPr>
        <cdr:cNvPr id="4" name="TextBox 1"/>
        <cdr:cNvSpPr txBox="1"/>
      </cdr:nvSpPr>
      <cdr:spPr>
        <a:xfrm xmlns:a="http://schemas.openxmlformats.org/drawingml/2006/main">
          <a:off x="4336930" y="2837214"/>
          <a:ext cx="790640"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290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0.58623</cdr:x>
      <cdr:y>0.32172</cdr:y>
    </cdr:from>
    <cdr:to>
      <cdr:x>0.67552</cdr:x>
      <cdr:y>0.38564</cdr:y>
    </cdr:to>
    <cdr:sp macro="" textlink="">
      <cdr:nvSpPr>
        <cdr:cNvPr id="9" name="TextBox 1"/>
        <cdr:cNvSpPr txBox="1"/>
      </cdr:nvSpPr>
      <cdr:spPr>
        <a:xfrm xmlns:a="http://schemas.openxmlformats.org/drawingml/2006/main">
          <a:off x="5022730" y="1618014"/>
          <a:ext cx="765022"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180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0.6307</cdr:x>
      <cdr:y>0.89748</cdr:y>
    </cdr:from>
    <cdr:to>
      <cdr:x>0.71062</cdr:x>
      <cdr:y>0.9614</cdr:y>
    </cdr:to>
    <cdr:sp macro="" textlink="">
      <cdr:nvSpPr>
        <cdr:cNvPr id="10" name="TextBox 1"/>
        <cdr:cNvSpPr txBox="1"/>
      </cdr:nvSpPr>
      <cdr:spPr>
        <a:xfrm xmlns:a="http://schemas.openxmlformats.org/drawingml/2006/main">
          <a:off x="5403730" y="4513614"/>
          <a:ext cx="684741"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130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0.22159</cdr:x>
      <cdr:y>0.39748</cdr:y>
    </cdr:from>
    <cdr:to>
      <cdr:x>0.31089</cdr:x>
      <cdr:y>0.4614</cdr:y>
    </cdr:to>
    <cdr:sp macro="" textlink="">
      <cdr:nvSpPr>
        <cdr:cNvPr id="13" name="TextBox 1"/>
        <cdr:cNvSpPr txBox="1"/>
      </cdr:nvSpPr>
      <cdr:spPr>
        <a:xfrm xmlns:a="http://schemas.openxmlformats.org/drawingml/2006/main">
          <a:off x="1898530" y="1999014"/>
          <a:ext cx="765108"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740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0.69296</cdr:x>
      <cdr:y>0.06415</cdr:y>
    </cdr:from>
    <cdr:to>
      <cdr:x>0.7629</cdr:x>
      <cdr:y>0.12808</cdr:y>
    </cdr:to>
    <cdr:sp macro="" textlink="">
      <cdr:nvSpPr>
        <cdr:cNvPr id="16" name="TextBox 1"/>
        <cdr:cNvSpPr txBox="1"/>
      </cdr:nvSpPr>
      <cdr:spPr>
        <a:xfrm xmlns:a="http://schemas.openxmlformats.org/drawingml/2006/main">
          <a:off x="5937130" y="322614"/>
          <a:ext cx="599235" cy="3215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a:latin typeface="Times New Roman" panose="02020603050405020304" pitchFamily="18" charset="0"/>
              <a:cs typeface="Times New Roman" panose="02020603050405020304" pitchFamily="18" charset="0"/>
            </a:rPr>
            <a:t>6</a:t>
          </a:r>
          <a:r>
            <a:rPr lang="en-US" sz="1600" dirty="0" smtClean="0">
              <a:latin typeface="Times New Roman" panose="02020603050405020304" pitchFamily="18" charset="0"/>
              <a:cs typeface="Times New Roman" panose="02020603050405020304" pitchFamily="18" charset="0"/>
            </a:rPr>
            <a:t>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0.63959</cdr:x>
      <cdr:y>0.82172</cdr:y>
    </cdr:from>
    <cdr:to>
      <cdr:x>0.70954</cdr:x>
      <cdr:y>0.88564</cdr:y>
    </cdr:to>
    <cdr:sp macro="" textlink="">
      <cdr:nvSpPr>
        <cdr:cNvPr id="20" name="TextBox 1"/>
        <cdr:cNvSpPr txBox="1"/>
      </cdr:nvSpPr>
      <cdr:spPr>
        <a:xfrm xmlns:a="http://schemas.openxmlformats.org/drawingml/2006/main">
          <a:off x="5479930" y="4132614"/>
          <a:ext cx="599320" cy="3214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130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0.59512</cdr:x>
      <cdr:y>0.65506</cdr:y>
    </cdr:from>
    <cdr:to>
      <cdr:x>0.67581</cdr:x>
      <cdr:y>0.71898</cdr:y>
    </cdr:to>
    <cdr:sp macro="" textlink="">
      <cdr:nvSpPr>
        <cdr:cNvPr id="21" name="TextBox 1"/>
        <cdr:cNvSpPr txBox="1"/>
      </cdr:nvSpPr>
      <cdr:spPr>
        <a:xfrm xmlns:a="http://schemas.openxmlformats.org/drawingml/2006/main">
          <a:off x="5098930" y="3294414"/>
          <a:ext cx="691338"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180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0.68406</cdr:x>
      <cdr:y>0.73081</cdr:y>
    </cdr:from>
    <cdr:to>
      <cdr:x>0.75401</cdr:x>
      <cdr:y>0.79473</cdr:y>
    </cdr:to>
    <cdr:sp macro="" textlink="">
      <cdr:nvSpPr>
        <cdr:cNvPr id="22" name="TextBox 1"/>
        <cdr:cNvSpPr txBox="1"/>
      </cdr:nvSpPr>
      <cdr:spPr>
        <a:xfrm xmlns:a="http://schemas.openxmlformats.org/drawingml/2006/main">
          <a:off x="5860930" y="3675414"/>
          <a:ext cx="599320" cy="3214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70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0.70778</cdr:x>
      <cdr:y>0.24092</cdr:y>
    </cdr:from>
    <cdr:to>
      <cdr:x>0.77772</cdr:x>
      <cdr:y>0.30485</cdr:y>
    </cdr:to>
    <cdr:sp macro="" textlink="">
      <cdr:nvSpPr>
        <cdr:cNvPr id="23" name="TextBox 1"/>
        <cdr:cNvSpPr txBox="1"/>
      </cdr:nvSpPr>
      <cdr:spPr>
        <a:xfrm xmlns:a="http://schemas.openxmlformats.org/drawingml/2006/main">
          <a:off x="6064130" y="1211614"/>
          <a:ext cx="599235" cy="3215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40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0.69296</cdr:x>
      <cdr:y>0.15506</cdr:y>
    </cdr:from>
    <cdr:to>
      <cdr:x>0.7629</cdr:x>
      <cdr:y>0.21899</cdr:y>
    </cdr:to>
    <cdr:sp macro="" textlink="">
      <cdr:nvSpPr>
        <cdr:cNvPr id="24" name="TextBox 1"/>
        <cdr:cNvSpPr txBox="1"/>
      </cdr:nvSpPr>
      <cdr:spPr>
        <a:xfrm xmlns:a="http://schemas.openxmlformats.org/drawingml/2006/main">
          <a:off x="5937130" y="779814"/>
          <a:ext cx="599235" cy="3215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a:latin typeface="Times New Roman" panose="02020603050405020304" pitchFamily="18" charset="0"/>
              <a:cs typeface="Times New Roman" panose="02020603050405020304" pitchFamily="18" charset="0"/>
            </a:rPr>
            <a:t>6</a:t>
          </a:r>
          <a:r>
            <a:rPr lang="en-US" sz="1600" dirty="0" smtClean="0">
              <a:latin typeface="Times New Roman" panose="02020603050405020304" pitchFamily="18" charset="0"/>
              <a:cs typeface="Times New Roman" panose="02020603050405020304" pitchFamily="18" charset="0"/>
            </a:rPr>
            <a:t>0</a:t>
          </a:r>
          <a:endParaRPr lang="en-US" sz="1600" b="0" dirty="0">
            <a:latin typeface="Times New Roman" panose="02020603050405020304" pitchFamily="18"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0.59297</cdr:x>
      <cdr:y>0.17655</cdr:y>
    </cdr:from>
    <cdr:to>
      <cdr:x>0.71295</cdr:x>
      <cdr:y>0.29019</cdr:y>
    </cdr:to>
    <cdr:sp macro="" textlink="">
      <cdr:nvSpPr>
        <cdr:cNvPr id="2" name="TextBox 1"/>
        <cdr:cNvSpPr txBox="1"/>
      </cdr:nvSpPr>
      <cdr:spPr>
        <a:xfrm xmlns:a="http://schemas.openxmlformats.org/drawingml/2006/main">
          <a:off x="4860215" y="914400"/>
          <a:ext cx="983407" cy="588573"/>
        </a:xfrm>
        <a:prstGeom xmlns:a="http://schemas.openxmlformats.org/drawingml/2006/main" prst="rect">
          <a:avLst/>
        </a:prstGeom>
        <a:ln xmlns:a="http://schemas.openxmlformats.org/drawingml/2006/main" w="25400">
          <a:solidFill>
            <a:srgbClr val="FF0000"/>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Revised OIICS</a:t>
          </a:r>
          <a:endParaRPr lang="en-US" sz="16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0.64875</cdr:x>
      <cdr:y>0.29425</cdr:y>
    </cdr:from>
    <cdr:to>
      <cdr:x>0.64875</cdr:x>
      <cdr:y>0.8239</cdr:y>
    </cdr:to>
    <cdr:cxnSp macro="">
      <cdr:nvCxnSpPr>
        <cdr:cNvPr id="3" name="Straight Connector 2"/>
        <cdr:cNvCxnSpPr/>
      </cdr:nvCxnSpPr>
      <cdr:spPr>
        <a:xfrm xmlns:a="http://schemas.openxmlformats.org/drawingml/2006/main" flipV="1">
          <a:off x="5317415" y="1524000"/>
          <a:ext cx="0" cy="2743207"/>
        </a:xfrm>
        <a:prstGeom xmlns:a="http://schemas.openxmlformats.org/drawingml/2006/main" prst="line">
          <a:avLst/>
        </a:prstGeom>
        <a:ln xmlns:a="http://schemas.openxmlformats.org/drawingml/2006/main" w="2540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0.89789</cdr:x>
      <cdr:y>0.0791</cdr:y>
    </cdr:from>
    <cdr:to>
      <cdr:x>0.97531</cdr:x>
      <cdr:y>0.13918</cdr:y>
    </cdr:to>
    <cdr:sp macro="" textlink="">
      <cdr:nvSpPr>
        <cdr:cNvPr id="3" name="TextBox 1"/>
        <cdr:cNvSpPr txBox="1"/>
      </cdr:nvSpPr>
      <cdr:spPr>
        <a:xfrm xmlns:a="http://schemas.openxmlformats.org/drawingml/2006/main">
          <a:off x="7070021" y="401273"/>
          <a:ext cx="609605" cy="304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275</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0.3287</cdr:x>
      <cdr:y>0.6799</cdr:y>
    </cdr:from>
    <cdr:to>
      <cdr:x>0.40612</cdr:x>
      <cdr:y>0.73998</cdr:y>
    </cdr:to>
    <cdr:sp macro="" textlink="">
      <cdr:nvSpPr>
        <cdr:cNvPr id="5" name="TextBox 1"/>
        <cdr:cNvSpPr txBox="1"/>
      </cdr:nvSpPr>
      <cdr:spPr>
        <a:xfrm xmlns:a="http://schemas.openxmlformats.org/drawingml/2006/main">
          <a:off x="2588174" y="3449273"/>
          <a:ext cx="609605" cy="304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39</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0.37531</cdr:x>
      <cdr:y>0.55974</cdr:y>
    </cdr:from>
    <cdr:to>
      <cdr:x>0.45273</cdr:x>
      <cdr:y>0.61982</cdr:y>
    </cdr:to>
    <cdr:sp macro="" textlink="">
      <cdr:nvSpPr>
        <cdr:cNvPr id="6" name="TextBox 1"/>
        <cdr:cNvSpPr txBox="1"/>
      </cdr:nvSpPr>
      <cdr:spPr>
        <a:xfrm xmlns:a="http://schemas.openxmlformats.org/drawingml/2006/main">
          <a:off x="2955221" y="2839673"/>
          <a:ext cx="60960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57</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0.40435</cdr:x>
      <cdr:y>0.43958</cdr:y>
    </cdr:from>
    <cdr:to>
      <cdr:x>0.48177</cdr:x>
      <cdr:y>0.49966</cdr:y>
    </cdr:to>
    <cdr:sp macro="" textlink="">
      <cdr:nvSpPr>
        <cdr:cNvPr id="8" name="TextBox 1"/>
        <cdr:cNvSpPr txBox="1"/>
      </cdr:nvSpPr>
      <cdr:spPr>
        <a:xfrm xmlns:a="http://schemas.openxmlformats.org/drawingml/2006/main">
          <a:off x="3183821" y="2230073"/>
          <a:ext cx="60960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72</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0.70435</cdr:x>
      <cdr:y>0.31942</cdr:y>
    </cdr:from>
    <cdr:to>
      <cdr:x>0.78177</cdr:x>
      <cdr:y>0.3795</cdr:y>
    </cdr:to>
    <cdr:sp macro="" textlink="">
      <cdr:nvSpPr>
        <cdr:cNvPr id="9" name="TextBox 1"/>
        <cdr:cNvSpPr txBox="1"/>
      </cdr:nvSpPr>
      <cdr:spPr>
        <a:xfrm xmlns:a="http://schemas.openxmlformats.org/drawingml/2006/main">
          <a:off x="5546021" y="1620473"/>
          <a:ext cx="60960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197</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0.82048</cdr:x>
      <cdr:y>0.19926</cdr:y>
    </cdr:from>
    <cdr:to>
      <cdr:x>0.8979</cdr:x>
      <cdr:y>0.25933</cdr:y>
    </cdr:to>
    <cdr:sp macro="" textlink="">
      <cdr:nvSpPr>
        <cdr:cNvPr id="10" name="TextBox 1"/>
        <cdr:cNvSpPr txBox="1"/>
      </cdr:nvSpPr>
      <cdr:spPr>
        <a:xfrm xmlns:a="http://schemas.openxmlformats.org/drawingml/2006/main">
          <a:off x="6460421" y="1010873"/>
          <a:ext cx="609605" cy="3047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244</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0.31902</cdr:x>
      <cdr:y>0.78504</cdr:y>
    </cdr:from>
    <cdr:to>
      <cdr:x>0.39644</cdr:x>
      <cdr:y>0.84512</cdr:y>
    </cdr:to>
    <cdr:sp macro="" textlink="">
      <cdr:nvSpPr>
        <cdr:cNvPr id="12" name="TextBox 1"/>
        <cdr:cNvSpPr txBox="1"/>
      </cdr:nvSpPr>
      <cdr:spPr>
        <a:xfrm xmlns:a="http://schemas.openxmlformats.org/drawingml/2006/main">
          <a:off x="2511971" y="3982673"/>
          <a:ext cx="60960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a:latin typeface="Times New Roman" panose="02020603050405020304" pitchFamily="18" charset="0"/>
              <a:cs typeface="Times New Roman" panose="02020603050405020304" pitchFamily="18" charset="0"/>
            </a:rPr>
            <a:t>3</a:t>
          </a:r>
          <a:r>
            <a:rPr lang="en-US" sz="1600" b="0" dirty="0" smtClean="0">
              <a:latin typeface="Times New Roman" panose="02020603050405020304" pitchFamily="18" charset="0"/>
              <a:cs typeface="Times New Roman" panose="02020603050405020304" pitchFamily="18" charset="0"/>
            </a:rPr>
            <a:t>7</a:t>
          </a:r>
          <a:endParaRPr lang="en-US" sz="1600" b="0" dirty="0">
            <a:latin typeface="Times New Roman" panose="02020603050405020304" pitchFamily="18"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0.92802</cdr:y>
    </cdr:from>
    <cdr:to>
      <cdr:x>1</cdr:x>
      <cdr:y>1</cdr:y>
    </cdr:to>
    <cdr:sp macro="" textlink="">
      <cdr:nvSpPr>
        <cdr:cNvPr id="2" name="Rectangle 1"/>
        <cdr:cNvSpPr/>
      </cdr:nvSpPr>
      <cdr:spPr>
        <a:xfrm xmlns:a="http://schemas.openxmlformats.org/drawingml/2006/main">
          <a:off x="32871" y="6527800"/>
          <a:ext cx="9144000" cy="400110"/>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0.4995</cdr:x>
      <cdr:y>0.0266</cdr:y>
    </cdr:from>
    <cdr:to>
      <cdr:x>0.92152</cdr:x>
      <cdr:y>0.08029</cdr:y>
    </cdr:to>
    <cdr:sp macro="" textlink="">
      <cdr:nvSpPr>
        <cdr:cNvPr id="2" name="TextBox 1"/>
        <cdr:cNvSpPr txBox="1"/>
      </cdr:nvSpPr>
      <cdr:spPr>
        <a:xfrm xmlns:a="http://schemas.openxmlformats.org/drawingml/2006/main">
          <a:off x="4148766" y="1406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fatal injuries</a:t>
          </a:r>
          <a:endParaRPr lang="en-US" sz="1600" dirty="0">
            <a:latin typeface="Times New Roman" pitchFamily="18" charset="0"/>
            <a:cs typeface="Times New Roman" pitchFamily="18" charset="0"/>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0.45455</cdr:x>
      <cdr:y>0</cdr:y>
    </cdr:from>
    <cdr:to>
      <cdr:x>0.7</cdr:x>
      <cdr:y>0.06671</cdr:y>
    </cdr:to>
    <cdr:sp macro="" textlink="">
      <cdr:nvSpPr>
        <cdr:cNvPr id="3" name="Text Box 4"/>
        <cdr:cNvSpPr txBox="1">
          <a:spLocks xmlns:a="http://schemas.openxmlformats.org/drawingml/2006/main" noChangeArrowheads="1"/>
        </cdr:cNvSpPr>
      </cdr:nvSpPr>
      <cdr:spPr bwMode="auto">
        <a:xfrm xmlns:a="http://schemas.openxmlformats.org/drawingml/2006/main">
          <a:off x="3810000" y="0"/>
          <a:ext cx="2057438" cy="33854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cdr:spPr>
      <cdr:txBody>
        <a:bodyPr xmlns:a="http://schemas.openxmlformats.org/drawingml/2006/main" wrap="square" lIns="91429" tIns="45714" rIns="91429" bIns="45714">
          <a:spAutoFit/>
        </a:bodyPr>
        <a:lstStyle xmlns:a="http://schemas.openxmlformats.org/drawingml/2006/main">
          <a:defPPr>
            <a:defRPr lang="en-US"/>
          </a:defPPr>
          <a:lvl1pPr algn="l" rtl="0" eaLnBrk="0" fontAlgn="base" hangingPunct="0">
            <a:spcBef>
              <a:spcPct val="0"/>
            </a:spcBef>
            <a:spcAft>
              <a:spcPct val="0"/>
            </a:spcAft>
            <a:defRPr sz="1600" kern="1200">
              <a:solidFill>
                <a:srgbClr val="000000"/>
              </a:solidFill>
              <a:latin typeface="Times New Roman" pitchFamily="18" charset="0"/>
            </a:defRPr>
          </a:lvl1pPr>
          <a:lvl2pPr marL="457200" algn="l" rtl="0" eaLnBrk="0" fontAlgn="base" hangingPunct="0">
            <a:spcBef>
              <a:spcPct val="0"/>
            </a:spcBef>
            <a:spcAft>
              <a:spcPct val="0"/>
            </a:spcAft>
            <a:defRPr sz="1600" kern="1200">
              <a:solidFill>
                <a:srgbClr val="000000"/>
              </a:solidFill>
              <a:latin typeface="Times New Roman" pitchFamily="18" charset="0"/>
            </a:defRPr>
          </a:lvl2pPr>
          <a:lvl3pPr marL="914400" algn="l" rtl="0" eaLnBrk="0" fontAlgn="base" hangingPunct="0">
            <a:spcBef>
              <a:spcPct val="0"/>
            </a:spcBef>
            <a:spcAft>
              <a:spcPct val="0"/>
            </a:spcAft>
            <a:defRPr sz="1600" kern="1200">
              <a:solidFill>
                <a:srgbClr val="000000"/>
              </a:solidFill>
              <a:latin typeface="Times New Roman" pitchFamily="18" charset="0"/>
            </a:defRPr>
          </a:lvl3pPr>
          <a:lvl4pPr marL="1371600" algn="l" rtl="0" eaLnBrk="0" fontAlgn="base" hangingPunct="0">
            <a:spcBef>
              <a:spcPct val="0"/>
            </a:spcBef>
            <a:spcAft>
              <a:spcPct val="0"/>
            </a:spcAft>
            <a:defRPr sz="1600" kern="1200">
              <a:solidFill>
                <a:srgbClr val="000000"/>
              </a:solidFill>
              <a:latin typeface="Times New Roman" pitchFamily="18" charset="0"/>
            </a:defRPr>
          </a:lvl4pPr>
          <a:lvl5pPr marL="1828800" algn="l" rtl="0" eaLnBrk="0" fontAlgn="base" hangingPunct="0">
            <a:spcBef>
              <a:spcPct val="0"/>
            </a:spcBef>
            <a:spcAft>
              <a:spcPct val="0"/>
            </a:spcAft>
            <a:defRPr sz="1600" kern="1200">
              <a:solidFill>
                <a:srgbClr val="000000"/>
              </a:solidFill>
              <a:latin typeface="Times New Roman" pitchFamily="18" charset="0"/>
            </a:defRPr>
          </a:lvl5pPr>
          <a:lvl6pPr marL="2286000" algn="l" defTabSz="914400" rtl="0" eaLnBrk="1" latinLnBrk="0" hangingPunct="1">
            <a:defRPr sz="1600" kern="1200">
              <a:solidFill>
                <a:srgbClr val="000000"/>
              </a:solidFill>
              <a:latin typeface="Times New Roman" pitchFamily="18" charset="0"/>
            </a:defRPr>
          </a:lvl6pPr>
          <a:lvl7pPr marL="2743200" algn="l" defTabSz="914400" rtl="0" eaLnBrk="1" latinLnBrk="0" hangingPunct="1">
            <a:defRPr sz="1600" kern="1200">
              <a:solidFill>
                <a:srgbClr val="000000"/>
              </a:solidFill>
              <a:latin typeface="Times New Roman" pitchFamily="18" charset="0"/>
            </a:defRPr>
          </a:lvl7pPr>
          <a:lvl8pPr marL="3200400" algn="l" defTabSz="914400" rtl="0" eaLnBrk="1" latinLnBrk="0" hangingPunct="1">
            <a:defRPr sz="1600" kern="1200">
              <a:solidFill>
                <a:srgbClr val="000000"/>
              </a:solidFill>
              <a:latin typeface="Times New Roman" pitchFamily="18" charset="0"/>
            </a:defRPr>
          </a:lvl8pPr>
          <a:lvl9pPr marL="3657600" algn="l" defTabSz="914400" rtl="0" eaLnBrk="1" latinLnBrk="0" hangingPunct="1">
            <a:defRPr sz="1600" kern="1200">
              <a:solidFill>
                <a:srgbClr val="000000"/>
              </a:solidFill>
              <a:latin typeface="Times New Roman" pitchFamily="18" charset="0"/>
            </a:defRPr>
          </a:lvl9pPr>
        </a:lstStyle>
        <a:p xmlns:a="http://schemas.openxmlformats.org/drawingml/2006/main">
          <a:pPr>
            <a:spcBef>
              <a:spcPct val="50000"/>
            </a:spcBef>
          </a:pPr>
          <a:r>
            <a:rPr lang="en-US" b="1" dirty="0" smtClean="0"/>
            <a:t>Total = 73 deaths</a:t>
          </a:r>
          <a:endParaRPr lang="en-US" b="1" dirty="0"/>
        </a:p>
      </cdr:txBody>
    </cdr:sp>
  </cdr:relSizeAnchor>
</c:userShapes>
</file>

<file path=ppt/drawings/drawing7.xml><?xml version="1.0" encoding="utf-8"?>
<c:userShapes xmlns:c="http://schemas.openxmlformats.org/drawingml/2006/chart">
  <cdr:relSizeAnchor xmlns:cdr="http://schemas.openxmlformats.org/drawingml/2006/chartDrawing">
    <cdr:from>
      <cdr:x>0.48223</cdr:x>
      <cdr:y>0.01219</cdr:y>
    </cdr:from>
    <cdr:to>
      <cdr:x>0.90425</cdr:x>
      <cdr:y>0.06588</cdr:y>
    </cdr:to>
    <cdr:sp macro="" textlink="">
      <cdr:nvSpPr>
        <cdr:cNvPr id="2" name="TextBox 1"/>
        <cdr:cNvSpPr txBox="1"/>
      </cdr:nvSpPr>
      <cdr:spPr>
        <a:xfrm xmlns:a="http://schemas.openxmlformats.org/drawingml/2006/main">
          <a:off x="4005330" y="64494"/>
          <a:ext cx="3505214" cy="283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fatal injuries</a:t>
          </a:r>
          <a:endParaRPr lang="en-US" sz="1600" dirty="0">
            <a:latin typeface="Times New Roman" pitchFamily="18" charset="0"/>
            <a:cs typeface="Times New Roman" pitchFamily="18"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0.45471</cdr:x>
      <cdr:y>0</cdr:y>
    </cdr:from>
    <cdr:to>
      <cdr:x>0.87673</cdr:x>
      <cdr:y>0.05369</cdr:y>
    </cdr:to>
    <cdr:sp macro="" textlink="">
      <cdr:nvSpPr>
        <cdr:cNvPr id="2" name="TextBox 1"/>
        <cdr:cNvSpPr txBox="1"/>
      </cdr:nvSpPr>
      <cdr:spPr>
        <a:xfrm xmlns:a="http://schemas.openxmlformats.org/drawingml/2006/main">
          <a:off x="3776730" y="0"/>
          <a:ext cx="3505214" cy="2839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latin typeface="Times New Roman" pitchFamily="18" charset="0"/>
              <a:cs typeface="Times New Roman" pitchFamily="18" charset="0"/>
            </a:rPr>
            <a:t>Number of fatalities</a:t>
          </a:r>
          <a:endParaRPr lang="en-US" sz="1600" dirty="0">
            <a:latin typeface="Times New Roman" pitchFamily="18" charset="0"/>
            <a:cs typeface="Times New Roman" pitchFamily="18" charset="0"/>
          </a:endParaRPr>
        </a:p>
      </cdr:txBody>
    </cdr:sp>
  </cdr:relSizeAnchor>
  <cdr:relSizeAnchor xmlns:cdr="http://schemas.openxmlformats.org/drawingml/2006/chartDrawing">
    <cdr:from>
      <cdr:x>0.84404</cdr:x>
      <cdr:y>0.08644</cdr:y>
    </cdr:from>
    <cdr:to>
      <cdr:x>0.91744</cdr:x>
      <cdr:y>0.14407</cdr:y>
    </cdr:to>
    <cdr:sp macro="" textlink="">
      <cdr:nvSpPr>
        <cdr:cNvPr id="3" name="TextBox 1"/>
        <cdr:cNvSpPr txBox="1"/>
      </cdr:nvSpPr>
      <cdr:spPr>
        <a:xfrm xmlns:a="http://schemas.openxmlformats.org/drawingml/2006/main">
          <a:off x="7010400" y="457200"/>
          <a:ext cx="609646" cy="3048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59</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0.53211</cdr:x>
      <cdr:y>0.8788</cdr:y>
    </cdr:from>
    <cdr:to>
      <cdr:x>0.60551</cdr:x>
      <cdr:y>0.93642</cdr:y>
    </cdr:to>
    <cdr:sp macro="" textlink="">
      <cdr:nvSpPr>
        <cdr:cNvPr id="6" name="TextBox 1"/>
        <cdr:cNvSpPr txBox="1"/>
      </cdr:nvSpPr>
      <cdr:spPr>
        <a:xfrm xmlns:a="http://schemas.openxmlformats.org/drawingml/2006/main">
          <a:off x="4419600" y="4648200"/>
          <a:ext cx="609646" cy="3047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12</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0.53211</cdr:x>
      <cdr:y>0.77795</cdr:y>
    </cdr:from>
    <cdr:to>
      <cdr:x>0.60551</cdr:x>
      <cdr:y>0.83557</cdr:y>
    </cdr:to>
    <cdr:sp macro="" textlink="">
      <cdr:nvSpPr>
        <cdr:cNvPr id="7" name="TextBox 1"/>
        <cdr:cNvSpPr txBox="1"/>
      </cdr:nvSpPr>
      <cdr:spPr>
        <a:xfrm xmlns:a="http://schemas.openxmlformats.org/drawingml/2006/main">
          <a:off x="4419600" y="4114800"/>
          <a:ext cx="609646" cy="3047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12</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0.56881</cdr:x>
      <cdr:y>0.6627</cdr:y>
    </cdr:from>
    <cdr:to>
      <cdr:x>0.64221</cdr:x>
      <cdr:y>0.72033</cdr:y>
    </cdr:to>
    <cdr:sp macro="" textlink="">
      <cdr:nvSpPr>
        <cdr:cNvPr id="8" name="TextBox 1"/>
        <cdr:cNvSpPr txBox="1"/>
      </cdr:nvSpPr>
      <cdr:spPr>
        <a:xfrm xmlns:a="http://schemas.openxmlformats.org/drawingml/2006/main">
          <a:off x="4724400" y="3505200"/>
          <a:ext cx="609646" cy="3048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19</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0.57798</cdr:x>
      <cdr:y>0.53304</cdr:y>
    </cdr:from>
    <cdr:to>
      <cdr:x>0.65138</cdr:x>
      <cdr:y>0.59067</cdr:y>
    </cdr:to>
    <cdr:sp macro="" textlink="">
      <cdr:nvSpPr>
        <cdr:cNvPr id="9" name="TextBox 1"/>
        <cdr:cNvSpPr txBox="1"/>
      </cdr:nvSpPr>
      <cdr:spPr>
        <a:xfrm xmlns:a="http://schemas.openxmlformats.org/drawingml/2006/main">
          <a:off x="4800600" y="2819400"/>
          <a:ext cx="609645" cy="3048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20</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0.59633</cdr:x>
      <cdr:y>0.43219</cdr:y>
    </cdr:from>
    <cdr:to>
      <cdr:x>0.66973</cdr:x>
      <cdr:y>0.48981</cdr:y>
    </cdr:to>
    <cdr:sp macro="" textlink="">
      <cdr:nvSpPr>
        <cdr:cNvPr id="10" name="TextBox 1"/>
        <cdr:cNvSpPr txBox="1"/>
      </cdr:nvSpPr>
      <cdr:spPr>
        <a:xfrm xmlns:a="http://schemas.openxmlformats.org/drawingml/2006/main">
          <a:off x="4953000" y="2286000"/>
          <a:ext cx="609645" cy="3047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23</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0.6055</cdr:x>
      <cdr:y>0.31694</cdr:y>
    </cdr:from>
    <cdr:to>
      <cdr:x>0.6789</cdr:x>
      <cdr:y>0.37457</cdr:y>
    </cdr:to>
    <cdr:sp macro="" textlink="">
      <cdr:nvSpPr>
        <cdr:cNvPr id="11" name="TextBox 1"/>
        <cdr:cNvSpPr txBox="1"/>
      </cdr:nvSpPr>
      <cdr:spPr>
        <a:xfrm xmlns:a="http://schemas.openxmlformats.org/drawingml/2006/main">
          <a:off x="5029200" y="1676400"/>
          <a:ext cx="609646" cy="3048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24</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0.63303</cdr:x>
      <cdr:y>0.20169</cdr:y>
    </cdr:from>
    <cdr:to>
      <cdr:x>0.70643</cdr:x>
      <cdr:y>0.25932</cdr:y>
    </cdr:to>
    <cdr:sp macro="" textlink="">
      <cdr:nvSpPr>
        <cdr:cNvPr id="12" name="TextBox 1"/>
        <cdr:cNvSpPr txBox="1"/>
      </cdr:nvSpPr>
      <cdr:spPr>
        <a:xfrm xmlns:a="http://schemas.openxmlformats.org/drawingml/2006/main">
          <a:off x="5257800" y="1066800"/>
          <a:ext cx="609645" cy="3048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28</a:t>
          </a:r>
          <a:endParaRPr lang="en-US" sz="1600" b="0" dirty="0">
            <a:latin typeface="Times New Roman" panose="02020603050405020304" pitchFamily="18" charset="0"/>
            <a:cs typeface="Times New Roman" panose="02020603050405020304" pitchFamily="18"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0.67857</cdr:x>
      <cdr:y>0.1791</cdr:y>
    </cdr:from>
    <cdr:to>
      <cdr:x>0.73214</cdr:x>
      <cdr:y>0.23881</cdr:y>
    </cdr:to>
    <cdr:sp macro="" textlink="">
      <cdr:nvSpPr>
        <cdr:cNvPr id="3" name="TextBox 1"/>
        <cdr:cNvSpPr txBox="1"/>
      </cdr:nvSpPr>
      <cdr:spPr>
        <a:xfrm xmlns:a="http://schemas.openxmlformats.org/drawingml/2006/main">
          <a:off x="5791200" y="914400"/>
          <a:ext cx="457188" cy="3048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6</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0.66071</cdr:x>
      <cdr:y>0.07463</cdr:y>
    </cdr:from>
    <cdr:to>
      <cdr:x>0.72193</cdr:x>
      <cdr:y>0.13433</cdr:y>
    </cdr:to>
    <cdr:sp macro="" textlink="">
      <cdr:nvSpPr>
        <cdr:cNvPr id="4" name="TextBox 1"/>
        <cdr:cNvSpPr txBox="1"/>
      </cdr:nvSpPr>
      <cdr:spPr>
        <a:xfrm xmlns:a="http://schemas.openxmlformats.org/drawingml/2006/main">
          <a:off x="5638800" y="381000"/>
          <a:ext cx="522476" cy="3047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dirty="0" smtClean="0">
              <a:latin typeface="Times New Roman" panose="02020603050405020304" pitchFamily="18" charset="0"/>
              <a:cs typeface="Times New Roman" panose="02020603050405020304" pitchFamily="18" charset="0"/>
            </a:rPr>
            <a:t>11</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0.66964</cdr:x>
      <cdr:y>0.59701</cdr:y>
    </cdr:from>
    <cdr:to>
      <cdr:x>0.73529</cdr:x>
      <cdr:y>0.65671</cdr:y>
    </cdr:to>
    <cdr:sp macro="" textlink="">
      <cdr:nvSpPr>
        <cdr:cNvPr id="6" name="TextBox 1"/>
        <cdr:cNvSpPr txBox="1"/>
      </cdr:nvSpPr>
      <cdr:spPr>
        <a:xfrm xmlns:a="http://schemas.openxmlformats.org/drawingml/2006/main">
          <a:off x="5715000" y="3048000"/>
          <a:ext cx="560283" cy="3047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5</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0.60714</cdr:x>
      <cdr:y>0.49254</cdr:y>
    </cdr:from>
    <cdr:to>
      <cdr:x>0.66386</cdr:x>
      <cdr:y>0.55224</cdr:y>
    </cdr:to>
    <cdr:sp macro="" textlink="">
      <cdr:nvSpPr>
        <cdr:cNvPr id="8" name="TextBox 1"/>
        <cdr:cNvSpPr txBox="1"/>
      </cdr:nvSpPr>
      <cdr:spPr>
        <a:xfrm xmlns:a="http://schemas.openxmlformats.org/drawingml/2006/main">
          <a:off x="5181600" y="2514600"/>
          <a:ext cx="484071" cy="3047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33</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0.38393</cdr:x>
      <cdr:y>0.28358</cdr:y>
    </cdr:from>
    <cdr:to>
      <cdr:x>0.44381</cdr:x>
      <cdr:y>0.34328</cdr:y>
    </cdr:to>
    <cdr:sp macro="" textlink="">
      <cdr:nvSpPr>
        <cdr:cNvPr id="9" name="TextBox 1"/>
        <cdr:cNvSpPr txBox="1"/>
      </cdr:nvSpPr>
      <cdr:spPr>
        <a:xfrm xmlns:a="http://schemas.openxmlformats.org/drawingml/2006/main">
          <a:off x="3276600" y="1447800"/>
          <a:ext cx="511040" cy="3047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122</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0.61607</cdr:x>
      <cdr:y>0.38806</cdr:y>
    </cdr:from>
    <cdr:to>
      <cdr:x>0.67775</cdr:x>
      <cdr:y>0.4479</cdr:y>
    </cdr:to>
    <cdr:sp macro="" textlink="">
      <cdr:nvSpPr>
        <cdr:cNvPr id="10" name="TextBox 1"/>
        <cdr:cNvSpPr txBox="1"/>
      </cdr:nvSpPr>
      <cdr:spPr>
        <a:xfrm xmlns:a="http://schemas.openxmlformats.org/drawingml/2006/main">
          <a:off x="5257800" y="1981200"/>
          <a:ext cx="526402" cy="3055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27</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0.66964</cdr:x>
      <cdr:y>0.91045</cdr:y>
    </cdr:from>
    <cdr:to>
      <cdr:x>0.73529</cdr:x>
      <cdr:y>0.97015</cdr:y>
    </cdr:to>
    <cdr:sp macro="" textlink="">
      <cdr:nvSpPr>
        <cdr:cNvPr id="14" name="TextBox 1"/>
        <cdr:cNvSpPr txBox="1"/>
      </cdr:nvSpPr>
      <cdr:spPr>
        <a:xfrm xmlns:a="http://schemas.openxmlformats.org/drawingml/2006/main">
          <a:off x="5715000" y="4648200"/>
          <a:ext cx="560283" cy="3047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7</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0.6875</cdr:x>
      <cdr:y>0.70149</cdr:y>
    </cdr:from>
    <cdr:to>
      <cdr:x>0.73529</cdr:x>
      <cdr:y>0.75809</cdr:y>
    </cdr:to>
    <cdr:sp macro="" textlink="">
      <cdr:nvSpPr>
        <cdr:cNvPr id="16" name="TextBox 1"/>
        <cdr:cNvSpPr txBox="1"/>
      </cdr:nvSpPr>
      <cdr:spPr>
        <a:xfrm xmlns:a="http://schemas.openxmlformats.org/drawingml/2006/main">
          <a:off x="5867400" y="3581400"/>
          <a:ext cx="407859" cy="2889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6</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0.6875</cdr:x>
      <cdr:y>0.80597</cdr:y>
    </cdr:from>
    <cdr:to>
      <cdr:x>0.73529</cdr:x>
      <cdr:y>0.86567</cdr:y>
    </cdr:to>
    <cdr:sp macro="" textlink="">
      <cdr:nvSpPr>
        <cdr:cNvPr id="17" name="TextBox 1"/>
        <cdr:cNvSpPr txBox="1"/>
      </cdr:nvSpPr>
      <cdr:spPr>
        <a:xfrm xmlns:a="http://schemas.openxmlformats.org/drawingml/2006/main">
          <a:off x="5867400" y="4114800"/>
          <a:ext cx="407859" cy="3047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latin typeface="Times New Roman" panose="02020603050405020304" pitchFamily="18" charset="0"/>
              <a:cs typeface="Times New Roman" panose="02020603050405020304" pitchFamily="18" charset="0"/>
            </a:rPr>
            <a:t>6</a:t>
          </a:r>
          <a:endParaRPr lang="en-US" sz="1600" b="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0.52679</cdr:x>
      <cdr:y>0</cdr:y>
    </cdr:from>
    <cdr:to>
      <cdr:x>0.78607</cdr:x>
      <cdr:y>0.0597</cdr:y>
    </cdr:to>
    <cdr:sp macro="" textlink="">
      <cdr:nvSpPr>
        <cdr:cNvPr id="21" name="TextBox 1"/>
        <cdr:cNvSpPr txBox="1"/>
      </cdr:nvSpPr>
      <cdr:spPr>
        <a:xfrm xmlns:a="http://schemas.openxmlformats.org/drawingml/2006/main">
          <a:off x="4495800" y="0"/>
          <a:ext cx="2212799"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600" b="0" dirty="0" smtClean="0">
              <a:solidFill>
                <a:srgbClr val="FF0000"/>
              </a:solidFill>
              <a:latin typeface="Times New Roman" panose="02020603050405020304" pitchFamily="18" charset="0"/>
              <a:cs typeface="Times New Roman" panose="02020603050405020304" pitchFamily="18" charset="0"/>
            </a:rPr>
            <a:t>Number of fatalities</a:t>
          </a:r>
          <a:endParaRPr lang="en-US" sz="1600" b="0" dirty="0">
            <a:solidFill>
              <a:srgbClr val="FF0000"/>
            </a:solidFill>
            <a:latin typeface="Times New Roman" panose="02020603050405020304" pitchFamily="18" charset="0"/>
            <a:cs typeface="Times New Roman" panose="020206030504050203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5" tIns="46587" rIns="93175" bIns="46587" rtlCol="0"/>
          <a:lstStyle>
            <a:lvl1pPr algn="r">
              <a:defRPr sz="1200"/>
            </a:lvl1pPr>
          </a:lstStyle>
          <a:p>
            <a:fld id="{D8588FC7-99AD-49C6-9BFA-CE5DEC4B3912}" type="datetimeFigureOut">
              <a:rPr lang="en-US" smtClean="0"/>
              <a:t>12/21/2017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5" tIns="46587" rIns="93175"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5" tIns="46587" rIns="93175" bIns="46587" rtlCol="0" anchor="b"/>
          <a:lstStyle>
            <a:lvl1pPr algn="r">
              <a:defRPr sz="1200"/>
            </a:lvl1pPr>
          </a:lstStyle>
          <a:p>
            <a:fld id="{7BB5CD6C-AFA3-47E6-8837-4B8EA493D617}" type="slidenum">
              <a:rPr lang="en-US" smtClean="0"/>
              <a:t>‹#›</a:t>
            </a:fld>
            <a:endParaRPr lang="en-US" dirty="0"/>
          </a:p>
        </p:txBody>
      </p:sp>
    </p:spTree>
    <p:extLst>
      <p:ext uri="{BB962C8B-B14F-4D97-AF65-F5344CB8AC3E}">
        <p14:creationId xmlns:p14="http://schemas.microsoft.com/office/powerpoint/2010/main" val="180252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1</a:t>
            </a:fld>
            <a:endParaRPr lang="en-US" dirty="0"/>
          </a:p>
        </p:txBody>
      </p:sp>
    </p:spTree>
    <p:extLst>
      <p:ext uri="{BB962C8B-B14F-4D97-AF65-F5344CB8AC3E}">
        <p14:creationId xmlns:p14="http://schemas.microsoft.com/office/powerpoint/2010/main" val="320061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29150"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10</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E2201-E769-411F-8E96-6A20C55F9767}" type="slidenum">
              <a:rPr lang="en-US" smtClean="0"/>
              <a:t>11</a:t>
            </a:fld>
            <a:endParaRPr lang="en-US" dirty="0"/>
          </a:p>
        </p:txBody>
      </p:sp>
    </p:spTree>
    <p:extLst>
      <p:ext uri="{BB962C8B-B14F-4D97-AF65-F5344CB8AC3E}">
        <p14:creationId xmlns:p14="http://schemas.microsoft.com/office/powerpoint/2010/main" val="1821686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2CE413-D695-4FD0-B22A-29A07001E340}" type="slidenum">
              <a:rPr lang="en-US" smtClean="0"/>
              <a:pPr/>
              <a:t>12</a:t>
            </a:fld>
            <a:endParaRPr lang="en-US" dirty="0"/>
          </a:p>
        </p:txBody>
      </p:sp>
    </p:spTree>
    <p:extLst>
      <p:ext uri="{BB962C8B-B14F-4D97-AF65-F5344CB8AC3E}">
        <p14:creationId xmlns:p14="http://schemas.microsoft.com/office/powerpoint/2010/main" val="1389702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13</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597775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14</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9755CC-0CC8-4983-9CC5-2104DE7177E5}" type="slidenum">
              <a:rPr lang="en-US" smtClean="0"/>
              <a:pPr/>
              <a:t>16</a:t>
            </a:fld>
            <a:endParaRPr lang="en-US" dirty="0"/>
          </a:p>
        </p:txBody>
      </p:sp>
    </p:spTree>
    <p:extLst>
      <p:ext uri="{BB962C8B-B14F-4D97-AF65-F5344CB8AC3E}">
        <p14:creationId xmlns:p14="http://schemas.microsoft.com/office/powerpoint/2010/main" val="3111586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E2201-E769-411F-8E96-6A20C55F9767}" type="slidenum">
              <a:rPr lang="en-US" smtClean="0"/>
              <a:t>17</a:t>
            </a:fld>
            <a:endParaRPr lang="en-US" dirty="0"/>
          </a:p>
        </p:txBody>
      </p:sp>
    </p:spTree>
    <p:extLst>
      <p:ext uri="{BB962C8B-B14F-4D97-AF65-F5344CB8AC3E}">
        <p14:creationId xmlns:p14="http://schemas.microsoft.com/office/powerpoint/2010/main" val="1821686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6913"/>
            <a:ext cx="4627563"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18</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19</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5977754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6913"/>
            <a:ext cx="4627563"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20</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971081" y="8830312"/>
            <a:ext cx="3037735" cy="464503"/>
          </a:xfrm>
          <a:prstGeom prst="rect">
            <a:avLst/>
          </a:prstGeom>
          <a:noFill/>
          <a:ln w="9525">
            <a:noFill/>
            <a:miter lim="800000"/>
            <a:headEnd/>
            <a:tailEnd/>
          </a:ln>
        </p:spPr>
        <p:txBody>
          <a:bodyPr lIns="93131" tIns="46566" rIns="93131" bIns="46566" anchor="b"/>
          <a:lstStyle/>
          <a:p>
            <a:pPr algn="r" defTabSz="931515"/>
            <a:fld id="{C097EE78-C9A7-470A-AC1F-D839438CFD12}" type="slidenum">
              <a:rPr lang="zh-CN" altLang="en-US" sz="1200">
                <a:solidFill>
                  <a:prstClr val="black"/>
                </a:solidFill>
              </a:rPr>
              <a:pPr algn="r" defTabSz="931515"/>
              <a:t>2</a:t>
            </a:fld>
            <a:endParaRPr lang="en-US" altLang="zh-CN" sz="1200" dirty="0">
              <a:solidFill>
                <a:prstClr val="black"/>
              </a:solidFill>
            </a:endParaRPr>
          </a:p>
        </p:txBody>
      </p:sp>
      <p:sp>
        <p:nvSpPr>
          <p:cNvPr id="59395" name="Rectangle 2"/>
          <p:cNvSpPr>
            <a:spLocks noGrp="1" noRot="1" noChangeAspect="1" noChangeArrowheads="1" noTextEdit="1"/>
          </p:cNvSpPr>
          <p:nvPr>
            <p:ph type="sldImg"/>
          </p:nvPr>
        </p:nvSpPr>
        <p:spPr>
          <a:xfrm>
            <a:off x="1184275" y="698500"/>
            <a:ext cx="4648200" cy="3486150"/>
          </a:xfrm>
          <a:ln/>
        </p:spPr>
      </p:sp>
      <p:sp>
        <p:nvSpPr>
          <p:cNvPr id="59396" name="Rectangle 3"/>
          <p:cNvSpPr>
            <a:spLocks noGrp="1" noChangeArrowheads="1"/>
          </p:cNvSpPr>
          <p:nvPr>
            <p:ph type="body" idx="1"/>
          </p:nvPr>
        </p:nvSpPr>
        <p:spPr>
          <a:xfrm>
            <a:off x="934932" y="4418327"/>
            <a:ext cx="5140537" cy="4178941"/>
          </a:xfrm>
          <a:noFill/>
          <a:ln/>
        </p:spPr>
        <p:txBody>
          <a:bodyPr lIns="93131" tIns="46566" rIns="93131" bIns="46566"/>
          <a:lstStyle/>
          <a:p>
            <a:pPr eaLnBrk="1" hangingPunct="1">
              <a:spcBef>
                <a:spcPct val="0"/>
              </a:spcBef>
            </a:pPr>
            <a:endParaRPr lang="zh-CN" altLang="en-US" dirty="0" smtClean="0"/>
          </a:p>
        </p:txBody>
      </p:sp>
    </p:spTree>
    <p:extLst>
      <p:ext uri="{BB962C8B-B14F-4D97-AF65-F5344CB8AC3E}">
        <p14:creationId xmlns:p14="http://schemas.microsoft.com/office/powerpoint/2010/main" val="1814636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21</a:t>
            </a:fld>
            <a:endParaRPr lang="en-US" dirty="0"/>
          </a:p>
        </p:txBody>
      </p:sp>
    </p:spTree>
    <p:extLst>
      <p:ext uri="{BB962C8B-B14F-4D97-AF65-F5344CB8AC3E}">
        <p14:creationId xmlns:p14="http://schemas.microsoft.com/office/powerpoint/2010/main" val="1997434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29150"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22</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A718B3-A903-46BE-AC44-CEE85A9D228C}" type="slidenum">
              <a:rPr lang="en-US" smtClean="0"/>
              <a:pPr/>
              <a:t>23</a:t>
            </a:fld>
            <a:endParaRPr lang="en-US" dirty="0"/>
          </a:p>
        </p:txBody>
      </p:sp>
    </p:spTree>
    <p:extLst>
      <p:ext uri="{BB962C8B-B14F-4D97-AF65-F5344CB8AC3E}">
        <p14:creationId xmlns:p14="http://schemas.microsoft.com/office/powerpoint/2010/main" val="2049695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fld id="{1FC3452F-204E-4018-830C-13D424171389}" type="slidenum">
              <a:rPr lang="en-US"/>
              <a:pPr/>
              <a:t>24</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endParaRPr lang="en-US" dirty="0" smtClean="0"/>
          </a:p>
        </p:txBody>
      </p:sp>
    </p:spTree>
    <p:extLst>
      <p:ext uri="{BB962C8B-B14F-4D97-AF65-F5344CB8AC3E}">
        <p14:creationId xmlns:p14="http://schemas.microsoft.com/office/powerpoint/2010/main" val="2432176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CE2201-E769-411F-8E96-6A20C55F9767}" type="slidenum">
              <a:rPr lang="en-US" smtClean="0"/>
              <a:t>3</a:t>
            </a:fld>
            <a:endParaRPr lang="en-US" dirty="0"/>
          </a:p>
        </p:txBody>
      </p:sp>
    </p:spTree>
    <p:extLst>
      <p:ext uri="{BB962C8B-B14F-4D97-AF65-F5344CB8AC3E}">
        <p14:creationId xmlns:p14="http://schemas.microsoft.com/office/powerpoint/2010/main" val="182168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A718B3-A903-46BE-AC44-CEE85A9D228C}" type="slidenum">
              <a:rPr lang="en-US" smtClean="0"/>
              <a:pPr/>
              <a:t>4</a:t>
            </a:fld>
            <a:endParaRPr lang="en-US" dirty="0"/>
          </a:p>
        </p:txBody>
      </p:sp>
    </p:spTree>
    <p:extLst>
      <p:ext uri="{BB962C8B-B14F-4D97-AF65-F5344CB8AC3E}">
        <p14:creationId xmlns:p14="http://schemas.microsoft.com/office/powerpoint/2010/main" val="342024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971082" y="8830313"/>
            <a:ext cx="3037735" cy="464503"/>
          </a:xfrm>
          <a:prstGeom prst="rect">
            <a:avLst/>
          </a:prstGeom>
          <a:noFill/>
          <a:ln w="9525">
            <a:noFill/>
            <a:miter lim="800000"/>
            <a:headEnd/>
            <a:tailEnd/>
          </a:ln>
        </p:spPr>
        <p:txBody>
          <a:bodyPr lIns="93148" tIns="46574" rIns="93148" bIns="46574" anchor="b"/>
          <a:lstStyle/>
          <a:p>
            <a:pPr algn="r" defTabSz="931751"/>
            <a:fld id="{327563BD-6653-4661-A742-3E889906B1A2}" type="slidenum">
              <a:rPr lang="en-US" sz="1200"/>
              <a:pPr algn="r" defTabSz="931751"/>
              <a:t>5</a:t>
            </a:fld>
            <a:endParaRPr lang="en-US" sz="1200" dirty="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01994" y="4416744"/>
            <a:ext cx="5606418" cy="4182112"/>
          </a:xfrm>
          <a:noFill/>
          <a:ln/>
        </p:spPr>
        <p:txBody>
          <a:bodyPr lIns="93148" tIns="46574" rIns="93148" bIns="46574"/>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6913"/>
            <a:ext cx="4627563"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6</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37F52C-451D-4244-931B-7EFFCE3E6BFC}" type="slidenum">
              <a:rPr lang="en-US" smtClean="0"/>
              <a:pPr/>
              <a:t>7</a:t>
            </a:fld>
            <a:endParaRPr lang="en-US" dirty="0"/>
          </a:p>
        </p:txBody>
      </p:sp>
    </p:spTree>
    <p:extLst>
      <p:ext uri="{BB962C8B-B14F-4D97-AF65-F5344CB8AC3E}">
        <p14:creationId xmlns:p14="http://schemas.microsoft.com/office/powerpoint/2010/main" val="60952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6913"/>
            <a:ext cx="4627563" cy="3471862"/>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7FE0C6-B57F-469A-B5CF-AFD221B5CA56}" type="slidenum">
              <a:rPr lang="en-US" smtClean="0"/>
              <a:pPr/>
              <a:t>8</a:t>
            </a:fld>
            <a:endParaRPr lang="en-US" dirty="0"/>
          </a:p>
        </p:txBody>
      </p:sp>
    </p:spTree>
    <p:extLst>
      <p:ext uri="{BB962C8B-B14F-4D97-AF65-F5344CB8AC3E}">
        <p14:creationId xmlns:p14="http://schemas.microsoft.com/office/powerpoint/2010/main" val="1882288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EE8F3-3546-4F82-83DD-052A0759D17A}" type="slidenum">
              <a:rPr lang="en-US" smtClean="0"/>
              <a:t>9</a:t>
            </a:fld>
            <a:endParaRPr lang="en-US" dirty="0"/>
          </a:p>
        </p:txBody>
      </p:sp>
    </p:spTree>
    <p:extLst>
      <p:ext uri="{BB962C8B-B14F-4D97-AF65-F5344CB8AC3E}">
        <p14:creationId xmlns:p14="http://schemas.microsoft.com/office/powerpoint/2010/main" val="1997434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1443061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290455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3665298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05000"/>
            <a:ext cx="8229600" cy="4221163"/>
          </a:xfrm>
        </p:spPr>
        <p:txBody>
          <a:bodyPr/>
          <a:lstStyle/>
          <a:p>
            <a:r>
              <a:rPr lang="en-US" dirty="0" smtClean="0"/>
              <a:t>Click icon to add chart</a:t>
            </a:r>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04B67483-7079-40B6-86C5-0B44F6D127EE}" type="slidenum">
              <a:rPr lang="en-US" smtClean="0"/>
              <a:pPr/>
              <a:t>‹#›</a:t>
            </a:fld>
            <a:endParaRPr lang="en-US" dirty="0"/>
          </a:p>
        </p:txBody>
      </p:sp>
    </p:spTree>
    <p:extLst>
      <p:ext uri="{BB962C8B-B14F-4D97-AF65-F5344CB8AC3E}">
        <p14:creationId xmlns:p14="http://schemas.microsoft.com/office/powerpoint/2010/main" val="276813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230347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324636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106766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217682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418756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116763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221517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D2FEF6-628F-49E5-B47F-967745DA6E6D}" type="datetimeFigureOut">
              <a:rPr lang="en-US" smtClean="0"/>
              <a:t>12/21/2017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920C3-9995-431C-920E-E325DB418AC4}" type="slidenum">
              <a:rPr lang="en-US" smtClean="0"/>
              <a:t>‹#›</a:t>
            </a:fld>
            <a:endParaRPr lang="en-US" dirty="0"/>
          </a:p>
        </p:txBody>
      </p:sp>
    </p:spTree>
    <p:extLst>
      <p:ext uri="{BB962C8B-B14F-4D97-AF65-F5344CB8AC3E}">
        <p14:creationId xmlns:p14="http://schemas.microsoft.com/office/powerpoint/2010/main" val="3801139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2FEF6-628F-49E5-B47F-967745DA6E6D}" type="datetimeFigureOut">
              <a:rPr lang="en-US" smtClean="0"/>
              <a:t>12/21/2017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920C3-9995-431C-920E-E325DB418AC4}" type="slidenum">
              <a:rPr lang="en-US" smtClean="0"/>
              <a:t>‹#›</a:t>
            </a:fld>
            <a:endParaRPr lang="en-US" dirty="0"/>
          </a:p>
        </p:txBody>
      </p:sp>
    </p:spTree>
    <p:extLst>
      <p:ext uri="{BB962C8B-B14F-4D97-AF65-F5344CB8AC3E}">
        <p14:creationId xmlns:p14="http://schemas.microsoft.com/office/powerpoint/2010/main" val="3779771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I. Trends of Fatal Caught-in/between Injuries in Construction (All employment)</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53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a:latin typeface="Times New Roman" pitchFamily="18" charset="0"/>
                <a:cs typeface="Times New Roman" pitchFamily="18" charset="0"/>
              </a:rPr>
              <a:t>7</a:t>
            </a:r>
            <a:r>
              <a:rPr lang="en-US" sz="2000" b="1" dirty="0" smtClean="0">
                <a:latin typeface="Times New Roman" pitchFamily="18" charset="0"/>
                <a:cs typeface="Times New Roman" pitchFamily="18" charset="0"/>
              </a:rPr>
              <a:t>. Number of fatal caught-in/between injuries, selected construction subsectors, sum of </a:t>
            </a:r>
            <a:r>
              <a:rPr lang="en-US" altLang="zh-CN" sz="2000" b="1" dirty="0" smtClean="0">
                <a:latin typeface="Times New Roman" panose="02020603050405020304" pitchFamily="18" charset="0"/>
                <a:ea typeface="宋体" pitchFamily="2" charset="-122"/>
                <a:cs typeface="Times New Roman" panose="02020603050405020304" pitchFamily="18" charset="0"/>
              </a:rPr>
              <a:t>2011-2015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925841114"/>
              </p:ext>
            </p:extLst>
          </p:nvPr>
        </p:nvGraphicFramePr>
        <p:xfrm>
          <a:off x="381000" y="990600"/>
          <a:ext cx="8305800" cy="528928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6200" y="6457890"/>
            <a:ext cx="8915400" cy="400110"/>
          </a:xfrm>
          <a:prstGeom prst="rect">
            <a:avLst/>
          </a:prstGeom>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204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985" y="304800"/>
            <a:ext cx="8044031" cy="685800"/>
          </a:xfrm>
        </p:spPr>
        <p:txBody>
          <a:bodyPr>
            <a:noAutofit/>
          </a:bodyPr>
          <a:lstStyle/>
          <a:p>
            <a:pPr marL="457200" indent="-457200" algn="l"/>
            <a:r>
              <a:rPr lang="en-US" sz="2000" b="1" dirty="0">
                <a:latin typeface="Times New Roman" pitchFamily="18" charset="0"/>
                <a:cs typeface="Times New Roman" pitchFamily="18" charset="0"/>
              </a:rPr>
              <a:t>8</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Number of fatal </a:t>
            </a:r>
            <a:r>
              <a:rPr lang="en-US" sz="2000" b="1" dirty="0" smtClean="0">
                <a:latin typeface="Times New Roman" pitchFamily="18" charset="0"/>
                <a:cs typeface="Times New Roman" pitchFamily="18" charset="0"/>
              </a:rPr>
              <a:t>caught-in/between injuries in Site Preparation subsector, </a:t>
            </a:r>
            <a:r>
              <a:rPr lang="en-US" sz="2000" b="1" dirty="0">
                <a:latin typeface="Times New Roman" pitchFamily="18" charset="0"/>
                <a:cs typeface="Times New Roman" pitchFamily="18" charset="0"/>
              </a:rPr>
              <a:t>2011-2015</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3566765048"/>
              </p:ext>
            </p:extLst>
          </p:nvPr>
        </p:nvGraphicFramePr>
        <p:xfrm>
          <a:off x="473785" y="1219200"/>
          <a:ext cx="8196431" cy="517928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17929" y="647700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84877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503" y="304800"/>
            <a:ext cx="8446994" cy="609600"/>
          </a:xfrm>
        </p:spPr>
        <p:txBody>
          <a:bodyPr>
            <a:noAutofit/>
          </a:bodyPr>
          <a:lstStyle/>
          <a:p>
            <a:pPr marL="457200" indent="-457200" algn="l"/>
            <a:r>
              <a:rPr lang="en-US" altLang="zh-CN" sz="2000" b="1" dirty="0" smtClean="0">
                <a:latin typeface="Times New Roman" panose="02020603050405020304" pitchFamily="18" charset="0"/>
                <a:ea typeface="宋体" pitchFamily="2" charset="-122"/>
                <a:cs typeface="Times New Roman" panose="02020603050405020304" pitchFamily="18" charset="0"/>
              </a:rPr>
              <a:t>9. Number and rate </a:t>
            </a:r>
            <a:r>
              <a:rPr lang="en-US" altLang="zh-CN" sz="2000" b="1" dirty="0">
                <a:latin typeface="Times New Roman" panose="02020603050405020304" pitchFamily="18" charset="0"/>
                <a:ea typeface="宋体" pitchFamily="2" charset="-122"/>
                <a:cs typeface="Times New Roman" panose="02020603050405020304" pitchFamily="18" charset="0"/>
              </a:rPr>
              <a:t>of </a:t>
            </a:r>
            <a:r>
              <a:rPr lang="en-US" altLang="zh-CN" sz="2000" b="1" dirty="0" smtClean="0">
                <a:latin typeface="Times New Roman" panose="02020603050405020304" pitchFamily="18" charset="0"/>
                <a:ea typeface="宋体" pitchFamily="2" charset="-122"/>
                <a:cs typeface="Times New Roman" panose="02020603050405020304" pitchFamily="18" charset="0"/>
              </a:rPr>
              <a:t>fatal caught-in/between injuries in construction, </a:t>
            </a:r>
            <a:r>
              <a:rPr lang="en-US" altLang="zh-CN" sz="2000" b="1" dirty="0">
                <a:latin typeface="Times New Roman" panose="02020603050405020304" pitchFamily="18" charset="0"/>
                <a:ea typeface="宋体" pitchFamily="2" charset="-122"/>
                <a:cs typeface="Times New Roman" panose="02020603050405020304" pitchFamily="18" charset="0"/>
              </a:rPr>
              <a:t>selected </a:t>
            </a:r>
            <a:r>
              <a:rPr lang="en-US" altLang="zh-CN" sz="2000" b="1" dirty="0" smtClean="0">
                <a:latin typeface="Times New Roman" panose="02020603050405020304" pitchFamily="18" charset="0"/>
                <a:ea typeface="宋体" pitchFamily="2" charset="-122"/>
                <a:cs typeface="Times New Roman" panose="02020603050405020304" pitchFamily="18" charset="0"/>
              </a:rPr>
              <a:t>occupations</a:t>
            </a:r>
            <a:r>
              <a:rPr lang="en-US" altLang="zh-CN" sz="2000" b="1" dirty="0">
                <a:latin typeface="Times New Roman" panose="02020603050405020304" pitchFamily="18" charset="0"/>
                <a:ea typeface="宋体" pitchFamily="2" charset="-122"/>
                <a:cs typeface="Times New Roman" panose="02020603050405020304" pitchFamily="18" charset="0"/>
              </a:rPr>
              <a:t>, </a:t>
            </a:r>
            <a:r>
              <a:rPr lang="en-US" altLang="zh-CN" sz="2000" b="1" dirty="0" smtClean="0">
                <a:latin typeface="Times New Roman" panose="02020603050405020304" pitchFamily="18" charset="0"/>
                <a:ea typeface="宋体" pitchFamily="2" charset="-122"/>
                <a:cs typeface="Times New Roman" panose="02020603050405020304" pitchFamily="18" charset="0"/>
              </a:rPr>
              <a:t>sum of 2011-2015 </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5"/>
          <p:cNvGraphicFramePr>
            <a:graphicFrameLocks noGrp="1" noChangeAspect="1"/>
          </p:cNvGraphicFramePr>
          <p:nvPr>
            <p:ph type="chart" idx="1"/>
            <p:extLst>
              <p:ext uri="{D42A27DB-BD31-4B8C-83A1-F6EECF244321}">
                <p14:modId xmlns:p14="http://schemas.microsoft.com/office/powerpoint/2010/main" val="75080018"/>
              </p:ext>
            </p:extLst>
          </p:nvPr>
        </p:nvGraphicFramePr>
        <p:xfrm>
          <a:off x="304800" y="1066800"/>
          <a:ext cx="8534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1"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Numbers of FTEs were estimated using the Current Population Survey. Calculations by the authors. The views expressed here do not necessarily reflect the views of the BLS. </a:t>
            </a:r>
          </a:p>
        </p:txBody>
      </p:sp>
    </p:spTree>
    <p:extLst>
      <p:ext uri="{BB962C8B-B14F-4D97-AF65-F5344CB8AC3E}">
        <p14:creationId xmlns:p14="http://schemas.microsoft.com/office/powerpoint/2010/main" val="43037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42900" y="304800"/>
            <a:ext cx="8458200" cy="704910"/>
          </a:xfrm>
        </p:spPr>
        <p:txBody>
          <a:bodyPr>
            <a:normAutofit/>
          </a:bodyPr>
          <a:lstStyle/>
          <a:p>
            <a:pPr marL="457200" indent="-457200" algn="l"/>
            <a:r>
              <a:rPr lang="en-US" altLang="zh-CN" sz="2000" b="1" dirty="0" smtClean="0">
                <a:latin typeface="Times New Roman" panose="02020603050405020304" pitchFamily="18" charset="0"/>
                <a:cs typeface="Times New Roman" panose="02020603050405020304" pitchFamily="18" charset="0"/>
              </a:rPr>
              <a:t>10. Rate of fatal caught-in/between injuries in construction, selected worker characteristics, </a:t>
            </a:r>
            <a:r>
              <a:rPr lang="en-US" sz="2000" b="1" dirty="0" smtClean="0">
                <a:latin typeface="Times New Roman" panose="02020603050405020304" pitchFamily="18" charset="0"/>
                <a:cs typeface="Times New Roman" panose="02020603050405020304" pitchFamily="18" charset="0"/>
              </a:rPr>
              <a:t>average </a:t>
            </a:r>
            <a:r>
              <a:rPr lang="en-US" sz="2000" b="1" dirty="0">
                <a:latin typeface="Times New Roman" panose="02020603050405020304" pitchFamily="18" charset="0"/>
                <a:cs typeface="Times New Roman" panose="02020603050405020304" pitchFamily="18" charset="0"/>
              </a:rPr>
              <a:t>of </a:t>
            </a:r>
            <a:r>
              <a:rPr lang="en-US" sz="2000" b="1" dirty="0" smtClean="0">
                <a:latin typeface="Times New Roman" panose="02020603050405020304" pitchFamily="18" charset="0"/>
                <a:cs typeface="Times New Roman" panose="02020603050405020304" pitchFamily="18" charset="0"/>
              </a:rPr>
              <a:t>2011-2015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181307191"/>
              </p:ext>
            </p:extLst>
          </p:nvPr>
        </p:nvGraphicFramePr>
        <p:xfrm>
          <a:off x="609600" y="1295400"/>
          <a:ext cx="79248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a:t>
            </a:r>
            <a:r>
              <a:rPr lang="en-US" sz="1000" dirty="0" smtClean="0">
                <a:latin typeface="Times New Roman" panose="02020603050405020304" pitchFamily="18" charset="0"/>
                <a:cs typeface="Times New Roman" panose="02020603050405020304" pitchFamily="18" charset="0"/>
              </a:rPr>
              <a:t>Numbers </a:t>
            </a:r>
            <a:r>
              <a:rPr lang="en-US" sz="1000" dirty="0">
                <a:latin typeface="Times New Roman" panose="02020603050405020304" pitchFamily="18" charset="0"/>
                <a:cs typeface="Times New Roman" panose="02020603050405020304" pitchFamily="18" charset="0"/>
              </a:rPr>
              <a:t>of FTEs were estimated using the Current Population Survey. Calculations by the authors</a:t>
            </a: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4102865170"/>
      </p:ext>
    </p:extLst>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11. Percentage and rate of fatal caught-in/between injuries in construction, </a:t>
            </a:r>
            <a:r>
              <a:rPr lang="en-US" sz="2000" b="1" dirty="0">
                <a:latin typeface="Times New Roman" panose="02020603050405020304" pitchFamily="18" charset="0"/>
                <a:cs typeface="Times New Roman" panose="02020603050405020304" pitchFamily="18" charset="0"/>
              </a:rPr>
              <a:t>by age </a:t>
            </a:r>
            <a:r>
              <a:rPr lang="en-US" sz="2000" b="1" dirty="0" smtClean="0">
                <a:latin typeface="Times New Roman" panose="02020603050405020304" pitchFamily="18" charset="0"/>
                <a:cs typeface="Times New Roman" panose="02020603050405020304" pitchFamily="18" charset="0"/>
              </a:rPr>
              <a:t>group</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average of 2011-2015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1700482536"/>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Numbers of FTEs were estimated using the Current Population Survey. Calculations by the authors. The views expressed here do not necessarily reflect the views of the BLS. </a:t>
            </a:r>
          </a:p>
        </p:txBody>
      </p:sp>
    </p:spTree>
    <p:extLst>
      <p:ext uri="{BB962C8B-B14F-4D97-AF65-F5344CB8AC3E}">
        <p14:creationId xmlns:p14="http://schemas.microsoft.com/office/powerpoint/2010/main" val="2205806083"/>
      </p:ext>
    </p:extLst>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b="1" dirty="0" smtClean="0">
                <a:latin typeface="Times New Roman" panose="02020603050405020304" pitchFamily="18" charset="0"/>
                <a:cs typeface="Times New Roman" panose="02020603050405020304" pitchFamily="18" charset="0"/>
              </a:rPr>
              <a:t>III. </a:t>
            </a:r>
            <a:r>
              <a:rPr lang="en-US" sz="3200" b="1" dirty="0">
                <a:latin typeface="Times New Roman" panose="02020603050405020304" pitchFamily="18" charset="0"/>
                <a:cs typeface="Times New Roman" panose="02020603050405020304" pitchFamily="18" charset="0"/>
              </a:rPr>
              <a:t>Trends of </a:t>
            </a:r>
            <a:r>
              <a:rPr lang="en-US" sz="3200" b="1" dirty="0" smtClean="0">
                <a:latin typeface="Times New Roman" panose="02020603050405020304" pitchFamily="18" charset="0"/>
                <a:cs typeface="Times New Roman" panose="02020603050405020304" pitchFamily="18" charset="0"/>
              </a:rPr>
              <a:t>Nonfatal Caught-in/between Injuries in </a:t>
            </a:r>
            <a:r>
              <a:rPr lang="en-US" sz="3200" b="1" dirty="0">
                <a:latin typeface="Times New Roman" panose="02020603050405020304" pitchFamily="18" charset="0"/>
                <a:cs typeface="Times New Roman" panose="02020603050405020304" pitchFamily="18" charset="0"/>
              </a:rPr>
              <a:t>Construction</a:t>
            </a:r>
            <a:br>
              <a:rPr lang="en-US" sz="3200" b="1"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(Private wage-and-salary workers) </a:t>
            </a:r>
          </a:p>
        </p:txBody>
      </p:sp>
    </p:spTree>
    <p:extLst>
      <p:ext uri="{BB962C8B-B14F-4D97-AF65-F5344CB8AC3E}">
        <p14:creationId xmlns:p14="http://schemas.microsoft.com/office/powerpoint/2010/main" val="2043508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342900" y="304800"/>
            <a:ext cx="8458200" cy="685800"/>
          </a:xfrm>
        </p:spPr>
        <p:txBody>
          <a:bodyPr>
            <a:noAutofit/>
          </a:bodyPr>
          <a:lstStyle/>
          <a:p>
            <a:pPr marL="457200" indent="-457200" algn="l"/>
            <a:r>
              <a:rPr lang="en-US" altLang="zh-CN" sz="2000" b="1" dirty="0" smtClean="0">
                <a:latin typeface="Times New Roman" panose="02020603050405020304" pitchFamily="18" charset="0"/>
                <a:ea typeface="宋体" pitchFamily="2" charset="-122"/>
                <a:cs typeface="Times New Roman" panose="02020603050405020304" pitchFamily="18" charset="0"/>
              </a:rPr>
              <a:t>12. Number and rate </a:t>
            </a:r>
            <a:r>
              <a:rPr lang="en-US" altLang="zh-CN" sz="2000" b="1" dirty="0">
                <a:latin typeface="Times New Roman" panose="02020603050405020304" pitchFamily="18" charset="0"/>
                <a:ea typeface="宋体" pitchFamily="2" charset="-122"/>
                <a:cs typeface="Times New Roman" panose="02020603050405020304" pitchFamily="18" charset="0"/>
              </a:rPr>
              <a:t>of </a:t>
            </a:r>
            <a:r>
              <a:rPr lang="en-US" altLang="zh-CN" sz="2000" b="1" dirty="0" smtClean="0">
                <a:latin typeface="Times New Roman" panose="02020603050405020304" pitchFamily="18" charset="0"/>
                <a:ea typeface="宋体" pitchFamily="2" charset="-122"/>
                <a:cs typeface="Times New Roman" panose="02020603050405020304" pitchFamily="18" charset="0"/>
              </a:rPr>
              <a:t>nonfatal caught-in/between injuries resulting in days away from work in construction</a:t>
            </a:r>
            <a:r>
              <a:rPr lang="en-US" altLang="zh-CN" sz="2000" b="1" dirty="0">
                <a:latin typeface="Times New Roman" panose="02020603050405020304" pitchFamily="18" charset="0"/>
                <a:ea typeface="宋体" pitchFamily="2" charset="-122"/>
                <a:cs typeface="Times New Roman" panose="02020603050405020304" pitchFamily="18" charset="0"/>
              </a:rPr>
              <a:t>, </a:t>
            </a:r>
            <a:r>
              <a:rPr lang="en-US" altLang="zh-CN" sz="2000" b="1" dirty="0" smtClean="0">
                <a:latin typeface="Times New Roman" panose="02020603050405020304" pitchFamily="18" charset="0"/>
                <a:ea typeface="宋体" pitchFamily="2" charset="-122"/>
                <a:cs typeface="Times New Roman" panose="02020603050405020304" pitchFamily="18" charset="0"/>
              </a:rPr>
              <a:t>2003-2015</a:t>
            </a:r>
            <a:endParaRPr lang="en-US" sz="2000" b="1" dirty="0"/>
          </a:p>
        </p:txBody>
      </p:sp>
      <p:graphicFrame>
        <p:nvGraphicFramePr>
          <p:cNvPr id="6" name="Object 2"/>
          <p:cNvGraphicFramePr>
            <a:graphicFrameLocks noChangeAspect="1"/>
          </p:cNvGraphicFramePr>
          <p:nvPr>
            <p:extLst>
              <p:ext uri="{D42A27DB-BD31-4B8C-83A1-F6EECF244321}">
                <p14:modId xmlns:p14="http://schemas.microsoft.com/office/powerpoint/2010/main" val="3071801029"/>
              </p:ext>
            </p:extLst>
          </p:nvPr>
        </p:nvGraphicFramePr>
        <p:xfrm>
          <a:off x="381000" y="1143000"/>
          <a:ext cx="8382001" cy="507507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495800" y="2252246"/>
            <a:ext cx="1676400" cy="338554"/>
          </a:xfrm>
          <a:prstGeom prst="rect">
            <a:avLst/>
          </a:prstGeom>
          <a:noFill/>
          <a:ln>
            <a:solidFill>
              <a:srgbClr val="FF0000"/>
            </a:solidFill>
          </a:ln>
        </p:spPr>
        <p:txBody>
          <a:bodyPr wrap="square" rtlCol="0">
            <a:spAutoFit/>
          </a:bodyPr>
          <a:lstStyle/>
          <a:p>
            <a:pPr algn="ctr"/>
            <a:r>
              <a:rPr lang="en-US" sz="1600" dirty="0" smtClean="0">
                <a:latin typeface="Times New Roman" pitchFamily="18" charset="0"/>
                <a:cs typeface="Times New Roman" pitchFamily="18" charset="0"/>
              </a:rPr>
              <a:t>Revised OIICS</a:t>
            </a:r>
            <a:endParaRPr lang="en-US" sz="1600" dirty="0">
              <a:latin typeface="Times New Roman" pitchFamily="18" charset="0"/>
              <a:cs typeface="Times New Roman" pitchFamily="18" charset="0"/>
            </a:endParaRPr>
          </a:p>
        </p:txBody>
      </p:sp>
      <p:cxnSp>
        <p:nvCxnSpPr>
          <p:cNvPr id="3" name="Straight Arrow Connector 2"/>
          <p:cNvCxnSpPr/>
          <p:nvPr/>
        </p:nvCxnSpPr>
        <p:spPr bwMode="auto">
          <a:xfrm flipV="1">
            <a:off x="5334000" y="2590800"/>
            <a:ext cx="0" cy="28956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8" name="Rectangle 7"/>
          <p:cNvSpPr>
            <a:spLocks noChangeArrowheads="1"/>
          </p:cNvSpPr>
          <p:nvPr/>
        </p:nvSpPr>
        <p:spPr bwMode="auto">
          <a:xfrm>
            <a:off x="0" y="6504057"/>
            <a:ext cx="9144000" cy="400110"/>
          </a:xfrm>
          <a:prstGeom prst="rect">
            <a:avLst/>
          </a:prstGeom>
          <a:noFill/>
          <a:ln w="9525">
            <a:noFill/>
            <a:miter lim="800000"/>
            <a:headEnd/>
            <a:tailEnd/>
          </a:ln>
        </p:spPr>
        <p:txBody>
          <a:bodyPr wrap="square">
            <a:spAutoFit/>
          </a:bodyPr>
          <a:lstStyle/>
          <a:p>
            <a:r>
              <a:rPr lang="en-US" altLang="zh-CN" sz="1000" dirty="0" smtClean="0">
                <a:latin typeface="Times New Roman" panose="02020603050405020304" pitchFamily="18" charset="0"/>
                <a:ea typeface="宋体" pitchFamily="2" charset="-122"/>
                <a:cs typeface="Times New Roman" panose="02020603050405020304" pitchFamily="18" charset="0"/>
              </a:rPr>
              <a:t>Note</a:t>
            </a:r>
            <a:r>
              <a:rPr lang="en-US" altLang="zh-CN" sz="1000" dirty="0">
                <a:latin typeface="Times New Roman" panose="02020603050405020304" pitchFamily="18" charset="0"/>
                <a:ea typeface="宋体" pitchFamily="2" charset="-122"/>
                <a:cs typeface="Times New Roman" panose="02020603050405020304" pitchFamily="18" charset="0"/>
              </a:rPr>
              <a:t>: </a:t>
            </a:r>
            <a:r>
              <a:rPr lang="en-US" altLang="zh-CN" sz="1000" dirty="0">
                <a:solidFill>
                  <a:prstClr val="black"/>
                </a:solidFill>
                <a:latin typeface="Times New Roman" panose="02020603050405020304" pitchFamily="18" charset="0"/>
                <a:cs typeface="Times New Roman" panose="02020603050405020304" pitchFamily="18" charset="0"/>
              </a:rPr>
              <a:t>In 2011, the SOII switched to OIICS version 2.01, therefore the numbers before and after 2011 </a:t>
            </a:r>
            <a:r>
              <a:rPr lang="en-US" altLang="zh-CN" sz="1000" dirty="0" smtClean="0">
                <a:solidFill>
                  <a:prstClr val="black"/>
                </a:solidFill>
                <a:latin typeface="Times New Roman" panose="02020603050405020304" pitchFamily="18" charset="0"/>
                <a:cs typeface="Times New Roman" panose="02020603050405020304" pitchFamily="18" charset="0"/>
              </a:rPr>
              <a:t>are </a:t>
            </a:r>
            <a:r>
              <a:rPr lang="en-US" altLang="zh-CN" sz="1000" dirty="0">
                <a:solidFill>
                  <a:prstClr val="black"/>
                </a:solidFill>
                <a:latin typeface="Times New Roman" panose="02020603050405020304" pitchFamily="18" charset="0"/>
                <a:cs typeface="Times New Roman" panose="02020603050405020304" pitchFamily="18" charset="0"/>
              </a:rPr>
              <a:t>not comparable</a:t>
            </a:r>
            <a:r>
              <a:rPr lang="en-US" altLang="zh-CN" sz="1000" dirty="0" smtClean="0">
                <a:solidFill>
                  <a:prstClr val="black"/>
                </a:solidFill>
                <a:latin typeface="Times New Roman" panose="02020603050405020304" pitchFamily="18" charset="0"/>
                <a:cs typeface="Times New Roman" panose="02020603050405020304" pitchFamily="18" charset="0"/>
              </a:rPr>
              <a:t>. </a:t>
            </a:r>
            <a:r>
              <a:rPr lang="en-US" sz="1000" dirty="0" smtClean="0">
                <a:solidFill>
                  <a:srgbClr val="000000"/>
                </a:solidFill>
                <a:latin typeface="Times New Roman" panose="02020603050405020304" pitchFamily="18" charset="0"/>
                <a:cs typeface="Times New Roman" panose="02020603050405020304" pitchFamily="18" charset="0"/>
              </a:rPr>
              <a:t>Data cover private wage-and-salary workers.</a:t>
            </a:r>
          </a:p>
          <a:p>
            <a:r>
              <a:rPr lang="en-US" sz="1000" dirty="0">
                <a:solidFill>
                  <a:srgbClr val="000000"/>
                </a:solidFill>
                <a:latin typeface="Times New Roman" panose="02020603050405020304" pitchFamily="18" charset="0"/>
                <a:cs typeface="Times New Roman" panose="02020603050405020304" pitchFamily="18" charset="0"/>
              </a:rPr>
              <a:t>Source: 2003-2015 Survey of Occupational Injuries and Illnesses</a:t>
            </a:r>
            <a:r>
              <a:rPr lang="en-US" sz="1000" dirty="0" smtClean="0">
                <a:solidFill>
                  <a:srgbClr val="000000"/>
                </a:solidFill>
                <a:latin typeface="Times New Roman" panose="02020603050405020304" pitchFamily="18" charset="0"/>
                <a:cs typeface="Times New Roman" panose="02020603050405020304" pitchFamily="18" charset="0"/>
              </a:rPr>
              <a:t>.</a:t>
            </a:r>
            <a:endParaRPr lang="en-US" sz="1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2226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985" y="304800"/>
            <a:ext cx="8044031" cy="685800"/>
          </a:xfrm>
        </p:spPr>
        <p:txBody>
          <a:bodyPr>
            <a:noAutofit/>
          </a:bodyPr>
          <a:lstStyle/>
          <a:p>
            <a:pPr marL="457200" indent="-457200" algn="l"/>
            <a:r>
              <a:rPr lang="en-US" altLang="zh-CN" sz="2000" b="1" dirty="0" smtClean="0">
                <a:latin typeface="Times New Roman" panose="02020603050405020304" pitchFamily="18" charset="0"/>
                <a:cs typeface="Times New Roman" panose="02020603050405020304" pitchFamily="18" charset="0"/>
              </a:rPr>
              <a:t>13. Number </a:t>
            </a:r>
            <a:r>
              <a:rPr lang="en-US" altLang="zh-CN" sz="2000" b="1" dirty="0">
                <a:latin typeface="Times New Roman" panose="02020603050405020304" pitchFamily="18" charset="0"/>
                <a:cs typeface="Times New Roman" panose="02020603050405020304" pitchFamily="18" charset="0"/>
              </a:rPr>
              <a:t>of </a:t>
            </a:r>
            <a:r>
              <a:rPr lang="en-US" altLang="zh-CN" sz="2000" b="1" dirty="0" smtClean="0">
                <a:latin typeface="Times New Roman" panose="02020603050405020304" pitchFamily="18" charset="0"/>
                <a:cs typeface="Times New Roman" panose="02020603050405020304" pitchFamily="18" charset="0"/>
              </a:rPr>
              <a:t>nonfatal caught-in/between injuries in construction, by collapsing materials versus by object or equipment, </a:t>
            </a:r>
            <a:r>
              <a:rPr lang="en-US" altLang="zh-CN" sz="2000" b="1" dirty="0" smtClean="0">
                <a:latin typeface="Times New Roman" panose="02020603050405020304" pitchFamily="18" charset="0"/>
                <a:cs typeface="Times New Roman" panose="02020603050405020304" pitchFamily="18" charset="0"/>
              </a:rPr>
              <a:t>2003-2015</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294079193"/>
              </p:ext>
            </p:extLst>
          </p:nvPr>
        </p:nvGraphicFramePr>
        <p:xfrm>
          <a:off x="473785" y="1219200"/>
          <a:ext cx="8196431" cy="517928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513" y="6487941"/>
            <a:ext cx="9144000" cy="400110"/>
          </a:xfrm>
          <a:prstGeom prst="rect">
            <a:avLst/>
          </a:prstGeom>
        </p:spPr>
        <p:txBody>
          <a:bodyPr wrap="square">
            <a:spAutoFit/>
          </a:bodyPr>
          <a:lstStyle/>
          <a:p>
            <a:pPr eaLnBrk="0" hangingPunct="0"/>
            <a:r>
              <a:rPr lang="en-US" altLang="zh-CN" sz="1000" dirty="0">
                <a:solidFill>
                  <a:prstClr val="black"/>
                </a:solidFill>
                <a:latin typeface="Times New Roman" panose="02020603050405020304" pitchFamily="18" charset="0"/>
                <a:cs typeface="Times New Roman" panose="02020603050405020304" pitchFamily="18" charset="0"/>
              </a:rPr>
              <a:t>Note: In 2011, the </a:t>
            </a:r>
            <a:r>
              <a:rPr lang="en-US" altLang="zh-CN" sz="1000" dirty="0" smtClean="0">
                <a:solidFill>
                  <a:prstClr val="black"/>
                </a:solidFill>
                <a:latin typeface="Times New Roman" panose="02020603050405020304" pitchFamily="18" charset="0"/>
                <a:cs typeface="Times New Roman" panose="02020603050405020304" pitchFamily="18" charset="0"/>
              </a:rPr>
              <a:t>SOII switched </a:t>
            </a:r>
            <a:r>
              <a:rPr lang="en-US" altLang="zh-CN" sz="1000" dirty="0">
                <a:solidFill>
                  <a:prstClr val="black"/>
                </a:solidFill>
                <a:latin typeface="Times New Roman" panose="02020603050405020304" pitchFamily="18" charset="0"/>
                <a:cs typeface="Times New Roman" panose="02020603050405020304" pitchFamily="18" charset="0"/>
              </a:rPr>
              <a:t>to OIICS version </a:t>
            </a:r>
            <a:r>
              <a:rPr lang="en-US" altLang="zh-CN" sz="1000" dirty="0" smtClean="0">
                <a:solidFill>
                  <a:prstClr val="black"/>
                </a:solidFill>
                <a:latin typeface="Times New Roman" panose="02020603050405020304" pitchFamily="18" charset="0"/>
                <a:cs typeface="Times New Roman" panose="02020603050405020304" pitchFamily="18" charset="0"/>
              </a:rPr>
              <a:t>2.01, </a:t>
            </a:r>
            <a:r>
              <a:rPr lang="en-US" altLang="zh-CN" sz="1000" dirty="0">
                <a:solidFill>
                  <a:prstClr val="black"/>
                </a:solidFill>
                <a:latin typeface="Times New Roman" panose="02020603050405020304" pitchFamily="18" charset="0"/>
                <a:cs typeface="Times New Roman" panose="02020603050405020304" pitchFamily="18" charset="0"/>
              </a:rPr>
              <a:t>therefore the numbers before and after 2011 </a:t>
            </a:r>
            <a:r>
              <a:rPr lang="en-US" altLang="zh-CN" sz="1000" dirty="0" smtClean="0">
                <a:solidFill>
                  <a:prstClr val="black"/>
                </a:solidFill>
                <a:latin typeface="Times New Roman" panose="02020603050405020304" pitchFamily="18" charset="0"/>
                <a:cs typeface="Times New Roman" panose="02020603050405020304" pitchFamily="18" charset="0"/>
              </a:rPr>
              <a:t>are </a:t>
            </a:r>
            <a:r>
              <a:rPr lang="en-US" altLang="zh-CN" sz="1000" dirty="0">
                <a:solidFill>
                  <a:prstClr val="black"/>
                </a:solidFill>
                <a:latin typeface="Times New Roman" panose="02020603050405020304" pitchFamily="18" charset="0"/>
                <a:cs typeface="Times New Roman" panose="02020603050405020304" pitchFamily="18" charset="0"/>
              </a:rPr>
              <a:t>not </a:t>
            </a:r>
            <a:r>
              <a:rPr lang="en-US" altLang="zh-CN" sz="1000" dirty="0" smtClean="0">
                <a:solidFill>
                  <a:prstClr val="black"/>
                </a:solidFill>
                <a:latin typeface="Times New Roman" panose="02020603050405020304" pitchFamily="18" charset="0"/>
                <a:cs typeface="Times New Roman" panose="02020603050405020304" pitchFamily="18" charset="0"/>
              </a:rPr>
              <a:t>comparable.</a:t>
            </a:r>
            <a:endParaRPr lang="en-US" altLang="zh-CN" sz="1000" dirty="0">
              <a:solidFill>
                <a:prstClr val="black"/>
              </a:solidFill>
              <a:latin typeface="Times New Roman" panose="02020603050405020304" pitchFamily="18" charset="0"/>
              <a:cs typeface="Times New Roman" panose="02020603050405020304" pitchFamily="18" charset="0"/>
            </a:endParaRPr>
          </a:p>
          <a:p>
            <a:r>
              <a:rPr lang="en-US" sz="1000" dirty="0" smtClean="0">
                <a:solidFill>
                  <a:srgbClr val="000000"/>
                </a:solidFill>
                <a:latin typeface="Times New Roman" panose="02020603050405020304" pitchFamily="18" charset="0"/>
                <a:cs typeface="Times New Roman" panose="02020603050405020304" pitchFamily="18" charset="0"/>
              </a:rPr>
              <a:t>Source</a:t>
            </a:r>
            <a:r>
              <a:rPr lang="en-US" sz="1000" dirty="0">
                <a:solidFill>
                  <a:srgbClr val="000000"/>
                </a:solidFill>
                <a:latin typeface="Times New Roman" panose="02020603050405020304" pitchFamily="18" charset="0"/>
                <a:cs typeface="Times New Roman" panose="02020603050405020304" pitchFamily="18" charset="0"/>
              </a:rPr>
              <a:t>: 2003-2015 Survey of Occupational Injuries and Illnesses.</a:t>
            </a:r>
          </a:p>
        </p:txBody>
      </p:sp>
    </p:spTree>
    <p:extLst>
      <p:ext uri="{BB962C8B-B14F-4D97-AF65-F5344CB8AC3E}">
        <p14:creationId xmlns:p14="http://schemas.microsoft.com/office/powerpoint/2010/main" val="34563610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smtClean="0">
                <a:latin typeface="Times New Roman" pitchFamily="18" charset="0"/>
                <a:cs typeface="Times New Roman" pitchFamily="18" charset="0"/>
              </a:rPr>
              <a:t>14a</a:t>
            </a:r>
            <a:r>
              <a:rPr lang="en-US" sz="2000" b="1" dirty="0">
                <a:latin typeface="Times New Roman" pitchFamily="18" charset="0"/>
                <a:cs typeface="Times New Roman" pitchFamily="18" charset="0"/>
              </a:rPr>
              <a:t>. Number of </a:t>
            </a:r>
            <a:r>
              <a:rPr lang="en-US" altLang="zh-CN" sz="2000" b="1" dirty="0">
                <a:latin typeface="Times New Roman" panose="02020603050405020304" pitchFamily="18" charset="0"/>
                <a:cs typeface="Times New Roman" panose="02020603050405020304" pitchFamily="18" charset="0"/>
              </a:rPr>
              <a:t>nonfatal injuries from being </a:t>
            </a:r>
            <a:r>
              <a:rPr lang="en-US" altLang="zh-CN" sz="2000" b="1" dirty="0" smtClean="0">
                <a:latin typeface="Times New Roman" panose="02020603050405020304" pitchFamily="18" charset="0"/>
                <a:cs typeface="Times New Roman" panose="02020603050405020304" pitchFamily="18" charset="0"/>
              </a:rPr>
              <a:t>caught or compressed by object or equipment</a:t>
            </a:r>
            <a:r>
              <a:rPr lang="en-US" altLang="zh-CN" sz="2000" b="1" dirty="0">
                <a:latin typeface="Times New Roman" panose="02020603050405020304" pitchFamily="18" charset="0"/>
                <a:cs typeface="Times New Roman" panose="02020603050405020304" pitchFamily="18" charset="0"/>
              </a:rPr>
              <a:t>, by major industry, 2</a:t>
            </a:r>
            <a:r>
              <a:rPr lang="en-US" sz="2000" b="1" dirty="0">
                <a:latin typeface="Times New Roman" pitchFamily="18" charset="0"/>
                <a:cs typeface="Times New Roman" pitchFamily="18" charset="0"/>
              </a:rPr>
              <a:t>015 </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1925650052"/>
              </p:ext>
            </p:extLst>
          </p:nvPr>
        </p:nvGraphicFramePr>
        <p:xfrm>
          <a:off x="414270" y="1078506"/>
          <a:ext cx="8305800" cy="528928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611051"/>
            <a:ext cx="9144000" cy="246221"/>
          </a:xfrm>
          <a:prstGeom prst="rect">
            <a:avLst/>
          </a:prstGeom>
        </p:spPr>
        <p:txBody>
          <a:bodyPr wrap="square">
            <a:spAutoFit/>
          </a:bodyPr>
          <a:lstStyle/>
          <a:p>
            <a:r>
              <a:rPr lang="en-US" sz="1000" dirty="0" smtClean="0">
                <a:solidFill>
                  <a:srgbClr val="000000"/>
                </a:solidFill>
                <a:latin typeface="Times New Roman" panose="02020603050405020304" pitchFamily="18" charset="0"/>
                <a:cs typeface="Times New Roman" panose="02020603050405020304" pitchFamily="18" charset="0"/>
              </a:rPr>
              <a:t>Source</a:t>
            </a:r>
            <a:r>
              <a:rPr lang="en-US" sz="1000" dirty="0">
                <a:solidFill>
                  <a:srgbClr val="000000"/>
                </a:solidFill>
                <a:latin typeface="Times New Roman" panose="02020603050405020304" pitchFamily="18" charset="0"/>
                <a:cs typeface="Times New Roman" panose="02020603050405020304" pitchFamily="18" charset="0"/>
              </a:rPr>
              <a:t>: </a:t>
            </a:r>
            <a:r>
              <a:rPr lang="en-US" sz="1000" dirty="0" smtClean="0">
                <a:solidFill>
                  <a:srgbClr val="000000"/>
                </a:solidFill>
                <a:latin typeface="Times New Roman" panose="02020603050405020304" pitchFamily="18" charset="0"/>
                <a:cs typeface="Times New Roman" panose="02020603050405020304" pitchFamily="18" charset="0"/>
              </a:rPr>
              <a:t>2015 </a:t>
            </a:r>
            <a:r>
              <a:rPr lang="en-US" sz="1000" dirty="0">
                <a:solidFill>
                  <a:srgbClr val="000000"/>
                </a:solidFill>
                <a:latin typeface="Times New Roman" panose="02020603050405020304" pitchFamily="18" charset="0"/>
                <a:cs typeface="Times New Roman" panose="02020603050405020304" pitchFamily="18" charset="0"/>
              </a:rPr>
              <a:t>Survey of Occupational Injuries and Illnesses.</a:t>
            </a:r>
          </a:p>
        </p:txBody>
      </p:sp>
    </p:spTree>
    <p:extLst>
      <p:ext uri="{BB962C8B-B14F-4D97-AF65-F5344CB8AC3E}">
        <p14:creationId xmlns:p14="http://schemas.microsoft.com/office/powerpoint/2010/main" val="1658689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42900" y="304800"/>
            <a:ext cx="8458200" cy="704910"/>
          </a:xfrm>
        </p:spPr>
        <p:txBody>
          <a:bodyPr>
            <a:normAutofit/>
          </a:bodyPr>
          <a:lstStyle/>
          <a:p>
            <a:pPr marL="457200" indent="-457200" algn="l"/>
            <a:r>
              <a:rPr lang="en-US" altLang="zh-CN" sz="2000" b="1" dirty="0" smtClean="0">
                <a:latin typeface="Times New Roman" panose="02020603050405020304" pitchFamily="18" charset="0"/>
                <a:cs typeface="Times New Roman" panose="02020603050405020304" pitchFamily="18" charset="0"/>
              </a:rPr>
              <a:t>14b. Rate of nonfatal injuries from being caught or compressed by object or equipment, by major industry, 2</a:t>
            </a:r>
            <a:r>
              <a:rPr lang="en-US" sz="2000" b="1" dirty="0" smtClean="0">
                <a:latin typeface="Times New Roman" panose="02020603050405020304" pitchFamily="18" charset="0"/>
                <a:cs typeface="Times New Roman" panose="02020603050405020304" pitchFamily="18" charset="0"/>
              </a:rPr>
              <a:t>015 </a:t>
            </a:r>
            <a:endParaRPr lang="en-US" altLang="zh-CN" sz="2000" b="0" dirty="0">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4048244"/>
              </p:ext>
            </p:extLst>
          </p:nvPr>
        </p:nvGraphicFramePr>
        <p:xfrm>
          <a:off x="838200" y="1295400"/>
          <a:ext cx="7391400"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24622" y="6646765"/>
            <a:ext cx="9141790" cy="246221"/>
          </a:xfrm>
          <a:prstGeom prst="rect">
            <a:avLst/>
          </a:prstGeom>
        </p:spPr>
        <p:txBody>
          <a:bodyPr wrap="square">
            <a:spAutoFit/>
          </a:bodyPr>
          <a:lstStyle/>
          <a:p>
            <a:r>
              <a:rPr lang="en-US" sz="1000" dirty="0">
                <a:solidFill>
                  <a:srgbClr val="000000"/>
                </a:solidFill>
                <a:latin typeface="Times New Roman" panose="02020603050405020304" pitchFamily="18" charset="0"/>
                <a:cs typeface="Times New Roman" panose="02020603050405020304" pitchFamily="18" charset="0"/>
              </a:rPr>
              <a:t>Source: </a:t>
            </a:r>
            <a:r>
              <a:rPr lang="en-US" sz="1000" dirty="0" smtClean="0">
                <a:solidFill>
                  <a:srgbClr val="000000"/>
                </a:solidFill>
                <a:latin typeface="Times New Roman" panose="02020603050405020304" pitchFamily="18" charset="0"/>
                <a:cs typeface="Times New Roman" panose="02020603050405020304" pitchFamily="18" charset="0"/>
              </a:rPr>
              <a:t>2015 </a:t>
            </a:r>
            <a:r>
              <a:rPr lang="en-US" sz="1000" dirty="0">
                <a:solidFill>
                  <a:srgbClr val="000000"/>
                </a:solidFill>
                <a:latin typeface="Times New Roman" panose="02020603050405020304" pitchFamily="18" charset="0"/>
                <a:cs typeface="Times New Roman" panose="02020603050405020304" pitchFamily="18" charset="0"/>
              </a:rPr>
              <a:t>Survey of Occupational Injuries and Illnesses.</a:t>
            </a:r>
          </a:p>
        </p:txBody>
      </p:sp>
    </p:spTree>
    <p:extLst>
      <p:ext uri="{BB962C8B-B14F-4D97-AF65-F5344CB8AC3E}">
        <p14:creationId xmlns:p14="http://schemas.microsoft.com/office/powerpoint/2010/main" val="508895549"/>
      </p:ext>
    </p:extLst>
  </p:cSld>
  <p:clrMapOvr>
    <a:masterClrMapping/>
  </p:clrMapOvr>
  <p:transition>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03270" y="381000"/>
            <a:ext cx="8337461" cy="533400"/>
          </a:xfrm>
        </p:spPr>
        <p:txBody>
          <a:bodyPr>
            <a:noAutofit/>
          </a:bodyPr>
          <a:lstStyle/>
          <a:p>
            <a:pPr marL="520700" indent="-520700" algn="l"/>
            <a:r>
              <a:rPr lang="en-US" altLang="zh-CN" sz="2000" b="1" dirty="0">
                <a:latin typeface="Times New Roman" pitchFamily="18" charset="0"/>
                <a:ea typeface="宋体" pitchFamily="2" charset="-122"/>
              </a:rPr>
              <a:t>1</a:t>
            </a:r>
            <a:r>
              <a:rPr lang="en-US" altLang="zh-CN" sz="2000" b="1" dirty="0" smtClean="0">
                <a:latin typeface="Times New Roman" pitchFamily="18" charset="0"/>
                <a:ea typeface="宋体" pitchFamily="2" charset="-122"/>
              </a:rPr>
              <a:t>. Number of fatalities in construction, caught-in/between and other fatalities*, 2003-2015</a:t>
            </a:r>
          </a:p>
        </p:txBody>
      </p:sp>
      <p:graphicFrame>
        <p:nvGraphicFramePr>
          <p:cNvPr id="19" name="Object 3"/>
          <p:cNvGraphicFramePr>
            <a:graphicFrameLocks noGrp="1" noChangeAspect="1"/>
          </p:cNvGraphicFramePr>
          <p:nvPr>
            <p:ph sz="half" idx="4294967295"/>
            <p:extLst>
              <p:ext uri="{D42A27DB-BD31-4B8C-83A1-F6EECF244321}">
                <p14:modId xmlns:p14="http://schemas.microsoft.com/office/powerpoint/2010/main" val="1320631746"/>
              </p:ext>
            </p:extLst>
          </p:nvPr>
        </p:nvGraphicFramePr>
        <p:xfrm>
          <a:off x="373085" y="1160621"/>
          <a:ext cx="8397831" cy="5297269"/>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6"/>
          <p:cNvSpPr>
            <a:spLocks noChangeArrowheads="1"/>
          </p:cNvSpPr>
          <p:nvPr/>
        </p:nvSpPr>
        <p:spPr bwMode="auto">
          <a:xfrm>
            <a:off x="1" y="6150114"/>
            <a:ext cx="9143999" cy="707886"/>
          </a:xfrm>
          <a:prstGeom prst="rect">
            <a:avLst/>
          </a:prstGeom>
          <a:noFill/>
          <a:ln w="9525">
            <a:noFill/>
            <a:miter lim="800000"/>
            <a:headEnd/>
            <a:tailEnd/>
          </a:ln>
        </p:spPr>
        <p:txBody>
          <a:bodyPr wrap="square" anchor="ctr">
            <a:spAutoFit/>
          </a:bodyPr>
          <a:lstStyle/>
          <a:p>
            <a:r>
              <a:rPr lang="en-US" altLang="zh-CN" sz="1000" dirty="0">
                <a:solidFill>
                  <a:prstClr val="black"/>
                </a:solidFill>
                <a:latin typeface="Times New Roman" panose="02020603050405020304" pitchFamily="18" charset="0"/>
                <a:cs typeface="Times New Roman" panose="02020603050405020304" pitchFamily="18" charset="0"/>
              </a:rPr>
              <a:t>Note</a:t>
            </a:r>
            <a:r>
              <a:rPr lang="en-US" altLang="zh-CN" sz="1000" dirty="0" smtClean="0">
                <a:solidFill>
                  <a:prstClr val="black"/>
                </a:solidFill>
                <a:latin typeface="Times New Roman" panose="02020603050405020304" pitchFamily="18" charset="0"/>
                <a:cs typeface="Times New Roman" panose="02020603050405020304" pitchFamily="18" charset="0"/>
              </a:rPr>
              <a:t>: In </a:t>
            </a:r>
            <a:r>
              <a:rPr lang="en-US" altLang="zh-CN" sz="1000" dirty="0">
                <a:solidFill>
                  <a:prstClr val="black"/>
                </a:solidFill>
                <a:latin typeface="Times New Roman" panose="02020603050405020304" pitchFamily="18" charset="0"/>
                <a:cs typeface="Times New Roman" panose="02020603050405020304" pitchFamily="18" charset="0"/>
              </a:rPr>
              <a:t>2011, the CFOI switched to OIICS version </a:t>
            </a:r>
            <a:r>
              <a:rPr lang="en-US" altLang="zh-CN" sz="1000" dirty="0" smtClean="0">
                <a:solidFill>
                  <a:prstClr val="black"/>
                </a:solidFill>
                <a:latin typeface="Times New Roman" panose="02020603050405020304" pitchFamily="18" charset="0"/>
                <a:cs typeface="Times New Roman" panose="02020603050405020304" pitchFamily="18" charset="0"/>
              </a:rPr>
              <a:t>2.01, therefore the numbers before and after 2011 are not comparable.</a:t>
            </a:r>
          </a:p>
          <a:p>
            <a:r>
              <a:rPr lang="en-US" altLang="zh-CN" sz="1000" dirty="0" smtClean="0">
                <a:solidFill>
                  <a:prstClr val="black"/>
                </a:solidFill>
                <a:latin typeface="Times New Roman" panose="02020603050405020304" pitchFamily="18" charset="0"/>
                <a:cs typeface="Times New Roman" panose="02020603050405020304" pitchFamily="18" charset="0"/>
              </a:rPr>
              <a:t>* Other fatalities are fatalities from all causes except caught-in/between.  </a:t>
            </a:r>
            <a:endParaRPr lang="en-US" altLang="zh-CN" sz="1000" dirty="0">
              <a:solidFill>
                <a:prstClr val="black"/>
              </a:solidFill>
              <a:latin typeface="Times New Roman" panose="02020603050405020304" pitchFamily="18" charset="0"/>
              <a:cs typeface="Times New Roman" panose="02020603050405020304" pitchFamily="18" charset="0"/>
            </a:endParaRPr>
          </a:p>
          <a:p>
            <a:pPr eaLnBrk="0" hangingPunct="0"/>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p>
        </p:txBody>
      </p:sp>
    </p:spTree>
    <p:extLst>
      <p:ext uri="{BB962C8B-B14F-4D97-AF65-F5344CB8AC3E}">
        <p14:creationId xmlns:p14="http://schemas.microsoft.com/office/powerpoint/2010/main" val="166017876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smtClean="0">
                <a:latin typeface="Times New Roman" pitchFamily="18" charset="0"/>
                <a:cs typeface="Times New Roman" pitchFamily="18" charset="0"/>
              </a:rPr>
              <a:t>15. </a:t>
            </a:r>
            <a:r>
              <a:rPr lang="en-US" sz="2000" b="1" dirty="0" smtClean="0">
                <a:latin typeface="Times New Roman" pitchFamily="18" charset="0"/>
              </a:rPr>
              <a:t>Nonfatal injuries in construction from being caught or compressed by object or equipment, selected primary sources, </a:t>
            </a:r>
            <a:r>
              <a:rPr lang="en-US" sz="2000" b="1" dirty="0" smtClean="0">
                <a:latin typeface="Times New Roman" pitchFamily="18" charset="0"/>
              </a:rPr>
              <a:t>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3436776030"/>
              </p:ext>
            </p:extLst>
          </p:nvPr>
        </p:nvGraphicFramePr>
        <p:xfrm>
          <a:off x="414270" y="1078506"/>
          <a:ext cx="8305800" cy="528928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0" y="6457890"/>
            <a:ext cx="9144000" cy="246221"/>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a:t>
            </a:r>
            <a:r>
              <a:rPr lang="en-US" sz="1000" dirty="0" smtClean="0">
                <a:latin typeface="Times New Roman" panose="02020603050405020304" pitchFamily="18" charset="0"/>
                <a:cs typeface="Times New Roman" panose="02020603050405020304" pitchFamily="18" charset="0"/>
              </a:rPr>
              <a:t>requests.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7455857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IV. Nonfatal Caught-in/between Injuries among Construction </a:t>
            </a:r>
            <a:r>
              <a:rPr lang="en-US" sz="3600" b="1" dirty="0">
                <a:latin typeface="Times New Roman" panose="02020603050405020304" pitchFamily="18" charset="0"/>
                <a:cs typeface="Times New Roman" panose="02020603050405020304" pitchFamily="18" charset="0"/>
              </a:rPr>
              <a:t>Subgroups</a:t>
            </a:r>
            <a:br>
              <a:rPr lang="en-US" sz="3600" b="1" dirty="0">
                <a:latin typeface="Times New Roman" panose="02020603050405020304" pitchFamily="18" charset="0"/>
                <a:cs typeface="Times New Roman" panose="02020603050405020304" pitchFamily="18" charset="0"/>
              </a:rPr>
            </a:br>
            <a:r>
              <a:rPr lang="en-US" sz="3600" b="1" dirty="0">
                <a:latin typeface="Times New Roman" panose="02020603050405020304" pitchFamily="18" charset="0"/>
                <a:cs typeface="Times New Roman" panose="02020603050405020304" pitchFamily="18" charset="0"/>
              </a:rPr>
              <a:t>(Private wage-and-salary workers)  </a:t>
            </a:r>
          </a:p>
        </p:txBody>
      </p:sp>
    </p:spTree>
    <p:extLst>
      <p:ext uri="{BB962C8B-B14F-4D97-AF65-F5344CB8AC3E}">
        <p14:creationId xmlns:p14="http://schemas.microsoft.com/office/powerpoint/2010/main" val="642734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smtClean="0">
                <a:latin typeface="Times New Roman" pitchFamily="18" charset="0"/>
                <a:cs typeface="Times New Roman" pitchFamily="18" charset="0"/>
              </a:rPr>
              <a:t>16. Number and rate of nonfatal injuries from being caught or compressed by object or equipment, selected construction subsectors, </a:t>
            </a:r>
            <a:r>
              <a:rPr lang="en-US" altLang="zh-CN" sz="2000" b="1" dirty="0" smtClean="0">
                <a:latin typeface="Times New Roman" panose="02020603050405020304" pitchFamily="18" charset="0"/>
                <a:ea typeface="宋体" pitchFamily="2" charset="-122"/>
                <a:cs typeface="Times New Roman" panose="02020603050405020304" pitchFamily="18" charset="0"/>
              </a:rPr>
              <a:t>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1627355596"/>
              </p:ext>
            </p:extLst>
          </p:nvPr>
        </p:nvGraphicFramePr>
        <p:xfrm>
          <a:off x="-304800" y="1285296"/>
          <a:ext cx="9448800" cy="5039304"/>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4622" y="6646765"/>
            <a:ext cx="9141790" cy="246221"/>
          </a:xfrm>
          <a:prstGeom prst="rect">
            <a:avLst/>
          </a:prstGeom>
        </p:spPr>
        <p:txBody>
          <a:bodyPr wrap="square">
            <a:spAutoFit/>
          </a:bodyPr>
          <a:lstStyle/>
          <a:p>
            <a:r>
              <a:rPr lang="en-US" sz="1000" dirty="0">
                <a:solidFill>
                  <a:srgbClr val="000000"/>
                </a:solidFill>
                <a:latin typeface="Times New Roman" panose="02020603050405020304" pitchFamily="18" charset="0"/>
                <a:cs typeface="Times New Roman" panose="02020603050405020304" pitchFamily="18" charset="0"/>
              </a:rPr>
              <a:t>Source: </a:t>
            </a:r>
            <a:r>
              <a:rPr lang="en-US" sz="1000" dirty="0" smtClean="0">
                <a:solidFill>
                  <a:srgbClr val="000000"/>
                </a:solidFill>
                <a:latin typeface="Times New Roman" panose="02020603050405020304" pitchFamily="18" charset="0"/>
                <a:cs typeface="Times New Roman" panose="02020603050405020304" pitchFamily="18" charset="0"/>
              </a:rPr>
              <a:t>2015 </a:t>
            </a:r>
            <a:r>
              <a:rPr lang="en-US" sz="1000" dirty="0">
                <a:solidFill>
                  <a:srgbClr val="000000"/>
                </a:solidFill>
                <a:latin typeface="Times New Roman" panose="02020603050405020304" pitchFamily="18" charset="0"/>
                <a:cs typeface="Times New Roman" panose="02020603050405020304" pitchFamily="18" charset="0"/>
              </a:rPr>
              <a:t>Survey of Occupational Injuries and Illnesses.</a:t>
            </a:r>
          </a:p>
        </p:txBody>
      </p:sp>
    </p:spTree>
    <p:extLst>
      <p:ext uri="{BB962C8B-B14F-4D97-AF65-F5344CB8AC3E}">
        <p14:creationId xmlns:p14="http://schemas.microsoft.com/office/powerpoint/2010/main" val="23401245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8458200" cy="914400"/>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17. Number and rate of nonfatal caught or compressed by object or equipment injuries resulting in days away from work, selected construction occupations, </a:t>
            </a:r>
            <a:r>
              <a:rPr lang="en-US" sz="2000" b="1" dirty="0" smtClean="0">
                <a:latin typeface="Times New Roman" panose="02020603050405020304" pitchFamily="18" charset="0"/>
                <a:cs typeface="Times New Roman" panose="02020603050405020304" pitchFamily="18" charset="0"/>
              </a:rPr>
              <a:t>2015 </a:t>
            </a:r>
            <a:endParaRPr lang="en-US" sz="2000" dirty="0" smtClean="0">
              <a:latin typeface="Times New Roman" panose="02020603050405020304" pitchFamily="18" charset="0"/>
              <a:cs typeface="Times New Roman" panose="02020603050405020304"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2042509149"/>
              </p:ext>
            </p:extLst>
          </p:nvPr>
        </p:nvGraphicFramePr>
        <p:xfrm>
          <a:off x="463670" y="1429986"/>
          <a:ext cx="8567835"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11854" y="6329882"/>
            <a:ext cx="9139335" cy="553998"/>
          </a:xfrm>
          <a:prstGeom prst="rect">
            <a:avLst/>
          </a:prstGeom>
        </p:spPr>
        <p:txBody>
          <a:bodyPr wrap="square">
            <a:spAutoFit/>
          </a:bodyPr>
          <a:lstStyle/>
          <a:p>
            <a:pPr eaLnBrk="0" hangingPunct="0"/>
            <a:r>
              <a:rPr lang="en-US" sz="1000" dirty="0" smtClean="0">
                <a:latin typeface="Times New Roman" panose="02020603050405020304" pitchFamily="18" charset="0"/>
                <a:cs typeface="Times New Roman" panose="02020603050405020304" pitchFamily="18" charset="0"/>
              </a:rPr>
              <a:t>* refers </a:t>
            </a:r>
            <a:r>
              <a:rPr lang="en-US" sz="1000" dirty="0">
                <a:latin typeface="Times New Roman" panose="02020603050405020304" pitchFamily="18" charset="0"/>
                <a:cs typeface="Times New Roman" panose="02020603050405020304" pitchFamily="18" charset="0"/>
              </a:rPr>
              <a:t>to the Heating and Air Conditioning Mechanics occupation.</a:t>
            </a:r>
            <a:endParaRPr lang="en-US" altLang="zh-CN" sz="1000" dirty="0" smtClean="0">
              <a:latin typeface="Times New Roman" panose="02020603050405020304" pitchFamily="18" charset="0"/>
              <a:cs typeface="Times New Roman" panose="02020603050405020304" pitchFamily="18" charset="0"/>
            </a:endParaRPr>
          </a:p>
          <a:p>
            <a:pPr eaLnBrk="0" hangingPunct="0"/>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a:t>
            </a:r>
            <a:r>
              <a:rPr lang="en-US" sz="1000" dirty="0" smtClean="0">
                <a:latin typeface="Times New Roman" panose="02020603050405020304" pitchFamily="18" charset="0"/>
                <a:cs typeface="Times New Roman" panose="02020603050405020304" pitchFamily="18" charset="0"/>
              </a:rPr>
              <a:t>Number of nonfatal injuries </a:t>
            </a:r>
            <a:r>
              <a:rPr lang="en-US" sz="1000" dirty="0">
                <a:latin typeface="Times New Roman" panose="02020603050405020304" pitchFamily="18" charset="0"/>
                <a:cs typeface="Times New Roman" panose="02020603050405020304" pitchFamily="18" charset="0"/>
              </a:rPr>
              <a:t>were obtained from the BLS through special </a:t>
            </a:r>
            <a:r>
              <a:rPr lang="en-US" sz="1000" dirty="0" smtClean="0">
                <a:latin typeface="Times New Roman" panose="02020603050405020304" pitchFamily="18" charset="0"/>
                <a:cs typeface="Times New Roman" panose="02020603050405020304" pitchFamily="18" charset="0"/>
              </a:rPr>
              <a:t>requests. Numbers </a:t>
            </a:r>
            <a:r>
              <a:rPr lang="en-US" sz="1000" dirty="0">
                <a:latin typeface="Times New Roman" panose="02020603050405020304" pitchFamily="18" charset="0"/>
                <a:cs typeface="Times New Roman" panose="02020603050405020304" pitchFamily="18" charset="0"/>
              </a:rPr>
              <a:t>of FTEs were estimated using the Current Population Survey. </a:t>
            </a:r>
            <a:r>
              <a:rPr lang="en-US" sz="1000" dirty="0" smtClean="0">
                <a:latin typeface="Times New Roman" panose="02020603050405020304" pitchFamily="18" charset="0"/>
                <a:cs typeface="Times New Roman" panose="02020603050405020304" pitchFamily="18" charset="0"/>
              </a:rPr>
              <a:t>Calculations by the authors.</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8065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p:cNvSpPr>
            <a:spLocks noGrp="1" noChangeArrowheads="1"/>
          </p:cNvSpPr>
          <p:nvPr>
            <p:ph type="title" idx="4294967295"/>
          </p:nvPr>
        </p:nvSpPr>
        <p:spPr>
          <a:xfrm>
            <a:off x="387724" y="304800"/>
            <a:ext cx="8368553" cy="685800"/>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18. Percentage and rate of nonfatal injuries from being caught or compressed by object or equipment in construction, </a:t>
            </a:r>
            <a:r>
              <a:rPr lang="en-US" sz="2000" b="1" dirty="0">
                <a:latin typeface="Times New Roman" panose="02020603050405020304" pitchFamily="18" charset="0"/>
                <a:cs typeface="Times New Roman" panose="02020603050405020304" pitchFamily="18" charset="0"/>
              </a:rPr>
              <a:t>by age </a:t>
            </a:r>
            <a:r>
              <a:rPr lang="en-US" sz="2000" b="1" dirty="0" smtClean="0">
                <a:latin typeface="Times New Roman" panose="02020603050405020304" pitchFamily="18" charset="0"/>
                <a:cs typeface="Times New Roman" panose="02020603050405020304" pitchFamily="18" charset="0"/>
              </a:rPr>
              <a:t>group</a:t>
            </a: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2015</a:t>
            </a:r>
            <a:endParaRPr lang="en-US" altLang="zh-CN" sz="2000" b="0" dirty="0">
              <a:solidFill>
                <a:srgbClr val="FF0000"/>
              </a:solidFill>
              <a:ea typeface="SimSun" pitchFamily="2" charset="-122"/>
            </a:endParaRPr>
          </a:p>
        </p:txBody>
      </p:sp>
      <p:graphicFrame>
        <p:nvGraphicFramePr>
          <p:cNvPr id="6" name="Object 3"/>
          <p:cNvGraphicFramePr>
            <a:graphicFrameLocks noGrp="1" noChangeAspect="1"/>
          </p:cNvGraphicFramePr>
          <p:nvPr>
            <p:ph type="chart" idx="4294967295"/>
            <p:extLst>
              <p:ext uri="{D42A27DB-BD31-4B8C-83A1-F6EECF244321}">
                <p14:modId xmlns:p14="http://schemas.microsoft.com/office/powerpoint/2010/main" val="2933193826"/>
              </p:ext>
            </p:extLst>
          </p:nvPr>
        </p:nvGraphicFramePr>
        <p:xfrm>
          <a:off x="482600" y="1066800"/>
          <a:ext cx="8178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44000"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Numbers were obtained from the BLS through special requests. Numbers of FTEs were estimated using the Current Population Survey. Calculations by the authors</a:t>
            </a:r>
            <a:r>
              <a:rPr lang="en-US" sz="1000" dirty="0" smtClean="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views expressed here do not necessarily reflect the views of the BLS. </a:t>
            </a:r>
          </a:p>
        </p:txBody>
      </p:sp>
    </p:spTree>
    <p:extLst>
      <p:ext uri="{BB962C8B-B14F-4D97-AF65-F5344CB8AC3E}">
        <p14:creationId xmlns:p14="http://schemas.microsoft.com/office/powerpoint/2010/main" val="1778715405"/>
      </p:ext>
    </p:extLst>
  </p:cSld>
  <p:clrMapOvr>
    <a:masterClrMapping/>
  </p:clrMapOvr>
  <p:transition>
    <p:pull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latin typeface="Times New Roman" panose="02020603050405020304" pitchFamily="18" charset="0"/>
                <a:cs typeface="Times New Roman" panose="02020603050405020304" pitchFamily="18" charset="0"/>
              </a:rPr>
              <a:t>V. Caught-in/between Prevention in Construction</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28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985" y="304800"/>
            <a:ext cx="8044031" cy="685800"/>
          </a:xfrm>
        </p:spPr>
        <p:txBody>
          <a:bodyPr>
            <a:noAutofit/>
          </a:bodyPr>
          <a:lstStyle/>
          <a:p>
            <a:pPr algn="l"/>
            <a:r>
              <a:rPr lang="en-US" altLang="zh-CN" sz="2000" b="1" dirty="0">
                <a:latin typeface="Times New Roman" panose="02020603050405020304" pitchFamily="18" charset="0"/>
                <a:cs typeface="Times New Roman" panose="02020603050405020304" pitchFamily="18" charset="0"/>
              </a:rPr>
              <a:t>2</a:t>
            </a:r>
            <a:r>
              <a:rPr lang="en-US" altLang="zh-CN" sz="2000" b="1" dirty="0" smtClean="0">
                <a:latin typeface="Times New Roman" panose="02020603050405020304" pitchFamily="18" charset="0"/>
                <a:cs typeface="Times New Roman" panose="02020603050405020304" pitchFamily="18" charset="0"/>
              </a:rPr>
              <a:t>. Number </a:t>
            </a:r>
            <a:r>
              <a:rPr lang="en-US" altLang="zh-CN" sz="2000" b="1" dirty="0">
                <a:latin typeface="Times New Roman" panose="02020603050405020304" pitchFamily="18" charset="0"/>
                <a:cs typeface="Times New Roman" panose="02020603050405020304" pitchFamily="18" charset="0"/>
              </a:rPr>
              <a:t>of </a:t>
            </a:r>
            <a:r>
              <a:rPr lang="en-US" altLang="zh-CN" sz="2000" b="1" dirty="0" smtClean="0">
                <a:latin typeface="Times New Roman" panose="02020603050405020304" pitchFamily="18" charset="0"/>
                <a:cs typeface="Times New Roman" panose="02020603050405020304" pitchFamily="18" charset="0"/>
              </a:rPr>
              <a:t>fatal caught-in/between injuries in construction, 2003-2015</a:t>
            </a:r>
            <a:endParaRPr lang="en-US"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Grp="1" noChangeAspect="1"/>
          </p:cNvGraphicFramePr>
          <p:nvPr>
            <p:ph type="chart" idx="1"/>
            <p:extLst>
              <p:ext uri="{D42A27DB-BD31-4B8C-83A1-F6EECF244321}">
                <p14:modId xmlns:p14="http://schemas.microsoft.com/office/powerpoint/2010/main" val="1207430326"/>
              </p:ext>
            </p:extLst>
          </p:nvPr>
        </p:nvGraphicFramePr>
        <p:xfrm>
          <a:off x="473785" y="1219200"/>
          <a:ext cx="8196431" cy="517928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513" y="6304002"/>
            <a:ext cx="9144000" cy="553998"/>
          </a:xfrm>
          <a:prstGeom prst="rect">
            <a:avLst/>
          </a:prstGeom>
        </p:spPr>
        <p:txBody>
          <a:bodyPr wrap="square">
            <a:spAutoFit/>
          </a:bodyPr>
          <a:lstStyle/>
          <a:p>
            <a:pPr eaLnBrk="0" hangingPunct="0"/>
            <a:r>
              <a:rPr lang="en-US" altLang="zh-CN" sz="1000" dirty="0">
                <a:solidFill>
                  <a:prstClr val="black"/>
                </a:solidFill>
                <a:latin typeface="Times New Roman" panose="02020603050405020304" pitchFamily="18" charset="0"/>
                <a:cs typeface="Times New Roman" panose="02020603050405020304" pitchFamily="18" charset="0"/>
              </a:rPr>
              <a:t>Note: In 2011, the CFOI switched to OIICS version </a:t>
            </a:r>
            <a:r>
              <a:rPr lang="en-US" altLang="zh-CN" sz="1000" dirty="0" smtClean="0">
                <a:solidFill>
                  <a:prstClr val="black"/>
                </a:solidFill>
                <a:latin typeface="Times New Roman" panose="02020603050405020304" pitchFamily="18" charset="0"/>
                <a:cs typeface="Times New Roman" panose="02020603050405020304" pitchFamily="18" charset="0"/>
              </a:rPr>
              <a:t>2.01, </a:t>
            </a:r>
            <a:r>
              <a:rPr lang="en-US" altLang="zh-CN" sz="1000" dirty="0">
                <a:solidFill>
                  <a:prstClr val="black"/>
                </a:solidFill>
                <a:latin typeface="Times New Roman" panose="02020603050405020304" pitchFamily="18" charset="0"/>
                <a:cs typeface="Times New Roman" panose="02020603050405020304" pitchFamily="18" charset="0"/>
              </a:rPr>
              <a:t>therefore the numbers before and after 2011 </a:t>
            </a:r>
            <a:r>
              <a:rPr lang="en-US" altLang="zh-CN" sz="1000" dirty="0" smtClean="0">
                <a:solidFill>
                  <a:prstClr val="black"/>
                </a:solidFill>
                <a:latin typeface="Times New Roman" panose="02020603050405020304" pitchFamily="18" charset="0"/>
                <a:cs typeface="Times New Roman" panose="02020603050405020304" pitchFamily="18" charset="0"/>
              </a:rPr>
              <a:t>are </a:t>
            </a:r>
            <a:r>
              <a:rPr lang="en-US" altLang="zh-CN" sz="1000" dirty="0">
                <a:solidFill>
                  <a:prstClr val="black"/>
                </a:solidFill>
                <a:latin typeface="Times New Roman" panose="02020603050405020304" pitchFamily="18" charset="0"/>
                <a:cs typeface="Times New Roman" panose="02020603050405020304" pitchFamily="18" charset="0"/>
              </a:rPr>
              <a:t>not </a:t>
            </a:r>
            <a:r>
              <a:rPr lang="en-US" altLang="zh-CN" sz="1000" dirty="0" smtClean="0">
                <a:solidFill>
                  <a:prstClr val="black"/>
                </a:solidFill>
                <a:latin typeface="Times New Roman" panose="02020603050405020304" pitchFamily="18" charset="0"/>
                <a:cs typeface="Times New Roman" panose="02020603050405020304" pitchFamily="18" charset="0"/>
              </a:rPr>
              <a:t>comparable.</a:t>
            </a:r>
            <a:endParaRPr lang="en-US" altLang="zh-CN" sz="1000" dirty="0">
              <a:solidFill>
                <a:prstClr val="black"/>
              </a:solidFill>
              <a:latin typeface="Times New Roman" panose="02020603050405020304" pitchFamily="18" charset="0"/>
              <a:cs typeface="Times New Roman" panose="02020603050405020304" pitchFamily="18" charset="0"/>
            </a:endParaRPr>
          </a:p>
          <a:p>
            <a:pPr eaLnBrk="0" hangingPunct="0"/>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a:t>
            </a:r>
            <a:r>
              <a:rPr lang="en-US" sz="1000" dirty="0" smtClean="0">
                <a:latin typeface="Times New Roman" panose="02020603050405020304" pitchFamily="18" charset="0"/>
                <a:cs typeface="Times New Roman" panose="02020603050405020304" pitchFamily="18" charset="0"/>
              </a:rPr>
              <a:t>. </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1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71500" y="76200"/>
            <a:ext cx="8001000" cy="990599"/>
          </a:xfrm>
        </p:spPr>
        <p:txBody>
          <a:bodyPr>
            <a:noAutofit/>
          </a:bodyPr>
          <a:lstStyle/>
          <a:p>
            <a:pPr marL="457200" indent="-457200" algn="l"/>
            <a:r>
              <a:rPr lang="en-US" sz="2000" b="1" dirty="0" smtClean="0">
                <a:latin typeface="Times New Roman" panose="02020603050405020304" pitchFamily="18" charset="0"/>
                <a:cs typeface="Times New Roman" panose="02020603050405020304" pitchFamily="18" charset="0"/>
              </a:rPr>
              <a:t>3. </a:t>
            </a:r>
            <a:r>
              <a:rPr lang="en-US" sz="2000" b="1" dirty="0">
                <a:latin typeface="Times New Roman" panose="02020603050405020304" pitchFamily="18" charset="0"/>
                <a:cs typeface="Times New Roman" panose="02020603050405020304" pitchFamily="18" charset="0"/>
              </a:rPr>
              <a:t>Number of fatal </a:t>
            </a:r>
            <a:r>
              <a:rPr lang="en-US" sz="2000" b="1" dirty="0" smtClean="0">
                <a:latin typeface="Times New Roman" panose="02020603050405020304" pitchFamily="18" charset="0"/>
                <a:cs typeface="Times New Roman" panose="02020603050405020304" pitchFamily="18" charset="0"/>
              </a:rPr>
              <a:t>caught-in/between injuries, </a:t>
            </a:r>
            <a:r>
              <a:rPr lang="en-US" sz="2000" b="1" dirty="0">
                <a:latin typeface="Times New Roman" panose="02020603050405020304" pitchFamily="18" charset="0"/>
                <a:cs typeface="Times New Roman" panose="02020603050405020304" pitchFamily="18" charset="0"/>
              </a:rPr>
              <a:t>by major industry, </a:t>
            </a:r>
            <a:r>
              <a:rPr lang="en-US" sz="2000" b="1" dirty="0" smtClean="0">
                <a:latin typeface="Times New Roman" panose="02020603050405020304" pitchFamily="18" charset="0"/>
                <a:cs typeface="Times New Roman" panose="02020603050405020304" pitchFamily="18" charset="0"/>
              </a:rPr>
              <a:t>sum of 2011-2015</a:t>
            </a:r>
            <a:endParaRPr lang="en-US" sz="2000" dirty="0" smtClean="0">
              <a:solidFill>
                <a:srgbClr val="FF0000"/>
              </a:solidFill>
              <a:latin typeface="Times New Roman" pitchFamily="18" charset="0"/>
              <a:cs typeface="Times New Roman" pitchFamily="18" charset="0"/>
            </a:endParaRPr>
          </a:p>
        </p:txBody>
      </p:sp>
      <p:graphicFrame>
        <p:nvGraphicFramePr>
          <p:cNvPr id="6" name="Object 3"/>
          <p:cNvGraphicFramePr>
            <a:graphicFrameLocks noGrp="1" noChangeAspect="1"/>
          </p:cNvGraphicFramePr>
          <p:nvPr>
            <p:extLst>
              <p:ext uri="{D42A27DB-BD31-4B8C-83A1-F6EECF244321}">
                <p14:modId xmlns:p14="http://schemas.microsoft.com/office/powerpoint/2010/main" val="4167312226"/>
              </p:ext>
            </p:extLst>
          </p:nvPr>
        </p:nvGraphicFramePr>
        <p:xfrm>
          <a:off x="626179" y="1046527"/>
          <a:ext cx="7873999" cy="5073229"/>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8965" y="6231140"/>
            <a:ext cx="9152965" cy="553998"/>
          </a:xfrm>
          <a:prstGeom prst="rect">
            <a:avLst/>
          </a:prstGeom>
        </p:spPr>
        <p:txBody>
          <a:bodyPr wrap="square">
            <a:spAutoFit/>
          </a:bodyPr>
          <a:lstStyle/>
          <a:p>
            <a:pPr eaLnBrk="0" hangingPunct="0"/>
            <a:r>
              <a:rPr lang="en-US" altLang="zh-CN" sz="1000" dirty="0" smtClean="0">
                <a:latin typeface="Times New Roman" panose="02020603050405020304" pitchFamily="18" charset="0"/>
                <a:cs typeface="Times New Roman" panose="02020603050405020304" pitchFamily="18" charset="0"/>
              </a:rPr>
              <a:t> *Five deaths from </a:t>
            </a:r>
            <a:r>
              <a:rPr lang="en-US" altLang="zh-CN" sz="1000" dirty="0">
                <a:latin typeface="Times New Roman" panose="02020603050405020304" pitchFamily="18" charset="0"/>
                <a:cs typeface="Times New Roman" panose="02020603050405020304" pitchFamily="18" charset="0"/>
              </a:rPr>
              <a:t>being </a:t>
            </a:r>
            <a:r>
              <a:rPr lang="en-US" altLang="zh-CN" sz="1000" dirty="0" smtClean="0">
                <a:latin typeface="Times New Roman" panose="02020603050405020304" pitchFamily="18" charset="0"/>
                <a:cs typeface="Times New Roman" panose="02020603050405020304" pitchFamily="18" charset="0"/>
              </a:rPr>
              <a:t>caught/compressed by equipment or objects, and  nine deaths from being caught/crushed in collapsing materials.</a:t>
            </a:r>
          </a:p>
          <a:p>
            <a:pPr eaLnBrk="0" hangingPunct="0"/>
            <a:r>
              <a:rPr lang="en-US" altLang="zh-CN" sz="1000" dirty="0" smtClean="0">
                <a:latin typeface="Times New Roman" panose="02020603050405020304" pitchFamily="18" charset="0"/>
                <a:cs typeface="Times New Roman" panose="02020603050405020304" pitchFamily="18" charset="0"/>
              </a:rPr>
              <a:t>Source: </a:t>
            </a:r>
            <a:r>
              <a:rPr lang="en-US" sz="1000" dirty="0" smtClean="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endParaRPr lang="en-US" sz="1000" dirty="0">
              <a:latin typeface="Times New Roman" panose="02020603050405020304" pitchFamily="18" charset="0"/>
              <a:cs typeface="Times New Roman" panose="02020603050405020304" pitchFamily="18" charset="0"/>
            </a:endParaRPr>
          </a:p>
        </p:txBody>
      </p:sp>
      <p:sp>
        <p:nvSpPr>
          <p:cNvPr id="8" name="TextBox 1"/>
          <p:cNvSpPr txBox="1"/>
          <p:nvPr/>
        </p:nvSpPr>
        <p:spPr>
          <a:xfrm>
            <a:off x="2773392" y="5638800"/>
            <a:ext cx="609600" cy="30479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0" dirty="0" smtClean="0">
                <a:latin typeface="Times New Roman" panose="02020603050405020304" pitchFamily="18" charset="0"/>
                <a:cs typeface="Times New Roman" panose="02020603050405020304" pitchFamily="18" charset="0"/>
              </a:rPr>
              <a:t>14*</a:t>
            </a:r>
            <a:endParaRPr lang="en-US" sz="1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2921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04800" y="457200"/>
            <a:ext cx="8458200" cy="914400"/>
          </a:xfrm>
        </p:spPr>
        <p:txBody>
          <a:bodyPr/>
          <a:lstStyle/>
          <a:p>
            <a:pPr marL="509588" indent="-509588" algn="l" eaLnBrk="1" hangingPunct="1"/>
            <a:r>
              <a:rPr lang="en-US" sz="2000" b="1" dirty="0" smtClean="0">
                <a:latin typeface="Times New Roman" pitchFamily="18" charset="0"/>
              </a:rPr>
              <a:t>4. Fatal caught-in/between injuries in construction, by event or exposure, sum of 2011-2015</a:t>
            </a:r>
            <a:r>
              <a:rPr lang="en-US" sz="2000" b="1" dirty="0" smtClean="0"/>
              <a:t> </a:t>
            </a:r>
            <a:endParaRPr lang="en-US" sz="2000" b="1" dirty="0" smtClean="0">
              <a:latin typeface="Times New Roman" pitchFamily="18" charset="0"/>
            </a:endParaRPr>
          </a:p>
        </p:txBody>
      </p:sp>
      <p:graphicFrame>
        <p:nvGraphicFramePr>
          <p:cNvPr id="6" name="Object 3"/>
          <p:cNvGraphicFramePr>
            <a:graphicFrameLocks noGrp="1" noChangeAspect="1"/>
          </p:cNvGraphicFramePr>
          <p:nvPr>
            <p:ph sz="half" idx="4294967295"/>
            <p:extLst>
              <p:ext uri="{D42A27DB-BD31-4B8C-83A1-F6EECF244321}">
                <p14:modId xmlns:p14="http://schemas.microsoft.com/office/powerpoint/2010/main" val="3996598844"/>
              </p:ext>
            </p:extLst>
          </p:nvPr>
        </p:nvGraphicFramePr>
        <p:xfrm>
          <a:off x="152400" y="1304175"/>
          <a:ext cx="8610600" cy="55583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4"/>
          <p:cNvGraphicFramePr>
            <a:graphicFrameLocks noGrp="1" noChangeAspect="1"/>
          </p:cNvGraphicFramePr>
          <p:nvPr>
            <p:ph sz="half" idx="4294967295"/>
            <p:extLst>
              <p:ext uri="{D42A27DB-BD31-4B8C-83A1-F6EECF244321}">
                <p14:modId xmlns:p14="http://schemas.microsoft.com/office/powerpoint/2010/main" val="3525381789"/>
              </p:ext>
            </p:extLst>
          </p:nvPr>
        </p:nvGraphicFramePr>
        <p:xfrm>
          <a:off x="3048000" y="1143000"/>
          <a:ext cx="5867400" cy="47244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70150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smtClean="0">
                <a:latin typeface="Times New Roman" pitchFamily="18" charset="0"/>
                <a:cs typeface="Times New Roman" pitchFamily="18" charset="0"/>
              </a:rPr>
              <a:t>5a. </a:t>
            </a:r>
            <a:r>
              <a:rPr lang="en-US" sz="2000" b="1" dirty="0" smtClean="0">
                <a:latin typeface="Times New Roman" pitchFamily="18" charset="0"/>
              </a:rPr>
              <a:t>Number of fatal injuries from being caught or crushed in collapsing materials in </a:t>
            </a:r>
            <a:r>
              <a:rPr lang="en-US" sz="2000" b="1" dirty="0">
                <a:latin typeface="Times New Roman" pitchFamily="18" charset="0"/>
              </a:rPr>
              <a:t>construction, by </a:t>
            </a:r>
            <a:r>
              <a:rPr lang="en-US" sz="2000" b="1" dirty="0" smtClean="0">
                <a:latin typeface="Times New Roman" pitchFamily="18" charset="0"/>
              </a:rPr>
              <a:t>primary source, </a:t>
            </a:r>
            <a:r>
              <a:rPr lang="en-US" sz="2000" b="1" dirty="0">
                <a:latin typeface="Times New Roman" pitchFamily="18" charset="0"/>
              </a:rPr>
              <a:t>sum of </a:t>
            </a:r>
            <a:r>
              <a:rPr lang="en-US" sz="2000" b="1" dirty="0" smtClean="0">
                <a:latin typeface="Times New Roman" pitchFamily="18" charset="0"/>
              </a:rPr>
              <a:t>2011-2015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276315332"/>
              </p:ext>
            </p:extLst>
          </p:nvPr>
        </p:nvGraphicFramePr>
        <p:xfrm>
          <a:off x="414270" y="1078506"/>
          <a:ext cx="8305800" cy="528928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30192" y="6324600"/>
            <a:ext cx="9126072" cy="553998"/>
          </a:xfrm>
          <a:prstGeom prst="rect">
            <a:avLst/>
          </a:prstGeom>
        </p:spPr>
        <p:txBody>
          <a:bodyPr wrap="square">
            <a:spAutoFit/>
          </a:bodyPr>
          <a:lstStyle/>
          <a:p>
            <a:pPr eaLnBrk="0" hangingPunct="0"/>
            <a:r>
              <a:rPr lang="en-US" altLang="zh-CN" sz="1000" dirty="0">
                <a:latin typeface="Times New Roman" panose="02020603050405020304" pitchFamily="18" charset="0"/>
                <a:cs typeface="Times New Roman" panose="02020603050405020304" pitchFamily="18" charset="0"/>
              </a:rPr>
              <a:t>Note</a:t>
            </a:r>
            <a:r>
              <a:rPr lang="en-US" altLang="zh-CN" sz="1000" dirty="0" smtClean="0">
                <a:latin typeface="Times New Roman" panose="02020603050405020304" pitchFamily="18" charset="0"/>
                <a:cs typeface="Times New Roman" panose="02020603050405020304" pitchFamily="18" charset="0"/>
              </a:rPr>
              <a:t>: Solid elements include Bricks</a:t>
            </a:r>
            <a:r>
              <a:rPr lang="en-US" altLang="zh-CN" sz="1000" dirty="0">
                <a:latin typeface="Times New Roman" panose="02020603050405020304" pitchFamily="18" charset="0"/>
                <a:cs typeface="Times New Roman" panose="02020603050405020304" pitchFamily="18" charset="0"/>
              </a:rPr>
              <a:t>, blocks, structural </a:t>
            </a:r>
            <a:r>
              <a:rPr lang="en-US" altLang="zh-CN" sz="1000" dirty="0" smtClean="0">
                <a:latin typeface="Times New Roman" panose="02020603050405020304" pitchFamily="18" charset="0"/>
                <a:cs typeface="Times New Roman" panose="02020603050405020304" pitchFamily="18" charset="0"/>
              </a:rPr>
              <a:t>stone, pipes, ducts, tubing, etc.</a:t>
            </a:r>
          </a:p>
          <a:p>
            <a:pPr eaLnBrk="0" hangingPunct="0"/>
            <a:r>
              <a:rPr lang="en-US" altLang="zh-CN" sz="1000" dirty="0" smtClean="0">
                <a:latin typeface="Times New Roman" panose="02020603050405020304" pitchFamily="18" charset="0"/>
                <a:cs typeface="Times New Roman" panose="02020603050405020304" pitchFamily="18" charset="0"/>
              </a:rPr>
              <a:t>Source</a:t>
            </a:r>
            <a:r>
              <a:rPr lang="en-US" altLang="zh-CN" sz="10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p>
        </p:txBody>
      </p:sp>
    </p:spTree>
    <p:extLst>
      <p:ext uri="{BB962C8B-B14F-4D97-AF65-F5344CB8AC3E}">
        <p14:creationId xmlns:p14="http://schemas.microsoft.com/office/powerpoint/2010/main" val="824153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666750" y="381000"/>
            <a:ext cx="7810500" cy="609600"/>
          </a:xfrm>
        </p:spPr>
        <p:txBody>
          <a:bodyPr>
            <a:noAutofit/>
          </a:bodyPr>
          <a:lstStyle/>
          <a:p>
            <a:pPr indent="-914400" algn="l"/>
            <a:r>
              <a:rPr lang="en-US" sz="2000" b="1" dirty="0" smtClean="0">
                <a:latin typeface="Times New Roman" pitchFamily="18" charset="0"/>
                <a:cs typeface="Times New Roman" pitchFamily="18" charset="0"/>
              </a:rPr>
              <a:t>5b. </a:t>
            </a:r>
            <a:r>
              <a:rPr lang="en-US" sz="2000" b="1" dirty="0">
                <a:latin typeface="Times New Roman" pitchFamily="18" charset="0"/>
              </a:rPr>
              <a:t>Number of fatal </a:t>
            </a:r>
            <a:r>
              <a:rPr lang="en-US" sz="2000" b="1" dirty="0" smtClean="0">
                <a:latin typeface="Times New Roman" pitchFamily="18" charset="0"/>
              </a:rPr>
              <a:t>injuries due to being caught or crushed in confined spaces, </a:t>
            </a:r>
            <a:r>
              <a:rPr lang="en-US" sz="2000" b="1" dirty="0">
                <a:latin typeface="Times New Roman" pitchFamily="18" charset="0"/>
              </a:rPr>
              <a:t>by </a:t>
            </a:r>
            <a:r>
              <a:rPr lang="en-US" sz="2000" b="1" dirty="0" smtClean="0">
                <a:latin typeface="Times New Roman" pitchFamily="18" charset="0"/>
              </a:rPr>
              <a:t>occupation in construction, </a:t>
            </a:r>
            <a:r>
              <a:rPr lang="en-US" sz="2000" b="1" dirty="0">
                <a:latin typeface="Times New Roman" pitchFamily="18" charset="0"/>
              </a:rPr>
              <a:t>sum of 2011-2015</a:t>
            </a:r>
            <a:endParaRPr lang="en-US" sz="2000" b="1" dirty="0">
              <a:latin typeface="Times New Roman" pitchFamily="18" charset="0"/>
              <a:cs typeface="Times New Roman" pitchFamily="18" charset="0"/>
            </a:endParaRPr>
          </a:p>
        </p:txBody>
      </p:sp>
      <p:graphicFrame>
        <p:nvGraphicFramePr>
          <p:cNvPr id="6" name="Object 2"/>
          <p:cNvGraphicFramePr>
            <a:graphicFrameLocks noGrp="1" noChangeAspect="1"/>
          </p:cNvGraphicFramePr>
          <p:nvPr>
            <p:ph type="chart" idx="1"/>
            <p:extLst>
              <p:ext uri="{D42A27DB-BD31-4B8C-83A1-F6EECF244321}">
                <p14:modId xmlns:p14="http://schemas.microsoft.com/office/powerpoint/2010/main" val="2568206315"/>
              </p:ext>
            </p:extLst>
          </p:nvPr>
        </p:nvGraphicFramePr>
        <p:xfrm>
          <a:off x="381000" y="1143000"/>
          <a:ext cx="8382000" cy="507503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1502" y="6457890"/>
            <a:ext cx="9144000"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p>
        </p:txBody>
      </p:sp>
    </p:spTree>
    <p:extLst>
      <p:ext uri="{BB962C8B-B14F-4D97-AF65-F5344CB8AC3E}">
        <p14:creationId xmlns:p14="http://schemas.microsoft.com/office/powerpoint/2010/main" val="312603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69294"/>
            <a:ext cx="8382000" cy="709212"/>
          </a:xfrm>
          <a:solidFill>
            <a:srgbClr val="FFFFFF"/>
          </a:solidFill>
        </p:spPr>
        <p:txBody>
          <a:bodyPr>
            <a:noAutofit/>
          </a:bodyPr>
          <a:lstStyle/>
          <a:p>
            <a:pPr marL="457200" indent="-457200" algn="l"/>
            <a:r>
              <a:rPr lang="en-US" sz="2000" b="1" dirty="0" smtClean="0">
                <a:latin typeface="Times New Roman" pitchFamily="18" charset="0"/>
                <a:cs typeface="Times New Roman" pitchFamily="18" charset="0"/>
              </a:rPr>
              <a:t>6. </a:t>
            </a:r>
            <a:r>
              <a:rPr lang="en-US" sz="2000" b="1" dirty="0" smtClean="0">
                <a:latin typeface="Times New Roman" pitchFamily="18" charset="0"/>
              </a:rPr>
              <a:t>Number of fatal injuries in construction from being caught or compressed by object or equipment, selected primary source, </a:t>
            </a:r>
            <a:r>
              <a:rPr lang="en-US" sz="2000" b="1" dirty="0">
                <a:latin typeface="Times New Roman" pitchFamily="18" charset="0"/>
              </a:rPr>
              <a:t>sum of </a:t>
            </a:r>
            <a:r>
              <a:rPr lang="en-US" sz="2000" b="1" dirty="0" smtClean="0">
                <a:latin typeface="Times New Roman" pitchFamily="18" charset="0"/>
              </a:rPr>
              <a:t>2011-2015</a:t>
            </a:r>
            <a:endParaRPr lang="en-US" sz="2000" dirty="0">
              <a:latin typeface="Times New Roman" pitchFamily="18" charset="0"/>
              <a:cs typeface="Times New Roman" pitchFamily="18" charset="0"/>
            </a:endParaRPr>
          </a:p>
        </p:txBody>
      </p:sp>
      <p:graphicFrame>
        <p:nvGraphicFramePr>
          <p:cNvPr id="6" name="Object 3"/>
          <p:cNvGraphicFramePr>
            <a:graphicFrameLocks noGrp="1" noChangeAspect="1"/>
          </p:cNvGraphicFramePr>
          <p:nvPr>
            <p:ph type="chart" idx="1"/>
            <p:extLst>
              <p:ext uri="{D42A27DB-BD31-4B8C-83A1-F6EECF244321}">
                <p14:modId xmlns:p14="http://schemas.microsoft.com/office/powerpoint/2010/main" val="3023563950"/>
              </p:ext>
            </p:extLst>
          </p:nvPr>
        </p:nvGraphicFramePr>
        <p:xfrm>
          <a:off x="414270" y="1078506"/>
          <a:ext cx="8305800" cy="528928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0" y="6457890"/>
            <a:ext cx="9126072" cy="400110"/>
          </a:xfrm>
          <a:prstGeom prst="rect">
            <a:avLst/>
          </a:prstGeom>
        </p:spPr>
        <p:txBody>
          <a:bodyPr wrap="square">
            <a:spAutoFit/>
          </a:bodyPr>
          <a:lstStyle/>
          <a:p>
            <a:pPr eaLnBrk="0" hangingPunct="0">
              <a:spcBef>
                <a:spcPts val="350"/>
              </a:spcBef>
            </a:pPr>
            <a:r>
              <a:rPr lang="en-US" altLang="zh-CN" sz="1000" dirty="0">
                <a:latin typeface="Times New Roman" panose="02020603050405020304" pitchFamily="18" charset="0"/>
                <a:cs typeface="Times New Roman" panose="02020603050405020304" pitchFamily="18" charset="0"/>
              </a:rPr>
              <a:t>Source: </a:t>
            </a:r>
            <a:r>
              <a:rPr lang="en-US" sz="1000" dirty="0">
                <a:latin typeface="Times New Roman" panose="02020603050405020304" pitchFamily="18" charset="0"/>
                <a:cs typeface="Times New Roman" panose="02020603050405020304" pitchFamily="18" charset="0"/>
              </a:rPr>
              <a:t>Fatal injury data were generated by the CPWR Data Center with restricted access to BLS CFOI micro data.  The views expressed here do not necessarily reflect the views of the BLS. </a:t>
            </a:r>
          </a:p>
        </p:txBody>
      </p:sp>
    </p:spTree>
    <p:extLst>
      <p:ext uri="{BB962C8B-B14F-4D97-AF65-F5344CB8AC3E}">
        <p14:creationId xmlns:p14="http://schemas.microsoft.com/office/powerpoint/2010/main" val="3116450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b="1" dirty="0" smtClean="0">
                <a:latin typeface="Times New Roman" panose="02020603050405020304" pitchFamily="18" charset="0"/>
                <a:cs typeface="Times New Roman" panose="02020603050405020304" pitchFamily="18" charset="0"/>
              </a:rPr>
              <a:t>II. Fatal Caught-in/between Injuries among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Construction </a:t>
            </a:r>
            <a:r>
              <a:rPr lang="en-US" sz="3600" b="1" dirty="0">
                <a:latin typeface="Times New Roman" panose="02020603050405020304" pitchFamily="18" charset="0"/>
                <a:cs typeface="Times New Roman" panose="02020603050405020304" pitchFamily="18" charset="0"/>
              </a:rPr>
              <a:t>S</a:t>
            </a:r>
            <a:r>
              <a:rPr lang="en-US" sz="3600" b="1" dirty="0" smtClean="0">
                <a:latin typeface="Times New Roman" panose="02020603050405020304" pitchFamily="18" charset="0"/>
                <a:cs typeface="Times New Roman" panose="02020603050405020304" pitchFamily="18" charset="0"/>
              </a:rPr>
              <a:t>ubgroups </a:t>
            </a:r>
            <a:r>
              <a:rPr lang="en-US" sz="3600" b="1" dirty="0">
                <a:latin typeface="Times New Roman" panose="02020603050405020304" pitchFamily="18" charset="0"/>
                <a:cs typeface="Times New Roman" panose="02020603050405020304" pitchFamily="18" charset="0"/>
              </a:rPr>
              <a:t>(All employment)</a:t>
            </a:r>
          </a:p>
        </p:txBody>
      </p:sp>
    </p:spTree>
    <p:extLst>
      <p:ext uri="{BB962C8B-B14F-4D97-AF65-F5344CB8AC3E}">
        <p14:creationId xmlns:p14="http://schemas.microsoft.com/office/powerpoint/2010/main" val="2647091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21077</TotalTime>
  <Words>1293</Words>
  <Application>Microsoft Office PowerPoint</Application>
  <PresentationFormat>On-screen Show (4:3)</PresentationFormat>
  <Paragraphs>196</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 Trends of Fatal Caught-in/between Injuries in Construction (All employment)</vt:lpstr>
      <vt:lpstr>1. Number of fatalities in construction, caught-in/between and other fatalities*, 2003-2015</vt:lpstr>
      <vt:lpstr>2. Number of fatal caught-in/between injuries in construction, 2003-2015</vt:lpstr>
      <vt:lpstr>3. Number of fatal caught-in/between injuries, by major industry, sum of 2011-2015</vt:lpstr>
      <vt:lpstr>4. Fatal caught-in/between injuries in construction, by event or exposure, sum of 2011-2015 </vt:lpstr>
      <vt:lpstr>5a. Number of fatal injuries from being caught or crushed in collapsing materials in construction, by primary source, sum of 2011-2015</vt:lpstr>
      <vt:lpstr>5b. Number of fatal injuries due to being caught or crushed in confined spaces, by occupation in construction, sum of 2011-2015</vt:lpstr>
      <vt:lpstr>6. Number of fatal injuries in construction from being caught or compressed by object or equipment, selected primary source, sum of 2011-2015</vt:lpstr>
      <vt:lpstr>II. Fatal Caught-in/between Injuries among  Construction Subgroups (All employment)</vt:lpstr>
      <vt:lpstr>7. Number of fatal caught-in/between injuries, selected construction subsectors, sum of 2011-2015</vt:lpstr>
      <vt:lpstr>8. Number of fatal caught-in/between injuries in Site Preparation subsector, 2011-2015</vt:lpstr>
      <vt:lpstr>9. Number and rate of fatal caught-in/between injuries in construction, selected occupations, sum of 2011-2015 </vt:lpstr>
      <vt:lpstr>10. Rate of fatal caught-in/between injuries in construction, selected worker characteristics, average of 2011-2015</vt:lpstr>
      <vt:lpstr>11. Percentage and rate of fatal caught-in/between injuries in construction, by age group, average of 2011-2015</vt:lpstr>
      <vt:lpstr>III. Trends of Nonfatal Caught-in/between Injuries in Construction (Private wage-and-salary workers) </vt:lpstr>
      <vt:lpstr>12. Number and rate of nonfatal caught-in/between injuries resulting in days away from work in construction, 2003-2015</vt:lpstr>
      <vt:lpstr>13. Number of nonfatal caught-in/between injuries in construction, by collapsing materials versus by object or equipment, 2003-2015</vt:lpstr>
      <vt:lpstr>14a. Number of nonfatal injuries from being caught or compressed by object or equipment, by major industry, 2015 </vt:lpstr>
      <vt:lpstr>14b. Rate of nonfatal injuries from being caught or compressed by object or equipment, by major industry, 2015 </vt:lpstr>
      <vt:lpstr>15. Nonfatal injuries in construction from being caught or compressed by object or equipment, selected primary sources, 2015</vt:lpstr>
      <vt:lpstr>IV. Nonfatal Caught-in/between Injuries among Construction Subgroups (Private wage-and-salary workers)  </vt:lpstr>
      <vt:lpstr>16. Number and rate of nonfatal injuries from being caught or compressed by object or equipment, selected construction subsectors, 2015</vt:lpstr>
      <vt:lpstr>17. Number and rate of nonfatal caught or compressed by object or equipment injuries resulting in days away from work, selected construction occupations, 2015 </vt:lpstr>
      <vt:lpstr>18. Percentage and rate of nonfatal injuries from being caught or compressed by object or equipment in construction, by age group, 2015</vt:lpstr>
      <vt:lpstr>V. Caught-in/between Prevention in Construction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Wwang</dc:creator>
  <cp:lastModifiedBy>Wwang</cp:lastModifiedBy>
  <cp:revision>329</cp:revision>
  <cp:lastPrinted>2017-10-30T16:07:05Z</cp:lastPrinted>
  <dcterms:created xsi:type="dcterms:W3CDTF">2017-04-21T13:25:18Z</dcterms:created>
  <dcterms:modified xsi:type="dcterms:W3CDTF">2017-12-21T15:46:20Z</dcterms:modified>
</cp:coreProperties>
</file>