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5.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drawings/drawing6.xml" ContentType="application/vnd.openxmlformats-officedocument.drawingml.chartshapes+xml"/>
  <Override PartName="/ppt/notesSlides/notesSlide8.xml" ContentType="application/vnd.openxmlformats-officedocument.presentationml.notesSlide+xml"/>
  <Override PartName="/ppt/charts/chart8.xml" ContentType="application/vnd.openxmlformats-officedocument.drawingml.chart+xml"/>
  <Override PartName="/ppt/drawings/drawing7.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drawings/drawing9.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drawings/drawing10.xml" ContentType="application/vnd.openxmlformats-officedocument.drawingml.chartshapes+xml"/>
  <Override PartName="/ppt/notesSlides/notesSlide17.xml" ContentType="application/vnd.openxmlformats-officedocument.presentationml.notesSlide+xml"/>
  <Override PartName="/ppt/charts/chart16.xml" ContentType="application/vnd.openxmlformats-officedocument.drawingml.chart+xml"/>
  <Override PartName="/ppt/drawings/drawing11.xml" ContentType="application/vnd.openxmlformats-officedocument.drawingml.chartshape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drawings/drawing12.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9.xml" ContentType="application/vnd.openxmlformats-officedocument.drawingml.chart+xml"/>
  <Override PartName="/ppt/drawings/drawing13.xml" ContentType="application/vnd.openxmlformats-officedocument.drawingml.chartshapes+xml"/>
  <Override PartName="/ppt/notesSlides/notesSlide22.xml" ContentType="application/vnd.openxmlformats-officedocument.presentationml.notesSlide+xml"/>
  <Override PartName="/ppt/charts/chart20.xml" ContentType="application/vnd.openxmlformats-officedocument.drawingml.chart+xml"/>
  <Override PartName="/ppt/drawings/drawing14.xml" ContentType="application/vnd.openxmlformats-officedocument.drawingml.chartshapes+xml"/>
  <Override PartName="/ppt/notesSlides/notesSlide23.xml" ContentType="application/vnd.openxmlformats-officedocument.presentationml.notesSlide+xml"/>
  <Override PartName="/ppt/charts/chart2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2" r:id="rId2"/>
    <p:sldId id="269" r:id="rId3"/>
    <p:sldId id="257" r:id="rId4"/>
    <p:sldId id="258" r:id="rId5"/>
    <p:sldId id="259" r:id="rId6"/>
    <p:sldId id="280" r:id="rId7"/>
    <p:sldId id="289" r:id="rId8"/>
    <p:sldId id="282" r:id="rId9"/>
    <p:sldId id="273" r:id="rId10"/>
    <p:sldId id="261" r:id="rId11"/>
    <p:sldId id="264" r:id="rId12"/>
    <p:sldId id="263" r:id="rId13"/>
    <p:sldId id="286" r:id="rId14"/>
    <p:sldId id="265" r:id="rId15"/>
    <p:sldId id="274" r:id="rId16"/>
    <p:sldId id="271" r:id="rId17"/>
    <p:sldId id="270" r:id="rId18"/>
    <p:sldId id="288" r:id="rId19"/>
    <p:sldId id="287" r:id="rId20"/>
    <p:sldId id="284" r:id="rId21"/>
    <p:sldId id="285" r:id="rId22"/>
    <p:sldId id="278" r:id="rId23"/>
    <p:sldId id="279" r:id="rId24"/>
    <p:sldId id="283" r:id="rId25"/>
    <p:sldId id="276"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14" autoAdjust="0"/>
    <p:restoredTop sz="94704" autoAdjust="0"/>
  </p:normalViewPr>
  <p:slideViewPr>
    <p:cSldViewPr>
      <p:cViewPr>
        <p:scale>
          <a:sx n="80" d="100"/>
          <a:sy n="80" d="100"/>
        </p:scale>
        <p:origin x="-2634" y="-804"/>
      </p:cViewPr>
      <p:guideLst>
        <p:guide orient="horz" pos="2160"/>
        <p:guide pos="2880"/>
      </p:guideLst>
    </p:cSldViewPr>
  </p:slideViewPr>
  <p:outlineViewPr>
    <p:cViewPr>
      <p:scale>
        <a:sx n="33" d="100"/>
        <a:sy n="33" d="100"/>
      </p:scale>
      <p:origin x="0" y="315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66685583221017"/>
          <c:y val="4.1554431160660335E-2"/>
          <c:w val="0.87196527293773829"/>
          <c:h val="0.76419564741907264"/>
        </c:manualLayout>
      </c:layout>
      <c:barChart>
        <c:barDir val="col"/>
        <c:grouping val="stacked"/>
        <c:varyColors val="0"/>
        <c:ser>
          <c:idx val="0"/>
          <c:order val="0"/>
          <c:tx>
            <c:strRef>
              <c:f>Sheet1!$A$2</c:f>
              <c:strCache>
                <c:ptCount val="1"/>
                <c:pt idx="0">
                  <c:v>Caught-in/between</c:v>
                </c:pt>
              </c:strCache>
            </c:strRef>
          </c:tx>
          <c:spPr>
            <a:solidFill>
              <a:srgbClr val="FF0000"/>
            </a:solidFill>
            <a:ln w="19317">
              <a:noFill/>
            </a:ln>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Sheet1!$B$2:$N$2</c:f>
              <c:numCache>
                <c:formatCode>General</c:formatCode>
                <c:ptCount val="13"/>
                <c:pt idx="0">
                  <c:v>120</c:v>
                </c:pt>
                <c:pt idx="1">
                  <c:v>109</c:v>
                </c:pt>
                <c:pt idx="2">
                  <c:v>113</c:v>
                </c:pt>
                <c:pt idx="3">
                  <c:v>100</c:v>
                </c:pt>
                <c:pt idx="4">
                  <c:v>102</c:v>
                </c:pt>
                <c:pt idx="5">
                  <c:v>96</c:v>
                </c:pt>
                <c:pt idx="6">
                  <c:v>73</c:v>
                </c:pt>
                <c:pt idx="7">
                  <c:v>71</c:v>
                </c:pt>
                <c:pt idx="8">
                  <c:v>51</c:v>
                </c:pt>
                <c:pt idx="9">
                  <c:v>55</c:v>
                </c:pt>
                <c:pt idx="10">
                  <c:v>61</c:v>
                </c:pt>
                <c:pt idx="11">
                  <c:v>40</c:v>
                </c:pt>
                <c:pt idx="12">
                  <c:v>68</c:v>
                </c:pt>
              </c:numCache>
            </c:numRef>
          </c:val>
        </c:ser>
        <c:ser>
          <c:idx val="1"/>
          <c:order val="1"/>
          <c:tx>
            <c:strRef>
              <c:f>Sheet1!$A$3</c:f>
              <c:strCache>
                <c:ptCount val="1"/>
                <c:pt idx="0">
                  <c:v>Other fatalities*</c:v>
                </c:pt>
              </c:strCache>
            </c:strRef>
          </c:tx>
          <c:spPr>
            <a:solidFill>
              <a:srgbClr val="0000FF"/>
            </a:solidFill>
          </c:spPr>
          <c:invertIfNegative val="0"/>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Sheet1!$B$3:$N$3</c:f>
              <c:numCache>
                <c:formatCode>#,##0</c:formatCode>
                <c:ptCount val="13"/>
                <c:pt idx="0">
                  <c:v>1051</c:v>
                </c:pt>
                <c:pt idx="1">
                  <c:v>1169</c:v>
                </c:pt>
                <c:pt idx="2">
                  <c:v>1130</c:v>
                </c:pt>
                <c:pt idx="3">
                  <c:v>1197</c:v>
                </c:pt>
                <c:pt idx="4">
                  <c:v>1137</c:v>
                </c:pt>
                <c:pt idx="5">
                  <c:v>920</c:v>
                </c:pt>
                <c:pt idx="6">
                  <c:v>806</c:v>
                </c:pt>
                <c:pt idx="7">
                  <c:v>731</c:v>
                </c:pt>
                <c:pt idx="8">
                  <c:v>730</c:v>
                </c:pt>
                <c:pt idx="9">
                  <c:v>794</c:v>
                </c:pt>
                <c:pt idx="10">
                  <c:v>795</c:v>
                </c:pt>
                <c:pt idx="11">
                  <c:v>893</c:v>
                </c:pt>
                <c:pt idx="12">
                  <c:v>917</c:v>
                </c:pt>
              </c:numCache>
            </c:numRef>
          </c:val>
        </c:ser>
        <c:ser>
          <c:idx val="3"/>
          <c:order val="2"/>
          <c:tx>
            <c:strRef>
              <c:f>Sheet1!$A$4</c:f>
              <c:strCache>
                <c:ptCount val="1"/>
                <c:pt idx="0">
                  <c:v>Total</c:v>
                </c:pt>
              </c:strCache>
            </c:strRef>
          </c:tx>
          <c:spPr>
            <a:noFill/>
            <a:ln w="19317">
              <a:noFill/>
            </a:ln>
          </c:spPr>
          <c:invertIfNegative val="0"/>
          <c:dLbls>
            <c:spPr>
              <a:noFill/>
              <a:ln>
                <a:noFill/>
              </a:ln>
              <a:effectLst/>
            </c:sp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Sheet1!$B$4:$N$4</c:f>
              <c:numCache>
                <c:formatCode>#,##0</c:formatCode>
                <c:ptCount val="13"/>
                <c:pt idx="0">
                  <c:v>1171</c:v>
                </c:pt>
                <c:pt idx="1">
                  <c:v>1278</c:v>
                </c:pt>
                <c:pt idx="2">
                  <c:v>1243</c:v>
                </c:pt>
                <c:pt idx="3">
                  <c:v>1297</c:v>
                </c:pt>
                <c:pt idx="4">
                  <c:v>1239</c:v>
                </c:pt>
                <c:pt idx="5">
                  <c:v>1016</c:v>
                </c:pt>
                <c:pt idx="6">
                  <c:v>879</c:v>
                </c:pt>
                <c:pt idx="7">
                  <c:v>802</c:v>
                </c:pt>
                <c:pt idx="8">
                  <c:v>781</c:v>
                </c:pt>
                <c:pt idx="9">
                  <c:v>849</c:v>
                </c:pt>
                <c:pt idx="10">
                  <c:v>856</c:v>
                </c:pt>
                <c:pt idx="11">
                  <c:v>933</c:v>
                </c:pt>
                <c:pt idx="12">
                  <c:v>985</c:v>
                </c:pt>
              </c:numCache>
            </c:numRef>
          </c:val>
        </c:ser>
        <c:dLbls>
          <c:showLegendKey val="0"/>
          <c:showVal val="0"/>
          <c:showCatName val="0"/>
          <c:showSerName val="0"/>
          <c:showPercent val="0"/>
          <c:showBubbleSize val="0"/>
        </c:dLbls>
        <c:gapWidth val="60"/>
        <c:overlap val="100"/>
        <c:axId val="106019072"/>
        <c:axId val="106037632"/>
      </c:barChart>
      <c:catAx>
        <c:axId val="106019072"/>
        <c:scaling>
          <c:orientation val="minMax"/>
        </c:scaling>
        <c:delete val="0"/>
        <c:axPos val="b"/>
        <c:title>
          <c:tx>
            <c:rich>
              <a:bodyPr/>
              <a:lstStyle/>
              <a:p>
                <a:pPr>
                  <a:defRPr sz="1600"/>
                </a:pPr>
                <a:r>
                  <a:rPr lang="en-US" sz="1600" dirty="0"/>
                  <a:t>Year</a:t>
                </a:r>
              </a:p>
            </c:rich>
          </c:tx>
          <c:layout>
            <c:manualLayout>
              <c:xMode val="edge"/>
              <c:yMode val="edge"/>
              <c:x val="0.53707053510203118"/>
              <c:y val="0.8896195379166133"/>
            </c:manualLayout>
          </c:layout>
          <c:overlay val="0"/>
          <c:spPr>
            <a:noFill/>
            <a:ln w="19317">
              <a:noFill/>
            </a:ln>
          </c:spPr>
        </c:title>
        <c:numFmt formatCode="General" sourceLinked="1"/>
        <c:majorTickMark val="out"/>
        <c:minorTickMark val="none"/>
        <c:tickLblPos val="nextTo"/>
        <c:spPr>
          <a:ln w="2415">
            <a:solidFill>
              <a:schemeClr val="tx1"/>
            </a:solidFill>
            <a:prstDash val="solid"/>
          </a:ln>
        </c:spPr>
        <c:txPr>
          <a:bodyPr rot="0" vert="horz"/>
          <a:lstStyle/>
          <a:p>
            <a:pPr>
              <a:defRPr/>
            </a:pPr>
            <a:endParaRPr lang="en-US"/>
          </a:p>
        </c:txPr>
        <c:crossAx val="106037632"/>
        <c:crosses val="autoZero"/>
        <c:auto val="0"/>
        <c:lblAlgn val="ctr"/>
        <c:lblOffset val="0"/>
        <c:tickLblSkip val="1"/>
        <c:tickMarkSkip val="1"/>
        <c:noMultiLvlLbl val="0"/>
      </c:catAx>
      <c:valAx>
        <c:axId val="106037632"/>
        <c:scaling>
          <c:orientation val="minMax"/>
          <c:max val="1500"/>
        </c:scaling>
        <c:delete val="0"/>
        <c:axPos val="l"/>
        <c:title>
          <c:tx>
            <c:rich>
              <a:bodyPr/>
              <a:lstStyle/>
              <a:p>
                <a:pPr>
                  <a:defRPr sz="1600" b="0"/>
                </a:pPr>
                <a:r>
                  <a:rPr lang="en-US" sz="1600" b="0" dirty="0"/>
                  <a:t>Number of deaths</a:t>
                </a:r>
              </a:p>
            </c:rich>
          </c:tx>
          <c:layout>
            <c:manualLayout>
              <c:xMode val="edge"/>
              <c:yMode val="edge"/>
              <c:x val="6.006006006006006E-3"/>
              <c:y val="0.26707271237311148"/>
            </c:manualLayout>
          </c:layout>
          <c:overlay val="0"/>
          <c:spPr>
            <a:noFill/>
            <a:ln w="19317">
              <a:noFill/>
            </a:ln>
          </c:spPr>
        </c:title>
        <c:numFmt formatCode="#,##0" sourceLinked="0"/>
        <c:majorTickMark val="out"/>
        <c:minorTickMark val="none"/>
        <c:tickLblPos val="nextTo"/>
        <c:spPr>
          <a:ln w="2415">
            <a:solidFill>
              <a:schemeClr val="tx1"/>
            </a:solidFill>
            <a:prstDash val="solid"/>
          </a:ln>
        </c:spPr>
        <c:txPr>
          <a:bodyPr rot="0" vert="horz"/>
          <a:lstStyle/>
          <a:p>
            <a:pPr>
              <a:defRPr/>
            </a:pPr>
            <a:endParaRPr lang="en-US"/>
          </a:p>
        </c:txPr>
        <c:crossAx val="106019072"/>
        <c:crosses val="autoZero"/>
        <c:crossBetween val="between"/>
        <c:majorUnit val="300"/>
      </c:valAx>
      <c:spPr>
        <a:noFill/>
        <a:ln w="25400">
          <a:noFill/>
        </a:ln>
      </c:spPr>
    </c:plotArea>
    <c:legend>
      <c:legendPos val="b"/>
      <c:legendEntry>
        <c:idx val="2"/>
        <c:delete val="1"/>
      </c:legendEntry>
      <c:layout>
        <c:manualLayout>
          <c:xMode val="edge"/>
          <c:yMode val="edge"/>
          <c:x val="0.73520329237394755"/>
          <c:y val="0"/>
          <c:w val="0.22605991951969501"/>
          <c:h val="0.11189879162262668"/>
        </c:manualLayout>
      </c:layout>
      <c:overlay val="0"/>
      <c:spPr>
        <a:solidFill>
          <a:schemeClr val="bg1"/>
        </a:solidFill>
        <a:ln w="19317">
          <a:noFill/>
        </a:ln>
      </c:spPr>
    </c:legend>
    <c:plotVisOnly val="1"/>
    <c:dispBlanksAs val="gap"/>
    <c:showDLblsOverMax val="0"/>
  </c:chart>
  <c:spPr>
    <a:noFill/>
    <a:ln>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66685583221017"/>
          <c:y val="4.6623755363912847E-2"/>
          <c:w val="0.87801446150547591"/>
          <c:h val="0.76968253968253963"/>
        </c:manualLayout>
      </c:layout>
      <c:barChart>
        <c:barDir val="col"/>
        <c:grouping val="clustered"/>
        <c:varyColors val="0"/>
        <c:ser>
          <c:idx val="1"/>
          <c:order val="0"/>
          <c:tx>
            <c:strRef>
              <c:f>Sheet1!$A$2</c:f>
              <c:strCache>
                <c:ptCount val="1"/>
                <c:pt idx="0">
                  <c:v>Deaths</c:v>
                </c:pt>
              </c:strCache>
            </c:strRef>
          </c:tx>
          <c:spPr>
            <a:solidFill>
              <a:srgbClr val="FF0000"/>
            </a:solidFill>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baseline="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numRef>
              <c:f>Sheet1!$B$1:$F$1</c:f>
              <c:numCache>
                <c:formatCode>General</c:formatCode>
                <c:ptCount val="5"/>
                <c:pt idx="0">
                  <c:v>2011</c:v>
                </c:pt>
                <c:pt idx="1">
                  <c:v>2012</c:v>
                </c:pt>
                <c:pt idx="2">
                  <c:v>2013</c:v>
                </c:pt>
                <c:pt idx="3">
                  <c:v>2014</c:v>
                </c:pt>
                <c:pt idx="4">
                  <c:v>2015</c:v>
                </c:pt>
              </c:numCache>
            </c:numRef>
          </c:cat>
          <c:val>
            <c:numRef>
              <c:f>Sheet1!$B$2:$F$2</c:f>
              <c:numCache>
                <c:formatCode>General</c:formatCode>
                <c:ptCount val="5"/>
                <c:pt idx="0">
                  <c:v>11</c:v>
                </c:pt>
                <c:pt idx="1">
                  <c:v>14</c:v>
                </c:pt>
                <c:pt idx="2">
                  <c:v>9</c:v>
                </c:pt>
                <c:pt idx="3">
                  <c:v>12</c:v>
                </c:pt>
                <c:pt idx="4">
                  <c:v>13</c:v>
                </c:pt>
              </c:numCache>
            </c:numRef>
          </c:val>
        </c:ser>
        <c:dLbls>
          <c:showLegendKey val="0"/>
          <c:showVal val="0"/>
          <c:showCatName val="0"/>
          <c:showSerName val="0"/>
          <c:showPercent val="0"/>
          <c:showBubbleSize val="0"/>
        </c:dLbls>
        <c:gapWidth val="72"/>
        <c:axId val="4424448"/>
        <c:axId val="4453888"/>
      </c:barChart>
      <c:catAx>
        <c:axId val="4424448"/>
        <c:scaling>
          <c:orientation val="minMax"/>
        </c:scaling>
        <c:delete val="0"/>
        <c:axPos val="b"/>
        <c:title>
          <c:tx>
            <c:rich>
              <a:bodyPr/>
              <a:lstStyle/>
              <a:p>
                <a:pPr>
                  <a:defRPr sz="1600" b="0" i="0" u="none" strike="noStrike" baseline="0">
                    <a:solidFill>
                      <a:srgbClr val="000000"/>
                    </a:solidFill>
                    <a:latin typeface="Times New Roman"/>
                    <a:ea typeface="Times New Roman"/>
                    <a:cs typeface="Times New Roman"/>
                  </a:defRPr>
                </a:pPr>
                <a:r>
                  <a:rPr lang="en-US" sz="1600" b="0" dirty="0"/>
                  <a:t>Year</a:t>
                </a:r>
              </a:p>
            </c:rich>
          </c:tx>
          <c:layout>
            <c:manualLayout>
              <c:xMode val="edge"/>
              <c:yMode val="edge"/>
              <c:x val="0.51954515325023787"/>
              <c:y val="0.91284276221245297"/>
            </c:manualLayout>
          </c:layout>
          <c:overlay val="0"/>
          <c:spPr>
            <a:noFill/>
            <a:ln w="19317">
              <a:noFill/>
            </a:ln>
          </c:spPr>
        </c:title>
        <c:numFmt formatCode="General" sourceLinked="1"/>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4453888"/>
        <c:crosses val="autoZero"/>
        <c:auto val="0"/>
        <c:lblAlgn val="ctr"/>
        <c:lblOffset val="0"/>
        <c:noMultiLvlLbl val="0"/>
      </c:catAx>
      <c:valAx>
        <c:axId val="4453888"/>
        <c:scaling>
          <c:orientation val="minMax"/>
        </c:scaling>
        <c:delete val="0"/>
        <c:axPos val="l"/>
        <c:title>
          <c:tx>
            <c:rich>
              <a:bodyPr/>
              <a:lstStyle/>
              <a:p>
                <a:pPr>
                  <a:defRPr sz="1600" b="0" i="0" u="none" strike="noStrike" baseline="0">
                    <a:solidFill>
                      <a:srgbClr val="000000"/>
                    </a:solidFill>
                    <a:latin typeface="Times New Roman"/>
                    <a:ea typeface="Times New Roman"/>
                    <a:cs typeface="Times New Roman"/>
                  </a:defRPr>
                </a:pPr>
                <a:r>
                  <a:rPr lang="en-US" sz="1600" b="0" dirty="0"/>
                  <a:t>Number of </a:t>
                </a:r>
                <a:r>
                  <a:rPr lang="en-US" sz="1600" b="0" dirty="0" smtClean="0"/>
                  <a:t>fatalities</a:t>
                </a:r>
                <a:endParaRPr lang="en-US" sz="1600" b="0" dirty="0"/>
              </a:p>
            </c:rich>
          </c:tx>
          <c:layout>
            <c:manualLayout>
              <c:xMode val="edge"/>
              <c:yMode val="edge"/>
              <c:x val="0"/>
              <c:y val="0.25927951803367377"/>
            </c:manualLayout>
          </c:layout>
          <c:overlay val="0"/>
          <c:spPr>
            <a:noFill/>
            <a:ln w="19317">
              <a:noFill/>
            </a:ln>
          </c:spPr>
        </c:title>
        <c:numFmt formatCode="#,##0" sourceLinked="0"/>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4424448"/>
        <c:crosses val="autoZero"/>
        <c:crossBetween val="between"/>
      </c:valAx>
      <c:spPr>
        <a:noFill/>
        <a:ln w="25393">
          <a:noFill/>
        </a:ln>
      </c:spPr>
    </c:plotArea>
    <c:plotVisOnly val="1"/>
    <c:dispBlanksAs val="gap"/>
    <c:showDLblsOverMax val="0"/>
  </c:chart>
  <c:spPr>
    <a:noFill/>
    <a:ln>
      <a:noFill/>
    </a:ln>
  </c:spPr>
  <c:txPr>
    <a:bodyPr/>
    <a:lstStyle/>
    <a:p>
      <a:pPr>
        <a:defRPr sz="761" b="0"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947717472815901"/>
          <c:y val="5.6862733576213423E-2"/>
          <c:w val="0.62052282527184099"/>
          <c:h val="0.94313725490195843"/>
        </c:manualLayout>
      </c:layout>
      <c:barChart>
        <c:barDir val="bar"/>
        <c:grouping val="clustered"/>
        <c:varyColors val="0"/>
        <c:ser>
          <c:idx val="0"/>
          <c:order val="0"/>
          <c:tx>
            <c:strRef>
              <c:f>Sheet1!$A$2</c:f>
              <c:strCache>
                <c:ptCount val="1"/>
                <c:pt idx="0">
                  <c:v>Rate</c:v>
                </c:pt>
              </c:strCache>
            </c:strRef>
          </c:tx>
          <c:spPr>
            <a:solidFill>
              <a:srgbClr val="2B21EB"/>
            </a:solidFill>
            <a:ln w="26725">
              <a:noFill/>
            </a:ln>
          </c:spPr>
          <c:invertIfNegative val="0"/>
          <c:dPt>
            <c:idx val="0"/>
            <c:invertIfNegative val="0"/>
            <c:bubble3D val="0"/>
          </c:dPt>
          <c:dLbls>
            <c:numFmt formatCode="0.0" sourceLinked="0"/>
            <c:spPr>
              <a:noFill/>
              <a:ln w="26725">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Sheet1!$B$1:$J$1</c:f>
              <c:strCache>
                <c:ptCount val="9"/>
                <c:pt idx="0">
                  <c:v>Carpenter</c:v>
                </c:pt>
                <c:pt idx="1">
                  <c:v>Electrician</c:v>
                </c:pt>
                <c:pt idx="2">
                  <c:v>Painter</c:v>
                </c:pt>
                <c:pt idx="3">
                  <c:v>Operating Engineer</c:v>
                </c:pt>
                <c:pt idx="4">
                  <c:v>Foreman</c:v>
                </c:pt>
                <c:pt idx="5">
                  <c:v>Plumber</c:v>
                </c:pt>
                <c:pt idx="6">
                  <c:v>Laborer</c:v>
                </c:pt>
                <c:pt idx="7">
                  <c:v>Excavating/loading machine operator</c:v>
                </c:pt>
                <c:pt idx="8">
                  <c:v>Ironworker</c:v>
                </c:pt>
              </c:strCache>
            </c:strRef>
          </c:cat>
          <c:val>
            <c:numRef>
              <c:f>Sheet1!$B$2:$J$2</c:f>
              <c:numCache>
                <c:formatCode>0.0</c:formatCode>
                <c:ptCount val="9"/>
                <c:pt idx="0">
                  <c:v>0.13404715614266591</c:v>
                </c:pt>
                <c:pt idx="1">
                  <c:v>0.2304767557661635</c:v>
                </c:pt>
                <c:pt idx="2">
                  <c:v>0.23123383646578871</c:v>
                </c:pt>
                <c:pt idx="3">
                  <c:v>0.28689014596181683</c:v>
                </c:pt>
                <c:pt idx="4">
                  <c:v>1.1171899787652655</c:v>
                </c:pt>
                <c:pt idx="5">
                  <c:v>1.2634836518552222</c:v>
                </c:pt>
                <c:pt idx="6">
                  <c:v>1.8064003726515132</c:v>
                </c:pt>
                <c:pt idx="7">
                  <c:v>3.8399882035562389</c:v>
                </c:pt>
                <c:pt idx="8">
                  <c:v>4.9712144089293853</c:v>
                </c:pt>
              </c:numCache>
            </c:numRef>
          </c:val>
        </c:ser>
        <c:ser>
          <c:idx val="1"/>
          <c:order val="1"/>
          <c:tx>
            <c:strRef>
              <c:f>Sheet1!$A$3</c:f>
              <c:strCache>
                <c:ptCount val="1"/>
                <c:pt idx="0">
                  <c:v>Number</c:v>
                </c:pt>
              </c:strCache>
            </c:strRef>
          </c:tx>
          <c:spPr>
            <a:solidFill>
              <a:srgbClr val="FF0000"/>
            </a:solidFill>
          </c:spPr>
          <c:invertIfNegative val="0"/>
          <c:dLbls>
            <c:delete val="1"/>
          </c:dLbls>
          <c:cat>
            <c:strRef>
              <c:f>Sheet1!$B$1:$J$1</c:f>
              <c:strCache>
                <c:ptCount val="9"/>
                <c:pt idx="0">
                  <c:v>Carpenter</c:v>
                </c:pt>
                <c:pt idx="1">
                  <c:v>Electrician</c:v>
                </c:pt>
                <c:pt idx="2">
                  <c:v>Painter</c:v>
                </c:pt>
                <c:pt idx="3">
                  <c:v>Operating Engineer</c:v>
                </c:pt>
                <c:pt idx="4">
                  <c:v>Foreman</c:v>
                </c:pt>
                <c:pt idx="5">
                  <c:v>Plumber</c:v>
                </c:pt>
                <c:pt idx="6">
                  <c:v>Laborer</c:v>
                </c:pt>
                <c:pt idx="7">
                  <c:v>Excavating/loading machine operator</c:v>
                </c:pt>
                <c:pt idx="8">
                  <c:v>Ironworker</c:v>
                </c:pt>
              </c:strCache>
            </c:strRef>
          </c:cat>
          <c:val>
            <c:numRef>
              <c:f>Sheet1!$B$3:$J$3</c:f>
              <c:numCache>
                <c:formatCode>General</c:formatCode>
                <c:ptCount val="9"/>
                <c:pt idx="0">
                  <c:v>-0.70000000000000007</c:v>
                </c:pt>
                <c:pt idx="1">
                  <c:v>-0.60000000000000009</c:v>
                </c:pt>
                <c:pt idx="2">
                  <c:v>-0.60000000000000009</c:v>
                </c:pt>
                <c:pt idx="3">
                  <c:v>-0.5</c:v>
                </c:pt>
                <c:pt idx="4">
                  <c:v>-3.3000000000000003</c:v>
                </c:pt>
                <c:pt idx="5">
                  <c:v>-2.7</c:v>
                </c:pt>
                <c:pt idx="6">
                  <c:v>-12.200000000000001</c:v>
                </c:pt>
                <c:pt idx="7">
                  <c:v>-0.60000000000000009</c:v>
                </c:pt>
                <c:pt idx="8">
                  <c:v>-1.1000000000000001</c:v>
                </c:pt>
              </c:numCache>
            </c:numRef>
          </c:val>
        </c:ser>
        <c:dLbls>
          <c:showLegendKey val="0"/>
          <c:showVal val="1"/>
          <c:showCatName val="0"/>
          <c:showSerName val="0"/>
          <c:showPercent val="0"/>
          <c:showBubbleSize val="0"/>
        </c:dLbls>
        <c:gapWidth val="119"/>
        <c:overlap val="100"/>
        <c:axId val="34954624"/>
        <c:axId val="34986240"/>
      </c:barChart>
      <c:catAx>
        <c:axId val="34954624"/>
        <c:scaling>
          <c:orientation val="minMax"/>
        </c:scaling>
        <c:delete val="0"/>
        <c:axPos val="l"/>
        <c:numFmt formatCode="General" sourceLinked="1"/>
        <c:majorTickMark val="out"/>
        <c:minorTickMark val="none"/>
        <c:tickLblPos val="low"/>
        <c:spPr>
          <a:ln w="10022">
            <a:noFill/>
          </a:ln>
        </c:spPr>
        <c:txPr>
          <a:bodyPr rot="0" vert="horz"/>
          <a:lstStyle/>
          <a:p>
            <a:pPr>
              <a:defRPr sz="1600"/>
            </a:pPr>
            <a:endParaRPr lang="en-US"/>
          </a:p>
        </c:txPr>
        <c:crossAx val="34986240"/>
        <c:crosses val="autoZero"/>
        <c:auto val="1"/>
        <c:lblAlgn val="ctr"/>
        <c:lblOffset val="100"/>
        <c:tickLblSkip val="1"/>
        <c:tickMarkSkip val="1"/>
        <c:noMultiLvlLbl val="0"/>
      </c:catAx>
      <c:valAx>
        <c:axId val="34986240"/>
        <c:scaling>
          <c:orientation val="minMax"/>
        </c:scaling>
        <c:delete val="1"/>
        <c:axPos val="b"/>
        <c:title>
          <c:tx>
            <c:rich>
              <a:bodyPr/>
              <a:lstStyle/>
              <a:p>
                <a:pPr>
                  <a:defRPr sz="1600"/>
                </a:pPr>
                <a:r>
                  <a:rPr lang="en-US" sz="1600" dirty="0">
                    <a:solidFill>
                      <a:srgbClr val="0000FF"/>
                    </a:solidFill>
                  </a:rPr>
                  <a:t>Rate per 100,000 FTEs</a:t>
                </a:r>
              </a:p>
            </c:rich>
          </c:tx>
          <c:layout>
            <c:manualLayout>
              <c:xMode val="edge"/>
              <c:yMode val="edge"/>
              <c:x val="0.75979166666666675"/>
              <c:y val="0"/>
            </c:manualLayout>
          </c:layout>
          <c:overlay val="0"/>
          <c:spPr>
            <a:noFill/>
            <a:ln w="26725">
              <a:noFill/>
            </a:ln>
          </c:spPr>
        </c:title>
        <c:numFmt formatCode="0.0" sourceLinked="1"/>
        <c:majorTickMark val="out"/>
        <c:minorTickMark val="none"/>
        <c:tickLblPos val="none"/>
        <c:crossAx val="34954624"/>
        <c:crosses val="autoZero"/>
        <c:crossBetween val="between"/>
      </c:valAx>
      <c:spPr>
        <a:noFill/>
        <a:ln w="25391">
          <a:noFill/>
        </a:ln>
      </c:spPr>
    </c:plotArea>
    <c:plotVisOnly val="1"/>
    <c:dispBlanksAs val="gap"/>
    <c:showDLblsOverMax val="0"/>
  </c:chart>
  <c:spPr>
    <a:noFill/>
    <a:ln>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141454673935"/>
          <c:y val="2.2039800995024877E-2"/>
          <c:w val="0.88227046739349879"/>
          <c:h val="0.80737121479218088"/>
        </c:manualLayout>
      </c:layout>
      <c:barChart>
        <c:barDir val="col"/>
        <c:grouping val="clustered"/>
        <c:varyColors val="0"/>
        <c:ser>
          <c:idx val="1"/>
          <c:order val="0"/>
          <c:tx>
            <c:strRef>
              <c:f>Sheet1!$A$2</c:f>
              <c:strCache>
                <c:ptCount val="1"/>
                <c:pt idx="0">
                  <c:v>Rate</c:v>
                </c:pt>
              </c:strCache>
            </c:strRef>
          </c:tx>
          <c:spPr>
            <a:solidFill>
              <a:srgbClr val="FF0000"/>
            </a:solidFill>
            <a:ln w="23659">
              <a:noFill/>
            </a:ln>
          </c:spPr>
          <c:invertIfNegative val="0"/>
          <c:dPt>
            <c:idx val="2"/>
            <c:invertIfNegative val="0"/>
            <c:bubble3D val="0"/>
          </c:dPt>
          <c:dPt>
            <c:idx val="5"/>
            <c:invertIfNegative val="0"/>
            <c:bubble3D val="0"/>
          </c:dPt>
          <c:dPt>
            <c:idx val="6"/>
            <c:invertIfNegative val="0"/>
            <c:bubble3D val="0"/>
            <c:spPr>
              <a:solidFill>
                <a:srgbClr val="0000FF"/>
              </a:solidFill>
              <a:ln w="23659">
                <a:noFill/>
              </a:ln>
            </c:spPr>
          </c:dPt>
          <c:dLbls>
            <c:numFmt formatCode="#,##0.00" sourceLinked="0"/>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White, non-Hispanic</c:v>
                </c:pt>
                <c:pt idx="1">
                  <c:v>Hispanic</c:v>
                </c:pt>
                <c:pt idx="2">
                  <c:v>Black, non-Hispanic</c:v>
                </c:pt>
                <c:pt idx="3">
                  <c:v>Foreign-born</c:v>
                </c:pt>
                <c:pt idx="4">
                  <c:v>Self-employed</c:v>
                </c:pt>
                <c:pt idx="5">
                  <c:v>Wage-and-salary workers</c:v>
                </c:pt>
                <c:pt idx="6">
                  <c:v>All </c:v>
                </c:pt>
              </c:strCache>
            </c:strRef>
          </c:cat>
          <c:val>
            <c:numRef>
              <c:f>Sheet1!$B$2:$H$2</c:f>
              <c:numCache>
                <c:formatCode>0.00</c:formatCode>
                <c:ptCount val="7"/>
                <c:pt idx="0">
                  <c:v>0.53</c:v>
                </c:pt>
                <c:pt idx="1">
                  <c:v>0.68</c:v>
                </c:pt>
                <c:pt idx="2">
                  <c:v>1.21</c:v>
                </c:pt>
                <c:pt idx="3">
                  <c:v>0.71</c:v>
                </c:pt>
                <c:pt idx="4">
                  <c:v>0.34</c:v>
                </c:pt>
                <c:pt idx="5">
                  <c:v>0.68</c:v>
                </c:pt>
                <c:pt idx="6">
                  <c:v>0.6</c:v>
                </c:pt>
              </c:numCache>
            </c:numRef>
          </c:val>
        </c:ser>
        <c:dLbls>
          <c:showLegendKey val="0"/>
          <c:showVal val="0"/>
          <c:showCatName val="0"/>
          <c:showSerName val="0"/>
          <c:showPercent val="0"/>
          <c:showBubbleSize val="0"/>
        </c:dLbls>
        <c:gapWidth val="77"/>
        <c:overlap val="-100"/>
        <c:axId val="35448320"/>
        <c:axId val="35450240"/>
      </c:barChart>
      <c:lineChart>
        <c:grouping val="standard"/>
        <c:varyColors val="0"/>
        <c:ser>
          <c:idx val="0"/>
          <c:order val="1"/>
          <c:tx>
            <c:strRef>
              <c:f>Sheet1!#REF!</c:f>
              <c:strCache>
                <c:ptCount val="1"/>
                <c:pt idx="0">
                  <c:v>#REF!</c:v>
                </c:pt>
              </c:strCache>
            </c:strRef>
          </c:tx>
          <c:spPr>
            <a:ln w="35489">
              <a:solidFill>
                <a:srgbClr val="0000FF"/>
              </a:solidFill>
              <a:prstDash val="solid"/>
            </a:ln>
          </c:spPr>
          <c:marker>
            <c:symbol val="none"/>
          </c:marker>
          <c:cat>
            <c:strRef>
              <c:f>Sheet1!$B$1:$H$1</c:f>
              <c:strCache>
                <c:ptCount val="7"/>
                <c:pt idx="0">
                  <c:v>White, non-Hispanic</c:v>
                </c:pt>
                <c:pt idx="1">
                  <c:v>Hispanic</c:v>
                </c:pt>
                <c:pt idx="2">
                  <c:v>Black, non-Hispanic</c:v>
                </c:pt>
                <c:pt idx="3">
                  <c:v>Foreign-born</c:v>
                </c:pt>
                <c:pt idx="4">
                  <c:v>Self-employed</c:v>
                </c:pt>
                <c:pt idx="5">
                  <c:v>Wage-and-salary workers</c:v>
                </c:pt>
                <c:pt idx="6">
                  <c:v>All </c:v>
                </c:pt>
              </c:strCache>
            </c:strRef>
          </c:cat>
          <c:val>
            <c:numRef>
              <c:f>Sheet1!#REF!</c:f>
              <c:numCache>
                <c:formatCode>General</c:formatCode>
                <c:ptCount val="1"/>
                <c:pt idx="0">
                  <c:v>1</c:v>
                </c:pt>
              </c:numCache>
            </c:numRef>
          </c:val>
          <c:smooth val="1"/>
        </c:ser>
        <c:dLbls>
          <c:showLegendKey val="0"/>
          <c:showVal val="0"/>
          <c:showCatName val="0"/>
          <c:showSerName val="0"/>
          <c:showPercent val="0"/>
          <c:showBubbleSize val="0"/>
        </c:dLbls>
        <c:marker val="1"/>
        <c:smooth val="0"/>
        <c:axId val="35559296"/>
        <c:axId val="35560832"/>
      </c:lineChart>
      <c:catAx>
        <c:axId val="35448320"/>
        <c:scaling>
          <c:orientation val="minMax"/>
        </c:scaling>
        <c:delete val="0"/>
        <c:axPos val="b"/>
        <c:numFmt formatCode="General" sourceLinked="1"/>
        <c:majorTickMark val="cross"/>
        <c:minorTickMark val="none"/>
        <c:tickLblPos val="nextTo"/>
        <c:spPr>
          <a:ln w="2957">
            <a:solidFill>
              <a:schemeClr val="tx1"/>
            </a:solidFill>
            <a:prstDash val="solid"/>
          </a:ln>
        </c:spPr>
        <c:txPr>
          <a:bodyPr rot="0" vert="horz"/>
          <a:lstStyle/>
          <a:p>
            <a:pPr>
              <a:defRPr sz="1600"/>
            </a:pPr>
            <a:endParaRPr lang="en-US"/>
          </a:p>
        </c:txPr>
        <c:crossAx val="35450240"/>
        <c:crosses val="autoZero"/>
        <c:auto val="0"/>
        <c:lblAlgn val="ctr"/>
        <c:lblOffset val="100"/>
        <c:tickLblSkip val="1"/>
        <c:tickMarkSkip val="1"/>
        <c:noMultiLvlLbl val="0"/>
      </c:catAx>
      <c:valAx>
        <c:axId val="35450240"/>
        <c:scaling>
          <c:orientation val="minMax"/>
        </c:scaling>
        <c:delete val="0"/>
        <c:axPos val="l"/>
        <c:title>
          <c:tx>
            <c:rich>
              <a:bodyPr/>
              <a:lstStyle/>
              <a:p>
                <a:pPr>
                  <a:defRPr sz="1600"/>
                </a:pPr>
                <a:r>
                  <a:rPr lang="en-US" sz="1600" dirty="0"/>
                  <a:t>Deaths per 100,000 FTEs</a:t>
                </a:r>
              </a:p>
            </c:rich>
          </c:tx>
          <c:layout>
            <c:manualLayout>
              <c:xMode val="edge"/>
              <c:yMode val="edge"/>
              <c:x val="4.5588532202705439E-3"/>
              <c:y val="0.19654814632545931"/>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a:pPr>
            <a:endParaRPr lang="en-US"/>
          </a:p>
        </c:txPr>
        <c:crossAx val="35448320"/>
        <c:crosses val="autoZero"/>
        <c:crossBetween val="between"/>
      </c:valAx>
      <c:catAx>
        <c:axId val="35559296"/>
        <c:scaling>
          <c:orientation val="minMax"/>
        </c:scaling>
        <c:delete val="1"/>
        <c:axPos val="b"/>
        <c:numFmt formatCode="General" sourceLinked="1"/>
        <c:majorTickMark val="out"/>
        <c:minorTickMark val="none"/>
        <c:tickLblPos val="none"/>
        <c:crossAx val="35560832"/>
        <c:crosses val="autoZero"/>
        <c:auto val="0"/>
        <c:lblAlgn val="ctr"/>
        <c:lblOffset val="100"/>
        <c:noMultiLvlLbl val="0"/>
      </c:catAx>
      <c:valAx>
        <c:axId val="35560832"/>
        <c:scaling>
          <c:orientation val="minMax"/>
        </c:scaling>
        <c:delete val="1"/>
        <c:axPos val="r"/>
        <c:numFmt formatCode="0" sourceLinked="0"/>
        <c:majorTickMark val="cross"/>
        <c:minorTickMark val="none"/>
        <c:tickLblPos val="none"/>
        <c:crossAx val="35559296"/>
        <c:crosses val="max"/>
        <c:crossBetween val="between"/>
      </c:valAx>
      <c:spPr>
        <a:noFill/>
        <a:ln w="25375">
          <a:noFill/>
        </a:ln>
      </c:spPr>
    </c:plotArea>
    <c:plotVisOnly val="1"/>
    <c:dispBlanksAs val="gap"/>
    <c:showDLblsOverMax val="0"/>
  </c:chart>
  <c:spPr>
    <a:noFill/>
    <a:ln>
      <a:noFill/>
    </a:ln>
  </c:spPr>
  <c:txPr>
    <a:bodyPr/>
    <a:lstStyle/>
    <a:p>
      <a:pPr>
        <a:defRPr sz="18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06015037594099"/>
          <c:y val="5.7471185667009018E-2"/>
          <c:w val="0.75689223057644905"/>
          <c:h val="0.79760127810110704"/>
        </c:manualLayout>
      </c:layout>
      <c:barChart>
        <c:barDir val="col"/>
        <c:grouping val="clustered"/>
        <c:varyColors val="0"/>
        <c:ser>
          <c:idx val="1"/>
          <c:order val="0"/>
          <c:tx>
            <c:strRef>
              <c:f>Sheet1!$A$2</c:f>
              <c:strCache>
                <c:ptCount val="1"/>
                <c:pt idx="0">
                  <c:v>Percentage</c:v>
                </c:pt>
              </c:strCache>
            </c:strRef>
          </c:tx>
          <c:spPr>
            <a:solidFill>
              <a:srgbClr val="FF0000"/>
            </a:solidFill>
            <a:ln w="23659">
              <a:noFill/>
            </a:ln>
          </c:spPr>
          <c:invertIfNegative val="0"/>
          <c:dLbls>
            <c:dLbl>
              <c:idx val="5"/>
              <c:layout>
                <c:manualLayout>
                  <c:x val="-4.658385093167702E-3"/>
                  <c:y val="-2.6960784313725492E-2"/>
                </c:manualLayout>
              </c:layout>
              <c:dLblPos val="outEnd"/>
              <c:showLegendKey val="0"/>
              <c:showVal val="1"/>
              <c:showCatName val="0"/>
              <c:showSerName val="0"/>
              <c:showPercent val="0"/>
              <c:showBubbleSize val="0"/>
            </c:dLbl>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16-19</c:v>
                </c:pt>
                <c:pt idx="1">
                  <c:v>20-24</c:v>
                </c:pt>
                <c:pt idx="2">
                  <c:v>25-34</c:v>
                </c:pt>
                <c:pt idx="3">
                  <c:v>35-44</c:v>
                </c:pt>
                <c:pt idx="4">
                  <c:v>45-54</c:v>
                </c:pt>
                <c:pt idx="5">
                  <c:v>55-64</c:v>
                </c:pt>
                <c:pt idx="6">
                  <c:v>65+</c:v>
                </c:pt>
              </c:strCache>
            </c:strRef>
          </c:cat>
          <c:val>
            <c:numRef>
              <c:f>Sheet1!$B$2:$H$2</c:f>
              <c:numCache>
                <c:formatCode>0.0%</c:formatCode>
                <c:ptCount val="7"/>
                <c:pt idx="0">
                  <c:v>1.8181818181818181E-2</c:v>
                </c:pt>
                <c:pt idx="1">
                  <c:v>6.1818181818181821E-2</c:v>
                </c:pt>
                <c:pt idx="2">
                  <c:v>0.17818181818181819</c:v>
                </c:pt>
                <c:pt idx="3">
                  <c:v>0.22181818181818183</c:v>
                </c:pt>
                <c:pt idx="4">
                  <c:v>0.2690909090909091</c:v>
                </c:pt>
                <c:pt idx="5">
                  <c:v>0.2</c:v>
                </c:pt>
                <c:pt idx="6">
                  <c:v>5.0909090909090911E-2</c:v>
                </c:pt>
              </c:numCache>
            </c:numRef>
          </c:val>
        </c:ser>
        <c:dLbls>
          <c:showLegendKey val="0"/>
          <c:showVal val="0"/>
          <c:showCatName val="0"/>
          <c:showSerName val="0"/>
          <c:showPercent val="0"/>
          <c:showBubbleSize val="0"/>
        </c:dLbls>
        <c:gapWidth val="150"/>
        <c:axId val="120319360"/>
        <c:axId val="35411456"/>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0"/>
              <c:layout>
                <c:manualLayout>
                  <c:x val="-3.9596273291925464E-2"/>
                  <c:y val="6.1764705882352944E-2"/>
                </c:manualLayout>
              </c:layout>
              <c:dLblPos val="r"/>
              <c:showLegendKey val="0"/>
              <c:showVal val="1"/>
              <c:showCatName val="0"/>
              <c:showSerName val="0"/>
              <c:showPercent val="0"/>
              <c:showBubbleSize val="0"/>
            </c:dLbl>
            <c:dLbl>
              <c:idx val="5"/>
              <c:layout>
                <c:manualLayout>
                  <c:x val="-3.183229813664596E-2"/>
                  <c:y val="5.1960784313725493E-2"/>
                </c:manualLayout>
              </c:layout>
              <c:dLblPos val="r"/>
              <c:showLegendKey val="0"/>
              <c:showVal val="1"/>
              <c:showCatName val="0"/>
              <c:showSerName val="0"/>
              <c:showPercent val="0"/>
              <c:showBubbleSize val="0"/>
            </c:dLbl>
            <c:dLbl>
              <c:idx val="6"/>
              <c:layout>
                <c:manualLayout>
                  <c:x val="-3.6490683229813775E-2"/>
                  <c:y val="5.4411764705882354E-2"/>
                </c:manualLayout>
              </c:layout>
              <c:dLblPos val="r"/>
              <c:showLegendKey val="0"/>
              <c:showVal val="1"/>
              <c:showCatName val="0"/>
              <c:showSerName val="0"/>
              <c:showPercent val="0"/>
              <c:showBubbleSize val="0"/>
            </c:dLbl>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16-19</c:v>
                </c:pt>
                <c:pt idx="1">
                  <c:v>20-24</c:v>
                </c:pt>
                <c:pt idx="2">
                  <c:v>25-34</c:v>
                </c:pt>
                <c:pt idx="3">
                  <c:v>35-44</c:v>
                </c:pt>
                <c:pt idx="4">
                  <c:v>45-54</c:v>
                </c:pt>
                <c:pt idx="5">
                  <c:v>55-64</c:v>
                </c:pt>
                <c:pt idx="6">
                  <c:v>65+</c:v>
                </c:pt>
              </c:strCache>
            </c:strRef>
          </c:cat>
          <c:val>
            <c:numRef>
              <c:f>Sheet1!$B$3:$H$3</c:f>
              <c:numCache>
                <c:formatCode>0.00</c:formatCode>
                <c:ptCount val="7"/>
                <c:pt idx="0">
                  <c:v>0.83351431707538104</c:v>
                </c:pt>
                <c:pt idx="1">
                  <c:v>0.53179843375350933</c:v>
                </c:pt>
                <c:pt idx="2">
                  <c:v>0.44800049152053922</c:v>
                </c:pt>
                <c:pt idx="3">
                  <c:v>0.52774808593988254</c:v>
                </c:pt>
                <c:pt idx="4">
                  <c:v>0.6433968012397735</c:v>
                </c:pt>
                <c:pt idx="5">
                  <c:v>0.79453096886695407</c:v>
                </c:pt>
                <c:pt idx="6">
                  <c:v>0.97518101623474385</c:v>
                </c:pt>
              </c:numCache>
            </c:numRef>
          </c:val>
          <c:smooth val="1"/>
        </c:ser>
        <c:dLbls>
          <c:showLegendKey val="0"/>
          <c:showVal val="0"/>
          <c:showCatName val="0"/>
          <c:showSerName val="0"/>
          <c:showPercent val="0"/>
          <c:showBubbleSize val="0"/>
        </c:dLbls>
        <c:marker val="1"/>
        <c:smooth val="0"/>
        <c:axId val="35413376"/>
        <c:axId val="35419264"/>
      </c:lineChart>
      <c:catAx>
        <c:axId val="120319360"/>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Age group</a:t>
                </a:r>
              </a:p>
            </c:rich>
          </c:tx>
          <c:layout>
            <c:manualLayout>
              <c:xMode val="edge"/>
              <c:yMode val="edge"/>
              <c:x val="0.44355455568053986"/>
              <c:y val="0.93986325078930355"/>
            </c:manualLayout>
          </c:layout>
          <c:overlay val="0"/>
          <c:spPr>
            <a:noFill/>
            <a:ln w="23659">
              <a:noFill/>
            </a:ln>
          </c:spPr>
        </c:title>
        <c:numFmt formatCode="General"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35411456"/>
        <c:crosses val="autoZero"/>
        <c:auto val="0"/>
        <c:lblAlgn val="ctr"/>
        <c:lblOffset val="100"/>
        <c:tickLblSkip val="1"/>
        <c:tickMarkSkip val="1"/>
        <c:noMultiLvlLbl val="0"/>
      </c:catAx>
      <c:valAx>
        <c:axId val="35411456"/>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Percentage </a:t>
                </a:r>
                <a:r>
                  <a:rPr lang="en-US" sz="1600" b="0" dirty="0">
                    <a:latin typeface="Times New Roman" panose="02020603050405020304" pitchFamily="18" charset="0"/>
                    <a:cs typeface="Times New Roman" panose="02020603050405020304" pitchFamily="18" charset="0"/>
                  </a:rPr>
                  <a:t>of </a:t>
                </a:r>
                <a:r>
                  <a:rPr lang="en-US" sz="1600" b="0" dirty="0" smtClean="0">
                    <a:latin typeface="Times New Roman" panose="02020603050405020304" pitchFamily="18" charset="0"/>
                    <a:cs typeface="Times New Roman" panose="02020603050405020304" pitchFamily="18" charset="0"/>
                  </a:rPr>
                  <a:t>deaths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24910104986876641"/>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20319360"/>
        <c:crosses val="autoZero"/>
        <c:crossBetween val="between"/>
      </c:valAx>
      <c:catAx>
        <c:axId val="35413376"/>
        <c:scaling>
          <c:orientation val="minMax"/>
        </c:scaling>
        <c:delete val="1"/>
        <c:axPos val="b"/>
        <c:numFmt formatCode="General" sourceLinked="1"/>
        <c:majorTickMark val="out"/>
        <c:minorTickMark val="none"/>
        <c:tickLblPos val="none"/>
        <c:crossAx val="35419264"/>
        <c:crosses val="autoZero"/>
        <c:auto val="0"/>
        <c:lblAlgn val="ctr"/>
        <c:lblOffset val="100"/>
        <c:noMultiLvlLbl val="0"/>
      </c:catAx>
      <c:valAx>
        <c:axId val="35419264"/>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Deaths </a:t>
                </a:r>
                <a:r>
                  <a:rPr lang="en-US" sz="1600" b="0" dirty="0">
                    <a:latin typeface="Times New Roman" panose="02020603050405020304" pitchFamily="18" charset="0"/>
                    <a:cs typeface="Times New Roman" panose="02020603050405020304" pitchFamily="18" charset="0"/>
                  </a:rPr>
                  <a:t>per 100,000 </a:t>
                </a:r>
                <a:r>
                  <a:rPr lang="en-US" sz="1600" b="0" dirty="0" smtClean="0">
                    <a:latin typeface="Times New Roman" panose="02020603050405020304" pitchFamily="18" charset="0"/>
                    <a:cs typeface="Times New Roman" panose="02020603050405020304" pitchFamily="18" charset="0"/>
                  </a:rPr>
                  <a:t>FTEs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96677018633540368"/>
              <c:y val="0.24644781534661103"/>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35413376"/>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1649504817332616"/>
          <c:y val="4.4482399258916165E-2"/>
          <c:w val="0.21507580574167359"/>
          <c:h val="0.17475567392311253"/>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46992478287702E-2"/>
          <c:y val="2.9056855025475198E-2"/>
          <c:w val="0.80889420080002361"/>
          <c:h val="0.82712934910086"/>
        </c:manualLayout>
      </c:layout>
      <c:barChart>
        <c:barDir val="col"/>
        <c:grouping val="clustered"/>
        <c:varyColors val="0"/>
        <c:ser>
          <c:idx val="0"/>
          <c:order val="0"/>
          <c:tx>
            <c:strRef>
              <c:f>Sheet1!$A$2</c:f>
              <c:strCache>
                <c:ptCount val="1"/>
                <c:pt idx="0">
                  <c:v>Number</c:v>
                </c:pt>
              </c:strCache>
            </c:strRef>
          </c:tx>
          <c:spPr>
            <a:solidFill>
              <a:srgbClr val="0000FF"/>
            </a:solidFill>
            <a:ln w="35825">
              <a:noFill/>
              <a:prstDash val="solid"/>
            </a:ln>
          </c:spPr>
          <c:invertIfNegative val="0"/>
          <c:dLbls>
            <c:numFmt formatCode="#,##0.0" sourceLinked="0"/>
            <c:spPr>
              <a:noFill/>
              <a:ln>
                <a:noFill/>
              </a:ln>
              <a:effectLst/>
            </c:spPr>
            <c:txPr>
              <a:bodyPr/>
              <a:lstStyle/>
              <a:p>
                <a:pPr>
                  <a:defRPr sz="1400" b="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Sheet1!$B$2:$N$2</c:f>
              <c:numCache>
                <c:formatCode>#,##0.000</c:formatCode>
                <c:ptCount val="13"/>
                <c:pt idx="0">
                  <c:v>6.22</c:v>
                </c:pt>
                <c:pt idx="1">
                  <c:v>5.38</c:v>
                </c:pt>
                <c:pt idx="2">
                  <c:v>6.17</c:v>
                </c:pt>
                <c:pt idx="3">
                  <c:v>8.35</c:v>
                </c:pt>
                <c:pt idx="4">
                  <c:v>5.79</c:v>
                </c:pt>
                <c:pt idx="5">
                  <c:v>4.5199999999999996</c:v>
                </c:pt>
                <c:pt idx="6">
                  <c:v>4.6100000000000003</c:v>
                </c:pt>
                <c:pt idx="7">
                  <c:v>4.17</c:v>
                </c:pt>
                <c:pt idx="8">
                  <c:v>3.8</c:v>
                </c:pt>
                <c:pt idx="9">
                  <c:v>3.3</c:v>
                </c:pt>
                <c:pt idx="10">
                  <c:v>4.24</c:v>
                </c:pt>
                <c:pt idx="11">
                  <c:v>2.73</c:v>
                </c:pt>
                <c:pt idx="12">
                  <c:v>2.69</c:v>
                </c:pt>
              </c:numCache>
            </c:numRef>
          </c:val>
        </c:ser>
        <c:dLbls>
          <c:showLegendKey val="0"/>
          <c:showVal val="0"/>
          <c:showCatName val="0"/>
          <c:showSerName val="0"/>
          <c:showPercent val="0"/>
          <c:showBubbleSize val="0"/>
        </c:dLbls>
        <c:gapWidth val="45"/>
        <c:axId val="36918016"/>
        <c:axId val="36919936"/>
      </c:barChart>
      <c:lineChart>
        <c:grouping val="standard"/>
        <c:varyColors val="0"/>
        <c:ser>
          <c:idx val="2"/>
          <c:order val="1"/>
          <c:tx>
            <c:strRef>
              <c:f>Sheet1!$A$3</c:f>
              <c:strCache>
                <c:ptCount val="1"/>
                <c:pt idx="0">
                  <c:v>Rate</c:v>
                </c:pt>
              </c:strCache>
            </c:strRef>
          </c:tx>
          <c:spPr>
            <a:ln w="35825">
              <a:solidFill>
                <a:srgbClr val="FF0000"/>
              </a:solidFill>
              <a:prstDash val="solid"/>
            </a:ln>
          </c:spPr>
          <c:marker>
            <c:symbol val="none"/>
          </c:marker>
          <c:dLbls>
            <c:dLbl>
              <c:idx val="0"/>
              <c:layout>
                <c:manualLayout>
                  <c:x val="-3.7878902662979878E-2"/>
                  <c:y val="-2.7526703069434263E-2"/>
                </c:manualLayout>
              </c:layout>
              <c:showLegendKey val="0"/>
              <c:showVal val="1"/>
              <c:showCatName val="0"/>
              <c:showSerName val="0"/>
              <c:showPercent val="0"/>
              <c:showBubbleSize val="0"/>
            </c:dLbl>
            <c:dLbl>
              <c:idx val="12"/>
              <c:layout>
                <c:manualLayout>
                  <c:x val="-3.0303026687780163E-2"/>
                  <c:y val="-4.0038840828268009E-2"/>
                </c:manualLayout>
              </c:layout>
              <c:showLegendKey val="0"/>
              <c:showVal val="1"/>
              <c:showCatName val="0"/>
              <c:showSerName val="0"/>
              <c:showPercent val="0"/>
              <c:showBubbleSize val="0"/>
            </c:dLbl>
            <c:txPr>
              <a:bodyPr/>
              <a:lstStyle/>
              <a:p>
                <a:pPr>
                  <a:defRPr b="0">
                    <a:solidFill>
                      <a:srgbClr val="FF0000"/>
                    </a:solidFill>
                  </a:defRPr>
                </a:pPr>
                <a:endParaRPr lang="en-US"/>
              </a:p>
            </c:txPr>
            <c:showLegendKey val="0"/>
            <c:showVal val="0"/>
            <c:showCatName val="0"/>
            <c:showSerName val="0"/>
            <c:showPercent val="0"/>
            <c:showBubbleSize val="0"/>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Sheet1!$B$3:$N$3</c:f>
              <c:numCache>
                <c:formatCode>#,##0.0</c:formatCode>
                <c:ptCount val="13"/>
                <c:pt idx="0">
                  <c:v>10.4</c:v>
                </c:pt>
                <c:pt idx="1">
                  <c:v>8.5</c:v>
                </c:pt>
                <c:pt idx="2">
                  <c:v>9.4</c:v>
                </c:pt>
                <c:pt idx="3">
                  <c:v>12</c:v>
                </c:pt>
                <c:pt idx="4">
                  <c:v>8.1</c:v>
                </c:pt>
                <c:pt idx="5">
                  <c:v>6.6</c:v>
                </c:pt>
                <c:pt idx="6">
                  <c:v>7.9</c:v>
                </c:pt>
                <c:pt idx="7">
                  <c:v>8.3000000000000007</c:v>
                </c:pt>
                <c:pt idx="8">
                  <c:v>7.6000000000000005</c:v>
                </c:pt>
                <c:pt idx="9">
                  <c:v>6.5</c:v>
                </c:pt>
                <c:pt idx="10">
                  <c:v>8</c:v>
                </c:pt>
                <c:pt idx="11">
                  <c:v>4.8</c:v>
                </c:pt>
                <c:pt idx="12">
                  <c:v>4.5</c:v>
                </c:pt>
              </c:numCache>
            </c:numRef>
          </c:val>
          <c:smooth val="1"/>
        </c:ser>
        <c:dLbls>
          <c:showLegendKey val="0"/>
          <c:showVal val="0"/>
          <c:showCatName val="0"/>
          <c:showSerName val="0"/>
          <c:showPercent val="0"/>
          <c:showBubbleSize val="0"/>
        </c:dLbls>
        <c:marker val="1"/>
        <c:smooth val="0"/>
        <c:axId val="36940416"/>
        <c:axId val="36938496"/>
      </c:lineChart>
      <c:catAx>
        <c:axId val="36918016"/>
        <c:scaling>
          <c:orientation val="minMax"/>
        </c:scaling>
        <c:delete val="0"/>
        <c:axPos val="b"/>
        <c:title>
          <c:tx>
            <c:rich>
              <a:bodyPr/>
              <a:lstStyle/>
              <a:p>
                <a:pPr>
                  <a:defRPr sz="1600" b="0" i="0" u="none" strike="noStrike" baseline="0">
                    <a:solidFill>
                      <a:srgbClr val="000000"/>
                    </a:solidFill>
                    <a:latin typeface="Times New Roman"/>
                    <a:ea typeface="Times New Roman"/>
                    <a:cs typeface="Times New Roman"/>
                  </a:defRPr>
                </a:pPr>
                <a:r>
                  <a:rPr lang="en-US" sz="1600" b="0" dirty="0"/>
                  <a:t>Year</a:t>
                </a:r>
              </a:p>
            </c:rich>
          </c:tx>
          <c:layout>
            <c:manualLayout>
              <c:xMode val="edge"/>
              <c:yMode val="edge"/>
              <c:x val="0.46551807855904576"/>
              <c:y val="0.94644805039219149"/>
            </c:manualLayout>
          </c:layout>
          <c:overlay val="0"/>
          <c:spPr>
            <a:noFill/>
            <a:ln w="23883">
              <a:noFill/>
            </a:ln>
          </c:spPr>
        </c:title>
        <c:numFmt formatCode="General" sourceLinked="1"/>
        <c:majorTickMark val="out"/>
        <c:minorTickMark val="none"/>
        <c:tickLblPos val="nextTo"/>
        <c:spPr>
          <a:ln w="298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36919936"/>
        <c:crossesAt val="0"/>
        <c:auto val="1"/>
        <c:lblAlgn val="ctr"/>
        <c:lblOffset val="100"/>
        <c:tickMarkSkip val="1"/>
        <c:noMultiLvlLbl val="0"/>
      </c:catAx>
      <c:valAx>
        <c:axId val="36919936"/>
        <c:scaling>
          <c:orientation val="minMax"/>
        </c:scaling>
        <c:delete val="0"/>
        <c:axPos val="l"/>
        <c:title>
          <c:tx>
            <c:rich>
              <a:bodyPr/>
              <a:lstStyle/>
              <a:p>
                <a:pPr>
                  <a:defRPr sz="1600" b="0" i="0" u="none" strike="noStrike" baseline="0">
                    <a:solidFill>
                      <a:srgbClr val="0000FF"/>
                    </a:solidFill>
                    <a:latin typeface="Times New Roman"/>
                    <a:ea typeface="Times New Roman"/>
                    <a:cs typeface="Times New Roman"/>
                  </a:defRPr>
                </a:pPr>
                <a:r>
                  <a:rPr lang="en-US" sz="1600" b="0" i="0" baseline="0" dirty="0" smtClean="0">
                    <a:solidFill>
                      <a:srgbClr val="0000FF"/>
                    </a:solidFill>
                  </a:rPr>
                  <a:t>Number of injuries (in thousands)</a:t>
                </a:r>
                <a:endParaRPr lang="en-US" sz="1600" b="0" dirty="0">
                  <a:solidFill>
                    <a:srgbClr val="0000FF"/>
                  </a:solidFill>
                </a:endParaRPr>
              </a:p>
            </c:rich>
          </c:tx>
          <c:layout>
            <c:manualLayout>
              <c:xMode val="edge"/>
              <c:yMode val="edge"/>
              <c:x val="0"/>
              <c:y val="0.14580231448341682"/>
            </c:manualLayout>
          </c:layout>
          <c:overlay val="0"/>
          <c:spPr>
            <a:noFill/>
            <a:ln w="23883">
              <a:noFill/>
            </a:ln>
          </c:spPr>
        </c:title>
        <c:numFmt formatCode="#,##0" sourceLinked="0"/>
        <c:majorTickMark val="out"/>
        <c:minorTickMark val="none"/>
        <c:tickLblPos val="nextTo"/>
        <c:spPr>
          <a:ln w="11942">
            <a:solidFill>
              <a:srgbClr val="0000FF"/>
            </a:solidFill>
            <a:prstDash val="solid"/>
          </a:ln>
        </c:spPr>
        <c:txPr>
          <a:bodyPr rot="0" vert="horz"/>
          <a:lstStyle/>
          <a:p>
            <a:pPr>
              <a:defRPr sz="1600" b="0" i="0" u="none" strike="noStrike" baseline="0">
                <a:solidFill>
                  <a:srgbClr val="0000FF"/>
                </a:solidFill>
                <a:latin typeface="Times New Roman"/>
                <a:ea typeface="Times New Roman"/>
                <a:cs typeface="Times New Roman"/>
              </a:defRPr>
            </a:pPr>
            <a:endParaRPr lang="en-US"/>
          </a:p>
        </c:txPr>
        <c:crossAx val="36918016"/>
        <c:crosses val="autoZero"/>
        <c:crossBetween val="between"/>
      </c:valAx>
      <c:valAx>
        <c:axId val="36938496"/>
        <c:scaling>
          <c:orientation val="minMax"/>
        </c:scaling>
        <c:delete val="0"/>
        <c:axPos val="r"/>
        <c:title>
          <c:tx>
            <c:rich>
              <a:bodyPr rot="5400000" vert="horz"/>
              <a:lstStyle/>
              <a:p>
                <a:pPr>
                  <a:defRPr sz="1600" b="0">
                    <a:solidFill>
                      <a:srgbClr val="FF0000"/>
                    </a:solidFill>
                  </a:defRPr>
                </a:pPr>
                <a:r>
                  <a:rPr lang="en-US" sz="1600" b="0" i="0" baseline="0" dirty="0" smtClean="0">
                    <a:solidFill>
                      <a:srgbClr val="FF0000"/>
                    </a:solidFill>
                  </a:rPr>
                  <a:t>Injuries per 10,000 FTEs</a:t>
                </a:r>
                <a:endParaRPr lang="en-US" sz="1600" b="0" i="0" baseline="0" dirty="0">
                  <a:solidFill>
                    <a:srgbClr val="FF0000"/>
                  </a:solidFill>
                </a:endParaRPr>
              </a:p>
            </c:rich>
          </c:tx>
          <c:layout>
            <c:manualLayout>
              <c:xMode val="edge"/>
              <c:yMode val="edge"/>
              <c:x val="0.96364388407970847"/>
              <c:y val="0.14058854731519077"/>
            </c:manualLayout>
          </c:layout>
          <c:overlay val="0"/>
        </c:title>
        <c:numFmt formatCode="#,##0" sourceLinked="0"/>
        <c:majorTickMark val="out"/>
        <c:minorTickMark val="none"/>
        <c:tickLblPos val="nextTo"/>
        <c:spPr>
          <a:ln>
            <a:solidFill>
              <a:srgbClr val="FF0000"/>
            </a:solidFill>
          </a:ln>
        </c:spPr>
        <c:txPr>
          <a:bodyPr/>
          <a:lstStyle/>
          <a:p>
            <a:pPr>
              <a:defRPr sz="1600" b="0">
                <a:solidFill>
                  <a:srgbClr val="FF0000"/>
                </a:solidFill>
              </a:defRPr>
            </a:pPr>
            <a:endParaRPr lang="en-US"/>
          </a:p>
        </c:txPr>
        <c:crossAx val="36940416"/>
        <c:crosses val="max"/>
        <c:crossBetween val="between"/>
      </c:valAx>
      <c:catAx>
        <c:axId val="36940416"/>
        <c:scaling>
          <c:orientation val="minMax"/>
        </c:scaling>
        <c:delete val="1"/>
        <c:axPos val="b"/>
        <c:numFmt formatCode="General" sourceLinked="1"/>
        <c:majorTickMark val="out"/>
        <c:minorTickMark val="none"/>
        <c:tickLblPos val="none"/>
        <c:crossAx val="36938496"/>
        <c:crosses val="autoZero"/>
        <c:auto val="1"/>
        <c:lblAlgn val="ctr"/>
        <c:lblOffset val="100"/>
        <c:noMultiLvlLbl val="0"/>
      </c:catAx>
      <c:spPr>
        <a:noFill/>
        <a:ln w="23883">
          <a:noFill/>
        </a:ln>
      </c:spPr>
    </c:plotArea>
    <c:legend>
      <c:legendPos val="tr"/>
      <c:layout>
        <c:manualLayout>
          <c:xMode val="edge"/>
          <c:yMode val="edge"/>
          <c:x val="0.69099908243866826"/>
          <c:y val="5.608984463668692E-3"/>
          <c:w val="0.13097731675288515"/>
          <c:h val="0.11782768796186537"/>
        </c:manualLayout>
      </c:layout>
      <c:overlay val="0"/>
      <c:spPr>
        <a:noFill/>
        <a:ln w="23883">
          <a:noFill/>
        </a:ln>
      </c:spPr>
      <c:txPr>
        <a:bodyPr/>
        <a:lstStyle/>
        <a:p>
          <a:pPr>
            <a:defRPr sz="1600"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693"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880972218274025"/>
          <c:y val="5.6432135490568872E-2"/>
          <c:w val="0.85787155409470306"/>
          <c:h val="0.76968253968253963"/>
        </c:manualLayout>
      </c:layout>
      <c:barChart>
        <c:barDir val="col"/>
        <c:grouping val="stacked"/>
        <c:varyColors val="0"/>
        <c:ser>
          <c:idx val="0"/>
          <c:order val="0"/>
          <c:tx>
            <c:strRef>
              <c:f>Sheet1!$A$2</c:f>
              <c:strCache>
                <c:ptCount val="1"/>
                <c:pt idx="0">
                  <c:v>Caught/crushed in collapsing materials</c:v>
                </c:pt>
              </c:strCache>
            </c:strRef>
          </c:tx>
          <c:spPr>
            <a:solidFill>
              <a:srgbClr val="0000FF"/>
            </a:solidFill>
            <a:ln w="19317">
              <a:noFill/>
            </a:ln>
          </c:spPr>
          <c:invertIfNegative val="0"/>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Sheet1!$B$2:$N$2</c:f>
              <c:numCache>
                <c:formatCode>General</c:formatCode>
                <c:ptCount val="13"/>
                <c:pt idx="0">
                  <c:v>580</c:v>
                </c:pt>
                <c:pt idx="1">
                  <c:v>210</c:v>
                </c:pt>
                <c:pt idx="2">
                  <c:v>180</c:v>
                </c:pt>
                <c:pt idx="3">
                  <c:v>330</c:v>
                </c:pt>
                <c:pt idx="4">
                  <c:v>280</c:v>
                </c:pt>
                <c:pt idx="5">
                  <c:v>180</c:v>
                </c:pt>
                <c:pt idx="6">
                  <c:v>210</c:v>
                </c:pt>
                <c:pt idx="7">
                  <c:v>150</c:v>
                </c:pt>
                <c:pt idx="8">
                  <c:v>100</c:v>
                </c:pt>
                <c:pt idx="9">
                  <c:v>300</c:v>
                </c:pt>
                <c:pt idx="10">
                  <c:v>600</c:v>
                </c:pt>
                <c:pt idx="11">
                  <c:v>80</c:v>
                </c:pt>
                <c:pt idx="12">
                  <c:v>130</c:v>
                </c:pt>
              </c:numCache>
            </c:numRef>
          </c:val>
        </c:ser>
        <c:ser>
          <c:idx val="1"/>
          <c:order val="1"/>
          <c:tx>
            <c:strRef>
              <c:f>Sheet1!$A$3</c:f>
              <c:strCache>
                <c:ptCount val="1"/>
                <c:pt idx="0">
                  <c:v>Caught/compressed by object or equipment</c:v>
                </c:pt>
              </c:strCache>
            </c:strRef>
          </c:tx>
          <c:spPr>
            <a:solidFill>
              <a:srgbClr val="FF0000"/>
            </a:solidFill>
          </c:spPr>
          <c:invertIfNegative val="0"/>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Sheet1!$B$3:$N$3</c:f>
              <c:numCache>
                <c:formatCode>General</c:formatCode>
                <c:ptCount val="13"/>
                <c:pt idx="0">
                  <c:v>5640</c:v>
                </c:pt>
                <c:pt idx="1">
                  <c:v>5170</c:v>
                </c:pt>
                <c:pt idx="2">
                  <c:v>5990</c:v>
                </c:pt>
                <c:pt idx="3">
                  <c:v>8020</c:v>
                </c:pt>
                <c:pt idx="4">
                  <c:v>5510</c:v>
                </c:pt>
                <c:pt idx="5">
                  <c:v>4340</c:v>
                </c:pt>
                <c:pt idx="6">
                  <c:v>4400</c:v>
                </c:pt>
                <c:pt idx="7">
                  <c:v>4020</c:v>
                </c:pt>
                <c:pt idx="8">
                  <c:v>3700</c:v>
                </c:pt>
                <c:pt idx="9">
                  <c:v>3000</c:v>
                </c:pt>
                <c:pt idx="10">
                  <c:v>3640</c:v>
                </c:pt>
                <c:pt idx="11">
                  <c:v>2650</c:v>
                </c:pt>
                <c:pt idx="12">
                  <c:v>2560</c:v>
                </c:pt>
              </c:numCache>
            </c:numRef>
          </c:val>
        </c:ser>
        <c:ser>
          <c:idx val="2"/>
          <c:order val="2"/>
          <c:tx>
            <c:strRef>
              <c:f>Sheet1!$A$4</c:f>
              <c:strCache>
                <c:ptCount val="1"/>
              </c:strCache>
            </c:strRef>
          </c:tx>
          <c:spPr>
            <a:noFill/>
          </c:spPr>
          <c:invertIfNegative val="0"/>
          <c:dLbls>
            <c:numFmt formatCode="#,##0" sourceLinked="0"/>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Sheet1!$B$4:$N$4</c:f>
              <c:numCache>
                <c:formatCode>General</c:formatCode>
                <c:ptCount val="13"/>
                <c:pt idx="0">
                  <c:v>6220</c:v>
                </c:pt>
                <c:pt idx="1">
                  <c:v>5380</c:v>
                </c:pt>
                <c:pt idx="2">
                  <c:v>6170</c:v>
                </c:pt>
                <c:pt idx="3">
                  <c:v>8350</c:v>
                </c:pt>
                <c:pt idx="4">
                  <c:v>5790</c:v>
                </c:pt>
                <c:pt idx="5">
                  <c:v>4520</c:v>
                </c:pt>
                <c:pt idx="6">
                  <c:v>4610</c:v>
                </c:pt>
                <c:pt idx="7">
                  <c:v>4170</c:v>
                </c:pt>
                <c:pt idx="8">
                  <c:v>3800</c:v>
                </c:pt>
                <c:pt idx="9">
                  <c:v>3300</c:v>
                </c:pt>
                <c:pt idx="10">
                  <c:v>4240</c:v>
                </c:pt>
                <c:pt idx="11">
                  <c:v>2730</c:v>
                </c:pt>
                <c:pt idx="12">
                  <c:v>2690</c:v>
                </c:pt>
              </c:numCache>
            </c:numRef>
          </c:val>
        </c:ser>
        <c:dLbls>
          <c:showLegendKey val="0"/>
          <c:showVal val="0"/>
          <c:showCatName val="0"/>
          <c:showSerName val="0"/>
          <c:showPercent val="0"/>
          <c:showBubbleSize val="0"/>
        </c:dLbls>
        <c:gapWidth val="72"/>
        <c:overlap val="100"/>
        <c:axId val="37154816"/>
        <c:axId val="37156736"/>
      </c:barChart>
      <c:catAx>
        <c:axId val="37154816"/>
        <c:scaling>
          <c:orientation val="minMax"/>
        </c:scaling>
        <c:delete val="0"/>
        <c:axPos val="b"/>
        <c:title>
          <c:tx>
            <c:rich>
              <a:bodyPr/>
              <a:lstStyle/>
              <a:p>
                <a:pPr>
                  <a:defRPr sz="1600" b="0" i="0" u="none" strike="noStrike" baseline="0">
                    <a:solidFill>
                      <a:srgbClr val="000000"/>
                    </a:solidFill>
                    <a:latin typeface="Times New Roman"/>
                    <a:ea typeface="Times New Roman"/>
                    <a:cs typeface="Times New Roman"/>
                  </a:defRPr>
                </a:pPr>
                <a:r>
                  <a:rPr lang="en-US" sz="1600" b="0" dirty="0"/>
                  <a:t>Year</a:t>
                </a:r>
              </a:p>
            </c:rich>
          </c:tx>
          <c:layout>
            <c:manualLayout>
              <c:xMode val="edge"/>
              <c:yMode val="edge"/>
              <c:x val="0.51954515325023787"/>
              <c:y val="0.91284276221245297"/>
            </c:manualLayout>
          </c:layout>
          <c:overlay val="0"/>
          <c:spPr>
            <a:noFill/>
            <a:ln w="19317">
              <a:noFill/>
            </a:ln>
          </c:spPr>
        </c:title>
        <c:numFmt formatCode="General" sourceLinked="1"/>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37156736"/>
        <c:crosses val="autoZero"/>
        <c:auto val="0"/>
        <c:lblAlgn val="ctr"/>
        <c:lblOffset val="0"/>
        <c:tickLblSkip val="1"/>
        <c:tickMarkSkip val="1"/>
        <c:noMultiLvlLbl val="0"/>
      </c:catAx>
      <c:valAx>
        <c:axId val="37156736"/>
        <c:scaling>
          <c:orientation val="minMax"/>
          <c:max val="10000"/>
        </c:scaling>
        <c:delete val="0"/>
        <c:axPos val="l"/>
        <c:title>
          <c:tx>
            <c:rich>
              <a:bodyPr/>
              <a:lstStyle/>
              <a:p>
                <a:pPr>
                  <a:defRPr sz="1600" b="0" i="0" u="none" strike="noStrike" baseline="0">
                    <a:solidFill>
                      <a:srgbClr val="000000"/>
                    </a:solidFill>
                    <a:latin typeface="Times New Roman"/>
                    <a:ea typeface="Times New Roman"/>
                    <a:cs typeface="Times New Roman"/>
                  </a:defRPr>
                </a:pPr>
                <a:r>
                  <a:rPr lang="en-US" sz="1600" b="0" dirty="0"/>
                  <a:t>Number </a:t>
                </a:r>
                <a:r>
                  <a:rPr lang="en-US" sz="1600" b="0" dirty="0" smtClean="0"/>
                  <a:t>of</a:t>
                </a:r>
                <a:r>
                  <a:rPr lang="en-US" sz="1600" b="0" baseline="0" dirty="0" smtClean="0"/>
                  <a:t> nonfatal injuries</a:t>
                </a:r>
                <a:endParaRPr lang="en-US" sz="1600" b="0" dirty="0"/>
              </a:p>
            </c:rich>
          </c:tx>
          <c:layout>
            <c:manualLayout>
              <c:xMode val="edge"/>
              <c:yMode val="edge"/>
              <c:x val="3.0989097571857802E-3"/>
              <c:y val="0.18326513534788505"/>
            </c:manualLayout>
          </c:layout>
          <c:overlay val="0"/>
          <c:spPr>
            <a:noFill/>
            <a:ln w="19317">
              <a:noFill/>
            </a:ln>
          </c:spPr>
        </c:title>
        <c:numFmt formatCode="#,##0" sourceLinked="0"/>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37154816"/>
        <c:crosses val="autoZero"/>
        <c:crossBetween val="between"/>
      </c:valAx>
      <c:spPr>
        <a:noFill/>
        <a:ln w="25393">
          <a:noFill/>
        </a:ln>
      </c:spPr>
    </c:plotArea>
    <c:legend>
      <c:legendPos val="b"/>
      <c:layout>
        <c:manualLayout>
          <c:xMode val="edge"/>
          <c:yMode val="edge"/>
          <c:x val="0.49771455405407544"/>
          <c:y val="1.1677292011268742E-3"/>
          <c:w val="0.50073599106733169"/>
          <c:h val="0.14686724011798541"/>
        </c:manualLayout>
      </c:layout>
      <c:overlay val="0"/>
      <c:spPr>
        <a:solidFill>
          <a:schemeClr val="bg1"/>
        </a:solidFill>
        <a:ln w="19317">
          <a:noFill/>
        </a:ln>
      </c:spPr>
      <c:txPr>
        <a:bodyPr/>
        <a:lstStyle/>
        <a:p>
          <a:pPr>
            <a:defRPr sz="1600" b="0"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761"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77018469021647"/>
          <c:y val="5.471098645658156E-2"/>
          <c:w val="0.78422981530978353"/>
          <c:h val="0.91256663235200974"/>
        </c:manualLayout>
      </c:layout>
      <c:barChart>
        <c:barDir val="bar"/>
        <c:grouping val="clustered"/>
        <c:varyColors val="0"/>
        <c:ser>
          <c:idx val="0"/>
          <c:order val="0"/>
          <c:spPr>
            <a:solidFill>
              <a:srgbClr val="0000FF"/>
            </a:solidFill>
            <a:ln w="24367">
              <a:noFill/>
            </a:ln>
          </c:spPr>
          <c:invertIfNegative val="0"/>
          <c:dPt>
            <c:idx val="5"/>
            <c:invertIfNegative val="0"/>
            <c:bubble3D val="0"/>
            <c:spPr>
              <a:solidFill>
                <a:srgbClr val="FF0000"/>
              </a:solidFill>
              <a:ln w="24367">
                <a:noFill/>
              </a:ln>
            </c:spPr>
          </c:dPt>
          <c:dLbls>
            <c:numFmt formatCode="#,##0" sourceLinked="0"/>
            <c:spPr>
              <a:noFill/>
              <a:ln w="24367">
                <a:noFill/>
              </a:ln>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Sheet1!$C$1:$K$1</c:f>
              <c:strCache>
                <c:ptCount val="9"/>
                <c:pt idx="0">
                  <c:v>Information</c:v>
                </c:pt>
                <c:pt idx="1">
                  <c:v>Mining</c:v>
                </c:pt>
                <c:pt idx="2">
                  <c:v>Waste management</c:v>
                </c:pt>
                <c:pt idx="3">
                  <c:v>Agriculture</c:v>
                </c:pt>
                <c:pt idx="4">
                  <c:v>Transportation</c:v>
                </c:pt>
                <c:pt idx="5">
                  <c:v>Construction</c:v>
                </c:pt>
                <c:pt idx="6">
                  <c:v>Wholesale</c:v>
                </c:pt>
                <c:pt idx="7">
                  <c:v>Retail</c:v>
                </c:pt>
                <c:pt idx="8">
                  <c:v>Manufacturing</c:v>
                </c:pt>
              </c:strCache>
            </c:strRef>
          </c:cat>
          <c:val>
            <c:numRef>
              <c:f>Sheet1!$C$2:$K$2</c:f>
              <c:numCache>
                <c:formatCode>#,##0</c:formatCode>
                <c:ptCount val="9"/>
                <c:pt idx="0">
                  <c:v>260</c:v>
                </c:pt>
                <c:pt idx="1">
                  <c:v>470</c:v>
                </c:pt>
                <c:pt idx="2">
                  <c:v>1200</c:v>
                </c:pt>
                <c:pt idx="3">
                  <c:v>1270</c:v>
                </c:pt>
                <c:pt idx="4">
                  <c:v>2210</c:v>
                </c:pt>
                <c:pt idx="5">
                  <c:v>2560</c:v>
                </c:pt>
                <c:pt idx="6">
                  <c:v>3160</c:v>
                </c:pt>
                <c:pt idx="7">
                  <c:v>3350</c:v>
                </c:pt>
                <c:pt idx="8">
                  <c:v>12610</c:v>
                </c:pt>
              </c:numCache>
            </c:numRef>
          </c:val>
        </c:ser>
        <c:dLbls>
          <c:showLegendKey val="0"/>
          <c:showVal val="1"/>
          <c:showCatName val="0"/>
          <c:showSerName val="0"/>
          <c:showPercent val="0"/>
          <c:showBubbleSize val="0"/>
        </c:dLbls>
        <c:gapWidth val="100"/>
        <c:axId val="37262848"/>
        <c:axId val="37266176"/>
      </c:barChart>
      <c:catAx>
        <c:axId val="37262848"/>
        <c:scaling>
          <c:orientation val="minMax"/>
        </c:scaling>
        <c:delete val="0"/>
        <c:axPos val="l"/>
        <c:numFmt formatCode="General" sourceLinked="1"/>
        <c:majorTickMark val="out"/>
        <c:minorTickMark val="none"/>
        <c:tickLblPos val="nextTo"/>
        <c:spPr>
          <a:ln w="3046">
            <a:noFill/>
            <a:prstDash val="solid"/>
          </a:ln>
        </c:spPr>
        <c:txPr>
          <a:bodyPr rot="0" vert="horz" anchor="ctr" anchorCtr="0"/>
          <a:lstStyle/>
          <a:p>
            <a:pPr algn="just">
              <a:defRPr sz="1600"/>
            </a:pPr>
            <a:endParaRPr lang="en-US"/>
          </a:p>
        </c:txPr>
        <c:crossAx val="37266176"/>
        <c:crosses val="autoZero"/>
        <c:auto val="1"/>
        <c:lblAlgn val="ctr"/>
        <c:lblOffset val="100"/>
        <c:tickLblSkip val="1"/>
        <c:tickMarkSkip val="1"/>
        <c:noMultiLvlLbl val="0"/>
      </c:catAx>
      <c:valAx>
        <c:axId val="37266176"/>
        <c:scaling>
          <c:orientation val="minMax"/>
        </c:scaling>
        <c:delete val="1"/>
        <c:axPos val="b"/>
        <c:numFmt formatCode="#,##0" sourceLinked="1"/>
        <c:majorTickMark val="out"/>
        <c:minorTickMark val="none"/>
        <c:tickLblPos val="none"/>
        <c:crossAx val="37262848"/>
        <c:crosses val="autoZero"/>
        <c:crossBetween val="between"/>
      </c:valAx>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smtClean="0"/>
              <a:t>Rate</a:t>
            </a:r>
            <a:r>
              <a:rPr lang="en-US" sz="1800" baseline="0" dirty="0" smtClean="0"/>
              <a:t> of nonfatal injuries per 10,000 FTEs</a:t>
            </a:r>
            <a:endParaRPr lang="en-US" sz="1800" dirty="0"/>
          </a:p>
        </c:rich>
      </c:tx>
      <c:layout>
        <c:manualLayout>
          <c:xMode val="edge"/>
          <c:yMode val="edge"/>
          <c:x val="0.29964120464323402"/>
          <c:y val="3.2108943471618287E-2"/>
        </c:manualLayout>
      </c:layout>
      <c:overlay val="0"/>
    </c:title>
    <c:autoTitleDeleted val="0"/>
    <c:plotArea>
      <c:layout>
        <c:manualLayout>
          <c:layoutTarget val="inner"/>
          <c:xMode val="edge"/>
          <c:yMode val="edge"/>
          <c:x val="0.25054725762372487"/>
          <c:y val="8.8742899674854075E-2"/>
          <c:w val="0.70821562897421331"/>
          <c:h val="0.88543542131860387"/>
        </c:manualLayout>
      </c:layout>
      <c:barChart>
        <c:barDir val="bar"/>
        <c:grouping val="clustered"/>
        <c:varyColors val="0"/>
        <c:ser>
          <c:idx val="1"/>
          <c:order val="0"/>
          <c:spPr>
            <a:solidFill>
              <a:srgbClr val="FF0000"/>
            </a:solidFill>
            <a:ln w="23659">
              <a:noFill/>
            </a:ln>
          </c:spPr>
          <c:invertIfNegative val="0"/>
          <c:dPt>
            <c:idx val="0"/>
            <c:invertIfNegative val="0"/>
            <c:bubble3D val="0"/>
            <c:spPr>
              <a:solidFill>
                <a:srgbClr val="0000FF"/>
              </a:solidFill>
              <a:ln w="23659">
                <a:noFill/>
              </a:ln>
            </c:spPr>
          </c:dPt>
          <c:dPt>
            <c:idx val="1"/>
            <c:invertIfNegative val="0"/>
            <c:bubble3D val="0"/>
            <c:spPr>
              <a:solidFill>
                <a:srgbClr val="0000FF"/>
              </a:solidFill>
              <a:ln w="23659">
                <a:noFill/>
              </a:ln>
            </c:spPr>
          </c:dPt>
          <c:dPt>
            <c:idx val="2"/>
            <c:invertIfNegative val="0"/>
            <c:bubble3D val="0"/>
            <c:spPr>
              <a:solidFill>
                <a:srgbClr val="0000FF"/>
              </a:solidFill>
              <a:ln w="23659">
                <a:noFill/>
              </a:ln>
            </c:spPr>
          </c:dPt>
          <c:dPt>
            <c:idx val="3"/>
            <c:invertIfNegative val="0"/>
            <c:bubble3D val="0"/>
            <c:spPr>
              <a:solidFill>
                <a:srgbClr val="0000FF"/>
              </a:solidFill>
              <a:ln w="23659">
                <a:noFill/>
              </a:ln>
            </c:spPr>
          </c:dPt>
          <c:dPt>
            <c:idx val="4"/>
            <c:invertIfNegative val="0"/>
            <c:bubble3D val="0"/>
            <c:spPr>
              <a:solidFill>
                <a:srgbClr val="0000FF"/>
              </a:solidFill>
              <a:ln w="23659">
                <a:noFill/>
              </a:ln>
            </c:spPr>
          </c:dPt>
          <c:dPt>
            <c:idx val="5"/>
            <c:invertIfNegative val="0"/>
            <c:bubble3D val="0"/>
          </c:dPt>
          <c:dPt>
            <c:idx val="6"/>
            <c:invertIfNegative val="0"/>
            <c:bubble3D val="0"/>
            <c:spPr>
              <a:solidFill>
                <a:srgbClr val="0000FF"/>
              </a:solidFill>
              <a:ln w="23659">
                <a:noFill/>
              </a:ln>
            </c:spPr>
          </c:dPt>
          <c:dPt>
            <c:idx val="7"/>
            <c:invertIfNegative val="0"/>
            <c:bubble3D val="0"/>
            <c:spPr>
              <a:solidFill>
                <a:srgbClr val="0000FF"/>
              </a:solidFill>
              <a:ln w="23659">
                <a:noFill/>
              </a:ln>
            </c:spPr>
          </c:dPt>
          <c:dPt>
            <c:idx val="8"/>
            <c:invertIfNegative val="0"/>
            <c:bubble3D val="0"/>
            <c:spPr>
              <a:solidFill>
                <a:srgbClr val="0000FF"/>
              </a:solidFill>
              <a:ln w="23659">
                <a:noFill/>
              </a:ln>
            </c:spPr>
          </c:dPt>
          <c:dPt>
            <c:idx val="9"/>
            <c:invertIfNegative val="0"/>
            <c:bubble3D val="0"/>
            <c:spPr>
              <a:solidFill>
                <a:srgbClr val="0000FF"/>
              </a:solidFill>
              <a:ln w="23659">
                <a:noFill/>
              </a:ln>
            </c:spPr>
          </c:dPt>
          <c:dPt>
            <c:idx val="10"/>
            <c:invertIfNegative val="0"/>
            <c:bubble3D val="0"/>
            <c:spPr>
              <a:solidFill>
                <a:srgbClr val="0000FF"/>
              </a:solidFill>
              <a:ln w="23659">
                <a:noFill/>
              </a:ln>
            </c:spPr>
          </c:dPt>
          <c:dLbls>
            <c:numFmt formatCode="#,##0.0" sourceLinked="0"/>
            <c:showLegendKey val="0"/>
            <c:showVal val="1"/>
            <c:showCatName val="0"/>
            <c:showSerName val="0"/>
            <c:showPercent val="0"/>
            <c:showBubbleSize val="0"/>
            <c:showLeaderLines val="0"/>
          </c:dLbls>
          <c:cat>
            <c:strRef>
              <c:f>Sheet1!$B$2:$L$2</c:f>
              <c:strCache>
                <c:ptCount val="11"/>
                <c:pt idx="0">
                  <c:v>All industries</c:v>
                </c:pt>
                <c:pt idx="1">
                  <c:v>Information</c:v>
                </c:pt>
                <c:pt idx="2">
                  <c:v>Waste management</c:v>
                </c:pt>
                <c:pt idx="3">
                  <c:v>Utilities</c:v>
                </c:pt>
                <c:pt idx="4">
                  <c:v>Retail</c:v>
                </c:pt>
                <c:pt idx="5">
                  <c:v>Construction</c:v>
                </c:pt>
                <c:pt idx="6">
                  <c:v>Transportation</c:v>
                </c:pt>
                <c:pt idx="7">
                  <c:v>Mining</c:v>
                </c:pt>
                <c:pt idx="8">
                  <c:v>Wholesale</c:v>
                </c:pt>
                <c:pt idx="9">
                  <c:v>Manufacturing</c:v>
                </c:pt>
                <c:pt idx="10">
                  <c:v>Agriculture</c:v>
                </c:pt>
              </c:strCache>
            </c:strRef>
          </c:cat>
          <c:val>
            <c:numRef>
              <c:f>Sheet1!$B$3:$L$3</c:f>
              <c:numCache>
                <c:formatCode>General</c:formatCode>
                <c:ptCount val="11"/>
                <c:pt idx="0">
                  <c:v>3.5</c:v>
                </c:pt>
                <c:pt idx="1">
                  <c:v>1</c:v>
                </c:pt>
                <c:pt idx="2" formatCode="0.0">
                  <c:v>2.4</c:v>
                </c:pt>
                <c:pt idx="3" formatCode="0.0">
                  <c:v>2.6</c:v>
                </c:pt>
                <c:pt idx="4" formatCode="0.0">
                  <c:v>2.9</c:v>
                </c:pt>
                <c:pt idx="5" formatCode="0.0">
                  <c:v>4.3</c:v>
                </c:pt>
                <c:pt idx="6" formatCode="0.0">
                  <c:v>5</c:v>
                </c:pt>
                <c:pt idx="7" formatCode="0.0">
                  <c:v>5.3</c:v>
                </c:pt>
                <c:pt idx="8" formatCode="0.0">
                  <c:v>5.6</c:v>
                </c:pt>
                <c:pt idx="9" formatCode="0.0">
                  <c:v>10.199999999999999</c:v>
                </c:pt>
                <c:pt idx="10" formatCode="0.0">
                  <c:v>12.9</c:v>
                </c:pt>
              </c:numCache>
            </c:numRef>
          </c:val>
        </c:ser>
        <c:dLbls>
          <c:showLegendKey val="0"/>
          <c:showVal val="1"/>
          <c:showCatName val="0"/>
          <c:showSerName val="0"/>
          <c:showPercent val="0"/>
          <c:showBubbleSize val="0"/>
        </c:dLbls>
        <c:gapWidth val="150"/>
        <c:overlap val="-25"/>
        <c:axId val="37291904"/>
        <c:axId val="37319424"/>
      </c:barChart>
      <c:catAx>
        <c:axId val="37291904"/>
        <c:scaling>
          <c:orientation val="minMax"/>
        </c:scaling>
        <c:delete val="0"/>
        <c:axPos val="l"/>
        <c:numFmt formatCode="General" sourceLinked="1"/>
        <c:majorTickMark val="none"/>
        <c:minorTickMark val="none"/>
        <c:tickLblPos val="nextTo"/>
        <c:spPr>
          <a:noFill/>
          <a:ln w="2957">
            <a:noFill/>
            <a:prstDash val="solid"/>
          </a:ln>
        </c:spPr>
        <c:txPr>
          <a:bodyPr rot="0" vert="horz"/>
          <a:lstStyle/>
          <a:p>
            <a:pPr>
              <a:defRPr sz="1600"/>
            </a:pPr>
            <a:endParaRPr lang="en-US"/>
          </a:p>
        </c:txPr>
        <c:crossAx val="37319424"/>
        <c:crosses val="autoZero"/>
        <c:auto val="0"/>
        <c:lblAlgn val="ctr"/>
        <c:lblOffset val="100"/>
        <c:noMultiLvlLbl val="0"/>
      </c:catAx>
      <c:valAx>
        <c:axId val="37319424"/>
        <c:scaling>
          <c:orientation val="minMax"/>
        </c:scaling>
        <c:delete val="1"/>
        <c:axPos val="b"/>
        <c:numFmt formatCode="0.0" sourceLinked="0"/>
        <c:majorTickMark val="none"/>
        <c:minorTickMark val="none"/>
        <c:tickLblPos val="nextTo"/>
        <c:crossAx val="37291904"/>
        <c:crosses val="autoZero"/>
        <c:crossBetween val="between"/>
        <c:majorUnit val="1"/>
      </c:valAx>
      <c:spPr>
        <a:noFill/>
        <a:ln w="25375">
          <a:noFill/>
        </a:ln>
      </c:spPr>
    </c:plotArea>
    <c:plotVisOnly val="1"/>
    <c:dispBlanksAs val="gap"/>
    <c:showDLblsOverMax val="0"/>
  </c:chart>
  <c:spPr>
    <a:noFill/>
    <a:ln>
      <a:noFill/>
    </a:ln>
  </c:spPr>
  <c:txPr>
    <a:bodyPr/>
    <a:lstStyle/>
    <a:p>
      <a:pPr>
        <a:defRPr sz="18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182523056177612"/>
          <c:y val="5.471098645658156E-2"/>
          <c:w val="0.51817476943822394"/>
          <c:h val="0.91256663235200974"/>
        </c:manualLayout>
      </c:layout>
      <c:barChart>
        <c:barDir val="bar"/>
        <c:grouping val="clustered"/>
        <c:varyColors val="0"/>
        <c:ser>
          <c:idx val="0"/>
          <c:order val="0"/>
          <c:spPr>
            <a:solidFill>
              <a:srgbClr val="0000FF"/>
            </a:solidFill>
            <a:ln w="24367">
              <a:noFill/>
            </a:ln>
          </c:spPr>
          <c:invertIfNegative val="0"/>
          <c:dLbls>
            <c:numFmt formatCode="#,##0" sourceLinked="0"/>
            <c:spPr>
              <a:noFill/>
              <a:ln w="24367">
                <a:noFill/>
              </a:ln>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Sheet1!$C$1:$I$1</c:f>
              <c:strCache>
                <c:ptCount val="7"/>
                <c:pt idx="0">
                  <c:v>Handtools-nonpowered</c:v>
                </c:pt>
                <c:pt idx="1">
                  <c:v>Highway vehicles- motorized</c:v>
                </c:pt>
                <c:pt idx="2">
                  <c:v>Construction logging and mining machinery</c:v>
                </c:pt>
                <c:pt idx="3">
                  <c:v>Handtools-powered</c:v>
                </c:pt>
                <c:pt idx="4">
                  <c:v>Material and personnel handling machinery</c:v>
                </c:pt>
                <c:pt idx="5">
                  <c:v>Building materials-solid elements</c:v>
                </c:pt>
                <c:pt idx="6">
                  <c:v>Metal woodworking and special material machinery</c:v>
                </c:pt>
              </c:strCache>
            </c:strRef>
          </c:cat>
          <c:val>
            <c:numRef>
              <c:f>Sheet1!$C$2:$I$2</c:f>
              <c:numCache>
                <c:formatCode>General</c:formatCode>
                <c:ptCount val="7"/>
                <c:pt idx="0">
                  <c:v>100</c:v>
                </c:pt>
                <c:pt idx="1">
                  <c:v>100</c:v>
                </c:pt>
                <c:pt idx="2">
                  <c:v>210</c:v>
                </c:pt>
                <c:pt idx="3">
                  <c:v>220</c:v>
                </c:pt>
                <c:pt idx="4">
                  <c:v>240</c:v>
                </c:pt>
                <c:pt idx="5">
                  <c:v>420</c:v>
                </c:pt>
                <c:pt idx="6">
                  <c:v>450</c:v>
                </c:pt>
              </c:numCache>
            </c:numRef>
          </c:val>
        </c:ser>
        <c:dLbls>
          <c:showLegendKey val="0"/>
          <c:showVal val="1"/>
          <c:showCatName val="0"/>
          <c:showSerName val="0"/>
          <c:showPercent val="0"/>
          <c:showBubbleSize val="0"/>
        </c:dLbls>
        <c:gapWidth val="100"/>
        <c:axId val="37052416"/>
        <c:axId val="37053952"/>
      </c:barChart>
      <c:catAx>
        <c:axId val="37052416"/>
        <c:scaling>
          <c:orientation val="minMax"/>
        </c:scaling>
        <c:delete val="0"/>
        <c:axPos val="l"/>
        <c:numFmt formatCode="General" sourceLinked="1"/>
        <c:majorTickMark val="out"/>
        <c:minorTickMark val="none"/>
        <c:tickLblPos val="nextTo"/>
        <c:spPr>
          <a:ln w="3046">
            <a:noFill/>
            <a:prstDash val="solid"/>
          </a:ln>
        </c:spPr>
        <c:txPr>
          <a:bodyPr rot="0" vert="horz" anchor="ctr" anchorCtr="0"/>
          <a:lstStyle/>
          <a:p>
            <a:pPr algn="just">
              <a:defRPr sz="1600"/>
            </a:pPr>
            <a:endParaRPr lang="en-US"/>
          </a:p>
        </c:txPr>
        <c:crossAx val="37053952"/>
        <c:crosses val="autoZero"/>
        <c:auto val="1"/>
        <c:lblAlgn val="ctr"/>
        <c:lblOffset val="100"/>
        <c:tickLblSkip val="1"/>
        <c:tickMarkSkip val="1"/>
        <c:noMultiLvlLbl val="0"/>
      </c:catAx>
      <c:valAx>
        <c:axId val="37053952"/>
        <c:scaling>
          <c:orientation val="minMax"/>
        </c:scaling>
        <c:delete val="1"/>
        <c:axPos val="b"/>
        <c:numFmt formatCode="General" sourceLinked="1"/>
        <c:majorTickMark val="out"/>
        <c:minorTickMark val="none"/>
        <c:tickLblPos val="none"/>
        <c:crossAx val="37052416"/>
        <c:crosses val="autoZero"/>
        <c:crossBetween val="between"/>
      </c:valAx>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295392007450687"/>
          <c:y val="4.7333719100891708E-2"/>
          <c:w val="0.54092170434340869"/>
          <c:h val="0.90752631712633336"/>
        </c:manualLayout>
      </c:layout>
      <c:barChart>
        <c:barDir val="bar"/>
        <c:grouping val="stacked"/>
        <c:varyColors val="0"/>
        <c:ser>
          <c:idx val="1"/>
          <c:order val="0"/>
          <c:tx>
            <c:v>Rate</c:v>
          </c:tx>
          <c:spPr>
            <a:solidFill>
              <a:srgbClr val="FF0000"/>
            </a:solidFill>
          </c:spPr>
          <c:invertIfNegative val="0"/>
          <c:dLbls>
            <c:dLbl>
              <c:idx val="0"/>
              <c:layout>
                <c:manualLayout>
                  <c:x val="2.8544365422064275E-2"/>
                  <c:y val="0"/>
                </c:manualLayout>
              </c:layout>
              <c:dLblPos val="ctr"/>
              <c:showLegendKey val="0"/>
              <c:showVal val="1"/>
              <c:showCatName val="0"/>
              <c:showSerName val="0"/>
              <c:showPercent val="0"/>
              <c:showBubbleSize val="0"/>
            </c:dLbl>
            <c:dLbl>
              <c:idx val="1"/>
              <c:layout>
                <c:manualLayout>
                  <c:x val="3.2275844551689102E-2"/>
                  <c:y val="0"/>
                </c:manualLayout>
              </c:layout>
              <c:dLblPos val="ctr"/>
              <c:showLegendKey val="0"/>
              <c:showVal val="1"/>
              <c:showCatName val="0"/>
              <c:showSerName val="0"/>
              <c:showPercent val="0"/>
              <c:showBubbleSize val="0"/>
            </c:dLbl>
            <c:dLbl>
              <c:idx val="2"/>
              <c:layout>
                <c:manualLayout>
                  <c:x val="3.5068156802980276E-2"/>
                  <c:y val="2.4011252347546407E-3"/>
                </c:manualLayout>
              </c:layout>
              <c:dLblPos val="ctr"/>
              <c:showLegendKey val="0"/>
              <c:showVal val="1"/>
              <c:showCatName val="0"/>
              <c:showSerName val="0"/>
              <c:showPercent val="0"/>
              <c:showBubbleSize val="0"/>
            </c:dLbl>
            <c:dLbl>
              <c:idx val="3"/>
              <c:layout>
                <c:manualLayout>
                  <c:x val="3.3754974176615118E-2"/>
                  <c:y val="-5.2465578579899133E-3"/>
                </c:manualLayout>
              </c:layout>
              <c:dLblPos val="ctr"/>
              <c:showLegendKey val="0"/>
              <c:showVal val="1"/>
              <c:showCatName val="0"/>
              <c:showSerName val="0"/>
              <c:showPercent val="0"/>
              <c:showBubbleSize val="0"/>
            </c:dLbl>
            <c:dLbl>
              <c:idx val="4"/>
              <c:layout>
                <c:manualLayout>
                  <c:x val="3.5824231648463295E-2"/>
                  <c:y val="-2.8454326232352722E-3"/>
                </c:manualLayout>
              </c:layout>
              <c:dLblPos val="ctr"/>
              <c:showLegendKey val="0"/>
              <c:showVal val="1"/>
              <c:showCatName val="0"/>
              <c:showSerName val="0"/>
              <c:showPercent val="0"/>
              <c:showBubbleSize val="0"/>
            </c:dLbl>
            <c:dLbl>
              <c:idx val="5"/>
              <c:layout>
                <c:manualLayout>
                  <c:x val="3.8504466175599016E-2"/>
                  <c:y val="-1.1906406122750284E-4"/>
                </c:manualLayout>
              </c:layout>
              <c:dLblPos val="ctr"/>
              <c:showLegendKey val="0"/>
              <c:showVal val="1"/>
              <c:showCatName val="0"/>
              <c:showSerName val="0"/>
              <c:showPercent val="0"/>
              <c:showBubbleSize val="0"/>
            </c:dLbl>
            <c:dLbl>
              <c:idx val="6"/>
              <c:layout>
                <c:manualLayout>
                  <c:x val="4.4073109812886389E-2"/>
                  <c:y val="2.6073045007802666E-3"/>
                </c:manualLayout>
              </c:layout>
              <c:dLblPos val="ctr"/>
              <c:showLegendKey val="0"/>
              <c:showVal val="1"/>
              <c:showCatName val="0"/>
              <c:showSerName val="0"/>
              <c:showPercent val="0"/>
              <c:showBubbleSize val="0"/>
            </c:dLbl>
            <c:dLbl>
              <c:idx val="7"/>
              <c:layout>
                <c:manualLayout>
                  <c:x val="5.0502921005842111E-2"/>
                  <c:y val="-7.267471857224728E-3"/>
                </c:manualLayout>
              </c:layout>
              <c:dLblPos val="ctr"/>
              <c:showLegendKey val="0"/>
              <c:showVal val="1"/>
              <c:showCatName val="0"/>
              <c:showSerName val="0"/>
              <c:showPercent val="0"/>
              <c:showBubbleSize val="0"/>
            </c:dLbl>
            <c:dLbl>
              <c:idx val="8"/>
              <c:layout>
                <c:manualLayout>
                  <c:x val="0.14640218863771071"/>
                  <c:y val="-3.0515404429467125E-3"/>
                </c:manualLayout>
              </c:layout>
              <c:dLblPos val="ctr"/>
              <c:showLegendKey val="0"/>
              <c:showVal val="1"/>
              <c:showCatName val="0"/>
              <c:showSerName val="0"/>
              <c:showPercent val="0"/>
              <c:showBubbleSize val="0"/>
            </c:dLbl>
            <c:dLblPos val="inEnd"/>
            <c:showLegendKey val="0"/>
            <c:showVal val="1"/>
            <c:showCatName val="0"/>
            <c:showSerName val="0"/>
            <c:showPercent val="0"/>
            <c:showBubbleSize val="0"/>
            <c:showLeaderLines val="0"/>
          </c:dLbls>
          <c:cat>
            <c:strRef>
              <c:f>Sheet1!$A$10:$A$17</c:f>
              <c:strCache>
                <c:ptCount val="8"/>
                <c:pt idx="0">
                  <c:v>Nonresidential Building </c:v>
                </c:pt>
                <c:pt idx="1">
                  <c:v>Electrical Contractors</c:v>
                </c:pt>
                <c:pt idx="2">
                  <c:v>Plumbing, Heating, and A/C</c:v>
                </c:pt>
                <c:pt idx="3">
                  <c:v>Site Preparation</c:v>
                </c:pt>
                <c:pt idx="4">
                  <c:v>Utility System </c:v>
                </c:pt>
                <c:pt idx="5">
                  <c:v>Structural steel and precast concrete</c:v>
                </c:pt>
                <c:pt idx="6">
                  <c:v>Residential Building </c:v>
                </c:pt>
                <c:pt idx="7">
                  <c:v>Highway, Street, and Bridge</c:v>
                </c:pt>
              </c:strCache>
            </c:strRef>
          </c:cat>
          <c:val>
            <c:numRef>
              <c:f>Sheet1!$B$10:$B$17</c:f>
              <c:numCache>
                <c:formatCode>0.0</c:formatCode>
                <c:ptCount val="8"/>
                <c:pt idx="0">
                  <c:v>1.5</c:v>
                </c:pt>
                <c:pt idx="1">
                  <c:v>2.8</c:v>
                </c:pt>
                <c:pt idx="2">
                  <c:v>4.5</c:v>
                </c:pt>
                <c:pt idx="3">
                  <c:v>4.5999999999999996</c:v>
                </c:pt>
                <c:pt idx="4">
                  <c:v>4.9000000000000004</c:v>
                </c:pt>
                <c:pt idx="5">
                  <c:v>5.6</c:v>
                </c:pt>
                <c:pt idx="6">
                  <c:v>6.4</c:v>
                </c:pt>
                <c:pt idx="7">
                  <c:v>9.1999999999999993</c:v>
                </c:pt>
              </c:numCache>
            </c:numRef>
          </c:val>
        </c:ser>
        <c:ser>
          <c:idx val="0"/>
          <c:order val="1"/>
          <c:tx>
            <c:v>Number</c:v>
          </c:tx>
          <c:spPr>
            <a:solidFill>
              <a:srgbClr val="0000FF"/>
            </a:solidFill>
          </c:spPr>
          <c:invertIfNegative val="0"/>
          <c:dLbls>
            <c:delete val="1"/>
          </c:dLbls>
          <c:cat>
            <c:strRef>
              <c:f>Sheet1!$A$10:$A$17</c:f>
              <c:strCache>
                <c:ptCount val="8"/>
                <c:pt idx="0">
                  <c:v>Nonresidential Building </c:v>
                </c:pt>
                <c:pt idx="1">
                  <c:v>Electrical Contractors</c:v>
                </c:pt>
                <c:pt idx="2">
                  <c:v>Plumbing, Heating, and A/C</c:v>
                </c:pt>
                <c:pt idx="3">
                  <c:v>Site Preparation</c:v>
                </c:pt>
                <c:pt idx="4">
                  <c:v>Utility System </c:v>
                </c:pt>
                <c:pt idx="5">
                  <c:v>Structural steel and precast concrete</c:v>
                </c:pt>
                <c:pt idx="6">
                  <c:v>Residential Building </c:v>
                </c:pt>
                <c:pt idx="7">
                  <c:v>Highway, Street, and Bridge</c:v>
                </c:pt>
              </c:strCache>
            </c:strRef>
          </c:cat>
          <c:val>
            <c:numRef>
              <c:f>Sheet1!$C$10:$C$17</c:f>
              <c:numCache>
                <c:formatCode>#,##0.00</c:formatCode>
                <c:ptCount val="8"/>
                <c:pt idx="0">
                  <c:v>-11</c:v>
                </c:pt>
                <c:pt idx="1">
                  <c:v>-22</c:v>
                </c:pt>
                <c:pt idx="2">
                  <c:v>-41</c:v>
                </c:pt>
                <c:pt idx="3">
                  <c:v>-13</c:v>
                </c:pt>
                <c:pt idx="4">
                  <c:v>-24</c:v>
                </c:pt>
                <c:pt idx="5">
                  <c:v>-14</c:v>
                </c:pt>
                <c:pt idx="6">
                  <c:v>-39</c:v>
                </c:pt>
                <c:pt idx="7">
                  <c:v>-27</c:v>
                </c:pt>
              </c:numCache>
            </c:numRef>
          </c:val>
        </c:ser>
        <c:dLbls>
          <c:dLblPos val="inEnd"/>
          <c:showLegendKey val="0"/>
          <c:showVal val="1"/>
          <c:showCatName val="0"/>
          <c:showSerName val="0"/>
          <c:showPercent val="0"/>
          <c:showBubbleSize val="0"/>
        </c:dLbls>
        <c:gapWidth val="100"/>
        <c:overlap val="100"/>
        <c:axId val="37566720"/>
        <c:axId val="37597184"/>
      </c:barChart>
      <c:catAx>
        <c:axId val="37566720"/>
        <c:scaling>
          <c:orientation val="minMax"/>
        </c:scaling>
        <c:delete val="0"/>
        <c:axPos val="l"/>
        <c:numFmt formatCode="General" sourceLinked="1"/>
        <c:majorTickMark val="out"/>
        <c:minorTickMark val="none"/>
        <c:tickLblPos val="low"/>
        <c:spPr>
          <a:ln w="3046">
            <a:noFill/>
            <a:prstDash val="solid"/>
          </a:ln>
        </c:spPr>
        <c:txPr>
          <a:bodyPr rot="0" vert="horz"/>
          <a:lstStyle/>
          <a:p>
            <a:pPr>
              <a:defRPr sz="1600"/>
            </a:pPr>
            <a:endParaRPr lang="en-US"/>
          </a:p>
        </c:txPr>
        <c:crossAx val="37597184"/>
        <c:crosses val="autoZero"/>
        <c:auto val="1"/>
        <c:lblAlgn val="ctr"/>
        <c:lblOffset val="100"/>
        <c:tickLblSkip val="1"/>
        <c:noMultiLvlLbl val="0"/>
      </c:catAx>
      <c:valAx>
        <c:axId val="37597184"/>
        <c:scaling>
          <c:orientation val="minMax"/>
        </c:scaling>
        <c:delete val="1"/>
        <c:axPos val="b"/>
        <c:title>
          <c:tx>
            <c:rich>
              <a:bodyPr/>
              <a:lstStyle/>
              <a:p>
                <a:pPr>
                  <a:defRPr sz="1600"/>
                </a:pPr>
                <a:r>
                  <a:rPr lang="en-US" sz="1600" dirty="0" smtClean="0">
                    <a:solidFill>
                      <a:srgbClr val="0000FF"/>
                    </a:solidFill>
                  </a:rPr>
                  <a:t>Number of Injuries </a:t>
                </a:r>
                <a:r>
                  <a:rPr lang="en-US" sz="1600" dirty="0" smtClean="0">
                    <a:solidFill>
                      <a:srgbClr val="FF0000"/>
                    </a:solidFill>
                  </a:rPr>
                  <a:t>Rate per 10,000 FTE</a:t>
                </a:r>
                <a:endParaRPr lang="en-US" sz="1600" dirty="0">
                  <a:solidFill>
                    <a:srgbClr val="FF0000"/>
                  </a:solidFill>
                </a:endParaRPr>
              </a:p>
            </c:rich>
          </c:tx>
          <c:layout>
            <c:manualLayout>
              <c:xMode val="edge"/>
              <c:yMode val="edge"/>
              <c:x val="0.63782205147743631"/>
              <c:y val="0"/>
            </c:manualLayout>
          </c:layout>
          <c:overlay val="0"/>
        </c:title>
        <c:numFmt formatCode="0.0" sourceLinked="1"/>
        <c:majorTickMark val="out"/>
        <c:minorTickMark val="none"/>
        <c:tickLblPos val="none"/>
        <c:crossAx val="37566720"/>
        <c:crosses val="autoZero"/>
        <c:crossBetween val="between"/>
      </c:valAx>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66685583221017"/>
          <c:y val="4.6623755363912847E-2"/>
          <c:w val="0.87801446150547591"/>
          <c:h val="0.76968253968253963"/>
        </c:manualLayout>
      </c:layout>
      <c:barChart>
        <c:barDir val="col"/>
        <c:grouping val="stacked"/>
        <c:varyColors val="0"/>
        <c:ser>
          <c:idx val="0"/>
          <c:order val="0"/>
          <c:tx>
            <c:strRef>
              <c:f>Sheet1!$A$2</c:f>
              <c:strCache>
                <c:ptCount val="1"/>
                <c:pt idx="0">
                  <c:v>Caught/compressed by equipment or objects</c:v>
                </c:pt>
              </c:strCache>
            </c:strRef>
          </c:tx>
          <c:spPr>
            <a:solidFill>
              <a:srgbClr val="0000FF"/>
            </a:solidFill>
            <a:ln w="19317">
              <a:noFill/>
            </a:ln>
          </c:spPr>
          <c:invertIfNegative val="0"/>
          <c:dLbls>
            <c:spPr>
              <a:noFill/>
              <a:ln>
                <a:noFill/>
              </a:ln>
              <a:effectLst/>
            </c:spPr>
            <c:txPr>
              <a:bodyPr/>
              <a:lstStyle/>
              <a:p>
                <a:pPr>
                  <a:defRPr sz="1600" b="0">
                    <a:solidFill>
                      <a:schemeClr val="bg1"/>
                    </a:solidFill>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Sheet1!$B$2:$N$2</c:f>
              <c:numCache>
                <c:formatCode>General</c:formatCode>
                <c:ptCount val="13"/>
                <c:pt idx="0">
                  <c:v>42</c:v>
                </c:pt>
                <c:pt idx="1">
                  <c:v>38</c:v>
                </c:pt>
                <c:pt idx="2">
                  <c:v>53</c:v>
                </c:pt>
                <c:pt idx="3">
                  <c:v>47</c:v>
                </c:pt>
                <c:pt idx="4">
                  <c:v>52</c:v>
                </c:pt>
                <c:pt idx="5">
                  <c:v>48</c:v>
                </c:pt>
                <c:pt idx="6">
                  <c:v>35</c:v>
                </c:pt>
                <c:pt idx="7">
                  <c:v>33</c:v>
                </c:pt>
                <c:pt idx="8">
                  <c:v>19</c:v>
                </c:pt>
                <c:pt idx="9">
                  <c:v>13</c:v>
                </c:pt>
                <c:pt idx="10">
                  <c:v>21</c:v>
                </c:pt>
                <c:pt idx="11">
                  <c:v>13</c:v>
                </c:pt>
                <c:pt idx="12">
                  <c:v>20</c:v>
                </c:pt>
              </c:numCache>
            </c:numRef>
          </c:val>
        </c:ser>
        <c:ser>
          <c:idx val="1"/>
          <c:order val="1"/>
          <c:tx>
            <c:strRef>
              <c:f>Sheet1!$A$3</c:f>
              <c:strCache>
                <c:ptCount val="1"/>
                <c:pt idx="0">
                  <c:v>Caught/crushed in collapsing materials</c:v>
                </c:pt>
              </c:strCache>
            </c:strRef>
          </c:tx>
          <c:spPr>
            <a:solidFill>
              <a:srgbClr val="FF0000"/>
            </a:solidFill>
          </c:spPr>
          <c:invertIfNegative val="0"/>
          <c:dLbls>
            <c:spPr>
              <a:noFill/>
              <a:ln>
                <a:noFill/>
              </a:ln>
              <a:effectLst/>
            </c:spPr>
            <c:txPr>
              <a:bodyPr/>
              <a:lstStyle/>
              <a:p>
                <a:pPr>
                  <a:defRPr sz="1600" baseline="0">
                    <a:solidFill>
                      <a:schemeClr val="bg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Sheet1!$B$3:$N$3</c:f>
              <c:numCache>
                <c:formatCode>General</c:formatCode>
                <c:ptCount val="13"/>
                <c:pt idx="0">
                  <c:v>78</c:v>
                </c:pt>
                <c:pt idx="1">
                  <c:v>71</c:v>
                </c:pt>
                <c:pt idx="2">
                  <c:v>60</c:v>
                </c:pt>
                <c:pt idx="3">
                  <c:v>53</c:v>
                </c:pt>
                <c:pt idx="4">
                  <c:v>50</c:v>
                </c:pt>
                <c:pt idx="5">
                  <c:v>48</c:v>
                </c:pt>
                <c:pt idx="6">
                  <c:v>38</c:v>
                </c:pt>
                <c:pt idx="7">
                  <c:v>38</c:v>
                </c:pt>
                <c:pt idx="8">
                  <c:v>32</c:v>
                </c:pt>
                <c:pt idx="9">
                  <c:v>42</c:v>
                </c:pt>
                <c:pt idx="10">
                  <c:v>40</c:v>
                </c:pt>
                <c:pt idx="11">
                  <c:v>27</c:v>
                </c:pt>
                <c:pt idx="12">
                  <c:v>48</c:v>
                </c:pt>
              </c:numCache>
            </c:numRef>
          </c:val>
        </c:ser>
        <c:ser>
          <c:idx val="2"/>
          <c:order val="2"/>
          <c:tx>
            <c:strRef>
              <c:f>Sheet1!$A$4</c:f>
              <c:strCache>
                <c:ptCount val="1"/>
              </c:strCache>
            </c:strRef>
          </c:tx>
          <c:spPr>
            <a:noFill/>
          </c:spPr>
          <c:invertIfNegative val="0"/>
          <c:dLbls>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Sheet1!$B$4:$N$4</c:f>
              <c:numCache>
                <c:formatCode>0</c:formatCode>
                <c:ptCount val="13"/>
                <c:pt idx="0">
                  <c:v>120</c:v>
                </c:pt>
                <c:pt idx="1">
                  <c:v>109</c:v>
                </c:pt>
                <c:pt idx="2">
                  <c:v>113</c:v>
                </c:pt>
                <c:pt idx="3">
                  <c:v>100</c:v>
                </c:pt>
                <c:pt idx="4">
                  <c:v>102</c:v>
                </c:pt>
                <c:pt idx="5">
                  <c:v>96</c:v>
                </c:pt>
                <c:pt idx="6">
                  <c:v>73</c:v>
                </c:pt>
                <c:pt idx="7">
                  <c:v>71</c:v>
                </c:pt>
                <c:pt idx="8">
                  <c:v>51</c:v>
                </c:pt>
                <c:pt idx="9">
                  <c:v>55</c:v>
                </c:pt>
                <c:pt idx="10">
                  <c:v>61</c:v>
                </c:pt>
                <c:pt idx="11">
                  <c:v>40</c:v>
                </c:pt>
                <c:pt idx="12">
                  <c:v>68</c:v>
                </c:pt>
              </c:numCache>
            </c:numRef>
          </c:val>
        </c:ser>
        <c:dLbls>
          <c:showLegendKey val="0"/>
          <c:showVal val="0"/>
          <c:showCatName val="0"/>
          <c:showSerName val="0"/>
          <c:showPercent val="0"/>
          <c:showBubbleSize val="0"/>
        </c:dLbls>
        <c:gapWidth val="72"/>
        <c:overlap val="100"/>
        <c:axId val="110883584"/>
        <c:axId val="110885888"/>
      </c:barChart>
      <c:catAx>
        <c:axId val="110883584"/>
        <c:scaling>
          <c:orientation val="minMax"/>
        </c:scaling>
        <c:delete val="0"/>
        <c:axPos val="b"/>
        <c:title>
          <c:tx>
            <c:rich>
              <a:bodyPr/>
              <a:lstStyle/>
              <a:p>
                <a:pPr>
                  <a:defRPr sz="1600" b="0" i="0" u="none" strike="noStrike" baseline="0">
                    <a:solidFill>
                      <a:srgbClr val="000000"/>
                    </a:solidFill>
                    <a:latin typeface="Times New Roman"/>
                    <a:ea typeface="Times New Roman"/>
                    <a:cs typeface="Times New Roman"/>
                  </a:defRPr>
                </a:pPr>
                <a:r>
                  <a:rPr lang="en-US" sz="1600" b="0" dirty="0"/>
                  <a:t>Year</a:t>
                </a:r>
              </a:p>
            </c:rich>
          </c:tx>
          <c:layout>
            <c:manualLayout>
              <c:xMode val="edge"/>
              <c:yMode val="edge"/>
              <c:x val="0.51954515325023787"/>
              <c:y val="0.91284276221245297"/>
            </c:manualLayout>
          </c:layout>
          <c:overlay val="0"/>
          <c:spPr>
            <a:noFill/>
            <a:ln w="19317">
              <a:noFill/>
            </a:ln>
          </c:spPr>
        </c:title>
        <c:numFmt formatCode="General" sourceLinked="1"/>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110885888"/>
        <c:crosses val="autoZero"/>
        <c:auto val="0"/>
        <c:lblAlgn val="ctr"/>
        <c:lblOffset val="0"/>
        <c:tickLblSkip val="1"/>
        <c:tickMarkSkip val="1"/>
        <c:noMultiLvlLbl val="0"/>
      </c:catAx>
      <c:valAx>
        <c:axId val="110885888"/>
        <c:scaling>
          <c:orientation val="minMax"/>
          <c:max val="150"/>
          <c:min val="0"/>
        </c:scaling>
        <c:delete val="0"/>
        <c:axPos val="l"/>
        <c:title>
          <c:tx>
            <c:rich>
              <a:bodyPr/>
              <a:lstStyle/>
              <a:p>
                <a:pPr>
                  <a:defRPr sz="1600" b="0" i="0" u="none" strike="noStrike" baseline="0">
                    <a:solidFill>
                      <a:srgbClr val="000000"/>
                    </a:solidFill>
                    <a:latin typeface="Times New Roman"/>
                    <a:ea typeface="Times New Roman"/>
                    <a:cs typeface="Times New Roman"/>
                  </a:defRPr>
                </a:pPr>
                <a:r>
                  <a:rPr lang="en-US" sz="1600" b="0" dirty="0"/>
                  <a:t>Number of </a:t>
                </a:r>
                <a:r>
                  <a:rPr lang="en-US" sz="1600" b="0" dirty="0" smtClean="0"/>
                  <a:t>fatalities</a:t>
                </a:r>
                <a:endParaRPr lang="en-US" sz="1600" b="0" dirty="0"/>
              </a:p>
            </c:rich>
          </c:tx>
          <c:layout>
            <c:manualLayout>
              <c:xMode val="edge"/>
              <c:yMode val="edge"/>
              <c:x val="0"/>
              <c:y val="0.25927951803367377"/>
            </c:manualLayout>
          </c:layout>
          <c:overlay val="0"/>
          <c:spPr>
            <a:noFill/>
            <a:ln w="19317">
              <a:noFill/>
            </a:ln>
          </c:spPr>
        </c:title>
        <c:numFmt formatCode="#,##0" sourceLinked="0"/>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110883584"/>
        <c:crosses val="autoZero"/>
        <c:crossBetween val="between"/>
        <c:majorUnit val="30"/>
      </c:valAx>
      <c:spPr>
        <a:noFill/>
        <a:ln w="25393">
          <a:noFill/>
        </a:ln>
      </c:spPr>
    </c:plotArea>
    <c:legend>
      <c:legendPos val="b"/>
      <c:layout>
        <c:manualLayout>
          <c:xMode val="edge"/>
          <c:yMode val="edge"/>
          <c:x val="0.10880137952726009"/>
          <c:y val="1.1677292011268742E-3"/>
          <c:w val="0.56581309596823304"/>
          <c:h val="0.11744231778800271"/>
        </c:manualLayout>
      </c:layout>
      <c:overlay val="0"/>
      <c:spPr>
        <a:solidFill>
          <a:schemeClr val="bg1"/>
        </a:solidFill>
        <a:ln w="19317">
          <a:noFill/>
        </a:ln>
      </c:spPr>
      <c:txPr>
        <a:bodyPr/>
        <a:lstStyle/>
        <a:p>
          <a:pPr>
            <a:defRPr sz="1600" b="0"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761"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875922563868236"/>
          <c:y val="6.464845303427981E-2"/>
          <c:w val="0.67554417189406657"/>
          <c:h val="0.90816395997375332"/>
        </c:manualLayout>
      </c:layout>
      <c:barChart>
        <c:barDir val="bar"/>
        <c:grouping val="clustered"/>
        <c:varyColors val="0"/>
        <c:ser>
          <c:idx val="0"/>
          <c:order val="0"/>
          <c:spPr>
            <a:solidFill>
              <a:srgbClr val="FF0000"/>
            </a:solidFill>
            <a:ln w="25387">
              <a:noFill/>
            </a:ln>
          </c:spPr>
          <c:invertIfNegative val="0"/>
          <c:dPt>
            <c:idx val="0"/>
            <c:invertIfNegative val="0"/>
            <c:bubble3D val="0"/>
          </c:dPt>
          <c:dLbls>
            <c:dLbl>
              <c:idx val="9"/>
              <c:layout>
                <c:manualLayout>
                  <c:x val="4.1262651062600391E-4"/>
                  <c:y val="-2.5380577427821524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387">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Sheet1!$A$1:$K$1</c:f>
              <c:strCache>
                <c:ptCount val="11"/>
                <c:pt idx="0">
                  <c:v>Foreman</c:v>
                </c:pt>
                <c:pt idx="1">
                  <c:v>Plumbers</c:v>
                </c:pt>
                <c:pt idx="2">
                  <c:v>Operating engineer</c:v>
                </c:pt>
                <c:pt idx="3">
                  <c:v>Electricians</c:v>
                </c:pt>
                <c:pt idx="4">
                  <c:v>Carpenters</c:v>
                </c:pt>
                <c:pt idx="5">
                  <c:v>Truck driver</c:v>
                </c:pt>
                <c:pt idx="6">
                  <c:v>Construction laborers</c:v>
                </c:pt>
                <c:pt idx="7">
                  <c:v>Heat A/C mech *</c:v>
                </c:pt>
                <c:pt idx="8">
                  <c:v>Sheet metal</c:v>
                </c:pt>
                <c:pt idx="9">
                  <c:v>Ironworker</c:v>
                </c:pt>
                <c:pt idx="10">
                  <c:v>Helpers</c:v>
                </c:pt>
              </c:strCache>
            </c:strRef>
          </c:cat>
          <c:val>
            <c:numRef>
              <c:f>Sheet1!$A$2:$K$2</c:f>
              <c:numCache>
                <c:formatCode>General</c:formatCode>
                <c:ptCount val="11"/>
                <c:pt idx="0">
                  <c:v>2.6839507590006293</c:v>
                </c:pt>
                <c:pt idx="1">
                  <c:v>3.3406347617202319</c:v>
                </c:pt>
                <c:pt idx="2">
                  <c:v>3.3553331342502339</c:v>
                </c:pt>
                <c:pt idx="3">
                  <c:v>3.7422527571566944</c:v>
                </c:pt>
                <c:pt idx="4">
                  <c:v>4.0415735769166492</c:v>
                </c:pt>
                <c:pt idx="5">
                  <c:v>5.1395979035580144</c:v>
                </c:pt>
                <c:pt idx="6">
                  <c:v>6.1093709494457809</c:v>
                </c:pt>
                <c:pt idx="7">
                  <c:v>6.6589398301896363</c:v>
                </c:pt>
                <c:pt idx="8">
                  <c:v>12.599556180633536</c:v>
                </c:pt>
                <c:pt idx="9">
                  <c:v>13.703773745213958</c:v>
                </c:pt>
                <c:pt idx="10">
                  <c:v>14.856740168737904</c:v>
                </c:pt>
              </c:numCache>
            </c:numRef>
          </c:val>
        </c:ser>
        <c:ser>
          <c:idx val="1"/>
          <c:order val="1"/>
          <c:spPr>
            <a:solidFill>
              <a:srgbClr val="2B21EB"/>
            </a:solidFill>
          </c:spPr>
          <c:invertIfNegative val="0"/>
          <c:dLbls>
            <c:delete val="1"/>
          </c:dLbls>
          <c:cat>
            <c:strRef>
              <c:f>Sheet1!$A$1:$K$1</c:f>
              <c:strCache>
                <c:ptCount val="11"/>
                <c:pt idx="0">
                  <c:v>Foreman</c:v>
                </c:pt>
                <c:pt idx="1">
                  <c:v>Plumbers</c:v>
                </c:pt>
                <c:pt idx="2">
                  <c:v>Operating engineer</c:v>
                </c:pt>
                <c:pt idx="3">
                  <c:v>Electricians</c:v>
                </c:pt>
                <c:pt idx="4">
                  <c:v>Carpenters</c:v>
                </c:pt>
                <c:pt idx="5">
                  <c:v>Truck driver</c:v>
                </c:pt>
                <c:pt idx="6">
                  <c:v>Construction laborers</c:v>
                </c:pt>
                <c:pt idx="7">
                  <c:v>Heat A/C mech *</c:v>
                </c:pt>
                <c:pt idx="8">
                  <c:v>Sheet metal</c:v>
                </c:pt>
                <c:pt idx="9">
                  <c:v>Ironworker</c:v>
                </c:pt>
                <c:pt idx="10">
                  <c:v>Helpers</c:v>
                </c:pt>
              </c:strCache>
            </c:strRef>
          </c:cat>
          <c:val>
            <c:numRef>
              <c:f>Sheet1!$A$3:$K$3</c:f>
              <c:numCache>
                <c:formatCode>General</c:formatCode>
                <c:ptCount val="11"/>
                <c:pt idx="0">
                  <c:v>-13</c:v>
                </c:pt>
                <c:pt idx="1">
                  <c:v>-13</c:v>
                </c:pt>
                <c:pt idx="2">
                  <c:v>-7</c:v>
                </c:pt>
                <c:pt idx="3">
                  <c:v>-18</c:v>
                </c:pt>
                <c:pt idx="4">
                  <c:v>-29</c:v>
                </c:pt>
                <c:pt idx="5">
                  <c:v>-8</c:v>
                </c:pt>
                <c:pt idx="6">
                  <c:v>-74</c:v>
                </c:pt>
                <c:pt idx="7">
                  <c:v>-18</c:v>
                </c:pt>
                <c:pt idx="8">
                  <c:v>-4</c:v>
                </c:pt>
                <c:pt idx="9">
                  <c:v>-6</c:v>
                </c:pt>
                <c:pt idx="10">
                  <c:v>-6</c:v>
                </c:pt>
              </c:numCache>
            </c:numRef>
          </c:val>
        </c:ser>
        <c:dLbls>
          <c:showLegendKey val="0"/>
          <c:showVal val="1"/>
          <c:showCatName val="0"/>
          <c:showSerName val="0"/>
          <c:showPercent val="0"/>
          <c:showBubbleSize val="0"/>
        </c:dLbls>
        <c:gapWidth val="62"/>
        <c:overlap val="100"/>
        <c:axId val="38948864"/>
        <c:axId val="38950400"/>
      </c:barChart>
      <c:catAx>
        <c:axId val="38948864"/>
        <c:scaling>
          <c:orientation val="minMax"/>
        </c:scaling>
        <c:delete val="0"/>
        <c:axPos val="l"/>
        <c:numFmt formatCode="General" sourceLinked="1"/>
        <c:majorTickMark val="out"/>
        <c:minorTickMark val="none"/>
        <c:tickLblPos val="low"/>
        <c:spPr>
          <a:ln w="9520">
            <a:noFill/>
          </a:ln>
        </c:spPr>
        <c:txPr>
          <a:bodyPr rot="0" vert="horz"/>
          <a:lstStyle/>
          <a:p>
            <a:pPr>
              <a:defRPr/>
            </a:pPr>
            <a:endParaRPr lang="en-US"/>
          </a:p>
        </c:txPr>
        <c:crossAx val="38950400"/>
        <c:crosses val="autoZero"/>
        <c:auto val="1"/>
        <c:lblAlgn val="ctr"/>
        <c:lblOffset val="100"/>
        <c:tickLblSkip val="1"/>
        <c:tickMarkSkip val="1"/>
        <c:noMultiLvlLbl val="0"/>
      </c:catAx>
      <c:valAx>
        <c:axId val="38950400"/>
        <c:scaling>
          <c:orientation val="minMax"/>
        </c:scaling>
        <c:delete val="1"/>
        <c:axPos val="b"/>
        <c:title>
          <c:tx>
            <c:rich>
              <a:bodyPr/>
              <a:lstStyle/>
              <a:p>
                <a:pPr>
                  <a:defRPr sz="1600">
                    <a:solidFill>
                      <a:srgbClr val="FF0000"/>
                    </a:solidFill>
                  </a:defRPr>
                </a:pPr>
                <a:r>
                  <a:rPr lang="en-US" sz="1600" dirty="0">
                    <a:solidFill>
                      <a:srgbClr val="FF0000"/>
                    </a:solidFill>
                  </a:rPr>
                  <a:t>Injuries per 10,000 FTEs</a:t>
                </a:r>
              </a:p>
            </c:rich>
          </c:tx>
          <c:layout>
            <c:manualLayout>
              <c:xMode val="edge"/>
              <c:yMode val="edge"/>
              <c:x val="0.74655837793328184"/>
              <c:y val="5.0505050505050509E-3"/>
            </c:manualLayout>
          </c:layout>
          <c:overlay val="0"/>
          <c:spPr>
            <a:noFill/>
            <a:ln w="25387">
              <a:noFill/>
            </a:ln>
          </c:spPr>
        </c:title>
        <c:numFmt formatCode="General" sourceLinked="1"/>
        <c:majorTickMark val="out"/>
        <c:minorTickMark val="none"/>
        <c:tickLblPos val="none"/>
        <c:crossAx val="38948864"/>
        <c:crosses val="autoZero"/>
        <c:crossBetween val="between"/>
      </c:valAx>
      <c:spPr>
        <a:noFill/>
        <a:ln w="25403">
          <a:noFill/>
        </a:ln>
      </c:spPr>
    </c:plotArea>
    <c:plotVisOnly val="1"/>
    <c:dispBlanksAs val="gap"/>
    <c:showDLblsOverMax val="0"/>
  </c:chart>
  <c:spPr>
    <a:noFill/>
    <a:ln>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06015037594099"/>
          <c:y val="5.7471185667009018E-2"/>
          <c:w val="0.75689223057644905"/>
          <c:h val="0.79760127810110704"/>
        </c:manualLayout>
      </c:layout>
      <c:barChart>
        <c:barDir val="col"/>
        <c:grouping val="clustered"/>
        <c:varyColors val="0"/>
        <c:ser>
          <c:idx val="1"/>
          <c:order val="0"/>
          <c:tx>
            <c:strRef>
              <c:f>Sheet1!$A$2</c:f>
              <c:strCache>
                <c:ptCount val="1"/>
                <c:pt idx="0">
                  <c:v>Percentage</c:v>
                </c:pt>
              </c:strCache>
            </c:strRef>
          </c:tx>
          <c:spPr>
            <a:solidFill>
              <a:srgbClr val="FF0000"/>
            </a:solidFill>
            <a:ln w="23659">
              <a:noFill/>
            </a:ln>
          </c:spPr>
          <c:invertIfNegative val="0"/>
          <c:dLbls>
            <c:dLbl>
              <c:idx val="2"/>
              <c:layout>
                <c:manualLayout>
                  <c:x val="3.105590062111801E-3"/>
                  <c:y val="4.9019607843137254E-3"/>
                </c:manualLayout>
              </c:layout>
              <c:dLblPos val="outEnd"/>
              <c:showLegendKey val="0"/>
              <c:showVal val="1"/>
              <c:showCatName val="0"/>
              <c:showSerName val="0"/>
              <c:showPercent val="0"/>
              <c:showBubbleSize val="0"/>
            </c:dLbl>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16-19</c:v>
                </c:pt>
                <c:pt idx="1">
                  <c:v>20-24</c:v>
                </c:pt>
                <c:pt idx="2">
                  <c:v>25-34</c:v>
                </c:pt>
                <c:pt idx="3">
                  <c:v>35-44</c:v>
                </c:pt>
                <c:pt idx="4">
                  <c:v>45-54</c:v>
                </c:pt>
                <c:pt idx="5">
                  <c:v>55+</c:v>
                </c:pt>
              </c:strCache>
            </c:strRef>
          </c:cat>
          <c:val>
            <c:numRef>
              <c:f>Sheet1!$B$2:$G$2</c:f>
              <c:numCache>
                <c:formatCode>0.0%</c:formatCode>
                <c:ptCount val="6"/>
                <c:pt idx="0">
                  <c:v>2.34375E-2</c:v>
                </c:pt>
                <c:pt idx="1">
                  <c:v>0.12890625</c:v>
                </c:pt>
                <c:pt idx="2">
                  <c:v>0.26171875</c:v>
                </c:pt>
                <c:pt idx="3">
                  <c:v>0.19921875</c:v>
                </c:pt>
                <c:pt idx="4">
                  <c:v>0.30859375</c:v>
                </c:pt>
                <c:pt idx="5">
                  <c:v>7.8125E-2</c:v>
                </c:pt>
              </c:numCache>
            </c:numRef>
          </c:val>
        </c:ser>
        <c:dLbls>
          <c:showLegendKey val="0"/>
          <c:showVal val="0"/>
          <c:showCatName val="0"/>
          <c:showSerName val="0"/>
          <c:showPercent val="0"/>
          <c:showBubbleSize val="0"/>
        </c:dLbls>
        <c:gapWidth val="150"/>
        <c:axId val="38763904"/>
        <c:axId val="38770176"/>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2"/>
              <c:layout>
                <c:manualLayout>
                  <c:x val="-3.0279503105590005E-2"/>
                  <c:y val="-5.6862745098039215E-2"/>
                </c:manualLayout>
              </c:layout>
              <c:dLblPos val="r"/>
              <c:showLegendKey val="0"/>
              <c:showVal val="1"/>
              <c:showCatName val="0"/>
              <c:showSerName val="0"/>
              <c:showPercent val="0"/>
              <c:showBubbleSize val="0"/>
            </c:dLbl>
            <c:dLbl>
              <c:idx val="5"/>
              <c:layout>
                <c:manualLayout>
                  <c:x val="-1.0093167701863354E-2"/>
                  <c:y val="-2.9901960784313727E-2"/>
                </c:manualLayout>
              </c:layout>
              <c:dLblPos val="r"/>
              <c:showLegendKey val="0"/>
              <c:showVal val="1"/>
              <c:showCatName val="0"/>
              <c:showSerName val="0"/>
              <c:showPercent val="0"/>
              <c:showBubbleSize val="0"/>
            </c:dLbl>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16-19</c:v>
                </c:pt>
                <c:pt idx="1">
                  <c:v>20-24</c:v>
                </c:pt>
                <c:pt idx="2">
                  <c:v>25-34</c:v>
                </c:pt>
                <c:pt idx="3">
                  <c:v>35-44</c:v>
                </c:pt>
                <c:pt idx="4">
                  <c:v>45-54</c:v>
                </c:pt>
                <c:pt idx="5">
                  <c:v>55+</c:v>
                </c:pt>
              </c:strCache>
            </c:strRef>
          </c:cat>
          <c:val>
            <c:numRef>
              <c:f>Sheet1!$B$3:$G$3</c:f>
              <c:numCache>
                <c:formatCode>0.0</c:formatCode>
                <c:ptCount val="6"/>
                <c:pt idx="0">
                  <c:v>5.2567898011268808</c:v>
                </c:pt>
                <c:pt idx="1">
                  <c:v>5.1920091517814653</c:v>
                </c:pt>
                <c:pt idx="2">
                  <c:v>3.5775271491593883</c:v>
                </c:pt>
                <c:pt idx="3">
                  <c:v>2.7478922050380179</c:v>
                </c:pt>
                <c:pt idx="4">
                  <c:v>4.8289659716826989</c:v>
                </c:pt>
                <c:pt idx="5">
                  <c:v>1.8110690912897449</c:v>
                </c:pt>
              </c:numCache>
            </c:numRef>
          </c:val>
          <c:smooth val="1"/>
        </c:ser>
        <c:dLbls>
          <c:showLegendKey val="0"/>
          <c:showVal val="0"/>
          <c:showCatName val="0"/>
          <c:showSerName val="0"/>
          <c:showPercent val="0"/>
          <c:showBubbleSize val="0"/>
        </c:dLbls>
        <c:marker val="1"/>
        <c:smooth val="0"/>
        <c:axId val="38772096"/>
        <c:axId val="38790272"/>
      </c:lineChart>
      <c:catAx>
        <c:axId val="38763904"/>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Age group</a:t>
                </a:r>
              </a:p>
            </c:rich>
          </c:tx>
          <c:layout>
            <c:manualLayout>
              <c:xMode val="edge"/>
              <c:yMode val="edge"/>
              <c:x val="0.44355455568053986"/>
              <c:y val="0.93986325078930355"/>
            </c:manualLayout>
          </c:layout>
          <c:overlay val="0"/>
          <c:spPr>
            <a:noFill/>
            <a:ln w="23659">
              <a:noFill/>
            </a:ln>
          </c:spPr>
        </c:title>
        <c:numFmt formatCode="General"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38770176"/>
        <c:crosses val="autoZero"/>
        <c:auto val="0"/>
        <c:lblAlgn val="ctr"/>
        <c:lblOffset val="100"/>
        <c:tickLblSkip val="1"/>
        <c:tickMarkSkip val="1"/>
        <c:noMultiLvlLbl val="0"/>
      </c:catAx>
      <c:valAx>
        <c:axId val="38770176"/>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Percentage </a:t>
                </a:r>
                <a:r>
                  <a:rPr lang="en-US" sz="1600" b="0" dirty="0">
                    <a:latin typeface="Times New Roman" panose="02020603050405020304" pitchFamily="18" charset="0"/>
                    <a:cs typeface="Times New Roman" panose="02020603050405020304" pitchFamily="18" charset="0"/>
                  </a:rPr>
                  <a:t>of </a:t>
                </a:r>
                <a:r>
                  <a:rPr lang="en-US" sz="1600" b="0" dirty="0" smtClean="0">
                    <a:latin typeface="Times New Roman" panose="02020603050405020304" pitchFamily="18" charset="0"/>
                    <a:cs typeface="Times New Roman" panose="02020603050405020304" pitchFamily="18" charset="0"/>
                  </a:rPr>
                  <a:t>nonfatal</a:t>
                </a:r>
                <a:r>
                  <a:rPr lang="en-US" sz="1600" b="0" baseline="0" dirty="0" smtClean="0">
                    <a:latin typeface="Times New Roman" panose="02020603050405020304" pitchFamily="18" charset="0"/>
                    <a:cs typeface="Times New Roman" panose="02020603050405020304" pitchFamily="18" charset="0"/>
                  </a:rPr>
                  <a:t> injuries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12655203026092327"/>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38763904"/>
        <c:crosses val="autoZero"/>
        <c:crossBetween val="between"/>
      </c:valAx>
      <c:catAx>
        <c:axId val="38772096"/>
        <c:scaling>
          <c:orientation val="minMax"/>
        </c:scaling>
        <c:delete val="1"/>
        <c:axPos val="b"/>
        <c:numFmt formatCode="General" sourceLinked="1"/>
        <c:majorTickMark val="out"/>
        <c:minorTickMark val="none"/>
        <c:tickLblPos val="none"/>
        <c:crossAx val="38790272"/>
        <c:crosses val="autoZero"/>
        <c:auto val="0"/>
        <c:lblAlgn val="ctr"/>
        <c:lblOffset val="100"/>
        <c:noMultiLvlLbl val="0"/>
      </c:catAx>
      <c:valAx>
        <c:axId val="38790272"/>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Injuries</a:t>
                </a:r>
                <a:r>
                  <a:rPr lang="en-US" sz="1600" b="0" baseline="0" dirty="0" smtClean="0">
                    <a:latin typeface="Times New Roman" panose="02020603050405020304" pitchFamily="18" charset="0"/>
                    <a:cs typeface="Times New Roman" panose="02020603050405020304" pitchFamily="18" charset="0"/>
                  </a:rPr>
                  <a:t> </a:t>
                </a:r>
                <a:r>
                  <a:rPr lang="en-US" sz="1600" b="0" dirty="0" smtClean="0">
                    <a:latin typeface="Times New Roman" panose="02020603050405020304" pitchFamily="18" charset="0"/>
                    <a:cs typeface="Times New Roman" panose="02020603050405020304" pitchFamily="18" charset="0"/>
                  </a:rPr>
                  <a:t> </a:t>
                </a:r>
                <a:r>
                  <a:rPr lang="en-US" sz="1600" b="0" dirty="0">
                    <a:latin typeface="Times New Roman" panose="02020603050405020304" pitchFamily="18" charset="0"/>
                    <a:cs typeface="Times New Roman" panose="02020603050405020304" pitchFamily="18" charset="0"/>
                  </a:rPr>
                  <a:t>per 100,000 </a:t>
                </a:r>
                <a:r>
                  <a:rPr lang="en-US" sz="1600" b="0" dirty="0" smtClean="0">
                    <a:latin typeface="Times New Roman" panose="02020603050405020304" pitchFamily="18" charset="0"/>
                    <a:cs typeface="Times New Roman" panose="02020603050405020304" pitchFamily="18" charset="0"/>
                  </a:rPr>
                  <a:t>FTEs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96677018633540368"/>
              <c:y val="0.24644781534661109"/>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38772096"/>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35904986061524918"/>
          <c:y val="3.6475220009263612E-4"/>
          <c:w val="0.50389568151807107"/>
          <c:h val="8.8971360197622348E-2"/>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35245495967169"/>
          <c:y val="6.0231462053063248E-2"/>
          <c:w val="0.71642173182902358"/>
          <c:h val="0.93976853794693671"/>
        </c:manualLayout>
      </c:layout>
      <c:barChart>
        <c:barDir val="bar"/>
        <c:grouping val="stacked"/>
        <c:varyColors val="0"/>
        <c:ser>
          <c:idx val="0"/>
          <c:order val="0"/>
          <c:tx>
            <c:strRef>
              <c:f>Sheet1!$A$2</c:f>
              <c:strCache>
                <c:ptCount val="1"/>
                <c:pt idx="0">
                  <c:v>Caught/compressed by equipment or objects</c:v>
                </c:pt>
              </c:strCache>
            </c:strRef>
          </c:tx>
          <c:spPr>
            <a:solidFill>
              <a:srgbClr val="0000FF"/>
            </a:solidFill>
            <a:ln w="25387">
              <a:noFill/>
            </a:ln>
          </c:spPr>
          <c:invertIfNegative val="0"/>
          <c:dPt>
            <c:idx val="8"/>
            <c:invertIfNegative val="0"/>
            <c:bubble3D val="0"/>
          </c:dPt>
          <c:dPt>
            <c:idx val="9"/>
            <c:invertIfNegative val="0"/>
            <c:bubble3D val="0"/>
          </c:dPt>
          <c:dPt>
            <c:idx val="10"/>
            <c:invertIfNegative val="0"/>
            <c:bubble3D val="0"/>
          </c:dPt>
          <c:dLbls>
            <c:dLbl>
              <c:idx val="0"/>
              <c:delete val="1"/>
            </c:dLbl>
            <c:dLbl>
              <c:idx val="9"/>
              <c:layout>
                <c:manualLayout>
                  <c:x val="4.8385832916666965E-3"/>
                  <c:y val="-2.5380710659898623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5387">
                <a:noFill/>
              </a:ln>
            </c:spPr>
            <c:txPr>
              <a:bodyPr/>
              <a:lstStyle/>
              <a:p>
                <a:pPr>
                  <a:defRPr sz="16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8"/>
                <c:pt idx="0">
                  <c:v>Retail</c:v>
                </c:pt>
                <c:pt idx="1">
                  <c:v>Transportation</c:v>
                </c:pt>
                <c:pt idx="2">
                  <c:v>Wholesale</c:v>
                </c:pt>
                <c:pt idx="3">
                  <c:v>Mining</c:v>
                </c:pt>
                <c:pt idx="4">
                  <c:v>Waste management</c:v>
                </c:pt>
                <c:pt idx="5">
                  <c:v>Agriculture</c:v>
                </c:pt>
                <c:pt idx="6">
                  <c:v>Manufacturing</c:v>
                </c:pt>
                <c:pt idx="7">
                  <c:v>Construction</c:v>
                </c:pt>
              </c:strCache>
            </c:strRef>
          </c:cat>
          <c:val>
            <c:numRef>
              <c:f>Sheet1!$B$2:$I$2</c:f>
              <c:numCache>
                <c:formatCode>General</c:formatCode>
                <c:ptCount val="8"/>
                <c:pt idx="0">
                  <c:v>5</c:v>
                </c:pt>
                <c:pt idx="1">
                  <c:v>25</c:v>
                </c:pt>
                <c:pt idx="2">
                  <c:v>21</c:v>
                </c:pt>
                <c:pt idx="3">
                  <c:v>31</c:v>
                </c:pt>
                <c:pt idx="4">
                  <c:v>51</c:v>
                </c:pt>
                <c:pt idx="5">
                  <c:v>138</c:v>
                </c:pt>
                <c:pt idx="6">
                  <c:v>221</c:v>
                </c:pt>
                <c:pt idx="7">
                  <c:v>86</c:v>
                </c:pt>
              </c:numCache>
            </c:numRef>
          </c:val>
        </c:ser>
        <c:ser>
          <c:idx val="1"/>
          <c:order val="1"/>
          <c:tx>
            <c:strRef>
              <c:f>Sheet1!$A$3</c:f>
              <c:strCache>
                <c:ptCount val="1"/>
                <c:pt idx="0">
                  <c:v>Caught/crushed in collapsing materials</c:v>
                </c:pt>
              </c:strCache>
            </c:strRef>
          </c:tx>
          <c:spPr>
            <a:solidFill>
              <a:srgbClr val="FF0000"/>
            </a:solidFill>
          </c:spPr>
          <c:invertIfNegative val="0"/>
          <c:dLbls>
            <c:dLbl>
              <c:idx val="0"/>
              <c:delete val="1"/>
            </c:dLbl>
            <c:txPr>
              <a:bodyPr/>
              <a:lstStyle/>
              <a:p>
                <a:pPr>
                  <a:defRPr sz="1600">
                    <a:solidFill>
                      <a:schemeClr val="bg1"/>
                    </a:solidFill>
                  </a:defRPr>
                </a:pPr>
                <a:endParaRPr lang="en-US"/>
              </a:p>
            </c:txPr>
            <c:showLegendKey val="0"/>
            <c:showVal val="1"/>
            <c:showCatName val="0"/>
            <c:showSerName val="0"/>
            <c:showPercent val="0"/>
            <c:showBubbleSize val="0"/>
            <c:showLeaderLines val="0"/>
          </c:dLbls>
          <c:cat>
            <c:strRef>
              <c:f>Sheet1!$B$1:$I$1</c:f>
              <c:strCache>
                <c:ptCount val="8"/>
                <c:pt idx="0">
                  <c:v>Retail</c:v>
                </c:pt>
                <c:pt idx="1">
                  <c:v>Transportation</c:v>
                </c:pt>
                <c:pt idx="2">
                  <c:v>Wholesale</c:v>
                </c:pt>
                <c:pt idx="3">
                  <c:v>Mining</c:v>
                </c:pt>
                <c:pt idx="4">
                  <c:v>Waste management</c:v>
                </c:pt>
                <c:pt idx="5">
                  <c:v>Agriculture</c:v>
                </c:pt>
                <c:pt idx="6">
                  <c:v>Manufacturing</c:v>
                </c:pt>
                <c:pt idx="7">
                  <c:v>Construction</c:v>
                </c:pt>
              </c:strCache>
            </c:strRef>
          </c:cat>
          <c:val>
            <c:numRef>
              <c:f>Sheet1!$B$3:$I$3</c:f>
              <c:numCache>
                <c:formatCode>General</c:formatCode>
                <c:ptCount val="8"/>
                <c:pt idx="0">
                  <c:v>9</c:v>
                </c:pt>
                <c:pt idx="1">
                  <c:v>12</c:v>
                </c:pt>
                <c:pt idx="2">
                  <c:v>18</c:v>
                </c:pt>
                <c:pt idx="3">
                  <c:v>28</c:v>
                </c:pt>
                <c:pt idx="4">
                  <c:v>21</c:v>
                </c:pt>
                <c:pt idx="5">
                  <c:v>59</c:v>
                </c:pt>
                <c:pt idx="6">
                  <c:v>23</c:v>
                </c:pt>
                <c:pt idx="7">
                  <c:v>189</c:v>
                </c:pt>
              </c:numCache>
            </c:numRef>
          </c:val>
        </c:ser>
        <c:dLbls>
          <c:showLegendKey val="0"/>
          <c:showVal val="1"/>
          <c:showCatName val="0"/>
          <c:showSerName val="0"/>
          <c:showPercent val="0"/>
          <c:showBubbleSize val="0"/>
        </c:dLbls>
        <c:gapWidth val="150"/>
        <c:overlap val="100"/>
        <c:axId val="105633664"/>
        <c:axId val="105635200"/>
      </c:barChart>
      <c:catAx>
        <c:axId val="105633664"/>
        <c:scaling>
          <c:orientation val="minMax"/>
        </c:scaling>
        <c:delete val="0"/>
        <c:axPos val="l"/>
        <c:numFmt formatCode="General" sourceLinked="1"/>
        <c:majorTickMark val="out"/>
        <c:minorTickMark val="none"/>
        <c:tickLblPos val="nextTo"/>
        <c:spPr>
          <a:ln w="9520">
            <a:noFill/>
          </a:ln>
        </c:spPr>
        <c:txPr>
          <a:bodyPr rot="0" vert="horz"/>
          <a:lstStyle/>
          <a:p>
            <a:pPr>
              <a:defRPr sz="1600"/>
            </a:pPr>
            <a:endParaRPr lang="en-US"/>
          </a:p>
        </c:txPr>
        <c:crossAx val="105635200"/>
        <c:crosses val="autoZero"/>
        <c:auto val="1"/>
        <c:lblAlgn val="ctr"/>
        <c:lblOffset val="100"/>
        <c:noMultiLvlLbl val="0"/>
      </c:catAx>
      <c:valAx>
        <c:axId val="105635200"/>
        <c:scaling>
          <c:orientation val="minMax"/>
        </c:scaling>
        <c:delete val="1"/>
        <c:axPos val="b"/>
        <c:title>
          <c:tx>
            <c:rich>
              <a:bodyPr/>
              <a:lstStyle/>
              <a:p>
                <a:pPr>
                  <a:defRPr sz="1600"/>
                </a:pPr>
                <a:r>
                  <a:rPr lang="en-US" sz="1600" dirty="0"/>
                  <a:t>Number of </a:t>
                </a:r>
                <a:r>
                  <a:rPr lang="en-US" sz="1600" dirty="0" smtClean="0"/>
                  <a:t>deaths</a:t>
                </a:r>
                <a:endParaRPr lang="en-US" sz="1600" dirty="0"/>
              </a:p>
            </c:rich>
          </c:tx>
          <c:layout>
            <c:manualLayout>
              <c:xMode val="edge"/>
              <c:yMode val="edge"/>
              <c:x val="0.45165194966369693"/>
              <c:y val="2.0096076877270865E-2"/>
            </c:manualLayout>
          </c:layout>
          <c:overlay val="0"/>
          <c:spPr>
            <a:noFill/>
            <a:ln w="25387">
              <a:noFill/>
            </a:ln>
          </c:spPr>
        </c:title>
        <c:numFmt formatCode="General" sourceLinked="1"/>
        <c:majorTickMark val="out"/>
        <c:minorTickMark val="none"/>
        <c:tickLblPos val="none"/>
        <c:crossAx val="105633664"/>
        <c:crosses val="autoZero"/>
        <c:crossBetween val="between"/>
      </c:valAx>
      <c:spPr>
        <a:noFill/>
        <a:ln w="25403">
          <a:noFill/>
        </a:ln>
      </c:spPr>
    </c:plotArea>
    <c:legend>
      <c:legendPos val="r"/>
      <c:layout>
        <c:manualLayout>
          <c:xMode val="edge"/>
          <c:yMode val="edge"/>
          <c:x val="0.69449742119601487"/>
          <c:y val="0.66404059426452067"/>
          <c:w val="0.30550257880398513"/>
          <c:h val="0.2958210638628771"/>
        </c:manualLayout>
      </c:layout>
      <c:overlay val="0"/>
      <c:txPr>
        <a:bodyPr/>
        <a:lstStyle/>
        <a:p>
          <a:pPr>
            <a:defRPr sz="1600"/>
          </a:pPr>
          <a:endParaRPr lang="en-US"/>
        </a:p>
      </c:txPr>
    </c:legend>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b="1" dirty="0" smtClean="0"/>
              <a:t>Caught/crushed in</a:t>
            </a:r>
            <a:r>
              <a:rPr lang="en-US" sz="1600" b="1" baseline="0" dirty="0" smtClean="0"/>
              <a:t> collapsing materials</a:t>
            </a:r>
          </a:p>
          <a:p>
            <a:pPr>
              <a:defRPr sz="1600"/>
            </a:pPr>
            <a:r>
              <a:rPr lang="en-US" sz="1600" b="1" baseline="0" dirty="0" smtClean="0"/>
              <a:t>(n=189)</a:t>
            </a:r>
            <a:endParaRPr lang="en-US" sz="1600" b="1" dirty="0"/>
          </a:p>
        </c:rich>
      </c:tx>
      <c:layout>
        <c:manualLayout>
          <c:xMode val="edge"/>
          <c:yMode val="edge"/>
          <c:x val="4.4481453092699692E-2"/>
          <c:y val="0"/>
        </c:manualLayout>
      </c:layout>
      <c:overlay val="0"/>
      <c:spPr>
        <a:noFill/>
        <a:ln w="15950">
          <a:noFill/>
        </a:ln>
      </c:spPr>
    </c:title>
    <c:autoTitleDeleted val="0"/>
    <c:plotArea>
      <c:layout>
        <c:manualLayout>
          <c:layoutTarget val="inner"/>
          <c:xMode val="edge"/>
          <c:yMode val="edge"/>
          <c:x val="3.6194574129561237E-2"/>
          <c:y val="0.1568099146057447"/>
          <c:w val="0.37945079320837111"/>
          <c:h val="0.58782269493210804"/>
        </c:manualLayout>
      </c:layout>
      <c:pieChart>
        <c:varyColors val="1"/>
        <c:ser>
          <c:idx val="0"/>
          <c:order val="0"/>
          <c:tx>
            <c:strRef>
              <c:f>Sheet1!$A$2</c:f>
              <c:strCache>
                <c:ptCount val="1"/>
                <c:pt idx="0">
                  <c:v>Caught/crushed in collapsing materials</c:v>
                </c:pt>
              </c:strCache>
            </c:strRef>
          </c:tx>
          <c:spPr>
            <a:solidFill>
              <a:schemeClr val="accent1"/>
            </a:solidFill>
            <a:ln w="7976">
              <a:solidFill>
                <a:schemeClr val="tx1"/>
              </a:solidFill>
              <a:prstDash val="solid"/>
            </a:ln>
          </c:spPr>
          <c:dPt>
            <c:idx val="0"/>
            <c:bubble3D val="0"/>
            <c:spPr>
              <a:solidFill>
                <a:srgbClr val="0000FF"/>
              </a:solidFill>
              <a:ln w="15950">
                <a:noFill/>
              </a:ln>
            </c:spPr>
          </c:dPt>
          <c:dPt>
            <c:idx val="1"/>
            <c:bubble3D val="0"/>
            <c:spPr>
              <a:solidFill>
                <a:srgbClr val="FF0000"/>
              </a:solidFill>
              <a:ln w="15950">
                <a:noFill/>
              </a:ln>
            </c:spPr>
          </c:dPt>
          <c:dPt>
            <c:idx val="2"/>
            <c:bubble3D val="0"/>
            <c:spPr>
              <a:solidFill>
                <a:srgbClr val="00CCFF"/>
              </a:solidFill>
              <a:ln w="15950">
                <a:noFill/>
              </a:ln>
            </c:spPr>
          </c:dPt>
          <c:dPt>
            <c:idx val="3"/>
            <c:bubble3D val="0"/>
            <c:spPr>
              <a:solidFill>
                <a:srgbClr val="FFC000"/>
              </a:solidFill>
              <a:ln w="15950">
                <a:noFill/>
              </a:ln>
            </c:spPr>
          </c:dPt>
          <c:dPt>
            <c:idx val="4"/>
            <c:bubble3D val="0"/>
            <c:spPr>
              <a:solidFill>
                <a:schemeClr val="tx1"/>
              </a:solidFill>
              <a:ln w="7976">
                <a:noFill/>
                <a:prstDash val="solid"/>
              </a:ln>
            </c:spPr>
          </c:dPt>
          <c:dLbls>
            <c:dLbl>
              <c:idx val="0"/>
              <c:spPr/>
              <c:txPr>
                <a:bodyPr/>
                <a:lstStyle/>
                <a:p>
                  <a:pPr>
                    <a:defRPr>
                      <a:solidFill>
                        <a:schemeClr val="bg1"/>
                      </a:solidFill>
                    </a:defRPr>
                  </a:pPr>
                  <a:endParaRPr lang="en-US"/>
                </a:p>
              </c:txPr>
              <c:showLegendKey val="0"/>
              <c:showVal val="1"/>
              <c:showCatName val="1"/>
              <c:showSerName val="0"/>
              <c:showPercent val="0"/>
              <c:showBubbleSize val="0"/>
            </c:dLbl>
            <c:dLbl>
              <c:idx val="1"/>
              <c:spPr/>
              <c:txPr>
                <a:bodyPr/>
                <a:lstStyle/>
                <a:p>
                  <a:pPr>
                    <a:defRPr>
                      <a:solidFill>
                        <a:schemeClr val="bg1"/>
                      </a:solidFill>
                    </a:defRPr>
                  </a:pPr>
                  <a:endParaRPr lang="en-US"/>
                </a:p>
              </c:txPr>
              <c:showLegendKey val="0"/>
              <c:showVal val="1"/>
              <c:showCatName val="1"/>
              <c:showSerName val="0"/>
              <c:showPercent val="0"/>
              <c:showBubbleSize val="0"/>
            </c:dLbl>
            <c:dLbl>
              <c:idx val="2"/>
              <c:layout>
                <c:manualLayout>
                  <c:x val="-8.8653520079901519E-3"/>
                  <c:y val="5.0752864136507751E-4"/>
                </c:manualLayout>
              </c:layout>
              <c:showLegendKey val="0"/>
              <c:showVal val="1"/>
              <c:showCatName val="1"/>
              <c:showSerName val="0"/>
              <c:showPercent val="0"/>
              <c:showBubbleSize val="0"/>
            </c:dLbl>
            <c:dLbl>
              <c:idx val="3"/>
              <c:layout>
                <c:manualLayout>
                  <c:x val="7.0082398439133164E-2"/>
                  <c:y val="-1.2478619838738666E-3"/>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Other collapsing structure or equipment</c:v>
                </c:pt>
                <c:pt idx="1">
                  <c:v>Excavation or trenching cave-in</c:v>
                </c:pt>
                <c:pt idx="2">
                  <c:v>Landslide</c:v>
                </c:pt>
                <c:pt idx="3">
                  <c:v>Other</c:v>
                </c:pt>
              </c:strCache>
            </c:strRef>
          </c:cat>
          <c:val>
            <c:numRef>
              <c:f>Sheet1!$B$2:$E$2</c:f>
              <c:numCache>
                <c:formatCode>0.0%</c:formatCode>
                <c:ptCount val="4"/>
                <c:pt idx="0">
                  <c:v>0.52380952380952384</c:v>
                </c:pt>
                <c:pt idx="1">
                  <c:v>0.40740740740740738</c:v>
                </c:pt>
                <c:pt idx="2">
                  <c:v>4.2328042328042326E-2</c:v>
                </c:pt>
                <c:pt idx="3">
                  <c:v>2.6455026455026454E-2</c:v>
                </c:pt>
              </c:numCache>
            </c:numRef>
          </c:val>
        </c:ser>
        <c:dLbls>
          <c:showLegendKey val="0"/>
          <c:showVal val="1"/>
          <c:showCatName val="0"/>
          <c:showSerName val="0"/>
          <c:showPercent val="0"/>
          <c:showBubbleSize val="0"/>
          <c:showLeaderLines val="1"/>
        </c:dLbls>
        <c:firstSliceAng val="0"/>
      </c:pieChart>
      <c:spPr>
        <a:noFill/>
        <a:ln w="25379">
          <a:noFill/>
        </a:ln>
      </c:spPr>
    </c:plotArea>
    <c:plotVisOnly val="1"/>
    <c:dispBlanksAs val="zero"/>
    <c:showDLblsOverMax val="0"/>
  </c:chart>
  <c:spPr>
    <a:noFill/>
    <a:ln>
      <a:noFill/>
    </a:ln>
  </c:spPr>
  <c:txPr>
    <a:bodyPr/>
    <a:lstStyle/>
    <a:p>
      <a:pPr>
        <a:defRPr sz="16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b="1" dirty="0" smtClean="0"/>
              <a:t>Caught/compressed</a:t>
            </a:r>
            <a:r>
              <a:rPr lang="en-US" sz="1600" b="1" baseline="0" dirty="0" smtClean="0"/>
              <a:t> </a:t>
            </a:r>
            <a:r>
              <a:rPr lang="en-US" sz="1600" b="1" dirty="0" smtClean="0"/>
              <a:t>by </a:t>
            </a:r>
            <a:r>
              <a:rPr lang="en-US" sz="1600" b="1" baseline="0" dirty="0" smtClean="0"/>
              <a:t>object or equipment</a:t>
            </a:r>
          </a:p>
          <a:p>
            <a:pPr>
              <a:defRPr sz="1600"/>
            </a:pPr>
            <a:r>
              <a:rPr lang="en-US" sz="1600" b="1" baseline="0" dirty="0" smtClean="0"/>
              <a:t>(n=86)</a:t>
            </a:r>
            <a:endParaRPr lang="en-US" sz="1600" b="1" dirty="0"/>
          </a:p>
        </c:rich>
      </c:tx>
      <c:layout>
        <c:manualLayout>
          <c:xMode val="edge"/>
          <c:yMode val="edge"/>
          <c:x val="0.42953470214957307"/>
          <c:y val="3.0060113453560241E-2"/>
        </c:manualLayout>
      </c:layout>
      <c:overlay val="0"/>
      <c:spPr>
        <a:noFill/>
        <a:ln w="13045">
          <a:noFill/>
        </a:ln>
      </c:spPr>
    </c:title>
    <c:autoTitleDeleted val="0"/>
    <c:plotArea>
      <c:layout>
        <c:manualLayout>
          <c:layoutTarget val="inner"/>
          <c:xMode val="edge"/>
          <c:yMode val="edge"/>
          <c:x val="0.34606421697287992"/>
          <c:y val="0.22832550536446106"/>
          <c:w val="0.55352213473315837"/>
          <c:h val="0.70362983228791676"/>
        </c:manualLayout>
      </c:layout>
      <c:pieChart>
        <c:varyColors val="1"/>
        <c:ser>
          <c:idx val="0"/>
          <c:order val="0"/>
          <c:tx>
            <c:strRef>
              <c:f>Sheet1!$A$2</c:f>
              <c:strCache>
                <c:ptCount val="1"/>
                <c:pt idx="0">
                  <c:v>Caught-in object or equipment</c:v>
                </c:pt>
              </c:strCache>
            </c:strRef>
          </c:tx>
          <c:spPr>
            <a:solidFill>
              <a:schemeClr val="accent1"/>
            </a:solidFill>
            <a:ln w="6522">
              <a:solidFill>
                <a:schemeClr val="tx1"/>
              </a:solidFill>
              <a:prstDash val="solid"/>
            </a:ln>
          </c:spPr>
          <c:dPt>
            <c:idx val="0"/>
            <c:bubble3D val="0"/>
            <c:spPr>
              <a:solidFill>
                <a:srgbClr val="FF0000"/>
              </a:solidFill>
              <a:ln w="13045">
                <a:noFill/>
              </a:ln>
            </c:spPr>
          </c:dPt>
          <c:dPt>
            <c:idx val="1"/>
            <c:bubble3D val="0"/>
            <c:spPr>
              <a:solidFill>
                <a:srgbClr val="0000FF"/>
              </a:solidFill>
              <a:ln w="13045">
                <a:noFill/>
              </a:ln>
            </c:spPr>
          </c:dPt>
          <c:dPt>
            <c:idx val="2"/>
            <c:bubble3D val="0"/>
            <c:spPr>
              <a:solidFill>
                <a:srgbClr val="00CCFF"/>
              </a:solidFill>
              <a:ln w="13045">
                <a:noFill/>
              </a:ln>
            </c:spPr>
          </c:dPt>
          <c:dPt>
            <c:idx val="3"/>
            <c:bubble3D val="0"/>
            <c:spPr>
              <a:solidFill>
                <a:srgbClr val="FFC000"/>
              </a:solidFill>
              <a:ln w="13045">
                <a:noFill/>
              </a:ln>
            </c:spPr>
          </c:dPt>
          <c:dPt>
            <c:idx val="4"/>
            <c:bubble3D val="0"/>
            <c:spPr>
              <a:solidFill>
                <a:schemeClr val="tx1"/>
              </a:solidFill>
              <a:ln w="6522">
                <a:solidFill>
                  <a:schemeClr val="tx1"/>
                </a:solidFill>
                <a:prstDash val="solid"/>
              </a:ln>
            </c:spPr>
          </c:dPt>
          <c:dLbls>
            <c:dLbl>
              <c:idx val="0"/>
              <c:layout>
                <c:manualLayout>
                  <c:x val="-0.15822784810126583"/>
                  <c:y val="-1.6129032258064516E-2"/>
                </c:manualLayout>
              </c:layout>
              <c:numFmt formatCode="0.0%" sourceLinked="0"/>
              <c:spPr>
                <a:noFill/>
                <a:ln w="13045">
                  <a:noFill/>
                </a:ln>
              </c:spPr>
              <c:txPr>
                <a:bodyPr/>
                <a:lstStyle/>
                <a:p>
                  <a:pPr>
                    <a:defRPr sz="1600">
                      <a:solidFill>
                        <a:schemeClr val="bg1"/>
                      </a:solidFill>
                    </a:defRPr>
                  </a:pPr>
                  <a:endParaRPr lang="en-US"/>
                </a:p>
              </c:txPr>
              <c:dLblPos val="bestFit"/>
              <c:showLegendKey val="0"/>
              <c:showVal val="1"/>
              <c:showCatName val="1"/>
              <c:showSerName val="0"/>
              <c:showPercent val="0"/>
              <c:showBubbleSize val="0"/>
            </c:dLbl>
            <c:dLbl>
              <c:idx val="1"/>
              <c:layout>
                <c:manualLayout>
                  <c:x val="-0.29009816954698847"/>
                  <c:y val="0"/>
                </c:manualLayout>
              </c:layout>
              <c:dLblPos val="bestFit"/>
              <c:showLegendKey val="0"/>
              <c:showVal val="1"/>
              <c:showCatName val="1"/>
              <c:showSerName val="0"/>
              <c:showPercent val="0"/>
              <c:showBubbleSize val="0"/>
            </c:dLbl>
            <c:dLbl>
              <c:idx val="2"/>
              <c:layout>
                <c:manualLayout>
                  <c:x val="6.6394825646794151E-2"/>
                  <c:y val="-0.21368618237236475"/>
                </c:manualLayout>
              </c:layout>
              <c:dLblPos val="bestFit"/>
              <c:showLegendKey val="0"/>
              <c:showVal val="1"/>
              <c:showCatName val="1"/>
              <c:showSerName val="0"/>
              <c:showPercent val="0"/>
              <c:showBubbleSize val="0"/>
            </c:dLbl>
            <c:dLbl>
              <c:idx val="3"/>
              <c:layout>
                <c:manualLayout>
                  <c:x val="-0.12025316455696203"/>
                  <c:y val="5.1075268817204304E-2"/>
                </c:manualLayout>
              </c:layout>
              <c:dLblPos val="bestFit"/>
              <c:showLegendKey val="0"/>
              <c:showVal val="1"/>
              <c:showCatName val="1"/>
              <c:showSerName val="0"/>
              <c:showPercent val="0"/>
              <c:showBubbleSize val="0"/>
            </c:dLbl>
            <c:dLbl>
              <c:idx val="4"/>
              <c:layout>
                <c:manualLayout>
                  <c:x val="8.0168776371308023E-2"/>
                  <c:y val="2.6881720430107529E-3"/>
                </c:manualLayout>
              </c:layout>
              <c:dLblPos val="bestFit"/>
              <c:showLegendKey val="0"/>
              <c:showVal val="1"/>
              <c:showCatName val="1"/>
              <c:showSerName val="0"/>
              <c:showPercent val="0"/>
              <c:showBubbleSize val="0"/>
            </c:dLbl>
            <c:numFmt formatCode="0.0%" sourceLinked="0"/>
            <c:spPr>
              <a:noFill/>
              <a:ln w="13045">
                <a:noFill/>
              </a:ln>
            </c:spPr>
            <c:txPr>
              <a:bodyPr/>
              <a:lstStyle/>
              <a:p>
                <a:pPr>
                  <a:defRPr sz="1600"/>
                </a:pPr>
                <a:endParaRPr lang="en-US"/>
              </a:p>
            </c:txPr>
            <c:dLblPos val="outEnd"/>
            <c:showLegendKey val="0"/>
            <c:showVal val="1"/>
            <c:showCatName val="1"/>
            <c:showSerName val="0"/>
            <c:showPercent val="0"/>
            <c:showBubbleSize val="0"/>
            <c:showLeaderLines val="1"/>
          </c:dLbls>
          <c:cat>
            <c:strRef>
              <c:f>Sheet1!$B$1:$D$1</c:f>
              <c:strCache>
                <c:ptCount val="3"/>
                <c:pt idx="0">
                  <c:v>Running equipment or machinery</c:v>
                </c:pt>
                <c:pt idx="1">
                  <c:v>Compressed or pinched by shifting objects or equipment</c:v>
                </c:pt>
                <c:pt idx="2">
                  <c:v>Not elsewhere classified, Other</c:v>
                </c:pt>
              </c:strCache>
            </c:strRef>
          </c:cat>
          <c:val>
            <c:numRef>
              <c:f>Sheet1!$B$2:$D$2</c:f>
              <c:numCache>
                <c:formatCode>0.0%</c:formatCode>
                <c:ptCount val="3"/>
                <c:pt idx="0">
                  <c:v>0.45348837209302323</c:v>
                </c:pt>
                <c:pt idx="1">
                  <c:v>0.13953488372093023</c:v>
                </c:pt>
                <c:pt idx="2">
                  <c:v>0.40697674418604651</c:v>
                </c:pt>
              </c:numCache>
            </c:numRef>
          </c:val>
        </c:ser>
        <c:dLbls>
          <c:showLegendKey val="0"/>
          <c:showVal val="1"/>
          <c:showCatName val="0"/>
          <c:showSerName val="0"/>
          <c:showPercent val="0"/>
          <c:showBubbleSize val="0"/>
          <c:showLeaderLines val="1"/>
        </c:dLbls>
        <c:firstSliceAng val="0"/>
      </c:pieChart>
      <c:spPr>
        <a:noFill/>
        <a:ln w="25419">
          <a:noFill/>
        </a:ln>
      </c:spPr>
    </c:plotArea>
    <c:plotVisOnly val="1"/>
    <c:dispBlanksAs val="zero"/>
    <c:showDLblsOverMax val="0"/>
  </c:chart>
  <c:spPr>
    <a:noFill/>
    <a:ln>
      <a:noFill/>
    </a:ln>
  </c:spPr>
  <c:txPr>
    <a:bodyPr/>
    <a:lstStyle/>
    <a:p>
      <a:pPr>
        <a:defRPr sz="1600"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182523056177612"/>
          <c:y val="5.471098645658156E-2"/>
          <c:w val="0.51817476943822394"/>
          <c:h val="0.91256663235200974"/>
        </c:manualLayout>
      </c:layout>
      <c:barChart>
        <c:barDir val="bar"/>
        <c:grouping val="clustered"/>
        <c:varyColors val="0"/>
        <c:ser>
          <c:idx val="0"/>
          <c:order val="0"/>
          <c:spPr>
            <a:solidFill>
              <a:srgbClr val="FF0000"/>
            </a:solidFill>
            <a:ln w="24367">
              <a:noFill/>
            </a:ln>
          </c:spPr>
          <c:invertIfNegative val="0"/>
          <c:dLbls>
            <c:spPr>
              <a:noFill/>
              <a:ln w="24367">
                <a:noFill/>
              </a:ln>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Other</c:v>
                </c:pt>
                <c:pt idx="1">
                  <c:v>Building materials-solid elements*</c:v>
                </c:pt>
                <c:pt idx="2">
                  <c:v>Material and personnel handling machinery</c:v>
                </c:pt>
                <c:pt idx="3">
                  <c:v>Other structures</c:v>
                </c:pt>
                <c:pt idx="4">
                  <c:v>Buildings-office, plant, residential</c:v>
                </c:pt>
                <c:pt idx="5">
                  <c:v>Ceilings, Walls</c:v>
                </c:pt>
                <c:pt idx="6">
                  <c:v>Confined spaces</c:v>
                </c:pt>
              </c:strCache>
            </c:strRef>
          </c:cat>
          <c:val>
            <c:numRef>
              <c:f>Sheet1!$B$2:$H$2</c:f>
              <c:numCache>
                <c:formatCode>General</c:formatCode>
                <c:ptCount val="7"/>
                <c:pt idx="0">
                  <c:v>15</c:v>
                </c:pt>
                <c:pt idx="1">
                  <c:v>5</c:v>
                </c:pt>
                <c:pt idx="2">
                  <c:v>8</c:v>
                </c:pt>
                <c:pt idx="3">
                  <c:v>25</c:v>
                </c:pt>
                <c:pt idx="4">
                  <c:v>29</c:v>
                </c:pt>
                <c:pt idx="5">
                  <c:v>34</c:v>
                </c:pt>
                <c:pt idx="6">
                  <c:v>73</c:v>
                </c:pt>
              </c:numCache>
            </c:numRef>
          </c:val>
        </c:ser>
        <c:dLbls>
          <c:showLegendKey val="0"/>
          <c:showVal val="1"/>
          <c:showCatName val="0"/>
          <c:showSerName val="0"/>
          <c:showPercent val="0"/>
          <c:showBubbleSize val="0"/>
        </c:dLbls>
        <c:gapWidth val="100"/>
        <c:axId val="110953600"/>
        <c:axId val="110956544"/>
      </c:barChart>
      <c:catAx>
        <c:axId val="110953600"/>
        <c:scaling>
          <c:orientation val="minMax"/>
        </c:scaling>
        <c:delete val="0"/>
        <c:axPos val="l"/>
        <c:numFmt formatCode="General" sourceLinked="1"/>
        <c:majorTickMark val="out"/>
        <c:minorTickMark val="none"/>
        <c:tickLblPos val="nextTo"/>
        <c:spPr>
          <a:ln w="3046">
            <a:noFill/>
            <a:prstDash val="solid"/>
          </a:ln>
        </c:spPr>
        <c:txPr>
          <a:bodyPr rot="0" vert="horz" anchor="ctr" anchorCtr="0"/>
          <a:lstStyle/>
          <a:p>
            <a:pPr algn="just">
              <a:defRPr sz="1600"/>
            </a:pPr>
            <a:endParaRPr lang="en-US"/>
          </a:p>
        </c:txPr>
        <c:crossAx val="110956544"/>
        <c:crosses val="autoZero"/>
        <c:auto val="1"/>
        <c:lblAlgn val="ctr"/>
        <c:lblOffset val="100"/>
        <c:tickLblSkip val="1"/>
        <c:tickMarkSkip val="1"/>
        <c:noMultiLvlLbl val="0"/>
      </c:catAx>
      <c:valAx>
        <c:axId val="110956544"/>
        <c:scaling>
          <c:orientation val="minMax"/>
        </c:scaling>
        <c:delete val="1"/>
        <c:axPos val="b"/>
        <c:numFmt formatCode="General" sourceLinked="1"/>
        <c:majorTickMark val="out"/>
        <c:minorTickMark val="none"/>
        <c:tickLblPos val="none"/>
        <c:crossAx val="110953600"/>
        <c:crosses val="autoZero"/>
        <c:crossBetween val="between"/>
      </c:valAx>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710021474588403"/>
          <c:y val="0.1636935813791088"/>
          <c:w val="0.47170842281078501"/>
          <c:h val="0.77908095536756328"/>
        </c:manualLayout>
      </c:layout>
      <c:pieChart>
        <c:varyColors val="1"/>
        <c:ser>
          <c:idx val="0"/>
          <c:order val="0"/>
          <c:tx>
            <c:strRef>
              <c:f>Sheet1!$A$2</c:f>
              <c:strCache>
                <c:ptCount val="1"/>
                <c:pt idx="0">
                  <c:v>deaths</c:v>
                </c:pt>
              </c:strCache>
            </c:strRef>
          </c:tx>
          <c:spPr>
            <a:ln w="25390">
              <a:noFill/>
            </a:ln>
            <a:effectLst/>
          </c:spPr>
          <c:dPt>
            <c:idx val="0"/>
            <c:bubble3D val="0"/>
            <c:spPr>
              <a:solidFill>
                <a:srgbClr val="FF0000"/>
              </a:solidFill>
              <a:ln w="25390">
                <a:noFill/>
              </a:ln>
              <a:effectLst/>
            </c:spPr>
          </c:dPt>
          <c:dPt>
            <c:idx val="1"/>
            <c:bubble3D val="0"/>
            <c:spPr>
              <a:solidFill>
                <a:srgbClr val="0000FF"/>
              </a:solidFill>
              <a:ln w="25390">
                <a:noFill/>
              </a:ln>
              <a:effectLst/>
            </c:spPr>
          </c:dPt>
          <c:dPt>
            <c:idx val="2"/>
            <c:bubble3D val="0"/>
            <c:spPr>
              <a:solidFill>
                <a:srgbClr val="00CCFF"/>
              </a:solidFill>
              <a:ln w="25390">
                <a:noFill/>
              </a:ln>
              <a:effectLst/>
            </c:spPr>
          </c:dPt>
          <c:dPt>
            <c:idx val="3"/>
            <c:bubble3D val="0"/>
            <c:spPr>
              <a:solidFill>
                <a:srgbClr val="FF9900"/>
              </a:solidFill>
              <a:ln w="25390">
                <a:noFill/>
              </a:ln>
              <a:effectLst/>
            </c:spPr>
          </c:dPt>
          <c:dPt>
            <c:idx val="4"/>
            <c:bubble3D val="0"/>
            <c:spPr>
              <a:solidFill>
                <a:srgbClr val="FFFF00"/>
              </a:solidFill>
              <a:ln w="25390">
                <a:noFill/>
              </a:ln>
              <a:effectLst/>
            </c:spPr>
          </c:dPt>
          <c:dPt>
            <c:idx val="5"/>
            <c:bubble3D val="0"/>
            <c:spPr>
              <a:solidFill>
                <a:srgbClr val="800080"/>
              </a:solidFill>
              <a:ln w="25390">
                <a:noFill/>
              </a:ln>
              <a:effectLst/>
            </c:spPr>
          </c:dPt>
          <c:dPt>
            <c:idx val="6"/>
            <c:bubble3D val="0"/>
            <c:spPr>
              <a:solidFill>
                <a:srgbClr val="339966"/>
              </a:solidFill>
              <a:ln w="25390">
                <a:noFill/>
              </a:ln>
              <a:effectLst/>
            </c:spPr>
          </c:dPt>
          <c:dPt>
            <c:idx val="7"/>
            <c:bubble3D val="0"/>
            <c:spPr>
              <a:solidFill>
                <a:schemeClr val="tx1"/>
              </a:solidFill>
              <a:ln w="25390">
                <a:noFill/>
              </a:ln>
              <a:effectLst/>
            </c:spPr>
          </c:dPt>
          <c:dPt>
            <c:idx val="8"/>
            <c:bubble3D val="0"/>
            <c:spPr>
              <a:ln w="25390">
                <a:solidFill>
                  <a:schemeClr val="bg1">
                    <a:lumMod val="75000"/>
                  </a:schemeClr>
                </a:solidFill>
              </a:ln>
              <a:effectLst/>
            </c:spPr>
          </c:dPt>
          <c:dPt>
            <c:idx val="10"/>
            <c:bubble3D val="0"/>
            <c:spPr>
              <a:solidFill>
                <a:srgbClr val="663300"/>
              </a:solidFill>
              <a:ln w="25390">
                <a:noFill/>
              </a:ln>
              <a:effectLst/>
            </c:spPr>
          </c:dPt>
          <c:dLbls>
            <c:dLbl>
              <c:idx val="0"/>
              <c:layout>
                <c:manualLayout>
                  <c:x val="1.0159866380338822E-3"/>
                  <c:y val="1.3156077273222568E-2"/>
                </c:manualLayout>
              </c:layout>
              <c:spPr/>
              <c:txPr>
                <a:bodyPr anchorCtr="0"/>
                <a:lstStyle/>
                <a:p>
                  <a:pPr algn="l">
                    <a:defRPr sz="1600" b="0">
                      <a:solidFill>
                        <a:schemeClr val="tx1"/>
                      </a:solidFill>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manualLayout>
                      <c:w val="0.15979909329515629"/>
                      <c:h val="5.9558256885524428E-2"/>
                    </c:manualLayout>
                  </c15:layout>
                </c:ext>
              </c:extLst>
            </c:dLbl>
            <c:dLbl>
              <c:idx val="1"/>
              <c:layout>
                <c:manualLayout>
                  <c:x val="-5.2946790742066331E-3"/>
                  <c:y val="-8.195812005877403E-3"/>
                </c:manualLayout>
              </c:layout>
              <c:spPr/>
              <c:txPr>
                <a:bodyPr/>
                <a:lstStyle/>
                <a:p>
                  <a:pPr>
                    <a:defRPr sz="1600" b="0">
                      <a:solidFill>
                        <a:schemeClr val="tx1"/>
                      </a:solidFill>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ext>
              </c:extLst>
            </c:dLbl>
            <c:dLbl>
              <c:idx val="2"/>
              <c:layout>
                <c:manualLayout>
                  <c:x val="4.5454545454545452E-3"/>
                  <c:y val="-1.4260208459810301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4356060606060606"/>
                      <c:h val="6.5063641975783001E-2"/>
                    </c:manualLayout>
                  </c15:layout>
                </c:ext>
              </c:extLst>
            </c:dLbl>
            <c:dLbl>
              <c:idx val="3"/>
              <c:layout>
                <c:manualLayout>
                  <c:x val="1.5443808160343594E-3"/>
                  <c:y val="-8.4905885303951829E-3"/>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4"/>
              <c:layout>
                <c:manualLayout>
                  <c:x val="4.7882486280124079E-2"/>
                  <c:y val="-1.9528550663040285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31095454545454537"/>
                      <c:h val="4.7046018044027707E-2"/>
                    </c:manualLayout>
                  </c15:layout>
                </c:ext>
              </c:extLst>
            </c:dLbl>
            <c:dLbl>
              <c:idx val="5"/>
              <c:layout>
                <c:manualLayout>
                  <c:x val="-3.9586614173228347E-3"/>
                  <c:y val="1.0199346565567776E-2"/>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6"/>
              <c:layout>
                <c:manualLayout>
                  <c:x val="1.4393939393939395E-2"/>
                  <c:y val="5.7231177504137414E-3"/>
                </c:manualLayout>
              </c:layout>
              <c:tx>
                <c:rich>
                  <a:bodyPr anchorCtr="0"/>
                  <a:lstStyle/>
                  <a:p>
                    <a:pPr algn="l">
                      <a:defRPr sz="1600" b="0">
                        <a:solidFill>
                          <a:schemeClr val="tx1"/>
                        </a:solidFill>
                      </a:defRPr>
                    </a:pPr>
                    <a:r>
                      <a:rPr lang="en-US" sz="1600" dirty="0" smtClean="0"/>
                      <a:t>Towers / poles 2</a:t>
                    </a:r>
                    <a:r>
                      <a:rPr lang="en-US" sz="1600" dirty="0"/>
                      <a:t>%</a:t>
                    </a:r>
                    <a:endParaRPr lang="en-US" dirty="0"/>
                  </a:p>
                </c:rich>
              </c:tx>
              <c:spPr>
                <a:noFill/>
                <a:ln>
                  <a:noFill/>
                </a:ln>
                <a:effectLst/>
              </c:spPr>
              <c:showLegendKey val="0"/>
              <c:showVal val="0"/>
              <c:showCatName val="1"/>
              <c:showSerName val="0"/>
              <c:showPercent val="1"/>
              <c:showBubbleSize val="0"/>
              <c:separator> </c:separator>
              <c:extLst>
                <c:ext xmlns:c15="http://schemas.microsoft.com/office/drawing/2012/chart" uri="{CE6537A1-D6FC-4f65-9D91-7224C49458BB}">
                  <c15:layout>
                    <c:manualLayout>
                      <c:w val="0.2037878787878788"/>
                      <c:h val="5.4428238960510786E-2"/>
                    </c:manualLayout>
                  </c15:layout>
                </c:ext>
              </c:extLst>
            </c:dLbl>
            <c:dLbl>
              <c:idx val="7"/>
              <c:layout>
                <c:manualLayout>
                  <c:x val="4.164662371748986E-2"/>
                  <c:y val="-6.6645898320621096E-3"/>
                </c:manualLayout>
              </c:layout>
              <c:spPr/>
              <c:txPr>
                <a:bodyPr/>
                <a:lstStyle/>
                <a:p>
                  <a:pPr>
                    <a:defRPr sz="1600" b="0">
                      <a:solidFill>
                        <a:schemeClr val="tx1"/>
                      </a:solidFill>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manualLayout>
                      <c:w val="0.17186363636363633"/>
                      <c:h val="5.7055809117225097E-2"/>
                    </c:manualLayout>
                  </c15:layout>
                </c:ext>
              </c:extLst>
            </c:dLbl>
            <c:spPr>
              <a:noFill/>
              <a:ln>
                <a:noFill/>
              </a:ln>
              <a:effectLst/>
            </c:spPr>
            <c:txPr>
              <a:bodyPr/>
              <a:lstStyle/>
              <a:p>
                <a:pPr>
                  <a:defRPr sz="1600" b="0">
                    <a:solidFill>
                      <a:schemeClr val="tx1"/>
                    </a:solidFill>
                  </a:defRPr>
                </a:pPr>
                <a:endParaRPr lang="en-US"/>
              </a:p>
            </c:txPr>
            <c:showLegendKey val="0"/>
            <c:showVal val="0"/>
            <c:showCatName val="1"/>
            <c:showSerName val="0"/>
            <c:showPercent val="1"/>
            <c:showBubbleSize val="0"/>
            <c:separator> </c:separator>
            <c:showLeaderLines val="1"/>
            <c:leaderLines>
              <c:spPr>
                <a:ln>
                  <a:noFill/>
                </a:ln>
              </c:spPr>
            </c:leaderLines>
            <c:extLst>
              <c:ext xmlns:c15="http://schemas.microsoft.com/office/drawing/2012/chart" uri="{CE6537A1-D6FC-4f65-9D91-7224C49458BB}">
                <c15:layout/>
              </c:ext>
            </c:extLst>
          </c:dLbls>
          <c:cat>
            <c:strRef>
              <c:f>Sheet1!$B$1:$F$1</c:f>
              <c:strCache>
                <c:ptCount val="5"/>
                <c:pt idx="0">
                  <c:v>Laborers</c:v>
                </c:pt>
                <c:pt idx="1">
                  <c:v>Plumbers</c:v>
                </c:pt>
                <c:pt idx="2">
                  <c:v>Foremen</c:v>
                </c:pt>
                <c:pt idx="3">
                  <c:v>Excavating and loading machine operators</c:v>
                </c:pt>
                <c:pt idx="4">
                  <c:v>Other</c:v>
                </c:pt>
              </c:strCache>
            </c:strRef>
          </c:cat>
          <c:val>
            <c:numRef>
              <c:f>Sheet1!$B$2:$F$2</c:f>
              <c:numCache>
                <c:formatCode>General</c:formatCode>
                <c:ptCount val="5"/>
                <c:pt idx="0">
                  <c:v>43</c:v>
                </c:pt>
                <c:pt idx="1">
                  <c:v>15</c:v>
                </c:pt>
                <c:pt idx="2">
                  <c:v>5</c:v>
                </c:pt>
                <c:pt idx="3">
                  <c:v>4</c:v>
                </c:pt>
                <c:pt idx="4">
                  <c:v>6</c:v>
                </c:pt>
              </c:numCache>
            </c:numRef>
          </c:val>
        </c:ser>
        <c:dLbls>
          <c:showLegendKey val="0"/>
          <c:showVal val="0"/>
          <c:showCatName val="1"/>
          <c:showSerName val="0"/>
          <c:showPercent val="1"/>
          <c:showBubbleSize val="0"/>
          <c:separator> </c:separator>
          <c:showLeaderLines val="1"/>
        </c:dLbls>
        <c:firstSliceAng val="0"/>
      </c:pieChart>
      <c:spPr>
        <a:noFill/>
        <a:ln w="25390">
          <a:noFill/>
        </a:ln>
      </c:spPr>
    </c:plotArea>
    <c:plotVisOnly val="1"/>
    <c:dispBlanksAs val="zero"/>
    <c:showDLblsOverMax val="0"/>
  </c:chart>
  <c:spPr>
    <a:noFill/>
    <a:ln>
      <a:noFill/>
    </a:ln>
  </c:spPr>
  <c:txPr>
    <a:bodyPr/>
    <a:lstStyle/>
    <a:p>
      <a:pPr>
        <a:defRPr sz="1849"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182523056177612"/>
          <c:y val="5.471098645658156E-2"/>
          <c:w val="0.51817476943822394"/>
          <c:h val="0.91256663235200974"/>
        </c:manualLayout>
      </c:layout>
      <c:barChart>
        <c:barDir val="bar"/>
        <c:grouping val="clustered"/>
        <c:varyColors val="0"/>
        <c:ser>
          <c:idx val="0"/>
          <c:order val="0"/>
          <c:spPr>
            <a:solidFill>
              <a:srgbClr val="FF0000"/>
            </a:solidFill>
            <a:ln w="24367">
              <a:noFill/>
            </a:ln>
          </c:spPr>
          <c:invertIfNegative val="0"/>
          <c:dLbls>
            <c:spPr>
              <a:noFill/>
              <a:ln w="24367">
                <a:noFill/>
              </a:ln>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Sheet1!$B$1:$F$1</c:f>
              <c:strCache>
                <c:ptCount val="5"/>
                <c:pt idx="0">
                  <c:v>Other sources</c:v>
                </c:pt>
                <c:pt idx="1">
                  <c:v>Other machinery</c:v>
                </c:pt>
                <c:pt idx="2">
                  <c:v>Trucks</c:v>
                </c:pt>
                <c:pt idx="3">
                  <c:v>Construction, logging, and mining machinery</c:v>
                </c:pt>
                <c:pt idx="4">
                  <c:v>Material and personnel handling machinery</c:v>
                </c:pt>
              </c:strCache>
            </c:strRef>
          </c:cat>
          <c:val>
            <c:numRef>
              <c:f>Sheet1!$B$2:$F$2</c:f>
              <c:numCache>
                <c:formatCode>General</c:formatCode>
                <c:ptCount val="5"/>
                <c:pt idx="0">
                  <c:v>11</c:v>
                </c:pt>
                <c:pt idx="1">
                  <c:v>4</c:v>
                </c:pt>
                <c:pt idx="2">
                  <c:v>7</c:v>
                </c:pt>
                <c:pt idx="3">
                  <c:v>29</c:v>
                </c:pt>
                <c:pt idx="4">
                  <c:v>35</c:v>
                </c:pt>
              </c:numCache>
            </c:numRef>
          </c:val>
        </c:ser>
        <c:dLbls>
          <c:showLegendKey val="0"/>
          <c:showVal val="1"/>
          <c:showCatName val="0"/>
          <c:showSerName val="0"/>
          <c:showPercent val="0"/>
          <c:showBubbleSize val="0"/>
        </c:dLbls>
        <c:gapWidth val="100"/>
        <c:axId val="113197056"/>
        <c:axId val="113199744"/>
      </c:barChart>
      <c:catAx>
        <c:axId val="113197056"/>
        <c:scaling>
          <c:orientation val="minMax"/>
        </c:scaling>
        <c:delete val="0"/>
        <c:axPos val="l"/>
        <c:numFmt formatCode="General" sourceLinked="1"/>
        <c:majorTickMark val="out"/>
        <c:minorTickMark val="none"/>
        <c:tickLblPos val="nextTo"/>
        <c:spPr>
          <a:ln w="3046">
            <a:noFill/>
            <a:prstDash val="solid"/>
          </a:ln>
        </c:spPr>
        <c:txPr>
          <a:bodyPr rot="0" vert="horz" anchor="ctr" anchorCtr="0"/>
          <a:lstStyle/>
          <a:p>
            <a:pPr algn="just">
              <a:defRPr sz="1600"/>
            </a:pPr>
            <a:endParaRPr lang="en-US"/>
          </a:p>
        </c:txPr>
        <c:crossAx val="113199744"/>
        <c:crosses val="autoZero"/>
        <c:auto val="1"/>
        <c:lblAlgn val="ctr"/>
        <c:lblOffset val="100"/>
        <c:tickLblSkip val="1"/>
        <c:tickMarkSkip val="1"/>
        <c:noMultiLvlLbl val="0"/>
      </c:catAx>
      <c:valAx>
        <c:axId val="113199744"/>
        <c:scaling>
          <c:orientation val="minMax"/>
        </c:scaling>
        <c:delete val="1"/>
        <c:axPos val="b"/>
        <c:numFmt formatCode="General" sourceLinked="1"/>
        <c:majorTickMark val="out"/>
        <c:minorTickMark val="none"/>
        <c:tickLblPos val="none"/>
        <c:crossAx val="113197056"/>
        <c:crosses val="autoZero"/>
        <c:crossBetween val="between"/>
      </c:valAx>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163379806881936"/>
          <c:y val="5.7112067131946949E-2"/>
          <c:w val="0.54567735799080164"/>
          <c:h val="0.91256663235200974"/>
        </c:manualLayout>
      </c:layout>
      <c:barChart>
        <c:barDir val="bar"/>
        <c:grouping val="stacked"/>
        <c:varyColors val="0"/>
        <c:ser>
          <c:idx val="0"/>
          <c:order val="0"/>
          <c:tx>
            <c:strRef>
              <c:f>Sheet1!$A$2</c:f>
              <c:strCache>
                <c:ptCount val="1"/>
                <c:pt idx="0">
                  <c:v>Caught/crushed in collapsing materials</c:v>
                </c:pt>
              </c:strCache>
            </c:strRef>
          </c:tx>
          <c:spPr>
            <a:solidFill>
              <a:srgbClr val="0000FF"/>
            </a:solidFill>
            <a:ln w="24367">
              <a:noFill/>
            </a:ln>
          </c:spPr>
          <c:invertIfNegative val="0"/>
          <c:dLbls>
            <c:spPr>
              <a:noFill/>
              <a:ln w="24367">
                <a:noFill/>
              </a:ln>
            </c:spPr>
            <c:txPr>
              <a:bodyPr/>
              <a:lstStyle/>
              <a:p>
                <a:pPr>
                  <a:defRPr sz="16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Sheet1!$B$1:$K$1</c:f>
              <c:strCache>
                <c:ptCount val="8"/>
                <c:pt idx="0">
                  <c:v>Poured Concrete Foundation and Structure</c:v>
                </c:pt>
                <c:pt idx="1">
                  <c:v>Structural Steel and Precast Concrete</c:v>
                </c:pt>
                <c:pt idx="2">
                  <c:v>Nonresidential Building</c:v>
                </c:pt>
                <c:pt idx="3">
                  <c:v>Plumbing, Heating, and Air-Conditioning</c:v>
                </c:pt>
                <c:pt idx="4">
                  <c:v>Highway, Street, and Bridge</c:v>
                </c:pt>
                <c:pt idx="5">
                  <c:v>Residential Building</c:v>
                </c:pt>
                <c:pt idx="6">
                  <c:v>Utility System</c:v>
                </c:pt>
                <c:pt idx="7">
                  <c:v>Site Preparation</c:v>
                </c:pt>
              </c:strCache>
            </c:strRef>
          </c:cat>
          <c:val>
            <c:numRef>
              <c:f>Sheet1!$B$2:$K$2</c:f>
              <c:numCache>
                <c:formatCode>General</c:formatCode>
                <c:ptCount val="8"/>
                <c:pt idx="0">
                  <c:v>9</c:v>
                </c:pt>
                <c:pt idx="1">
                  <c:v>9</c:v>
                </c:pt>
                <c:pt idx="2">
                  <c:v>14</c:v>
                </c:pt>
                <c:pt idx="3">
                  <c:v>13</c:v>
                </c:pt>
                <c:pt idx="4">
                  <c:v>12</c:v>
                </c:pt>
                <c:pt idx="5">
                  <c:v>19</c:v>
                </c:pt>
                <c:pt idx="6">
                  <c:v>19</c:v>
                </c:pt>
                <c:pt idx="7">
                  <c:v>54</c:v>
                </c:pt>
              </c:numCache>
            </c:numRef>
          </c:val>
        </c:ser>
        <c:ser>
          <c:idx val="1"/>
          <c:order val="1"/>
          <c:tx>
            <c:strRef>
              <c:f>Sheet1!$A$3</c:f>
              <c:strCache>
                <c:ptCount val="1"/>
                <c:pt idx="0">
                  <c:v>Caught/compressed by object or equipment</c:v>
                </c:pt>
              </c:strCache>
            </c:strRef>
          </c:tx>
          <c:spPr>
            <a:solidFill>
              <a:srgbClr val="FF0000"/>
            </a:solidFill>
          </c:spPr>
          <c:invertIfNegative val="0"/>
          <c:dLbls>
            <c:txPr>
              <a:bodyPr/>
              <a:lstStyle/>
              <a:p>
                <a:pPr>
                  <a:defRPr sz="1600">
                    <a:solidFill>
                      <a:schemeClr val="bg1"/>
                    </a:solidFill>
                  </a:defRPr>
                </a:pPr>
                <a:endParaRPr lang="en-US"/>
              </a:p>
            </c:txPr>
            <c:showLegendKey val="0"/>
            <c:showVal val="1"/>
            <c:showCatName val="0"/>
            <c:showSerName val="0"/>
            <c:showPercent val="0"/>
            <c:showBubbleSize val="0"/>
            <c:showLeaderLines val="0"/>
          </c:dLbls>
          <c:cat>
            <c:strRef>
              <c:f>Sheet1!$B$1:$K$1</c:f>
              <c:strCache>
                <c:ptCount val="8"/>
                <c:pt idx="0">
                  <c:v>Poured Concrete Foundation and Structure</c:v>
                </c:pt>
                <c:pt idx="1">
                  <c:v>Structural Steel and Precast Concrete</c:v>
                </c:pt>
                <c:pt idx="2">
                  <c:v>Nonresidential Building</c:v>
                </c:pt>
                <c:pt idx="3">
                  <c:v>Plumbing, Heating, and Air-Conditioning</c:v>
                </c:pt>
                <c:pt idx="4">
                  <c:v>Highway, Street, and Bridge</c:v>
                </c:pt>
                <c:pt idx="5">
                  <c:v>Residential Building</c:v>
                </c:pt>
                <c:pt idx="6">
                  <c:v>Utility System</c:v>
                </c:pt>
                <c:pt idx="7">
                  <c:v>Site Preparation</c:v>
                </c:pt>
              </c:strCache>
            </c:strRef>
          </c:cat>
          <c:val>
            <c:numRef>
              <c:f>Sheet1!$B$3:$K$3</c:f>
              <c:numCache>
                <c:formatCode>General</c:formatCode>
                <c:ptCount val="8"/>
                <c:pt idx="0">
                  <c:v>3</c:v>
                </c:pt>
                <c:pt idx="1">
                  <c:v>3</c:v>
                </c:pt>
                <c:pt idx="2">
                  <c:v>5</c:v>
                </c:pt>
                <c:pt idx="3">
                  <c:v>7</c:v>
                </c:pt>
                <c:pt idx="4">
                  <c:v>11</c:v>
                </c:pt>
                <c:pt idx="5">
                  <c:v>5</c:v>
                </c:pt>
                <c:pt idx="6">
                  <c:v>9</c:v>
                </c:pt>
                <c:pt idx="7">
                  <c:v>5</c:v>
                </c:pt>
              </c:numCache>
            </c:numRef>
          </c:val>
        </c:ser>
        <c:dLbls>
          <c:showLegendKey val="0"/>
          <c:showVal val="1"/>
          <c:showCatName val="0"/>
          <c:showSerName val="0"/>
          <c:showPercent val="0"/>
          <c:showBubbleSize val="0"/>
        </c:dLbls>
        <c:gapWidth val="100"/>
        <c:overlap val="100"/>
        <c:axId val="114443008"/>
        <c:axId val="114444544"/>
      </c:barChart>
      <c:catAx>
        <c:axId val="114443008"/>
        <c:scaling>
          <c:orientation val="minMax"/>
        </c:scaling>
        <c:delete val="0"/>
        <c:axPos val="l"/>
        <c:numFmt formatCode="General" sourceLinked="1"/>
        <c:majorTickMark val="out"/>
        <c:minorTickMark val="none"/>
        <c:tickLblPos val="nextTo"/>
        <c:spPr>
          <a:ln w="3046">
            <a:noFill/>
            <a:prstDash val="solid"/>
          </a:ln>
        </c:spPr>
        <c:txPr>
          <a:bodyPr rot="0" vert="horz"/>
          <a:lstStyle/>
          <a:p>
            <a:pPr>
              <a:defRPr sz="1600"/>
            </a:pPr>
            <a:endParaRPr lang="en-US"/>
          </a:p>
        </c:txPr>
        <c:crossAx val="114444544"/>
        <c:crosses val="autoZero"/>
        <c:auto val="1"/>
        <c:lblAlgn val="ctr"/>
        <c:lblOffset val="100"/>
        <c:noMultiLvlLbl val="0"/>
      </c:catAx>
      <c:valAx>
        <c:axId val="114444544"/>
        <c:scaling>
          <c:orientation val="minMax"/>
        </c:scaling>
        <c:delete val="1"/>
        <c:axPos val="b"/>
        <c:numFmt formatCode="General" sourceLinked="1"/>
        <c:majorTickMark val="out"/>
        <c:minorTickMark val="none"/>
        <c:tickLblPos val="none"/>
        <c:crossAx val="114443008"/>
        <c:crosses val="autoZero"/>
        <c:crossBetween val="between"/>
      </c:valAx>
    </c:plotArea>
    <c:legend>
      <c:legendPos val="r"/>
      <c:layout>
        <c:manualLayout>
          <c:xMode val="edge"/>
          <c:yMode val="edge"/>
          <c:x val="0.72721471742637678"/>
          <c:y val="0.78939932334899721"/>
          <c:w val="0.27278528257362328"/>
          <c:h val="0.19729850064800819"/>
        </c:manualLayout>
      </c:layout>
      <c:overlay val="1"/>
      <c:txPr>
        <a:bodyPr/>
        <a:lstStyle/>
        <a:p>
          <a:pPr>
            <a:defRPr sz="1600"/>
          </a:pPr>
          <a:endParaRPr lang="en-US"/>
        </a:p>
      </c:txPr>
    </c:legend>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0.59074</cdr:x>
      <cdr:y>0.16929</cdr:y>
    </cdr:from>
    <cdr:to>
      <cdr:x>0.70785</cdr:x>
      <cdr:y>0.2804</cdr:y>
    </cdr:to>
    <cdr:sp macro="" textlink="">
      <cdr:nvSpPr>
        <cdr:cNvPr id="5" name="TextBox 1"/>
        <cdr:cNvSpPr txBox="1"/>
      </cdr:nvSpPr>
      <cdr:spPr>
        <a:xfrm xmlns:a="http://schemas.openxmlformats.org/drawingml/2006/main">
          <a:off x="4960915" y="896779"/>
          <a:ext cx="983469" cy="588579"/>
        </a:xfrm>
        <a:prstGeom xmlns:a="http://schemas.openxmlformats.org/drawingml/2006/main" prst="rect">
          <a:avLst/>
        </a:prstGeom>
        <a:ln xmlns:a="http://schemas.openxmlformats.org/drawingml/2006/main" w="25400">
          <a:solidFill>
            <a:srgbClr val="FF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Revised OIICS</a:t>
          </a:r>
          <a:endParaRPr lang="en-US" sz="160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0.64518</cdr:x>
      <cdr:y>0.28437</cdr:y>
    </cdr:from>
    <cdr:to>
      <cdr:x>0.64518</cdr:x>
      <cdr:y>0.80222</cdr:y>
    </cdr:to>
    <cdr:cxnSp macro="">
      <cdr:nvCxnSpPr>
        <cdr:cNvPr id="6" name="Straight Connector 5"/>
        <cdr:cNvCxnSpPr/>
      </cdr:nvCxnSpPr>
      <cdr:spPr>
        <a:xfrm xmlns:a="http://schemas.openxmlformats.org/drawingml/2006/main" flipV="1">
          <a:off x="5418115" y="1506379"/>
          <a:ext cx="0" cy="2743199"/>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0.55578</cdr:x>
      <cdr:y>0.20597</cdr:y>
    </cdr:from>
    <cdr:to>
      <cdr:x>0.76031</cdr:x>
      <cdr:y>0.27134</cdr:y>
    </cdr:to>
    <cdr:sp macro="" textlink="">
      <cdr:nvSpPr>
        <cdr:cNvPr id="2" name="TextBox 6"/>
        <cdr:cNvSpPr txBox="1"/>
      </cdr:nvSpPr>
      <cdr:spPr>
        <a:xfrm xmlns:a="http://schemas.openxmlformats.org/drawingml/2006/main">
          <a:off x="4555415" y="1066800"/>
          <a:ext cx="1676400" cy="338554"/>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dirty="0" smtClean="0">
              <a:latin typeface="Times New Roman" pitchFamily="18" charset="0"/>
              <a:cs typeface="Times New Roman" pitchFamily="18" charset="0"/>
            </a:rPr>
            <a:t>Revised OIICS</a:t>
          </a:r>
          <a:endParaRPr lang="en-US" sz="1600" dirty="0">
            <a:latin typeface="Times New Roman" pitchFamily="18" charset="0"/>
            <a:cs typeface="Times New Roman" pitchFamily="18" charset="0"/>
          </a:endParaRPr>
        </a:p>
      </cdr:txBody>
    </cdr:sp>
  </cdr:relSizeAnchor>
  <cdr:relSizeAnchor xmlns:cdr="http://schemas.openxmlformats.org/drawingml/2006/chartDrawing">
    <cdr:from>
      <cdr:x>0.65804</cdr:x>
      <cdr:y>0.26482</cdr:y>
    </cdr:from>
    <cdr:to>
      <cdr:x>0.65804</cdr:x>
      <cdr:y>0.8239</cdr:y>
    </cdr:to>
    <cdr:cxnSp macro="">
      <cdr:nvCxnSpPr>
        <cdr:cNvPr id="3" name="Straight Arrow Connector 2"/>
        <cdr:cNvCxnSpPr/>
      </cdr:nvCxnSpPr>
      <cdr:spPr bwMode="auto">
        <a:xfrm xmlns:a="http://schemas.openxmlformats.org/drawingml/2006/main" flipV="1">
          <a:off x="5393615" y="1371600"/>
          <a:ext cx="0" cy="2895600"/>
        </a:xfrm>
        <a:prstGeom xmlns:a="http://schemas.openxmlformats.org/drawingml/2006/main" prst="straightConnector1">
          <a:avLst/>
        </a:prstGeom>
        <a:solidFill xmlns:a="http://schemas.openxmlformats.org/drawingml/2006/main">
          <a:schemeClr val="accent1"/>
        </a:solidFill>
        <a:ln xmlns:a="http://schemas.openxmlformats.org/drawingml/2006/main" w="25400" cap="flat" cmpd="sng" algn="ctr">
          <a:solidFill>
            <a:srgbClr val="FF0000"/>
          </a:solidFill>
          <a:prstDash val="solid"/>
          <a:round/>
          <a:headEnd type="none" w="med" len="med"/>
          <a:tailEnd type="arrow"/>
        </a:ln>
        <a:effectLst xmlns:a="http://schemas.openxmlformats.org/drawingml/2006/main"/>
      </cdr:spPr>
    </cdr:cxnSp>
  </cdr:relSizeAnchor>
</c:userShapes>
</file>

<file path=ppt/drawings/drawing11.xml><?xml version="1.0" encoding="utf-8"?>
<c:userShapes xmlns:c="http://schemas.openxmlformats.org/drawingml/2006/chart">
  <cdr:relSizeAnchor xmlns:cdr="http://schemas.openxmlformats.org/drawingml/2006/chartDrawing">
    <cdr:from>
      <cdr:x>0.48223</cdr:x>
      <cdr:y>0.01219</cdr:y>
    </cdr:from>
    <cdr:to>
      <cdr:x>0.90425</cdr:x>
      <cdr:y>0.06588</cdr:y>
    </cdr:to>
    <cdr:sp macro="" textlink="">
      <cdr:nvSpPr>
        <cdr:cNvPr id="2" name="TextBox 1"/>
        <cdr:cNvSpPr txBox="1"/>
      </cdr:nvSpPr>
      <cdr:spPr>
        <a:xfrm xmlns:a="http://schemas.openxmlformats.org/drawingml/2006/main">
          <a:off x="4005330" y="64494"/>
          <a:ext cx="3505214" cy="283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 of nonfatal injuries</a:t>
          </a:r>
          <a:endParaRPr lang="en-US" sz="1600" dirty="0">
            <a:latin typeface="Times New Roman" pitchFamily="18" charset="0"/>
            <a:cs typeface="Times New Roman" pitchFamily="18" charset="0"/>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0.53728</cdr:x>
      <cdr:y>0.01219</cdr:y>
    </cdr:from>
    <cdr:to>
      <cdr:x>0.9593</cdr:x>
      <cdr:y>0.06588</cdr:y>
    </cdr:to>
    <cdr:sp macro="" textlink="">
      <cdr:nvSpPr>
        <cdr:cNvPr id="2" name="TextBox 1"/>
        <cdr:cNvSpPr txBox="1"/>
      </cdr:nvSpPr>
      <cdr:spPr>
        <a:xfrm xmlns:a="http://schemas.openxmlformats.org/drawingml/2006/main">
          <a:off x="4462530" y="64494"/>
          <a:ext cx="3505214" cy="283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 of nonfatal injuries</a:t>
          </a:r>
          <a:endParaRPr lang="en-US" sz="1600" dirty="0">
            <a:latin typeface="Times New Roman" pitchFamily="18" charset="0"/>
            <a:cs typeface="Times New Roman" pitchFamily="18" charset="0"/>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0.47426</cdr:x>
      <cdr:y>0.34568</cdr:y>
    </cdr:from>
    <cdr:to>
      <cdr:x>0.56297</cdr:x>
      <cdr:y>0.42497</cdr:y>
    </cdr:to>
    <cdr:sp macro="" textlink="">
      <cdr:nvSpPr>
        <cdr:cNvPr id="3" name="TextBox 1"/>
        <cdr:cNvSpPr txBox="1"/>
      </cdr:nvSpPr>
      <cdr:spPr>
        <a:xfrm xmlns:a="http://schemas.openxmlformats.org/drawingml/2006/main">
          <a:off x="4481217" y="1610304"/>
          <a:ext cx="8382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solidFill>
                <a:schemeClr val="bg1"/>
              </a:solidFill>
              <a:latin typeface="Times New Roman" panose="02020603050405020304" pitchFamily="18" charset="0"/>
              <a:cs typeface="Times New Roman" panose="02020603050405020304" pitchFamily="18" charset="0"/>
            </a:rPr>
            <a:t>3,100</a:t>
          </a:r>
          <a:endParaRPr lang="en-US" dirty="0">
            <a:solidFill>
              <a:schemeClr val="bg1"/>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0.57258</cdr:x>
      <cdr:y>0.06249</cdr:y>
    </cdr:from>
    <cdr:to>
      <cdr:x>0.6371</cdr:x>
      <cdr:y>0.13578</cdr:y>
    </cdr:to>
    <cdr:sp macro="" textlink="">
      <cdr:nvSpPr>
        <cdr:cNvPr id="4" name="TextBox 1"/>
        <cdr:cNvSpPr txBox="1"/>
      </cdr:nvSpPr>
      <cdr:spPr>
        <a:xfrm xmlns:a="http://schemas.openxmlformats.org/drawingml/2006/main">
          <a:off x="5410200" y="314904"/>
          <a:ext cx="609609" cy="369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latin typeface="Times New Roman" panose="02020603050405020304" pitchFamily="18" charset="0"/>
              <a:cs typeface="Times New Roman" panose="02020603050405020304" pitchFamily="18" charset="0"/>
            </a:rPr>
            <a:t>270</a:t>
          </a:r>
          <a:endParaRPr lang="en-US"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0.49194</cdr:x>
      <cdr:y>0.16834</cdr:y>
    </cdr:from>
    <cdr:to>
      <cdr:x>0.55645</cdr:x>
      <cdr:y>0.24163</cdr:y>
    </cdr:to>
    <cdr:sp macro="" textlink="">
      <cdr:nvSpPr>
        <cdr:cNvPr id="5" name="TextBox 7"/>
        <cdr:cNvSpPr txBox="1"/>
      </cdr:nvSpPr>
      <cdr:spPr>
        <a:xfrm xmlns:a="http://schemas.openxmlformats.org/drawingml/2006/main">
          <a:off x="4648200" y="848304"/>
          <a:ext cx="609621" cy="369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latin typeface="Times New Roman" panose="02020603050405020304" pitchFamily="18" charset="0"/>
              <a:cs typeface="Times New Roman" panose="02020603050405020304" pitchFamily="18" charset="0"/>
            </a:rPr>
            <a:t>390</a:t>
          </a:r>
        </a:p>
      </cdr:txBody>
    </cdr:sp>
  </cdr:relSizeAnchor>
  <cdr:relSizeAnchor xmlns:cdr="http://schemas.openxmlformats.org/drawingml/2006/chartDrawing">
    <cdr:from>
      <cdr:x>0.66129</cdr:x>
      <cdr:y>0.27419</cdr:y>
    </cdr:from>
    <cdr:to>
      <cdr:x>0.71929</cdr:x>
      <cdr:y>0.34748</cdr:y>
    </cdr:to>
    <cdr:sp macro="" textlink="">
      <cdr:nvSpPr>
        <cdr:cNvPr id="6" name="TextBox 8"/>
        <cdr:cNvSpPr txBox="1"/>
      </cdr:nvSpPr>
      <cdr:spPr>
        <a:xfrm xmlns:a="http://schemas.openxmlformats.org/drawingml/2006/main">
          <a:off x="6248400" y="1381704"/>
          <a:ext cx="548012" cy="369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latin typeface="Times New Roman" panose="02020603050405020304" pitchFamily="18" charset="0"/>
              <a:cs typeface="Times New Roman" panose="02020603050405020304" pitchFamily="18" charset="0"/>
            </a:rPr>
            <a:t>140</a:t>
          </a:r>
          <a:endParaRPr lang="en-US"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0.59677</cdr:x>
      <cdr:y>0.39515</cdr:y>
    </cdr:from>
    <cdr:to>
      <cdr:x>0.65322</cdr:x>
      <cdr:y>0.46844</cdr:y>
    </cdr:to>
    <cdr:sp macro="" textlink="">
      <cdr:nvSpPr>
        <cdr:cNvPr id="7" name="TextBox 1"/>
        <cdr:cNvSpPr txBox="1"/>
      </cdr:nvSpPr>
      <cdr:spPr>
        <a:xfrm xmlns:a="http://schemas.openxmlformats.org/drawingml/2006/main">
          <a:off x="5638800" y="1991304"/>
          <a:ext cx="533391" cy="369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solidFill>
                <a:schemeClr val="tx1"/>
              </a:solidFill>
              <a:latin typeface="Times New Roman" panose="02020603050405020304" pitchFamily="18" charset="0"/>
              <a:cs typeface="Times New Roman" panose="02020603050405020304" pitchFamily="18" charset="0"/>
            </a:rPr>
            <a:t>240</a:t>
          </a:r>
          <a:endParaRPr lang="en-US" sz="1800" dirty="0">
            <a:solidFill>
              <a:schemeClr val="tx1"/>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0.48387</cdr:x>
      <cdr:y>0.60685</cdr:y>
    </cdr:from>
    <cdr:to>
      <cdr:x>0.56297</cdr:x>
      <cdr:y>0.68014</cdr:y>
    </cdr:to>
    <cdr:sp macro="" textlink="">
      <cdr:nvSpPr>
        <cdr:cNvPr id="8" name="TextBox 1"/>
        <cdr:cNvSpPr txBox="1"/>
      </cdr:nvSpPr>
      <cdr:spPr>
        <a:xfrm xmlns:a="http://schemas.openxmlformats.org/drawingml/2006/main">
          <a:off x="4572000" y="3058104"/>
          <a:ext cx="747418" cy="369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solidFill>
                <a:schemeClr val="tx1"/>
              </a:solidFill>
              <a:latin typeface="Times New Roman" panose="02020603050405020304" pitchFamily="18" charset="0"/>
              <a:cs typeface="Times New Roman" panose="02020603050405020304" pitchFamily="18" charset="0"/>
            </a:rPr>
            <a:t>410</a:t>
          </a:r>
          <a:endParaRPr lang="en-US" sz="1800" dirty="0">
            <a:solidFill>
              <a:schemeClr val="tx1"/>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0.67742</cdr:x>
      <cdr:y>0.81855</cdr:y>
    </cdr:from>
    <cdr:to>
      <cdr:x>0.75806</cdr:x>
      <cdr:y>0.89184</cdr:y>
    </cdr:to>
    <cdr:sp macro="" textlink="">
      <cdr:nvSpPr>
        <cdr:cNvPr id="9" name="TextBox 1"/>
        <cdr:cNvSpPr txBox="1"/>
      </cdr:nvSpPr>
      <cdr:spPr>
        <a:xfrm xmlns:a="http://schemas.openxmlformats.org/drawingml/2006/main">
          <a:off x="6400800" y="4124904"/>
          <a:ext cx="762003" cy="369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solidFill>
                <a:schemeClr val="tx1"/>
              </a:solidFill>
              <a:latin typeface="Times New Roman" panose="02020603050405020304" pitchFamily="18" charset="0"/>
              <a:cs typeface="Times New Roman" panose="02020603050405020304" pitchFamily="18" charset="0"/>
            </a:rPr>
            <a:t>110</a:t>
          </a:r>
          <a:endParaRPr lang="en-US" sz="1800" dirty="0">
            <a:solidFill>
              <a:schemeClr val="tx1"/>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0.66935</cdr:x>
      <cdr:y>0.501</cdr:y>
    </cdr:from>
    <cdr:to>
      <cdr:x>0.73386</cdr:x>
      <cdr:y>0.57429</cdr:y>
    </cdr:to>
    <cdr:sp macro="" textlink="">
      <cdr:nvSpPr>
        <cdr:cNvPr id="10" name="TextBox 1"/>
        <cdr:cNvSpPr txBox="1"/>
      </cdr:nvSpPr>
      <cdr:spPr>
        <a:xfrm xmlns:a="http://schemas.openxmlformats.org/drawingml/2006/main">
          <a:off x="6324600" y="2524704"/>
          <a:ext cx="609542" cy="369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solidFill>
                <a:schemeClr val="tx1"/>
              </a:solidFill>
              <a:latin typeface="Times New Roman" panose="02020603050405020304" pitchFamily="18" charset="0"/>
              <a:cs typeface="Times New Roman" panose="02020603050405020304" pitchFamily="18" charset="0"/>
            </a:rPr>
            <a:t>130</a:t>
          </a:r>
          <a:endParaRPr lang="en-US" sz="1800" dirty="0">
            <a:solidFill>
              <a:schemeClr val="tx1"/>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0.60484</cdr:x>
      <cdr:y>0.72782</cdr:y>
    </cdr:from>
    <cdr:to>
      <cdr:x>0.66935</cdr:x>
      <cdr:y>0.80111</cdr:y>
    </cdr:to>
    <cdr:sp macro="" textlink="">
      <cdr:nvSpPr>
        <cdr:cNvPr id="11" name="TextBox 1"/>
        <cdr:cNvSpPr txBox="1"/>
      </cdr:nvSpPr>
      <cdr:spPr>
        <a:xfrm xmlns:a="http://schemas.openxmlformats.org/drawingml/2006/main">
          <a:off x="5715000" y="3667704"/>
          <a:ext cx="609560" cy="369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solidFill>
                <a:schemeClr val="tx1"/>
              </a:solidFill>
              <a:latin typeface="Times New Roman" panose="02020603050405020304" pitchFamily="18" charset="0"/>
              <a:cs typeface="Times New Roman" panose="02020603050405020304" pitchFamily="18" charset="0"/>
            </a:rPr>
            <a:t>220</a:t>
          </a:r>
          <a:endParaRPr lang="en-US" sz="1800" dirty="0">
            <a:solidFill>
              <a:schemeClr val="tx1"/>
            </a:solidFill>
            <a:latin typeface="Times New Roman" panose="02020603050405020304" pitchFamily="18" charset="0"/>
            <a:cs typeface="Times New Roman" panose="02020603050405020304" pitchFamily="18" charset="0"/>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0.50619</cdr:x>
      <cdr:y>0</cdr:y>
    </cdr:from>
    <cdr:to>
      <cdr:x>0.80404</cdr:x>
      <cdr:y>0.04702</cdr:y>
    </cdr:to>
    <cdr:sp macro="" textlink="">
      <cdr:nvSpPr>
        <cdr:cNvPr id="2" name="TextBox 1"/>
        <cdr:cNvSpPr txBox="1"/>
      </cdr:nvSpPr>
      <cdr:spPr>
        <a:xfrm xmlns:a="http://schemas.openxmlformats.org/drawingml/2006/main">
          <a:off x="4336930" y="-1429986"/>
          <a:ext cx="2551930" cy="2364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solidFill>
                <a:srgbClr val="2B21EB"/>
              </a:solidFill>
              <a:latin typeface="Times New Roman" panose="02020603050405020304" pitchFamily="18" charset="0"/>
              <a:cs typeface="Times New Roman" panose="02020603050405020304" pitchFamily="18" charset="0"/>
            </a:rPr>
            <a:t>Number of injuries</a:t>
          </a:r>
          <a:endParaRPr lang="en-US" sz="1600" b="0" dirty="0">
            <a:solidFill>
              <a:srgbClr val="2B21EB"/>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0.65369</cdr:x>
      <cdr:y>0.48485</cdr:y>
    </cdr:from>
    <cdr:to>
      <cdr:x>0.75267</cdr:x>
      <cdr:y>0.55029</cdr:y>
    </cdr:to>
    <cdr:sp macro="" textlink="">
      <cdr:nvSpPr>
        <cdr:cNvPr id="3" name="TextBox 1"/>
        <cdr:cNvSpPr txBox="1"/>
      </cdr:nvSpPr>
      <cdr:spPr>
        <a:xfrm xmlns:a="http://schemas.openxmlformats.org/drawingml/2006/main">
          <a:off x="5600701" y="2438400"/>
          <a:ext cx="848045" cy="3291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80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0.50619</cdr:x>
      <cdr:y>0.56415</cdr:y>
    </cdr:from>
    <cdr:to>
      <cdr:x>0.59847</cdr:x>
      <cdr:y>0.62807</cdr:y>
    </cdr:to>
    <cdr:sp macro="" textlink="">
      <cdr:nvSpPr>
        <cdr:cNvPr id="4" name="TextBox 1"/>
        <cdr:cNvSpPr txBox="1"/>
      </cdr:nvSpPr>
      <cdr:spPr>
        <a:xfrm xmlns:a="http://schemas.openxmlformats.org/drawingml/2006/main">
          <a:off x="4336930" y="2837214"/>
          <a:ext cx="790640" cy="3214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290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0.58623</cdr:x>
      <cdr:y>0.32172</cdr:y>
    </cdr:from>
    <cdr:to>
      <cdr:x>0.67552</cdr:x>
      <cdr:y>0.38564</cdr:y>
    </cdr:to>
    <cdr:sp macro="" textlink="">
      <cdr:nvSpPr>
        <cdr:cNvPr id="9" name="TextBox 1"/>
        <cdr:cNvSpPr txBox="1"/>
      </cdr:nvSpPr>
      <cdr:spPr>
        <a:xfrm xmlns:a="http://schemas.openxmlformats.org/drawingml/2006/main">
          <a:off x="5022730" y="1618014"/>
          <a:ext cx="765022" cy="3214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180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0.6307</cdr:x>
      <cdr:y>0.89748</cdr:y>
    </cdr:from>
    <cdr:to>
      <cdr:x>0.71062</cdr:x>
      <cdr:y>0.9614</cdr:y>
    </cdr:to>
    <cdr:sp macro="" textlink="">
      <cdr:nvSpPr>
        <cdr:cNvPr id="10" name="TextBox 1"/>
        <cdr:cNvSpPr txBox="1"/>
      </cdr:nvSpPr>
      <cdr:spPr>
        <a:xfrm xmlns:a="http://schemas.openxmlformats.org/drawingml/2006/main">
          <a:off x="5403730" y="4513614"/>
          <a:ext cx="684741" cy="3214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130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0.22159</cdr:x>
      <cdr:y>0.39748</cdr:y>
    </cdr:from>
    <cdr:to>
      <cdr:x>0.31089</cdr:x>
      <cdr:y>0.4614</cdr:y>
    </cdr:to>
    <cdr:sp macro="" textlink="">
      <cdr:nvSpPr>
        <cdr:cNvPr id="13" name="TextBox 1"/>
        <cdr:cNvSpPr txBox="1"/>
      </cdr:nvSpPr>
      <cdr:spPr>
        <a:xfrm xmlns:a="http://schemas.openxmlformats.org/drawingml/2006/main">
          <a:off x="1898530" y="1999014"/>
          <a:ext cx="765108" cy="3214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740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0.69296</cdr:x>
      <cdr:y>0.06415</cdr:y>
    </cdr:from>
    <cdr:to>
      <cdr:x>0.7629</cdr:x>
      <cdr:y>0.12808</cdr:y>
    </cdr:to>
    <cdr:sp macro="" textlink="">
      <cdr:nvSpPr>
        <cdr:cNvPr id="16" name="TextBox 1"/>
        <cdr:cNvSpPr txBox="1"/>
      </cdr:nvSpPr>
      <cdr:spPr>
        <a:xfrm xmlns:a="http://schemas.openxmlformats.org/drawingml/2006/main">
          <a:off x="5937130" y="322614"/>
          <a:ext cx="599235" cy="3215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a:latin typeface="Times New Roman" panose="02020603050405020304" pitchFamily="18" charset="0"/>
              <a:cs typeface="Times New Roman" panose="02020603050405020304" pitchFamily="18" charset="0"/>
            </a:rPr>
            <a:t>6</a:t>
          </a:r>
          <a:r>
            <a:rPr lang="en-US" sz="1600" dirty="0" smtClean="0">
              <a:latin typeface="Times New Roman" panose="02020603050405020304" pitchFamily="18" charset="0"/>
              <a:cs typeface="Times New Roman" panose="02020603050405020304" pitchFamily="18" charset="0"/>
            </a:rPr>
            <a:t>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0.63959</cdr:x>
      <cdr:y>0.82172</cdr:y>
    </cdr:from>
    <cdr:to>
      <cdr:x>0.70954</cdr:x>
      <cdr:y>0.88564</cdr:y>
    </cdr:to>
    <cdr:sp macro="" textlink="">
      <cdr:nvSpPr>
        <cdr:cNvPr id="20" name="TextBox 1"/>
        <cdr:cNvSpPr txBox="1"/>
      </cdr:nvSpPr>
      <cdr:spPr>
        <a:xfrm xmlns:a="http://schemas.openxmlformats.org/drawingml/2006/main">
          <a:off x="5479930" y="4132614"/>
          <a:ext cx="599320" cy="3214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130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0.59512</cdr:x>
      <cdr:y>0.65506</cdr:y>
    </cdr:from>
    <cdr:to>
      <cdr:x>0.67581</cdr:x>
      <cdr:y>0.71898</cdr:y>
    </cdr:to>
    <cdr:sp macro="" textlink="">
      <cdr:nvSpPr>
        <cdr:cNvPr id="21" name="TextBox 1"/>
        <cdr:cNvSpPr txBox="1"/>
      </cdr:nvSpPr>
      <cdr:spPr>
        <a:xfrm xmlns:a="http://schemas.openxmlformats.org/drawingml/2006/main">
          <a:off x="5098930" y="3294414"/>
          <a:ext cx="691338" cy="3214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180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0.68406</cdr:x>
      <cdr:y>0.73081</cdr:y>
    </cdr:from>
    <cdr:to>
      <cdr:x>0.75401</cdr:x>
      <cdr:y>0.79473</cdr:y>
    </cdr:to>
    <cdr:sp macro="" textlink="">
      <cdr:nvSpPr>
        <cdr:cNvPr id="22" name="TextBox 1"/>
        <cdr:cNvSpPr txBox="1"/>
      </cdr:nvSpPr>
      <cdr:spPr>
        <a:xfrm xmlns:a="http://schemas.openxmlformats.org/drawingml/2006/main">
          <a:off x="5860930" y="3675414"/>
          <a:ext cx="599320" cy="3214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70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0.70778</cdr:x>
      <cdr:y>0.24092</cdr:y>
    </cdr:from>
    <cdr:to>
      <cdr:x>0.77772</cdr:x>
      <cdr:y>0.30485</cdr:y>
    </cdr:to>
    <cdr:sp macro="" textlink="">
      <cdr:nvSpPr>
        <cdr:cNvPr id="23" name="TextBox 1"/>
        <cdr:cNvSpPr txBox="1"/>
      </cdr:nvSpPr>
      <cdr:spPr>
        <a:xfrm xmlns:a="http://schemas.openxmlformats.org/drawingml/2006/main">
          <a:off x="6064130" y="1211614"/>
          <a:ext cx="599235" cy="3215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40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0.69296</cdr:x>
      <cdr:y>0.15506</cdr:y>
    </cdr:from>
    <cdr:to>
      <cdr:x>0.7629</cdr:x>
      <cdr:y>0.21899</cdr:y>
    </cdr:to>
    <cdr:sp macro="" textlink="">
      <cdr:nvSpPr>
        <cdr:cNvPr id="24" name="TextBox 1"/>
        <cdr:cNvSpPr txBox="1"/>
      </cdr:nvSpPr>
      <cdr:spPr>
        <a:xfrm xmlns:a="http://schemas.openxmlformats.org/drawingml/2006/main">
          <a:off x="5937130" y="779814"/>
          <a:ext cx="599235" cy="3215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a:latin typeface="Times New Roman" panose="02020603050405020304" pitchFamily="18" charset="0"/>
              <a:cs typeface="Times New Roman" panose="02020603050405020304" pitchFamily="18" charset="0"/>
            </a:rPr>
            <a:t>6</a:t>
          </a:r>
          <a:r>
            <a:rPr lang="en-US" sz="1600" dirty="0" smtClean="0">
              <a:latin typeface="Times New Roman" panose="02020603050405020304" pitchFamily="18" charset="0"/>
              <a:cs typeface="Times New Roman" panose="02020603050405020304" pitchFamily="18" charset="0"/>
            </a:rPr>
            <a:t>0</a:t>
          </a:r>
          <a:endParaRPr lang="en-US" sz="1600" b="0" dirty="0">
            <a:latin typeface="Times New Roman" panose="02020603050405020304" pitchFamily="18"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0.59297</cdr:x>
      <cdr:y>0.17655</cdr:y>
    </cdr:from>
    <cdr:to>
      <cdr:x>0.71295</cdr:x>
      <cdr:y>0.29019</cdr:y>
    </cdr:to>
    <cdr:sp macro="" textlink="">
      <cdr:nvSpPr>
        <cdr:cNvPr id="2" name="TextBox 1"/>
        <cdr:cNvSpPr txBox="1"/>
      </cdr:nvSpPr>
      <cdr:spPr>
        <a:xfrm xmlns:a="http://schemas.openxmlformats.org/drawingml/2006/main">
          <a:off x="4860215" y="914400"/>
          <a:ext cx="983407" cy="588573"/>
        </a:xfrm>
        <a:prstGeom xmlns:a="http://schemas.openxmlformats.org/drawingml/2006/main" prst="rect">
          <a:avLst/>
        </a:prstGeom>
        <a:ln xmlns:a="http://schemas.openxmlformats.org/drawingml/2006/main" w="25400">
          <a:solidFill>
            <a:srgbClr val="FF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Revised OIICS</a:t>
          </a:r>
          <a:endParaRPr lang="en-US" sz="160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0.64875</cdr:x>
      <cdr:y>0.29425</cdr:y>
    </cdr:from>
    <cdr:to>
      <cdr:x>0.64875</cdr:x>
      <cdr:y>0.8239</cdr:y>
    </cdr:to>
    <cdr:cxnSp macro="">
      <cdr:nvCxnSpPr>
        <cdr:cNvPr id="3" name="Straight Connector 2"/>
        <cdr:cNvCxnSpPr/>
      </cdr:nvCxnSpPr>
      <cdr:spPr>
        <a:xfrm xmlns:a="http://schemas.openxmlformats.org/drawingml/2006/main" flipV="1">
          <a:off x="5317415" y="1524000"/>
          <a:ext cx="0" cy="2743207"/>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0.89789</cdr:x>
      <cdr:y>0.0791</cdr:y>
    </cdr:from>
    <cdr:to>
      <cdr:x>0.97531</cdr:x>
      <cdr:y>0.13918</cdr:y>
    </cdr:to>
    <cdr:sp macro="" textlink="">
      <cdr:nvSpPr>
        <cdr:cNvPr id="3" name="TextBox 1"/>
        <cdr:cNvSpPr txBox="1"/>
      </cdr:nvSpPr>
      <cdr:spPr>
        <a:xfrm xmlns:a="http://schemas.openxmlformats.org/drawingml/2006/main">
          <a:off x="7070021" y="401273"/>
          <a:ext cx="609605" cy="3047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275</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0.3287</cdr:x>
      <cdr:y>0.6799</cdr:y>
    </cdr:from>
    <cdr:to>
      <cdr:x>0.40612</cdr:x>
      <cdr:y>0.73998</cdr:y>
    </cdr:to>
    <cdr:sp macro="" textlink="">
      <cdr:nvSpPr>
        <cdr:cNvPr id="5" name="TextBox 1"/>
        <cdr:cNvSpPr txBox="1"/>
      </cdr:nvSpPr>
      <cdr:spPr>
        <a:xfrm xmlns:a="http://schemas.openxmlformats.org/drawingml/2006/main">
          <a:off x="2588174" y="3449273"/>
          <a:ext cx="609605" cy="3047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39</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0.37531</cdr:x>
      <cdr:y>0.55974</cdr:y>
    </cdr:from>
    <cdr:to>
      <cdr:x>0.45273</cdr:x>
      <cdr:y>0.61982</cdr:y>
    </cdr:to>
    <cdr:sp macro="" textlink="">
      <cdr:nvSpPr>
        <cdr:cNvPr id="6" name="TextBox 1"/>
        <cdr:cNvSpPr txBox="1"/>
      </cdr:nvSpPr>
      <cdr:spPr>
        <a:xfrm xmlns:a="http://schemas.openxmlformats.org/drawingml/2006/main">
          <a:off x="2955221" y="2839673"/>
          <a:ext cx="60960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57</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0.40435</cdr:x>
      <cdr:y>0.43958</cdr:y>
    </cdr:from>
    <cdr:to>
      <cdr:x>0.48177</cdr:x>
      <cdr:y>0.49966</cdr:y>
    </cdr:to>
    <cdr:sp macro="" textlink="">
      <cdr:nvSpPr>
        <cdr:cNvPr id="8" name="TextBox 1"/>
        <cdr:cNvSpPr txBox="1"/>
      </cdr:nvSpPr>
      <cdr:spPr>
        <a:xfrm xmlns:a="http://schemas.openxmlformats.org/drawingml/2006/main">
          <a:off x="3183821" y="2230073"/>
          <a:ext cx="60960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72</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0.70435</cdr:x>
      <cdr:y>0.31942</cdr:y>
    </cdr:from>
    <cdr:to>
      <cdr:x>0.78177</cdr:x>
      <cdr:y>0.3795</cdr:y>
    </cdr:to>
    <cdr:sp macro="" textlink="">
      <cdr:nvSpPr>
        <cdr:cNvPr id="9" name="TextBox 1"/>
        <cdr:cNvSpPr txBox="1"/>
      </cdr:nvSpPr>
      <cdr:spPr>
        <a:xfrm xmlns:a="http://schemas.openxmlformats.org/drawingml/2006/main">
          <a:off x="5546021" y="1620473"/>
          <a:ext cx="60960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197</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0.82048</cdr:x>
      <cdr:y>0.19926</cdr:y>
    </cdr:from>
    <cdr:to>
      <cdr:x>0.8979</cdr:x>
      <cdr:y>0.25933</cdr:y>
    </cdr:to>
    <cdr:sp macro="" textlink="">
      <cdr:nvSpPr>
        <cdr:cNvPr id="10" name="TextBox 1"/>
        <cdr:cNvSpPr txBox="1"/>
      </cdr:nvSpPr>
      <cdr:spPr>
        <a:xfrm xmlns:a="http://schemas.openxmlformats.org/drawingml/2006/main">
          <a:off x="6460421" y="1010873"/>
          <a:ext cx="609605" cy="3047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244</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0.31902</cdr:x>
      <cdr:y>0.78504</cdr:y>
    </cdr:from>
    <cdr:to>
      <cdr:x>0.39644</cdr:x>
      <cdr:y>0.84512</cdr:y>
    </cdr:to>
    <cdr:sp macro="" textlink="">
      <cdr:nvSpPr>
        <cdr:cNvPr id="12" name="TextBox 1"/>
        <cdr:cNvSpPr txBox="1"/>
      </cdr:nvSpPr>
      <cdr:spPr>
        <a:xfrm xmlns:a="http://schemas.openxmlformats.org/drawingml/2006/main">
          <a:off x="2511971" y="3982673"/>
          <a:ext cx="60960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a:latin typeface="Times New Roman" panose="02020603050405020304" pitchFamily="18" charset="0"/>
              <a:cs typeface="Times New Roman" panose="02020603050405020304" pitchFamily="18" charset="0"/>
            </a:rPr>
            <a:t>3</a:t>
          </a:r>
          <a:r>
            <a:rPr lang="en-US" sz="1600" b="0" dirty="0" smtClean="0">
              <a:latin typeface="Times New Roman" panose="02020603050405020304" pitchFamily="18" charset="0"/>
              <a:cs typeface="Times New Roman" panose="02020603050405020304" pitchFamily="18" charset="0"/>
            </a:rPr>
            <a:t>7</a:t>
          </a:r>
          <a:endParaRPr lang="en-US" sz="1600" b="0" dirty="0">
            <a:latin typeface="Times New Roman" panose="02020603050405020304" pitchFamily="18" charset="0"/>
            <a:cs typeface="Times New Roman" panose="02020603050405020304"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0.92802</cdr:y>
    </cdr:from>
    <cdr:to>
      <cdr:x>1</cdr:x>
      <cdr:y>1</cdr:y>
    </cdr:to>
    <cdr:sp macro="" textlink="">
      <cdr:nvSpPr>
        <cdr:cNvPr id="2" name="Rectangle 1"/>
        <cdr:cNvSpPr/>
      </cdr:nvSpPr>
      <cdr:spPr>
        <a:xfrm xmlns:a="http://schemas.openxmlformats.org/drawingml/2006/main">
          <a:off x="32871" y="6527800"/>
          <a:ext cx="9144000" cy="400110"/>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a:t>
          </a:r>
          <a:r>
            <a:rPr lang="en-US" sz="100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0.4995</cdr:x>
      <cdr:y>0.0266</cdr:y>
    </cdr:from>
    <cdr:to>
      <cdr:x>0.92152</cdr:x>
      <cdr:y>0.08029</cdr:y>
    </cdr:to>
    <cdr:sp macro="" textlink="">
      <cdr:nvSpPr>
        <cdr:cNvPr id="2" name="TextBox 1"/>
        <cdr:cNvSpPr txBox="1"/>
      </cdr:nvSpPr>
      <cdr:spPr>
        <a:xfrm xmlns:a="http://schemas.openxmlformats.org/drawingml/2006/main">
          <a:off x="4148766" y="140694"/>
          <a:ext cx="3505214" cy="283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 of fatal injuries</a:t>
          </a:r>
          <a:endParaRPr lang="en-US" sz="1600" dirty="0">
            <a:latin typeface="Times New Roman" pitchFamily="18" charset="0"/>
            <a:cs typeface="Times New Roman" pitchFamily="18"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0.45455</cdr:x>
      <cdr:y>0</cdr:y>
    </cdr:from>
    <cdr:to>
      <cdr:x>0.7</cdr:x>
      <cdr:y>0.06671</cdr:y>
    </cdr:to>
    <cdr:sp macro="" textlink="">
      <cdr:nvSpPr>
        <cdr:cNvPr id="3" name="Text Box 4"/>
        <cdr:cNvSpPr txBox="1">
          <a:spLocks xmlns:a="http://schemas.openxmlformats.org/drawingml/2006/main" noChangeArrowheads="1"/>
        </cdr:cNvSpPr>
      </cdr:nvSpPr>
      <cdr:spPr bwMode="auto">
        <a:xfrm xmlns:a="http://schemas.openxmlformats.org/drawingml/2006/main">
          <a:off x="3810000" y="0"/>
          <a:ext cx="2057438" cy="33854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wrap="square" lIns="91429" tIns="45714" rIns="91429" bIns="45714">
          <a:spAutoFit/>
        </a:bodyPr>
        <a:lstStyle xmlns:a="http://schemas.openxmlformats.org/drawingml/2006/main">
          <a:defPPr>
            <a:defRPr lang="en-US"/>
          </a:defPPr>
          <a:lvl1pPr algn="l" rtl="0" eaLnBrk="0" fontAlgn="base" hangingPunct="0">
            <a:spcBef>
              <a:spcPct val="0"/>
            </a:spcBef>
            <a:spcAft>
              <a:spcPct val="0"/>
            </a:spcAft>
            <a:defRPr sz="1600" kern="1200">
              <a:solidFill>
                <a:srgbClr val="000000"/>
              </a:solidFill>
              <a:latin typeface="Times New Roman" pitchFamily="18" charset="0"/>
            </a:defRPr>
          </a:lvl1pPr>
          <a:lvl2pPr marL="457200" algn="l" rtl="0" eaLnBrk="0" fontAlgn="base" hangingPunct="0">
            <a:spcBef>
              <a:spcPct val="0"/>
            </a:spcBef>
            <a:spcAft>
              <a:spcPct val="0"/>
            </a:spcAft>
            <a:defRPr sz="1600" kern="1200">
              <a:solidFill>
                <a:srgbClr val="000000"/>
              </a:solidFill>
              <a:latin typeface="Times New Roman" pitchFamily="18" charset="0"/>
            </a:defRPr>
          </a:lvl2pPr>
          <a:lvl3pPr marL="914400" algn="l" rtl="0" eaLnBrk="0" fontAlgn="base" hangingPunct="0">
            <a:spcBef>
              <a:spcPct val="0"/>
            </a:spcBef>
            <a:spcAft>
              <a:spcPct val="0"/>
            </a:spcAft>
            <a:defRPr sz="1600" kern="1200">
              <a:solidFill>
                <a:srgbClr val="000000"/>
              </a:solidFill>
              <a:latin typeface="Times New Roman" pitchFamily="18" charset="0"/>
            </a:defRPr>
          </a:lvl3pPr>
          <a:lvl4pPr marL="1371600" algn="l" rtl="0" eaLnBrk="0" fontAlgn="base" hangingPunct="0">
            <a:spcBef>
              <a:spcPct val="0"/>
            </a:spcBef>
            <a:spcAft>
              <a:spcPct val="0"/>
            </a:spcAft>
            <a:defRPr sz="1600" kern="1200">
              <a:solidFill>
                <a:srgbClr val="000000"/>
              </a:solidFill>
              <a:latin typeface="Times New Roman" pitchFamily="18" charset="0"/>
            </a:defRPr>
          </a:lvl4pPr>
          <a:lvl5pPr marL="1828800" algn="l" rtl="0" eaLnBrk="0" fontAlgn="base" hangingPunct="0">
            <a:spcBef>
              <a:spcPct val="0"/>
            </a:spcBef>
            <a:spcAft>
              <a:spcPct val="0"/>
            </a:spcAft>
            <a:defRPr sz="1600" kern="1200">
              <a:solidFill>
                <a:srgbClr val="000000"/>
              </a:solidFill>
              <a:latin typeface="Times New Roman" pitchFamily="18" charset="0"/>
            </a:defRPr>
          </a:lvl5pPr>
          <a:lvl6pPr marL="2286000" algn="l" defTabSz="914400" rtl="0" eaLnBrk="1" latinLnBrk="0" hangingPunct="1">
            <a:defRPr sz="1600" kern="1200">
              <a:solidFill>
                <a:srgbClr val="000000"/>
              </a:solidFill>
              <a:latin typeface="Times New Roman" pitchFamily="18" charset="0"/>
            </a:defRPr>
          </a:lvl6pPr>
          <a:lvl7pPr marL="2743200" algn="l" defTabSz="914400" rtl="0" eaLnBrk="1" latinLnBrk="0" hangingPunct="1">
            <a:defRPr sz="1600" kern="1200">
              <a:solidFill>
                <a:srgbClr val="000000"/>
              </a:solidFill>
              <a:latin typeface="Times New Roman" pitchFamily="18" charset="0"/>
            </a:defRPr>
          </a:lvl7pPr>
          <a:lvl8pPr marL="3200400" algn="l" defTabSz="914400" rtl="0" eaLnBrk="1" latinLnBrk="0" hangingPunct="1">
            <a:defRPr sz="1600" kern="1200">
              <a:solidFill>
                <a:srgbClr val="000000"/>
              </a:solidFill>
              <a:latin typeface="Times New Roman" pitchFamily="18" charset="0"/>
            </a:defRPr>
          </a:lvl8pPr>
          <a:lvl9pPr marL="3657600" algn="l" defTabSz="914400" rtl="0" eaLnBrk="1" latinLnBrk="0" hangingPunct="1">
            <a:defRPr sz="1600" kern="1200">
              <a:solidFill>
                <a:srgbClr val="000000"/>
              </a:solidFill>
              <a:latin typeface="Times New Roman" pitchFamily="18" charset="0"/>
            </a:defRPr>
          </a:lvl9pPr>
        </a:lstStyle>
        <a:p xmlns:a="http://schemas.openxmlformats.org/drawingml/2006/main">
          <a:pPr>
            <a:spcBef>
              <a:spcPct val="50000"/>
            </a:spcBef>
          </a:pPr>
          <a:r>
            <a:rPr lang="en-US" b="1" dirty="0" smtClean="0"/>
            <a:t>Total = 73 deaths</a:t>
          </a:r>
          <a:endParaRPr lang="en-US" b="1" dirty="0"/>
        </a:p>
      </cdr:txBody>
    </cdr:sp>
  </cdr:relSizeAnchor>
</c:userShapes>
</file>

<file path=ppt/drawings/drawing7.xml><?xml version="1.0" encoding="utf-8"?>
<c:userShapes xmlns:c="http://schemas.openxmlformats.org/drawingml/2006/chart">
  <cdr:relSizeAnchor xmlns:cdr="http://schemas.openxmlformats.org/drawingml/2006/chartDrawing">
    <cdr:from>
      <cdr:x>0.48223</cdr:x>
      <cdr:y>0.01219</cdr:y>
    </cdr:from>
    <cdr:to>
      <cdr:x>0.90425</cdr:x>
      <cdr:y>0.06588</cdr:y>
    </cdr:to>
    <cdr:sp macro="" textlink="">
      <cdr:nvSpPr>
        <cdr:cNvPr id="2" name="TextBox 1"/>
        <cdr:cNvSpPr txBox="1"/>
      </cdr:nvSpPr>
      <cdr:spPr>
        <a:xfrm xmlns:a="http://schemas.openxmlformats.org/drawingml/2006/main">
          <a:off x="4005330" y="64494"/>
          <a:ext cx="3505214" cy="283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 of fatal injuries</a:t>
          </a:r>
          <a:endParaRPr lang="en-US" sz="1600" dirty="0">
            <a:latin typeface="Times New Roman" pitchFamily="18" charset="0"/>
            <a:cs typeface="Times New Roman" pitchFamily="18"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0.45471</cdr:x>
      <cdr:y>0</cdr:y>
    </cdr:from>
    <cdr:to>
      <cdr:x>0.87673</cdr:x>
      <cdr:y>0.05369</cdr:y>
    </cdr:to>
    <cdr:sp macro="" textlink="">
      <cdr:nvSpPr>
        <cdr:cNvPr id="2" name="TextBox 1"/>
        <cdr:cNvSpPr txBox="1"/>
      </cdr:nvSpPr>
      <cdr:spPr>
        <a:xfrm xmlns:a="http://schemas.openxmlformats.org/drawingml/2006/main">
          <a:off x="3776730" y="0"/>
          <a:ext cx="3505214" cy="2839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 of fatalities</a:t>
          </a:r>
          <a:endParaRPr lang="en-US" sz="1600" dirty="0">
            <a:latin typeface="Times New Roman" pitchFamily="18" charset="0"/>
            <a:cs typeface="Times New Roman" pitchFamily="18" charset="0"/>
          </a:endParaRPr>
        </a:p>
      </cdr:txBody>
    </cdr:sp>
  </cdr:relSizeAnchor>
  <cdr:relSizeAnchor xmlns:cdr="http://schemas.openxmlformats.org/drawingml/2006/chartDrawing">
    <cdr:from>
      <cdr:x>0.84404</cdr:x>
      <cdr:y>0.08644</cdr:y>
    </cdr:from>
    <cdr:to>
      <cdr:x>0.91744</cdr:x>
      <cdr:y>0.14407</cdr:y>
    </cdr:to>
    <cdr:sp macro="" textlink="">
      <cdr:nvSpPr>
        <cdr:cNvPr id="3" name="TextBox 1"/>
        <cdr:cNvSpPr txBox="1"/>
      </cdr:nvSpPr>
      <cdr:spPr>
        <a:xfrm xmlns:a="http://schemas.openxmlformats.org/drawingml/2006/main">
          <a:off x="7010400" y="457200"/>
          <a:ext cx="609646" cy="3048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59</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0.53211</cdr:x>
      <cdr:y>0.8788</cdr:y>
    </cdr:from>
    <cdr:to>
      <cdr:x>0.60551</cdr:x>
      <cdr:y>0.93642</cdr:y>
    </cdr:to>
    <cdr:sp macro="" textlink="">
      <cdr:nvSpPr>
        <cdr:cNvPr id="6" name="TextBox 1"/>
        <cdr:cNvSpPr txBox="1"/>
      </cdr:nvSpPr>
      <cdr:spPr>
        <a:xfrm xmlns:a="http://schemas.openxmlformats.org/drawingml/2006/main">
          <a:off x="4419600" y="4648200"/>
          <a:ext cx="609646" cy="3047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12</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0.53211</cdr:x>
      <cdr:y>0.77795</cdr:y>
    </cdr:from>
    <cdr:to>
      <cdr:x>0.60551</cdr:x>
      <cdr:y>0.83557</cdr:y>
    </cdr:to>
    <cdr:sp macro="" textlink="">
      <cdr:nvSpPr>
        <cdr:cNvPr id="7" name="TextBox 1"/>
        <cdr:cNvSpPr txBox="1"/>
      </cdr:nvSpPr>
      <cdr:spPr>
        <a:xfrm xmlns:a="http://schemas.openxmlformats.org/drawingml/2006/main">
          <a:off x="4419600" y="4114800"/>
          <a:ext cx="609646" cy="3047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12</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0.56881</cdr:x>
      <cdr:y>0.6627</cdr:y>
    </cdr:from>
    <cdr:to>
      <cdr:x>0.64221</cdr:x>
      <cdr:y>0.72033</cdr:y>
    </cdr:to>
    <cdr:sp macro="" textlink="">
      <cdr:nvSpPr>
        <cdr:cNvPr id="8" name="TextBox 1"/>
        <cdr:cNvSpPr txBox="1"/>
      </cdr:nvSpPr>
      <cdr:spPr>
        <a:xfrm xmlns:a="http://schemas.openxmlformats.org/drawingml/2006/main">
          <a:off x="4724400" y="3505200"/>
          <a:ext cx="609646" cy="3048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19</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0.57798</cdr:x>
      <cdr:y>0.53304</cdr:y>
    </cdr:from>
    <cdr:to>
      <cdr:x>0.65138</cdr:x>
      <cdr:y>0.59067</cdr:y>
    </cdr:to>
    <cdr:sp macro="" textlink="">
      <cdr:nvSpPr>
        <cdr:cNvPr id="9" name="TextBox 1"/>
        <cdr:cNvSpPr txBox="1"/>
      </cdr:nvSpPr>
      <cdr:spPr>
        <a:xfrm xmlns:a="http://schemas.openxmlformats.org/drawingml/2006/main">
          <a:off x="4800600" y="2819400"/>
          <a:ext cx="609645" cy="3048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20</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0.59633</cdr:x>
      <cdr:y>0.43219</cdr:y>
    </cdr:from>
    <cdr:to>
      <cdr:x>0.66973</cdr:x>
      <cdr:y>0.48981</cdr:y>
    </cdr:to>
    <cdr:sp macro="" textlink="">
      <cdr:nvSpPr>
        <cdr:cNvPr id="10" name="TextBox 1"/>
        <cdr:cNvSpPr txBox="1"/>
      </cdr:nvSpPr>
      <cdr:spPr>
        <a:xfrm xmlns:a="http://schemas.openxmlformats.org/drawingml/2006/main">
          <a:off x="4953000" y="2286000"/>
          <a:ext cx="609645" cy="3047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23</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0.6055</cdr:x>
      <cdr:y>0.31694</cdr:y>
    </cdr:from>
    <cdr:to>
      <cdr:x>0.6789</cdr:x>
      <cdr:y>0.37457</cdr:y>
    </cdr:to>
    <cdr:sp macro="" textlink="">
      <cdr:nvSpPr>
        <cdr:cNvPr id="11" name="TextBox 1"/>
        <cdr:cNvSpPr txBox="1"/>
      </cdr:nvSpPr>
      <cdr:spPr>
        <a:xfrm xmlns:a="http://schemas.openxmlformats.org/drawingml/2006/main">
          <a:off x="5029200" y="1676400"/>
          <a:ext cx="609646" cy="3048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24</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0.63303</cdr:x>
      <cdr:y>0.20169</cdr:y>
    </cdr:from>
    <cdr:to>
      <cdr:x>0.70643</cdr:x>
      <cdr:y>0.25932</cdr:y>
    </cdr:to>
    <cdr:sp macro="" textlink="">
      <cdr:nvSpPr>
        <cdr:cNvPr id="12" name="TextBox 1"/>
        <cdr:cNvSpPr txBox="1"/>
      </cdr:nvSpPr>
      <cdr:spPr>
        <a:xfrm xmlns:a="http://schemas.openxmlformats.org/drawingml/2006/main">
          <a:off x="5257800" y="1066800"/>
          <a:ext cx="609645" cy="3048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28</a:t>
          </a:r>
          <a:endParaRPr lang="en-US" sz="1600" b="0" dirty="0">
            <a:latin typeface="Times New Roman" panose="02020603050405020304" pitchFamily="18" charset="0"/>
            <a:cs typeface="Times New Roman" panose="02020603050405020304" pitchFamily="18"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0.67857</cdr:x>
      <cdr:y>0.1791</cdr:y>
    </cdr:from>
    <cdr:to>
      <cdr:x>0.73214</cdr:x>
      <cdr:y>0.23881</cdr:y>
    </cdr:to>
    <cdr:sp macro="" textlink="">
      <cdr:nvSpPr>
        <cdr:cNvPr id="3" name="TextBox 1"/>
        <cdr:cNvSpPr txBox="1"/>
      </cdr:nvSpPr>
      <cdr:spPr>
        <a:xfrm xmlns:a="http://schemas.openxmlformats.org/drawingml/2006/main">
          <a:off x="5791200" y="914400"/>
          <a:ext cx="457188" cy="3048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6</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0.66071</cdr:x>
      <cdr:y>0.07463</cdr:y>
    </cdr:from>
    <cdr:to>
      <cdr:x>0.72193</cdr:x>
      <cdr:y>0.13433</cdr:y>
    </cdr:to>
    <cdr:sp macro="" textlink="">
      <cdr:nvSpPr>
        <cdr:cNvPr id="4" name="TextBox 1"/>
        <cdr:cNvSpPr txBox="1"/>
      </cdr:nvSpPr>
      <cdr:spPr>
        <a:xfrm xmlns:a="http://schemas.openxmlformats.org/drawingml/2006/main">
          <a:off x="5638800" y="381000"/>
          <a:ext cx="522476" cy="3047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11</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0.66964</cdr:x>
      <cdr:y>0.59701</cdr:y>
    </cdr:from>
    <cdr:to>
      <cdr:x>0.73529</cdr:x>
      <cdr:y>0.65671</cdr:y>
    </cdr:to>
    <cdr:sp macro="" textlink="">
      <cdr:nvSpPr>
        <cdr:cNvPr id="6" name="TextBox 1"/>
        <cdr:cNvSpPr txBox="1"/>
      </cdr:nvSpPr>
      <cdr:spPr>
        <a:xfrm xmlns:a="http://schemas.openxmlformats.org/drawingml/2006/main">
          <a:off x="5715000" y="3048000"/>
          <a:ext cx="560283" cy="3047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5</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0.60714</cdr:x>
      <cdr:y>0.49254</cdr:y>
    </cdr:from>
    <cdr:to>
      <cdr:x>0.66386</cdr:x>
      <cdr:y>0.55224</cdr:y>
    </cdr:to>
    <cdr:sp macro="" textlink="">
      <cdr:nvSpPr>
        <cdr:cNvPr id="8" name="TextBox 1"/>
        <cdr:cNvSpPr txBox="1"/>
      </cdr:nvSpPr>
      <cdr:spPr>
        <a:xfrm xmlns:a="http://schemas.openxmlformats.org/drawingml/2006/main">
          <a:off x="5181600" y="2514600"/>
          <a:ext cx="484071" cy="3047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33</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0.38393</cdr:x>
      <cdr:y>0.28358</cdr:y>
    </cdr:from>
    <cdr:to>
      <cdr:x>0.44381</cdr:x>
      <cdr:y>0.34328</cdr:y>
    </cdr:to>
    <cdr:sp macro="" textlink="">
      <cdr:nvSpPr>
        <cdr:cNvPr id="9" name="TextBox 1"/>
        <cdr:cNvSpPr txBox="1"/>
      </cdr:nvSpPr>
      <cdr:spPr>
        <a:xfrm xmlns:a="http://schemas.openxmlformats.org/drawingml/2006/main">
          <a:off x="3276600" y="1447800"/>
          <a:ext cx="511040" cy="3047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122</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0.61607</cdr:x>
      <cdr:y>0.38806</cdr:y>
    </cdr:from>
    <cdr:to>
      <cdr:x>0.67775</cdr:x>
      <cdr:y>0.4479</cdr:y>
    </cdr:to>
    <cdr:sp macro="" textlink="">
      <cdr:nvSpPr>
        <cdr:cNvPr id="10" name="TextBox 1"/>
        <cdr:cNvSpPr txBox="1"/>
      </cdr:nvSpPr>
      <cdr:spPr>
        <a:xfrm xmlns:a="http://schemas.openxmlformats.org/drawingml/2006/main">
          <a:off x="5257800" y="1981200"/>
          <a:ext cx="526402" cy="3055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27</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0.66964</cdr:x>
      <cdr:y>0.91045</cdr:y>
    </cdr:from>
    <cdr:to>
      <cdr:x>0.73529</cdr:x>
      <cdr:y>0.97015</cdr:y>
    </cdr:to>
    <cdr:sp macro="" textlink="">
      <cdr:nvSpPr>
        <cdr:cNvPr id="14" name="TextBox 1"/>
        <cdr:cNvSpPr txBox="1"/>
      </cdr:nvSpPr>
      <cdr:spPr>
        <a:xfrm xmlns:a="http://schemas.openxmlformats.org/drawingml/2006/main">
          <a:off x="5715000" y="4648200"/>
          <a:ext cx="560283" cy="3047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7</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0.6875</cdr:x>
      <cdr:y>0.70149</cdr:y>
    </cdr:from>
    <cdr:to>
      <cdr:x>0.73529</cdr:x>
      <cdr:y>0.75809</cdr:y>
    </cdr:to>
    <cdr:sp macro="" textlink="">
      <cdr:nvSpPr>
        <cdr:cNvPr id="16" name="TextBox 1"/>
        <cdr:cNvSpPr txBox="1"/>
      </cdr:nvSpPr>
      <cdr:spPr>
        <a:xfrm xmlns:a="http://schemas.openxmlformats.org/drawingml/2006/main">
          <a:off x="5867400" y="3581400"/>
          <a:ext cx="407859" cy="2889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6</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0.6875</cdr:x>
      <cdr:y>0.80597</cdr:y>
    </cdr:from>
    <cdr:to>
      <cdr:x>0.73529</cdr:x>
      <cdr:y>0.86567</cdr:y>
    </cdr:to>
    <cdr:sp macro="" textlink="">
      <cdr:nvSpPr>
        <cdr:cNvPr id="17" name="TextBox 1"/>
        <cdr:cNvSpPr txBox="1"/>
      </cdr:nvSpPr>
      <cdr:spPr>
        <a:xfrm xmlns:a="http://schemas.openxmlformats.org/drawingml/2006/main">
          <a:off x="5867400" y="4114800"/>
          <a:ext cx="407859" cy="3047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latin typeface="Times New Roman" panose="02020603050405020304" pitchFamily="18" charset="0"/>
              <a:cs typeface="Times New Roman" panose="02020603050405020304" pitchFamily="18" charset="0"/>
            </a:rPr>
            <a:t>6</a:t>
          </a:r>
          <a:endParaRPr lang="en-US" sz="1600" b="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0.52679</cdr:x>
      <cdr:y>0</cdr:y>
    </cdr:from>
    <cdr:to>
      <cdr:x>0.78607</cdr:x>
      <cdr:y>0.0597</cdr:y>
    </cdr:to>
    <cdr:sp macro="" textlink="">
      <cdr:nvSpPr>
        <cdr:cNvPr id="21" name="TextBox 1"/>
        <cdr:cNvSpPr txBox="1"/>
      </cdr:nvSpPr>
      <cdr:spPr>
        <a:xfrm xmlns:a="http://schemas.openxmlformats.org/drawingml/2006/main">
          <a:off x="4495800" y="0"/>
          <a:ext cx="2212799"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solidFill>
                <a:srgbClr val="FF0000"/>
              </a:solidFill>
              <a:latin typeface="Times New Roman" panose="02020603050405020304" pitchFamily="18" charset="0"/>
              <a:cs typeface="Times New Roman" panose="02020603050405020304" pitchFamily="18" charset="0"/>
            </a:rPr>
            <a:t>Number of fatalities</a:t>
          </a:r>
          <a:endParaRPr lang="en-US" sz="1600" b="0" dirty="0">
            <a:solidFill>
              <a:srgbClr val="FF0000"/>
            </a:solidFill>
            <a:latin typeface="Times New Roman" panose="02020603050405020304" pitchFamily="18"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D8588FC7-99AD-49C6-9BFA-CE5DEC4B3912}" type="datetimeFigureOut">
              <a:rPr lang="en-US" smtClean="0"/>
              <a:t>12/21/2017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7BB5CD6C-AFA3-47E6-8837-4B8EA493D617}" type="slidenum">
              <a:rPr lang="en-US" smtClean="0"/>
              <a:t>‹#›</a:t>
            </a:fld>
            <a:endParaRPr lang="en-US" dirty="0"/>
          </a:p>
        </p:txBody>
      </p:sp>
    </p:spTree>
    <p:extLst>
      <p:ext uri="{BB962C8B-B14F-4D97-AF65-F5344CB8AC3E}">
        <p14:creationId xmlns:p14="http://schemas.microsoft.com/office/powerpoint/2010/main" val="180252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CEE8F3-3546-4F82-83DD-052A0759D17A}" type="slidenum">
              <a:rPr lang="en-US" smtClean="0"/>
              <a:t>1</a:t>
            </a:fld>
            <a:endParaRPr lang="en-US" dirty="0"/>
          </a:p>
        </p:txBody>
      </p:sp>
    </p:spTree>
    <p:extLst>
      <p:ext uri="{BB962C8B-B14F-4D97-AF65-F5344CB8AC3E}">
        <p14:creationId xmlns:p14="http://schemas.microsoft.com/office/powerpoint/2010/main" val="320061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29150" cy="34718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FE0C6-B57F-469A-B5CF-AFD221B5CA56}" type="slidenum">
              <a:rPr lang="en-US" smtClean="0"/>
              <a:pPr/>
              <a:t>10</a:t>
            </a:fld>
            <a:endParaRPr lang="en-US" dirty="0"/>
          </a:p>
        </p:txBody>
      </p:sp>
    </p:spTree>
    <p:extLst>
      <p:ext uri="{BB962C8B-B14F-4D97-AF65-F5344CB8AC3E}">
        <p14:creationId xmlns:p14="http://schemas.microsoft.com/office/powerpoint/2010/main" val="1882288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E2201-E769-411F-8E96-6A20C55F9767}" type="slidenum">
              <a:rPr lang="en-US" smtClean="0"/>
              <a:t>11</a:t>
            </a:fld>
            <a:endParaRPr lang="en-US" dirty="0"/>
          </a:p>
        </p:txBody>
      </p:sp>
    </p:spTree>
    <p:extLst>
      <p:ext uri="{BB962C8B-B14F-4D97-AF65-F5344CB8AC3E}">
        <p14:creationId xmlns:p14="http://schemas.microsoft.com/office/powerpoint/2010/main" val="1821686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CE413-D695-4FD0-B22A-29A07001E340}" type="slidenum">
              <a:rPr lang="en-US" smtClean="0"/>
              <a:pPr/>
              <a:t>12</a:t>
            </a:fld>
            <a:endParaRPr lang="en-US" dirty="0"/>
          </a:p>
        </p:txBody>
      </p:sp>
    </p:spTree>
    <p:extLst>
      <p:ext uri="{BB962C8B-B14F-4D97-AF65-F5344CB8AC3E}">
        <p14:creationId xmlns:p14="http://schemas.microsoft.com/office/powerpoint/2010/main" val="1389702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13</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597775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14</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432176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755CC-0CC8-4983-9CC5-2104DE7177E5}" type="slidenum">
              <a:rPr lang="en-US" smtClean="0"/>
              <a:pPr/>
              <a:t>16</a:t>
            </a:fld>
            <a:endParaRPr lang="en-US" dirty="0"/>
          </a:p>
        </p:txBody>
      </p:sp>
    </p:spTree>
    <p:extLst>
      <p:ext uri="{BB962C8B-B14F-4D97-AF65-F5344CB8AC3E}">
        <p14:creationId xmlns:p14="http://schemas.microsoft.com/office/powerpoint/2010/main" val="3111586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E2201-E769-411F-8E96-6A20C55F9767}" type="slidenum">
              <a:rPr lang="en-US" smtClean="0"/>
              <a:t>17</a:t>
            </a:fld>
            <a:endParaRPr lang="en-US" dirty="0"/>
          </a:p>
        </p:txBody>
      </p:sp>
    </p:spTree>
    <p:extLst>
      <p:ext uri="{BB962C8B-B14F-4D97-AF65-F5344CB8AC3E}">
        <p14:creationId xmlns:p14="http://schemas.microsoft.com/office/powerpoint/2010/main" val="1821686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6913"/>
            <a:ext cx="4627563" cy="34718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FE0C6-B57F-469A-B5CF-AFD221B5CA56}" type="slidenum">
              <a:rPr lang="en-US" smtClean="0"/>
              <a:pPr/>
              <a:t>18</a:t>
            </a:fld>
            <a:endParaRPr lang="en-US" dirty="0"/>
          </a:p>
        </p:txBody>
      </p:sp>
    </p:spTree>
    <p:extLst>
      <p:ext uri="{BB962C8B-B14F-4D97-AF65-F5344CB8AC3E}">
        <p14:creationId xmlns:p14="http://schemas.microsoft.com/office/powerpoint/2010/main" val="1882288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19</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597775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6913"/>
            <a:ext cx="4627563" cy="34718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FE0C6-B57F-469A-B5CF-AFD221B5CA56}" type="slidenum">
              <a:rPr lang="en-US" smtClean="0"/>
              <a:pPr/>
              <a:t>20</a:t>
            </a:fld>
            <a:endParaRPr lang="en-US" dirty="0"/>
          </a:p>
        </p:txBody>
      </p:sp>
    </p:spTree>
    <p:extLst>
      <p:ext uri="{BB962C8B-B14F-4D97-AF65-F5344CB8AC3E}">
        <p14:creationId xmlns:p14="http://schemas.microsoft.com/office/powerpoint/2010/main" val="1882288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971081" y="8830312"/>
            <a:ext cx="3037735" cy="464503"/>
          </a:xfrm>
          <a:prstGeom prst="rect">
            <a:avLst/>
          </a:prstGeom>
          <a:noFill/>
          <a:ln w="9525">
            <a:noFill/>
            <a:miter lim="800000"/>
            <a:headEnd/>
            <a:tailEnd/>
          </a:ln>
        </p:spPr>
        <p:txBody>
          <a:bodyPr lIns="93131" tIns="46566" rIns="93131" bIns="46566" anchor="b"/>
          <a:lstStyle/>
          <a:p>
            <a:pPr algn="r" defTabSz="931515"/>
            <a:fld id="{C097EE78-C9A7-470A-AC1F-D839438CFD12}" type="slidenum">
              <a:rPr lang="zh-CN" altLang="en-US" sz="1200">
                <a:solidFill>
                  <a:prstClr val="black"/>
                </a:solidFill>
              </a:rPr>
              <a:pPr algn="r" defTabSz="931515"/>
              <a:t>2</a:t>
            </a:fld>
            <a:endParaRPr lang="en-US" altLang="zh-CN" sz="1200" dirty="0">
              <a:solidFill>
                <a:prstClr val="black"/>
              </a:solidFill>
            </a:endParaRPr>
          </a:p>
        </p:txBody>
      </p:sp>
      <p:sp>
        <p:nvSpPr>
          <p:cNvPr id="59395" name="Rectangle 2"/>
          <p:cNvSpPr>
            <a:spLocks noGrp="1" noRot="1" noChangeAspect="1" noChangeArrowheads="1" noTextEdit="1"/>
          </p:cNvSpPr>
          <p:nvPr>
            <p:ph type="sldImg"/>
          </p:nvPr>
        </p:nvSpPr>
        <p:spPr>
          <a:xfrm>
            <a:off x="1184275" y="698500"/>
            <a:ext cx="4648200" cy="3486150"/>
          </a:xfrm>
          <a:ln/>
        </p:spPr>
      </p:sp>
      <p:sp>
        <p:nvSpPr>
          <p:cNvPr id="59396" name="Rectangle 3"/>
          <p:cNvSpPr>
            <a:spLocks noGrp="1" noChangeArrowheads="1"/>
          </p:cNvSpPr>
          <p:nvPr>
            <p:ph type="body" idx="1"/>
          </p:nvPr>
        </p:nvSpPr>
        <p:spPr>
          <a:xfrm>
            <a:off x="934932" y="4418327"/>
            <a:ext cx="5140537" cy="4178941"/>
          </a:xfrm>
          <a:noFill/>
          <a:ln/>
        </p:spPr>
        <p:txBody>
          <a:bodyPr lIns="93131" tIns="46566" rIns="93131" bIns="46566"/>
          <a:lstStyle/>
          <a:p>
            <a:pPr eaLnBrk="1" hangingPunct="1">
              <a:spcBef>
                <a:spcPct val="0"/>
              </a:spcBef>
            </a:pPr>
            <a:endParaRPr lang="zh-CN" altLang="en-US" dirty="0" smtClean="0"/>
          </a:p>
        </p:txBody>
      </p:sp>
    </p:spTree>
    <p:extLst>
      <p:ext uri="{BB962C8B-B14F-4D97-AF65-F5344CB8AC3E}">
        <p14:creationId xmlns:p14="http://schemas.microsoft.com/office/powerpoint/2010/main" val="1814636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CEE8F3-3546-4F82-83DD-052A0759D17A}" type="slidenum">
              <a:rPr lang="en-US" smtClean="0"/>
              <a:t>21</a:t>
            </a:fld>
            <a:endParaRPr lang="en-US" dirty="0"/>
          </a:p>
        </p:txBody>
      </p:sp>
    </p:spTree>
    <p:extLst>
      <p:ext uri="{BB962C8B-B14F-4D97-AF65-F5344CB8AC3E}">
        <p14:creationId xmlns:p14="http://schemas.microsoft.com/office/powerpoint/2010/main" val="1997434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29150" cy="34718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FE0C6-B57F-469A-B5CF-AFD221B5CA56}" type="slidenum">
              <a:rPr lang="en-US" smtClean="0"/>
              <a:pPr/>
              <a:t>22</a:t>
            </a:fld>
            <a:endParaRPr lang="en-US" dirty="0"/>
          </a:p>
        </p:txBody>
      </p:sp>
    </p:spTree>
    <p:extLst>
      <p:ext uri="{BB962C8B-B14F-4D97-AF65-F5344CB8AC3E}">
        <p14:creationId xmlns:p14="http://schemas.microsoft.com/office/powerpoint/2010/main" val="1882288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A718B3-A903-46BE-AC44-CEE85A9D228C}" type="slidenum">
              <a:rPr lang="en-US" smtClean="0"/>
              <a:pPr/>
              <a:t>23</a:t>
            </a:fld>
            <a:endParaRPr lang="en-US" dirty="0"/>
          </a:p>
        </p:txBody>
      </p:sp>
    </p:spTree>
    <p:extLst>
      <p:ext uri="{BB962C8B-B14F-4D97-AF65-F5344CB8AC3E}">
        <p14:creationId xmlns:p14="http://schemas.microsoft.com/office/powerpoint/2010/main" val="20496954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24</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432176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E2201-E769-411F-8E96-6A20C55F9767}" type="slidenum">
              <a:rPr lang="en-US" smtClean="0"/>
              <a:t>3</a:t>
            </a:fld>
            <a:endParaRPr lang="en-US" dirty="0"/>
          </a:p>
        </p:txBody>
      </p:sp>
    </p:spTree>
    <p:extLst>
      <p:ext uri="{BB962C8B-B14F-4D97-AF65-F5344CB8AC3E}">
        <p14:creationId xmlns:p14="http://schemas.microsoft.com/office/powerpoint/2010/main" val="182168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A718B3-A903-46BE-AC44-CEE85A9D228C}" type="slidenum">
              <a:rPr lang="en-US" smtClean="0"/>
              <a:pPr/>
              <a:t>4</a:t>
            </a:fld>
            <a:endParaRPr lang="en-US" dirty="0"/>
          </a:p>
        </p:txBody>
      </p:sp>
    </p:spTree>
    <p:extLst>
      <p:ext uri="{BB962C8B-B14F-4D97-AF65-F5344CB8AC3E}">
        <p14:creationId xmlns:p14="http://schemas.microsoft.com/office/powerpoint/2010/main" val="342024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971082" y="8830313"/>
            <a:ext cx="3037735" cy="464503"/>
          </a:xfrm>
          <a:prstGeom prst="rect">
            <a:avLst/>
          </a:prstGeom>
          <a:noFill/>
          <a:ln w="9525">
            <a:noFill/>
            <a:miter lim="800000"/>
            <a:headEnd/>
            <a:tailEnd/>
          </a:ln>
        </p:spPr>
        <p:txBody>
          <a:bodyPr lIns="93148" tIns="46574" rIns="93148" bIns="46574" anchor="b"/>
          <a:lstStyle/>
          <a:p>
            <a:pPr algn="r" defTabSz="931751"/>
            <a:fld id="{327563BD-6653-4661-A742-3E889906B1A2}" type="slidenum">
              <a:rPr lang="en-US" sz="1200"/>
              <a:pPr algn="r" defTabSz="931751"/>
              <a:t>5</a:t>
            </a:fld>
            <a:endParaRPr lang="en-US" sz="12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701994" y="4416744"/>
            <a:ext cx="5606418" cy="4182112"/>
          </a:xfrm>
          <a:noFill/>
          <a:ln/>
        </p:spPr>
        <p:txBody>
          <a:bodyPr lIns="93148" tIns="46574" rIns="93148" bIns="46574"/>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6913"/>
            <a:ext cx="4627563" cy="34718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FE0C6-B57F-469A-B5CF-AFD221B5CA56}" type="slidenum">
              <a:rPr lang="en-US" smtClean="0"/>
              <a:pPr/>
              <a:t>6</a:t>
            </a:fld>
            <a:endParaRPr lang="en-US" dirty="0"/>
          </a:p>
        </p:txBody>
      </p:sp>
    </p:spTree>
    <p:extLst>
      <p:ext uri="{BB962C8B-B14F-4D97-AF65-F5344CB8AC3E}">
        <p14:creationId xmlns:p14="http://schemas.microsoft.com/office/powerpoint/2010/main" val="1882288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37F52C-451D-4244-931B-7EFFCE3E6BFC}" type="slidenum">
              <a:rPr lang="en-US" smtClean="0"/>
              <a:pPr/>
              <a:t>7</a:t>
            </a:fld>
            <a:endParaRPr lang="en-US" dirty="0"/>
          </a:p>
        </p:txBody>
      </p:sp>
    </p:spTree>
    <p:extLst>
      <p:ext uri="{BB962C8B-B14F-4D97-AF65-F5344CB8AC3E}">
        <p14:creationId xmlns:p14="http://schemas.microsoft.com/office/powerpoint/2010/main" val="609522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6913"/>
            <a:ext cx="4627563" cy="34718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FE0C6-B57F-469A-B5CF-AFD221B5CA56}" type="slidenum">
              <a:rPr lang="en-US" smtClean="0"/>
              <a:pPr/>
              <a:t>8</a:t>
            </a:fld>
            <a:endParaRPr lang="en-US" dirty="0"/>
          </a:p>
        </p:txBody>
      </p:sp>
    </p:spTree>
    <p:extLst>
      <p:ext uri="{BB962C8B-B14F-4D97-AF65-F5344CB8AC3E}">
        <p14:creationId xmlns:p14="http://schemas.microsoft.com/office/powerpoint/2010/main" val="1882288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CEE8F3-3546-4F82-83DD-052A0759D17A}" type="slidenum">
              <a:rPr lang="en-US" smtClean="0"/>
              <a:t>9</a:t>
            </a:fld>
            <a:endParaRPr lang="en-US" dirty="0"/>
          </a:p>
        </p:txBody>
      </p:sp>
    </p:spTree>
    <p:extLst>
      <p:ext uri="{BB962C8B-B14F-4D97-AF65-F5344CB8AC3E}">
        <p14:creationId xmlns:p14="http://schemas.microsoft.com/office/powerpoint/2010/main" val="1997434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144306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290455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3665298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905000"/>
            <a:ext cx="8229600" cy="4221163"/>
          </a:xfrm>
        </p:spPr>
        <p:txBody>
          <a:bodyPr/>
          <a:lstStyle/>
          <a:p>
            <a:r>
              <a:rPr lang="en-US" dirty="0" smtClean="0"/>
              <a:t>Click icon to add chart</a:t>
            </a:r>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4B67483-7079-40B6-86C5-0B44F6D127EE}" type="slidenum">
              <a:rPr lang="en-US" smtClean="0"/>
              <a:pPr/>
              <a:t>‹#›</a:t>
            </a:fld>
            <a:endParaRPr lang="en-US" dirty="0"/>
          </a:p>
        </p:txBody>
      </p:sp>
    </p:spTree>
    <p:extLst>
      <p:ext uri="{BB962C8B-B14F-4D97-AF65-F5344CB8AC3E}">
        <p14:creationId xmlns:p14="http://schemas.microsoft.com/office/powerpoint/2010/main" val="276813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230347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324636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106766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2176820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418756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116763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221517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2FEF6-628F-49E5-B47F-967745DA6E6D}"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920C3-9995-431C-920E-E325DB418AC4}" type="slidenum">
              <a:rPr lang="en-US" smtClean="0"/>
              <a:t>‹#›</a:t>
            </a:fld>
            <a:endParaRPr lang="en-US" dirty="0"/>
          </a:p>
        </p:txBody>
      </p:sp>
    </p:spTree>
    <p:extLst>
      <p:ext uri="{BB962C8B-B14F-4D97-AF65-F5344CB8AC3E}">
        <p14:creationId xmlns:p14="http://schemas.microsoft.com/office/powerpoint/2010/main" val="3801139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2FEF6-628F-49E5-B47F-967745DA6E6D}" type="datetimeFigureOut">
              <a:rPr lang="en-US" smtClean="0"/>
              <a:t>12/21/2017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920C3-9995-431C-920E-E325DB418AC4}" type="slidenum">
              <a:rPr lang="en-US" smtClean="0"/>
              <a:t>‹#›</a:t>
            </a:fld>
            <a:endParaRPr lang="en-US" dirty="0"/>
          </a:p>
        </p:txBody>
      </p:sp>
    </p:spTree>
    <p:extLst>
      <p:ext uri="{BB962C8B-B14F-4D97-AF65-F5344CB8AC3E}">
        <p14:creationId xmlns:p14="http://schemas.microsoft.com/office/powerpoint/2010/main" val="3779771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I. Trends of Fatal Caught-in/between Injuries in Construction (All employment)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35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69294"/>
            <a:ext cx="8382000" cy="709212"/>
          </a:xfrm>
          <a:solidFill>
            <a:srgbClr val="FFFFFF"/>
          </a:solidFill>
        </p:spPr>
        <p:txBody>
          <a:bodyPr>
            <a:noAutofit/>
          </a:bodyPr>
          <a:lstStyle/>
          <a:p>
            <a:pPr marL="457200" indent="-457200" algn="l"/>
            <a:r>
              <a:rPr lang="en-US" sz="2000" b="1" dirty="0">
                <a:latin typeface="Times New Roman" pitchFamily="18" charset="0"/>
                <a:cs typeface="Times New Roman" pitchFamily="18" charset="0"/>
              </a:rPr>
              <a:t>7</a:t>
            </a:r>
            <a:r>
              <a:rPr lang="en-US" sz="2000" b="1" dirty="0" smtClean="0">
                <a:latin typeface="Times New Roman" pitchFamily="18" charset="0"/>
                <a:cs typeface="Times New Roman" pitchFamily="18" charset="0"/>
              </a:rPr>
              <a:t>. Number of fatal caught-in/between injuries, selected construction subsectors, sum of </a:t>
            </a:r>
            <a:r>
              <a:rPr lang="en-US" altLang="zh-CN" sz="2000" b="1" dirty="0" smtClean="0">
                <a:latin typeface="Times New Roman" panose="02020603050405020304" pitchFamily="18" charset="0"/>
                <a:ea typeface="宋体" pitchFamily="2" charset="-122"/>
                <a:cs typeface="Times New Roman" panose="02020603050405020304" pitchFamily="18" charset="0"/>
              </a:rPr>
              <a:t>2011-2015</a:t>
            </a:r>
            <a:endParaRPr lang="en-US" sz="2000" dirty="0">
              <a:latin typeface="Times New Roman" pitchFamily="18" charset="0"/>
              <a:cs typeface="Times New Roman" pitchFamily="18" charset="0"/>
            </a:endParaRPr>
          </a:p>
        </p:txBody>
      </p:sp>
      <p:graphicFrame>
        <p:nvGraphicFramePr>
          <p:cNvPr id="6" name="Object 3"/>
          <p:cNvGraphicFramePr>
            <a:graphicFrameLocks noGrp="1" noChangeAspect="1"/>
          </p:cNvGraphicFramePr>
          <p:nvPr>
            <p:ph type="chart" idx="1"/>
            <p:extLst>
              <p:ext uri="{D42A27DB-BD31-4B8C-83A1-F6EECF244321}">
                <p14:modId xmlns:p14="http://schemas.microsoft.com/office/powerpoint/2010/main" val="925841114"/>
              </p:ext>
            </p:extLst>
          </p:nvPr>
        </p:nvGraphicFramePr>
        <p:xfrm>
          <a:off x="381000" y="990600"/>
          <a:ext cx="8305800" cy="528928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6200" y="6457890"/>
            <a:ext cx="8915400" cy="400110"/>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a:t>
            </a:r>
            <a:r>
              <a:rPr lang="en-US" sz="100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0204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985" y="304800"/>
            <a:ext cx="8044031" cy="685800"/>
          </a:xfrm>
        </p:spPr>
        <p:txBody>
          <a:bodyPr>
            <a:noAutofit/>
          </a:bodyPr>
          <a:lstStyle/>
          <a:p>
            <a:pPr marL="457200" indent="-457200" algn="l"/>
            <a:r>
              <a:rPr lang="en-US" sz="2000" b="1" dirty="0">
                <a:latin typeface="Times New Roman" pitchFamily="18" charset="0"/>
                <a:cs typeface="Times New Roman" pitchFamily="18" charset="0"/>
              </a:rPr>
              <a:t>8</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Number of fatal </a:t>
            </a:r>
            <a:r>
              <a:rPr lang="en-US" sz="2000" b="1" dirty="0" smtClean="0">
                <a:latin typeface="Times New Roman" pitchFamily="18" charset="0"/>
                <a:cs typeface="Times New Roman" pitchFamily="18" charset="0"/>
              </a:rPr>
              <a:t>caught-in/between injuries in Site Preparation subsector, </a:t>
            </a:r>
            <a:r>
              <a:rPr lang="en-US" sz="2000" b="1" dirty="0">
                <a:latin typeface="Times New Roman" pitchFamily="18" charset="0"/>
                <a:cs typeface="Times New Roman" pitchFamily="18" charset="0"/>
              </a:rPr>
              <a:t>2011-2015</a:t>
            </a:r>
            <a:endParaRPr lang="en-US" sz="20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Grp="1" noChangeAspect="1"/>
          </p:cNvGraphicFramePr>
          <p:nvPr>
            <p:ph type="chart" idx="1"/>
            <p:extLst>
              <p:ext uri="{D42A27DB-BD31-4B8C-83A1-F6EECF244321}">
                <p14:modId xmlns:p14="http://schemas.microsoft.com/office/powerpoint/2010/main" val="3566765048"/>
              </p:ext>
            </p:extLst>
          </p:nvPr>
        </p:nvGraphicFramePr>
        <p:xfrm>
          <a:off x="473785" y="1219200"/>
          <a:ext cx="8196431" cy="517928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7929" y="647700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a:t>
            </a:r>
            <a:r>
              <a:rPr lang="en-US" sz="100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8487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503" y="304800"/>
            <a:ext cx="8446994" cy="609600"/>
          </a:xfrm>
        </p:spPr>
        <p:txBody>
          <a:bodyPr>
            <a:noAutofit/>
          </a:bodyPr>
          <a:lstStyle/>
          <a:p>
            <a:pPr marL="457200" indent="-457200" algn="l"/>
            <a:r>
              <a:rPr lang="en-US" altLang="zh-CN" sz="2000" b="1" dirty="0" smtClean="0">
                <a:latin typeface="Times New Roman" panose="02020603050405020304" pitchFamily="18" charset="0"/>
                <a:ea typeface="宋体" pitchFamily="2" charset="-122"/>
                <a:cs typeface="Times New Roman" panose="02020603050405020304" pitchFamily="18" charset="0"/>
              </a:rPr>
              <a:t>9. Number and rate </a:t>
            </a:r>
            <a:r>
              <a:rPr lang="en-US" altLang="zh-CN" sz="2000" b="1" dirty="0">
                <a:latin typeface="Times New Roman" panose="02020603050405020304" pitchFamily="18" charset="0"/>
                <a:ea typeface="宋体" pitchFamily="2" charset="-122"/>
                <a:cs typeface="Times New Roman" panose="02020603050405020304" pitchFamily="18" charset="0"/>
              </a:rPr>
              <a:t>of </a:t>
            </a:r>
            <a:r>
              <a:rPr lang="en-US" altLang="zh-CN" sz="2000" b="1" dirty="0" smtClean="0">
                <a:latin typeface="Times New Roman" panose="02020603050405020304" pitchFamily="18" charset="0"/>
                <a:ea typeface="宋体" pitchFamily="2" charset="-122"/>
                <a:cs typeface="Times New Roman" panose="02020603050405020304" pitchFamily="18" charset="0"/>
              </a:rPr>
              <a:t>fatal caught-in/between injuries in construction, </a:t>
            </a:r>
            <a:r>
              <a:rPr lang="en-US" altLang="zh-CN" sz="2000" b="1" dirty="0">
                <a:latin typeface="Times New Roman" panose="02020603050405020304" pitchFamily="18" charset="0"/>
                <a:ea typeface="宋体" pitchFamily="2" charset="-122"/>
                <a:cs typeface="Times New Roman" panose="02020603050405020304" pitchFamily="18" charset="0"/>
              </a:rPr>
              <a:t>selected </a:t>
            </a:r>
            <a:r>
              <a:rPr lang="en-US" altLang="zh-CN" sz="2000" b="1" dirty="0" smtClean="0">
                <a:latin typeface="Times New Roman" panose="02020603050405020304" pitchFamily="18" charset="0"/>
                <a:ea typeface="宋体" pitchFamily="2" charset="-122"/>
                <a:cs typeface="Times New Roman" panose="02020603050405020304" pitchFamily="18" charset="0"/>
              </a:rPr>
              <a:t>occupations</a:t>
            </a:r>
            <a:r>
              <a:rPr lang="en-US" altLang="zh-CN" sz="2000" b="1" dirty="0">
                <a:latin typeface="Times New Roman" panose="02020603050405020304" pitchFamily="18" charset="0"/>
                <a:ea typeface="宋体" pitchFamily="2" charset="-122"/>
                <a:cs typeface="Times New Roman" panose="02020603050405020304" pitchFamily="18" charset="0"/>
              </a:rPr>
              <a:t>, </a:t>
            </a:r>
            <a:r>
              <a:rPr lang="en-US" altLang="zh-CN" sz="2000" b="1" dirty="0" smtClean="0">
                <a:latin typeface="Times New Roman" panose="02020603050405020304" pitchFamily="18" charset="0"/>
                <a:ea typeface="宋体" pitchFamily="2" charset="-122"/>
                <a:cs typeface="Times New Roman" panose="02020603050405020304" pitchFamily="18" charset="0"/>
              </a:rPr>
              <a:t>sum of 2011-2015 </a:t>
            </a:r>
            <a:endParaRPr lang="en-US" sz="2000" dirty="0">
              <a:latin typeface="Times New Roman" panose="02020603050405020304" pitchFamily="18" charset="0"/>
              <a:cs typeface="Times New Roman" panose="02020603050405020304" pitchFamily="18" charset="0"/>
            </a:endParaRPr>
          </a:p>
        </p:txBody>
      </p:sp>
      <p:graphicFrame>
        <p:nvGraphicFramePr>
          <p:cNvPr id="4" name="Object 5"/>
          <p:cNvGraphicFramePr>
            <a:graphicFrameLocks noGrp="1" noChangeAspect="1"/>
          </p:cNvGraphicFramePr>
          <p:nvPr>
            <p:ph type="chart" idx="1"/>
            <p:extLst>
              <p:ext uri="{D42A27DB-BD31-4B8C-83A1-F6EECF244321}">
                <p14:modId xmlns:p14="http://schemas.microsoft.com/office/powerpoint/2010/main" val="75080018"/>
              </p:ext>
            </p:extLst>
          </p:nvPr>
        </p:nvGraphicFramePr>
        <p:xfrm>
          <a:off x="304800" y="1066800"/>
          <a:ext cx="8534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 y="645789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Numbers of FTEs were estimated using the Current Population Survey. Calculations by the authors. The views expressed here do not necessarily reflect the views of the BLS. </a:t>
            </a:r>
          </a:p>
        </p:txBody>
      </p:sp>
    </p:spTree>
    <p:extLst>
      <p:ext uri="{BB962C8B-B14F-4D97-AF65-F5344CB8AC3E}">
        <p14:creationId xmlns:p14="http://schemas.microsoft.com/office/powerpoint/2010/main" val="43037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42900" y="304800"/>
            <a:ext cx="8458200" cy="704910"/>
          </a:xfrm>
        </p:spPr>
        <p:txBody>
          <a:bodyPr>
            <a:normAutofit/>
          </a:bodyPr>
          <a:lstStyle/>
          <a:p>
            <a:pPr marL="457200" indent="-457200" algn="l"/>
            <a:r>
              <a:rPr lang="en-US" altLang="zh-CN" sz="2000" b="1" dirty="0" smtClean="0">
                <a:latin typeface="Times New Roman" panose="02020603050405020304" pitchFamily="18" charset="0"/>
                <a:cs typeface="Times New Roman" panose="02020603050405020304" pitchFamily="18" charset="0"/>
              </a:rPr>
              <a:t>10. Rate of fatal caught-in/between injuries in construction, selected worker characteristics, </a:t>
            </a:r>
            <a:r>
              <a:rPr lang="en-US" sz="2000" b="1" dirty="0" smtClean="0">
                <a:latin typeface="Times New Roman" panose="02020603050405020304" pitchFamily="18" charset="0"/>
                <a:cs typeface="Times New Roman" panose="02020603050405020304" pitchFamily="18" charset="0"/>
              </a:rPr>
              <a:t>average </a:t>
            </a:r>
            <a:r>
              <a:rPr lang="en-US" sz="2000" b="1" dirty="0">
                <a:latin typeface="Times New Roman" panose="02020603050405020304" pitchFamily="18" charset="0"/>
                <a:cs typeface="Times New Roman" panose="02020603050405020304" pitchFamily="18" charset="0"/>
              </a:rPr>
              <a:t>of </a:t>
            </a:r>
            <a:r>
              <a:rPr lang="en-US" sz="2000" b="1" dirty="0" smtClean="0">
                <a:latin typeface="Times New Roman" panose="02020603050405020304" pitchFamily="18" charset="0"/>
                <a:cs typeface="Times New Roman" panose="02020603050405020304" pitchFamily="18" charset="0"/>
              </a:rPr>
              <a:t>2011-2015</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2181307191"/>
              </p:ext>
            </p:extLst>
          </p:nvPr>
        </p:nvGraphicFramePr>
        <p:xfrm>
          <a:off x="609600" y="1295400"/>
          <a:ext cx="7924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645789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a:t>
            </a:r>
            <a:r>
              <a:rPr lang="en-US" sz="1000" dirty="0" smtClean="0">
                <a:latin typeface="Times New Roman" panose="02020603050405020304" pitchFamily="18" charset="0"/>
                <a:cs typeface="Times New Roman" panose="02020603050405020304" pitchFamily="18" charset="0"/>
              </a:rPr>
              <a:t>Numbers </a:t>
            </a:r>
            <a:r>
              <a:rPr lang="en-US" sz="1000" dirty="0">
                <a:latin typeface="Times New Roman" panose="02020603050405020304" pitchFamily="18" charset="0"/>
                <a:cs typeface="Times New Roman" panose="02020603050405020304" pitchFamily="18" charset="0"/>
              </a:rPr>
              <a:t>of FTEs were estimated using the Current Population Survey. Calculations by the authors</a:t>
            </a:r>
            <a:r>
              <a:rPr lang="en-US" sz="1000" dirty="0" smtClean="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The views expressed here do not necessarily reflect the views of the BLS. </a:t>
            </a:r>
          </a:p>
        </p:txBody>
      </p:sp>
    </p:spTree>
    <p:extLst>
      <p:ext uri="{BB962C8B-B14F-4D97-AF65-F5344CB8AC3E}">
        <p14:creationId xmlns:p14="http://schemas.microsoft.com/office/powerpoint/2010/main" val="4102865170"/>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800"/>
            <a:ext cx="8368553" cy="685800"/>
          </a:xfrm>
        </p:spPr>
        <p:txBody>
          <a:bodyPr>
            <a:noAutofit/>
          </a:bodyPr>
          <a:lstStyle/>
          <a:p>
            <a:pPr marL="457200" indent="-457200" algn="l"/>
            <a:r>
              <a:rPr lang="en-US" sz="2000" b="1" dirty="0" smtClean="0">
                <a:latin typeface="Times New Roman" panose="02020603050405020304" pitchFamily="18" charset="0"/>
                <a:cs typeface="Times New Roman" panose="02020603050405020304" pitchFamily="18" charset="0"/>
              </a:rPr>
              <a:t>11. Percentage and rate of fatal caught-in/between injuries in construction, </a:t>
            </a:r>
            <a:r>
              <a:rPr lang="en-US" sz="2000" b="1" dirty="0">
                <a:latin typeface="Times New Roman" panose="02020603050405020304" pitchFamily="18" charset="0"/>
                <a:cs typeface="Times New Roman" panose="02020603050405020304" pitchFamily="18" charset="0"/>
              </a:rPr>
              <a:t>by age </a:t>
            </a:r>
            <a:r>
              <a:rPr lang="en-US" sz="2000" b="1" dirty="0" smtClean="0">
                <a:latin typeface="Times New Roman" panose="02020603050405020304" pitchFamily="18" charset="0"/>
                <a:cs typeface="Times New Roman" panose="02020603050405020304" pitchFamily="18" charset="0"/>
              </a:rPr>
              <a:t>group</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average of 2011-2015</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1700482536"/>
              </p:ext>
            </p:extLst>
          </p:nvPr>
        </p:nvGraphicFramePr>
        <p:xfrm>
          <a:off x="482600" y="1066800"/>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645789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Numbers of FTEs were estimated using the Current Population Survey. Calculations by the authors. The views expressed here do not necessarily reflect the views of the BLS. </a:t>
            </a:r>
          </a:p>
        </p:txBody>
      </p:sp>
    </p:spTree>
    <p:extLst>
      <p:ext uri="{BB962C8B-B14F-4D97-AF65-F5344CB8AC3E}">
        <p14:creationId xmlns:p14="http://schemas.microsoft.com/office/powerpoint/2010/main" val="2205806083"/>
      </p:ext>
    </p:extLst>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III. </a:t>
            </a:r>
            <a:r>
              <a:rPr lang="en-US" sz="3200" b="1" dirty="0">
                <a:latin typeface="Times New Roman" panose="02020603050405020304" pitchFamily="18" charset="0"/>
                <a:cs typeface="Times New Roman" panose="02020603050405020304" pitchFamily="18" charset="0"/>
              </a:rPr>
              <a:t>Trends of </a:t>
            </a:r>
            <a:r>
              <a:rPr lang="en-US" sz="3200" b="1" dirty="0" smtClean="0">
                <a:latin typeface="Times New Roman" panose="02020603050405020304" pitchFamily="18" charset="0"/>
                <a:cs typeface="Times New Roman" panose="02020603050405020304" pitchFamily="18" charset="0"/>
              </a:rPr>
              <a:t>Nonfatal Caught-in/between Injuries in </a:t>
            </a:r>
            <a:r>
              <a:rPr lang="en-US" sz="3200" b="1" dirty="0">
                <a:latin typeface="Times New Roman" panose="02020603050405020304" pitchFamily="18" charset="0"/>
                <a:cs typeface="Times New Roman" panose="02020603050405020304" pitchFamily="18" charset="0"/>
              </a:rPr>
              <a:t>Construction</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(Private wage-and-salary workers) </a:t>
            </a:r>
          </a:p>
        </p:txBody>
      </p:sp>
    </p:spTree>
    <p:extLst>
      <p:ext uri="{BB962C8B-B14F-4D97-AF65-F5344CB8AC3E}">
        <p14:creationId xmlns:p14="http://schemas.microsoft.com/office/powerpoint/2010/main" val="2043508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342900" y="304800"/>
            <a:ext cx="8458200" cy="685800"/>
          </a:xfrm>
        </p:spPr>
        <p:txBody>
          <a:bodyPr>
            <a:noAutofit/>
          </a:bodyPr>
          <a:lstStyle/>
          <a:p>
            <a:pPr marL="457200" indent="-457200" algn="l"/>
            <a:r>
              <a:rPr lang="en-US" altLang="zh-CN" sz="2000" b="1" dirty="0" smtClean="0">
                <a:latin typeface="Times New Roman" panose="02020603050405020304" pitchFamily="18" charset="0"/>
                <a:ea typeface="宋体" pitchFamily="2" charset="-122"/>
                <a:cs typeface="Times New Roman" panose="02020603050405020304" pitchFamily="18" charset="0"/>
              </a:rPr>
              <a:t>12. Number and rate </a:t>
            </a:r>
            <a:r>
              <a:rPr lang="en-US" altLang="zh-CN" sz="2000" b="1" dirty="0">
                <a:latin typeface="Times New Roman" panose="02020603050405020304" pitchFamily="18" charset="0"/>
                <a:ea typeface="宋体" pitchFamily="2" charset="-122"/>
                <a:cs typeface="Times New Roman" panose="02020603050405020304" pitchFamily="18" charset="0"/>
              </a:rPr>
              <a:t>of </a:t>
            </a:r>
            <a:r>
              <a:rPr lang="en-US" altLang="zh-CN" sz="2000" b="1" dirty="0" smtClean="0">
                <a:latin typeface="Times New Roman" panose="02020603050405020304" pitchFamily="18" charset="0"/>
                <a:ea typeface="宋体" pitchFamily="2" charset="-122"/>
                <a:cs typeface="Times New Roman" panose="02020603050405020304" pitchFamily="18" charset="0"/>
              </a:rPr>
              <a:t>nonfatal caught-in/between injuries resulting in days away from work in construction</a:t>
            </a:r>
            <a:r>
              <a:rPr lang="en-US" altLang="zh-CN" sz="2000" b="1" dirty="0">
                <a:latin typeface="Times New Roman" panose="02020603050405020304" pitchFamily="18" charset="0"/>
                <a:ea typeface="宋体" pitchFamily="2" charset="-122"/>
                <a:cs typeface="Times New Roman" panose="02020603050405020304" pitchFamily="18" charset="0"/>
              </a:rPr>
              <a:t>, </a:t>
            </a:r>
            <a:r>
              <a:rPr lang="en-US" altLang="zh-CN" sz="2000" b="1" dirty="0" smtClean="0">
                <a:latin typeface="Times New Roman" panose="02020603050405020304" pitchFamily="18" charset="0"/>
                <a:ea typeface="宋体" pitchFamily="2" charset="-122"/>
                <a:cs typeface="Times New Roman" panose="02020603050405020304" pitchFamily="18" charset="0"/>
              </a:rPr>
              <a:t>2003-2015</a:t>
            </a:r>
            <a:endParaRPr lang="en-US" sz="2000" b="1" dirty="0"/>
          </a:p>
        </p:txBody>
      </p:sp>
      <p:graphicFrame>
        <p:nvGraphicFramePr>
          <p:cNvPr id="6" name="Object 2"/>
          <p:cNvGraphicFramePr>
            <a:graphicFrameLocks noChangeAspect="1"/>
          </p:cNvGraphicFramePr>
          <p:nvPr>
            <p:extLst>
              <p:ext uri="{D42A27DB-BD31-4B8C-83A1-F6EECF244321}">
                <p14:modId xmlns:p14="http://schemas.microsoft.com/office/powerpoint/2010/main" val="3071801029"/>
              </p:ext>
            </p:extLst>
          </p:nvPr>
        </p:nvGraphicFramePr>
        <p:xfrm>
          <a:off x="381000" y="1143000"/>
          <a:ext cx="8382001" cy="507507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495800" y="2252246"/>
            <a:ext cx="1676400" cy="338554"/>
          </a:xfrm>
          <a:prstGeom prst="rect">
            <a:avLst/>
          </a:prstGeom>
          <a:noFill/>
          <a:ln>
            <a:solidFill>
              <a:srgbClr val="FF0000"/>
            </a:solidFill>
          </a:ln>
        </p:spPr>
        <p:txBody>
          <a:bodyPr wrap="square" rtlCol="0">
            <a:spAutoFit/>
          </a:bodyPr>
          <a:lstStyle/>
          <a:p>
            <a:pPr algn="ctr"/>
            <a:r>
              <a:rPr lang="en-US" sz="1600" dirty="0" smtClean="0">
                <a:latin typeface="Times New Roman" pitchFamily="18" charset="0"/>
                <a:cs typeface="Times New Roman" pitchFamily="18" charset="0"/>
              </a:rPr>
              <a:t>Revised OIICS</a:t>
            </a:r>
            <a:endParaRPr lang="en-US" sz="1600" dirty="0">
              <a:latin typeface="Times New Roman" pitchFamily="18" charset="0"/>
              <a:cs typeface="Times New Roman" pitchFamily="18" charset="0"/>
            </a:endParaRPr>
          </a:p>
        </p:txBody>
      </p:sp>
      <p:cxnSp>
        <p:nvCxnSpPr>
          <p:cNvPr id="3" name="Straight Arrow Connector 2"/>
          <p:cNvCxnSpPr/>
          <p:nvPr/>
        </p:nvCxnSpPr>
        <p:spPr bwMode="auto">
          <a:xfrm flipV="1">
            <a:off x="5334000" y="2590800"/>
            <a:ext cx="0" cy="28956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8" name="Rectangle 7"/>
          <p:cNvSpPr>
            <a:spLocks noChangeArrowheads="1"/>
          </p:cNvSpPr>
          <p:nvPr/>
        </p:nvSpPr>
        <p:spPr bwMode="auto">
          <a:xfrm>
            <a:off x="0" y="6504057"/>
            <a:ext cx="9144000" cy="400110"/>
          </a:xfrm>
          <a:prstGeom prst="rect">
            <a:avLst/>
          </a:prstGeom>
          <a:noFill/>
          <a:ln w="9525">
            <a:noFill/>
            <a:miter lim="800000"/>
            <a:headEnd/>
            <a:tailEnd/>
          </a:ln>
        </p:spPr>
        <p:txBody>
          <a:bodyPr wrap="square">
            <a:spAutoFit/>
          </a:bodyPr>
          <a:lstStyle/>
          <a:p>
            <a:r>
              <a:rPr lang="en-US" altLang="zh-CN" sz="1000" dirty="0" smtClean="0">
                <a:latin typeface="Times New Roman" panose="02020603050405020304" pitchFamily="18" charset="0"/>
                <a:ea typeface="宋体" pitchFamily="2" charset="-122"/>
                <a:cs typeface="Times New Roman" panose="02020603050405020304" pitchFamily="18" charset="0"/>
              </a:rPr>
              <a:t>Note</a:t>
            </a:r>
            <a:r>
              <a:rPr lang="en-US" altLang="zh-CN" sz="1000" dirty="0">
                <a:latin typeface="Times New Roman" panose="02020603050405020304" pitchFamily="18" charset="0"/>
                <a:ea typeface="宋体" pitchFamily="2" charset="-122"/>
                <a:cs typeface="Times New Roman" panose="02020603050405020304" pitchFamily="18" charset="0"/>
              </a:rPr>
              <a:t>: </a:t>
            </a:r>
            <a:r>
              <a:rPr lang="en-US" altLang="zh-CN" sz="1000" dirty="0">
                <a:solidFill>
                  <a:prstClr val="black"/>
                </a:solidFill>
                <a:latin typeface="Times New Roman" panose="02020603050405020304" pitchFamily="18" charset="0"/>
                <a:cs typeface="Times New Roman" panose="02020603050405020304" pitchFamily="18" charset="0"/>
              </a:rPr>
              <a:t>In 2011, the SOII switched to OIICS version 2.01, therefore the numbers before and after 2011 </a:t>
            </a:r>
            <a:r>
              <a:rPr lang="en-US" altLang="zh-CN" sz="1000" dirty="0" smtClean="0">
                <a:solidFill>
                  <a:prstClr val="black"/>
                </a:solidFill>
                <a:latin typeface="Times New Roman" panose="02020603050405020304" pitchFamily="18" charset="0"/>
                <a:cs typeface="Times New Roman" panose="02020603050405020304" pitchFamily="18" charset="0"/>
              </a:rPr>
              <a:t>are </a:t>
            </a:r>
            <a:r>
              <a:rPr lang="en-US" altLang="zh-CN" sz="1000" dirty="0">
                <a:solidFill>
                  <a:prstClr val="black"/>
                </a:solidFill>
                <a:latin typeface="Times New Roman" panose="02020603050405020304" pitchFamily="18" charset="0"/>
                <a:cs typeface="Times New Roman" panose="02020603050405020304" pitchFamily="18" charset="0"/>
              </a:rPr>
              <a:t>not comparable</a:t>
            </a:r>
            <a:r>
              <a:rPr lang="en-US" altLang="zh-CN" sz="1000" dirty="0" smtClean="0">
                <a:solidFill>
                  <a:prstClr val="black"/>
                </a:solidFill>
                <a:latin typeface="Times New Roman" panose="02020603050405020304" pitchFamily="18" charset="0"/>
                <a:cs typeface="Times New Roman" panose="02020603050405020304" pitchFamily="18" charset="0"/>
              </a:rPr>
              <a:t>. </a:t>
            </a:r>
            <a:r>
              <a:rPr lang="en-US" sz="1000" dirty="0" smtClean="0">
                <a:solidFill>
                  <a:srgbClr val="000000"/>
                </a:solidFill>
                <a:latin typeface="Times New Roman" panose="02020603050405020304" pitchFamily="18" charset="0"/>
                <a:cs typeface="Times New Roman" panose="02020603050405020304" pitchFamily="18" charset="0"/>
              </a:rPr>
              <a:t>Data cover private wage-and-salary workers.</a:t>
            </a:r>
          </a:p>
          <a:p>
            <a:r>
              <a:rPr lang="en-US" sz="1000" dirty="0">
                <a:solidFill>
                  <a:srgbClr val="000000"/>
                </a:solidFill>
                <a:latin typeface="Times New Roman" panose="02020603050405020304" pitchFamily="18" charset="0"/>
                <a:cs typeface="Times New Roman" panose="02020603050405020304" pitchFamily="18" charset="0"/>
              </a:rPr>
              <a:t>Source: 2003-2015 Survey of Occupational Injuries and Illnesses</a:t>
            </a:r>
            <a:r>
              <a:rPr lang="en-US" sz="1000" dirty="0" smtClean="0">
                <a:solidFill>
                  <a:srgbClr val="000000"/>
                </a:solidFill>
                <a:latin typeface="Times New Roman" panose="02020603050405020304" pitchFamily="18" charset="0"/>
                <a:cs typeface="Times New Roman" panose="02020603050405020304" pitchFamily="18" charset="0"/>
              </a:rPr>
              <a:t>.</a:t>
            </a:r>
            <a:endParaRPr lang="en-US" sz="1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226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985" y="304800"/>
            <a:ext cx="8044031" cy="685800"/>
          </a:xfrm>
        </p:spPr>
        <p:txBody>
          <a:bodyPr>
            <a:noAutofit/>
          </a:bodyPr>
          <a:lstStyle/>
          <a:p>
            <a:pPr marL="457200" indent="-457200" algn="l"/>
            <a:r>
              <a:rPr lang="en-US" altLang="zh-CN" sz="2000" b="1" dirty="0" smtClean="0">
                <a:latin typeface="Times New Roman" panose="02020603050405020304" pitchFamily="18" charset="0"/>
                <a:cs typeface="Times New Roman" panose="02020603050405020304" pitchFamily="18" charset="0"/>
              </a:rPr>
              <a:t>13. Number </a:t>
            </a:r>
            <a:r>
              <a:rPr lang="en-US" altLang="zh-CN" sz="2000" b="1" dirty="0">
                <a:latin typeface="Times New Roman" panose="02020603050405020304" pitchFamily="18" charset="0"/>
                <a:cs typeface="Times New Roman" panose="02020603050405020304" pitchFamily="18" charset="0"/>
              </a:rPr>
              <a:t>of </a:t>
            </a:r>
            <a:r>
              <a:rPr lang="en-US" altLang="zh-CN" sz="2000" b="1" dirty="0" smtClean="0">
                <a:latin typeface="Times New Roman" panose="02020603050405020304" pitchFamily="18" charset="0"/>
                <a:cs typeface="Times New Roman" panose="02020603050405020304" pitchFamily="18" charset="0"/>
              </a:rPr>
              <a:t>nonfatal caught-in/between injuries in construction, by collapsing materials versus by object or equipment, </a:t>
            </a:r>
            <a:r>
              <a:rPr lang="en-US" altLang="zh-CN" sz="2000" b="1" dirty="0" smtClean="0">
                <a:latin typeface="Times New Roman" panose="02020603050405020304" pitchFamily="18" charset="0"/>
                <a:cs typeface="Times New Roman" panose="02020603050405020304" pitchFamily="18" charset="0"/>
              </a:rPr>
              <a:t>2003-2015</a:t>
            </a:r>
            <a:endParaRPr lang="en-US" sz="20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Grp="1" noChangeAspect="1"/>
          </p:cNvGraphicFramePr>
          <p:nvPr>
            <p:ph type="chart" idx="1"/>
            <p:extLst>
              <p:ext uri="{D42A27DB-BD31-4B8C-83A1-F6EECF244321}">
                <p14:modId xmlns:p14="http://schemas.microsoft.com/office/powerpoint/2010/main" val="294079193"/>
              </p:ext>
            </p:extLst>
          </p:nvPr>
        </p:nvGraphicFramePr>
        <p:xfrm>
          <a:off x="473785" y="1219200"/>
          <a:ext cx="8196431" cy="517928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513" y="6487941"/>
            <a:ext cx="9144000" cy="400110"/>
          </a:xfrm>
          <a:prstGeom prst="rect">
            <a:avLst/>
          </a:prstGeom>
        </p:spPr>
        <p:txBody>
          <a:bodyPr wrap="square">
            <a:spAutoFit/>
          </a:bodyPr>
          <a:lstStyle/>
          <a:p>
            <a:pPr eaLnBrk="0" hangingPunct="0"/>
            <a:r>
              <a:rPr lang="en-US" altLang="zh-CN" sz="1000" dirty="0">
                <a:solidFill>
                  <a:prstClr val="black"/>
                </a:solidFill>
                <a:latin typeface="Times New Roman" panose="02020603050405020304" pitchFamily="18" charset="0"/>
                <a:cs typeface="Times New Roman" panose="02020603050405020304" pitchFamily="18" charset="0"/>
              </a:rPr>
              <a:t>Note: In 2011, the </a:t>
            </a:r>
            <a:r>
              <a:rPr lang="en-US" altLang="zh-CN" sz="1000" dirty="0" smtClean="0">
                <a:solidFill>
                  <a:prstClr val="black"/>
                </a:solidFill>
                <a:latin typeface="Times New Roman" panose="02020603050405020304" pitchFamily="18" charset="0"/>
                <a:cs typeface="Times New Roman" panose="02020603050405020304" pitchFamily="18" charset="0"/>
              </a:rPr>
              <a:t>SOII switched </a:t>
            </a:r>
            <a:r>
              <a:rPr lang="en-US" altLang="zh-CN" sz="1000" dirty="0">
                <a:solidFill>
                  <a:prstClr val="black"/>
                </a:solidFill>
                <a:latin typeface="Times New Roman" panose="02020603050405020304" pitchFamily="18" charset="0"/>
                <a:cs typeface="Times New Roman" panose="02020603050405020304" pitchFamily="18" charset="0"/>
              </a:rPr>
              <a:t>to OIICS version </a:t>
            </a:r>
            <a:r>
              <a:rPr lang="en-US" altLang="zh-CN" sz="1000" dirty="0" smtClean="0">
                <a:solidFill>
                  <a:prstClr val="black"/>
                </a:solidFill>
                <a:latin typeface="Times New Roman" panose="02020603050405020304" pitchFamily="18" charset="0"/>
                <a:cs typeface="Times New Roman" panose="02020603050405020304" pitchFamily="18" charset="0"/>
              </a:rPr>
              <a:t>2.01, </a:t>
            </a:r>
            <a:r>
              <a:rPr lang="en-US" altLang="zh-CN" sz="1000" dirty="0">
                <a:solidFill>
                  <a:prstClr val="black"/>
                </a:solidFill>
                <a:latin typeface="Times New Roman" panose="02020603050405020304" pitchFamily="18" charset="0"/>
                <a:cs typeface="Times New Roman" panose="02020603050405020304" pitchFamily="18" charset="0"/>
              </a:rPr>
              <a:t>therefore the numbers before and after 2011 </a:t>
            </a:r>
            <a:r>
              <a:rPr lang="en-US" altLang="zh-CN" sz="1000" dirty="0" smtClean="0">
                <a:solidFill>
                  <a:prstClr val="black"/>
                </a:solidFill>
                <a:latin typeface="Times New Roman" panose="02020603050405020304" pitchFamily="18" charset="0"/>
                <a:cs typeface="Times New Roman" panose="02020603050405020304" pitchFamily="18" charset="0"/>
              </a:rPr>
              <a:t>are </a:t>
            </a:r>
            <a:r>
              <a:rPr lang="en-US" altLang="zh-CN" sz="1000" dirty="0">
                <a:solidFill>
                  <a:prstClr val="black"/>
                </a:solidFill>
                <a:latin typeface="Times New Roman" panose="02020603050405020304" pitchFamily="18" charset="0"/>
                <a:cs typeface="Times New Roman" panose="02020603050405020304" pitchFamily="18" charset="0"/>
              </a:rPr>
              <a:t>not </a:t>
            </a:r>
            <a:r>
              <a:rPr lang="en-US" altLang="zh-CN" sz="1000" dirty="0" smtClean="0">
                <a:solidFill>
                  <a:prstClr val="black"/>
                </a:solidFill>
                <a:latin typeface="Times New Roman" panose="02020603050405020304" pitchFamily="18" charset="0"/>
                <a:cs typeface="Times New Roman" panose="02020603050405020304" pitchFamily="18" charset="0"/>
              </a:rPr>
              <a:t>comparable.</a:t>
            </a:r>
            <a:endParaRPr lang="en-US" altLang="zh-CN" sz="1000" dirty="0">
              <a:solidFill>
                <a:prstClr val="black"/>
              </a:solidFill>
              <a:latin typeface="Times New Roman" panose="02020603050405020304" pitchFamily="18" charset="0"/>
              <a:cs typeface="Times New Roman" panose="02020603050405020304" pitchFamily="18" charset="0"/>
            </a:endParaRPr>
          </a:p>
          <a:p>
            <a:r>
              <a:rPr lang="en-US" sz="1000" dirty="0" smtClean="0">
                <a:solidFill>
                  <a:srgbClr val="000000"/>
                </a:solidFill>
                <a:latin typeface="Times New Roman" panose="02020603050405020304" pitchFamily="18" charset="0"/>
                <a:cs typeface="Times New Roman" panose="02020603050405020304" pitchFamily="18" charset="0"/>
              </a:rPr>
              <a:t>Source</a:t>
            </a:r>
            <a:r>
              <a:rPr lang="en-US" sz="1000" dirty="0">
                <a:solidFill>
                  <a:srgbClr val="000000"/>
                </a:solidFill>
                <a:latin typeface="Times New Roman" panose="02020603050405020304" pitchFamily="18" charset="0"/>
                <a:cs typeface="Times New Roman" panose="02020603050405020304" pitchFamily="18" charset="0"/>
              </a:rPr>
              <a:t>: 2003-2015 Survey of Occupational Injuries and Illnesses.</a:t>
            </a:r>
          </a:p>
        </p:txBody>
      </p:sp>
    </p:spTree>
    <p:extLst>
      <p:ext uri="{BB962C8B-B14F-4D97-AF65-F5344CB8AC3E}">
        <p14:creationId xmlns:p14="http://schemas.microsoft.com/office/powerpoint/2010/main" val="3456361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69294"/>
            <a:ext cx="8382000" cy="709212"/>
          </a:xfrm>
          <a:solidFill>
            <a:srgbClr val="FFFFFF"/>
          </a:solidFill>
        </p:spPr>
        <p:txBody>
          <a:bodyPr>
            <a:noAutofit/>
          </a:bodyPr>
          <a:lstStyle/>
          <a:p>
            <a:pPr marL="457200" indent="-457200" algn="l"/>
            <a:r>
              <a:rPr lang="en-US" sz="2000" b="1" dirty="0" smtClean="0">
                <a:latin typeface="Times New Roman" pitchFamily="18" charset="0"/>
                <a:cs typeface="Times New Roman" pitchFamily="18" charset="0"/>
              </a:rPr>
              <a:t>14a</a:t>
            </a:r>
            <a:r>
              <a:rPr lang="en-US" sz="2000" b="1" dirty="0">
                <a:latin typeface="Times New Roman" pitchFamily="18" charset="0"/>
                <a:cs typeface="Times New Roman" pitchFamily="18" charset="0"/>
              </a:rPr>
              <a:t>. Number of </a:t>
            </a:r>
            <a:r>
              <a:rPr lang="en-US" altLang="zh-CN" sz="2000" b="1" dirty="0">
                <a:latin typeface="Times New Roman" panose="02020603050405020304" pitchFamily="18" charset="0"/>
                <a:cs typeface="Times New Roman" panose="02020603050405020304" pitchFamily="18" charset="0"/>
              </a:rPr>
              <a:t>nonfatal injuries from being </a:t>
            </a:r>
            <a:r>
              <a:rPr lang="en-US" altLang="zh-CN" sz="2000" b="1" dirty="0" smtClean="0">
                <a:latin typeface="Times New Roman" panose="02020603050405020304" pitchFamily="18" charset="0"/>
                <a:cs typeface="Times New Roman" panose="02020603050405020304" pitchFamily="18" charset="0"/>
              </a:rPr>
              <a:t>caught or compressed by object or equipment</a:t>
            </a:r>
            <a:r>
              <a:rPr lang="en-US" altLang="zh-CN" sz="2000" b="1" dirty="0">
                <a:latin typeface="Times New Roman" panose="02020603050405020304" pitchFamily="18" charset="0"/>
                <a:cs typeface="Times New Roman" panose="02020603050405020304" pitchFamily="18" charset="0"/>
              </a:rPr>
              <a:t>, by major industry, 2</a:t>
            </a:r>
            <a:r>
              <a:rPr lang="en-US" sz="2000" b="1" dirty="0">
                <a:latin typeface="Times New Roman" pitchFamily="18" charset="0"/>
                <a:cs typeface="Times New Roman" pitchFamily="18" charset="0"/>
              </a:rPr>
              <a:t>015 </a:t>
            </a:r>
            <a:endParaRPr lang="en-US" sz="2000" dirty="0">
              <a:latin typeface="Times New Roman" pitchFamily="18" charset="0"/>
              <a:cs typeface="Times New Roman" pitchFamily="18" charset="0"/>
            </a:endParaRPr>
          </a:p>
        </p:txBody>
      </p:sp>
      <p:graphicFrame>
        <p:nvGraphicFramePr>
          <p:cNvPr id="6" name="Object 3"/>
          <p:cNvGraphicFramePr>
            <a:graphicFrameLocks noGrp="1" noChangeAspect="1"/>
          </p:cNvGraphicFramePr>
          <p:nvPr>
            <p:ph type="chart" idx="1"/>
            <p:extLst>
              <p:ext uri="{D42A27DB-BD31-4B8C-83A1-F6EECF244321}">
                <p14:modId xmlns:p14="http://schemas.microsoft.com/office/powerpoint/2010/main" val="1925650052"/>
              </p:ext>
            </p:extLst>
          </p:nvPr>
        </p:nvGraphicFramePr>
        <p:xfrm>
          <a:off x="414270" y="1078506"/>
          <a:ext cx="8305800" cy="528928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6611051"/>
            <a:ext cx="9144000" cy="246221"/>
          </a:xfrm>
          <a:prstGeom prst="rect">
            <a:avLst/>
          </a:prstGeom>
        </p:spPr>
        <p:txBody>
          <a:bodyPr wrap="square">
            <a:spAutoFit/>
          </a:bodyPr>
          <a:lstStyle/>
          <a:p>
            <a:r>
              <a:rPr lang="en-US" sz="1000" dirty="0" smtClean="0">
                <a:solidFill>
                  <a:srgbClr val="000000"/>
                </a:solidFill>
                <a:latin typeface="Times New Roman" panose="02020603050405020304" pitchFamily="18" charset="0"/>
                <a:cs typeface="Times New Roman" panose="02020603050405020304" pitchFamily="18" charset="0"/>
              </a:rPr>
              <a:t>Source</a:t>
            </a:r>
            <a:r>
              <a:rPr lang="en-US" sz="1000" dirty="0">
                <a:solidFill>
                  <a:srgbClr val="000000"/>
                </a:solidFill>
                <a:latin typeface="Times New Roman" panose="02020603050405020304" pitchFamily="18" charset="0"/>
                <a:cs typeface="Times New Roman" panose="02020603050405020304" pitchFamily="18" charset="0"/>
              </a:rPr>
              <a:t>: </a:t>
            </a:r>
            <a:r>
              <a:rPr lang="en-US" sz="1000" dirty="0" smtClean="0">
                <a:solidFill>
                  <a:srgbClr val="000000"/>
                </a:solidFill>
                <a:latin typeface="Times New Roman" panose="02020603050405020304" pitchFamily="18" charset="0"/>
                <a:cs typeface="Times New Roman" panose="02020603050405020304" pitchFamily="18" charset="0"/>
              </a:rPr>
              <a:t>2015 </a:t>
            </a:r>
            <a:r>
              <a:rPr lang="en-US" sz="1000" dirty="0">
                <a:solidFill>
                  <a:srgbClr val="000000"/>
                </a:solidFill>
                <a:latin typeface="Times New Roman" panose="02020603050405020304" pitchFamily="18" charset="0"/>
                <a:cs typeface="Times New Roman" panose="02020603050405020304" pitchFamily="18" charset="0"/>
              </a:rPr>
              <a:t>Survey of Occupational Injuries and Illnesses.</a:t>
            </a:r>
          </a:p>
        </p:txBody>
      </p:sp>
    </p:spTree>
    <p:extLst>
      <p:ext uri="{BB962C8B-B14F-4D97-AF65-F5344CB8AC3E}">
        <p14:creationId xmlns:p14="http://schemas.microsoft.com/office/powerpoint/2010/main" val="1658689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42900" y="304800"/>
            <a:ext cx="8458200" cy="704910"/>
          </a:xfrm>
        </p:spPr>
        <p:txBody>
          <a:bodyPr>
            <a:normAutofit/>
          </a:bodyPr>
          <a:lstStyle/>
          <a:p>
            <a:pPr marL="457200" indent="-457200" algn="l"/>
            <a:r>
              <a:rPr lang="en-US" altLang="zh-CN" sz="2000" b="1" dirty="0" smtClean="0">
                <a:latin typeface="Times New Roman" panose="02020603050405020304" pitchFamily="18" charset="0"/>
                <a:cs typeface="Times New Roman" panose="02020603050405020304" pitchFamily="18" charset="0"/>
              </a:rPr>
              <a:t>14b. Rate of nonfatal injuries from being caught or compressed by object or equipment, by major industry, 2</a:t>
            </a:r>
            <a:r>
              <a:rPr lang="en-US" sz="2000" b="1" dirty="0" smtClean="0">
                <a:latin typeface="Times New Roman" panose="02020603050405020304" pitchFamily="18" charset="0"/>
                <a:cs typeface="Times New Roman" panose="02020603050405020304" pitchFamily="18" charset="0"/>
              </a:rPr>
              <a:t>015 </a:t>
            </a:r>
            <a:endParaRPr lang="en-US" altLang="zh-CN" sz="2000" b="0" dirty="0">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4048244"/>
              </p:ext>
            </p:extLst>
          </p:nvPr>
        </p:nvGraphicFramePr>
        <p:xfrm>
          <a:off x="838200" y="1295400"/>
          <a:ext cx="7391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4622" y="6646765"/>
            <a:ext cx="9141790" cy="246221"/>
          </a:xfrm>
          <a:prstGeom prst="rect">
            <a:avLst/>
          </a:prstGeom>
        </p:spPr>
        <p:txBody>
          <a:bodyPr wrap="square">
            <a:spAutoFit/>
          </a:bodyPr>
          <a:lstStyle/>
          <a:p>
            <a:r>
              <a:rPr lang="en-US" sz="1000" dirty="0">
                <a:solidFill>
                  <a:srgbClr val="000000"/>
                </a:solidFill>
                <a:latin typeface="Times New Roman" panose="02020603050405020304" pitchFamily="18" charset="0"/>
                <a:cs typeface="Times New Roman" panose="02020603050405020304" pitchFamily="18" charset="0"/>
              </a:rPr>
              <a:t>Source: </a:t>
            </a:r>
            <a:r>
              <a:rPr lang="en-US" sz="1000" dirty="0" smtClean="0">
                <a:solidFill>
                  <a:srgbClr val="000000"/>
                </a:solidFill>
                <a:latin typeface="Times New Roman" panose="02020603050405020304" pitchFamily="18" charset="0"/>
                <a:cs typeface="Times New Roman" panose="02020603050405020304" pitchFamily="18" charset="0"/>
              </a:rPr>
              <a:t>2015 </a:t>
            </a:r>
            <a:r>
              <a:rPr lang="en-US" sz="1000" dirty="0">
                <a:solidFill>
                  <a:srgbClr val="000000"/>
                </a:solidFill>
                <a:latin typeface="Times New Roman" panose="02020603050405020304" pitchFamily="18" charset="0"/>
                <a:cs typeface="Times New Roman" panose="02020603050405020304" pitchFamily="18" charset="0"/>
              </a:rPr>
              <a:t>Survey of Occupational Injuries and Illnesses.</a:t>
            </a:r>
          </a:p>
        </p:txBody>
      </p:sp>
    </p:spTree>
    <p:extLst>
      <p:ext uri="{BB962C8B-B14F-4D97-AF65-F5344CB8AC3E}">
        <p14:creationId xmlns:p14="http://schemas.microsoft.com/office/powerpoint/2010/main" val="508895549"/>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03270" y="381000"/>
            <a:ext cx="8337461" cy="533400"/>
          </a:xfrm>
        </p:spPr>
        <p:txBody>
          <a:bodyPr>
            <a:noAutofit/>
          </a:bodyPr>
          <a:lstStyle/>
          <a:p>
            <a:pPr marL="520700" indent="-520700" algn="l"/>
            <a:r>
              <a:rPr lang="en-US" altLang="zh-CN" sz="2000" b="1" dirty="0">
                <a:latin typeface="Times New Roman" pitchFamily="18" charset="0"/>
                <a:ea typeface="宋体" pitchFamily="2" charset="-122"/>
              </a:rPr>
              <a:t>1</a:t>
            </a:r>
            <a:r>
              <a:rPr lang="en-US" altLang="zh-CN" sz="2000" b="1" dirty="0" smtClean="0">
                <a:latin typeface="Times New Roman" pitchFamily="18" charset="0"/>
                <a:ea typeface="宋体" pitchFamily="2" charset="-122"/>
              </a:rPr>
              <a:t>. Number of fatalities in construction, caught-in/between and other fatalities*, 2003-2015</a:t>
            </a:r>
          </a:p>
        </p:txBody>
      </p:sp>
      <p:graphicFrame>
        <p:nvGraphicFramePr>
          <p:cNvPr id="19" name="Object 3"/>
          <p:cNvGraphicFramePr>
            <a:graphicFrameLocks noGrp="1" noChangeAspect="1"/>
          </p:cNvGraphicFramePr>
          <p:nvPr>
            <p:ph sz="half" idx="4294967295"/>
            <p:extLst>
              <p:ext uri="{D42A27DB-BD31-4B8C-83A1-F6EECF244321}">
                <p14:modId xmlns:p14="http://schemas.microsoft.com/office/powerpoint/2010/main" val="1320631746"/>
              </p:ext>
            </p:extLst>
          </p:nvPr>
        </p:nvGraphicFramePr>
        <p:xfrm>
          <a:off x="373085" y="1160621"/>
          <a:ext cx="8397831" cy="5297269"/>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6"/>
          <p:cNvSpPr>
            <a:spLocks noChangeArrowheads="1"/>
          </p:cNvSpPr>
          <p:nvPr/>
        </p:nvSpPr>
        <p:spPr bwMode="auto">
          <a:xfrm>
            <a:off x="1" y="6150114"/>
            <a:ext cx="9143999" cy="707886"/>
          </a:xfrm>
          <a:prstGeom prst="rect">
            <a:avLst/>
          </a:prstGeom>
          <a:noFill/>
          <a:ln w="9525">
            <a:noFill/>
            <a:miter lim="800000"/>
            <a:headEnd/>
            <a:tailEnd/>
          </a:ln>
        </p:spPr>
        <p:txBody>
          <a:bodyPr wrap="square" anchor="ctr">
            <a:spAutoFit/>
          </a:bodyPr>
          <a:lstStyle/>
          <a:p>
            <a:r>
              <a:rPr lang="en-US" altLang="zh-CN" sz="1000" dirty="0">
                <a:solidFill>
                  <a:prstClr val="black"/>
                </a:solidFill>
                <a:latin typeface="Times New Roman" panose="02020603050405020304" pitchFamily="18" charset="0"/>
                <a:cs typeface="Times New Roman" panose="02020603050405020304" pitchFamily="18" charset="0"/>
              </a:rPr>
              <a:t>Note</a:t>
            </a:r>
            <a:r>
              <a:rPr lang="en-US" altLang="zh-CN" sz="1000" dirty="0" smtClean="0">
                <a:solidFill>
                  <a:prstClr val="black"/>
                </a:solidFill>
                <a:latin typeface="Times New Roman" panose="02020603050405020304" pitchFamily="18" charset="0"/>
                <a:cs typeface="Times New Roman" panose="02020603050405020304" pitchFamily="18" charset="0"/>
              </a:rPr>
              <a:t>: In </a:t>
            </a:r>
            <a:r>
              <a:rPr lang="en-US" altLang="zh-CN" sz="1000" dirty="0">
                <a:solidFill>
                  <a:prstClr val="black"/>
                </a:solidFill>
                <a:latin typeface="Times New Roman" panose="02020603050405020304" pitchFamily="18" charset="0"/>
                <a:cs typeface="Times New Roman" panose="02020603050405020304" pitchFamily="18" charset="0"/>
              </a:rPr>
              <a:t>2011, the CFOI switched to OIICS version </a:t>
            </a:r>
            <a:r>
              <a:rPr lang="en-US" altLang="zh-CN" sz="1000" dirty="0" smtClean="0">
                <a:solidFill>
                  <a:prstClr val="black"/>
                </a:solidFill>
                <a:latin typeface="Times New Roman" panose="02020603050405020304" pitchFamily="18" charset="0"/>
                <a:cs typeface="Times New Roman" panose="02020603050405020304" pitchFamily="18" charset="0"/>
              </a:rPr>
              <a:t>2.01, therefore the numbers before and after 2011 are not comparable.</a:t>
            </a:r>
          </a:p>
          <a:p>
            <a:r>
              <a:rPr lang="en-US" altLang="zh-CN" sz="1000" dirty="0" smtClean="0">
                <a:solidFill>
                  <a:prstClr val="black"/>
                </a:solidFill>
                <a:latin typeface="Times New Roman" panose="02020603050405020304" pitchFamily="18" charset="0"/>
                <a:cs typeface="Times New Roman" panose="02020603050405020304" pitchFamily="18" charset="0"/>
              </a:rPr>
              <a:t>* Other fatalities are fatalities from all causes except caught-in/between.  </a:t>
            </a:r>
            <a:endParaRPr lang="en-US" altLang="zh-CN" sz="1000" dirty="0">
              <a:solidFill>
                <a:prstClr val="black"/>
              </a:solidFill>
              <a:latin typeface="Times New Roman" panose="02020603050405020304" pitchFamily="18" charset="0"/>
              <a:cs typeface="Times New Roman" panose="02020603050405020304" pitchFamily="18" charset="0"/>
            </a:endParaRPr>
          </a:p>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 </a:t>
            </a:r>
          </a:p>
        </p:txBody>
      </p:sp>
    </p:spTree>
    <p:extLst>
      <p:ext uri="{BB962C8B-B14F-4D97-AF65-F5344CB8AC3E}">
        <p14:creationId xmlns:p14="http://schemas.microsoft.com/office/powerpoint/2010/main" val="166017876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69294"/>
            <a:ext cx="8382000" cy="709212"/>
          </a:xfrm>
          <a:solidFill>
            <a:srgbClr val="FFFFFF"/>
          </a:solidFill>
        </p:spPr>
        <p:txBody>
          <a:bodyPr>
            <a:noAutofit/>
          </a:bodyPr>
          <a:lstStyle/>
          <a:p>
            <a:pPr marL="457200" indent="-457200" algn="l"/>
            <a:r>
              <a:rPr lang="en-US" sz="2000" b="1" dirty="0" smtClean="0">
                <a:latin typeface="Times New Roman" pitchFamily="18" charset="0"/>
                <a:cs typeface="Times New Roman" pitchFamily="18" charset="0"/>
              </a:rPr>
              <a:t>15. </a:t>
            </a:r>
            <a:r>
              <a:rPr lang="en-US" sz="2000" b="1" dirty="0" smtClean="0">
                <a:latin typeface="Times New Roman" pitchFamily="18" charset="0"/>
              </a:rPr>
              <a:t>Nonfatal injuries in construction from being caught or compressed by object or equipment, selected primary sources, </a:t>
            </a:r>
            <a:r>
              <a:rPr lang="en-US" sz="2000" b="1" dirty="0" smtClean="0">
                <a:latin typeface="Times New Roman" pitchFamily="18" charset="0"/>
              </a:rPr>
              <a:t>2015</a:t>
            </a:r>
            <a:endParaRPr lang="en-US" sz="2000" dirty="0">
              <a:latin typeface="Times New Roman" pitchFamily="18" charset="0"/>
              <a:cs typeface="Times New Roman" pitchFamily="18" charset="0"/>
            </a:endParaRPr>
          </a:p>
        </p:txBody>
      </p:sp>
      <p:graphicFrame>
        <p:nvGraphicFramePr>
          <p:cNvPr id="6" name="Object 3"/>
          <p:cNvGraphicFramePr>
            <a:graphicFrameLocks noGrp="1" noChangeAspect="1"/>
          </p:cNvGraphicFramePr>
          <p:nvPr>
            <p:ph type="chart" idx="1"/>
            <p:extLst>
              <p:ext uri="{D42A27DB-BD31-4B8C-83A1-F6EECF244321}">
                <p14:modId xmlns:p14="http://schemas.microsoft.com/office/powerpoint/2010/main" val="3436776030"/>
              </p:ext>
            </p:extLst>
          </p:nvPr>
        </p:nvGraphicFramePr>
        <p:xfrm>
          <a:off x="414270" y="1078506"/>
          <a:ext cx="8305800" cy="528928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6457890"/>
            <a:ext cx="9144000" cy="246221"/>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Numbers were obtained from the BLS through special </a:t>
            </a:r>
            <a:r>
              <a:rPr lang="en-US" sz="1000" dirty="0" smtClean="0">
                <a:latin typeface="Times New Roman" panose="02020603050405020304" pitchFamily="18" charset="0"/>
                <a:cs typeface="Times New Roman" panose="02020603050405020304" pitchFamily="18" charset="0"/>
              </a:rPr>
              <a:t>requests. </a:t>
            </a:r>
            <a:r>
              <a:rPr lang="en-US" sz="1000" dirty="0">
                <a:latin typeface="Times New Roman" panose="02020603050405020304" pitchFamily="18" charset="0"/>
                <a:cs typeface="Times New Roman" panose="02020603050405020304" pitchFamily="18" charset="0"/>
              </a:rPr>
              <a:t>The views expressed here do not necessarily reflect the views of the BLS. </a:t>
            </a:r>
          </a:p>
        </p:txBody>
      </p:sp>
    </p:spTree>
    <p:extLst>
      <p:ext uri="{BB962C8B-B14F-4D97-AF65-F5344CB8AC3E}">
        <p14:creationId xmlns:p14="http://schemas.microsoft.com/office/powerpoint/2010/main" val="745585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IV. Nonfatal Caught-in/between Injuries among Construction </a:t>
            </a:r>
            <a:r>
              <a:rPr lang="en-US" sz="3600" b="1" dirty="0">
                <a:latin typeface="Times New Roman" panose="02020603050405020304" pitchFamily="18" charset="0"/>
                <a:cs typeface="Times New Roman" panose="02020603050405020304" pitchFamily="18" charset="0"/>
              </a:rPr>
              <a:t>Subgroups</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(Private wage-and-salary workers)  </a:t>
            </a:r>
          </a:p>
        </p:txBody>
      </p:sp>
    </p:spTree>
    <p:extLst>
      <p:ext uri="{BB962C8B-B14F-4D97-AF65-F5344CB8AC3E}">
        <p14:creationId xmlns:p14="http://schemas.microsoft.com/office/powerpoint/2010/main" val="642734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69294"/>
            <a:ext cx="8382000" cy="709212"/>
          </a:xfrm>
          <a:solidFill>
            <a:srgbClr val="FFFFFF"/>
          </a:solidFill>
        </p:spPr>
        <p:txBody>
          <a:bodyPr>
            <a:noAutofit/>
          </a:bodyPr>
          <a:lstStyle/>
          <a:p>
            <a:pPr marL="457200" indent="-457200" algn="l"/>
            <a:r>
              <a:rPr lang="en-US" sz="2000" b="1" dirty="0" smtClean="0">
                <a:latin typeface="Times New Roman" pitchFamily="18" charset="0"/>
                <a:cs typeface="Times New Roman" pitchFamily="18" charset="0"/>
              </a:rPr>
              <a:t>16. Number and rate of nonfatal injuries from being caught or compressed by object or equipment, selected construction subsectors, </a:t>
            </a:r>
            <a:r>
              <a:rPr lang="en-US" altLang="zh-CN" sz="2000" b="1" dirty="0" smtClean="0">
                <a:latin typeface="Times New Roman" panose="02020603050405020304" pitchFamily="18" charset="0"/>
                <a:ea typeface="宋体" pitchFamily="2" charset="-122"/>
                <a:cs typeface="Times New Roman" panose="02020603050405020304" pitchFamily="18" charset="0"/>
              </a:rPr>
              <a:t>2015</a:t>
            </a:r>
            <a:endParaRPr lang="en-US" sz="2000" dirty="0">
              <a:latin typeface="Times New Roman" pitchFamily="18" charset="0"/>
              <a:cs typeface="Times New Roman" pitchFamily="18" charset="0"/>
            </a:endParaRPr>
          </a:p>
        </p:txBody>
      </p:sp>
      <p:graphicFrame>
        <p:nvGraphicFramePr>
          <p:cNvPr id="6" name="Object 3"/>
          <p:cNvGraphicFramePr>
            <a:graphicFrameLocks noGrp="1" noChangeAspect="1"/>
          </p:cNvGraphicFramePr>
          <p:nvPr>
            <p:ph type="chart" idx="1"/>
            <p:extLst>
              <p:ext uri="{D42A27DB-BD31-4B8C-83A1-F6EECF244321}">
                <p14:modId xmlns:p14="http://schemas.microsoft.com/office/powerpoint/2010/main" val="1627355596"/>
              </p:ext>
            </p:extLst>
          </p:nvPr>
        </p:nvGraphicFramePr>
        <p:xfrm>
          <a:off x="-304800" y="1285296"/>
          <a:ext cx="9448800" cy="5039304"/>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4622" y="6646765"/>
            <a:ext cx="9141790" cy="246221"/>
          </a:xfrm>
          <a:prstGeom prst="rect">
            <a:avLst/>
          </a:prstGeom>
        </p:spPr>
        <p:txBody>
          <a:bodyPr wrap="square">
            <a:spAutoFit/>
          </a:bodyPr>
          <a:lstStyle/>
          <a:p>
            <a:r>
              <a:rPr lang="en-US" sz="1000" dirty="0">
                <a:solidFill>
                  <a:srgbClr val="000000"/>
                </a:solidFill>
                <a:latin typeface="Times New Roman" panose="02020603050405020304" pitchFamily="18" charset="0"/>
                <a:cs typeface="Times New Roman" panose="02020603050405020304" pitchFamily="18" charset="0"/>
              </a:rPr>
              <a:t>Source: </a:t>
            </a:r>
            <a:r>
              <a:rPr lang="en-US" sz="1000" dirty="0" smtClean="0">
                <a:solidFill>
                  <a:srgbClr val="000000"/>
                </a:solidFill>
                <a:latin typeface="Times New Roman" panose="02020603050405020304" pitchFamily="18" charset="0"/>
                <a:cs typeface="Times New Roman" panose="02020603050405020304" pitchFamily="18" charset="0"/>
              </a:rPr>
              <a:t>2015 </a:t>
            </a:r>
            <a:r>
              <a:rPr lang="en-US" sz="1000" dirty="0">
                <a:solidFill>
                  <a:srgbClr val="000000"/>
                </a:solidFill>
                <a:latin typeface="Times New Roman" panose="02020603050405020304" pitchFamily="18" charset="0"/>
                <a:cs typeface="Times New Roman" panose="02020603050405020304" pitchFamily="18" charset="0"/>
              </a:rPr>
              <a:t>Survey of Occupational Injuries and Illnesses.</a:t>
            </a:r>
          </a:p>
        </p:txBody>
      </p:sp>
    </p:spTree>
    <p:extLst>
      <p:ext uri="{BB962C8B-B14F-4D97-AF65-F5344CB8AC3E}">
        <p14:creationId xmlns:p14="http://schemas.microsoft.com/office/powerpoint/2010/main" val="2340124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458200" cy="914400"/>
          </a:xfrm>
        </p:spPr>
        <p:txBody>
          <a:bodyPr>
            <a:noAutofit/>
          </a:bodyPr>
          <a:lstStyle/>
          <a:p>
            <a:pPr marL="457200" indent="-457200" algn="l"/>
            <a:r>
              <a:rPr lang="en-US" sz="2000" b="1" dirty="0" smtClean="0">
                <a:latin typeface="Times New Roman" panose="02020603050405020304" pitchFamily="18" charset="0"/>
                <a:cs typeface="Times New Roman" panose="02020603050405020304" pitchFamily="18" charset="0"/>
              </a:rPr>
              <a:t>17. Number and rate of nonfatal caught or compressed by object or equipment injuries resulting in days away from work, selected construction occupations, </a:t>
            </a:r>
            <a:r>
              <a:rPr lang="en-US" sz="2000" b="1" dirty="0" smtClean="0">
                <a:latin typeface="Times New Roman" panose="02020603050405020304" pitchFamily="18" charset="0"/>
                <a:cs typeface="Times New Roman" panose="02020603050405020304" pitchFamily="18" charset="0"/>
              </a:rPr>
              <a:t>2015 </a:t>
            </a:r>
            <a:endParaRPr lang="en-US" sz="2000" dirty="0" smtClean="0">
              <a:latin typeface="Times New Roman" panose="02020603050405020304" pitchFamily="18" charset="0"/>
              <a:cs typeface="Times New Roman" panose="02020603050405020304" pitchFamily="18" charset="0"/>
            </a:endParaRPr>
          </a:p>
        </p:txBody>
      </p:sp>
      <p:graphicFrame>
        <p:nvGraphicFramePr>
          <p:cNvPr id="6" name="Object 3"/>
          <p:cNvGraphicFramePr>
            <a:graphicFrameLocks noGrp="1" noChangeAspect="1"/>
          </p:cNvGraphicFramePr>
          <p:nvPr>
            <p:extLst>
              <p:ext uri="{D42A27DB-BD31-4B8C-83A1-F6EECF244321}">
                <p14:modId xmlns:p14="http://schemas.microsoft.com/office/powerpoint/2010/main" val="2042509149"/>
              </p:ext>
            </p:extLst>
          </p:nvPr>
        </p:nvGraphicFramePr>
        <p:xfrm>
          <a:off x="463670" y="1429986"/>
          <a:ext cx="8567835"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11854" y="6329882"/>
            <a:ext cx="9139335" cy="553998"/>
          </a:xfrm>
          <a:prstGeom prst="rect">
            <a:avLst/>
          </a:prstGeom>
        </p:spPr>
        <p:txBody>
          <a:bodyPr wrap="square">
            <a:spAutoFit/>
          </a:bodyPr>
          <a:lstStyle/>
          <a:p>
            <a:pPr eaLnBrk="0" hangingPunct="0"/>
            <a:r>
              <a:rPr lang="en-US" sz="1000" dirty="0" smtClean="0">
                <a:latin typeface="Times New Roman" panose="02020603050405020304" pitchFamily="18" charset="0"/>
                <a:cs typeface="Times New Roman" panose="02020603050405020304" pitchFamily="18" charset="0"/>
              </a:rPr>
              <a:t>* refers </a:t>
            </a:r>
            <a:r>
              <a:rPr lang="en-US" sz="1000" dirty="0">
                <a:latin typeface="Times New Roman" panose="02020603050405020304" pitchFamily="18" charset="0"/>
                <a:cs typeface="Times New Roman" panose="02020603050405020304" pitchFamily="18" charset="0"/>
              </a:rPr>
              <a:t>to the Heating and Air Conditioning Mechanics occupation.</a:t>
            </a:r>
            <a:endParaRPr lang="en-US" altLang="zh-CN" sz="1000" dirty="0" smtClean="0">
              <a:latin typeface="Times New Roman" panose="02020603050405020304" pitchFamily="18" charset="0"/>
              <a:cs typeface="Times New Roman" panose="02020603050405020304" pitchFamily="18" charset="0"/>
            </a:endParaRPr>
          </a:p>
          <a:p>
            <a:pPr eaLnBrk="0" hangingPunct="0"/>
            <a:r>
              <a:rPr lang="en-US" altLang="zh-CN" sz="1000" dirty="0" smtClean="0">
                <a:latin typeface="Times New Roman" panose="02020603050405020304" pitchFamily="18" charset="0"/>
                <a:cs typeface="Times New Roman" panose="02020603050405020304" pitchFamily="18" charset="0"/>
              </a:rPr>
              <a:t>Source</a:t>
            </a:r>
            <a:r>
              <a:rPr lang="en-US" altLang="zh-CN" sz="1000" dirty="0">
                <a:latin typeface="Times New Roman" panose="02020603050405020304" pitchFamily="18" charset="0"/>
                <a:cs typeface="Times New Roman" panose="02020603050405020304" pitchFamily="18" charset="0"/>
              </a:rPr>
              <a:t>: </a:t>
            </a:r>
            <a:r>
              <a:rPr lang="en-US" sz="1000" dirty="0" smtClean="0">
                <a:latin typeface="Times New Roman" panose="02020603050405020304" pitchFamily="18" charset="0"/>
                <a:cs typeface="Times New Roman" panose="02020603050405020304" pitchFamily="18" charset="0"/>
              </a:rPr>
              <a:t>Number of nonfatal injuries </a:t>
            </a:r>
            <a:r>
              <a:rPr lang="en-US" sz="1000" dirty="0">
                <a:latin typeface="Times New Roman" panose="02020603050405020304" pitchFamily="18" charset="0"/>
                <a:cs typeface="Times New Roman" panose="02020603050405020304" pitchFamily="18" charset="0"/>
              </a:rPr>
              <a:t>were obtained from the BLS through special </a:t>
            </a:r>
            <a:r>
              <a:rPr lang="en-US" sz="1000" dirty="0" smtClean="0">
                <a:latin typeface="Times New Roman" panose="02020603050405020304" pitchFamily="18" charset="0"/>
                <a:cs typeface="Times New Roman" panose="02020603050405020304" pitchFamily="18" charset="0"/>
              </a:rPr>
              <a:t>requests. Numbers </a:t>
            </a:r>
            <a:r>
              <a:rPr lang="en-US" sz="1000" dirty="0">
                <a:latin typeface="Times New Roman" panose="02020603050405020304" pitchFamily="18" charset="0"/>
                <a:cs typeface="Times New Roman" panose="02020603050405020304" pitchFamily="18" charset="0"/>
              </a:rPr>
              <a:t>of FTEs were estimated using the Current Population Survey. </a:t>
            </a:r>
            <a:r>
              <a:rPr lang="en-US" sz="1000" dirty="0" smtClean="0">
                <a:latin typeface="Times New Roman" panose="02020603050405020304" pitchFamily="18" charset="0"/>
                <a:cs typeface="Times New Roman" panose="02020603050405020304" pitchFamily="18" charset="0"/>
              </a:rPr>
              <a:t>Calculations by the authors.</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8065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800"/>
            <a:ext cx="8368553" cy="685800"/>
          </a:xfrm>
        </p:spPr>
        <p:txBody>
          <a:bodyPr>
            <a:noAutofit/>
          </a:bodyPr>
          <a:lstStyle/>
          <a:p>
            <a:pPr marL="457200" indent="-457200" algn="l"/>
            <a:r>
              <a:rPr lang="en-US" sz="2000" b="1" dirty="0" smtClean="0">
                <a:latin typeface="Times New Roman" panose="02020603050405020304" pitchFamily="18" charset="0"/>
                <a:cs typeface="Times New Roman" panose="02020603050405020304" pitchFamily="18" charset="0"/>
              </a:rPr>
              <a:t>18. Percentage and rate of nonfatal injuries from being caught or compressed by object or equipment in construction, </a:t>
            </a:r>
            <a:r>
              <a:rPr lang="en-US" sz="2000" b="1" dirty="0">
                <a:latin typeface="Times New Roman" panose="02020603050405020304" pitchFamily="18" charset="0"/>
                <a:cs typeface="Times New Roman" panose="02020603050405020304" pitchFamily="18" charset="0"/>
              </a:rPr>
              <a:t>by age </a:t>
            </a:r>
            <a:r>
              <a:rPr lang="en-US" sz="2000" b="1" dirty="0" smtClean="0">
                <a:latin typeface="Times New Roman" panose="02020603050405020304" pitchFamily="18" charset="0"/>
                <a:cs typeface="Times New Roman" panose="02020603050405020304" pitchFamily="18" charset="0"/>
              </a:rPr>
              <a:t>group</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2015</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2933193826"/>
              </p:ext>
            </p:extLst>
          </p:nvPr>
        </p:nvGraphicFramePr>
        <p:xfrm>
          <a:off x="482600" y="1066800"/>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645789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Numbers were obtained from the BLS through special requests. Numbers of FTEs were estimated using the Current Population Survey. Calculations by the authors</a:t>
            </a:r>
            <a:r>
              <a:rPr lang="en-US" sz="1000" dirty="0" smtClean="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The views expressed here do not necessarily reflect the views of the BLS. </a:t>
            </a:r>
          </a:p>
        </p:txBody>
      </p:sp>
    </p:spTree>
    <p:extLst>
      <p:ext uri="{BB962C8B-B14F-4D97-AF65-F5344CB8AC3E}">
        <p14:creationId xmlns:p14="http://schemas.microsoft.com/office/powerpoint/2010/main" val="1778715405"/>
      </p:ext>
    </p:extLst>
  </p:cSld>
  <p:clrMapOvr>
    <a:masterClrMapping/>
  </p:clrMapOvr>
  <p:transition>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V. Caught-in/between Prevention in Construction</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284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985" y="304800"/>
            <a:ext cx="8044031" cy="685800"/>
          </a:xfrm>
        </p:spPr>
        <p:txBody>
          <a:bodyPr>
            <a:noAutofit/>
          </a:bodyPr>
          <a:lstStyle/>
          <a:p>
            <a:pPr algn="l"/>
            <a:r>
              <a:rPr lang="en-US" altLang="zh-CN" sz="2000" b="1" dirty="0">
                <a:latin typeface="Times New Roman" panose="02020603050405020304" pitchFamily="18" charset="0"/>
                <a:cs typeface="Times New Roman" panose="02020603050405020304" pitchFamily="18" charset="0"/>
              </a:rPr>
              <a:t>2</a:t>
            </a:r>
            <a:r>
              <a:rPr lang="en-US" altLang="zh-CN" sz="2000" b="1" dirty="0" smtClean="0">
                <a:latin typeface="Times New Roman" panose="02020603050405020304" pitchFamily="18" charset="0"/>
                <a:cs typeface="Times New Roman" panose="02020603050405020304" pitchFamily="18" charset="0"/>
              </a:rPr>
              <a:t>. Number </a:t>
            </a:r>
            <a:r>
              <a:rPr lang="en-US" altLang="zh-CN" sz="2000" b="1" dirty="0">
                <a:latin typeface="Times New Roman" panose="02020603050405020304" pitchFamily="18" charset="0"/>
                <a:cs typeface="Times New Roman" panose="02020603050405020304" pitchFamily="18" charset="0"/>
              </a:rPr>
              <a:t>of </a:t>
            </a:r>
            <a:r>
              <a:rPr lang="en-US" altLang="zh-CN" sz="2000" b="1" dirty="0" smtClean="0">
                <a:latin typeface="Times New Roman" panose="02020603050405020304" pitchFamily="18" charset="0"/>
                <a:cs typeface="Times New Roman" panose="02020603050405020304" pitchFamily="18" charset="0"/>
              </a:rPr>
              <a:t>fatal caught-in/between injuries in construction, 2003-2015</a:t>
            </a:r>
            <a:endParaRPr lang="en-US" sz="20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Grp="1" noChangeAspect="1"/>
          </p:cNvGraphicFramePr>
          <p:nvPr>
            <p:ph type="chart" idx="1"/>
            <p:extLst>
              <p:ext uri="{D42A27DB-BD31-4B8C-83A1-F6EECF244321}">
                <p14:modId xmlns:p14="http://schemas.microsoft.com/office/powerpoint/2010/main" val="1207430326"/>
              </p:ext>
            </p:extLst>
          </p:nvPr>
        </p:nvGraphicFramePr>
        <p:xfrm>
          <a:off x="473785" y="1219200"/>
          <a:ext cx="8196431" cy="517928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513" y="6304002"/>
            <a:ext cx="9144000" cy="553998"/>
          </a:xfrm>
          <a:prstGeom prst="rect">
            <a:avLst/>
          </a:prstGeom>
        </p:spPr>
        <p:txBody>
          <a:bodyPr wrap="square">
            <a:spAutoFit/>
          </a:bodyPr>
          <a:lstStyle/>
          <a:p>
            <a:pPr eaLnBrk="0" hangingPunct="0"/>
            <a:r>
              <a:rPr lang="en-US" altLang="zh-CN" sz="1000" dirty="0">
                <a:solidFill>
                  <a:prstClr val="black"/>
                </a:solidFill>
                <a:latin typeface="Times New Roman" panose="02020603050405020304" pitchFamily="18" charset="0"/>
                <a:cs typeface="Times New Roman" panose="02020603050405020304" pitchFamily="18" charset="0"/>
              </a:rPr>
              <a:t>Note: In 2011, the CFOI switched to OIICS version </a:t>
            </a:r>
            <a:r>
              <a:rPr lang="en-US" altLang="zh-CN" sz="1000" dirty="0" smtClean="0">
                <a:solidFill>
                  <a:prstClr val="black"/>
                </a:solidFill>
                <a:latin typeface="Times New Roman" panose="02020603050405020304" pitchFamily="18" charset="0"/>
                <a:cs typeface="Times New Roman" panose="02020603050405020304" pitchFamily="18" charset="0"/>
              </a:rPr>
              <a:t>2.01, </a:t>
            </a:r>
            <a:r>
              <a:rPr lang="en-US" altLang="zh-CN" sz="1000" dirty="0">
                <a:solidFill>
                  <a:prstClr val="black"/>
                </a:solidFill>
                <a:latin typeface="Times New Roman" panose="02020603050405020304" pitchFamily="18" charset="0"/>
                <a:cs typeface="Times New Roman" panose="02020603050405020304" pitchFamily="18" charset="0"/>
              </a:rPr>
              <a:t>therefore the numbers before and after 2011 </a:t>
            </a:r>
            <a:r>
              <a:rPr lang="en-US" altLang="zh-CN" sz="1000" dirty="0" smtClean="0">
                <a:solidFill>
                  <a:prstClr val="black"/>
                </a:solidFill>
                <a:latin typeface="Times New Roman" panose="02020603050405020304" pitchFamily="18" charset="0"/>
                <a:cs typeface="Times New Roman" panose="02020603050405020304" pitchFamily="18" charset="0"/>
              </a:rPr>
              <a:t>are </a:t>
            </a:r>
            <a:r>
              <a:rPr lang="en-US" altLang="zh-CN" sz="1000" dirty="0">
                <a:solidFill>
                  <a:prstClr val="black"/>
                </a:solidFill>
                <a:latin typeface="Times New Roman" panose="02020603050405020304" pitchFamily="18" charset="0"/>
                <a:cs typeface="Times New Roman" panose="02020603050405020304" pitchFamily="18" charset="0"/>
              </a:rPr>
              <a:t>not </a:t>
            </a:r>
            <a:r>
              <a:rPr lang="en-US" altLang="zh-CN" sz="1000" dirty="0" smtClean="0">
                <a:solidFill>
                  <a:prstClr val="black"/>
                </a:solidFill>
                <a:latin typeface="Times New Roman" panose="02020603050405020304" pitchFamily="18" charset="0"/>
                <a:cs typeface="Times New Roman" panose="02020603050405020304" pitchFamily="18" charset="0"/>
              </a:rPr>
              <a:t>comparable.</a:t>
            </a:r>
            <a:endParaRPr lang="en-US" altLang="zh-CN" sz="1000" dirty="0">
              <a:solidFill>
                <a:prstClr val="black"/>
              </a:solidFill>
              <a:latin typeface="Times New Roman" panose="02020603050405020304" pitchFamily="18" charset="0"/>
              <a:cs typeface="Times New Roman" panose="02020603050405020304" pitchFamily="18" charset="0"/>
            </a:endParaRPr>
          </a:p>
          <a:p>
            <a:pPr eaLnBrk="0" hangingPunct="0"/>
            <a:r>
              <a:rPr lang="en-US" altLang="zh-CN" sz="1000" dirty="0" smtClean="0">
                <a:latin typeface="Times New Roman" panose="02020603050405020304" pitchFamily="18" charset="0"/>
                <a:cs typeface="Times New Roman" panose="02020603050405020304" pitchFamily="18" charset="0"/>
              </a:rPr>
              <a:t>Source</a:t>
            </a:r>
            <a:r>
              <a:rPr lang="en-US" altLang="zh-CN"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a:t>
            </a:r>
            <a:r>
              <a:rPr lang="en-US" sz="100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17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71500" y="76200"/>
            <a:ext cx="8001000" cy="990599"/>
          </a:xfrm>
        </p:spPr>
        <p:txBody>
          <a:bodyPr>
            <a:noAutofit/>
          </a:bodyPr>
          <a:lstStyle/>
          <a:p>
            <a:pPr marL="457200" indent="-457200" algn="l"/>
            <a:r>
              <a:rPr lang="en-US" sz="2000" b="1" dirty="0" smtClean="0">
                <a:latin typeface="Times New Roman" panose="02020603050405020304" pitchFamily="18" charset="0"/>
                <a:cs typeface="Times New Roman" panose="02020603050405020304" pitchFamily="18" charset="0"/>
              </a:rPr>
              <a:t>3. </a:t>
            </a:r>
            <a:r>
              <a:rPr lang="en-US" sz="2000" b="1" dirty="0">
                <a:latin typeface="Times New Roman" panose="02020603050405020304" pitchFamily="18" charset="0"/>
                <a:cs typeface="Times New Roman" panose="02020603050405020304" pitchFamily="18" charset="0"/>
              </a:rPr>
              <a:t>Number of fatal </a:t>
            </a:r>
            <a:r>
              <a:rPr lang="en-US" sz="2000" b="1" dirty="0" smtClean="0">
                <a:latin typeface="Times New Roman" panose="02020603050405020304" pitchFamily="18" charset="0"/>
                <a:cs typeface="Times New Roman" panose="02020603050405020304" pitchFamily="18" charset="0"/>
              </a:rPr>
              <a:t>caught-in/between injuries, </a:t>
            </a:r>
            <a:r>
              <a:rPr lang="en-US" sz="2000" b="1" dirty="0">
                <a:latin typeface="Times New Roman" panose="02020603050405020304" pitchFamily="18" charset="0"/>
                <a:cs typeface="Times New Roman" panose="02020603050405020304" pitchFamily="18" charset="0"/>
              </a:rPr>
              <a:t>by major industry, </a:t>
            </a:r>
            <a:r>
              <a:rPr lang="en-US" sz="2000" b="1" dirty="0" smtClean="0">
                <a:latin typeface="Times New Roman" panose="02020603050405020304" pitchFamily="18" charset="0"/>
                <a:cs typeface="Times New Roman" panose="02020603050405020304" pitchFamily="18" charset="0"/>
              </a:rPr>
              <a:t>sum of 2011-2015</a:t>
            </a:r>
            <a:endParaRPr lang="en-US" sz="2000" dirty="0" smtClean="0">
              <a:solidFill>
                <a:srgbClr val="FF0000"/>
              </a:solidFill>
              <a:latin typeface="Times New Roman" pitchFamily="18" charset="0"/>
              <a:cs typeface="Times New Roman" pitchFamily="18" charset="0"/>
            </a:endParaRPr>
          </a:p>
        </p:txBody>
      </p:sp>
      <p:graphicFrame>
        <p:nvGraphicFramePr>
          <p:cNvPr id="6" name="Object 3"/>
          <p:cNvGraphicFramePr>
            <a:graphicFrameLocks noGrp="1" noChangeAspect="1"/>
          </p:cNvGraphicFramePr>
          <p:nvPr>
            <p:extLst>
              <p:ext uri="{D42A27DB-BD31-4B8C-83A1-F6EECF244321}">
                <p14:modId xmlns:p14="http://schemas.microsoft.com/office/powerpoint/2010/main" val="4167312226"/>
              </p:ext>
            </p:extLst>
          </p:nvPr>
        </p:nvGraphicFramePr>
        <p:xfrm>
          <a:off x="626179" y="1046527"/>
          <a:ext cx="7873999" cy="5073229"/>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8965" y="6231140"/>
            <a:ext cx="9152965" cy="553998"/>
          </a:xfrm>
          <a:prstGeom prst="rect">
            <a:avLst/>
          </a:prstGeom>
        </p:spPr>
        <p:txBody>
          <a:bodyPr wrap="square">
            <a:spAutoFit/>
          </a:bodyPr>
          <a:lstStyle/>
          <a:p>
            <a:pPr eaLnBrk="0" hangingPunct="0"/>
            <a:r>
              <a:rPr lang="en-US" altLang="zh-CN" sz="1000" dirty="0" smtClean="0">
                <a:latin typeface="Times New Roman" panose="02020603050405020304" pitchFamily="18" charset="0"/>
                <a:cs typeface="Times New Roman" panose="02020603050405020304" pitchFamily="18" charset="0"/>
              </a:rPr>
              <a:t> *Five deaths from </a:t>
            </a:r>
            <a:r>
              <a:rPr lang="en-US" altLang="zh-CN" sz="1000" dirty="0">
                <a:latin typeface="Times New Roman" panose="02020603050405020304" pitchFamily="18" charset="0"/>
                <a:cs typeface="Times New Roman" panose="02020603050405020304" pitchFamily="18" charset="0"/>
              </a:rPr>
              <a:t>being </a:t>
            </a:r>
            <a:r>
              <a:rPr lang="en-US" altLang="zh-CN" sz="1000" dirty="0" smtClean="0">
                <a:latin typeface="Times New Roman" panose="02020603050405020304" pitchFamily="18" charset="0"/>
                <a:cs typeface="Times New Roman" panose="02020603050405020304" pitchFamily="18" charset="0"/>
              </a:rPr>
              <a:t>caught/compressed by equipment or objects, and  nine deaths from being caught/crushed in collapsing materials.</a:t>
            </a:r>
          </a:p>
          <a:p>
            <a:pPr eaLnBrk="0" hangingPunct="0"/>
            <a:r>
              <a:rPr lang="en-US" altLang="zh-CN" sz="1000" dirty="0" smtClean="0">
                <a:latin typeface="Times New Roman" panose="02020603050405020304" pitchFamily="18" charset="0"/>
                <a:cs typeface="Times New Roman" panose="02020603050405020304" pitchFamily="18" charset="0"/>
              </a:rPr>
              <a:t>Source: </a:t>
            </a:r>
            <a:r>
              <a:rPr lang="en-US" sz="1000" dirty="0" smtClean="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 </a:t>
            </a:r>
            <a:endParaRPr lang="en-US" sz="1000" dirty="0">
              <a:latin typeface="Times New Roman" panose="02020603050405020304" pitchFamily="18" charset="0"/>
              <a:cs typeface="Times New Roman" panose="02020603050405020304" pitchFamily="18" charset="0"/>
            </a:endParaRPr>
          </a:p>
        </p:txBody>
      </p:sp>
      <p:sp>
        <p:nvSpPr>
          <p:cNvPr id="8" name="TextBox 1"/>
          <p:cNvSpPr txBox="1"/>
          <p:nvPr/>
        </p:nvSpPr>
        <p:spPr>
          <a:xfrm>
            <a:off x="2773392" y="5638800"/>
            <a:ext cx="609600" cy="3047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0" dirty="0" smtClean="0">
                <a:latin typeface="Times New Roman" panose="02020603050405020304" pitchFamily="18" charset="0"/>
                <a:cs typeface="Times New Roman" panose="02020603050405020304" pitchFamily="18" charset="0"/>
              </a:rPr>
              <a:t>14*</a:t>
            </a:r>
            <a:endParaRPr lang="en-US" sz="1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292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04800" y="457200"/>
            <a:ext cx="8458200" cy="914400"/>
          </a:xfrm>
        </p:spPr>
        <p:txBody>
          <a:bodyPr/>
          <a:lstStyle/>
          <a:p>
            <a:pPr marL="509588" indent="-509588" algn="l" eaLnBrk="1" hangingPunct="1"/>
            <a:r>
              <a:rPr lang="en-US" sz="2000" b="1" dirty="0" smtClean="0">
                <a:latin typeface="Times New Roman" pitchFamily="18" charset="0"/>
              </a:rPr>
              <a:t>4. Fatal caught-in/between injuries in construction, by event or exposure, sum of 2011-2015</a:t>
            </a:r>
            <a:r>
              <a:rPr lang="en-US" sz="2000" b="1" dirty="0" smtClean="0"/>
              <a:t> </a:t>
            </a:r>
            <a:endParaRPr lang="en-US" sz="2000" b="1" dirty="0" smtClean="0">
              <a:latin typeface="Times New Roman" pitchFamily="18" charset="0"/>
            </a:endParaRPr>
          </a:p>
        </p:txBody>
      </p:sp>
      <p:graphicFrame>
        <p:nvGraphicFramePr>
          <p:cNvPr id="6" name="Object 3"/>
          <p:cNvGraphicFramePr>
            <a:graphicFrameLocks noGrp="1" noChangeAspect="1"/>
          </p:cNvGraphicFramePr>
          <p:nvPr>
            <p:ph sz="half" idx="4294967295"/>
            <p:extLst>
              <p:ext uri="{D42A27DB-BD31-4B8C-83A1-F6EECF244321}">
                <p14:modId xmlns:p14="http://schemas.microsoft.com/office/powerpoint/2010/main" val="3996598844"/>
              </p:ext>
            </p:extLst>
          </p:nvPr>
        </p:nvGraphicFramePr>
        <p:xfrm>
          <a:off x="152400" y="1304175"/>
          <a:ext cx="8610600" cy="55583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Object 4"/>
          <p:cNvGraphicFramePr>
            <a:graphicFrameLocks noGrp="1" noChangeAspect="1"/>
          </p:cNvGraphicFramePr>
          <p:nvPr>
            <p:ph sz="half" idx="4294967295"/>
            <p:extLst>
              <p:ext uri="{D42A27DB-BD31-4B8C-83A1-F6EECF244321}">
                <p14:modId xmlns:p14="http://schemas.microsoft.com/office/powerpoint/2010/main" val="3525381789"/>
              </p:ext>
            </p:extLst>
          </p:nvPr>
        </p:nvGraphicFramePr>
        <p:xfrm>
          <a:off x="3048000" y="1143000"/>
          <a:ext cx="5867400" cy="4724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70150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69294"/>
            <a:ext cx="8382000" cy="709212"/>
          </a:xfrm>
          <a:solidFill>
            <a:srgbClr val="FFFFFF"/>
          </a:solidFill>
        </p:spPr>
        <p:txBody>
          <a:bodyPr>
            <a:noAutofit/>
          </a:bodyPr>
          <a:lstStyle/>
          <a:p>
            <a:pPr marL="457200" indent="-457200" algn="l"/>
            <a:r>
              <a:rPr lang="en-US" sz="2000" b="1" dirty="0" smtClean="0">
                <a:latin typeface="Times New Roman" pitchFamily="18" charset="0"/>
                <a:cs typeface="Times New Roman" pitchFamily="18" charset="0"/>
              </a:rPr>
              <a:t>5a. </a:t>
            </a:r>
            <a:r>
              <a:rPr lang="en-US" sz="2000" b="1" dirty="0" smtClean="0">
                <a:latin typeface="Times New Roman" pitchFamily="18" charset="0"/>
              </a:rPr>
              <a:t>Number of fatal injuries from being caught or crushed in collapsing materials in </a:t>
            </a:r>
            <a:r>
              <a:rPr lang="en-US" sz="2000" b="1" dirty="0">
                <a:latin typeface="Times New Roman" pitchFamily="18" charset="0"/>
              </a:rPr>
              <a:t>construction, by </a:t>
            </a:r>
            <a:r>
              <a:rPr lang="en-US" sz="2000" b="1" dirty="0" smtClean="0">
                <a:latin typeface="Times New Roman" pitchFamily="18" charset="0"/>
              </a:rPr>
              <a:t>primary source, </a:t>
            </a:r>
            <a:r>
              <a:rPr lang="en-US" sz="2000" b="1" dirty="0">
                <a:latin typeface="Times New Roman" pitchFamily="18" charset="0"/>
              </a:rPr>
              <a:t>sum of </a:t>
            </a:r>
            <a:r>
              <a:rPr lang="en-US" sz="2000" b="1" dirty="0" smtClean="0">
                <a:latin typeface="Times New Roman" pitchFamily="18" charset="0"/>
              </a:rPr>
              <a:t>2011-2015</a:t>
            </a:r>
            <a:endParaRPr lang="en-US" sz="2000" dirty="0">
              <a:latin typeface="Times New Roman" pitchFamily="18" charset="0"/>
              <a:cs typeface="Times New Roman" pitchFamily="18" charset="0"/>
            </a:endParaRPr>
          </a:p>
        </p:txBody>
      </p:sp>
      <p:graphicFrame>
        <p:nvGraphicFramePr>
          <p:cNvPr id="6" name="Object 3"/>
          <p:cNvGraphicFramePr>
            <a:graphicFrameLocks noGrp="1" noChangeAspect="1"/>
          </p:cNvGraphicFramePr>
          <p:nvPr>
            <p:ph type="chart" idx="1"/>
            <p:extLst>
              <p:ext uri="{D42A27DB-BD31-4B8C-83A1-F6EECF244321}">
                <p14:modId xmlns:p14="http://schemas.microsoft.com/office/powerpoint/2010/main" val="276315332"/>
              </p:ext>
            </p:extLst>
          </p:nvPr>
        </p:nvGraphicFramePr>
        <p:xfrm>
          <a:off x="414270" y="1078506"/>
          <a:ext cx="8305800" cy="528928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30192" y="6324600"/>
            <a:ext cx="9126072" cy="553998"/>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Note</a:t>
            </a:r>
            <a:r>
              <a:rPr lang="en-US" altLang="zh-CN" sz="1000" dirty="0" smtClean="0">
                <a:latin typeface="Times New Roman" panose="02020603050405020304" pitchFamily="18" charset="0"/>
                <a:cs typeface="Times New Roman" panose="02020603050405020304" pitchFamily="18" charset="0"/>
              </a:rPr>
              <a:t>: Solid elements include Bricks</a:t>
            </a:r>
            <a:r>
              <a:rPr lang="en-US" altLang="zh-CN" sz="1000" dirty="0">
                <a:latin typeface="Times New Roman" panose="02020603050405020304" pitchFamily="18" charset="0"/>
                <a:cs typeface="Times New Roman" panose="02020603050405020304" pitchFamily="18" charset="0"/>
              </a:rPr>
              <a:t>, blocks, structural </a:t>
            </a:r>
            <a:r>
              <a:rPr lang="en-US" altLang="zh-CN" sz="1000" dirty="0" smtClean="0">
                <a:latin typeface="Times New Roman" panose="02020603050405020304" pitchFamily="18" charset="0"/>
                <a:cs typeface="Times New Roman" panose="02020603050405020304" pitchFamily="18" charset="0"/>
              </a:rPr>
              <a:t>stone, pipes, ducts, tubing, etc.</a:t>
            </a:r>
          </a:p>
          <a:p>
            <a:pPr eaLnBrk="0" hangingPunct="0"/>
            <a:r>
              <a:rPr lang="en-US" altLang="zh-CN" sz="1000" dirty="0" smtClean="0">
                <a:latin typeface="Times New Roman" panose="02020603050405020304" pitchFamily="18" charset="0"/>
                <a:cs typeface="Times New Roman" panose="02020603050405020304" pitchFamily="18" charset="0"/>
              </a:rPr>
              <a:t>Source</a:t>
            </a:r>
            <a:r>
              <a:rPr lang="en-US" altLang="zh-CN"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 </a:t>
            </a:r>
          </a:p>
        </p:txBody>
      </p:sp>
    </p:spTree>
    <p:extLst>
      <p:ext uri="{BB962C8B-B14F-4D97-AF65-F5344CB8AC3E}">
        <p14:creationId xmlns:p14="http://schemas.microsoft.com/office/powerpoint/2010/main" val="824153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66750" y="381000"/>
            <a:ext cx="7810500" cy="609600"/>
          </a:xfrm>
        </p:spPr>
        <p:txBody>
          <a:bodyPr>
            <a:noAutofit/>
          </a:bodyPr>
          <a:lstStyle/>
          <a:p>
            <a:pPr indent="-914400" algn="l"/>
            <a:r>
              <a:rPr lang="en-US" sz="2000" b="1" dirty="0" smtClean="0">
                <a:latin typeface="Times New Roman" pitchFamily="18" charset="0"/>
                <a:cs typeface="Times New Roman" pitchFamily="18" charset="0"/>
              </a:rPr>
              <a:t>5b. </a:t>
            </a:r>
            <a:r>
              <a:rPr lang="en-US" sz="2000" b="1" dirty="0">
                <a:latin typeface="Times New Roman" pitchFamily="18" charset="0"/>
              </a:rPr>
              <a:t>Number of fatal </a:t>
            </a:r>
            <a:r>
              <a:rPr lang="en-US" sz="2000" b="1" dirty="0" smtClean="0">
                <a:latin typeface="Times New Roman" pitchFamily="18" charset="0"/>
              </a:rPr>
              <a:t>injuries due to being caught or crushed in confined spaces, </a:t>
            </a:r>
            <a:r>
              <a:rPr lang="en-US" sz="2000" b="1" dirty="0">
                <a:latin typeface="Times New Roman" pitchFamily="18" charset="0"/>
              </a:rPr>
              <a:t>by </a:t>
            </a:r>
            <a:r>
              <a:rPr lang="en-US" sz="2000" b="1" dirty="0" smtClean="0">
                <a:latin typeface="Times New Roman" pitchFamily="18" charset="0"/>
              </a:rPr>
              <a:t>occupation in construction, </a:t>
            </a:r>
            <a:r>
              <a:rPr lang="en-US" sz="2000" b="1" dirty="0">
                <a:latin typeface="Times New Roman" pitchFamily="18" charset="0"/>
              </a:rPr>
              <a:t>sum of 2011-2015</a:t>
            </a:r>
            <a:endParaRPr lang="en-US" sz="2000" b="1" dirty="0">
              <a:latin typeface="Times New Roman" pitchFamily="18" charset="0"/>
              <a:cs typeface="Times New Roman" pitchFamily="18" charset="0"/>
            </a:endParaRPr>
          </a:p>
        </p:txBody>
      </p:sp>
      <p:graphicFrame>
        <p:nvGraphicFramePr>
          <p:cNvPr id="6" name="Object 2"/>
          <p:cNvGraphicFramePr>
            <a:graphicFrameLocks noGrp="1" noChangeAspect="1"/>
          </p:cNvGraphicFramePr>
          <p:nvPr>
            <p:ph type="chart" idx="1"/>
            <p:extLst>
              <p:ext uri="{D42A27DB-BD31-4B8C-83A1-F6EECF244321}">
                <p14:modId xmlns:p14="http://schemas.microsoft.com/office/powerpoint/2010/main" val="2568206315"/>
              </p:ext>
            </p:extLst>
          </p:nvPr>
        </p:nvGraphicFramePr>
        <p:xfrm>
          <a:off x="381000" y="1143000"/>
          <a:ext cx="8382000" cy="507503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1502" y="6457890"/>
            <a:ext cx="91440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 </a:t>
            </a:r>
          </a:p>
        </p:txBody>
      </p:sp>
    </p:spTree>
    <p:extLst>
      <p:ext uri="{BB962C8B-B14F-4D97-AF65-F5344CB8AC3E}">
        <p14:creationId xmlns:p14="http://schemas.microsoft.com/office/powerpoint/2010/main" val="312603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69294"/>
            <a:ext cx="8382000" cy="709212"/>
          </a:xfrm>
          <a:solidFill>
            <a:srgbClr val="FFFFFF"/>
          </a:solidFill>
        </p:spPr>
        <p:txBody>
          <a:bodyPr>
            <a:noAutofit/>
          </a:bodyPr>
          <a:lstStyle/>
          <a:p>
            <a:pPr marL="457200" indent="-457200" algn="l"/>
            <a:r>
              <a:rPr lang="en-US" sz="2000" b="1" dirty="0" smtClean="0">
                <a:latin typeface="Times New Roman" pitchFamily="18" charset="0"/>
                <a:cs typeface="Times New Roman" pitchFamily="18" charset="0"/>
              </a:rPr>
              <a:t>6. </a:t>
            </a:r>
            <a:r>
              <a:rPr lang="en-US" sz="2000" b="1" dirty="0" smtClean="0">
                <a:latin typeface="Times New Roman" pitchFamily="18" charset="0"/>
              </a:rPr>
              <a:t>Number of fatal injuries in construction from being caught or compressed by object or equipment, selected primary source, </a:t>
            </a:r>
            <a:r>
              <a:rPr lang="en-US" sz="2000" b="1" dirty="0">
                <a:latin typeface="Times New Roman" pitchFamily="18" charset="0"/>
              </a:rPr>
              <a:t>sum of </a:t>
            </a:r>
            <a:r>
              <a:rPr lang="en-US" sz="2000" b="1" dirty="0" smtClean="0">
                <a:latin typeface="Times New Roman" pitchFamily="18" charset="0"/>
              </a:rPr>
              <a:t>2011-2015</a:t>
            </a:r>
            <a:endParaRPr lang="en-US" sz="2000" dirty="0">
              <a:latin typeface="Times New Roman" pitchFamily="18" charset="0"/>
              <a:cs typeface="Times New Roman" pitchFamily="18" charset="0"/>
            </a:endParaRPr>
          </a:p>
        </p:txBody>
      </p:sp>
      <p:graphicFrame>
        <p:nvGraphicFramePr>
          <p:cNvPr id="6" name="Object 3"/>
          <p:cNvGraphicFramePr>
            <a:graphicFrameLocks noGrp="1" noChangeAspect="1"/>
          </p:cNvGraphicFramePr>
          <p:nvPr>
            <p:ph type="chart" idx="1"/>
            <p:extLst>
              <p:ext uri="{D42A27DB-BD31-4B8C-83A1-F6EECF244321}">
                <p14:modId xmlns:p14="http://schemas.microsoft.com/office/powerpoint/2010/main" val="3023563950"/>
              </p:ext>
            </p:extLst>
          </p:nvPr>
        </p:nvGraphicFramePr>
        <p:xfrm>
          <a:off x="414270" y="1078506"/>
          <a:ext cx="8305800" cy="528928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6457890"/>
            <a:ext cx="9126072"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 </a:t>
            </a:r>
          </a:p>
        </p:txBody>
      </p:sp>
    </p:spTree>
    <p:extLst>
      <p:ext uri="{BB962C8B-B14F-4D97-AF65-F5344CB8AC3E}">
        <p14:creationId xmlns:p14="http://schemas.microsoft.com/office/powerpoint/2010/main" val="3116450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II. Fatal Caught-in/between Injuries among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Construction </a:t>
            </a:r>
            <a:r>
              <a:rPr lang="en-US" sz="3600" b="1" dirty="0">
                <a:latin typeface="Times New Roman" panose="02020603050405020304" pitchFamily="18" charset="0"/>
                <a:cs typeface="Times New Roman" panose="02020603050405020304" pitchFamily="18" charset="0"/>
              </a:rPr>
              <a:t>S</a:t>
            </a:r>
            <a:r>
              <a:rPr lang="en-US" sz="3600" b="1" dirty="0" smtClean="0">
                <a:latin typeface="Times New Roman" panose="02020603050405020304" pitchFamily="18" charset="0"/>
                <a:cs typeface="Times New Roman" panose="02020603050405020304" pitchFamily="18" charset="0"/>
              </a:rPr>
              <a:t>ubgroups </a:t>
            </a:r>
            <a:r>
              <a:rPr lang="en-US" sz="3600" b="1" dirty="0">
                <a:latin typeface="Times New Roman" panose="02020603050405020304" pitchFamily="18" charset="0"/>
                <a:cs typeface="Times New Roman" panose="02020603050405020304" pitchFamily="18" charset="0"/>
              </a:rPr>
              <a:t>(All employment)</a:t>
            </a:r>
          </a:p>
        </p:txBody>
      </p:sp>
    </p:spTree>
    <p:extLst>
      <p:ext uri="{BB962C8B-B14F-4D97-AF65-F5344CB8AC3E}">
        <p14:creationId xmlns:p14="http://schemas.microsoft.com/office/powerpoint/2010/main" val="2647091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21077</TotalTime>
  <Words>1293</Words>
  <Application>Microsoft Office PowerPoint</Application>
  <PresentationFormat>On-screen Show (4:3)</PresentationFormat>
  <Paragraphs>196</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 Trends of Fatal Caught-in/between Injuries in Construction (All employment)</vt:lpstr>
      <vt:lpstr>1. Number of fatalities in construction, caught-in/between and other fatalities*, 2003-2015</vt:lpstr>
      <vt:lpstr>2. Number of fatal caught-in/between injuries in construction, 2003-2015</vt:lpstr>
      <vt:lpstr>3. Number of fatal caught-in/between injuries, by major industry, sum of 2011-2015</vt:lpstr>
      <vt:lpstr>4. Fatal caught-in/between injuries in construction, by event or exposure, sum of 2011-2015 </vt:lpstr>
      <vt:lpstr>5a. Number of fatal injuries from being caught or crushed in collapsing materials in construction, by primary source, sum of 2011-2015</vt:lpstr>
      <vt:lpstr>5b. Number of fatal injuries due to being caught or crushed in confined spaces, by occupation in construction, sum of 2011-2015</vt:lpstr>
      <vt:lpstr>6. Number of fatal injuries in construction from being caught or compressed by object or equipment, selected primary source, sum of 2011-2015</vt:lpstr>
      <vt:lpstr>II. Fatal Caught-in/between Injuries among  Construction Subgroups (All employment)</vt:lpstr>
      <vt:lpstr>7. Number of fatal caught-in/between injuries, selected construction subsectors, sum of 2011-2015</vt:lpstr>
      <vt:lpstr>8. Number of fatal caught-in/between injuries in Site Preparation subsector, 2011-2015</vt:lpstr>
      <vt:lpstr>9. Number and rate of fatal caught-in/between injuries in construction, selected occupations, sum of 2011-2015 </vt:lpstr>
      <vt:lpstr>10. Rate of fatal caught-in/between injuries in construction, selected worker characteristics, average of 2011-2015</vt:lpstr>
      <vt:lpstr>11. Percentage and rate of fatal caught-in/between injuries in construction, by age group, average of 2011-2015</vt:lpstr>
      <vt:lpstr>III. Trends of Nonfatal Caught-in/between Injuries in Construction (Private wage-and-salary workers) </vt:lpstr>
      <vt:lpstr>12. Number and rate of nonfatal caught-in/between injuries resulting in days away from work in construction, 2003-2015</vt:lpstr>
      <vt:lpstr>13. Number of nonfatal caught-in/between injuries in construction, by collapsing materials versus by object or equipment, 2003-2015</vt:lpstr>
      <vt:lpstr>14a. Number of nonfatal injuries from being caught or compressed by object or equipment, by major industry, 2015 </vt:lpstr>
      <vt:lpstr>14b. Rate of nonfatal injuries from being caught or compressed by object or equipment, by major industry, 2015 </vt:lpstr>
      <vt:lpstr>15. Nonfatal injuries in construction from being caught or compressed by object or equipment, selected primary sources, 2015</vt:lpstr>
      <vt:lpstr>IV. Nonfatal Caught-in/between Injuries among Construction Subgroups (Private wage-and-salary workers)  </vt:lpstr>
      <vt:lpstr>16. Number and rate of nonfatal injuries from being caught or compressed by object or equipment, selected construction subsectors, 2015</vt:lpstr>
      <vt:lpstr>17. Number and rate of nonfatal caught or compressed by object or equipment injuries resulting in days away from work, selected construction occupations, 2015 </vt:lpstr>
      <vt:lpstr>18. Percentage and rate of nonfatal injuries from being caught or compressed by object or equipment in construction, by age group, 2015</vt:lpstr>
      <vt:lpstr>V. Caught-in/between Prevention in Construction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Wwang</dc:creator>
  <cp:lastModifiedBy>Wwang</cp:lastModifiedBy>
  <cp:revision>329</cp:revision>
  <cp:lastPrinted>2017-10-30T16:07:05Z</cp:lastPrinted>
  <dcterms:created xsi:type="dcterms:W3CDTF">2017-04-21T13:25:18Z</dcterms:created>
  <dcterms:modified xsi:type="dcterms:W3CDTF">2017-12-21T15:46:20Z</dcterms:modified>
</cp:coreProperties>
</file>