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0.xml" ContentType="application/vnd.openxmlformats-officedocument.presentationml.notesSlide+xml"/>
  <Override PartName="/ppt/charts/chart13.xml" ContentType="application/vnd.openxmlformats-officedocument.drawingml.chart+xml"/>
  <Override PartName="/ppt/notesSlides/notesSlide11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12.xml" ContentType="application/vnd.openxmlformats-officedocument.presentationml.notesSlide+xml"/>
  <Override PartName="/ppt/charts/chart16.xml" ContentType="application/vnd.openxmlformats-officedocument.drawingml.chart+xml"/>
  <Override PartName="/ppt/notesSlides/notesSlide13.xml" ContentType="application/vnd.openxmlformats-officedocument.presentationml.notesSlide+xml"/>
  <Override PartName="/ppt/charts/chart17.xml" ContentType="application/vnd.openxmlformats-officedocument.drawingml.chart+xml"/>
  <Override PartName="/ppt/notesSlides/notesSlide14.xml" ContentType="application/vnd.openxmlformats-officedocument.presentationml.notesSl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15.xml" ContentType="application/vnd.openxmlformats-officedocument.presentationml.notesSlide+xml"/>
  <Override PartName="/ppt/charts/chart20.xml" ContentType="application/vnd.openxmlformats-officedocument.drawingml.chart+xml"/>
  <Override PartName="/ppt/notesSlides/notesSlide16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notesSlides/notesSlide17.xml" ContentType="application/vnd.openxmlformats-officedocument.presentationml.notesSlide+xml"/>
  <Override PartName="/ppt/charts/chart23.xml" ContentType="application/vnd.openxmlformats-officedocument.drawingml.chart+xml"/>
  <Override PartName="/ppt/notesSlides/notesSlide18.xml" ContentType="application/vnd.openxmlformats-officedocument.presentationml.notesSlide+xml"/>
  <Override PartName="/ppt/charts/chart24.xml" ContentType="application/vnd.openxmlformats-officedocument.drawingml.chart+xml"/>
  <Override PartName="/ppt/notesSlides/notesSlide19.xml" ContentType="application/vnd.openxmlformats-officedocument.presentationml.notesSlid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01" r:id="rId2"/>
    <p:sldId id="284" r:id="rId3"/>
    <p:sldId id="295" r:id="rId4"/>
    <p:sldId id="313" r:id="rId5"/>
    <p:sldId id="297" r:id="rId6"/>
    <p:sldId id="298" r:id="rId7"/>
    <p:sldId id="269" r:id="rId8"/>
    <p:sldId id="315" r:id="rId9"/>
    <p:sldId id="314" r:id="rId10"/>
    <p:sldId id="321" r:id="rId11"/>
    <p:sldId id="304" r:id="rId12"/>
    <p:sldId id="317" r:id="rId13"/>
    <p:sldId id="305" r:id="rId14"/>
    <p:sldId id="318" r:id="rId15"/>
    <p:sldId id="326" r:id="rId16"/>
    <p:sldId id="268" r:id="rId17"/>
    <p:sldId id="310" r:id="rId18"/>
    <p:sldId id="319" r:id="rId19"/>
    <p:sldId id="316" r:id="rId20"/>
    <p:sldId id="320" r:id="rId21"/>
    <p:sldId id="283" r:id="rId22"/>
    <p:sldId id="286" r:id="rId23"/>
    <p:sldId id="302" r:id="rId24"/>
    <p:sldId id="296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a Goldenhar" initials="LG" lastIdx="16" clrIdx="0"/>
  <p:cmAuthor id="1" name="Sue Dong" initials="S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9" autoAdjust="0"/>
    <p:restoredTop sz="93358" autoAdjust="0"/>
  </p:normalViewPr>
  <p:slideViewPr>
    <p:cSldViewPr>
      <p:cViewPr>
        <p:scale>
          <a:sx n="67" d="100"/>
          <a:sy n="67" d="100"/>
        </p:scale>
        <p:origin x="-1428" y="2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30693116663378"/>
          <c:y val="2.8239948267336154E-2"/>
          <c:w val="0.88269306883336618"/>
          <c:h val="0.726156377191981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Union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D3F-4337-B97F-CC9CD06AE4CF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Only union</c:v>
                </c:pt>
                <c:pt idx="1">
                  <c:v>Both union and non-union </c:v>
                </c:pt>
                <c:pt idx="2">
                  <c:v>Non-union</c:v>
                </c:pt>
              </c:strCache>
            </c:strRef>
          </c:cat>
          <c:val>
            <c:numRef>
              <c:f>Sheet1!$B$2:$D$2</c:f>
              <c:numCache>
                <c:formatCode>0.0%</c:formatCode>
                <c:ptCount val="3"/>
                <c:pt idx="0">
                  <c:v>0.26950000000000002</c:v>
                </c:pt>
                <c:pt idx="1">
                  <c:v>0.32629999999999998</c:v>
                </c:pt>
                <c:pt idx="2">
                  <c:v>0.4042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D3F-4337-B97F-CC9CD06AE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8"/>
        <c:axId val="35547776"/>
        <c:axId val="35544064"/>
      </c:barChart>
      <c:catAx>
        <c:axId val="3554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40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5544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54406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% of firms</a:t>
                </a:r>
              </a:p>
            </c:rich>
          </c:tx>
          <c:layout>
            <c:manualLayout>
              <c:xMode val="edge"/>
              <c:yMode val="edge"/>
              <c:x val="0"/>
              <c:y val="0.29620183346646889"/>
            </c:manualLayout>
          </c:layout>
          <c:overlay val="0"/>
          <c:spPr>
            <a:noFill/>
            <a:ln w="19231">
              <a:noFill/>
            </a:ln>
          </c:spPr>
        </c:title>
        <c:numFmt formatCode="0%" sourceLinked="0"/>
        <c:majorTickMark val="out"/>
        <c:minorTickMark val="none"/>
        <c:tickLblPos val="nextTo"/>
        <c:spPr>
          <a:ln w="240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5547776"/>
        <c:crosses val="autoZero"/>
        <c:crossBetween val="between"/>
      </c:valAx>
      <c:spPr>
        <a:noFill/>
        <a:ln w="19231">
          <a:noFill/>
        </a:ln>
      </c:spPr>
    </c:plotArea>
    <c:plotVisOnly val="1"/>
    <c:dispBlanksAs val="gap"/>
    <c:showDLblsOverMax val="0"/>
  </c:chart>
  <c:spPr>
    <a:noFill/>
    <a:ln w="12700"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496329907914052"/>
          <c:y val="4.747163335352312E-2"/>
          <c:w val="0.59288135593220337"/>
          <c:h val="0.8790365910143584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Non-union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Carry out prompt/thorough near miss and incident investigations</c:v>
                </c:pt>
                <c:pt idx="1">
                  <c:v>Designate competent project safety personnel</c:v>
                </c:pt>
                <c:pt idx="2">
                  <c:v>Conduct job hazard/job safety analysis before construction begins</c:v>
                </c:pt>
                <c:pt idx="3">
                  <c:v>Include jobsite workers in safety process</c:v>
                </c:pt>
                <c:pt idx="4">
                  <c:v>Maintain open door policy for workers to report hazards, incidents, and concerns</c:v>
                </c:pt>
              </c:strCache>
            </c:strRef>
          </c:cat>
          <c:val>
            <c:numRef>
              <c:f>Sheet1!$B$3:$F$3</c:f>
              <c:numCache>
                <c:formatCode>0.0%</c:formatCode>
                <c:ptCount val="5"/>
                <c:pt idx="0">
                  <c:v>0.49630000000000002</c:v>
                </c:pt>
                <c:pt idx="1">
                  <c:v>0.62219999999999998</c:v>
                </c:pt>
                <c:pt idx="2">
                  <c:v>0.55559999999999998</c:v>
                </c:pt>
                <c:pt idx="3">
                  <c:v>0.82220000000000004</c:v>
                </c:pt>
                <c:pt idx="4">
                  <c:v>0.83699999999999997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79-464B-A170-7BC4583FEFAF}"/>
            </c:ext>
          </c:extLst>
        </c:ser>
        <c:ser>
          <c:idx val="0"/>
          <c:order val="1"/>
          <c:tx>
            <c:strRef>
              <c:f>Sheet1!$A$2</c:f>
              <c:strCache>
                <c:ptCount val="1"/>
                <c:pt idx="0">
                  <c:v>Union</c:v>
                </c:pt>
              </c:strCache>
            </c:strRef>
          </c:tx>
          <c:spPr>
            <a:solidFill>
              <a:srgbClr val="FF0000"/>
            </a:solidFill>
            <a:ln w="25387">
              <a:noFill/>
            </a:ln>
          </c:spPr>
          <c:invertIfNegative val="0"/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A979-464B-A170-7BC4583FEFAF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979-464B-A170-7BC4583FEFAF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A979-464B-A170-7BC4583FEFAF}"/>
              </c:ext>
            </c:extLst>
          </c:dPt>
          <c:dLbls>
            <c:dLbl>
              <c:idx val="9"/>
              <c:layout>
                <c:manualLayout>
                  <c:x val="4.8385832916666965E-3"/>
                  <c:y val="-2.53807106598986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79-464B-A170-7BC4583FEFAF}"/>
                </c:ext>
              </c:extLst>
            </c:dLbl>
            <c:numFmt formatCode="0.0%" sourceLinked="0"/>
            <c:spPr>
              <a:noFill/>
              <a:ln w="2538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Carry out prompt/thorough near miss and incident investigations</c:v>
                </c:pt>
                <c:pt idx="1">
                  <c:v>Designate competent project safety personnel</c:v>
                </c:pt>
                <c:pt idx="2">
                  <c:v>Conduct job hazard/job safety analysis before construction begins</c:v>
                </c:pt>
                <c:pt idx="3">
                  <c:v>Include jobsite workers in safety process</c:v>
                </c:pt>
                <c:pt idx="4">
                  <c:v>Maintain open door policy for workers to report hazards, incidents, and concerns</c:v>
                </c:pt>
              </c:strCache>
            </c:strRef>
          </c:cat>
          <c:val>
            <c:numRef>
              <c:f>Sheet1!$B$2:$F$2</c:f>
              <c:numCache>
                <c:formatCode>0.0%</c:formatCode>
                <c:ptCount val="5"/>
                <c:pt idx="0">
                  <c:v>0.66830000000000001</c:v>
                </c:pt>
                <c:pt idx="1">
                  <c:v>0.75880000000000003</c:v>
                </c:pt>
                <c:pt idx="2">
                  <c:v>0.78890000000000005</c:v>
                </c:pt>
                <c:pt idx="3">
                  <c:v>0.81910000000000005</c:v>
                </c:pt>
                <c:pt idx="4">
                  <c:v>0.87939999999999996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979-464B-A170-7BC4583FEF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overlap val="2"/>
        <c:axId val="39500800"/>
        <c:axId val="39506688"/>
      </c:barChart>
      <c:catAx>
        <c:axId val="395008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520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9506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50668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% of firms</a:t>
                </a:r>
              </a:p>
            </c:rich>
          </c:tx>
          <c:layout>
            <c:manualLayout>
              <c:xMode val="edge"/>
              <c:yMode val="edge"/>
              <c:x val="0.60882345744917477"/>
              <c:y val="0"/>
            </c:manualLayout>
          </c:layout>
          <c:overlay val="0"/>
          <c:spPr>
            <a:noFill/>
            <a:ln w="25387">
              <a:noFill/>
            </a:ln>
          </c:spPr>
        </c:title>
        <c:numFmt formatCode="0.0%" sourceLinked="1"/>
        <c:majorTickMark val="out"/>
        <c:minorTickMark val="none"/>
        <c:tickLblPos val="none"/>
        <c:crossAx val="39500800"/>
        <c:crosses val="autoZero"/>
        <c:crossBetween val="between"/>
      </c:valAx>
      <c:spPr>
        <a:noFill/>
        <a:ln w="25403">
          <a:noFill/>
        </a:ln>
      </c:spPr>
    </c:plotArea>
    <c:legend>
      <c:legendPos val="r"/>
      <c:layout>
        <c:manualLayout>
          <c:xMode val="edge"/>
          <c:yMode val="edge"/>
          <c:x val="0.39615507807286798"/>
          <c:y val="0.93892691298203113"/>
          <c:w val="0.47531384848080432"/>
          <c:h val="6.1073087017968916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Times New Roman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/>
              <a:t>Union</a:t>
            </a:r>
          </a:p>
          <a:p>
            <a:pPr>
              <a:defRPr/>
            </a:pPr>
            <a:r>
              <a:rPr lang="en-US" sz="1800" dirty="0"/>
              <a:t>(n = 199)</a:t>
            </a:r>
          </a:p>
        </c:rich>
      </c:tx>
      <c:layout>
        <c:manualLayout>
          <c:xMode val="edge"/>
          <c:yMode val="edge"/>
          <c:x val="0.20041839706745518"/>
          <c:y val="5.300951956579918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631527071774262E-2"/>
          <c:y val="0.20044781339262996"/>
          <c:w val="0.37361673145287216"/>
          <c:h val="0.63536222920595331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Union</c:v>
                </c:pt>
              </c:strCache>
            </c:strRef>
          </c:tx>
          <c:spPr>
            <a:solidFill>
              <a:schemeClr val="accent1"/>
            </a:solidFill>
            <a:ln w="34885">
              <a:noFill/>
            </a:ln>
          </c:spPr>
          <c:dPt>
            <c:idx val="0"/>
            <c:bubble3D val="0"/>
            <c:spPr>
              <a:solidFill>
                <a:srgbClr val="FFC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CC-46FF-9A3B-637FE8A97F63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CC-46FF-9A3B-637FE8A97F63}"/>
              </c:ext>
            </c:extLst>
          </c:dPt>
          <c:dPt>
            <c:idx val="2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1CC-46FF-9A3B-637FE8A97F63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1CC-46FF-9A3B-637FE8A97F6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1CC-46FF-9A3B-637FE8A97F63}"/>
              </c:ext>
            </c:extLst>
          </c:dPt>
          <c:dPt>
            <c:idx val="5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1CC-46FF-9A3B-637FE8A97F63}"/>
              </c:ext>
            </c:extLst>
          </c:dPt>
          <c:dPt>
            <c:idx val="6"/>
            <c:bubble3D val="0"/>
            <c:spPr>
              <a:solidFill>
                <a:srgbClr val="33996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1CC-46FF-9A3B-637FE8A97F63}"/>
              </c:ext>
            </c:extLst>
          </c:dPt>
          <c:dPt>
            <c:idx val="7"/>
            <c:bubble3D val="0"/>
            <c:spPr>
              <a:solidFill>
                <a:srgbClr val="00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E1CC-46FF-9A3B-637FE8A97F63}"/>
              </c:ext>
            </c:extLst>
          </c:dPt>
          <c:dPt>
            <c:idx val="8"/>
            <c:bubble3D val="0"/>
            <c:spPr>
              <a:solidFill>
                <a:srgbClr val="9933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E1CC-46FF-9A3B-637FE8A97F63}"/>
              </c:ext>
            </c:extLst>
          </c:dPt>
          <c:dPt>
            <c:idx val="9"/>
            <c:bubble3D val="0"/>
            <c:spPr>
              <a:solidFill>
                <a:srgbClr val="96969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E1CC-46FF-9A3B-637FE8A97F63}"/>
              </c:ext>
            </c:extLst>
          </c:dPt>
          <c:dPt>
            <c:idx val="10"/>
            <c:bubble3D val="0"/>
            <c:spPr>
              <a:solidFill>
                <a:srgbClr val="FFFFFF"/>
              </a:solidFill>
              <a:ln w="17442">
                <a:solidFill>
                  <a:schemeClr val="bg1">
                    <a:lumMod val="7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E1CC-46FF-9A3B-637FE8A97F63}"/>
              </c:ext>
            </c:extLst>
          </c:dPt>
          <c:dPt>
            <c:idx val="11"/>
            <c:bubble3D val="0"/>
            <c:spPr>
              <a:solidFill>
                <a:srgbClr val="008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E1CC-46FF-9A3B-637FE8A97F63}"/>
              </c:ext>
            </c:extLst>
          </c:dPt>
          <c:dPt>
            <c:idx val="12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E1CC-46FF-9A3B-637FE8A97F63}"/>
              </c:ext>
            </c:extLst>
          </c:dPt>
          <c:dPt>
            <c:idx val="13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E1CC-46FF-9A3B-637FE8A97F63}"/>
              </c:ext>
            </c:extLst>
          </c:dPt>
          <c:dPt>
            <c:idx val="14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E1CC-46FF-9A3B-637FE8A97F63}"/>
              </c:ext>
            </c:extLst>
          </c:dPt>
          <c:dPt>
            <c:idx val="15"/>
            <c:bubble3D val="0"/>
            <c:spPr>
              <a:solidFill>
                <a:srgbClr val="FF99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E1CC-46FF-9A3B-637FE8A97F63}"/>
              </c:ext>
            </c:extLst>
          </c:dPt>
          <c:dPt>
            <c:idx val="16"/>
            <c:bubble3D val="0"/>
            <c:spPr>
              <a:solidFill>
                <a:srgbClr val="FFFF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E1CC-46FF-9A3B-637FE8A97F63}"/>
              </c:ext>
            </c:extLst>
          </c:dPt>
          <c:dPt>
            <c:idx val="17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E1CC-46FF-9A3B-637FE8A97F63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CC-46FF-9A3B-637FE8A97F63}"/>
                </c:ext>
              </c:extLst>
            </c:dLbl>
            <c:dLbl>
              <c:idx val="1"/>
              <c:layout>
                <c:manualLayout>
                  <c:x val="-1.2444876352481257E-2"/>
                  <c:y val="7.418300610512522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CC-46FF-9A3B-637FE8A97F63}"/>
                </c:ext>
              </c:extLst>
            </c:dLbl>
            <c:dLbl>
              <c:idx val="4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CC-46FF-9A3B-637FE8A97F6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4-5</c:v>
                </c:pt>
              </c:strCache>
            </c:strRef>
          </c:cat>
          <c:val>
            <c:numRef>
              <c:f>Sheet1!$B$2:$F$2</c:f>
              <c:numCache>
                <c:formatCode>0.0%</c:formatCode>
                <c:ptCount val="5"/>
                <c:pt idx="0">
                  <c:v>0</c:v>
                </c:pt>
                <c:pt idx="1">
                  <c:v>4.5199999999999997E-2</c:v>
                </c:pt>
                <c:pt idx="2">
                  <c:v>0.13569999999999999</c:v>
                </c:pt>
                <c:pt idx="3">
                  <c:v>0.16079999999999997</c:v>
                </c:pt>
                <c:pt idx="4">
                  <c:v>0.65800000000000003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E1CC-46FF-9A3B-637FE8A97F6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 w="34885">
          <a:noFill/>
        </a:ln>
      </c:spPr>
    </c:plotArea>
    <c:legend>
      <c:legendPos val="b"/>
      <c:layout>
        <c:manualLayout>
          <c:xMode val="edge"/>
          <c:yMode val="edge"/>
          <c:x val="7.1877249521025066E-3"/>
          <c:y val="0.93411996372890727"/>
          <c:w val="0.96171456416049261"/>
          <c:h val="5.8904826094828805E-2"/>
        </c:manualLayout>
      </c:layout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Times New Roman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/>
              <a:t>Non-union</a:t>
            </a:r>
          </a:p>
          <a:p>
            <a:pPr>
              <a:defRPr/>
            </a:pPr>
            <a:r>
              <a:rPr lang="en-US" sz="1800" dirty="0"/>
              <a:t>(n = 135)</a:t>
            </a:r>
          </a:p>
        </c:rich>
      </c:tx>
      <c:layout>
        <c:manualLayout>
          <c:xMode val="edge"/>
          <c:yMode val="edge"/>
          <c:x val="0.39556744641636621"/>
          <c:y val="3.396208461439838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09368205032441"/>
          <c:y val="0.17538325906006208"/>
          <c:w val="0.7357788529368674"/>
          <c:h val="0.6534789335297054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Non-union</c:v>
                </c:pt>
              </c:strCache>
            </c:strRef>
          </c:tx>
          <c:spPr>
            <a:solidFill>
              <a:schemeClr val="accent1"/>
            </a:solidFill>
            <a:ln w="34885">
              <a:noFill/>
            </a:ln>
          </c:spPr>
          <c:dPt>
            <c:idx val="0"/>
            <c:bubble3D val="0"/>
            <c:spPr>
              <a:solidFill>
                <a:srgbClr val="FFC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DC5-4E23-9AEA-C90DDE11CB94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DC5-4E23-9AEA-C90DDE11CB94}"/>
              </c:ext>
            </c:extLst>
          </c:dPt>
          <c:dPt>
            <c:idx val="2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DC5-4E23-9AEA-C90DDE11CB94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DC5-4E23-9AEA-C90DDE11CB94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DC5-4E23-9AEA-C90DDE11CB94}"/>
              </c:ext>
            </c:extLst>
          </c:dPt>
          <c:dPt>
            <c:idx val="5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DC5-4E23-9AEA-C90DDE11CB94}"/>
              </c:ext>
            </c:extLst>
          </c:dPt>
          <c:dPt>
            <c:idx val="6"/>
            <c:bubble3D val="0"/>
            <c:spPr>
              <a:solidFill>
                <a:srgbClr val="33996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DC5-4E23-9AEA-C90DDE11CB94}"/>
              </c:ext>
            </c:extLst>
          </c:dPt>
          <c:dPt>
            <c:idx val="7"/>
            <c:bubble3D val="0"/>
            <c:spPr>
              <a:solidFill>
                <a:srgbClr val="00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EDC5-4E23-9AEA-C90DDE11CB94}"/>
              </c:ext>
            </c:extLst>
          </c:dPt>
          <c:dPt>
            <c:idx val="8"/>
            <c:bubble3D val="0"/>
            <c:spPr>
              <a:solidFill>
                <a:srgbClr val="9933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EDC5-4E23-9AEA-C90DDE11CB94}"/>
              </c:ext>
            </c:extLst>
          </c:dPt>
          <c:dPt>
            <c:idx val="9"/>
            <c:bubble3D val="0"/>
            <c:spPr>
              <a:solidFill>
                <a:srgbClr val="96969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EDC5-4E23-9AEA-C90DDE11CB94}"/>
              </c:ext>
            </c:extLst>
          </c:dPt>
          <c:dPt>
            <c:idx val="10"/>
            <c:bubble3D val="0"/>
            <c:spPr>
              <a:solidFill>
                <a:srgbClr val="FFFFFF"/>
              </a:solidFill>
              <a:ln w="17442">
                <a:solidFill>
                  <a:schemeClr val="bg1">
                    <a:lumMod val="7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EDC5-4E23-9AEA-C90DDE11CB94}"/>
              </c:ext>
            </c:extLst>
          </c:dPt>
          <c:dPt>
            <c:idx val="11"/>
            <c:bubble3D val="0"/>
            <c:spPr>
              <a:solidFill>
                <a:srgbClr val="008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EDC5-4E23-9AEA-C90DDE11CB94}"/>
              </c:ext>
            </c:extLst>
          </c:dPt>
          <c:dPt>
            <c:idx val="12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EDC5-4E23-9AEA-C90DDE11CB94}"/>
              </c:ext>
            </c:extLst>
          </c:dPt>
          <c:dPt>
            <c:idx val="13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EDC5-4E23-9AEA-C90DDE11CB94}"/>
              </c:ext>
            </c:extLst>
          </c:dPt>
          <c:dPt>
            <c:idx val="14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EDC5-4E23-9AEA-C90DDE11CB94}"/>
              </c:ext>
            </c:extLst>
          </c:dPt>
          <c:dPt>
            <c:idx val="15"/>
            <c:bubble3D val="0"/>
            <c:spPr>
              <a:solidFill>
                <a:srgbClr val="FF99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EDC5-4E23-9AEA-C90DDE11CB94}"/>
              </c:ext>
            </c:extLst>
          </c:dPt>
          <c:dPt>
            <c:idx val="16"/>
            <c:bubble3D val="0"/>
            <c:spPr>
              <a:solidFill>
                <a:srgbClr val="FFFF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EDC5-4E23-9AEA-C90DDE11CB94}"/>
              </c:ext>
            </c:extLst>
          </c:dPt>
          <c:dPt>
            <c:idx val="17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EDC5-4E23-9AEA-C90DDE11CB94}"/>
              </c:ext>
            </c:extLst>
          </c:dPt>
          <c:dLbls>
            <c:dLbl>
              <c:idx val="0"/>
              <c:layout>
                <c:manualLayout>
                  <c:x val="-1.0542035510082287E-2"/>
                  <c:y val="7.852585628900633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C5-4E23-9AEA-C90DDE11CB94}"/>
                </c:ext>
              </c:extLst>
            </c:dLbl>
            <c:dLbl>
              <c:idx val="1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DC5-4E23-9AEA-C90DDE11CB94}"/>
                </c:ext>
              </c:extLst>
            </c:dLbl>
            <c:dLbl>
              <c:idx val="4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DC5-4E23-9AEA-C90DDE11CB9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0</c:v>
                </c:pt>
                <c:pt idx="1">
                  <c:v>1</c:v>
                </c:pt>
                <c:pt idx="2">
                  <c:v>12</c:v>
                </c:pt>
                <c:pt idx="3">
                  <c:v>3</c:v>
                </c:pt>
                <c:pt idx="4">
                  <c:v>4-5</c:v>
                </c:pt>
              </c:strCache>
            </c:strRef>
          </c:cat>
          <c:val>
            <c:numRef>
              <c:f>Sheet1!$B$2:$F$2</c:f>
              <c:numCache>
                <c:formatCode>0.0%</c:formatCode>
                <c:ptCount val="5"/>
                <c:pt idx="0">
                  <c:v>1.4800000000000001E-2</c:v>
                </c:pt>
                <c:pt idx="1">
                  <c:v>0.11849999999999999</c:v>
                </c:pt>
                <c:pt idx="2">
                  <c:v>0.16300000000000001</c:v>
                </c:pt>
                <c:pt idx="3">
                  <c:v>0.25190000000000001</c:v>
                </c:pt>
                <c:pt idx="4">
                  <c:v>0.45200000000000001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EDC5-4E23-9AEA-C90DDE11CB9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 w="3488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Times New Roman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973686551892872"/>
          <c:y val="7.1220284964379446E-2"/>
          <c:w val="0.59288135593220337"/>
          <c:h val="0.92786182977127862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Non-union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dLbl>
              <c:idx val="3"/>
              <c:layout>
                <c:manualLayout>
                  <c:x val="-4.2372881355932203E-3"/>
                  <c:y val="2.6315789473684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57-463D-A707-63EF35DA71BE}"/>
                </c:ext>
              </c:extLst>
            </c:dLbl>
            <c:dLbl>
              <c:idx val="4"/>
              <c:layout>
                <c:manualLayout>
                  <c:x val="-4.237288135593220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57-463D-A707-63EF35DA71BE}"/>
                </c:ext>
              </c:extLst>
            </c:dLbl>
            <c:dLbl>
              <c:idx val="5"/>
              <c:layout>
                <c:manualLayout>
                  <c:x val="-4.2372881355932203E-3"/>
                  <c:y val="-2.6315789473684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57-463D-A707-63EF35DA71B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Safety incentives</c:v>
                </c:pt>
                <c:pt idx="1">
                  <c:v>Prequalified subcontractors based on safety performance</c:v>
                </c:pt>
                <c:pt idx="2">
                  <c:v>Measurable safety goals and objectives</c:v>
                </c:pt>
                <c:pt idx="3">
                  <c:v>Site-specific training programs for all employees and subcontractors </c:v>
                </c:pt>
                <c:pt idx="4">
                  <c:v>Site-specific safety and health plan</c:v>
                </c:pt>
              </c:strCache>
            </c:strRef>
          </c:cat>
          <c:val>
            <c:numRef>
              <c:f>Sheet1!$B$3:$F$3</c:f>
              <c:numCache>
                <c:formatCode>0.0%</c:formatCode>
                <c:ptCount val="5"/>
                <c:pt idx="0">
                  <c:v>0.26669999999999999</c:v>
                </c:pt>
                <c:pt idx="1">
                  <c:v>0.32590000000000002</c:v>
                </c:pt>
                <c:pt idx="2">
                  <c:v>0.37780000000000002</c:v>
                </c:pt>
                <c:pt idx="3">
                  <c:v>0.68149999999999999</c:v>
                </c:pt>
                <c:pt idx="4">
                  <c:v>0.68889999999999996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757-463D-A707-63EF35DA71BE}"/>
            </c:ext>
          </c:extLst>
        </c:ser>
        <c:ser>
          <c:idx val="0"/>
          <c:order val="1"/>
          <c:tx>
            <c:strRef>
              <c:f>Sheet1!$A$2</c:f>
              <c:strCache>
                <c:ptCount val="1"/>
                <c:pt idx="0">
                  <c:v>Union</c:v>
                </c:pt>
              </c:strCache>
            </c:strRef>
          </c:tx>
          <c:spPr>
            <a:solidFill>
              <a:srgbClr val="FF0000"/>
            </a:solidFill>
            <a:ln w="25387">
              <a:noFill/>
            </a:ln>
          </c:spPr>
          <c:invertIfNegative val="0"/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E757-463D-A707-63EF35DA71BE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E757-463D-A707-63EF35DA71BE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E757-463D-A707-63EF35DA71BE}"/>
              </c:ext>
            </c:extLst>
          </c:dPt>
          <c:dLbls>
            <c:dLbl>
              <c:idx val="9"/>
              <c:layout>
                <c:manualLayout>
                  <c:x val="4.8385832916666965E-3"/>
                  <c:y val="-2.53807106598986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57-463D-A707-63EF35DA71BE}"/>
                </c:ext>
              </c:extLst>
            </c:dLbl>
            <c:numFmt formatCode="0.0%" sourceLinked="0"/>
            <c:spPr>
              <a:noFill/>
              <a:ln w="2538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Safety incentives</c:v>
                </c:pt>
                <c:pt idx="1">
                  <c:v>Prequalified subcontractors based on safety performance</c:v>
                </c:pt>
                <c:pt idx="2">
                  <c:v>Measurable safety goals and objectives</c:v>
                </c:pt>
                <c:pt idx="3">
                  <c:v>Site-specific training programs for all employees and subcontractors </c:v>
                </c:pt>
                <c:pt idx="4">
                  <c:v>Site-specific safety and health plan</c:v>
                </c:pt>
              </c:strCache>
            </c:strRef>
          </c:cat>
          <c:val>
            <c:numRef>
              <c:f>Sheet1!$B$2:$F$2</c:f>
              <c:numCache>
                <c:formatCode>0.0%</c:formatCode>
                <c:ptCount val="5"/>
                <c:pt idx="0">
                  <c:v>0.35680000000000001</c:v>
                </c:pt>
                <c:pt idx="1">
                  <c:v>0.46729999999999999</c:v>
                </c:pt>
                <c:pt idx="2">
                  <c:v>0.4874</c:v>
                </c:pt>
                <c:pt idx="3">
                  <c:v>0.76880000000000004</c:v>
                </c:pt>
                <c:pt idx="4">
                  <c:v>0.86929999999999996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757-463D-A707-63EF35DA71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overlap val="2"/>
        <c:axId val="43764736"/>
        <c:axId val="43778816"/>
      </c:barChart>
      <c:catAx>
        <c:axId val="437647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520">
            <a:noFill/>
          </a:ln>
        </c:spPr>
        <c:txPr>
          <a:bodyPr rot="0" vert="horz"/>
          <a:lstStyle/>
          <a:p>
            <a:pPr algn="just">
              <a:defRPr/>
            </a:pPr>
            <a:endParaRPr lang="en-US"/>
          </a:p>
        </c:txPr>
        <c:crossAx val="43778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77881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% of firms</a:t>
                </a:r>
              </a:p>
            </c:rich>
          </c:tx>
          <c:layout>
            <c:manualLayout>
              <c:xMode val="edge"/>
              <c:yMode val="edge"/>
              <c:x val="0.59328673428533307"/>
              <c:y val="3.9798410615339751E-2"/>
            </c:manualLayout>
          </c:layout>
          <c:overlay val="0"/>
          <c:spPr>
            <a:noFill/>
            <a:ln w="25387">
              <a:noFill/>
            </a:ln>
          </c:spPr>
        </c:title>
        <c:numFmt formatCode="0.0%" sourceLinked="1"/>
        <c:majorTickMark val="out"/>
        <c:minorTickMark val="none"/>
        <c:tickLblPos val="none"/>
        <c:crossAx val="43764736"/>
        <c:crosses val="autoZero"/>
        <c:crossBetween val="between"/>
      </c:valAx>
      <c:spPr>
        <a:noFill/>
        <a:ln w="25403">
          <a:noFill/>
        </a:ln>
      </c:spPr>
    </c:plotArea>
    <c:legend>
      <c:legendPos val="r"/>
      <c:layout>
        <c:manualLayout>
          <c:xMode val="edge"/>
          <c:yMode val="edge"/>
          <c:x val="0.77044886338360252"/>
          <c:y val="0.5955304024496938"/>
          <c:w val="0.18717825526046533"/>
          <c:h val="0.15539557555305589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Times New Roman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/>
              <a:t>Union</a:t>
            </a:r>
          </a:p>
          <a:p>
            <a:pPr>
              <a:defRPr/>
            </a:pPr>
            <a:r>
              <a:rPr lang="en-US" sz="1800" dirty="0"/>
              <a:t>(n = 199)</a:t>
            </a:r>
          </a:p>
        </c:rich>
      </c:tx>
      <c:layout>
        <c:manualLayout>
          <c:xMode val="edge"/>
          <c:yMode val="edge"/>
          <c:x val="0.19760545754565489"/>
          <c:y val="5.300951956579918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631527071774262E-2"/>
          <c:y val="0.20044781339262996"/>
          <c:w val="0.37361673145287216"/>
          <c:h val="0.63536222920595331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Union</c:v>
                </c:pt>
              </c:strCache>
            </c:strRef>
          </c:tx>
          <c:spPr>
            <a:solidFill>
              <a:schemeClr val="accent1"/>
            </a:solidFill>
            <a:ln w="34885">
              <a:noFill/>
            </a:ln>
          </c:spPr>
          <c:dPt>
            <c:idx val="0"/>
            <c:bubble3D val="0"/>
            <c:spPr>
              <a:solidFill>
                <a:srgbClr val="FFC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FDB-425B-99C5-35B43B342D9A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FDB-425B-99C5-35B43B342D9A}"/>
              </c:ext>
            </c:extLst>
          </c:dPt>
          <c:dPt>
            <c:idx val="2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FDB-425B-99C5-35B43B342D9A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FDB-425B-99C5-35B43B342D9A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FDB-425B-99C5-35B43B342D9A}"/>
              </c:ext>
            </c:extLst>
          </c:dPt>
          <c:dPt>
            <c:idx val="5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FDB-425B-99C5-35B43B342D9A}"/>
              </c:ext>
            </c:extLst>
          </c:dPt>
          <c:dPt>
            <c:idx val="6"/>
            <c:bubble3D val="0"/>
            <c:spPr>
              <a:solidFill>
                <a:srgbClr val="33996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FDB-425B-99C5-35B43B342D9A}"/>
              </c:ext>
            </c:extLst>
          </c:dPt>
          <c:dPt>
            <c:idx val="7"/>
            <c:bubble3D val="0"/>
            <c:spPr>
              <a:solidFill>
                <a:srgbClr val="00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FDB-425B-99C5-35B43B342D9A}"/>
              </c:ext>
            </c:extLst>
          </c:dPt>
          <c:dPt>
            <c:idx val="8"/>
            <c:bubble3D val="0"/>
            <c:spPr>
              <a:solidFill>
                <a:srgbClr val="9933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FDB-425B-99C5-35B43B342D9A}"/>
              </c:ext>
            </c:extLst>
          </c:dPt>
          <c:dPt>
            <c:idx val="9"/>
            <c:bubble3D val="0"/>
            <c:spPr>
              <a:solidFill>
                <a:srgbClr val="96969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AFDB-425B-99C5-35B43B342D9A}"/>
              </c:ext>
            </c:extLst>
          </c:dPt>
          <c:dPt>
            <c:idx val="10"/>
            <c:bubble3D val="0"/>
            <c:spPr>
              <a:solidFill>
                <a:srgbClr val="FFFFFF"/>
              </a:solidFill>
              <a:ln w="17442">
                <a:solidFill>
                  <a:schemeClr val="bg1">
                    <a:lumMod val="7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AFDB-425B-99C5-35B43B342D9A}"/>
              </c:ext>
            </c:extLst>
          </c:dPt>
          <c:dPt>
            <c:idx val="11"/>
            <c:bubble3D val="0"/>
            <c:spPr>
              <a:solidFill>
                <a:srgbClr val="008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AFDB-425B-99C5-35B43B342D9A}"/>
              </c:ext>
            </c:extLst>
          </c:dPt>
          <c:dPt>
            <c:idx val="12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AFDB-425B-99C5-35B43B342D9A}"/>
              </c:ext>
            </c:extLst>
          </c:dPt>
          <c:dPt>
            <c:idx val="13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AFDB-425B-99C5-35B43B342D9A}"/>
              </c:ext>
            </c:extLst>
          </c:dPt>
          <c:dPt>
            <c:idx val="14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AFDB-425B-99C5-35B43B342D9A}"/>
              </c:ext>
            </c:extLst>
          </c:dPt>
          <c:dPt>
            <c:idx val="15"/>
            <c:bubble3D val="0"/>
            <c:spPr>
              <a:solidFill>
                <a:srgbClr val="FF99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AFDB-425B-99C5-35B43B342D9A}"/>
              </c:ext>
            </c:extLst>
          </c:dPt>
          <c:dPt>
            <c:idx val="16"/>
            <c:bubble3D val="0"/>
            <c:spPr>
              <a:solidFill>
                <a:srgbClr val="FFFF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AFDB-425B-99C5-35B43B342D9A}"/>
              </c:ext>
            </c:extLst>
          </c:dPt>
          <c:dPt>
            <c:idx val="17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AFDB-425B-99C5-35B43B342D9A}"/>
              </c:ext>
            </c:extLst>
          </c:dPt>
          <c:dLbls>
            <c:dLbl>
              <c:idx val="0"/>
              <c:layout>
                <c:manualLayout>
                  <c:x val="-3.6672314694840358E-3"/>
                  <c:y val="7.708198480508027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DB-425B-99C5-35B43B342D9A}"/>
                </c:ext>
              </c:extLst>
            </c:dLbl>
            <c:dLbl>
              <c:idx val="1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DB-425B-99C5-35B43B342D9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4-5</c:v>
                </c:pt>
              </c:strCache>
            </c:strRef>
          </c:cat>
          <c:val>
            <c:numRef>
              <c:f>Sheet1!$B$2:$F$2</c:f>
              <c:numCache>
                <c:formatCode>0.0%</c:formatCode>
                <c:ptCount val="5"/>
                <c:pt idx="0">
                  <c:v>2.5100000000000001E-2</c:v>
                </c:pt>
                <c:pt idx="1">
                  <c:v>0.14069999999999999</c:v>
                </c:pt>
                <c:pt idx="2">
                  <c:v>0.20599999999999999</c:v>
                </c:pt>
                <c:pt idx="3">
                  <c:v>0.26629999999999998</c:v>
                </c:pt>
                <c:pt idx="4">
                  <c:v>0.36199999999999999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AFDB-425B-99C5-35B43B342D9A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 w="34885">
          <a:noFill/>
        </a:ln>
      </c:spPr>
    </c:plotArea>
    <c:legend>
      <c:legendPos val="b"/>
      <c:layout>
        <c:manualLayout>
          <c:xMode val="edge"/>
          <c:yMode val="edge"/>
          <c:x val="7.1877249521025066E-3"/>
          <c:y val="0.93411996372890727"/>
          <c:w val="0.96171456416049261"/>
          <c:h val="5.8904826094828805E-2"/>
        </c:manualLayout>
      </c:layout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Times New Roman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/>
              <a:t>Non-union</a:t>
            </a:r>
          </a:p>
          <a:p>
            <a:pPr>
              <a:defRPr/>
            </a:pPr>
            <a:r>
              <a:rPr lang="en-US" sz="1800" dirty="0"/>
              <a:t>(n = 135)</a:t>
            </a:r>
          </a:p>
        </c:rich>
      </c:tx>
      <c:layout>
        <c:manualLayout>
          <c:xMode val="edge"/>
          <c:yMode val="edge"/>
          <c:x val="0.40922864566312861"/>
          <c:y val="2.425557469895011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09368205032441"/>
          <c:y val="0.17538325906006208"/>
          <c:w val="0.7357788529368674"/>
          <c:h val="0.6534789335297054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Non-union</c:v>
                </c:pt>
              </c:strCache>
            </c:strRef>
          </c:tx>
          <c:spPr>
            <a:solidFill>
              <a:schemeClr val="accent1"/>
            </a:solidFill>
            <a:ln w="34885">
              <a:noFill/>
            </a:ln>
          </c:spPr>
          <c:dPt>
            <c:idx val="0"/>
            <c:bubble3D val="0"/>
            <c:spPr>
              <a:solidFill>
                <a:srgbClr val="FFC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04E-4BD5-9373-EF0889BDE4EE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04E-4BD5-9373-EF0889BDE4EE}"/>
              </c:ext>
            </c:extLst>
          </c:dPt>
          <c:dPt>
            <c:idx val="2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04E-4BD5-9373-EF0889BDE4EE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04E-4BD5-9373-EF0889BDE4EE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04E-4BD5-9373-EF0889BDE4EE}"/>
              </c:ext>
            </c:extLst>
          </c:dPt>
          <c:dPt>
            <c:idx val="5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04E-4BD5-9373-EF0889BDE4EE}"/>
              </c:ext>
            </c:extLst>
          </c:dPt>
          <c:dPt>
            <c:idx val="6"/>
            <c:bubble3D val="0"/>
            <c:spPr>
              <a:solidFill>
                <a:srgbClr val="33996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04E-4BD5-9373-EF0889BDE4EE}"/>
              </c:ext>
            </c:extLst>
          </c:dPt>
          <c:dPt>
            <c:idx val="7"/>
            <c:bubble3D val="0"/>
            <c:spPr>
              <a:solidFill>
                <a:srgbClr val="00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904E-4BD5-9373-EF0889BDE4EE}"/>
              </c:ext>
            </c:extLst>
          </c:dPt>
          <c:dPt>
            <c:idx val="8"/>
            <c:bubble3D val="0"/>
            <c:spPr>
              <a:solidFill>
                <a:srgbClr val="9933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904E-4BD5-9373-EF0889BDE4EE}"/>
              </c:ext>
            </c:extLst>
          </c:dPt>
          <c:dPt>
            <c:idx val="9"/>
            <c:bubble3D val="0"/>
            <c:spPr>
              <a:solidFill>
                <a:srgbClr val="96969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904E-4BD5-9373-EF0889BDE4EE}"/>
              </c:ext>
            </c:extLst>
          </c:dPt>
          <c:dPt>
            <c:idx val="10"/>
            <c:bubble3D val="0"/>
            <c:spPr>
              <a:solidFill>
                <a:srgbClr val="FFFFFF"/>
              </a:solidFill>
              <a:ln w="17442">
                <a:solidFill>
                  <a:schemeClr val="bg1">
                    <a:lumMod val="7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904E-4BD5-9373-EF0889BDE4EE}"/>
              </c:ext>
            </c:extLst>
          </c:dPt>
          <c:dPt>
            <c:idx val="11"/>
            <c:bubble3D val="0"/>
            <c:spPr>
              <a:solidFill>
                <a:srgbClr val="008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904E-4BD5-9373-EF0889BDE4EE}"/>
              </c:ext>
            </c:extLst>
          </c:dPt>
          <c:dPt>
            <c:idx val="12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904E-4BD5-9373-EF0889BDE4EE}"/>
              </c:ext>
            </c:extLst>
          </c:dPt>
          <c:dPt>
            <c:idx val="13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904E-4BD5-9373-EF0889BDE4EE}"/>
              </c:ext>
            </c:extLst>
          </c:dPt>
          <c:dPt>
            <c:idx val="14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904E-4BD5-9373-EF0889BDE4EE}"/>
              </c:ext>
            </c:extLst>
          </c:dPt>
          <c:dPt>
            <c:idx val="15"/>
            <c:bubble3D val="0"/>
            <c:spPr>
              <a:solidFill>
                <a:srgbClr val="FF99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904E-4BD5-9373-EF0889BDE4EE}"/>
              </c:ext>
            </c:extLst>
          </c:dPt>
          <c:dPt>
            <c:idx val="16"/>
            <c:bubble3D val="0"/>
            <c:spPr>
              <a:solidFill>
                <a:srgbClr val="FFFF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904E-4BD5-9373-EF0889BDE4EE}"/>
              </c:ext>
            </c:extLst>
          </c:dPt>
          <c:dPt>
            <c:idx val="17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904E-4BD5-9373-EF0889BDE4EE}"/>
              </c:ext>
            </c:extLst>
          </c:dPt>
          <c:dLbls>
            <c:dLbl>
              <c:idx val="0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4E-4BD5-9373-EF0889BDE4EE}"/>
                </c:ext>
              </c:extLst>
            </c:dLbl>
            <c:dLbl>
              <c:idx val="1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4E-4BD5-9373-EF0889BDE4E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4-5</c:v>
                </c:pt>
              </c:strCache>
            </c:strRef>
          </c:cat>
          <c:val>
            <c:numRef>
              <c:f>Sheet1!$B$2:$F$2</c:f>
              <c:numCache>
                <c:formatCode>0.0%</c:formatCode>
                <c:ptCount val="5"/>
                <c:pt idx="0">
                  <c:v>6.6699999999999995E-2</c:v>
                </c:pt>
                <c:pt idx="1">
                  <c:v>0.19259999999999999</c:v>
                </c:pt>
                <c:pt idx="2">
                  <c:v>0.32590000000000002</c:v>
                </c:pt>
                <c:pt idx="3">
                  <c:v>0.23699999999999999</c:v>
                </c:pt>
                <c:pt idx="4">
                  <c:v>0.17799999999999999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904E-4BD5-9373-EF0889BDE4E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 w="3488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Times New Roman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84661239378976"/>
          <c:y val="4.747163335352312E-2"/>
          <c:w val="0.64514124293785313"/>
          <c:h val="0.880919205751454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Non-union</c:v>
                </c:pt>
              </c:strCache>
            </c:strRef>
          </c:tx>
          <c:spPr>
            <a:solidFill>
              <a:srgbClr val="0000FF"/>
            </a:solidFill>
            <a:ln w="25387">
              <a:noFill/>
            </a:ln>
          </c:spPr>
          <c:invertIfNegative val="0"/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6448-4C93-A008-973B7889AA47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6448-4C93-A008-973B7889AA47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6448-4C93-A008-973B7889AA47}"/>
              </c:ext>
            </c:extLst>
          </c:dPt>
          <c:dLbls>
            <c:dLbl>
              <c:idx val="9"/>
              <c:layout>
                <c:manualLayout>
                  <c:x val="4.8385832916666965E-3"/>
                  <c:y val="-2.53807106598986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48-4C93-A008-973B7889AA47}"/>
                </c:ext>
              </c:extLst>
            </c:dLbl>
            <c:numFmt formatCode="0.0%" sourceLinked="0"/>
            <c:spPr>
              <a:noFill/>
              <a:ln w="2538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Optical headmounted display **</c:v>
                </c:pt>
                <c:pt idx="1">
                  <c:v>Photogrammetry</c:v>
                </c:pt>
                <c:pt idx="2">
                  <c:v>Robotics</c:v>
                </c:pt>
                <c:pt idx="3">
                  <c:v>Wearable devices *</c:v>
                </c:pt>
                <c:pt idx="4">
                  <c:v>Laser scanning</c:v>
                </c:pt>
                <c:pt idx="5">
                  <c:v>Drones (for reality capture, etc.)</c:v>
                </c:pt>
              </c:strCache>
            </c:strRef>
          </c:cat>
          <c:val>
            <c:numRef>
              <c:f>Sheet1!$B$3:$G$3</c:f>
              <c:numCache>
                <c:formatCode>0.0%</c:formatCode>
                <c:ptCount val="6"/>
                <c:pt idx="0">
                  <c:v>7.4000000000000003E-3</c:v>
                </c:pt>
                <c:pt idx="1">
                  <c:v>1.4800000000000001E-2</c:v>
                </c:pt>
                <c:pt idx="2">
                  <c:v>0</c:v>
                </c:pt>
                <c:pt idx="3">
                  <c:v>0.11849999999999999</c:v>
                </c:pt>
                <c:pt idx="4">
                  <c:v>6.6699999999999995E-2</c:v>
                </c:pt>
                <c:pt idx="5">
                  <c:v>0.2074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448-4C93-A008-973B7889AA47}"/>
            </c:ext>
          </c:extLst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Union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Optical headmounted display **</c:v>
                </c:pt>
                <c:pt idx="1">
                  <c:v>Photogrammetry</c:v>
                </c:pt>
                <c:pt idx="2">
                  <c:v>Robotics</c:v>
                </c:pt>
                <c:pt idx="3">
                  <c:v>Wearable devices *</c:v>
                </c:pt>
                <c:pt idx="4">
                  <c:v>Laser scanning</c:v>
                </c:pt>
                <c:pt idx="5">
                  <c:v>Drones (for reality capture, etc.)</c:v>
                </c:pt>
              </c:strCache>
            </c:strRef>
          </c:cat>
          <c:val>
            <c:numRef>
              <c:f>Sheet1!$B$2:$G$2</c:f>
              <c:numCache>
                <c:formatCode>0.0%</c:formatCode>
                <c:ptCount val="6"/>
                <c:pt idx="0">
                  <c:v>3.0200000000000001E-2</c:v>
                </c:pt>
                <c:pt idx="1">
                  <c:v>5.5300000000000002E-2</c:v>
                </c:pt>
                <c:pt idx="2">
                  <c:v>6.0299999999999999E-2</c:v>
                </c:pt>
                <c:pt idx="3">
                  <c:v>0.1457</c:v>
                </c:pt>
                <c:pt idx="4">
                  <c:v>0.18590000000000001</c:v>
                </c:pt>
                <c:pt idx="5">
                  <c:v>0.21609999999999999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448-4C93-A008-973B7889AA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overlap val="2"/>
        <c:axId val="44024960"/>
        <c:axId val="44026496"/>
      </c:barChart>
      <c:catAx>
        <c:axId val="440249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520">
            <a:noFill/>
          </a:ln>
        </c:spPr>
        <c:txPr>
          <a:bodyPr rot="0" vert="horz"/>
          <a:lstStyle/>
          <a:p>
            <a:pPr algn="r">
              <a:defRPr/>
            </a:pPr>
            <a:endParaRPr lang="en-US"/>
          </a:p>
        </c:txPr>
        <c:crossAx val="44026496"/>
        <c:crosses val="autoZero"/>
        <c:auto val="1"/>
        <c:lblAlgn val="ctr"/>
        <c:lblOffset val="100"/>
        <c:tickMarkSkip val="1"/>
        <c:noMultiLvlLbl val="0"/>
      </c:catAx>
      <c:valAx>
        <c:axId val="4402649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% of firms</a:t>
                </a:r>
              </a:p>
            </c:rich>
          </c:tx>
          <c:layout>
            <c:manualLayout>
              <c:xMode val="edge"/>
              <c:yMode val="edge"/>
              <c:x val="0.56786300547177371"/>
              <c:y val="1.4492753623188406E-2"/>
            </c:manualLayout>
          </c:layout>
          <c:overlay val="0"/>
          <c:spPr>
            <a:noFill/>
            <a:ln w="25387">
              <a:noFill/>
            </a:ln>
          </c:spPr>
        </c:title>
        <c:numFmt formatCode="0.0%" sourceLinked="1"/>
        <c:majorTickMark val="out"/>
        <c:minorTickMark val="none"/>
        <c:tickLblPos val="none"/>
        <c:crossAx val="44024960"/>
        <c:crosses val="autoZero"/>
        <c:crossBetween val="between"/>
      </c:valAx>
      <c:spPr>
        <a:noFill/>
        <a:ln w="25403">
          <a:noFill/>
        </a:ln>
      </c:spPr>
    </c:plotArea>
    <c:legend>
      <c:legendPos val="r"/>
      <c:layout>
        <c:manualLayout>
          <c:xMode val="edge"/>
          <c:yMode val="edge"/>
          <c:x val="0.63485564304461939"/>
          <c:y val="0.59281030088630227"/>
          <c:w val="0.16034209706837493"/>
          <c:h val="0.15839742858229675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Times New Roman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5711019173450779"/>
          <c:y val="4.747163335352312E-2"/>
          <c:w val="0.53497175141242936"/>
          <c:h val="0.9517956505436820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Non-union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Encouraging owner/client involvement in safety</c:v>
                </c:pt>
                <c:pt idx="1">
                  <c:v>Improving supervisory leadership </c:v>
                </c:pt>
                <c:pt idx="2">
                  <c:v>Aligning and integrating safety as a value</c:v>
                </c:pt>
                <c:pt idx="3">
                  <c:v>Improving communication</c:v>
                </c:pt>
                <c:pt idx="4">
                  <c:v>Demonstrating management commitment </c:v>
                </c:pt>
                <c:pt idx="5">
                  <c:v> Ensuring accountability at ALL levels </c:v>
                </c:pt>
                <c:pt idx="6">
                  <c:v> Empowering and involving employees</c:v>
                </c:pt>
                <c:pt idx="7">
                  <c:v>Training at ALL levels</c:v>
                </c:pt>
              </c:strCache>
            </c:strRef>
          </c:cat>
          <c:val>
            <c:numRef>
              <c:f>Sheet1!$B$3:$I$3</c:f>
              <c:numCache>
                <c:formatCode>0.0%</c:formatCode>
                <c:ptCount val="8"/>
                <c:pt idx="0">
                  <c:v>0.20739999999999997</c:v>
                </c:pt>
                <c:pt idx="1">
                  <c:v>0.4148</c:v>
                </c:pt>
                <c:pt idx="2">
                  <c:v>0.4667</c:v>
                </c:pt>
                <c:pt idx="3">
                  <c:v>0.51849999999999996</c:v>
                </c:pt>
                <c:pt idx="4">
                  <c:v>0.54810000000000003</c:v>
                </c:pt>
                <c:pt idx="5">
                  <c:v>0.52590000000000003</c:v>
                </c:pt>
                <c:pt idx="6">
                  <c:v>0.63700000000000001</c:v>
                </c:pt>
                <c:pt idx="7">
                  <c:v>0.75560000000000005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7B-4EDE-AB2D-57F786C55752}"/>
            </c:ext>
          </c:extLst>
        </c:ser>
        <c:ser>
          <c:idx val="0"/>
          <c:order val="1"/>
          <c:tx>
            <c:strRef>
              <c:f>Sheet1!$A$2</c:f>
              <c:strCache>
                <c:ptCount val="1"/>
                <c:pt idx="0">
                  <c:v>Union</c:v>
                </c:pt>
              </c:strCache>
            </c:strRef>
          </c:tx>
          <c:spPr>
            <a:solidFill>
              <a:srgbClr val="FF0000"/>
            </a:solidFill>
            <a:ln w="25387">
              <a:noFill/>
            </a:ln>
          </c:spPr>
          <c:invertIfNegative val="0"/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B7B-4EDE-AB2D-57F786C55752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B7B-4EDE-AB2D-57F786C55752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DB7B-4EDE-AB2D-57F786C55752}"/>
              </c:ext>
            </c:extLst>
          </c:dPt>
          <c:dLbls>
            <c:dLbl>
              <c:idx val="9"/>
              <c:layout>
                <c:manualLayout>
                  <c:x val="4.8385832916666965E-3"/>
                  <c:y val="-2.53807106598986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7B-4EDE-AB2D-57F786C55752}"/>
                </c:ext>
              </c:extLst>
            </c:dLbl>
            <c:numFmt formatCode="0.0%" sourceLinked="0"/>
            <c:spPr>
              <a:noFill/>
              <a:ln w="2538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Encouraging owner/client involvement in safety</c:v>
                </c:pt>
                <c:pt idx="1">
                  <c:v>Improving supervisory leadership </c:v>
                </c:pt>
                <c:pt idx="2">
                  <c:v>Aligning and integrating safety as a value</c:v>
                </c:pt>
                <c:pt idx="3">
                  <c:v>Improving communication</c:v>
                </c:pt>
                <c:pt idx="4">
                  <c:v>Demonstrating management commitment </c:v>
                </c:pt>
                <c:pt idx="5">
                  <c:v> Ensuring accountability at ALL levels </c:v>
                </c:pt>
                <c:pt idx="6">
                  <c:v> Empowering and involving employees</c:v>
                </c:pt>
                <c:pt idx="7">
                  <c:v>Training at ALL levels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0.3518</c:v>
                </c:pt>
                <c:pt idx="1">
                  <c:v>0.50749999999999995</c:v>
                </c:pt>
                <c:pt idx="2">
                  <c:v>0.52759999999999996</c:v>
                </c:pt>
                <c:pt idx="3">
                  <c:v>0.56779999999999997</c:v>
                </c:pt>
                <c:pt idx="4">
                  <c:v>0.60299999999999998</c:v>
                </c:pt>
                <c:pt idx="5">
                  <c:v>0.62309999999999999</c:v>
                </c:pt>
                <c:pt idx="6">
                  <c:v>0.69350000000000001</c:v>
                </c:pt>
                <c:pt idx="7">
                  <c:v>0.77890000000000004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B7B-4EDE-AB2D-57F786C557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overlap val="2"/>
        <c:axId val="44402944"/>
        <c:axId val="44425216"/>
      </c:barChart>
      <c:catAx>
        <c:axId val="444029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520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4425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42521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% of firms</a:t>
                </a:r>
              </a:p>
            </c:rich>
          </c:tx>
          <c:layout>
            <c:manualLayout>
              <c:xMode val="edge"/>
              <c:yMode val="edge"/>
              <c:x val="0.62718503937007875"/>
              <c:y val="9.3896696259528987E-3"/>
            </c:manualLayout>
          </c:layout>
          <c:overlay val="0"/>
          <c:spPr>
            <a:noFill/>
            <a:ln w="25387">
              <a:noFill/>
            </a:ln>
          </c:spPr>
        </c:title>
        <c:numFmt formatCode="0.0%" sourceLinked="1"/>
        <c:majorTickMark val="out"/>
        <c:minorTickMark val="none"/>
        <c:tickLblPos val="none"/>
        <c:crossAx val="44402944"/>
        <c:crosses val="autoZero"/>
        <c:crossBetween val="between"/>
      </c:valAx>
      <c:spPr>
        <a:noFill/>
        <a:ln w="25403">
          <a:noFill/>
        </a:ln>
      </c:spPr>
    </c:plotArea>
    <c:legend>
      <c:legendPos val="r"/>
      <c:layout>
        <c:manualLayout>
          <c:xMode val="edge"/>
          <c:yMode val="edge"/>
          <c:x val="0.83683304417456295"/>
          <c:y val="0.73223028127790435"/>
          <c:w val="0.1349183682548156"/>
          <c:h val="0.16498629163685419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Times New Roman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/>
              <a:t>Union</a:t>
            </a:r>
          </a:p>
          <a:p>
            <a:pPr>
              <a:defRPr/>
            </a:pPr>
            <a:r>
              <a:rPr lang="en-US" sz="1800" dirty="0"/>
              <a:t>(n = 199)</a:t>
            </a:r>
          </a:p>
        </c:rich>
      </c:tx>
      <c:layout>
        <c:manualLayout>
          <c:xMode val="edge"/>
          <c:yMode val="edge"/>
          <c:x val="0.20041839706745518"/>
          <c:y val="5.300951956579918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631527071774262E-2"/>
          <c:y val="0.20044781339262996"/>
          <c:w val="0.37361673145287216"/>
          <c:h val="0.63536222920595331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Union</c:v>
                </c:pt>
              </c:strCache>
            </c:strRef>
          </c:tx>
          <c:spPr>
            <a:solidFill>
              <a:schemeClr val="accent1"/>
            </a:solidFill>
            <a:ln w="34885">
              <a:noFill/>
            </a:ln>
          </c:spPr>
          <c:dPt>
            <c:idx val="0"/>
            <c:bubble3D val="0"/>
            <c:spPr>
              <a:solidFill>
                <a:srgbClr val="FFC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877-4054-A687-5AD7C271E6C5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877-4054-A687-5AD7C271E6C5}"/>
              </c:ext>
            </c:extLst>
          </c:dPt>
          <c:dPt>
            <c:idx val="2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877-4054-A687-5AD7C271E6C5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877-4054-A687-5AD7C271E6C5}"/>
              </c:ext>
            </c:extLst>
          </c:dPt>
          <c:dPt>
            <c:idx val="4"/>
            <c:bubble3D val="0"/>
            <c:spPr>
              <a:solidFill>
                <a:schemeClr val="tx1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877-4054-A687-5AD7C271E6C5}"/>
              </c:ext>
            </c:extLst>
          </c:dPt>
          <c:dPt>
            <c:idx val="5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877-4054-A687-5AD7C271E6C5}"/>
              </c:ext>
            </c:extLst>
          </c:dPt>
          <c:dPt>
            <c:idx val="6"/>
            <c:bubble3D val="0"/>
            <c:spPr>
              <a:solidFill>
                <a:srgbClr val="33996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877-4054-A687-5AD7C271E6C5}"/>
              </c:ext>
            </c:extLst>
          </c:dPt>
          <c:dPt>
            <c:idx val="7"/>
            <c:bubble3D val="0"/>
            <c:spPr>
              <a:solidFill>
                <a:srgbClr val="00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7877-4054-A687-5AD7C271E6C5}"/>
              </c:ext>
            </c:extLst>
          </c:dPt>
          <c:dPt>
            <c:idx val="8"/>
            <c:bubble3D val="0"/>
            <c:spPr>
              <a:solidFill>
                <a:srgbClr val="9933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7877-4054-A687-5AD7C271E6C5}"/>
              </c:ext>
            </c:extLst>
          </c:dPt>
          <c:dPt>
            <c:idx val="9"/>
            <c:bubble3D val="0"/>
            <c:spPr>
              <a:solidFill>
                <a:srgbClr val="96969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7877-4054-A687-5AD7C271E6C5}"/>
              </c:ext>
            </c:extLst>
          </c:dPt>
          <c:dPt>
            <c:idx val="10"/>
            <c:bubble3D val="0"/>
            <c:spPr>
              <a:solidFill>
                <a:srgbClr val="FFFFFF"/>
              </a:solidFill>
              <a:ln w="17442">
                <a:solidFill>
                  <a:schemeClr val="bg1">
                    <a:lumMod val="7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7877-4054-A687-5AD7C271E6C5}"/>
              </c:ext>
            </c:extLst>
          </c:dPt>
          <c:dPt>
            <c:idx val="11"/>
            <c:bubble3D val="0"/>
            <c:spPr>
              <a:solidFill>
                <a:srgbClr val="008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7877-4054-A687-5AD7C271E6C5}"/>
              </c:ext>
            </c:extLst>
          </c:dPt>
          <c:dPt>
            <c:idx val="12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7877-4054-A687-5AD7C271E6C5}"/>
              </c:ext>
            </c:extLst>
          </c:dPt>
          <c:dPt>
            <c:idx val="13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7877-4054-A687-5AD7C271E6C5}"/>
              </c:ext>
            </c:extLst>
          </c:dPt>
          <c:dPt>
            <c:idx val="14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7877-4054-A687-5AD7C271E6C5}"/>
              </c:ext>
            </c:extLst>
          </c:dPt>
          <c:dPt>
            <c:idx val="15"/>
            <c:bubble3D val="0"/>
            <c:spPr>
              <a:solidFill>
                <a:srgbClr val="FF99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7877-4054-A687-5AD7C271E6C5}"/>
              </c:ext>
            </c:extLst>
          </c:dPt>
          <c:dPt>
            <c:idx val="16"/>
            <c:bubble3D val="0"/>
            <c:spPr>
              <a:solidFill>
                <a:srgbClr val="FFFF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7877-4054-A687-5AD7C271E6C5}"/>
              </c:ext>
            </c:extLst>
          </c:dPt>
          <c:dPt>
            <c:idx val="17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7877-4054-A687-5AD7C271E6C5}"/>
              </c:ext>
            </c:extLst>
          </c:dPt>
          <c:dLbls>
            <c:dLbl>
              <c:idx val="0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77-4054-A687-5AD7C271E6C5}"/>
                </c:ext>
              </c:extLst>
            </c:dLbl>
            <c:dLbl>
              <c:idx val="1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77-4054-A687-5AD7C271E6C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&lt;=1</c:v>
                </c:pt>
                <c:pt idx="1">
                  <c:v>2-3</c:v>
                </c:pt>
                <c:pt idx="2">
                  <c:v>4-5</c:v>
                </c:pt>
                <c:pt idx="3">
                  <c:v>6-8</c:v>
                </c:pt>
              </c:strCache>
            </c:strRef>
          </c:cat>
          <c:val>
            <c:numRef>
              <c:f>Sheet1!$B$2:$E$2</c:f>
              <c:numCache>
                <c:formatCode>0.0%</c:formatCode>
                <c:ptCount val="4"/>
                <c:pt idx="0">
                  <c:v>0.14069999999999999</c:v>
                </c:pt>
                <c:pt idx="1">
                  <c:v>0.2261</c:v>
                </c:pt>
                <c:pt idx="2">
                  <c:v>0.25630000000000003</c:v>
                </c:pt>
                <c:pt idx="3">
                  <c:v>0.37689999999999996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7877-4054-A687-5AD7C271E6C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 w="34885">
          <a:noFill/>
        </a:ln>
      </c:spPr>
    </c:plotArea>
    <c:legend>
      <c:legendPos val="b"/>
      <c:layout>
        <c:manualLayout>
          <c:xMode val="edge"/>
          <c:yMode val="edge"/>
          <c:x val="7.1877249521025066E-3"/>
          <c:y val="0.93411996372890727"/>
          <c:w val="0.96171456416049261"/>
          <c:h val="5.8904826094828805E-2"/>
        </c:manualLayout>
      </c:layout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Times New Roman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/>
              <a:t>Non-union</a:t>
            </a:r>
          </a:p>
          <a:p>
            <a:pPr>
              <a:defRPr/>
            </a:pPr>
            <a:r>
              <a:rPr lang="en-US" sz="1800" dirty="0"/>
              <a:t>(n = 135)</a:t>
            </a:r>
          </a:p>
        </c:rich>
      </c:tx>
      <c:layout>
        <c:manualLayout>
          <c:xMode val="edge"/>
          <c:yMode val="edge"/>
          <c:x val="0.41196088551248106"/>
          <c:y val="3.396208461439838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09368205032441"/>
          <c:y val="0.17538325906006208"/>
          <c:w val="0.7357788529368674"/>
          <c:h val="0.6534789335297054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Non-union</c:v>
                </c:pt>
              </c:strCache>
            </c:strRef>
          </c:tx>
          <c:spPr>
            <a:solidFill>
              <a:schemeClr val="accent1"/>
            </a:solidFill>
            <a:ln w="34885">
              <a:noFill/>
            </a:ln>
          </c:spPr>
          <c:dPt>
            <c:idx val="0"/>
            <c:bubble3D val="0"/>
            <c:spPr>
              <a:solidFill>
                <a:srgbClr val="FFC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CB7-4D59-801A-BACE902DCF6B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CB7-4D59-801A-BACE902DCF6B}"/>
              </c:ext>
            </c:extLst>
          </c:dPt>
          <c:dPt>
            <c:idx val="2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CB7-4D59-801A-BACE902DCF6B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CB7-4D59-801A-BACE902DCF6B}"/>
              </c:ext>
            </c:extLst>
          </c:dPt>
          <c:dPt>
            <c:idx val="4"/>
            <c:bubble3D val="0"/>
            <c:spPr>
              <a:solidFill>
                <a:schemeClr val="tx1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CB7-4D59-801A-BACE902DCF6B}"/>
              </c:ext>
            </c:extLst>
          </c:dPt>
          <c:dPt>
            <c:idx val="5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CB7-4D59-801A-BACE902DCF6B}"/>
              </c:ext>
            </c:extLst>
          </c:dPt>
          <c:dPt>
            <c:idx val="6"/>
            <c:bubble3D val="0"/>
            <c:spPr>
              <a:solidFill>
                <a:srgbClr val="33996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CB7-4D59-801A-BACE902DCF6B}"/>
              </c:ext>
            </c:extLst>
          </c:dPt>
          <c:dPt>
            <c:idx val="7"/>
            <c:bubble3D val="0"/>
            <c:spPr>
              <a:solidFill>
                <a:srgbClr val="00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CB7-4D59-801A-BACE902DCF6B}"/>
              </c:ext>
            </c:extLst>
          </c:dPt>
          <c:dPt>
            <c:idx val="8"/>
            <c:bubble3D val="0"/>
            <c:spPr>
              <a:solidFill>
                <a:srgbClr val="9933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CB7-4D59-801A-BACE902DCF6B}"/>
              </c:ext>
            </c:extLst>
          </c:dPt>
          <c:dPt>
            <c:idx val="9"/>
            <c:bubble3D val="0"/>
            <c:spPr>
              <a:solidFill>
                <a:srgbClr val="96969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2CB7-4D59-801A-BACE902DCF6B}"/>
              </c:ext>
            </c:extLst>
          </c:dPt>
          <c:dPt>
            <c:idx val="10"/>
            <c:bubble3D val="0"/>
            <c:spPr>
              <a:solidFill>
                <a:srgbClr val="FFFFFF"/>
              </a:solidFill>
              <a:ln w="17442">
                <a:solidFill>
                  <a:schemeClr val="bg1">
                    <a:lumMod val="7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2CB7-4D59-801A-BACE902DCF6B}"/>
              </c:ext>
            </c:extLst>
          </c:dPt>
          <c:dPt>
            <c:idx val="11"/>
            <c:bubble3D val="0"/>
            <c:spPr>
              <a:solidFill>
                <a:srgbClr val="008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2CB7-4D59-801A-BACE902DCF6B}"/>
              </c:ext>
            </c:extLst>
          </c:dPt>
          <c:dPt>
            <c:idx val="12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2CB7-4D59-801A-BACE902DCF6B}"/>
              </c:ext>
            </c:extLst>
          </c:dPt>
          <c:dPt>
            <c:idx val="13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2CB7-4D59-801A-BACE902DCF6B}"/>
              </c:ext>
            </c:extLst>
          </c:dPt>
          <c:dPt>
            <c:idx val="14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2CB7-4D59-801A-BACE902DCF6B}"/>
              </c:ext>
            </c:extLst>
          </c:dPt>
          <c:dPt>
            <c:idx val="15"/>
            <c:bubble3D val="0"/>
            <c:spPr>
              <a:solidFill>
                <a:srgbClr val="FF99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2CB7-4D59-801A-BACE902DCF6B}"/>
              </c:ext>
            </c:extLst>
          </c:dPt>
          <c:dPt>
            <c:idx val="16"/>
            <c:bubble3D val="0"/>
            <c:spPr>
              <a:solidFill>
                <a:srgbClr val="FFFF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2CB7-4D59-801A-BACE902DCF6B}"/>
              </c:ext>
            </c:extLst>
          </c:dPt>
          <c:dPt>
            <c:idx val="17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2CB7-4D59-801A-BACE902DCF6B}"/>
              </c:ext>
            </c:extLst>
          </c:dPt>
          <c:dLbls>
            <c:dLbl>
              <c:idx val="0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B7-4D59-801A-BACE902DCF6B}"/>
                </c:ext>
              </c:extLst>
            </c:dLbl>
            <c:dLbl>
              <c:idx val="1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B7-4D59-801A-BACE902DCF6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&lt;=1</c:v>
                </c:pt>
                <c:pt idx="1">
                  <c:v>2-3</c:v>
                </c:pt>
                <c:pt idx="2">
                  <c:v>4-5</c:v>
                </c:pt>
                <c:pt idx="3">
                  <c:v>6-8</c:v>
                </c:pt>
              </c:strCache>
            </c:strRef>
          </c:cat>
          <c:val>
            <c:numRef>
              <c:f>Sheet1!$B$2:$E$2</c:f>
              <c:numCache>
                <c:formatCode>0.0%</c:formatCode>
                <c:ptCount val="4"/>
                <c:pt idx="0">
                  <c:v>0.16300000000000001</c:v>
                </c:pt>
                <c:pt idx="1">
                  <c:v>0.28149999999999997</c:v>
                </c:pt>
                <c:pt idx="2">
                  <c:v>0.31109999999999999</c:v>
                </c:pt>
                <c:pt idx="3">
                  <c:v>0.24440000000000001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2CB7-4D59-801A-BACE902DCF6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 w="3488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Times New Roman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/>
              <a:t>Union</a:t>
            </a:r>
          </a:p>
          <a:p>
            <a:pPr>
              <a:defRPr/>
            </a:pPr>
            <a:r>
              <a:rPr lang="en-US" sz="1800" dirty="0"/>
              <a:t>(n = 199)</a:t>
            </a:r>
          </a:p>
        </c:rich>
      </c:tx>
      <c:layout>
        <c:manualLayout>
          <c:xMode val="edge"/>
          <c:yMode val="edge"/>
          <c:x val="0.19760545754565489"/>
          <c:y val="3.865869926198740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631527071774262E-2"/>
          <c:y val="0.20044781339262996"/>
          <c:w val="0.37361673145287216"/>
          <c:h val="0.63536222920595331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Union</c:v>
                </c:pt>
              </c:strCache>
            </c:strRef>
          </c:tx>
          <c:spPr>
            <a:solidFill>
              <a:schemeClr val="accent1"/>
            </a:solidFill>
            <a:ln w="34885">
              <a:noFill/>
            </a:ln>
          </c:spPr>
          <c:dPt>
            <c:idx val="0"/>
            <c:bubble3D val="0"/>
            <c:spPr>
              <a:solidFill>
                <a:srgbClr val="FFC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34F-4302-9B28-617B088595D0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34F-4302-9B28-617B088595D0}"/>
              </c:ext>
            </c:extLst>
          </c:dPt>
          <c:dPt>
            <c:idx val="2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34F-4302-9B28-617B088595D0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34F-4302-9B28-617B088595D0}"/>
              </c:ext>
            </c:extLst>
          </c:dPt>
          <c:dPt>
            <c:idx val="4"/>
            <c:bubble3D val="0"/>
            <c:spPr>
              <a:solidFill>
                <a:schemeClr val="tx1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34F-4302-9B28-617B088595D0}"/>
              </c:ext>
            </c:extLst>
          </c:dPt>
          <c:dPt>
            <c:idx val="5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34F-4302-9B28-617B088595D0}"/>
              </c:ext>
            </c:extLst>
          </c:dPt>
          <c:dPt>
            <c:idx val="6"/>
            <c:bubble3D val="0"/>
            <c:spPr>
              <a:solidFill>
                <a:srgbClr val="33996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34F-4302-9B28-617B088595D0}"/>
              </c:ext>
            </c:extLst>
          </c:dPt>
          <c:dPt>
            <c:idx val="7"/>
            <c:bubble3D val="0"/>
            <c:spPr>
              <a:solidFill>
                <a:srgbClr val="00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34F-4302-9B28-617B088595D0}"/>
              </c:ext>
            </c:extLst>
          </c:dPt>
          <c:dPt>
            <c:idx val="8"/>
            <c:bubble3D val="0"/>
            <c:spPr>
              <a:solidFill>
                <a:srgbClr val="9933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034F-4302-9B28-617B088595D0}"/>
              </c:ext>
            </c:extLst>
          </c:dPt>
          <c:dPt>
            <c:idx val="9"/>
            <c:bubble3D val="0"/>
            <c:spPr>
              <a:solidFill>
                <a:srgbClr val="96969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034F-4302-9B28-617B088595D0}"/>
              </c:ext>
            </c:extLst>
          </c:dPt>
          <c:dPt>
            <c:idx val="10"/>
            <c:bubble3D val="0"/>
            <c:spPr>
              <a:solidFill>
                <a:srgbClr val="FFFFFF"/>
              </a:solidFill>
              <a:ln w="17442">
                <a:solidFill>
                  <a:schemeClr val="bg1">
                    <a:lumMod val="7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034F-4302-9B28-617B088595D0}"/>
              </c:ext>
            </c:extLst>
          </c:dPt>
          <c:dPt>
            <c:idx val="11"/>
            <c:bubble3D val="0"/>
            <c:spPr>
              <a:solidFill>
                <a:srgbClr val="008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034F-4302-9B28-617B088595D0}"/>
              </c:ext>
            </c:extLst>
          </c:dPt>
          <c:dPt>
            <c:idx val="12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034F-4302-9B28-617B088595D0}"/>
              </c:ext>
            </c:extLst>
          </c:dPt>
          <c:dPt>
            <c:idx val="13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034F-4302-9B28-617B088595D0}"/>
              </c:ext>
            </c:extLst>
          </c:dPt>
          <c:dPt>
            <c:idx val="14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034F-4302-9B28-617B088595D0}"/>
              </c:ext>
            </c:extLst>
          </c:dPt>
          <c:dPt>
            <c:idx val="15"/>
            <c:bubble3D val="0"/>
            <c:spPr>
              <a:solidFill>
                <a:srgbClr val="FF99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034F-4302-9B28-617B088595D0}"/>
              </c:ext>
            </c:extLst>
          </c:dPt>
          <c:dPt>
            <c:idx val="16"/>
            <c:bubble3D val="0"/>
            <c:spPr>
              <a:solidFill>
                <a:srgbClr val="FFFF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034F-4302-9B28-617B088595D0}"/>
              </c:ext>
            </c:extLst>
          </c:dPt>
          <c:dPt>
            <c:idx val="17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034F-4302-9B28-617B088595D0}"/>
              </c:ext>
            </c:extLst>
          </c:dPt>
          <c:dLbls>
            <c:dLbl>
              <c:idx val="0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4F-4302-9B28-617B088595D0}"/>
                </c:ext>
              </c:extLst>
            </c:dLbl>
            <c:dLbl>
              <c:idx val="1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34F-4302-9B28-617B088595D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1-19</c:v>
                </c:pt>
                <c:pt idx="1">
                  <c:v>20-49</c:v>
                </c:pt>
                <c:pt idx="2">
                  <c:v>50-99</c:v>
                </c:pt>
                <c:pt idx="3">
                  <c:v>100+</c:v>
                </c:pt>
              </c:strCache>
            </c:strRef>
          </c:cat>
          <c:val>
            <c:numRef>
              <c:f>Sheet1!$B$2:$E$2</c:f>
              <c:numCache>
                <c:formatCode>0.0%</c:formatCode>
                <c:ptCount val="4"/>
                <c:pt idx="0">
                  <c:v>9.0500000000000011E-2</c:v>
                </c:pt>
                <c:pt idx="1">
                  <c:v>8.0399999999999985E-2</c:v>
                </c:pt>
                <c:pt idx="2">
                  <c:v>0.1709</c:v>
                </c:pt>
                <c:pt idx="3">
                  <c:v>0.65329999999999999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034F-4302-9B28-617B088595D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 w="34885">
          <a:noFill/>
        </a:ln>
      </c:spPr>
    </c:plotArea>
    <c:legend>
      <c:legendPos val="b"/>
      <c:layout>
        <c:manualLayout>
          <c:xMode val="edge"/>
          <c:yMode val="edge"/>
          <c:x val="7.1877249521025066E-3"/>
          <c:y val="0.93411996372890727"/>
          <c:w val="0.96171456416049261"/>
          <c:h val="5.8904826094828805E-2"/>
        </c:manualLayout>
      </c:layout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Times New Roman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381923128253035"/>
          <c:y val="4.747163335352312E-2"/>
          <c:w val="0.51618076871746965"/>
          <c:h val="0.952528369615562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Non-union</c:v>
                </c:pt>
              </c:strCache>
            </c:strRef>
          </c:tx>
          <c:spPr>
            <a:solidFill>
              <a:srgbClr val="0000FF"/>
            </a:solidFill>
            <a:ln w="25387">
              <a:noFill/>
            </a:ln>
          </c:spPr>
          <c:invertIfNegative val="0"/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C598-4B5B-822A-C479EC83CC26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598-4B5B-822A-C479EC83CC26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C598-4B5B-822A-C479EC83CC26}"/>
              </c:ext>
            </c:extLst>
          </c:dPt>
          <c:dLbls>
            <c:dLbl>
              <c:idx val="9"/>
              <c:layout>
                <c:manualLayout>
                  <c:x val="4.8385832916666965E-3"/>
                  <c:y val="-2.53807106598986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98-4B5B-822A-C479EC83CC26}"/>
                </c:ext>
              </c:extLst>
            </c:dLbl>
            <c:numFmt formatCode="0.0%" sourceLinked="0"/>
            <c:spPr>
              <a:noFill/>
              <a:ln w="2538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9"/>
                <c:pt idx="0">
                  <c:v>Safety incentives/reporting hazards and near-miss</c:v>
                </c:pt>
                <c:pt idx="1">
                  <c:v>Regular safety audits</c:v>
                </c:pt>
                <c:pt idx="2">
                  <c:v>Regular meetings on safety (jobsite workers and supervisors)</c:v>
                </c:pt>
                <c:pt idx="3">
                  <c:v>Regular meetings on safety (corporate level) </c:v>
                </c:pt>
                <c:pt idx="4">
                  <c:v>Hazard assessments and safety plans at new jobsite</c:v>
                </c:pt>
                <c:pt idx="5">
                  <c:v>Staff positions dedicated to safety</c:v>
                </c:pt>
                <c:pt idx="6">
                  <c:v>Ongoing access to safety training for all </c:v>
                </c:pt>
                <c:pt idx="7">
                  <c:v>Specific safety goals to measure performance</c:v>
                </c:pt>
                <c:pt idx="8">
                  <c:v>Jobsite workers' involvement</c:v>
                </c:pt>
              </c:strCache>
            </c:strRef>
          </c:cat>
          <c:val>
            <c:numRef>
              <c:f>Sheet1!$B$3:$M$3</c:f>
              <c:numCache>
                <c:formatCode>0.0%</c:formatCode>
                <c:ptCount val="9"/>
                <c:pt idx="0">
                  <c:v>0.437</c:v>
                </c:pt>
                <c:pt idx="1">
                  <c:v>0.40740000000000004</c:v>
                </c:pt>
                <c:pt idx="2">
                  <c:v>0.48149999999999998</c:v>
                </c:pt>
                <c:pt idx="3">
                  <c:v>0.5333</c:v>
                </c:pt>
                <c:pt idx="4">
                  <c:v>0.56299999999999994</c:v>
                </c:pt>
                <c:pt idx="5">
                  <c:v>0.64439999999999997</c:v>
                </c:pt>
                <c:pt idx="6">
                  <c:v>0.71849999999999992</c:v>
                </c:pt>
                <c:pt idx="7">
                  <c:v>0.77780000000000005</c:v>
                </c:pt>
                <c:pt idx="8">
                  <c:v>0.6593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598-4B5B-822A-C479EC83CC26}"/>
            </c:ext>
          </c:extLst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Union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9"/>
                <c:pt idx="0">
                  <c:v>Safety incentives/reporting hazards and near-miss</c:v>
                </c:pt>
                <c:pt idx="1">
                  <c:v>Regular safety audits</c:v>
                </c:pt>
                <c:pt idx="2">
                  <c:v>Regular meetings on safety (jobsite workers and supervisors)</c:v>
                </c:pt>
                <c:pt idx="3">
                  <c:v>Regular meetings on safety (corporate level) </c:v>
                </c:pt>
                <c:pt idx="4">
                  <c:v>Hazard assessments and safety plans at new jobsite</c:v>
                </c:pt>
                <c:pt idx="5">
                  <c:v>Staff positions dedicated to safety</c:v>
                </c:pt>
                <c:pt idx="6">
                  <c:v>Ongoing access to safety training for all </c:v>
                </c:pt>
                <c:pt idx="7">
                  <c:v>Specific safety goals to measure performance</c:v>
                </c:pt>
                <c:pt idx="8">
                  <c:v>Jobsite workers' involvement</c:v>
                </c:pt>
              </c:strCache>
            </c:strRef>
          </c:cat>
          <c:val>
            <c:numRef>
              <c:f>Sheet1!$B$2:$M$2</c:f>
              <c:numCache>
                <c:formatCode>0.0%</c:formatCode>
                <c:ptCount val="9"/>
                <c:pt idx="0">
                  <c:v>0.54269999999999996</c:v>
                </c:pt>
                <c:pt idx="1">
                  <c:v>0.54770000000000008</c:v>
                </c:pt>
                <c:pt idx="2">
                  <c:v>0.56279999999999997</c:v>
                </c:pt>
                <c:pt idx="3">
                  <c:v>0.58289999999999997</c:v>
                </c:pt>
                <c:pt idx="4">
                  <c:v>0.6784</c:v>
                </c:pt>
                <c:pt idx="5">
                  <c:v>0.68340000000000001</c:v>
                </c:pt>
                <c:pt idx="6">
                  <c:v>0.7034999999999999</c:v>
                </c:pt>
                <c:pt idx="7">
                  <c:v>0.82409999999999994</c:v>
                </c:pt>
                <c:pt idx="8">
                  <c:v>0.83420000000000005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598-4B5B-822A-C479EC83CC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overlap val="2"/>
        <c:axId val="46686592"/>
        <c:axId val="46688128"/>
      </c:barChart>
      <c:catAx>
        <c:axId val="46686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0">
            <a:noFill/>
          </a:ln>
        </c:spPr>
        <c:txPr>
          <a:bodyPr rot="0" vert="horz" anchor="ctr" anchorCtr="0"/>
          <a:lstStyle/>
          <a:p>
            <a:pPr algn="r">
              <a:defRPr>
                <a:solidFill>
                  <a:schemeClr val="tx1"/>
                </a:solidFill>
              </a:defRPr>
            </a:pPr>
            <a:endParaRPr lang="en-US"/>
          </a:p>
        </c:txPr>
        <c:crossAx val="46688128"/>
        <c:crosses val="autoZero"/>
        <c:auto val="1"/>
        <c:lblAlgn val="ctr"/>
        <c:lblOffset val="100"/>
        <c:tickMarkSkip val="1"/>
        <c:noMultiLvlLbl val="0"/>
      </c:catAx>
      <c:valAx>
        <c:axId val="4668812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% of firms</a:t>
                </a:r>
              </a:p>
            </c:rich>
          </c:tx>
          <c:layout>
            <c:manualLayout>
              <c:xMode val="edge"/>
              <c:yMode val="edge"/>
              <c:x val="0.65119633880510708"/>
              <c:y val="1.3104611923509563E-4"/>
            </c:manualLayout>
          </c:layout>
          <c:overlay val="0"/>
          <c:spPr>
            <a:noFill/>
            <a:ln w="25387">
              <a:noFill/>
            </a:ln>
          </c:spPr>
        </c:title>
        <c:numFmt formatCode="0.0%" sourceLinked="1"/>
        <c:majorTickMark val="out"/>
        <c:minorTickMark val="none"/>
        <c:tickLblPos val="none"/>
        <c:crossAx val="46686592"/>
        <c:crosses val="autoZero"/>
        <c:crossBetween val="between"/>
      </c:valAx>
      <c:spPr>
        <a:noFill/>
        <a:ln w="25403">
          <a:noFill/>
        </a:ln>
      </c:spPr>
    </c:plotArea>
    <c:legend>
      <c:legendPos val="r"/>
      <c:layout>
        <c:manualLayout>
          <c:xMode val="edge"/>
          <c:yMode val="edge"/>
          <c:x val="0.85660705547399796"/>
          <c:y val="0.69991601049868779"/>
          <c:w val="0.14339294452600204"/>
          <c:h val="0.14898518935133109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Times New Roman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/>
              <a:t>Union</a:t>
            </a:r>
          </a:p>
          <a:p>
            <a:pPr>
              <a:defRPr/>
            </a:pPr>
            <a:r>
              <a:rPr lang="en-US" sz="1800" dirty="0"/>
              <a:t>(n = 199)</a:t>
            </a:r>
          </a:p>
        </c:rich>
      </c:tx>
      <c:layout>
        <c:manualLayout>
          <c:xMode val="edge"/>
          <c:yMode val="edge"/>
          <c:x val="0.19760545754565489"/>
          <c:y val="5.300951956579918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631527071774262E-2"/>
          <c:y val="0.20044781339262996"/>
          <c:w val="0.37361673145287216"/>
          <c:h val="0.63536222920595331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Union</c:v>
                </c:pt>
              </c:strCache>
            </c:strRef>
          </c:tx>
          <c:spPr>
            <a:solidFill>
              <a:schemeClr val="accent1"/>
            </a:solidFill>
            <a:ln w="34885">
              <a:noFill/>
            </a:ln>
          </c:spPr>
          <c:dPt>
            <c:idx val="0"/>
            <c:bubble3D val="0"/>
            <c:spPr>
              <a:solidFill>
                <a:srgbClr val="FFC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387-4682-A552-01F6186E899C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387-4682-A552-01F6186E899C}"/>
              </c:ext>
            </c:extLst>
          </c:dPt>
          <c:dPt>
            <c:idx val="2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387-4682-A552-01F6186E899C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387-4682-A552-01F6186E899C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387-4682-A552-01F6186E899C}"/>
              </c:ext>
            </c:extLst>
          </c:dPt>
          <c:dPt>
            <c:idx val="5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387-4682-A552-01F6186E899C}"/>
              </c:ext>
            </c:extLst>
          </c:dPt>
          <c:dPt>
            <c:idx val="6"/>
            <c:bubble3D val="0"/>
            <c:spPr>
              <a:solidFill>
                <a:srgbClr val="33996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387-4682-A552-01F6186E899C}"/>
              </c:ext>
            </c:extLst>
          </c:dPt>
          <c:dPt>
            <c:idx val="7"/>
            <c:bubble3D val="0"/>
            <c:spPr>
              <a:solidFill>
                <a:srgbClr val="00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E387-4682-A552-01F6186E899C}"/>
              </c:ext>
            </c:extLst>
          </c:dPt>
          <c:dPt>
            <c:idx val="8"/>
            <c:bubble3D val="0"/>
            <c:spPr>
              <a:solidFill>
                <a:srgbClr val="9933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E387-4682-A552-01F6186E899C}"/>
              </c:ext>
            </c:extLst>
          </c:dPt>
          <c:dPt>
            <c:idx val="9"/>
            <c:bubble3D val="0"/>
            <c:spPr>
              <a:solidFill>
                <a:srgbClr val="96969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E387-4682-A552-01F6186E899C}"/>
              </c:ext>
            </c:extLst>
          </c:dPt>
          <c:dPt>
            <c:idx val="10"/>
            <c:bubble3D val="0"/>
            <c:spPr>
              <a:solidFill>
                <a:srgbClr val="FFFFFF"/>
              </a:solidFill>
              <a:ln w="17442">
                <a:solidFill>
                  <a:schemeClr val="bg1">
                    <a:lumMod val="7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E387-4682-A552-01F6186E899C}"/>
              </c:ext>
            </c:extLst>
          </c:dPt>
          <c:dPt>
            <c:idx val="11"/>
            <c:bubble3D val="0"/>
            <c:spPr>
              <a:solidFill>
                <a:srgbClr val="008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E387-4682-A552-01F6186E899C}"/>
              </c:ext>
            </c:extLst>
          </c:dPt>
          <c:dPt>
            <c:idx val="12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E387-4682-A552-01F6186E899C}"/>
              </c:ext>
            </c:extLst>
          </c:dPt>
          <c:dPt>
            <c:idx val="13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E387-4682-A552-01F6186E899C}"/>
              </c:ext>
            </c:extLst>
          </c:dPt>
          <c:dPt>
            <c:idx val="14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E387-4682-A552-01F6186E899C}"/>
              </c:ext>
            </c:extLst>
          </c:dPt>
          <c:dPt>
            <c:idx val="15"/>
            <c:bubble3D val="0"/>
            <c:spPr>
              <a:solidFill>
                <a:srgbClr val="FF99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E387-4682-A552-01F6186E899C}"/>
              </c:ext>
            </c:extLst>
          </c:dPt>
          <c:dPt>
            <c:idx val="16"/>
            <c:bubble3D val="0"/>
            <c:spPr>
              <a:solidFill>
                <a:srgbClr val="FFFF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E387-4682-A552-01F6186E899C}"/>
              </c:ext>
            </c:extLst>
          </c:dPt>
          <c:dPt>
            <c:idx val="17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E387-4682-A552-01F6186E899C}"/>
              </c:ext>
            </c:extLst>
          </c:dPt>
          <c:dLbls>
            <c:dLbl>
              <c:idx val="0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87-4682-A552-01F6186E899C}"/>
                </c:ext>
              </c:extLst>
            </c:dLbl>
            <c:dLbl>
              <c:idx val="1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87-4682-A552-01F6186E899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&lt;=1</c:v>
                </c:pt>
                <c:pt idx="1">
                  <c:v>2-3</c:v>
                </c:pt>
                <c:pt idx="2">
                  <c:v>4-5</c:v>
                </c:pt>
                <c:pt idx="3">
                  <c:v>6-8</c:v>
                </c:pt>
                <c:pt idx="4">
                  <c:v>9-12</c:v>
                </c:pt>
              </c:strCache>
            </c:strRef>
          </c:cat>
          <c:val>
            <c:numRef>
              <c:f>Sheet1!$B$2:$F$2</c:f>
              <c:numCache>
                <c:formatCode>0.0%</c:formatCode>
                <c:ptCount val="5"/>
                <c:pt idx="0">
                  <c:v>7.0400000000000004E-2</c:v>
                </c:pt>
                <c:pt idx="1">
                  <c:v>9.0500000000000011E-2</c:v>
                </c:pt>
                <c:pt idx="2">
                  <c:v>0.2261</c:v>
                </c:pt>
                <c:pt idx="3">
                  <c:v>0.21109999999999998</c:v>
                </c:pt>
                <c:pt idx="4">
                  <c:v>0.40200000000000002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E387-4682-A552-01F6186E899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 w="34885">
          <a:noFill/>
        </a:ln>
      </c:spPr>
    </c:plotArea>
    <c:legend>
      <c:legendPos val="b"/>
      <c:layout>
        <c:manualLayout>
          <c:xMode val="edge"/>
          <c:yMode val="edge"/>
          <c:x val="7.1877249521025066E-3"/>
          <c:y val="0.93411996372890727"/>
          <c:w val="0.96171456416049261"/>
          <c:h val="5.8904826094828805E-2"/>
        </c:manualLayout>
      </c:layout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Times New Roman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/>
              <a:t>Non-union</a:t>
            </a:r>
          </a:p>
          <a:p>
            <a:pPr>
              <a:defRPr/>
            </a:pPr>
            <a:r>
              <a:rPr lang="en-US" sz="1800" dirty="0"/>
              <a:t>(n = 135)</a:t>
            </a:r>
          </a:p>
        </c:rich>
      </c:tx>
      <c:layout>
        <c:manualLayout>
          <c:xMode val="edge"/>
          <c:yMode val="edge"/>
          <c:x val="0.40922864566312861"/>
          <c:y val="2.182894722008804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09368205032441"/>
          <c:y val="0.17538325906006208"/>
          <c:w val="0.7357788529368674"/>
          <c:h val="0.6534789335297054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Non-union</c:v>
                </c:pt>
              </c:strCache>
            </c:strRef>
          </c:tx>
          <c:spPr>
            <a:solidFill>
              <a:schemeClr val="accent1"/>
            </a:solidFill>
            <a:ln w="34885">
              <a:noFill/>
            </a:ln>
          </c:spPr>
          <c:dPt>
            <c:idx val="0"/>
            <c:bubble3D val="0"/>
            <c:spPr>
              <a:solidFill>
                <a:srgbClr val="FFC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F86-4ACD-B20E-5F60130B6F7F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F86-4ACD-B20E-5F60130B6F7F}"/>
              </c:ext>
            </c:extLst>
          </c:dPt>
          <c:dPt>
            <c:idx val="2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F86-4ACD-B20E-5F60130B6F7F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F86-4ACD-B20E-5F60130B6F7F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F86-4ACD-B20E-5F60130B6F7F}"/>
              </c:ext>
            </c:extLst>
          </c:dPt>
          <c:dPt>
            <c:idx val="5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F86-4ACD-B20E-5F60130B6F7F}"/>
              </c:ext>
            </c:extLst>
          </c:dPt>
          <c:dPt>
            <c:idx val="6"/>
            <c:bubble3D val="0"/>
            <c:spPr>
              <a:solidFill>
                <a:srgbClr val="33996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F86-4ACD-B20E-5F60130B6F7F}"/>
              </c:ext>
            </c:extLst>
          </c:dPt>
          <c:dPt>
            <c:idx val="7"/>
            <c:bubble3D val="0"/>
            <c:spPr>
              <a:solidFill>
                <a:srgbClr val="00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F86-4ACD-B20E-5F60130B6F7F}"/>
              </c:ext>
            </c:extLst>
          </c:dPt>
          <c:dPt>
            <c:idx val="8"/>
            <c:bubble3D val="0"/>
            <c:spPr>
              <a:solidFill>
                <a:srgbClr val="9933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3F86-4ACD-B20E-5F60130B6F7F}"/>
              </c:ext>
            </c:extLst>
          </c:dPt>
          <c:dPt>
            <c:idx val="9"/>
            <c:bubble3D val="0"/>
            <c:spPr>
              <a:solidFill>
                <a:srgbClr val="96969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3F86-4ACD-B20E-5F60130B6F7F}"/>
              </c:ext>
            </c:extLst>
          </c:dPt>
          <c:dPt>
            <c:idx val="10"/>
            <c:bubble3D val="0"/>
            <c:spPr>
              <a:solidFill>
                <a:srgbClr val="FFFFFF"/>
              </a:solidFill>
              <a:ln w="17442">
                <a:solidFill>
                  <a:schemeClr val="bg1">
                    <a:lumMod val="7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3F86-4ACD-B20E-5F60130B6F7F}"/>
              </c:ext>
            </c:extLst>
          </c:dPt>
          <c:dPt>
            <c:idx val="11"/>
            <c:bubble3D val="0"/>
            <c:spPr>
              <a:solidFill>
                <a:srgbClr val="008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3F86-4ACD-B20E-5F60130B6F7F}"/>
              </c:ext>
            </c:extLst>
          </c:dPt>
          <c:dPt>
            <c:idx val="12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3F86-4ACD-B20E-5F60130B6F7F}"/>
              </c:ext>
            </c:extLst>
          </c:dPt>
          <c:dPt>
            <c:idx val="13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3F86-4ACD-B20E-5F60130B6F7F}"/>
              </c:ext>
            </c:extLst>
          </c:dPt>
          <c:dPt>
            <c:idx val="14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3F86-4ACD-B20E-5F60130B6F7F}"/>
              </c:ext>
            </c:extLst>
          </c:dPt>
          <c:dPt>
            <c:idx val="15"/>
            <c:bubble3D val="0"/>
            <c:spPr>
              <a:solidFill>
                <a:srgbClr val="FF99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3F86-4ACD-B20E-5F60130B6F7F}"/>
              </c:ext>
            </c:extLst>
          </c:dPt>
          <c:dPt>
            <c:idx val="16"/>
            <c:bubble3D val="0"/>
            <c:spPr>
              <a:solidFill>
                <a:srgbClr val="FFFF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3F86-4ACD-B20E-5F60130B6F7F}"/>
              </c:ext>
            </c:extLst>
          </c:dPt>
          <c:dPt>
            <c:idx val="17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3F86-4ACD-B20E-5F60130B6F7F}"/>
              </c:ext>
            </c:extLst>
          </c:dPt>
          <c:dLbls>
            <c:dLbl>
              <c:idx val="0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86-4ACD-B20E-5F60130B6F7F}"/>
                </c:ext>
              </c:extLst>
            </c:dLbl>
            <c:dLbl>
              <c:idx val="1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86-4ACD-B20E-5F60130B6F7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&lt;=1</c:v>
                </c:pt>
                <c:pt idx="1">
                  <c:v>2-3</c:v>
                </c:pt>
                <c:pt idx="2">
                  <c:v>4-5</c:v>
                </c:pt>
                <c:pt idx="3">
                  <c:v>6-8</c:v>
                </c:pt>
                <c:pt idx="4">
                  <c:v>9-12</c:v>
                </c:pt>
              </c:strCache>
            </c:strRef>
          </c:cat>
          <c:val>
            <c:numRef>
              <c:f>Sheet1!$B$2:$F$2</c:f>
              <c:numCache>
                <c:formatCode>0.0%</c:formatCode>
                <c:ptCount val="5"/>
                <c:pt idx="0">
                  <c:v>6.6699999999999995E-2</c:v>
                </c:pt>
                <c:pt idx="1">
                  <c:v>0.14810000000000001</c:v>
                </c:pt>
                <c:pt idx="2">
                  <c:v>0.25929999999999997</c:v>
                </c:pt>
                <c:pt idx="3">
                  <c:v>0.28149999999999997</c:v>
                </c:pt>
                <c:pt idx="4">
                  <c:v>0.24440000000000001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3F86-4ACD-B20E-5F60130B6F7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 w="3488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Times New Roman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37465666265994"/>
          <c:y val="5.0285056581042056E-2"/>
          <c:w val="0.71193871488430571"/>
          <c:h val="0.949714977034120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Union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numFmt formatCode="0.0%" sourceLinked="0"/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Safety &amp; health training is provided for supervisors and jobsite workers </c:v>
                </c:pt>
                <c:pt idx="1">
                  <c:v>All employees receive orientation training when starting work on a new site</c:v>
                </c:pt>
                <c:pt idx="2">
                  <c:v>Supervisors are required to have safety &amp; health leadership training</c:v>
                </c:pt>
              </c:strCache>
            </c:strRef>
          </c:cat>
          <c:val>
            <c:numRef>
              <c:f>Sheet1!$B$2:$D$2</c:f>
              <c:numCache>
                <c:formatCode>0.0%</c:formatCode>
                <c:ptCount val="3"/>
                <c:pt idx="0">
                  <c:v>0.81820000000000004</c:v>
                </c:pt>
                <c:pt idx="1">
                  <c:v>0.80400000000000005</c:v>
                </c:pt>
                <c:pt idx="2">
                  <c:v>0.71789999999999998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BD-4C14-A125-0A3EDB7261D1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Non-union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Safety &amp; health training is provided for supervisors and jobsite workers </c:v>
                </c:pt>
                <c:pt idx="1">
                  <c:v>All employees receive orientation training when starting work on a new site</c:v>
                </c:pt>
                <c:pt idx="2">
                  <c:v>Supervisors are required to have safety &amp; health leadership training</c:v>
                </c:pt>
              </c:strCache>
            </c:strRef>
          </c:cat>
          <c:val>
            <c:numRef>
              <c:f>Sheet1!$B$3:$D$3</c:f>
              <c:numCache>
                <c:formatCode>0.0%</c:formatCode>
                <c:ptCount val="3"/>
                <c:pt idx="0">
                  <c:v>0.71430000000000005</c:v>
                </c:pt>
                <c:pt idx="1">
                  <c:v>0.67720000000000002</c:v>
                </c:pt>
                <c:pt idx="2">
                  <c:v>0.58779999999999999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6BD-4C14-A125-0A3EDB7261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6953984"/>
        <c:axId val="46955520"/>
      </c:barChart>
      <c:catAx>
        <c:axId val="4695398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9525"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6955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955520"/>
        <c:scaling>
          <c:orientation val="minMax"/>
        </c:scaling>
        <c:delete val="1"/>
        <c:axPos val="t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% high (75% or more of projects) </a:t>
                </a:r>
              </a:p>
            </c:rich>
          </c:tx>
          <c:layout>
            <c:manualLayout>
              <c:xMode val="edge"/>
              <c:yMode val="edge"/>
              <c:x val="0.35838899942944202"/>
              <c:y val="2.6823209598800149E-2"/>
            </c:manualLayout>
          </c:layout>
          <c:overlay val="0"/>
        </c:title>
        <c:numFmt formatCode="0%" sourceLinked="0"/>
        <c:majorTickMark val="out"/>
        <c:minorTickMark val="none"/>
        <c:tickLblPos val="none"/>
        <c:crossAx val="469539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988323265648769"/>
          <c:y val="0.59888151481064855"/>
          <c:w val="0.13724779794319453"/>
          <c:h val="0.16417885264341955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Times New Roman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928070413612092"/>
          <c:y val="4.7966602403541878E-2"/>
          <c:w val="0.65882274413974118"/>
          <c:h val="0.949714977034120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Union 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numFmt formatCode="0.0%" sourceLinked="0"/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All jobsite workers are required to have basic safety &amp; health training (OSHA 10-hour)</c:v>
                </c:pt>
                <c:pt idx="1">
                  <c:v>Supervisors are required to have basic safety &amp; health training (OSHA 30-hour)</c:v>
                </c:pt>
              </c:strCache>
            </c:strRef>
          </c:cat>
          <c:val>
            <c:numRef>
              <c:f>Sheet1!$B$2:$C$2</c:f>
              <c:numCache>
                <c:formatCode>0.0%</c:formatCode>
                <c:ptCount val="2"/>
                <c:pt idx="0">
                  <c:v>0.63400000000000001</c:v>
                </c:pt>
                <c:pt idx="1">
                  <c:v>0.71719999999999995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0D9-4F0C-82A6-1AE7A158A423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Non-union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All jobsite workers are required to have basic safety &amp; health training (OSHA 10-hour)</c:v>
                </c:pt>
                <c:pt idx="1">
                  <c:v>Supervisors are required to have basic safety &amp; health training (OSHA 30-hour)</c:v>
                </c:pt>
              </c:strCache>
            </c:strRef>
          </c:cat>
          <c:val>
            <c:numRef>
              <c:f>Sheet1!$B$3:$C$3</c:f>
              <c:numCache>
                <c:formatCode>0.0%</c:formatCode>
                <c:ptCount val="2"/>
                <c:pt idx="0">
                  <c:v>0.5</c:v>
                </c:pt>
                <c:pt idx="1">
                  <c:v>0.54479999999999995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0D9-4F0C-82A6-1AE7A158A4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7063040"/>
        <c:axId val="47064576"/>
      </c:barChart>
      <c:catAx>
        <c:axId val="4706304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9525"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7064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064576"/>
        <c:scaling>
          <c:orientation val="minMax"/>
        </c:scaling>
        <c:delete val="1"/>
        <c:axPos val="t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0" i="0" u="none" strike="noStrike" baseline="0" dirty="0">
                    <a:effectLst/>
                  </a:rPr>
                  <a:t>% high (75% or more of projects)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5382840076024974"/>
              <c:y val="5.5910561502475628E-2"/>
            </c:manualLayout>
          </c:layout>
          <c:overlay val="0"/>
        </c:title>
        <c:numFmt formatCode="0%" sourceLinked="0"/>
        <c:majorTickMark val="out"/>
        <c:minorTickMark val="none"/>
        <c:tickLblPos val="none"/>
        <c:crossAx val="470630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3026291972124178"/>
          <c:y val="0.37580090832437174"/>
          <c:w val="0.12950719522128701"/>
          <c:h val="0.1758201272183730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Times New Roman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/>
              <a:t>Union</a:t>
            </a:r>
          </a:p>
          <a:p>
            <a:pPr>
              <a:defRPr/>
            </a:pPr>
            <a:r>
              <a:rPr lang="en-US" sz="1800" dirty="0"/>
              <a:t>(n = 199)</a:t>
            </a:r>
          </a:p>
        </c:rich>
      </c:tx>
      <c:layout>
        <c:manualLayout>
          <c:xMode val="edge"/>
          <c:yMode val="edge"/>
          <c:x val="0.19901192730655504"/>
          <c:y val="5.300951956579918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631527071774262E-2"/>
          <c:y val="0.20044781339262996"/>
          <c:w val="0.37361673145287216"/>
          <c:h val="0.63536222920595331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Union</c:v>
                </c:pt>
              </c:strCache>
            </c:strRef>
          </c:tx>
          <c:spPr>
            <a:solidFill>
              <a:schemeClr val="accent1"/>
            </a:solidFill>
            <a:ln w="34885">
              <a:noFill/>
            </a:ln>
          </c:spPr>
          <c:dPt>
            <c:idx val="0"/>
            <c:bubble3D val="0"/>
            <c:spPr>
              <a:solidFill>
                <a:srgbClr val="FFC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989-4DCB-9B82-95FF35038A44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989-4DCB-9B82-95FF35038A44}"/>
              </c:ext>
            </c:extLst>
          </c:dPt>
          <c:dPt>
            <c:idx val="2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989-4DCB-9B82-95FF35038A44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989-4DCB-9B82-95FF35038A44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989-4DCB-9B82-95FF35038A44}"/>
              </c:ext>
            </c:extLst>
          </c:dPt>
          <c:dPt>
            <c:idx val="5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989-4DCB-9B82-95FF35038A44}"/>
              </c:ext>
            </c:extLst>
          </c:dPt>
          <c:dPt>
            <c:idx val="6"/>
            <c:bubble3D val="0"/>
            <c:spPr>
              <a:solidFill>
                <a:srgbClr val="33996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989-4DCB-9B82-95FF35038A44}"/>
              </c:ext>
            </c:extLst>
          </c:dPt>
          <c:dPt>
            <c:idx val="7"/>
            <c:bubble3D val="0"/>
            <c:spPr>
              <a:solidFill>
                <a:srgbClr val="00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989-4DCB-9B82-95FF35038A44}"/>
              </c:ext>
            </c:extLst>
          </c:dPt>
          <c:dPt>
            <c:idx val="8"/>
            <c:bubble3D val="0"/>
            <c:spPr>
              <a:solidFill>
                <a:srgbClr val="9933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6989-4DCB-9B82-95FF35038A44}"/>
              </c:ext>
            </c:extLst>
          </c:dPt>
          <c:dPt>
            <c:idx val="9"/>
            <c:bubble3D val="0"/>
            <c:spPr>
              <a:solidFill>
                <a:srgbClr val="96969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6989-4DCB-9B82-95FF35038A44}"/>
              </c:ext>
            </c:extLst>
          </c:dPt>
          <c:dPt>
            <c:idx val="10"/>
            <c:bubble3D val="0"/>
            <c:spPr>
              <a:solidFill>
                <a:srgbClr val="FFFFFF"/>
              </a:solidFill>
              <a:ln w="17442">
                <a:solidFill>
                  <a:schemeClr val="bg1">
                    <a:lumMod val="7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6989-4DCB-9B82-95FF35038A44}"/>
              </c:ext>
            </c:extLst>
          </c:dPt>
          <c:dPt>
            <c:idx val="11"/>
            <c:bubble3D val="0"/>
            <c:spPr>
              <a:solidFill>
                <a:srgbClr val="008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6989-4DCB-9B82-95FF35038A44}"/>
              </c:ext>
            </c:extLst>
          </c:dPt>
          <c:dPt>
            <c:idx val="12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6989-4DCB-9B82-95FF35038A44}"/>
              </c:ext>
            </c:extLst>
          </c:dPt>
          <c:dPt>
            <c:idx val="13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6989-4DCB-9B82-95FF35038A44}"/>
              </c:ext>
            </c:extLst>
          </c:dPt>
          <c:dPt>
            <c:idx val="14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6989-4DCB-9B82-95FF35038A44}"/>
              </c:ext>
            </c:extLst>
          </c:dPt>
          <c:dPt>
            <c:idx val="15"/>
            <c:bubble3D val="0"/>
            <c:spPr>
              <a:solidFill>
                <a:srgbClr val="FF99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6989-4DCB-9B82-95FF35038A44}"/>
              </c:ext>
            </c:extLst>
          </c:dPt>
          <c:dPt>
            <c:idx val="16"/>
            <c:bubble3D val="0"/>
            <c:spPr>
              <a:solidFill>
                <a:srgbClr val="FFFF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6989-4DCB-9B82-95FF35038A44}"/>
              </c:ext>
            </c:extLst>
          </c:dPt>
          <c:dPt>
            <c:idx val="17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6989-4DCB-9B82-95FF35038A44}"/>
              </c:ext>
            </c:extLst>
          </c:dPt>
          <c:dLbls>
            <c:dLbl>
              <c:idx val="0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89-4DCB-9B82-95FF35038A44}"/>
                </c:ext>
              </c:extLst>
            </c:dLbl>
            <c:dLbl>
              <c:idx val="1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89-4DCB-9B82-95FF35038A4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Only when hired or required</c:v>
                </c:pt>
                <c:pt idx="1">
                  <c:v>Annually</c:v>
                </c:pt>
                <c:pt idx="2">
                  <c:v>Biannually</c:v>
                </c:pt>
                <c:pt idx="3">
                  <c:v>Once a quarter or more</c:v>
                </c:pt>
                <c:pt idx="4">
                  <c:v>Other</c:v>
                </c:pt>
              </c:strCache>
            </c:strRef>
          </c:cat>
          <c:val>
            <c:numRef>
              <c:f>Sheet1!$B$2:$F$2</c:f>
              <c:numCache>
                <c:formatCode>0.0%</c:formatCode>
                <c:ptCount val="5"/>
                <c:pt idx="0">
                  <c:v>0.20100000000000001</c:v>
                </c:pt>
                <c:pt idx="1">
                  <c:v>0.23619999999999999</c:v>
                </c:pt>
                <c:pt idx="2">
                  <c:v>0.14069999999999999</c:v>
                </c:pt>
                <c:pt idx="3">
                  <c:v>0.3266</c:v>
                </c:pt>
                <c:pt idx="4">
                  <c:v>9.5500000000000002E-2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6989-4DCB-9B82-95FF35038A4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 w="34885">
          <a:noFill/>
        </a:ln>
      </c:spPr>
    </c:plotArea>
    <c:legend>
      <c:legendPos val="b"/>
      <c:layout>
        <c:manualLayout>
          <c:xMode val="edge"/>
          <c:yMode val="edge"/>
          <c:x val="7.1877249521025066E-3"/>
          <c:y val="0.93411996372890727"/>
          <c:w val="0.96171456416049261"/>
          <c:h val="5.8904826094828805E-2"/>
        </c:manualLayout>
      </c:layout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Times New Roman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/>
              <a:t>Non-union</a:t>
            </a:r>
          </a:p>
          <a:p>
            <a:pPr>
              <a:defRPr/>
            </a:pPr>
            <a:r>
              <a:rPr lang="en-US" sz="1800" dirty="0"/>
              <a:t>(n = 135)</a:t>
            </a:r>
          </a:p>
        </c:rich>
      </c:tx>
      <c:layout>
        <c:manualLayout>
          <c:xMode val="edge"/>
          <c:yMode val="edge"/>
          <c:x val="0.39556744641636621"/>
          <c:y val="2.425557469895011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09368205032441"/>
          <c:y val="0.17538325906006208"/>
          <c:w val="0.7357788529368674"/>
          <c:h val="0.6534789335297054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Non-union</c:v>
                </c:pt>
              </c:strCache>
            </c:strRef>
          </c:tx>
          <c:spPr>
            <a:solidFill>
              <a:schemeClr val="accent1"/>
            </a:solidFill>
            <a:ln w="34885">
              <a:noFill/>
            </a:ln>
          </c:spPr>
          <c:dPt>
            <c:idx val="0"/>
            <c:bubble3D val="0"/>
            <c:spPr>
              <a:solidFill>
                <a:srgbClr val="FFC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45-4332-AC96-F31A76EA46B0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45-4332-AC96-F31A76EA46B0}"/>
              </c:ext>
            </c:extLst>
          </c:dPt>
          <c:dPt>
            <c:idx val="2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45-4332-AC96-F31A76EA46B0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45-4332-AC96-F31A76EA46B0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45-4332-AC96-F31A76EA46B0}"/>
              </c:ext>
            </c:extLst>
          </c:dPt>
          <c:dPt>
            <c:idx val="5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845-4332-AC96-F31A76EA46B0}"/>
              </c:ext>
            </c:extLst>
          </c:dPt>
          <c:dPt>
            <c:idx val="6"/>
            <c:bubble3D val="0"/>
            <c:spPr>
              <a:solidFill>
                <a:srgbClr val="33996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845-4332-AC96-F31A76EA46B0}"/>
              </c:ext>
            </c:extLst>
          </c:dPt>
          <c:dPt>
            <c:idx val="7"/>
            <c:bubble3D val="0"/>
            <c:spPr>
              <a:solidFill>
                <a:srgbClr val="00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845-4332-AC96-F31A76EA46B0}"/>
              </c:ext>
            </c:extLst>
          </c:dPt>
          <c:dPt>
            <c:idx val="8"/>
            <c:bubble3D val="0"/>
            <c:spPr>
              <a:solidFill>
                <a:srgbClr val="9933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845-4332-AC96-F31A76EA46B0}"/>
              </c:ext>
            </c:extLst>
          </c:dPt>
          <c:dPt>
            <c:idx val="9"/>
            <c:bubble3D val="0"/>
            <c:spPr>
              <a:solidFill>
                <a:srgbClr val="96969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845-4332-AC96-F31A76EA46B0}"/>
              </c:ext>
            </c:extLst>
          </c:dPt>
          <c:dPt>
            <c:idx val="10"/>
            <c:bubble3D val="0"/>
            <c:spPr>
              <a:solidFill>
                <a:srgbClr val="FFFFFF"/>
              </a:solidFill>
              <a:ln w="17442">
                <a:solidFill>
                  <a:schemeClr val="bg1">
                    <a:lumMod val="7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845-4332-AC96-F31A76EA46B0}"/>
              </c:ext>
            </c:extLst>
          </c:dPt>
          <c:dPt>
            <c:idx val="11"/>
            <c:bubble3D val="0"/>
            <c:spPr>
              <a:solidFill>
                <a:srgbClr val="008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D845-4332-AC96-F31A76EA46B0}"/>
              </c:ext>
            </c:extLst>
          </c:dPt>
          <c:dPt>
            <c:idx val="12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D845-4332-AC96-F31A76EA46B0}"/>
              </c:ext>
            </c:extLst>
          </c:dPt>
          <c:dPt>
            <c:idx val="13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D845-4332-AC96-F31A76EA46B0}"/>
              </c:ext>
            </c:extLst>
          </c:dPt>
          <c:dPt>
            <c:idx val="14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D845-4332-AC96-F31A76EA46B0}"/>
              </c:ext>
            </c:extLst>
          </c:dPt>
          <c:dPt>
            <c:idx val="15"/>
            <c:bubble3D val="0"/>
            <c:spPr>
              <a:solidFill>
                <a:srgbClr val="FF99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D845-4332-AC96-F31A76EA46B0}"/>
              </c:ext>
            </c:extLst>
          </c:dPt>
          <c:dPt>
            <c:idx val="16"/>
            <c:bubble3D val="0"/>
            <c:spPr>
              <a:solidFill>
                <a:srgbClr val="FFFF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D845-4332-AC96-F31A76EA46B0}"/>
              </c:ext>
            </c:extLst>
          </c:dPt>
          <c:dPt>
            <c:idx val="17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D845-4332-AC96-F31A76EA46B0}"/>
              </c:ext>
            </c:extLst>
          </c:dPt>
          <c:dLbls>
            <c:dLbl>
              <c:idx val="0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45-4332-AC96-F31A76EA46B0}"/>
                </c:ext>
              </c:extLst>
            </c:dLbl>
            <c:dLbl>
              <c:idx val="1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45-4332-AC96-F31A76EA46B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Only when hired or required</c:v>
                </c:pt>
                <c:pt idx="1">
                  <c:v>Annually</c:v>
                </c:pt>
                <c:pt idx="2">
                  <c:v>Biannually</c:v>
                </c:pt>
                <c:pt idx="3">
                  <c:v>Quarterly</c:v>
                </c:pt>
                <c:pt idx="4">
                  <c:v>Other</c:v>
                </c:pt>
              </c:strCache>
            </c:strRef>
          </c:cat>
          <c:val>
            <c:numRef>
              <c:f>Sheet1!$B$2:$F$2</c:f>
              <c:numCache>
                <c:formatCode>0.0%</c:formatCode>
                <c:ptCount val="5"/>
                <c:pt idx="0">
                  <c:v>0.28149999999999997</c:v>
                </c:pt>
                <c:pt idx="1">
                  <c:v>0.2074</c:v>
                </c:pt>
                <c:pt idx="2">
                  <c:v>0.14069999999999999</c:v>
                </c:pt>
                <c:pt idx="3">
                  <c:v>0.29630000000000001</c:v>
                </c:pt>
                <c:pt idx="4">
                  <c:v>7.4099999999999999E-2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D845-4332-AC96-F31A76EA46B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 w="3488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Times New Roman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/>
              <a:t>Non-union</a:t>
            </a:r>
          </a:p>
          <a:p>
            <a:pPr>
              <a:defRPr/>
            </a:pPr>
            <a:r>
              <a:rPr lang="en-US" sz="1800" dirty="0"/>
              <a:t>(n = 135)</a:t>
            </a:r>
          </a:p>
        </c:rich>
      </c:tx>
      <c:layout>
        <c:manualLayout>
          <c:xMode val="edge"/>
          <c:yMode val="edge"/>
          <c:x val="0.39556744641636621"/>
          <c:y val="2.182894722008804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09368205032441"/>
          <c:y val="0.17538325906006208"/>
          <c:w val="0.7357788529368674"/>
          <c:h val="0.6534789335297054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Non-union</c:v>
                </c:pt>
              </c:strCache>
            </c:strRef>
          </c:tx>
          <c:spPr>
            <a:solidFill>
              <a:schemeClr val="accent1"/>
            </a:solidFill>
            <a:ln w="34885">
              <a:noFill/>
            </a:ln>
          </c:spPr>
          <c:dPt>
            <c:idx val="0"/>
            <c:bubble3D val="0"/>
            <c:spPr>
              <a:solidFill>
                <a:srgbClr val="FFC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AE0-4064-8D46-C78873FC3E97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AE0-4064-8D46-C78873FC3E97}"/>
              </c:ext>
            </c:extLst>
          </c:dPt>
          <c:dPt>
            <c:idx val="2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AE0-4064-8D46-C78873FC3E97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AE0-4064-8D46-C78873FC3E97}"/>
              </c:ext>
            </c:extLst>
          </c:dPt>
          <c:dPt>
            <c:idx val="4"/>
            <c:bubble3D val="0"/>
            <c:spPr>
              <a:solidFill>
                <a:schemeClr val="tx1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AE0-4064-8D46-C78873FC3E97}"/>
              </c:ext>
            </c:extLst>
          </c:dPt>
          <c:dPt>
            <c:idx val="5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AE0-4064-8D46-C78873FC3E97}"/>
              </c:ext>
            </c:extLst>
          </c:dPt>
          <c:dPt>
            <c:idx val="6"/>
            <c:bubble3D val="0"/>
            <c:spPr>
              <a:solidFill>
                <a:srgbClr val="33996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AE0-4064-8D46-C78873FC3E97}"/>
              </c:ext>
            </c:extLst>
          </c:dPt>
          <c:dPt>
            <c:idx val="7"/>
            <c:bubble3D val="0"/>
            <c:spPr>
              <a:solidFill>
                <a:srgbClr val="00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AE0-4064-8D46-C78873FC3E97}"/>
              </c:ext>
            </c:extLst>
          </c:dPt>
          <c:dPt>
            <c:idx val="8"/>
            <c:bubble3D val="0"/>
            <c:spPr>
              <a:solidFill>
                <a:srgbClr val="9933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1AE0-4064-8D46-C78873FC3E97}"/>
              </c:ext>
            </c:extLst>
          </c:dPt>
          <c:dPt>
            <c:idx val="9"/>
            <c:bubble3D val="0"/>
            <c:spPr>
              <a:solidFill>
                <a:srgbClr val="96969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1AE0-4064-8D46-C78873FC3E97}"/>
              </c:ext>
            </c:extLst>
          </c:dPt>
          <c:dPt>
            <c:idx val="10"/>
            <c:bubble3D val="0"/>
            <c:spPr>
              <a:solidFill>
                <a:srgbClr val="FFFFFF"/>
              </a:solidFill>
              <a:ln w="17442">
                <a:solidFill>
                  <a:schemeClr val="bg1">
                    <a:lumMod val="7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1AE0-4064-8D46-C78873FC3E97}"/>
              </c:ext>
            </c:extLst>
          </c:dPt>
          <c:dPt>
            <c:idx val="11"/>
            <c:bubble3D val="0"/>
            <c:spPr>
              <a:solidFill>
                <a:srgbClr val="008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1AE0-4064-8D46-C78873FC3E97}"/>
              </c:ext>
            </c:extLst>
          </c:dPt>
          <c:dPt>
            <c:idx val="12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1AE0-4064-8D46-C78873FC3E97}"/>
              </c:ext>
            </c:extLst>
          </c:dPt>
          <c:dPt>
            <c:idx val="13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1AE0-4064-8D46-C78873FC3E97}"/>
              </c:ext>
            </c:extLst>
          </c:dPt>
          <c:dPt>
            <c:idx val="14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1AE0-4064-8D46-C78873FC3E97}"/>
              </c:ext>
            </c:extLst>
          </c:dPt>
          <c:dPt>
            <c:idx val="15"/>
            <c:bubble3D val="0"/>
            <c:spPr>
              <a:solidFill>
                <a:srgbClr val="FF99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1AE0-4064-8D46-C78873FC3E97}"/>
              </c:ext>
            </c:extLst>
          </c:dPt>
          <c:dPt>
            <c:idx val="16"/>
            <c:bubble3D val="0"/>
            <c:spPr>
              <a:solidFill>
                <a:srgbClr val="FFFF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1AE0-4064-8D46-C78873FC3E97}"/>
              </c:ext>
            </c:extLst>
          </c:dPt>
          <c:dPt>
            <c:idx val="17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1AE0-4064-8D46-C78873FC3E97}"/>
              </c:ext>
            </c:extLst>
          </c:dPt>
          <c:dLbls>
            <c:dLbl>
              <c:idx val="0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E0-4064-8D46-C78873FC3E97}"/>
                </c:ext>
              </c:extLst>
            </c:dLbl>
            <c:dLbl>
              <c:idx val="1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E0-4064-8D46-C78873FC3E9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1-19</c:v>
                </c:pt>
                <c:pt idx="1">
                  <c:v>20-49</c:v>
                </c:pt>
                <c:pt idx="2">
                  <c:v>50-99</c:v>
                </c:pt>
                <c:pt idx="3">
                  <c:v>100+</c:v>
                </c:pt>
              </c:strCache>
            </c:strRef>
          </c:cat>
          <c:val>
            <c:numRef>
              <c:f>Sheet1!$B$2:$E$2</c:f>
              <c:numCache>
                <c:formatCode>0.0%</c:formatCode>
                <c:ptCount val="4"/>
                <c:pt idx="0">
                  <c:v>0.28149999999999997</c:v>
                </c:pt>
                <c:pt idx="1">
                  <c:v>0.23699999999999999</c:v>
                </c:pt>
                <c:pt idx="2">
                  <c:v>0.1704</c:v>
                </c:pt>
                <c:pt idx="3">
                  <c:v>0.31109999999999999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1AE0-4064-8D46-C78873FC3E9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 w="3488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Times New Roman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79842067155395"/>
          <c:y val="4.5446345381633217E-2"/>
          <c:w val="0.55120157932844605"/>
          <c:h val="0.949714977034120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Union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numFmt formatCode="0.0%" sourceLinked="0"/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General Construction Contracting</c:v>
                </c:pt>
                <c:pt idx="1">
                  <c:v>Specialty Trade Construction Subcontractors</c:v>
                </c:pt>
              </c:strCache>
            </c:strRef>
          </c:cat>
          <c:val>
            <c:numRef>
              <c:f>Sheet1!$B$2:$C$2</c:f>
              <c:numCache>
                <c:formatCode>0.0%</c:formatCode>
                <c:ptCount val="2"/>
                <c:pt idx="0">
                  <c:v>0.58789999999999998</c:v>
                </c:pt>
                <c:pt idx="1">
                  <c:v>0.41210000000000002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A7-476D-85AB-987341AED757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Non-union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General Construction Contracting</c:v>
                </c:pt>
                <c:pt idx="1">
                  <c:v>Specialty Trade Construction Subcontractors</c:v>
                </c:pt>
              </c:strCache>
            </c:strRef>
          </c:cat>
          <c:val>
            <c:numRef>
              <c:f>Sheet1!$B$3:$C$3</c:f>
              <c:numCache>
                <c:formatCode>0.0%</c:formatCode>
                <c:ptCount val="2"/>
                <c:pt idx="0">
                  <c:v>0.52590000000000003</c:v>
                </c:pt>
                <c:pt idx="1">
                  <c:v>0.47410000000000002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4A7-476D-85AB-987341AED7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6980224"/>
        <c:axId val="36981760"/>
      </c:barChart>
      <c:catAx>
        <c:axId val="3698022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9525"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6981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981760"/>
        <c:scaling>
          <c:orientation val="minMax"/>
        </c:scaling>
        <c:delete val="1"/>
        <c:axPos val="t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% of companies</a:t>
                </a:r>
              </a:p>
            </c:rich>
          </c:tx>
          <c:layout>
            <c:manualLayout>
              <c:xMode val="edge"/>
              <c:yMode val="edge"/>
              <c:x val="0.55928817087519245"/>
              <c:y val="1.5186080461096185E-2"/>
            </c:manualLayout>
          </c:layout>
          <c:overlay val="0"/>
        </c:title>
        <c:numFmt formatCode="0%" sourceLinked="0"/>
        <c:majorTickMark val="out"/>
        <c:minorTickMark val="none"/>
        <c:tickLblPos val="none"/>
        <c:crossAx val="369802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80275047515612286"/>
          <c:y val="0.46126600487053021"/>
          <c:w val="0.19724952484387731"/>
          <c:h val="0.16412585970264026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Times New Roman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743393067245905"/>
          <c:y val="4.5446393064503293E-2"/>
          <c:w val="0.67175377862249974"/>
          <c:h val="0.924161695697128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Union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numFmt formatCode="0.0%" sourceLinked="0"/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Low-Rise Commercial</c:v>
                </c:pt>
                <c:pt idx="1">
                  <c:v>Industrial Buildings</c:v>
                </c:pt>
                <c:pt idx="2">
                  <c:v>High-Rise Commercial</c:v>
                </c:pt>
                <c:pt idx="3">
                  <c:v>Transportation Buildings **</c:v>
                </c:pt>
                <c:pt idx="4">
                  <c:v>Non-Building Projects *</c:v>
                </c:pt>
                <c:pt idx="5">
                  <c:v>Low-Rise Residential</c:v>
                </c:pt>
                <c:pt idx="6">
                  <c:v>High-Rise Residential</c:v>
                </c:pt>
              </c:strCache>
            </c:strRef>
          </c:cat>
          <c:val>
            <c:numRef>
              <c:f>Sheet1!$B$2:$H$2</c:f>
              <c:numCache>
                <c:formatCode>0.0%</c:formatCode>
                <c:ptCount val="7"/>
                <c:pt idx="0">
                  <c:v>0.75880000000000003</c:v>
                </c:pt>
                <c:pt idx="1">
                  <c:v>0.70850000000000002</c:v>
                </c:pt>
                <c:pt idx="2">
                  <c:v>0.57789999999999997</c:v>
                </c:pt>
                <c:pt idx="3">
                  <c:v>0.42709999999999998</c:v>
                </c:pt>
                <c:pt idx="4">
                  <c:v>0.37190000000000001</c:v>
                </c:pt>
                <c:pt idx="5">
                  <c:v>0.3216</c:v>
                </c:pt>
                <c:pt idx="6">
                  <c:v>0.31659999999999999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6E-49AF-B7E8-8EB8DA583DA1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Non-union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Low-Rise Commercial</c:v>
                </c:pt>
                <c:pt idx="1">
                  <c:v>Industrial Buildings</c:v>
                </c:pt>
                <c:pt idx="2">
                  <c:v>High-Rise Commercial</c:v>
                </c:pt>
                <c:pt idx="3">
                  <c:v>Transportation Buildings **</c:v>
                </c:pt>
                <c:pt idx="4">
                  <c:v>Non-Building Projects *</c:v>
                </c:pt>
                <c:pt idx="5">
                  <c:v>Low-Rise Residential</c:v>
                </c:pt>
                <c:pt idx="6">
                  <c:v>High-Rise Residential</c:v>
                </c:pt>
              </c:strCache>
            </c:strRef>
          </c:cat>
          <c:val>
            <c:numRef>
              <c:f>Sheet1!$B$3:$H$3</c:f>
              <c:numCache>
                <c:formatCode>0.0%</c:formatCode>
                <c:ptCount val="7"/>
                <c:pt idx="0">
                  <c:v>0.83699999999999997</c:v>
                </c:pt>
                <c:pt idx="1">
                  <c:v>0.64439999999999997</c:v>
                </c:pt>
                <c:pt idx="2">
                  <c:v>0.45190000000000002</c:v>
                </c:pt>
                <c:pt idx="3">
                  <c:v>0.31109999999999999</c:v>
                </c:pt>
                <c:pt idx="4">
                  <c:v>0.23699999999999999</c:v>
                </c:pt>
                <c:pt idx="5">
                  <c:v>0.38519999999999999</c:v>
                </c:pt>
                <c:pt idx="6">
                  <c:v>0.2074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96E-49AF-B7E8-8EB8DA583D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7015552"/>
        <c:axId val="37017088"/>
      </c:barChart>
      <c:catAx>
        <c:axId val="3701555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9525"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7017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017088"/>
        <c:scaling>
          <c:orientation val="minMax"/>
        </c:scaling>
        <c:delete val="1"/>
        <c:axPos val="t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% of firms</a:t>
                </a:r>
              </a:p>
            </c:rich>
          </c:tx>
          <c:layout>
            <c:manualLayout>
              <c:xMode val="edge"/>
              <c:yMode val="edge"/>
              <c:x val="0.50469046972576703"/>
              <c:y val="0"/>
            </c:manualLayout>
          </c:layout>
          <c:overlay val="0"/>
        </c:title>
        <c:numFmt formatCode="0%" sourceLinked="0"/>
        <c:majorTickMark val="out"/>
        <c:minorTickMark val="none"/>
        <c:tickLblPos val="none"/>
        <c:crossAx val="370155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72803783147796186"/>
          <c:y val="0.55903046210132823"/>
          <c:w val="0.15127251334962441"/>
          <c:h val="0.19335122882366976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Times New Roman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71156564009379"/>
          <c:y val="2.5233176238000327E-2"/>
          <c:w val="0.89228838582677161"/>
          <c:h val="0.85119246838695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Union</c:v>
                </c:pt>
              </c:strCache>
            </c:strRef>
          </c:tx>
          <c:spPr>
            <a:solidFill>
              <a:srgbClr val="FF0000"/>
            </a:solidFill>
            <a:ln w="23035">
              <a:noFill/>
            </a:ln>
          </c:spPr>
          <c:invertIfNegative val="0"/>
          <c:dLbls>
            <c:dLbl>
              <c:idx val="2"/>
              <c:layout>
                <c:manualLayout>
                  <c:x val="-1.1045364891518738E-2"/>
                  <c:y val="-2.610625773148870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99-4013-B2AB-6AE017674FE1}"/>
                </c:ext>
              </c:extLst>
            </c:dLbl>
            <c:dLbl>
              <c:idx val="3"/>
              <c:layout>
                <c:manualLayout>
                  <c:x val="-1.104536489151873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99-4013-B2AB-6AE017674FE1}"/>
                </c:ext>
              </c:extLst>
            </c:dLbl>
            <c:spPr>
              <a:noFill/>
              <a:ln w="2303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Aware of PtD</c:v>
                </c:pt>
                <c:pt idx="1">
                  <c:v>Believe they are practicing based on the definition provided</c:v>
                </c:pt>
              </c:strCache>
            </c:strRef>
          </c:cat>
          <c:val>
            <c:numRef>
              <c:f>Sheet1!$B$2:$C$2</c:f>
              <c:numCache>
                <c:formatCode>0.0%</c:formatCode>
                <c:ptCount val="2"/>
                <c:pt idx="0">
                  <c:v>0.54769999999999996</c:v>
                </c:pt>
                <c:pt idx="1">
                  <c:v>0.74870000000000003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299-4013-B2AB-6AE017674FE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Non-union</c:v>
                </c:pt>
              </c:strCache>
            </c:strRef>
          </c:tx>
          <c:spPr>
            <a:solidFill>
              <a:srgbClr val="0000FF"/>
            </a:solidFill>
            <a:ln w="23035">
              <a:noFill/>
            </a:ln>
          </c:spPr>
          <c:invertIfNegative val="0"/>
          <c:dLbls>
            <c:dLbl>
              <c:idx val="0"/>
              <c:layout>
                <c:manualLayout>
                  <c:x val="5.3887795275590553E-4"/>
                  <c:y val="5.0361971714813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99-4013-B2AB-6AE017674FE1}"/>
                </c:ext>
              </c:extLst>
            </c:dLbl>
            <c:dLbl>
              <c:idx val="1"/>
              <c:layout>
                <c:manualLayout>
                  <c:x val="6.2874953130858638E-4"/>
                  <c:y val="7.22436535984620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99-4013-B2AB-6AE017674FE1}"/>
                </c:ext>
              </c:extLst>
            </c:dLbl>
            <c:dLbl>
              <c:idx val="2"/>
              <c:layout>
                <c:manualLayout>
                  <c:x val="1.4201183431952662E-2"/>
                  <c:y val="-8.5439648661400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99-4013-B2AB-6AE017674FE1}"/>
                </c:ext>
              </c:extLst>
            </c:dLbl>
            <c:dLbl>
              <c:idx val="3"/>
              <c:layout>
                <c:manualLayout>
                  <c:x val="1.104536489151862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299-4013-B2AB-6AE017674FE1}"/>
                </c:ext>
              </c:extLst>
            </c:dLbl>
            <c:spPr>
              <a:noFill/>
              <a:ln w="2303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Aware of PtD</c:v>
                </c:pt>
                <c:pt idx="1">
                  <c:v>Believe they are practicing based on the definition provided</c:v>
                </c:pt>
              </c:strCache>
            </c:strRef>
          </c:cat>
          <c:val>
            <c:numRef>
              <c:f>Sheet1!$B$3:$C$3</c:f>
              <c:numCache>
                <c:formatCode>0.0%</c:formatCode>
                <c:ptCount val="2"/>
                <c:pt idx="0">
                  <c:v>0.29630000000000001</c:v>
                </c:pt>
                <c:pt idx="1">
                  <c:v>0.54069999999999996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299-4013-B2AB-6AE017674FE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299-4013-B2AB-6AE017674FE1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99-4013-B2AB-6AE017674FE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Aware of PtD</c:v>
                </c:pt>
                <c:pt idx="1">
                  <c:v>Believe they are practicing based on the definition provided</c:v>
                </c:pt>
              </c:strCache>
            </c:strRef>
          </c:cat>
          <c:val>
            <c:numRef>
              <c:f>Sheet1!$B$4:$C$4</c:f>
              <c:numCache>
                <c:formatCode>0.0%</c:formatCode>
                <c:ptCount val="2"/>
                <c:pt idx="0">
                  <c:v>0.44600000000000001</c:v>
                </c:pt>
                <c:pt idx="1">
                  <c:v>0.66500000000000004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8299-4013-B2AB-6AE017674F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175680"/>
        <c:axId val="37177216"/>
      </c:barChart>
      <c:catAx>
        <c:axId val="3717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8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7177216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3717721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%</a:t>
                </a:r>
                <a:r>
                  <a:rPr lang="en-US" baseline="0" dirty="0"/>
                  <a:t> of firms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976190476190476E-3"/>
              <c:y val="0.34773137162217893"/>
            </c:manualLayout>
          </c:layout>
          <c:overlay val="0"/>
          <c:spPr>
            <a:noFill/>
            <a:ln w="23035">
              <a:noFill/>
            </a:ln>
          </c:spPr>
        </c:title>
        <c:numFmt formatCode="0%" sourceLinked="0"/>
        <c:majorTickMark val="out"/>
        <c:minorTickMark val="none"/>
        <c:tickLblPos val="nextTo"/>
        <c:spPr>
          <a:ln w="28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7175680"/>
        <c:crosses val="autoZero"/>
        <c:crossBetween val="between"/>
      </c:valAx>
      <c:spPr>
        <a:noFill/>
        <a:ln w="23035">
          <a:noFill/>
        </a:ln>
      </c:spPr>
    </c:plotArea>
    <c:legend>
      <c:legendPos val="r"/>
      <c:layout>
        <c:manualLayout>
          <c:xMode val="edge"/>
          <c:yMode val="edge"/>
          <c:x val="9.7553079302587192E-2"/>
          <c:y val="5.0705583120253278E-2"/>
          <c:w val="0.49005202474690662"/>
          <c:h val="7.3230470658401478E-2"/>
        </c:manualLayout>
      </c:layout>
      <c:overlay val="0"/>
      <c:spPr>
        <a:noFill/>
        <a:ln w="23035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Times New Roman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083900529382986"/>
          <c:y val="4.2569669600123511E-2"/>
          <c:w val="0.57734463276836157"/>
          <c:h val="0.9525283666464768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Non-union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Grates at skylights </c:v>
                </c:pt>
                <c:pt idx="1">
                  <c:v>Parapet walls at least 39 inches above roof surface</c:v>
                </c:pt>
                <c:pt idx="2">
                  <c:v>Building information modeling</c:v>
                </c:pt>
                <c:pt idx="3">
                  <c:v>Prefabrication/Modularization</c:v>
                </c:pt>
                <c:pt idx="4">
                  <c:v>Permanent safety features</c:v>
                </c:pt>
              </c:strCache>
            </c:strRef>
          </c:cat>
          <c:val>
            <c:numRef>
              <c:f>Sheet1!$B$3:$F$3</c:f>
              <c:numCache>
                <c:formatCode>0.0%</c:formatCode>
                <c:ptCount val="5"/>
                <c:pt idx="0">
                  <c:v>0.13769999999999999</c:v>
                </c:pt>
                <c:pt idx="1">
                  <c:v>0.28770000000000001</c:v>
                </c:pt>
                <c:pt idx="2">
                  <c:v>0.27400000000000002</c:v>
                </c:pt>
                <c:pt idx="3">
                  <c:v>0.36990000000000001</c:v>
                </c:pt>
                <c:pt idx="4">
                  <c:v>0.73970000000000002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F8-4DA7-938A-D7984D025414}"/>
            </c:ext>
          </c:extLst>
        </c:ser>
        <c:ser>
          <c:idx val="0"/>
          <c:order val="1"/>
          <c:tx>
            <c:strRef>
              <c:f>Sheet1!$A$2</c:f>
              <c:strCache>
                <c:ptCount val="1"/>
                <c:pt idx="0">
                  <c:v>Union</c:v>
                </c:pt>
              </c:strCache>
            </c:strRef>
          </c:tx>
          <c:spPr>
            <a:solidFill>
              <a:srgbClr val="FF0000"/>
            </a:solidFill>
            <a:ln w="25387">
              <a:noFill/>
            </a:ln>
          </c:spPr>
          <c:invertIfNegative val="0"/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A4F8-4DA7-938A-D7984D025414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4F8-4DA7-938A-D7984D025414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A4F8-4DA7-938A-D7984D025414}"/>
              </c:ext>
            </c:extLst>
          </c:dPt>
          <c:dLbls>
            <c:dLbl>
              <c:idx val="9"/>
              <c:layout>
                <c:manualLayout>
                  <c:x val="4.8385832916666965E-3"/>
                  <c:y val="-2.53807106598986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F8-4DA7-938A-D7984D025414}"/>
                </c:ext>
              </c:extLst>
            </c:dLbl>
            <c:numFmt formatCode="0.0%" sourceLinked="0"/>
            <c:spPr>
              <a:noFill/>
              <a:ln w="2538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Grates at skylights </c:v>
                </c:pt>
                <c:pt idx="1">
                  <c:v>Parapet walls at least 39 inches above roof surface</c:v>
                </c:pt>
                <c:pt idx="2">
                  <c:v>Building information modeling</c:v>
                </c:pt>
                <c:pt idx="3">
                  <c:v>Prefabrication/Modularization</c:v>
                </c:pt>
                <c:pt idx="4">
                  <c:v>Permanent safety features</c:v>
                </c:pt>
              </c:strCache>
            </c:strRef>
          </c:cat>
          <c:val>
            <c:numRef>
              <c:f>Sheet1!$B$2:$F$2</c:f>
              <c:numCache>
                <c:formatCode>0.0%</c:formatCode>
                <c:ptCount val="5"/>
                <c:pt idx="0">
                  <c:v>0.1275</c:v>
                </c:pt>
                <c:pt idx="1">
                  <c:v>0.28189999999999998</c:v>
                </c:pt>
                <c:pt idx="2">
                  <c:v>0.45639999999999997</c:v>
                </c:pt>
                <c:pt idx="3">
                  <c:v>0.5101</c:v>
                </c:pt>
                <c:pt idx="4">
                  <c:v>0.73150000000000004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4F8-4DA7-938A-D7984D02541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overlap val="2"/>
        <c:axId val="37765504"/>
        <c:axId val="37767040"/>
      </c:barChart>
      <c:catAx>
        <c:axId val="377655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520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7767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76704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% of firms</a:t>
                </a:r>
              </a:p>
            </c:rich>
          </c:tx>
          <c:layout>
            <c:manualLayout>
              <c:xMode val="edge"/>
              <c:yMode val="edge"/>
              <c:x val="0.59328673428533307"/>
              <c:y val="0"/>
            </c:manualLayout>
          </c:layout>
          <c:overlay val="0"/>
          <c:spPr>
            <a:noFill/>
            <a:ln w="25387">
              <a:noFill/>
            </a:ln>
          </c:spPr>
        </c:title>
        <c:numFmt formatCode="0.0%" sourceLinked="1"/>
        <c:majorTickMark val="out"/>
        <c:minorTickMark val="none"/>
        <c:tickLblPos val="none"/>
        <c:crossAx val="37765504"/>
        <c:crosses val="autoZero"/>
        <c:crossBetween val="between"/>
      </c:valAx>
      <c:spPr>
        <a:noFill/>
        <a:ln w="25403">
          <a:noFill/>
        </a:ln>
      </c:spPr>
    </c:plotArea>
    <c:legend>
      <c:legendPos val="r"/>
      <c:layout>
        <c:manualLayout>
          <c:xMode val="edge"/>
          <c:yMode val="edge"/>
          <c:x val="0.71960140575648379"/>
          <c:y val="0.65137643120696864"/>
          <c:w val="0.14904266204012634"/>
          <c:h val="0.16944418712366838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Times New Roman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/>
              <a:t>Union</a:t>
            </a:r>
          </a:p>
          <a:p>
            <a:pPr>
              <a:defRPr/>
            </a:pPr>
            <a:r>
              <a:rPr lang="en-US" sz="1800" dirty="0"/>
              <a:t>(n = 199)</a:t>
            </a:r>
          </a:p>
        </c:rich>
      </c:tx>
      <c:layout>
        <c:manualLayout>
          <c:xMode val="edge"/>
          <c:yMode val="edge"/>
          <c:x val="0.19760545754565489"/>
          <c:y val="5.300951956579918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631527071774262E-2"/>
          <c:y val="0.20044781339262996"/>
          <c:w val="0.37361673145287216"/>
          <c:h val="0.63536222920595331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Union</c:v>
                </c:pt>
              </c:strCache>
            </c:strRef>
          </c:tx>
          <c:spPr>
            <a:solidFill>
              <a:schemeClr val="accent1"/>
            </a:solidFill>
            <a:ln w="34885">
              <a:noFill/>
            </a:ln>
          </c:spPr>
          <c:dPt>
            <c:idx val="0"/>
            <c:bubble3D val="0"/>
            <c:spPr>
              <a:solidFill>
                <a:srgbClr val="FFC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601-4FAE-B61F-53CB0FC0EEC2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601-4FAE-B61F-53CB0FC0EEC2}"/>
              </c:ext>
            </c:extLst>
          </c:dPt>
          <c:dPt>
            <c:idx val="2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601-4FAE-B61F-53CB0FC0EEC2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601-4FAE-B61F-53CB0FC0EEC2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601-4FAE-B61F-53CB0FC0EEC2}"/>
              </c:ext>
            </c:extLst>
          </c:dPt>
          <c:dPt>
            <c:idx val="5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601-4FAE-B61F-53CB0FC0EEC2}"/>
              </c:ext>
            </c:extLst>
          </c:dPt>
          <c:dPt>
            <c:idx val="6"/>
            <c:bubble3D val="0"/>
            <c:spPr>
              <a:solidFill>
                <a:srgbClr val="33996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601-4FAE-B61F-53CB0FC0EEC2}"/>
              </c:ext>
            </c:extLst>
          </c:dPt>
          <c:dPt>
            <c:idx val="7"/>
            <c:bubble3D val="0"/>
            <c:spPr>
              <a:solidFill>
                <a:srgbClr val="00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601-4FAE-B61F-53CB0FC0EEC2}"/>
              </c:ext>
            </c:extLst>
          </c:dPt>
          <c:dPt>
            <c:idx val="8"/>
            <c:bubble3D val="0"/>
            <c:spPr>
              <a:solidFill>
                <a:srgbClr val="9933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601-4FAE-B61F-53CB0FC0EEC2}"/>
              </c:ext>
            </c:extLst>
          </c:dPt>
          <c:dPt>
            <c:idx val="9"/>
            <c:bubble3D val="0"/>
            <c:spPr>
              <a:solidFill>
                <a:srgbClr val="96969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601-4FAE-B61F-53CB0FC0EEC2}"/>
              </c:ext>
            </c:extLst>
          </c:dPt>
          <c:dPt>
            <c:idx val="10"/>
            <c:bubble3D val="0"/>
            <c:spPr>
              <a:solidFill>
                <a:srgbClr val="FFFFFF"/>
              </a:solidFill>
              <a:ln w="17442">
                <a:solidFill>
                  <a:schemeClr val="bg1">
                    <a:lumMod val="7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601-4FAE-B61F-53CB0FC0EEC2}"/>
              </c:ext>
            </c:extLst>
          </c:dPt>
          <c:dPt>
            <c:idx val="11"/>
            <c:bubble3D val="0"/>
            <c:spPr>
              <a:solidFill>
                <a:srgbClr val="008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D601-4FAE-B61F-53CB0FC0EEC2}"/>
              </c:ext>
            </c:extLst>
          </c:dPt>
          <c:dPt>
            <c:idx val="12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D601-4FAE-B61F-53CB0FC0EEC2}"/>
              </c:ext>
            </c:extLst>
          </c:dPt>
          <c:dPt>
            <c:idx val="13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D601-4FAE-B61F-53CB0FC0EEC2}"/>
              </c:ext>
            </c:extLst>
          </c:dPt>
          <c:dPt>
            <c:idx val="14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D601-4FAE-B61F-53CB0FC0EEC2}"/>
              </c:ext>
            </c:extLst>
          </c:dPt>
          <c:dPt>
            <c:idx val="15"/>
            <c:bubble3D val="0"/>
            <c:spPr>
              <a:solidFill>
                <a:srgbClr val="FF99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D601-4FAE-B61F-53CB0FC0EEC2}"/>
              </c:ext>
            </c:extLst>
          </c:dPt>
          <c:dPt>
            <c:idx val="16"/>
            <c:bubble3D val="0"/>
            <c:spPr>
              <a:solidFill>
                <a:srgbClr val="FFFF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D601-4FAE-B61F-53CB0FC0EEC2}"/>
              </c:ext>
            </c:extLst>
          </c:dPt>
          <c:dPt>
            <c:idx val="17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D601-4FAE-B61F-53CB0FC0EEC2}"/>
              </c:ext>
            </c:extLst>
          </c:dPt>
          <c:dLbls>
            <c:dLbl>
              <c:idx val="0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01-4FAE-B61F-53CB0FC0EEC2}"/>
                </c:ext>
              </c:extLst>
            </c:dLbl>
            <c:dLbl>
              <c:idx val="1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01-4FAE-B61F-53CB0FC0EEC2}"/>
                </c:ext>
              </c:extLst>
            </c:dLbl>
            <c:dLbl>
              <c:idx val="4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01-4FAE-B61F-53CB0FC0EEC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4-5</c:v>
                </c:pt>
              </c:strCache>
            </c:strRef>
          </c:cat>
          <c:val>
            <c:numRef>
              <c:f>Sheet1!$B$2:$F$2</c:f>
              <c:numCache>
                <c:formatCode>0.0%</c:formatCode>
                <c:ptCount val="5"/>
                <c:pt idx="0">
                  <c:v>0.28149999999999997</c:v>
                </c:pt>
                <c:pt idx="1">
                  <c:v>0.2261</c:v>
                </c:pt>
                <c:pt idx="2">
                  <c:v>0.2412</c:v>
                </c:pt>
                <c:pt idx="3">
                  <c:v>0.15579999999999999</c:v>
                </c:pt>
                <c:pt idx="4">
                  <c:v>9.5500000000000002E-2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D601-4FAE-B61F-53CB0FC0EEC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 w="34885">
          <a:noFill/>
        </a:ln>
      </c:spPr>
    </c:plotArea>
    <c:legend>
      <c:legendPos val="b"/>
      <c:layout>
        <c:manualLayout>
          <c:xMode val="edge"/>
          <c:yMode val="edge"/>
          <c:x val="7.1877249521025066E-3"/>
          <c:y val="0.93411996372890727"/>
          <c:w val="0.96171456416049261"/>
          <c:h val="5.8904826094828805E-2"/>
        </c:manualLayout>
      </c:layout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Times New Roman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/>
              <a:t>Non-union</a:t>
            </a:r>
          </a:p>
          <a:p>
            <a:pPr>
              <a:defRPr/>
            </a:pPr>
            <a:r>
              <a:rPr lang="en-US" sz="1800" dirty="0"/>
              <a:t>(n = 135)</a:t>
            </a:r>
          </a:p>
        </c:rich>
      </c:tx>
      <c:layout>
        <c:manualLayout>
          <c:xMode val="edge"/>
          <c:yMode val="edge"/>
          <c:x val="0.39283520656701371"/>
          <c:y val="3.88153395721225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09368205032441"/>
          <c:y val="0.17538325906006208"/>
          <c:w val="0.7357788529368674"/>
          <c:h val="0.6534789335297054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Non-union</c:v>
                </c:pt>
              </c:strCache>
            </c:strRef>
          </c:tx>
          <c:spPr>
            <a:solidFill>
              <a:schemeClr val="accent1"/>
            </a:solidFill>
            <a:ln w="34885">
              <a:noFill/>
            </a:ln>
          </c:spPr>
          <c:dPt>
            <c:idx val="0"/>
            <c:bubble3D val="0"/>
            <c:spPr>
              <a:solidFill>
                <a:srgbClr val="FFC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8A2-4697-AC7F-6BA1E94E16D3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8A2-4697-AC7F-6BA1E94E16D3}"/>
              </c:ext>
            </c:extLst>
          </c:dPt>
          <c:dPt>
            <c:idx val="2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8A2-4697-AC7F-6BA1E94E16D3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8A2-4697-AC7F-6BA1E94E16D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8A2-4697-AC7F-6BA1E94E16D3}"/>
              </c:ext>
            </c:extLst>
          </c:dPt>
          <c:dPt>
            <c:idx val="5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8A2-4697-AC7F-6BA1E94E16D3}"/>
              </c:ext>
            </c:extLst>
          </c:dPt>
          <c:dPt>
            <c:idx val="6"/>
            <c:bubble3D val="0"/>
            <c:spPr>
              <a:solidFill>
                <a:srgbClr val="33996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8A2-4697-AC7F-6BA1E94E16D3}"/>
              </c:ext>
            </c:extLst>
          </c:dPt>
          <c:dPt>
            <c:idx val="7"/>
            <c:bubble3D val="0"/>
            <c:spPr>
              <a:solidFill>
                <a:srgbClr val="00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8A2-4697-AC7F-6BA1E94E16D3}"/>
              </c:ext>
            </c:extLst>
          </c:dPt>
          <c:dPt>
            <c:idx val="8"/>
            <c:bubble3D val="0"/>
            <c:spPr>
              <a:solidFill>
                <a:srgbClr val="9933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8A2-4697-AC7F-6BA1E94E16D3}"/>
              </c:ext>
            </c:extLst>
          </c:dPt>
          <c:dPt>
            <c:idx val="9"/>
            <c:bubble3D val="0"/>
            <c:spPr>
              <a:solidFill>
                <a:srgbClr val="96969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F8A2-4697-AC7F-6BA1E94E16D3}"/>
              </c:ext>
            </c:extLst>
          </c:dPt>
          <c:dPt>
            <c:idx val="10"/>
            <c:bubble3D val="0"/>
            <c:spPr>
              <a:solidFill>
                <a:srgbClr val="FFFFFF"/>
              </a:solidFill>
              <a:ln w="17442">
                <a:solidFill>
                  <a:schemeClr val="bg1">
                    <a:lumMod val="7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F8A2-4697-AC7F-6BA1E94E16D3}"/>
              </c:ext>
            </c:extLst>
          </c:dPt>
          <c:dPt>
            <c:idx val="11"/>
            <c:bubble3D val="0"/>
            <c:spPr>
              <a:solidFill>
                <a:srgbClr val="008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F8A2-4697-AC7F-6BA1E94E16D3}"/>
              </c:ext>
            </c:extLst>
          </c:dPt>
          <c:dPt>
            <c:idx val="12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F8A2-4697-AC7F-6BA1E94E16D3}"/>
              </c:ext>
            </c:extLst>
          </c:dPt>
          <c:dPt>
            <c:idx val="13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F8A2-4697-AC7F-6BA1E94E16D3}"/>
              </c:ext>
            </c:extLst>
          </c:dPt>
          <c:dPt>
            <c:idx val="14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F8A2-4697-AC7F-6BA1E94E16D3}"/>
              </c:ext>
            </c:extLst>
          </c:dPt>
          <c:dPt>
            <c:idx val="15"/>
            <c:bubble3D val="0"/>
            <c:spPr>
              <a:solidFill>
                <a:srgbClr val="FF99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F8A2-4697-AC7F-6BA1E94E16D3}"/>
              </c:ext>
            </c:extLst>
          </c:dPt>
          <c:dPt>
            <c:idx val="16"/>
            <c:bubble3D val="0"/>
            <c:spPr>
              <a:solidFill>
                <a:srgbClr val="FFFF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F8A2-4697-AC7F-6BA1E94E16D3}"/>
              </c:ext>
            </c:extLst>
          </c:dPt>
          <c:dPt>
            <c:idx val="17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F8A2-4697-AC7F-6BA1E94E16D3}"/>
              </c:ext>
            </c:extLst>
          </c:dPt>
          <c:dLbls>
            <c:dLbl>
              <c:idx val="0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A2-4697-AC7F-6BA1E94E16D3}"/>
                </c:ext>
              </c:extLst>
            </c:dLbl>
            <c:dLbl>
              <c:idx val="1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A2-4697-AC7F-6BA1E94E16D3}"/>
                </c:ext>
              </c:extLst>
            </c:dLbl>
            <c:dLbl>
              <c:idx val="4"/>
              <c:layout>
                <c:manualLayout>
                  <c:x val="3.4369318366395944E-2"/>
                  <c:y val="7.80668988713506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8A2-4697-AC7F-6BA1E94E16D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4-5</c:v>
                </c:pt>
              </c:strCache>
            </c:strRef>
          </c:cat>
          <c:val>
            <c:numRef>
              <c:f>Sheet1!$B$2:$F$2</c:f>
              <c:numCache>
                <c:formatCode>0.0%</c:formatCode>
                <c:ptCount val="5"/>
                <c:pt idx="0">
                  <c:v>0.48149999999999998</c:v>
                </c:pt>
                <c:pt idx="1">
                  <c:v>0.2074</c:v>
                </c:pt>
                <c:pt idx="2">
                  <c:v>0.2</c:v>
                </c:pt>
                <c:pt idx="3">
                  <c:v>8.8900000000000007E-2</c:v>
                </c:pt>
                <c:pt idx="4">
                  <c:v>2.2200000000000001E-2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F8A2-4697-AC7F-6BA1E94E16D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 w="3488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 panose="02020603050405020304" pitchFamily="18" charset="0"/>
          <a:ea typeface="Times New Roman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</cdr:x>
      <cdr:y>0.37425</cdr:y>
    </cdr:from>
    <cdr:to>
      <cdr:x>0.5655</cdr:x>
      <cdr:y>0.407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05934" y="2185180"/>
          <a:ext cx="47201" cy="19122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45720" tIns="50292" rIns="45720" bIns="5029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6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0.22665</cdr:x>
      <cdr:y>0.5</cdr:y>
    </cdr:from>
    <cdr:to>
      <cdr:x>0.31461</cdr:x>
      <cdr:y>0.56439</cdr:y>
    </cdr:to>
    <cdr:sp macro="" textlink="">
      <cdr:nvSpPr>
        <cdr:cNvPr id="6" name="Text Box 1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95475" y="2628900"/>
          <a:ext cx="735562" cy="3385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91429" tIns="45714" rIns="91429" bIns="45714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eaLnBrk="0" hangingPunct="0"/>
          <a:r>
            <a: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 = 90</a:t>
          </a:r>
        </a:p>
      </cdr:txBody>
    </cdr:sp>
  </cdr:relSizeAnchor>
  <cdr:relSizeAnchor xmlns:cdr="http://schemas.openxmlformats.org/drawingml/2006/chartDrawing">
    <cdr:from>
      <cdr:x>0.80068</cdr:x>
      <cdr:y>0.37681</cdr:y>
    </cdr:from>
    <cdr:to>
      <cdr:x>0.90134</cdr:x>
      <cdr:y>0.4412</cdr:y>
    </cdr:to>
    <cdr:sp macro="" textlink="">
      <cdr:nvSpPr>
        <cdr:cNvPr id="7" name="Text Box 1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696075" y="1981200"/>
          <a:ext cx="841784" cy="3385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91429" tIns="45714" rIns="91429" bIns="45714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 = 135</a:t>
          </a:r>
        </a:p>
      </cdr:txBody>
    </cdr:sp>
  </cdr:relSizeAnchor>
  <cdr:relSizeAnchor xmlns:cdr="http://schemas.openxmlformats.org/drawingml/2006/chartDrawing">
    <cdr:from>
      <cdr:x>0.50911</cdr:x>
      <cdr:y>0.44096</cdr:y>
    </cdr:from>
    <cdr:to>
      <cdr:x>0.60934</cdr:x>
      <cdr:y>0.50535</cdr:y>
    </cdr:to>
    <cdr:sp macro="" textlink="">
      <cdr:nvSpPr>
        <cdr:cNvPr id="9" name="Text Box 1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57676" y="2318493"/>
          <a:ext cx="838200" cy="3385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91429" tIns="45714" rIns="91429" bIns="45714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 = 109</a:t>
          </a:r>
        </a:p>
      </cdr:txBody>
    </cdr:sp>
  </cdr:relSizeAnchor>
  <cdr:relSizeAnchor xmlns:cdr="http://schemas.openxmlformats.org/drawingml/2006/chartDrawing">
    <cdr:from>
      <cdr:x>0.38679</cdr:x>
      <cdr:y>0.43534</cdr:y>
    </cdr:from>
    <cdr:to>
      <cdr:x>0.46145</cdr:x>
      <cdr:y>0.50203</cdr:y>
    </cdr:to>
    <cdr:sp macro="" textlink="">
      <cdr:nvSpPr>
        <cdr:cNvPr id="11" name="Text Box 1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24200" y="2209800"/>
          <a:ext cx="603028" cy="3385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91429" tIns="45714" rIns="91429" bIns="45714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600" dirty="0">
              <a:solidFill>
                <a:schemeClr val="bg1"/>
              </a:solidFill>
              <a:latin typeface="+mn-lt"/>
              <a:cs typeface="Times New Roman" pitchFamily="18" charset="0"/>
            </a:rPr>
            <a:t>n=80</a:t>
          </a:r>
        </a:p>
      </cdr:txBody>
    </cdr:sp>
  </cdr:relSizeAnchor>
  <cdr:relSizeAnchor xmlns:cdr="http://schemas.openxmlformats.org/drawingml/2006/chartDrawing">
    <cdr:from>
      <cdr:x>0.48178</cdr:x>
      <cdr:y>0.02899</cdr:y>
    </cdr:from>
    <cdr:to>
      <cdr:x>0.62788</cdr:x>
      <cdr:y>0.09337</cdr:y>
    </cdr:to>
    <cdr:sp macro="" textlink="">
      <cdr:nvSpPr>
        <cdr:cNvPr id="14" name="Text Box 1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29075" y="152400"/>
          <a:ext cx="1221859" cy="3385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91429" tIns="45714" rIns="91429" bIns="45714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Total = 334</a:t>
          </a:r>
        </a:p>
      </cdr:txBody>
    </cdr:sp>
  </cdr:relSizeAnchor>
  <cdr:relSizeAnchor xmlns:cdr="http://schemas.openxmlformats.org/drawingml/2006/chartDrawing">
    <cdr:from>
      <cdr:x>0.36792</cdr:x>
      <cdr:y>0.92754</cdr:y>
    </cdr:from>
    <cdr:to>
      <cdr:x>0.5566</cdr:x>
      <cdr:y>0.98551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971800" y="4876800"/>
          <a:ext cx="1524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Union</a:t>
          </a:r>
        </a:p>
      </cdr:txBody>
    </cdr:sp>
  </cdr:relSizeAnchor>
  <cdr:relSizeAnchor xmlns:cdr="http://schemas.openxmlformats.org/drawingml/2006/chartDrawing">
    <cdr:from>
      <cdr:x>0.27358</cdr:x>
      <cdr:y>0.84058</cdr:y>
    </cdr:from>
    <cdr:to>
      <cdr:x>0.36792</cdr:x>
      <cdr:y>0.94203</cdr:y>
    </cdr:to>
    <cdr:cxnSp macro="">
      <cdr:nvCxnSpPr>
        <cdr:cNvPr id="18" name="Straight Arrow Connector 17">
          <a:extLst xmlns:a="http://schemas.openxmlformats.org/drawingml/2006/main">
            <a:ext uri="{FF2B5EF4-FFF2-40B4-BE49-F238E27FC236}">
              <a16:creationId xmlns="" xmlns:a16="http://schemas.microsoft.com/office/drawing/2014/main" id="{9FECA843-D370-4B7B-9954-8D887706C488}"/>
            </a:ext>
          </a:extLst>
        </cdr:cNvPr>
        <cdr:cNvCxnSpPr/>
      </cdr:nvCxnSpPr>
      <cdr:spPr>
        <a:xfrm xmlns:a="http://schemas.openxmlformats.org/drawingml/2006/main">
          <a:off x="2209800" y="4419600"/>
          <a:ext cx="762000" cy="53340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0.45283</cdr:x>
      <cdr:y>0.84058</cdr:y>
    </cdr:from>
    <cdr:to>
      <cdr:x>0.5566</cdr:x>
      <cdr:y>0.94203</cdr:y>
    </cdr:to>
    <cdr:cxnSp macro="">
      <cdr:nvCxnSpPr>
        <cdr:cNvPr id="20" name="Straight Arrow Connector 19">
          <a:extLst xmlns:a="http://schemas.openxmlformats.org/drawingml/2006/main">
            <a:ext uri="{FF2B5EF4-FFF2-40B4-BE49-F238E27FC236}">
              <a16:creationId xmlns="" xmlns:a16="http://schemas.microsoft.com/office/drawing/2014/main" id="{197B0AA7-FA76-4AF5-8E11-0D71EFC9DC2C}"/>
            </a:ext>
          </a:extLst>
        </cdr:cNvPr>
        <cdr:cNvCxnSpPr/>
      </cdr:nvCxnSpPr>
      <cdr:spPr>
        <a:xfrm xmlns:a="http://schemas.openxmlformats.org/drawingml/2006/main" flipH="1">
          <a:off x="3657600" y="4419600"/>
          <a:ext cx="838200" cy="53338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666D356A-1610-4FA3-9DA5-1111B3FC7C43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5F23D02E-A8D8-4DF3-AFEC-23E2F98220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865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290C0DE6-F2C6-420D-B97D-B4D51CABF7E9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D4EABF46-6F67-4C68-AF24-4C51F5BE64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145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94F041-F056-401C-9CCF-985F74089262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3555" name="Rectangle 7"/>
          <p:cNvSpPr txBox="1">
            <a:spLocks noGrp="1" noChangeArrowheads="1"/>
          </p:cNvSpPr>
          <p:nvPr/>
        </p:nvSpPr>
        <p:spPr bwMode="auto">
          <a:xfrm>
            <a:off x="3970944" y="882997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06" tIns="46550" rIns="93106" bIns="46550" anchor="b"/>
          <a:lstStyle/>
          <a:p>
            <a:pPr algn="r"/>
            <a:fld id="{E4E53DA0-54BE-46AF-9567-C1835BC0E697}" type="slidenum">
              <a:rPr lang="en-US" sz="1300"/>
              <a:pPr algn="r"/>
              <a:t>3</a:t>
            </a:fld>
            <a:endParaRPr lang="en-US" sz="1300" dirty="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106" tIns="46550" rIns="93106" bIns="46550"/>
          <a:lstStyle/>
          <a:p>
            <a:pPr lvl="0"/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718B3-A903-46BE-AC44-CEE85A9D228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0F302-7200-4689-9C63-6F8106D6734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754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718B3-A903-46BE-AC44-CEE85A9D228C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718B3-A903-46BE-AC44-CEE85A9D228C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0F302-7200-4689-9C63-6F8106D6734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754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718B3-A903-46BE-AC44-CEE85A9D228C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0F302-7200-4689-9C63-6F8106D6734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754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35888-5D4F-4620-AF48-29C80C1D49E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1755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35888-5D4F-4620-AF48-29C80C1D49E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1755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0F302-7200-4689-9C63-6F8106D6734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75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0F302-7200-4689-9C63-6F8106D6734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75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35888-5D4F-4620-AF48-29C80C1D49E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175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35888-5D4F-4620-AF48-29C80C1D49E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175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09" indent="-285734" defTabSz="9318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18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18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18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7BA85BE-887D-463E-BBC6-81163B5AECF1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718B3-A903-46BE-AC44-CEE85A9D228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0F302-7200-4689-9C63-6F8106D6734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75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718B3-A903-46BE-AC44-CEE85A9D228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0F302-7200-4689-9C63-6F8106D6734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75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9EBD-559D-424C-A615-D4D3B37EEE3D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C6A8-9F9B-4042-B1F6-0C5A0D5467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93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9EBD-559D-424C-A615-D4D3B37EEE3D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C6A8-9F9B-4042-B1F6-0C5A0D5467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71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9EBD-559D-424C-A615-D4D3B37EEE3D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C6A8-9F9B-4042-B1F6-0C5A0D5467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490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4B67483-7079-40B6-86C5-0B44F6D127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1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9EBD-559D-424C-A615-D4D3B37EEE3D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C6A8-9F9B-4042-B1F6-0C5A0D5467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39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9EBD-559D-424C-A615-D4D3B37EEE3D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C6A8-9F9B-4042-B1F6-0C5A0D5467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1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9EBD-559D-424C-A615-D4D3B37EEE3D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C6A8-9F9B-4042-B1F6-0C5A0D5467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64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9EBD-559D-424C-A615-D4D3B37EEE3D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C6A8-9F9B-4042-B1F6-0C5A0D5467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2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9EBD-559D-424C-A615-D4D3B37EEE3D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C6A8-9F9B-4042-B1F6-0C5A0D5467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44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9EBD-559D-424C-A615-D4D3B37EEE3D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C6A8-9F9B-4042-B1F6-0C5A0D5467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22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9EBD-559D-424C-A615-D4D3B37EEE3D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C6A8-9F9B-4042-B1F6-0C5A0D5467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1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9EBD-559D-424C-A615-D4D3B37EEE3D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C6A8-9F9B-4042-B1F6-0C5A0D5467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8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C9EBD-559D-424C-A615-D4D3B37EEE3D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AC6A8-9F9B-4042-B1F6-0C5A0D5467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54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2130425"/>
            <a:ext cx="8458200" cy="1755775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Management and Safety Culture among Unionized Construction Firms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6858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CPWR First Quarterly Data Report, 2018</a:t>
            </a:r>
          </a:p>
        </p:txBody>
      </p:sp>
    </p:spTree>
    <p:extLst>
      <p:ext uri="{BB962C8B-B14F-4D97-AF65-F5344CB8AC3E}">
        <p14:creationId xmlns:p14="http://schemas.microsoft.com/office/powerpoint/2010/main" val="2903994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457200"/>
            <a:ext cx="7962900" cy="685800"/>
          </a:xfrm>
        </p:spPr>
        <p:txBody>
          <a:bodyPr>
            <a:noAutofit/>
          </a:bodyPr>
          <a:lstStyle/>
          <a:p>
            <a:pPr marL="282575" indent="-282575" algn="l"/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Percentage of firms by the number of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PtD practiced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union versus non-union, 2017</a:t>
            </a:r>
            <a:endParaRPr lang="en-US" altLang="zh-CN" sz="2000" b="1" dirty="0">
              <a:latin typeface="Times New Roman" panose="02020603050405020304" pitchFamily="18" charset="0"/>
              <a:ea typeface="宋体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15348129"/>
              </p:ext>
            </p:extLst>
          </p:nvPr>
        </p:nvGraphicFramePr>
        <p:xfrm>
          <a:off x="57150" y="1066800"/>
          <a:ext cx="9029700" cy="5309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728894"/>
              </p:ext>
            </p:extLst>
          </p:nvPr>
        </p:nvGraphicFramePr>
        <p:xfrm>
          <a:off x="4267200" y="1143000"/>
          <a:ext cx="4648201" cy="5233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581001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Dodge Data &amp; Analytics, 2017 Construction Safety Management Survey. Calculations by the authors. </a:t>
            </a:r>
          </a:p>
        </p:txBody>
      </p:sp>
    </p:spTree>
    <p:extLst>
      <p:ext uri="{BB962C8B-B14F-4D97-AF65-F5344CB8AC3E}">
        <p14:creationId xmlns:p14="http://schemas.microsoft.com/office/powerpoint/2010/main" val="1577363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381000"/>
            <a:ext cx="8763000" cy="6096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Use of specific organizational safety practices, union versus non-union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2017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17788787"/>
              </p:ext>
            </p:extLst>
          </p:nvPr>
        </p:nvGraphicFramePr>
        <p:xfrm>
          <a:off x="76200" y="1143000"/>
          <a:ext cx="8991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581001"/>
            <a:ext cx="9144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Dodge Data &amp; Analytics, 2017 Construction Safety Management Survey. Calculations by the authors. </a:t>
            </a:r>
          </a:p>
        </p:txBody>
      </p:sp>
    </p:spTree>
    <p:extLst>
      <p:ext uri="{BB962C8B-B14F-4D97-AF65-F5344CB8AC3E}">
        <p14:creationId xmlns:p14="http://schemas.microsoft.com/office/powerpoint/2010/main" val="69341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1" cy="762000"/>
          </a:xfrm>
        </p:spPr>
        <p:txBody>
          <a:bodyPr>
            <a:noAutofit/>
          </a:bodyPr>
          <a:lstStyle/>
          <a:p>
            <a:pPr algn="l"/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Percentage of firms by the number of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safety practices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adopted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union versus non-union, 2017</a:t>
            </a:r>
            <a:endParaRPr lang="en-US" altLang="zh-CN" sz="2000" b="1" dirty="0">
              <a:latin typeface="Times New Roman" panose="02020603050405020304" pitchFamily="18" charset="0"/>
              <a:ea typeface="宋体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655217544"/>
              </p:ext>
            </p:extLst>
          </p:nvPr>
        </p:nvGraphicFramePr>
        <p:xfrm>
          <a:off x="57150" y="1066800"/>
          <a:ext cx="9029700" cy="5309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363039"/>
              </p:ext>
            </p:extLst>
          </p:nvPr>
        </p:nvGraphicFramePr>
        <p:xfrm>
          <a:off x="4267200" y="1143000"/>
          <a:ext cx="4648201" cy="5233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581001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Dodge Data &amp; Analytics, 2017 Construction Safety Management Survey. Calculations by the authors. </a:t>
            </a:r>
          </a:p>
        </p:txBody>
      </p:sp>
    </p:spTree>
    <p:extLst>
      <p:ext uri="{BB962C8B-B14F-4D97-AF65-F5344CB8AC3E}">
        <p14:creationId xmlns:p14="http://schemas.microsoft.com/office/powerpoint/2010/main" val="592440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7070"/>
            <a:ext cx="8534400" cy="49733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Use of specific safety policies, union versus non-union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2017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26390054"/>
              </p:ext>
            </p:extLst>
          </p:nvPr>
        </p:nvGraphicFramePr>
        <p:xfrm>
          <a:off x="76200" y="914400"/>
          <a:ext cx="8991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581001"/>
            <a:ext cx="9144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Dodge Data &amp; Analytics, 2017 Construction Safety Management Survey. Calculations by the authors. </a:t>
            </a:r>
          </a:p>
        </p:txBody>
      </p:sp>
    </p:spTree>
    <p:extLst>
      <p:ext uri="{BB962C8B-B14F-4D97-AF65-F5344CB8AC3E}">
        <p14:creationId xmlns:p14="http://schemas.microsoft.com/office/powerpoint/2010/main" val="3590566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762000"/>
          </a:xfrm>
        </p:spPr>
        <p:txBody>
          <a:bodyPr>
            <a:noAutofit/>
          </a:bodyPr>
          <a:lstStyle/>
          <a:p>
            <a:pPr algn="l"/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Percentage of firms by the number of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policies implemented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union </a:t>
            </a:r>
            <a:b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versus non-union, 2017</a:t>
            </a:r>
            <a:endParaRPr lang="en-US" altLang="zh-CN" sz="2000" b="1" dirty="0">
              <a:latin typeface="Times New Roman" panose="02020603050405020304" pitchFamily="18" charset="0"/>
              <a:ea typeface="宋体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652494330"/>
              </p:ext>
            </p:extLst>
          </p:nvPr>
        </p:nvGraphicFramePr>
        <p:xfrm>
          <a:off x="57150" y="1066800"/>
          <a:ext cx="9029700" cy="5309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161765"/>
              </p:ext>
            </p:extLst>
          </p:nvPr>
        </p:nvGraphicFramePr>
        <p:xfrm>
          <a:off x="4267200" y="1143000"/>
          <a:ext cx="4648201" cy="5233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581001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Dodge Data &amp; Analytics, 2017 Construction Safety Management Survey. Calculations by the authors. </a:t>
            </a:r>
          </a:p>
        </p:txBody>
      </p:sp>
    </p:spTree>
    <p:extLst>
      <p:ext uri="{BB962C8B-B14F-4D97-AF65-F5344CB8AC3E}">
        <p14:creationId xmlns:p14="http://schemas.microsoft.com/office/powerpoint/2010/main" val="552839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6096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Application of emerging technologies to promote safety, union versus 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non-union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2017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61449845"/>
              </p:ext>
            </p:extLst>
          </p:nvPr>
        </p:nvGraphicFramePr>
        <p:xfrm>
          <a:off x="76200" y="1143000"/>
          <a:ext cx="8991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979" y="6211669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Smart helmet, badges with coded electronic information, etc.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Google Glass, Microsoft Hololens, etc.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Dodge Data &amp; Analytics, 2017 Construction Safety Management Survey. Calculations by the authors. </a:t>
            </a:r>
          </a:p>
        </p:txBody>
      </p:sp>
    </p:spTree>
    <p:extLst>
      <p:ext uri="{BB962C8B-B14F-4D97-AF65-F5344CB8AC3E}">
        <p14:creationId xmlns:p14="http://schemas.microsoft.com/office/powerpoint/2010/main" val="1968223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5900" y="2667000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Culture Indicators</a:t>
            </a:r>
          </a:p>
        </p:txBody>
      </p:sp>
    </p:spTree>
    <p:extLst>
      <p:ext uri="{BB962C8B-B14F-4D97-AF65-F5344CB8AC3E}">
        <p14:creationId xmlns:p14="http://schemas.microsoft.com/office/powerpoint/2010/main" val="3768751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533400"/>
          </a:xfrm>
        </p:spPr>
        <p:txBody>
          <a:bodyPr>
            <a:noAutofit/>
          </a:bodyPr>
          <a:lstStyle/>
          <a:p>
            <a:pPr algn="l"/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Safety culture indicators, 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nion versus non-union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2017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94549834"/>
              </p:ext>
            </p:extLst>
          </p:nvPr>
        </p:nvGraphicFramePr>
        <p:xfrm>
          <a:off x="76200" y="1014465"/>
          <a:ext cx="8991600" cy="5410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581001"/>
            <a:ext cx="9144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Dodge Data &amp; Analytics, 2017 Construction Safety Management Survey. Calculations by the authors. </a:t>
            </a:r>
          </a:p>
        </p:txBody>
      </p:sp>
    </p:spTree>
    <p:extLst>
      <p:ext uri="{BB962C8B-B14F-4D97-AF65-F5344CB8AC3E}">
        <p14:creationId xmlns:p14="http://schemas.microsoft.com/office/powerpoint/2010/main" val="3537988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762000"/>
          </a:xfrm>
        </p:spPr>
        <p:txBody>
          <a:bodyPr>
            <a:noAutofit/>
          </a:bodyPr>
          <a:lstStyle/>
          <a:p>
            <a:pPr algn="l"/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Percentage of firms by the number of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culture indicators adopted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union versus non-union, 2017</a:t>
            </a:r>
            <a:endParaRPr lang="en-US" altLang="zh-CN" sz="2000" b="1" dirty="0">
              <a:latin typeface="Times New Roman" panose="02020603050405020304" pitchFamily="18" charset="0"/>
              <a:ea typeface="宋体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713675747"/>
              </p:ext>
            </p:extLst>
          </p:nvPr>
        </p:nvGraphicFramePr>
        <p:xfrm>
          <a:off x="57150" y="1066800"/>
          <a:ext cx="9029700" cy="5309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019263"/>
              </p:ext>
            </p:extLst>
          </p:nvPr>
        </p:nvGraphicFramePr>
        <p:xfrm>
          <a:off x="4267200" y="1143000"/>
          <a:ext cx="4648201" cy="5233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581001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Dodge Data &amp; Analytics, 2017 Construction Safety Management Survey. Calculations by the authors. </a:t>
            </a:r>
          </a:p>
        </p:txBody>
      </p:sp>
    </p:spTree>
    <p:extLst>
      <p:ext uri="{BB962C8B-B14F-4D97-AF65-F5344CB8AC3E}">
        <p14:creationId xmlns:p14="http://schemas.microsoft.com/office/powerpoint/2010/main" val="3783520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417070"/>
            <a:ext cx="8610600" cy="649730"/>
          </a:xfrm>
        </p:spPr>
        <p:txBody>
          <a:bodyPr>
            <a:noAutofit/>
          </a:bodyPr>
          <a:lstStyle/>
          <a:p>
            <a:pPr algn="l"/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Aspects of a world-class safety program, 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nion versus non-union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2017</a:t>
            </a:r>
            <a:b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(Selected)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11463642"/>
              </p:ext>
            </p:extLst>
          </p:nvPr>
        </p:nvGraphicFramePr>
        <p:xfrm>
          <a:off x="76200" y="1066800"/>
          <a:ext cx="8991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581001"/>
            <a:ext cx="9144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Dodge Data &amp; Analytics, 2017 Construction Safety Management Survey. Calculations by the authors. </a:t>
            </a:r>
          </a:p>
        </p:txBody>
      </p:sp>
    </p:spTree>
    <p:extLst>
      <p:ext uri="{BB962C8B-B14F-4D97-AF65-F5344CB8AC3E}">
        <p14:creationId xmlns:p14="http://schemas.microsoft.com/office/powerpoint/2010/main" val="3991907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251460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Construction Firms</a:t>
            </a:r>
          </a:p>
        </p:txBody>
      </p:sp>
    </p:spTree>
    <p:extLst>
      <p:ext uri="{BB962C8B-B14F-4D97-AF65-F5344CB8AC3E}">
        <p14:creationId xmlns:p14="http://schemas.microsoft.com/office/powerpoint/2010/main" val="824159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762000"/>
          </a:xfrm>
        </p:spPr>
        <p:txBody>
          <a:bodyPr>
            <a:noAutofit/>
          </a:bodyPr>
          <a:lstStyle/>
          <a:p>
            <a:pPr algn="l"/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Percentage of firms by the number of safety programs practiced, union</a:t>
            </a:r>
            <a:b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versus non-union, 2017</a:t>
            </a:r>
            <a:endParaRPr lang="en-US" altLang="zh-CN" sz="2000" b="1" dirty="0">
              <a:latin typeface="Times New Roman" panose="02020603050405020304" pitchFamily="18" charset="0"/>
              <a:ea typeface="宋体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44472291"/>
              </p:ext>
            </p:extLst>
          </p:nvPr>
        </p:nvGraphicFramePr>
        <p:xfrm>
          <a:off x="57150" y="1066800"/>
          <a:ext cx="9029700" cy="5309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00628"/>
              </p:ext>
            </p:extLst>
          </p:nvPr>
        </p:nvGraphicFramePr>
        <p:xfrm>
          <a:off x="4267200" y="1143000"/>
          <a:ext cx="4648201" cy="5233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581001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Dodge Data &amp; Analytics, 2017 Construction Safety Management Survey. Calculations by the authors. </a:t>
            </a:r>
          </a:p>
        </p:txBody>
      </p:sp>
    </p:spTree>
    <p:extLst>
      <p:ext uri="{BB962C8B-B14F-4D97-AF65-F5344CB8AC3E}">
        <p14:creationId xmlns:p14="http://schemas.microsoft.com/office/powerpoint/2010/main" val="4292591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5900" y="2967335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and Health Training</a:t>
            </a:r>
          </a:p>
        </p:txBody>
      </p:sp>
    </p:spTree>
    <p:extLst>
      <p:ext uri="{BB962C8B-B14F-4D97-AF65-F5344CB8AC3E}">
        <p14:creationId xmlns:p14="http://schemas.microsoft.com/office/powerpoint/2010/main" val="982548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02174"/>
            <a:ext cx="8382000" cy="512226"/>
          </a:xfrm>
        </p:spPr>
        <p:txBody>
          <a:bodyPr>
            <a:noAutofit/>
          </a:bodyPr>
          <a:lstStyle/>
          <a:p>
            <a:pPr marL="461963" indent="-461963" algn="l"/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General safety and health training, union versus non-union, 2017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754715342"/>
              </p:ext>
            </p:extLst>
          </p:nvPr>
        </p:nvGraphicFramePr>
        <p:xfrm>
          <a:off x="245534" y="1066800"/>
          <a:ext cx="8652933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574375"/>
            <a:ext cx="9144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Dodge Data &amp; Analytics, 2017 Construction Safety Management Survey. Calculations by the authors. </a:t>
            </a:r>
          </a:p>
        </p:txBody>
      </p:sp>
    </p:spTree>
    <p:extLst>
      <p:ext uri="{BB962C8B-B14F-4D97-AF65-F5344CB8AC3E}">
        <p14:creationId xmlns:p14="http://schemas.microsoft.com/office/powerpoint/2010/main" val="12465271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373604485"/>
              </p:ext>
            </p:extLst>
          </p:nvPr>
        </p:nvGraphicFramePr>
        <p:xfrm>
          <a:off x="152400" y="914400"/>
          <a:ext cx="8839200" cy="547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457200"/>
          </a:xfrm>
        </p:spPr>
        <p:txBody>
          <a:bodyPr>
            <a:noAutofit/>
          </a:bodyPr>
          <a:lstStyle/>
          <a:p>
            <a:pPr marL="461963" indent="-461963" algn="l"/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OSHA training, union versus non-union, 2017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581001"/>
            <a:ext cx="9144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Dodge Data &amp; Analytics, 2017 Construction Safety Management Survey. Calculations by the authors. </a:t>
            </a:r>
          </a:p>
        </p:txBody>
      </p:sp>
    </p:spTree>
    <p:extLst>
      <p:ext uri="{BB962C8B-B14F-4D97-AF65-F5344CB8AC3E}">
        <p14:creationId xmlns:p14="http://schemas.microsoft.com/office/powerpoint/2010/main" val="10658485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762000"/>
          </a:xfrm>
        </p:spPr>
        <p:txBody>
          <a:bodyPr>
            <a:noAutofit/>
          </a:bodyPr>
          <a:lstStyle/>
          <a:p>
            <a:pPr algn="l"/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Frequency of general safety and health training, union versus non-</a:t>
            </a:r>
            <a:b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union, 2017</a:t>
            </a:r>
            <a:endParaRPr lang="en-US" altLang="zh-CN" sz="2000" b="1" dirty="0">
              <a:latin typeface="Times New Roman" panose="02020603050405020304" pitchFamily="18" charset="0"/>
              <a:ea typeface="宋体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31920260"/>
              </p:ext>
            </p:extLst>
          </p:nvPr>
        </p:nvGraphicFramePr>
        <p:xfrm>
          <a:off x="57150" y="1066800"/>
          <a:ext cx="9029700" cy="5309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089357"/>
              </p:ext>
            </p:extLst>
          </p:nvPr>
        </p:nvGraphicFramePr>
        <p:xfrm>
          <a:off x="4267200" y="1143000"/>
          <a:ext cx="4648201" cy="5233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581001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Dodge Data &amp; Analytics, 2017 Construction Safety Management Survey. Calculations by the authors. </a:t>
            </a:r>
          </a:p>
        </p:txBody>
      </p:sp>
    </p:spTree>
    <p:extLst>
      <p:ext uri="{BB962C8B-B14F-4D97-AF65-F5344CB8AC3E}">
        <p14:creationId xmlns:p14="http://schemas.microsoft.com/office/powerpoint/2010/main" val="3807969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522050"/>
              </p:ext>
            </p:extLst>
          </p:nvPr>
        </p:nvGraphicFramePr>
        <p:xfrm>
          <a:off x="390525" y="1219200"/>
          <a:ext cx="836295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itle 9"/>
          <p:cNvSpPr>
            <a:spLocks noGrp="1"/>
          </p:cNvSpPr>
          <p:nvPr>
            <p:ph type="title" idx="4294967295"/>
          </p:nvPr>
        </p:nvSpPr>
        <p:spPr>
          <a:xfrm>
            <a:off x="400050" y="425882"/>
            <a:ext cx="8343900" cy="48851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7663" indent="-347663"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Number and percent of construction firms by union status, 2017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581001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Dodge Data &amp; Analytics, 2017 Construction Safety Management Survey. Calculations by the authors. </a:t>
            </a:r>
          </a:p>
        </p:txBody>
      </p:sp>
    </p:spTree>
    <p:extLst>
      <p:ext uri="{BB962C8B-B14F-4D97-AF65-F5344CB8AC3E}">
        <p14:creationId xmlns:p14="http://schemas.microsoft.com/office/powerpoint/2010/main" val="352787752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429400"/>
          </a:xfrm>
        </p:spPr>
        <p:txBody>
          <a:bodyPr>
            <a:noAutofit/>
          </a:bodyPr>
          <a:lstStyle/>
          <a:p>
            <a:pPr marL="282575" indent="-282575"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Employment size of construction firms, union versus non-union, 2017</a:t>
            </a:r>
            <a:endParaRPr lang="en-US" altLang="zh-CN" sz="2000" b="1" dirty="0">
              <a:latin typeface="Times New Roman" panose="02020603050405020304" pitchFamily="18" charset="0"/>
              <a:ea typeface="宋体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502498859"/>
              </p:ext>
            </p:extLst>
          </p:nvPr>
        </p:nvGraphicFramePr>
        <p:xfrm>
          <a:off x="57150" y="1066800"/>
          <a:ext cx="9029700" cy="5309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977910"/>
              </p:ext>
            </p:extLst>
          </p:nvPr>
        </p:nvGraphicFramePr>
        <p:xfrm>
          <a:off x="4267200" y="1143000"/>
          <a:ext cx="4648201" cy="5233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581001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Dodge Data &amp; Analytics, 2017 Construction Safety Management Survey. Calculations by the authors. </a:t>
            </a:r>
          </a:p>
        </p:txBody>
      </p:sp>
    </p:spTree>
    <p:extLst>
      <p:ext uri="{BB962C8B-B14F-4D97-AF65-F5344CB8AC3E}">
        <p14:creationId xmlns:p14="http://schemas.microsoft.com/office/powerpoint/2010/main" val="41997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1"/>
            <a:ext cx="8382000" cy="573398"/>
          </a:xfrm>
        </p:spPr>
        <p:txBody>
          <a:bodyPr>
            <a:noAutofit/>
          </a:bodyPr>
          <a:lstStyle/>
          <a:p>
            <a:pPr marL="461963" indent="-461963" algn="l"/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Type of companies, union versus non-union, 2017</a:t>
            </a:r>
            <a:endParaRPr lang="en-US" sz="2000" strike="sng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35922599"/>
              </p:ext>
            </p:extLst>
          </p:nvPr>
        </p:nvGraphicFramePr>
        <p:xfrm>
          <a:off x="152400" y="1143000"/>
          <a:ext cx="8839200" cy="5105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581001"/>
            <a:ext cx="91188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Dodge Data &amp; Analytics, 2017 Construction Safety Management Survey. Calculations by the authors. </a:t>
            </a:r>
          </a:p>
        </p:txBody>
      </p:sp>
    </p:spTree>
    <p:extLst>
      <p:ext uri="{BB962C8B-B14F-4D97-AF65-F5344CB8AC3E}">
        <p14:creationId xmlns:p14="http://schemas.microsoft.com/office/powerpoint/2010/main" val="2754696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762001"/>
          </a:xfrm>
        </p:spPr>
        <p:txBody>
          <a:bodyPr>
            <a:noAutofit/>
          </a:bodyPr>
          <a:lstStyle/>
          <a:p>
            <a:pPr algn="l"/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Type of projects worked on in the last three years, union versus non-union,</a:t>
            </a:r>
            <a:b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2017</a:t>
            </a:r>
            <a:endParaRPr lang="en-US" sz="2000" strike="sng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929713667"/>
              </p:ext>
            </p:extLst>
          </p:nvPr>
        </p:nvGraphicFramePr>
        <p:xfrm>
          <a:off x="267286" y="1066800"/>
          <a:ext cx="8839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200720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Highway, street, and bridge; water and sewer; oil and gas pipeline; etc.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**Airports, seaports, train stations, etc.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Dodge Data &amp; Analytics, 2017 Construction Safety Management Survey. Calculations by the authors. </a:t>
            </a:r>
          </a:p>
        </p:txBody>
      </p:sp>
    </p:spTree>
    <p:extLst>
      <p:ext uri="{BB962C8B-B14F-4D97-AF65-F5344CB8AC3E}">
        <p14:creationId xmlns:p14="http://schemas.microsoft.com/office/powerpoint/2010/main" val="1357642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38300" y="2514600"/>
            <a:ext cx="5867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Practices Used on Projects to Promote Safety </a:t>
            </a:r>
            <a:endParaRPr lang="en-US" sz="3200" b="1" strike="sng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729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762000"/>
          </a:xfrm>
        </p:spPr>
        <p:txBody>
          <a:bodyPr>
            <a:normAutofit/>
          </a:bodyPr>
          <a:lstStyle/>
          <a:p>
            <a:pPr algn="l"/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Awareness and practice of Prevention through Design (PtD), union versus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non-union, 2017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157809"/>
              </p:ext>
            </p:extLst>
          </p:nvPr>
        </p:nvGraphicFramePr>
        <p:xfrm>
          <a:off x="304800" y="1340256"/>
          <a:ext cx="8534400" cy="504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Dodge Data &amp; Analytics, 2017 Construction Safety Management Survey. Calculations by the authors. </a:t>
            </a:r>
          </a:p>
        </p:txBody>
      </p:sp>
    </p:spTree>
    <p:extLst>
      <p:ext uri="{BB962C8B-B14F-4D97-AF65-F5344CB8AC3E}">
        <p14:creationId xmlns:p14="http://schemas.microsoft.com/office/powerpoint/2010/main" val="2735032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81000"/>
            <a:ext cx="8496300" cy="5334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Use of specific PtD to promote safety, union versus non-union, 2017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59788037"/>
              </p:ext>
            </p:extLst>
          </p:nvPr>
        </p:nvGraphicFramePr>
        <p:xfrm>
          <a:off x="76200" y="1066800"/>
          <a:ext cx="8991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581001"/>
            <a:ext cx="9144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Dodge Data &amp; Analytics, 2017 Construction Safety Management Survey. Calculations by the authors. </a:t>
            </a:r>
          </a:p>
        </p:txBody>
      </p:sp>
    </p:spTree>
    <p:extLst>
      <p:ext uri="{BB962C8B-B14F-4D97-AF65-F5344CB8AC3E}">
        <p14:creationId xmlns:p14="http://schemas.microsoft.com/office/powerpoint/2010/main" val="2896484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58556</TotalTime>
  <Words>923</Words>
  <Application>Microsoft Office PowerPoint</Application>
  <PresentationFormat>On-screen Show (4:3)</PresentationFormat>
  <Paragraphs>152</Paragraphs>
  <Slides>24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Safety Management and Safety Culture among Unionized Construction Firms</vt:lpstr>
      <vt:lpstr>PowerPoint Presentation</vt:lpstr>
      <vt:lpstr>1. Number and percent of construction firms by union status, 2017</vt:lpstr>
      <vt:lpstr>2. Employment size of construction firms, union versus non-union, 2017</vt:lpstr>
      <vt:lpstr>3. Type of companies, union versus non-union, 2017</vt:lpstr>
      <vt:lpstr>4. Type of projects worked on in the last three years, union versus non-union,     2017</vt:lpstr>
      <vt:lpstr>PowerPoint Presentation</vt:lpstr>
      <vt:lpstr>5. Awareness and practice of Prevention through Design (PtD), union versus     non-union, 2017 </vt:lpstr>
      <vt:lpstr>6. Use of specific PtD to promote safety, union versus non-union, 2017</vt:lpstr>
      <vt:lpstr>7. Percentage of firms by the number of PtD practiced, union versus non-union, 2017</vt:lpstr>
      <vt:lpstr>8. Use of specific organizational safety practices, union versus non-union, 2017</vt:lpstr>
      <vt:lpstr>9. Percentage of firms by the number of organizational safety practices     adopted, union versus non-union, 2017</vt:lpstr>
      <vt:lpstr>10. Use of specific safety policies, union versus non-union, 2017</vt:lpstr>
      <vt:lpstr>11. Percentage of firms by the number of safety policies implemented, union        versus non-union, 2017</vt:lpstr>
      <vt:lpstr>12. Application of emerging technologies to promote safety, union versus        non-union, 2017</vt:lpstr>
      <vt:lpstr>PowerPoint Presentation</vt:lpstr>
      <vt:lpstr>13. Safety culture indicators, union versus non-union, 2017</vt:lpstr>
      <vt:lpstr>14. Percentage of firms by the number of safety culture indicators adopted,        union versus non-union, 2017</vt:lpstr>
      <vt:lpstr>15. Aspects of a world-class safety program, union versus non-union, 2017       (Selected)</vt:lpstr>
      <vt:lpstr>16. Percentage of firms by the number of safety programs practiced, union       versus non-union, 2017</vt:lpstr>
      <vt:lpstr>PowerPoint Presentation</vt:lpstr>
      <vt:lpstr>17. General safety and health training, union versus non-union, 2017</vt:lpstr>
      <vt:lpstr>18. OSHA training, union versus non-union, 2017</vt:lpstr>
      <vt:lpstr>19. Frequency of general safety and health training, union versus non-       union, 2017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of projects by establishment size</dc:title>
  <dc:creator>Wwang</dc:creator>
  <cp:lastModifiedBy>Sue Dong</cp:lastModifiedBy>
  <cp:revision>490</cp:revision>
  <cp:lastPrinted>2016-05-12T19:01:17Z</cp:lastPrinted>
  <dcterms:created xsi:type="dcterms:W3CDTF">2016-01-13T19:50:44Z</dcterms:created>
  <dcterms:modified xsi:type="dcterms:W3CDTF">2018-03-12T18:45:25Z</dcterms:modified>
</cp:coreProperties>
</file>