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notesSlides/notesSlide3.xml" ContentType="application/vnd.openxmlformats-officedocument.presentationml.notesSlide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5" r:id="rId4"/>
    <p:sldId id="281" r:id="rId5"/>
    <p:sldId id="259" r:id="rId6"/>
    <p:sldId id="290" r:id="rId7"/>
    <p:sldId id="287" r:id="rId8"/>
    <p:sldId id="269" r:id="rId9"/>
    <p:sldId id="261" r:id="rId10"/>
    <p:sldId id="264" r:id="rId11"/>
    <p:sldId id="276" r:id="rId12"/>
    <p:sldId id="263" r:id="rId13"/>
    <p:sldId id="270" r:id="rId14"/>
    <p:sldId id="293" r:id="rId15"/>
    <p:sldId id="294" r:id="rId16"/>
    <p:sldId id="272" r:id="rId17"/>
    <p:sldId id="282" r:id="rId18"/>
    <p:sldId id="265" r:id="rId19"/>
    <p:sldId id="284" r:id="rId20"/>
    <p:sldId id="292" r:id="rId21"/>
    <p:sldId id="296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33B20CE-B02B-4A6B-8CE7-8F21A65D8BAE}">
          <p14:sldIdLst>
            <p14:sldId id="256"/>
            <p14:sldId id="295"/>
            <p14:sldId id="281"/>
            <p14:sldId id="259"/>
            <p14:sldId id="290"/>
            <p14:sldId id="287"/>
            <p14:sldId id="269"/>
            <p14:sldId id="261"/>
            <p14:sldId id="264"/>
            <p14:sldId id="276"/>
            <p14:sldId id="263"/>
            <p14:sldId id="270"/>
            <p14:sldId id="293"/>
            <p14:sldId id="294"/>
            <p14:sldId id="272"/>
            <p14:sldId id="282"/>
            <p14:sldId id="265"/>
            <p14:sldId id="284"/>
            <p14:sldId id="292"/>
            <p14:sldId id="29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6" autoAdjust="0"/>
    <p:restoredTop sz="95314" autoAdjust="0"/>
  </p:normalViewPr>
  <p:slideViewPr>
    <p:cSldViewPr>
      <p:cViewPr>
        <p:scale>
          <a:sx n="86" d="100"/>
          <a:sy n="86" d="100"/>
        </p:scale>
        <p:origin x="-1416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9821312"/>
        <c:axId val="110089344"/>
      </c:barChart>
      <c:catAx>
        <c:axId val="1098213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0089344"/>
        <c:crosses val="autoZero"/>
        <c:auto val="1"/>
        <c:lblAlgn val="ctr"/>
        <c:lblOffset val="100"/>
        <c:noMultiLvlLbl val="0"/>
      </c:catAx>
      <c:valAx>
        <c:axId val="110089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0982131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Hispanic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Lbls>
            <c:numFmt formatCode="#,##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Standard arrangement</c:v>
                </c:pt>
                <c:pt idx="1">
                  <c:v>Independent contractor</c:v>
                </c:pt>
                <c:pt idx="2">
                  <c:v>Alternative arrangements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32</c:v>
                </c:pt>
                <c:pt idx="1">
                  <c:v>24</c:v>
                </c:pt>
                <c:pt idx="2">
                  <c:v>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0330112"/>
        <c:axId val="140333824"/>
      </c:barChart>
      <c:catAx>
        <c:axId val="140330112"/>
        <c:scaling>
          <c:orientation val="minMax"/>
        </c:scaling>
        <c:delete val="0"/>
        <c:axPos val="b"/>
        <c:majorTickMark val="out"/>
        <c:minorTickMark val="none"/>
        <c:tickLblPos val="nextTo"/>
        <c:crossAx val="140333824"/>
        <c:crosses val="autoZero"/>
        <c:auto val="1"/>
        <c:lblAlgn val="ctr"/>
        <c:lblOffset val="100"/>
        <c:noMultiLvlLbl val="0"/>
      </c:catAx>
      <c:valAx>
        <c:axId val="1403338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% Hispanic workers</a:t>
                </a:r>
                <a:endParaRPr lang="en-US" sz="1600" dirty="0"/>
              </a:p>
            </c:rich>
          </c:tx>
          <c:overlay val="0"/>
        </c:title>
        <c:numFmt formatCode="#,##0&quot;%&quot;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0330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60712681185122E-2"/>
          <c:y val="1.686536102924395E-2"/>
          <c:w val="0.91039287318814877"/>
          <c:h val="0.868565042650918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Standard arrangement</c:v>
                </c:pt>
              </c:strCache>
            </c:strRef>
          </c:tx>
          <c:invertIfNegative val="0"/>
          <c:dLbls>
            <c:numFmt formatCode="#,##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United States</c:v>
                </c:pt>
                <c:pt idx="1">
                  <c:v>Mexico</c:v>
                </c:pt>
                <c:pt idx="2">
                  <c:v>Other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72.950400000000002</c:v>
                </c:pt>
                <c:pt idx="1">
                  <c:v>15.8619</c:v>
                </c:pt>
                <c:pt idx="2">
                  <c:v>11.1877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Independent contractor</c:v>
                </c:pt>
              </c:strCache>
            </c:strRef>
          </c:tx>
          <c:invertIfNegative val="0"/>
          <c:dLbls>
            <c:numFmt formatCode="#,##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United States</c:v>
                </c:pt>
                <c:pt idx="1">
                  <c:v>Mexico</c:v>
                </c:pt>
                <c:pt idx="2">
                  <c:v>Other</c:v>
                </c:pt>
              </c:strCache>
            </c:strRef>
          </c:cat>
          <c:val>
            <c:numRef>
              <c:f>Sheet1!$C$2:$C$4</c:f>
              <c:numCache>
                <c:formatCode>0</c:formatCode>
                <c:ptCount val="3"/>
                <c:pt idx="0">
                  <c:v>76.688800000000001</c:v>
                </c:pt>
                <c:pt idx="1">
                  <c:v>8.9513999999999996</c:v>
                </c:pt>
                <c:pt idx="2">
                  <c:v>14.3597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Alternative arrangements</c:v>
                </c:pt>
              </c:strCache>
            </c:strRef>
          </c:tx>
          <c:invertIfNegative val="0"/>
          <c:dLbls>
            <c:numFmt formatCode="#,##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United States</c:v>
                </c:pt>
                <c:pt idx="1">
                  <c:v>Mexico</c:v>
                </c:pt>
                <c:pt idx="2">
                  <c:v>Other</c:v>
                </c:pt>
              </c:strCache>
            </c:strRef>
          </c:cat>
          <c:val>
            <c:numRef>
              <c:f>Sheet1!$D$2:$D$4</c:f>
              <c:numCache>
                <c:formatCode>0</c:formatCode>
                <c:ptCount val="3"/>
                <c:pt idx="0">
                  <c:v>61.769799999999996</c:v>
                </c:pt>
                <c:pt idx="1">
                  <c:v>22.986699999999999</c:v>
                </c:pt>
                <c:pt idx="2">
                  <c:v>15.243600000000001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0705792"/>
        <c:axId val="140707328"/>
      </c:barChart>
      <c:catAx>
        <c:axId val="140705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0707328"/>
        <c:crosses val="autoZero"/>
        <c:auto val="1"/>
        <c:lblAlgn val="ctr"/>
        <c:lblOffset val="100"/>
        <c:noMultiLvlLbl val="0"/>
      </c:catAx>
      <c:valAx>
        <c:axId val="14070732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% of workers</a:t>
                </a:r>
                <a:endParaRPr lang="en-US" sz="1600" dirty="0"/>
              </a:p>
            </c:rich>
          </c:tx>
          <c:overlay val="0"/>
        </c:title>
        <c:numFmt formatCode="0&quot;%&quot;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07057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2032595587713701"/>
          <c:y val="3.2738270997375328E-2"/>
          <c:w val="0.36065762613006708"/>
          <c:h val="0.15514743274278214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Standard arrangement</c:v>
                </c:pt>
              </c:strCache>
            </c:strRef>
          </c:tx>
          <c:invertIfNegative val="0"/>
          <c:dLbls>
            <c:numFmt formatCode="#,##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Less than HS diploma</c:v>
                </c:pt>
                <c:pt idx="1">
                  <c:v>HS diploma</c:v>
                </c:pt>
                <c:pt idx="2">
                  <c:v>Some college</c:v>
                </c:pt>
                <c:pt idx="3">
                  <c:v>Bachelors and above</c:v>
                </c:pt>
              </c:strCache>
            </c:strRef>
          </c:cat>
          <c:val>
            <c:numRef>
              <c:f>Sheet1!$B$2:$B$5</c:f>
              <c:numCache>
                <c:formatCode>_(* #,##0_);_(* \(#,##0\);_(* "-"??_);_(@_)</c:formatCode>
                <c:ptCount val="4"/>
                <c:pt idx="0">
                  <c:v>19</c:v>
                </c:pt>
                <c:pt idx="1">
                  <c:v>41</c:v>
                </c:pt>
                <c:pt idx="2">
                  <c:v>26</c:v>
                </c:pt>
                <c:pt idx="3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Independent contractor</c:v>
                </c:pt>
              </c:strCache>
            </c:strRef>
          </c:tx>
          <c:invertIfNegative val="0"/>
          <c:dLbls>
            <c:numFmt formatCode="#,##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Less than HS diploma</c:v>
                </c:pt>
                <c:pt idx="1">
                  <c:v>HS diploma</c:v>
                </c:pt>
                <c:pt idx="2">
                  <c:v>Some college</c:v>
                </c:pt>
                <c:pt idx="3">
                  <c:v>Bachelors and above</c:v>
                </c:pt>
              </c:strCache>
            </c:strRef>
          </c:cat>
          <c:val>
            <c:numRef>
              <c:f>Sheet1!$C$2:$C$5</c:f>
              <c:numCache>
                <c:formatCode>_(* #,##0_);_(* \(#,##0\);_(* "-"??_);_(@_)</c:formatCode>
                <c:ptCount val="4"/>
                <c:pt idx="0">
                  <c:v>21</c:v>
                </c:pt>
                <c:pt idx="1">
                  <c:v>40</c:v>
                </c:pt>
                <c:pt idx="2">
                  <c:v>24</c:v>
                </c:pt>
                <c:pt idx="3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Alternative arrangements</c:v>
                </c:pt>
              </c:strCache>
            </c:strRef>
          </c:tx>
          <c:invertIfNegative val="0"/>
          <c:dLbls>
            <c:numFmt formatCode="#,##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Less than HS diploma</c:v>
                </c:pt>
                <c:pt idx="1">
                  <c:v>HS diploma</c:v>
                </c:pt>
                <c:pt idx="2">
                  <c:v>Some college</c:v>
                </c:pt>
                <c:pt idx="3">
                  <c:v>Bachelors and above</c:v>
                </c:pt>
              </c:strCache>
            </c:strRef>
          </c:cat>
          <c:val>
            <c:numRef>
              <c:f>Sheet1!$D$2:$D$5</c:f>
              <c:numCache>
                <c:formatCode>_(* #,##0_);_(* \(#,##0\);_(* "-"??_);_(@_)</c:formatCode>
                <c:ptCount val="4"/>
                <c:pt idx="0">
                  <c:v>32</c:v>
                </c:pt>
                <c:pt idx="1">
                  <c:v>35</c:v>
                </c:pt>
                <c:pt idx="2">
                  <c:v>26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0747904"/>
        <c:axId val="140749440"/>
      </c:barChart>
      <c:catAx>
        <c:axId val="140747904"/>
        <c:scaling>
          <c:orientation val="minMax"/>
        </c:scaling>
        <c:delete val="0"/>
        <c:axPos val="b"/>
        <c:majorTickMark val="out"/>
        <c:minorTickMark val="none"/>
        <c:tickLblPos val="nextTo"/>
        <c:crossAx val="140749440"/>
        <c:crosses val="autoZero"/>
        <c:auto val="1"/>
        <c:lblAlgn val="ctr"/>
        <c:lblOffset val="100"/>
        <c:noMultiLvlLbl val="0"/>
      </c:catAx>
      <c:valAx>
        <c:axId val="1407494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% of workers</a:t>
                </a:r>
              </a:p>
            </c:rich>
          </c:tx>
          <c:overlay val="0"/>
        </c:title>
        <c:numFmt formatCode="#,##0&quot;%&quot;" sourceLinked="0"/>
        <c:majorTickMark val="out"/>
        <c:minorTickMark val="none"/>
        <c:tickLblPos val="nextTo"/>
        <c:crossAx val="140747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518193748508711"/>
          <c:y val="2.5868527869096721E-3"/>
          <c:w val="0.35092913385826774"/>
          <c:h val="0.17371165341588701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Alternative arrangements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Lbls>
            <c:dLbl>
              <c:idx val="0"/>
              <c:layout>
                <c:manualLayout>
                  <c:x val="0.23589660667416573"/>
                  <c:y val="-2.525252525252617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958286464191975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5765490251218601E-2"/>
                  <c:y val="2.525252525252617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557895106861642"/>
                  <c:y val="5.05050505050505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3283300524934377"/>
                  <c:y val="-5.05050505050505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8882909167604051"/>
                  <c:y val="-2.525252525252525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8882909167604051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21608314585676791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26315066085489314"/>
                  <c:y val="2.525252525252525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28807941976002999"/>
                  <c:y val="-7.57575757575757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37132956036745407"/>
                  <c:y val="-5.05050505050505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&quot;%&quot;" sourceLinked="0"/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All construction workers</c:v>
                </c:pt>
                <c:pt idx="1">
                  <c:v>Manager</c:v>
                </c:pt>
                <c:pt idx="2">
                  <c:v>Construction Manager</c:v>
                </c:pt>
                <c:pt idx="3">
                  <c:v>Admin support</c:v>
                </c:pt>
                <c:pt idx="4">
                  <c:v>Operating engineer</c:v>
                </c:pt>
                <c:pt idx="5">
                  <c:v>Foreman</c:v>
                </c:pt>
                <c:pt idx="6">
                  <c:v>Carpenter</c:v>
                </c:pt>
                <c:pt idx="7">
                  <c:v>Repairer</c:v>
                </c:pt>
                <c:pt idx="8">
                  <c:v>Pluber</c:v>
                </c:pt>
                <c:pt idx="9">
                  <c:v>Painter</c:v>
                </c:pt>
                <c:pt idx="10">
                  <c:v>Laborer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8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6</c:v>
                </c:pt>
                <c:pt idx="7">
                  <c:v>7</c:v>
                </c:pt>
                <c:pt idx="8">
                  <c:v>9</c:v>
                </c:pt>
                <c:pt idx="9">
                  <c:v>10</c:v>
                </c:pt>
                <c:pt idx="10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0506240"/>
        <c:axId val="140507776"/>
      </c:barChart>
      <c:catAx>
        <c:axId val="1405062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0507776"/>
        <c:crosses val="autoZero"/>
        <c:auto val="1"/>
        <c:lblAlgn val="ctr"/>
        <c:lblOffset val="100"/>
        <c:noMultiLvlLbl val="0"/>
      </c:catAx>
      <c:valAx>
        <c:axId val="140507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0506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Independent contractor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Lbls>
            <c:dLbl>
              <c:idx val="0"/>
              <c:layout>
                <c:manualLayout>
                  <c:x val="0.20974995313085865"/>
                  <c:y val="5.050505050505142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9850253093363331E-2"/>
                  <c:y val="-5.05050505050505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0921681664791906E-2"/>
                  <c:y val="-2.525252525252617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281012139107611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4859755811773528"/>
                  <c:y val="2.525252525252525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9875761623547056"/>
                  <c:y val="5.05050505050505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20974995313085865"/>
                  <c:y val="-2.525252525252479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30949439913760768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34899910948631419"/>
                  <c:y val="2.525252525252525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34899910948631419"/>
                  <c:y val="5.05050505050505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37007112392200975"/>
                  <c:y val="-5.050505050505050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&quot;%&quot;" sourceLinked="0"/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Sheet1!$A$2:$A$12</c:f>
              <c:strCache>
                <c:ptCount val="11"/>
                <c:pt idx="0">
                  <c:v>All construction workers</c:v>
                </c:pt>
                <c:pt idx="1">
                  <c:v>Admin support</c:v>
                </c:pt>
                <c:pt idx="2">
                  <c:v>Operating engineer</c:v>
                </c:pt>
                <c:pt idx="3">
                  <c:v>Pluber</c:v>
                </c:pt>
                <c:pt idx="4">
                  <c:v>Repairer</c:v>
                </c:pt>
                <c:pt idx="5">
                  <c:v>Foreman</c:v>
                </c:pt>
                <c:pt idx="6">
                  <c:v>Laborer</c:v>
                </c:pt>
                <c:pt idx="7">
                  <c:v>Carpenter</c:v>
                </c:pt>
                <c:pt idx="8">
                  <c:v>Manager</c:v>
                </c:pt>
                <c:pt idx="9">
                  <c:v>Painter</c:v>
                </c:pt>
                <c:pt idx="10">
                  <c:v>Construction Manager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22</c:v>
                </c:pt>
                <c:pt idx="1">
                  <c:v>8</c:v>
                </c:pt>
                <c:pt idx="2">
                  <c:v>8</c:v>
                </c:pt>
                <c:pt idx="3">
                  <c:v>12</c:v>
                </c:pt>
                <c:pt idx="4">
                  <c:v>14</c:v>
                </c:pt>
                <c:pt idx="5">
                  <c:v>21</c:v>
                </c:pt>
                <c:pt idx="6">
                  <c:v>22</c:v>
                </c:pt>
                <c:pt idx="7">
                  <c:v>35</c:v>
                </c:pt>
                <c:pt idx="8">
                  <c:v>39</c:v>
                </c:pt>
                <c:pt idx="9">
                  <c:v>39</c:v>
                </c:pt>
                <c:pt idx="10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0537216"/>
        <c:axId val="140559488"/>
      </c:barChart>
      <c:catAx>
        <c:axId val="14053721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0559488"/>
        <c:crosses val="autoZero"/>
        <c:auto val="1"/>
        <c:lblAlgn val="ctr"/>
        <c:lblOffset val="100"/>
        <c:noMultiLvlLbl val="0"/>
      </c:catAx>
      <c:valAx>
        <c:axId val="140559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05372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62182852143481"/>
          <c:y val="3.0831228624714786E-2"/>
          <c:w val="0.85140286283658984"/>
          <c:h val="0.87120442654966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Standard arrangement</c:v>
                </c:pt>
              </c:strCache>
            </c:strRef>
          </c:tx>
          <c:invertIfNegative val="0"/>
          <c:dLbls>
            <c:numFmt formatCode="#,##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1-34 hours</c:v>
                </c:pt>
                <c:pt idx="1">
                  <c:v>35-40 hours</c:v>
                </c:pt>
                <c:pt idx="2">
                  <c:v>Over 40 hours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62</c:v>
                </c:pt>
                <c:pt idx="2">
                  <c:v>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Independent contractor</c:v>
                </c:pt>
              </c:strCache>
            </c:strRef>
          </c:tx>
          <c:invertIfNegative val="0"/>
          <c:dLbls>
            <c:numFmt formatCode="#,##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1-34 hours</c:v>
                </c:pt>
                <c:pt idx="1">
                  <c:v>35-40 hours</c:v>
                </c:pt>
                <c:pt idx="2">
                  <c:v>Over 40 hours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28</c:v>
                </c:pt>
                <c:pt idx="1">
                  <c:v>42</c:v>
                </c:pt>
                <c:pt idx="2">
                  <c:v>30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Alternative arrangements</c:v>
                </c:pt>
              </c:strCache>
            </c:strRef>
          </c:tx>
          <c:invertIfNegative val="0"/>
          <c:dLbls>
            <c:numFmt formatCode="#,##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1-34 hours</c:v>
                </c:pt>
                <c:pt idx="1">
                  <c:v>35-40 hours</c:v>
                </c:pt>
                <c:pt idx="2">
                  <c:v>Over 40 hours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28</c:v>
                </c:pt>
                <c:pt idx="1">
                  <c:v>46</c:v>
                </c:pt>
                <c:pt idx="2">
                  <c:v>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0648448"/>
        <c:axId val="140649984"/>
      </c:barChart>
      <c:catAx>
        <c:axId val="140648448"/>
        <c:scaling>
          <c:orientation val="minMax"/>
        </c:scaling>
        <c:delete val="0"/>
        <c:axPos val="b"/>
        <c:majorTickMark val="out"/>
        <c:minorTickMark val="none"/>
        <c:tickLblPos val="nextTo"/>
        <c:crossAx val="140649984"/>
        <c:crosses val="autoZero"/>
        <c:auto val="1"/>
        <c:lblAlgn val="ctr"/>
        <c:lblOffset val="100"/>
        <c:noMultiLvlLbl val="0"/>
      </c:catAx>
      <c:valAx>
        <c:axId val="1406499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% of workers</a:t>
                </a:r>
                <a:endParaRPr lang="en-US" dirty="0"/>
              </a:p>
            </c:rich>
          </c:tx>
          <c:overlay val="0"/>
        </c:title>
        <c:numFmt formatCode="#,##0&quot;%&quot;" sourceLinked="0"/>
        <c:majorTickMark val="out"/>
        <c:minorTickMark val="none"/>
        <c:tickLblPos val="nextTo"/>
        <c:crossAx val="1406484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9204773014484302"/>
          <c:y val="1.7860508360320222E-2"/>
          <c:w val="0.3961514532905609"/>
          <c:h val="0.1852273206829132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Standard Arrangement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Less than $15K</c:v>
                </c:pt>
                <c:pt idx="1">
                  <c:v>$15K-&lt;$25K</c:v>
                </c:pt>
                <c:pt idx="2">
                  <c:v>$25K-&lt;$35K</c:v>
                </c:pt>
                <c:pt idx="3">
                  <c:v>$35K-&lt;$50K</c:v>
                </c:pt>
                <c:pt idx="4">
                  <c:v>$50K-&lt;$75K</c:v>
                </c:pt>
                <c:pt idx="5">
                  <c:v>$75K-&lt;$100K</c:v>
                </c:pt>
                <c:pt idx="6">
                  <c:v>$100K and greater</c:v>
                </c:pt>
              </c:strCache>
            </c:strRef>
          </c:cat>
          <c:val>
            <c:numRef>
              <c:f>Sheet1!$B$2:$B$8</c:f>
              <c:numCache>
                <c:formatCode>0</c:formatCode>
                <c:ptCount val="7"/>
                <c:pt idx="0">
                  <c:v>5.1082000000000001</c:v>
                </c:pt>
                <c:pt idx="1">
                  <c:v>6.8277999999999999</c:v>
                </c:pt>
                <c:pt idx="2">
                  <c:v>10.880100000000001</c:v>
                </c:pt>
                <c:pt idx="3">
                  <c:v>16.0626</c:v>
                </c:pt>
                <c:pt idx="4">
                  <c:v>22.135400000000001</c:v>
                </c:pt>
                <c:pt idx="5">
                  <c:v>14.5443</c:v>
                </c:pt>
                <c:pt idx="6">
                  <c:v>24.441600000000001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693888"/>
        <c:axId val="140695424"/>
      </c:area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Independent Contractor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Less than $15K</c:v>
                </c:pt>
                <c:pt idx="1">
                  <c:v>$15K-&lt;$25K</c:v>
                </c:pt>
                <c:pt idx="2">
                  <c:v>$25K-&lt;$35K</c:v>
                </c:pt>
                <c:pt idx="3">
                  <c:v>$35K-&lt;$50K</c:v>
                </c:pt>
                <c:pt idx="4">
                  <c:v>$50K-&lt;$75K</c:v>
                </c:pt>
                <c:pt idx="5">
                  <c:v>$75K-&lt;$100K</c:v>
                </c:pt>
                <c:pt idx="6">
                  <c:v>$100K and greater</c:v>
                </c:pt>
              </c:strCache>
            </c:strRef>
          </c:cat>
          <c:val>
            <c:numRef>
              <c:f>Sheet1!$C$2:$C$8</c:f>
              <c:numCache>
                <c:formatCode>0</c:formatCode>
                <c:ptCount val="7"/>
                <c:pt idx="0">
                  <c:v>6.5648999999999997</c:v>
                </c:pt>
                <c:pt idx="1">
                  <c:v>7.8197999999999999</c:v>
                </c:pt>
                <c:pt idx="2">
                  <c:v>14.9689</c:v>
                </c:pt>
                <c:pt idx="3">
                  <c:v>16.0944</c:v>
                </c:pt>
                <c:pt idx="4">
                  <c:v>20.991199999999999</c:v>
                </c:pt>
                <c:pt idx="5">
                  <c:v>12.911</c:v>
                </c:pt>
                <c:pt idx="6">
                  <c:v>20.649799999999999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Alternative Arrangements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strRef>
              <c:f>Sheet1!$A$2:$A$8</c:f>
              <c:strCache>
                <c:ptCount val="7"/>
                <c:pt idx="0">
                  <c:v>Less than $15K</c:v>
                </c:pt>
                <c:pt idx="1">
                  <c:v>$15K-&lt;$25K</c:v>
                </c:pt>
                <c:pt idx="2">
                  <c:v>$25K-&lt;$35K</c:v>
                </c:pt>
                <c:pt idx="3">
                  <c:v>$35K-&lt;$50K</c:v>
                </c:pt>
                <c:pt idx="4">
                  <c:v>$50K-&lt;$75K</c:v>
                </c:pt>
                <c:pt idx="5">
                  <c:v>$75K-&lt;$100K</c:v>
                </c:pt>
                <c:pt idx="6">
                  <c:v>$100K and greater</c:v>
                </c:pt>
              </c:strCache>
            </c:strRef>
          </c:cat>
          <c:val>
            <c:numRef>
              <c:f>Sheet1!$D$2:$D$8</c:f>
              <c:numCache>
                <c:formatCode>0</c:formatCode>
                <c:ptCount val="7"/>
                <c:pt idx="0">
                  <c:v>7.4547999999999996</c:v>
                </c:pt>
                <c:pt idx="1">
                  <c:v>8.7170000000000005</c:v>
                </c:pt>
                <c:pt idx="2">
                  <c:v>13.213699999999999</c:v>
                </c:pt>
                <c:pt idx="3">
                  <c:v>19.215499999999999</c:v>
                </c:pt>
                <c:pt idx="4">
                  <c:v>24.978300000000001</c:v>
                </c:pt>
                <c:pt idx="5">
                  <c:v>7.2099000000000002</c:v>
                </c:pt>
                <c:pt idx="6">
                  <c:v>19.210799999999999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693888"/>
        <c:axId val="140695424"/>
      </c:lineChart>
      <c:catAx>
        <c:axId val="14069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0695424"/>
        <c:crosses val="autoZero"/>
        <c:auto val="0"/>
        <c:lblAlgn val="ctr"/>
        <c:lblOffset val="100"/>
        <c:noMultiLvlLbl val="0"/>
      </c:catAx>
      <c:valAx>
        <c:axId val="1406954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% of workers</a:t>
                </a:r>
                <a:endParaRPr lang="en-US" sz="1600" dirty="0"/>
              </a:p>
            </c:rich>
          </c:tx>
          <c:overlay val="0"/>
        </c:title>
        <c:numFmt formatCode="#,##0&quot;%&quot;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0693888"/>
        <c:crosses val="autoZero"/>
        <c:crossBetween val="midCat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Lbls>
            <c:numFmt formatCode="#,##0&quot;%&quot;" sourceLinked="0"/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Standard arrangement</c:v>
                </c:pt>
                <c:pt idx="1">
                  <c:v>Independent contractor</c:v>
                </c:pt>
                <c:pt idx="2">
                  <c:v>Alternative arrangements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68</c:v>
                </c:pt>
                <c:pt idx="1">
                  <c:v>61</c:v>
                </c:pt>
                <c:pt idx="2">
                  <c:v>54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1870976"/>
        <c:axId val="141882880"/>
      </c:barChart>
      <c:catAx>
        <c:axId val="141870976"/>
        <c:scaling>
          <c:orientation val="minMax"/>
        </c:scaling>
        <c:delete val="0"/>
        <c:axPos val="b"/>
        <c:majorTickMark val="out"/>
        <c:minorTickMark val="none"/>
        <c:tickLblPos val="nextTo"/>
        <c:crossAx val="141882880"/>
        <c:crosses val="autoZero"/>
        <c:auto val="1"/>
        <c:lblAlgn val="ctr"/>
        <c:lblOffset val="100"/>
        <c:noMultiLvlLbl val="0"/>
      </c:catAx>
      <c:valAx>
        <c:axId val="1418828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% of workers</a:t>
                </a:r>
                <a:endParaRPr lang="en-US" sz="1600" dirty="0"/>
              </a:p>
            </c:rich>
          </c:tx>
          <c:layout/>
          <c:overlay val="0"/>
        </c:title>
        <c:numFmt formatCode="#,##0&quot;%&quot;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1870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Lbls>
            <c:numFmt formatCode="#,##0&quot;%&quot;" sourceLinked="0"/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Standard arrangement</c:v>
                </c:pt>
                <c:pt idx="1">
                  <c:v>Alternative arrangements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42</c:v>
                </c:pt>
                <c:pt idx="1">
                  <c:v>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1911168"/>
        <c:axId val="141914496"/>
      </c:barChart>
      <c:catAx>
        <c:axId val="141911168"/>
        <c:scaling>
          <c:orientation val="minMax"/>
        </c:scaling>
        <c:delete val="0"/>
        <c:axPos val="b"/>
        <c:majorTickMark val="out"/>
        <c:minorTickMark val="none"/>
        <c:tickLblPos val="nextTo"/>
        <c:crossAx val="141914496"/>
        <c:crosses val="autoZero"/>
        <c:auto val="1"/>
        <c:lblAlgn val="ctr"/>
        <c:lblOffset val="100"/>
        <c:noMultiLvlLbl val="0"/>
      </c:catAx>
      <c:valAx>
        <c:axId val="1419144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% of workers</a:t>
                </a:r>
                <a:endParaRPr lang="en-US" sz="1600" dirty="0"/>
              </a:p>
            </c:rich>
          </c:tx>
          <c:layout/>
          <c:overlay val="0"/>
        </c:title>
        <c:numFmt formatCode="#,##0&quot;%&quot;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1911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Independent Contractor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37768826055833937"/>
          <c:y val="0.20090220854521648"/>
          <c:w val="0.26280541636840848"/>
          <c:h val="0.50716834737763039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20022250059651633"/>
          <c:y val="0.79367372578090367"/>
          <c:w val="0.6389489382009067"/>
          <c:h val="6.588802414767927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Industries</c:v>
                </c:pt>
              </c:strCache>
            </c:strRef>
          </c:tx>
          <c:invertIfNegative val="0"/>
          <c:dLbls>
            <c:numFmt formatCode="#,##0.0&quot;%&quot;" sourceLinked="0"/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Independent contractors</c:v>
                </c:pt>
                <c:pt idx="1">
                  <c:v>On-call workers/Day laborers</c:v>
                </c:pt>
                <c:pt idx="2">
                  <c:v>Temporary help agency workers</c:v>
                </c:pt>
                <c:pt idx="3">
                  <c:v>Workers paid by contract firms</c:v>
                </c:pt>
                <c:pt idx="4">
                  <c:v>Other contingent wage and salary workers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9.1</c:v>
                </c:pt>
                <c:pt idx="1">
                  <c:v>1.7</c:v>
                </c:pt>
                <c:pt idx="2">
                  <c:v>0.9</c:v>
                </c:pt>
                <c:pt idx="3">
                  <c:v>0.6</c:v>
                </c:pt>
                <c:pt idx="4">
                  <c:v>2.7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Construction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5.7971014492754153E-3"/>
                  <c:y val="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246376811594203E-3"/>
                  <c:y val="-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&quot;%&quot;" sourceLinked="0"/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Independent contractors</c:v>
                </c:pt>
                <c:pt idx="1">
                  <c:v>On-call workers/Day laborers</c:v>
                </c:pt>
                <c:pt idx="2">
                  <c:v>Temporary help agency workers</c:v>
                </c:pt>
                <c:pt idx="3">
                  <c:v>Workers paid by contract firms</c:v>
                </c:pt>
                <c:pt idx="4">
                  <c:v>Other contingent wage and salary workers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22.2</c:v>
                </c:pt>
                <c:pt idx="1">
                  <c:v>3.2</c:v>
                </c:pt>
                <c:pt idx="2">
                  <c:v>0.4</c:v>
                </c:pt>
                <c:pt idx="3">
                  <c:v>0.8</c:v>
                </c:pt>
                <c:pt idx="4">
                  <c:v>3.3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96516352"/>
        <c:axId val="96518144"/>
      </c:barChart>
      <c:catAx>
        <c:axId val="96516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6518144"/>
        <c:crosses val="autoZero"/>
        <c:auto val="1"/>
        <c:lblAlgn val="ctr"/>
        <c:lblOffset val="100"/>
        <c:noMultiLvlLbl val="0"/>
      </c:catAx>
      <c:valAx>
        <c:axId val="9651814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% of workers</a:t>
                </a:r>
                <a:endParaRPr lang="en-US" sz="1600" dirty="0"/>
              </a:p>
            </c:rich>
          </c:tx>
          <c:layout/>
          <c:overlay val="0"/>
        </c:title>
        <c:numFmt formatCode="#,##0&quot;%&quot;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65163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0110395983110805"/>
          <c:y val="0.89405768451929457"/>
          <c:w val="0.39779196622161361"/>
          <c:h val="7.7881988871760552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Standard</a:t>
            </a:r>
            <a:r>
              <a:rPr lang="en-US" baseline="0" dirty="0" smtClean="0"/>
              <a:t> </a:t>
            </a:r>
            <a:r>
              <a:rPr lang="en-US" dirty="0" smtClean="0"/>
              <a:t>arrangement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dPt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Yes, included</c:v>
                </c:pt>
                <c:pt idx="1">
                  <c:v>Yes, not included</c:v>
                </c:pt>
                <c:pt idx="2">
                  <c:v>No</c:v>
                </c:pt>
              </c:strCache>
            </c:str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2203295</c:v>
                </c:pt>
                <c:pt idx="1">
                  <c:v>497416</c:v>
                </c:pt>
                <c:pt idx="2">
                  <c:v>4647282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Alternative arrangements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Alternative Work Arrangement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3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dPt>
          <c:dPt>
            <c:idx val="2"/>
            <c:bubble3D val="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dPt>
          <c:dLbls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Yes, not included</c:v>
                </c:pt>
                <c:pt idx="1">
                  <c:v>Yes, included</c:v>
                </c:pt>
                <c:pt idx="2">
                  <c:v>No</c:v>
                </c:pt>
              </c:strCache>
            </c:strRef>
          </c:cat>
          <c:val>
            <c:numRef>
              <c:f>Sheet1!$B$2:$B$4</c:f>
              <c:numCache>
                <c:formatCode>_(* #,##0_);_(* \(#,##0\);_(* "-"??_);_(@_)</c:formatCode>
                <c:ptCount val="3"/>
                <c:pt idx="0">
                  <c:v>52499</c:v>
                </c:pt>
                <c:pt idx="1">
                  <c:v>152785</c:v>
                </c:pt>
                <c:pt idx="2">
                  <c:v>604736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Industries</c:v>
                </c:pt>
              </c:strCache>
            </c:strRef>
          </c:tx>
          <c:invertIfNegative val="0"/>
          <c:dLbls>
            <c:numFmt formatCode="#,##0.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Contingent worker estimate 1</c:v>
                </c:pt>
                <c:pt idx="1">
                  <c:v>Contingent worker estimate 2</c:v>
                </c:pt>
                <c:pt idx="2">
                  <c:v>Contingent worker estimate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1.3</c:v>
                </c:pt>
                <c:pt idx="1">
                  <c:v>1.6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Construction</c:v>
                </c:pt>
              </c:strCache>
            </c:strRef>
          </c:tx>
          <c:invertIfNegative val="0"/>
          <c:dLbls>
            <c:numFmt formatCode="#,##0.0&quot;%&quot;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Contingent worker estimate 1</c:v>
                </c:pt>
                <c:pt idx="1">
                  <c:v>Contingent worker estimate 2</c:v>
                </c:pt>
                <c:pt idx="2">
                  <c:v>Contingent worker estimate 3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1.8</c:v>
                </c:pt>
                <c:pt idx="1">
                  <c:v>2.6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42390784"/>
        <c:axId val="142392320"/>
      </c:barChart>
      <c:catAx>
        <c:axId val="1423907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2392320"/>
        <c:crosses val="autoZero"/>
        <c:auto val="1"/>
        <c:lblAlgn val="ctr"/>
        <c:lblOffset val="100"/>
        <c:noMultiLvlLbl val="0"/>
      </c:catAx>
      <c:valAx>
        <c:axId val="14239232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% of workers</a:t>
                </a:r>
                <a:endParaRPr lang="en-US" sz="1600" dirty="0"/>
              </a:p>
            </c:rich>
          </c:tx>
          <c:layout/>
          <c:overlay val="0"/>
        </c:title>
        <c:numFmt formatCode="#,##0&quot;%&quot;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23907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Non-standard work arrangements</c:v>
                </c:pt>
              </c:strCache>
            </c:strRef>
          </c:tx>
          <c:invertIfNegative val="0"/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dPt>
          <c:dLbls>
            <c:numFmt formatCode="#,##0&quot;%&quot;" sourceLinked="0"/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Total</c:v>
                </c:pt>
                <c:pt idx="1">
                  <c:v>Public administration</c:v>
                </c:pt>
                <c:pt idx="2">
                  <c:v>Manufacturing</c:v>
                </c:pt>
                <c:pt idx="3">
                  <c:v>Mining</c:v>
                </c:pt>
                <c:pt idx="4">
                  <c:v>Wholesale and retail trade</c:v>
                </c:pt>
                <c:pt idx="5">
                  <c:v>Educational and health services</c:v>
                </c:pt>
                <c:pt idx="6">
                  <c:v>Leisure and hospitality</c:v>
                </c:pt>
                <c:pt idx="7">
                  <c:v>Information</c:v>
                </c:pt>
                <c:pt idx="8">
                  <c:v>Financial activities</c:v>
                </c:pt>
                <c:pt idx="9">
                  <c:v>Transportation and utilities</c:v>
                </c:pt>
                <c:pt idx="10">
                  <c:v>Other services</c:v>
                </c:pt>
                <c:pt idx="11">
                  <c:v>Professional and business services</c:v>
                </c:pt>
                <c:pt idx="12">
                  <c:v>Construction</c:v>
                </c:pt>
                <c:pt idx="13">
                  <c:v>Agriculture, forestry, fishing</c:v>
                </c:pt>
              </c:strCache>
            </c:strRef>
          </c:cat>
          <c:val>
            <c:numRef>
              <c:f>Sheet1!$B$2:$B$15</c:f>
              <c:numCache>
                <c:formatCode>0</c:formatCode>
                <c:ptCount val="14"/>
                <c:pt idx="0">
                  <c:v>15</c:v>
                </c:pt>
                <c:pt idx="1">
                  <c:v>5.2662000000000004</c:v>
                </c:pt>
                <c:pt idx="2">
                  <c:v>6.5613999999999999</c:v>
                </c:pt>
                <c:pt idx="3">
                  <c:v>9.0854999999999997</c:v>
                </c:pt>
                <c:pt idx="4">
                  <c:v>9.2887000000000004</c:v>
                </c:pt>
                <c:pt idx="5">
                  <c:v>11.769600000000001</c:v>
                </c:pt>
                <c:pt idx="6">
                  <c:v>11.983499999999999</c:v>
                </c:pt>
                <c:pt idx="7">
                  <c:v>14.0184</c:v>
                </c:pt>
                <c:pt idx="8">
                  <c:v>14.0825</c:v>
                </c:pt>
                <c:pt idx="9">
                  <c:v>14.873699999999999</c:v>
                </c:pt>
                <c:pt idx="10">
                  <c:v>23.720300000000002</c:v>
                </c:pt>
                <c:pt idx="11">
                  <c:v>25.641400000000001</c:v>
                </c:pt>
                <c:pt idx="12">
                  <c:v>29.913499999999999</c:v>
                </c:pt>
                <c:pt idx="13">
                  <c:v>44.4148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355200"/>
        <c:axId val="130358656"/>
      </c:barChart>
      <c:catAx>
        <c:axId val="1303552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30358656"/>
        <c:crosses val="autoZero"/>
        <c:auto val="1"/>
        <c:lblAlgn val="ctr"/>
        <c:lblOffset val="100"/>
        <c:noMultiLvlLbl val="0"/>
      </c:catAx>
      <c:valAx>
        <c:axId val="130358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 smtClean="0"/>
                  <a:t>% of workers</a:t>
                </a:r>
                <a:endParaRPr lang="en-US" sz="1600" dirty="0"/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crossAx val="130355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Would prefer different arrangement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Alternative arrangements</c:v>
                </c:pt>
                <c:pt idx="1">
                  <c:v>Independent contractor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</c:v>
                </c:pt>
                <c:pt idx="1">
                  <c:v>0.09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It depends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dLbl>
              <c:idx val="1"/>
              <c:layout>
                <c:manualLayout>
                  <c:x val="-1.5432098765432098E-3"/>
                  <c:y val="7.7994451125649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Alternative arrangements</c:v>
                </c:pt>
                <c:pt idx="1">
                  <c:v>Independent contractor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0.12</c:v>
                </c:pt>
                <c:pt idx="1">
                  <c:v>7.0000000000000007E-2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30395136"/>
        <c:axId val="130399232"/>
      </c:barChart>
      <c:catAx>
        <c:axId val="130395136"/>
        <c:scaling>
          <c:orientation val="minMax"/>
        </c:scaling>
        <c:delete val="0"/>
        <c:axPos val="b"/>
        <c:majorTickMark val="out"/>
        <c:minorTickMark val="none"/>
        <c:tickLblPos val="nextTo"/>
        <c:crossAx val="130399232"/>
        <c:crosses val="autoZero"/>
        <c:auto val="1"/>
        <c:lblAlgn val="ctr"/>
        <c:lblOffset val="100"/>
        <c:noMultiLvlLbl val="0"/>
      </c:catAx>
      <c:valAx>
        <c:axId val="1303992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 smtClean="0"/>
                  <a:t>% of workers</a:t>
                </a:r>
                <a:endParaRPr lang="en-US" sz="1600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3039513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85707689316612"/>
          <c:y val="2.6083574873232304E-2"/>
          <c:w val="0.88425403421794491"/>
          <c:h val="0.7703054509490661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Independent contractor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6.1728395061728392E-3"/>
                  <c:y val="4.428290228876519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Only type of work could find</c:v>
                </c:pt>
                <c:pt idx="1">
                  <c:v>Other personal</c:v>
                </c:pt>
                <c:pt idx="2">
                  <c:v>Other economic</c:v>
                </c:pt>
                <c:pt idx="3">
                  <c:v>Flexibility of schedule</c:v>
                </c:pt>
                <c:pt idx="4">
                  <c:v>Nature of work is seasonal</c:v>
                </c:pt>
                <c:pt idx="5">
                  <c:v>Enjoy being own boss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0.08</c:v>
                </c:pt>
                <c:pt idx="1">
                  <c:v>0.12</c:v>
                </c:pt>
                <c:pt idx="2">
                  <c:v>0.21</c:v>
                </c:pt>
                <c:pt idx="3">
                  <c:v>0.23</c:v>
                </c:pt>
                <c:pt idx="4">
                  <c:v>0.02</c:v>
                </c:pt>
                <c:pt idx="5">
                  <c:v>0.35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Alternative arrangements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3.08641975308647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Only type of work could find</c:v>
                </c:pt>
                <c:pt idx="1">
                  <c:v>Other personal</c:v>
                </c:pt>
                <c:pt idx="2">
                  <c:v>Other economic</c:v>
                </c:pt>
                <c:pt idx="3">
                  <c:v>Flexibility of schedule</c:v>
                </c:pt>
                <c:pt idx="4">
                  <c:v>Nature of work is seasonal</c:v>
                </c:pt>
                <c:pt idx="5">
                  <c:v>Enjoy being own boss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0.28999999999999998</c:v>
                </c:pt>
                <c:pt idx="1">
                  <c:v>0.22</c:v>
                </c:pt>
                <c:pt idx="2">
                  <c:v>0.2</c:v>
                </c:pt>
                <c:pt idx="3">
                  <c:v>0.15</c:v>
                </c:pt>
                <c:pt idx="4">
                  <c:v>0.13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8698240"/>
        <c:axId val="128699392"/>
      </c:barChart>
      <c:catAx>
        <c:axId val="128698240"/>
        <c:scaling>
          <c:orientation val="minMax"/>
        </c:scaling>
        <c:delete val="0"/>
        <c:axPos val="b"/>
        <c:majorTickMark val="out"/>
        <c:minorTickMark val="none"/>
        <c:tickLblPos val="nextTo"/>
        <c:crossAx val="128699392"/>
        <c:crosses val="autoZero"/>
        <c:auto val="1"/>
        <c:lblAlgn val="ctr"/>
        <c:lblOffset val="100"/>
        <c:noMultiLvlLbl val="0"/>
      </c:catAx>
      <c:valAx>
        <c:axId val="1286993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% of workers</a:t>
                </a:r>
                <a:endParaRPr lang="en-US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286982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3683386798872361"/>
          <c:y val="1.599395184297615E-2"/>
          <c:w val="0.29896860114707885"/>
          <c:h val="0.12984765491270112"/>
        </c:manualLayout>
      </c:layout>
      <c:overlay val="1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91766306989399E-2"/>
          <c:y val="0.12187906319402385"/>
          <c:w val="0.88993292505103527"/>
          <c:h val="0.718971936200282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Standard arrangement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layout>
                <c:manualLayout>
                  <c:x val="-2.9965368912219306E-2"/>
                  <c:y val="1.401122499643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4459876543209936E-2"/>
                  <c:y val="-2.3458817936053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965368912219306E-2"/>
                  <c:y val="-2.8811681212124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&quot;%&quot;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Sheet1!$B$2:$B$7</c:f>
              <c:numCache>
                <c:formatCode>_(* #,##0_);_(* \(#,##0\);_(* "-"??_);_(@_)</c:formatCode>
                <c:ptCount val="6"/>
                <c:pt idx="0">
                  <c:v>12.176399999999999</c:v>
                </c:pt>
                <c:pt idx="1">
                  <c:v>24.838999999999999</c:v>
                </c:pt>
                <c:pt idx="2">
                  <c:v>24.3125</c:v>
                </c:pt>
                <c:pt idx="3">
                  <c:v>21.876300000000001</c:v>
                </c:pt>
                <c:pt idx="4">
                  <c:v>13.6837</c:v>
                </c:pt>
                <c:pt idx="5">
                  <c:v>3.1120999999999999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Independent contractor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1"/>
              <c:layout>
                <c:manualLayout>
                  <c:x val="-2.6878949159132887E-2"/>
                  <c:y val="4.3451973014825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24944104209196E-2"/>
                  <c:y val="2.47169515485791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965368912219306E-2"/>
                  <c:y val="-2.8811681212124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&quot;%&quot;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Sheet1!$C$2:$C$7</c:f>
              <c:numCache>
                <c:formatCode>_(* #,##0_);_(* \(#,##0\);_(* "-"??_);_(@_)</c:formatCode>
                <c:ptCount val="6"/>
                <c:pt idx="0">
                  <c:v>3.5461</c:v>
                </c:pt>
                <c:pt idx="1">
                  <c:v>17.329899999999999</c:v>
                </c:pt>
                <c:pt idx="2">
                  <c:v>20.4085</c:v>
                </c:pt>
                <c:pt idx="3">
                  <c:v>25.2273</c:v>
                </c:pt>
                <c:pt idx="4">
                  <c:v>23.2258</c:v>
                </c:pt>
                <c:pt idx="5">
                  <c:v>10.2624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Alternative arrangements</c:v>
                </c:pt>
              </c:strCache>
            </c:strRef>
          </c:tx>
          <c:spPr>
            <a:ln w="50800"/>
          </c:spPr>
          <c:marker>
            <c:symbol val="none"/>
          </c:marker>
          <c:dLbls>
            <c:dLbl>
              <c:idx val="0"/>
              <c:layout>
                <c:manualLayout>
                  <c:x val="-3.4594998541848936E-2"/>
                  <c:y val="-4.4870271040335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878949159132887E-2"/>
                  <c:y val="3.54226781007198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1508578788762516E-2"/>
                  <c:y val="2.47169515485791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051788665305726E-2"/>
                  <c:y val="3.00698148246494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numFmt formatCode="#,##0&quot;%&quot;" sourceLinked="0"/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Sheet1!$D$2:$D$7</c:f>
              <c:numCache>
                <c:formatCode>_(* #,##0_);_(* \(#,##0\);_(* "-"??_);_(@_)</c:formatCode>
                <c:ptCount val="6"/>
                <c:pt idx="0">
                  <c:v>13.023400000000001</c:v>
                </c:pt>
                <c:pt idx="1">
                  <c:v>22.455400000000001</c:v>
                </c:pt>
                <c:pt idx="2">
                  <c:v>28.6937</c:v>
                </c:pt>
                <c:pt idx="3">
                  <c:v>19.732199999999999</c:v>
                </c:pt>
                <c:pt idx="4">
                  <c:v>13.2279</c:v>
                </c:pt>
                <c:pt idx="5">
                  <c:v>2.8673000000000002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8235264"/>
        <c:axId val="138257920"/>
      </c:lineChart>
      <c:catAx>
        <c:axId val="138235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Age group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138257920"/>
        <c:crosses val="autoZero"/>
        <c:auto val="1"/>
        <c:lblAlgn val="ctr"/>
        <c:lblOffset val="100"/>
        <c:noMultiLvlLbl val="0"/>
      </c:catAx>
      <c:valAx>
        <c:axId val="138257920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% of workers</a:t>
                </a:r>
              </a:p>
            </c:rich>
          </c:tx>
          <c:layout/>
          <c:overlay val="0"/>
        </c:title>
        <c:numFmt formatCode="#,##0&quot;%&quot;" sourceLinked="0"/>
        <c:majorTickMark val="out"/>
        <c:minorTickMark val="none"/>
        <c:tickLblPos val="nextTo"/>
        <c:crossAx val="1382352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3.5539515893846629E-2"/>
          <c:y val="1.6836195965366927E-2"/>
          <c:w val="0.96132837561971429"/>
          <c:h val="6.003210175651120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Standard work arrangement</a:t>
            </a:r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Independent Contractor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Alternative</a:t>
            </a:r>
            <a:r>
              <a:rPr lang="en-US" baseline="0" dirty="0" smtClean="0"/>
              <a:t> work arrangements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0.48696</cdr:x>
      <cdr:y>0.08418</cdr:y>
    </cdr:from>
    <cdr:to>
      <cdr:x>0.7913</cdr:x>
      <cdr:y>0.30305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67230" y="381000"/>
          <a:ext cx="2666932" cy="99059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solidFill>
                <a:schemeClr val="tx1"/>
              </a:solidFill>
            </a:rPr>
            <a:t>Alternative arrangements</a:t>
          </a:r>
        </a:p>
        <a:p xmlns:a="http://schemas.openxmlformats.org/drawingml/2006/main">
          <a:pPr algn="ctr"/>
          <a:r>
            <a:rPr lang="en-US" sz="1800" b="1" dirty="0" smtClean="0">
              <a:solidFill>
                <a:schemeClr val="accent3"/>
              </a:solidFill>
            </a:rPr>
            <a:t> </a:t>
          </a:r>
          <a:r>
            <a:rPr lang="en-US" sz="1800" dirty="0" smtClean="0">
              <a:solidFill>
                <a:schemeClr val="tx1"/>
              </a:solidFill>
            </a:rPr>
            <a:t>Construction  (7.7%)</a:t>
          </a:r>
        </a:p>
        <a:p xmlns:a="http://schemas.openxmlformats.org/drawingml/2006/main">
          <a:pPr algn="ctr"/>
          <a:r>
            <a:rPr lang="en-US" sz="1800" dirty="0" smtClean="0">
              <a:solidFill>
                <a:schemeClr val="tx1"/>
              </a:solidFill>
            </a:rPr>
            <a:t>All Industries (5.9%)</a:t>
          </a:r>
          <a:endParaRPr lang="en-US" sz="18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0.5162</cdr:x>
      <cdr:y>0.23701</cdr:y>
    </cdr:from>
    <cdr:to>
      <cdr:x>0.53031</cdr:x>
      <cdr:y>0.26472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523420" y="1072716"/>
          <a:ext cx="123654" cy="12540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0.5162</cdr:x>
      <cdr:y>0.17337</cdr:y>
    </cdr:from>
    <cdr:to>
      <cdr:x>0.53031</cdr:x>
      <cdr:y>0.20108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4523420" y="784684"/>
          <a:ext cx="123654" cy="12540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A2975660-0E14-4591-A294-7E1EF9E0A74E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C4CC6AE9-CA52-4706-B0B0-917B81E8A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29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34319CAF-6318-4C88-9973-851E4DAC2F6D}" type="datetimeFigureOut">
              <a:rPr lang="en-US" smtClean="0"/>
              <a:t>4/22/2019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F51EB5F0-7122-4E77-ACA7-DB555C6BC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88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EB5F0-7122-4E77-ACA7-DB555C6BC8A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71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EB5F0-7122-4E77-ACA7-DB555C6BC8A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5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slide does</a:t>
            </a:r>
            <a:r>
              <a:rPr lang="en-US" baseline="0" dirty="0" smtClean="0"/>
              <a:t> not have self-employed, unincorporated in independent contractor.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EB5F0-7122-4E77-ACA7-DB555C6BC8A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5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0D3D6-59AA-4902-B829-52E11F1504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0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0D3D6-59AA-4902-B829-52E11F1504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2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0D3D6-59AA-4902-B829-52E11F1504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73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580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052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76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366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293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119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902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06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44916" cy="365125"/>
          </a:xfrm>
        </p:spPr>
        <p:txBody>
          <a:bodyPr/>
          <a:lstStyle>
            <a:lvl1pPr>
              <a:defRPr i="0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altLang="zh-CN" dirty="0" smtClean="0">
                <a:cs typeface="Times New Roman" panose="02020603050405020304" pitchFamily="18" charset="0"/>
              </a:rPr>
              <a:t>Source: U.S. Bureau of Labor Statistics, 2017 Current Population Survey Contingent Worker Supplement. </a:t>
            </a:r>
            <a:r>
              <a:rPr lang="en-US" dirty="0" smtClean="0"/>
              <a:t>Calculations by the authors.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884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210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634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1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0D3D6-59AA-4902-B829-52E11F1504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42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0D3D6-59AA-4902-B829-52E11F1504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51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0D3D6-59AA-4902-B829-52E11F1504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7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0D3D6-59AA-4902-B829-52E11F1504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27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0D3D6-59AA-4902-B829-52E11F1504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77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0D3D6-59AA-4902-B829-52E11F1504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0D3D6-59AA-4902-B829-52E11F1504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58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chart" Target="../charts/chart1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540" y="6356350"/>
            <a:ext cx="8280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altLang="zh-CN" dirty="0" smtClean="0">
                <a:cs typeface="Times New Roman" panose="02020603050405020304" pitchFamily="18" charset="0"/>
              </a:rPr>
              <a:t>Source: U.S. Bureau of Labor Statistics, 2017 Current Population Survey Contingent Worker Supplement. </a:t>
            </a:r>
            <a:r>
              <a:rPr lang="en-US" dirty="0" smtClean="0"/>
              <a:t>Calculations by the authors.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7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Source: U.S. Bureau of Labor Statistics, 2017 Current Population Survey Contingent Worker Supplement. Calculations by the authors.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6CBB0-03BD-4F5C-AF27-72B0A8EBFBD5}" type="slidenum">
              <a:rPr lang="en-US" smtClean="0"/>
              <a:t>‹#›</a:t>
            </a:fld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8450367"/>
              </p:ext>
            </p:extLst>
          </p:nvPr>
        </p:nvGraphicFramePr>
        <p:xfrm>
          <a:off x="1752600" y="17526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</p:spTree>
    <p:extLst>
      <p:ext uri="{BB962C8B-B14F-4D97-AF65-F5344CB8AC3E}">
        <p14:creationId xmlns:p14="http://schemas.microsoft.com/office/powerpoint/2010/main" val="318454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Definitions of nonstandard Work Arrangements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4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</a:t>
            </a:r>
            <a:r>
              <a:rPr lang="en-US" dirty="0"/>
              <a:t>Country of birth among construction </a:t>
            </a:r>
            <a:r>
              <a:rPr lang="en-US" dirty="0" smtClean="0"/>
              <a:t>workers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811753"/>
              </p:ext>
            </p:extLst>
          </p:nvPr>
        </p:nvGraphicFramePr>
        <p:xfrm>
          <a:off x="287524" y="1412776"/>
          <a:ext cx="863822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46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</a:t>
            </a:r>
            <a:r>
              <a:rPr lang="en-US" dirty="0" smtClean="0"/>
              <a:t>. Educational attainment </a:t>
            </a:r>
            <a:r>
              <a:rPr lang="en-US" dirty="0"/>
              <a:t>among construction </a:t>
            </a:r>
            <a:r>
              <a:rPr lang="en-US" dirty="0" smtClean="0"/>
              <a:t>workers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1702066"/>
              </p:ext>
            </p:extLst>
          </p:nvPr>
        </p:nvGraphicFramePr>
        <p:xfrm>
          <a:off x="457200" y="1371600"/>
          <a:ext cx="838200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7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Job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31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Percent of construction workers in alternative arrangements by occupation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4817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969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11. Percent of construction workers who are independent contractors by occupation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38490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19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12. Hours worked per week among construction workers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3395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346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 Annual family income </a:t>
            </a:r>
            <a:r>
              <a:rPr lang="en-US" dirty="0"/>
              <a:t>among construction </a:t>
            </a:r>
            <a:r>
              <a:rPr lang="en-US" dirty="0" smtClean="0"/>
              <a:t>workers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4952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666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14. Health insurance from any source among construction workers</a:t>
            </a:r>
            <a:endParaRPr lang="en-US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420541336"/>
              </p:ext>
            </p:extLst>
          </p:nvPr>
        </p:nvGraphicFramePr>
        <p:xfrm>
          <a:off x="863588" y="1340768"/>
          <a:ext cx="7391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093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15. Employment-based </a:t>
            </a:r>
            <a:r>
              <a:rPr lang="en-US" dirty="0"/>
              <a:t>h</a:t>
            </a:r>
            <a:r>
              <a:rPr lang="en-US" dirty="0" smtClean="0"/>
              <a:t>ealth insurance among </a:t>
            </a:r>
            <a:r>
              <a:rPr lang="en-US" dirty="0"/>
              <a:t>construction </a:t>
            </a:r>
            <a:r>
              <a:rPr lang="en-US" dirty="0" smtClean="0"/>
              <a:t>workers</a:t>
            </a:r>
            <a:endParaRPr lang="en-US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2156384237"/>
              </p:ext>
            </p:extLst>
          </p:nvPr>
        </p:nvGraphicFramePr>
        <p:xfrm>
          <a:off x="935596" y="1340768"/>
          <a:ext cx="7391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83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0323021"/>
              </p:ext>
            </p:extLst>
          </p:nvPr>
        </p:nvGraphicFramePr>
        <p:xfrm>
          <a:off x="304800" y="1305128"/>
          <a:ext cx="8382000" cy="5569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16. Eligibility and participation of employment-based retirement plans among construction workers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903210"/>
              </p:ext>
            </p:extLst>
          </p:nvPr>
        </p:nvGraphicFramePr>
        <p:xfrm>
          <a:off x="990600" y="1600200"/>
          <a:ext cx="3276600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484216"/>
              </p:ext>
            </p:extLst>
          </p:nvPr>
        </p:nvGraphicFramePr>
        <p:xfrm>
          <a:off x="5105400" y="1600200"/>
          <a:ext cx="3200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677189" y="5661248"/>
            <a:ext cx="7785569" cy="369332"/>
            <a:chOff x="562890" y="6167336"/>
            <a:chExt cx="7785569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791490" y="6167336"/>
              <a:ext cx="75569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Yes, included                           Yes, not  included		No plan offered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057900" y="6237702"/>
              <a:ext cx="228600" cy="22860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62890" y="6240134"/>
              <a:ext cx="228600" cy="2286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200400" y="6237702"/>
              <a:ext cx="228600" cy="228600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3088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Types of work arrangement in construction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91060" y="1817352"/>
            <a:ext cx="1571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Construction Workers</a:t>
            </a:r>
          </a:p>
          <a:p>
            <a:pPr algn="ctr"/>
            <a:r>
              <a:rPr lang="en-US" sz="1200" dirty="0" smtClean="0"/>
              <a:t>10.5 million (100%)</a:t>
            </a:r>
            <a:endParaRPr lang="en-US" sz="1200" dirty="0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3076246" y="2284067"/>
            <a:ext cx="735" cy="18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63681" y="2466059"/>
            <a:ext cx="36532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563681" y="2466059"/>
            <a:ext cx="0" cy="167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-21735" y="2680583"/>
            <a:ext cx="2994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Standard Work Arrangement</a:t>
            </a:r>
          </a:p>
          <a:p>
            <a:pPr algn="ctr"/>
            <a:r>
              <a:rPr lang="en-US" sz="1200" dirty="0" smtClean="0"/>
              <a:t>7.3 million (70.1%)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544226" y="2680582"/>
            <a:ext cx="1431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Nonstandard Work </a:t>
            </a:r>
          </a:p>
          <a:p>
            <a:pPr algn="ctr"/>
            <a:r>
              <a:rPr lang="en-US" sz="1200" b="1" dirty="0" smtClean="0"/>
              <a:t>Arrangements</a:t>
            </a:r>
          </a:p>
          <a:p>
            <a:pPr algn="ctr"/>
            <a:r>
              <a:rPr lang="en-US" sz="1200" dirty="0" smtClean="0"/>
              <a:t>3.1 million (29.9%)</a:t>
            </a:r>
            <a:endParaRPr lang="en-US" sz="12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5253195" y="3284984"/>
            <a:ext cx="1" cy="181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730036" y="3476428"/>
            <a:ext cx="5046320" cy="4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914005" y="3617250"/>
            <a:ext cx="1723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Independent Contractor</a:t>
            </a:r>
          </a:p>
          <a:p>
            <a:pPr algn="ctr"/>
            <a:r>
              <a:rPr lang="en-US" sz="1200" dirty="0" smtClean="0"/>
              <a:t>2.3 million (22.2%)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46055" y="3601419"/>
            <a:ext cx="1773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Alternative Arrangement</a:t>
            </a:r>
          </a:p>
          <a:p>
            <a:pPr algn="ctr"/>
            <a:r>
              <a:rPr lang="en-US" sz="1200" dirty="0" smtClean="0"/>
              <a:t>810,019 (7.7%)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2729620" y="4069630"/>
            <a:ext cx="6176" cy="264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815626" y="4339882"/>
            <a:ext cx="4080410" cy="60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815626" y="4346125"/>
            <a:ext cx="2" cy="253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7572" y="4618873"/>
            <a:ext cx="1496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On-call</a:t>
            </a:r>
            <a:r>
              <a:rPr lang="en-US" sz="1200" b="1" dirty="0"/>
              <a:t> </a:t>
            </a:r>
            <a:r>
              <a:rPr lang="en-US" sz="1200" b="1" dirty="0" smtClean="0"/>
              <a:t>workers </a:t>
            </a:r>
          </a:p>
          <a:p>
            <a:pPr algn="ctr"/>
            <a:r>
              <a:rPr lang="en-US" sz="1200" b="1" dirty="0"/>
              <a:t>a</a:t>
            </a:r>
            <a:r>
              <a:rPr lang="en-US" sz="1200" b="1" dirty="0" smtClean="0"/>
              <a:t>nd day laborers</a:t>
            </a:r>
          </a:p>
          <a:p>
            <a:pPr algn="ctr"/>
            <a:r>
              <a:rPr lang="en-US" sz="1200" dirty="0" smtClean="0"/>
              <a:t>332,606 (3.2%)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75656" y="4599405"/>
            <a:ext cx="1193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Temporary help</a:t>
            </a:r>
          </a:p>
          <a:p>
            <a:pPr algn="ctr"/>
            <a:r>
              <a:rPr lang="en-US" sz="1200" b="1" dirty="0" smtClean="0"/>
              <a:t>Agency workers</a:t>
            </a:r>
          </a:p>
          <a:p>
            <a:pPr algn="ctr"/>
            <a:r>
              <a:rPr lang="en-US" sz="1200" dirty="0" smtClean="0"/>
              <a:t>43,526 (0.4%)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35796" y="4618873"/>
            <a:ext cx="132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Workers provided</a:t>
            </a:r>
          </a:p>
          <a:p>
            <a:pPr algn="ctr"/>
            <a:r>
              <a:rPr lang="en-US" sz="1200" b="1" dirty="0" smtClean="0"/>
              <a:t>by contract firms</a:t>
            </a:r>
          </a:p>
          <a:p>
            <a:pPr algn="ctr"/>
            <a:r>
              <a:rPr lang="en-US" sz="1200" dirty="0" smtClean="0"/>
              <a:t>19,406 (0.8%)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958862" y="4618873"/>
            <a:ext cx="2031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Wage and salary workers in temporary jobs</a:t>
            </a:r>
          </a:p>
          <a:p>
            <a:pPr algn="ctr"/>
            <a:r>
              <a:rPr lang="en-US" sz="1200" dirty="0" smtClean="0"/>
              <a:t>345,704 (3.3%)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5216903" y="2466059"/>
            <a:ext cx="0" cy="167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7776356" y="3477104"/>
            <a:ext cx="0" cy="167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735796" y="3480592"/>
            <a:ext cx="0" cy="167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4896036" y="4345916"/>
            <a:ext cx="2" cy="253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2072422" y="4350544"/>
            <a:ext cx="2" cy="253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3397995" y="4345916"/>
            <a:ext cx="2" cy="253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287733" y="4599405"/>
            <a:ext cx="12378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Independent </a:t>
            </a:r>
          </a:p>
          <a:p>
            <a:pPr algn="ctr"/>
            <a:r>
              <a:rPr lang="en-US" sz="1200" b="1" dirty="0" smtClean="0"/>
              <a:t>Contractor</a:t>
            </a:r>
          </a:p>
          <a:p>
            <a:pPr algn="ctr"/>
            <a:r>
              <a:rPr lang="en-US" sz="1200" dirty="0" smtClean="0"/>
              <a:t>2 million (19.5%)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779028" y="4618873"/>
            <a:ext cx="1215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Self-employed, </a:t>
            </a:r>
          </a:p>
          <a:p>
            <a:pPr algn="ctr"/>
            <a:r>
              <a:rPr lang="en-US" sz="1200" b="1" dirty="0" smtClean="0"/>
              <a:t>unincorporated</a:t>
            </a:r>
          </a:p>
          <a:p>
            <a:pPr algn="ctr"/>
            <a:r>
              <a:rPr lang="en-US" sz="1200" dirty="0" smtClean="0"/>
              <a:t>278,376 (2.7%)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6906653" y="4350544"/>
            <a:ext cx="2" cy="253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8387014" y="4345916"/>
            <a:ext cx="2" cy="253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6906652" y="4333848"/>
            <a:ext cx="1479796" cy="16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772852" y="4075664"/>
            <a:ext cx="6176" cy="264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244916" cy="365125"/>
          </a:xfrm>
        </p:spPr>
        <p:txBody>
          <a:bodyPr/>
          <a:lstStyle/>
          <a:p>
            <a:pPr algn="l"/>
            <a:r>
              <a:rPr lang="en-US" altLang="zh-CN" dirty="0" smtClean="0">
                <a:cs typeface="Times New Roman" panose="02020603050405020304" pitchFamily="18" charset="0"/>
              </a:rPr>
              <a:t>Note: </a:t>
            </a:r>
            <a:r>
              <a:rPr lang="en-US" dirty="0" smtClean="0"/>
              <a:t>Numbers may not add to 100% due to rounding.</a:t>
            </a:r>
          </a:p>
          <a:p>
            <a:pPr algn="l"/>
            <a:r>
              <a:rPr lang="en-US" dirty="0" smtClean="0"/>
              <a:t>*Craft model of work arrangement described in Howard,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26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17. Contingent workers as a percent of total employment (supplemental chart)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9022"/>
              </p:ext>
            </p:extLst>
          </p:nvPr>
        </p:nvGraphicFramePr>
        <p:xfrm>
          <a:off x="228600" y="1600200"/>
          <a:ext cx="8763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619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Nonstandard work arrangements as a percent of total employment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605971"/>
              </p:ext>
            </p:extLst>
          </p:nvPr>
        </p:nvGraphicFramePr>
        <p:xfrm>
          <a:off x="228600" y="1600200"/>
          <a:ext cx="8763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2895600" y="3733800"/>
            <a:ext cx="5867400" cy="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95600" y="3733800"/>
            <a:ext cx="0" cy="83820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29300" y="3124200"/>
            <a:ext cx="0" cy="60960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763000" y="3733800"/>
            <a:ext cx="0" cy="838200"/>
          </a:xfrm>
          <a:prstGeom prst="line">
            <a:avLst/>
          </a:prstGeom>
          <a:ln w="381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3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Percent of workers in nonstandard work arrangements by industry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9650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16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Preference for different work arrangement among construction workers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18808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06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Primary reason for employment arrangement among construction workers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0140690"/>
              </p:ext>
            </p:extLst>
          </p:nvPr>
        </p:nvGraphicFramePr>
        <p:xfrm>
          <a:off x="467544" y="1196752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861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Worker demographics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051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Age distribution among construction workers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786947"/>
              </p:ext>
            </p:extLst>
          </p:nvPr>
        </p:nvGraphicFramePr>
        <p:xfrm>
          <a:off x="467544" y="1412776"/>
          <a:ext cx="8229600" cy="4745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715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Hispanic construction workers in each work arrangement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1001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6680924"/>
              </p:ext>
            </p:extLst>
          </p:nvPr>
        </p:nvGraphicFramePr>
        <p:xfrm>
          <a:off x="3124200" y="1600200"/>
          <a:ext cx="2895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1671505"/>
              </p:ext>
            </p:extLst>
          </p:nvPr>
        </p:nvGraphicFramePr>
        <p:xfrm>
          <a:off x="5943600" y="1600200"/>
          <a:ext cx="28956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693544260"/>
              </p:ext>
            </p:extLst>
          </p:nvPr>
        </p:nvGraphicFramePr>
        <p:xfrm>
          <a:off x="683568" y="1268760"/>
          <a:ext cx="77724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1715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B62828"/>
      </a:accent2>
      <a:accent3>
        <a:srgbClr val="F8B64A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15170</TotalTime>
  <Words>410</Words>
  <Application>Microsoft Office PowerPoint</Application>
  <PresentationFormat>On-screen Show (4:3)</PresentationFormat>
  <Paragraphs>93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Custom Design</vt:lpstr>
      <vt:lpstr>1. Definitions of nonstandard Work Arrangements</vt:lpstr>
      <vt:lpstr>1. Types of work arrangement in construction</vt:lpstr>
      <vt:lpstr>2. Nonstandard work arrangements as a percent of total employment</vt:lpstr>
      <vt:lpstr>3. Percent of workers in nonstandard work arrangements by industry</vt:lpstr>
      <vt:lpstr>4. Preference for different work arrangement among construction workers</vt:lpstr>
      <vt:lpstr>5. Primary reason for employment arrangement among construction workers</vt:lpstr>
      <vt:lpstr>2. Worker demographics</vt:lpstr>
      <vt:lpstr>6. Age distribution among construction workers</vt:lpstr>
      <vt:lpstr>7. Hispanic construction workers in each work arrangement</vt:lpstr>
      <vt:lpstr>8. Country of birth among construction workers</vt:lpstr>
      <vt:lpstr>9. Educational attainment among construction workers</vt:lpstr>
      <vt:lpstr>3. Job Characteristics</vt:lpstr>
      <vt:lpstr>10. Percent of construction workers in alternative arrangements by occupation</vt:lpstr>
      <vt:lpstr>11. Percent of construction workers who are independent contractors by occupation</vt:lpstr>
      <vt:lpstr>12. Hours worked per week among construction workers</vt:lpstr>
      <vt:lpstr>13. Annual family income among construction workers</vt:lpstr>
      <vt:lpstr>14. Health insurance from any source among construction workers</vt:lpstr>
      <vt:lpstr>15. Employment-based health insurance among construction workers</vt:lpstr>
      <vt:lpstr>16. Eligibility and participation of employment-based retirement plans among construction workers</vt:lpstr>
      <vt:lpstr>17. Contingent workers as a percent of total employment (supplemental chart)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Types of Alternative Work Arrangements</dc:title>
  <dc:creator>Beki Jackson</dc:creator>
  <cp:lastModifiedBy>Sharretta Benjamin</cp:lastModifiedBy>
  <cp:revision>138</cp:revision>
  <cp:lastPrinted>2019-02-22T20:19:10Z</cp:lastPrinted>
  <dcterms:created xsi:type="dcterms:W3CDTF">2019-01-24T13:49:09Z</dcterms:created>
  <dcterms:modified xsi:type="dcterms:W3CDTF">2019-04-22T18:41:19Z</dcterms:modified>
</cp:coreProperties>
</file>