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charts/chart8.xml" ContentType="application/vnd.openxmlformats-officedocument.drawingml.chart+xml"/>
  <Override PartName="/ppt/drawings/drawing3.xml" ContentType="application/vnd.openxmlformats-officedocument.drawingml.chartshapes+xml"/>
  <Override PartName="/ppt/notesSlides/notesSlide8.xml" ContentType="application/vnd.openxmlformats-officedocument.presentationml.notesSlide+xml"/>
  <Override PartName="/ppt/charts/chart9.xml" ContentType="application/vnd.openxmlformats-officedocument.drawingml.chart+xml"/>
  <Override PartName="/ppt/drawings/drawing4.xml" ContentType="application/vnd.openxmlformats-officedocument.drawingml.chartshapes+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notesSlides/notesSlide11.xml" ContentType="application/vnd.openxmlformats-officedocument.presentationml.notesSlide+xml"/>
  <Override PartName="/ppt/charts/chart13.xml" ContentType="application/vnd.openxmlformats-officedocument.drawingml.chart+xml"/>
  <Override PartName="/ppt/drawings/drawing5.xml" ContentType="application/vnd.openxmlformats-officedocument.drawingml.chartshapes+xml"/>
  <Override PartName="/ppt/notesSlides/notesSlide12.xml" ContentType="application/vnd.openxmlformats-officedocument.presentationml.notesSlide+xml"/>
  <Override PartName="/ppt/charts/chart14.xml" ContentType="application/vnd.openxmlformats-officedocument.drawingml.chart+xml"/>
  <Override PartName="/ppt/notesSlides/notesSlide13.xml" ContentType="application/vnd.openxmlformats-officedocument.presentationml.notesSlide+xml"/>
  <Override PartName="/ppt/charts/chart15.xml" ContentType="application/vnd.openxmlformats-officedocument.drawingml.chart+xml"/>
  <Override PartName="/ppt/notesSlides/notesSlide14.xml" ContentType="application/vnd.openxmlformats-officedocument.presentationml.notesSlide+xml"/>
  <Override PartName="/ppt/charts/chart16.xml" ContentType="application/vnd.openxmlformats-officedocument.drawingml.chart+xml"/>
  <Override PartName="/ppt/notesSlides/notesSlide15.xml" ContentType="application/vnd.openxmlformats-officedocument.presentationml.notesSlide+xml"/>
  <Override PartName="/ppt/charts/chart17.xml" ContentType="application/vnd.openxmlformats-officedocument.drawingml.chart+xml"/>
  <Override PartName="/ppt/notesSlides/notesSlide16.xml" ContentType="application/vnd.openxmlformats-officedocument.presentationml.notesSlide+xml"/>
  <Override PartName="/ppt/charts/chart18.xml" ContentType="application/vnd.openxmlformats-officedocument.drawingml.chart+xml"/>
  <Override PartName="/ppt/notesSlides/notesSlide17.xml" ContentType="application/vnd.openxmlformats-officedocument.presentationml.notesSlide+xml"/>
  <Override PartName="/ppt/charts/chart19.xml" ContentType="application/vnd.openxmlformats-officedocument.drawingml.chart+xml"/>
  <Override PartName="/ppt/notesSlides/notesSlide18.xml" ContentType="application/vnd.openxmlformats-officedocument.presentationml.notesSlide+xml"/>
  <Override PartName="/ppt/charts/chart20.xml" ContentType="application/vnd.openxmlformats-officedocument.drawingml.chart+xml"/>
  <Override PartName="/ppt/notesSlides/notesSlide19.xml" ContentType="application/vnd.openxmlformats-officedocument.presentationml.notesSlide+xml"/>
  <Override PartName="/ppt/charts/chart21.xml" ContentType="application/vnd.openxmlformats-officedocument.drawingml.chart+xml"/>
  <Override PartName="/ppt/notesSlides/notesSlide20.xml" ContentType="application/vnd.openxmlformats-officedocument.presentationml.notesSlide+xml"/>
  <Override PartName="/ppt/charts/chart22.xml" ContentType="application/vnd.openxmlformats-officedocument.drawingml.chart+xml"/>
  <Override PartName="/ppt/notesSlides/notesSlide21.xml" ContentType="application/vnd.openxmlformats-officedocument.presentationml.notesSlide+xml"/>
  <Override PartName="/ppt/charts/chart23.xml" ContentType="application/vnd.openxmlformats-officedocument.drawingml.chart+xml"/>
  <Override PartName="/ppt/notesSlides/notesSlide22.xml" ContentType="application/vnd.openxmlformats-officedocument.presentationml.notesSlide+xml"/>
  <Override PartName="/ppt/charts/chart24.xml" ContentType="application/vnd.openxmlformats-officedocument.drawingml.chart+xml"/>
  <Override PartName="/ppt/charts/chart25.xml" ContentType="application/vnd.openxmlformats-officedocument.drawingml.chart+xml"/>
  <Override PartName="/ppt/drawings/drawing6.xml" ContentType="application/vnd.openxmlformats-officedocument.drawingml.chartshapes+xml"/>
  <Override PartName="/ppt/notesSlides/notesSlide23.xml" ContentType="application/vnd.openxmlformats-officedocument.presentationml.notesSlide+xml"/>
  <Override PartName="/ppt/charts/chart26.xml" ContentType="application/vnd.openxmlformats-officedocument.drawingml.chart+xml"/>
  <Override PartName="/ppt/notesSlides/notesSlide24.xml" ContentType="application/vnd.openxmlformats-officedocument.presentationml.notesSlide+xml"/>
  <Override PartName="/ppt/charts/chart27.xml" ContentType="application/vnd.openxmlformats-officedocument.drawingml.chart+xml"/>
  <Override PartName="/ppt/notesSlides/notesSlide25.xml" ContentType="application/vnd.openxmlformats-officedocument.presentationml.notesSlide+xml"/>
  <Override PartName="/ppt/charts/chart28.xml" ContentType="application/vnd.openxmlformats-officedocument.drawingml.chart+xml"/>
  <Override PartName="/ppt/notesSlides/notesSlide26.xml" ContentType="application/vnd.openxmlformats-officedocument.presentationml.notesSlide+xml"/>
  <Override PartName="/ppt/charts/chart29.xml" ContentType="application/vnd.openxmlformats-officedocument.drawingml.chart+xml"/>
  <Override PartName="/ppt/drawings/drawing7.xml" ContentType="application/vnd.openxmlformats-officedocument.drawingml.chartshape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12" r:id="rId2"/>
    <p:sldId id="303" r:id="rId3"/>
    <p:sldId id="353" r:id="rId4"/>
    <p:sldId id="349" r:id="rId5"/>
    <p:sldId id="321" r:id="rId6"/>
    <p:sldId id="365" r:id="rId7"/>
    <p:sldId id="290" r:id="rId8"/>
    <p:sldId id="381" r:id="rId9"/>
    <p:sldId id="345" r:id="rId10"/>
    <p:sldId id="358" r:id="rId11"/>
    <p:sldId id="351" r:id="rId12"/>
    <p:sldId id="336" r:id="rId13"/>
    <p:sldId id="368" r:id="rId14"/>
    <p:sldId id="366" r:id="rId15"/>
    <p:sldId id="367" r:id="rId16"/>
    <p:sldId id="378" r:id="rId17"/>
    <p:sldId id="380" r:id="rId18"/>
    <p:sldId id="300" r:id="rId19"/>
    <p:sldId id="337" r:id="rId20"/>
    <p:sldId id="287" r:id="rId21"/>
    <p:sldId id="359" r:id="rId22"/>
    <p:sldId id="382" r:id="rId23"/>
    <p:sldId id="364" r:id="rId24"/>
    <p:sldId id="333" r:id="rId25"/>
    <p:sldId id="334" r:id="rId26"/>
    <p:sldId id="370" r:id="rId27"/>
    <p:sldId id="376" r:id="rId28"/>
    <p:sldId id="377" r:id="rId2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BC9AE7C-A4A1-4961-8E95-0753575D8DD7}">
          <p14:sldIdLst>
            <p14:sldId id="312"/>
            <p14:sldId id="303"/>
            <p14:sldId id="353"/>
            <p14:sldId id="349"/>
            <p14:sldId id="321"/>
            <p14:sldId id="365"/>
            <p14:sldId id="290"/>
            <p14:sldId id="381"/>
            <p14:sldId id="345"/>
            <p14:sldId id="358"/>
            <p14:sldId id="351"/>
            <p14:sldId id="336"/>
            <p14:sldId id="368"/>
            <p14:sldId id="366"/>
            <p14:sldId id="367"/>
            <p14:sldId id="378"/>
            <p14:sldId id="380"/>
            <p14:sldId id="300"/>
            <p14:sldId id="337"/>
            <p14:sldId id="287"/>
            <p14:sldId id="359"/>
            <p14:sldId id="382"/>
            <p14:sldId id="364"/>
            <p14:sldId id="333"/>
            <p14:sldId id="334"/>
            <p14:sldId id="370"/>
            <p14:sldId id="376"/>
            <p14:sldId id="37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ki Jackson" initials="B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a:srgbClr val="FF3300"/>
    <a:srgbClr val="000000"/>
    <a:srgbClr val="6D108A"/>
    <a:srgbClr val="B44E08"/>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88" autoAdjust="0"/>
    <p:restoredTop sz="93743" autoAdjust="0"/>
  </p:normalViewPr>
  <p:slideViewPr>
    <p:cSldViewPr snapToGrid="0" snapToObjects="1">
      <p:cViewPr>
        <p:scale>
          <a:sx n="66" d="100"/>
          <a:sy n="66" d="100"/>
        </p:scale>
        <p:origin x="-1709" y="-403"/>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71" d="100"/>
          <a:sy n="71" d="100"/>
        </p:scale>
        <p:origin x="-2429" y="-86"/>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378506097109905E-2"/>
          <c:y val="3.0347237783596454E-2"/>
          <c:w val="0.89888982591944888"/>
          <c:h val="0.83105655506475407"/>
        </c:manualLayout>
      </c:layout>
      <c:barChart>
        <c:barDir val="col"/>
        <c:grouping val="stacked"/>
        <c:varyColors val="0"/>
        <c:ser>
          <c:idx val="3"/>
          <c:order val="0"/>
          <c:tx>
            <c:strRef>
              <c:f>Sheet1!$A$2</c:f>
              <c:strCache>
                <c:ptCount val="1"/>
                <c:pt idx="0">
                  <c:v>Hispanic</c:v>
                </c:pt>
              </c:strCache>
            </c:strRef>
          </c:tx>
          <c:spPr>
            <a:solidFill>
              <a:srgbClr val="FF0000"/>
            </a:solidFill>
          </c:spPr>
          <c:invertIfNegative val="0"/>
          <c:dLbls>
            <c:dLbl>
              <c:idx val="11"/>
              <c:layout/>
              <c:tx>
                <c:rich>
                  <a:bodyPr/>
                  <a:lstStyle/>
                  <a:p>
                    <a:r>
                      <a:rPr lang="en-US" sz="1600" dirty="0">
                        <a:solidFill>
                          <a:schemeClr val="bg1"/>
                        </a:solidFill>
                        <a:latin typeface="Times New Roman" panose="02020603050405020304" pitchFamily="18" charset="0"/>
                        <a:cs typeface="Times New Roman" panose="02020603050405020304" pitchFamily="18" charset="0"/>
                      </a:rPr>
                      <a:t>2.7</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D19-4295-94FA-53643D5468A3}"/>
                </c:ext>
              </c:extLst>
            </c:dLbl>
            <c:numFmt formatCode="0.0" sourceLinked="0"/>
            <c:spPr>
              <a:noFill/>
              <a:ln>
                <a:noFill/>
              </a:ln>
              <a:effectLst/>
            </c:spPr>
            <c:txPr>
              <a:bodyPr/>
              <a:lstStyle/>
              <a:p>
                <a:pPr>
                  <a:defRPr sz="1600">
                    <a:solidFill>
                      <a:schemeClr val="bg1"/>
                    </a:solidFill>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Sheet1!$B$2:$P$2</c:f>
              <c:numCache>
                <c:formatCode>0.000</c:formatCode>
                <c:ptCount val="15"/>
                <c:pt idx="0">
                  <c:v>2.070459</c:v>
                </c:pt>
                <c:pt idx="1">
                  <c:v>2.280081</c:v>
                </c:pt>
                <c:pt idx="2">
                  <c:v>2.577331</c:v>
                </c:pt>
                <c:pt idx="3">
                  <c:v>2.9464570000000001</c:v>
                </c:pt>
                <c:pt idx="4">
                  <c:v>2.9796559999999999</c:v>
                </c:pt>
                <c:pt idx="5">
                  <c:v>2.688142</c:v>
                </c:pt>
                <c:pt idx="6">
                  <c:v>2.260338</c:v>
                </c:pt>
                <c:pt idx="7">
                  <c:v>2.224945</c:v>
                </c:pt>
                <c:pt idx="8">
                  <c:v>2.2259890000000002</c:v>
                </c:pt>
                <c:pt idx="9">
                  <c:v>2.160901</c:v>
                </c:pt>
                <c:pt idx="10">
                  <c:v>2.3927960000000001</c:v>
                </c:pt>
                <c:pt idx="11">
                  <c:v>2.7052</c:v>
                </c:pt>
                <c:pt idx="12">
                  <c:v>2.846276</c:v>
                </c:pt>
                <c:pt idx="13">
                  <c:v>2.992</c:v>
                </c:pt>
                <c:pt idx="14">
                  <c:v>3.1669999999999998</c:v>
                </c:pt>
              </c:numCache>
            </c:numRef>
          </c:val>
          <c:extLst xmlns:c16r2="http://schemas.microsoft.com/office/drawing/2015/06/chart">
            <c:ext xmlns:c16="http://schemas.microsoft.com/office/drawing/2014/chart" uri="{C3380CC4-5D6E-409C-BE32-E72D297353CC}">
              <c16:uniqueId val="{00000001-1D19-4295-94FA-53643D5468A3}"/>
            </c:ext>
          </c:extLst>
        </c:ser>
        <c:ser>
          <c:idx val="1"/>
          <c:order val="1"/>
          <c:tx>
            <c:strRef>
              <c:f>Sheet1!$A$3</c:f>
              <c:strCache>
                <c:ptCount val="1"/>
                <c:pt idx="0">
                  <c:v>Non-Hispanic</c:v>
                </c:pt>
              </c:strCache>
            </c:strRef>
          </c:tx>
          <c:spPr>
            <a:solidFill>
              <a:srgbClr val="0000FF"/>
            </a:solidFill>
          </c:spPr>
          <c:invertIfNegative val="0"/>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Sheet1!$B$3:$P$3</c:f>
              <c:numCache>
                <c:formatCode>0.000</c:formatCode>
                <c:ptCount val="15"/>
                <c:pt idx="0">
                  <c:v>7.9958220000000004</c:v>
                </c:pt>
                <c:pt idx="1">
                  <c:v>8.46129</c:v>
                </c:pt>
                <c:pt idx="2">
                  <c:v>8.6004050000000003</c:v>
                </c:pt>
                <c:pt idx="3">
                  <c:v>8.7414900000000006</c:v>
                </c:pt>
                <c:pt idx="4">
                  <c:v>8.8665240000000001</c:v>
                </c:pt>
                <c:pt idx="5">
                  <c:v>8.2045750000000002</c:v>
                </c:pt>
                <c:pt idx="6">
                  <c:v>7.4301440000000003</c:v>
                </c:pt>
                <c:pt idx="7">
                  <c:v>6.8677739999999998</c:v>
                </c:pt>
                <c:pt idx="8">
                  <c:v>6.831073</c:v>
                </c:pt>
                <c:pt idx="9">
                  <c:v>6.7554610000000004</c:v>
                </c:pt>
                <c:pt idx="10">
                  <c:v>6.8643599999999996</c:v>
                </c:pt>
                <c:pt idx="11">
                  <c:v>7.1433730000000004</c:v>
                </c:pt>
                <c:pt idx="12">
                  <c:v>7.0914149999999996</c:v>
                </c:pt>
                <c:pt idx="13">
                  <c:v>7.3390000000000004</c:v>
                </c:pt>
                <c:pt idx="14">
                  <c:v>7.4980000000000002</c:v>
                </c:pt>
              </c:numCache>
            </c:numRef>
          </c:val>
          <c:extLst xmlns:c16r2="http://schemas.microsoft.com/office/drawing/2015/06/chart">
            <c:ext xmlns:c16="http://schemas.microsoft.com/office/drawing/2014/chart" uri="{C3380CC4-5D6E-409C-BE32-E72D297353CC}">
              <c16:uniqueId val="{00000002-1D19-4295-94FA-53643D5468A3}"/>
            </c:ext>
          </c:extLst>
        </c:ser>
        <c:dLbls>
          <c:showLegendKey val="0"/>
          <c:showVal val="0"/>
          <c:showCatName val="0"/>
          <c:showSerName val="0"/>
          <c:showPercent val="0"/>
          <c:showBubbleSize val="0"/>
        </c:dLbls>
        <c:gapWidth val="53"/>
        <c:overlap val="100"/>
        <c:axId val="119921664"/>
        <c:axId val="118977664"/>
      </c:barChart>
      <c:barChart>
        <c:barDir val="col"/>
        <c:grouping val="stacked"/>
        <c:varyColors val="0"/>
        <c:ser>
          <c:idx val="0"/>
          <c:order val="2"/>
          <c:tx>
            <c:strRef>
              <c:f>Sheet1!$A$4</c:f>
              <c:strCache>
                <c:ptCount val="1"/>
              </c:strCache>
            </c:strRef>
          </c:tx>
          <c:spPr>
            <a:noFill/>
          </c:spPr>
          <c:invertIfNegative val="0"/>
          <c:dLbls>
            <c:dLbl>
              <c:idx val="0"/>
              <c:layout>
                <c:manualLayout>
                  <c:x val="0"/>
                  <c:y val="-0.33168832554156141"/>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D19-4295-94FA-53643D5468A3}"/>
                </c:ext>
              </c:extLst>
            </c:dLbl>
            <c:dLbl>
              <c:idx val="1"/>
              <c:layout>
                <c:manualLayout>
                  <c:x val="0"/>
                  <c:y val="-0.35172272086834006"/>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1D19-4295-94FA-53643D5468A3}"/>
                </c:ext>
              </c:extLst>
            </c:dLbl>
            <c:dLbl>
              <c:idx val="2"/>
              <c:layout>
                <c:manualLayout>
                  <c:x val="0"/>
                  <c:y val="-0.36466336782586539"/>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1D19-4295-94FA-53643D5468A3}"/>
                </c:ext>
              </c:extLst>
            </c:dLbl>
            <c:dLbl>
              <c:idx val="3"/>
              <c:layout>
                <c:manualLayout>
                  <c:x val="0"/>
                  <c:y val="-0.37736400723207408"/>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1D19-4295-94FA-53643D5468A3}"/>
                </c:ext>
              </c:extLst>
            </c:dLbl>
            <c:dLbl>
              <c:idx val="4"/>
              <c:layout>
                <c:manualLayout>
                  <c:x val="-1.5031942878617061E-3"/>
                  <c:y val="-0.38939277897664309"/>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1D19-4295-94FA-53643D5468A3}"/>
                </c:ext>
              </c:extLst>
            </c:dLbl>
            <c:dLbl>
              <c:idx val="5"/>
              <c:layout>
                <c:manualLayout>
                  <c:x val="5.5116487177899403E-17"/>
                  <c:y val="-0.3537976062939918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1D19-4295-94FA-53643D5468A3}"/>
                </c:ext>
              </c:extLst>
            </c:dLbl>
            <c:dLbl>
              <c:idx val="6"/>
              <c:layout>
                <c:manualLayout>
                  <c:x val="0"/>
                  <c:y val="-0.31809192653735291"/>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1D19-4295-94FA-53643D5468A3}"/>
                </c:ext>
              </c:extLst>
            </c:dLbl>
            <c:dLbl>
              <c:idx val="7"/>
              <c:layout>
                <c:manualLayout>
                  <c:x val="0"/>
                  <c:y val="-0.30280914353948019"/>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1D19-4295-94FA-53643D5468A3}"/>
                </c:ext>
              </c:extLst>
            </c:dLbl>
            <c:dLbl>
              <c:idx val="8"/>
              <c:layout>
                <c:manualLayout>
                  <c:x val="0"/>
                  <c:y val="-0.30174052478581576"/>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1D19-4295-94FA-53643D5468A3}"/>
                </c:ext>
              </c:extLst>
            </c:dLbl>
            <c:dLbl>
              <c:idx val="9"/>
              <c:layout>
                <c:manualLayout>
                  <c:x val="0"/>
                  <c:y val="-0.3073017549137277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1D19-4295-94FA-53643D5468A3}"/>
                </c:ext>
              </c:extLst>
            </c:dLbl>
            <c:dLbl>
              <c:idx val="10"/>
              <c:layout>
                <c:manualLayout>
                  <c:x val="1.5031942878617061E-3"/>
                  <c:y val="-0.305240107314647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1D19-4295-94FA-53643D5468A3}"/>
                </c:ext>
              </c:extLst>
            </c:dLbl>
            <c:dLbl>
              <c:idx val="11"/>
              <c:layout>
                <c:manualLayout>
                  <c:x val="0"/>
                  <c:y val="-0.32768417078254358"/>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1D19-4295-94FA-53643D5468A3}"/>
                </c:ext>
              </c:extLst>
            </c:dLbl>
            <c:dLbl>
              <c:idx val="12"/>
              <c:layout>
                <c:manualLayout>
                  <c:x val="0"/>
                  <c:y val="-0.3400718986650131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1D19-4295-94FA-53643D5468A3}"/>
                </c:ext>
              </c:extLst>
            </c:dLbl>
            <c:dLbl>
              <c:idx val="13"/>
              <c:layout>
                <c:manualLayout>
                  <c:x val="0"/>
                  <c:y val="-0.34439702275524831"/>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1D19-4295-94FA-53643D5468A3}"/>
                </c:ext>
              </c:extLst>
            </c:dLbl>
            <c:dLbl>
              <c:idx val="14"/>
              <c:layout>
                <c:manualLayout>
                  <c:x val="4.5095828635851182E-3"/>
                  <c:y val="-0.3565094422155440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1D19-4295-94FA-53643D5468A3}"/>
                </c:ext>
              </c:extLst>
            </c:dLbl>
            <c:numFmt formatCode="#,##0.0" sourceLinked="0"/>
            <c:spPr>
              <a:noFill/>
              <a:ln>
                <a:noFill/>
              </a:ln>
              <a:effectLst/>
            </c:spPr>
            <c:txPr>
              <a:bodyPr/>
              <a:lstStyle/>
              <a:p>
                <a:pPr>
                  <a:defRPr sz="1600">
                    <a:latin typeface="Times New Roman" panose="02020603050405020304" pitchFamily="18" charset="0"/>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Sheet1!$B$4:$P$4</c:f>
              <c:numCache>
                <c:formatCode>0.000</c:formatCode>
                <c:ptCount val="15"/>
                <c:pt idx="0">
                  <c:v>10.066000000000001</c:v>
                </c:pt>
                <c:pt idx="1">
                  <c:v>10.741</c:v>
                </c:pt>
                <c:pt idx="2">
                  <c:v>11.177</c:v>
                </c:pt>
                <c:pt idx="3">
                  <c:v>11.686999999999999</c:v>
                </c:pt>
                <c:pt idx="4">
                  <c:v>11.846</c:v>
                </c:pt>
                <c:pt idx="5">
                  <c:v>10.893000000000001</c:v>
                </c:pt>
                <c:pt idx="6">
                  <c:v>9.69</c:v>
                </c:pt>
                <c:pt idx="7">
                  <c:v>9.093</c:v>
                </c:pt>
                <c:pt idx="8">
                  <c:v>9.0570000000000004</c:v>
                </c:pt>
                <c:pt idx="9">
                  <c:v>8.9160000000000004</c:v>
                </c:pt>
                <c:pt idx="10">
                  <c:v>9.2569999999999997</c:v>
                </c:pt>
                <c:pt idx="11">
                  <c:v>9.8490000000000002</c:v>
                </c:pt>
                <c:pt idx="12">
                  <c:v>9.9380000000000006</c:v>
                </c:pt>
                <c:pt idx="13">
                  <c:v>10.33</c:v>
                </c:pt>
                <c:pt idx="14" formatCode="_(* #,##0.000_);_(* \(#,##0.000\);_(* &quot;-&quot;??_);_(@_)">
                  <c:v>10.656000000000001</c:v>
                </c:pt>
              </c:numCache>
            </c:numRef>
          </c:val>
          <c:extLst xmlns:c16r2="http://schemas.microsoft.com/office/drawing/2015/06/chart">
            <c:ext xmlns:c16="http://schemas.microsoft.com/office/drawing/2014/chart" uri="{C3380CC4-5D6E-409C-BE32-E72D297353CC}">
              <c16:uniqueId val="{00000012-1D19-4295-94FA-53643D5468A3}"/>
            </c:ext>
          </c:extLst>
        </c:ser>
        <c:dLbls>
          <c:showLegendKey val="0"/>
          <c:showVal val="0"/>
          <c:showCatName val="0"/>
          <c:showSerName val="0"/>
          <c:showPercent val="0"/>
          <c:showBubbleSize val="0"/>
        </c:dLbls>
        <c:gapWidth val="53"/>
        <c:overlap val="100"/>
        <c:axId val="118985472"/>
        <c:axId val="118979584"/>
      </c:barChart>
      <c:catAx>
        <c:axId val="119921664"/>
        <c:scaling>
          <c:orientation val="minMax"/>
        </c:scaling>
        <c:delete val="0"/>
        <c:axPos val="b"/>
        <c:title>
          <c:tx>
            <c:rich>
              <a:bodyPr/>
              <a:lstStyle/>
              <a:p>
                <a:pPr>
                  <a:defRPr sz="1600" b="0">
                    <a:latin typeface="Times New Roman" panose="02020603050405020304" pitchFamily="18" charset="0"/>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Year</a:t>
                </a:r>
              </a:p>
            </c:rich>
          </c:tx>
          <c:layout>
            <c:manualLayout>
              <c:xMode val="edge"/>
              <c:yMode val="edge"/>
              <c:x val="0.52238084670081408"/>
              <c:y val="0.93465079764619929"/>
            </c:manualLayout>
          </c:layout>
          <c:overlay val="0"/>
        </c:title>
        <c:numFmt formatCode="General" sourceLinked="1"/>
        <c:majorTickMark val="out"/>
        <c:minorTickMark val="none"/>
        <c:tickLblPos val="nextTo"/>
        <c:txPr>
          <a:bodyPr rot="0" vert="horz"/>
          <a:lstStyle/>
          <a:p>
            <a:pPr>
              <a:defRPr sz="1600"/>
            </a:pPr>
            <a:endParaRPr lang="en-US"/>
          </a:p>
        </c:txPr>
        <c:crossAx val="118977664"/>
        <c:crosses val="autoZero"/>
        <c:auto val="1"/>
        <c:lblAlgn val="ctr"/>
        <c:lblOffset val="100"/>
        <c:tickLblSkip val="1"/>
        <c:noMultiLvlLbl val="0"/>
      </c:catAx>
      <c:valAx>
        <c:axId val="118977664"/>
        <c:scaling>
          <c:orientation val="minMax"/>
          <c:max val="14"/>
          <c:min val="0"/>
        </c:scaling>
        <c:delete val="0"/>
        <c:axPos val="l"/>
        <c:title>
          <c:tx>
            <c:rich>
              <a:bodyPr/>
              <a:lstStyle/>
              <a:p>
                <a:pPr>
                  <a:defRPr sz="1600" b="0">
                    <a:latin typeface="Times New Roman" panose="02020603050405020304" pitchFamily="18" charset="0"/>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Number of employees (in millions)</a:t>
                </a:r>
              </a:p>
            </c:rich>
          </c:tx>
          <c:layout>
            <c:manualLayout>
              <c:xMode val="edge"/>
              <c:yMode val="edge"/>
              <c:x val="0"/>
              <c:y val="0.17201538811005276"/>
            </c:manualLayout>
          </c:layout>
          <c:overlay val="0"/>
        </c:title>
        <c:numFmt formatCode="#,##0.0" sourceLinked="0"/>
        <c:majorTickMark val="out"/>
        <c:minorTickMark val="none"/>
        <c:tickLblPos val="nextTo"/>
        <c:txPr>
          <a:bodyPr rot="0" vert="horz"/>
          <a:lstStyle/>
          <a:p>
            <a:pPr>
              <a:defRPr sz="1600"/>
            </a:pPr>
            <a:endParaRPr lang="en-US"/>
          </a:p>
        </c:txPr>
        <c:crossAx val="119921664"/>
        <c:crosses val="autoZero"/>
        <c:crossBetween val="between"/>
        <c:majorUnit val="2"/>
      </c:valAx>
      <c:valAx>
        <c:axId val="118979584"/>
        <c:scaling>
          <c:orientation val="minMax"/>
        </c:scaling>
        <c:delete val="1"/>
        <c:axPos val="r"/>
        <c:numFmt formatCode="0.000" sourceLinked="1"/>
        <c:majorTickMark val="out"/>
        <c:minorTickMark val="none"/>
        <c:tickLblPos val="nextTo"/>
        <c:crossAx val="118985472"/>
        <c:crosses val="max"/>
        <c:crossBetween val="between"/>
      </c:valAx>
      <c:catAx>
        <c:axId val="118985472"/>
        <c:scaling>
          <c:orientation val="minMax"/>
        </c:scaling>
        <c:delete val="1"/>
        <c:axPos val="b"/>
        <c:numFmt formatCode="General" sourceLinked="1"/>
        <c:majorTickMark val="out"/>
        <c:minorTickMark val="none"/>
        <c:tickLblPos val="nextTo"/>
        <c:crossAx val="118979584"/>
        <c:crosses val="autoZero"/>
        <c:auto val="1"/>
        <c:lblAlgn val="ctr"/>
        <c:lblOffset val="100"/>
        <c:noMultiLvlLbl val="0"/>
      </c:catAx>
    </c:plotArea>
    <c:legend>
      <c:legendPos val="r"/>
      <c:layout>
        <c:manualLayout>
          <c:xMode val="edge"/>
          <c:yMode val="edge"/>
          <c:x val="0.64899265269406159"/>
          <c:y val="1.4064711100742529E-3"/>
          <c:w val="0.18565597564115083"/>
          <c:h val="0.20287890112993484"/>
        </c:manualLayout>
      </c:layout>
      <c:overlay val="1"/>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326070460855282"/>
          <c:y val="0.25972884627311105"/>
          <c:w val="0.42270281527669235"/>
          <c:h val="0.69001294809718938"/>
        </c:manualLayout>
      </c:layout>
      <c:pieChart>
        <c:varyColors val="1"/>
        <c:ser>
          <c:idx val="0"/>
          <c:order val="0"/>
          <c:tx>
            <c:strRef>
              <c:f>Sheet1!$B$1</c:f>
              <c:strCache>
                <c:ptCount val="1"/>
                <c:pt idx="0">
                  <c:v>Percentage</c:v>
                </c:pt>
              </c:strCache>
            </c:strRef>
          </c:tx>
          <c:dPt>
            <c:idx val="0"/>
            <c:bubble3D val="0"/>
          </c:dPt>
          <c:dPt>
            <c:idx val="1"/>
            <c:bubble3D val="0"/>
          </c:dPt>
          <c:dPt>
            <c:idx val="2"/>
            <c:bubble3D val="0"/>
          </c:dPt>
          <c:dPt>
            <c:idx val="3"/>
            <c:bubble3D val="0"/>
          </c:dPt>
          <c:dLbls>
            <c:dLbl>
              <c:idx val="0"/>
              <c:layout>
                <c:manualLayout>
                  <c:x val="-7.849781794135563E-3"/>
                  <c:y val="-2.0118711059278385E-2"/>
                </c:manualLayout>
              </c:layout>
              <c:showLegendKey val="0"/>
              <c:showVal val="0"/>
              <c:showCatName val="0"/>
              <c:showSerName val="0"/>
              <c:showPercent val="1"/>
              <c:showBubbleSize val="0"/>
            </c:dLbl>
            <c:dLbl>
              <c:idx val="1"/>
              <c:layout>
                <c:manualLayout>
                  <c:x val="1.440701946785267E-2"/>
                  <c:y val="-5.3951665479253551E-3"/>
                </c:manualLayout>
              </c:layout>
              <c:showLegendKey val="0"/>
              <c:showVal val="0"/>
              <c:showCatName val="0"/>
              <c:showSerName val="0"/>
              <c:showPercent val="1"/>
              <c:showBubbleSize val="0"/>
            </c:dLbl>
            <c:dLbl>
              <c:idx val="3"/>
              <c:layout>
                <c:manualLayout>
                  <c:x val="-8.3917491692980292E-3"/>
                  <c:y val="1.6892842394732422E-2"/>
                </c:manualLayout>
              </c:layout>
              <c:showLegendKey val="0"/>
              <c:showVal val="0"/>
              <c:showCatName val="0"/>
              <c:showSerName val="0"/>
              <c:showPercent val="1"/>
              <c:showBubbleSize val="0"/>
            </c:dLbl>
            <c:numFmt formatCode="0.0%" sourceLinked="0"/>
            <c:showLegendKey val="0"/>
            <c:showVal val="0"/>
            <c:showCatName val="0"/>
            <c:showSerName val="0"/>
            <c:showPercent val="1"/>
            <c:showBubbleSize val="0"/>
            <c:showLeaderLines val="1"/>
          </c:dLbls>
          <c:cat>
            <c:strRef>
              <c:f>Sheet1!$A$2:$A$5</c:f>
              <c:strCache>
                <c:ptCount val="4"/>
                <c:pt idx="0">
                  <c:v>1-19 employees</c:v>
                </c:pt>
                <c:pt idx="1">
                  <c:v>20-49 employees</c:v>
                </c:pt>
                <c:pt idx="2">
                  <c:v>50-99 employees</c:v>
                </c:pt>
                <c:pt idx="3">
                  <c:v>100+ employees</c:v>
                </c:pt>
              </c:strCache>
            </c:strRef>
          </c:cat>
          <c:val>
            <c:numRef>
              <c:f>Sheet1!$B$2:$B$5</c:f>
              <c:numCache>
                <c:formatCode>0%</c:formatCode>
                <c:ptCount val="4"/>
                <c:pt idx="0">
                  <c:v>0.74664679582712368</c:v>
                </c:pt>
                <c:pt idx="1">
                  <c:v>0.11177347242921014</c:v>
                </c:pt>
                <c:pt idx="2">
                  <c:v>6.1102831594634872E-2</c:v>
                </c:pt>
                <c:pt idx="3">
                  <c:v>8.0476900149031291E-2</c:v>
                </c:pt>
              </c:numCache>
            </c:numRef>
          </c:val>
        </c:ser>
        <c:ser>
          <c:idx val="1"/>
          <c:order val="1"/>
          <c:tx>
            <c:strRef>
              <c:f>Sheet1!$C$1</c:f>
              <c:strCache>
                <c:ptCount val="1"/>
                <c:pt idx="0">
                  <c:v>Number</c:v>
                </c:pt>
              </c:strCache>
            </c:strRef>
          </c:tx>
          <c:dLbls>
            <c:showLegendKey val="0"/>
            <c:showVal val="0"/>
            <c:showCatName val="0"/>
            <c:showSerName val="0"/>
            <c:showPercent val="1"/>
            <c:showBubbleSize val="0"/>
            <c:showLeaderLines val="1"/>
          </c:dLbls>
          <c:cat>
            <c:strRef>
              <c:f>Sheet1!$A$2:$A$5</c:f>
              <c:strCache>
                <c:ptCount val="4"/>
                <c:pt idx="0">
                  <c:v>1-19 employees</c:v>
                </c:pt>
                <c:pt idx="1">
                  <c:v>20-49 employees</c:v>
                </c:pt>
                <c:pt idx="2">
                  <c:v>50-99 employees</c:v>
                </c:pt>
                <c:pt idx="3">
                  <c:v>100+ employees</c:v>
                </c:pt>
              </c:strCache>
            </c:strRef>
          </c:cat>
          <c:val>
            <c:numRef>
              <c:f>Sheet1!$C$2:$C$5</c:f>
              <c:numCache>
                <c:formatCode>General</c:formatCode>
                <c:ptCount val="4"/>
                <c:pt idx="0">
                  <c:v>501</c:v>
                </c:pt>
                <c:pt idx="1">
                  <c:v>75</c:v>
                </c:pt>
                <c:pt idx="2">
                  <c:v>41</c:v>
                </c:pt>
                <c:pt idx="3">
                  <c:v>54</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087156901997415"/>
          <c:y val="4.9075081084477704E-3"/>
          <c:w val="0.54255592627192784"/>
          <c:h val="0.97691835481890732"/>
        </c:manualLayout>
      </c:layout>
      <c:barChart>
        <c:barDir val="bar"/>
        <c:grouping val="clustered"/>
        <c:varyColors val="0"/>
        <c:ser>
          <c:idx val="0"/>
          <c:order val="0"/>
          <c:tx>
            <c:strRef>
              <c:f>Sheet1!$B$1</c:f>
              <c:strCache>
                <c:ptCount val="1"/>
                <c:pt idx="0">
                  <c:v>Falls to lower level</c:v>
                </c:pt>
              </c:strCache>
            </c:strRef>
          </c:tx>
          <c:spPr>
            <a:solidFill>
              <a:srgbClr val="FF0000"/>
            </a:solidFill>
            <a:ln>
              <a:solidFill>
                <a:srgbClr val="FF0000"/>
              </a:solidFill>
            </a:ln>
          </c:spPr>
          <c:invertIfNegative val="0"/>
          <c:dLbls>
            <c:spPr>
              <a:noFill/>
              <a:ln>
                <a:noFill/>
              </a:ln>
              <a:effectLst/>
            </c:spPr>
            <c:txPr>
              <a:bodyPr/>
              <a:lstStyle/>
              <a:p>
                <a:pPr>
                  <a:defRPr sz="1600">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Sheet1!$A$2:$A$14</c:f>
              <c:strCache>
                <c:ptCount val="13"/>
                <c:pt idx="0">
                  <c:v>Roofing Contractors</c:v>
                </c:pt>
                <c:pt idx="1">
                  <c:v>Residential Building Construction</c:v>
                </c:pt>
                <c:pt idx="2">
                  <c:v>Painting and Wall Covering</c:v>
                </c:pt>
                <c:pt idx="3">
                  <c:v>Nonresidential Building Construction</c:v>
                </c:pt>
                <c:pt idx="4">
                  <c:v>Electrical Contractors</c:v>
                </c:pt>
                <c:pt idx="5">
                  <c:v>Framing Contractors</c:v>
                </c:pt>
                <c:pt idx="6">
                  <c:v>Plumbing, Heating, and Air-Conditioning</c:v>
                </c:pt>
                <c:pt idx="7">
                  <c:v>Structural Steel and Precast Concrete</c:v>
                </c:pt>
                <c:pt idx="8">
                  <c:v>Masonry Contractors</c:v>
                </c:pt>
                <c:pt idx="9">
                  <c:v>Drywall and Insulation</c:v>
                </c:pt>
                <c:pt idx="10">
                  <c:v>Utility System Construction</c:v>
                </c:pt>
                <c:pt idx="11">
                  <c:v>Finish Carpentry</c:v>
                </c:pt>
                <c:pt idx="12">
                  <c:v>Highway, Street, and Bridge Construction</c:v>
                </c:pt>
              </c:strCache>
            </c:strRef>
          </c:cat>
          <c:val>
            <c:numRef>
              <c:f>Sheet1!$B$2:$B$14</c:f>
              <c:numCache>
                <c:formatCode>General</c:formatCode>
                <c:ptCount val="13"/>
                <c:pt idx="0">
                  <c:v>512</c:v>
                </c:pt>
                <c:pt idx="1">
                  <c:v>365</c:v>
                </c:pt>
                <c:pt idx="2">
                  <c:v>182</c:v>
                </c:pt>
                <c:pt idx="3">
                  <c:v>157</c:v>
                </c:pt>
                <c:pt idx="4">
                  <c:v>135</c:v>
                </c:pt>
                <c:pt idx="5">
                  <c:v>127</c:v>
                </c:pt>
                <c:pt idx="6">
                  <c:v>111</c:v>
                </c:pt>
                <c:pt idx="7">
                  <c:v>97</c:v>
                </c:pt>
                <c:pt idx="8">
                  <c:v>82</c:v>
                </c:pt>
                <c:pt idx="9">
                  <c:v>77</c:v>
                </c:pt>
                <c:pt idx="10">
                  <c:v>60</c:v>
                </c:pt>
                <c:pt idx="11">
                  <c:v>59</c:v>
                </c:pt>
                <c:pt idx="12">
                  <c:v>52</c:v>
                </c:pt>
              </c:numCache>
            </c:numRef>
          </c:val>
          <c:extLst xmlns:c16r2="http://schemas.microsoft.com/office/drawing/2015/06/chart">
            <c:ext xmlns:c16="http://schemas.microsoft.com/office/drawing/2014/chart" uri="{C3380CC4-5D6E-409C-BE32-E72D297353CC}">
              <c16:uniqueId val="{00000000-B932-4F51-B6CA-3524C9CF5348}"/>
            </c:ext>
          </c:extLst>
        </c:ser>
        <c:dLbls>
          <c:dLblPos val="outEnd"/>
          <c:showLegendKey val="0"/>
          <c:showVal val="1"/>
          <c:showCatName val="0"/>
          <c:showSerName val="0"/>
          <c:showPercent val="0"/>
          <c:showBubbleSize val="0"/>
        </c:dLbls>
        <c:gapWidth val="150"/>
        <c:axId val="121527296"/>
        <c:axId val="136963968"/>
      </c:barChart>
      <c:catAx>
        <c:axId val="121527296"/>
        <c:scaling>
          <c:orientation val="maxMin"/>
        </c:scaling>
        <c:delete val="0"/>
        <c:axPos val="l"/>
        <c:numFmt formatCode="General" sourceLinked="0"/>
        <c:majorTickMark val="none"/>
        <c:minorTickMark val="none"/>
        <c:tickLblPos val="nextTo"/>
        <c:spPr>
          <a:noFill/>
          <a:ln>
            <a:noFill/>
          </a:ln>
        </c:spPr>
        <c:txPr>
          <a:bodyPr/>
          <a:lstStyle/>
          <a:p>
            <a:pPr>
              <a:defRPr sz="1600">
                <a:latin typeface="Times New Roman" panose="02020603050405020304" pitchFamily="18" charset="0"/>
                <a:cs typeface="Times New Roman" panose="02020603050405020304" pitchFamily="18" charset="0"/>
              </a:defRPr>
            </a:pPr>
            <a:endParaRPr lang="en-US"/>
          </a:p>
        </c:txPr>
        <c:crossAx val="136963968"/>
        <c:crosses val="autoZero"/>
        <c:auto val="0"/>
        <c:lblAlgn val="ctr"/>
        <c:lblOffset val="100"/>
        <c:noMultiLvlLbl val="0"/>
      </c:catAx>
      <c:valAx>
        <c:axId val="136963968"/>
        <c:scaling>
          <c:orientation val="minMax"/>
        </c:scaling>
        <c:delete val="1"/>
        <c:axPos val="t"/>
        <c:numFmt formatCode="General" sourceLinked="1"/>
        <c:majorTickMark val="out"/>
        <c:minorTickMark val="none"/>
        <c:tickLblPos val="nextTo"/>
        <c:crossAx val="1215272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951156842146756E-2"/>
          <c:y val="2.9355597262894991E-2"/>
          <c:w val="0.89971476078169454"/>
          <c:h val="0.72758575361673239"/>
        </c:manualLayout>
      </c:layout>
      <c:barChart>
        <c:barDir val="col"/>
        <c:grouping val="clustered"/>
        <c:varyColors val="0"/>
        <c:ser>
          <c:idx val="1"/>
          <c:order val="0"/>
          <c:tx>
            <c:strRef>
              <c:f>Sheet1!$A$2</c:f>
              <c:strCache>
                <c:ptCount val="1"/>
                <c:pt idx="0">
                  <c:v>Roofing contractors</c:v>
                </c:pt>
              </c:strCache>
            </c:strRef>
          </c:tx>
          <c:spPr>
            <a:solidFill>
              <a:schemeClr val="accent1"/>
            </a:solidFill>
          </c:spPr>
          <c:invertIfNegative val="0"/>
          <c:dLbls>
            <c:dLbl>
              <c:idx val="18"/>
              <c:layout>
                <c:manualLayout>
                  <c:x val="-2.0634920634920634E-2"/>
                  <c:y val="3.017116057362123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94B7-4166-BBB3-67908E745F59}"/>
                </c:ext>
              </c:extLst>
            </c:dLbl>
            <c:spPr>
              <a:noFill/>
              <a:ln>
                <a:noFill/>
              </a:ln>
              <a:effectLst/>
            </c:spPr>
            <c:txPr>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7"/>
                <c:pt idx="0">
                  <c:v>2011</c:v>
                </c:pt>
                <c:pt idx="1">
                  <c:v>2012</c:v>
                </c:pt>
                <c:pt idx="2">
                  <c:v>2013</c:v>
                </c:pt>
                <c:pt idx="3">
                  <c:v>2014</c:v>
                </c:pt>
                <c:pt idx="4">
                  <c:v>2015</c:v>
                </c:pt>
                <c:pt idx="5">
                  <c:v>2016</c:v>
                </c:pt>
                <c:pt idx="6">
                  <c:v>2017</c:v>
                </c:pt>
              </c:numCache>
            </c:numRef>
          </c:cat>
          <c:val>
            <c:numRef>
              <c:f>Sheet1!$B$2:$P$2</c:f>
              <c:numCache>
                <c:formatCode>General</c:formatCode>
                <c:ptCount val="7"/>
                <c:pt idx="0">
                  <c:v>61</c:v>
                </c:pt>
                <c:pt idx="1">
                  <c:v>65</c:v>
                </c:pt>
                <c:pt idx="2">
                  <c:v>66</c:v>
                </c:pt>
                <c:pt idx="3">
                  <c:v>71</c:v>
                </c:pt>
                <c:pt idx="4">
                  <c:v>69</c:v>
                </c:pt>
                <c:pt idx="5">
                  <c:v>91</c:v>
                </c:pt>
                <c:pt idx="6">
                  <c:v>87</c:v>
                </c:pt>
              </c:numCache>
            </c:numRef>
          </c:val>
          <c:extLst xmlns:c16r2="http://schemas.microsoft.com/office/drawing/2015/06/chart">
            <c:ext xmlns:c16="http://schemas.microsoft.com/office/drawing/2014/chart" uri="{C3380CC4-5D6E-409C-BE32-E72D297353CC}">
              <c16:uniqueId val="{00000001-94B7-4166-BBB3-67908E745F59}"/>
            </c:ext>
          </c:extLst>
        </c:ser>
        <c:ser>
          <c:idx val="2"/>
          <c:order val="1"/>
          <c:tx>
            <c:strRef>
              <c:f>Sheet1!$A$3</c:f>
              <c:strCache>
                <c:ptCount val="1"/>
                <c:pt idx="0">
                  <c:v>Residential building </c:v>
                </c:pt>
              </c:strCache>
            </c:strRef>
          </c:tx>
          <c:spPr>
            <a:solidFill>
              <a:schemeClr val="accent2"/>
            </a:solidFill>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7"/>
                <c:pt idx="0">
                  <c:v>2011</c:v>
                </c:pt>
                <c:pt idx="1">
                  <c:v>2012</c:v>
                </c:pt>
                <c:pt idx="2">
                  <c:v>2013</c:v>
                </c:pt>
                <c:pt idx="3">
                  <c:v>2014</c:v>
                </c:pt>
                <c:pt idx="4">
                  <c:v>2015</c:v>
                </c:pt>
                <c:pt idx="5">
                  <c:v>2016</c:v>
                </c:pt>
                <c:pt idx="6">
                  <c:v>2017</c:v>
                </c:pt>
              </c:numCache>
            </c:numRef>
          </c:cat>
          <c:val>
            <c:numRef>
              <c:f>Sheet1!$B$3:$P$3</c:f>
              <c:numCache>
                <c:formatCode>General</c:formatCode>
                <c:ptCount val="7"/>
                <c:pt idx="0">
                  <c:v>26</c:v>
                </c:pt>
                <c:pt idx="1">
                  <c:v>46</c:v>
                </c:pt>
                <c:pt idx="2">
                  <c:v>40</c:v>
                </c:pt>
                <c:pt idx="3">
                  <c:v>52</c:v>
                </c:pt>
                <c:pt idx="4">
                  <c:v>61</c:v>
                </c:pt>
                <c:pt idx="5">
                  <c:v>61</c:v>
                </c:pt>
                <c:pt idx="6">
                  <c:v>62</c:v>
                </c:pt>
              </c:numCache>
            </c:numRef>
          </c:val>
          <c:extLst xmlns:c16r2="http://schemas.microsoft.com/office/drawing/2015/06/chart">
            <c:ext xmlns:c16="http://schemas.microsoft.com/office/drawing/2014/chart" uri="{C3380CC4-5D6E-409C-BE32-E72D297353CC}">
              <c16:uniqueId val="{00000002-94B7-4166-BBB3-67908E745F59}"/>
            </c:ext>
          </c:extLst>
        </c:ser>
        <c:ser>
          <c:idx val="4"/>
          <c:order val="2"/>
          <c:tx>
            <c:strRef>
              <c:f>Sheet1!$A$4</c:f>
              <c:strCache>
                <c:ptCount val="1"/>
                <c:pt idx="0">
                  <c:v>Painting &amp; wall covering </c:v>
                </c:pt>
              </c:strCache>
            </c:strRef>
          </c:tx>
          <c:spPr>
            <a:solidFill>
              <a:schemeClr val="accent3"/>
            </a:solidFill>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7"/>
                <c:pt idx="0">
                  <c:v>2011</c:v>
                </c:pt>
                <c:pt idx="1">
                  <c:v>2012</c:v>
                </c:pt>
                <c:pt idx="2">
                  <c:v>2013</c:v>
                </c:pt>
                <c:pt idx="3">
                  <c:v>2014</c:v>
                </c:pt>
                <c:pt idx="4">
                  <c:v>2015</c:v>
                </c:pt>
                <c:pt idx="5">
                  <c:v>2016</c:v>
                </c:pt>
                <c:pt idx="6">
                  <c:v>2017</c:v>
                </c:pt>
              </c:numCache>
            </c:numRef>
          </c:cat>
          <c:val>
            <c:numRef>
              <c:f>Sheet1!$B$4:$P$4</c:f>
              <c:numCache>
                <c:formatCode>General</c:formatCode>
                <c:ptCount val="7"/>
                <c:pt idx="0">
                  <c:v>20</c:v>
                </c:pt>
                <c:pt idx="1">
                  <c:v>25</c:v>
                </c:pt>
                <c:pt idx="2">
                  <c:v>26</c:v>
                </c:pt>
                <c:pt idx="3">
                  <c:v>34</c:v>
                </c:pt>
                <c:pt idx="4">
                  <c:v>19</c:v>
                </c:pt>
                <c:pt idx="5">
                  <c:v>28</c:v>
                </c:pt>
                <c:pt idx="6">
                  <c:v>29</c:v>
                </c:pt>
              </c:numCache>
            </c:numRef>
          </c:val>
          <c:extLst xmlns:c16r2="http://schemas.microsoft.com/office/drawing/2015/06/chart">
            <c:ext xmlns:c16="http://schemas.microsoft.com/office/drawing/2014/chart" uri="{C3380CC4-5D6E-409C-BE32-E72D297353CC}">
              <c16:uniqueId val="{00000003-94B7-4166-BBB3-67908E745F59}"/>
            </c:ext>
          </c:extLst>
        </c:ser>
        <c:ser>
          <c:idx val="3"/>
          <c:order val="3"/>
          <c:tx>
            <c:strRef>
              <c:f>Sheet1!$A$5</c:f>
              <c:strCache>
                <c:ptCount val="1"/>
                <c:pt idx="0">
                  <c:v>Nonresidential building </c:v>
                </c:pt>
              </c:strCache>
            </c:strRef>
          </c:tx>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7"/>
                <c:pt idx="0">
                  <c:v>2011</c:v>
                </c:pt>
                <c:pt idx="1">
                  <c:v>2012</c:v>
                </c:pt>
                <c:pt idx="2">
                  <c:v>2013</c:v>
                </c:pt>
                <c:pt idx="3">
                  <c:v>2014</c:v>
                </c:pt>
                <c:pt idx="4">
                  <c:v>2015</c:v>
                </c:pt>
                <c:pt idx="5">
                  <c:v>2016</c:v>
                </c:pt>
                <c:pt idx="6">
                  <c:v>2017</c:v>
                </c:pt>
              </c:numCache>
            </c:numRef>
          </c:cat>
          <c:val>
            <c:numRef>
              <c:f>Sheet1!$B$5:$P$5</c:f>
              <c:numCache>
                <c:formatCode>General</c:formatCode>
                <c:ptCount val="7"/>
                <c:pt idx="0">
                  <c:v>23</c:v>
                </c:pt>
                <c:pt idx="1">
                  <c:v>23</c:v>
                </c:pt>
                <c:pt idx="2">
                  <c:v>19</c:v>
                </c:pt>
                <c:pt idx="3">
                  <c:v>25</c:v>
                </c:pt>
                <c:pt idx="4">
                  <c:v>24</c:v>
                </c:pt>
                <c:pt idx="5">
                  <c:v>14</c:v>
                </c:pt>
                <c:pt idx="6">
                  <c:v>22</c:v>
                </c:pt>
              </c:numCache>
            </c:numRef>
          </c:val>
          <c:extLst xmlns:c16r2="http://schemas.microsoft.com/office/drawing/2015/06/chart">
            <c:ext xmlns:c16="http://schemas.microsoft.com/office/drawing/2014/chart" uri="{C3380CC4-5D6E-409C-BE32-E72D297353CC}">
              <c16:uniqueId val="{00000004-94B7-4166-BBB3-67908E745F59}"/>
            </c:ext>
          </c:extLst>
        </c:ser>
        <c:dLbls>
          <c:showLegendKey val="0"/>
          <c:showVal val="0"/>
          <c:showCatName val="0"/>
          <c:showSerName val="0"/>
          <c:showPercent val="0"/>
          <c:showBubbleSize val="0"/>
        </c:dLbls>
        <c:gapWidth val="150"/>
        <c:axId val="138983296"/>
        <c:axId val="139075584"/>
      </c:barChart>
      <c:catAx>
        <c:axId val="138983296"/>
        <c:scaling>
          <c:orientation val="minMax"/>
        </c:scaling>
        <c:delete val="0"/>
        <c:axPos val="b"/>
        <c:title>
          <c:tx>
            <c:rich>
              <a:bodyPr/>
              <a:lstStyle/>
              <a:p>
                <a:pPr>
                  <a:defRPr/>
                </a:pPr>
                <a:r>
                  <a:rPr lang="en-US" sz="1600" b="0" dirty="0"/>
                  <a:t>Year</a:t>
                </a:r>
                <a:endParaRPr lang="en-US" b="0" dirty="0"/>
              </a:p>
            </c:rich>
          </c:tx>
          <c:layout>
            <c:manualLayout>
              <c:xMode val="edge"/>
              <c:yMode val="edge"/>
              <c:x val="0.51176205947353648"/>
              <c:y val="0.84259653443920735"/>
            </c:manualLayout>
          </c:layout>
          <c:overlay val="0"/>
        </c:title>
        <c:numFmt formatCode="General" sourceLinked="1"/>
        <c:majorTickMark val="out"/>
        <c:minorTickMark val="none"/>
        <c:tickLblPos val="nextTo"/>
        <c:txPr>
          <a:bodyPr rot="0" vert="horz"/>
          <a:lstStyle/>
          <a:p>
            <a:pPr>
              <a:defRPr sz="1600"/>
            </a:pPr>
            <a:endParaRPr lang="en-US"/>
          </a:p>
        </c:txPr>
        <c:crossAx val="139075584"/>
        <c:crossesAt val="0"/>
        <c:auto val="1"/>
        <c:lblAlgn val="ctr"/>
        <c:lblOffset val="100"/>
        <c:noMultiLvlLbl val="0"/>
      </c:catAx>
      <c:valAx>
        <c:axId val="139075584"/>
        <c:scaling>
          <c:orientation val="minMax"/>
        </c:scaling>
        <c:delete val="0"/>
        <c:axPos val="l"/>
        <c:title>
          <c:tx>
            <c:rich>
              <a:bodyPr/>
              <a:lstStyle/>
              <a:p>
                <a:pPr>
                  <a:defRPr sz="1600" b="0"/>
                </a:pPr>
                <a:r>
                  <a:rPr lang="en-US" sz="1600" b="0" dirty="0"/>
                  <a:t>Number of deaths </a:t>
                </a:r>
              </a:p>
            </c:rich>
          </c:tx>
          <c:layout>
            <c:manualLayout>
              <c:xMode val="edge"/>
              <c:yMode val="edge"/>
              <c:x val="4.5893366912714542E-4"/>
              <c:y val="0.24233803382148111"/>
            </c:manualLayout>
          </c:layout>
          <c:overlay val="0"/>
        </c:title>
        <c:numFmt formatCode="General" sourceLinked="0"/>
        <c:majorTickMark val="out"/>
        <c:minorTickMark val="none"/>
        <c:tickLblPos val="nextTo"/>
        <c:txPr>
          <a:bodyPr rot="0" vert="horz"/>
          <a:lstStyle/>
          <a:p>
            <a:pPr>
              <a:defRPr sz="1600"/>
            </a:pPr>
            <a:endParaRPr lang="en-US"/>
          </a:p>
        </c:txPr>
        <c:crossAx val="138983296"/>
        <c:crosses val="autoZero"/>
        <c:crossBetween val="between"/>
      </c:valAx>
    </c:plotArea>
    <c:legend>
      <c:legendPos val="b"/>
      <c:layout>
        <c:manualLayout>
          <c:xMode val="edge"/>
          <c:yMode val="edge"/>
          <c:x val="0.10371309572674545"/>
          <c:y val="0.88979237324813698"/>
          <c:w val="0.89413404388045925"/>
          <c:h val="0.1102075873277848"/>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4555296075168404"/>
          <c:y val="5.6862733576213423E-2"/>
          <c:w val="0.75444703924831591"/>
          <c:h val="0.94313725490195843"/>
        </c:manualLayout>
      </c:layout>
      <c:barChart>
        <c:barDir val="bar"/>
        <c:grouping val="clustered"/>
        <c:varyColors val="0"/>
        <c:ser>
          <c:idx val="0"/>
          <c:order val="0"/>
          <c:spPr>
            <a:solidFill>
              <a:srgbClr val="2B21EB"/>
            </a:solidFill>
            <a:ln w="26725">
              <a:noFill/>
            </a:ln>
          </c:spPr>
          <c:invertIfNegative val="0"/>
          <c:dPt>
            <c:idx val="0"/>
            <c:invertIfNegative val="0"/>
            <c:bubble3D val="0"/>
            <c:extLst xmlns:c16r2="http://schemas.microsoft.com/office/drawing/2015/06/chart">
              <c:ext xmlns:c16="http://schemas.microsoft.com/office/drawing/2014/chart" uri="{C3380CC4-5D6E-409C-BE32-E72D297353CC}">
                <c16:uniqueId val="{00000000-CA9D-4811-9021-4CE02B0A29FC}"/>
              </c:ext>
            </c:extLst>
          </c:dPt>
          <c:dLbls>
            <c:dLbl>
              <c:idx val="0"/>
              <c:layout>
                <c:manualLayout>
                  <c:x val="0"/>
                  <c:y val="5.8761311552473853E-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CA9D-4811-9021-4CE02B0A29FC}"/>
                </c:ext>
              </c:extLst>
            </c:dLbl>
            <c:dLbl>
              <c:idx val="16"/>
              <c:layout>
                <c:manualLayout>
                  <c:x val="-2.976190476190476E-3"/>
                  <c:y val="0"/>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CA9D-4811-9021-4CE02B0A29FC}"/>
                </c:ext>
              </c:extLst>
            </c:dLbl>
            <c:dLbl>
              <c:idx val="17"/>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CA9D-4811-9021-4CE02B0A29FC}"/>
                </c:ext>
              </c:extLst>
            </c:dLbl>
            <c:numFmt formatCode="0.0" sourceLinked="0"/>
            <c:spPr>
              <a:noFill/>
              <a:ln w="26725">
                <a:noFill/>
              </a:ln>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Sheet1!$A$1:$R$1</c:f>
              <c:strCache>
                <c:ptCount val="18"/>
                <c:pt idx="0">
                  <c:v>Roofer</c:v>
                </c:pt>
                <c:pt idx="1">
                  <c:v>Ironworker</c:v>
                </c:pt>
                <c:pt idx="2">
                  <c:v>Helper</c:v>
                </c:pt>
                <c:pt idx="3">
                  <c:v>Power-line installer</c:v>
                </c:pt>
                <c:pt idx="4">
                  <c:v>Welder</c:v>
                </c:pt>
                <c:pt idx="5">
                  <c:v>Foreman</c:v>
                </c:pt>
                <c:pt idx="6">
                  <c:v>Carpenter</c:v>
                </c:pt>
                <c:pt idx="7">
                  <c:v>Laborer</c:v>
                </c:pt>
                <c:pt idx="8">
                  <c:v>Painter</c:v>
                </c:pt>
                <c:pt idx="9">
                  <c:v>Brickmason</c:v>
                </c:pt>
                <c:pt idx="10">
                  <c:v>Cement mason</c:v>
                </c:pt>
                <c:pt idx="11">
                  <c:v>Drywall</c:v>
                </c:pt>
                <c:pt idx="12">
                  <c:v>Sheet metal</c:v>
                </c:pt>
                <c:pt idx="13">
                  <c:v>Electrician</c:v>
                </c:pt>
                <c:pt idx="14">
                  <c:v>Insulation workers</c:v>
                </c:pt>
                <c:pt idx="15">
                  <c:v>Heat A/C mech</c:v>
                </c:pt>
                <c:pt idx="16">
                  <c:v>Plumber</c:v>
                </c:pt>
                <c:pt idx="17">
                  <c:v>Construction manager</c:v>
                </c:pt>
              </c:strCache>
            </c:strRef>
          </c:cat>
          <c:val>
            <c:numRef>
              <c:f>Sheet1!$A$2:$R$2</c:f>
              <c:numCache>
                <c:formatCode>0.00</c:formatCode>
                <c:ptCount val="18"/>
                <c:pt idx="0">
                  <c:v>35.883402417266957</c:v>
                </c:pt>
                <c:pt idx="1">
                  <c:v>22.088169880876215</c:v>
                </c:pt>
                <c:pt idx="2">
                  <c:v>11.218229623137598</c:v>
                </c:pt>
                <c:pt idx="3">
                  <c:v>7.9692704929790725</c:v>
                </c:pt>
                <c:pt idx="4">
                  <c:v>5.8149080560420314</c:v>
                </c:pt>
                <c:pt idx="5">
                  <c:v>5.3798951719435806</c:v>
                </c:pt>
                <c:pt idx="6">
                  <c:v>4.8158396489840198</c:v>
                </c:pt>
                <c:pt idx="7">
                  <c:v>4.8036526816192593</c:v>
                </c:pt>
                <c:pt idx="8">
                  <c:v>4.8029265832647363</c:v>
                </c:pt>
                <c:pt idx="9">
                  <c:v>4.7659033656355678</c:v>
                </c:pt>
                <c:pt idx="10">
                  <c:v>4.1007976051341988</c:v>
                </c:pt>
                <c:pt idx="11">
                  <c:v>4.0051941043542785</c:v>
                </c:pt>
                <c:pt idx="12">
                  <c:v>3.4558230618592329</c:v>
                </c:pt>
                <c:pt idx="13">
                  <c:v>3.305119807642027</c:v>
                </c:pt>
                <c:pt idx="14">
                  <c:v>2.8003752502835382</c:v>
                </c:pt>
                <c:pt idx="15">
                  <c:v>2.6538599902102051</c:v>
                </c:pt>
                <c:pt idx="16">
                  <c:v>0.62231497020148485</c:v>
                </c:pt>
                <c:pt idx="17">
                  <c:v>0.14954702207014953</c:v>
                </c:pt>
              </c:numCache>
            </c:numRef>
          </c:val>
          <c:extLst xmlns:c16r2="http://schemas.microsoft.com/office/drawing/2015/06/chart">
            <c:ext xmlns:c16="http://schemas.microsoft.com/office/drawing/2014/chart" uri="{C3380CC4-5D6E-409C-BE32-E72D297353CC}">
              <c16:uniqueId val="{00000003-CA9D-4811-9021-4CE02B0A29FC}"/>
            </c:ext>
          </c:extLst>
        </c:ser>
        <c:ser>
          <c:idx val="1"/>
          <c:order val="1"/>
          <c:spPr>
            <a:solidFill>
              <a:srgbClr val="FF0000"/>
            </a:solidFill>
          </c:spPr>
          <c:invertIfNegative val="0"/>
          <c:dLbls>
            <c:dLbl>
              <c:idx val="0"/>
              <c:layout/>
              <c:tx>
                <c:rich>
                  <a:bodyPr/>
                  <a:lstStyle/>
                  <a:p>
                    <a:r>
                      <a:rPr lang="en-US" dirty="0">
                        <a:solidFill>
                          <a:srgbClr val="FF0000"/>
                        </a:solidFill>
                      </a:rPr>
                      <a:t>214</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CA9D-4811-9021-4CE02B0A29FC}"/>
                </c:ext>
              </c:extLst>
            </c:dLbl>
            <c:dLbl>
              <c:idx val="1"/>
              <c:layout/>
              <c:tx>
                <c:rich>
                  <a:bodyPr/>
                  <a:lstStyle/>
                  <a:p>
                    <a:r>
                      <a:rPr lang="en-US" dirty="0">
                        <a:solidFill>
                          <a:srgbClr val="FF0000"/>
                        </a:solidFill>
                      </a:rPr>
                      <a:t>29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CA9D-4811-9021-4CE02B0A29FC}"/>
                </c:ext>
              </c:extLst>
            </c:dLbl>
            <c:dLbl>
              <c:idx val="2"/>
              <c:layout/>
              <c:tx>
                <c:rich>
                  <a:bodyPr/>
                  <a:lstStyle/>
                  <a:p>
                    <a:r>
                      <a:rPr lang="en-US" dirty="0">
                        <a:solidFill>
                          <a:srgbClr val="FF0000"/>
                        </a:solidFill>
                      </a:rPr>
                      <a:t>16</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CA9D-4811-9021-4CE02B0A29FC}"/>
                </c:ext>
              </c:extLst>
            </c:dLbl>
            <c:dLbl>
              <c:idx val="3"/>
              <c:layout/>
              <c:tx>
                <c:rich>
                  <a:bodyPr/>
                  <a:lstStyle/>
                  <a:p>
                    <a:r>
                      <a:rPr lang="en-US" dirty="0">
                        <a:solidFill>
                          <a:srgbClr val="FF0000"/>
                        </a:solidFill>
                      </a:rPr>
                      <a:t>5</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A9D-4811-9021-4CE02B0A29FC}"/>
                </c:ext>
              </c:extLst>
            </c:dLbl>
            <c:dLbl>
              <c:idx val="4"/>
              <c:layout/>
              <c:tx>
                <c:rich>
                  <a:bodyPr/>
                  <a:lstStyle/>
                  <a:p>
                    <a:r>
                      <a:rPr lang="en-US" dirty="0">
                        <a:solidFill>
                          <a:srgbClr val="FF0000"/>
                        </a:solidFill>
                      </a:rPr>
                      <a:t>17</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CA9D-4811-9021-4CE02B0A29FC}"/>
                </c:ext>
              </c:extLst>
            </c:dLbl>
            <c:dLbl>
              <c:idx val="5"/>
              <c:layout/>
              <c:tx>
                <c:rich>
                  <a:bodyPr/>
                  <a:lstStyle/>
                  <a:p>
                    <a:r>
                      <a:rPr lang="en-US" dirty="0">
                        <a:solidFill>
                          <a:srgbClr val="FF0000"/>
                        </a:solidFill>
                      </a:rPr>
                      <a:t>101</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CA9D-4811-9021-4CE02B0A29FC}"/>
                </c:ext>
              </c:extLst>
            </c:dLbl>
            <c:dLbl>
              <c:idx val="6"/>
              <c:layout/>
              <c:tx>
                <c:rich>
                  <a:bodyPr/>
                  <a:lstStyle/>
                  <a:p>
                    <a:r>
                      <a:rPr lang="en-US" dirty="0">
                        <a:solidFill>
                          <a:srgbClr val="FF0000"/>
                        </a:solidFill>
                      </a:rPr>
                      <a:t>164</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CA9D-4811-9021-4CE02B0A29FC}"/>
                </c:ext>
              </c:extLst>
            </c:dLbl>
            <c:dLbl>
              <c:idx val="7"/>
              <c:layout/>
              <c:tx>
                <c:rich>
                  <a:bodyPr/>
                  <a:lstStyle/>
                  <a:p>
                    <a:r>
                      <a:rPr lang="en-US" dirty="0">
                        <a:solidFill>
                          <a:srgbClr val="FF0000"/>
                        </a:solidFill>
                      </a:rPr>
                      <a:t>242</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CA9D-4811-9021-4CE02B0A29FC}"/>
                </c:ext>
              </c:extLst>
            </c:dLbl>
            <c:dLbl>
              <c:idx val="8"/>
              <c:layout/>
              <c:tx>
                <c:rich>
                  <a:bodyPr/>
                  <a:lstStyle/>
                  <a:p>
                    <a:r>
                      <a:rPr lang="en-US" dirty="0">
                        <a:solidFill>
                          <a:srgbClr val="FF0000"/>
                        </a:solidFill>
                      </a:rPr>
                      <a:t>72</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CA9D-4811-9021-4CE02B0A29FC}"/>
                </c:ext>
              </c:extLst>
            </c:dLbl>
            <c:dLbl>
              <c:idx val="9"/>
              <c:layout/>
              <c:tx>
                <c:rich>
                  <a:bodyPr/>
                  <a:lstStyle/>
                  <a:p>
                    <a:r>
                      <a:rPr lang="en-US" dirty="0">
                        <a:solidFill>
                          <a:srgbClr val="FF0000"/>
                        </a:solidFill>
                      </a:rPr>
                      <a:t>21</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CA9D-4811-9021-4CE02B0A29FC}"/>
                </c:ext>
              </c:extLst>
            </c:dLbl>
            <c:dLbl>
              <c:idx val="10"/>
              <c:layout/>
              <c:tx>
                <c:rich>
                  <a:bodyPr/>
                  <a:lstStyle/>
                  <a:p>
                    <a:r>
                      <a:rPr lang="en-US" dirty="0">
                        <a:solidFill>
                          <a:srgbClr val="FF0000"/>
                        </a:solidFill>
                      </a:rPr>
                      <a:t>6</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CA9D-4811-9021-4CE02B0A29FC}"/>
                </c:ext>
              </c:extLst>
            </c:dLbl>
            <c:dLbl>
              <c:idx val="11"/>
              <c:layout/>
              <c:tx>
                <c:rich>
                  <a:bodyPr/>
                  <a:lstStyle/>
                  <a:p>
                    <a:r>
                      <a:rPr lang="en-US" dirty="0">
                        <a:solidFill>
                          <a:srgbClr val="FF0000"/>
                        </a:solidFill>
                      </a:rPr>
                      <a:t>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CA9D-4811-9021-4CE02B0A29FC}"/>
                </c:ext>
              </c:extLst>
            </c:dLbl>
            <c:dLbl>
              <c:idx val="12"/>
              <c:layout/>
              <c:tx>
                <c:rich>
                  <a:bodyPr/>
                  <a:lstStyle/>
                  <a:p>
                    <a:r>
                      <a:rPr lang="en-US" dirty="0" smtClean="0">
                        <a:solidFill>
                          <a:srgbClr val="FF0000"/>
                        </a:solidFill>
                      </a:rPr>
                      <a:t>6</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CA9D-4811-9021-4CE02B0A29FC}"/>
                </c:ext>
              </c:extLst>
            </c:dLbl>
            <c:dLbl>
              <c:idx val="13"/>
              <c:layout/>
              <c:tx>
                <c:rich>
                  <a:bodyPr/>
                  <a:lstStyle/>
                  <a:p>
                    <a:r>
                      <a:rPr lang="en-US" dirty="0">
                        <a:solidFill>
                          <a:srgbClr val="FF0000"/>
                        </a:solidFill>
                      </a:rPr>
                      <a:t>56</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CA9D-4811-9021-4CE02B0A29FC}"/>
                </c:ext>
              </c:extLst>
            </c:dLbl>
            <c:dLbl>
              <c:idx val="14"/>
              <c:layout/>
              <c:tx>
                <c:rich>
                  <a:bodyPr/>
                  <a:lstStyle/>
                  <a:p>
                    <a:r>
                      <a:rPr lang="en-US" dirty="0">
                        <a:solidFill>
                          <a:srgbClr val="FF0000"/>
                        </a:solidFill>
                      </a:rPr>
                      <a:t>4</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CA9D-4811-9021-4CE02B0A29FC}"/>
                </c:ext>
              </c:extLst>
            </c:dLbl>
            <c:dLbl>
              <c:idx val="15"/>
              <c:layout/>
              <c:tx>
                <c:rich>
                  <a:bodyPr/>
                  <a:lstStyle/>
                  <a:p>
                    <a:r>
                      <a:rPr lang="en-US" dirty="0">
                        <a:solidFill>
                          <a:srgbClr val="FF0000"/>
                        </a:solidFill>
                      </a:rPr>
                      <a:t>27</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CA9D-4811-9021-4CE02B0A29FC}"/>
                </c:ext>
              </c:extLst>
            </c:dLbl>
            <c:dLbl>
              <c:idx val="16"/>
              <c:layout/>
              <c:tx>
                <c:rich>
                  <a:bodyPr/>
                  <a:lstStyle/>
                  <a:p>
                    <a:r>
                      <a:rPr lang="en-US" dirty="0">
                        <a:solidFill>
                          <a:srgbClr val="FF0000"/>
                        </a:solidFill>
                      </a:rPr>
                      <a:t>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CA9D-4811-9021-4CE02B0A29FC}"/>
                </c:ext>
              </c:extLst>
            </c:dLbl>
            <c:dLbl>
              <c:idx val="17"/>
              <c:layout/>
              <c:tx>
                <c:rich>
                  <a:bodyPr/>
                  <a:lstStyle/>
                  <a:p>
                    <a:r>
                      <a:rPr lang="en-US" dirty="0">
                        <a:solidFill>
                          <a:srgbClr val="FF0000"/>
                        </a:solidFill>
                      </a:rPr>
                      <a:t>4</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CA9D-4811-9021-4CE02B0A29FC}"/>
                </c:ext>
              </c:extLst>
            </c:dLbl>
            <c:numFmt formatCode="#,##0.0;[Red]#,##0.0" sourceLinked="0"/>
            <c:spPr>
              <a:noFill/>
              <a:ln>
                <a:noFill/>
              </a:ln>
              <a:effectLst/>
            </c:spPr>
            <c:txPr>
              <a:bodyPr/>
              <a:lstStyle/>
              <a:p>
                <a:pPr>
                  <a:defRPr>
                    <a:solidFill>
                      <a:srgbClr val="FF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Sheet1!$A$1:$R$1</c:f>
              <c:strCache>
                <c:ptCount val="18"/>
                <c:pt idx="0">
                  <c:v>Roofer</c:v>
                </c:pt>
                <c:pt idx="1">
                  <c:v>Ironworker</c:v>
                </c:pt>
                <c:pt idx="2">
                  <c:v>Helper</c:v>
                </c:pt>
                <c:pt idx="3">
                  <c:v>Power-line installer</c:v>
                </c:pt>
                <c:pt idx="4">
                  <c:v>Welder</c:v>
                </c:pt>
                <c:pt idx="5">
                  <c:v>Foreman</c:v>
                </c:pt>
                <c:pt idx="6">
                  <c:v>Carpenter</c:v>
                </c:pt>
                <c:pt idx="7">
                  <c:v>Laborer</c:v>
                </c:pt>
                <c:pt idx="8">
                  <c:v>Painter</c:v>
                </c:pt>
                <c:pt idx="9">
                  <c:v>Brickmason</c:v>
                </c:pt>
                <c:pt idx="10">
                  <c:v>Cement mason</c:v>
                </c:pt>
                <c:pt idx="11">
                  <c:v>Drywall</c:v>
                </c:pt>
                <c:pt idx="12">
                  <c:v>Sheet metal</c:v>
                </c:pt>
                <c:pt idx="13">
                  <c:v>Electrician</c:v>
                </c:pt>
                <c:pt idx="14">
                  <c:v>Insulation workers</c:v>
                </c:pt>
                <c:pt idx="15">
                  <c:v>Heat A/C mech</c:v>
                </c:pt>
                <c:pt idx="16">
                  <c:v>Plumber</c:v>
                </c:pt>
                <c:pt idx="17">
                  <c:v>Construction manager</c:v>
                </c:pt>
              </c:strCache>
            </c:strRef>
          </c:cat>
          <c:val>
            <c:numRef>
              <c:f>Sheet1!$A$3:$R$3</c:f>
              <c:numCache>
                <c:formatCode>General</c:formatCode>
                <c:ptCount val="18"/>
                <c:pt idx="0">
                  <c:v>-21.4</c:v>
                </c:pt>
                <c:pt idx="1">
                  <c:v>-2.9</c:v>
                </c:pt>
                <c:pt idx="2">
                  <c:v>-1.6</c:v>
                </c:pt>
                <c:pt idx="3">
                  <c:v>-0.5</c:v>
                </c:pt>
                <c:pt idx="4">
                  <c:v>-1.7</c:v>
                </c:pt>
                <c:pt idx="5">
                  <c:v>-10.1</c:v>
                </c:pt>
                <c:pt idx="6">
                  <c:v>-16.399999999999999</c:v>
                </c:pt>
                <c:pt idx="7">
                  <c:v>-24.2</c:v>
                </c:pt>
                <c:pt idx="8">
                  <c:v>-7.2</c:v>
                </c:pt>
                <c:pt idx="9">
                  <c:v>-2.1</c:v>
                </c:pt>
                <c:pt idx="10">
                  <c:v>-0.6</c:v>
                </c:pt>
                <c:pt idx="11">
                  <c:v>-1.9</c:v>
                </c:pt>
                <c:pt idx="12">
                  <c:v>-0.6</c:v>
                </c:pt>
                <c:pt idx="13">
                  <c:v>-5.6</c:v>
                </c:pt>
                <c:pt idx="14">
                  <c:v>-0.4</c:v>
                </c:pt>
                <c:pt idx="15">
                  <c:v>-2.7</c:v>
                </c:pt>
                <c:pt idx="16">
                  <c:v>-0.9</c:v>
                </c:pt>
                <c:pt idx="17">
                  <c:v>-0.4</c:v>
                </c:pt>
              </c:numCache>
            </c:numRef>
          </c:val>
          <c:extLst xmlns:c16r2="http://schemas.microsoft.com/office/drawing/2015/06/chart">
            <c:ext xmlns:c16="http://schemas.microsoft.com/office/drawing/2014/chart" uri="{C3380CC4-5D6E-409C-BE32-E72D297353CC}">
              <c16:uniqueId val="{00000016-CA9D-4811-9021-4CE02B0A29FC}"/>
            </c:ext>
          </c:extLst>
        </c:ser>
        <c:dLbls>
          <c:showLegendKey val="0"/>
          <c:showVal val="0"/>
          <c:showCatName val="0"/>
          <c:showSerName val="0"/>
          <c:showPercent val="0"/>
          <c:showBubbleSize val="0"/>
        </c:dLbls>
        <c:gapWidth val="119"/>
        <c:overlap val="100"/>
        <c:axId val="139400704"/>
        <c:axId val="139402240"/>
      </c:barChart>
      <c:catAx>
        <c:axId val="139400704"/>
        <c:scaling>
          <c:orientation val="maxMin"/>
        </c:scaling>
        <c:delete val="0"/>
        <c:axPos val="l"/>
        <c:numFmt formatCode="General" sourceLinked="1"/>
        <c:majorTickMark val="out"/>
        <c:minorTickMark val="none"/>
        <c:tickLblPos val="low"/>
        <c:spPr>
          <a:ln w="10022">
            <a:noFill/>
          </a:ln>
        </c:spPr>
        <c:txPr>
          <a:bodyPr rot="0" vert="horz"/>
          <a:lstStyle/>
          <a:p>
            <a:pPr>
              <a:defRPr sz="1600"/>
            </a:pPr>
            <a:endParaRPr lang="en-US"/>
          </a:p>
        </c:txPr>
        <c:crossAx val="139402240"/>
        <c:crosses val="autoZero"/>
        <c:auto val="0"/>
        <c:lblAlgn val="ctr"/>
        <c:lblOffset val="100"/>
        <c:tickLblSkip val="1"/>
        <c:tickMarkSkip val="1"/>
        <c:noMultiLvlLbl val="0"/>
      </c:catAx>
      <c:valAx>
        <c:axId val="139402240"/>
        <c:scaling>
          <c:orientation val="minMax"/>
        </c:scaling>
        <c:delete val="1"/>
        <c:axPos val="t"/>
        <c:title>
          <c:tx>
            <c:rich>
              <a:bodyPr/>
              <a:lstStyle/>
              <a:p>
                <a:pPr>
                  <a:defRPr sz="1600"/>
                </a:pPr>
                <a:r>
                  <a:rPr lang="en-US" sz="1600" dirty="0">
                    <a:solidFill>
                      <a:srgbClr val="0000FF"/>
                    </a:solidFill>
                  </a:rPr>
                  <a:t>Rate per 100,000 FTEs</a:t>
                </a:r>
              </a:p>
            </c:rich>
          </c:tx>
          <c:layout>
            <c:manualLayout>
              <c:xMode val="edge"/>
              <c:yMode val="edge"/>
              <c:x val="0.65671959139235581"/>
              <c:y val="1.7351074180512141E-2"/>
            </c:manualLayout>
          </c:layout>
          <c:overlay val="0"/>
          <c:spPr>
            <a:noFill/>
            <a:ln w="26725">
              <a:noFill/>
            </a:ln>
          </c:spPr>
        </c:title>
        <c:numFmt formatCode="0.00" sourceLinked="1"/>
        <c:majorTickMark val="out"/>
        <c:minorTickMark val="none"/>
        <c:tickLblPos val="none"/>
        <c:crossAx val="139400704"/>
        <c:crosses val="autoZero"/>
        <c:crossBetween val="between"/>
      </c:valAx>
      <c:spPr>
        <a:noFill/>
        <a:ln w="25400">
          <a:noFill/>
        </a:ln>
      </c:spPr>
    </c:plotArea>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345845356286992E-2"/>
          <c:y val="5.0118303226802538E-2"/>
          <c:w val="0.80347606005771033"/>
          <c:h val="0.80495426123205183"/>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1">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General</c:formatCode>
                <c:ptCount val="7"/>
                <c:pt idx="0">
                  <c:v>49</c:v>
                </c:pt>
                <c:pt idx="1">
                  <c:v>52</c:v>
                </c:pt>
                <c:pt idx="2">
                  <c:v>62</c:v>
                </c:pt>
                <c:pt idx="3">
                  <c:v>68</c:v>
                </c:pt>
                <c:pt idx="4">
                  <c:v>60</c:v>
                </c:pt>
                <c:pt idx="5">
                  <c:v>80</c:v>
                </c:pt>
                <c:pt idx="6">
                  <c:v>74</c:v>
                </c:pt>
              </c:numCache>
            </c:numRef>
          </c:val>
          <c:extLst xmlns:c16r2="http://schemas.microsoft.com/office/drawing/2015/06/chart">
            <c:ext xmlns:c16="http://schemas.microsoft.com/office/drawing/2014/chart" uri="{C3380CC4-5D6E-409C-BE32-E72D297353CC}">
              <c16:uniqueId val="{00000000-A9AF-48FF-B4A9-C513177958C4}"/>
            </c:ext>
          </c:extLst>
        </c:ser>
        <c:dLbls>
          <c:showLegendKey val="0"/>
          <c:showVal val="0"/>
          <c:showCatName val="0"/>
          <c:showSerName val="0"/>
          <c:showPercent val="0"/>
          <c:showBubbleSize val="0"/>
        </c:dLbls>
        <c:gapWidth val="150"/>
        <c:axId val="121143296"/>
        <c:axId val="121145600"/>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4"/>
              <c:layout>
                <c:manualLayout>
                  <c:x val="-3.3385093167701864E-2"/>
                  <c:y val="-6.4215686274509798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9AF-48FF-B4A9-C513177958C4}"/>
                </c:ext>
              </c:extLst>
            </c:dLbl>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c:formatCode>
                <c:ptCount val="7"/>
                <c:pt idx="0">
                  <c:v>29.068060193427176</c:v>
                </c:pt>
                <c:pt idx="1">
                  <c:v>33.15015746324795</c:v>
                </c:pt>
                <c:pt idx="2">
                  <c:v>37.290160149208752</c:v>
                </c:pt>
                <c:pt idx="3">
                  <c:v>39.873764353089214</c:v>
                </c:pt>
                <c:pt idx="4">
                  <c:v>31.442915387114692</c:v>
                </c:pt>
                <c:pt idx="5">
                  <c:v>39.295432888312554</c:v>
                </c:pt>
                <c:pt idx="6">
                  <c:v>36.639467638437772</c:v>
                </c:pt>
              </c:numCache>
            </c:numRef>
          </c:val>
          <c:smooth val="1"/>
          <c:extLst xmlns:c16r2="http://schemas.microsoft.com/office/drawing/2015/06/chart">
            <c:ext xmlns:c16="http://schemas.microsoft.com/office/drawing/2014/chart" uri="{C3380CC4-5D6E-409C-BE32-E72D297353CC}">
              <c16:uniqueId val="{00000002-A9AF-48FF-B4A9-C513177958C4}"/>
            </c:ext>
          </c:extLst>
        </c:ser>
        <c:dLbls>
          <c:showLegendKey val="0"/>
          <c:showVal val="0"/>
          <c:showCatName val="0"/>
          <c:showSerName val="0"/>
          <c:showPercent val="0"/>
          <c:showBubbleSize val="0"/>
        </c:dLbls>
        <c:marker val="1"/>
        <c:smooth val="0"/>
        <c:axId val="121153408"/>
        <c:axId val="121154944"/>
      </c:lineChart>
      <c:catAx>
        <c:axId val="121143296"/>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Year</a:t>
                </a:r>
              </a:p>
            </c:rich>
          </c:tx>
          <c:layout>
            <c:manualLayout>
              <c:xMode val="edge"/>
              <c:yMode val="edge"/>
              <c:x val="0.46063530102215478"/>
              <c:y val="0.94721611085379032"/>
            </c:manualLayout>
          </c:layout>
          <c:overlay val="0"/>
          <c:spPr>
            <a:noFill/>
            <a:ln w="23659">
              <a:noFill/>
            </a:ln>
          </c:spPr>
        </c:title>
        <c:numFmt formatCode="0"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1145600"/>
        <c:crosses val="autoZero"/>
        <c:auto val="0"/>
        <c:lblAlgn val="ctr"/>
        <c:lblOffset val="100"/>
        <c:tickLblSkip val="1"/>
        <c:tickMarkSkip val="1"/>
        <c:noMultiLvlLbl val="0"/>
      </c:catAx>
      <c:valAx>
        <c:axId val="121145600"/>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Number of fatal falls</a:t>
                </a:r>
              </a:p>
            </c:rich>
          </c:tx>
          <c:layout>
            <c:manualLayout>
              <c:xMode val="edge"/>
              <c:yMode val="edge"/>
              <c:x val="0"/>
              <c:y val="0.2687088930060213"/>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1143296"/>
        <c:crosses val="autoZero"/>
        <c:crossBetween val="between"/>
        <c:majorUnit val="20"/>
      </c:valAx>
      <c:catAx>
        <c:axId val="121153408"/>
        <c:scaling>
          <c:orientation val="minMax"/>
        </c:scaling>
        <c:delete val="1"/>
        <c:axPos val="b"/>
        <c:numFmt formatCode="0" sourceLinked="1"/>
        <c:majorTickMark val="out"/>
        <c:minorTickMark val="none"/>
        <c:tickLblPos val="none"/>
        <c:crossAx val="121154944"/>
        <c:crosses val="autoZero"/>
        <c:auto val="0"/>
        <c:lblAlgn val="ctr"/>
        <c:lblOffset val="100"/>
        <c:noMultiLvlLbl val="0"/>
      </c:catAx>
      <c:valAx>
        <c:axId val="121154944"/>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Deaths per 100,000 FTEs</a:t>
                </a: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21153408"/>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416585562674231"/>
          <c:y val="3.6475220009263547E-4"/>
          <c:w val="0.14830561940626988"/>
          <c:h val="0.16004979157017138"/>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345845356286992E-2"/>
          <c:y val="5.7471244403273121E-2"/>
          <c:w val="0.82055680539932496"/>
          <c:h val="0.79515033966342441"/>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1">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General</c:formatCode>
                <c:ptCount val="7"/>
                <c:pt idx="0">
                  <c:v>60</c:v>
                </c:pt>
                <c:pt idx="1">
                  <c:v>57</c:v>
                </c:pt>
                <c:pt idx="2">
                  <c:v>59</c:v>
                </c:pt>
                <c:pt idx="3">
                  <c:v>65</c:v>
                </c:pt>
                <c:pt idx="4">
                  <c:v>82</c:v>
                </c:pt>
                <c:pt idx="5">
                  <c:v>83</c:v>
                </c:pt>
                <c:pt idx="6">
                  <c:v>77</c:v>
                </c:pt>
              </c:numCache>
            </c:numRef>
          </c:val>
          <c:extLst xmlns:c16r2="http://schemas.microsoft.com/office/drawing/2015/06/chart">
            <c:ext xmlns:c16="http://schemas.microsoft.com/office/drawing/2014/chart" uri="{C3380CC4-5D6E-409C-BE32-E72D297353CC}">
              <c16:uniqueId val="{00000000-76D0-4470-AAFF-2CC4528C6C17}"/>
            </c:ext>
          </c:extLst>
        </c:ser>
        <c:dLbls>
          <c:showLegendKey val="0"/>
          <c:showVal val="0"/>
          <c:showCatName val="0"/>
          <c:showSerName val="0"/>
          <c:showPercent val="0"/>
          <c:showBubbleSize val="0"/>
        </c:dLbls>
        <c:gapWidth val="150"/>
        <c:axId val="121077120"/>
        <c:axId val="121079296"/>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4"/>
              <c:layout>
                <c:manualLayout>
                  <c:x val="-3.3385093167701864E-2"/>
                  <c:y val="-6.4215686274509798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6D0-4470-AAFF-2CC4528C6C17}"/>
                </c:ext>
              </c:extLst>
            </c:dLbl>
            <c:dLbl>
              <c:idx val="6"/>
              <c:layout>
                <c:manualLayout>
                  <c:x val="-2.8726708074534049E-2"/>
                  <c:y val="-8.1372549019607845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6D0-4470-AAFF-2CC4528C6C17}"/>
                </c:ext>
              </c:extLst>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0.00</c:formatCode>
                <c:ptCount val="7"/>
                <c:pt idx="0">
                  <c:v>5.550221176313876</c:v>
                </c:pt>
                <c:pt idx="1">
                  <c:v>4.7163878757389011</c:v>
                </c:pt>
                <c:pt idx="2">
                  <c:v>4.1949052520213757</c:v>
                </c:pt>
                <c:pt idx="3">
                  <c:v>4.2576995583783006</c:v>
                </c:pt>
                <c:pt idx="4">
                  <c:v>5.3557700911591262</c:v>
                </c:pt>
                <c:pt idx="5">
                  <c:v>4.9958167558490176</c:v>
                </c:pt>
                <c:pt idx="6">
                  <c:v>4.172573296397931</c:v>
                </c:pt>
              </c:numCache>
            </c:numRef>
          </c:val>
          <c:smooth val="1"/>
          <c:extLst xmlns:c16r2="http://schemas.microsoft.com/office/drawing/2015/06/chart">
            <c:ext xmlns:c16="http://schemas.microsoft.com/office/drawing/2014/chart" uri="{C3380CC4-5D6E-409C-BE32-E72D297353CC}">
              <c16:uniqueId val="{00000003-76D0-4470-AAFF-2CC4528C6C17}"/>
            </c:ext>
          </c:extLst>
        </c:ser>
        <c:dLbls>
          <c:showLegendKey val="0"/>
          <c:showVal val="0"/>
          <c:showCatName val="0"/>
          <c:showSerName val="0"/>
          <c:showPercent val="0"/>
          <c:showBubbleSize val="0"/>
        </c:dLbls>
        <c:marker val="1"/>
        <c:smooth val="0"/>
        <c:axId val="121081216"/>
        <c:axId val="121115776"/>
      </c:lineChart>
      <c:catAx>
        <c:axId val="121077120"/>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Year</a:t>
                </a:r>
              </a:p>
            </c:rich>
          </c:tx>
          <c:layout>
            <c:manualLayout>
              <c:xMode val="edge"/>
              <c:yMode val="edge"/>
              <c:x val="0.47150486623954607"/>
              <c:y val="0.94721611085379032"/>
            </c:manualLayout>
          </c:layout>
          <c:overlay val="0"/>
          <c:spPr>
            <a:noFill/>
            <a:ln w="23659">
              <a:noFill/>
            </a:ln>
          </c:spPr>
        </c:title>
        <c:numFmt formatCode="0"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1079296"/>
        <c:crosses val="autoZero"/>
        <c:auto val="0"/>
        <c:lblAlgn val="ctr"/>
        <c:lblOffset val="100"/>
        <c:tickLblSkip val="1"/>
        <c:tickMarkSkip val="1"/>
        <c:noMultiLvlLbl val="0"/>
      </c:catAx>
      <c:valAx>
        <c:axId val="121079296"/>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Number of fatal falls</a:t>
                </a:r>
              </a:p>
            </c:rich>
          </c:tx>
          <c:layout>
            <c:manualLayout>
              <c:xMode val="edge"/>
              <c:yMode val="edge"/>
              <c:x val="0"/>
              <c:y val="0.25890497143739388"/>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1077120"/>
        <c:crosses val="autoZero"/>
        <c:crossBetween val="between"/>
        <c:majorUnit val="20"/>
      </c:valAx>
      <c:catAx>
        <c:axId val="121081216"/>
        <c:scaling>
          <c:orientation val="minMax"/>
        </c:scaling>
        <c:delete val="1"/>
        <c:axPos val="b"/>
        <c:numFmt formatCode="0" sourceLinked="1"/>
        <c:majorTickMark val="out"/>
        <c:minorTickMark val="none"/>
        <c:tickLblPos val="none"/>
        <c:crossAx val="121115776"/>
        <c:crosses val="autoZero"/>
        <c:auto val="0"/>
        <c:lblAlgn val="ctr"/>
        <c:lblOffset val="100"/>
        <c:noMultiLvlLbl val="0"/>
      </c:catAx>
      <c:valAx>
        <c:axId val="121115776"/>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Deaths per 100,000 FTEs</a:t>
                </a: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21081216"/>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30625482955934857"/>
          <c:y val="1.9972595337347538E-2"/>
          <c:w val="0.14830561940626988"/>
          <c:h val="0.13308900725644587"/>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7025480510593E-2"/>
          <c:y val="5.7471185667009018E-2"/>
          <c:w val="0.80502885508876598"/>
          <c:h val="0.79760127810110704"/>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1">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General</c:formatCode>
                <c:ptCount val="7"/>
                <c:pt idx="0">
                  <c:v>24</c:v>
                </c:pt>
                <c:pt idx="1">
                  <c:v>30</c:v>
                </c:pt>
                <c:pt idx="2">
                  <c:v>40</c:v>
                </c:pt>
                <c:pt idx="3">
                  <c:v>31</c:v>
                </c:pt>
                <c:pt idx="4">
                  <c:v>48</c:v>
                </c:pt>
                <c:pt idx="5">
                  <c:v>59</c:v>
                </c:pt>
                <c:pt idx="6">
                  <c:v>57</c:v>
                </c:pt>
              </c:numCache>
            </c:numRef>
          </c:val>
          <c:extLst xmlns:c16r2="http://schemas.microsoft.com/office/drawing/2015/06/chart">
            <c:ext xmlns:c16="http://schemas.microsoft.com/office/drawing/2014/chart" uri="{C3380CC4-5D6E-409C-BE32-E72D297353CC}">
              <c16:uniqueId val="{00000000-9C80-4635-817D-7558265F6206}"/>
            </c:ext>
          </c:extLst>
        </c:ser>
        <c:dLbls>
          <c:showLegendKey val="0"/>
          <c:showVal val="0"/>
          <c:showCatName val="0"/>
          <c:showSerName val="0"/>
          <c:showPercent val="0"/>
          <c:showBubbleSize val="0"/>
        </c:dLbls>
        <c:gapWidth val="150"/>
        <c:axId val="121172352"/>
        <c:axId val="121174272"/>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4"/>
              <c:layout>
                <c:manualLayout>
                  <c:x val="-3.3385093167701864E-2"/>
                  <c:y val="-6.4215686274509798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C80-4635-817D-7558265F6206}"/>
                </c:ext>
              </c:extLst>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0.00</c:formatCode>
                <c:ptCount val="7"/>
                <c:pt idx="0">
                  <c:v>2.3245092379871299</c:v>
                </c:pt>
                <c:pt idx="1">
                  <c:v>2.8587246848017807</c:v>
                </c:pt>
                <c:pt idx="2">
                  <c:v>4.228173376249293</c:v>
                </c:pt>
                <c:pt idx="3">
                  <c:v>2.8188070808433867</c:v>
                </c:pt>
                <c:pt idx="4">
                  <c:v>4.3861372477171532</c:v>
                </c:pt>
                <c:pt idx="5">
                  <c:v>5.1474661815834102</c:v>
                </c:pt>
                <c:pt idx="6">
                  <c:v>4.8932204859397173</c:v>
                </c:pt>
              </c:numCache>
            </c:numRef>
          </c:val>
          <c:smooth val="1"/>
          <c:extLst xmlns:c16r2="http://schemas.microsoft.com/office/drawing/2015/06/chart">
            <c:ext xmlns:c16="http://schemas.microsoft.com/office/drawing/2014/chart" uri="{C3380CC4-5D6E-409C-BE32-E72D297353CC}">
              <c16:uniqueId val="{00000002-9C80-4635-817D-7558265F6206}"/>
            </c:ext>
          </c:extLst>
        </c:ser>
        <c:dLbls>
          <c:showLegendKey val="0"/>
          <c:showVal val="0"/>
          <c:showCatName val="0"/>
          <c:showSerName val="0"/>
          <c:showPercent val="0"/>
          <c:showBubbleSize val="0"/>
        </c:dLbls>
        <c:marker val="1"/>
        <c:smooth val="0"/>
        <c:axId val="121180544"/>
        <c:axId val="121182080"/>
      </c:lineChart>
      <c:catAx>
        <c:axId val="121172352"/>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Year</a:t>
                </a:r>
              </a:p>
            </c:rich>
          </c:tx>
          <c:layout>
            <c:manualLayout>
              <c:xMode val="edge"/>
              <c:yMode val="edge"/>
              <c:x val="0.47150486623954607"/>
              <c:y val="0.94721611085379032"/>
            </c:manualLayout>
          </c:layout>
          <c:overlay val="0"/>
          <c:spPr>
            <a:noFill/>
            <a:ln w="23659">
              <a:noFill/>
            </a:ln>
          </c:spPr>
        </c:title>
        <c:numFmt formatCode="0"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1174272"/>
        <c:crosses val="autoZero"/>
        <c:auto val="0"/>
        <c:lblAlgn val="ctr"/>
        <c:lblOffset val="100"/>
        <c:tickLblSkip val="1"/>
        <c:tickMarkSkip val="1"/>
        <c:noMultiLvlLbl val="0"/>
      </c:catAx>
      <c:valAx>
        <c:axId val="121174272"/>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Number of fatal falls</a:t>
                </a:r>
              </a:p>
            </c:rich>
          </c:tx>
          <c:layout>
            <c:manualLayout>
              <c:xMode val="edge"/>
              <c:yMode val="edge"/>
              <c:x val="0"/>
              <c:y val="0.28341477535896248"/>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1172352"/>
        <c:crosses val="autoZero"/>
        <c:crossBetween val="between"/>
        <c:majorUnit val="20"/>
      </c:valAx>
      <c:catAx>
        <c:axId val="121180544"/>
        <c:scaling>
          <c:orientation val="minMax"/>
        </c:scaling>
        <c:delete val="1"/>
        <c:axPos val="b"/>
        <c:numFmt formatCode="0" sourceLinked="1"/>
        <c:majorTickMark val="out"/>
        <c:minorTickMark val="none"/>
        <c:tickLblPos val="none"/>
        <c:crossAx val="121182080"/>
        <c:crosses val="autoZero"/>
        <c:auto val="0"/>
        <c:lblAlgn val="ctr"/>
        <c:lblOffset val="100"/>
        <c:noMultiLvlLbl val="0"/>
      </c:catAx>
      <c:valAx>
        <c:axId val="121182080"/>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Deaths per 100,000 FTEs</a:t>
                </a: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21180544"/>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4942253142270259"/>
          <c:y val="9.5952987494210287E-2"/>
          <c:w val="0.14830561940626988"/>
          <c:h val="0.13308900725644587"/>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7025480510593E-2"/>
          <c:y val="5.7471185667009018E-2"/>
          <c:w val="0.80347606005771011"/>
          <c:h val="0.79760127810110704"/>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1">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General</c:formatCode>
                <c:ptCount val="7"/>
                <c:pt idx="0">
                  <c:v>19</c:v>
                </c:pt>
                <c:pt idx="1">
                  <c:v>23</c:v>
                </c:pt>
                <c:pt idx="2">
                  <c:v>27</c:v>
                </c:pt>
                <c:pt idx="3">
                  <c:v>36</c:v>
                </c:pt>
                <c:pt idx="4">
                  <c:v>20</c:v>
                </c:pt>
                <c:pt idx="5">
                  <c:v>25</c:v>
                </c:pt>
                <c:pt idx="6">
                  <c:v>27</c:v>
                </c:pt>
              </c:numCache>
            </c:numRef>
          </c:val>
          <c:extLst xmlns:c16r2="http://schemas.microsoft.com/office/drawing/2015/06/chart">
            <c:ext xmlns:c16="http://schemas.microsoft.com/office/drawing/2014/chart" uri="{C3380CC4-5D6E-409C-BE32-E72D297353CC}">
              <c16:uniqueId val="{00000000-DE31-4468-A1A6-1533179F6C71}"/>
            </c:ext>
          </c:extLst>
        </c:ser>
        <c:dLbls>
          <c:showLegendKey val="0"/>
          <c:showVal val="0"/>
          <c:showCatName val="0"/>
          <c:showSerName val="0"/>
          <c:showPercent val="0"/>
          <c:showBubbleSize val="0"/>
        </c:dLbls>
        <c:gapWidth val="150"/>
        <c:axId val="138769920"/>
        <c:axId val="138771840"/>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1"/>
              <c:layout>
                <c:manualLayout>
                  <c:x val="-1.9409937888198756E-2"/>
                  <c:y val="3.8725490196078433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E31-4468-A1A6-1533179F6C71}"/>
                </c:ext>
              </c:extLst>
            </c:dLbl>
            <c:dLbl>
              <c:idx val="4"/>
              <c:layout>
                <c:manualLayout>
                  <c:x val="-3.3385093167701864E-2"/>
                  <c:y val="-6.4215686274509798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E31-4468-A1A6-1533179F6C71}"/>
                </c:ext>
              </c:extLst>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0.00</c:formatCode>
                <c:ptCount val="7"/>
                <c:pt idx="0">
                  <c:v>4.7523524144451503</c:v>
                </c:pt>
                <c:pt idx="1">
                  <c:v>6.7563002499831084</c:v>
                </c:pt>
                <c:pt idx="2">
                  <c:v>6.0784936142047643</c:v>
                </c:pt>
                <c:pt idx="3">
                  <c:v>7.3748276646174205</c:v>
                </c:pt>
                <c:pt idx="4">
                  <c:v>4.0836911667718221</c:v>
                </c:pt>
                <c:pt idx="5">
                  <c:v>4.6825862110947325</c:v>
                </c:pt>
                <c:pt idx="6">
                  <c:v>5.6789500252397787</c:v>
                </c:pt>
              </c:numCache>
            </c:numRef>
          </c:val>
          <c:smooth val="1"/>
          <c:extLst xmlns:c16r2="http://schemas.microsoft.com/office/drawing/2015/06/chart">
            <c:ext xmlns:c16="http://schemas.microsoft.com/office/drawing/2014/chart" uri="{C3380CC4-5D6E-409C-BE32-E72D297353CC}">
              <c16:uniqueId val="{00000003-DE31-4468-A1A6-1533179F6C71}"/>
            </c:ext>
          </c:extLst>
        </c:ser>
        <c:dLbls>
          <c:showLegendKey val="0"/>
          <c:showVal val="0"/>
          <c:showCatName val="0"/>
          <c:showSerName val="0"/>
          <c:showPercent val="0"/>
          <c:showBubbleSize val="0"/>
        </c:dLbls>
        <c:marker val="1"/>
        <c:smooth val="0"/>
        <c:axId val="138786304"/>
        <c:axId val="138787840"/>
      </c:lineChart>
      <c:catAx>
        <c:axId val="138769920"/>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Year</a:t>
                </a:r>
              </a:p>
            </c:rich>
          </c:tx>
          <c:layout>
            <c:manualLayout>
              <c:xMode val="edge"/>
              <c:yMode val="edge"/>
              <c:x val="0.47150486623954607"/>
              <c:y val="0.94721611085379032"/>
            </c:manualLayout>
          </c:layout>
          <c:overlay val="0"/>
          <c:spPr>
            <a:noFill/>
            <a:ln w="23659">
              <a:noFill/>
            </a:ln>
          </c:spPr>
        </c:title>
        <c:numFmt formatCode="0"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38771840"/>
        <c:crosses val="autoZero"/>
        <c:auto val="0"/>
        <c:lblAlgn val="ctr"/>
        <c:lblOffset val="100"/>
        <c:tickLblSkip val="1"/>
        <c:tickMarkSkip val="1"/>
        <c:noMultiLvlLbl val="0"/>
      </c:catAx>
      <c:valAx>
        <c:axId val="138771840"/>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Number of fatal falls</a:t>
                </a:r>
              </a:p>
            </c:rich>
          </c:tx>
          <c:layout>
            <c:manualLayout>
              <c:xMode val="edge"/>
              <c:yMode val="edge"/>
              <c:x val="0"/>
              <c:y val="0.28341477535896248"/>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38769920"/>
        <c:crosses val="autoZero"/>
        <c:crossBetween val="between"/>
        <c:majorUnit val="10"/>
        <c:minorUnit val="5"/>
      </c:valAx>
      <c:catAx>
        <c:axId val="138786304"/>
        <c:scaling>
          <c:orientation val="minMax"/>
        </c:scaling>
        <c:delete val="1"/>
        <c:axPos val="b"/>
        <c:numFmt formatCode="0" sourceLinked="1"/>
        <c:majorTickMark val="out"/>
        <c:minorTickMark val="none"/>
        <c:tickLblPos val="none"/>
        <c:crossAx val="138787840"/>
        <c:crosses val="autoZero"/>
        <c:auto val="0"/>
        <c:lblAlgn val="ctr"/>
        <c:lblOffset val="100"/>
        <c:noMultiLvlLbl val="0"/>
      </c:catAx>
      <c:valAx>
        <c:axId val="138787840"/>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Deaths per 100,000 FTEs</a:t>
                </a: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38786304"/>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3234178608108768"/>
          <c:y val="1.5070634553033814E-2"/>
          <c:w val="0.14830561940626988"/>
          <c:h val="0.13308900725644587"/>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32100063579011"/>
          <c:y val="7.9530067932684884E-2"/>
          <c:w val="0.79260649484031886"/>
          <c:h val="0.79760127810110704"/>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1">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General</c:formatCode>
                <c:ptCount val="7"/>
                <c:pt idx="0">
                  <c:v>8</c:v>
                </c:pt>
                <c:pt idx="1">
                  <c:v>12</c:v>
                </c:pt>
                <c:pt idx="2">
                  <c:v>4</c:v>
                </c:pt>
                <c:pt idx="3">
                  <c:v>12</c:v>
                </c:pt>
                <c:pt idx="4">
                  <c:v>8</c:v>
                </c:pt>
                <c:pt idx="5">
                  <c:v>9</c:v>
                </c:pt>
                <c:pt idx="6">
                  <c:v>12</c:v>
                </c:pt>
              </c:numCache>
            </c:numRef>
          </c:val>
        </c:ser>
        <c:dLbls>
          <c:showLegendKey val="0"/>
          <c:showVal val="0"/>
          <c:showCatName val="0"/>
          <c:showSerName val="0"/>
          <c:showPercent val="0"/>
          <c:showBubbleSize val="0"/>
        </c:dLbls>
        <c:gapWidth val="150"/>
        <c:axId val="138893184"/>
        <c:axId val="138895360"/>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3.3385093167701864E-2"/>
                  <c:y val="-8.38235294117647E-2"/>
                </c:manualLayout>
              </c:layout>
              <c:dLblPos val="r"/>
              <c:showLegendKey val="0"/>
              <c:showVal val="1"/>
              <c:showCatName val="0"/>
              <c:showSerName val="0"/>
              <c:showPercent val="0"/>
              <c:showBubbleSize val="0"/>
            </c:dLbl>
            <c:dLbl>
              <c:idx val="1"/>
              <c:layout>
                <c:manualLayout>
                  <c:x val="-3.8043478260869595E-2"/>
                  <c:y val="-2.9901960784313727E-2"/>
                </c:manualLayout>
              </c:layout>
              <c:dLblPos val="r"/>
              <c:showLegendKey val="0"/>
              <c:showVal val="1"/>
              <c:showCatName val="0"/>
              <c:showSerName val="0"/>
              <c:showPercent val="0"/>
              <c:showBubbleSize val="0"/>
            </c:dLbl>
            <c:dLbl>
              <c:idx val="4"/>
              <c:layout>
                <c:manualLayout>
                  <c:x val="-3.3385093167701864E-2"/>
                  <c:y val="-6.4215686274509798E-2"/>
                </c:manualLayout>
              </c:layout>
              <c:dLblPos val="r"/>
              <c:showLegendKey val="0"/>
              <c:showVal val="1"/>
              <c:showCatName val="0"/>
              <c:showSerName val="0"/>
              <c:showPercent val="0"/>
              <c:showBubbleSize val="0"/>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0.00</c:formatCode>
                <c:ptCount val="7"/>
                <c:pt idx="0">
                  <c:v>13.657004336098877</c:v>
                </c:pt>
                <c:pt idx="1">
                  <c:v>24.672067108022532</c:v>
                </c:pt>
                <c:pt idx="2">
                  <c:v>11.842027355083189</c:v>
                </c:pt>
                <c:pt idx="3">
                  <c:v>33.656812699837324</c:v>
                </c:pt>
                <c:pt idx="4">
                  <c:v>17.926769148030296</c:v>
                </c:pt>
                <c:pt idx="5">
                  <c:v>18.204619927990613</c:v>
                </c:pt>
                <c:pt idx="6">
                  <c:v>32.233802514236601</c:v>
                </c:pt>
              </c:numCache>
            </c:numRef>
          </c:val>
          <c:smooth val="1"/>
        </c:ser>
        <c:dLbls>
          <c:showLegendKey val="0"/>
          <c:showVal val="0"/>
          <c:showCatName val="0"/>
          <c:showSerName val="0"/>
          <c:showPercent val="0"/>
          <c:showBubbleSize val="0"/>
        </c:dLbls>
        <c:marker val="1"/>
        <c:smooth val="0"/>
        <c:axId val="138897280"/>
        <c:axId val="138898816"/>
      </c:lineChart>
      <c:catAx>
        <c:axId val="138893184"/>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Year</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44355455568053986"/>
              <c:y val="0.93986325078930355"/>
            </c:manualLayout>
          </c:layout>
          <c:overlay val="0"/>
          <c:spPr>
            <a:noFill/>
            <a:ln w="23659">
              <a:noFill/>
            </a:ln>
          </c:spPr>
        </c:title>
        <c:numFmt formatCode="0"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38895360"/>
        <c:crosses val="autoZero"/>
        <c:auto val="0"/>
        <c:lblAlgn val="ctr"/>
        <c:lblOffset val="100"/>
        <c:tickLblSkip val="1"/>
        <c:tickMarkSkip val="1"/>
        <c:noMultiLvlLbl val="0"/>
      </c:catAx>
      <c:valAx>
        <c:axId val="138895360"/>
        <c:scaling>
          <c:orientation val="minMax"/>
          <c:max val="20"/>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Number </a:t>
                </a:r>
                <a:r>
                  <a:rPr lang="en-US" sz="1600" b="0" dirty="0">
                    <a:latin typeface="Times New Roman" panose="02020603050405020304" pitchFamily="18" charset="0"/>
                    <a:cs typeface="Times New Roman" panose="02020603050405020304" pitchFamily="18" charset="0"/>
                  </a:rPr>
                  <a:t>of fatal </a:t>
                </a:r>
                <a:r>
                  <a:rPr lang="en-US" sz="1600" b="0" dirty="0" smtClean="0">
                    <a:latin typeface="Times New Roman" panose="02020603050405020304" pitchFamily="18" charset="0"/>
                    <a:cs typeface="Times New Roman" panose="02020603050405020304" pitchFamily="18" charset="0"/>
                  </a:rPr>
                  <a:t>falls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24910104986876641"/>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38893184"/>
        <c:crosses val="autoZero"/>
        <c:crossBetween val="between"/>
        <c:majorUnit val="5"/>
      </c:valAx>
      <c:catAx>
        <c:axId val="138897280"/>
        <c:scaling>
          <c:orientation val="minMax"/>
        </c:scaling>
        <c:delete val="1"/>
        <c:axPos val="b"/>
        <c:numFmt formatCode="0" sourceLinked="1"/>
        <c:majorTickMark val="out"/>
        <c:minorTickMark val="none"/>
        <c:tickLblPos val="none"/>
        <c:crossAx val="138898816"/>
        <c:crosses val="autoZero"/>
        <c:auto val="0"/>
        <c:lblAlgn val="ctr"/>
        <c:lblOffset val="100"/>
        <c:noMultiLvlLbl val="0"/>
      </c:catAx>
      <c:valAx>
        <c:axId val="138898816"/>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Deaths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3"/>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38897280"/>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540809165158703"/>
          <c:y val="5.6737301219700477E-2"/>
          <c:w val="0.14830561940626988"/>
          <c:h val="0.10367724255056353"/>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215410573678275E-2"/>
          <c:y val="5.7471185667009018E-2"/>
          <c:w val="0.79260649484031886"/>
          <c:h val="0.79760127810110704"/>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1">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General</c:formatCode>
                <c:ptCount val="7"/>
                <c:pt idx="0">
                  <c:v>6</c:v>
                </c:pt>
                <c:pt idx="1">
                  <c:v>18</c:v>
                </c:pt>
                <c:pt idx="2">
                  <c:v>7</c:v>
                </c:pt>
                <c:pt idx="3">
                  <c:v>17</c:v>
                </c:pt>
                <c:pt idx="4">
                  <c:v>18</c:v>
                </c:pt>
                <c:pt idx="5">
                  <c:v>17</c:v>
                </c:pt>
                <c:pt idx="6">
                  <c:v>21</c:v>
                </c:pt>
              </c:numCache>
            </c:numRef>
          </c:val>
        </c:ser>
        <c:dLbls>
          <c:showLegendKey val="0"/>
          <c:showVal val="0"/>
          <c:showCatName val="0"/>
          <c:showSerName val="0"/>
          <c:showPercent val="0"/>
          <c:showBubbleSize val="0"/>
        </c:dLbls>
        <c:gapWidth val="150"/>
        <c:axId val="139569408"/>
        <c:axId val="139661696"/>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3.4937888198757761E-2"/>
                  <c:y val="-7.1568627450980388E-2"/>
                </c:manualLayout>
              </c:layout>
              <c:dLblPos val="r"/>
              <c:showLegendKey val="0"/>
              <c:showVal val="1"/>
              <c:showCatName val="0"/>
              <c:showSerName val="0"/>
              <c:showPercent val="0"/>
              <c:showBubbleSize val="0"/>
            </c:dLbl>
            <c:dLbl>
              <c:idx val="1"/>
              <c:layout>
                <c:manualLayout>
                  <c:x val="-3.6490683229813692E-2"/>
                  <c:y val="-2.7450980392156862E-2"/>
                </c:manualLayout>
              </c:layout>
              <c:dLblPos val="r"/>
              <c:showLegendKey val="0"/>
              <c:showVal val="1"/>
              <c:showCatName val="0"/>
              <c:showSerName val="0"/>
              <c:showPercent val="0"/>
              <c:showBubbleSize val="0"/>
            </c:dLbl>
            <c:dLbl>
              <c:idx val="2"/>
              <c:layout>
                <c:manualLayout>
                  <c:x val="-2.3606397026458649E-2"/>
                  <c:y val="-4.4607843137254903E-2"/>
                </c:manualLayout>
              </c:layout>
              <c:dLblPos val="r"/>
              <c:showLegendKey val="0"/>
              <c:showVal val="1"/>
              <c:showCatName val="0"/>
              <c:showSerName val="0"/>
              <c:showPercent val="0"/>
              <c:showBubbleSize val="0"/>
            </c:dLbl>
            <c:dLbl>
              <c:idx val="4"/>
              <c:layout>
                <c:manualLayout>
                  <c:x val="-3.3385093167701864E-2"/>
                  <c:y val="-6.4215686274509798E-2"/>
                </c:manualLayout>
              </c:layout>
              <c:dLblPos val="r"/>
              <c:showLegendKey val="0"/>
              <c:showVal val="1"/>
              <c:showCatName val="0"/>
              <c:showSerName val="0"/>
              <c:showPercent val="0"/>
              <c:showBubbleSize val="0"/>
            </c:dLbl>
            <c:dLbl>
              <c:idx val="5"/>
              <c:layout>
                <c:manualLayout>
                  <c:x val="-3.9596273291925464E-2"/>
                  <c:y val="-3.9705882352941174E-2"/>
                </c:manualLayout>
              </c:layout>
              <c:dLblPos val="r"/>
              <c:showLegendKey val="0"/>
              <c:showVal val="1"/>
              <c:showCatName val="0"/>
              <c:showSerName val="0"/>
              <c:showPercent val="0"/>
              <c:showBubbleSize val="0"/>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0.00</c:formatCode>
                <c:ptCount val="7"/>
                <c:pt idx="0">
                  <c:v>1.2755318968009659</c:v>
                </c:pt>
                <c:pt idx="1">
                  <c:v>3.8233526129428981</c:v>
                </c:pt>
                <c:pt idx="2">
                  <c:v>1.3475195053448399</c:v>
                </c:pt>
                <c:pt idx="3">
                  <c:v>2.9279096963757647</c:v>
                </c:pt>
                <c:pt idx="4">
                  <c:v>3.2027102045464253</c:v>
                </c:pt>
                <c:pt idx="5">
                  <c:v>3.1546736490110101</c:v>
                </c:pt>
                <c:pt idx="6">
                  <c:v>3.5387254521985598</c:v>
                </c:pt>
              </c:numCache>
            </c:numRef>
          </c:val>
          <c:smooth val="1"/>
        </c:ser>
        <c:dLbls>
          <c:showLegendKey val="0"/>
          <c:showVal val="0"/>
          <c:showCatName val="0"/>
          <c:showSerName val="0"/>
          <c:showPercent val="0"/>
          <c:showBubbleSize val="0"/>
        </c:dLbls>
        <c:marker val="1"/>
        <c:smooth val="0"/>
        <c:axId val="139663616"/>
        <c:axId val="139685888"/>
      </c:lineChart>
      <c:catAx>
        <c:axId val="139569408"/>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Year</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44355455568053986"/>
              <c:y val="0.93986325078930355"/>
            </c:manualLayout>
          </c:layout>
          <c:overlay val="0"/>
          <c:spPr>
            <a:noFill/>
            <a:ln w="23659">
              <a:noFill/>
            </a:ln>
          </c:spPr>
        </c:title>
        <c:numFmt formatCode="0"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39661696"/>
        <c:crosses val="autoZero"/>
        <c:auto val="0"/>
        <c:lblAlgn val="ctr"/>
        <c:lblOffset val="100"/>
        <c:tickLblSkip val="1"/>
        <c:tickMarkSkip val="1"/>
        <c:noMultiLvlLbl val="0"/>
      </c:catAx>
      <c:valAx>
        <c:axId val="139661696"/>
        <c:scaling>
          <c:orientation val="minMax"/>
          <c:max val="40"/>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Number </a:t>
                </a:r>
                <a:r>
                  <a:rPr lang="en-US" sz="1600" b="0" dirty="0">
                    <a:latin typeface="Times New Roman" panose="02020603050405020304" pitchFamily="18" charset="0"/>
                    <a:cs typeface="Times New Roman" panose="02020603050405020304" pitchFamily="18" charset="0"/>
                  </a:rPr>
                  <a:t>of fatal </a:t>
                </a:r>
                <a:r>
                  <a:rPr lang="en-US" sz="1600" b="0" dirty="0" smtClean="0">
                    <a:latin typeface="Times New Roman" panose="02020603050405020304" pitchFamily="18" charset="0"/>
                    <a:cs typeface="Times New Roman" panose="02020603050405020304" pitchFamily="18" charset="0"/>
                  </a:rPr>
                  <a:t>falls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24910104986876641"/>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39569408"/>
        <c:crosses val="autoZero"/>
        <c:crossBetween val="between"/>
        <c:majorUnit val="10"/>
      </c:valAx>
      <c:catAx>
        <c:axId val="139663616"/>
        <c:scaling>
          <c:orientation val="minMax"/>
        </c:scaling>
        <c:delete val="1"/>
        <c:axPos val="b"/>
        <c:numFmt formatCode="0" sourceLinked="1"/>
        <c:majorTickMark val="out"/>
        <c:minorTickMark val="none"/>
        <c:tickLblPos val="none"/>
        <c:crossAx val="139685888"/>
        <c:crosses val="autoZero"/>
        <c:auto val="0"/>
        <c:lblAlgn val="ctr"/>
        <c:lblOffset val="100"/>
        <c:noMultiLvlLbl val="0"/>
      </c:catAx>
      <c:valAx>
        <c:axId val="139685888"/>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Deaths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39663616"/>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38234178608108771"/>
          <c:y val="5.4286320827543616E-2"/>
          <c:w val="0.14830561940626988"/>
          <c:h val="0.10367724255056353"/>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77805507995009E-2"/>
          <c:y val="4.1554431160660335E-2"/>
          <c:w val="0.89959304137970419"/>
          <c:h val="0.76419564741907264"/>
        </c:manualLayout>
      </c:layout>
      <c:barChart>
        <c:barDir val="col"/>
        <c:grouping val="stacked"/>
        <c:varyColors val="0"/>
        <c:ser>
          <c:idx val="0"/>
          <c:order val="0"/>
          <c:tx>
            <c:strRef>
              <c:f>Sheet1!$A$2</c:f>
              <c:strCache>
                <c:ptCount val="1"/>
                <c:pt idx="0">
                  <c:v>Falls</c:v>
                </c:pt>
              </c:strCache>
            </c:strRef>
          </c:tx>
          <c:spPr>
            <a:solidFill>
              <a:srgbClr val="FF0000"/>
            </a:solidFill>
            <a:ln w="19317">
              <a:noFill/>
            </a:ln>
          </c:spPr>
          <c:invertIfNegative val="0"/>
          <c:dLbls>
            <c:dLbl>
              <c:idx val="10"/>
              <c:layout/>
              <c:tx>
                <c:rich>
                  <a:bodyPr/>
                  <a:lstStyle/>
                  <a:p>
                    <a:r>
                      <a:rPr lang="en-US" dirty="0"/>
                      <a:t>305</a:t>
                    </a:r>
                    <a:endParaRPr lang="en-US" baseline="30000"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CCE-411F-9D34-1C92E9025A27}"/>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Sheet1!$B$2:$P$2</c:f>
              <c:numCache>
                <c:formatCode>General</c:formatCode>
                <c:ptCount val="15"/>
                <c:pt idx="0">
                  <c:v>365</c:v>
                </c:pt>
                <c:pt idx="1">
                  <c:v>448</c:v>
                </c:pt>
                <c:pt idx="2">
                  <c:v>396</c:v>
                </c:pt>
                <c:pt idx="3">
                  <c:v>436</c:v>
                </c:pt>
                <c:pt idx="4">
                  <c:v>450</c:v>
                </c:pt>
                <c:pt idx="5">
                  <c:v>337</c:v>
                </c:pt>
                <c:pt idx="6">
                  <c:v>287</c:v>
                </c:pt>
                <c:pt idx="7">
                  <c:v>267</c:v>
                </c:pt>
                <c:pt idx="8">
                  <c:v>269</c:v>
                </c:pt>
                <c:pt idx="9">
                  <c:v>294</c:v>
                </c:pt>
                <c:pt idx="10">
                  <c:v>305</c:v>
                </c:pt>
                <c:pt idx="11">
                  <c:v>363</c:v>
                </c:pt>
                <c:pt idx="12">
                  <c:v>367</c:v>
                </c:pt>
                <c:pt idx="13">
                  <c:v>388</c:v>
                </c:pt>
                <c:pt idx="14">
                  <c:v>389</c:v>
                </c:pt>
              </c:numCache>
            </c:numRef>
          </c:val>
          <c:extLst xmlns:c16r2="http://schemas.microsoft.com/office/drawing/2015/06/chart">
            <c:ext xmlns:c16="http://schemas.microsoft.com/office/drawing/2014/chart" uri="{C3380CC4-5D6E-409C-BE32-E72D297353CC}">
              <c16:uniqueId val="{00000001-4CCE-411F-9D34-1C92E9025A27}"/>
            </c:ext>
          </c:extLst>
        </c:ser>
        <c:ser>
          <c:idx val="1"/>
          <c:order val="1"/>
          <c:tx>
            <c:strRef>
              <c:f>Sheet1!$A$3</c:f>
              <c:strCache>
                <c:ptCount val="1"/>
                <c:pt idx="0">
                  <c:v>Other fatalities*</c:v>
                </c:pt>
              </c:strCache>
            </c:strRef>
          </c:tx>
          <c:spPr>
            <a:solidFill>
              <a:srgbClr val="0000FF"/>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Sheet1!$B$3:$P$3</c:f>
              <c:numCache>
                <c:formatCode>#,##0</c:formatCode>
                <c:ptCount val="15"/>
                <c:pt idx="0">
                  <c:v>806</c:v>
                </c:pt>
                <c:pt idx="1">
                  <c:v>830</c:v>
                </c:pt>
                <c:pt idx="2">
                  <c:v>847</c:v>
                </c:pt>
                <c:pt idx="3">
                  <c:v>861</c:v>
                </c:pt>
                <c:pt idx="4">
                  <c:v>789</c:v>
                </c:pt>
                <c:pt idx="5">
                  <c:v>679</c:v>
                </c:pt>
                <c:pt idx="6">
                  <c:v>592</c:v>
                </c:pt>
                <c:pt idx="7">
                  <c:v>535</c:v>
                </c:pt>
                <c:pt idx="8">
                  <c:v>512</c:v>
                </c:pt>
                <c:pt idx="9">
                  <c:v>555</c:v>
                </c:pt>
                <c:pt idx="10">
                  <c:v>551</c:v>
                </c:pt>
                <c:pt idx="11">
                  <c:v>570</c:v>
                </c:pt>
                <c:pt idx="12">
                  <c:v>618</c:v>
                </c:pt>
                <c:pt idx="13">
                  <c:v>646</c:v>
                </c:pt>
                <c:pt idx="14">
                  <c:v>624</c:v>
                </c:pt>
              </c:numCache>
            </c:numRef>
          </c:val>
          <c:extLst xmlns:c16r2="http://schemas.microsoft.com/office/drawing/2015/06/chart">
            <c:ext xmlns:c16="http://schemas.microsoft.com/office/drawing/2014/chart" uri="{C3380CC4-5D6E-409C-BE32-E72D297353CC}">
              <c16:uniqueId val="{00000002-4CCE-411F-9D34-1C92E9025A27}"/>
            </c:ext>
          </c:extLst>
        </c:ser>
        <c:ser>
          <c:idx val="3"/>
          <c:order val="2"/>
          <c:tx>
            <c:strRef>
              <c:f>Sheet1!$A$4</c:f>
              <c:strCache>
                <c:ptCount val="1"/>
              </c:strCache>
            </c:strRef>
          </c:tx>
          <c:spPr>
            <a:noFill/>
            <a:ln w="19317">
              <a:noFill/>
            </a:ln>
          </c:spPr>
          <c:invertIfNegative val="0"/>
          <c:dLbls>
            <c:spPr>
              <a:noFill/>
              <a:ln>
                <a:noFill/>
              </a:ln>
              <a:effectLst/>
            </c:sp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Sheet1!$B$4:$P$4</c:f>
              <c:numCache>
                <c:formatCode>#,##0</c:formatCode>
                <c:ptCount val="15"/>
                <c:pt idx="0">
                  <c:v>1171</c:v>
                </c:pt>
                <c:pt idx="1">
                  <c:v>1278</c:v>
                </c:pt>
                <c:pt idx="2">
                  <c:v>1243</c:v>
                </c:pt>
                <c:pt idx="3">
                  <c:v>1297</c:v>
                </c:pt>
                <c:pt idx="4">
                  <c:v>1239</c:v>
                </c:pt>
                <c:pt idx="5">
                  <c:v>1016</c:v>
                </c:pt>
                <c:pt idx="6">
                  <c:v>879</c:v>
                </c:pt>
                <c:pt idx="7">
                  <c:v>802</c:v>
                </c:pt>
                <c:pt idx="8">
                  <c:v>781</c:v>
                </c:pt>
                <c:pt idx="9">
                  <c:v>849</c:v>
                </c:pt>
                <c:pt idx="10">
                  <c:v>856</c:v>
                </c:pt>
                <c:pt idx="11">
                  <c:v>933</c:v>
                </c:pt>
                <c:pt idx="12">
                  <c:v>985</c:v>
                </c:pt>
                <c:pt idx="13">
                  <c:v>1034</c:v>
                </c:pt>
                <c:pt idx="14">
                  <c:v>1013</c:v>
                </c:pt>
              </c:numCache>
            </c:numRef>
          </c:val>
          <c:extLst xmlns:c16r2="http://schemas.microsoft.com/office/drawing/2015/06/chart">
            <c:ext xmlns:c16="http://schemas.microsoft.com/office/drawing/2014/chart" uri="{C3380CC4-5D6E-409C-BE32-E72D297353CC}">
              <c16:uniqueId val="{00000003-4CCE-411F-9D34-1C92E9025A27}"/>
            </c:ext>
          </c:extLst>
        </c:ser>
        <c:dLbls>
          <c:showLegendKey val="0"/>
          <c:showVal val="0"/>
          <c:showCatName val="0"/>
          <c:showSerName val="0"/>
          <c:showPercent val="0"/>
          <c:showBubbleSize val="0"/>
        </c:dLbls>
        <c:gapWidth val="60"/>
        <c:overlap val="100"/>
        <c:axId val="119743232"/>
        <c:axId val="119745152"/>
      </c:barChart>
      <c:catAx>
        <c:axId val="119743232"/>
        <c:scaling>
          <c:orientation val="minMax"/>
        </c:scaling>
        <c:delete val="0"/>
        <c:axPos val="b"/>
        <c:title>
          <c:tx>
            <c:rich>
              <a:bodyPr/>
              <a:lstStyle/>
              <a:p>
                <a:pPr>
                  <a:defRPr sz="1600"/>
                </a:pPr>
                <a:r>
                  <a:rPr lang="en-US" sz="1600" dirty="0"/>
                  <a:t>Year</a:t>
                </a:r>
              </a:p>
            </c:rich>
          </c:tx>
          <c:layout>
            <c:manualLayout>
              <c:xMode val="edge"/>
              <c:yMode val="edge"/>
              <c:x val="0.52043533621955473"/>
              <c:y val="0.87283730541152449"/>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a:pPr>
            <a:endParaRPr lang="en-US"/>
          </a:p>
        </c:txPr>
        <c:crossAx val="119745152"/>
        <c:crosses val="autoZero"/>
        <c:auto val="0"/>
        <c:lblAlgn val="ctr"/>
        <c:lblOffset val="0"/>
        <c:tickLblSkip val="1"/>
        <c:tickMarkSkip val="1"/>
        <c:noMultiLvlLbl val="0"/>
      </c:catAx>
      <c:valAx>
        <c:axId val="119745152"/>
        <c:scaling>
          <c:orientation val="minMax"/>
          <c:max val="1500"/>
        </c:scaling>
        <c:delete val="0"/>
        <c:axPos val="l"/>
        <c:title>
          <c:tx>
            <c:rich>
              <a:bodyPr/>
              <a:lstStyle/>
              <a:p>
                <a:pPr>
                  <a:defRPr sz="1600" b="0"/>
                </a:pPr>
                <a:r>
                  <a:rPr lang="en-US" sz="1600" b="0" dirty="0"/>
                  <a:t>Number of deaths</a:t>
                </a:r>
              </a:p>
            </c:rich>
          </c:tx>
          <c:layout>
            <c:manualLayout>
              <c:xMode val="edge"/>
              <c:yMode val="edge"/>
              <c:x val="6.1550472791882052E-5"/>
              <c:y val="0.26707271237311148"/>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a:pPr>
            <a:endParaRPr lang="en-US"/>
          </a:p>
        </c:txPr>
        <c:crossAx val="119743232"/>
        <c:crosses val="autoZero"/>
        <c:crossBetween val="between"/>
        <c:majorUnit val="300"/>
      </c:valAx>
      <c:spPr>
        <a:noFill/>
        <a:ln w="25400">
          <a:noFill/>
        </a:ln>
      </c:spPr>
    </c:plotArea>
    <c:legend>
      <c:legendPos val="b"/>
      <c:legendEntry>
        <c:idx val="2"/>
        <c:delete val="1"/>
      </c:legendEntry>
      <c:layout>
        <c:manualLayout>
          <c:xMode val="edge"/>
          <c:yMode val="edge"/>
          <c:x val="0.72331447657758774"/>
          <c:y val="2.6372079650854054E-2"/>
          <c:w val="0.22605991951969501"/>
          <c:h val="0.13347594770059815"/>
        </c:manualLayout>
      </c:layout>
      <c:overlay val="0"/>
      <c:spPr>
        <a:solidFill>
          <a:schemeClr val="bg1"/>
        </a:solidFill>
        <a:ln w="19317">
          <a:noFill/>
        </a:ln>
      </c:spPr>
    </c:legend>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370079489475349E-2"/>
          <c:y val="4.6623755363912847E-2"/>
          <c:w val="0.88731119678796799"/>
          <c:h val="0.8225204669867765"/>
        </c:manualLayout>
      </c:layout>
      <c:barChart>
        <c:barDir val="col"/>
        <c:grouping val="stacked"/>
        <c:varyColors val="0"/>
        <c:ser>
          <c:idx val="0"/>
          <c:order val="0"/>
          <c:tx>
            <c:strRef>
              <c:f>Sheet1!$A$2</c:f>
              <c:strCache>
                <c:ptCount val="1"/>
                <c:pt idx="0">
                  <c:v>Hispanic</c:v>
                </c:pt>
              </c:strCache>
            </c:strRef>
          </c:tx>
          <c:spPr>
            <a:solidFill>
              <a:srgbClr val="FF0000"/>
            </a:solidFill>
            <a:ln w="19317">
              <a:noFill/>
            </a:ln>
          </c:spPr>
          <c:invertIfNegative val="0"/>
          <c:dLbls>
            <c:spPr>
              <a:noFill/>
              <a:ln>
                <a:noFill/>
              </a:ln>
              <a:effectLst/>
            </c:spPr>
            <c:txPr>
              <a:bodyPr/>
              <a:lstStyle/>
              <a:p>
                <a:pPr>
                  <a:defRPr sz="1600" b="0">
                    <a:solidFill>
                      <a:schemeClr val="bg1"/>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General</c:formatCode>
                <c:ptCount val="7"/>
                <c:pt idx="0">
                  <c:v>2011</c:v>
                </c:pt>
                <c:pt idx="1">
                  <c:v>2012</c:v>
                </c:pt>
                <c:pt idx="2">
                  <c:v>2013</c:v>
                </c:pt>
                <c:pt idx="3">
                  <c:v>2014</c:v>
                </c:pt>
                <c:pt idx="4">
                  <c:v>2015</c:v>
                </c:pt>
                <c:pt idx="5">
                  <c:v>2016</c:v>
                </c:pt>
                <c:pt idx="6">
                  <c:v>2017</c:v>
                </c:pt>
              </c:numCache>
            </c:numRef>
          </c:cat>
          <c:val>
            <c:numRef>
              <c:f>Sheet1!$B$2:$H$2</c:f>
              <c:numCache>
                <c:formatCode>#,##0</c:formatCode>
                <c:ptCount val="7"/>
                <c:pt idx="0">
                  <c:v>86</c:v>
                </c:pt>
                <c:pt idx="1">
                  <c:v>90</c:v>
                </c:pt>
                <c:pt idx="2">
                  <c:v>96</c:v>
                </c:pt>
                <c:pt idx="3">
                  <c:v>106</c:v>
                </c:pt>
                <c:pt idx="4">
                  <c:v>136</c:v>
                </c:pt>
                <c:pt idx="5">
                  <c:v>131</c:v>
                </c:pt>
                <c:pt idx="6">
                  <c:v>142</c:v>
                </c:pt>
              </c:numCache>
            </c:numRef>
          </c:val>
          <c:extLst xmlns:c16r2="http://schemas.microsoft.com/office/drawing/2015/06/chart">
            <c:ext xmlns:c16="http://schemas.microsoft.com/office/drawing/2014/chart" uri="{C3380CC4-5D6E-409C-BE32-E72D297353CC}">
              <c16:uniqueId val="{00000000-D88B-44AB-A297-3F06CF3BA005}"/>
            </c:ext>
          </c:extLst>
        </c:ser>
        <c:ser>
          <c:idx val="1"/>
          <c:order val="1"/>
          <c:tx>
            <c:strRef>
              <c:f>Sheet1!$A$3</c:f>
              <c:strCache>
                <c:ptCount val="1"/>
                <c:pt idx="0">
                  <c:v>Non-Hispanic</c:v>
                </c:pt>
              </c:strCache>
            </c:strRef>
          </c:tx>
          <c:spPr>
            <a:solidFill>
              <a:srgbClr val="0000FF"/>
            </a:solidFill>
          </c:spPr>
          <c:invertIfNegative val="0"/>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88B-44AB-A297-3F06CF3BA005}"/>
                </c:ext>
              </c:extLst>
            </c:dLbl>
            <c:dLbl>
              <c:idx val="1"/>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88B-44AB-A297-3F06CF3BA005}"/>
                </c:ext>
              </c:extLst>
            </c:dLbl>
            <c:dLbl>
              <c:idx val="2"/>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88B-44AB-A297-3F06CF3BA005}"/>
                </c:ext>
              </c:extLst>
            </c:dLbl>
            <c:dLbl>
              <c:idx val="3"/>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88B-44AB-A297-3F06CF3BA005}"/>
                </c:ext>
              </c:extLst>
            </c:dLbl>
            <c:dLbl>
              <c:idx val="4"/>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88B-44AB-A297-3F06CF3BA005}"/>
                </c:ext>
              </c:extLst>
            </c:dLbl>
            <c:dLbl>
              <c:idx val="5"/>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88B-44AB-A297-3F06CF3BA005}"/>
                </c:ext>
              </c:extLst>
            </c:dLbl>
            <c:dLbl>
              <c:idx val="6"/>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88B-44AB-A297-3F06CF3BA005}"/>
                </c:ext>
              </c:extLst>
            </c:dLbl>
            <c:spPr>
              <a:noFill/>
              <a:ln>
                <a:noFill/>
              </a:ln>
              <a:effectLst/>
            </c:spPr>
            <c:txPr>
              <a:bodyPr/>
              <a:lstStyle/>
              <a:p>
                <a:pPr>
                  <a:defRPr sz="1600" baseline="0">
                    <a:solidFill>
                      <a:schemeClr val="bg1"/>
                    </a:solidFill>
                    <a:latin typeface="Times New Roman" panose="02020603050405020304" pitchFamily="18" charset="0"/>
                    <a:cs typeface="Times New Roman" panose="02020603050405020304" pitchFamily="18" charset="0"/>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Sheet1!$B$1:$H$1</c:f>
              <c:numCache>
                <c:formatCode>General</c:formatCode>
                <c:ptCount val="7"/>
                <c:pt idx="0">
                  <c:v>2011</c:v>
                </c:pt>
                <c:pt idx="1">
                  <c:v>2012</c:v>
                </c:pt>
                <c:pt idx="2">
                  <c:v>2013</c:v>
                </c:pt>
                <c:pt idx="3">
                  <c:v>2014</c:v>
                </c:pt>
                <c:pt idx="4">
                  <c:v>2015</c:v>
                </c:pt>
                <c:pt idx="5">
                  <c:v>2016</c:v>
                </c:pt>
                <c:pt idx="6">
                  <c:v>2017</c:v>
                </c:pt>
              </c:numCache>
            </c:numRef>
          </c:cat>
          <c:val>
            <c:numRef>
              <c:f>Sheet1!$B$3:$H$3</c:f>
              <c:numCache>
                <c:formatCode>#,##0</c:formatCode>
                <c:ptCount val="7"/>
                <c:pt idx="0">
                  <c:v>174</c:v>
                </c:pt>
                <c:pt idx="1">
                  <c:v>191</c:v>
                </c:pt>
                <c:pt idx="2">
                  <c:v>196</c:v>
                </c:pt>
                <c:pt idx="3">
                  <c:v>241</c:v>
                </c:pt>
                <c:pt idx="4">
                  <c:v>217</c:v>
                </c:pt>
                <c:pt idx="5">
                  <c:v>241</c:v>
                </c:pt>
                <c:pt idx="6">
                  <c:v>225</c:v>
                </c:pt>
              </c:numCache>
            </c:numRef>
          </c:val>
          <c:extLst xmlns:c16r2="http://schemas.microsoft.com/office/drawing/2015/06/chart">
            <c:ext xmlns:c16="http://schemas.microsoft.com/office/drawing/2014/chart" uri="{C3380CC4-5D6E-409C-BE32-E72D297353CC}">
              <c16:uniqueId val="{00000008-D88B-44AB-A297-3F06CF3BA005}"/>
            </c:ext>
          </c:extLst>
        </c:ser>
        <c:dLbls>
          <c:showLegendKey val="0"/>
          <c:showVal val="0"/>
          <c:showCatName val="0"/>
          <c:showSerName val="0"/>
          <c:showPercent val="0"/>
          <c:showBubbleSize val="0"/>
        </c:dLbls>
        <c:gapWidth val="72"/>
        <c:overlap val="100"/>
        <c:axId val="139772288"/>
        <c:axId val="139774208"/>
      </c:barChart>
      <c:catAx>
        <c:axId val="139772288"/>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5148967886144592"/>
              <c:y val="0.94341994701576448"/>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39774208"/>
        <c:crosses val="autoZero"/>
        <c:auto val="0"/>
        <c:lblAlgn val="ctr"/>
        <c:lblOffset val="0"/>
        <c:tickLblSkip val="1"/>
        <c:tickMarkSkip val="1"/>
        <c:noMultiLvlLbl val="0"/>
      </c:catAx>
      <c:valAx>
        <c:axId val="139774208"/>
        <c:scaling>
          <c:orientation val="minMax"/>
          <c:max val="400"/>
        </c:scaling>
        <c:delete val="0"/>
        <c:axPos val="l"/>
        <c:title>
          <c:tx>
            <c:rich>
              <a:bodyPr/>
              <a:lstStyle/>
              <a:p>
                <a:pPr>
                  <a:defRPr sz="1600" b="0" i="0" u="none" strike="noStrike" baseline="0">
                    <a:solidFill>
                      <a:srgbClr val="000000"/>
                    </a:solidFill>
                    <a:latin typeface="Times New Roman"/>
                    <a:ea typeface="Times New Roman"/>
                    <a:cs typeface="Times New Roman"/>
                  </a:defRPr>
                </a:pPr>
                <a:r>
                  <a:rPr lang="en-US" sz="1600" b="0" dirty="0"/>
                  <a:t>Number of fatalities</a:t>
                </a:r>
              </a:p>
            </c:rich>
          </c:tx>
          <c:layout>
            <c:manualLayout>
              <c:xMode val="edge"/>
              <c:yMode val="edge"/>
              <c:x val="0"/>
              <c:y val="0.27201991764249844"/>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39772288"/>
        <c:crosses val="autoZero"/>
        <c:crossBetween val="between"/>
      </c:valAx>
      <c:spPr>
        <a:noFill/>
        <a:ln w="25393">
          <a:noFill/>
        </a:ln>
      </c:spPr>
    </c:plotArea>
    <c:legend>
      <c:legendPos val="t"/>
      <c:layout>
        <c:manualLayout>
          <c:xMode val="edge"/>
          <c:yMode val="edge"/>
          <c:x val="0.15739570064092531"/>
          <c:y val="0"/>
          <c:w val="0.23121819728611151"/>
          <c:h val="0.16071568207414039"/>
        </c:manualLayout>
      </c:layout>
      <c:overlay val="0"/>
      <c:spPr>
        <a:solidFill>
          <a:schemeClr val="bg1"/>
        </a:solidFill>
        <a:ln w="19317">
          <a:noFill/>
        </a:ln>
      </c:spPr>
      <c:txPr>
        <a:bodyPr/>
        <a:lstStyle/>
        <a:p>
          <a:pPr>
            <a:defRPr sz="1600" b="0"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761" b="0" i="0" u="none" strike="noStrike" baseline="0">
          <a:solidFill>
            <a:schemeClr val="tx1"/>
          </a:solidFill>
          <a:latin typeface="Arial"/>
          <a:ea typeface="Arial"/>
          <a:cs typeface="Arial"/>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215410573678289E-2"/>
          <c:y val="4.5216342442488809E-2"/>
          <c:w val="0.86714065633100224"/>
          <c:h val="0.80740524162420879"/>
        </c:manualLayout>
      </c:layout>
      <c:lineChart>
        <c:grouping val="standard"/>
        <c:varyColors val="0"/>
        <c:ser>
          <c:idx val="1"/>
          <c:order val="0"/>
          <c:tx>
            <c:strRef>
              <c:f>Sheet1!$A$2</c:f>
              <c:strCache>
                <c:ptCount val="1"/>
                <c:pt idx="0">
                  <c:v>Hispanic</c:v>
                </c:pt>
              </c:strCache>
            </c:strRef>
          </c:tx>
          <c:marker>
            <c:symbol val="none"/>
          </c:marker>
          <c:dLbls>
            <c:dLbl>
              <c:idx val="0"/>
              <c:layout>
                <c:manualLayout>
                  <c:x val="-1.5527950310559005E-3"/>
                  <c:y val="2.941176470588235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C664-454C-8249-1707CE2597FA}"/>
                </c:ext>
              </c:extLst>
            </c:dLbl>
            <c:dLbl>
              <c:idx val="1"/>
              <c:layout>
                <c:manualLayout>
                  <c:x val="-3.105590062111801E-3"/>
                  <c:y val="-2.696078431372551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C664-454C-8249-1707CE2597FA}"/>
                </c:ext>
              </c:extLst>
            </c:dLbl>
            <c:dLbl>
              <c:idx val="2"/>
              <c:layout>
                <c:manualLayout>
                  <c:x val="0"/>
                  <c:y val="-1.960784313725490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C664-454C-8249-1707CE2597FA}"/>
                </c:ext>
              </c:extLst>
            </c:dLbl>
            <c:dLbl>
              <c:idx val="4"/>
              <c:layout>
                <c:manualLayout>
                  <c:x val="-4.658385093167702E-3"/>
                  <c:y val="4.166666666666664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C664-454C-8249-1707CE2597FA}"/>
                </c:ext>
              </c:extLst>
            </c:dLbl>
            <c:dLbl>
              <c:idx val="5"/>
              <c:layout>
                <c:manualLayout>
                  <c:x val="-6.2111801242236021E-3"/>
                  <c:y val="-4.656862745098039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C664-454C-8249-1707CE2597FA}"/>
                </c:ext>
              </c:extLst>
            </c:dLbl>
            <c:numFmt formatCode="#,##0.0" sourceLinked="0"/>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Sheet1!$B$2:$H$2</c:f>
              <c:numCache>
                <c:formatCode>0.0</c:formatCode>
                <c:ptCount val="7"/>
                <c:pt idx="0">
                  <c:v>4.18599647889552</c:v>
                </c:pt>
                <c:pt idx="1">
                  <c:v>4.4064985081554493</c:v>
                </c:pt>
                <c:pt idx="2">
                  <c:v>4.17089186702154</c:v>
                </c:pt>
                <c:pt idx="3">
                  <c:v>4.0066252951106325</c:v>
                </c:pt>
                <c:pt idx="4">
                  <c:v>4.8961547184891039</c:v>
                </c:pt>
                <c:pt idx="5" formatCode="0.00">
                  <c:v>4.4465157136810465</c:v>
                </c:pt>
                <c:pt idx="6" formatCode="0.00">
                  <c:v>4.5270204139928287</c:v>
                </c:pt>
              </c:numCache>
            </c:numRef>
          </c:val>
          <c:smooth val="1"/>
          <c:extLst xmlns:c16r2="http://schemas.microsoft.com/office/drawing/2015/06/chart">
            <c:ext xmlns:c16="http://schemas.microsoft.com/office/drawing/2014/chart" uri="{C3380CC4-5D6E-409C-BE32-E72D297353CC}">
              <c16:uniqueId val="{00000005-C664-454C-8249-1707CE2597FA}"/>
            </c:ext>
          </c:extLst>
        </c:ser>
        <c:ser>
          <c:idx val="0"/>
          <c:order val="1"/>
          <c:tx>
            <c:strRef>
              <c:f>Sheet1!$A$3</c:f>
              <c:strCache>
                <c:ptCount val="1"/>
                <c:pt idx="0">
                  <c:v>White, non-Hispanic</c:v>
                </c:pt>
              </c:strCache>
            </c:strRef>
          </c:tx>
          <c:marker>
            <c:symbol val="none"/>
          </c:marker>
          <c:dLbls>
            <c:dLbl>
              <c:idx val="0"/>
              <c:layout>
                <c:manualLayout>
                  <c:x val="1.5527950310559005E-3"/>
                  <c:y val="1.960784313725490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C664-454C-8249-1707CE2597FA}"/>
                </c:ext>
              </c:extLst>
            </c:dLbl>
            <c:dLbl>
              <c:idx val="1"/>
              <c:layout>
                <c:manualLayout>
                  <c:x val="1.5527950310559005E-3"/>
                  <c:y val="3.676470588235294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664-454C-8249-1707CE2597FA}"/>
                </c:ext>
              </c:extLst>
            </c:dLbl>
            <c:dLbl>
              <c:idx val="3"/>
              <c:layout>
                <c:manualLayout>
                  <c:x val="0"/>
                  <c:y val="2.205882352941176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C664-454C-8249-1707CE2597FA}"/>
                </c:ext>
              </c:extLst>
            </c:dLbl>
            <c:dLbl>
              <c:idx val="5"/>
              <c:layout>
                <c:manualLayout>
                  <c:x val="0"/>
                  <c:y val="5.882352941176470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C664-454C-8249-1707CE2597FA}"/>
                </c:ext>
              </c:extLst>
            </c:dLbl>
            <c:numFmt formatCode="#,##0.0" sourceLinked="0"/>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Sheet1!$B$3:$H$3</c:f>
              <c:numCache>
                <c:formatCode>0.0</c:formatCode>
                <c:ptCount val="7"/>
                <c:pt idx="0">
                  <c:v>2.6840634237476872</c:v>
                </c:pt>
                <c:pt idx="1">
                  <c:v>2.9084519105231679</c:v>
                </c:pt>
                <c:pt idx="2">
                  <c:v>2.8190041101409635</c:v>
                </c:pt>
                <c:pt idx="3">
                  <c:v>3.4045232337333466</c:v>
                </c:pt>
                <c:pt idx="4">
                  <c:v>2.9788983083343554</c:v>
                </c:pt>
                <c:pt idx="5" formatCode="0.00">
                  <c:v>3.2676085930166017</c:v>
                </c:pt>
                <c:pt idx="6" formatCode="0.00">
                  <c:v>2.9294639171169026</c:v>
                </c:pt>
              </c:numCache>
            </c:numRef>
          </c:val>
          <c:smooth val="1"/>
          <c:extLst xmlns:c16r2="http://schemas.microsoft.com/office/drawing/2015/06/chart">
            <c:ext xmlns:c16="http://schemas.microsoft.com/office/drawing/2014/chart" uri="{C3380CC4-5D6E-409C-BE32-E72D297353CC}">
              <c16:uniqueId val="{0000000A-C664-454C-8249-1707CE2597FA}"/>
            </c:ext>
          </c:extLst>
        </c:ser>
        <c:ser>
          <c:idx val="2"/>
          <c:order val="2"/>
          <c:tx>
            <c:strRef>
              <c:f>Sheet1!$A$4</c:f>
              <c:strCache>
                <c:ptCount val="1"/>
                <c:pt idx="0">
                  <c:v>All construction</c:v>
                </c:pt>
              </c:strCache>
            </c:strRef>
          </c:tx>
          <c:marker>
            <c:symbol val="none"/>
          </c:marker>
          <c:dLbls>
            <c:dLbl>
              <c:idx val="3"/>
              <c:layout>
                <c:manualLayout>
                  <c:x val="0"/>
                  <c:y val="-9.8039215686274057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C664-454C-8249-1707CE2597FA}"/>
                </c:ext>
              </c:extLst>
            </c:dLbl>
            <c:dLbl>
              <c:idx val="4"/>
              <c:layout>
                <c:manualLayout>
                  <c:x val="1.5527950310559005E-3"/>
                  <c:y val="-3.921568627450980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C664-454C-8249-1707CE2597FA}"/>
                </c:ext>
              </c:extLst>
            </c:dLbl>
            <c:dLbl>
              <c:idx val="5"/>
              <c:layout>
                <c:manualLayout>
                  <c:x val="0"/>
                  <c:y val="-2.205882352941181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C664-454C-8249-1707CE2597FA}"/>
                </c:ext>
              </c:extLst>
            </c:dLbl>
            <c:numFmt formatCode="0.0" sourceLinked="0"/>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Sheet1!$B$1:$H$1</c:f>
              <c:numCache>
                <c:formatCode>0</c:formatCode>
                <c:ptCount val="7"/>
                <c:pt idx="0">
                  <c:v>2011</c:v>
                </c:pt>
                <c:pt idx="1">
                  <c:v>2012</c:v>
                </c:pt>
                <c:pt idx="2">
                  <c:v>2013</c:v>
                </c:pt>
                <c:pt idx="3">
                  <c:v>2014</c:v>
                </c:pt>
                <c:pt idx="4">
                  <c:v>2015</c:v>
                </c:pt>
                <c:pt idx="5">
                  <c:v>2016</c:v>
                </c:pt>
                <c:pt idx="6">
                  <c:v>2017</c:v>
                </c:pt>
              </c:numCache>
            </c:numRef>
          </c:cat>
          <c:val>
            <c:numRef>
              <c:f>Sheet1!$B$4:$H$4</c:f>
              <c:numCache>
                <c:formatCode>0.0</c:formatCode>
                <c:ptCount val="7"/>
                <c:pt idx="0">
                  <c:v>3.0014772659263298</c:v>
                </c:pt>
                <c:pt idx="1">
                  <c:v>3.2411547499866251</c:v>
                </c:pt>
                <c:pt idx="2">
                  <c:v>3.2238806708392223</c:v>
                </c:pt>
                <c:pt idx="3">
                  <c:v>3.5629090530192289</c:v>
                </c:pt>
                <c:pt idx="4">
                  <c:v>3.5572186274831679</c:v>
                </c:pt>
                <c:pt idx="5" formatCode="0.00">
                  <c:v>3.5899365970875188</c:v>
                </c:pt>
                <c:pt idx="6" formatCode="0.00">
                  <c:v>3.4195246096757081</c:v>
                </c:pt>
              </c:numCache>
            </c:numRef>
          </c:val>
          <c:smooth val="1"/>
          <c:extLst xmlns:c16r2="http://schemas.microsoft.com/office/drawing/2015/06/chart">
            <c:ext xmlns:c16="http://schemas.microsoft.com/office/drawing/2014/chart" uri="{C3380CC4-5D6E-409C-BE32-E72D297353CC}">
              <c16:uniqueId val="{0000000E-C664-454C-8249-1707CE2597FA}"/>
            </c:ext>
          </c:extLst>
        </c:ser>
        <c:dLbls>
          <c:showLegendKey val="0"/>
          <c:showVal val="0"/>
          <c:showCatName val="0"/>
          <c:showSerName val="0"/>
          <c:showPercent val="0"/>
          <c:showBubbleSize val="0"/>
        </c:dLbls>
        <c:marker val="1"/>
        <c:smooth val="0"/>
        <c:axId val="155481600"/>
        <c:axId val="155483520"/>
      </c:lineChart>
      <c:catAx>
        <c:axId val="155481600"/>
        <c:scaling>
          <c:orientation val="minMax"/>
        </c:scaling>
        <c:delete val="0"/>
        <c:axPos val="b"/>
        <c:title>
          <c:tx>
            <c:rich>
              <a:bodyPr/>
              <a:lstStyle/>
              <a:p>
                <a:pPr>
                  <a:defRPr/>
                </a:pPr>
                <a:r>
                  <a:rPr lang="en-US" sz="1600" b="0" dirty="0"/>
                  <a:t>Year</a:t>
                </a:r>
              </a:p>
            </c:rich>
          </c:tx>
          <c:layout>
            <c:manualLayout>
              <c:xMode val="edge"/>
              <c:yMode val="edge"/>
              <c:x val="0.49945517679855228"/>
              <c:y val="0.9374121892851629"/>
            </c:manualLayout>
          </c:layout>
          <c:overlay val="0"/>
        </c:title>
        <c:numFmt formatCode="0" sourceLinked="1"/>
        <c:majorTickMark val="cross"/>
        <c:minorTickMark val="none"/>
        <c:tickLblPos val="nextTo"/>
        <c:txPr>
          <a:bodyPr rot="0" vert="horz"/>
          <a:lstStyle/>
          <a:p>
            <a:pPr>
              <a:defRPr sz="1600"/>
            </a:pPr>
            <a:endParaRPr lang="en-US"/>
          </a:p>
        </c:txPr>
        <c:crossAx val="155483520"/>
        <c:crosses val="autoZero"/>
        <c:auto val="0"/>
        <c:lblAlgn val="ctr"/>
        <c:lblOffset val="100"/>
        <c:noMultiLvlLbl val="0"/>
      </c:catAx>
      <c:valAx>
        <c:axId val="155483520"/>
        <c:scaling>
          <c:orientation val="minMax"/>
          <c:max val="6"/>
          <c:min val="1"/>
        </c:scaling>
        <c:delete val="0"/>
        <c:axPos val="l"/>
        <c:title>
          <c:tx>
            <c:rich>
              <a:bodyPr/>
              <a:lstStyle/>
              <a:p>
                <a:pPr>
                  <a:defRPr/>
                </a:pPr>
                <a:r>
                  <a:rPr lang="en-US" sz="1600" b="0" dirty="0"/>
                  <a:t>Number of deaths per 100,000 FTEs</a:t>
                </a:r>
              </a:p>
            </c:rich>
          </c:tx>
          <c:layout>
            <c:manualLayout>
              <c:xMode val="edge"/>
              <c:yMode val="edge"/>
              <c:x val="0"/>
              <c:y val="0.14861085379033501"/>
            </c:manualLayout>
          </c:layout>
          <c:overlay val="0"/>
        </c:title>
        <c:numFmt formatCode="0.0" sourceLinked="0"/>
        <c:majorTickMark val="cross"/>
        <c:minorTickMark val="none"/>
        <c:tickLblPos val="nextTo"/>
        <c:txPr>
          <a:bodyPr rot="0" vert="horz"/>
          <a:lstStyle/>
          <a:p>
            <a:pPr>
              <a:defRPr sz="1600"/>
            </a:pPr>
            <a:endParaRPr lang="en-US"/>
          </a:p>
        </c:txPr>
        <c:crossAx val="155481600"/>
        <c:crosses val="autoZero"/>
        <c:crossBetween val="between"/>
        <c:majorUnit val="1"/>
        <c:minorUnit val="0.5"/>
      </c:valAx>
    </c:plotArea>
    <c:legend>
      <c:legendPos val="t"/>
      <c:layout>
        <c:manualLayout>
          <c:xMode val="edge"/>
          <c:yMode val="edge"/>
          <c:x val="0.1002249718785152"/>
          <c:y val="5.6372549019607844E-2"/>
          <c:w val="0.87874260282682071"/>
          <c:h val="6.3077427821522314E-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463089073325292"/>
          <c:y val="2.2039800995024877E-2"/>
          <c:w val="0.89278096994632428"/>
          <c:h val="0.80737121479218088"/>
        </c:manualLayout>
      </c:layout>
      <c:barChart>
        <c:barDir val="col"/>
        <c:grouping val="clustered"/>
        <c:varyColors val="0"/>
        <c:ser>
          <c:idx val="1"/>
          <c:order val="0"/>
          <c:tx>
            <c:strRef>
              <c:f>Sheet1!$A$2</c:f>
              <c:strCache>
                <c:ptCount val="1"/>
                <c:pt idx="0">
                  <c:v>Rate</c:v>
                </c:pt>
              </c:strCache>
            </c:strRef>
          </c:tx>
          <c:spPr>
            <a:solidFill>
              <a:schemeClr val="accent1"/>
            </a:solidFill>
            <a:ln w="23659">
              <a:noFill/>
            </a:ln>
          </c:spPr>
          <c:invertIfNegative val="0"/>
          <c:dPt>
            <c:idx val="2"/>
            <c:invertIfNegative val="0"/>
            <c:bubble3D val="0"/>
            <c:extLst xmlns:c16r2="http://schemas.microsoft.com/office/drawing/2015/06/chart">
              <c:ext xmlns:c16="http://schemas.microsoft.com/office/drawing/2014/chart" uri="{C3380CC4-5D6E-409C-BE32-E72D297353CC}">
                <c16:uniqueId val="{00000000-2B17-4454-9922-A1B126E24A25}"/>
              </c:ext>
            </c:extLst>
          </c:dPt>
          <c:dPt>
            <c:idx val="4"/>
            <c:invertIfNegative val="0"/>
            <c:bubble3D val="0"/>
          </c:dPt>
          <c:dPt>
            <c:idx val="5"/>
            <c:invertIfNegative val="0"/>
            <c:bubble3D val="0"/>
            <c:spPr>
              <a:solidFill>
                <a:srgbClr val="0000FF"/>
              </a:solidFill>
              <a:ln w="23659">
                <a:noFill/>
              </a:ln>
            </c:spPr>
            <c:extLst xmlns:c16r2="http://schemas.microsoft.com/office/drawing/2015/06/chart">
              <c:ext xmlns:c16="http://schemas.microsoft.com/office/drawing/2014/chart" uri="{C3380CC4-5D6E-409C-BE32-E72D297353CC}">
                <c16:uniqueId val="{00000002-2B17-4454-9922-A1B126E24A25}"/>
              </c:ext>
            </c:extLst>
          </c:dPt>
          <c:dPt>
            <c:idx val="6"/>
            <c:invertIfNegative val="0"/>
            <c:bubble3D val="0"/>
            <c:extLst xmlns:c16r2="http://schemas.microsoft.com/office/drawing/2015/06/chart">
              <c:ext xmlns:c16="http://schemas.microsoft.com/office/drawing/2014/chart" uri="{C3380CC4-5D6E-409C-BE32-E72D297353CC}">
                <c16:uniqueId val="{00000004-2B17-4454-9922-A1B126E24A25}"/>
              </c:ext>
            </c:extLst>
          </c:dPt>
          <c:dLbls>
            <c:numFmt formatCode="#,##0.0" sourceLinked="0"/>
            <c:spPr>
              <a:noFill/>
              <a:ln>
                <a:noFill/>
              </a:ln>
              <a:effectLst/>
            </c:spPr>
            <c:txPr>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Sheet1!$B$1:$G$1</c:f>
              <c:strCache>
                <c:ptCount val="6"/>
                <c:pt idx="0">
                  <c:v>White, non-Hispanic</c:v>
                </c:pt>
                <c:pt idx="1">
                  <c:v>Hispanic</c:v>
                </c:pt>
                <c:pt idx="2">
                  <c:v>Black, non-Hispanic</c:v>
                </c:pt>
                <c:pt idx="3">
                  <c:v>Foreign-born</c:v>
                </c:pt>
                <c:pt idx="4">
                  <c:v>Self-employed</c:v>
                </c:pt>
                <c:pt idx="5">
                  <c:v>All </c:v>
                </c:pt>
              </c:strCache>
            </c:strRef>
          </c:cat>
          <c:val>
            <c:numRef>
              <c:f>Sheet1!$B$2:$G$2</c:f>
              <c:numCache>
                <c:formatCode>0.00</c:formatCode>
                <c:ptCount val="6"/>
                <c:pt idx="0">
                  <c:v>3.0589192423287606</c:v>
                </c:pt>
                <c:pt idx="1">
                  <c:v>4.6159725289818745</c:v>
                </c:pt>
                <c:pt idx="2">
                  <c:v>2.6648545655620843</c:v>
                </c:pt>
                <c:pt idx="3">
                  <c:v>5.0798527328817773</c:v>
                </c:pt>
                <c:pt idx="4">
                  <c:v>3.6675006233008998</c:v>
                </c:pt>
                <c:pt idx="5">
                  <c:v>3.5177044259808627</c:v>
                </c:pt>
              </c:numCache>
            </c:numRef>
          </c:val>
          <c:extLst xmlns:c16r2="http://schemas.microsoft.com/office/drawing/2015/06/chart">
            <c:ext xmlns:c16="http://schemas.microsoft.com/office/drawing/2014/chart" uri="{C3380CC4-5D6E-409C-BE32-E72D297353CC}">
              <c16:uniqueId val="{00000005-2B17-4454-9922-A1B126E24A25}"/>
            </c:ext>
          </c:extLst>
        </c:ser>
        <c:dLbls>
          <c:showLegendKey val="0"/>
          <c:showVal val="0"/>
          <c:showCatName val="0"/>
          <c:showSerName val="0"/>
          <c:showPercent val="0"/>
          <c:showBubbleSize val="0"/>
        </c:dLbls>
        <c:gapWidth val="77"/>
        <c:overlap val="-100"/>
        <c:axId val="139463296"/>
        <c:axId val="139473280"/>
      </c:barChart>
      <c:lineChart>
        <c:grouping val="standard"/>
        <c:varyColors val="0"/>
        <c:ser>
          <c:idx val="0"/>
          <c:order val="1"/>
          <c:tx>
            <c:strRef>
              <c:f>Sheet1!#REF!</c:f>
              <c:strCache>
                <c:ptCount val="1"/>
                <c:pt idx="0">
                  <c:v>#REF!</c:v>
                </c:pt>
              </c:strCache>
            </c:strRef>
          </c:tx>
          <c:spPr>
            <a:ln w="35489">
              <a:solidFill>
                <a:srgbClr val="0000FF"/>
              </a:solidFill>
              <a:prstDash val="solid"/>
            </a:ln>
          </c:spPr>
          <c:marker>
            <c:symbol val="none"/>
          </c:marker>
          <c:cat>
            <c:strRef>
              <c:f>Sheet1!$B$1:$G$1</c:f>
              <c:strCache>
                <c:ptCount val="6"/>
                <c:pt idx="0">
                  <c:v>White, non-Hispanic</c:v>
                </c:pt>
                <c:pt idx="1">
                  <c:v>Hispanic</c:v>
                </c:pt>
                <c:pt idx="2">
                  <c:v>Black, non-Hispanic</c:v>
                </c:pt>
                <c:pt idx="3">
                  <c:v>Foreign-born</c:v>
                </c:pt>
                <c:pt idx="4">
                  <c:v>Self-employed</c:v>
                </c:pt>
                <c:pt idx="5">
                  <c:v>All </c:v>
                </c:pt>
              </c:strCache>
            </c:strRef>
          </c:cat>
          <c:val>
            <c:numRef>
              <c:f>Sheet1!#REF!</c:f>
              <c:numCache>
                <c:formatCode>General</c:formatCode>
                <c:ptCount val="1"/>
                <c:pt idx="0">
                  <c:v>1</c:v>
                </c:pt>
              </c:numCache>
            </c:numRef>
          </c:val>
          <c:smooth val="1"/>
          <c:extLst xmlns:c16r2="http://schemas.microsoft.com/office/drawing/2015/06/chart">
            <c:ext xmlns:c16="http://schemas.microsoft.com/office/drawing/2014/chart" uri="{C3380CC4-5D6E-409C-BE32-E72D297353CC}">
              <c16:uniqueId val="{00000006-2B17-4454-9922-A1B126E24A25}"/>
            </c:ext>
          </c:extLst>
        </c:ser>
        <c:dLbls>
          <c:showLegendKey val="0"/>
          <c:showVal val="0"/>
          <c:showCatName val="0"/>
          <c:showSerName val="0"/>
          <c:showPercent val="0"/>
          <c:showBubbleSize val="0"/>
        </c:dLbls>
        <c:marker val="1"/>
        <c:smooth val="0"/>
        <c:axId val="139475200"/>
        <c:axId val="139476992"/>
      </c:lineChart>
      <c:catAx>
        <c:axId val="139463296"/>
        <c:scaling>
          <c:orientation val="minMax"/>
        </c:scaling>
        <c:delete val="0"/>
        <c:axPos val="b"/>
        <c:numFmt formatCode="General" sourceLinked="1"/>
        <c:majorTickMark val="cross"/>
        <c:minorTickMark val="none"/>
        <c:tickLblPos val="nextTo"/>
        <c:spPr>
          <a:ln w="2957">
            <a:solidFill>
              <a:schemeClr val="tx1"/>
            </a:solidFill>
            <a:prstDash val="solid"/>
          </a:ln>
        </c:spPr>
        <c:txPr>
          <a:bodyPr rot="0" vert="horz"/>
          <a:lstStyle/>
          <a:p>
            <a:pPr>
              <a:defRPr sz="1600"/>
            </a:pPr>
            <a:endParaRPr lang="en-US"/>
          </a:p>
        </c:txPr>
        <c:crossAx val="139473280"/>
        <c:crosses val="autoZero"/>
        <c:auto val="0"/>
        <c:lblAlgn val="ctr"/>
        <c:lblOffset val="100"/>
        <c:tickLblSkip val="1"/>
        <c:tickMarkSkip val="1"/>
        <c:noMultiLvlLbl val="0"/>
      </c:catAx>
      <c:valAx>
        <c:axId val="139473280"/>
        <c:scaling>
          <c:orientation val="minMax"/>
        </c:scaling>
        <c:delete val="0"/>
        <c:axPos val="l"/>
        <c:title>
          <c:tx>
            <c:rich>
              <a:bodyPr/>
              <a:lstStyle/>
              <a:p>
                <a:pPr>
                  <a:defRPr sz="1600">
                    <a:latin typeface="+mn-lt"/>
                  </a:defRPr>
                </a:pPr>
                <a:r>
                  <a:rPr lang="en-US" sz="1600" dirty="0">
                    <a:latin typeface="+mn-lt"/>
                  </a:rPr>
                  <a:t>Deaths per 100,000 FTEs</a:t>
                </a:r>
              </a:p>
            </c:rich>
          </c:tx>
          <c:layout>
            <c:manualLayout>
              <c:xMode val="edge"/>
              <c:yMode val="edge"/>
              <c:x val="4.5588532202705439E-3"/>
              <c:y val="0.19654814632545931"/>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a:pPr>
            <a:endParaRPr lang="en-US"/>
          </a:p>
        </c:txPr>
        <c:crossAx val="139463296"/>
        <c:crosses val="autoZero"/>
        <c:crossBetween val="between"/>
        <c:majorUnit val="1"/>
      </c:valAx>
      <c:catAx>
        <c:axId val="139475200"/>
        <c:scaling>
          <c:orientation val="minMax"/>
        </c:scaling>
        <c:delete val="1"/>
        <c:axPos val="b"/>
        <c:numFmt formatCode="General" sourceLinked="1"/>
        <c:majorTickMark val="out"/>
        <c:minorTickMark val="none"/>
        <c:tickLblPos val="none"/>
        <c:crossAx val="139476992"/>
        <c:crosses val="autoZero"/>
        <c:auto val="0"/>
        <c:lblAlgn val="ctr"/>
        <c:lblOffset val="100"/>
        <c:noMultiLvlLbl val="0"/>
      </c:catAx>
      <c:valAx>
        <c:axId val="139476992"/>
        <c:scaling>
          <c:orientation val="minMax"/>
        </c:scaling>
        <c:delete val="1"/>
        <c:axPos val="r"/>
        <c:numFmt formatCode="0" sourceLinked="0"/>
        <c:majorTickMark val="cross"/>
        <c:minorTickMark val="none"/>
        <c:tickLblPos val="none"/>
        <c:crossAx val="139475200"/>
        <c:crosses val="max"/>
        <c:crossBetween val="between"/>
      </c:valAx>
      <c:spPr>
        <a:noFill/>
        <a:ln w="25375">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00849757910696"/>
          <c:y val="5.7471185667009018E-2"/>
          <c:w val="0.77863133956081576"/>
          <c:h val="0.79760127810110704"/>
        </c:manualLayout>
      </c:layout>
      <c:barChart>
        <c:barDir val="col"/>
        <c:grouping val="clustered"/>
        <c:varyColors val="0"/>
        <c:ser>
          <c:idx val="1"/>
          <c:order val="0"/>
          <c:tx>
            <c:strRef>
              <c:f>Sheet1!$A$2</c:f>
              <c:strCache>
                <c:ptCount val="1"/>
                <c:pt idx="0">
                  <c:v>Percentage</c:v>
                </c:pt>
              </c:strCache>
            </c:strRef>
          </c:tx>
          <c:spPr>
            <a:solidFill>
              <a:srgbClr val="FF0000"/>
            </a:solidFill>
            <a:ln w="23659">
              <a:noFill/>
            </a:ln>
          </c:spPr>
          <c:invertIfNegative val="0"/>
          <c:dLbls>
            <c:dLbl>
              <c:idx val="1"/>
              <c:layout>
                <c:manualLayout>
                  <c:x val="7.763975155279503E-3"/>
                  <c:y val="4.830917874396135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A63-4541-A56B-000C7F9901C5}"/>
                </c:ext>
              </c:extLst>
            </c:dLbl>
            <c:numFmt formatCode="0.0%" sourceLinked="0"/>
            <c:spPr>
              <a:noFill/>
              <a:ln>
                <a:noFill/>
              </a:ln>
              <a:effectLst/>
            </c:spPr>
            <c:txPr>
              <a:bodyPr/>
              <a:lstStyle/>
              <a:p>
                <a:pPr>
                  <a:defRPr sz="160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Sheet1!$B$1:$G$1</c:f>
              <c:strCache>
                <c:ptCount val="6"/>
                <c:pt idx="0">
                  <c:v>Under 25</c:v>
                </c:pt>
                <c:pt idx="1">
                  <c:v>25-34</c:v>
                </c:pt>
                <c:pt idx="2">
                  <c:v>35-44</c:v>
                </c:pt>
                <c:pt idx="3">
                  <c:v>45-54</c:v>
                </c:pt>
                <c:pt idx="4">
                  <c:v>55-64</c:v>
                </c:pt>
                <c:pt idx="5">
                  <c:v>65+</c:v>
                </c:pt>
              </c:strCache>
            </c:strRef>
          </c:cat>
          <c:val>
            <c:numRef>
              <c:f>Sheet1!$B$2:$G$2</c:f>
              <c:numCache>
                <c:formatCode>0%</c:formatCode>
                <c:ptCount val="6"/>
                <c:pt idx="0">
                  <c:v>4.7199999999999999E-2</c:v>
                </c:pt>
                <c:pt idx="1">
                  <c:v>0.16259999999999999</c:v>
                </c:pt>
                <c:pt idx="2">
                  <c:v>0.18529999999999999</c:v>
                </c:pt>
                <c:pt idx="3">
                  <c:v>0.23860000000000001</c:v>
                </c:pt>
                <c:pt idx="4">
                  <c:v>0.2334</c:v>
                </c:pt>
                <c:pt idx="5">
                  <c:v>0.13289999999999999</c:v>
                </c:pt>
              </c:numCache>
            </c:numRef>
          </c:val>
          <c:extLst xmlns:c16r2="http://schemas.microsoft.com/office/drawing/2015/06/chart">
            <c:ext xmlns:c16="http://schemas.microsoft.com/office/drawing/2014/chart" uri="{C3380CC4-5D6E-409C-BE32-E72D297353CC}">
              <c16:uniqueId val="{00000001-8A63-4541-A56B-000C7F9901C5}"/>
            </c:ext>
          </c:extLst>
        </c:ser>
        <c:dLbls>
          <c:showLegendKey val="0"/>
          <c:showVal val="0"/>
          <c:showCatName val="0"/>
          <c:showSerName val="0"/>
          <c:showPercent val="0"/>
          <c:showBubbleSize val="0"/>
        </c:dLbls>
        <c:gapWidth val="150"/>
        <c:axId val="238652416"/>
        <c:axId val="238675072"/>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3.3385093167701864E-2"/>
                  <c:y val="3.9911996294580823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A63-4541-A56B-000C7F9901C5}"/>
                </c:ext>
              </c:extLst>
            </c:dLbl>
            <c:dLbl>
              <c:idx val="4"/>
              <c:layout>
                <c:manualLayout>
                  <c:x val="-3.3385093167701864E-2"/>
                  <c:y val="6.1764705882352944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A63-4541-A56B-000C7F9901C5}"/>
                </c:ext>
              </c:extLst>
            </c:dLbl>
            <c:dLbl>
              <c:idx val="5"/>
              <c:layout>
                <c:manualLayout>
                  <c:x val="-4.0687142368073553E-2"/>
                  <c:y val="-3.627450980392157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8A63-4541-A56B-000C7F9901C5}"/>
                </c:ext>
              </c:extLst>
            </c:dLbl>
            <c:dLbl>
              <c:idx val="6"/>
              <c:layout>
                <c:manualLayout>
                  <c:x val="-4.845894263217098E-2"/>
                  <c:y val="-2.3369470120582731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A63-4541-A56B-000C7F9901C5}"/>
                </c:ext>
              </c:extLst>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Sheet1!$B$1:$G$1</c:f>
              <c:strCache>
                <c:ptCount val="6"/>
                <c:pt idx="0">
                  <c:v>Under 25</c:v>
                </c:pt>
                <c:pt idx="1">
                  <c:v>25-34</c:v>
                </c:pt>
                <c:pt idx="2">
                  <c:v>35-44</c:v>
                </c:pt>
                <c:pt idx="3">
                  <c:v>45-54</c:v>
                </c:pt>
                <c:pt idx="4">
                  <c:v>55-64</c:v>
                </c:pt>
                <c:pt idx="5">
                  <c:v>65+</c:v>
                </c:pt>
              </c:strCache>
            </c:strRef>
          </c:cat>
          <c:val>
            <c:numRef>
              <c:f>Sheet1!$B$3:$G$3</c:f>
              <c:numCache>
                <c:formatCode>0.00</c:formatCode>
                <c:ptCount val="6"/>
                <c:pt idx="0">
                  <c:v>2.0366360655811899</c:v>
                </c:pt>
                <c:pt idx="1">
                  <c:v>2.6203918612882893</c:v>
                </c:pt>
                <c:pt idx="2">
                  <c:v>2.7369946920377468</c:v>
                </c:pt>
                <c:pt idx="3">
                  <c:v>3.6848530135078885</c:v>
                </c:pt>
                <c:pt idx="4">
                  <c:v>5.3622328900085536</c:v>
                </c:pt>
                <c:pt idx="5">
                  <c:v>13.107210949350115</c:v>
                </c:pt>
              </c:numCache>
            </c:numRef>
          </c:val>
          <c:smooth val="1"/>
          <c:extLst xmlns:c16r2="http://schemas.microsoft.com/office/drawing/2015/06/chart">
            <c:ext xmlns:c16="http://schemas.microsoft.com/office/drawing/2014/chart" uri="{C3380CC4-5D6E-409C-BE32-E72D297353CC}">
              <c16:uniqueId val="{00000006-8A63-4541-A56B-000C7F9901C5}"/>
            </c:ext>
          </c:extLst>
        </c:ser>
        <c:dLbls>
          <c:showLegendKey val="0"/>
          <c:showVal val="0"/>
          <c:showCatName val="0"/>
          <c:showSerName val="0"/>
          <c:showPercent val="0"/>
          <c:showBubbleSize val="0"/>
        </c:dLbls>
        <c:marker val="1"/>
        <c:smooth val="0"/>
        <c:axId val="238676992"/>
        <c:axId val="249111296"/>
      </c:lineChart>
      <c:catAx>
        <c:axId val="238652416"/>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Age group</a:t>
                </a:r>
              </a:p>
            </c:rich>
          </c:tx>
          <c:layout>
            <c:manualLayout>
              <c:xMode val="edge"/>
              <c:yMode val="edge"/>
              <c:x val="0.44355455568053986"/>
              <c:y val="0.93986325078930355"/>
            </c:manualLayout>
          </c:layout>
          <c:overlay val="0"/>
          <c:spPr>
            <a:noFill/>
            <a:ln w="23659">
              <a:noFill/>
            </a:ln>
          </c:spPr>
        </c:title>
        <c:numFmt formatCode="General"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238675072"/>
        <c:crosses val="autoZero"/>
        <c:auto val="0"/>
        <c:lblAlgn val="ctr"/>
        <c:lblOffset val="100"/>
        <c:tickLblSkip val="1"/>
        <c:tickMarkSkip val="1"/>
        <c:noMultiLvlLbl val="0"/>
      </c:catAx>
      <c:valAx>
        <c:axId val="238675072"/>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Percentage of fatal falls</a:t>
                </a:r>
              </a:p>
            </c:rich>
          </c:tx>
          <c:layout>
            <c:manualLayout>
              <c:xMode val="edge"/>
              <c:yMode val="edge"/>
              <c:x val="0"/>
              <c:y val="0.24910104986876641"/>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238652416"/>
        <c:crosses val="autoZero"/>
        <c:crossBetween val="between"/>
      </c:valAx>
      <c:catAx>
        <c:axId val="238676992"/>
        <c:scaling>
          <c:orientation val="minMax"/>
        </c:scaling>
        <c:delete val="1"/>
        <c:axPos val="b"/>
        <c:numFmt formatCode="General" sourceLinked="1"/>
        <c:majorTickMark val="out"/>
        <c:minorTickMark val="none"/>
        <c:tickLblPos val="none"/>
        <c:crossAx val="249111296"/>
        <c:crosses val="autoZero"/>
        <c:auto val="0"/>
        <c:lblAlgn val="ctr"/>
        <c:lblOffset val="100"/>
        <c:noMultiLvlLbl val="0"/>
      </c:catAx>
      <c:valAx>
        <c:axId val="249111296"/>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Deaths per 100,000 FTEs</a:t>
                </a:r>
              </a:p>
            </c:rich>
          </c:tx>
          <c:layout>
            <c:manualLayout>
              <c:xMode val="edge"/>
              <c:yMode val="edge"/>
              <c:x val="0.96366459627329204"/>
              <c:y val="0.24154585456229735"/>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238676992"/>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5718650657798211"/>
          <c:y val="6.4090242396171074E-2"/>
          <c:w val="0.21507580574167359"/>
          <c:h val="0.18210861509958315"/>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914485563617689"/>
          <c:y val="0.25492625181326301"/>
          <c:w val="0.42270281527669235"/>
          <c:h val="0.69001294809718938"/>
        </c:manualLayout>
      </c:layout>
      <c:pieChart>
        <c:varyColors val="1"/>
        <c:ser>
          <c:idx val="0"/>
          <c:order val="0"/>
          <c:tx>
            <c:strRef>
              <c:f>Sheet1!$B$1</c:f>
              <c:strCache>
                <c:ptCount val="1"/>
                <c:pt idx="0">
                  <c:v>Percentage</c:v>
                </c:pt>
              </c:strCache>
            </c:strRef>
          </c:tx>
          <c:dPt>
            <c:idx val="0"/>
            <c:bubble3D val="0"/>
          </c:dPt>
          <c:dPt>
            <c:idx val="1"/>
            <c:bubble3D val="0"/>
          </c:dPt>
          <c:dPt>
            <c:idx val="2"/>
            <c:bubble3D val="0"/>
          </c:dPt>
          <c:dPt>
            <c:idx val="3"/>
            <c:bubble3D val="0"/>
          </c:dPt>
          <c:dLbls>
            <c:dLbl>
              <c:idx val="1"/>
              <c:layout>
                <c:manualLayout>
                  <c:x val="-1.3447833352503156E-3"/>
                  <c:y val="-2.1591443667457771E-2"/>
                </c:manualLayout>
              </c:layout>
              <c:showLegendKey val="0"/>
              <c:showVal val="0"/>
              <c:showCatName val="0"/>
              <c:showSerName val="0"/>
              <c:showPercent val="1"/>
              <c:showBubbleSize val="0"/>
            </c:dLbl>
            <c:dLbl>
              <c:idx val="3"/>
              <c:layout>
                <c:manualLayout>
                  <c:x val="1.6769830428728743E-3"/>
                  <c:y val="2.6546057259026985E-2"/>
                </c:manualLayout>
              </c:layout>
              <c:showLegendKey val="0"/>
              <c:showVal val="0"/>
              <c:showCatName val="0"/>
              <c:showSerName val="0"/>
              <c:showPercent val="1"/>
              <c:showBubbleSize val="0"/>
            </c:dLbl>
            <c:showLegendKey val="0"/>
            <c:showVal val="0"/>
            <c:showCatName val="0"/>
            <c:showSerName val="0"/>
            <c:showPercent val="1"/>
            <c:showBubbleSize val="0"/>
            <c:showLeaderLines val="1"/>
          </c:dLbls>
          <c:cat>
            <c:strRef>
              <c:f>Sheet1!$A$2:$A$5</c:f>
              <c:strCache>
                <c:ptCount val="4"/>
                <c:pt idx="0">
                  <c:v>Under 45 years</c:v>
                </c:pt>
                <c:pt idx="1">
                  <c:v>45-54 years</c:v>
                </c:pt>
                <c:pt idx="2">
                  <c:v>55-64 years</c:v>
                </c:pt>
                <c:pt idx="3">
                  <c:v>65 years and over</c:v>
                </c:pt>
              </c:strCache>
            </c:strRef>
          </c:cat>
          <c:val>
            <c:numRef>
              <c:f>Sheet1!$B$2:$B$5</c:f>
              <c:numCache>
                <c:formatCode>0%</c:formatCode>
                <c:ptCount val="4"/>
                <c:pt idx="0">
                  <c:v>0.40216919739696311</c:v>
                </c:pt>
                <c:pt idx="1">
                  <c:v>0.26377440347071585</c:v>
                </c:pt>
                <c:pt idx="2">
                  <c:v>0.21822125813449023</c:v>
                </c:pt>
                <c:pt idx="3">
                  <c:v>0.11583514099783081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262265414361801E-3"/>
          <c:y val="0.21703850848811301"/>
          <c:w val="0.42270281527669235"/>
          <c:h val="0.69001294809718938"/>
        </c:manualLayout>
      </c:layout>
      <c:pieChart>
        <c:varyColors val="1"/>
        <c:ser>
          <c:idx val="0"/>
          <c:order val="0"/>
          <c:tx>
            <c:strRef>
              <c:f>Sheet1!$B$1</c:f>
              <c:strCache>
                <c:ptCount val="1"/>
                <c:pt idx="0">
                  <c:v>Percentage</c:v>
                </c:pt>
              </c:strCache>
            </c:strRef>
          </c:tx>
          <c:dPt>
            <c:idx val="0"/>
            <c:bubble3D val="0"/>
          </c:dPt>
          <c:dPt>
            <c:idx val="1"/>
            <c:bubble3D val="0"/>
          </c:dPt>
          <c:dPt>
            <c:idx val="2"/>
            <c:bubble3D val="0"/>
          </c:dPt>
          <c:dPt>
            <c:idx val="3"/>
            <c:bubble3D val="0"/>
          </c:dPt>
          <c:dLbls>
            <c:dLbl>
              <c:idx val="1"/>
              <c:layout>
                <c:manualLayout>
                  <c:x val="-1.5662729729476157E-2"/>
                  <c:y val="1.3847921875779949E-2"/>
                </c:manualLayout>
              </c:layout>
              <c:showLegendKey val="0"/>
              <c:showVal val="0"/>
              <c:showCatName val="0"/>
              <c:showSerName val="0"/>
              <c:showPercent val="1"/>
              <c:showBubbleSize val="0"/>
            </c:dLbl>
            <c:dLbl>
              <c:idx val="3"/>
              <c:layout>
                <c:manualLayout>
                  <c:x val="1.5817362438568246E-2"/>
                  <c:y val="-8.0339464015331992E-3"/>
                </c:manualLayout>
              </c:layout>
              <c:showLegendKey val="0"/>
              <c:showVal val="0"/>
              <c:showCatName val="0"/>
              <c:showSerName val="0"/>
              <c:showPercent val="1"/>
              <c:showBubbleSize val="0"/>
            </c:dLbl>
            <c:showLegendKey val="0"/>
            <c:showVal val="0"/>
            <c:showCatName val="0"/>
            <c:showSerName val="0"/>
            <c:showPercent val="1"/>
            <c:showBubbleSize val="0"/>
            <c:showLeaderLines val="1"/>
          </c:dLbls>
          <c:cat>
            <c:strRef>
              <c:f>Sheet1!$A$2:$A$5</c:f>
              <c:strCache>
                <c:ptCount val="4"/>
                <c:pt idx="0">
                  <c:v>Under 45 years</c:v>
                </c:pt>
                <c:pt idx="1">
                  <c:v>45-54 years</c:v>
                </c:pt>
                <c:pt idx="2">
                  <c:v>55-64 years</c:v>
                </c:pt>
                <c:pt idx="3">
                  <c:v>65 years and over</c:v>
                </c:pt>
              </c:strCache>
            </c:strRef>
          </c:cat>
          <c:val>
            <c:numRef>
              <c:f>Sheet1!$B$2:$B$5</c:f>
              <c:numCache>
                <c:formatCode>General</c:formatCode>
                <c:ptCount val="4"/>
                <c:pt idx="0">
                  <c:v>13</c:v>
                </c:pt>
                <c:pt idx="1">
                  <c:v>16</c:v>
                </c:pt>
                <c:pt idx="2">
                  <c:v>21</c:v>
                </c:pt>
                <c:pt idx="3">
                  <c:v>20</c:v>
                </c:pt>
              </c:numCache>
            </c:numRef>
          </c:val>
        </c:ser>
        <c:dLbls>
          <c:showLegendKey val="0"/>
          <c:showVal val="0"/>
          <c:showCatName val="0"/>
          <c:showSerName val="0"/>
          <c:showPercent val="1"/>
          <c:showBubbleSize val="0"/>
          <c:showLeaderLines val="1"/>
        </c:dLbls>
        <c:firstSliceAng val="0"/>
      </c:pieChart>
    </c:plotArea>
    <c:legend>
      <c:legendPos val="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percentStacked"/>
        <c:varyColors val="0"/>
        <c:ser>
          <c:idx val="2"/>
          <c:order val="0"/>
          <c:tx>
            <c:strRef>
              <c:f>Sheet1!$B$12</c:f>
              <c:strCache>
                <c:ptCount val="1"/>
                <c:pt idx="0">
                  <c:v>Roofs</c:v>
                </c:pt>
              </c:strCache>
            </c:strRef>
          </c:tx>
          <c:spPr>
            <a:solidFill>
              <a:srgbClr val="C00000"/>
            </a:solidFill>
          </c:spPr>
          <c:cat>
            <c:strRef>
              <c:f>Sheet1!$A$13:$A$18</c:f>
              <c:strCache>
                <c:ptCount val="6"/>
                <c:pt idx="0">
                  <c:v>Under 25 years</c:v>
                </c:pt>
                <c:pt idx="1">
                  <c:v>25-34 years</c:v>
                </c:pt>
                <c:pt idx="2">
                  <c:v>35-44 years</c:v>
                </c:pt>
                <c:pt idx="3">
                  <c:v>45-54 years</c:v>
                </c:pt>
                <c:pt idx="4">
                  <c:v>55-64 years</c:v>
                </c:pt>
                <c:pt idx="5">
                  <c:v>65 years and over</c:v>
                </c:pt>
              </c:strCache>
            </c:strRef>
          </c:cat>
          <c:val>
            <c:numRef>
              <c:f>Sheet1!$B$13:$B$18</c:f>
              <c:numCache>
                <c:formatCode>General</c:formatCode>
                <c:ptCount val="6"/>
                <c:pt idx="0">
                  <c:v>0.48148148148148145</c:v>
                </c:pt>
                <c:pt idx="1">
                  <c:v>0.35135135135135137</c:v>
                </c:pt>
                <c:pt idx="2">
                  <c:v>0.40094339622641512</c:v>
                </c:pt>
                <c:pt idx="3">
                  <c:v>0.28676470588235292</c:v>
                </c:pt>
                <c:pt idx="4">
                  <c:v>0.27340823970037453</c:v>
                </c:pt>
                <c:pt idx="5">
                  <c:v>0.15131578947368421</c:v>
                </c:pt>
              </c:numCache>
            </c:numRef>
          </c:val>
          <c:extLst xmlns:c16r2="http://schemas.microsoft.com/office/drawing/2015/06/chart">
            <c:ext xmlns:c16="http://schemas.microsoft.com/office/drawing/2014/chart" uri="{C3380CC4-5D6E-409C-BE32-E72D297353CC}">
              <c16:uniqueId val="{00000000-BED3-4740-A425-1E330AB043C2}"/>
            </c:ext>
          </c:extLst>
        </c:ser>
        <c:ser>
          <c:idx val="3"/>
          <c:order val="1"/>
          <c:tx>
            <c:strRef>
              <c:f>Sheet1!$C$12</c:f>
              <c:strCache>
                <c:ptCount val="1"/>
                <c:pt idx="0">
                  <c:v>Scaffolds, staging</c:v>
                </c:pt>
              </c:strCache>
            </c:strRef>
          </c:tx>
          <c:spPr>
            <a:solidFill>
              <a:srgbClr val="0070C0"/>
            </a:solidFill>
          </c:spPr>
          <c:cat>
            <c:strRef>
              <c:f>Sheet1!$A$13:$A$18</c:f>
              <c:strCache>
                <c:ptCount val="6"/>
                <c:pt idx="0">
                  <c:v>Under 25 years</c:v>
                </c:pt>
                <c:pt idx="1">
                  <c:v>25-34 years</c:v>
                </c:pt>
                <c:pt idx="2">
                  <c:v>35-44 years</c:v>
                </c:pt>
                <c:pt idx="3">
                  <c:v>45-54 years</c:v>
                </c:pt>
                <c:pt idx="4">
                  <c:v>55-64 years</c:v>
                </c:pt>
                <c:pt idx="5">
                  <c:v>65 years and over</c:v>
                </c:pt>
              </c:strCache>
            </c:strRef>
          </c:cat>
          <c:val>
            <c:numRef>
              <c:f>Sheet1!$C$13:$C$18</c:f>
              <c:numCache>
                <c:formatCode>General</c:formatCode>
                <c:ptCount val="6"/>
                <c:pt idx="0">
                  <c:v>0.14814814814814814</c:v>
                </c:pt>
                <c:pt idx="1">
                  <c:v>0.1891891891891892</c:v>
                </c:pt>
                <c:pt idx="2">
                  <c:v>9.4339622641509441E-2</c:v>
                </c:pt>
                <c:pt idx="3">
                  <c:v>0.14338235294117646</c:v>
                </c:pt>
                <c:pt idx="4">
                  <c:v>0.13857677902621723</c:v>
                </c:pt>
                <c:pt idx="5">
                  <c:v>0.14473684210526316</c:v>
                </c:pt>
              </c:numCache>
            </c:numRef>
          </c:val>
          <c:extLst xmlns:c16r2="http://schemas.microsoft.com/office/drawing/2015/06/chart">
            <c:ext xmlns:c16="http://schemas.microsoft.com/office/drawing/2014/chart" uri="{C3380CC4-5D6E-409C-BE32-E72D297353CC}">
              <c16:uniqueId val="{00000001-BED3-4740-A425-1E330AB043C2}"/>
            </c:ext>
          </c:extLst>
        </c:ser>
        <c:ser>
          <c:idx val="4"/>
          <c:order val="2"/>
          <c:tx>
            <c:strRef>
              <c:f>Sheet1!$D$12</c:f>
              <c:strCache>
                <c:ptCount val="1"/>
                <c:pt idx="0">
                  <c:v>Ladders</c:v>
                </c:pt>
              </c:strCache>
            </c:strRef>
          </c:tx>
          <c:spPr>
            <a:solidFill>
              <a:srgbClr val="FFC000"/>
            </a:solidFill>
          </c:spPr>
          <c:cat>
            <c:strRef>
              <c:f>Sheet1!$A$13:$A$18</c:f>
              <c:strCache>
                <c:ptCount val="6"/>
                <c:pt idx="0">
                  <c:v>Under 25 years</c:v>
                </c:pt>
                <c:pt idx="1">
                  <c:v>25-34 years</c:v>
                </c:pt>
                <c:pt idx="2">
                  <c:v>35-44 years</c:v>
                </c:pt>
                <c:pt idx="3">
                  <c:v>45-54 years</c:v>
                </c:pt>
                <c:pt idx="4">
                  <c:v>55-64 years</c:v>
                </c:pt>
                <c:pt idx="5">
                  <c:v>65 years and over</c:v>
                </c:pt>
              </c:strCache>
            </c:strRef>
          </c:cat>
          <c:val>
            <c:numRef>
              <c:f>Sheet1!$D$13:$D$18</c:f>
              <c:numCache>
                <c:formatCode>General</c:formatCode>
                <c:ptCount val="6"/>
                <c:pt idx="0">
                  <c:v>7.407407407407407E-2</c:v>
                </c:pt>
                <c:pt idx="1">
                  <c:v>0.12432432432432433</c:v>
                </c:pt>
                <c:pt idx="2">
                  <c:v>0.18867924528301888</c:v>
                </c:pt>
                <c:pt idx="3">
                  <c:v>0.27205882352941174</c:v>
                </c:pt>
                <c:pt idx="4">
                  <c:v>0.29588014981273408</c:v>
                </c:pt>
                <c:pt idx="5">
                  <c:v>0.28947368421052633</c:v>
                </c:pt>
              </c:numCache>
            </c:numRef>
          </c:val>
          <c:extLst xmlns:c16r2="http://schemas.microsoft.com/office/drawing/2015/06/chart">
            <c:ext xmlns:c16="http://schemas.microsoft.com/office/drawing/2014/chart" uri="{C3380CC4-5D6E-409C-BE32-E72D297353CC}">
              <c16:uniqueId val="{00000002-BED3-4740-A425-1E330AB043C2}"/>
            </c:ext>
          </c:extLst>
        </c:ser>
        <c:ser>
          <c:idx val="0"/>
          <c:order val="3"/>
          <c:tx>
            <c:strRef>
              <c:f>Sheet1!$E$12</c:f>
              <c:strCache>
                <c:ptCount val="1"/>
                <c:pt idx="0">
                  <c:v>Other</c:v>
                </c:pt>
              </c:strCache>
            </c:strRef>
          </c:tx>
          <c:spPr>
            <a:solidFill>
              <a:schemeClr val="bg1"/>
            </a:solidFill>
          </c:spPr>
          <c:cat>
            <c:strRef>
              <c:f>Sheet1!$A$13:$A$18</c:f>
              <c:strCache>
                <c:ptCount val="6"/>
                <c:pt idx="0">
                  <c:v>Under 25 years</c:v>
                </c:pt>
                <c:pt idx="1">
                  <c:v>25-34 years</c:v>
                </c:pt>
                <c:pt idx="2">
                  <c:v>35-44 years</c:v>
                </c:pt>
                <c:pt idx="3">
                  <c:v>45-54 years</c:v>
                </c:pt>
                <c:pt idx="4">
                  <c:v>55-64 years</c:v>
                </c:pt>
                <c:pt idx="5">
                  <c:v>65 years and over</c:v>
                </c:pt>
              </c:strCache>
            </c:strRef>
          </c:cat>
          <c:val>
            <c:numRef>
              <c:f>Sheet1!$E$13:$E$18</c:f>
              <c:numCache>
                <c:formatCode>General</c:formatCode>
                <c:ptCount val="6"/>
                <c:pt idx="0">
                  <c:v>0.29629629629629628</c:v>
                </c:pt>
                <c:pt idx="1">
                  <c:v>0.33513513513513515</c:v>
                </c:pt>
                <c:pt idx="2">
                  <c:v>0.31603773584905659</c:v>
                </c:pt>
                <c:pt idx="3">
                  <c:v>0.29779411764705882</c:v>
                </c:pt>
                <c:pt idx="4">
                  <c:v>0.29213483146067415</c:v>
                </c:pt>
                <c:pt idx="5">
                  <c:v>0.41447368421052633</c:v>
                </c:pt>
              </c:numCache>
            </c:numRef>
          </c:val>
          <c:extLst xmlns:c16r2="http://schemas.microsoft.com/office/drawing/2015/06/chart">
            <c:ext xmlns:c16="http://schemas.microsoft.com/office/drawing/2014/chart" uri="{C3380CC4-5D6E-409C-BE32-E72D297353CC}">
              <c16:uniqueId val="{00000003-BED3-4740-A425-1E330AB043C2}"/>
            </c:ext>
          </c:extLst>
        </c:ser>
        <c:dLbls>
          <c:showLegendKey val="0"/>
          <c:showVal val="0"/>
          <c:showCatName val="0"/>
          <c:showSerName val="0"/>
          <c:showPercent val="0"/>
          <c:showBubbleSize val="0"/>
        </c:dLbls>
        <c:axId val="249572736"/>
        <c:axId val="249574528"/>
      </c:areaChart>
      <c:catAx>
        <c:axId val="249572736"/>
        <c:scaling>
          <c:orientation val="minMax"/>
        </c:scaling>
        <c:delete val="0"/>
        <c:axPos val="b"/>
        <c:numFmt formatCode="General" sourceLinked="0"/>
        <c:majorTickMark val="out"/>
        <c:minorTickMark val="none"/>
        <c:tickLblPos val="nextTo"/>
        <c:crossAx val="249574528"/>
        <c:crosses val="autoZero"/>
        <c:auto val="1"/>
        <c:lblAlgn val="ctr"/>
        <c:lblOffset val="100"/>
        <c:noMultiLvlLbl val="0"/>
      </c:catAx>
      <c:valAx>
        <c:axId val="249574528"/>
        <c:scaling>
          <c:orientation val="minMax"/>
          <c:max val="1"/>
        </c:scaling>
        <c:delete val="0"/>
        <c:axPos val="l"/>
        <c:title>
          <c:tx>
            <c:rich>
              <a:bodyPr rot="-5400000" vert="horz"/>
              <a:lstStyle/>
              <a:p>
                <a:pPr>
                  <a:defRPr/>
                </a:pPr>
                <a:r>
                  <a:rPr lang="en-US" b="0" dirty="0"/>
                  <a:t>Percent of fatalities</a:t>
                </a:r>
              </a:p>
            </c:rich>
          </c:tx>
          <c:layout>
            <c:manualLayout>
              <c:xMode val="edge"/>
              <c:yMode val="edge"/>
              <c:x val="1.9807781734801758E-2"/>
              <c:y val="0.31511858857103608"/>
            </c:manualLayout>
          </c:layout>
          <c:overlay val="0"/>
        </c:title>
        <c:numFmt formatCode="0%" sourceLinked="1"/>
        <c:majorTickMark val="out"/>
        <c:minorTickMark val="none"/>
        <c:tickLblPos val="nextTo"/>
        <c:crossAx val="249572736"/>
        <c:crosses val="autoZero"/>
        <c:crossBetween val="midCat"/>
        <c:majorUnit val="0.2"/>
        <c:minorUnit val="0.1"/>
      </c:valAx>
      <c:spPr>
        <a:noFill/>
      </c:spPr>
    </c:plotArea>
    <c:legend>
      <c:legendPos val="t"/>
      <c:legendEntry>
        <c:idx val="3"/>
        <c:delete val="1"/>
      </c:legendEntry>
      <c:layout>
        <c:manualLayout>
          <c:xMode val="edge"/>
          <c:yMode val="edge"/>
          <c:x val="0.14445559673611907"/>
          <c:y val="9.781839377159747E-2"/>
          <c:w val="0.76289365416740851"/>
          <c:h val="6.0815960487687899E-2"/>
        </c:manualLayout>
      </c:layout>
      <c:overlay val="0"/>
    </c:legend>
    <c:plotVisOnly val="1"/>
    <c:dispBlanksAs val="gap"/>
    <c:showDLblsOverMax val="0"/>
  </c:chart>
  <c:spPr>
    <a:ln>
      <a:noFill/>
    </a:ln>
  </c:spPr>
  <c:txPr>
    <a:bodyPr/>
    <a:lstStyle/>
    <a:p>
      <a:pPr>
        <a:defRPr sz="16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66110973546141E-2"/>
          <c:y val="2.9056855025475198E-2"/>
          <c:w val="0.82797985956350517"/>
          <c:h val="0.82712934910086"/>
        </c:manualLayout>
      </c:layout>
      <c:barChart>
        <c:barDir val="col"/>
        <c:grouping val="clustered"/>
        <c:varyColors val="0"/>
        <c:ser>
          <c:idx val="0"/>
          <c:order val="0"/>
          <c:tx>
            <c:strRef>
              <c:f>Sheet1!$A$2</c:f>
              <c:strCache>
                <c:ptCount val="1"/>
                <c:pt idx="0">
                  <c:v>Number</c:v>
                </c:pt>
              </c:strCache>
            </c:strRef>
          </c:tx>
          <c:spPr>
            <a:solidFill>
              <a:srgbClr val="0000FF"/>
            </a:solidFill>
            <a:ln w="35825">
              <a:noFill/>
              <a:prstDash val="solid"/>
            </a:ln>
          </c:spPr>
          <c:invertIfNegative val="0"/>
          <c:dLbls>
            <c:numFmt formatCode="#,##0.0" sourceLinked="0"/>
            <c:spPr>
              <a:noFill/>
              <a:ln>
                <a:noFill/>
              </a:ln>
              <a:effectLst/>
            </c:spPr>
            <c:txPr>
              <a:bodyPr/>
              <a:lstStyle/>
              <a:p>
                <a:pPr>
                  <a:defRPr sz="1400" b="0">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Sheet1!$B$2:$P$2</c:f>
              <c:numCache>
                <c:formatCode>#,##0.000</c:formatCode>
                <c:ptCount val="15"/>
                <c:pt idx="0">
                  <c:v>37.1</c:v>
                </c:pt>
                <c:pt idx="1">
                  <c:v>35.479999999999997</c:v>
                </c:pt>
                <c:pt idx="2">
                  <c:v>36.36</c:v>
                </c:pt>
                <c:pt idx="3">
                  <c:v>32.46</c:v>
                </c:pt>
                <c:pt idx="4">
                  <c:v>34.299999999999997</c:v>
                </c:pt>
                <c:pt idx="5">
                  <c:v>26.31</c:v>
                </c:pt>
                <c:pt idx="6">
                  <c:v>21.88</c:v>
                </c:pt>
                <c:pt idx="7">
                  <c:v>18.13</c:v>
                </c:pt>
                <c:pt idx="8" formatCode="General">
                  <c:v>19.7</c:v>
                </c:pt>
                <c:pt idx="9" formatCode="General">
                  <c:v>19.2</c:v>
                </c:pt>
                <c:pt idx="10" formatCode="General">
                  <c:v>21.9</c:v>
                </c:pt>
                <c:pt idx="11" formatCode="General">
                  <c:v>22.33</c:v>
                </c:pt>
                <c:pt idx="12" formatCode="General">
                  <c:v>23.86</c:v>
                </c:pt>
                <c:pt idx="13" formatCode="General">
                  <c:v>24.7</c:v>
                </c:pt>
                <c:pt idx="14" formatCode="General">
                  <c:v>24.2</c:v>
                </c:pt>
              </c:numCache>
            </c:numRef>
          </c:val>
          <c:extLst xmlns:c16r2="http://schemas.microsoft.com/office/drawing/2015/06/chart">
            <c:ext xmlns:c16="http://schemas.microsoft.com/office/drawing/2014/chart" uri="{C3380CC4-5D6E-409C-BE32-E72D297353CC}">
              <c16:uniqueId val="{00000000-DA47-42E8-9D7A-76DD9795E878}"/>
            </c:ext>
          </c:extLst>
        </c:ser>
        <c:dLbls>
          <c:showLegendKey val="0"/>
          <c:showVal val="0"/>
          <c:showCatName val="0"/>
          <c:showSerName val="0"/>
          <c:showPercent val="0"/>
          <c:showBubbleSize val="0"/>
        </c:dLbls>
        <c:gapWidth val="45"/>
        <c:axId val="249625600"/>
        <c:axId val="249308288"/>
      </c:barChart>
      <c:lineChart>
        <c:grouping val="standard"/>
        <c:varyColors val="0"/>
        <c:ser>
          <c:idx val="2"/>
          <c:order val="1"/>
          <c:tx>
            <c:strRef>
              <c:f>Sheet1!$A$3</c:f>
              <c:strCache>
                <c:ptCount val="1"/>
                <c:pt idx="0">
                  <c:v>Rate</c:v>
                </c:pt>
              </c:strCache>
            </c:strRef>
          </c:tx>
          <c:spPr>
            <a:ln w="35825">
              <a:solidFill>
                <a:srgbClr val="FF0000"/>
              </a:solidFill>
              <a:prstDash val="solid"/>
            </a:ln>
          </c:spPr>
          <c:marker>
            <c:symbol val="none"/>
          </c:marker>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Sheet1!$B$3:$P$3</c:f>
              <c:numCache>
                <c:formatCode>#,##0.0</c:formatCode>
                <c:ptCount val="15"/>
                <c:pt idx="0">
                  <c:v>61.9</c:v>
                </c:pt>
                <c:pt idx="1">
                  <c:v>56.4</c:v>
                </c:pt>
                <c:pt idx="2">
                  <c:v>55.4</c:v>
                </c:pt>
                <c:pt idx="3">
                  <c:v>46.5</c:v>
                </c:pt>
                <c:pt idx="4">
                  <c:v>48.2</c:v>
                </c:pt>
                <c:pt idx="5">
                  <c:v>38.200000000000003</c:v>
                </c:pt>
                <c:pt idx="6">
                  <c:v>37.299999999999997</c:v>
                </c:pt>
                <c:pt idx="7">
                  <c:v>36.200000000000003</c:v>
                </c:pt>
                <c:pt idx="8">
                  <c:v>39.5</c:v>
                </c:pt>
                <c:pt idx="9">
                  <c:v>37.5</c:v>
                </c:pt>
                <c:pt idx="10">
                  <c:v>41.3</c:v>
                </c:pt>
                <c:pt idx="11">
                  <c:v>39.799999999999997</c:v>
                </c:pt>
                <c:pt idx="12">
                  <c:v>40.299999999999997</c:v>
                </c:pt>
                <c:pt idx="13">
                  <c:v>39.4</c:v>
                </c:pt>
                <c:pt idx="14">
                  <c:v>37.799999999999997</c:v>
                </c:pt>
              </c:numCache>
            </c:numRef>
          </c:val>
          <c:smooth val="1"/>
          <c:extLst xmlns:c16r2="http://schemas.microsoft.com/office/drawing/2015/06/chart">
            <c:ext xmlns:c16="http://schemas.microsoft.com/office/drawing/2014/chart" uri="{C3380CC4-5D6E-409C-BE32-E72D297353CC}">
              <c16:uniqueId val="{00000005-DA47-42E8-9D7A-76DD9795E878}"/>
            </c:ext>
          </c:extLst>
        </c:ser>
        <c:dLbls>
          <c:showLegendKey val="0"/>
          <c:showVal val="0"/>
          <c:showCatName val="0"/>
          <c:showSerName val="0"/>
          <c:showPercent val="0"/>
          <c:showBubbleSize val="0"/>
        </c:dLbls>
        <c:marker val="1"/>
        <c:smooth val="0"/>
        <c:axId val="249320576"/>
        <c:axId val="249310208"/>
      </c:lineChart>
      <c:catAx>
        <c:axId val="249625600"/>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46992251739734481"/>
              <c:y val="0.94644805039219149"/>
            </c:manualLayout>
          </c:layout>
          <c:overlay val="0"/>
          <c:spPr>
            <a:noFill/>
            <a:ln w="23883">
              <a:noFill/>
            </a:ln>
          </c:spPr>
        </c:title>
        <c:numFmt formatCode="General" sourceLinked="1"/>
        <c:majorTickMark val="out"/>
        <c:minorTickMark val="none"/>
        <c:tickLblPos val="nextTo"/>
        <c:spPr>
          <a:ln w="298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249308288"/>
        <c:crossesAt val="0"/>
        <c:auto val="1"/>
        <c:lblAlgn val="ctr"/>
        <c:lblOffset val="100"/>
        <c:tickMarkSkip val="1"/>
        <c:noMultiLvlLbl val="0"/>
      </c:catAx>
      <c:valAx>
        <c:axId val="249308288"/>
        <c:scaling>
          <c:orientation val="minMax"/>
        </c:scaling>
        <c:delete val="0"/>
        <c:axPos val="l"/>
        <c:title>
          <c:tx>
            <c:rich>
              <a:bodyPr/>
              <a:lstStyle/>
              <a:p>
                <a:pPr>
                  <a:defRPr sz="1600" b="0" i="0" u="none" strike="noStrike" baseline="0">
                    <a:solidFill>
                      <a:srgbClr val="0000FF"/>
                    </a:solidFill>
                    <a:latin typeface="Times New Roman"/>
                    <a:ea typeface="Times New Roman"/>
                    <a:cs typeface="Times New Roman"/>
                  </a:defRPr>
                </a:pPr>
                <a:r>
                  <a:rPr lang="en-US" sz="1600" b="0" i="0" baseline="0" dirty="0">
                    <a:solidFill>
                      <a:srgbClr val="0000FF"/>
                    </a:solidFill>
                  </a:rPr>
                  <a:t>Number of injuries (in thousands)</a:t>
                </a:r>
                <a:endParaRPr lang="en-US" sz="1600" b="0" dirty="0">
                  <a:solidFill>
                    <a:srgbClr val="0000FF"/>
                  </a:solidFill>
                </a:endParaRPr>
              </a:p>
            </c:rich>
          </c:tx>
          <c:layout>
            <c:manualLayout>
              <c:xMode val="edge"/>
              <c:yMode val="edge"/>
              <c:x val="0"/>
              <c:y val="0.17082654196827157"/>
            </c:manualLayout>
          </c:layout>
          <c:overlay val="0"/>
          <c:spPr>
            <a:noFill/>
            <a:ln w="23883">
              <a:noFill/>
            </a:ln>
          </c:spPr>
        </c:title>
        <c:numFmt formatCode="#,##0" sourceLinked="0"/>
        <c:majorTickMark val="out"/>
        <c:minorTickMark val="none"/>
        <c:tickLblPos val="nextTo"/>
        <c:spPr>
          <a:ln w="11942">
            <a:solidFill>
              <a:srgbClr val="0000FF"/>
            </a:solidFill>
            <a:prstDash val="solid"/>
          </a:ln>
        </c:spPr>
        <c:txPr>
          <a:bodyPr rot="0" vert="horz"/>
          <a:lstStyle/>
          <a:p>
            <a:pPr>
              <a:defRPr sz="1600" b="0" i="0" u="none" strike="noStrike" baseline="0">
                <a:solidFill>
                  <a:srgbClr val="0000FF"/>
                </a:solidFill>
                <a:latin typeface="Times New Roman"/>
                <a:ea typeface="Times New Roman"/>
                <a:cs typeface="Times New Roman"/>
              </a:defRPr>
            </a:pPr>
            <a:endParaRPr lang="en-US"/>
          </a:p>
        </c:txPr>
        <c:crossAx val="249625600"/>
        <c:crosses val="autoZero"/>
        <c:crossBetween val="between"/>
      </c:valAx>
      <c:valAx>
        <c:axId val="249310208"/>
        <c:scaling>
          <c:orientation val="minMax"/>
        </c:scaling>
        <c:delete val="0"/>
        <c:axPos val="r"/>
        <c:title>
          <c:tx>
            <c:rich>
              <a:bodyPr rot="5400000" vert="horz"/>
              <a:lstStyle/>
              <a:p>
                <a:pPr>
                  <a:defRPr sz="1600" b="0">
                    <a:solidFill>
                      <a:srgbClr val="FF0000"/>
                    </a:solidFill>
                  </a:defRPr>
                </a:pPr>
                <a:r>
                  <a:rPr lang="en-US" sz="1600" b="0" i="0" baseline="0" dirty="0">
                    <a:solidFill>
                      <a:srgbClr val="FF0000"/>
                    </a:solidFill>
                  </a:rPr>
                  <a:t>Rate of injuries per 10,000 FTEs</a:t>
                </a:r>
              </a:p>
            </c:rich>
          </c:tx>
          <c:layout>
            <c:manualLayout>
              <c:xMode val="edge"/>
              <c:yMode val="edge"/>
              <c:x val="0.9685820103397994"/>
              <c:y val="0.17061767793639185"/>
            </c:manualLayout>
          </c:layout>
          <c:overlay val="0"/>
        </c:title>
        <c:numFmt formatCode="#,##0" sourceLinked="0"/>
        <c:majorTickMark val="out"/>
        <c:minorTickMark val="none"/>
        <c:tickLblPos val="nextTo"/>
        <c:spPr>
          <a:ln>
            <a:solidFill>
              <a:srgbClr val="FF0000"/>
            </a:solidFill>
          </a:ln>
        </c:spPr>
        <c:txPr>
          <a:bodyPr/>
          <a:lstStyle/>
          <a:p>
            <a:pPr>
              <a:defRPr sz="1600" b="0">
                <a:solidFill>
                  <a:srgbClr val="FF0000"/>
                </a:solidFill>
              </a:defRPr>
            </a:pPr>
            <a:endParaRPr lang="en-US"/>
          </a:p>
        </c:txPr>
        <c:crossAx val="249320576"/>
        <c:crosses val="max"/>
        <c:crossBetween val="between"/>
      </c:valAx>
      <c:catAx>
        <c:axId val="249320576"/>
        <c:scaling>
          <c:orientation val="minMax"/>
        </c:scaling>
        <c:delete val="1"/>
        <c:axPos val="b"/>
        <c:numFmt formatCode="General" sourceLinked="1"/>
        <c:majorTickMark val="out"/>
        <c:minorTickMark val="none"/>
        <c:tickLblPos val="none"/>
        <c:crossAx val="249310208"/>
        <c:crosses val="autoZero"/>
        <c:auto val="1"/>
        <c:lblAlgn val="ctr"/>
        <c:lblOffset val="100"/>
        <c:noMultiLvlLbl val="0"/>
      </c:catAx>
      <c:spPr>
        <a:noFill/>
        <a:ln w="23883">
          <a:noFill/>
        </a:ln>
      </c:spPr>
    </c:plotArea>
    <c:legend>
      <c:legendPos val="tr"/>
      <c:layout>
        <c:manualLayout>
          <c:xMode val="edge"/>
          <c:yMode val="edge"/>
          <c:x val="0.68072222303142793"/>
          <c:y val="1.0613839567202198E-2"/>
          <c:w val="0.1706210724622915"/>
          <c:h val="0.16357797485434686"/>
        </c:manualLayout>
      </c:layout>
      <c:overlay val="0"/>
      <c:spPr>
        <a:noFill/>
        <a:ln w="23883">
          <a:noFill/>
        </a:ln>
      </c:spPr>
      <c:txPr>
        <a:bodyPr/>
        <a:lstStyle/>
        <a:p>
          <a:pPr>
            <a:defRPr sz="1600"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693"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87099490360617"/>
          <c:y val="5.7728081465778319E-2"/>
          <c:w val="0.78612900509639383"/>
          <c:h val="0.94227188081936686"/>
        </c:manualLayout>
      </c:layout>
      <c:barChart>
        <c:barDir val="bar"/>
        <c:grouping val="clustered"/>
        <c:varyColors val="0"/>
        <c:ser>
          <c:idx val="0"/>
          <c:order val="0"/>
          <c:tx>
            <c:strRef>
              <c:f>Sheet1!$A$2</c:f>
              <c:strCache>
                <c:ptCount val="1"/>
                <c:pt idx="0">
                  <c:v>Fall</c:v>
                </c:pt>
              </c:strCache>
            </c:strRef>
          </c:tx>
          <c:spPr>
            <a:solidFill>
              <a:srgbClr val="0000FF"/>
            </a:solidFill>
            <a:ln w="25387">
              <a:noFill/>
            </a:ln>
          </c:spPr>
          <c:invertIfNegative val="0"/>
          <c:dPt>
            <c:idx val="8"/>
            <c:invertIfNegative val="0"/>
            <c:bubble3D val="0"/>
            <c:spPr>
              <a:solidFill>
                <a:srgbClr val="FF0000"/>
              </a:solidFill>
              <a:ln w="25387">
                <a:noFill/>
              </a:ln>
            </c:spPr>
            <c:extLst xmlns:c16r2="http://schemas.microsoft.com/office/drawing/2015/06/chart">
              <c:ext xmlns:c16="http://schemas.microsoft.com/office/drawing/2014/chart" uri="{C3380CC4-5D6E-409C-BE32-E72D297353CC}">
                <c16:uniqueId val="{00000001-EBF2-4207-9C95-F93011D7C706}"/>
              </c:ext>
            </c:extLst>
          </c:dPt>
          <c:dPt>
            <c:idx val="9"/>
            <c:invertIfNegative val="0"/>
            <c:bubble3D val="0"/>
            <c:extLst xmlns:c16r2="http://schemas.microsoft.com/office/drawing/2015/06/chart">
              <c:ext xmlns:c16="http://schemas.microsoft.com/office/drawing/2014/chart" uri="{C3380CC4-5D6E-409C-BE32-E72D297353CC}">
                <c16:uniqueId val="{00000002-EBF2-4207-9C95-F93011D7C706}"/>
              </c:ext>
            </c:extLst>
          </c:dPt>
          <c:dPt>
            <c:idx val="10"/>
            <c:invertIfNegative val="0"/>
            <c:bubble3D val="0"/>
            <c:extLst xmlns:c16r2="http://schemas.microsoft.com/office/drawing/2015/06/chart">
              <c:ext xmlns:c16="http://schemas.microsoft.com/office/drawing/2014/chart" uri="{C3380CC4-5D6E-409C-BE32-E72D297353CC}">
                <c16:uniqueId val="{00000003-EBF2-4207-9C95-F93011D7C706}"/>
              </c:ext>
            </c:extLst>
          </c:dPt>
          <c:dLbls>
            <c:dLbl>
              <c:idx val="9"/>
              <c:layout>
                <c:manualLayout>
                  <c:x val="4.8385832916666965E-3"/>
                  <c:y val="-2.538071065989862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BF2-4207-9C95-F93011D7C706}"/>
                </c:ext>
              </c:extLst>
            </c:dLbl>
            <c:numFmt formatCode="#,##0" sourceLinked="0"/>
            <c:spPr>
              <a:noFill/>
              <a:ln w="25387">
                <a:noFill/>
              </a:ln>
            </c:spPr>
            <c:txPr>
              <a:bodyPr/>
              <a:lstStyle/>
              <a:p>
                <a:pPr>
                  <a:defRPr sz="16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Sheet1!$B$1:$L$1</c:f>
              <c:strCache>
                <c:ptCount val="11"/>
                <c:pt idx="0">
                  <c:v>Utilities</c:v>
                </c:pt>
                <c:pt idx="1">
                  <c:v>Mining</c:v>
                </c:pt>
                <c:pt idx="2">
                  <c:v>Information</c:v>
                </c:pt>
                <c:pt idx="3">
                  <c:v>Finance</c:v>
                </c:pt>
                <c:pt idx="4">
                  <c:v>Agriculture</c:v>
                </c:pt>
                <c:pt idx="5">
                  <c:v>Wholesale</c:v>
                </c:pt>
                <c:pt idx="6">
                  <c:v>Transportation</c:v>
                </c:pt>
                <c:pt idx="7">
                  <c:v>Manufacturing</c:v>
                </c:pt>
                <c:pt idx="8">
                  <c:v>Construction</c:v>
                </c:pt>
                <c:pt idx="9">
                  <c:v>Retail</c:v>
                </c:pt>
                <c:pt idx="10">
                  <c:v>Health Care and Social Assistance</c:v>
                </c:pt>
              </c:strCache>
            </c:strRef>
          </c:cat>
          <c:val>
            <c:numRef>
              <c:f>Sheet1!$B$2:$L$2</c:f>
              <c:numCache>
                <c:formatCode>General</c:formatCode>
                <c:ptCount val="11"/>
                <c:pt idx="0">
                  <c:v>960</c:v>
                </c:pt>
                <c:pt idx="1">
                  <c:v>980</c:v>
                </c:pt>
                <c:pt idx="2">
                  <c:v>4150</c:v>
                </c:pt>
                <c:pt idx="3">
                  <c:v>4180</c:v>
                </c:pt>
                <c:pt idx="4">
                  <c:v>5000</c:v>
                </c:pt>
                <c:pt idx="5">
                  <c:v>12060</c:v>
                </c:pt>
                <c:pt idx="6">
                  <c:v>21730</c:v>
                </c:pt>
                <c:pt idx="7">
                  <c:v>22010</c:v>
                </c:pt>
                <c:pt idx="8">
                  <c:v>24160</c:v>
                </c:pt>
                <c:pt idx="9">
                  <c:v>30830</c:v>
                </c:pt>
                <c:pt idx="10">
                  <c:v>40850</c:v>
                </c:pt>
              </c:numCache>
            </c:numRef>
          </c:val>
          <c:extLst xmlns:c16r2="http://schemas.microsoft.com/office/drawing/2015/06/chart">
            <c:ext xmlns:c16="http://schemas.microsoft.com/office/drawing/2014/chart" uri="{C3380CC4-5D6E-409C-BE32-E72D297353CC}">
              <c16:uniqueId val="{00000004-EBF2-4207-9C95-F93011D7C706}"/>
            </c:ext>
          </c:extLst>
        </c:ser>
        <c:dLbls>
          <c:showLegendKey val="0"/>
          <c:showVal val="1"/>
          <c:showCatName val="0"/>
          <c:showSerName val="0"/>
          <c:showPercent val="0"/>
          <c:showBubbleSize val="0"/>
        </c:dLbls>
        <c:gapWidth val="150"/>
        <c:axId val="249418880"/>
        <c:axId val="249422208"/>
      </c:barChart>
      <c:catAx>
        <c:axId val="249418880"/>
        <c:scaling>
          <c:orientation val="minMax"/>
        </c:scaling>
        <c:delete val="0"/>
        <c:axPos val="l"/>
        <c:numFmt formatCode="General" sourceLinked="1"/>
        <c:majorTickMark val="out"/>
        <c:minorTickMark val="none"/>
        <c:tickLblPos val="nextTo"/>
        <c:spPr>
          <a:ln w="9520">
            <a:noFill/>
          </a:ln>
        </c:spPr>
        <c:txPr>
          <a:bodyPr rot="0" vert="horz"/>
          <a:lstStyle/>
          <a:p>
            <a:pPr>
              <a:defRPr sz="1600"/>
            </a:pPr>
            <a:endParaRPr lang="en-US"/>
          </a:p>
        </c:txPr>
        <c:crossAx val="249422208"/>
        <c:crosses val="autoZero"/>
        <c:auto val="1"/>
        <c:lblAlgn val="ctr"/>
        <c:lblOffset val="100"/>
        <c:tickLblSkip val="1"/>
        <c:tickMarkSkip val="1"/>
        <c:noMultiLvlLbl val="0"/>
      </c:catAx>
      <c:valAx>
        <c:axId val="249422208"/>
        <c:scaling>
          <c:orientation val="minMax"/>
        </c:scaling>
        <c:delete val="1"/>
        <c:axPos val="b"/>
        <c:title>
          <c:tx>
            <c:rich>
              <a:bodyPr/>
              <a:lstStyle/>
              <a:p>
                <a:pPr>
                  <a:defRPr sz="1600"/>
                </a:pPr>
                <a:r>
                  <a:rPr lang="en-US" sz="1600" dirty="0"/>
                  <a:t>Number of injuries</a:t>
                </a:r>
              </a:p>
            </c:rich>
          </c:tx>
          <c:layout>
            <c:manualLayout>
              <c:xMode val="edge"/>
              <c:yMode val="edge"/>
              <c:x val="0.46132937024757054"/>
              <c:y val="1.9094856133637504E-2"/>
            </c:manualLayout>
          </c:layout>
          <c:overlay val="0"/>
          <c:spPr>
            <a:noFill/>
            <a:ln w="25387">
              <a:noFill/>
            </a:ln>
          </c:spPr>
        </c:title>
        <c:numFmt formatCode="General" sourceLinked="1"/>
        <c:majorTickMark val="out"/>
        <c:minorTickMark val="none"/>
        <c:tickLblPos val="none"/>
        <c:crossAx val="249418880"/>
        <c:crosses val="autoZero"/>
        <c:crossBetween val="between"/>
      </c:valAx>
      <c:spPr>
        <a:noFill/>
        <a:ln w="25403">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4431231142836118"/>
          <c:y val="6.2123113517060367E-2"/>
          <c:w val="0.72297740819780709"/>
          <c:h val="0.90816395997375332"/>
        </c:manualLayout>
      </c:layout>
      <c:barChart>
        <c:barDir val="bar"/>
        <c:grouping val="clustered"/>
        <c:varyColors val="0"/>
        <c:ser>
          <c:idx val="0"/>
          <c:order val="0"/>
          <c:spPr>
            <a:solidFill>
              <a:srgbClr val="FF0000"/>
            </a:solidFill>
            <a:ln w="25387">
              <a:noFill/>
            </a:ln>
          </c:spPr>
          <c:invertIfNegative val="0"/>
          <c:dPt>
            <c:idx val="0"/>
            <c:invertIfNegative val="0"/>
            <c:bubble3D val="0"/>
            <c:extLst xmlns:c16r2="http://schemas.microsoft.com/office/drawing/2015/06/chart">
              <c:ext xmlns:c16="http://schemas.microsoft.com/office/drawing/2014/chart" uri="{C3380CC4-5D6E-409C-BE32-E72D297353CC}">
                <c16:uniqueId val="{00000000-D82C-4FF3-B12C-1DA085BC79B2}"/>
              </c:ext>
            </c:extLst>
          </c:dPt>
          <c:dLbls>
            <c:dLbl>
              <c:idx val="9"/>
              <c:layout>
                <c:manualLayout>
                  <c:x val="4.1262651062600391E-4"/>
                  <c:y val="-2.5380577427821524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82C-4FF3-B12C-1DA085BC79B2}"/>
                </c:ext>
              </c:extLst>
            </c:dLbl>
            <c:numFmt formatCode="#,##0.0" sourceLinked="0"/>
            <c:spPr>
              <a:noFill/>
              <a:ln w="25387">
                <a:noFill/>
              </a:ln>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Sheet1!$A$1:$S$1</c:f>
              <c:strCache>
                <c:ptCount val="19"/>
                <c:pt idx="0">
                  <c:v>Helper</c:v>
                </c:pt>
                <c:pt idx="1">
                  <c:v>Insulation</c:v>
                </c:pt>
                <c:pt idx="2">
                  <c:v>Ironworker</c:v>
                </c:pt>
                <c:pt idx="3">
                  <c:v>Roofer</c:v>
                </c:pt>
                <c:pt idx="4">
                  <c:v>Heat A/C mech</c:v>
                </c:pt>
                <c:pt idx="5">
                  <c:v>Truck driver</c:v>
                </c:pt>
                <c:pt idx="6">
                  <c:v>Painter</c:v>
                </c:pt>
                <c:pt idx="7">
                  <c:v>Foreman</c:v>
                </c:pt>
                <c:pt idx="8">
                  <c:v>Laborer</c:v>
                </c:pt>
                <c:pt idx="9">
                  <c:v>Power-line installer</c:v>
                </c:pt>
                <c:pt idx="10">
                  <c:v>Drywall</c:v>
                </c:pt>
                <c:pt idx="11">
                  <c:v>Carpenter</c:v>
                </c:pt>
                <c:pt idx="12">
                  <c:v>Cement mason</c:v>
                </c:pt>
                <c:pt idx="13">
                  <c:v>Plumber</c:v>
                </c:pt>
                <c:pt idx="14">
                  <c:v>Operating engineer</c:v>
                </c:pt>
                <c:pt idx="15">
                  <c:v>Electrician</c:v>
                </c:pt>
                <c:pt idx="16">
                  <c:v>Welder</c:v>
                </c:pt>
                <c:pt idx="17">
                  <c:v>Sheet metal</c:v>
                </c:pt>
                <c:pt idx="18">
                  <c:v>Brickmason</c:v>
                </c:pt>
              </c:strCache>
            </c:strRef>
          </c:cat>
          <c:val>
            <c:numRef>
              <c:f>Sheet1!$A$2:$S$2</c:f>
              <c:numCache>
                <c:formatCode>_(* #,##0.00_);_(* \(#,##0.00\);_(* "-"??_);_(@_)</c:formatCode>
                <c:ptCount val="19"/>
                <c:pt idx="0">
                  <c:v>153.24075825797419</c:v>
                </c:pt>
                <c:pt idx="1">
                  <c:v>88.155153069402147</c:v>
                </c:pt>
                <c:pt idx="2">
                  <c:v>79.630951727167883</c:v>
                </c:pt>
                <c:pt idx="3">
                  <c:v>63.967102632931635</c:v>
                </c:pt>
                <c:pt idx="4">
                  <c:v>50.920874251892997</c:v>
                </c:pt>
                <c:pt idx="5">
                  <c:v>47.3752686955538</c:v>
                </c:pt>
                <c:pt idx="6">
                  <c:v>46.290627491854337</c:v>
                </c:pt>
                <c:pt idx="7">
                  <c:v>41.363756106353378</c:v>
                </c:pt>
                <c:pt idx="8">
                  <c:v>39.6758991854295</c:v>
                </c:pt>
                <c:pt idx="9">
                  <c:v>37.513598679521323</c:v>
                </c:pt>
                <c:pt idx="10">
                  <c:v>35.123458958238203</c:v>
                </c:pt>
                <c:pt idx="11">
                  <c:v>32.528571355391293</c:v>
                </c:pt>
                <c:pt idx="12">
                  <c:v>32.000731445290178</c:v>
                </c:pt>
                <c:pt idx="13">
                  <c:v>28.418544436159074</c:v>
                </c:pt>
                <c:pt idx="14">
                  <c:v>28.082128717429335</c:v>
                </c:pt>
                <c:pt idx="15">
                  <c:v>25.637489778993185</c:v>
                </c:pt>
                <c:pt idx="16">
                  <c:v>23.668384417596368</c:v>
                </c:pt>
                <c:pt idx="17">
                  <c:v>21.9435736677116</c:v>
                </c:pt>
                <c:pt idx="18">
                  <c:v>12.567776221767389</c:v>
                </c:pt>
              </c:numCache>
            </c:numRef>
          </c:val>
          <c:extLst xmlns:c16r2="http://schemas.microsoft.com/office/drawing/2015/06/chart">
            <c:ext xmlns:c16="http://schemas.microsoft.com/office/drawing/2014/chart" uri="{C3380CC4-5D6E-409C-BE32-E72D297353CC}">
              <c16:uniqueId val="{00000002-D82C-4FF3-B12C-1DA085BC79B2}"/>
            </c:ext>
          </c:extLst>
        </c:ser>
        <c:ser>
          <c:idx val="1"/>
          <c:order val="1"/>
          <c:spPr>
            <a:solidFill>
              <a:srgbClr val="2B21EB"/>
            </a:solidFill>
          </c:spPr>
          <c:invertIfNegative val="0"/>
          <c:dLbls>
            <c:dLbl>
              <c:idx val="3"/>
              <c:tx>
                <c:rich>
                  <a:bodyPr/>
                  <a:lstStyle/>
                  <a:p>
                    <a:r>
                      <a:rPr lang="en-US" dirty="0"/>
                      <a:t>1,120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82C-4FF3-B12C-1DA085BC79B2}"/>
                </c:ext>
              </c:extLst>
            </c:dLbl>
            <c:dLbl>
              <c:idx val="4"/>
              <c:tx>
                <c:rich>
                  <a:bodyPr/>
                  <a:lstStyle/>
                  <a:p>
                    <a:r>
                      <a:rPr lang="en-US" dirty="0"/>
                      <a:t>1,540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82C-4FF3-B12C-1DA085BC79B2}"/>
                </c:ext>
              </c:extLst>
            </c:dLbl>
            <c:dLbl>
              <c:idx val="6"/>
              <c:tx>
                <c:rich>
                  <a:bodyPr/>
                  <a:lstStyle/>
                  <a:p>
                    <a:r>
                      <a:rPr lang="en-US" dirty="0"/>
                      <a:t>1,550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82C-4FF3-B12C-1DA085BC79B2}"/>
                </c:ext>
              </c:extLst>
            </c:dLbl>
            <c:dLbl>
              <c:idx val="7"/>
              <c:tx>
                <c:rich>
                  <a:bodyPr/>
                  <a:lstStyle/>
                  <a:p>
                    <a:r>
                      <a:rPr lang="en-US" dirty="0"/>
                      <a:t>1,790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82C-4FF3-B12C-1DA085BC79B2}"/>
                </c:ext>
              </c:extLst>
            </c:dLbl>
            <c:dLbl>
              <c:idx val="8"/>
              <c:tx>
                <c:rich>
                  <a:bodyPr/>
                  <a:lstStyle/>
                  <a:p>
                    <a:r>
                      <a:rPr lang="en-US" dirty="0"/>
                      <a:t>5,880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82C-4FF3-B12C-1DA085BC79B2}"/>
                </c:ext>
              </c:extLst>
            </c:dLbl>
            <c:dLbl>
              <c:idx val="11"/>
              <c:tx>
                <c:rich>
                  <a:bodyPr/>
                  <a:lstStyle/>
                  <a:p>
                    <a:r>
                      <a:rPr lang="en-US" dirty="0"/>
                      <a:t>2,540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D82C-4FF3-B12C-1DA085BC79B2}"/>
                </c:ext>
              </c:extLst>
            </c:dLbl>
            <c:dLbl>
              <c:idx val="13"/>
              <c:tx>
                <c:rich>
                  <a:bodyPr/>
                  <a:lstStyle/>
                  <a:p>
                    <a:r>
                      <a:rPr lang="en-US" dirty="0"/>
                      <a:t>1,170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D82C-4FF3-B12C-1DA085BC79B2}"/>
                </c:ext>
              </c:extLst>
            </c:dLbl>
            <c:dLbl>
              <c:idx val="15"/>
              <c:tx>
                <c:rich>
                  <a:bodyPr/>
                  <a:lstStyle/>
                  <a:p>
                    <a:r>
                      <a:rPr lang="en-US" dirty="0"/>
                      <a:t>1,320</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D82C-4FF3-B12C-1DA085BC79B2}"/>
                </c:ext>
              </c:extLst>
            </c:dLbl>
            <c:numFmt formatCode="#,##0;[Black]#,##0&quot;0&quot;"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Sheet1!$A$1:$S$1</c:f>
              <c:strCache>
                <c:ptCount val="19"/>
                <c:pt idx="0">
                  <c:v>Helper</c:v>
                </c:pt>
                <c:pt idx="1">
                  <c:v>Insulation</c:v>
                </c:pt>
                <c:pt idx="2">
                  <c:v>Ironworker</c:v>
                </c:pt>
                <c:pt idx="3">
                  <c:v>Roofer</c:v>
                </c:pt>
                <c:pt idx="4">
                  <c:v>Heat A/C mech</c:v>
                </c:pt>
                <c:pt idx="5">
                  <c:v>Truck driver</c:v>
                </c:pt>
                <c:pt idx="6">
                  <c:v>Painter</c:v>
                </c:pt>
                <c:pt idx="7">
                  <c:v>Foreman</c:v>
                </c:pt>
                <c:pt idx="8">
                  <c:v>Laborer</c:v>
                </c:pt>
                <c:pt idx="9">
                  <c:v>Power-line installer</c:v>
                </c:pt>
                <c:pt idx="10">
                  <c:v>Drywall</c:v>
                </c:pt>
                <c:pt idx="11">
                  <c:v>Carpenter</c:v>
                </c:pt>
                <c:pt idx="12">
                  <c:v>Cement mason</c:v>
                </c:pt>
                <c:pt idx="13">
                  <c:v>Plumber</c:v>
                </c:pt>
                <c:pt idx="14">
                  <c:v>Operating engineer</c:v>
                </c:pt>
                <c:pt idx="15">
                  <c:v>Electrician</c:v>
                </c:pt>
                <c:pt idx="16">
                  <c:v>Welder</c:v>
                </c:pt>
                <c:pt idx="17">
                  <c:v>Sheet metal</c:v>
                </c:pt>
                <c:pt idx="18">
                  <c:v>Brickmason</c:v>
                </c:pt>
              </c:strCache>
            </c:strRef>
          </c:cat>
          <c:val>
            <c:numRef>
              <c:f>Sheet1!$A$3:$S$3</c:f>
              <c:numCache>
                <c:formatCode>General</c:formatCode>
                <c:ptCount val="19"/>
                <c:pt idx="0">
                  <c:v>-81</c:v>
                </c:pt>
                <c:pt idx="1">
                  <c:v>-44</c:v>
                </c:pt>
                <c:pt idx="2">
                  <c:v>-29</c:v>
                </c:pt>
                <c:pt idx="3">
                  <c:v>-112</c:v>
                </c:pt>
                <c:pt idx="4">
                  <c:v>-154</c:v>
                </c:pt>
                <c:pt idx="5">
                  <c:v>-67</c:v>
                </c:pt>
                <c:pt idx="6">
                  <c:v>-155</c:v>
                </c:pt>
                <c:pt idx="7">
                  <c:v>-179</c:v>
                </c:pt>
                <c:pt idx="8">
                  <c:v>-588</c:v>
                </c:pt>
                <c:pt idx="9">
                  <c:v>-10</c:v>
                </c:pt>
                <c:pt idx="10">
                  <c:v>-40</c:v>
                </c:pt>
                <c:pt idx="11">
                  <c:v>-254</c:v>
                </c:pt>
                <c:pt idx="12">
                  <c:v>-14</c:v>
                </c:pt>
                <c:pt idx="13">
                  <c:v>-117</c:v>
                </c:pt>
                <c:pt idx="14">
                  <c:v>-61</c:v>
                </c:pt>
                <c:pt idx="15">
                  <c:v>-132</c:v>
                </c:pt>
                <c:pt idx="16">
                  <c:v>-22</c:v>
                </c:pt>
                <c:pt idx="17">
                  <c:v>-14</c:v>
                </c:pt>
                <c:pt idx="18">
                  <c:v>-14</c:v>
                </c:pt>
              </c:numCache>
            </c:numRef>
          </c:val>
          <c:extLst xmlns:c16r2="http://schemas.microsoft.com/office/drawing/2015/06/chart">
            <c:ext xmlns:c16="http://schemas.microsoft.com/office/drawing/2014/chart" uri="{C3380CC4-5D6E-409C-BE32-E72D297353CC}">
              <c16:uniqueId val="{0000000B-D82C-4FF3-B12C-1DA085BC79B2}"/>
            </c:ext>
          </c:extLst>
        </c:ser>
        <c:dLbls>
          <c:showLegendKey val="0"/>
          <c:showVal val="1"/>
          <c:showCatName val="0"/>
          <c:showSerName val="0"/>
          <c:showPercent val="0"/>
          <c:showBubbleSize val="0"/>
        </c:dLbls>
        <c:gapWidth val="62"/>
        <c:overlap val="100"/>
        <c:axId val="249524992"/>
        <c:axId val="249526528"/>
      </c:barChart>
      <c:catAx>
        <c:axId val="249524992"/>
        <c:scaling>
          <c:orientation val="maxMin"/>
        </c:scaling>
        <c:delete val="0"/>
        <c:axPos val="l"/>
        <c:numFmt formatCode="General" sourceLinked="1"/>
        <c:majorTickMark val="out"/>
        <c:minorTickMark val="none"/>
        <c:tickLblPos val="low"/>
        <c:spPr>
          <a:ln w="9520">
            <a:noFill/>
          </a:ln>
        </c:spPr>
        <c:txPr>
          <a:bodyPr rot="0" vert="horz"/>
          <a:lstStyle/>
          <a:p>
            <a:pPr>
              <a:defRPr/>
            </a:pPr>
            <a:endParaRPr lang="en-US"/>
          </a:p>
        </c:txPr>
        <c:crossAx val="249526528"/>
        <c:crosses val="autoZero"/>
        <c:auto val="1"/>
        <c:lblAlgn val="ctr"/>
        <c:lblOffset val="100"/>
        <c:tickLblSkip val="1"/>
        <c:tickMarkSkip val="1"/>
        <c:noMultiLvlLbl val="0"/>
      </c:catAx>
      <c:valAx>
        <c:axId val="249526528"/>
        <c:scaling>
          <c:orientation val="minMax"/>
        </c:scaling>
        <c:delete val="1"/>
        <c:axPos val="t"/>
        <c:title>
          <c:tx>
            <c:rich>
              <a:bodyPr/>
              <a:lstStyle/>
              <a:p>
                <a:pPr>
                  <a:defRPr sz="1600">
                    <a:solidFill>
                      <a:srgbClr val="FF0000"/>
                    </a:solidFill>
                  </a:defRPr>
                </a:pPr>
                <a:r>
                  <a:rPr lang="en-US" sz="1600" dirty="0">
                    <a:solidFill>
                      <a:srgbClr val="FF0000"/>
                    </a:solidFill>
                  </a:rPr>
                  <a:t>Injuries per 10,000 FTEs</a:t>
                </a:r>
              </a:p>
            </c:rich>
          </c:tx>
          <c:layout>
            <c:manualLayout>
              <c:xMode val="edge"/>
              <c:yMode val="edge"/>
              <c:x val="0.71400924767581619"/>
              <c:y val="1.7676767676767676E-2"/>
            </c:manualLayout>
          </c:layout>
          <c:overlay val="0"/>
          <c:spPr>
            <a:noFill/>
            <a:ln w="25387">
              <a:noFill/>
            </a:ln>
          </c:spPr>
        </c:title>
        <c:numFmt formatCode="_(* #,##0.00_);_(* \(#,##0.00\);_(* &quot;-&quot;??_);_(@_)" sourceLinked="1"/>
        <c:majorTickMark val="out"/>
        <c:minorTickMark val="none"/>
        <c:tickLblPos val="none"/>
        <c:crossAx val="249524992"/>
        <c:crosses val="autoZero"/>
        <c:crossBetween val="between"/>
      </c:valAx>
      <c:spPr>
        <a:noFill/>
        <a:ln w="25403">
          <a:noFill/>
        </a:ln>
      </c:spPr>
    </c:plotArea>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111485080484107E-2"/>
          <c:y val="0.10893912917666923"/>
          <c:w val="0.42270281527669235"/>
          <c:h val="0.69001294809718938"/>
        </c:manualLayout>
      </c:layout>
      <c:pieChart>
        <c:varyColors val="1"/>
        <c:ser>
          <c:idx val="0"/>
          <c:order val="0"/>
          <c:tx>
            <c:strRef>
              <c:f>Sheet1!$B$1</c:f>
              <c:strCache>
                <c:ptCount val="1"/>
                <c:pt idx="0">
                  <c:v>Percent</c:v>
                </c:pt>
              </c:strCache>
            </c:strRef>
          </c:tx>
          <c:spPr>
            <a:ln>
              <a:prstDash val="dash"/>
            </a:ln>
          </c:spPr>
          <c:dPt>
            <c:idx val="0"/>
            <c:bubble3D val="0"/>
            <c:spPr>
              <a:solidFill>
                <a:schemeClr val="accent1"/>
              </a:solidFill>
              <a:ln>
                <a:prstDash val="dash"/>
              </a:ln>
            </c:spPr>
            <c:extLst xmlns:c16r2="http://schemas.microsoft.com/office/drawing/2015/06/chart">
              <c:ext xmlns:c16="http://schemas.microsoft.com/office/drawing/2014/chart" uri="{C3380CC4-5D6E-409C-BE32-E72D297353CC}">
                <c16:uniqueId val="{00000001-BDB4-4986-A447-5BEE531F193A}"/>
              </c:ext>
            </c:extLst>
          </c:dPt>
          <c:dPt>
            <c:idx val="1"/>
            <c:bubble3D val="0"/>
            <c:spPr>
              <a:solidFill>
                <a:schemeClr val="accent1"/>
              </a:solidFill>
              <a:ln>
                <a:solidFill>
                  <a:schemeClr val="tx1"/>
                </a:solidFill>
                <a:prstDash val="lgDash"/>
              </a:ln>
            </c:spPr>
            <c:extLst xmlns:c16r2="http://schemas.microsoft.com/office/drawing/2015/06/chart">
              <c:ext xmlns:c16="http://schemas.microsoft.com/office/drawing/2014/chart" uri="{C3380CC4-5D6E-409C-BE32-E72D297353CC}">
                <c16:uniqueId val="{00000003-BDB4-4986-A447-5BEE531F193A}"/>
              </c:ext>
            </c:extLst>
          </c:dPt>
          <c:dPt>
            <c:idx val="2"/>
            <c:bubble3D val="0"/>
            <c:spPr>
              <a:ln>
                <a:solidFill>
                  <a:schemeClr val="accent3"/>
                </a:solidFill>
                <a:prstDash val="solid"/>
              </a:ln>
            </c:spPr>
            <c:extLst xmlns:c16r2="http://schemas.microsoft.com/office/drawing/2015/06/chart">
              <c:ext xmlns:c16="http://schemas.microsoft.com/office/drawing/2014/chart" uri="{C3380CC4-5D6E-409C-BE32-E72D297353CC}">
                <c16:uniqueId val="{00000005-BDB4-4986-A447-5BEE531F193A}"/>
              </c:ext>
            </c:extLst>
          </c:dPt>
          <c:dPt>
            <c:idx val="3"/>
            <c:bubble3D val="0"/>
            <c:extLst xmlns:c16r2="http://schemas.microsoft.com/office/drawing/2015/06/chart">
              <c:ext xmlns:c16="http://schemas.microsoft.com/office/drawing/2014/chart" uri="{C3380CC4-5D6E-409C-BE32-E72D297353CC}">
                <c16:uniqueId val="{00000006-BDB4-4986-A447-5BEE531F193A}"/>
              </c:ext>
            </c:extLst>
          </c:dPt>
          <c:dPt>
            <c:idx val="4"/>
            <c:bubble3D val="0"/>
            <c:extLst xmlns:c16r2="http://schemas.microsoft.com/office/drawing/2015/06/chart">
              <c:ext xmlns:c16="http://schemas.microsoft.com/office/drawing/2014/chart" uri="{C3380CC4-5D6E-409C-BE32-E72D297353CC}">
                <c16:uniqueId val="{00000007-BDB4-4986-A447-5BEE531F193A}"/>
              </c:ext>
            </c:extLst>
          </c:dPt>
          <c:dPt>
            <c:idx val="5"/>
            <c:bubble3D val="0"/>
            <c:spPr>
              <a:solidFill>
                <a:schemeClr val="tx1"/>
              </a:solidFill>
              <a:ln>
                <a:prstDash val="dash"/>
              </a:ln>
            </c:spPr>
            <c:extLst xmlns:c16r2="http://schemas.microsoft.com/office/drawing/2015/06/chart">
              <c:ext xmlns:c16="http://schemas.microsoft.com/office/drawing/2014/chart" uri="{C3380CC4-5D6E-409C-BE32-E72D297353CC}">
                <c16:uniqueId val="{00000009-BDB4-4986-A447-5BEE531F193A}"/>
              </c:ext>
            </c:extLst>
          </c:dPt>
          <c:dPt>
            <c:idx val="6"/>
            <c:bubble3D val="0"/>
            <c:spPr>
              <a:solidFill>
                <a:schemeClr val="accent2"/>
              </a:solidFill>
              <a:ln>
                <a:prstDash val="dash"/>
              </a:ln>
            </c:spPr>
            <c:extLst xmlns:c16r2="http://schemas.microsoft.com/office/drawing/2015/06/chart">
              <c:ext xmlns:c16="http://schemas.microsoft.com/office/drawing/2014/chart" uri="{C3380CC4-5D6E-409C-BE32-E72D297353CC}">
                <c16:uniqueId val="{0000000B-BDB4-4986-A447-5BEE531F193A}"/>
              </c:ext>
            </c:extLst>
          </c:dPt>
          <c:dLbls>
            <c:dLbl>
              <c:idx val="0"/>
              <c:layout>
                <c:manualLayout>
                  <c:x val="-5.9665843623698055E-2"/>
                  <c:y val="-7.3464393223215019E-2"/>
                </c:manualLayout>
              </c:layout>
              <c:tx>
                <c:rich>
                  <a:bodyPr/>
                  <a:lstStyle/>
                  <a:p>
                    <a:r>
                      <a:rPr lang="en-US" sz="1600" dirty="0">
                        <a:solidFill>
                          <a:schemeClr val="tx1"/>
                        </a:solidFill>
                      </a:rPr>
                      <a:t>Falls to a lower level (</a:t>
                    </a:r>
                    <a:r>
                      <a:rPr lang="en-US" sz="1600" dirty="0" smtClean="0">
                        <a:solidFill>
                          <a:schemeClr val="tx1"/>
                        </a:solidFill>
                      </a:rPr>
                      <a:t>33.8%)</a:t>
                    </a:r>
                    <a:endParaRPr lang="en-US" dirty="0">
                      <a:solidFill>
                        <a:schemeClr val="tx1"/>
                      </a:solidFill>
                    </a:endParaRPr>
                  </a:p>
                </c:rich>
              </c:tx>
              <c:showLegendKey val="0"/>
              <c:showVal val="0"/>
              <c:showCatName val="1"/>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DB4-4986-A447-5BEE531F193A}"/>
                </c:ext>
              </c:extLst>
            </c:dLbl>
            <c:dLbl>
              <c:idx val="1"/>
              <c:layout>
                <c:manualLayout>
                  <c:x val="-1.7082233437737879E-2"/>
                  <c:y val="1.6185888206365774E-2"/>
                </c:manualLayout>
              </c:layout>
              <c:tx>
                <c:rich>
                  <a:bodyPr/>
                  <a:lstStyle/>
                  <a:p>
                    <a:r>
                      <a:rPr lang="en-US" sz="1600" dirty="0"/>
                      <a:t>Falls on the same level (1.2%)</a:t>
                    </a:r>
                    <a:endParaRPr lang="en-US" dirty="0"/>
                  </a:p>
                </c:rich>
              </c:tx>
              <c:showLegendKey val="0"/>
              <c:showVal val="0"/>
              <c:showCatName val="1"/>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DB4-4986-A447-5BEE531F193A}"/>
                </c:ext>
              </c:extLst>
            </c:dLbl>
            <c:dLbl>
              <c:idx val="3"/>
              <c:layout>
                <c:manualLayout>
                  <c:x val="6.004396390155884E-2"/>
                  <c:y val="-3.1794975705891688E-2"/>
                </c:manualLayout>
              </c:layout>
              <c:numFmt formatCode="0.0%" sourceLinked="0"/>
              <c:spPr/>
              <c:txPr>
                <a:bodyPr/>
                <a:lstStyle/>
                <a:p>
                  <a:pPr>
                    <a:defRPr sz="1600">
                      <a:solidFill>
                        <a:schemeClr val="bg1"/>
                      </a:solidFill>
                    </a:defRPr>
                  </a:pPr>
                  <a:endParaRPr lang="en-US"/>
                </a:p>
              </c:txPr>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DB4-4986-A447-5BEE531F193A}"/>
                </c:ext>
              </c:extLst>
            </c:dLbl>
            <c:dLbl>
              <c:idx val="5"/>
              <c:layout>
                <c:manualLayout>
                  <c:x val="5.0495175795088098E-3"/>
                  <c:y val="1.2142664499698695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BDB4-4986-A447-5BEE531F193A}"/>
                </c:ext>
              </c:extLst>
            </c:dLbl>
            <c:dLbl>
              <c:idx val="6"/>
              <c:layout>
                <c:manualLayout>
                  <c:x val="3.7322136054235684E-2"/>
                  <c:y val="1.9339943334817623E-2"/>
                </c:manualLayout>
              </c:layou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BDB4-4986-A447-5BEE531F193A}"/>
                </c:ext>
              </c:extLst>
            </c:dLbl>
            <c:numFmt formatCode="0.0%" sourceLinked="0"/>
            <c:spPr>
              <a:noFill/>
              <a:ln>
                <a:noFill/>
              </a:ln>
              <a:effectLst/>
            </c:spPr>
            <c:txPr>
              <a:bodyPr/>
              <a:lstStyle/>
              <a:p>
                <a:pPr>
                  <a:defRPr sz="1600">
                    <a:solidFill>
                      <a:schemeClr val="tx1"/>
                    </a:solidFill>
                  </a:defRPr>
                </a:pPr>
                <a:endParaRPr lang="en-US"/>
              </a:p>
            </c:txPr>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extLst>
          </c:dLbls>
          <c:cat>
            <c:strRef>
              <c:f>Sheet1!$A$2:$A$8</c:f>
              <c:strCache>
                <c:ptCount val="7"/>
                <c:pt idx="0">
                  <c:v>Falls, slips, trips</c:v>
                </c:pt>
                <c:pt idx="1">
                  <c:v>Falls on the same level, slips, trips</c:v>
                </c:pt>
                <c:pt idx="2">
                  <c:v>Transportation incidents</c:v>
                </c:pt>
                <c:pt idx="3">
                  <c:v>Contact with object or equipment</c:v>
                </c:pt>
                <c:pt idx="4">
                  <c:v>Exposure to harmful substances or environments</c:v>
                </c:pt>
                <c:pt idx="5">
                  <c:v>Violence and other injuries by persons or animals</c:v>
                </c:pt>
                <c:pt idx="6">
                  <c:v>Fires, explosions, over extertion</c:v>
                </c:pt>
              </c:strCache>
            </c:strRef>
          </c:cat>
          <c:val>
            <c:numRef>
              <c:f>Sheet1!$B$2:$B$8</c:f>
              <c:numCache>
                <c:formatCode>General</c:formatCode>
                <c:ptCount val="7"/>
                <c:pt idx="0">
                  <c:v>260</c:v>
                </c:pt>
                <c:pt idx="1">
                  <c:v>9</c:v>
                </c:pt>
                <c:pt idx="2">
                  <c:v>221</c:v>
                </c:pt>
                <c:pt idx="3">
                  <c:v>132</c:v>
                </c:pt>
                <c:pt idx="4">
                  <c:v>113</c:v>
                </c:pt>
                <c:pt idx="5">
                  <c:v>33</c:v>
                </c:pt>
                <c:pt idx="6">
                  <c:v>11</c:v>
                </c:pt>
              </c:numCache>
            </c:numRef>
          </c:val>
          <c:extLst xmlns:c16r2="http://schemas.microsoft.com/office/drawing/2015/06/chart">
            <c:ext xmlns:c16="http://schemas.microsoft.com/office/drawing/2014/chart" uri="{C3380CC4-5D6E-409C-BE32-E72D297353CC}">
              <c16:uniqueId val="{0000000C-BDB4-4986-A447-5BEE531F193A}"/>
            </c:ext>
          </c:extLst>
        </c:ser>
        <c:dLbls>
          <c:showLegendKey val="0"/>
          <c:showVal val="0"/>
          <c:showCatName val="0"/>
          <c:showSerName val="0"/>
          <c:showPercent val="1"/>
          <c:showBubbleSize val="0"/>
          <c:showLeaderLines val="0"/>
        </c:dLbls>
        <c:firstSliceAng val="0"/>
      </c:pieChart>
    </c:plotArea>
    <c:legend>
      <c:legendPos val="b"/>
      <c:legendEntry>
        <c:idx val="1"/>
        <c:delete val="1"/>
      </c:legendEntry>
      <c:layout>
        <c:manualLayout>
          <c:xMode val="edge"/>
          <c:yMode val="edge"/>
          <c:x val="6.9966682587520479E-2"/>
          <c:y val="0.81368863086299925"/>
          <c:w val="0.92953416140393985"/>
          <c:h val="0.13948252636251388"/>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64219160104987"/>
          <c:y val="0.10488042089015993"/>
          <c:w val="0.60132283464566927"/>
          <c:h val="0.87637570844472312"/>
        </c:manualLayout>
      </c:layout>
      <c:pieChart>
        <c:varyColors val="1"/>
        <c:ser>
          <c:idx val="0"/>
          <c:order val="0"/>
          <c:tx>
            <c:strRef>
              <c:f>Sheet1!$B$1</c:f>
              <c:strCache>
                <c:ptCount val="1"/>
                <c:pt idx="0">
                  <c:v>Sales</c:v>
                </c:pt>
              </c:strCache>
            </c:strRef>
          </c:tx>
          <c:dPt>
            <c:idx val="0"/>
            <c:bubble3D val="0"/>
            <c:spPr>
              <a:solidFill>
                <a:srgbClr val="FF0000"/>
              </a:solidFill>
            </c:spPr>
            <c:extLst xmlns:c16r2="http://schemas.microsoft.com/office/drawing/2015/06/chart">
              <c:ext xmlns:c16="http://schemas.microsoft.com/office/drawing/2014/chart" uri="{C3380CC4-5D6E-409C-BE32-E72D297353CC}">
                <c16:uniqueId val="{00000001-7A25-4C0A-BA23-07C61A8EA81C}"/>
              </c:ext>
            </c:extLst>
          </c:dPt>
          <c:dPt>
            <c:idx val="1"/>
            <c:bubble3D val="0"/>
            <c:spPr>
              <a:solidFill>
                <a:schemeClr val="accent1"/>
              </a:solidFill>
              <a:ln>
                <a:solidFill>
                  <a:schemeClr val="tx1"/>
                </a:solidFill>
                <a:prstDash val="lgDash"/>
              </a:ln>
            </c:spPr>
            <c:extLst xmlns:c16r2="http://schemas.microsoft.com/office/drawing/2015/06/chart">
              <c:ext xmlns:c16="http://schemas.microsoft.com/office/drawing/2014/chart" uri="{C3380CC4-5D6E-409C-BE32-E72D297353CC}">
                <c16:uniqueId val="{00000003-7A25-4C0A-BA23-07C61A8EA81C}"/>
              </c:ext>
            </c:extLst>
          </c:dPt>
          <c:dPt>
            <c:idx val="2"/>
            <c:bubble3D val="0"/>
            <c:spPr>
              <a:ln>
                <a:solidFill>
                  <a:schemeClr val="accent3"/>
                </a:solidFill>
                <a:prstDash val="solid"/>
              </a:ln>
            </c:spPr>
            <c:extLst xmlns:c16r2="http://schemas.microsoft.com/office/drawing/2015/06/chart">
              <c:ext xmlns:c16="http://schemas.microsoft.com/office/drawing/2014/chart" uri="{C3380CC4-5D6E-409C-BE32-E72D297353CC}">
                <c16:uniqueId val="{00000005-7A25-4C0A-BA23-07C61A8EA81C}"/>
              </c:ext>
            </c:extLst>
          </c:dPt>
          <c:dPt>
            <c:idx val="3"/>
            <c:bubble3D val="0"/>
            <c:extLst xmlns:c16r2="http://schemas.microsoft.com/office/drawing/2015/06/chart">
              <c:ext xmlns:c16="http://schemas.microsoft.com/office/drawing/2014/chart" uri="{C3380CC4-5D6E-409C-BE32-E72D297353CC}">
                <c16:uniqueId val="{00000006-7A25-4C0A-BA23-07C61A8EA81C}"/>
              </c:ext>
            </c:extLst>
          </c:dPt>
          <c:dPt>
            <c:idx val="4"/>
            <c:bubble3D val="0"/>
            <c:extLst xmlns:c16r2="http://schemas.microsoft.com/office/drawing/2015/06/chart">
              <c:ext xmlns:c16="http://schemas.microsoft.com/office/drawing/2014/chart" uri="{C3380CC4-5D6E-409C-BE32-E72D297353CC}">
                <c16:uniqueId val="{00000007-7A25-4C0A-BA23-07C61A8EA81C}"/>
              </c:ext>
            </c:extLst>
          </c:dPt>
          <c:dPt>
            <c:idx val="5"/>
            <c:bubble3D val="0"/>
            <c:spPr>
              <a:solidFill>
                <a:schemeClr val="tx1"/>
              </a:solidFill>
            </c:spPr>
            <c:extLst xmlns:c16r2="http://schemas.microsoft.com/office/drawing/2015/06/chart">
              <c:ext xmlns:c16="http://schemas.microsoft.com/office/drawing/2014/chart" uri="{C3380CC4-5D6E-409C-BE32-E72D297353CC}">
                <c16:uniqueId val="{00000009-7A25-4C0A-BA23-07C61A8EA81C}"/>
              </c:ext>
            </c:extLst>
          </c:dPt>
          <c:dPt>
            <c:idx val="6"/>
            <c:bubble3D val="0"/>
            <c:spPr>
              <a:solidFill>
                <a:schemeClr val="accent2"/>
              </a:solidFill>
            </c:spPr>
            <c:extLst xmlns:c16r2="http://schemas.microsoft.com/office/drawing/2015/06/chart">
              <c:ext xmlns:c16="http://schemas.microsoft.com/office/drawing/2014/chart" uri="{C3380CC4-5D6E-409C-BE32-E72D297353CC}">
                <c16:uniqueId val="{0000000B-7A25-4C0A-BA23-07C61A8EA81C}"/>
              </c:ext>
            </c:extLst>
          </c:dPt>
          <c:dLbls>
            <c:dLbl>
              <c:idx val="0"/>
              <c:layout>
                <c:manualLayout>
                  <c:x val="-1.6469816272965878E-4"/>
                  <c:y val="-2.7399411966374281E-2"/>
                </c:manualLayout>
              </c:layout>
              <c:tx>
                <c:rich>
                  <a:bodyPr/>
                  <a:lstStyle/>
                  <a:p>
                    <a:r>
                      <a:rPr lang="en-US" sz="1600" dirty="0">
                        <a:solidFill>
                          <a:schemeClr val="tx1"/>
                        </a:solidFill>
                      </a:rPr>
                      <a:t>Falls to a lower level (</a:t>
                    </a:r>
                    <a:r>
                      <a:rPr lang="en-US" sz="1600" dirty="0" smtClean="0">
                        <a:solidFill>
                          <a:schemeClr val="tx1"/>
                        </a:solidFill>
                      </a:rPr>
                      <a:t>36.3%)</a:t>
                    </a:r>
                    <a:endParaRPr lang="en-US" dirty="0">
                      <a:solidFill>
                        <a:schemeClr val="tx1"/>
                      </a:solidFill>
                    </a:endParaRPr>
                  </a:p>
                </c:rich>
              </c:tx>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A25-4C0A-BA23-07C61A8EA81C}"/>
                </c:ext>
              </c:extLst>
            </c:dLbl>
            <c:dLbl>
              <c:idx val="1"/>
              <c:layout>
                <c:manualLayout>
                  <c:x val="4.0257545931758534E-3"/>
                  <c:y val="-2.39076933522746E-7"/>
                </c:manualLayout>
              </c:layout>
              <c:tx>
                <c:rich>
                  <a:bodyPr/>
                  <a:lstStyle/>
                  <a:p>
                    <a:r>
                      <a:rPr lang="en-US" sz="1600" dirty="0"/>
                      <a:t>Falls on the same level (</a:t>
                    </a:r>
                    <a:r>
                      <a:rPr lang="en-US" sz="1600" dirty="0" smtClean="0"/>
                      <a:t>2.2%)</a:t>
                    </a:r>
                    <a:endParaRPr lang="en-US" dirty="0"/>
                  </a:p>
                </c:rich>
              </c:tx>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A25-4C0A-BA23-07C61A8EA81C}"/>
                </c:ext>
              </c:extLst>
            </c:dLbl>
            <c:dLbl>
              <c:idx val="2"/>
              <c:layout>
                <c:manualLayout>
                  <c:x val="3.1341863517060364E-2"/>
                  <c:y val="-5.1636075179176094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A25-4C0A-BA23-07C61A8EA81C}"/>
                </c:ext>
              </c:extLst>
            </c:dLbl>
            <c:dLbl>
              <c:idx val="3"/>
              <c:layout>
                <c:manualLayout>
                  <c:x val="0.13342306430446191"/>
                  <c:y val="-3.4924836602869783E-2"/>
                </c:manualLayout>
              </c:layout>
              <c:numFmt formatCode="0.0%" sourceLinked="0"/>
              <c:spPr/>
              <c:txPr>
                <a:bodyPr/>
                <a:lstStyle/>
                <a:p>
                  <a:pPr>
                    <a:defRPr sz="1600">
                      <a:solidFill>
                        <a:schemeClr val="bg1"/>
                      </a:solidFill>
                    </a:defRPr>
                  </a:pPr>
                  <a:endParaRPr lang="en-US"/>
                </a:p>
              </c:txPr>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7A25-4C0A-BA23-07C61A8EA81C}"/>
                </c:ext>
              </c:extLst>
            </c:dLbl>
            <c:dLbl>
              <c:idx val="4"/>
              <c:layout>
                <c:manualLayout>
                  <c:x val="0.11995800524934376"/>
                  <c:y val="8.614706961011806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7A25-4C0A-BA23-07C61A8EA81C}"/>
                </c:ext>
              </c:extLst>
            </c:dLbl>
            <c:dLbl>
              <c:idx val="5"/>
              <c:layout>
                <c:manualLayout>
                  <c:x val="7.7714895013123357E-3"/>
                  <c:y val="1.8201405102953701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7A25-4C0A-BA23-07C61A8EA81C}"/>
                </c:ext>
              </c:extLst>
            </c:dLbl>
            <c:dLbl>
              <c:idx val="6"/>
              <c:layout>
                <c:manualLayout>
                  <c:x val="6.6202427821521548E-3"/>
                  <c:y val="2.245219298098813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7A25-4C0A-BA23-07C61A8EA81C}"/>
                </c:ext>
              </c:extLst>
            </c:dLbl>
            <c:numFmt formatCode="0.0%" sourceLinked="0"/>
            <c:spPr>
              <a:noFill/>
              <a:ln>
                <a:noFill/>
              </a:ln>
              <a:effectLst/>
            </c:spPr>
            <c:txPr>
              <a:bodyPr/>
              <a:lstStyle/>
              <a:p>
                <a:pPr>
                  <a:defRPr sz="1600">
                    <a:solidFill>
                      <a:schemeClr val="tx1"/>
                    </a:solidFill>
                  </a:defRPr>
                </a:pPr>
                <a:endParaRPr lang="en-US"/>
              </a:p>
            </c:txPr>
            <c:dLblPos val="inEnd"/>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extLst>
          </c:dLbls>
          <c:cat>
            <c:strRef>
              <c:f>Sheet1!$A$2:$A$8</c:f>
              <c:strCache>
                <c:ptCount val="7"/>
                <c:pt idx="0">
                  <c:v>Falls, slips, trips</c:v>
                </c:pt>
                <c:pt idx="1">
                  <c:v>Falls on the same level</c:v>
                </c:pt>
                <c:pt idx="2">
                  <c:v>Transportation incidents</c:v>
                </c:pt>
                <c:pt idx="3">
                  <c:v>Contact with object or equipment</c:v>
                </c:pt>
                <c:pt idx="4">
                  <c:v>Exposure to harmful substances or environments</c:v>
                </c:pt>
                <c:pt idx="5">
                  <c:v>Violence and other injuries by persons or animals</c:v>
                </c:pt>
                <c:pt idx="6">
                  <c:v>Fires, explosions, over exter</c:v>
                </c:pt>
              </c:strCache>
            </c:strRef>
          </c:cat>
          <c:val>
            <c:numRef>
              <c:f>Sheet1!$B$2:$B$8</c:f>
              <c:numCache>
                <c:formatCode>General</c:formatCode>
                <c:ptCount val="7"/>
                <c:pt idx="0">
                  <c:v>367</c:v>
                </c:pt>
                <c:pt idx="1">
                  <c:v>22</c:v>
                </c:pt>
                <c:pt idx="2">
                  <c:v>261</c:v>
                </c:pt>
                <c:pt idx="3">
                  <c:v>139</c:v>
                </c:pt>
                <c:pt idx="4">
                  <c:v>147</c:v>
                </c:pt>
                <c:pt idx="5">
                  <c:v>59</c:v>
                </c:pt>
                <c:pt idx="6">
                  <c:v>16</c:v>
                </c:pt>
              </c:numCache>
            </c:numRef>
          </c:val>
          <c:extLst xmlns:c16r2="http://schemas.microsoft.com/office/drawing/2015/06/chart">
            <c:ext xmlns:c16="http://schemas.microsoft.com/office/drawing/2014/chart" uri="{C3380CC4-5D6E-409C-BE32-E72D297353CC}">
              <c16:uniqueId val="{0000000C-7A25-4C0A-BA23-07C61A8EA81C}"/>
            </c:ext>
          </c:extLst>
        </c:ser>
        <c:dLbls>
          <c:dLblPos val="inEnd"/>
          <c:showLegendKey val="0"/>
          <c:showVal val="1"/>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113634975845291"/>
          <c:y val="6.0231462053063248E-2"/>
          <c:w val="0.59886365024154686"/>
          <c:h val="0.93976853794693671"/>
        </c:manualLayout>
      </c:layout>
      <c:barChart>
        <c:barDir val="bar"/>
        <c:grouping val="clustered"/>
        <c:varyColors val="0"/>
        <c:ser>
          <c:idx val="0"/>
          <c:order val="0"/>
          <c:tx>
            <c:strRef>
              <c:f>Sheet1!$A$2</c:f>
              <c:strCache>
                <c:ptCount val="1"/>
                <c:pt idx="0">
                  <c:v>Falls</c:v>
                </c:pt>
              </c:strCache>
            </c:strRef>
          </c:tx>
          <c:spPr>
            <a:solidFill>
              <a:srgbClr val="0000FF"/>
            </a:solidFill>
            <a:ln w="25387">
              <a:solidFill>
                <a:srgbClr val="0000FF"/>
              </a:solidFill>
            </a:ln>
          </c:spPr>
          <c:invertIfNegative val="0"/>
          <c:dPt>
            <c:idx val="0"/>
            <c:invertIfNegative val="0"/>
            <c:bubble3D val="0"/>
            <c:spPr>
              <a:solidFill>
                <a:srgbClr val="FF0000"/>
              </a:solidFill>
              <a:ln w="25387">
                <a:solidFill>
                  <a:srgbClr val="FF0000"/>
                </a:solidFill>
              </a:ln>
            </c:spPr>
            <c:extLst xmlns:c16r2="http://schemas.microsoft.com/office/drawing/2015/06/chart">
              <c:ext xmlns:c16="http://schemas.microsoft.com/office/drawing/2014/chart" uri="{C3380CC4-5D6E-409C-BE32-E72D297353CC}">
                <c16:uniqueId val="{00000001-B089-4C9E-9F34-2DF9061F27DD}"/>
              </c:ext>
            </c:extLst>
          </c:dPt>
          <c:dPt>
            <c:idx val="8"/>
            <c:invertIfNegative val="0"/>
            <c:bubble3D val="0"/>
            <c:extLst xmlns:c16r2="http://schemas.microsoft.com/office/drawing/2015/06/chart">
              <c:ext xmlns:c16="http://schemas.microsoft.com/office/drawing/2014/chart" uri="{C3380CC4-5D6E-409C-BE32-E72D297353CC}">
                <c16:uniqueId val="{00000002-B089-4C9E-9F34-2DF9061F27DD}"/>
              </c:ext>
            </c:extLst>
          </c:dPt>
          <c:dPt>
            <c:idx val="9"/>
            <c:invertIfNegative val="0"/>
            <c:bubble3D val="0"/>
            <c:extLst xmlns:c16r2="http://schemas.microsoft.com/office/drawing/2015/06/chart">
              <c:ext xmlns:c16="http://schemas.microsoft.com/office/drawing/2014/chart" uri="{C3380CC4-5D6E-409C-BE32-E72D297353CC}">
                <c16:uniqueId val="{00000003-B089-4C9E-9F34-2DF9061F27DD}"/>
              </c:ext>
            </c:extLst>
          </c:dPt>
          <c:dPt>
            <c:idx val="10"/>
            <c:invertIfNegative val="0"/>
            <c:bubble3D val="0"/>
            <c:extLst xmlns:c16r2="http://schemas.microsoft.com/office/drawing/2015/06/chart">
              <c:ext xmlns:c16="http://schemas.microsoft.com/office/drawing/2014/chart" uri="{C3380CC4-5D6E-409C-BE32-E72D297353CC}">
                <c16:uniqueId val="{00000004-B089-4C9E-9F34-2DF9061F27DD}"/>
              </c:ext>
            </c:extLst>
          </c:dPt>
          <c:dLbls>
            <c:dLbl>
              <c:idx val="9"/>
              <c:layout>
                <c:manualLayout>
                  <c:x val="4.8385832916666965E-3"/>
                  <c:y val="-2.538071065989862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089-4C9E-9F34-2DF9061F27DD}"/>
                </c:ext>
              </c:extLst>
            </c:dLbl>
            <c:numFmt formatCode="0" sourceLinked="0"/>
            <c:spPr>
              <a:noFill/>
              <a:ln w="25387">
                <a:noFill/>
              </a:ln>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Sheet1!$B$1:$L$1</c:f>
              <c:strCache>
                <c:ptCount val="11"/>
                <c:pt idx="0">
                  <c:v>Contruction</c:v>
                </c:pt>
                <c:pt idx="1">
                  <c:v>Administrative and Support and Waste Management and Remediation Services</c:v>
                </c:pt>
                <c:pt idx="2">
                  <c:v>Services</c:v>
                </c:pt>
                <c:pt idx="3">
                  <c:v>Transportation and Warehousing</c:v>
                </c:pt>
                <c:pt idx="4">
                  <c:v>Manufacturing</c:v>
                </c:pt>
                <c:pt idx="5">
                  <c:v>Agriculture, Forestry, Fishing, and Hunting</c:v>
                </c:pt>
                <c:pt idx="6">
                  <c:v>Retail Trade</c:v>
                </c:pt>
                <c:pt idx="7">
                  <c:v>Wholesale Trade</c:v>
                </c:pt>
                <c:pt idx="8">
                  <c:v>Public Administration</c:v>
                </c:pt>
                <c:pt idx="9">
                  <c:v>Mining</c:v>
                </c:pt>
                <c:pt idx="10">
                  <c:v>Utilities</c:v>
                </c:pt>
              </c:strCache>
            </c:strRef>
          </c:cat>
          <c:val>
            <c:numRef>
              <c:f>Sheet1!$B$2:$L$2</c:f>
              <c:numCache>
                <c:formatCode>General</c:formatCode>
                <c:ptCount val="11"/>
                <c:pt idx="0">
                  <c:v>367</c:v>
                </c:pt>
                <c:pt idx="1">
                  <c:v>104</c:v>
                </c:pt>
                <c:pt idx="2">
                  <c:v>81</c:v>
                </c:pt>
                <c:pt idx="3">
                  <c:v>39</c:v>
                </c:pt>
                <c:pt idx="4">
                  <c:v>37</c:v>
                </c:pt>
                <c:pt idx="5">
                  <c:v>30</c:v>
                </c:pt>
                <c:pt idx="6">
                  <c:v>20</c:v>
                </c:pt>
                <c:pt idx="7">
                  <c:v>18</c:v>
                </c:pt>
                <c:pt idx="8">
                  <c:v>9</c:v>
                </c:pt>
                <c:pt idx="9">
                  <c:v>5</c:v>
                </c:pt>
                <c:pt idx="10">
                  <c:v>3</c:v>
                </c:pt>
              </c:numCache>
            </c:numRef>
          </c:val>
          <c:extLst xmlns:c16r2="http://schemas.microsoft.com/office/drawing/2015/06/chart">
            <c:ext xmlns:c16="http://schemas.microsoft.com/office/drawing/2014/chart" uri="{C3380CC4-5D6E-409C-BE32-E72D297353CC}">
              <c16:uniqueId val="{00000005-B089-4C9E-9F34-2DF9061F27DD}"/>
            </c:ext>
          </c:extLst>
        </c:ser>
        <c:dLbls>
          <c:showLegendKey val="0"/>
          <c:showVal val="1"/>
          <c:showCatName val="0"/>
          <c:showSerName val="0"/>
          <c:showPercent val="0"/>
          <c:showBubbleSize val="0"/>
        </c:dLbls>
        <c:gapWidth val="150"/>
        <c:axId val="120550528"/>
        <c:axId val="198044672"/>
      </c:barChart>
      <c:catAx>
        <c:axId val="120550528"/>
        <c:scaling>
          <c:orientation val="maxMin"/>
        </c:scaling>
        <c:delete val="0"/>
        <c:axPos val="l"/>
        <c:numFmt formatCode="General" sourceLinked="1"/>
        <c:majorTickMark val="out"/>
        <c:minorTickMark val="none"/>
        <c:tickLblPos val="nextTo"/>
        <c:spPr>
          <a:ln w="9520">
            <a:noFill/>
          </a:ln>
        </c:spPr>
        <c:txPr>
          <a:bodyPr rot="0" vert="horz"/>
          <a:lstStyle/>
          <a:p>
            <a:pPr>
              <a:defRPr sz="1400"/>
            </a:pPr>
            <a:endParaRPr lang="en-US"/>
          </a:p>
        </c:txPr>
        <c:crossAx val="198044672"/>
        <c:crosses val="autoZero"/>
        <c:auto val="1"/>
        <c:lblAlgn val="ctr"/>
        <c:lblOffset val="100"/>
        <c:tickLblSkip val="1"/>
        <c:tickMarkSkip val="1"/>
        <c:noMultiLvlLbl val="0"/>
      </c:catAx>
      <c:valAx>
        <c:axId val="198044672"/>
        <c:scaling>
          <c:orientation val="minMax"/>
        </c:scaling>
        <c:delete val="1"/>
        <c:axPos val="t"/>
        <c:title>
          <c:tx>
            <c:rich>
              <a:bodyPr/>
              <a:lstStyle/>
              <a:p>
                <a:pPr>
                  <a:defRPr sz="1400"/>
                </a:pPr>
                <a:r>
                  <a:rPr lang="en-US" sz="1400" dirty="0"/>
                  <a:t>Number of deaths</a:t>
                </a:r>
              </a:p>
            </c:rich>
          </c:tx>
          <c:layout>
            <c:manualLayout>
              <c:xMode val="edge"/>
              <c:yMode val="edge"/>
              <c:x val="0.59754643826462994"/>
              <c:y val="2.524484125176513E-2"/>
            </c:manualLayout>
          </c:layout>
          <c:overlay val="0"/>
          <c:spPr>
            <a:noFill/>
            <a:ln w="25387">
              <a:noFill/>
            </a:ln>
          </c:spPr>
        </c:title>
        <c:numFmt formatCode="General" sourceLinked="1"/>
        <c:majorTickMark val="out"/>
        <c:minorTickMark val="none"/>
        <c:tickLblPos val="none"/>
        <c:crossAx val="120550528"/>
        <c:crosses val="autoZero"/>
        <c:crossBetween val="between"/>
      </c:valAx>
      <c:spPr>
        <a:noFill/>
        <a:ln w="25403">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078011306324776E-2"/>
          <c:y val="5.6428934286440004E-2"/>
          <c:w val="0.81072892355081494"/>
          <c:h val="0.82116284225065506"/>
        </c:manualLayout>
      </c:layout>
      <c:barChart>
        <c:barDir val="col"/>
        <c:grouping val="clustered"/>
        <c:varyColors val="0"/>
        <c:ser>
          <c:idx val="1"/>
          <c:order val="0"/>
          <c:tx>
            <c:strRef>
              <c:f>Sheet1!$A$2</c:f>
              <c:strCache>
                <c:ptCount val="1"/>
                <c:pt idx="0">
                  <c:v>Fatal falls to lower level</c:v>
                </c:pt>
              </c:strCache>
            </c:strRef>
          </c:tx>
          <c:spPr>
            <a:solidFill>
              <a:srgbClr val="FF0000"/>
            </a:solidFill>
            <a:ln w="26971">
              <a:noFill/>
            </a:ln>
          </c:spPr>
          <c:invertIfNegative val="0"/>
          <c:dLbls>
            <c:dLbl>
              <c:idx val="1"/>
              <c:layout>
                <c:manualLayout>
                  <c:x val="0"/>
                  <c:y val="-1.775473855797970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A4F-452E-8783-8B92D11AF7B6}"/>
                </c:ext>
              </c:extLst>
            </c:dLbl>
            <c:dLbl>
              <c:idx val="5"/>
              <c:spPr>
                <a:solidFill>
                  <a:schemeClr val="bg1"/>
                </a:solidFill>
              </c:spPr>
              <c:txPr>
                <a:bodyPr/>
                <a:lstStyle/>
                <a:p>
                  <a:pPr>
                    <a:defRPr>
                      <a:solidFill>
                        <a:srgbClr val="FF0000"/>
                      </a:solidFill>
                    </a:defRPr>
                  </a:pPr>
                  <a:endParaRPr lang="en-US"/>
                </a:p>
              </c:txPr>
              <c:showLegendKey val="0"/>
              <c:showVal val="1"/>
              <c:showCatName val="0"/>
              <c:showSerName val="0"/>
              <c:showPercent val="0"/>
              <c:showBubbleSize val="0"/>
            </c:dLbl>
            <c:spPr>
              <a:noFill/>
              <a:ln>
                <a:noFill/>
              </a:ln>
              <a:effectLst/>
            </c:spPr>
            <c:txPr>
              <a:bodyPr/>
              <a:lstStyle/>
              <a:p>
                <a:pPr>
                  <a:defRPr>
                    <a:solidFill>
                      <a:srgbClr val="FF0000"/>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Sheet1!$B$2:$P$2</c:f>
              <c:numCache>
                <c:formatCode>General</c:formatCode>
                <c:ptCount val="15"/>
                <c:pt idx="0">
                  <c:v>355</c:v>
                </c:pt>
                <c:pt idx="1">
                  <c:v>440</c:v>
                </c:pt>
                <c:pt idx="2">
                  <c:v>386</c:v>
                </c:pt>
                <c:pt idx="3">
                  <c:v>425</c:v>
                </c:pt>
                <c:pt idx="4">
                  <c:v>435</c:v>
                </c:pt>
                <c:pt idx="5">
                  <c:v>329</c:v>
                </c:pt>
                <c:pt idx="6">
                  <c:v>280</c:v>
                </c:pt>
                <c:pt idx="7">
                  <c:v>256</c:v>
                </c:pt>
                <c:pt idx="8">
                  <c:v>260</c:v>
                </c:pt>
                <c:pt idx="9">
                  <c:v>281</c:v>
                </c:pt>
                <c:pt idx="10">
                  <c:v>292</c:v>
                </c:pt>
                <c:pt idx="11">
                  <c:v>347</c:v>
                </c:pt>
                <c:pt idx="12">
                  <c:v>353</c:v>
                </c:pt>
                <c:pt idx="13">
                  <c:v>372</c:v>
                </c:pt>
                <c:pt idx="14">
                  <c:v>367</c:v>
                </c:pt>
              </c:numCache>
            </c:numRef>
          </c:val>
          <c:extLst xmlns:c16r2="http://schemas.microsoft.com/office/drawing/2015/06/chart">
            <c:ext xmlns:c16="http://schemas.microsoft.com/office/drawing/2014/chart" uri="{C3380CC4-5D6E-409C-BE32-E72D297353CC}">
              <c16:uniqueId val="{00000002-7A4F-452E-8783-8B92D11AF7B6}"/>
            </c:ext>
          </c:extLst>
        </c:ser>
        <c:dLbls>
          <c:showLegendKey val="0"/>
          <c:showVal val="0"/>
          <c:showCatName val="0"/>
          <c:showSerName val="0"/>
          <c:showPercent val="0"/>
          <c:showBubbleSize val="0"/>
        </c:dLbls>
        <c:gapWidth val="78"/>
        <c:axId val="119434240"/>
        <c:axId val="120067200"/>
      </c:barChart>
      <c:lineChart>
        <c:grouping val="standard"/>
        <c:varyColors val="0"/>
        <c:ser>
          <c:idx val="0"/>
          <c:order val="1"/>
          <c:tx>
            <c:strRef>
              <c:f>Sheet1!$A$3</c:f>
              <c:strCache>
                <c:ptCount val="1"/>
                <c:pt idx="0">
                  <c:v>Rate of deaths</c:v>
                </c:pt>
              </c:strCache>
            </c:strRef>
          </c:tx>
          <c:spPr>
            <a:ln w="26971">
              <a:solidFill>
                <a:srgbClr val="0000FF"/>
              </a:solidFill>
              <a:prstDash val="solid"/>
            </a:ln>
          </c:spPr>
          <c:marker>
            <c:symbol val="none"/>
          </c:marker>
          <c:dLbls>
            <c:dLbl>
              <c:idx val="0"/>
              <c:layout>
                <c:manualLayout>
                  <c:x val="-3.7788457422982834E-2"/>
                  <c:y val="-3.5509477115959413E-2"/>
                </c:manualLayout>
              </c:layout>
              <c:spPr/>
              <c:txPr>
                <a:bodyPr/>
                <a:lstStyle/>
                <a:p>
                  <a:pPr>
                    <a:defRPr>
                      <a:solidFill>
                        <a:srgbClr val="0000FF"/>
                      </a:solidFill>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A4F-452E-8783-8B92D11AF7B6}"/>
                </c:ext>
              </c:extLst>
            </c:dLbl>
            <c:dLbl>
              <c:idx val="14"/>
              <c:layout>
                <c:manualLayout>
                  <c:x val="-3.4154951901542184E-2"/>
                  <c:y val="-7.2858943364568787E-2"/>
                </c:manualLayout>
              </c:layout>
              <c:spPr>
                <a:noFill/>
                <a:ln>
                  <a:noFill/>
                </a:ln>
                <a:effectLst/>
              </c:spPr>
              <c:txPr>
                <a:bodyPr/>
                <a:lstStyle/>
                <a:p>
                  <a:pPr>
                    <a:defRPr>
                      <a:solidFill>
                        <a:srgbClr val="0000FF"/>
                      </a:solidFill>
                    </a:defRPr>
                  </a:pPr>
                  <a:endParaRPr lang="en-US"/>
                </a:p>
              </c:txPr>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A4F-452E-8783-8B92D11AF7B6}"/>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Sheet1!$B$1:$P$1</c:f>
              <c:numCache>
                <c:formatCode>General</c:formatCode>
                <c:ptCount val="15"/>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numCache>
            </c:numRef>
          </c:cat>
          <c:val>
            <c:numRef>
              <c:f>Sheet1!$B$3:$P$3</c:f>
              <c:numCache>
                <c:formatCode>0.0</c:formatCode>
                <c:ptCount val="15"/>
                <c:pt idx="0">
                  <c:v>3.560177122321869</c:v>
                </c:pt>
                <c:pt idx="1">
                  <c:v>4.1236501385908202</c:v>
                </c:pt>
                <c:pt idx="2">
                  <c:v>3.4593641997792681</c:v>
                </c:pt>
                <c:pt idx="3">
                  <c:v>3.6316430441816294</c:v>
                </c:pt>
                <c:pt idx="4">
                  <c:v>3.6978494083114515</c:v>
                </c:pt>
                <c:pt idx="5">
                  <c:v>3.0984775793343</c:v>
                </c:pt>
                <c:pt idx="6">
                  <c:v>3.1216424923327448</c:v>
                </c:pt>
                <c:pt idx="7">
                  <c:v>2.9923069658100876</c:v>
                </c:pt>
                <c:pt idx="8">
                  <c:v>2.9955898005236752</c:v>
                </c:pt>
                <c:pt idx="9">
                  <c:v>3.234842174237579</c:v>
                </c:pt>
                <c:pt idx="10">
                  <c:v>3.2183259414705545</c:v>
                </c:pt>
                <c:pt idx="11">
                  <c:v>3.5540748898678416</c:v>
                </c:pt>
                <c:pt idx="12">
                  <c:v>3.6</c:v>
                </c:pt>
                <c:pt idx="13">
                  <c:v>3.6</c:v>
                </c:pt>
                <c:pt idx="14">
                  <c:v>3.4</c:v>
                </c:pt>
              </c:numCache>
            </c:numRef>
          </c:val>
          <c:smooth val="1"/>
          <c:extLst xmlns:c16r2="http://schemas.microsoft.com/office/drawing/2015/06/chart">
            <c:ext xmlns:c16="http://schemas.microsoft.com/office/drawing/2014/chart" uri="{C3380CC4-5D6E-409C-BE32-E72D297353CC}">
              <c16:uniqueId val="{00000005-7A4F-452E-8783-8B92D11AF7B6}"/>
            </c:ext>
          </c:extLst>
        </c:ser>
        <c:dLbls>
          <c:showLegendKey val="0"/>
          <c:showVal val="0"/>
          <c:showCatName val="0"/>
          <c:showSerName val="0"/>
          <c:showPercent val="0"/>
          <c:showBubbleSize val="0"/>
        </c:dLbls>
        <c:marker val="1"/>
        <c:smooth val="0"/>
        <c:axId val="120084352"/>
        <c:axId val="120085888"/>
      </c:lineChart>
      <c:catAx>
        <c:axId val="119434240"/>
        <c:scaling>
          <c:orientation val="minMax"/>
        </c:scaling>
        <c:delete val="0"/>
        <c:axPos val="b"/>
        <c:title>
          <c:tx>
            <c:rich>
              <a:bodyPr/>
              <a:lstStyle/>
              <a:p>
                <a:pPr>
                  <a:defRPr sz="1600"/>
                </a:pPr>
                <a:r>
                  <a:rPr lang="en-US" sz="1600" dirty="0"/>
                  <a:t>Year</a:t>
                </a:r>
              </a:p>
            </c:rich>
          </c:tx>
          <c:layout>
            <c:manualLayout>
              <c:xMode val="edge"/>
              <c:yMode val="edge"/>
              <c:x val="0.47426779999995422"/>
              <c:y val="0.94660337712322695"/>
            </c:manualLayout>
          </c:layout>
          <c:overlay val="0"/>
          <c:spPr>
            <a:noFill/>
            <a:ln w="26971">
              <a:noFill/>
            </a:ln>
          </c:spPr>
        </c:title>
        <c:numFmt formatCode="General" sourceLinked="1"/>
        <c:majorTickMark val="cross"/>
        <c:minorTickMark val="none"/>
        <c:tickLblPos val="nextTo"/>
        <c:spPr>
          <a:ln w="3371">
            <a:solidFill>
              <a:schemeClr val="tx1"/>
            </a:solidFill>
            <a:prstDash val="solid"/>
          </a:ln>
        </c:spPr>
        <c:txPr>
          <a:bodyPr rot="0" vert="horz"/>
          <a:lstStyle/>
          <a:p>
            <a:pPr>
              <a:defRPr/>
            </a:pPr>
            <a:endParaRPr lang="en-US"/>
          </a:p>
        </c:txPr>
        <c:crossAx val="120067200"/>
        <c:crosses val="autoZero"/>
        <c:auto val="0"/>
        <c:lblAlgn val="ctr"/>
        <c:lblOffset val="100"/>
        <c:tickLblSkip val="1"/>
        <c:tickMarkSkip val="1"/>
        <c:noMultiLvlLbl val="0"/>
      </c:catAx>
      <c:valAx>
        <c:axId val="120067200"/>
        <c:scaling>
          <c:orientation val="minMax"/>
        </c:scaling>
        <c:delete val="0"/>
        <c:axPos val="l"/>
        <c:title>
          <c:tx>
            <c:rich>
              <a:bodyPr/>
              <a:lstStyle/>
              <a:p>
                <a:pPr>
                  <a:defRPr sz="1600">
                    <a:solidFill>
                      <a:srgbClr val="FF0000"/>
                    </a:solidFill>
                  </a:defRPr>
                </a:pPr>
                <a:r>
                  <a:rPr lang="en-US" sz="1600" dirty="0">
                    <a:solidFill>
                      <a:srgbClr val="FF0000"/>
                    </a:solidFill>
                  </a:rPr>
                  <a:t>Number of deaths</a:t>
                </a:r>
              </a:p>
            </c:rich>
          </c:tx>
          <c:layout>
            <c:manualLayout>
              <c:xMode val="edge"/>
              <c:yMode val="edge"/>
              <c:x val="1.4534022085762632E-3"/>
              <c:y val="0.31082952059100877"/>
            </c:manualLayout>
          </c:layout>
          <c:overlay val="0"/>
          <c:spPr>
            <a:noFill/>
            <a:ln w="26971">
              <a:noFill/>
            </a:ln>
          </c:spPr>
        </c:title>
        <c:numFmt formatCode="#,##0" sourceLinked="0"/>
        <c:majorTickMark val="cross"/>
        <c:minorTickMark val="none"/>
        <c:tickLblPos val="nextTo"/>
        <c:spPr>
          <a:ln w="3371">
            <a:solidFill>
              <a:schemeClr val="tx1"/>
            </a:solidFill>
            <a:prstDash val="solid"/>
          </a:ln>
        </c:spPr>
        <c:txPr>
          <a:bodyPr rot="0" vert="horz"/>
          <a:lstStyle/>
          <a:p>
            <a:pPr>
              <a:defRPr>
                <a:solidFill>
                  <a:srgbClr val="FF0000"/>
                </a:solidFill>
              </a:defRPr>
            </a:pPr>
            <a:endParaRPr lang="en-US"/>
          </a:p>
        </c:txPr>
        <c:crossAx val="119434240"/>
        <c:crosses val="autoZero"/>
        <c:crossBetween val="between"/>
      </c:valAx>
      <c:catAx>
        <c:axId val="120084352"/>
        <c:scaling>
          <c:orientation val="minMax"/>
        </c:scaling>
        <c:delete val="1"/>
        <c:axPos val="b"/>
        <c:numFmt formatCode="General" sourceLinked="1"/>
        <c:majorTickMark val="out"/>
        <c:minorTickMark val="none"/>
        <c:tickLblPos val="nextTo"/>
        <c:crossAx val="120085888"/>
        <c:crosses val="autoZero"/>
        <c:auto val="0"/>
        <c:lblAlgn val="ctr"/>
        <c:lblOffset val="100"/>
        <c:noMultiLvlLbl val="0"/>
      </c:catAx>
      <c:valAx>
        <c:axId val="120085888"/>
        <c:scaling>
          <c:orientation val="minMax"/>
        </c:scaling>
        <c:delete val="0"/>
        <c:axPos val="r"/>
        <c:title>
          <c:tx>
            <c:rich>
              <a:bodyPr rot="5400000" vert="horz"/>
              <a:lstStyle/>
              <a:p>
                <a:pPr>
                  <a:defRPr sz="1600">
                    <a:solidFill>
                      <a:srgbClr val="0000FF"/>
                    </a:solidFill>
                  </a:defRPr>
                </a:pPr>
                <a:r>
                  <a:rPr lang="en-US" sz="1600" dirty="0">
                    <a:solidFill>
                      <a:srgbClr val="0000FF"/>
                    </a:solidFill>
                  </a:rPr>
                  <a:t>Rate per 100,000 FTEs</a:t>
                </a:r>
              </a:p>
            </c:rich>
          </c:tx>
          <c:layout>
            <c:manualLayout>
              <c:xMode val="edge"/>
              <c:yMode val="edge"/>
              <c:x val="0.96725862479769698"/>
              <c:y val="0.26999532991398206"/>
            </c:manualLayout>
          </c:layout>
          <c:overlay val="0"/>
          <c:spPr>
            <a:noFill/>
            <a:ln w="26971">
              <a:noFill/>
            </a:ln>
          </c:spPr>
        </c:title>
        <c:numFmt formatCode="0.0" sourceLinked="0"/>
        <c:majorTickMark val="cross"/>
        <c:minorTickMark val="none"/>
        <c:tickLblPos val="nextTo"/>
        <c:spPr>
          <a:ln w="3371">
            <a:solidFill>
              <a:srgbClr val="0000FF">
                <a:alpha val="97000"/>
              </a:srgbClr>
            </a:solidFill>
            <a:prstDash val="solid"/>
          </a:ln>
        </c:spPr>
        <c:txPr>
          <a:bodyPr rot="0" vert="horz"/>
          <a:lstStyle/>
          <a:p>
            <a:pPr>
              <a:defRPr>
                <a:solidFill>
                  <a:srgbClr val="0000FF"/>
                </a:solidFill>
              </a:defRPr>
            </a:pPr>
            <a:endParaRPr lang="en-US"/>
          </a:p>
        </c:txPr>
        <c:crossAx val="120084352"/>
        <c:crosses val="max"/>
        <c:crossBetween val="between"/>
      </c:valAx>
      <c:spPr>
        <a:noFill/>
        <a:ln w="26971">
          <a:noFill/>
        </a:ln>
      </c:spPr>
    </c:plotArea>
    <c:legend>
      <c:legendPos val="r"/>
      <c:layout>
        <c:manualLayout>
          <c:xMode val="edge"/>
          <c:yMode val="edge"/>
          <c:x val="0.49623248392846148"/>
          <c:y val="2.4951692933071505E-3"/>
          <c:w val="0.28573578429588609"/>
          <c:h val="0.17222385401491405"/>
        </c:manualLayout>
      </c:layout>
      <c:overlay val="0"/>
      <c:spPr>
        <a:solidFill>
          <a:schemeClr val="bg1"/>
        </a:solidFill>
        <a:ln w="26971">
          <a:noFill/>
        </a:ln>
      </c:spPr>
    </c:legend>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dirty="0"/>
              <a:t>Total = 1,005 deaths</a:t>
            </a:r>
          </a:p>
        </c:rich>
      </c:tx>
      <c:layout>
        <c:manualLayout>
          <c:xMode val="edge"/>
          <c:yMode val="edge"/>
          <c:x val="0.37165953538294433"/>
          <c:y val="0"/>
        </c:manualLayout>
      </c:layout>
      <c:overlay val="0"/>
    </c:title>
    <c:autoTitleDeleted val="0"/>
    <c:plotArea>
      <c:layout>
        <c:manualLayout>
          <c:layoutTarget val="inner"/>
          <c:xMode val="edge"/>
          <c:yMode val="edge"/>
          <c:x val="9.6858063686214982E-2"/>
          <c:y val="6.0990473795305374E-2"/>
          <c:w val="0.88687900061524416"/>
          <c:h val="0.79843124205366223"/>
        </c:manualLayout>
      </c:layout>
      <c:barChart>
        <c:barDir val="col"/>
        <c:grouping val="clustered"/>
        <c:varyColors val="0"/>
        <c:ser>
          <c:idx val="0"/>
          <c:order val="0"/>
          <c:tx>
            <c:v>Height</c:v>
          </c:tx>
          <c:invertIfNegative val="0"/>
          <c:dLbls>
            <c:spPr>
              <a:noFill/>
              <a:ln>
                <a:noFill/>
              </a:ln>
              <a:effectLst/>
            </c:spPr>
            <c:txPr>
              <a:bodyPr wrap="square" lIns="38100" tIns="19050" rIns="38100" bIns="19050" anchor="ctr">
                <a:spAutoFit/>
              </a:bodyPr>
              <a:lstStyle/>
              <a:p>
                <a:pPr>
                  <a:defRPr sz="1600"/>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Sheet1!$A$1:$H$1</c:f>
              <c:strCache>
                <c:ptCount val="8"/>
                <c:pt idx="0">
                  <c:v>0 feet</c:v>
                </c:pt>
                <c:pt idx="1">
                  <c:v>1-5 feet</c:v>
                </c:pt>
                <c:pt idx="2">
                  <c:v>6-10 feet</c:v>
                </c:pt>
                <c:pt idx="3">
                  <c:v>11-15 feet</c:v>
                </c:pt>
                <c:pt idx="4">
                  <c:v>16-20 feet</c:v>
                </c:pt>
                <c:pt idx="5">
                  <c:v>21-25 feet</c:v>
                </c:pt>
                <c:pt idx="6">
                  <c:v>26-30 feet</c:v>
                </c:pt>
                <c:pt idx="7">
                  <c:v>More than 30 feet</c:v>
                </c:pt>
              </c:strCache>
            </c:strRef>
          </c:cat>
          <c:val>
            <c:numRef>
              <c:f>Sheet1!$A$2:$H$2</c:f>
              <c:numCache>
                <c:formatCode>General</c:formatCode>
                <c:ptCount val="8"/>
                <c:pt idx="0">
                  <c:v>37</c:v>
                </c:pt>
                <c:pt idx="1">
                  <c:v>41</c:v>
                </c:pt>
                <c:pt idx="2">
                  <c:v>121</c:v>
                </c:pt>
                <c:pt idx="3">
                  <c:v>212</c:v>
                </c:pt>
                <c:pt idx="4">
                  <c:v>155</c:v>
                </c:pt>
                <c:pt idx="5">
                  <c:v>139</c:v>
                </c:pt>
                <c:pt idx="6">
                  <c:v>93</c:v>
                </c:pt>
                <c:pt idx="7">
                  <c:v>207</c:v>
                </c:pt>
              </c:numCache>
            </c:numRef>
          </c:val>
          <c:extLst xmlns:c16r2="http://schemas.microsoft.com/office/drawing/2015/06/chart">
            <c:ext xmlns:c16="http://schemas.microsoft.com/office/drawing/2014/chart" uri="{C3380CC4-5D6E-409C-BE32-E72D297353CC}">
              <c16:uniqueId val="{00000000-FB4A-4EF8-BDA7-3B0ABEADDED8}"/>
            </c:ext>
          </c:extLst>
        </c:ser>
        <c:dLbls>
          <c:showLegendKey val="0"/>
          <c:showVal val="0"/>
          <c:showCatName val="0"/>
          <c:showSerName val="0"/>
          <c:showPercent val="0"/>
          <c:showBubbleSize val="0"/>
        </c:dLbls>
        <c:gapWidth val="150"/>
        <c:axId val="136928640"/>
        <c:axId val="139224192"/>
      </c:barChart>
      <c:catAx>
        <c:axId val="136928640"/>
        <c:scaling>
          <c:orientation val="minMax"/>
        </c:scaling>
        <c:delete val="0"/>
        <c:axPos val="b"/>
        <c:numFmt formatCode="General" sourceLinked="0"/>
        <c:majorTickMark val="none"/>
        <c:minorTickMark val="none"/>
        <c:tickLblPos val="nextTo"/>
        <c:txPr>
          <a:bodyPr/>
          <a:lstStyle/>
          <a:p>
            <a:pPr>
              <a:defRPr sz="1500"/>
            </a:pPr>
            <a:endParaRPr lang="en-US"/>
          </a:p>
        </c:txPr>
        <c:crossAx val="139224192"/>
        <c:crosses val="autoZero"/>
        <c:auto val="1"/>
        <c:lblAlgn val="ctr"/>
        <c:lblOffset val="100"/>
        <c:noMultiLvlLbl val="0"/>
      </c:catAx>
      <c:valAx>
        <c:axId val="139224192"/>
        <c:scaling>
          <c:orientation val="minMax"/>
        </c:scaling>
        <c:delete val="0"/>
        <c:axPos val="l"/>
        <c:title>
          <c:tx>
            <c:rich>
              <a:bodyPr rot="-5400000" vert="horz"/>
              <a:lstStyle/>
              <a:p>
                <a:pPr>
                  <a:defRPr sz="1600"/>
                </a:pPr>
                <a:r>
                  <a:rPr lang="en-US" sz="1600" b="0" dirty="0"/>
                  <a:t>Number of deaths</a:t>
                </a:r>
              </a:p>
            </c:rich>
          </c:tx>
          <c:layout>
            <c:manualLayout>
              <c:xMode val="edge"/>
              <c:yMode val="edge"/>
              <c:x val="0"/>
              <c:y val="0.28470738978837595"/>
            </c:manualLayout>
          </c:layout>
          <c:overlay val="0"/>
        </c:title>
        <c:numFmt formatCode="General" sourceLinked="1"/>
        <c:majorTickMark val="none"/>
        <c:minorTickMark val="none"/>
        <c:tickLblPos val="nextTo"/>
        <c:txPr>
          <a:bodyPr/>
          <a:lstStyle/>
          <a:p>
            <a:pPr>
              <a:defRPr sz="1600"/>
            </a:pPr>
            <a:endParaRPr lang="en-US"/>
          </a:p>
        </c:txPr>
        <c:crossAx val="136928640"/>
        <c:crosses val="autoZero"/>
        <c:crossBetween val="between"/>
      </c:valAx>
    </c:plotArea>
    <c:plotVisOnly val="1"/>
    <c:dispBlanksAs val="zero"/>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100214745884044E-2"/>
          <c:y val="0.15118134253761212"/>
          <c:w val="0.47170842281078501"/>
          <c:h val="0.77908095536756328"/>
        </c:manualLayout>
      </c:layout>
      <c:pieChart>
        <c:varyColors val="1"/>
        <c:ser>
          <c:idx val="0"/>
          <c:order val="0"/>
          <c:dPt>
            <c:idx val="0"/>
            <c:bubble3D val="0"/>
            <c:extLst xmlns:c16r2="http://schemas.microsoft.com/office/drawing/2015/06/chart">
              <c:ext xmlns:c16="http://schemas.microsoft.com/office/drawing/2014/chart" uri="{C3380CC4-5D6E-409C-BE32-E72D297353CC}">
                <c16:uniqueId val="{00000000-5BC6-487E-A6F6-6DBFA561A55D}"/>
              </c:ext>
            </c:extLst>
          </c:dPt>
          <c:dPt>
            <c:idx val="1"/>
            <c:bubble3D val="0"/>
            <c:extLst xmlns:c16r2="http://schemas.microsoft.com/office/drawing/2015/06/chart">
              <c:ext xmlns:c16="http://schemas.microsoft.com/office/drawing/2014/chart" uri="{C3380CC4-5D6E-409C-BE32-E72D297353CC}">
                <c16:uniqueId val="{00000001-5BC6-487E-A6F6-6DBFA561A55D}"/>
              </c:ext>
            </c:extLst>
          </c:dPt>
          <c:dPt>
            <c:idx val="2"/>
            <c:bubble3D val="0"/>
            <c:extLst xmlns:c16r2="http://schemas.microsoft.com/office/drawing/2015/06/chart">
              <c:ext xmlns:c16="http://schemas.microsoft.com/office/drawing/2014/chart" uri="{C3380CC4-5D6E-409C-BE32-E72D297353CC}">
                <c16:uniqueId val="{00000002-5BC6-487E-A6F6-6DBFA561A55D}"/>
              </c:ext>
            </c:extLst>
          </c:dPt>
          <c:dPt>
            <c:idx val="3"/>
            <c:bubble3D val="0"/>
            <c:extLst xmlns:c16r2="http://schemas.microsoft.com/office/drawing/2015/06/chart">
              <c:ext xmlns:c16="http://schemas.microsoft.com/office/drawing/2014/chart" uri="{C3380CC4-5D6E-409C-BE32-E72D297353CC}">
                <c16:uniqueId val="{00000003-5BC6-487E-A6F6-6DBFA561A55D}"/>
              </c:ext>
            </c:extLst>
          </c:dPt>
          <c:dPt>
            <c:idx val="4"/>
            <c:bubble3D val="0"/>
            <c:extLst xmlns:c16r2="http://schemas.microsoft.com/office/drawing/2015/06/chart">
              <c:ext xmlns:c16="http://schemas.microsoft.com/office/drawing/2014/chart" uri="{C3380CC4-5D6E-409C-BE32-E72D297353CC}">
                <c16:uniqueId val="{00000004-5BC6-487E-A6F6-6DBFA561A55D}"/>
              </c:ext>
            </c:extLst>
          </c:dPt>
          <c:dPt>
            <c:idx val="5"/>
            <c:bubble3D val="0"/>
            <c:extLst xmlns:c16r2="http://schemas.microsoft.com/office/drawing/2015/06/chart">
              <c:ext xmlns:c16="http://schemas.microsoft.com/office/drawing/2014/chart" uri="{C3380CC4-5D6E-409C-BE32-E72D297353CC}">
                <c16:uniqueId val="{00000005-5BC6-487E-A6F6-6DBFA561A55D}"/>
              </c:ext>
            </c:extLst>
          </c:dPt>
          <c:dPt>
            <c:idx val="6"/>
            <c:bubble3D val="0"/>
            <c:extLst xmlns:c16r2="http://schemas.microsoft.com/office/drawing/2015/06/chart">
              <c:ext xmlns:c16="http://schemas.microsoft.com/office/drawing/2014/chart" uri="{C3380CC4-5D6E-409C-BE32-E72D297353CC}">
                <c16:uniqueId val="{00000006-5BC6-487E-A6F6-6DBFA561A55D}"/>
              </c:ext>
            </c:extLst>
          </c:dPt>
          <c:dPt>
            <c:idx val="7"/>
            <c:bubble3D val="0"/>
            <c:extLst xmlns:c16r2="http://schemas.microsoft.com/office/drawing/2015/06/chart">
              <c:ext xmlns:c16="http://schemas.microsoft.com/office/drawing/2014/chart" uri="{C3380CC4-5D6E-409C-BE32-E72D297353CC}">
                <c16:uniqueId val="{00000007-5BC6-487E-A6F6-6DBFA561A55D}"/>
              </c:ext>
            </c:extLst>
          </c:dPt>
          <c:dPt>
            <c:idx val="8"/>
            <c:bubble3D val="0"/>
            <c:extLst xmlns:c16r2="http://schemas.microsoft.com/office/drawing/2015/06/chart">
              <c:ext xmlns:c16="http://schemas.microsoft.com/office/drawing/2014/chart" uri="{C3380CC4-5D6E-409C-BE32-E72D297353CC}">
                <c16:uniqueId val="{00000008-5BC6-487E-A6F6-6DBFA561A55D}"/>
              </c:ext>
            </c:extLst>
          </c:dPt>
          <c:dPt>
            <c:idx val="10"/>
            <c:bubble3D val="0"/>
            <c:extLst xmlns:c16r2="http://schemas.microsoft.com/office/drawing/2015/06/chart">
              <c:ext xmlns:c16="http://schemas.microsoft.com/office/drawing/2014/chart" uri="{C3380CC4-5D6E-409C-BE32-E72D297353CC}">
                <c16:uniqueId val="{00000009-5BC6-487E-A6F6-6DBFA561A55D}"/>
              </c:ext>
            </c:extLst>
          </c:dPt>
          <c:dLbls>
            <c:dLbl>
              <c:idx val="0"/>
              <c:layout>
                <c:manualLayout>
                  <c:x val="-7.6412550703889286E-3"/>
                  <c:y val="-2.5450681976129801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BC6-487E-A6F6-6DBFA561A55D}"/>
                </c:ext>
              </c:extLst>
            </c:dLbl>
            <c:dLbl>
              <c:idx val="1"/>
              <c:layout>
                <c:manualLayout>
                  <c:x val="-1.5959914101646384E-2"/>
                  <c:y val="-1.2169186749795223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BC6-487E-A6F6-6DBFA561A55D}"/>
                </c:ext>
              </c:extLst>
            </c:dLbl>
            <c:dLbl>
              <c:idx val="2"/>
              <c:layout>
                <c:manualLayout>
                  <c:x val="2.4266284896206016E-3"/>
                  <c:y val="-8.0421183634150142E-3"/>
                </c:manualLayout>
              </c:layout>
              <c:dLblPos val="bestFit"/>
              <c:showLegendKey val="0"/>
              <c:showVal val="0"/>
              <c:showCatName val="0"/>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BC6-487E-A6F6-6DBFA561A55D}"/>
                </c:ext>
              </c:extLst>
            </c:dLbl>
            <c:dLbl>
              <c:idx val="3"/>
              <c:layout>
                <c:manualLayout>
                  <c:x val="1.456335003579098E-3"/>
                  <c:y val="-1.0583777714855337E-2"/>
                </c:manualLayout>
              </c:layout>
              <c:dLblPos val="bestFit"/>
              <c:showLegendKey val="0"/>
              <c:showVal val="0"/>
              <c:showCatName val="0"/>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BC6-487E-A6F6-6DBFA561A55D}"/>
                </c:ext>
              </c:extLst>
            </c:dLbl>
            <c:dLbl>
              <c:idx val="4"/>
              <c:layout>
                <c:manualLayout>
                  <c:x val="1.105690765926985E-2"/>
                  <c:y val="2.4200837393899433E-3"/>
                </c:manualLayout>
              </c:layout>
              <c:dLblPos val="bestFit"/>
              <c:showLegendKey val="0"/>
              <c:showVal val="0"/>
              <c:showCatName val="0"/>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BC6-487E-A6F6-6DBFA561A55D}"/>
                </c:ext>
              </c:extLst>
            </c:dLbl>
            <c:dLbl>
              <c:idx val="6"/>
              <c:tx>
                <c:rich>
                  <a:bodyPr/>
                  <a:lstStyle/>
                  <a:p>
                    <a:r>
                      <a:rPr lang="en-US" dirty="0"/>
                      <a:t>Towers / poles 2%</a:t>
                    </a:r>
                  </a:p>
                </c:rich>
              </c:tx>
              <c:dLblPos val="inEnd"/>
              <c:showLegendKey val="0"/>
              <c:showVal val="0"/>
              <c:showCatName val="0"/>
              <c:showSerName val="0"/>
              <c:showPercent val="1"/>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BC6-487E-A6F6-6DBFA561A55D}"/>
                </c:ext>
              </c:extLst>
            </c:dLbl>
            <c:dLbl>
              <c:idx val="7"/>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BC6-487E-A6F6-6DBFA561A55D}"/>
                </c:ext>
              </c:extLst>
            </c:dLbl>
            <c:numFmt formatCode="0.0%" sourceLinked="0"/>
            <c:spPr>
              <a:noFill/>
              <a:ln>
                <a:noFill/>
              </a:ln>
              <a:effectLst/>
            </c:spPr>
            <c:txPr>
              <a:bodyPr wrap="square" lIns="38100" tIns="19050" rIns="38100" bIns="19050" anchor="ctr">
                <a:spAutoFit/>
              </a:bodyPr>
              <a:lstStyle/>
              <a:p>
                <a:pPr>
                  <a:defRPr sz="1600"/>
                </a:pPr>
                <a:endParaRPr lang="en-US"/>
              </a:p>
            </c:txPr>
            <c:dLblPos val="inEnd"/>
            <c:showLegendKey val="0"/>
            <c:showVal val="0"/>
            <c:showCatName val="0"/>
            <c:showSerName val="0"/>
            <c:showPercent val="1"/>
            <c:showBubbleSize val="0"/>
            <c:separator> </c:separator>
            <c:showLeaderLines val="0"/>
            <c:extLst xmlns:c16r2="http://schemas.microsoft.com/office/drawing/2015/06/chart">
              <c:ext xmlns:c15="http://schemas.microsoft.com/office/drawing/2012/chart" uri="{CE6537A1-D6FC-4f65-9D91-7224C49458BB}"/>
            </c:extLst>
          </c:dLbls>
          <c:cat>
            <c:strRef>
              <c:f>Sheet1!$A$1:$E$1</c:f>
              <c:strCache>
                <c:ptCount val="5"/>
                <c:pt idx="0">
                  <c:v>Roofs</c:v>
                </c:pt>
                <c:pt idx="1">
                  <c:v>Ladders</c:v>
                </c:pt>
                <c:pt idx="2">
                  <c:v>Scaffolds / staging</c:v>
                </c:pt>
                <c:pt idx="3">
                  <c:v>Floors, walkways, ground surfaces</c:v>
                </c:pt>
                <c:pt idx="4">
                  <c:v>Other</c:v>
                </c:pt>
              </c:strCache>
            </c:strRef>
          </c:cat>
          <c:val>
            <c:numRef>
              <c:f>Sheet1!$A$2:$E$2</c:f>
              <c:numCache>
                <c:formatCode>General</c:formatCode>
                <c:ptCount val="5"/>
                <c:pt idx="0">
                  <c:v>349</c:v>
                </c:pt>
                <c:pt idx="1">
                  <c:v>264</c:v>
                </c:pt>
                <c:pt idx="2">
                  <c:v>161</c:v>
                </c:pt>
                <c:pt idx="3">
                  <c:v>79</c:v>
                </c:pt>
                <c:pt idx="4">
                  <c:v>239</c:v>
                </c:pt>
              </c:numCache>
            </c:numRef>
          </c:val>
          <c:extLst xmlns:c16r2="http://schemas.microsoft.com/office/drawing/2015/06/chart">
            <c:ext xmlns:c16="http://schemas.microsoft.com/office/drawing/2014/chart" uri="{C3380CC4-5D6E-409C-BE32-E72D297353CC}">
              <c16:uniqueId val="{0000000A-5BC6-487E-A6F6-6DBFA561A55D}"/>
            </c:ext>
          </c:extLst>
        </c:ser>
        <c:dLbls>
          <c:showLegendKey val="0"/>
          <c:showVal val="0"/>
          <c:showCatName val="1"/>
          <c:showSerName val="0"/>
          <c:showPercent val="1"/>
          <c:showBubbleSize val="0"/>
          <c:separator> </c:separator>
          <c:showLeaderLines val="0"/>
        </c:dLbls>
        <c:firstSliceAng val="0"/>
      </c:pieChart>
    </c:plotArea>
    <c:legend>
      <c:legendPos val="r"/>
      <c:layout>
        <c:manualLayout>
          <c:xMode val="edge"/>
          <c:yMode val="edge"/>
          <c:x val="0.63256299212598421"/>
          <c:y val="0.24887729749828133"/>
          <c:w val="0.36592185635886421"/>
          <c:h val="0.51976234233840157"/>
        </c:manualLayout>
      </c:layout>
      <c:overlay val="0"/>
      <c:txPr>
        <a:bodyPr/>
        <a:lstStyle/>
        <a:p>
          <a:pPr>
            <a:defRPr sz="1600"/>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23933981215427E-2"/>
          <c:y val="0.26026185862674539"/>
          <c:w val="0.41828970200597426"/>
          <c:h val="0.68280905640741729"/>
        </c:manualLayout>
      </c:layout>
      <c:pieChart>
        <c:varyColors val="1"/>
        <c:ser>
          <c:idx val="0"/>
          <c:order val="0"/>
          <c:tx>
            <c:strRef>
              <c:f>Sheet1!$B$1</c:f>
              <c:strCache>
                <c:ptCount val="1"/>
                <c:pt idx="0">
                  <c:v>Percentage</c:v>
                </c:pt>
              </c:strCache>
            </c:strRef>
          </c:tx>
          <c:dPt>
            <c:idx val="0"/>
            <c:bubble3D val="0"/>
          </c:dPt>
          <c:dPt>
            <c:idx val="1"/>
            <c:bubble3D val="0"/>
          </c:dPt>
          <c:dPt>
            <c:idx val="2"/>
            <c:bubble3D val="0"/>
          </c:dPt>
          <c:dPt>
            <c:idx val="3"/>
            <c:bubble3D val="0"/>
          </c:dPt>
          <c:dLbls>
            <c:dLbl>
              <c:idx val="0"/>
              <c:layout>
                <c:manualLayout>
                  <c:x val="-3.8392116349588536E-2"/>
                  <c:y val="-7.4716079691302839E-2"/>
                </c:manualLayout>
              </c:layout>
              <c:showLegendKey val="0"/>
              <c:showVal val="0"/>
              <c:showCatName val="0"/>
              <c:showSerName val="0"/>
              <c:showPercent val="1"/>
              <c:showBubbleSize val="0"/>
            </c:dLbl>
            <c:dLbl>
              <c:idx val="1"/>
              <c:layout>
                <c:manualLayout>
                  <c:x val="0.11588719619161066"/>
                  <c:y val="-2.6871272316937957E-2"/>
                </c:manualLayout>
              </c:layout>
              <c:showLegendKey val="0"/>
              <c:showVal val="0"/>
              <c:showCatName val="0"/>
              <c:showSerName val="0"/>
              <c:showPercent val="1"/>
              <c:showBubbleSize val="0"/>
            </c:dLbl>
            <c:dLbl>
              <c:idx val="3"/>
              <c:layout>
                <c:manualLayout>
                  <c:x val="7.1682395766839817E-3"/>
                  <c:y val="3.3496772807785798E-2"/>
                </c:manualLayout>
              </c:layout>
              <c:showLegendKey val="0"/>
              <c:showVal val="0"/>
              <c:showCatName val="0"/>
              <c:showSerName val="0"/>
              <c:showPercent val="1"/>
              <c:showBubbleSize val="0"/>
            </c:dLbl>
            <c:numFmt formatCode="0.0%" sourceLinked="0"/>
            <c:showLegendKey val="0"/>
            <c:showVal val="0"/>
            <c:showCatName val="0"/>
            <c:showSerName val="0"/>
            <c:showPercent val="1"/>
            <c:showBubbleSize val="0"/>
            <c:showLeaderLines val="1"/>
          </c:dLbls>
          <c:cat>
            <c:strRef>
              <c:f>Sheet1!$A$2:$A$5</c:f>
              <c:strCache>
                <c:ptCount val="4"/>
                <c:pt idx="0">
                  <c:v>1-19 employees</c:v>
                </c:pt>
                <c:pt idx="1">
                  <c:v>20-49 employees</c:v>
                </c:pt>
                <c:pt idx="2">
                  <c:v>50-99 employees</c:v>
                </c:pt>
                <c:pt idx="3">
                  <c:v>100+ employees</c:v>
                </c:pt>
              </c:strCache>
            </c:strRef>
          </c:cat>
          <c:val>
            <c:numRef>
              <c:f>Sheet1!$B$2:$B$5</c:f>
              <c:numCache>
                <c:formatCode>General</c:formatCode>
                <c:ptCount val="4"/>
                <c:pt idx="0">
                  <c:v>0.390539869779296</c:v>
                </c:pt>
                <c:pt idx="1">
                  <c:v>0.21675898218496567</c:v>
                </c:pt>
                <c:pt idx="2">
                  <c:v>0.13948333769488303</c:v>
                </c:pt>
                <c:pt idx="3">
                  <c:v>0.25321781034085505</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661822-C6D6-408C-BA33-3644F3CF4F04}"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D2172726-A9AB-4AFE-8A00-708369FD3C38}">
      <dgm:prSet phldrT="[Text]"/>
      <dgm:spPr>
        <a:xfrm rot="5400000">
          <a:off x="1819891" y="76672"/>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b="1" dirty="0">
              <a:solidFill>
                <a:srgbClr val="FFFFFF"/>
              </a:solidFill>
              <a:latin typeface="Arial"/>
              <a:ea typeface="+mn-ea"/>
              <a:cs typeface="+mn-cs"/>
            </a:rPr>
            <a:t>14%</a:t>
          </a:r>
        </a:p>
      </dgm:t>
    </dgm:pt>
    <dgm:pt modelId="{727C0582-083C-4B52-84F1-7C5BF3BE634E}" type="parTrans" cxnId="{97B5EF58-EBD2-4140-8015-0F9B72372FA1}">
      <dgm:prSet/>
      <dgm:spPr/>
      <dgm:t>
        <a:bodyPr/>
        <a:lstStyle/>
        <a:p>
          <a:endParaRPr lang="en-US"/>
        </a:p>
      </dgm:t>
    </dgm:pt>
    <dgm:pt modelId="{2B564326-FE4C-4AC6-8D2B-F1574EB5788E}" type="sibTrans" cxnId="{97B5EF58-EBD2-4140-8015-0F9B72372FA1}">
      <dgm:prSet/>
      <dgm:spPr>
        <a:xfrm rot="5400000">
          <a:off x="730387" y="76672"/>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B091BB7E-E49F-499D-A8E0-8C76C0C96C6B}">
      <dgm:prSet phldrT="[Text]"/>
      <dgm:spPr>
        <a:xfrm>
          <a:off x="2934674" y="233210"/>
          <a:ext cx="1294047" cy="695724"/>
        </a:xfrm>
        <a:noFill/>
        <a:ln>
          <a:noFill/>
        </a:ln>
        <a:effectLst/>
      </dgm:spPr>
      <dgm:t>
        <a:bodyPr/>
        <a:lstStyle/>
        <a:p>
          <a:r>
            <a:rPr lang="en-US" dirty="0">
              <a:solidFill>
                <a:srgbClr val="000000">
                  <a:hueOff val="0"/>
                  <a:satOff val="0"/>
                  <a:lumOff val="0"/>
                  <a:alphaOff val="0"/>
                </a:srgbClr>
              </a:solidFill>
              <a:latin typeface="Arial"/>
              <a:ea typeface="+mn-ea"/>
              <a:cs typeface="+mn-cs"/>
            </a:rPr>
            <a:t>A great deal</a:t>
          </a:r>
        </a:p>
      </dgm:t>
    </dgm:pt>
    <dgm:pt modelId="{E2FBD9C9-0A70-49DB-9286-D21642F7ECF1}" type="parTrans" cxnId="{C06EA13C-BF46-4AC8-B682-C2D10A7A0473}">
      <dgm:prSet/>
      <dgm:spPr/>
      <dgm:t>
        <a:bodyPr/>
        <a:lstStyle/>
        <a:p>
          <a:endParaRPr lang="en-US"/>
        </a:p>
      </dgm:t>
    </dgm:pt>
    <dgm:pt modelId="{553FA457-317C-478D-A85B-A27BFDB88DDC}" type="sibTrans" cxnId="{C06EA13C-BF46-4AC8-B682-C2D10A7A0473}">
      <dgm:prSet/>
      <dgm:spPr/>
      <dgm:t>
        <a:bodyPr/>
        <a:lstStyle/>
        <a:p>
          <a:endParaRPr lang="en-US"/>
        </a:p>
      </dgm:t>
    </dgm:pt>
    <dgm:pt modelId="{7E46B78D-5183-4C4B-8DFF-72493AB3DFA7}">
      <dgm:prSet phldrT="[Text]"/>
      <dgm:spPr>
        <a:xfrm rot="5400000">
          <a:off x="1273052" y="1060890"/>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b="1" dirty="0">
              <a:solidFill>
                <a:srgbClr val="FFFFFF"/>
              </a:solidFill>
              <a:latin typeface="Arial"/>
              <a:ea typeface="+mn-ea"/>
              <a:cs typeface="+mn-cs"/>
            </a:rPr>
            <a:t>61%</a:t>
          </a:r>
        </a:p>
      </dgm:t>
    </dgm:pt>
    <dgm:pt modelId="{9F44FFF1-3B4E-4144-83BE-1C45C39CEC64}" type="parTrans" cxnId="{F3A1798F-D2F0-40A1-A645-2EE9D3561BE8}">
      <dgm:prSet/>
      <dgm:spPr/>
      <dgm:t>
        <a:bodyPr/>
        <a:lstStyle/>
        <a:p>
          <a:endParaRPr lang="en-US"/>
        </a:p>
      </dgm:t>
    </dgm:pt>
    <dgm:pt modelId="{7C103D0B-CFF6-4FA8-8D1D-5A14DDD2E6C9}" type="sibTrans" cxnId="{F3A1798F-D2F0-40A1-A645-2EE9D3561BE8}">
      <dgm:prSet/>
      <dgm:spPr>
        <a:xfrm rot="5400000">
          <a:off x="2362556" y="1060890"/>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461F0DC1-322B-4586-B549-55D8232390B9}">
      <dgm:prSet phldrT="[Text]"/>
      <dgm:spPr>
        <a:xfrm>
          <a:off x="54375" y="1217428"/>
          <a:ext cx="1252303" cy="695724"/>
        </a:xfrm>
        <a:noFill/>
        <a:ln>
          <a:noFill/>
        </a:ln>
        <a:effectLst/>
      </dgm:spPr>
      <dgm:t>
        <a:bodyPr/>
        <a:lstStyle/>
        <a:p>
          <a:r>
            <a:rPr lang="en-US" dirty="0">
              <a:solidFill>
                <a:srgbClr val="000000">
                  <a:hueOff val="0"/>
                  <a:satOff val="0"/>
                  <a:lumOff val="0"/>
                  <a:alphaOff val="0"/>
                </a:srgbClr>
              </a:solidFill>
              <a:latin typeface="Arial"/>
              <a:ea typeface="+mn-ea"/>
              <a:cs typeface="+mn-cs"/>
            </a:rPr>
            <a:t>A fair amount</a:t>
          </a:r>
        </a:p>
      </dgm:t>
    </dgm:pt>
    <dgm:pt modelId="{B6175D9F-D325-41FC-9D45-117F237F733A}" type="parTrans" cxnId="{10364A78-304F-4C5D-BBA1-ACA9BC09E015}">
      <dgm:prSet/>
      <dgm:spPr/>
      <dgm:t>
        <a:bodyPr/>
        <a:lstStyle/>
        <a:p>
          <a:endParaRPr lang="en-US"/>
        </a:p>
      </dgm:t>
    </dgm:pt>
    <dgm:pt modelId="{EE482425-AC74-40B0-BDED-93D047C72528}" type="sibTrans" cxnId="{10364A78-304F-4C5D-BBA1-ACA9BC09E015}">
      <dgm:prSet/>
      <dgm:spPr/>
      <dgm:t>
        <a:bodyPr/>
        <a:lstStyle/>
        <a:p>
          <a:endParaRPr lang="en-US"/>
        </a:p>
      </dgm:t>
    </dgm:pt>
    <dgm:pt modelId="{65B99F22-7FC4-4052-B3B6-65B9A5921CA8}">
      <dgm:prSet phldrT="[Text]"/>
      <dgm:spPr>
        <a:xfrm rot="5400000">
          <a:off x="1819891" y="2045108"/>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b="1" dirty="0">
              <a:solidFill>
                <a:srgbClr val="FFFFFF"/>
              </a:solidFill>
              <a:latin typeface="Arial"/>
              <a:ea typeface="+mn-ea"/>
              <a:cs typeface="+mn-cs"/>
            </a:rPr>
            <a:t>20%</a:t>
          </a:r>
        </a:p>
      </dgm:t>
    </dgm:pt>
    <dgm:pt modelId="{8FC2E016-52C1-4862-A687-15C8A869E4F4}" type="parTrans" cxnId="{1798AD2A-F69F-4BC6-9A3E-1EDF47370664}">
      <dgm:prSet/>
      <dgm:spPr/>
      <dgm:t>
        <a:bodyPr/>
        <a:lstStyle/>
        <a:p>
          <a:endParaRPr lang="en-US"/>
        </a:p>
      </dgm:t>
    </dgm:pt>
    <dgm:pt modelId="{D3F2D520-B5E4-4B6F-B6D3-6E37D370A82C}" type="sibTrans" cxnId="{1798AD2A-F69F-4BC6-9A3E-1EDF47370664}">
      <dgm:prSet/>
      <dgm:spPr>
        <a:xfrm rot="5400000">
          <a:off x="730387" y="2045108"/>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F553AA61-06EC-4198-B926-1FB2C4248309}">
      <dgm:prSet phldrT="[Text]"/>
      <dgm:spPr>
        <a:xfrm>
          <a:off x="2934674" y="2201646"/>
          <a:ext cx="1294047" cy="695724"/>
        </a:xfrm>
        <a:noFill/>
        <a:ln>
          <a:noFill/>
        </a:ln>
        <a:effectLst/>
      </dgm:spPr>
      <dgm:t>
        <a:bodyPr/>
        <a:lstStyle/>
        <a:p>
          <a:r>
            <a:rPr lang="en-US" dirty="0">
              <a:solidFill>
                <a:srgbClr val="000000">
                  <a:hueOff val="0"/>
                  <a:satOff val="0"/>
                  <a:lumOff val="0"/>
                  <a:alphaOff val="0"/>
                </a:srgbClr>
              </a:solidFill>
              <a:latin typeface="Arial"/>
              <a:ea typeface="+mn-ea"/>
              <a:cs typeface="+mn-cs"/>
            </a:rPr>
            <a:t>A small amount</a:t>
          </a:r>
        </a:p>
      </dgm:t>
    </dgm:pt>
    <dgm:pt modelId="{030F4FAF-55D3-4AC9-9592-0922B2E1E7DA}" type="parTrans" cxnId="{5DB50256-2E17-47C8-A62E-ABA56DAAFE78}">
      <dgm:prSet/>
      <dgm:spPr/>
      <dgm:t>
        <a:bodyPr/>
        <a:lstStyle/>
        <a:p>
          <a:endParaRPr lang="en-US"/>
        </a:p>
      </dgm:t>
    </dgm:pt>
    <dgm:pt modelId="{4AA230F6-34D1-481F-843A-A451D136CC79}" type="sibTrans" cxnId="{5DB50256-2E17-47C8-A62E-ABA56DAAFE78}">
      <dgm:prSet/>
      <dgm:spPr/>
      <dgm:t>
        <a:bodyPr/>
        <a:lstStyle/>
        <a:p>
          <a:endParaRPr lang="en-US"/>
        </a:p>
      </dgm:t>
    </dgm:pt>
    <dgm:pt modelId="{122FE1A3-4E6A-4948-B0A3-72E22C1A93D8}">
      <dgm:prSet phldrT="[Text]"/>
      <dgm:spPr>
        <a:xfrm rot="5400000">
          <a:off x="1273052" y="3029327"/>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b="1" dirty="0">
              <a:solidFill>
                <a:srgbClr val="FFFFFF"/>
              </a:solidFill>
              <a:latin typeface="Arial"/>
              <a:ea typeface="+mn-ea"/>
              <a:cs typeface="+mn-cs"/>
            </a:rPr>
            <a:t>5%</a:t>
          </a:r>
        </a:p>
      </dgm:t>
    </dgm:pt>
    <dgm:pt modelId="{55570A84-2623-489C-B0FB-0C960F7260FF}" type="parTrans" cxnId="{A64BE786-A53E-4161-B3D7-6739BD97625B}">
      <dgm:prSet/>
      <dgm:spPr/>
      <dgm:t>
        <a:bodyPr/>
        <a:lstStyle/>
        <a:p>
          <a:endParaRPr lang="en-US"/>
        </a:p>
      </dgm:t>
    </dgm:pt>
    <dgm:pt modelId="{A8E4AD7D-2831-4BE5-BB4D-A652A104CE4B}" type="sibTrans" cxnId="{A64BE786-A53E-4161-B3D7-6739BD97625B}">
      <dgm:prSet/>
      <dgm:spPr>
        <a:xfrm rot="5400000">
          <a:off x="2362556" y="3029327"/>
          <a:ext cx="1159540" cy="1008800"/>
        </a:xfrm>
        <a:solidFill>
          <a:srgbClr val="88A5E1">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4605F1B3-FC4C-4D8D-8029-20E6891CCC57}">
      <dgm:prSet phldrT="[Text]"/>
      <dgm:spPr>
        <a:xfrm>
          <a:off x="54375" y="3185865"/>
          <a:ext cx="1252303" cy="695724"/>
        </a:xfrm>
        <a:noFill/>
        <a:ln>
          <a:noFill/>
        </a:ln>
        <a:effectLst/>
      </dgm:spPr>
      <dgm:t>
        <a:bodyPr/>
        <a:lstStyle/>
        <a:p>
          <a:r>
            <a:rPr lang="en-US" dirty="0">
              <a:solidFill>
                <a:srgbClr val="000000">
                  <a:hueOff val="0"/>
                  <a:satOff val="0"/>
                  <a:lumOff val="0"/>
                  <a:alphaOff val="0"/>
                </a:srgbClr>
              </a:solidFill>
              <a:latin typeface="Arial"/>
              <a:ea typeface="+mn-ea"/>
              <a:cs typeface="+mn-cs"/>
            </a:rPr>
            <a:t>Not at all</a:t>
          </a:r>
        </a:p>
      </dgm:t>
    </dgm:pt>
    <dgm:pt modelId="{EE11848C-3C34-4D98-A7FE-8567EE7F7377}" type="parTrans" cxnId="{9F714A4A-6945-4E7B-B0C3-B6931970AF52}">
      <dgm:prSet/>
      <dgm:spPr/>
      <dgm:t>
        <a:bodyPr/>
        <a:lstStyle/>
        <a:p>
          <a:endParaRPr lang="en-US"/>
        </a:p>
      </dgm:t>
    </dgm:pt>
    <dgm:pt modelId="{91EF9613-5E53-4F3B-B420-1AAF7E5CF50E}" type="sibTrans" cxnId="{9F714A4A-6945-4E7B-B0C3-B6931970AF52}">
      <dgm:prSet/>
      <dgm:spPr/>
      <dgm:t>
        <a:bodyPr/>
        <a:lstStyle/>
        <a:p>
          <a:endParaRPr lang="en-US"/>
        </a:p>
      </dgm:t>
    </dgm:pt>
    <dgm:pt modelId="{E6D1D849-CD2F-478C-BCF8-598C382FE476}">
      <dgm:prSet phldrT="[Text]"/>
      <dgm:spPr>
        <a:xfrm>
          <a:off x="54375" y="3185865"/>
          <a:ext cx="1252303" cy="695724"/>
        </a:xfrm>
        <a:noFill/>
        <a:ln>
          <a:noFill/>
        </a:ln>
        <a:effectLst/>
      </dgm:spPr>
      <dgm:t>
        <a:bodyPr/>
        <a:lstStyle/>
        <a:p>
          <a:endParaRPr lang="en-US" dirty="0">
            <a:solidFill>
              <a:srgbClr val="000000">
                <a:hueOff val="0"/>
                <a:satOff val="0"/>
                <a:lumOff val="0"/>
                <a:alphaOff val="0"/>
              </a:srgbClr>
            </a:solidFill>
            <a:latin typeface="Arial"/>
            <a:ea typeface="+mn-ea"/>
            <a:cs typeface="+mn-cs"/>
          </a:endParaRPr>
        </a:p>
      </dgm:t>
    </dgm:pt>
    <dgm:pt modelId="{80C6638B-F269-4406-A2FC-031A668D1596}" type="parTrans" cxnId="{9C85ED48-9EBF-4F90-B374-9D7C40B141B4}">
      <dgm:prSet/>
      <dgm:spPr/>
      <dgm:t>
        <a:bodyPr/>
        <a:lstStyle/>
        <a:p>
          <a:endParaRPr lang="en-US"/>
        </a:p>
      </dgm:t>
    </dgm:pt>
    <dgm:pt modelId="{2F3C0DAB-3665-4A9C-98D4-4336FD7AD68A}" type="sibTrans" cxnId="{9C85ED48-9EBF-4F90-B374-9D7C40B141B4}">
      <dgm:prSet/>
      <dgm:spPr/>
      <dgm:t>
        <a:bodyPr/>
        <a:lstStyle/>
        <a:p>
          <a:endParaRPr lang="en-US"/>
        </a:p>
      </dgm:t>
    </dgm:pt>
    <dgm:pt modelId="{F5769386-69FF-4CB8-AA56-74F77FB9D086}" type="pres">
      <dgm:prSet presAssocID="{B5661822-C6D6-408C-BA33-3644F3CF4F04}" presName="Name0" presStyleCnt="0">
        <dgm:presLayoutVars>
          <dgm:chMax/>
          <dgm:chPref/>
          <dgm:dir/>
          <dgm:animLvl val="lvl"/>
        </dgm:presLayoutVars>
      </dgm:prSet>
      <dgm:spPr/>
      <dgm:t>
        <a:bodyPr/>
        <a:lstStyle/>
        <a:p>
          <a:endParaRPr lang="en-US"/>
        </a:p>
      </dgm:t>
    </dgm:pt>
    <dgm:pt modelId="{9CEA8DE0-ABE9-4BC0-9A32-0573B5F0E53A}" type="pres">
      <dgm:prSet presAssocID="{D2172726-A9AB-4AFE-8A00-708369FD3C38}" presName="composite" presStyleCnt="0"/>
      <dgm:spPr/>
    </dgm:pt>
    <dgm:pt modelId="{D34D8D02-595B-4BA0-A1FB-B2787AF4ACB2}" type="pres">
      <dgm:prSet presAssocID="{D2172726-A9AB-4AFE-8A00-708369FD3C38}" presName="Parent1" presStyleLbl="node1" presStyleIdx="0"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935FF03C-9E9D-4D69-A0D0-1D4C4ACE2BAC}" type="pres">
      <dgm:prSet presAssocID="{D2172726-A9AB-4AFE-8A00-708369FD3C38}" presName="Childtext1" presStyleLbl="revTx" presStyleIdx="0" presStyleCnt="4">
        <dgm:presLayoutVars>
          <dgm:chMax val="0"/>
          <dgm:chPref val="0"/>
          <dgm:bulletEnabled val="1"/>
        </dgm:presLayoutVars>
      </dgm:prSet>
      <dgm:spPr>
        <a:prstGeom prst="rect">
          <a:avLst/>
        </a:prstGeom>
      </dgm:spPr>
      <dgm:t>
        <a:bodyPr/>
        <a:lstStyle/>
        <a:p>
          <a:endParaRPr lang="en-US"/>
        </a:p>
      </dgm:t>
    </dgm:pt>
    <dgm:pt modelId="{91DE84AE-FA8D-411B-A79C-981A6F843DEC}" type="pres">
      <dgm:prSet presAssocID="{D2172726-A9AB-4AFE-8A00-708369FD3C38}" presName="BalanceSpacing" presStyleCnt="0"/>
      <dgm:spPr/>
    </dgm:pt>
    <dgm:pt modelId="{48D65A7B-0676-470F-9B23-4BD3A51B4726}" type="pres">
      <dgm:prSet presAssocID="{D2172726-A9AB-4AFE-8A00-708369FD3C38}" presName="BalanceSpacing1" presStyleCnt="0"/>
      <dgm:spPr/>
    </dgm:pt>
    <dgm:pt modelId="{8087E478-CB72-46A5-A8ED-2E011D8E13BD}" type="pres">
      <dgm:prSet presAssocID="{2B564326-FE4C-4AC6-8D2B-F1574EB5788E}" presName="Accent1Text" presStyleLbl="node1" presStyleIdx="1" presStyleCnt="8"/>
      <dgm:spPr>
        <a:prstGeom prst="hexagon">
          <a:avLst>
            <a:gd name="adj" fmla="val 25000"/>
            <a:gd name="vf" fmla="val 115470"/>
          </a:avLst>
        </a:prstGeom>
      </dgm:spPr>
      <dgm:t>
        <a:bodyPr/>
        <a:lstStyle/>
        <a:p>
          <a:endParaRPr lang="en-US"/>
        </a:p>
      </dgm:t>
    </dgm:pt>
    <dgm:pt modelId="{FF62E273-9E76-4169-BB25-68B5ED98545C}" type="pres">
      <dgm:prSet presAssocID="{2B564326-FE4C-4AC6-8D2B-F1574EB5788E}" presName="spaceBetweenRectangles" presStyleCnt="0"/>
      <dgm:spPr/>
    </dgm:pt>
    <dgm:pt modelId="{FDD48F87-AB7D-48F0-8BD1-525D3885088C}" type="pres">
      <dgm:prSet presAssocID="{7E46B78D-5183-4C4B-8DFF-72493AB3DFA7}" presName="composite" presStyleCnt="0"/>
      <dgm:spPr/>
    </dgm:pt>
    <dgm:pt modelId="{386334F6-7822-4DAD-A4E3-8466845DC430}" type="pres">
      <dgm:prSet presAssocID="{7E46B78D-5183-4C4B-8DFF-72493AB3DFA7}" presName="Parent1" presStyleLbl="node1" presStyleIdx="2"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D5DDB672-BEB2-43BF-BBA8-63FBA06ABB21}" type="pres">
      <dgm:prSet presAssocID="{7E46B78D-5183-4C4B-8DFF-72493AB3DFA7}" presName="Childtext1" presStyleLbl="revTx" presStyleIdx="1" presStyleCnt="4">
        <dgm:presLayoutVars>
          <dgm:chMax val="0"/>
          <dgm:chPref val="0"/>
          <dgm:bulletEnabled val="1"/>
        </dgm:presLayoutVars>
      </dgm:prSet>
      <dgm:spPr>
        <a:prstGeom prst="rect">
          <a:avLst/>
        </a:prstGeom>
      </dgm:spPr>
      <dgm:t>
        <a:bodyPr/>
        <a:lstStyle/>
        <a:p>
          <a:endParaRPr lang="en-US"/>
        </a:p>
      </dgm:t>
    </dgm:pt>
    <dgm:pt modelId="{1E51CE8B-E727-4CFF-8F40-C48D7CFD6B42}" type="pres">
      <dgm:prSet presAssocID="{7E46B78D-5183-4C4B-8DFF-72493AB3DFA7}" presName="BalanceSpacing" presStyleCnt="0"/>
      <dgm:spPr/>
    </dgm:pt>
    <dgm:pt modelId="{8074ECA6-AB22-42CD-AF9A-A96A783B00D3}" type="pres">
      <dgm:prSet presAssocID="{7E46B78D-5183-4C4B-8DFF-72493AB3DFA7}" presName="BalanceSpacing1" presStyleCnt="0"/>
      <dgm:spPr/>
    </dgm:pt>
    <dgm:pt modelId="{57699B11-5184-42C2-A5C5-A68F1B2B782E}" type="pres">
      <dgm:prSet presAssocID="{7C103D0B-CFF6-4FA8-8D1D-5A14DDD2E6C9}" presName="Accent1Text" presStyleLbl="node1" presStyleIdx="3" presStyleCnt="8"/>
      <dgm:spPr>
        <a:prstGeom prst="hexagon">
          <a:avLst>
            <a:gd name="adj" fmla="val 25000"/>
            <a:gd name="vf" fmla="val 115470"/>
          </a:avLst>
        </a:prstGeom>
      </dgm:spPr>
      <dgm:t>
        <a:bodyPr/>
        <a:lstStyle/>
        <a:p>
          <a:endParaRPr lang="en-US"/>
        </a:p>
      </dgm:t>
    </dgm:pt>
    <dgm:pt modelId="{830D646A-89A3-4264-B29F-07ACB7FEB9ED}" type="pres">
      <dgm:prSet presAssocID="{7C103D0B-CFF6-4FA8-8D1D-5A14DDD2E6C9}" presName="spaceBetweenRectangles" presStyleCnt="0"/>
      <dgm:spPr/>
    </dgm:pt>
    <dgm:pt modelId="{DE09EB11-6D63-4480-97B0-329D36B791DE}" type="pres">
      <dgm:prSet presAssocID="{65B99F22-7FC4-4052-B3B6-65B9A5921CA8}" presName="composite" presStyleCnt="0"/>
      <dgm:spPr/>
    </dgm:pt>
    <dgm:pt modelId="{13C9C9BD-2CD6-4D41-9AFE-ACB22117FC3D}" type="pres">
      <dgm:prSet presAssocID="{65B99F22-7FC4-4052-B3B6-65B9A5921CA8}" presName="Parent1" presStyleLbl="node1" presStyleIdx="4"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35F5CF78-1706-4124-BD62-121E5EF611B1}" type="pres">
      <dgm:prSet presAssocID="{65B99F22-7FC4-4052-B3B6-65B9A5921CA8}" presName="Childtext1" presStyleLbl="revTx" presStyleIdx="2" presStyleCnt="4">
        <dgm:presLayoutVars>
          <dgm:chMax val="0"/>
          <dgm:chPref val="0"/>
          <dgm:bulletEnabled val="1"/>
        </dgm:presLayoutVars>
      </dgm:prSet>
      <dgm:spPr>
        <a:prstGeom prst="rect">
          <a:avLst/>
        </a:prstGeom>
      </dgm:spPr>
      <dgm:t>
        <a:bodyPr/>
        <a:lstStyle/>
        <a:p>
          <a:endParaRPr lang="en-US"/>
        </a:p>
      </dgm:t>
    </dgm:pt>
    <dgm:pt modelId="{CDE4315D-FD5E-4C0C-A8F8-F8C5D1AFAA05}" type="pres">
      <dgm:prSet presAssocID="{65B99F22-7FC4-4052-B3B6-65B9A5921CA8}" presName="BalanceSpacing" presStyleCnt="0"/>
      <dgm:spPr/>
    </dgm:pt>
    <dgm:pt modelId="{01DA7F88-7D69-458C-B8DD-4F28675119F3}" type="pres">
      <dgm:prSet presAssocID="{65B99F22-7FC4-4052-B3B6-65B9A5921CA8}" presName="BalanceSpacing1" presStyleCnt="0"/>
      <dgm:spPr/>
    </dgm:pt>
    <dgm:pt modelId="{9A0776BD-04C8-4422-8A34-CF071A2BBB28}" type="pres">
      <dgm:prSet presAssocID="{D3F2D520-B5E4-4B6F-B6D3-6E37D370A82C}" presName="Accent1Text" presStyleLbl="node1" presStyleIdx="5" presStyleCnt="8"/>
      <dgm:spPr>
        <a:prstGeom prst="hexagon">
          <a:avLst>
            <a:gd name="adj" fmla="val 25000"/>
            <a:gd name="vf" fmla="val 115470"/>
          </a:avLst>
        </a:prstGeom>
      </dgm:spPr>
      <dgm:t>
        <a:bodyPr/>
        <a:lstStyle/>
        <a:p>
          <a:endParaRPr lang="en-US"/>
        </a:p>
      </dgm:t>
    </dgm:pt>
    <dgm:pt modelId="{99B5D2B2-6171-405F-B1C3-6EFB64E82CB0}" type="pres">
      <dgm:prSet presAssocID="{D3F2D520-B5E4-4B6F-B6D3-6E37D370A82C}" presName="spaceBetweenRectangles" presStyleCnt="0"/>
      <dgm:spPr/>
    </dgm:pt>
    <dgm:pt modelId="{5E88F0F4-C3D3-4651-8819-E39D3B1E97DC}" type="pres">
      <dgm:prSet presAssocID="{122FE1A3-4E6A-4948-B0A3-72E22C1A93D8}" presName="composite" presStyleCnt="0"/>
      <dgm:spPr/>
    </dgm:pt>
    <dgm:pt modelId="{53821064-93BF-46F2-B51A-5690245CD0A7}" type="pres">
      <dgm:prSet presAssocID="{122FE1A3-4E6A-4948-B0A3-72E22C1A93D8}" presName="Parent1" presStyleLbl="node1" presStyleIdx="6"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C3FA21BB-BCEB-4CBA-B004-B410BDFA7F63}" type="pres">
      <dgm:prSet presAssocID="{122FE1A3-4E6A-4948-B0A3-72E22C1A93D8}" presName="Childtext1" presStyleLbl="revTx" presStyleIdx="3" presStyleCnt="4">
        <dgm:presLayoutVars>
          <dgm:chMax val="0"/>
          <dgm:chPref val="0"/>
          <dgm:bulletEnabled val="1"/>
        </dgm:presLayoutVars>
      </dgm:prSet>
      <dgm:spPr>
        <a:prstGeom prst="rect">
          <a:avLst/>
        </a:prstGeom>
      </dgm:spPr>
      <dgm:t>
        <a:bodyPr/>
        <a:lstStyle/>
        <a:p>
          <a:endParaRPr lang="en-US"/>
        </a:p>
      </dgm:t>
    </dgm:pt>
    <dgm:pt modelId="{BE2988F3-AA7D-42C7-824C-71AED75177E7}" type="pres">
      <dgm:prSet presAssocID="{122FE1A3-4E6A-4948-B0A3-72E22C1A93D8}" presName="BalanceSpacing" presStyleCnt="0"/>
      <dgm:spPr/>
    </dgm:pt>
    <dgm:pt modelId="{8B42FF6B-CC35-420E-84AC-F97B993ABC9C}" type="pres">
      <dgm:prSet presAssocID="{122FE1A3-4E6A-4948-B0A3-72E22C1A93D8}" presName="BalanceSpacing1" presStyleCnt="0"/>
      <dgm:spPr/>
    </dgm:pt>
    <dgm:pt modelId="{9D93379E-94A0-4DD5-80D7-632530A43729}" type="pres">
      <dgm:prSet presAssocID="{A8E4AD7D-2831-4BE5-BB4D-A652A104CE4B}" presName="Accent1Text" presStyleLbl="node1" presStyleIdx="7" presStyleCnt="8"/>
      <dgm:spPr>
        <a:prstGeom prst="hexagon">
          <a:avLst>
            <a:gd name="adj" fmla="val 25000"/>
            <a:gd name="vf" fmla="val 115470"/>
          </a:avLst>
        </a:prstGeom>
      </dgm:spPr>
      <dgm:t>
        <a:bodyPr/>
        <a:lstStyle/>
        <a:p>
          <a:endParaRPr lang="en-US"/>
        </a:p>
      </dgm:t>
    </dgm:pt>
  </dgm:ptLst>
  <dgm:cxnLst>
    <dgm:cxn modelId="{698D510F-7FF1-4504-BCD2-0C503CED3537}" type="presOf" srcId="{D3F2D520-B5E4-4B6F-B6D3-6E37D370A82C}" destId="{9A0776BD-04C8-4422-8A34-CF071A2BBB28}" srcOrd="0" destOrd="0" presId="urn:microsoft.com/office/officeart/2008/layout/AlternatingHexagons"/>
    <dgm:cxn modelId="{5DB50256-2E17-47C8-A62E-ABA56DAAFE78}" srcId="{65B99F22-7FC4-4052-B3B6-65B9A5921CA8}" destId="{F553AA61-06EC-4198-B926-1FB2C4248309}" srcOrd="0" destOrd="0" parTransId="{030F4FAF-55D3-4AC9-9592-0922B2E1E7DA}" sibTransId="{4AA230F6-34D1-481F-843A-A451D136CC79}"/>
    <dgm:cxn modelId="{F886F2EF-D153-41CA-A8F4-0CB6D68A8D8D}" type="presOf" srcId="{B5661822-C6D6-408C-BA33-3644F3CF4F04}" destId="{F5769386-69FF-4CB8-AA56-74F77FB9D086}" srcOrd="0" destOrd="0" presId="urn:microsoft.com/office/officeart/2008/layout/AlternatingHexagons"/>
    <dgm:cxn modelId="{2DE060CC-D296-488A-93B3-6AD1353D38DC}" type="presOf" srcId="{7C103D0B-CFF6-4FA8-8D1D-5A14DDD2E6C9}" destId="{57699B11-5184-42C2-A5C5-A68F1B2B782E}" srcOrd="0" destOrd="0" presId="urn:microsoft.com/office/officeart/2008/layout/AlternatingHexagons"/>
    <dgm:cxn modelId="{127092F5-D761-4515-A48C-342205C532CC}" type="presOf" srcId="{E6D1D849-CD2F-478C-BCF8-598C382FE476}" destId="{C3FA21BB-BCEB-4CBA-B004-B410BDFA7F63}" srcOrd="0" destOrd="1" presId="urn:microsoft.com/office/officeart/2008/layout/AlternatingHexagons"/>
    <dgm:cxn modelId="{98019424-1423-4BE7-8A9F-69191BD12134}" type="presOf" srcId="{2B564326-FE4C-4AC6-8D2B-F1574EB5788E}" destId="{8087E478-CB72-46A5-A8ED-2E011D8E13BD}" srcOrd="0" destOrd="0" presId="urn:microsoft.com/office/officeart/2008/layout/AlternatingHexagons"/>
    <dgm:cxn modelId="{2B004713-C602-4E94-821D-6F6BC86091A2}" type="presOf" srcId="{461F0DC1-322B-4586-B549-55D8232390B9}" destId="{D5DDB672-BEB2-43BF-BBA8-63FBA06ABB21}" srcOrd="0" destOrd="0" presId="urn:microsoft.com/office/officeart/2008/layout/AlternatingHexagons"/>
    <dgm:cxn modelId="{9F714A4A-6945-4E7B-B0C3-B6931970AF52}" srcId="{122FE1A3-4E6A-4948-B0A3-72E22C1A93D8}" destId="{4605F1B3-FC4C-4D8D-8029-20E6891CCC57}" srcOrd="0" destOrd="0" parTransId="{EE11848C-3C34-4D98-A7FE-8567EE7F7377}" sibTransId="{91EF9613-5E53-4F3B-B420-1AAF7E5CF50E}"/>
    <dgm:cxn modelId="{7B7157FF-AC4A-4AD7-9933-ABDDBDCBC0E2}" type="presOf" srcId="{B091BB7E-E49F-499D-A8E0-8C76C0C96C6B}" destId="{935FF03C-9E9D-4D69-A0D0-1D4C4ACE2BAC}" srcOrd="0" destOrd="0" presId="urn:microsoft.com/office/officeart/2008/layout/AlternatingHexagons"/>
    <dgm:cxn modelId="{2FF98F01-6A6F-4B3C-9BAA-4BEDBD4BC8CC}" type="presOf" srcId="{65B99F22-7FC4-4052-B3B6-65B9A5921CA8}" destId="{13C9C9BD-2CD6-4D41-9AFE-ACB22117FC3D}" srcOrd="0" destOrd="0" presId="urn:microsoft.com/office/officeart/2008/layout/AlternatingHexagons"/>
    <dgm:cxn modelId="{56BC0516-9E88-4D62-A654-DAF10065D493}" type="presOf" srcId="{4605F1B3-FC4C-4D8D-8029-20E6891CCC57}" destId="{C3FA21BB-BCEB-4CBA-B004-B410BDFA7F63}" srcOrd="0" destOrd="0" presId="urn:microsoft.com/office/officeart/2008/layout/AlternatingHexagons"/>
    <dgm:cxn modelId="{A64BE786-A53E-4161-B3D7-6739BD97625B}" srcId="{B5661822-C6D6-408C-BA33-3644F3CF4F04}" destId="{122FE1A3-4E6A-4948-B0A3-72E22C1A93D8}" srcOrd="3" destOrd="0" parTransId="{55570A84-2623-489C-B0FB-0C960F7260FF}" sibTransId="{A8E4AD7D-2831-4BE5-BB4D-A652A104CE4B}"/>
    <dgm:cxn modelId="{1798AD2A-F69F-4BC6-9A3E-1EDF47370664}" srcId="{B5661822-C6D6-408C-BA33-3644F3CF4F04}" destId="{65B99F22-7FC4-4052-B3B6-65B9A5921CA8}" srcOrd="2" destOrd="0" parTransId="{8FC2E016-52C1-4862-A687-15C8A869E4F4}" sibTransId="{D3F2D520-B5E4-4B6F-B6D3-6E37D370A82C}"/>
    <dgm:cxn modelId="{9C85ED48-9EBF-4F90-B374-9D7C40B141B4}" srcId="{122FE1A3-4E6A-4948-B0A3-72E22C1A93D8}" destId="{E6D1D849-CD2F-478C-BCF8-598C382FE476}" srcOrd="1" destOrd="0" parTransId="{80C6638B-F269-4406-A2FC-031A668D1596}" sibTransId="{2F3C0DAB-3665-4A9C-98D4-4336FD7AD68A}"/>
    <dgm:cxn modelId="{F3A1798F-D2F0-40A1-A645-2EE9D3561BE8}" srcId="{B5661822-C6D6-408C-BA33-3644F3CF4F04}" destId="{7E46B78D-5183-4C4B-8DFF-72493AB3DFA7}" srcOrd="1" destOrd="0" parTransId="{9F44FFF1-3B4E-4144-83BE-1C45C39CEC64}" sibTransId="{7C103D0B-CFF6-4FA8-8D1D-5A14DDD2E6C9}"/>
    <dgm:cxn modelId="{F553B5A8-E184-4F3A-A498-85D9C250E8B2}" type="presOf" srcId="{A8E4AD7D-2831-4BE5-BB4D-A652A104CE4B}" destId="{9D93379E-94A0-4DD5-80D7-632530A43729}" srcOrd="0" destOrd="0" presId="urn:microsoft.com/office/officeart/2008/layout/AlternatingHexagons"/>
    <dgm:cxn modelId="{C9A6F6F4-1330-4E3E-901C-11B9E54E0EDC}" type="presOf" srcId="{122FE1A3-4E6A-4948-B0A3-72E22C1A93D8}" destId="{53821064-93BF-46F2-B51A-5690245CD0A7}" srcOrd="0" destOrd="0" presId="urn:microsoft.com/office/officeart/2008/layout/AlternatingHexagons"/>
    <dgm:cxn modelId="{AAC018E3-E3CB-49F4-8656-BF3CEE3F369D}" type="presOf" srcId="{F553AA61-06EC-4198-B926-1FB2C4248309}" destId="{35F5CF78-1706-4124-BD62-121E5EF611B1}" srcOrd="0" destOrd="0" presId="urn:microsoft.com/office/officeart/2008/layout/AlternatingHexagons"/>
    <dgm:cxn modelId="{B0DFE7BD-2D94-4745-9096-6F4555C9BC00}" type="presOf" srcId="{7E46B78D-5183-4C4B-8DFF-72493AB3DFA7}" destId="{386334F6-7822-4DAD-A4E3-8466845DC430}" srcOrd="0" destOrd="0" presId="urn:microsoft.com/office/officeart/2008/layout/AlternatingHexagons"/>
    <dgm:cxn modelId="{29712F93-DEBA-43F4-8284-9C6F92488AE2}" type="presOf" srcId="{D2172726-A9AB-4AFE-8A00-708369FD3C38}" destId="{D34D8D02-595B-4BA0-A1FB-B2787AF4ACB2}" srcOrd="0" destOrd="0" presId="urn:microsoft.com/office/officeart/2008/layout/AlternatingHexagons"/>
    <dgm:cxn modelId="{C06EA13C-BF46-4AC8-B682-C2D10A7A0473}" srcId="{D2172726-A9AB-4AFE-8A00-708369FD3C38}" destId="{B091BB7E-E49F-499D-A8E0-8C76C0C96C6B}" srcOrd="0" destOrd="0" parTransId="{E2FBD9C9-0A70-49DB-9286-D21642F7ECF1}" sibTransId="{553FA457-317C-478D-A85B-A27BFDB88DDC}"/>
    <dgm:cxn modelId="{10364A78-304F-4C5D-BBA1-ACA9BC09E015}" srcId="{7E46B78D-5183-4C4B-8DFF-72493AB3DFA7}" destId="{461F0DC1-322B-4586-B549-55D8232390B9}" srcOrd="0" destOrd="0" parTransId="{B6175D9F-D325-41FC-9D45-117F237F733A}" sibTransId="{EE482425-AC74-40B0-BDED-93D047C72528}"/>
    <dgm:cxn modelId="{97B5EF58-EBD2-4140-8015-0F9B72372FA1}" srcId="{B5661822-C6D6-408C-BA33-3644F3CF4F04}" destId="{D2172726-A9AB-4AFE-8A00-708369FD3C38}" srcOrd="0" destOrd="0" parTransId="{727C0582-083C-4B52-84F1-7C5BF3BE634E}" sibTransId="{2B564326-FE4C-4AC6-8D2B-F1574EB5788E}"/>
    <dgm:cxn modelId="{022F48A9-AC20-4075-A477-429F2D55DB61}" type="presParOf" srcId="{F5769386-69FF-4CB8-AA56-74F77FB9D086}" destId="{9CEA8DE0-ABE9-4BC0-9A32-0573B5F0E53A}" srcOrd="0" destOrd="0" presId="urn:microsoft.com/office/officeart/2008/layout/AlternatingHexagons"/>
    <dgm:cxn modelId="{3E303EDC-013E-4827-AE69-389BF099B57E}" type="presParOf" srcId="{9CEA8DE0-ABE9-4BC0-9A32-0573B5F0E53A}" destId="{D34D8D02-595B-4BA0-A1FB-B2787AF4ACB2}" srcOrd="0" destOrd="0" presId="urn:microsoft.com/office/officeart/2008/layout/AlternatingHexagons"/>
    <dgm:cxn modelId="{E2CB966C-2FA4-4F34-A4B9-1C2AF4C21BFE}" type="presParOf" srcId="{9CEA8DE0-ABE9-4BC0-9A32-0573B5F0E53A}" destId="{935FF03C-9E9D-4D69-A0D0-1D4C4ACE2BAC}" srcOrd="1" destOrd="0" presId="urn:microsoft.com/office/officeart/2008/layout/AlternatingHexagons"/>
    <dgm:cxn modelId="{ECFB7DC5-ED86-4562-8D1A-851F7BDF9C82}" type="presParOf" srcId="{9CEA8DE0-ABE9-4BC0-9A32-0573B5F0E53A}" destId="{91DE84AE-FA8D-411B-A79C-981A6F843DEC}" srcOrd="2" destOrd="0" presId="urn:microsoft.com/office/officeart/2008/layout/AlternatingHexagons"/>
    <dgm:cxn modelId="{E218A480-BE2D-4AF6-B708-4462348F7224}" type="presParOf" srcId="{9CEA8DE0-ABE9-4BC0-9A32-0573B5F0E53A}" destId="{48D65A7B-0676-470F-9B23-4BD3A51B4726}" srcOrd="3" destOrd="0" presId="urn:microsoft.com/office/officeart/2008/layout/AlternatingHexagons"/>
    <dgm:cxn modelId="{78065422-1969-4747-BA3F-A2500135D7A6}" type="presParOf" srcId="{9CEA8DE0-ABE9-4BC0-9A32-0573B5F0E53A}" destId="{8087E478-CB72-46A5-A8ED-2E011D8E13BD}" srcOrd="4" destOrd="0" presId="urn:microsoft.com/office/officeart/2008/layout/AlternatingHexagons"/>
    <dgm:cxn modelId="{3F997BC3-D37E-462D-BF0B-A4E9A65760FB}" type="presParOf" srcId="{F5769386-69FF-4CB8-AA56-74F77FB9D086}" destId="{FF62E273-9E76-4169-BB25-68B5ED98545C}" srcOrd="1" destOrd="0" presId="urn:microsoft.com/office/officeart/2008/layout/AlternatingHexagons"/>
    <dgm:cxn modelId="{F5C048D4-D9D8-481F-9365-ACC75B1097A3}" type="presParOf" srcId="{F5769386-69FF-4CB8-AA56-74F77FB9D086}" destId="{FDD48F87-AB7D-48F0-8BD1-525D3885088C}" srcOrd="2" destOrd="0" presId="urn:microsoft.com/office/officeart/2008/layout/AlternatingHexagons"/>
    <dgm:cxn modelId="{A41BD7F7-40F5-48A8-B47C-99CC209AD790}" type="presParOf" srcId="{FDD48F87-AB7D-48F0-8BD1-525D3885088C}" destId="{386334F6-7822-4DAD-A4E3-8466845DC430}" srcOrd="0" destOrd="0" presId="urn:microsoft.com/office/officeart/2008/layout/AlternatingHexagons"/>
    <dgm:cxn modelId="{E09443DE-384B-41E9-8868-D34F5AA3B0F1}" type="presParOf" srcId="{FDD48F87-AB7D-48F0-8BD1-525D3885088C}" destId="{D5DDB672-BEB2-43BF-BBA8-63FBA06ABB21}" srcOrd="1" destOrd="0" presId="urn:microsoft.com/office/officeart/2008/layout/AlternatingHexagons"/>
    <dgm:cxn modelId="{9ED14279-28CA-4F36-8445-6BFBF489F612}" type="presParOf" srcId="{FDD48F87-AB7D-48F0-8BD1-525D3885088C}" destId="{1E51CE8B-E727-4CFF-8F40-C48D7CFD6B42}" srcOrd="2" destOrd="0" presId="urn:microsoft.com/office/officeart/2008/layout/AlternatingHexagons"/>
    <dgm:cxn modelId="{E86EC946-9FD3-4973-80A6-C97FA1C2D2C5}" type="presParOf" srcId="{FDD48F87-AB7D-48F0-8BD1-525D3885088C}" destId="{8074ECA6-AB22-42CD-AF9A-A96A783B00D3}" srcOrd="3" destOrd="0" presId="urn:microsoft.com/office/officeart/2008/layout/AlternatingHexagons"/>
    <dgm:cxn modelId="{3B11FBE8-CB1F-41A3-B37D-1AB4E7BE2717}" type="presParOf" srcId="{FDD48F87-AB7D-48F0-8BD1-525D3885088C}" destId="{57699B11-5184-42C2-A5C5-A68F1B2B782E}" srcOrd="4" destOrd="0" presId="urn:microsoft.com/office/officeart/2008/layout/AlternatingHexagons"/>
    <dgm:cxn modelId="{8E5616B3-27B4-4D2B-98CB-5B652457ED7B}" type="presParOf" srcId="{F5769386-69FF-4CB8-AA56-74F77FB9D086}" destId="{830D646A-89A3-4264-B29F-07ACB7FEB9ED}" srcOrd="3" destOrd="0" presId="urn:microsoft.com/office/officeart/2008/layout/AlternatingHexagons"/>
    <dgm:cxn modelId="{95A6A778-A068-4B09-875F-1F370ED1642F}" type="presParOf" srcId="{F5769386-69FF-4CB8-AA56-74F77FB9D086}" destId="{DE09EB11-6D63-4480-97B0-329D36B791DE}" srcOrd="4" destOrd="0" presId="urn:microsoft.com/office/officeart/2008/layout/AlternatingHexagons"/>
    <dgm:cxn modelId="{0545D042-F019-41EC-BB65-719A0E36D181}" type="presParOf" srcId="{DE09EB11-6D63-4480-97B0-329D36B791DE}" destId="{13C9C9BD-2CD6-4D41-9AFE-ACB22117FC3D}" srcOrd="0" destOrd="0" presId="urn:microsoft.com/office/officeart/2008/layout/AlternatingHexagons"/>
    <dgm:cxn modelId="{0DBD2F39-AEE4-4D24-A160-61660E43F8B9}" type="presParOf" srcId="{DE09EB11-6D63-4480-97B0-329D36B791DE}" destId="{35F5CF78-1706-4124-BD62-121E5EF611B1}" srcOrd="1" destOrd="0" presId="urn:microsoft.com/office/officeart/2008/layout/AlternatingHexagons"/>
    <dgm:cxn modelId="{D8E0D27F-A94E-4428-974C-D96F21D3106E}" type="presParOf" srcId="{DE09EB11-6D63-4480-97B0-329D36B791DE}" destId="{CDE4315D-FD5E-4C0C-A8F8-F8C5D1AFAA05}" srcOrd="2" destOrd="0" presId="urn:microsoft.com/office/officeart/2008/layout/AlternatingHexagons"/>
    <dgm:cxn modelId="{AC8C7D88-93E5-4671-A721-3735230F8953}" type="presParOf" srcId="{DE09EB11-6D63-4480-97B0-329D36B791DE}" destId="{01DA7F88-7D69-458C-B8DD-4F28675119F3}" srcOrd="3" destOrd="0" presId="urn:microsoft.com/office/officeart/2008/layout/AlternatingHexagons"/>
    <dgm:cxn modelId="{7402982E-AE3A-4C60-A135-76354BA75E51}" type="presParOf" srcId="{DE09EB11-6D63-4480-97B0-329D36B791DE}" destId="{9A0776BD-04C8-4422-8A34-CF071A2BBB28}" srcOrd="4" destOrd="0" presId="urn:microsoft.com/office/officeart/2008/layout/AlternatingHexagons"/>
    <dgm:cxn modelId="{A1D10057-FC06-49DF-8421-F52B34C52C58}" type="presParOf" srcId="{F5769386-69FF-4CB8-AA56-74F77FB9D086}" destId="{99B5D2B2-6171-405F-B1C3-6EFB64E82CB0}" srcOrd="5" destOrd="0" presId="urn:microsoft.com/office/officeart/2008/layout/AlternatingHexagons"/>
    <dgm:cxn modelId="{FC22C834-F0DD-49FA-932D-2AFDC24A083C}" type="presParOf" srcId="{F5769386-69FF-4CB8-AA56-74F77FB9D086}" destId="{5E88F0F4-C3D3-4651-8819-E39D3B1E97DC}" srcOrd="6" destOrd="0" presId="urn:microsoft.com/office/officeart/2008/layout/AlternatingHexagons"/>
    <dgm:cxn modelId="{D5470893-93B4-4A21-9867-396B652E6201}" type="presParOf" srcId="{5E88F0F4-C3D3-4651-8819-E39D3B1E97DC}" destId="{53821064-93BF-46F2-B51A-5690245CD0A7}" srcOrd="0" destOrd="0" presId="urn:microsoft.com/office/officeart/2008/layout/AlternatingHexagons"/>
    <dgm:cxn modelId="{E29DFE49-DA5F-438D-A510-64370973B097}" type="presParOf" srcId="{5E88F0F4-C3D3-4651-8819-E39D3B1E97DC}" destId="{C3FA21BB-BCEB-4CBA-B004-B410BDFA7F63}" srcOrd="1" destOrd="0" presId="urn:microsoft.com/office/officeart/2008/layout/AlternatingHexagons"/>
    <dgm:cxn modelId="{18BD6CBC-ECA2-48E9-813A-F7401E3E623A}" type="presParOf" srcId="{5E88F0F4-C3D3-4651-8819-E39D3B1E97DC}" destId="{BE2988F3-AA7D-42C7-824C-71AED75177E7}" srcOrd="2" destOrd="0" presId="urn:microsoft.com/office/officeart/2008/layout/AlternatingHexagons"/>
    <dgm:cxn modelId="{1136DCD6-DC27-456D-93A1-CF3BADEB5817}" type="presParOf" srcId="{5E88F0F4-C3D3-4651-8819-E39D3B1E97DC}" destId="{8B42FF6B-CC35-420E-84AC-F97B993ABC9C}" srcOrd="3" destOrd="0" presId="urn:microsoft.com/office/officeart/2008/layout/AlternatingHexagons"/>
    <dgm:cxn modelId="{F27BBCA9-95D2-48D3-8707-215B235B75DC}" type="presParOf" srcId="{5E88F0F4-C3D3-4651-8819-E39D3B1E97DC}" destId="{9D93379E-94A0-4DD5-80D7-632530A43729}"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661822-C6D6-408C-BA33-3644F3CF4F04}" type="doc">
      <dgm:prSet loTypeId="urn:microsoft.com/office/officeart/2008/layout/AlternatingHexagons" loCatId="list" qsTypeId="urn:microsoft.com/office/officeart/2005/8/quickstyle/simple1" qsCatId="simple" csTypeId="urn:microsoft.com/office/officeart/2005/8/colors/accent0_3" csCatId="mainScheme" phldr="1"/>
      <dgm:spPr/>
      <dgm:t>
        <a:bodyPr/>
        <a:lstStyle/>
        <a:p>
          <a:endParaRPr lang="en-US"/>
        </a:p>
      </dgm:t>
    </dgm:pt>
    <dgm:pt modelId="{D2172726-A9AB-4AFE-8A00-708369FD3C38}">
      <dgm:prSet phldrT="[Text]" custT="1"/>
      <dgm:spPr>
        <a:xfrm rot="5400000">
          <a:off x="2022321" y="46385"/>
          <a:ext cx="1150984" cy="1061918"/>
        </a:xfrm>
        <a:solidFill>
          <a:srgbClr val="C00000"/>
        </a:solidFill>
        <a:ln w="25400" cap="flat" cmpd="sng" algn="ctr">
          <a:solidFill>
            <a:srgbClr val="B2B2B2">
              <a:hueOff val="0"/>
              <a:satOff val="0"/>
              <a:lumOff val="0"/>
              <a:alphaOff val="0"/>
            </a:srgbClr>
          </a:solidFill>
          <a:prstDash val="solid"/>
        </a:ln>
        <a:effectLst/>
      </dgm:spPr>
      <dgm:t>
        <a:bodyPr/>
        <a:lstStyle/>
        <a:p>
          <a:r>
            <a:rPr lang="en-US" sz="2000" b="1" dirty="0">
              <a:solidFill>
                <a:srgbClr val="FFFFFF"/>
              </a:solidFill>
              <a:latin typeface="Arial"/>
              <a:ea typeface="+mn-ea"/>
              <a:cs typeface="+mn-cs"/>
            </a:rPr>
            <a:t>25%</a:t>
          </a:r>
        </a:p>
      </dgm:t>
    </dgm:pt>
    <dgm:pt modelId="{727C0582-083C-4B52-84F1-7C5BF3BE634E}" type="parTrans" cxnId="{97B5EF58-EBD2-4140-8015-0F9B72372FA1}">
      <dgm:prSet/>
      <dgm:spPr/>
      <dgm:t>
        <a:bodyPr/>
        <a:lstStyle/>
        <a:p>
          <a:endParaRPr lang="en-US"/>
        </a:p>
      </dgm:t>
    </dgm:pt>
    <dgm:pt modelId="{2B564326-FE4C-4AC6-8D2B-F1574EB5788E}" type="sibTrans" cxnId="{97B5EF58-EBD2-4140-8015-0F9B72372FA1}">
      <dgm:prSet/>
      <dgm:spPr>
        <a:xfrm rot="5400000">
          <a:off x="940857" y="76666"/>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B091BB7E-E49F-499D-A8E0-8C76C0C96C6B}">
      <dgm:prSet phldrT="[Text]"/>
      <dgm:spPr>
        <a:xfrm>
          <a:off x="3128878" y="232049"/>
          <a:ext cx="1284498" cy="690590"/>
        </a:xfrm>
        <a:noFill/>
        <a:ln>
          <a:noFill/>
        </a:ln>
        <a:effectLst/>
      </dgm:spPr>
      <dgm:t>
        <a:bodyPr/>
        <a:lstStyle/>
        <a:p>
          <a:r>
            <a:rPr lang="en-US" dirty="0">
              <a:solidFill>
                <a:srgbClr val="000000">
                  <a:hueOff val="0"/>
                  <a:satOff val="0"/>
                  <a:lumOff val="0"/>
                  <a:alphaOff val="0"/>
                </a:srgbClr>
              </a:solidFill>
              <a:latin typeface="Arial"/>
              <a:ea typeface="+mn-ea"/>
              <a:cs typeface="+mn-cs"/>
            </a:rPr>
            <a:t>A great deal</a:t>
          </a:r>
        </a:p>
      </dgm:t>
    </dgm:pt>
    <dgm:pt modelId="{E2FBD9C9-0A70-49DB-9286-D21642F7ECF1}" type="parTrans" cxnId="{C06EA13C-BF46-4AC8-B682-C2D10A7A0473}">
      <dgm:prSet/>
      <dgm:spPr/>
      <dgm:t>
        <a:bodyPr/>
        <a:lstStyle/>
        <a:p>
          <a:endParaRPr lang="en-US"/>
        </a:p>
      </dgm:t>
    </dgm:pt>
    <dgm:pt modelId="{553FA457-317C-478D-A85B-A27BFDB88DDC}" type="sibTrans" cxnId="{C06EA13C-BF46-4AC8-B682-C2D10A7A0473}">
      <dgm:prSet/>
      <dgm:spPr/>
      <dgm:t>
        <a:bodyPr/>
        <a:lstStyle/>
        <a:p>
          <a:endParaRPr lang="en-US"/>
        </a:p>
      </dgm:t>
    </dgm:pt>
    <dgm:pt modelId="{7E46B78D-5183-4C4B-8DFF-72493AB3DFA7}">
      <dgm:prSet phldrT="[Text]"/>
      <dgm:spPr>
        <a:xfrm rot="5400000">
          <a:off x="1479517" y="1053622"/>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r>
            <a:rPr lang="en-US" b="1" dirty="0">
              <a:solidFill>
                <a:srgbClr val="FFFFFF"/>
              </a:solidFill>
              <a:latin typeface="Arial"/>
              <a:ea typeface="+mn-ea"/>
              <a:cs typeface="+mn-cs"/>
            </a:rPr>
            <a:t>47%</a:t>
          </a:r>
        </a:p>
      </dgm:t>
    </dgm:pt>
    <dgm:pt modelId="{9F44FFF1-3B4E-4144-83BE-1C45C39CEC64}" type="parTrans" cxnId="{F3A1798F-D2F0-40A1-A645-2EE9D3561BE8}">
      <dgm:prSet/>
      <dgm:spPr/>
      <dgm:t>
        <a:bodyPr/>
        <a:lstStyle/>
        <a:p>
          <a:endParaRPr lang="en-US"/>
        </a:p>
      </dgm:t>
    </dgm:pt>
    <dgm:pt modelId="{7C103D0B-CFF6-4FA8-8D1D-5A14DDD2E6C9}" type="sibTrans" cxnId="{F3A1798F-D2F0-40A1-A645-2EE9D3561BE8}">
      <dgm:prSet/>
      <dgm:spPr>
        <a:xfrm rot="5400000">
          <a:off x="2560982" y="1053622"/>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461F0DC1-322B-4586-B549-55D8232390B9}">
      <dgm:prSet phldrT="[Text]"/>
      <dgm:spPr>
        <a:xfrm>
          <a:off x="269833" y="1209005"/>
          <a:ext cx="1243062" cy="690590"/>
        </a:xfrm>
        <a:noFill/>
        <a:ln>
          <a:noFill/>
        </a:ln>
        <a:effectLst/>
      </dgm:spPr>
      <dgm:t>
        <a:bodyPr/>
        <a:lstStyle/>
        <a:p>
          <a:r>
            <a:rPr lang="en-US" dirty="0">
              <a:solidFill>
                <a:srgbClr val="000000">
                  <a:hueOff val="0"/>
                  <a:satOff val="0"/>
                  <a:lumOff val="0"/>
                  <a:alphaOff val="0"/>
                </a:srgbClr>
              </a:solidFill>
              <a:latin typeface="Arial"/>
              <a:ea typeface="+mn-ea"/>
              <a:cs typeface="+mn-cs"/>
            </a:rPr>
            <a:t>A fair amount</a:t>
          </a:r>
        </a:p>
      </dgm:t>
    </dgm:pt>
    <dgm:pt modelId="{B6175D9F-D325-41FC-9D45-117F237F733A}" type="parTrans" cxnId="{10364A78-304F-4C5D-BBA1-ACA9BC09E015}">
      <dgm:prSet/>
      <dgm:spPr/>
      <dgm:t>
        <a:bodyPr/>
        <a:lstStyle/>
        <a:p>
          <a:endParaRPr lang="en-US"/>
        </a:p>
      </dgm:t>
    </dgm:pt>
    <dgm:pt modelId="{EE482425-AC74-40B0-BDED-93D047C72528}" type="sibTrans" cxnId="{10364A78-304F-4C5D-BBA1-ACA9BC09E015}">
      <dgm:prSet/>
      <dgm:spPr/>
      <dgm:t>
        <a:bodyPr/>
        <a:lstStyle/>
        <a:p>
          <a:endParaRPr lang="en-US"/>
        </a:p>
      </dgm:t>
    </dgm:pt>
    <dgm:pt modelId="{65B99F22-7FC4-4052-B3B6-65B9A5921CA8}">
      <dgm:prSet phldrT="[Text]"/>
      <dgm:spPr>
        <a:xfrm rot="5400000">
          <a:off x="2022321" y="2030577"/>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r>
            <a:rPr lang="en-US" b="1" dirty="0">
              <a:solidFill>
                <a:srgbClr val="FFFFFF"/>
              </a:solidFill>
              <a:latin typeface="Arial"/>
              <a:ea typeface="+mn-ea"/>
              <a:cs typeface="+mn-cs"/>
            </a:rPr>
            <a:t>23%</a:t>
          </a:r>
        </a:p>
      </dgm:t>
    </dgm:pt>
    <dgm:pt modelId="{8FC2E016-52C1-4862-A687-15C8A869E4F4}" type="parTrans" cxnId="{1798AD2A-F69F-4BC6-9A3E-1EDF47370664}">
      <dgm:prSet/>
      <dgm:spPr/>
      <dgm:t>
        <a:bodyPr/>
        <a:lstStyle/>
        <a:p>
          <a:endParaRPr lang="en-US"/>
        </a:p>
      </dgm:t>
    </dgm:pt>
    <dgm:pt modelId="{D3F2D520-B5E4-4B6F-B6D3-6E37D370A82C}" type="sibTrans" cxnId="{1798AD2A-F69F-4BC6-9A3E-1EDF47370664}">
      <dgm:prSet/>
      <dgm:spPr>
        <a:xfrm rot="5400000">
          <a:off x="940857" y="2030577"/>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F553AA61-06EC-4198-B926-1FB2C4248309}">
      <dgm:prSet phldrT="[Text]"/>
      <dgm:spPr>
        <a:xfrm>
          <a:off x="3128878" y="2185960"/>
          <a:ext cx="1284498" cy="690590"/>
        </a:xfrm>
        <a:noFill/>
        <a:ln>
          <a:noFill/>
        </a:ln>
        <a:effectLst/>
      </dgm:spPr>
      <dgm:t>
        <a:bodyPr/>
        <a:lstStyle/>
        <a:p>
          <a:r>
            <a:rPr lang="en-US" dirty="0">
              <a:solidFill>
                <a:srgbClr val="000000">
                  <a:hueOff val="0"/>
                  <a:satOff val="0"/>
                  <a:lumOff val="0"/>
                  <a:alphaOff val="0"/>
                </a:srgbClr>
              </a:solidFill>
              <a:latin typeface="Arial"/>
              <a:ea typeface="+mn-ea"/>
              <a:cs typeface="+mn-cs"/>
            </a:rPr>
            <a:t>A small amount</a:t>
          </a:r>
        </a:p>
      </dgm:t>
    </dgm:pt>
    <dgm:pt modelId="{030F4FAF-55D3-4AC9-9592-0922B2E1E7DA}" type="parTrans" cxnId="{5DB50256-2E17-47C8-A62E-ABA56DAAFE78}">
      <dgm:prSet/>
      <dgm:spPr/>
      <dgm:t>
        <a:bodyPr/>
        <a:lstStyle/>
        <a:p>
          <a:endParaRPr lang="en-US"/>
        </a:p>
      </dgm:t>
    </dgm:pt>
    <dgm:pt modelId="{4AA230F6-34D1-481F-843A-A451D136CC79}" type="sibTrans" cxnId="{5DB50256-2E17-47C8-A62E-ABA56DAAFE78}">
      <dgm:prSet/>
      <dgm:spPr/>
      <dgm:t>
        <a:bodyPr/>
        <a:lstStyle/>
        <a:p>
          <a:endParaRPr lang="en-US"/>
        </a:p>
      </dgm:t>
    </dgm:pt>
    <dgm:pt modelId="{122FE1A3-4E6A-4948-B0A3-72E22C1A93D8}">
      <dgm:prSet phldrT="[Text]"/>
      <dgm:spPr>
        <a:xfrm rot="5400000">
          <a:off x="1479517" y="3007532"/>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r>
            <a:rPr lang="en-US" b="1" dirty="0">
              <a:solidFill>
                <a:srgbClr val="FFFFFF"/>
              </a:solidFill>
              <a:latin typeface="Arial"/>
              <a:ea typeface="+mn-ea"/>
              <a:cs typeface="+mn-cs"/>
            </a:rPr>
            <a:t>5%</a:t>
          </a:r>
        </a:p>
      </dgm:t>
    </dgm:pt>
    <dgm:pt modelId="{55570A84-2623-489C-B0FB-0C960F7260FF}" type="parTrans" cxnId="{A64BE786-A53E-4161-B3D7-6739BD97625B}">
      <dgm:prSet/>
      <dgm:spPr/>
      <dgm:t>
        <a:bodyPr/>
        <a:lstStyle/>
        <a:p>
          <a:endParaRPr lang="en-US"/>
        </a:p>
      </dgm:t>
    </dgm:pt>
    <dgm:pt modelId="{A8E4AD7D-2831-4BE5-BB4D-A652A104CE4B}" type="sibTrans" cxnId="{A64BE786-A53E-4161-B3D7-6739BD97625B}">
      <dgm:prSet/>
      <dgm:spPr>
        <a:xfrm rot="5400000">
          <a:off x="2560982" y="3007532"/>
          <a:ext cx="1150984" cy="1001356"/>
        </a:xfrm>
        <a:solidFill>
          <a:srgbClr val="C00000"/>
        </a:solidFill>
        <a:ln w="25400" cap="flat" cmpd="sng" algn="ctr">
          <a:solidFill>
            <a:srgbClr val="B2B2B2">
              <a:hueOff val="0"/>
              <a:satOff val="0"/>
              <a:lumOff val="0"/>
              <a:alphaOff val="0"/>
            </a:srgbClr>
          </a:solidFill>
          <a:prstDash val="solid"/>
        </a:ln>
        <a:effectLst/>
      </dgm:spPr>
      <dgm:t>
        <a:bodyPr/>
        <a:lstStyle/>
        <a:p>
          <a:endParaRPr lang="en-US" dirty="0">
            <a:solidFill>
              <a:srgbClr val="FFFFFF"/>
            </a:solidFill>
            <a:latin typeface="Arial"/>
            <a:ea typeface="+mn-ea"/>
            <a:cs typeface="+mn-cs"/>
          </a:endParaRPr>
        </a:p>
      </dgm:t>
    </dgm:pt>
    <dgm:pt modelId="{4605F1B3-FC4C-4D8D-8029-20E6891CCC57}">
      <dgm:prSet phldrT="[Text]"/>
      <dgm:spPr>
        <a:xfrm>
          <a:off x="269833" y="3162915"/>
          <a:ext cx="1243062" cy="690590"/>
        </a:xfrm>
        <a:noFill/>
        <a:ln>
          <a:noFill/>
        </a:ln>
        <a:effectLst/>
      </dgm:spPr>
      <dgm:t>
        <a:bodyPr/>
        <a:lstStyle/>
        <a:p>
          <a:r>
            <a:rPr lang="en-US" dirty="0">
              <a:solidFill>
                <a:srgbClr val="000000">
                  <a:hueOff val="0"/>
                  <a:satOff val="0"/>
                  <a:lumOff val="0"/>
                  <a:alphaOff val="0"/>
                </a:srgbClr>
              </a:solidFill>
              <a:latin typeface="Arial"/>
              <a:ea typeface="+mn-ea"/>
              <a:cs typeface="+mn-cs"/>
            </a:rPr>
            <a:t>Not at all</a:t>
          </a:r>
        </a:p>
      </dgm:t>
    </dgm:pt>
    <dgm:pt modelId="{EE11848C-3C34-4D98-A7FE-8567EE7F7377}" type="parTrans" cxnId="{9F714A4A-6945-4E7B-B0C3-B6931970AF52}">
      <dgm:prSet/>
      <dgm:spPr/>
      <dgm:t>
        <a:bodyPr/>
        <a:lstStyle/>
        <a:p>
          <a:endParaRPr lang="en-US"/>
        </a:p>
      </dgm:t>
    </dgm:pt>
    <dgm:pt modelId="{91EF9613-5E53-4F3B-B420-1AAF7E5CF50E}" type="sibTrans" cxnId="{9F714A4A-6945-4E7B-B0C3-B6931970AF52}">
      <dgm:prSet/>
      <dgm:spPr/>
      <dgm:t>
        <a:bodyPr/>
        <a:lstStyle/>
        <a:p>
          <a:endParaRPr lang="en-US"/>
        </a:p>
      </dgm:t>
    </dgm:pt>
    <dgm:pt modelId="{E6D1D849-CD2F-478C-BCF8-598C382FE476}">
      <dgm:prSet phldrT="[Text]"/>
      <dgm:spPr>
        <a:xfrm>
          <a:off x="269833" y="3162915"/>
          <a:ext cx="1243062" cy="690590"/>
        </a:xfrm>
        <a:noFill/>
        <a:ln>
          <a:noFill/>
        </a:ln>
        <a:effectLst/>
      </dgm:spPr>
      <dgm:t>
        <a:bodyPr/>
        <a:lstStyle/>
        <a:p>
          <a:endParaRPr lang="en-US" dirty="0">
            <a:solidFill>
              <a:srgbClr val="000000">
                <a:hueOff val="0"/>
                <a:satOff val="0"/>
                <a:lumOff val="0"/>
                <a:alphaOff val="0"/>
              </a:srgbClr>
            </a:solidFill>
            <a:latin typeface="Arial"/>
            <a:ea typeface="+mn-ea"/>
            <a:cs typeface="+mn-cs"/>
          </a:endParaRPr>
        </a:p>
      </dgm:t>
    </dgm:pt>
    <dgm:pt modelId="{80C6638B-F269-4406-A2FC-031A668D1596}" type="parTrans" cxnId="{9C85ED48-9EBF-4F90-B374-9D7C40B141B4}">
      <dgm:prSet/>
      <dgm:spPr/>
      <dgm:t>
        <a:bodyPr/>
        <a:lstStyle/>
        <a:p>
          <a:endParaRPr lang="en-US"/>
        </a:p>
      </dgm:t>
    </dgm:pt>
    <dgm:pt modelId="{2F3C0DAB-3665-4A9C-98D4-4336FD7AD68A}" type="sibTrans" cxnId="{9C85ED48-9EBF-4F90-B374-9D7C40B141B4}">
      <dgm:prSet/>
      <dgm:spPr/>
      <dgm:t>
        <a:bodyPr/>
        <a:lstStyle/>
        <a:p>
          <a:endParaRPr lang="en-US"/>
        </a:p>
      </dgm:t>
    </dgm:pt>
    <dgm:pt modelId="{F5769386-69FF-4CB8-AA56-74F77FB9D086}" type="pres">
      <dgm:prSet presAssocID="{B5661822-C6D6-408C-BA33-3644F3CF4F04}" presName="Name0" presStyleCnt="0">
        <dgm:presLayoutVars>
          <dgm:chMax/>
          <dgm:chPref/>
          <dgm:dir/>
          <dgm:animLvl val="lvl"/>
        </dgm:presLayoutVars>
      </dgm:prSet>
      <dgm:spPr/>
      <dgm:t>
        <a:bodyPr/>
        <a:lstStyle/>
        <a:p>
          <a:endParaRPr lang="en-US"/>
        </a:p>
      </dgm:t>
    </dgm:pt>
    <dgm:pt modelId="{9CEA8DE0-ABE9-4BC0-9A32-0573B5F0E53A}" type="pres">
      <dgm:prSet presAssocID="{D2172726-A9AB-4AFE-8A00-708369FD3C38}" presName="composite" presStyleCnt="0"/>
      <dgm:spPr/>
    </dgm:pt>
    <dgm:pt modelId="{D34D8D02-595B-4BA0-A1FB-B2787AF4ACB2}" type="pres">
      <dgm:prSet presAssocID="{D2172726-A9AB-4AFE-8A00-708369FD3C38}" presName="Parent1" presStyleLbl="node1" presStyleIdx="0" presStyleCnt="8" custScaleX="10604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935FF03C-9E9D-4D69-A0D0-1D4C4ACE2BAC}" type="pres">
      <dgm:prSet presAssocID="{D2172726-A9AB-4AFE-8A00-708369FD3C38}" presName="Childtext1" presStyleLbl="revTx" presStyleIdx="0" presStyleCnt="4">
        <dgm:presLayoutVars>
          <dgm:chMax val="0"/>
          <dgm:chPref val="0"/>
          <dgm:bulletEnabled val="1"/>
        </dgm:presLayoutVars>
      </dgm:prSet>
      <dgm:spPr>
        <a:prstGeom prst="rect">
          <a:avLst/>
        </a:prstGeom>
      </dgm:spPr>
      <dgm:t>
        <a:bodyPr/>
        <a:lstStyle/>
        <a:p>
          <a:endParaRPr lang="en-US"/>
        </a:p>
      </dgm:t>
    </dgm:pt>
    <dgm:pt modelId="{91DE84AE-FA8D-411B-A79C-981A6F843DEC}" type="pres">
      <dgm:prSet presAssocID="{D2172726-A9AB-4AFE-8A00-708369FD3C38}" presName="BalanceSpacing" presStyleCnt="0"/>
      <dgm:spPr/>
    </dgm:pt>
    <dgm:pt modelId="{48D65A7B-0676-470F-9B23-4BD3A51B4726}" type="pres">
      <dgm:prSet presAssocID="{D2172726-A9AB-4AFE-8A00-708369FD3C38}" presName="BalanceSpacing1" presStyleCnt="0"/>
      <dgm:spPr/>
    </dgm:pt>
    <dgm:pt modelId="{8087E478-CB72-46A5-A8ED-2E011D8E13BD}" type="pres">
      <dgm:prSet presAssocID="{2B564326-FE4C-4AC6-8D2B-F1574EB5788E}" presName="Accent1Text" presStyleLbl="node1" presStyleIdx="1" presStyleCnt="8"/>
      <dgm:spPr>
        <a:prstGeom prst="hexagon">
          <a:avLst>
            <a:gd name="adj" fmla="val 25000"/>
            <a:gd name="vf" fmla="val 115470"/>
          </a:avLst>
        </a:prstGeom>
      </dgm:spPr>
      <dgm:t>
        <a:bodyPr/>
        <a:lstStyle/>
        <a:p>
          <a:endParaRPr lang="en-US"/>
        </a:p>
      </dgm:t>
    </dgm:pt>
    <dgm:pt modelId="{FF62E273-9E76-4169-BB25-68B5ED98545C}" type="pres">
      <dgm:prSet presAssocID="{2B564326-FE4C-4AC6-8D2B-F1574EB5788E}" presName="spaceBetweenRectangles" presStyleCnt="0"/>
      <dgm:spPr/>
    </dgm:pt>
    <dgm:pt modelId="{FDD48F87-AB7D-48F0-8BD1-525D3885088C}" type="pres">
      <dgm:prSet presAssocID="{7E46B78D-5183-4C4B-8DFF-72493AB3DFA7}" presName="composite" presStyleCnt="0"/>
      <dgm:spPr/>
    </dgm:pt>
    <dgm:pt modelId="{386334F6-7822-4DAD-A4E3-8466845DC430}" type="pres">
      <dgm:prSet presAssocID="{7E46B78D-5183-4C4B-8DFF-72493AB3DFA7}" presName="Parent1" presStyleLbl="node1" presStyleIdx="2"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D5DDB672-BEB2-43BF-BBA8-63FBA06ABB21}" type="pres">
      <dgm:prSet presAssocID="{7E46B78D-5183-4C4B-8DFF-72493AB3DFA7}" presName="Childtext1" presStyleLbl="revTx" presStyleIdx="1" presStyleCnt="4">
        <dgm:presLayoutVars>
          <dgm:chMax val="0"/>
          <dgm:chPref val="0"/>
          <dgm:bulletEnabled val="1"/>
        </dgm:presLayoutVars>
      </dgm:prSet>
      <dgm:spPr>
        <a:prstGeom prst="rect">
          <a:avLst/>
        </a:prstGeom>
      </dgm:spPr>
      <dgm:t>
        <a:bodyPr/>
        <a:lstStyle/>
        <a:p>
          <a:endParaRPr lang="en-US"/>
        </a:p>
      </dgm:t>
    </dgm:pt>
    <dgm:pt modelId="{1E51CE8B-E727-4CFF-8F40-C48D7CFD6B42}" type="pres">
      <dgm:prSet presAssocID="{7E46B78D-5183-4C4B-8DFF-72493AB3DFA7}" presName="BalanceSpacing" presStyleCnt="0"/>
      <dgm:spPr/>
    </dgm:pt>
    <dgm:pt modelId="{8074ECA6-AB22-42CD-AF9A-A96A783B00D3}" type="pres">
      <dgm:prSet presAssocID="{7E46B78D-5183-4C4B-8DFF-72493AB3DFA7}" presName="BalanceSpacing1" presStyleCnt="0"/>
      <dgm:spPr/>
    </dgm:pt>
    <dgm:pt modelId="{57699B11-5184-42C2-A5C5-A68F1B2B782E}" type="pres">
      <dgm:prSet presAssocID="{7C103D0B-CFF6-4FA8-8D1D-5A14DDD2E6C9}" presName="Accent1Text" presStyleLbl="node1" presStyleIdx="3" presStyleCnt="8"/>
      <dgm:spPr>
        <a:prstGeom prst="hexagon">
          <a:avLst>
            <a:gd name="adj" fmla="val 25000"/>
            <a:gd name="vf" fmla="val 115470"/>
          </a:avLst>
        </a:prstGeom>
      </dgm:spPr>
      <dgm:t>
        <a:bodyPr/>
        <a:lstStyle/>
        <a:p>
          <a:endParaRPr lang="en-US"/>
        </a:p>
      </dgm:t>
    </dgm:pt>
    <dgm:pt modelId="{830D646A-89A3-4264-B29F-07ACB7FEB9ED}" type="pres">
      <dgm:prSet presAssocID="{7C103D0B-CFF6-4FA8-8D1D-5A14DDD2E6C9}" presName="spaceBetweenRectangles" presStyleCnt="0"/>
      <dgm:spPr/>
    </dgm:pt>
    <dgm:pt modelId="{DE09EB11-6D63-4480-97B0-329D36B791DE}" type="pres">
      <dgm:prSet presAssocID="{65B99F22-7FC4-4052-B3B6-65B9A5921CA8}" presName="composite" presStyleCnt="0"/>
      <dgm:spPr/>
    </dgm:pt>
    <dgm:pt modelId="{13C9C9BD-2CD6-4D41-9AFE-ACB22117FC3D}" type="pres">
      <dgm:prSet presAssocID="{65B99F22-7FC4-4052-B3B6-65B9A5921CA8}" presName="Parent1" presStyleLbl="node1" presStyleIdx="4"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35F5CF78-1706-4124-BD62-121E5EF611B1}" type="pres">
      <dgm:prSet presAssocID="{65B99F22-7FC4-4052-B3B6-65B9A5921CA8}" presName="Childtext1" presStyleLbl="revTx" presStyleIdx="2" presStyleCnt="4">
        <dgm:presLayoutVars>
          <dgm:chMax val="0"/>
          <dgm:chPref val="0"/>
          <dgm:bulletEnabled val="1"/>
        </dgm:presLayoutVars>
      </dgm:prSet>
      <dgm:spPr>
        <a:prstGeom prst="rect">
          <a:avLst/>
        </a:prstGeom>
      </dgm:spPr>
      <dgm:t>
        <a:bodyPr/>
        <a:lstStyle/>
        <a:p>
          <a:endParaRPr lang="en-US"/>
        </a:p>
      </dgm:t>
    </dgm:pt>
    <dgm:pt modelId="{CDE4315D-FD5E-4C0C-A8F8-F8C5D1AFAA05}" type="pres">
      <dgm:prSet presAssocID="{65B99F22-7FC4-4052-B3B6-65B9A5921CA8}" presName="BalanceSpacing" presStyleCnt="0"/>
      <dgm:spPr/>
    </dgm:pt>
    <dgm:pt modelId="{01DA7F88-7D69-458C-B8DD-4F28675119F3}" type="pres">
      <dgm:prSet presAssocID="{65B99F22-7FC4-4052-B3B6-65B9A5921CA8}" presName="BalanceSpacing1" presStyleCnt="0"/>
      <dgm:spPr/>
    </dgm:pt>
    <dgm:pt modelId="{9A0776BD-04C8-4422-8A34-CF071A2BBB28}" type="pres">
      <dgm:prSet presAssocID="{D3F2D520-B5E4-4B6F-B6D3-6E37D370A82C}" presName="Accent1Text" presStyleLbl="node1" presStyleIdx="5" presStyleCnt="8"/>
      <dgm:spPr>
        <a:prstGeom prst="hexagon">
          <a:avLst>
            <a:gd name="adj" fmla="val 25000"/>
            <a:gd name="vf" fmla="val 115470"/>
          </a:avLst>
        </a:prstGeom>
      </dgm:spPr>
      <dgm:t>
        <a:bodyPr/>
        <a:lstStyle/>
        <a:p>
          <a:endParaRPr lang="en-US"/>
        </a:p>
      </dgm:t>
    </dgm:pt>
    <dgm:pt modelId="{99B5D2B2-6171-405F-B1C3-6EFB64E82CB0}" type="pres">
      <dgm:prSet presAssocID="{D3F2D520-B5E4-4B6F-B6D3-6E37D370A82C}" presName="spaceBetweenRectangles" presStyleCnt="0"/>
      <dgm:spPr/>
    </dgm:pt>
    <dgm:pt modelId="{5E88F0F4-C3D3-4651-8819-E39D3B1E97DC}" type="pres">
      <dgm:prSet presAssocID="{122FE1A3-4E6A-4948-B0A3-72E22C1A93D8}" presName="composite" presStyleCnt="0"/>
      <dgm:spPr/>
    </dgm:pt>
    <dgm:pt modelId="{53821064-93BF-46F2-B51A-5690245CD0A7}" type="pres">
      <dgm:prSet presAssocID="{122FE1A3-4E6A-4948-B0A3-72E22C1A93D8}" presName="Parent1" presStyleLbl="node1" presStyleIdx="6" presStyleCnt="8">
        <dgm:presLayoutVars>
          <dgm:chMax val="1"/>
          <dgm:chPref val="1"/>
          <dgm:bulletEnabled val="1"/>
        </dgm:presLayoutVars>
      </dgm:prSet>
      <dgm:spPr>
        <a:prstGeom prst="hexagon">
          <a:avLst>
            <a:gd name="adj" fmla="val 25000"/>
            <a:gd name="vf" fmla="val 115470"/>
          </a:avLst>
        </a:prstGeom>
      </dgm:spPr>
      <dgm:t>
        <a:bodyPr/>
        <a:lstStyle/>
        <a:p>
          <a:endParaRPr lang="en-US"/>
        </a:p>
      </dgm:t>
    </dgm:pt>
    <dgm:pt modelId="{C3FA21BB-BCEB-4CBA-B004-B410BDFA7F63}" type="pres">
      <dgm:prSet presAssocID="{122FE1A3-4E6A-4948-B0A3-72E22C1A93D8}" presName="Childtext1" presStyleLbl="revTx" presStyleIdx="3" presStyleCnt="4">
        <dgm:presLayoutVars>
          <dgm:chMax val="0"/>
          <dgm:chPref val="0"/>
          <dgm:bulletEnabled val="1"/>
        </dgm:presLayoutVars>
      </dgm:prSet>
      <dgm:spPr>
        <a:prstGeom prst="rect">
          <a:avLst/>
        </a:prstGeom>
      </dgm:spPr>
      <dgm:t>
        <a:bodyPr/>
        <a:lstStyle/>
        <a:p>
          <a:endParaRPr lang="en-US"/>
        </a:p>
      </dgm:t>
    </dgm:pt>
    <dgm:pt modelId="{BE2988F3-AA7D-42C7-824C-71AED75177E7}" type="pres">
      <dgm:prSet presAssocID="{122FE1A3-4E6A-4948-B0A3-72E22C1A93D8}" presName="BalanceSpacing" presStyleCnt="0"/>
      <dgm:spPr/>
    </dgm:pt>
    <dgm:pt modelId="{8B42FF6B-CC35-420E-84AC-F97B993ABC9C}" type="pres">
      <dgm:prSet presAssocID="{122FE1A3-4E6A-4948-B0A3-72E22C1A93D8}" presName="BalanceSpacing1" presStyleCnt="0"/>
      <dgm:spPr/>
    </dgm:pt>
    <dgm:pt modelId="{9D93379E-94A0-4DD5-80D7-632530A43729}" type="pres">
      <dgm:prSet presAssocID="{A8E4AD7D-2831-4BE5-BB4D-A652A104CE4B}" presName="Accent1Text" presStyleLbl="node1" presStyleIdx="7" presStyleCnt="8"/>
      <dgm:spPr>
        <a:prstGeom prst="hexagon">
          <a:avLst>
            <a:gd name="adj" fmla="val 25000"/>
            <a:gd name="vf" fmla="val 115470"/>
          </a:avLst>
        </a:prstGeom>
      </dgm:spPr>
      <dgm:t>
        <a:bodyPr/>
        <a:lstStyle/>
        <a:p>
          <a:endParaRPr lang="en-US"/>
        </a:p>
      </dgm:t>
    </dgm:pt>
  </dgm:ptLst>
  <dgm:cxnLst>
    <dgm:cxn modelId="{7B10E247-E5F0-4927-85FE-7D3ED1076E12}" type="presOf" srcId="{122FE1A3-4E6A-4948-B0A3-72E22C1A93D8}" destId="{53821064-93BF-46F2-B51A-5690245CD0A7}" srcOrd="0" destOrd="0" presId="urn:microsoft.com/office/officeart/2008/layout/AlternatingHexagons"/>
    <dgm:cxn modelId="{5DB50256-2E17-47C8-A62E-ABA56DAAFE78}" srcId="{65B99F22-7FC4-4052-B3B6-65B9A5921CA8}" destId="{F553AA61-06EC-4198-B926-1FB2C4248309}" srcOrd="0" destOrd="0" parTransId="{030F4FAF-55D3-4AC9-9592-0922B2E1E7DA}" sibTransId="{4AA230F6-34D1-481F-843A-A451D136CC79}"/>
    <dgm:cxn modelId="{4DC76381-D0A2-4665-9383-0270E3997101}" type="presOf" srcId="{D2172726-A9AB-4AFE-8A00-708369FD3C38}" destId="{D34D8D02-595B-4BA0-A1FB-B2787AF4ACB2}" srcOrd="0" destOrd="0" presId="urn:microsoft.com/office/officeart/2008/layout/AlternatingHexagons"/>
    <dgm:cxn modelId="{27D6A016-1854-428C-A0F3-E3DCF1559AD1}" type="presOf" srcId="{4605F1B3-FC4C-4D8D-8029-20E6891CCC57}" destId="{C3FA21BB-BCEB-4CBA-B004-B410BDFA7F63}" srcOrd="0" destOrd="0" presId="urn:microsoft.com/office/officeart/2008/layout/AlternatingHexagons"/>
    <dgm:cxn modelId="{9681017B-FE15-4868-B427-C0589ADB029F}" type="presOf" srcId="{A8E4AD7D-2831-4BE5-BB4D-A652A104CE4B}" destId="{9D93379E-94A0-4DD5-80D7-632530A43729}" srcOrd="0" destOrd="0" presId="urn:microsoft.com/office/officeart/2008/layout/AlternatingHexagons"/>
    <dgm:cxn modelId="{6638B973-D2CF-475D-89A6-A5D06CCFAD10}" type="presOf" srcId="{7E46B78D-5183-4C4B-8DFF-72493AB3DFA7}" destId="{386334F6-7822-4DAD-A4E3-8466845DC430}" srcOrd="0" destOrd="0" presId="urn:microsoft.com/office/officeart/2008/layout/AlternatingHexagons"/>
    <dgm:cxn modelId="{74EDA387-442C-406E-AAF5-675F94934C31}" type="presOf" srcId="{B5661822-C6D6-408C-BA33-3644F3CF4F04}" destId="{F5769386-69FF-4CB8-AA56-74F77FB9D086}" srcOrd="0" destOrd="0" presId="urn:microsoft.com/office/officeart/2008/layout/AlternatingHexagons"/>
    <dgm:cxn modelId="{1CDF0099-9740-499A-B4ED-F4157A962703}" type="presOf" srcId="{7C103D0B-CFF6-4FA8-8D1D-5A14DDD2E6C9}" destId="{57699B11-5184-42C2-A5C5-A68F1B2B782E}" srcOrd="0" destOrd="0" presId="urn:microsoft.com/office/officeart/2008/layout/AlternatingHexagons"/>
    <dgm:cxn modelId="{4B74725B-0604-4B95-8E55-8F42E9EA39C9}" type="presOf" srcId="{E6D1D849-CD2F-478C-BCF8-598C382FE476}" destId="{C3FA21BB-BCEB-4CBA-B004-B410BDFA7F63}" srcOrd="0" destOrd="1" presId="urn:microsoft.com/office/officeart/2008/layout/AlternatingHexagons"/>
    <dgm:cxn modelId="{9F714A4A-6945-4E7B-B0C3-B6931970AF52}" srcId="{122FE1A3-4E6A-4948-B0A3-72E22C1A93D8}" destId="{4605F1B3-FC4C-4D8D-8029-20E6891CCC57}" srcOrd="0" destOrd="0" parTransId="{EE11848C-3C34-4D98-A7FE-8567EE7F7377}" sibTransId="{91EF9613-5E53-4F3B-B420-1AAF7E5CF50E}"/>
    <dgm:cxn modelId="{A64BE786-A53E-4161-B3D7-6739BD97625B}" srcId="{B5661822-C6D6-408C-BA33-3644F3CF4F04}" destId="{122FE1A3-4E6A-4948-B0A3-72E22C1A93D8}" srcOrd="3" destOrd="0" parTransId="{55570A84-2623-489C-B0FB-0C960F7260FF}" sibTransId="{A8E4AD7D-2831-4BE5-BB4D-A652A104CE4B}"/>
    <dgm:cxn modelId="{1798AD2A-F69F-4BC6-9A3E-1EDF47370664}" srcId="{B5661822-C6D6-408C-BA33-3644F3CF4F04}" destId="{65B99F22-7FC4-4052-B3B6-65B9A5921CA8}" srcOrd="2" destOrd="0" parTransId="{8FC2E016-52C1-4862-A687-15C8A869E4F4}" sibTransId="{D3F2D520-B5E4-4B6F-B6D3-6E37D370A82C}"/>
    <dgm:cxn modelId="{9C85ED48-9EBF-4F90-B374-9D7C40B141B4}" srcId="{122FE1A3-4E6A-4948-B0A3-72E22C1A93D8}" destId="{E6D1D849-CD2F-478C-BCF8-598C382FE476}" srcOrd="1" destOrd="0" parTransId="{80C6638B-F269-4406-A2FC-031A668D1596}" sibTransId="{2F3C0DAB-3665-4A9C-98D4-4336FD7AD68A}"/>
    <dgm:cxn modelId="{F3A1798F-D2F0-40A1-A645-2EE9D3561BE8}" srcId="{B5661822-C6D6-408C-BA33-3644F3CF4F04}" destId="{7E46B78D-5183-4C4B-8DFF-72493AB3DFA7}" srcOrd="1" destOrd="0" parTransId="{9F44FFF1-3B4E-4144-83BE-1C45C39CEC64}" sibTransId="{7C103D0B-CFF6-4FA8-8D1D-5A14DDD2E6C9}"/>
    <dgm:cxn modelId="{D3B4AB07-80C0-4229-9C23-62580FB73084}" type="presOf" srcId="{2B564326-FE4C-4AC6-8D2B-F1574EB5788E}" destId="{8087E478-CB72-46A5-A8ED-2E011D8E13BD}" srcOrd="0" destOrd="0" presId="urn:microsoft.com/office/officeart/2008/layout/AlternatingHexagons"/>
    <dgm:cxn modelId="{81B757CE-0C7C-447C-8949-0F662D146F1F}" type="presOf" srcId="{65B99F22-7FC4-4052-B3B6-65B9A5921CA8}" destId="{13C9C9BD-2CD6-4D41-9AFE-ACB22117FC3D}" srcOrd="0" destOrd="0" presId="urn:microsoft.com/office/officeart/2008/layout/AlternatingHexagons"/>
    <dgm:cxn modelId="{920FDAC6-13C2-4BC8-AFA8-2332972D34F2}" type="presOf" srcId="{F553AA61-06EC-4198-B926-1FB2C4248309}" destId="{35F5CF78-1706-4124-BD62-121E5EF611B1}" srcOrd="0" destOrd="0" presId="urn:microsoft.com/office/officeart/2008/layout/AlternatingHexagons"/>
    <dgm:cxn modelId="{DD778EE8-059C-4184-A66C-E09C91B1C04E}" type="presOf" srcId="{461F0DC1-322B-4586-B549-55D8232390B9}" destId="{D5DDB672-BEB2-43BF-BBA8-63FBA06ABB21}" srcOrd="0" destOrd="0" presId="urn:microsoft.com/office/officeart/2008/layout/AlternatingHexagons"/>
    <dgm:cxn modelId="{C06EA13C-BF46-4AC8-B682-C2D10A7A0473}" srcId="{D2172726-A9AB-4AFE-8A00-708369FD3C38}" destId="{B091BB7E-E49F-499D-A8E0-8C76C0C96C6B}" srcOrd="0" destOrd="0" parTransId="{E2FBD9C9-0A70-49DB-9286-D21642F7ECF1}" sibTransId="{553FA457-317C-478D-A85B-A27BFDB88DDC}"/>
    <dgm:cxn modelId="{0FABF80C-F531-4CA4-AC35-AA575AE3B5BB}" type="presOf" srcId="{B091BB7E-E49F-499D-A8E0-8C76C0C96C6B}" destId="{935FF03C-9E9D-4D69-A0D0-1D4C4ACE2BAC}" srcOrd="0" destOrd="0" presId="urn:microsoft.com/office/officeart/2008/layout/AlternatingHexagons"/>
    <dgm:cxn modelId="{10364A78-304F-4C5D-BBA1-ACA9BC09E015}" srcId="{7E46B78D-5183-4C4B-8DFF-72493AB3DFA7}" destId="{461F0DC1-322B-4586-B549-55D8232390B9}" srcOrd="0" destOrd="0" parTransId="{B6175D9F-D325-41FC-9D45-117F237F733A}" sibTransId="{EE482425-AC74-40B0-BDED-93D047C72528}"/>
    <dgm:cxn modelId="{93F12DF4-5932-44EF-9B10-72EA88960DD0}" type="presOf" srcId="{D3F2D520-B5E4-4B6F-B6D3-6E37D370A82C}" destId="{9A0776BD-04C8-4422-8A34-CF071A2BBB28}" srcOrd="0" destOrd="0" presId="urn:microsoft.com/office/officeart/2008/layout/AlternatingHexagons"/>
    <dgm:cxn modelId="{97B5EF58-EBD2-4140-8015-0F9B72372FA1}" srcId="{B5661822-C6D6-408C-BA33-3644F3CF4F04}" destId="{D2172726-A9AB-4AFE-8A00-708369FD3C38}" srcOrd="0" destOrd="0" parTransId="{727C0582-083C-4B52-84F1-7C5BF3BE634E}" sibTransId="{2B564326-FE4C-4AC6-8D2B-F1574EB5788E}"/>
    <dgm:cxn modelId="{76DD9F9F-98D9-4DE6-AD85-5D58F5973625}" type="presParOf" srcId="{F5769386-69FF-4CB8-AA56-74F77FB9D086}" destId="{9CEA8DE0-ABE9-4BC0-9A32-0573B5F0E53A}" srcOrd="0" destOrd="0" presId="urn:microsoft.com/office/officeart/2008/layout/AlternatingHexagons"/>
    <dgm:cxn modelId="{294A3CF3-2BE0-4658-9A67-98966E0BC083}" type="presParOf" srcId="{9CEA8DE0-ABE9-4BC0-9A32-0573B5F0E53A}" destId="{D34D8D02-595B-4BA0-A1FB-B2787AF4ACB2}" srcOrd="0" destOrd="0" presId="urn:microsoft.com/office/officeart/2008/layout/AlternatingHexagons"/>
    <dgm:cxn modelId="{6D4830C7-6F76-4253-B21F-E22CC03AAEB8}" type="presParOf" srcId="{9CEA8DE0-ABE9-4BC0-9A32-0573B5F0E53A}" destId="{935FF03C-9E9D-4D69-A0D0-1D4C4ACE2BAC}" srcOrd="1" destOrd="0" presId="urn:microsoft.com/office/officeart/2008/layout/AlternatingHexagons"/>
    <dgm:cxn modelId="{3C4E728D-F004-4412-8864-8ACB7C349E00}" type="presParOf" srcId="{9CEA8DE0-ABE9-4BC0-9A32-0573B5F0E53A}" destId="{91DE84AE-FA8D-411B-A79C-981A6F843DEC}" srcOrd="2" destOrd="0" presId="urn:microsoft.com/office/officeart/2008/layout/AlternatingHexagons"/>
    <dgm:cxn modelId="{D7565F65-4B3C-4447-8E9A-2A415A1DB370}" type="presParOf" srcId="{9CEA8DE0-ABE9-4BC0-9A32-0573B5F0E53A}" destId="{48D65A7B-0676-470F-9B23-4BD3A51B4726}" srcOrd="3" destOrd="0" presId="urn:microsoft.com/office/officeart/2008/layout/AlternatingHexagons"/>
    <dgm:cxn modelId="{DA189DD6-D0DD-472E-B467-8B96AA5B8589}" type="presParOf" srcId="{9CEA8DE0-ABE9-4BC0-9A32-0573B5F0E53A}" destId="{8087E478-CB72-46A5-A8ED-2E011D8E13BD}" srcOrd="4" destOrd="0" presId="urn:microsoft.com/office/officeart/2008/layout/AlternatingHexagons"/>
    <dgm:cxn modelId="{E2683A24-7C38-44E7-A034-1720981AA261}" type="presParOf" srcId="{F5769386-69FF-4CB8-AA56-74F77FB9D086}" destId="{FF62E273-9E76-4169-BB25-68B5ED98545C}" srcOrd="1" destOrd="0" presId="urn:microsoft.com/office/officeart/2008/layout/AlternatingHexagons"/>
    <dgm:cxn modelId="{4CAF2799-F1D5-4C2A-947B-12203305C222}" type="presParOf" srcId="{F5769386-69FF-4CB8-AA56-74F77FB9D086}" destId="{FDD48F87-AB7D-48F0-8BD1-525D3885088C}" srcOrd="2" destOrd="0" presId="urn:microsoft.com/office/officeart/2008/layout/AlternatingHexagons"/>
    <dgm:cxn modelId="{C2655F40-2E9F-4D80-AE6F-E941B48C6463}" type="presParOf" srcId="{FDD48F87-AB7D-48F0-8BD1-525D3885088C}" destId="{386334F6-7822-4DAD-A4E3-8466845DC430}" srcOrd="0" destOrd="0" presId="urn:microsoft.com/office/officeart/2008/layout/AlternatingHexagons"/>
    <dgm:cxn modelId="{AFC6A2D9-B5A4-49C1-B8CC-B35EAC4C9A51}" type="presParOf" srcId="{FDD48F87-AB7D-48F0-8BD1-525D3885088C}" destId="{D5DDB672-BEB2-43BF-BBA8-63FBA06ABB21}" srcOrd="1" destOrd="0" presId="urn:microsoft.com/office/officeart/2008/layout/AlternatingHexagons"/>
    <dgm:cxn modelId="{6B484967-C82E-4271-ADBF-B46AB06AA535}" type="presParOf" srcId="{FDD48F87-AB7D-48F0-8BD1-525D3885088C}" destId="{1E51CE8B-E727-4CFF-8F40-C48D7CFD6B42}" srcOrd="2" destOrd="0" presId="urn:microsoft.com/office/officeart/2008/layout/AlternatingHexagons"/>
    <dgm:cxn modelId="{163DB53C-377E-4AA6-8DDC-581D285BF523}" type="presParOf" srcId="{FDD48F87-AB7D-48F0-8BD1-525D3885088C}" destId="{8074ECA6-AB22-42CD-AF9A-A96A783B00D3}" srcOrd="3" destOrd="0" presId="urn:microsoft.com/office/officeart/2008/layout/AlternatingHexagons"/>
    <dgm:cxn modelId="{902393C6-8778-4B77-B247-CACD2936CCDE}" type="presParOf" srcId="{FDD48F87-AB7D-48F0-8BD1-525D3885088C}" destId="{57699B11-5184-42C2-A5C5-A68F1B2B782E}" srcOrd="4" destOrd="0" presId="urn:microsoft.com/office/officeart/2008/layout/AlternatingHexagons"/>
    <dgm:cxn modelId="{D42AEAF9-A1B3-4BA9-9D98-B31118376D70}" type="presParOf" srcId="{F5769386-69FF-4CB8-AA56-74F77FB9D086}" destId="{830D646A-89A3-4264-B29F-07ACB7FEB9ED}" srcOrd="3" destOrd="0" presId="urn:microsoft.com/office/officeart/2008/layout/AlternatingHexagons"/>
    <dgm:cxn modelId="{FF76A8F4-897C-4E29-AC90-3D9C7B597B07}" type="presParOf" srcId="{F5769386-69FF-4CB8-AA56-74F77FB9D086}" destId="{DE09EB11-6D63-4480-97B0-329D36B791DE}" srcOrd="4" destOrd="0" presId="urn:microsoft.com/office/officeart/2008/layout/AlternatingHexagons"/>
    <dgm:cxn modelId="{04858FD1-BEF1-4731-8AC6-72C2CF2F6B33}" type="presParOf" srcId="{DE09EB11-6D63-4480-97B0-329D36B791DE}" destId="{13C9C9BD-2CD6-4D41-9AFE-ACB22117FC3D}" srcOrd="0" destOrd="0" presId="urn:microsoft.com/office/officeart/2008/layout/AlternatingHexagons"/>
    <dgm:cxn modelId="{D8C3B89E-25BC-40A7-9CF9-64DBCAC758FF}" type="presParOf" srcId="{DE09EB11-6D63-4480-97B0-329D36B791DE}" destId="{35F5CF78-1706-4124-BD62-121E5EF611B1}" srcOrd="1" destOrd="0" presId="urn:microsoft.com/office/officeart/2008/layout/AlternatingHexagons"/>
    <dgm:cxn modelId="{45BEFB3A-DCC5-4A44-A565-D0AF0727CD81}" type="presParOf" srcId="{DE09EB11-6D63-4480-97B0-329D36B791DE}" destId="{CDE4315D-FD5E-4C0C-A8F8-F8C5D1AFAA05}" srcOrd="2" destOrd="0" presId="urn:microsoft.com/office/officeart/2008/layout/AlternatingHexagons"/>
    <dgm:cxn modelId="{D5037284-1AFC-4729-B89C-E1C40416B43C}" type="presParOf" srcId="{DE09EB11-6D63-4480-97B0-329D36B791DE}" destId="{01DA7F88-7D69-458C-B8DD-4F28675119F3}" srcOrd="3" destOrd="0" presId="urn:microsoft.com/office/officeart/2008/layout/AlternatingHexagons"/>
    <dgm:cxn modelId="{EE2CD1AC-611C-4BF4-922C-FCB341A3D96A}" type="presParOf" srcId="{DE09EB11-6D63-4480-97B0-329D36B791DE}" destId="{9A0776BD-04C8-4422-8A34-CF071A2BBB28}" srcOrd="4" destOrd="0" presId="urn:microsoft.com/office/officeart/2008/layout/AlternatingHexagons"/>
    <dgm:cxn modelId="{A85D7FD4-DF08-4C44-B1BA-B388568CF62A}" type="presParOf" srcId="{F5769386-69FF-4CB8-AA56-74F77FB9D086}" destId="{99B5D2B2-6171-405F-B1C3-6EFB64E82CB0}" srcOrd="5" destOrd="0" presId="urn:microsoft.com/office/officeart/2008/layout/AlternatingHexagons"/>
    <dgm:cxn modelId="{3F347DF1-796D-40FE-BA6B-929689F07881}" type="presParOf" srcId="{F5769386-69FF-4CB8-AA56-74F77FB9D086}" destId="{5E88F0F4-C3D3-4651-8819-E39D3B1E97DC}" srcOrd="6" destOrd="0" presId="urn:microsoft.com/office/officeart/2008/layout/AlternatingHexagons"/>
    <dgm:cxn modelId="{3662BE07-5F72-44C1-BC65-5470864A2DCF}" type="presParOf" srcId="{5E88F0F4-C3D3-4651-8819-E39D3B1E97DC}" destId="{53821064-93BF-46F2-B51A-5690245CD0A7}" srcOrd="0" destOrd="0" presId="urn:microsoft.com/office/officeart/2008/layout/AlternatingHexagons"/>
    <dgm:cxn modelId="{2DB8B7BA-4B04-4032-B5D7-12DE9C6EA51A}" type="presParOf" srcId="{5E88F0F4-C3D3-4651-8819-E39D3B1E97DC}" destId="{C3FA21BB-BCEB-4CBA-B004-B410BDFA7F63}" srcOrd="1" destOrd="0" presId="urn:microsoft.com/office/officeart/2008/layout/AlternatingHexagons"/>
    <dgm:cxn modelId="{F4131394-E897-4356-8462-93BE476D2B64}" type="presParOf" srcId="{5E88F0F4-C3D3-4651-8819-E39D3B1E97DC}" destId="{BE2988F3-AA7D-42C7-824C-71AED75177E7}" srcOrd="2" destOrd="0" presId="urn:microsoft.com/office/officeart/2008/layout/AlternatingHexagons"/>
    <dgm:cxn modelId="{E6147B8B-67A7-4199-B1D8-C2E2429CF5F9}" type="presParOf" srcId="{5E88F0F4-C3D3-4651-8819-E39D3B1E97DC}" destId="{8B42FF6B-CC35-420E-84AC-F97B993ABC9C}" srcOrd="3" destOrd="0" presId="urn:microsoft.com/office/officeart/2008/layout/AlternatingHexagons"/>
    <dgm:cxn modelId="{0550D9D4-0479-47EF-A77F-087C58CB3F3C}" type="presParOf" srcId="{5E88F0F4-C3D3-4651-8819-E39D3B1E97DC}" destId="{9D93379E-94A0-4DD5-80D7-632530A43729}"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0.51227</cdr:x>
      <cdr:y>0.17651</cdr:y>
    </cdr:from>
    <cdr:to>
      <cdr:x>0.62938</cdr:x>
      <cdr:y>0.28762</cdr:y>
    </cdr:to>
    <cdr:sp macro="" textlink="">
      <cdr:nvSpPr>
        <cdr:cNvPr id="5" name="TextBox 1"/>
        <cdr:cNvSpPr txBox="1"/>
      </cdr:nvSpPr>
      <cdr:spPr>
        <a:xfrm xmlns:a="http://schemas.openxmlformats.org/drawingml/2006/main">
          <a:off x="4301916" y="935021"/>
          <a:ext cx="983470" cy="588580"/>
        </a:xfrm>
        <a:prstGeom xmlns:a="http://schemas.openxmlformats.org/drawingml/2006/main" prst="rect">
          <a:avLst/>
        </a:prstGeom>
        <a:ln xmlns:a="http://schemas.openxmlformats.org/drawingml/2006/main" w="25400">
          <a:solidFill>
            <a:srgbClr val="FF000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a:latin typeface="Times New Roman" panose="02020603050405020304" pitchFamily="18" charset="0"/>
              <a:cs typeface="Times New Roman" panose="02020603050405020304" pitchFamily="18" charset="0"/>
            </a:rPr>
            <a:t>Revised OIICS</a:t>
          </a:r>
        </a:p>
      </cdr:txBody>
    </cdr:sp>
  </cdr:relSizeAnchor>
  <cdr:relSizeAnchor xmlns:cdr="http://schemas.openxmlformats.org/drawingml/2006/chartDrawing">
    <cdr:from>
      <cdr:x>0.57385</cdr:x>
      <cdr:y>0.28786</cdr:y>
    </cdr:from>
    <cdr:to>
      <cdr:x>0.57385</cdr:x>
      <cdr:y>0.80571</cdr:y>
    </cdr:to>
    <cdr:cxnSp macro="">
      <cdr:nvCxnSpPr>
        <cdr:cNvPr id="6" name="Straight Connector 5">
          <a:extLst xmlns:a="http://schemas.openxmlformats.org/drawingml/2006/main">
            <a:ext uri="{FF2B5EF4-FFF2-40B4-BE49-F238E27FC236}">
              <a16:creationId xmlns:a16="http://schemas.microsoft.com/office/drawing/2014/main" xmlns="" id="{CFF895F9-A193-42F1-9E13-346C92E1F799}"/>
            </a:ext>
          </a:extLst>
        </cdr:cNvPr>
        <cdr:cNvCxnSpPr/>
      </cdr:nvCxnSpPr>
      <cdr:spPr>
        <a:xfrm xmlns:a="http://schemas.openxmlformats.org/drawingml/2006/main" flipV="1">
          <a:off x="4819092" y="1524891"/>
          <a:ext cx="0" cy="2743191"/>
        </a:xfrm>
        <a:prstGeom xmlns:a="http://schemas.openxmlformats.org/drawingml/2006/main" prst="line">
          <a:avLst/>
        </a:prstGeom>
        <a:ln xmlns:a="http://schemas.openxmlformats.org/drawingml/2006/main" w="254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0.53209</cdr:x>
      <cdr:y>0</cdr:y>
    </cdr:from>
    <cdr:to>
      <cdr:x>0.95988</cdr:x>
      <cdr:y>0.07649</cdr:y>
    </cdr:to>
    <cdr:sp macro="" textlink="">
      <cdr:nvSpPr>
        <cdr:cNvPr id="2" name="TextBox 1"/>
        <cdr:cNvSpPr txBox="1"/>
      </cdr:nvSpPr>
      <cdr:spPr>
        <a:xfrm xmlns:a="http://schemas.openxmlformats.org/drawingml/2006/main">
          <a:off x="4572000" y="0"/>
          <a:ext cx="3675788" cy="43562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dirty="0">
              <a:latin typeface="Times New Roman" panose="02020603050405020304" pitchFamily="18" charset="0"/>
              <a:cs typeface="Times New Roman" panose="02020603050405020304" pitchFamily="18" charset="0"/>
            </a:rPr>
            <a:t>2017 (Total = 1,013)</a:t>
          </a:r>
        </a:p>
        <a:p xmlns:a="http://schemas.openxmlformats.org/drawingml/2006/main">
          <a:endParaRPr lang="en-US" sz="1100" dirty="0"/>
        </a:p>
      </cdr:txBody>
    </cdr:sp>
  </cdr:relSizeAnchor>
  <cdr:relSizeAnchor xmlns:cdr="http://schemas.openxmlformats.org/drawingml/2006/chartDrawing">
    <cdr:from>
      <cdr:x>0.03234</cdr:x>
      <cdr:y>0.00184</cdr:y>
    </cdr:from>
    <cdr:to>
      <cdr:x>0.47427</cdr:x>
      <cdr:y>0.07114</cdr:y>
    </cdr:to>
    <cdr:sp macro="" textlink="">
      <cdr:nvSpPr>
        <cdr:cNvPr id="3" name="TextBox 1"/>
        <cdr:cNvSpPr txBox="1"/>
      </cdr:nvSpPr>
      <cdr:spPr>
        <a:xfrm xmlns:a="http://schemas.openxmlformats.org/drawingml/2006/main">
          <a:off x="277923" y="10455"/>
          <a:ext cx="3797285" cy="39467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latin typeface="Times New Roman" panose="02020603050405020304" pitchFamily="18" charset="0"/>
              <a:cs typeface="Times New Roman" panose="02020603050405020304" pitchFamily="18" charset="0"/>
            </a:rPr>
            <a:t>2011 (Total = 781)</a:t>
          </a:r>
          <a:endParaRPr lang="en-US" sz="11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0.19826</cdr:x>
      <cdr:y>0.01764</cdr:y>
    </cdr:from>
    <cdr:to>
      <cdr:x>0.44371</cdr:x>
      <cdr:y>0.09041</cdr:y>
    </cdr:to>
    <cdr:sp macro="" textlink="">
      <cdr:nvSpPr>
        <cdr:cNvPr id="3" name="Text Box 4"/>
        <cdr:cNvSpPr txBox="1">
          <a:spLocks xmlns:a="http://schemas.openxmlformats.org/drawingml/2006/main" noChangeArrowheads="1"/>
        </cdr:cNvSpPr>
      </cdr:nvSpPr>
      <cdr:spPr bwMode="auto">
        <a:xfrm xmlns:a="http://schemas.openxmlformats.org/drawingml/2006/main">
          <a:off x="1661829" y="89540"/>
          <a:ext cx="2057362" cy="36931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wrap="square" lIns="91429" tIns="45714" rIns="91429" bIns="45714">
          <a:spAutoFit/>
        </a:bodyPr>
        <a:lstStyle xmlns:a="http://schemas.openxmlformats.org/drawingml/2006/main">
          <a:defPPr>
            <a:defRPr lang="en-US"/>
          </a:defPPr>
          <a:lvl1pPr algn="l" rtl="0" eaLnBrk="0" fontAlgn="base" hangingPunct="0">
            <a:spcBef>
              <a:spcPct val="0"/>
            </a:spcBef>
            <a:spcAft>
              <a:spcPct val="0"/>
            </a:spcAft>
            <a:defRPr sz="1600" kern="1200">
              <a:solidFill>
                <a:srgbClr val="000000"/>
              </a:solidFill>
              <a:latin typeface="Times New Roman" pitchFamily="18" charset="0"/>
            </a:defRPr>
          </a:lvl1pPr>
          <a:lvl2pPr marL="457200" algn="l" rtl="0" eaLnBrk="0" fontAlgn="base" hangingPunct="0">
            <a:spcBef>
              <a:spcPct val="0"/>
            </a:spcBef>
            <a:spcAft>
              <a:spcPct val="0"/>
            </a:spcAft>
            <a:defRPr sz="1600" kern="1200">
              <a:solidFill>
                <a:srgbClr val="000000"/>
              </a:solidFill>
              <a:latin typeface="Times New Roman" pitchFamily="18" charset="0"/>
            </a:defRPr>
          </a:lvl2pPr>
          <a:lvl3pPr marL="914400" algn="l" rtl="0" eaLnBrk="0" fontAlgn="base" hangingPunct="0">
            <a:spcBef>
              <a:spcPct val="0"/>
            </a:spcBef>
            <a:spcAft>
              <a:spcPct val="0"/>
            </a:spcAft>
            <a:defRPr sz="1600" kern="1200">
              <a:solidFill>
                <a:srgbClr val="000000"/>
              </a:solidFill>
              <a:latin typeface="Times New Roman" pitchFamily="18" charset="0"/>
            </a:defRPr>
          </a:lvl3pPr>
          <a:lvl4pPr marL="1371600" algn="l" rtl="0" eaLnBrk="0" fontAlgn="base" hangingPunct="0">
            <a:spcBef>
              <a:spcPct val="0"/>
            </a:spcBef>
            <a:spcAft>
              <a:spcPct val="0"/>
            </a:spcAft>
            <a:defRPr sz="1600" kern="1200">
              <a:solidFill>
                <a:srgbClr val="000000"/>
              </a:solidFill>
              <a:latin typeface="Times New Roman" pitchFamily="18" charset="0"/>
            </a:defRPr>
          </a:lvl4pPr>
          <a:lvl5pPr marL="1828800" algn="l" rtl="0" eaLnBrk="0" fontAlgn="base" hangingPunct="0">
            <a:spcBef>
              <a:spcPct val="0"/>
            </a:spcBef>
            <a:spcAft>
              <a:spcPct val="0"/>
            </a:spcAft>
            <a:defRPr sz="1600" kern="1200">
              <a:solidFill>
                <a:srgbClr val="000000"/>
              </a:solidFill>
              <a:latin typeface="Times New Roman" pitchFamily="18" charset="0"/>
            </a:defRPr>
          </a:lvl5pPr>
          <a:lvl6pPr marL="2286000" algn="l" defTabSz="914400" rtl="0" eaLnBrk="1" latinLnBrk="0" hangingPunct="1">
            <a:defRPr sz="1600" kern="1200">
              <a:solidFill>
                <a:srgbClr val="000000"/>
              </a:solidFill>
              <a:latin typeface="Times New Roman" pitchFamily="18" charset="0"/>
            </a:defRPr>
          </a:lvl6pPr>
          <a:lvl7pPr marL="2743200" algn="l" defTabSz="914400" rtl="0" eaLnBrk="1" latinLnBrk="0" hangingPunct="1">
            <a:defRPr sz="1600" kern="1200">
              <a:solidFill>
                <a:srgbClr val="000000"/>
              </a:solidFill>
              <a:latin typeface="Times New Roman" pitchFamily="18" charset="0"/>
            </a:defRPr>
          </a:lvl7pPr>
          <a:lvl8pPr marL="3200400" algn="l" defTabSz="914400" rtl="0" eaLnBrk="1" latinLnBrk="0" hangingPunct="1">
            <a:defRPr sz="1600" kern="1200">
              <a:solidFill>
                <a:srgbClr val="000000"/>
              </a:solidFill>
              <a:latin typeface="Times New Roman" pitchFamily="18" charset="0"/>
            </a:defRPr>
          </a:lvl8pPr>
          <a:lvl9pPr marL="3657600" algn="l" defTabSz="914400" rtl="0" eaLnBrk="1" latinLnBrk="0" hangingPunct="1">
            <a:defRPr sz="1600" kern="1200">
              <a:solidFill>
                <a:srgbClr val="000000"/>
              </a:solidFill>
              <a:latin typeface="Times New Roman" pitchFamily="18" charset="0"/>
            </a:defRPr>
          </a:lvl9pPr>
        </a:lstStyle>
        <a:p xmlns:a="http://schemas.openxmlformats.org/drawingml/2006/main">
          <a:pPr algn="ctr">
            <a:spcBef>
              <a:spcPct val="50000"/>
            </a:spcBef>
          </a:pPr>
          <a:r>
            <a:rPr lang="en-US" sz="1800" b="1" dirty="0"/>
            <a:t>Total = 1,092</a:t>
          </a:r>
        </a:p>
      </cdr:txBody>
    </cdr:sp>
  </cdr:relSizeAnchor>
</c:userShapes>
</file>

<file path=ppt/drawings/drawing4.xml><?xml version="1.0" encoding="utf-8"?>
<c:userShapes xmlns:c="http://schemas.openxmlformats.org/drawingml/2006/chart">
  <cdr:relSizeAnchor xmlns:cdr="http://schemas.openxmlformats.org/drawingml/2006/chartDrawing">
    <cdr:from>
      <cdr:x>0.58681</cdr:x>
      <cdr:y>0.10308</cdr:y>
    </cdr:from>
    <cdr:to>
      <cdr:x>0.94229</cdr:x>
      <cdr:y>0.2561</cdr:y>
    </cdr:to>
    <cdr:sp macro="" textlink="">
      <cdr:nvSpPr>
        <cdr:cNvPr id="2" name="TextBox 1"/>
        <cdr:cNvSpPr txBox="1"/>
      </cdr:nvSpPr>
      <cdr:spPr>
        <a:xfrm xmlns:a="http://schemas.openxmlformats.org/drawingml/2006/main">
          <a:off x="5066123" y="545162"/>
          <a:ext cx="3069021" cy="8092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dirty="0" smtClean="0">
              <a:latin typeface="Times New Roman" panose="02020603050405020304" pitchFamily="18" charset="0"/>
              <a:cs typeface="Times New Roman" panose="02020603050405020304" pitchFamily="18" charset="0"/>
            </a:rPr>
            <a:t>Percent </a:t>
          </a:r>
          <a:r>
            <a:rPr lang="en-US" sz="1800" b="1" dirty="0" smtClean="0">
              <a:latin typeface="Times New Roman" panose="02020603050405020304" pitchFamily="18" charset="0"/>
              <a:cs typeface="Times New Roman" panose="02020603050405020304" pitchFamily="18" charset="0"/>
            </a:rPr>
            <a:t>of fatal falls</a:t>
          </a:r>
          <a:endParaRPr lang="en-US" sz="1800" b="1" dirty="0" smtClean="0">
            <a:latin typeface="Times New Roman" panose="02020603050405020304" pitchFamily="18" charset="0"/>
            <a:cs typeface="Times New Roman" panose="02020603050405020304" pitchFamily="18" charset="0"/>
          </a:endParaRPr>
        </a:p>
        <a:p xmlns:a="http://schemas.openxmlformats.org/drawingml/2006/main">
          <a:pPr algn="ctr"/>
          <a:r>
            <a:rPr lang="en-US" sz="1800" b="1" dirty="0" smtClean="0">
              <a:latin typeface="Times New Roman" panose="02020603050405020304" pitchFamily="18" charset="0"/>
              <a:cs typeface="Times New Roman" panose="02020603050405020304" pitchFamily="18" charset="0"/>
            </a:rPr>
            <a:t>Total = 671 deaths*</a:t>
          </a:r>
        </a:p>
        <a:p xmlns:a="http://schemas.openxmlformats.org/drawingml/2006/main">
          <a:endParaRPr lang="en-US" sz="1100" dirty="0"/>
        </a:p>
      </cdr:txBody>
    </cdr:sp>
  </cdr:relSizeAnchor>
  <cdr:relSizeAnchor xmlns:cdr="http://schemas.openxmlformats.org/drawingml/2006/chartDrawing">
    <cdr:from>
      <cdr:x>0.05378</cdr:x>
      <cdr:y>0.1157</cdr:y>
    </cdr:from>
    <cdr:to>
      <cdr:x>0.41535</cdr:x>
      <cdr:y>0.21268</cdr:y>
    </cdr:to>
    <cdr:sp macro="" textlink="">
      <cdr:nvSpPr>
        <cdr:cNvPr id="3" name="TextBox 1"/>
        <cdr:cNvSpPr txBox="1"/>
      </cdr:nvSpPr>
      <cdr:spPr>
        <a:xfrm xmlns:a="http://schemas.openxmlformats.org/drawingml/2006/main">
          <a:off x="464328" y="611930"/>
          <a:ext cx="3121564" cy="51290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latin typeface="Times New Roman" panose="02020603050405020304" pitchFamily="18" charset="0"/>
              <a:cs typeface="Times New Roman" panose="02020603050405020304" pitchFamily="18" charset="0"/>
            </a:rPr>
            <a:t>Percent of employees</a:t>
          </a:r>
          <a:endParaRPr lang="en-US" sz="11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0.33859</cdr:x>
      <cdr:y>0.01306</cdr:y>
    </cdr:from>
    <cdr:to>
      <cdr:x>0.56993</cdr:x>
      <cdr:y>0.07492</cdr:y>
    </cdr:to>
    <cdr:sp macro="" textlink="">
      <cdr:nvSpPr>
        <cdr:cNvPr id="21" name="TextBox 1"/>
        <cdr:cNvSpPr txBox="1"/>
      </cdr:nvSpPr>
      <cdr:spPr>
        <a:xfrm xmlns:a="http://schemas.openxmlformats.org/drawingml/2006/main">
          <a:off x="3067049" y="66675"/>
          <a:ext cx="2095500" cy="3158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a:solidFill>
                <a:srgbClr val="FF0000"/>
              </a:solidFill>
              <a:latin typeface="Times New Roman" panose="02020603050405020304" pitchFamily="18" charset="0"/>
              <a:cs typeface="Times New Roman" panose="02020603050405020304" pitchFamily="18" charset="0"/>
            </a:rPr>
            <a:t>Number of fatalities</a:t>
          </a:r>
        </a:p>
      </cdr:txBody>
    </cdr:sp>
  </cdr:relSizeAnchor>
</c:userShapes>
</file>

<file path=ppt/drawings/drawing6.xml><?xml version="1.0" encoding="utf-8"?>
<c:userShapes xmlns:c="http://schemas.openxmlformats.org/drawingml/2006/chart">
  <cdr:relSizeAnchor xmlns:cdr="http://schemas.openxmlformats.org/drawingml/2006/chartDrawing">
    <cdr:from>
      <cdr:x>0.57221</cdr:x>
      <cdr:y>0.10859</cdr:y>
    </cdr:from>
    <cdr:to>
      <cdr:x>1</cdr:x>
      <cdr:y>0.21188</cdr:y>
    </cdr:to>
    <cdr:sp macro="" textlink="">
      <cdr:nvSpPr>
        <cdr:cNvPr id="2" name="TextBox 1"/>
        <cdr:cNvSpPr txBox="1"/>
      </cdr:nvSpPr>
      <cdr:spPr>
        <a:xfrm xmlns:a="http://schemas.openxmlformats.org/drawingml/2006/main">
          <a:off x="4940135" y="574304"/>
          <a:ext cx="3693225" cy="54626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dirty="0" smtClean="0">
              <a:latin typeface="Times New Roman" panose="02020603050405020304" pitchFamily="18" charset="0"/>
              <a:cs typeface="Times New Roman" panose="02020603050405020304" pitchFamily="18" charset="0"/>
            </a:rPr>
            <a:t>Falls to lower level</a:t>
          </a:r>
        </a:p>
        <a:p xmlns:a="http://schemas.openxmlformats.org/drawingml/2006/main">
          <a:endParaRPr lang="en-US" sz="1100" dirty="0"/>
        </a:p>
      </cdr:txBody>
    </cdr:sp>
  </cdr:relSizeAnchor>
  <cdr:relSizeAnchor xmlns:cdr="http://schemas.openxmlformats.org/drawingml/2006/chartDrawing">
    <cdr:from>
      <cdr:x>0.01602</cdr:x>
      <cdr:y>0.10472</cdr:y>
    </cdr:from>
    <cdr:to>
      <cdr:x>0.43731</cdr:x>
      <cdr:y>0.20801</cdr:y>
    </cdr:to>
    <cdr:sp macro="" textlink="">
      <cdr:nvSpPr>
        <cdr:cNvPr id="3" name="TextBox 1"/>
        <cdr:cNvSpPr txBox="1"/>
      </cdr:nvSpPr>
      <cdr:spPr>
        <a:xfrm xmlns:a="http://schemas.openxmlformats.org/drawingml/2006/main">
          <a:off x="138343" y="553851"/>
          <a:ext cx="3637146" cy="54626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latin typeface="Times New Roman" panose="02020603050405020304" pitchFamily="18" charset="0"/>
              <a:cs typeface="Times New Roman" panose="02020603050405020304" pitchFamily="18" charset="0"/>
            </a:rPr>
            <a:t>Falls on same level</a:t>
          </a:r>
          <a:endParaRPr lang="en-US" sz="1100" b="1" dirty="0"/>
        </a:p>
      </cdr:txBody>
    </cdr:sp>
  </cdr:relSizeAnchor>
</c:userShapes>
</file>

<file path=ppt/drawings/drawing7.xml><?xml version="1.0" encoding="utf-8"?>
<c:userShapes xmlns:c="http://schemas.openxmlformats.org/drawingml/2006/chart">
  <cdr:relSizeAnchor xmlns:cdr="http://schemas.openxmlformats.org/drawingml/2006/chartDrawing">
    <cdr:from>
      <cdr:x>0.44467</cdr:x>
      <cdr:y>0.00332</cdr:y>
    </cdr:from>
    <cdr:to>
      <cdr:x>0.74252</cdr:x>
      <cdr:y>0.06235</cdr:y>
    </cdr:to>
    <cdr:sp macro="" textlink="">
      <cdr:nvSpPr>
        <cdr:cNvPr id="2" name="TextBox 1"/>
        <cdr:cNvSpPr txBox="1"/>
      </cdr:nvSpPr>
      <cdr:spPr>
        <a:xfrm xmlns:a="http://schemas.openxmlformats.org/drawingml/2006/main">
          <a:off x="3625538" y="16688"/>
          <a:ext cx="2428491" cy="2968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a:solidFill>
                <a:srgbClr val="2B21EB"/>
              </a:solidFill>
              <a:latin typeface="Times New Roman" panose="02020603050405020304" pitchFamily="18" charset="0"/>
              <a:cs typeface="Times New Roman" panose="02020603050405020304" pitchFamily="18" charset="0"/>
            </a:rPr>
            <a:t>Number of injuries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A6045DD5-6C40-4C94-9260-68DCE52E3C87}" type="datetimeFigureOut">
              <a:rPr lang="en-US" smtClean="0"/>
              <a:t>7/11/2019</a:t>
            </a:fld>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0B0D7E98-A99F-4540-BA0F-C3935ACAC973}" type="slidenum">
              <a:rPr lang="en-US" smtClean="0"/>
              <a:t>‹#›</a:t>
            </a:fld>
            <a:endParaRPr lang="en-US" dirty="0"/>
          </a:p>
        </p:txBody>
      </p:sp>
    </p:spTree>
    <p:extLst>
      <p:ext uri="{BB962C8B-B14F-4D97-AF65-F5344CB8AC3E}">
        <p14:creationId xmlns:p14="http://schemas.microsoft.com/office/powerpoint/2010/main" val="1537226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731BB89C-E4EB-4B4A-8F80-AFCD461CA48E}" type="datetimeFigureOut">
              <a:rPr lang="en-US" smtClean="0"/>
              <a:t>7/11/2019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CACEE8F3-3546-4F82-83DD-052A0759D17A}" type="slidenum">
              <a:rPr lang="en-US" smtClean="0"/>
              <a:t>‹#›</a:t>
            </a:fld>
            <a:endParaRPr lang="en-US" dirty="0"/>
          </a:p>
        </p:txBody>
      </p:sp>
    </p:spTree>
    <p:extLst>
      <p:ext uri="{BB962C8B-B14F-4D97-AF65-F5344CB8AC3E}">
        <p14:creationId xmlns:p14="http://schemas.microsoft.com/office/powerpoint/2010/main" val="5030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487F465B-3592-422D-B574-E58DCD1EA099}" type="slidenum">
              <a:rPr lang="zh-CN" altLang="en-US" smtClean="0">
                <a:solidFill>
                  <a:prstClr val="black"/>
                </a:solidFill>
              </a:rPr>
              <a:pPr/>
              <a:t>1</a:t>
            </a:fld>
            <a:endParaRPr lang="en-US" altLang="zh-CN" dirty="0">
              <a:solidFill>
                <a:prstClr val="black"/>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altLang="zh-CN" dirty="0"/>
              <a:t>Updated</a:t>
            </a:r>
            <a:endParaRPr lang="zh-CN" altLang="en-US" dirty="0"/>
          </a:p>
        </p:txBody>
      </p:sp>
    </p:spTree>
    <p:extLst>
      <p:ext uri="{BB962C8B-B14F-4D97-AF65-F5344CB8AC3E}">
        <p14:creationId xmlns:p14="http://schemas.microsoft.com/office/powerpoint/2010/main" val="3980163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r>
              <a:rPr lang="en-US" dirty="0"/>
              <a:t>Would switch with next one since this has more detail</a:t>
            </a:r>
          </a:p>
        </p:txBody>
      </p:sp>
      <p:sp>
        <p:nvSpPr>
          <p:cNvPr id="9220" name="Slide Number Placeholder 3"/>
          <p:cNvSpPr>
            <a:spLocks noGrp="1"/>
          </p:cNvSpPr>
          <p:nvPr>
            <p:ph type="sldNum" sz="quarter" idx="5"/>
          </p:nvPr>
        </p:nvSpPr>
        <p:spPr>
          <a:noFill/>
        </p:spPr>
        <p:txBody>
          <a:bodyPr/>
          <a:lstStyle/>
          <a:p>
            <a:fld id="{3AB07691-7623-4EF4-BF09-DC64752695D8}" type="slidenum">
              <a:rPr lang="en-US"/>
              <a:pPr/>
              <a:t>10</a:t>
            </a:fld>
            <a:endParaRPr lang="en-US" dirty="0"/>
          </a:p>
        </p:txBody>
      </p:sp>
    </p:spTree>
    <p:extLst>
      <p:ext uri="{BB962C8B-B14F-4D97-AF65-F5344CB8AC3E}">
        <p14:creationId xmlns:p14="http://schemas.microsoft.com/office/powerpoint/2010/main" val="720612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a:t>
            </a:r>
          </a:p>
        </p:txBody>
      </p:sp>
      <p:sp>
        <p:nvSpPr>
          <p:cNvPr id="4" name="Slide Number Placeholder 3"/>
          <p:cNvSpPr>
            <a:spLocks noGrp="1"/>
          </p:cNvSpPr>
          <p:nvPr>
            <p:ph type="sldNum" sz="quarter" idx="10"/>
          </p:nvPr>
        </p:nvSpPr>
        <p:spPr/>
        <p:txBody>
          <a:bodyPr/>
          <a:lstStyle/>
          <a:p>
            <a:fld id="{DF2CE413-D695-4FD0-B22A-29A07001E340}" type="slidenum">
              <a:rPr lang="en-US" smtClean="0"/>
              <a:pPr/>
              <a:t>11</a:t>
            </a:fld>
            <a:endParaRPr lang="en-US" dirty="0"/>
          </a:p>
        </p:txBody>
      </p:sp>
    </p:spTree>
    <p:extLst>
      <p:ext uri="{BB962C8B-B14F-4D97-AF65-F5344CB8AC3E}">
        <p14:creationId xmlns:p14="http://schemas.microsoft.com/office/powerpoint/2010/main" val="1389702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12</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32176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13</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321766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14</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32176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15</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32176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16</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17</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a:t>
            </a:r>
          </a:p>
        </p:txBody>
      </p:sp>
      <p:sp>
        <p:nvSpPr>
          <p:cNvPr id="4" name="Slide Number Placeholder 3"/>
          <p:cNvSpPr>
            <a:spLocks noGrp="1"/>
          </p:cNvSpPr>
          <p:nvPr>
            <p:ph type="sldNum" sz="quarter" idx="10"/>
          </p:nvPr>
        </p:nvSpPr>
        <p:spPr/>
        <p:txBody>
          <a:bodyPr/>
          <a:lstStyle/>
          <a:p>
            <a:fld id="{8DCE2201-E769-411F-8E96-6A20C55F9767}" type="slidenum">
              <a:rPr lang="en-US" smtClean="0"/>
              <a:t>18</a:t>
            </a:fld>
            <a:endParaRPr lang="en-US" dirty="0"/>
          </a:p>
        </p:txBody>
      </p:sp>
    </p:spTree>
    <p:extLst>
      <p:ext uri="{BB962C8B-B14F-4D97-AF65-F5344CB8AC3E}">
        <p14:creationId xmlns:p14="http://schemas.microsoft.com/office/powerpoint/2010/main" val="1821686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19</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r>
              <a:rPr lang="en-US" dirty="0"/>
              <a:t>Updated</a:t>
            </a:r>
          </a:p>
        </p:txBody>
      </p:sp>
    </p:spTree>
    <p:extLst>
      <p:ext uri="{BB962C8B-B14F-4D97-AF65-F5344CB8AC3E}">
        <p14:creationId xmlns:p14="http://schemas.microsoft.com/office/powerpoint/2010/main" val="2432176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978275" y="8842375"/>
            <a:ext cx="3043238" cy="465138"/>
          </a:xfrm>
          <a:prstGeom prst="rect">
            <a:avLst/>
          </a:prstGeom>
          <a:noFill/>
          <a:ln w="9525">
            <a:noFill/>
            <a:miter lim="800000"/>
            <a:headEnd/>
            <a:tailEnd/>
          </a:ln>
        </p:spPr>
        <p:txBody>
          <a:bodyPr lIns="93291" tIns="46647" rIns="93291" bIns="46647" anchor="b"/>
          <a:lstStyle/>
          <a:p>
            <a:pPr algn="r" defTabSz="933118"/>
            <a:fld id="{C097EE78-C9A7-470A-AC1F-D839438CFD12}" type="slidenum">
              <a:rPr lang="zh-CN" altLang="en-US" sz="1200">
                <a:solidFill>
                  <a:prstClr val="black"/>
                </a:solidFill>
              </a:rPr>
              <a:pPr algn="r" defTabSz="933118"/>
              <a:t>2</a:t>
            </a:fld>
            <a:endParaRPr lang="en-US" altLang="zh-CN" sz="1200" dirty="0">
              <a:solidFill>
                <a:prstClr val="black"/>
              </a:solidFill>
            </a:endParaRPr>
          </a:p>
        </p:txBody>
      </p:sp>
      <p:sp>
        <p:nvSpPr>
          <p:cNvPr id="59395" name="Rectangle 2"/>
          <p:cNvSpPr>
            <a:spLocks noGrp="1" noRot="1" noChangeAspect="1" noChangeArrowheads="1" noTextEdit="1"/>
          </p:cNvSpPr>
          <p:nvPr>
            <p:ph type="sldImg"/>
          </p:nvPr>
        </p:nvSpPr>
        <p:spPr>
          <a:xfrm>
            <a:off x="1187450" y="700088"/>
            <a:ext cx="4656138" cy="3490912"/>
          </a:xfrm>
          <a:ln/>
        </p:spPr>
      </p:sp>
      <p:sp>
        <p:nvSpPr>
          <p:cNvPr id="59396" name="Rectangle 3"/>
          <p:cNvSpPr>
            <a:spLocks noGrp="1" noChangeArrowheads="1"/>
          </p:cNvSpPr>
          <p:nvPr>
            <p:ph type="body" idx="1"/>
          </p:nvPr>
        </p:nvSpPr>
        <p:spPr>
          <a:xfrm>
            <a:off x="936626" y="4424363"/>
            <a:ext cx="5149850" cy="4184650"/>
          </a:xfrm>
          <a:noFill/>
          <a:ln/>
        </p:spPr>
        <p:txBody>
          <a:bodyPr lIns="93291" tIns="46647" rIns="93291" bIns="46647"/>
          <a:lstStyle/>
          <a:p>
            <a:pPr eaLnBrk="1" hangingPunct="1">
              <a:spcBef>
                <a:spcPct val="0"/>
              </a:spcBef>
            </a:pPr>
            <a:r>
              <a:rPr lang="en-US" altLang="zh-CN" dirty="0"/>
              <a:t>Updated</a:t>
            </a:r>
            <a:endParaRPr lang="zh-CN" altLang="en-US" dirty="0"/>
          </a:p>
        </p:txBody>
      </p:sp>
    </p:spTree>
    <p:extLst>
      <p:ext uri="{BB962C8B-B14F-4D97-AF65-F5344CB8AC3E}">
        <p14:creationId xmlns:p14="http://schemas.microsoft.com/office/powerpoint/2010/main" val="1814636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20</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r>
              <a:rPr lang="en-US" dirty="0"/>
              <a:t>Updated</a:t>
            </a:r>
          </a:p>
        </p:txBody>
      </p:sp>
    </p:spTree>
    <p:extLst>
      <p:ext uri="{BB962C8B-B14F-4D97-AF65-F5344CB8AC3E}">
        <p14:creationId xmlns:p14="http://schemas.microsoft.com/office/powerpoint/2010/main" val="2597775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21</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r>
              <a:rPr lang="en-US" dirty="0"/>
              <a:t>Updated</a:t>
            </a:r>
          </a:p>
        </p:txBody>
      </p:sp>
    </p:spTree>
    <p:extLst>
      <p:ext uri="{BB962C8B-B14F-4D97-AF65-F5344CB8AC3E}">
        <p14:creationId xmlns:p14="http://schemas.microsoft.com/office/powerpoint/2010/main" val="2432176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Used data from spreadsheet “Falls on the same level by age.” Total for falls to lower level is the sum</a:t>
            </a:r>
            <a:r>
              <a:rPr lang="en-US" baseline="0" dirty="0" smtClean="0"/>
              <a:t> of falls to lower level, unspecified</a:t>
            </a:r>
          </a:p>
          <a:p>
            <a:r>
              <a:rPr lang="en-US" baseline="0" dirty="0" smtClean="0"/>
              <a:t>Falls from collapsing structure or equipment</a:t>
            </a:r>
          </a:p>
          <a:p>
            <a:r>
              <a:rPr lang="en-US" baseline="0" dirty="0" smtClean="0"/>
              <a:t>Falls through surface or existing opening</a:t>
            </a:r>
          </a:p>
          <a:p>
            <a:r>
              <a:rPr lang="en-US" baseline="0" dirty="0" smtClean="0"/>
              <a:t>Other falls to lower level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22</a:t>
            </a:fld>
            <a:endParaRPr lang="en-US" dirty="0"/>
          </a:p>
        </p:txBody>
      </p:sp>
    </p:spTree>
    <p:extLst>
      <p:ext uri="{BB962C8B-B14F-4D97-AF65-F5344CB8AC3E}">
        <p14:creationId xmlns:p14="http://schemas.microsoft.com/office/powerpoint/2010/main" val="3870445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Deleted “Other” from this graph because it seemed like</a:t>
            </a:r>
            <a:r>
              <a:rPr lang="en-US" baseline="0" dirty="0"/>
              <a:t> a clearer message without the category. </a:t>
            </a:r>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23</a:t>
            </a:fld>
            <a:endParaRPr lang="en-US" dirty="0"/>
          </a:p>
        </p:txBody>
      </p:sp>
    </p:spTree>
    <p:extLst>
      <p:ext uri="{BB962C8B-B14F-4D97-AF65-F5344CB8AC3E}">
        <p14:creationId xmlns:p14="http://schemas.microsoft.com/office/powerpoint/2010/main" val="30639871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755CC-0CC8-4983-9CC5-2104DE7177E5}" type="slidenum">
              <a:rPr lang="en-US" smtClean="0"/>
              <a:pPr/>
              <a:t>24</a:t>
            </a:fld>
            <a:endParaRPr lang="en-US" dirty="0"/>
          </a:p>
        </p:txBody>
      </p:sp>
    </p:spTree>
    <p:extLst>
      <p:ext uri="{BB962C8B-B14F-4D97-AF65-F5344CB8AC3E}">
        <p14:creationId xmlns:p14="http://schemas.microsoft.com/office/powerpoint/2010/main" val="3111586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4DA718B3-A903-46BE-AC44-CEE85A9D228C}" type="slidenum">
              <a:rPr lang="en-US" smtClean="0"/>
              <a:pPr/>
              <a:t>25</a:t>
            </a:fld>
            <a:endParaRPr lang="en-US" dirty="0"/>
          </a:p>
        </p:txBody>
      </p:sp>
    </p:spTree>
    <p:extLst>
      <p:ext uri="{BB962C8B-B14F-4D97-AF65-F5344CB8AC3E}">
        <p14:creationId xmlns:p14="http://schemas.microsoft.com/office/powerpoint/2010/main" val="23277995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4DA718B3-A903-46BE-AC44-CEE85A9D228C}" type="slidenum">
              <a:rPr lang="en-US" smtClean="0"/>
              <a:pPr/>
              <a:t>26</a:t>
            </a:fld>
            <a:endParaRPr lang="en-US" dirty="0"/>
          </a:p>
        </p:txBody>
      </p:sp>
    </p:spTree>
    <p:extLst>
      <p:ext uri="{BB962C8B-B14F-4D97-AF65-F5344CB8AC3E}">
        <p14:creationId xmlns:p14="http://schemas.microsoft.com/office/powerpoint/2010/main" val="20496954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4DA718B3-A903-46BE-AC44-CEE85A9D228C}" type="slidenum">
              <a:rPr lang="en-US" smtClean="0"/>
              <a:pPr/>
              <a:t>27</a:t>
            </a:fld>
            <a:endParaRPr lang="en-US" dirty="0"/>
          </a:p>
        </p:txBody>
      </p:sp>
    </p:spTree>
    <p:extLst>
      <p:ext uri="{BB962C8B-B14F-4D97-AF65-F5344CB8AC3E}">
        <p14:creationId xmlns:p14="http://schemas.microsoft.com/office/powerpoint/2010/main" val="12923427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4DA718B3-A903-46BE-AC44-CEE85A9D228C}" type="slidenum">
              <a:rPr lang="en-US" smtClean="0"/>
              <a:pPr/>
              <a:t>28</a:t>
            </a:fld>
            <a:endParaRPr lang="en-US" dirty="0"/>
          </a:p>
        </p:txBody>
      </p:sp>
    </p:spTree>
    <p:extLst>
      <p:ext uri="{BB962C8B-B14F-4D97-AF65-F5344CB8AC3E}">
        <p14:creationId xmlns:p14="http://schemas.microsoft.com/office/powerpoint/2010/main" val="2485759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Used data from spreadsheet “Falls on the same level by age.” Total for falls to lower level is the sum</a:t>
            </a:r>
            <a:r>
              <a:rPr lang="en-US" baseline="0" dirty="0"/>
              <a:t> of falls to lower level, unspecified</a:t>
            </a:r>
          </a:p>
          <a:p>
            <a:r>
              <a:rPr lang="en-US" baseline="0" dirty="0"/>
              <a:t>Falls from collapsing structure or equipment</a:t>
            </a:r>
          </a:p>
          <a:p>
            <a:r>
              <a:rPr lang="en-US" baseline="0" dirty="0"/>
              <a:t>Falls through surface or existing opening</a:t>
            </a:r>
          </a:p>
          <a:p>
            <a:r>
              <a:rPr lang="en-US" baseline="0" dirty="0"/>
              <a:t>Other falls to lower level</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3</a:t>
            </a:fld>
            <a:endParaRPr lang="en-US" dirty="0"/>
          </a:p>
        </p:txBody>
      </p:sp>
    </p:spTree>
    <p:extLst>
      <p:ext uri="{BB962C8B-B14F-4D97-AF65-F5344CB8AC3E}">
        <p14:creationId xmlns:p14="http://schemas.microsoft.com/office/powerpoint/2010/main" val="3870445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4DA718B3-A903-46BE-AC44-CEE85A9D228C}" type="slidenum">
              <a:rPr lang="en-US" smtClean="0"/>
              <a:pPr/>
              <a:t>4</a:t>
            </a:fld>
            <a:endParaRPr lang="en-US" dirty="0"/>
          </a:p>
        </p:txBody>
      </p:sp>
    </p:spTree>
    <p:extLst>
      <p:ext uri="{BB962C8B-B14F-4D97-AF65-F5344CB8AC3E}">
        <p14:creationId xmlns:p14="http://schemas.microsoft.com/office/powerpoint/2010/main" val="342024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a:t>
            </a:r>
          </a:p>
        </p:txBody>
      </p:sp>
      <p:sp>
        <p:nvSpPr>
          <p:cNvPr id="4" name="Slide Number Placeholder 3"/>
          <p:cNvSpPr>
            <a:spLocks noGrp="1"/>
          </p:cNvSpPr>
          <p:nvPr>
            <p:ph type="sldNum" sz="quarter" idx="10"/>
          </p:nvPr>
        </p:nvSpPr>
        <p:spPr/>
        <p:txBody>
          <a:bodyPr/>
          <a:lstStyle/>
          <a:p>
            <a:fld id="{3F4CF7A9-918E-4C8B-AC93-3107FE1542CE}" type="slidenum">
              <a:rPr lang="en-US" smtClean="0"/>
              <a:t>5</a:t>
            </a:fld>
            <a:endParaRPr lang="en-US" dirty="0"/>
          </a:p>
        </p:txBody>
      </p:sp>
    </p:spTree>
    <p:extLst>
      <p:ext uri="{BB962C8B-B14F-4D97-AF65-F5344CB8AC3E}">
        <p14:creationId xmlns:p14="http://schemas.microsoft.com/office/powerpoint/2010/main" val="1521741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Deleted “To a lower level” to represent that these are all heights,</a:t>
            </a:r>
            <a:r>
              <a:rPr lang="en-US" baseline="0" dirty="0"/>
              <a:t> not just lower level. Updated. </a:t>
            </a:r>
            <a:endParaRPr lang="en-US" dirty="0"/>
          </a:p>
        </p:txBody>
      </p:sp>
      <p:sp>
        <p:nvSpPr>
          <p:cNvPr id="4" name="Slide Number Placeholder 3"/>
          <p:cNvSpPr>
            <a:spLocks noGrp="1"/>
          </p:cNvSpPr>
          <p:nvPr>
            <p:ph type="sldNum" sz="quarter" idx="10"/>
          </p:nvPr>
        </p:nvSpPr>
        <p:spPr/>
        <p:txBody>
          <a:bodyPr/>
          <a:lstStyle/>
          <a:p>
            <a:fld id="{99859764-F43D-4CE0-A58A-BEC8D7B1EED8}" type="slidenum">
              <a:rPr lang="en-US" smtClean="0"/>
              <a:t>6</a:t>
            </a:fld>
            <a:endParaRPr lang="en-US" dirty="0"/>
          </a:p>
        </p:txBody>
      </p:sp>
    </p:spTree>
    <p:extLst>
      <p:ext uri="{BB962C8B-B14F-4D97-AF65-F5344CB8AC3E}">
        <p14:creationId xmlns:p14="http://schemas.microsoft.com/office/powerpoint/2010/main" val="322530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Updated</a:t>
            </a:r>
          </a:p>
        </p:txBody>
      </p:sp>
      <p:sp>
        <p:nvSpPr>
          <p:cNvPr id="4" name="Slide Number Placeholder 3"/>
          <p:cNvSpPr>
            <a:spLocks noGrp="1"/>
          </p:cNvSpPr>
          <p:nvPr>
            <p:ph type="sldNum" sz="quarter" idx="10"/>
          </p:nvPr>
        </p:nvSpPr>
        <p:spPr/>
        <p:txBody>
          <a:bodyPr/>
          <a:lstStyle/>
          <a:p>
            <a:fld id="{B037F52C-451D-4244-931B-7EFFCE3E6BFC}" type="slidenum">
              <a:rPr lang="en-US" smtClean="0"/>
              <a:pPr/>
              <a:t>7</a:t>
            </a:fld>
            <a:endParaRPr lang="en-US" dirty="0"/>
          </a:p>
        </p:txBody>
      </p:sp>
    </p:spTree>
    <p:extLst>
      <p:ext uri="{BB962C8B-B14F-4D97-AF65-F5344CB8AC3E}">
        <p14:creationId xmlns:p14="http://schemas.microsoft.com/office/powerpoint/2010/main" val="609522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8</a:t>
            </a:fld>
            <a:endParaRPr lang="en-US" dirty="0"/>
          </a:p>
        </p:txBody>
      </p:sp>
    </p:spTree>
    <p:extLst>
      <p:ext uri="{BB962C8B-B14F-4D97-AF65-F5344CB8AC3E}">
        <p14:creationId xmlns:p14="http://schemas.microsoft.com/office/powerpoint/2010/main" val="3870445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switch with previous one since this has less detail</a:t>
            </a:r>
          </a:p>
        </p:txBody>
      </p:sp>
      <p:sp>
        <p:nvSpPr>
          <p:cNvPr id="4" name="Slide Number Placeholder 3"/>
          <p:cNvSpPr>
            <a:spLocks noGrp="1"/>
          </p:cNvSpPr>
          <p:nvPr>
            <p:ph type="sldNum" sz="quarter" idx="10"/>
          </p:nvPr>
        </p:nvSpPr>
        <p:spPr/>
        <p:txBody>
          <a:bodyPr/>
          <a:lstStyle/>
          <a:p>
            <a:fld id="{CACEE8F3-3546-4F82-83DD-052A0759D17A}" type="slidenum">
              <a:rPr lang="en-US" smtClean="0"/>
              <a:t>9</a:t>
            </a:fld>
            <a:endParaRPr lang="en-US" dirty="0"/>
          </a:p>
        </p:txBody>
      </p:sp>
    </p:spTree>
    <p:extLst>
      <p:ext uri="{BB962C8B-B14F-4D97-AF65-F5344CB8AC3E}">
        <p14:creationId xmlns:p14="http://schemas.microsoft.com/office/powerpoint/2010/main" val="604163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1283494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3179061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1580202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1143000"/>
          </a:xfrm>
        </p:spPr>
        <p:txBody>
          <a:bodyPr/>
          <a:lstStyle/>
          <a:p>
            <a:r>
              <a:rPr lang="en-US"/>
              <a:t>Click to edit Master title style</a:t>
            </a:r>
          </a:p>
        </p:txBody>
      </p:sp>
      <p:sp>
        <p:nvSpPr>
          <p:cNvPr id="3" name="Chart Placeholder 2"/>
          <p:cNvSpPr>
            <a:spLocks noGrp="1"/>
          </p:cNvSpPr>
          <p:nvPr>
            <p:ph type="chart" idx="1"/>
          </p:nvPr>
        </p:nvSpPr>
        <p:spPr>
          <a:xfrm>
            <a:off x="457200" y="1905000"/>
            <a:ext cx="8229600" cy="4221163"/>
          </a:xfrm>
        </p:spPr>
        <p:txBody>
          <a:bodyPr/>
          <a:lstStyle/>
          <a:p>
            <a:r>
              <a:rPr lang="en-US" dirty="0"/>
              <a:t>Click icon to add chart</a:t>
            </a:r>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04B67483-7079-40B6-86C5-0B44F6D127EE}" type="slidenum">
              <a:rPr lang="en-US" smtClean="0"/>
              <a:pPr/>
              <a:t>‹#›</a:t>
            </a:fld>
            <a:endParaRPr lang="en-US" dirty="0"/>
          </a:p>
        </p:txBody>
      </p:sp>
    </p:spTree>
    <p:extLst>
      <p:ext uri="{BB962C8B-B14F-4D97-AF65-F5344CB8AC3E}">
        <p14:creationId xmlns:p14="http://schemas.microsoft.com/office/powerpoint/2010/main" val="53247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160766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3689565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1673865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295827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3797482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2742934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261660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BB085C-EF96-44A1-9CD2-819513B120B7}" type="datetimeFigureOut">
              <a:rPr lang="en-US" smtClean="0"/>
              <a:t>7/11/2019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45B74A-58EE-4B60-B9C1-76AF0FFD3E1F}" type="slidenum">
              <a:rPr lang="en-US" smtClean="0"/>
              <a:t>‹#›</a:t>
            </a:fld>
            <a:endParaRPr lang="en-US" dirty="0"/>
          </a:p>
        </p:txBody>
      </p:sp>
    </p:spTree>
    <p:extLst>
      <p:ext uri="{BB962C8B-B14F-4D97-AF65-F5344CB8AC3E}">
        <p14:creationId xmlns:p14="http://schemas.microsoft.com/office/powerpoint/2010/main" val="3568368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BB085C-EF96-44A1-9CD2-819513B120B7}" type="datetimeFigureOut">
              <a:rPr lang="en-US" smtClean="0"/>
              <a:t>7/11/2019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5B74A-58EE-4B60-B9C1-76AF0FFD3E1F}" type="slidenum">
              <a:rPr lang="en-US" smtClean="0"/>
              <a:t>‹#›</a:t>
            </a:fld>
            <a:endParaRPr lang="en-US" dirty="0"/>
          </a:p>
        </p:txBody>
      </p:sp>
    </p:spTree>
    <p:extLst>
      <p:ext uri="{BB962C8B-B14F-4D97-AF65-F5344CB8AC3E}">
        <p14:creationId xmlns:p14="http://schemas.microsoft.com/office/powerpoint/2010/main" val="9279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chart" Target="../charts/chart25.xml"/></Relationships>
</file>

<file path=ppt/slides/_rels/slide2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1963" y="331106"/>
            <a:ext cx="8220075" cy="685800"/>
          </a:xfrm>
        </p:spPr>
        <p:txBody>
          <a:bodyPr>
            <a:noAutofit/>
          </a:bodyPr>
          <a:lstStyle/>
          <a:p>
            <a:pPr algn="l" eaLnBrk="1" hangingPunct="1"/>
            <a:r>
              <a:rPr lang="en-US" altLang="zh-CN" sz="2000" b="1" dirty="0">
                <a:latin typeface="Times New Roman" panose="02020603050405020304" pitchFamily="18" charset="0"/>
                <a:ea typeface="宋体" pitchFamily="2" charset="-122"/>
                <a:cs typeface="Times New Roman" panose="02020603050405020304" pitchFamily="18" charset="0"/>
              </a:rPr>
              <a:t>1. Construction employment in the United States, 2003-2017</a:t>
            </a:r>
            <a:br>
              <a:rPr lang="en-US" altLang="zh-CN" sz="2000" b="1" dirty="0">
                <a:latin typeface="Times New Roman" panose="02020603050405020304" pitchFamily="18" charset="0"/>
                <a:ea typeface="宋体" pitchFamily="2" charset="-122"/>
                <a:cs typeface="Times New Roman" panose="02020603050405020304" pitchFamily="18" charset="0"/>
              </a:rPr>
            </a:br>
            <a:r>
              <a:rPr lang="en-US" altLang="zh-CN" sz="2000" b="1" dirty="0">
                <a:latin typeface="Times New Roman" panose="02020603050405020304" pitchFamily="18" charset="0"/>
                <a:ea typeface="宋体" pitchFamily="2" charset="-122"/>
                <a:cs typeface="Times New Roman" panose="02020603050405020304" pitchFamily="18" charset="0"/>
              </a:rPr>
              <a:t>    (All employment)</a:t>
            </a:r>
            <a:endParaRPr lang="en-US" altLang="zh-CN" sz="2000" dirty="0">
              <a:latin typeface="Times New Roman" panose="02020603050405020304" pitchFamily="18" charset="0"/>
              <a:ea typeface="宋体" pitchFamily="2" charset="-122"/>
              <a:cs typeface="Times New Roman" panose="02020603050405020304" pitchFamily="18" charset="0"/>
            </a:endParaRPr>
          </a:p>
        </p:txBody>
      </p:sp>
      <p:graphicFrame>
        <p:nvGraphicFramePr>
          <p:cNvPr id="18" name="Object 3"/>
          <p:cNvGraphicFramePr>
            <a:graphicFrameLocks noGrp="1" noChangeAspect="1"/>
          </p:cNvGraphicFramePr>
          <p:nvPr>
            <p:ph type="chart" idx="1"/>
            <p:extLst>
              <p:ext uri="{D42A27DB-BD31-4B8C-83A1-F6EECF244321}">
                <p14:modId xmlns:p14="http://schemas.microsoft.com/office/powerpoint/2010/main" val="3702022557"/>
              </p:ext>
            </p:extLst>
          </p:nvPr>
        </p:nvGraphicFramePr>
        <p:xfrm>
          <a:off x="347663" y="1192464"/>
          <a:ext cx="8448675" cy="5212336"/>
        </p:xfrm>
        <a:graphic>
          <a:graphicData uri="http://schemas.openxmlformats.org/drawingml/2006/chart">
            <c:chart xmlns:c="http://schemas.openxmlformats.org/drawingml/2006/chart" xmlns:r="http://schemas.openxmlformats.org/officeDocument/2006/relationships" r:id="rId3"/>
          </a:graphicData>
        </a:graphic>
      </p:graphicFrame>
      <p:sp>
        <p:nvSpPr>
          <p:cNvPr id="196612" name="Rectangle 4"/>
          <p:cNvSpPr>
            <a:spLocks noChangeArrowheads="1"/>
          </p:cNvSpPr>
          <p:nvPr/>
        </p:nvSpPr>
        <p:spPr bwMode="auto">
          <a:xfrm>
            <a:off x="0" y="6611137"/>
            <a:ext cx="8534400" cy="246863"/>
          </a:xfrm>
          <a:prstGeom prst="rect">
            <a:avLst/>
          </a:prstGeom>
          <a:noFill/>
          <a:ln w="9525" algn="ctr">
            <a:noFill/>
            <a:miter lim="800000"/>
            <a:headEnd/>
            <a:tailEnd/>
          </a:ln>
          <a:effectLst/>
        </p:spPr>
        <p:txBody>
          <a:bodyPr wrap="square" lIns="92075" tIns="46038" rIns="92075" bIns="46038" anchor="b">
            <a:spAutoFit/>
          </a:bodyPr>
          <a:lstStyle/>
          <a:p>
            <a:pPr eaLnBrk="0" hangingPunct="0">
              <a:defRPr/>
            </a:pPr>
            <a:r>
              <a:rPr lang="en-US" altLang="zh-CN" sz="1000" dirty="0">
                <a:solidFill>
                  <a:prstClr val="black"/>
                </a:solidFill>
                <a:latin typeface="Times New Roman" panose="02020603050405020304" pitchFamily="18" charset="0"/>
                <a:cs typeface="Times New Roman" panose="02020603050405020304" pitchFamily="18" charset="0"/>
              </a:rPr>
              <a:t>Source: U.S. Bureau of Labor Statistics, 2003-2017 Current Population Survey. </a:t>
            </a:r>
            <a:r>
              <a:rPr lang="en-US" sz="1000" dirty="0">
                <a:latin typeface="Times New Roman" panose="02020603050405020304" pitchFamily="18" charset="0"/>
                <a:cs typeface="Times New Roman" panose="02020603050405020304" pitchFamily="18" charset="0"/>
              </a:rPr>
              <a:t>Calculations by the CPWR Data Center.</a:t>
            </a:r>
            <a:endParaRPr lang="en-US" altLang="zh-CN" sz="1000" dirty="0">
              <a:solidFill>
                <a:srgbClr val="1F497D"/>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04751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9830" y="206326"/>
            <a:ext cx="8624340" cy="914400"/>
          </a:xfrm>
        </p:spPr>
        <p:txBody>
          <a:bodyPr>
            <a:noAutofit/>
          </a:bodyPr>
          <a:lstStyle/>
          <a:p>
            <a:pPr algn="l"/>
            <a:r>
              <a:rPr lang="en-US" sz="2000" b="1" dirty="0">
                <a:latin typeface="Times New Roman" pitchFamily="18" charset="0"/>
                <a:cs typeface="Times New Roman" pitchFamily="18" charset="0"/>
              </a:rPr>
              <a:t>10. Number of fatal falls to a lower level, selected construction subsectors, </a:t>
            </a:r>
            <a:br>
              <a:rPr lang="en-US" sz="2000" b="1" dirty="0">
                <a:latin typeface="Times New Roman" pitchFamily="18" charset="0"/>
                <a:cs typeface="Times New Roman" pitchFamily="18" charset="0"/>
              </a:rPr>
            </a:br>
            <a:r>
              <a:rPr lang="en-US" sz="2000" b="1" dirty="0">
                <a:latin typeface="Times New Roman" pitchFamily="18" charset="0"/>
                <a:cs typeface="Times New Roman" pitchFamily="18" charset="0"/>
              </a:rPr>
              <a:t>      2011-2017 </a:t>
            </a:r>
            <a:br>
              <a:rPr lang="en-US" sz="2000" b="1" dirty="0">
                <a:latin typeface="Times New Roman" pitchFamily="18" charset="0"/>
                <a:cs typeface="Times New Roman" pitchFamily="18" charset="0"/>
              </a:rPr>
            </a:br>
            <a:r>
              <a:rPr lang="en-US" sz="2000" b="1" dirty="0">
                <a:latin typeface="Times New Roman" pitchFamily="18" charset="0"/>
                <a:cs typeface="Times New Roman" pitchFamily="18" charset="0"/>
              </a:rPr>
              <a:t>      (All employment) </a:t>
            </a:r>
            <a:endParaRPr lang="en-US" sz="2400" dirty="0">
              <a:solidFill>
                <a:srgbClr val="FF0000"/>
              </a:solidFill>
              <a:latin typeface="Times New Roman" pitchFamily="18" charset="0"/>
              <a:cs typeface="Times New Roman" pitchFamily="18" charset="0"/>
            </a:endParaRP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4257448572"/>
              </p:ext>
            </p:extLst>
          </p:nvPr>
        </p:nvGraphicFramePr>
        <p:xfrm>
          <a:off x="259830" y="1294228"/>
          <a:ext cx="8624340" cy="508316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59971"/>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1848357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503" y="304800"/>
            <a:ext cx="8446994" cy="609600"/>
          </a:xfrm>
        </p:spPr>
        <p:txBody>
          <a:bodyPr>
            <a:noAutofit/>
          </a:bodyPr>
          <a:lstStyle/>
          <a:p>
            <a:pPr algn="l"/>
            <a:r>
              <a:rPr lang="en-US" altLang="zh-CN" sz="2000" b="1" dirty="0">
                <a:latin typeface="Times New Roman" panose="02020603050405020304" pitchFamily="18" charset="0"/>
                <a:ea typeface="宋体" pitchFamily="2" charset="-122"/>
                <a:cs typeface="Times New Roman" panose="02020603050405020304" pitchFamily="18" charset="0"/>
              </a:rPr>
              <a:t>11. Number and rate of fatal falls to a lower level in construction, selected </a:t>
            </a:r>
            <a:br>
              <a:rPr lang="en-US" altLang="zh-CN" sz="2000" b="1" dirty="0">
                <a:latin typeface="Times New Roman" panose="02020603050405020304" pitchFamily="18" charset="0"/>
                <a:ea typeface="宋体" pitchFamily="2" charset="-122"/>
                <a:cs typeface="Times New Roman" panose="02020603050405020304" pitchFamily="18" charset="0"/>
              </a:rPr>
            </a:br>
            <a:r>
              <a:rPr lang="en-US" altLang="zh-CN" sz="2000" b="1" dirty="0">
                <a:latin typeface="Times New Roman" panose="02020603050405020304" pitchFamily="18" charset="0"/>
                <a:ea typeface="宋体" pitchFamily="2" charset="-122"/>
                <a:cs typeface="Times New Roman" panose="02020603050405020304" pitchFamily="18" charset="0"/>
              </a:rPr>
              <a:t>      occupations, sum of 2015-2017</a:t>
            </a:r>
            <a:br>
              <a:rPr lang="en-US" altLang="zh-CN" sz="2000" b="1" dirty="0">
                <a:latin typeface="Times New Roman" panose="02020603050405020304" pitchFamily="18" charset="0"/>
                <a:ea typeface="宋体" pitchFamily="2" charset="-122"/>
                <a:cs typeface="Times New Roman" panose="02020603050405020304" pitchFamily="18" charset="0"/>
              </a:rPr>
            </a:br>
            <a:r>
              <a:rPr lang="en-US" altLang="zh-CN" sz="2000" b="1" dirty="0">
                <a:latin typeface="Times New Roman" panose="02020603050405020304" pitchFamily="18" charset="0"/>
                <a:ea typeface="宋体" pitchFamily="2" charset="-122"/>
                <a:cs typeface="Times New Roman" panose="02020603050405020304" pitchFamily="18" charset="0"/>
              </a:rPr>
              <a:t>      (All employment)</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5"/>
          <p:cNvGraphicFramePr>
            <a:graphicFrameLocks noGrp="1" noChangeAspect="1"/>
          </p:cNvGraphicFramePr>
          <p:nvPr>
            <p:ph type="chart" idx="1"/>
            <p:extLst>
              <p:ext uri="{D42A27DB-BD31-4B8C-83A1-F6EECF244321}">
                <p14:modId xmlns:p14="http://schemas.microsoft.com/office/powerpoint/2010/main" val="1436103641"/>
              </p:ext>
            </p:extLst>
          </p:nvPr>
        </p:nvGraphicFramePr>
        <p:xfrm>
          <a:off x="42863" y="1066800"/>
          <a:ext cx="9058274" cy="523552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1" y="6459971"/>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419509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algn="l"/>
            <a:r>
              <a:rPr lang="en-US" sz="2000" b="1" dirty="0">
                <a:latin typeface="Times New Roman" panose="02020603050405020304" pitchFamily="18" charset="0"/>
                <a:cs typeface="Times New Roman" panose="02020603050405020304" pitchFamily="18" charset="0"/>
              </a:rPr>
              <a:t>12. Number and rate of fatal falls to a lower level among roofers, 2011-2017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2441578392"/>
              </p:ext>
            </p:extLst>
          </p:nvPr>
        </p:nvGraphicFramePr>
        <p:xfrm>
          <a:off x="482600" y="1141519"/>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1810219933"/>
      </p:ext>
    </p:extLst>
  </p:cSld>
  <p:clrMapOvr>
    <a:masterClrMapping/>
  </p:clrMapOvr>
  <p:transition>
    <p:pull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299370" y="304800"/>
            <a:ext cx="8545261" cy="685800"/>
          </a:xfrm>
        </p:spPr>
        <p:txBody>
          <a:bodyPr>
            <a:noAutofit/>
          </a:bodyPr>
          <a:lstStyle/>
          <a:p>
            <a:pPr algn="l"/>
            <a:r>
              <a:rPr lang="en-US" sz="2000" b="1" dirty="0">
                <a:latin typeface="Times New Roman" panose="02020603050405020304" pitchFamily="18" charset="0"/>
                <a:cs typeface="Times New Roman" panose="02020603050405020304" pitchFamily="18" charset="0"/>
              </a:rPr>
              <a:t>13. Number and rate of fatal falls to a lower level among laborers, 2011-2017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3196467779"/>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1716379398"/>
      </p:ext>
    </p:extLst>
  </p:cSld>
  <p:clrMapOvr>
    <a:masterClrMapping/>
  </p:clrMapOvr>
  <p:transition>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193862" y="304800"/>
            <a:ext cx="8756276" cy="685800"/>
          </a:xfrm>
        </p:spPr>
        <p:txBody>
          <a:bodyPr>
            <a:noAutofit/>
          </a:bodyPr>
          <a:lstStyle/>
          <a:p>
            <a:pPr algn="l"/>
            <a:r>
              <a:rPr lang="en-US" sz="2000" b="1" dirty="0">
                <a:latin typeface="Times New Roman" panose="02020603050405020304" pitchFamily="18" charset="0"/>
                <a:cs typeface="Times New Roman" panose="02020603050405020304" pitchFamily="18" charset="0"/>
              </a:rPr>
              <a:t>14. Number and rate of fatal falls to a lower level among carpenters, 2011-2017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3829993182"/>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4250767528"/>
      </p:ext>
    </p:extLst>
  </p:cSld>
  <p:clrMapOvr>
    <a:masterClrMapping/>
  </p:clrMapOvr>
  <p:transition>
    <p:pull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13438" y="304800"/>
            <a:ext cx="8517125" cy="685800"/>
          </a:xfrm>
        </p:spPr>
        <p:txBody>
          <a:bodyPr>
            <a:noAutofit/>
          </a:bodyPr>
          <a:lstStyle/>
          <a:p>
            <a:pPr algn="l"/>
            <a:r>
              <a:rPr lang="en-US" sz="2000" b="1" dirty="0">
                <a:latin typeface="Times New Roman" panose="02020603050405020304" pitchFamily="18" charset="0"/>
                <a:cs typeface="Times New Roman" panose="02020603050405020304" pitchFamily="18" charset="0"/>
              </a:rPr>
              <a:t>15. Number and rate of fatal falls to a lower level among painters, 2011-2017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1776951169"/>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4069316658"/>
      </p:ext>
    </p:extLst>
  </p:cSld>
  <p:clrMapOvr>
    <a:masterClrMapping/>
  </p:clrMapOvr>
  <p:transition>
    <p:pull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16. Number and rate of fatal falls to a lower level among ironworkers, 2011-2017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2680072102"/>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516243"/>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2866877778"/>
      </p:ext>
    </p:extLst>
  </p:cSld>
  <p:clrMapOvr>
    <a:masterClrMapping/>
  </p:clrMapOvr>
  <p:transition>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17. Number and rate of fatal falls to a lower level among electricians, 2011-2017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3002154585"/>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516243"/>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2373895159"/>
      </p:ext>
    </p:extLst>
  </p:cSld>
  <p:clrMapOvr>
    <a:masterClrMapping/>
  </p:clrMapOvr>
  <p:transition>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01" y="304800"/>
            <a:ext cx="8340798" cy="685800"/>
          </a:xfrm>
        </p:spPr>
        <p:txBody>
          <a:bodyPr>
            <a:noAutofit/>
          </a:bodyPr>
          <a:lstStyle/>
          <a:p>
            <a:pPr algn="l"/>
            <a:r>
              <a:rPr lang="en-US" altLang="zh-CN" sz="2000" b="1" dirty="0" smtClean="0">
                <a:latin typeface="Times New Roman" panose="02020603050405020304" pitchFamily="18" charset="0"/>
                <a:cs typeface="Times New Roman" panose="02020603050405020304" pitchFamily="18" charset="0"/>
              </a:rPr>
              <a:t>18. </a:t>
            </a:r>
            <a:r>
              <a:rPr lang="en-US" altLang="zh-CN" sz="2000" b="1" dirty="0">
                <a:latin typeface="Times New Roman" panose="02020603050405020304" pitchFamily="18" charset="0"/>
                <a:cs typeface="Times New Roman" panose="02020603050405020304" pitchFamily="18" charset="0"/>
              </a:rPr>
              <a:t>Number of fatal falls to a lower level in construction, Hispanic versus </a:t>
            </a:r>
            <a:br>
              <a:rPr lang="en-US" altLang="zh-CN" sz="2000" b="1" dirty="0">
                <a:latin typeface="Times New Roman" panose="02020603050405020304" pitchFamily="18" charset="0"/>
                <a:cs typeface="Times New Roman" panose="02020603050405020304" pitchFamily="18" charset="0"/>
              </a:rPr>
            </a:br>
            <a:r>
              <a:rPr lang="en-US" altLang="zh-CN" sz="2000" b="1" dirty="0">
                <a:latin typeface="Times New Roman" panose="02020603050405020304" pitchFamily="18" charset="0"/>
                <a:cs typeface="Times New Roman" panose="02020603050405020304" pitchFamily="18" charset="0"/>
              </a:rPr>
              <a:t>      non-Hispanic, 2011-2017 </a:t>
            </a:r>
            <a:br>
              <a:rPr lang="en-US" altLang="zh-CN" sz="2000" b="1" dirty="0">
                <a:latin typeface="Times New Roman" panose="02020603050405020304" pitchFamily="18" charset="0"/>
                <a:cs typeface="Times New Roman" panose="02020603050405020304" pitchFamily="18" charset="0"/>
              </a:rPr>
            </a:br>
            <a:r>
              <a:rPr lang="en-US" altLang="zh-CN" sz="2000" b="1" dirty="0">
                <a:latin typeface="Times New Roman" panose="02020603050405020304" pitchFamily="18" charset="0"/>
                <a:cs typeface="Times New Roman" panose="02020603050405020304" pitchFamily="18" charset="0"/>
              </a:rPr>
              <a:t>      (All employment)</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2591884523"/>
              </p:ext>
            </p:extLst>
          </p:nvPr>
        </p:nvGraphicFramePr>
        <p:xfrm>
          <a:off x="473785" y="1332271"/>
          <a:ext cx="8196431" cy="4984124"/>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343689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799"/>
            <a:ext cx="8368553" cy="910825"/>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19. </a:t>
            </a:r>
            <a:r>
              <a:rPr lang="en-US" sz="2000" b="1" dirty="0">
                <a:latin typeface="Times New Roman" panose="02020603050405020304" pitchFamily="18" charset="0"/>
                <a:cs typeface="Times New Roman" panose="02020603050405020304" pitchFamily="18" charset="0"/>
              </a:rPr>
              <a:t>Rate of fatal falls to a lower level, Hispanic versus white, non-Hispanic,</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2011-2017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1680141235"/>
              </p:ext>
            </p:extLst>
          </p:nvPr>
        </p:nvGraphicFramePr>
        <p:xfrm>
          <a:off x="482600" y="1375058"/>
          <a:ext cx="8178800" cy="493954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3127718127"/>
      </p:ext>
    </p:extLst>
  </p:cSld>
  <p:clrMapOvr>
    <a:masterClrMapping/>
  </p:clrMapOvr>
  <p:transition>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03270" y="381000"/>
            <a:ext cx="8337461" cy="533400"/>
          </a:xfrm>
        </p:spPr>
        <p:txBody>
          <a:bodyPr>
            <a:noAutofit/>
          </a:bodyPr>
          <a:lstStyle/>
          <a:p>
            <a:pPr marL="520700" indent="-520700" algn="l"/>
            <a:r>
              <a:rPr lang="en-US" altLang="zh-CN" sz="2000" b="1" dirty="0">
                <a:latin typeface="Times New Roman" pitchFamily="18" charset="0"/>
                <a:ea typeface="宋体" pitchFamily="2" charset="-122"/>
              </a:rPr>
              <a:t>2. Number of fatalities in construction, falls and other fatalities, 2003-2017</a:t>
            </a:r>
          </a:p>
        </p:txBody>
      </p:sp>
      <p:graphicFrame>
        <p:nvGraphicFramePr>
          <p:cNvPr id="19" name="Object 3"/>
          <p:cNvGraphicFramePr>
            <a:graphicFrameLocks noGrp="1" noChangeAspect="1"/>
          </p:cNvGraphicFramePr>
          <p:nvPr>
            <p:ph sz="half" idx="4294967295"/>
            <p:extLst>
              <p:ext uri="{D42A27DB-BD31-4B8C-83A1-F6EECF244321}">
                <p14:modId xmlns:p14="http://schemas.microsoft.com/office/powerpoint/2010/main" val="848775115"/>
              </p:ext>
            </p:extLst>
          </p:nvPr>
        </p:nvGraphicFramePr>
        <p:xfrm>
          <a:off x="299084" y="1121736"/>
          <a:ext cx="8545832" cy="5297269"/>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6"/>
          <p:cNvSpPr>
            <a:spLocks noChangeArrowheads="1"/>
          </p:cNvSpPr>
          <p:nvPr/>
        </p:nvSpPr>
        <p:spPr bwMode="auto">
          <a:xfrm>
            <a:off x="9158" y="6161296"/>
            <a:ext cx="9143999" cy="707886"/>
          </a:xfrm>
          <a:prstGeom prst="rect">
            <a:avLst/>
          </a:prstGeom>
          <a:noFill/>
          <a:ln w="9525">
            <a:noFill/>
            <a:miter lim="800000"/>
            <a:headEnd/>
            <a:tailEnd/>
          </a:ln>
        </p:spPr>
        <p:txBody>
          <a:bodyPr wrap="square" anchor="ctr">
            <a:spAutoFit/>
          </a:bodyPr>
          <a:lstStyle/>
          <a:p>
            <a:r>
              <a:rPr lang="en-US" altLang="zh-CN" sz="1000" dirty="0">
                <a:solidFill>
                  <a:prstClr val="black"/>
                </a:solidFill>
                <a:latin typeface="Times New Roman" panose="02020603050405020304" pitchFamily="18" charset="0"/>
                <a:cs typeface="Times New Roman" panose="02020603050405020304" pitchFamily="18" charset="0"/>
              </a:rPr>
              <a:t>Note: In 2011, the CFOI switched to OIICS version 2.01 which categorizes slips, trips, and falls together. In previous years, slips and trips were categorized elsewhere.</a:t>
            </a:r>
          </a:p>
          <a:p>
            <a:r>
              <a:rPr lang="en-US" altLang="zh-CN" sz="1000" dirty="0">
                <a:solidFill>
                  <a:prstClr val="black"/>
                </a:solidFill>
                <a:latin typeface="Times New Roman" panose="02020603050405020304" pitchFamily="18" charset="0"/>
                <a:cs typeface="Times New Roman" panose="02020603050405020304" pitchFamily="18" charset="0"/>
              </a:rPr>
              <a:t>* Other fatalities are fatalities from all causes except falls.</a:t>
            </a:r>
          </a:p>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46566797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42900" y="304799"/>
            <a:ext cx="8458200" cy="1031631"/>
          </a:xfrm>
        </p:spPr>
        <p:txBody>
          <a:bodyPr>
            <a:noAutofit/>
          </a:bodyPr>
          <a:lstStyle/>
          <a:p>
            <a:pPr algn="l"/>
            <a:r>
              <a:rPr lang="en-US" altLang="zh-CN" sz="2000" b="1" dirty="0" smtClean="0">
                <a:latin typeface="Times New Roman" panose="02020603050405020304" pitchFamily="18" charset="0"/>
                <a:cs typeface="Times New Roman" panose="02020603050405020304" pitchFamily="18" charset="0"/>
              </a:rPr>
              <a:t>20. </a:t>
            </a:r>
            <a:r>
              <a:rPr lang="en-US" altLang="zh-CN" sz="2000" b="1" dirty="0">
                <a:latin typeface="Times New Roman" panose="02020603050405020304" pitchFamily="18" charset="0"/>
                <a:cs typeface="Times New Roman" panose="02020603050405020304" pitchFamily="18" charset="0"/>
              </a:rPr>
              <a:t>Rate of fatal falls to a lower level in construction, selected characteristics, </a:t>
            </a:r>
            <a:r>
              <a:rPr lang="en-US" sz="2000" b="1" dirty="0" smtClean="0">
                <a:latin typeface="Times New Roman" panose="02020603050405020304" pitchFamily="18" charset="0"/>
                <a:cs typeface="Times New Roman" panose="02020603050405020304" pitchFamily="18" charset="0"/>
              </a:rPr>
              <a:t>average </a:t>
            </a:r>
            <a:r>
              <a:rPr lang="en-US" sz="2000" b="1" dirty="0">
                <a:latin typeface="Times New Roman" panose="02020603050405020304" pitchFamily="18" charset="0"/>
                <a:cs typeface="Times New Roman" panose="02020603050405020304" pitchFamily="18" charset="0"/>
              </a:rPr>
              <a:t>of 2015-2017</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842313190"/>
              </p:ext>
            </p:extLst>
          </p:nvPr>
        </p:nvGraphicFramePr>
        <p:xfrm>
          <a:off x="342900" y="1556208"/>
          <a:ext cx="84582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952581627"/>
      </p:ext>
    </p:extLst>
  </p:cSld>
  <p:clrMapOvr>
    <a:masterClrMapping/>
  </p:clrMapOvr>
  <p:transition>
    <p:pull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21. </a:t>
            </a:r>
            <a:r>
              <a:rPr lang="en-US" sz="2000" b="1" dirty="0">
                <a:latin typeface="Times New Roman" panose="02020603050405020304" pitchFamily="18" charset="0"/>
                <a:cs typeface="Times New Roman" panose="02020603050405020304" pitchFamily="18" charset="0"/>
              </a:rPr>
              <a:t>Percentage and rate of fatal falls in construction, by age group, average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of 2015-2017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569245267"/>
              </p:ext>
            </p:extLst>
          </p:nvPr>
        </p:nvGraphicFramePr>
        <p:xfrm>
          <a:off x="482600" y="1141519"/>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1417369527"/>
      </p:ext>
    </p:extLst>
  </p:cSld>
  <p:clrMapOvr>
    <a:masterClrMapping/>
  </p:clrMapOvr>
  <p:transition>
    <p:pull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714642522"/>
              </p:ext>
            </p:extLst>
          </p:nvPr>
        </p:nvGraphicFramePr>
        <p:xfrm>
          <a:off x="255319" y="1157514"/>
          <a:ext cx="8633361" cy="52888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p:cNvGraphicFramePr/>
          <p:nvPr>
            <p:extLst>
              <p:ext uri="{D42A27DB-BD31-4B8C-83A1-F6EECF244321}">
                <p14:modId xmlns:p14="http://schemas.microsoft.com/office/powerpoint/2010/main" val="1791784992"/>
              </p:ext>
            </p:extLst>
          </p:nvPr>
        </p:nvGraphicFramePr>
        <p:xfrm>
          <a:off x="249381" y="1397000"/>
          <a:ext cx="8633361" cy="5288808"/>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txBox="1">
            <a:spLocks noChangeArrowheads="1"/>
          </p:cNvSpPr>
          <p:nvPr/>
        </p:nvSpPr>
        <p:spPr>
          <a:xfrm>
            <a:off x="387724" y="304800"/>
            <a:ext cx="8368553"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smtClean="0">
                <a:latin typeface="Times New Roman" panose="02020603050405020304" pitchFamily="18" charset="0"/>
                <a:cs typeface="Times New Roman" panose="02020603050405020304" pitchFamily="18" charset="0"/>
              </a:rPr>
              <a:t>22. Fatal falls in construction, same level versus lower level by age group, sum of 2011-2017 (all employment)</a:t>
            </a:r>
            <a:endParaRPr lang="en-US" altLang="zh-CN" sz="2000" dirty="0">
              <a:solidFill>
                <a:srgbClr val="FF0000"/>
              </a:solidFill>
              <a:ea typeface="SimSun" pitchFamily="2" charset="-122"/>
            </a:endParaRPr>
          </a:p>
        </p:txBody>
      </p:sp>
      <p:sp>
        <p:nvSpPr>
          <p:cNvPr id="6" name="Rectangle 5"/>
          <p:cNvSpPr/>
          <p:nvPr/>
        </p:nvSpPr>
        <p:spPr>
          <a:xfrm>
            <a:off x="1" y="6516243"/>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1703303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20953677"/>
              </p:ext>
            </p:extLst>
          </p:nvPr>
        </p:nvGraphicFramePr>
        <p:xfrm>
          <a:off x="253219" y="970672"/>
          <a:ext cx="8637563" cy="5261316"/>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7"/>
          <p:cNvSpPr>
            <a:spLocks noGrp="1"/>
          </p:cNvSpPr>
          <p:nvPr>
            <p:ph type="title"/>
          </p:nvPr>
        </p:nvSpPr>
        <p:spPr>
          <a:xfrm>
            <a:off x="123093" y="330910"/>
            <a:ext cx="8897815" cy="766371"/>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23. </a:t>
            </a:r>
            <a:r>
              <a:rPr lang="en-US" sz="2000" b="1" dirty="0">
                <a:latin typeface="Times New Roman" panose="02020603050405020304" pitchFamily="18" charset="0"/>
                <a:cs typeface="Times New Roman" panose="02020603050405020304" pitchFamily="18" charset="0"/>
              </a:rPr>
              <a:t>Primary source of fatal falls in construction, by age group, sum of 2015-2017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sz="2000" dirty="0"/>
          </a:p>
        </p:txBody>
      </p:sp>
      <p:sp>
        <p:nvSpPr>
          <p:cNvPr id="7" name="Rectangle 6"/>
          <p:cNvSpPr/>
          <p:nvPr/>
        </p:nvSpPr>
        <p:spPr>
          <a:xfrm>
            <a:off x="1" y="6474039"/>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1143603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2576388678"/>
              </p:ext>
            </p:extLst>
          </p:nvPr>
        </p:nvGraphicFramePr>
        <p:xfrm>
          <a:off x="246771" y="1143000"/>
          <a:ext cx="8650458" cy="5075072"/>
        </p:xfrm>
        <a:graphic>
          <a:graphicData uri="http://schemas.openxmlformats.org/drawingml/2006/chart">
            <c:chart xmlns:c="http://schemas.openxmlformats.org/drawingml/2006/chart" xmlns:r="http://schemas.openxmlformats.org/officeDocument/2006/relationships" r:id="rId3"/>
          </a:graphicData>
        </a:graphic>
      </p:graphicFrame>
      <p:sp>
        <p:nvSpPr>
          <p:cNvPr id="198658" name="Rectangle 2"/>
          <p:cNvSpPr>
            <a:spLocks noGrp="1" noChangeArrowheads="1"/>
          </p:cNvSpPr>
          <p:nvPr>
            <p:ph type="title"/>
          </p:nvPr>
        </p:nvSpPr>
        <p:spPr>
          <a:xfrm>
            <a:off x="342900" y="304800"/>
            <a:ext cx="8458200" cy="685800"/>
          </a:xfrm>
        </p:spPr>
        <p:txBody>
          <a:bodyPr>
            <a:noAutofit/>
          </a:bodyPr>
          <a:lstStyle/>
          <a:p>
            <a:pPr algn="l"/>
            <a:r>
              <a:rPr lang="en-US" altLang="zh-CN" sz="2000" b="1" dirty="0" smtClean="0">
                <a:latin typeface="Times New Roman" panose="02020603050405020304" pitchFamily="18" charset="0"/>
                <a:ea typeface="宋体" pitchFamily="2" charset="-122"/>
                <a:cs typeface="Times New Roman" panose="02020603050405020304" pitchFamily="18" charset="0"/>
              </a:rPr>
              <a:t>24. </a:t>
            </a:r>
            <a:r>
              <a:rPr lang="en-US" altLang="zh-CN" sz="2000" b="1" dirty="0">
                <a:latin typeface="Times New Roman" panose="02020603050405020304" pitchFamily="18" charset="0"/>
                <a:ea typeface="宋体" pitchFamily="2" charset="-122"/>
                <a:cs typeface="Times New Roman" panose="02020603050405020304" pitchFamily="18" charset="0"/>
              </a:rPr>
              <a:t>Number and rate of fall injuries resulting in days away from work in </a:t>
            </a:r>
            <a:br>
              <a:rPr lang="en-US" altLang="zh-CN" sz="2000" b="1" dirty="0">
                <a:latin typeface="Times New Roman" panose="02020603050405020304" pitchFamily="18" charset="0"/>
                <a:ea typeface="宋体" pitchFamily="2" charset="-122"/>
                <a:cs typeface="Times New Roman" panose="02020603050405020304" pitchFamily="18" charset="0"/>
              </a:rPr>
            </a:br>
            <a:r>
              <a:rPr lang="en-US" altLang="zh-CN" sz="2000" b="1" dirty="0">
                <a:latin typeface="Times New Roman" panose="02020603050405020304" pitchFamily="18" charset="0"/>
                <a:ea typeface="宋体" pitchFamily="2" charset="-122"/>
                <a:cs typeface="Times New Roman" panose="02020603050405020304" pitchFamily="18" charset="0"/>
              </a:rPr>
              <a:t>      construction, 2003-2017</a:t>
            </a:r>
            <a:endParaRPr lang="en-US" sz="2000" b="1" dirty="0"/>
          </a:p>
        </p:txBody>
      </p:sp>
      <p:sp>
        <p:nvSpPr>
          <p:cNvPr id="7" name="TextBox 6"/>
          <p:cNvSpPr txBox="1"/>
          <p:nvPr/>
        </p:nvSpPr>
        <p:spPr>
          <a:xfrm>
            <a:off x="3928113" y="2252246"/>
            <a:ext cx="1676400" cy="33855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dirty="0">
                <a:latin typeface="Times New Roman" pitchFamily="18" charset="0"/>
                <a:cs typeface="Times New Roman" pitchFamily="18" charset="0"/>
              </a:rPr>
              <a:t>Revised OIICS</a:t>
            </a:r>
          </a:p>
        </p:txBody>
      </p:sp>
      <p:cxnSp>
        <p:nvCxnSpPr>
          <p:cNvPr id="3" name="Straight Arrow Connector 2"/>
          <p:cNvCxnSpPr/>
          <p:nvPr/>
        </p:nvCxnSpPr>
        <p:spPr bwMode="auto">
          <a:xfrm flipV="1">
            <a:off x="4766313" y="2590800"/>
            <a:ext cx="0" cy="2895600"/>
          </a:xfrm>
          <a:prstGeom prst="straightConnector1">
            <a:avLst/>
          </a:prstGeom>
          <a:ln>
            <a:headEnd type="none" w="med" len="med"/>
            <a:tailEnd type="arrow"/>
          </a:ln>
        </p:spPr>
        <p:style>
          <a:lnRef idx="2">
            <a:schemeClr val="dk1"/>
          </a:lnRef>
          <a:fillRef idx="1">
            <a:schemeClr val="lt1"/>
          </a:fillRef>
          <a:effectRef idx="0">
            <a:schemeClr val="dk1"/>
          </a:effectRef>
          <a:fontRef idx="minor">
            <a:schemeClr val="dk1"/>
          </a:fontRef>
        </p:style>
      </p:cxnSp>
      <p:sp>
        <p:nvSpPr>
          <p:cNvPr id="8" name="Rectangle 7"/>
          <p:cNvSpPr>
            <a:spLocks noChangeArrowheads="1"/>
          </p:cNvSpPr>
          <p:nvPr/>
        </p:nvSpPr>
        <p:spPr bwMode="auto">
          <a:xfrm>
            <a:off x="0" y="6318070"/>
            <a:ext cx="9144000" cy="553998"/>
          </a:xfrm>
          <a:prstGeom prst="rect">
            <a:avLst/>
          </a:prstGeom>
          <a:noFill/>
          <a:ln w="9525">
            <a:noFill/>
            <a:miter lim="800000"/>
            <a:headEnd/>
            <a:tailEnd/>
          </a:ln>
        </p:spPr>
        <p:txBody>
          <a:bodyPr wrap="square">
            <a:spAutoFit/>
          </a:bodyPr>
          <a:lstStyle/>
          <a:p>
            <a:r>
              <a:rPr lang="en-US" altLang="zh-CN" sz="1000" dirty="0">
                <a:latin typeface="Times New Roman" panose="02020603050405020304" pitchFamily="18" charset="0"/>
                <a:ea typeface="宋体" pitchFamily="2" charset="-122"/>
                <a:cs typeface="Times New Roman" panose="02020603050405020304" pitchFamily="18" charset="0"/>
              </a:rPr>
              <a:t>Note: In 2011, the SOII switched to OIICS version 2.01 which categorizes slips, trips, and falls together. In previous years, slips and trips were categorized elsewhere.</a:t>
            </a:r>
            <a:r>
              <a:rPr lang="en-US" sz="1000" dirty="0">
                <a:solidFill>
                  <a:srgbClr val="000000"/>
                </a:solidFill>
                <a:latin typeface="Times New Roman" panose="02020603050405020304" pitchFamily="18" charset="0"/>
                <a:cs typeface="Times New Roman" panose="02020603050405020304" pitchFamily="18" charset="0"/>
              </a:rPr>
              <a:t> Data cover private wage-and-salary workers.</a:t>
            </a:r>
          </a:p>
          <a:p>
            <a:r>
              <a:rPr lang="en-US" sz="1000" dirty="0">
                <a:solidFill>
                  <a:srgbClr val="000000"/>
                </a:solidFill>
                <a:latin typeface="Times New Roman" panose="02020603050405020304" pitchFamily="18" charset="0"/>
                <a:cs typeface="Times New Roman" panose="02020603050405020304" pitchFamily="18" charset="0"/>
              </a:rPr>
              <a:t>Source: 2003-2017 Survey of Occupational Injuries and Illnesses.</a:t>
            </a:r>
          </a:p>
        </p:txBody>
      </p:sp>
    </p:spTree>
    <p:extLst>
      <p:ext uri="{BB962C8B-B14F-4D97-AF65-F5344CB8AC3E}">
        <p14:creationId xmlns:p14="http://schemas.microsoft.com/office/powerpoint/2010/main" val="799159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71500" y="304800"/>
            <a:ext cx="8001000" cy="4572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25. </a:t>
            </a:r>
            <a:r>
              <a:rPr lang="en-US" sz="2000" b="1" dirty="0">
                <a:latin typeface="Times New Roman" panose="02020603050405020304" pitchFamily="18" charset="0"/>
                <a:cs typeface="Times New Roman" panose="02020603050405020304" pitchFamily="18" charset="0"/>
              </a:rPr>
              <a:t>Number of nonfatal fall injuries by major industry, 2017</a:t>
            </a:r>
            <a:endParaRPr lang="en-US" sz="2000" dirty="0">
              <a:solidFill>
                <a:srgbClr val="FF0000"/>
              </a:solidFill>
              <a:latin typeface="Times New Roman" pitchFamily="18" charset="0"/>
              <a:cs typeface="Times New Roman" pitchFamily="18" charset="0"/>
            </a:endParaRPr>
          </a:p>
        </p:txBody>
      </p:sp>
      <p:graphicFrame>
        <p:nvGraphicFramePr>
          <p:cNvPr id="6" name="Object 3"/>
          <p:cNvGraphicFramePr>
            <a:graphicFrameLocks noGrp="1" noChangeAspect="1"/>
          </p:cNvGraphicFramePr>
          <p:nvPr>
            <p:extLst>
              <p:ext uri="{D42A27DB-BD31-4B8C-83A1-F6EECF244321}">
                <p14:modId xmlns:p14="http://schemas.microsoft.com/office/powerpoint/2010/main" val="4041094680"/>
              </p:ext>
            </p:extLst>
          </p:nvPr>
        </p:nvGraphicFramePr>
        <p:xfrm>
          <a:off x="635001" y="969089"/>
          <a:ext cx="7873999" cy="5435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10" y="6611779"/>
            <a:ext cx="9141790" cy="246221"/>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U.S. Bureau of Labor Statistics, 2017 Survey of Occupational Injuries and Illnesses.</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815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6842" y="262596"/>
            <a:ext cx="8690317" cy="9144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26. </a:t>
            </a:r>
            <a:r>
              <a:rPr lang="en-US" sz="2000" b="1" dirty="0">
                <a:latin typeface="Times New Roman" panose="02020603050405020304" pitchFamily="18" charset="0"/>
                <a:cs typeface="Times New Roman" panose="02020603050405020304" pitchFamily="18" charset="0"/>
              </a:rPr>
              <a:t>Number and rate of nonfatal injuries from falls resulting in days away</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from work, selected construction occupations, 2017</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(Private wage-and-salary workers) </a:t>
            </a:r>
            <a:endParaRPr lang="en-US" sz="2000"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Object 3"/>
          <p:cNvGraphicFramePr>
            <a:graphicFrameLocks noGrp="1" noChangeAspect="1"/>
          </p:cNvGraphicFramePr>
          <p:nvPr>
            <p:extLst>
              <p:ext uri="{D42A27DB-BD31-4B8C-83A1-F6EECF244321}">
                <p14:modId xmlns:p14="http://schemas.microsoft.com/office/powerpoint/2010/main" val="944824790"/>
              </p:ext>
            </p:extLst>
          </p:nvPr>
        </p:nvGraphicFramePr>
        <p:xfrm>
          <a:off x="495300" y="1288870"/>
          <a:ext cx="81534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4664" y="6318070"/>
            <a:ext cx="9139335" cy="553998"/>
          </a:xfrm>
          <a:prstGeom prst="rect">
            <a:avLst/>
          </a:prstGeom>
        </p:spPr>
        <p:txBody>
          <a:bodyPr wrap="square">
            <a:spAutoFit/>
          </a:bodyPr>
          <a:lstStyle/>
          <a:p>
            <a:pPr eaLnBrk="0" hangingPunct="0"/>
            <a:r>
              <a:rPr lang="en-US" sz="1000" dirty="0">
                <a:latin typeface="Times New Roman" panose="02020603050405020304" pitchFamily="18" charset="0"/>
                <a:cs typeface="Times New Roman" panose="02020603050405020304" pitchFamily="18" charset="0"/>
              </a:rPr>
              <a:t>Note: Falls include injuries from slips and trips.</a:t>
            </a:r>
          </a:p>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 of nonfatal injuries are </a:t>
            </a:r>
            <a:r>
              <a:rPr lang="en-US" sz="1000" dirty="0"/>
              <a:t>unpublished estimates from the U.S. Bureau of Labor Statistics (BLS), Survey of Occupational Injuries and Illnesses, and </a:t>
            </a:r>
            <a:r>
              <a:rPr lang="en-US" sz="1000" dirty="0">
                <a:latin typeface="Times New Roman" panose="02020603050405020304" pitchFamily="18" charset="0"/>
                <a:cs typeface="Times New Roman" panose="02020603050405020304" pitchFamily="18" charset="0"/>
              </a:rPr>
              <a:t>were obtained from the BLS through special requests. Numbers of FTEs were estimated using the Current Population Survey. Calculations by the CPWR Data Center.</a:t>
            </a:r>
          </a:p>
        </p:txBody>
      </p:sp>
    </p:spTree>
    <p:extLst>
      <p:ext uri="{BB962C8B-B14F-4D97-AF65-F5344CB8AC3E}">
        <p14:creationId xmlns:p14="http://schemas.microsoft.com/office/powerpoint/2010/main" val="3804671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6842" y="262596"/>
            <a:ext cx="8690317" cy="9144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27. Number of individuals being reached through </a:t>
            </a:r>
            <a:r>
              <a:rPr lang="en-US" sz="2000" b="1" dirty="0">
                <a:latin typeface="Times New Roman" panose="02020603050405020304" pitchFamily="18" charset="0"/>
                <a:cs typeface="Times New Roman" panose="02020603050405020304" pitchFamily="18" charset="0"/>
              </a:rPr>
              <a:t>the </a:t>
            </a:r>
            <a:r>
              <a:rPr lang="en-US" sz="2000" b="1" dirty="0" smtClean="0">
                <a:latin typeface="Times New Roman" panose="02020603050405020304" pitchFamily="18" charset="0"/>
                <a:cs typeface="Times New Roman" panose="02020603050405020304" pitchFamily="18" charset="0"/>
              </a:rPr>
              <a:t>Campaign</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by major partner category</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4664" y="6627566"/>
            <a:ext cx="9139335" cy="246221"/>
          </a:xfrm>
          <a:prstGeom prst="rect">
            <a:avLst/>
          </a:prstGeom>
        </p:spPr>
        <p:txBody>
          <a:bodyPr wrap="square">
            <a:spAutoFit/>
          </a:bodyPr>
          <a:lstStyle/>
          <a:p>
            <a:pPr eaLnBrk="0" hangingPunct="0"/>
            <a:r>
              <a:rPr lang="en-US" sz="1000" dirty="0">
                <a:latin typeface="Times New Roman" panose="02020603050405020304" pitchFamily="18" charset="0"/>
                <a:cs typeface="Times New Roman" panose="02020603050405020304" pitchFamily="18" charset="0"/>
              </a:rPr>
              <a:t>Note: Counts exclude the lead organizations.</a:t>
            </a:r>
          </a:p>
        </p:txBody>
      </p:sp>
      <p:sp>
        <p:nvSpPr>
          <p:cNvPr id="5" name="Text Box 22">
            <a:extLst>
              <a:ext uri="{FF2B5EF4-FFF2-40B4-BE49-F238E27FC236}">
                <a16:creationId xmlns="" xmlns:a16="http://schemas.microsoft.com/office/drawing/2014/main" id="{F22FF337-B3F4-4FB0-9D84-A8D88F2F86C8}"/>
              </a:ext>
            </a:extLst>
          </p:cNvPr>
          <p:cNvSpPr txBox="1"/>
          <p:nvPr/>
        </p:nvSpPr>
        <p:spPr>
          <a:xfrm>
            <a:off x="5635208" y="1384150"/>
            <a:ext cx="2961520" cy="882359"/>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eaLnBrk="1" fontAlgn="auto" hangingPunct="1">
              <a:lnSpc>
                <a:spcPct val="107000"/>
              </a:lnSpc>
              <a:spcBef>
                <a:spcPts val="0"/>
              </a:spcBef>
              <a:spcAft>
                <a:spcPts val="800"/>
              </a:spcAft>
            </a:pPr>
            <a:r>
              <a:rPr lang="en-US" b="1" dirty="0">
                <a:solidFill>
                  <a:srgbClr val="808080"/>
                </a:solidFill>
                <a:latin typeface="Arial" panose="020B0604020202020204" pitchFamily="34" charset="0"/>
                <a:ea typeface="Calibri" panose="020F0502020204030204" pitchFamily="34" charset="0"/>
                <a:cs typeface="Arial" panose="020B0604020202020204" pitchFamily="34" charset="0"/>
              </a:rPr>
              <a:t>2,626,526 individuals</a:t>
            </a:r>
            <a:endParaRPr 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7" name="Text Box 24">
            <a:extLst>
              <a:ext uri="{FF2B5EF4-FFF2-40B4-BE49-F238E27FC236}">
                <a16:creationId xmlns="" xmlns:a16="http://schemas.microsoft.com/office/drawing/2014/main" id="{B51CEAC3-D5E7-4B23-9964-95FDA42FEA41}"/>
              </a:ext>
            </a:extLst>
          </p:cNvPr>
          <p:cNvSpPr txBox="1"/>
          <p:nvPr/>
        </p:nvSpPr>
        <p:spPr>
          <a:xfrm>
            <a:off x="5733682" y="2510312"/>
            <a:ext cx="2961520" cy="721224"/>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eaLnBrk="1" fontAlgn="auto" hangingPunct="1">
              <a:lnSpc>
                <a:spcPct val="107000"/>
              </a:lnSpc>
              <a:spcBef>
                <a:spcPts val="0"/>
              </a:spcBef>
              <a:spcAft>
                <a:spcPts val="800"/>
              </a:spcAft>
            </a:pPr>
            <a:r>
              <a:rPr lang="en-US" b="1" dirty="0">
                <a:solidFill>
                  <a:srgbClr val="808080"/>
                </a:solidFill>
                <a:latin typeface="Arial" panose="020B0604020202020204" pitchFamily="34" charset="0"/>
                <a:ea typeface="Calibri" panose="020F0502020204030204" pitchFamily="34" charset="0"/>
                <a:cs typeface="Arial" panose="020B0604020202020204" pitchFamily="34" charset="0"/>
              </a:rPr>
              <a:t>222,300 individuals</a:t>
            </a:r>
            <a:endParaRPr 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8" name="Text Box 26">
            <a:extLst>
              <a:ext uri="{FF2B5EF4-FFF2-40B4-BE49-F238E27FC236}">
                <a16:creationId xmlns="" xmlns:a16="http://schemas.microsoft.com/office/drawing/2014/main" id="{C902A42C-74EF-48B2-A9FF-2B7A4DCCC6F2}"/>
              </a:ext>
            </a:extLst>
          </p:cNvPr>
          <p:cNvSpPr txBox="1"/>
          <p:nvPr/>
        </p:nvSpPr>
        <p:spPr>
          <a:xfrm>
            <a:off x="5719615" y="3549025"/>
            <a:ext cx="2961520" cy="813986"/>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eaLnBrk="1" fontAlgn="auto" hangingPunct="1">
              <a:lnSpc>
                <a:spcPct val="107000"/>
              </a:lnSpc>
              <a:spcBef>
                <a:spcPts val="0"/>
              </a:spcBef>
              <a:spcAft>
                <a:spcPts val="800"/>
              </a:spcAft>
            </a:pPr>
            <a:r>
              <a:rPr lang="en-US" b="1" dirty="0">
                <a:solidFill>
                  <a:srgbClr val="808080"/>
                </a:solidFill>
                <a:latin typeface="Arial" panose="020B0604020202020204" pitchFamily="34" charset="0"/>
                <a:ea typeface="Calibri" panose="020F0502020204030204" pitchFamily="34" charset="0"/>
                <a:cs typeface="Arial" panose="020B0604020202020204" pitchFamily="34" charset="0"/>
              </a:rPr>
              <a:t>208,500 individuals</a:t>
            </a:r>
            <a:endParaRPr 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9" name="Text Box 30">
            <a:extLst>
              <a:ext uri="{FF2B5EF4-FFF2-40B4-BE49-F238E27FC236}">
                <a16:creationId xmlns="" xmlns:a16="http://schemas.microsoft.com/office/drawing/2014/main" id="{D425F815-0A33-40BC-BE56-45767D8BD9B5}"/>
              </a:ext>
            </a:extLst>
          </p:cNvPr>
          <p:cNvSpPr txBox="1"/>
          <p:nvPr/>
        </p:nvSpPr>
        <p:spPr>
          <a:xfrm>
            <a:off x="5719615" y="4551892"/>
            <a:ext cx="2961520" cy="896659"/>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eaLnBrk="1" fontAlgn="auto" hangingPunct="1">
              <a:lnSpc>
                <a:spcPct val="107000"/>
              </a:lnSpc>
              <a:spcBef>
                <a:spcPts val="0"/>
              </a:spcBef>
              <a:spcAft>
                <a:spcPts val="800"/>
              </a:spcAft>
            </a:pPr>
            <a:r>
              <a:rPr lang="en-US" b="1" dirty="0">
                <a:solidFill>
                  <a:srgbClr val="808080"/>
                </a:solidFill>
                <a:latin typeface="Arial" panose="020B0604020202020204" pitchFamily="34" charset="0"/>
                <a:ea typeface="Calibri" panose="020F0502020204030204" pitchFamily="34" charset="0"/>
                <a:cs typeface="Arial" panose="020B0604020202020204" pitchFamily="34" charset="0"/>
              </a:rPr>
              <a:t>112,000 individuals</a:t>
            </a:r>
            <a:endParaRPr 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 name="Text Box 32">
            <a:extLst>
              <a:ext uri="{FF2B5EF4-FFF2-40B4-BE49-F238E27FC236}">
                <a16:creationId xmlns="" xmlns:a16="http://schemas.microsoft.com/office/drawing/2014/main" id="{29A8F0E0-0F02-4D8A-93D6-BC56B2446CF4}"/>
              </a:ext>
            </a:extLst>
          </p:cNvPr>
          <p:cNvSpPr txBox="1"/>
          <p:nvPr/>
        </p:nvSpPr>
        <p:spPr>
          <a:xfrm>
            <a:off x="5775888" y="5631430"/>
            <a:ext cx="2961520" cy="784666"/>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eaLnBrk="1" fontAlgn="auto" hangingPunct="1">
              <a:lnSpc>
                <a:spcPct val="107000"/>
              </a:lnSpc>
              <a:spcBef>
                <a:spcPts val="0"/>
              </a:spcBef>
              <a:spcAft>
                <a:spcPts val="800"/>
              </a:spcAft>
            </a:pPr>
            <a:r>
              <a:rPr lang="en-US" b="1" dirty="0">
                <a:solidFill>
                  <a:srgbClr val="808080"/>
                </a:solidFill>
                <a:latin typeface="Arial" panose="020B0604020202020204" pitchFamily="34" charset="0"/>
                <a:ea typeface="Calibri" panose="020F0502020204030204" pitchFamily="34" charset="0"/>
                <a:cs typeface="Arial" panose="020B0604020202020204" pitchFamily="34" charset="0"/>
              </a:rPr>
              <a:t>33,500 individuals</a:t>
            </a:r>
            <a:endParaRPr 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1" name="Text Box 28">
            <a:extLst>
              <a:ext uri="{FF2B5EF4-FFF2-40B4-BE49-F238E27FC236}">
                <a16:creationId xmlns="" xmlns:a16="http://schemas.microsoft.com/office/drawing/2014/main" id="{D7FFBD20-6532-4A3F-8F12-898B9E774325}"/>
              </a:ext>
            </a:extLst>
          </p:cNvPr>
          <p:cNvSpPr txBox="1"/>
          <p:nvPr/>
        </p:nvSpPr>
        <p:spPr>
          <a:xfrm>
            <a:off x="393700" y="4721527"/>
            <a:ext cx="3995273" cy="50134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defTabSz="457200" eaLnBrk="1" fontAlgn="auto" hangingPunct="1">
              <a:lnSpc>
                <a:spcPct val="107000"/>
              </a:lnSpc>
              <a:spcBef>
                <a:spcPts val="0"/>
              </a:spcBef>
              <a:spcAft>
                <a:spcPts val="800"/>
              </a:spcAf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Manufacturers</a:t>
            </a:r>
          </a:p>
        </p:txBody>
      </p:sp>
      <p:pic>
        <p:nvPicPr>
          <p:cNvPr id="12" name="Picture 11">
            <a:extLst>
              <a:ext uri="{FF2B5EF4-FFF2-40B4-BE49-F238E27FC236}">
                <a16:creationId xmlns="" xmlns:a16="http://schemas.microsoft.com/office/drawing/2014/main" id="{41DAFCCC-AF4B-44EA-8541-803C49F7DA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4662093" y="1120786"/>
            <a:ext cx="1049390" cy="1160484"/>
          </a:xfrm>
          <a:prstGeom prst="rect">
            <a:avLst/>
          </a:prstGeom>
        </p:spPr>
      </p:pic>
      <p:sp>
        <p:nvSpPr>
          <p:cNvPr id="13" name="Text Box 2860">
            <a:extLst>
              <a:ext uri="{FF2B5EF4-FFF2-40B4-BE49-F238E27FC236}">
                <a16:creationId xmlns="" xmlns:a16="http://schemas.microsoft.com/office/drawing/2014/main" id="{EA48D170-E9CC-4593-AD1B-3B9FA89A2211}"/>
              </a:ext>
            </a:extLst>
          </p:cNvPr>
          <p:cNvSpPr txBox="1"/>
          <p:nvPr/>
        </p:nvSpPr>
        <p:spPr>
          <a:xfrm>
            <a:off x="407768" y="1529922"/>
            <a:ext cx="4088208" cy="594519"/>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457200" eaLnBrk="1" fontAlgn="auto" hangingPunct="1">
              <a:lnSpc>
                <a:spcPct val="107000"/>
              </a:lnSpc>
              <a:spcBef>
                <a:spcPts val="0"/>
              </a:spcBef>
              <a:spcAft>
                <a:spcPts val="800"/>
              </a:spcAf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Academic, Government &amp; Research</a:t>
            </a:r>
          </a:p>
        </p:txBody>
      </p:sp>
      <p:pic>
        <p:nvPicPr>
          <p:cNvPr id="14" name="Picture 13">
            <a:extLst>
              <a:ext uri="{FF2B5EF4-FFF2-40B4-BE49-F238E27FC236}">
                <a16:creationId xmlns="" xmlns:a16="http://schemas.microsoft.com/office/drawing/2014/main" id="{A83DCCA4-856C-4808-84BB-ED5244710F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572965" y="2314710"/>
            <a:ext cx="1049390" cy="1020128"/>
          </a:xfrm>
          <a:prstGeom prst="rect">
            <a:avLst/>
          </a:prstGeom>
        </p:spPr>
      </p:pic>
      <p:sp>
        <p:nvSpPr>
          <p:cNvPr id="15" name="Text Box 2876">
            <a:extLst>
              <a:ext uri="{FF2B5EF4-FFF2-40B4-BE49-F238E27FC236}">
                <a16:creationId xmlns="" xmlns:a16="http://schemas.microsoft.com/office/drawing/2014/main" id="{92FFFFEB-175F-49D8-99C1-C9810CCA4121}"/>
              </a:ext>
            </a:extLst>
          </p:cNvPr>
          <p:cNvSpPr txBox="1"/>
          <p:nvPr/>
        </p:nvSpPr>
        <p:spPr>
          <a:xfrm>
            <a:off x="379635" y="2640309"/>
            <a:ext cx="3995272" cy="46123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defTabSz="457200" eaLnBrk="1" fontAlgn="auto" hangingPunct="1">
              <a:lnSpc>
                <a:spcPct val="107000"/>
              </a:lnSpc>
              <a:spcBef>
                <a:spcPts val="0"/>
              </a:spcBef>
              <a:spcAft>
                <a:spcPts val="800"/>
              </a:spcAf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Contractors &amp; Associations</a:t>
            </a:r>
          </a:p>
        </p:txBody>
      </p:sp>
      <p:pic>
        <p:nvPicPr>
          <p:cNvPr id="16" name="Picture 15">
            <a:extLst>
              <a:ext uri="{FF2B5EF4-FFF2-40B4-BE49-F238E27FC236}">
                <a16:creationId xmlns="" xmlns:a16="http://schemas.microsoft.com/office/drawing/2014/main" id="{7AB228BC-384F-4FFB-A934-D001961BE02E}"/>
              </a:ext>
            </a:extLst>
          </p:cNvPr>
          <p:cNvPicPr>
            <a:picLocks noChangeAspect="1"/>
          </p:cNvPicPr>
          <p:nvPr/>
        </p:nvPicPr>
        <p:blipFill>
          <a:blip r:embed="rId5" cstate="print">
            <a:biLevel thresh="75000"/>
            <a:extLst>
              <a:ext uri="{28A0092B-C50C-407E-A947-70E740481C1C}">
                <a14:useLocalDpi xmlns:a14="http://schemas.microsoft.com/office/drawing/2010/main" val="0"/>
              </a:ext>
            </a:extLst>
          </a:blip>
          <a:stretch>
            <a:fillRect/>
          </a:stretch>
        </p:blipFill>
        <p:spPr>
          <a:xfrm>
            <a:off x="4632303" y="5509777"/>
            <a:ext cx="1022914" cy="1004316"/>
          </a:xfrm>
          <a:prstGeom prst="rect">
            <a:avLst/>
          </a:prstGeom>
        </p:spPr>
      </p:pic>
      <p:pic>
        <p:nvPicPr>
          <p:cNvPr id="17" name="Picture 16">
            <a:extLst>
              <a:ext uri="{FF2B5EF4-FFF2-40B4-BE49-F238E27FC236}">
                <a16:creationId xmlns="" xmlns:a16="http://schemas.microsoft.com/office/drawing/2014/main" id="{FE4D9BC3-1804-4EBE-9447-FA64729D97B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37609" y="3478685"/>
            <a:ext cx="1049390" cy="889747"/>
          </a:xfrm>
          <a:prstGeom prst="rect">
            <a:avLst/>
          </a:prstGeom>
        </p:spPr>
      </p:pic>
      <p:sp>
        <p:nvSpPr>
          <p:cNvPr id="18" name="Text Box 25">
            <a:extLst>
              <a:ext uri="{FF2B5EF4-FFF2-40B4-BE49-F238E27FC236}">
                <a16:creationId xmlns="" xmlns:a16="http://schemas.microsoft.com/office/drawing/2014/main" id="{3447FE6C-5420-4D52-AB67-4DA7310348DB}"/>
              </a:ext>
            </a:extLst>
          </p:cNvPr>
          <p:cNvSpPr txBox="1"/>
          <p:nvPr/>
        </p:nvSpPr>
        <p:spPr>
          <a:xfrm>
            <a:off x="970671" y="3645543"/>
            <a:ext cx="3394345" cy="59693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defTabSz="457200" eaLnBrk="1" fontAlgn="auto" hangingPunct="1">
              <a:lnSpc>
                <a:spcPct val="107000"/>
              </a:lnSpc>
              <a:spcBef>
                <a:spcPts val="0"/>
              </a:spcBef>
              <a:spcAft>
                <a:spcPts val="800"/>
              </a:spcAf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Unions</a:t>
            </a:r>
          </a:p>
        </p:txBody>
      </p:sp>
      <p:sp>
        <p:nvSpPr>
          <p:cNvPr id="19" name="Text Box 31">
            <a:extLst>
              <a:ext uri="{FF2B5EF4-FFF2-40B4-BE49-F238E27FC236}">
                <a16:creationId xmlns="" xmlns:a16="http://schemas.microsoft.com/office/drawing/2014/main" id="{930D1C4E-1D67-40C7-BBE7-053FAC3662C5}"/>
              </a:ext>
            </a:extLst>
          </p:cNvPr>
          <p:cNvSpPr txBox="1"/>
          <p:nvPr/>
        </p:nvSpPr>
        <p:spPr>
          <a:xfrm>
            <a:off x="417573" y="5698953"/>
            <a:ext cx="3985468" cy="64680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defTabSz="457200" eaLnBrk="1" fontAlgn="auto" hangingPunct="1">
              <a:spcBef>
                <a:spcPts val="0"/>
              </a:spcBef>
              <a:spcAft>
                <a:spcPts val="0"/>
              </a:spcAf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Safety Agencies &amp; Insurance </a:t>
            </a:r>
          </a:p>
        </p:txBody>
      </p:sp>
      <p:pic>
        <p:nvPicPr>
          <p:cNvPr id="20" name="Picture 19">
            <a:extLst>
              <a:ext uri="{FF2B5EF4-FFF2-40B4-BE49-F238E27FC236}">
                <a16:creationId xmlns="" xmlns:a16="http://schemas.microsoft.com/office/drawing/2014/main" id="{F69BFFD0-1927-4841-8A86-21CEFABDC1BC}"/>
              </a:ext>
            </a:extLst>
          </p:cNvPr>
          <p:cNvPicPr>
            <a:picLocks noChangeAspect="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721436" y="4476701"/>
            <a:ext cx="872783" cy="896659"/>
          </a:xfrm>
          <a:prstGeom prst="rect">
            <a:avLst/>
          </a:prstGeom>
        </p:spPr>
      </p:pic>
    </p:spTree>
    <p:extLst>
      <p:ext uri="{BB962C8B-B14F-4D97-AF65-F5344CB8AC3E}">
        <p14:creationId xmlns:p14="http://schemas.microsoft.com/office/powerpoint/2010/main" val="3381918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6842" y="262596"/>
            <a:ext cx="8690317" cy="9144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28. Impact of the Campaign in the construction </a:t>
            </a:r>
            <a:r>
              <a:rPr lang="en-US" sz="2000" b="1" dirty="0">
                <a:latin typeface="Times New Roman" panose="02020603050405020304" pitchFamily="18" charset="0"/>
                <a:cs typeface="Times New Roman" panose="02020603050405020304" pitchFamily="18" charset="0"/>
              </a:rPr>
              <a:t>industry and beyond</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21" name="Content Placeholder 2">
            <a:extLst>
              <a:ext uri="{FF2B5EF4-FFF2-40B4-BE49-F238E27FC236}">
                <a16:creationId xmlns="" xmlns:a16="http://schemas.microsoft.com/office/drawing/2014/main" id="{47B46B8D-841A-4597-81EE-193B4E06F143}"/>
              </a:ext>
            </a:extLst>
          </p:cNvPr>
          <p:cNvSpPr txBox="1">
            <a:spLocks/>
          </p:cNvSpPr>
          <p:nvPr/>
        </p:nvSpPr>
        <p:spPr bwMode="auto">
          <a:xfrm>
            <a:off x="226842" y="1272742"/>
            <a:ext cx="4056254"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noProof="0" dirty="0">
                <a:ln>
                  <a:noFill/>
                </a:ln>
                <a:solidFill>
                  <a:srgbClr val="C3CFEE">
                    <a:lumMod val="75000"/>
                  </a:srgbClr>
                </a:solidFill>
                <a:effectLst/>
                <a:uLnTx/>
                <a:uFillTx/>
                <a:latin typeface="Arial"/>
                <a:ea typeface="+mn-ea"/>
                <a:cs typeface="+mn-cs"/>
              </a:rPr>
              <a:t>75%</a:t>
            </a:r>
            <a:r>
              <a:rPr kumimoji="0" lang="en-US" sz="1800" b="0" i="0" u="none" strike="noStrike" kern="0" cap="none" spc="0" normalizeH="0" baseline="0" noProof="0" dirty="0">
                <a:ln>
                  <a:noFill/>
                </a:ln>
                <a:solidFill>
                  <a:srgbClr val="C3CFEE">
                    <a:lumMod val="75000"/>
                  </a:srgbClr>
                </a:solidFill>
                <a:effectLst/>
                <a:uLnTx/>
                <a:uFillTx/>
                <a:latin typeface="Arial"/>
                <a:ea typeface="+mn-ea"/>
                <a:cs typeface="+mn-cs"/>
              </a:rPr>
              <a:t> </a:t>
            </a:r>
            <a:r>
              <a:rPr kumimoji="0" lang="en-US" sz="1800" b="0" i="0" u="none" strike="noStrike" kern="0" cap="none" spc="0" normalizeH="0" baseline="0" noProof="0" dirty="0">
                <a:ln>
                  <a:noFill/>
                </a:ln>
                <a:solidFill>
                  <a:srgbClr val="000000"/>
                </a:solidFill>
                <a:effectLst/>
                <a:uLnTx/>
                <a:uFillTx/>
                <a:latin typeface="Arial"/>
                <a:ea typeface="+mn-ea"/>
                <a:cs typeface="+mn-cs"/>
              </a:rPr>
              <a:t>noticed an </a:t>
            </a:r>
            <a:r>
              <a:rPr kumimoji="0" lang="en-US" sz="1800" b="1" i="0" u="none" strike="noStrike" kern="0" cap="none" spc="0" normalizeH="0" baseline="0" noProof="0" dirty="0">
                <a:ln>
                  <a:noFill/>
                </a:ln>
                <a:solidFill>
                  <a:srgbClr val="C3CFEE">
                    <a:lumMod val="75000"/>
                  </a:srgbClr>
                </a:solidFill>
                <a:effectLst/>
                <a:uLnTx/>
                <a:uFillTx/>
                <a:latin typeface="Arial"/>
                <a:ea typeface="+mn-ea"/>
                <a:cs typeface="+mn-cs"/>
              </a:rPr>
              <a:t>increase in fall prevention activities</a:t>
            </a:r>
            <a:r>
              <a:rPr kumimoji="0" lang="en-US" sz="1800" b="0" i="0" u="none" strike="noStrike" kern="0" cap="none" spc="0" normalizeH="0" baseline="0" noProof="0" dirty="0">
                <a:ln>
                  <a:noFill/>
                </a:ln>
                <a:solidFill>
                  <a:srgbClr val="C3CFEE">
                    <a:lumMod val="75000"/>
                  </a:srgbClr>
                </a:solidFill>
                <a:effectLst/>
                <a:uLnTx/>
                <a:uFillTx/>
                <a:latin typeface="Arial"/>
                <a:ea typeface="+mn-ea"/>
                <a:cs typeface="+mn-cs"/>
              </a:rPr>
              <a:t> </a:t>
            </a:r>
            <a:r>
              <a:rPr kumimoji="0" lang="en-US" sz="1800" b="0" i="0" u="none" strike="noStrike" kern="0" cap="none" spc="0" normalizeH="0" baseline="0" noProof="0" dirty="0">
                <a:ln>
                  <a:noFill/>
                </a:ln>
                <a:solidFill>
                  <a:srgbClr val="000000"/>
                </a:solidFill>
                <a:effectLst/>
                <a:uLnTx/>
                <a:uFillTx/>
                <a:latin typeface="Arial"/>
                <a:ea typeface="+mn-ea"/>
                <a:cs typeface="+mn-cs"/>
              </a:rPr>
              <a:t>at their organization or in the industry (n=59)</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3200" b="0" i="0" u="none" strike="noStrike" kern="0" cap="none" spc="0" normalizeH="0" baseline="0" noProof="0" dirty="0">
              <a:ln>
                <a:noFill/>
              </a:ln>
              <a:solidFill>
                <a:srgbClr val="000000"/>
              </a:solidFill>
              <a:effectLst/>
              <a:uLnTx/>
              <a:uFillTx/>
              <a:latin typeface="Arial"/>
              <a:ea typeface="+mn-ea"/>
              <a:cs typeface="+mn-cs"/>
            </a:endParaRPr>
          </a:p>
        </p:txBody>
      </p:sp>
      <p:graphicFrame>
        <p:nvGraphicFramePr>
          <p:cNvPr id="22" name="Diagram 21">
            <a:extLst>
              <a:ext uri="{FF2B5EF4-FFF2-40B4-BE49-F238E27FC236}">
                <a16:creationId xmlns="" xmlns:a16="http://schemas.microsoft.com/office/drawing/2014/main" id="{830682C7-090F-4720-9BB5-B0D583FE1EF9}"/>
              </a:ext>
            </a:extLst>
          </p:cNvPr>
          <p:cNvGraphicFramePr/>
          <p:nvPr>
            <p:extLst>
              <p:ext uri="{D42A27DB-BD31-4B8C-83A1-F6EECF244321}">
                <p14:modId xmlns:p14="http://schemas.microsoft.com/office/powerpoint/2010/main" val="1035183038"/>
              </p:ext>
            </p:extLst>
          </p:nvPr>
        </p:nvGraphicFramePr>
        <p:xfrm>
          <a:off x="4860905" y="1243497"/>
          <a:ext cx="4283097"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3" name="Diagram 22">
            <a:extLst>
              <a:ext uri="{FF2B5EF4-FFF2-40B4-BE49-F238E27FC236}">
                <a16:creationId xmlns="" xmlns:a16="http://schemas.microsoft.com/office/drawing/2014/main" id="{32365051-EBB8-4520-9392-D697AC3CF84B}"/>
              </a:ext>
            </a:extLst>
          </p:cNvPr>
          <p:cNvGraphicFramePr/>
          <p:nvPr>
            <p:extLst>
              <p:ext uri="{D42A27DB-BD31-4B8C-83A1-F6EECF244321}">
                <p14:modId xmlns:p14="http://schemas.microsoft.com/office/powerpoint/2010/main" val="2504606710"/>
              </p:ext>
            </p:extLst>
          </p:nvPr>
        </p:nvGraphicFramePr>
        <p:xfrm>
          <a:off x="0" y="2314141"/>
          <a:ext cx="4683210" cy="408555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 name="Content Placeholder 2">
            <a:extLst>
              <a:ext uri="{FF2B5EF4-FFF2-40B4-BE49-F238E27FC236}">
                <a16:creationId xmlns="" xmlns:a16="http://schemas.microsoft.com/office/drawing/2014/main" id="{8C4DC75A-702C-47C2-A149-EE2B079228CE}"/>
              </a:ext>
            </a:extLst>
          </p:cNvPr>
          <p:cNvSpPr txBox="1">
            <a:spLocks/>
          </p:cNvSpPr>
          <p:nvPr/>
        </p:nvSpPr>
        <p:spPr>
          <a:xfrm>
            <a:off x="4860905" y="5452404"/>
            <a:ext cx="3967893" cy="1143000"/>
          </a:xfrm>
          <a:prstGeom prst="rect">
            <a:avLst/>
          </a:prstGeom>
        </p:spPr>
        <p:txBody>
          <a:bodyPr vert="horz" lIns="91440" tIns="45720" rIns="91440" bIns="45720" rtlCol="0">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fontAlgn="base">
              <a:spcAft>
                <a:spcPct val="0"/>
              </a:spcAft>
              <a:buClr>
                <a:srgbClr val="E48312">
                  <a:lumMod val="75000"/>
                </a:srgbClr>
              </a:buClr>
              <a:buFont typeface="Wingdings" pitchFamily="2" charset="2"/>
              <a:buNone/>
            </a:pPr>
            <a:r>
              <a:rPr lang="en-US" sz="1800" b="1" dirty="0">
                <a:solidFill>
                  <a:srgbClr val="C00000"/>
                </a:solidFill>
                <a:latin typeface="Arial"/>
              </a:rPr>
              <a:t>72%</a:t>
            </a:r>
            <a:r>
              <a:rPr lang="en-US" sz="1800" dirty="0">
                <a:solidFill>
                  <a:srgbClr val="000000"/>
                </a:solidFill>
                <a:latin typeface="Arial"/>
              </a:rPr>
              <a:t> noticed </a:t>
            </a:r>
            <a:r>
              <a:rPr lang="en-US" sz="1800" b="1" dirty="0">
                <a:solidFill>
                  <a:srgbClr val="C00000"/>
                </a:solidFill>
                <a:latin typeface="Arial"/>
              </a:rPr>
              <a:t>improvements in overall safety and health initiatives with topics other than falls </a:t>
            </a:r>
            <a:r>
              <a:rPr lang="en-US" sz="1800" dirty="0">
                <a:solidFill>
                  <a:srgbClr val="000000"/>
                </a:solidFill>
                <a:latin typeface="Arial"/>
              </a:rPr>
              <a:t>at their organization or in the industry (n=60)</a:t>
            </a:r>
            <a:endParaRPr lang="en-US" sz="1600" dirty="0">
              <a:solidFill>
                <a:srgbClr val="000000"/>
              </a:solidFill>
              <a:latin typeface="Arial"/>
            </a:endParaRPr>
          </a:p>
        </p:txBody>
      </p:sp>
    </p:spTree>
    <p:extLst>
      <p:ext uri="{BB962C8B-B14F-4D97-AF65-F5344CB8AC3E}">
        <p14:creationId xmlns:p14="http://schemas.microsoft.com/office/powerpoint/2010/main" val="49645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31691593"/>
              </p:ext>
            </p:extLst>
          </p:nvPr>
        </p:nvGraphicFramePr>
        <p:xfrm>
          <a:off x="0" y="888371"/>
          <a:ext cx="8592504" cy="5695208"/>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txBox="1">
            <a:spLocks noChangeArrowheads="1"/>
          </p:cNvSpPr>
          <p:nvPr/>
        </p:nvSpPr>
        <p:spPr>
          <a:xfrm>
            <a:off x="387724" y="150052"/>
            <a:ext cx="8368553"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latin typeface="Times New Roman" panose="02020603050405020304" pitchFamily="18" charset="0"/>
                <a:cs typeface="Times New Roman" panose="02020603050405020304" pitchFamily="18" charset="0"/>
              </a:rPr>
              <a:t>3. Causes of fatalities in construction, 2011 and 2017 </a:t>
            </a:r>
          </a:p>
          <a:p>
            <a:pPr algn="l"/>
            <a:r>
              <a:rPr lang="en-US" sz="2000" b="1" dirty="0">
                <a:latin typeface="Times New Roman" panose="02020603050405020304" pitchFamily="18" charset="0"/>
                <a:cs typeface="Times New Roman" panose="02020603050405020304" pitchFamily="18" charset="0"/>
              </a:rPr>
              <a:t>    (All employment)</a:t>
            </a:r>
            <a:endParaRPr lang="en-US" altLang="zh-CN" sz="2000" dirty="0">
              <a:solidFill>
                <a:srgbClr val="FF0000"/>
              </a:solidFill>
              <a:ea typeface="SimSun" pitchFamily="2" charset="-122"/>
            </a:endParaRPr>
          </a:p>
        </p:txBody>
      </p:sp>
      <p:sp>
        <p:nvSpPr>
          <p:cNvPr id="5" name="Rectangle 4"/>
          <p:cNvSpPr/>
          <p:nvPr/>
        </p:nvSpPr>
        <p:spPr>
          <a:xfrm>
            <a:off x="1" y="6459971"/>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a:t>
            </a:r>
          </a:p>
        </p:txBody>
      </p:sp>
      <p:graphicFrame>
        <p:nvGraphicFramePr>
          <p:cNvPr id="6" name="Chart 5"/>
          <p:cNvGraphicFramePr/>
          <p:nvPr>
            <p:extLst>
              <p:ext uri="{D42A27DB-BD31-4B8C-83A1-F6EECF244321}">
                <p14:modId xmlns:p14="http://schemas.microsoft.com/office/powerpoint/2010/main" val="2991405313"/>
              </p:ext>
            </p:extLst>
          </p:nvPr>
        </p:nvGraphicFramePr>
        <p:xfrm>
          <a:off x="3048000" y="1349169"/>
          <a:ext cx="6096000" cy="418275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492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71500" y="373725"/>
            <a:ext cx="8001000" cy="609600"/>
          </a:xfrm>
        </p:spPr>
        <p:txBody>
          <a:bodyPr>
            <a:noAutofit/>
          </a:bodyPr>
          <a:lstStyle/>
          <a:p>
            <a:pPr algn="l"/>
            <a:r>
              <a:rPr lang="en-US" sz="2000" b="1" dirty="0">
                <a:latin typeface="Times New Roman" panose="02020603050405020304" pitchFamily="18" charset="0"/>
                <a:cs typeface="Times New Roman" panose="02020603050405020304" pitchFamily="18" charset="0"/>
              </a:rPr>
              <a:t>4. Number of fatal fall injuries to a lower level by major industry, 2017</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(All employment)</a:t>
            </a:r>
            <a:endParaRPr lang="en-US" sz="2000" dirty="0">
              <a:solidFill>
                <a:srgbClr val="FF0000"/>
              </a:solidFill>
              <a:latin typeface="Times New Roman" pitchFamily="18" charset="0"/>
              <a:cs typeface="Times New Roman" pitchFamily="18" charset="0"/>
            </a:endParaRPr>
          </a:p>
        </p:txBody>
      </p:sp>
      <p:graphicFrame>
        <p:nvGraphicFramePr>
          <p:cNvPr id="6" name="Object 3"/>
          <p:cNvGraphicFramePr>
            <a:graphicFrameLocks noGrp="1" noChangeAspect="1"/>
          </p:cNvGraphicFramePr>
          <p:nvPr>
            <p:extLst>
              <p:ext uri="{D42A27DB-BD31-4B8C-83A1-F6EECF244321}">
                <p14:modId xmlns:p14="http://schemas.microsoft.com/office/powerpoint/2010/main" val="2947567709"/>
              </p:ext>
            </p:extLst>
          </p:nvPr>
        </p:nvGraphicFramePr>
        <p:xfrm>
          <a:off x="273148" y="1046527"/>
          <a:ext cx="8597705" cy="537848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1" y="6459971"/>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3945824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extLst>
              <p:ext uri="{D42A27DB-BD31-4B8C-83A1-F6EECF244321}">
                <p14:modId xmlns:p14="http://schemas.microsoft.com/office/powerpoint/2010/main" val="4210319450"/>
              </p:ext>
            </p:extLst>
          </p:nvPr>
        </p:nvGraphicFramePr>
        <p:xfrm>
          <a:off x="202941" y="980492"/>
          <a:ext cx="8738118" cy="5453861"/>
        </p:xfrm>
        <a:graphic>
          <a:graphicData uri="http://schemas.openxmlformats.org/drawingml/2006/chart">
            <c:chart xmlns:c="http://schemas.openxmlformats.org/drawingml/2006/chart" xmlns:r="http://schemas.openxmlformats.org/officeDocument/2006/relationships" r:id="rId3"/>
          </a:graphicData>
        </a:graphic>
      </p:graphicFrame>
      <p:sp>
        <p:nvSpPr>
          <p:cNvPr id="6147" name="Text Box 5"/>
          <p:cNvSpPr txBox="1">
            <a:spLocks noChangeArrowheads="1"/>
          </p:cNvSpPr>
          <p:nvPr/>
        </p:nvSpPr>
        <p:spPr bwMode="auto">
          <a:xfrm>
            <a:off x="342900" y="228600"/>
            <a:ext cx="8458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95288" indent="-395288" eaLnBrk="1" hangingPunct="1"/>
            <a:r>
              <a:rPr lang="en-US" altLang="zh-CN" sz="2000" b="1" dirty="0">
                <a:latin typeface="Times New Roman" panose="02020603050405020304" pitchFamily="18" charset="0"/>
                <a:cs typeface="Times New Roman" panose="02020603050405020304" pitchFamily="18" charset="0"/>
              </a:rPr>
              <a:t>5. Number and rate of fatal falls to a lower level in construction, 2003-2017</a:t>
            </a:r>
          </a:p>
          <a:p>
            <a:pPr marL="395288" indent="-395288" eaLnBrk="1" hangingPunct="1"/>
            <a:r>
              <a:rPr lang="en-US" altLang="zh-CN" sz="2000" b="1" dirty="0">
                <a:latin typeface="Times New Roman" panose="02020603050405020304" pitchFamily="18" charset="0"/>
                <a:cs typeface="Times New Roman" panose="02020603050405020304" pitchFamily="18" charset="0"/>
              </a:rPr>
              <a:t>    (All employment</a:t>
            </a:r>
            <a:r>
              <a:rPr lang="en-US" altLang="zh-CN" sz="2000" b="1" dirty="0">
                <a:latin typeface="Times New Roman" panose="02020603050405020304" pitchFamily="18" charset="0"/>
                <a:ea typeface="宋体" pitchFamily="2" charset="-122"/>
                <a:cs typeface="Times New Roman" panose="02020603050405020304" pitchFamily="18" charset="0"/>
              </a:rPr>
              <a:t>)</a:t>
            </a:r>
          </a:p>
        </p:txBody>
      </p:sp>
      <p:sp>
        <p:nvSpPr>
          <p:cNvPr id="6" name="Rectangle 5"/>
          <p:cNvSpPr/>
          <p:nvPr/>
        </p:nvSpPr>
        <p:spPr>
          <a:xfrm>
            <a:off x="1" y="6461231"/>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Employment data were from the Current Population Survey. Calculations by the CPWR Data Center.</a:t>
            </a:r>
          </a:p>
        </p:txBody>
      </p:sp>
    </p:spTree>
    <p:extLst>
      <p:ext uri="{BB962C8B-B14F-4D97-AF65-F5344CB8AC3E}">
        <p14:creationId xmlns:p14="http://schemas.microsoft.com/office/powerpoint/2010/main" val="84648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05" y="6307342"/>
            <a:ext cx="9136395" cy="553998"/>
          </a:xfrm>
          <a:prstGeom prst="rect">
            <a:avLst/>
          </a:prstGeom>
        </p:spPr>
        <p:txBody>
          <a:bodyPr wrap="square">
            <a:spAutoFit/>
          </a:bodyPr>
          <a:lstStyle/>
          <a:p>
            <a:pPr eaLnBrk="0" hangingPunct="0"/>
            <a:r>
              <a:rPr lang="en-US" sz="1000" dirty="0">
                <a:latin typeface="Times New Roman" panose="02020603050405020304" pitchFamily="18" charset="0"/>
                <a:cs typeface="Times New Roman" panose="02020603050405020304" pitchFamily="18" charset="0"/>
              </a:rPr>
              <a:t>Note: There were 139 deaths without height information that were excluded.</a:t>
            </a:r>
          </a:p>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a:t>
            </a:r>
          </a:p>
        </p:txBody>
      </p:sp>
      <p:graphicFrame>
        <p:nvGraphicFramePr>
          <p:cNvPr id="6" name="Object 2"/>
          <p:cNvGraphicFramePr>
            <a:graphicFrameLocks noGrp="1" noChangeAspect="1"/>
          </p:cNvGraphicFramePr>
          <p:nvPr>
            <p:ph type="chart" idx="1"/>
            <p:extLst>
              <p:ext uri="{D42A27DB-BD31-4B8C-83A1-F6EECF244321}">
                <p14:modId xmlns:p14="http://schemas.microsoft.com/office/powerpoint/2010/main" val="3628793148"/>
              </p:ext>
            </p:extLst>
          </p:nvPr>
        </p:nvGraphicFramePr>
        <p:xfrm>
          <a:off x="276958" y="1257391"/>
          <a:ext cx="8590085" cy="494646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5"/>
          <p:cNvSpPr txBox="1">
            <a:spLocks noChangeArrowheads="1"/>
          </p:cNvSpPr>
          <p:nvPr/>
        </p:nvSpPr>
        <p:spPr bwMode="auto">
          <a:xfrm>
            <a:off x="342900" y="313008"/>
            <a:ext cx="8458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95288" indent="-395288" eaLnBrk="1" hangingPunct="1"/>
            <a:r>
              <a:rPr lang="en-US" altLang="zh-CN" sz="2000" b="1" dirty="0">
                <a:latin typeface="Times New Roman" panose="02020603050405020304" pitchFamily="18" charset="0"/>
                <a:cs typeface="Times New Roman" panose="02020603050405020304" pitchFamily="18" charset="0"/>
              </a:rPr>
              <a:t>6. Fatal falls in construction, by height of fall, sum of 2015-2017</a:t>
            </a:r>
          </a:p>
          <a:p>
            <a:pPr marL="395288" indent="-395288" eaLnBrk="1" hangingPunct="1"/>
            <a:r>
              <a:rPr lang="en-US" altLang="zh-CN" sz="2000" b="1" dirty="0">
                <a:latin typeface="Times New Roman" panose="02020603050405020304" pitchFamily="18" charset="0"/>
                <a:cs typeface="Times New Roman" panose="02020603050405020304" pitchFamily="18" charset="0"/>
              </a:rPr>
              <a:t>    (All employment)</a:t>
            </a:r>
            <a:endParaRPr lang="en-US" altLang="zh-CN" sz="2000" b="1" dirty="0">
              <a:latin typeface="Times New Roman" panose="02020603050405020304" pitchFamily="18" charset="0"/>
              <a:ea typeface="宋体" pitchFamily="2" charset="-122"/>
              <a:cs typeface="Times New Roman" panose="02020603050405020304" pitchFamily="18" charset="0"/>
            </a:endParaRPr>
          </a:p>
        </p:txBody>
      </p:sp>
    </p:spTree>
    <p:extLst>
      <p:ext uri="{BB962C8B-B14F-4D97-AF65-F5344CB8AC3E}">
        <p14:creationId xmlns:p14="http://schemas.microsoft.com/office/powerpoint/2010/main" val="52680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3891" y="381000"/>
            <a:ext cx="9016218" cy="609600"/>
          </a:xfrm>
        </p:spPr>
        <p:txBody>
          <a:bodyPr>
            <a:noAutofit/>
          </a:bodyPr>
          <a:lstStyle/>
          <a:p>
            <a:pPr algn="l"/>
            <a:r>
              <a:rPr lang="en-US" sz="2000" b="1" dirty="0">
                <a:latin typeface="Times New Roman" pitchFamily="18" charset="0"/>
                <a:cs typeface="Times New Roman" pitchFamily="18" charset="0"/>
              </a:rPr>
              <a:t>7. Fatal falls to a lower level in construction by primary source, sum of 2015-2017 </a:t>
            </a:r>
            <a:br>
              <a:rPr lang="en-US" sz="2000" b="1" dirty="0">
                <a:latin typeface="Times New Roman" pitchFamily="18" charset="0"/>
                <a:cs typeface="Times New Roman" pitchFamily="18" charset="0"/>
              </a:rPr>
            </a:br>
            <a:r>
              <a:rPr lang="en-US" sz="2000" b="1" dirty="0">
                <a:latin typeface="Times New Roman" pitchFamily="18" charset="0"/>
                <a:cs typeface="Times New Roman" pitchFamily="18" charset="0"/>
              </a:rPr>
              <a:t>    (All employment)</a:t>
            </a:r>
          </a:p>
        </p:txBody>
      </p:sp>
      <p:graphicFrame>
        <p:nvGraphicFramePr>
          <p:cNvPr id="6" name="Object 2"/>
          <p:cNvGraphicFramePr>
            <a:graphicFrameLocks noGrp="1" noChangeAspect="1"/>
          </p:cNvGraphicFramePr>
          <p:nvPr>
            <p:ph type="chart" idx="1"/>
            <p:extLst>
              <p:ext uri="{D42A27DB-BD31-4B8C-83A1-F6EECF244321}">
                <p14:modId xmlns:p14="http://schemas.microsoft.com/office/powerpoint/2010/main" val="86183724"/>
              </p:ext>
            </p:extLst>
          </p:nvPr>
        </p:nvGraphicFramePr>
        <p:xfrm>
          <a:off x="381000" y="1143000"/>
          <a:ext cx="8382000" cy="5075031"/>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1" y="6459971"/>
            <a:ext cx="9144000" cy="400110"/>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p>
        </p:txBody>
      </p:sp>
    </p:spTree>
    <p:extLst>
      <p:ext uri="{BB962C8B-B14F-4D97-AF65-F5344CB8AC3E}">
        <p14:creationId xmlns:p14="http://schemas.microsoft.com/office/powerpoint/2010/main" val="1536065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16777683"/>
              </p:ext>
            </p:extLst>
          </p:nvPr>
        </p:nvGraphicFramePr>
        <p:xfrm>
          <a:off x="273132" y="1157514"/>
          <a:ext cx="8633361" cy="52888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extLst>
              <p:ext uri="{D42A27DB-BD31-4B8C-83A1-F6EECF244321}">
                <p14:modId xmlns:p14="http://schemas.microsoft.com/office/powerpoint/2010/main" val="2902235942"/>
              </p:ext>
            </p:extLst>
          </p:nvPr>
        </p:nvGraphicFramePr>
        <p:xfrm>
          <a:off x="387724" y="1292193"/>
          <a:ext cx="8633361" cy="5288808"/>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p:cNvSpPr txBox="1">
            <a:spLocks noChangeArrowheads="1"/>
          </p:cNvSpPr>
          <p:nvPr/>
        </p:nvSpPr>
        <p:spPr>
          <a:xfrm>
            <a:off x="387724" y="304800"/>
            <a:ext cx="8368553"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latin typeface="Times New Roman" panose="02020603050405020304" pitchFamily="18" charset="0"/>
                <a:cs typeface="Times New Roman" panose="02020603050405020304" pitchFamily="18" charset="0"/>
              </a:rPr>
              <a:t>8</a:t>
            </a:r>
            <a:r>
              <a:rPr lang="en-US" sz="2000" b="1" dirty="0" smtClean="0">
                <a:latin typeface="Times New Roman" panose="02020603050405020304" pitchFamily="18" charset="0"/>
                <a:cs typeface="Times New Roman" panose="02020603050405020304" pitchFamily="18" charset="0"/>
              </a:rPr>
              <a:t>. Percentage of fatal falls to a lower level in construction by size of establishment</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sum of 2015-2017 </a:t>
            </a:r>
            <a:r>
              <a:rPr lang="en-US" sz="2000" b="1" dirty="0">
                <a:latin typeface="Times New Roman" panose="02020603050405020304" pitchFamily="18" charset="0"/>
                <a:cs typeface="Times New Roman" panose="02020603050405020304" pitchFamily="18" charset="0"/>
              </a:rPr>
              <a:t>(private wage and salary </a:t>
            </a:r>
            <a:r>
              <a:rPr lang="en-US" sz="2000" b="1" dirty="0" smtClean="0">
                <a:latin typeface="Times New Roman" panose="02020603050405020304" pitchFamily="18" charset="0"/>
                <a:cs typeface="Times New Roman" panose="02020603050405020304" pitchFamily="18" charset="0"/>
              </a:rPr>
              <a:t>workers)</a:t>
            </a:r>
            <a:endParaRPr lang="en-US" altLang="zh-CN" sz="2000" dirty="0">
              <a:solidFill>
                <a:srgbClr val="FF0000"/>
              </a:solidFill>
              <a:ea typeface="SimSun" pitchFamily="2" charset="-122"/>
            </a:endParaRPr>
          </a:p>
        </p:txBody>
      </p:sp>
      <p:sp>
        <p:nvSpPr>
          <p:cNvPr id="7" name="Rectangle 6"/>
          <p:cNvSpPr/>
          <p:nvPr/>
        </p:nvSpPr>
        <p:spPr>
          <a:xfrm>
            <a:off x="0" y="6304002"/>
            <a:ext cx="9144000" cy="553998"/>
          </a:xfrm>
          <a:prstGeom prst="rect">
            <a:avLst/>
          </a:prstGeom>
        </p:spPr>
        <p:txBody>
          <a:bodyPr wrap="square">
            <a:spAutoFit/>
          </a:bodyPr>
          <a:lstStyle/>
          <a:p>
            <a:pPr eaLnBrk="0" hangingPunct="0"/>
            <a:r>
              <a:rPr lang="en-US" altLang="zh-CN" sz="1000" dirty="0" smtClean="0">
                <a:latin typeface="Times New Roman" panose="02020603050405020304" pitchFamily="18" charset="0"/>
                <a:cs typeface="Times New Roman" panose="02020603050405020304" pitchFamily="18" charset="0"/>
              </a:rPr>
              <a:t>*145 fatalities without size of business information are excluded. </a:t>
            </a:r>
          </a:p>
          <a:p>
            <a:pPr eaLnBrk="0" hangingPunct="0"/>
            <a:r>
              <a:rPr lang="en-US" altLang="zh-CN" sz="1000" dirty="0" smtClean="0">
                <a:latin typeface="Times New Roman" panose="02020603050405020304" pitchFamily="18" charset="0"/>
                <a:cs typeface="Times New Roman" panose="02020603050405020304" pitchFamily="18" charset="0"/>
              </a:rPr>
              <a:t>Source</a:t>
            </a:r>
            <a:r>
              <a:rPr lang="en-US" altLang="zh-CN"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the BLS CFOI micro data. The views expressed here do not necessarily reflect the views of the BLS. </a:t>
            </a:r>
            <a:r>
              <a:rPr lang="en-US" sz="1000" dirty="0" smtClean="0">
                <a:latin typeface="Times New Roman" panose="02020603050405020304" pitchFamily="18" charset="0"/>
                <a:cs typeface="Times New Roman" panose="02020603050405020304" pitchFamily="18" charset="0"/>
              </a:rPr>
              <a:t>Data on employees by establishment size from the Quarterly Census of Employment and Wages. Calculations by the CPWR Data Center.</a:t>
            </a:r>
          </a:p>
        </p:txBody>
      </p:sp>
    </p:spTree>
    <p:extLst>
      <p:ext uri="{BB962C8B-B14F-4D97-AF65-F5344CB8AC3E}">
        <p14:creationId xmlns:p14="http://schemas.microsoft.com/office/powerpoint/2010/main" val="3600908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Placeholder 3"/>
          <p:cNvGraphicFramePr>
            <a:graphicFrameLocks noGrp="1"/>
          </p:cNvGraphicFramePr>
          <p:nvPr>
            <p:ph type="chart" idx="1"/>
            <p:extLst>
              <p:ext uri="{D42A27DB-BD31-4B8C-83A1-F6EECF244321}">
                <p14:modId xmlns:p14="http://schemas.microsoft.com/office/powerpoint/2010/main" val="3049181885"/>
              </p:ext>
            </p:extLst>
          </p:nvPr>
        </p:nvGraphicFramePr>
        <p:xfrm>
          <a:off x="357188" y="1238250"/>
          <a:ext cx="8429625" cy="517207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2"/>
          <p:cNvSpPr txBox="1">
            <a:spLocks noChangeArrowheads="1"/>
          </p:cNvSpPr>
          <p:nvPr/>
        </p:nvSpPr>
        <p:spPr>
          <a:xfrm>
            <a:off x="381000" y="369294"/>
            <a:ext cx="8382000" cy="709212"/>
          </a:xfrm>
          <a:prstGeom prst="rect">
            <a:avLst/>
          </a:prstGeom>
          <a:solidFill>
            <a:srgbClr val="FFFFFF"/>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latin typeface="Times New Roman" pitchFamily="18" charset="0"/>
                <a:cs typeface="Times New Roman" pitchFamily="18" charset="0"/>
              </a:rPr>
              <a:t>9. Number of fatal falls, selected construction subsectors, sum of </a:t>
            </a:r>
            <a:r>
              <a:rPr lang="en-US" altLang="zh-CN" sz="2000" b="1" dirty="0">
                <a:latin typeface="Times New Roman" panose="02020603050405020304" pitchFamily="18" charset="0"/>
                <a:ea typeface="宋体" pitchFamily="2" charset="-122"/>
                <a:cs typeface="Times New Roman" panose="02020603050405020304" pitchFamily="18" charset="0"/>
              </a:rPr>
              <a:t>2011-2017</a:t>
            </a:r>
          </a:p>
          <a:p>
            <a:pPr algn="l"/>
            <a:r>
              <a:rPr lang="en-US" altLang="zh-CN" sz="2000" b="1" dirty="0">
                <a:latin typeface="Times New Roman" panose="02020603050405020304" pitchFamily="18" charset="0"/>
                <a:ea typeface="宋体" pitchFamily="2" charset="-122"/>
                <a:cs typeface="Times New Roman" panose="02020603050405020304" pitchFamily="18" charset="0"/>
              </a:rPr>
              <a:t>    (All employment)</a:t>
            </a:r>
            <a:endParaRPr lang="en-US" sz="2000" dirty="0">
              <a:latin typeface="Times New Roman" pitchFamily="18" charset="0"/>
              <a:cs typeface="Times New Roman" pitchFamily="18" charset="0"/>
            </a:endParaRPr>
          </a:p>
        </p:txBody>
      </p:sp>
      <p:sp>
        <p:nvSpPr>
          <p:cNvPr id="6" name="Rectangle 5"/>
          <p:cNvSpPr/>
          <p:nvPr/>
        </p:nvSpPr>
        <p:spPr>
          <a:xfrm>
            <a:off x="17928" y="6611779"/>
            <a:ext cx="9126072" cy="246221"/>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Numbers were obtained from the BLS through special requests. Calculations by the authors. The views expressed here do not necessarily reflect the views of the BLS. </a:t>
            </a:r>
          </a:p>
        </p:txBody>
      </p:sp>
    </p:spTree>
    <p:extLst>
      <p:ext uri="{BB962C8B-B14F-4D97-AF65-F5344CB8AC3E}">
        <p14:creationId xmlns:p14="http://schemas.microsoft.com/office/powerpoint/2010/main" val="2354892389"/>
      </p:ext>
    </p:extLst>
  </p:cSld>
  <p:clrMapOvr>
    <a:masterClrMapping/>
  </p:clrMapOvr>
</p:sld>
</file>

<file path=ppt/theme/theme1.xml><?xml version="1.0" encoding="utf-8"?>
<a:theme xmlns:a="http://schemas.openxmlformats.org/drawingml/2006/main" name="Office Theme">
  <a:themeElements>
    <a:clrScheme name="Custom 14">
      <a:dk1>
        <a:sysClr val="windowText" lastClr="000000"/>
      </a:dk1>
      <a:lt1>
        <a:sysClr val="window" lastClr="FFFFFF"/>
      </a:lt1>
      <a:dk2>
        <a:srgbClr val="1F497D"/>
      </a:dk2>
      <a:lt2>
        <a:srgbClr val="EEECE1"/>
      </a:lt2>
      <a:accent1>
        <a:srgbClr val="FF0000"/>
      </a:accent1>
      <a:accent2>
        <a:srgbClr val="0033CC"/>
      </a:accent2>
      <a:accent3>
        <a:srgbClr val="FFC000"/>
      </a:accent3>
      <a:accent4>
        <a:srgbClr val="790162"/>
      </a:accent4>
      <a:accent5>
        <a:srgbClr val="4094FF"/>
      </a:accent5>
      <a:accent6>
        <a:srgbClr val="E36C09"/>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65998</TotalTime>
  <Words>2302</Words>
  <Application>Microsoft Office PowerPoint</Application>
  <PresentationFormat>On-screen Show (4:3)</PresentationFormat>
  <Paragraphs>283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1. Construction employment in the United States, 2003-2017     (All employment)</vt:lpstr>
      <vt:lpstr>2. Number of fatalities in construction, falls and other fatalities, 2003-2017</vt:lpstr>
      <vt:lpstr>PowerPoint Presentation</vt:lpstr>
      <vt:lpstr>4. Number of fatal fall injuries to a lower level by major industry, 2017     (All employment)</vt:lpstr>
      <vt:lpstr>PowerPoint Presentation</vt:lpstr>
      <vt:lpstr>PowerPoint Presentation</vt:lpstr>
      <vt:lpstr>7. Fatal falls to a lower level in construction by primary source, sum of 2015-2017      (All employment)</vt:lpstr>
      <vt:lpstr>PowerPoint Presentation</vt:lpstr>
      <vt:lpstr>PowerPoint Presentation</vt:lpstr>
      <vt:lpstr>10. Number of fatal falls to a lower level, selected construction subsectors,        2011-2017        (All employment) </vt:lpstr>
      <vt:lpstr>11. Number and rate of fatal falls to a lower level in construction, selected        occupations, sum of 2015-2017       (All employment)</vt:lpstr>
      <vt:lpstr>12. Number and rate of fatal falls to a lower level among roofers, 2011-2017        (All employment)</vt:lpstr>
      <vt:lpstr>13. Number and rate of fatal falls to a lower level among laborers, 2011-2017        (All employment)</vt:lpstr>
      <vt:lpstr>14. Number and rate of fatal falls to a lower level among carpenters, 2011-2017        (All employment)</vt:lpstr>
      <vt:lpstr>15. Number and rate of fatal falls to a lower level among painters, 2011-2017        (All employment)</vt:lpstr>
      <vt:lpstr>16. Number and rate of fatal falls to a lower level among ironworkers, 2011-2017 (all employment)</vt:lpstr>
      <vt:lpstr>17. Number and rate of fatal falls to a lower level among electricians, 2011-2017 (all employment)</vt:lpstr>
      <vt:lpstr>18. Number of fatal falls to a lower level in construction, Hispanic versus        non-Hispanic, 2011-2017        (All employment)</vt:lpstr>
      <vt:lpstr>19. Rate of fatal falls to a lower level, Hispanic versus white, non-Hispanic,       2011-2017        (All employment)</vt:lpstr>
      <vt:lpstr>20. Rate of fatal falls to a lower level in construction, selected characteristics, average of 2015-2017       (All employment)</vt:lpstr>
      <vt:lpstr>21. Percentage and rate of fatal falls in construction, by age group, average        of 2015-2017        (All employment)</vt:lpstr>
      <vt:lpstr>PowerPoint Presentation</vt:lpstr>
      <vt:lpstr>23. Primary source of fatal falls in construction, by age group, sum of 2015-2017        (All employment)</vt:lpstr>
      <vt:lpstr>24. Number and rate of fall injuries resulting in days away from work in        construction, 2003-2017</vt:lpstr>
      <vt:lpstr>25. Number of nonfatal fall injuries by major industry, 2017</vt:lpstr>
      <vt:lpstr>26. Number and rate of nonfatal injuries from falls resulting in days away       from work, selected construction occupations, 2017       (Private wage-and-salary workers) </vt:lpstr>
      <vt:lpstr>27. Number of individuals being reached through the Campaign, by major partner category       </vt:lpstr>
      <vt:lpstr>28. Impact of the Campaign in the construction industry and beyond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 of fatalities in construction, falls and non-falls, 2003-2013</dc:title>
  <dc:creator>Wwang</dc:creator>
  <cp:lastModifiedBy>Sharretta Benjamin</cp:lastModifiedBy>
  <cp:revision>622</cp:revision>
  <cp:lastPrinted>2019-06-17T14:57:14Z</cp:lastPrinted>
  <dcterms:created xsi:type="dcterms:W3CDTF">2015-06-25T16:04:18Z</dcterms:created>
  <dcterms:modified xsi:type="dcterms:W3CDTF">2019-07-11T18:16:48Z</dcterms:modified>
</cp:coreProperties>
</file>