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9.xml" ContentType="application/vnd.openxmlformats-officedocument.drawingml.chart+xml"/>
  <Override PartName="/ppt/drawings/drawing3.xml" ContentType="application/vnd.openxmlformats-officedocument.drawingml.chartshapes+xml"/>
  <Override PartName="/ppt/notesSlides/notesSlide12.xml" ContentType="application/vnd.openxmlformats-officedocument.presentationml.notesSlide+xml"/>
  <Override PartName="/ppt/charts/chart10.xml" ContentType="application/vnd.openxmlformats-officedocument.drawingml.chart+xml"/>
  <Override PartName="/ppt/notesSlides/notesSlide13.xml" ContentType="application/vnd.openxmlformats-officedocument.presentationml.notesSlide+xml"/>
  <Override PartName="/ppt/charts/chart11.xml" ContentType="application/vnd.openxmlformats-officedocument.drawingml.chart+xml"/>
  <Override PartName="/ppt/notesSlides/notesSlide14.xml" ContentType="application/vnd.openxmlformats-officedocument.presentationml.notesSlide+xml"/>
  <Override PartName="/ppt/charts/chart12.xml" ContentType="application/vnd.openxmlformats-officedocument.drawingml.chart+xml"/>
  <Override PartName="/ppt/drawings/drawing4.xml" ContentType="application/vnd.openxmlformats-officedocument.drawingml.chartshapes+xml"/>
  <Override PartName="/ppt/charts/chart13.xml" ContentType="application/vnd.openxmlformats-officedocument.drawingml.chart+xml"/>
  <Override PartName="/ppt/notesSlides/notesSlide15.xml" ContentType="application/vnd.openxmlformats-officedocument.presentationml.notesSlid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drawings/drawing5.xml" ContentType="application/vnd.openxmlformats-officedocument.drawingml.chartshapes+xml"/>
  <Override PartName="/ppt/notesSlides/notesSlide16.xml" ContentType="application/vnd.openxmlformats-officedocument.presentationml.notesSlide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notesSlides/notesSlide17.xml" ContentType="application/vnd.openxmlformats-officedocument.presentationml.notesSlide+xml"/>
  <Override PartName="/ppt/charts/chart18.xml" ContentType="application/vnd.openxmlformats-officedocument.drawingml.chart+xml"/>
  <Override PartName="/ppt/notesSlides/notesSlide18.xml" ContentType="application/vnd.openxmlformats-officedocument.presentationml.notesSlide+xml"/>
  <Override PartName="/ppt/charts/chart19.xml" ContentType="application/vnd.openxmlformats-officedocument.drawingml.chart+xml"/>
  <Override PartName="/ppt/notesSlides/notesSlide19.xml" ContentType="application/vnd.openxmlformats-officedocument.presentationml.notesSlide+xml"/>
  <Override PartName="/ppt/charts/chart20.xml" ContentType="application/vnd.openxmlformats-officedocument.drawingml.chart+xml"/>
  <Override PartName="/ppt/notesSlides/notesSlide20.xml" ContentType="application/vnd.openxmlformats-officedocument.presentationml.notesSlide+xml"/>
  <Override PartName="/ppt/charts/chart2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7" r:id="rId2"/>
    <p:sldId id="377" r:id="rId3"/>
    <p:sldId id="362" r:id="rId4"/>
    <p:sldId id="265" r:id="rId5"/>
    <p:sldId id="259" r:id="rId6"/>
    <p:sldId id="412" r:id="rId7"/>
    <p:sldId id="429" r:id="rId8"/>
    <p:sldId id="379" r:id="rId9"/>
    <p:sldId id="422" r:id="rId10"/>
    <p:sldId id="388" r:id="rId11"/>
    <p:sldId id="421" r:id="rId12"/>
    <p:sldId id="275" r:id="rId13"/>
    <p:sldId id="261" r:id="rId14"/>
    <p:sldId id="389" r:id="rId15"/>
    <p:sldId id="414" r:id="rId16"/>
    <p:sldId id="289" r:id="rId17"/>
    <p:sldId id="410" r:id="rId18"/>
    <p:sldId id="430" r:id="rId19"/>
    <p:sldId id="393" r:id="rId20"/>
    <p:sldId id="400" r:id="rId21"/>
    <p:sldId id="419" r:id="rId22"/>
    <p:sldId id="425" r:id="rId23"/>
    <p:sldId id="423" r:id="rId24"/>
    <p:sldId id="424" r:id="rId25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3D16330-4724-4EF0-9DB0-013411A46276}">
          <p14:sldIdLst>
            <p14:sldId id="257"/>
            <p14:sldId id="377"/>
            <p14:sldId id="362"/>
            <p14:sldId id="265"/>
            <p14:sldId id="259"/>
            <p14:sldId id="412"/>
            <p14:sldId id="429"/>
            <p14:sldId id="379"/>
            <p14:sldId id="422"/>
            <p14:sldId id="388"/>
            <p14:sldId id="421"/>
            <p14:sldId id="275"/>
            <p14:sldId id="261"/>
            <p14:sldId id="389"/>
            <p14:sldId id="414"/>
            <p14:sldId id="289"/>
            <p14:sldId id="410"/>
            <p14:sldId id="430"/>
            <p14:sldId id="393"/>
            <p14:sldId id="400"/>
            <p14:sldId id="419"/>
            <p14:sldId id="425"/>
            <p14:sldId id="423"/>
            <p14:sldId id="424"/>
          </p14:sldIdLst>
        </p14:section>
        <p14:section name="Untitled Section" id="{2FF04878-963F-4F04-BA46-5D5506F596EC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ujimoto, Alissa [USA]" initials="FA[" lastIdx="2" clrIdx="0"/>
  <p:cmAuthor id="2" name="Wei, Qiying" initials="WQ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00CC"/>
    <a:srgbClr val="CC00FF"/>
    <a:srgbClr val="080808"/>
    <a:srgbClr val="663300"/>
    <a:srgbClr val="D8EDF4"/>
    <a:srgbClr val="C5F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2865" autoAdjust="0"/>
  </p:normalViewPr>
  <p:slideViewPr>
    <p:cSldViewPr>
      <p:cViewPr>
        <p:scale>
          <a:sx n="66" d="100"/>
          <a:sy n="66" d="100"/>
        </p:scale>
        <p:origin x="-58" y="-4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367808753635527E-2"/>
          <c:y val="2.5651063849649117E-2"/>
          <c:w val="0.86409165070582405"/>
          <c:h val="0.83602903367087444"/>
        </c:manualLayout>
      </c:layout>
      <c:lineChart>
        <c:grouping val="standar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Construction</c:v>
                </c:pt>
              </c:strCache>
            </c:strRef>
          </c:tx>
          <c:spPr>
            <a:ln w="37953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numRef>
              <c:f>Sheet1!$B$1:$AA$1</c:f>
              <c:numCache>
                <c:formatCode>General</c:formatCode>
                <c:ptCount val="25"/>
                <c:pt idx="0">
                  <c:v>1992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  <c:pt idx="23">
                  <c:v>2016</c:v>
                </c:pt>
                <c:pt idx="24">
                  <c:v>2017</c:v>
                </c:pt>
              </c:numCache>
            </c:numRef>
          </c:cat>
          <c:val>
            <c:numRef>
              <c:f>Sheet1!$B$2:$AA$2</c:f>
              <c:numCache>
                <c:formatCode>General</c:formatCode>
                <c:ptCount val="25"/>
                <c:pt idx="0">
                  <c:v>529.5</c:v>
                </c:pt>
                <c:pt idx="1">
                  <c:v>486.2</c:v>
                </c:pt>
                <c:pt idx="2">
                  <c:v>417.6</c:v>
                </c:pt>
                <c:pt idx="3" formatCode="0.0">
                  <c:v>372.3</c:v>
                </c:pt>
                <c:pt idx="4" formatCode="0.0">
                  <c:v>364.8</c:v>
                </c:pt>
                <c:pt idx="5" formatCode="0.0">
                  <c:v>326.89999999999998</c:v>
                </c:pt>
                <c:pt idx="6" formatCode="0.0">
                  <c:v>331.3</c:v>
                </c:pt>
                <c:pt idx="7" formatCode="0.0">
                  <c:v>318.89999999999998</c:v>
                </c:pt>
                <c:pt idx="8" formatCode="0.0">
                  <c:v>304.60000000000002</c:v>
                </c:pt>
                <c:pt idx="9" formatCode="0.0">
                  <c:v>276.8</c:v>
                </c:pt>
                <c:pt idx="10" formatCode="0.0">
                  <c:v>259.39999999999998</c:v>
                </c:pt>
                <c:pt idx="11" formatCode="0.0">
                  <c:v>243.7</c:v>
                </c:pt>
                <c:pt idx="12" formatCode="0.0">
                  <c:v>239.5</c:v>
                </c:pt>
                <c:pt idx="13">
                  <c:v>219.5</c:v>
                </c:pt>
                <c:pt idx="14">
                  <c:v>190.3</c:v>
                </c:pt>
                <c:pt idx="15">
                  <c:v>174.3</c:v>
                </c:pt>
                <c:pt idx="16">
                  <c:v>157.80000000000001</c:v>
                </c:pt>
                <c:pt idx="17">
                  <c:v>149.6</c:v>
                </c:pt>
                <c:pt idx="18">
                  <c:v>147.5</c:v>
                </c:pt>
                <c:pt idx="19">
                  <c:v>147.1</c:v>
                </c:pt>
                <c:pt idx="20">
                  <c:v>154.69999999999999</c:v>
                </c:pt>
                <c:pt idx="21">
                  <c:v>132.69999999999999</c:v>
                </c:pt>
                <c:pt idx="22">
                  <c:v>134.80000000000001</c:v>
                </c:pt>
                <c:pt idx="23">
                  <c:v>132</c:v>
                </c:pt>
                <c:pt idx="24">
                  <c:v>124.7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AE2-41D9-8A65-324F4D5532D2}"/>
            </c:ext>
          </c:extLst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Agriculture</c:v>
                </c:pt>
              </c:strCache>
            </c:strRef>
          </c:tx>
          <c:spPr>
            <a:ln w="37953">
              <a:solidFill>
                <a:srgbClr val="0000FF"/>
              </a:solidFill>
              <a:prstDash val="solid"/>
            </a:ln>
          </c:spPr>
          <c:marker>
            <c:symbol val="none"/>
          </c:marker>
          <c:cat>
            <c:numRef>
              <c:f>Sheet1!$B$1:$AA$1</c:f>
              <c:numCache>
                <c:formatCode>General</c:formatCode>
                <c:ptCount val="25"/>
                <c:pt idx="0">
                  <c:v>1992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  <c:pt idx="23">
                  <c:v>2016</c:v>
                </c:pt>
                <c:pt idx="24">
                  <c:v>2017</c:v>
                </c:pt>
              </c:numCache>
            </c:numRef>
          </c:cat>
          <c:val>
            <c:numRef>
              <c:f>Sheet1!$B$3:$AA$3</c:f>
              <c:numCache>
                <c:formatCode>General</c:formatCode>
                <c:ptCount val="25"/>
                <c:pt idx="0">
                  <c:v>472.5</c:v>
                </c:pt>
                <c:pt idx="1">
                  <c:v>385.1</c:v>
                </c:pt>
                <c:pt idx="2">
                  <c:v>339.9</c:v>
                </c:pt>
                <c:pt idx="3" formatCode="0.0">
                  <c:v>295.5</c:v>
                </c:pt>
                <c:pt idx="4" formatCode="0.0">
                  <c:v>300.5</c:v>
                </c:pt>
                <c:pt idx="5" formatCode="0.0">
                  <c:v>296.3</c:v>
                </c:pt>
                <c:pt idx="6" formatCode="0.0">
                  <c:v>243.6</c:v>
                </c:pt>
                <c:pt idx="7" formatCode="0.0">
                  <c:v>246.3</c:v>
                </c:pt>
                <c:pt idx="8" formatCode="0.0">
                  <c:v>267.39999999999998</c:v>
                </c:pt>
                <c:pt idx="9" formatCode="0.0">
                  <c:v>208.6</c:v>
                </c:pt>
                <c:pt idx="10" formatCode="0.0">
                  <c:v>208.2</c:v>
                </c:pt>
                <c:pt idx="11" formatCode="0.0">
                  <c:v>230.4</c:v>
                </c:pt>
                <c:pt idx="12" formatCode="0.0">
                  <c:v>210.8</c:v>
                </c:pt>
                <c:pt idx="13">
                  <c:v>194.6</c:v>
                </c:pt>
                <c:pt idx="14">
                  <c:v>181</c:v>
                </c:pt>
                <c:pt idx="15">
                  <c:v>181.8</c:v>
                </c:pt>
                <c:pt idx="16">
                  <c:v>163.1</c:v>
                </c:pt>
                <c:pt idx="17">
                  <c:v>166.3</c:v>
                </c:pt>
                <c:pt idx="18">
                  <c:v>182.5</c:v>
                </c:pt>
                <c:pt idx="19">
                  <c:v>195.9</c:v>
                </c:pt>
                <c:pt idx="20">
                  <c:v>202.5</c:v>
                </c:pt>
                <c:pt idx="21" formatCode="0.0">
                  <c:v>179</c:v>
                </c:pt>
                <c:pt idx="22">
                  <c:v>189</c:v>
                </c:pt>
                <c:pt idx="23">
                  <c:v>173.5</c:v>
                </c:pt>
                <c:pt idx="24">
                  <c:v>170.5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6AE2-41D9-8A65-324F4D5532D2}"/>
            </c:ext>
          </c:extLst>
        </c:ser>
        <c:ser>
          <c:idx val="4"/>
          <c:order val="2"/>
          <c:tx>
            <c:strRef>
              <c:f>Sheet1!$A$4</c:f>
              <c:strCache>
                <c:ptCount val="1"/>
                <c:pt idx="0">
                  <c:v>Mining</c:v>
                </c:pt>
              </c:strCache>
            </c:strRef>
          </c:tx>
          <c:spPr>
            <a:ln w="37953">
              <a:solidFill>
                <a:srgbClr val="00CCFF"/>
              </a:solidFill>
              <a:prstDash val="solid"/>
            </a:ln>
          </c:spPr>
          <c:marker>
            <c:symbol val="none"/>
          </c:marker>
          <c:cat>
            <c:numRef>
              <c:f>Sheet1!$B$1:$AA$1</c:f>
              <c:numCache>
                <c:formatCode>General</c:formatCode>
                <c:ptCount val="25"/>
                <c:pt idx="0">
                  <c:v>1992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  <c:pt idx="23">
                  <c:v>2016</c:v>
                </c:pt>
                <c:pt idx="24">
                  <c:v>2017</c:v>
                </c:pt>
              </c:numCache>
            </c:numRef>
          </c:cat>
          <c:val>
            <c:numRef>
              <c:f>Sheet1!$B$4:$AA$4</c:f>
              <c:numCache>
                <c:formatCode>General</c:formatCode>
                <c:ptCount val="25"/>
                <c:pt idx="0">
                  <c:v>356.5</c:v>
                </c:pt>
                <c:pt idx="1">
                  <c:v>329</c:v>
                </c:pt>
                <c:pt idx="2">
                  <c:v>326.8</c:v>
                </c:pt>
                <c:pt idx="3" formatCode="0.0">
                  <c:v>245.2</c:v>
                </c:pt>
                <c:pt idx="4" formatCode="0.0">
                  <c:v>292.7</c:v>
                </c:pt>
                <c:pt idx="5" formatCode="0.0">
                  <c:v>222.5</c:v>
                </c:pt>
                <c:pt idx="6" formatCode="0.0">
                  <c:v>201.8</c:v>
                </c:pt>
                <c:pt idx="7" formatCode="0.0">
                  <c:v>244.7</c:v>
                </c:pt>
                <c:pt idx="8" formatCode="0.0">
                  <c:v>178.6</c:v>
                </c:pt>
                <c:pt idx="9" formatCode="0.0">
                  <c:v>198.8</c:v>
                </c:pt>
                <c:pt idx="10" formatCode="0.0">
                  <c:v>143.1</c:v>
                </c:pt>
                <c:pt idx="11" formatCode="0.0">
                  <c:v>163.4</c:v>
                </c:pt>
                <c:pt idx="12" formatCode="0.0">
                  <c:v>146.19999999999999</c:v>
                </c:pt>
                <c:pt idx="13">
                  <c:v>139</c:v>
                </c:pt>
                <c:pt idx="14">
                  <c:v>139.80000000000001</c:v>
                </c:pt>
                <c:pt idx="15">
                  <c:v>128.30000000000001</c:v>
                </c:pt>
                <c:pt idx="16">
                  <c:v>107.4</c:v>
                </c:pt>
                <c:pt idx="17">
                  <c:v>102.1</c:v>
                </c:pt>
                <c:pt idx="18">
                  <c:v>92.4</c:v>
                </c:pt>
                <c:pt idx="19">
                  <c:v>87.3</c:v>
                </c:pt>
                <c:pt idx="20">
                  <c:v>91.5</c:v>
                </c:pt>
                <c:pt idx="21">
                  <c:v>84.7</c:v>
                </c:pt>
                <c:pt idx="22">
                  <c:v>57.9</c:v>
                </c:pt>
                <c:pt idx="23">
                  <c:v>64.3</c:v>
                </c:pt>
                <c:pt idx="24">
                  <c:v>72.2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6AE2-41D9-8A65-324F4D5532D2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Manufacturing</c:v>
                </c:pt>
              </c:strCache>
            </c:strRef>
          </c:tx>
          <c:spPr>
            <a:ln w="37953">
              <a:solidFill>
                <a:srgbClr val="7030A0"/>
              </a:solidFill>
              <a:prstDash val="solid"/>
            </a:ln>
          </c:spPr>
          <c:marker>
            <c:symbol val="none"/>
          </c:marker>
          <c:cat>
            <c:numRef>
              <c:f>Sheet1!$B$1:$AA$1</c:f>
              <c:numCache>
                <c:formatCode>General</c:formatCode>
                <c:ptCount val="25"/>
                <c:pt idx="0">
                  <c:v>1992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  <c:pt idx="23">
                  <c:v>2016</c:v>
                </c:pt>
                <c:pt idx="24">
                  <c:v>2017</c:v>
                </c:pt>
              </c:numCache>
            </c:numRef>
          </c:cat>
          <c:val>
            <c:numRef>
              <c:f>Sheet1!$B$5:$AA$5</c:f>
              <c:numCache>
                <c:formatCode>General</c:formatCode>
                <c:ptCount val="25"/>
                <c:pt idx="0">
                  <c:v>352.1</c:v>
                </c:pt>
                <c:pt idx="1">
                  <c:v>319.7</c:v>
                </c:pt>
                <c:pt idx="2">
                  <c:v>287.39999999999998</c:v>
                </c:pt>
                <c:pt idx="3" formatCode="0.0">
                  <c:v>251.2</c:v>
                </c:pt>
                <c:pt idx="4" formatCode="0.0">
                  <c:v>238.3</c:v>
                </c:pt>
                <c:pt idx="5" formatCode="0.0">
                  <c:v>228.1</c:v>
                </c:pt>
                <c:pt idx="6" formatCode="0.0">
                  <c:v>217.7</c:v>
                </c:pt>
                <c:pt idx="7" formatCode="0.0">
                  <c:v>204.9</c:v>
                </c:pt>
                <c:pt idx="8" formatCode="0.0">
                  <c:v>183.7</c:v>
                </c:pt>
                <c:pt idx="9" formatCode="0.0">
                  <c:v>174.5</c:v>
                </c:pt>
                <c:pt idx="10" formatCode="0.0">
                  <c:v>158.6</c:v>
                </c:pt>
                <c:pt idx="11" formatCode="0.0">
                  <c:v>158.6</c:v>
                </c:pt>
                <c:pt idx="12" formatCode="0.0">
                  <c:v>147.1</c:v>
                </c:pt>
                <c:pt idx="13">
                  <c:v>141.19999999999999</c:v>
                </c:pt>
                <c:pt idx="14">
                  <c:v>132.80000000000001</c:v>
                </c:pt>
                <c:pt idx="15">
                  <c:v>120.7</c:v>
                </c:pt>
                <c:pt idx="16">
                  <c:v>103.5</c:v>
                </c:pt>
                <c:pt idx="17">
                  <c:v>111.7</c:v>
                </c:pt>
                <c:pt idx="18">
                  <c:v>111.6</c:v>
                </c:pt>
                <c:pt idx="19">
                  <c:v>105.5</c:v>
                </c:pt>
                <c:pt idx="20">
                  <c:v>100.9</c:v>
                </c:pt>
                <c:pt idx="21">
                  <c:v>103.1</c:v>
                </c:pt>
                <c:pt idx="22">
                  <c:v>99</c:v>
                </c:pt>
                <c:pt idx="23">
                  <c:v>94.9</c:v>
                </c:pt>
                <c:pt idx="24">
                  <c:v>93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6AE2-41D9-8A65-324F4D5532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1908352"/>
        <c:axId val="111910272"/>
      </c:lineChart>
      <c:catAx>
        <c:axId val="1119083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 dirty="0"/>
                  <a:t>Year</a:t>
                </a:r>
              </a:p>
            </c:rich>
          </c:tx>
          <c:layout>
            <c:manualLayout>
              <c:xMode val="edge"/>
              <c:yMode val="edge"/>
              <c:x val="0.50122354638102673"/>
              <c:y val="0.94329208003590892"/>
            </c:manualLayout>
          </c:layout>
          <c:overlay val="0"/>
          <c:spPr>
            <a:noFill/>
            <a:ln w="25301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6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/>
            </a:pPr>
            <a:endParaRPr lang="en-US"/>
          </a:p>
        </c:txPr>
        <c:crossAx val="111910272"/>
        <c:crossesAt val="0"/>
        <c:auto val="1"/>
        <c:lblAlgn val="ctr"/>
        <c:lblOffset val="100"/>
        <c:tickLblSkip val="2"/>
        <c:tickMarkSkip val="1"/>
        <c:noMultiLvlLbl val="0"/>
      </c:catAx>
      <c:valAx>
        <c:axId val="111910272"/>
        <c:scaling>
          <c:orientation val="minMax"/>
          <c:max val="550"/>
          <c:min val="50"/>
        </c:scaling>
        <c:delete val="0"/>
        <c:axPos val="l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 dirty="0"/>
                  <a:t>Rate per 10,000 FTEs</a:t>
                </a:r>
              </a:p>
            </c:rich>
          </c:tx>
          <c:layout>
            <c:manualLayout>
              <c:xMode val="edge"/>
              <c:yMode val="edge"/>
              <c:x val="0"/>
              <c:y val="0.25297225223711428"/>
            </c:manualLayout>
          </c:layout>
          <c:overlay val="0"/>
          <c:spPr>
            <a:noFill/>
            <a:ln w="25301">
              <a:noFill/>
            </a:ln>
          </c:spPr>
        </c:title>
        <c:numFmt formatCode="General" sourceLinked="0"/>
        <c:majorTickMark val="out"/>
        <c:minorTickMark val="none"/>
        <c:tickLblPos val="nextTo"/>
        <c:spPr>
          <a:ln w="316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/>
            </a:pPr>
            <a:endParaRPr lang="en-US"/>
          </a:p>
        </c:txPr>
        <c:crossAx val="111908352"/>
        <c:crosses val="autoZero"/>
        <c:crossBetween val="midCat"/>
        <c:majorUnit val="50"/>
        <c:minorUnit val="50"/>
      </c:valAx>
      <c:spPr>
        <a:noFill/>
        <a:ln w="25382">
          <a:noFill/>
        </a:ln>
      </c:spPr>
    </c:plotArea>
    <c:legend>
      <c:legendPos val="b"/>
      <c:layout>
        <c:manualLayout>
          <c:xMode val="edge"/>
          <c:yMode val="edge"/>
          <c:x val="0.65710127450284928"/>
          <c:y val="6.0569748522433825E-2"/>
          <c:w val="0.28768047575134409"/>
          <c:h val="0.3359512933186925"/>
        </c:manualLayout>
      </c:layout>
      <c:overlay val="0"/>
      <c:spPr>
        <a:noFill/>
        <a:ln w="25301">
          <a:noFill/>
        </a:ln>
      </c:spPr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00" b="0" i="0" u="none" strike="noStrike" baseline="0">
          <a:solidFill>
            <a:schemeClr val="tx1"/>
          </a:solidFill>
          <a:latin typeface="Times New Roman" panose="02020603050405020304" pitchFamily="18" charset="0"/>
          <a:ea typeface="Segoe UI Symbol" panose="020B0502040204020203" pitchFamily="34" charset="0"/>
          <a:cs typeface="Times New Roman" panose="02020603050405020304" pitchFamily="18" charset="0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837425435456934"/>
          <c:y val="3.7878787878788012E-2"/>
          <c:w val="0.89162574564543062"/>
          <c:h val="0.81809939518429764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2003-2007</c:v>
                </c:pt>
              </c:strCache>
            </c:strRef>
          </c:tx>
          <c:spPr>
            <a:ln w="38100">
              <a:solidFill>
                <a:srgbClr val="0000FF"/>
              </a:solidFill>
              <a:prstDash val="solid"/>
            </a:ln>
          </c:spPr>
          <c:marker>
            <c:symbol val="none"/>
          </c:marker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3CA-42C9-86FC-46ECD538CB26}"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3CA-42C9-86FC-46ECD538CB26}"/>
                </c:ext>
              </c:extLst>
            </c:dLbl>
            <c:dLbl>
              <c:idx val="2"/>
              <c:numFmt formatCode="0.0%" sourceLinked="0"/>
              <c:spPr/>
              <c:txPr>
                <a:bodyPr/>
                <a:lstStyle/>
                <a:p>
                  <a:pPr algn="ctr">
                    <a:defRPr lang="en-US" sz="1600" b="0" i="0" u="none" strike="noStrike" kern="1200" baseline="0">
                      <a:solidFill>
                        <a:srgbClr val="0000FF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3CA-42C9-86FC-46ECD538CB26}"/>
                </c:ext>
              </c:extLst>
            </c:dLbl>
            <c:dLbl>
              <c:idx val="4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3CA-42C9-86FC-46ECD538CB26}"/>
                </c:ext>
              </c:extLst>
            </c:dLbl>
            <c:dLbl>
              <c:idx val="5"/>
              <c:layout>
                <c:manualLayout>
                  <c:x val="-6.3299689811500831E-2"/>
                  <c:y val="1.3859408878238047E-3"/>
                </c:manualLayout>
              </c:layout>
              <c:numFmt formatCode="0.0%" sourceLinked="0"/>
              <c:spPr/>
              <c:txPr>
                <a:bodyPr/>
                <a:lstStyle/>
                <a:p>
                  <a:pPr algn="ctr">
                    <a:defRPr lang="en-US" sz="1600" b="0" i="0" u="none" strike="noStrike" kern="1200" baseline="0">
                      <a:solidFill>
                        <a:srgbClr val="0000FF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3CA-42C9-86FC-46ECD538CB26}"/>
                </c:ext>
              </c:extLst>
            </c:dLbl>
            <c:dLbl>
              <c:idx val="6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3CA-42C9-86FC-46ECD538CB26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en-US" sz="1600" b="0" i="0" u="none" strike="noStrike" kern="1200" baseline="0">
                    <a:solidFill>
                      <a:srgbClr val="0000FF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Sheet1!$B$1:$H$1</c:f>
              <c:strCache>
                <c:ptCount val="7"/>
                <c:pt idx="0">
                  <c:v>16-19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55-64</c:v>
                </c:pt>
                <c:pt idx="6">
                  <c:v>65+</c:v>
                </c:pt>
              </c:strCache>
            </c:strRef>
          </c:cat>
          <c:val>
            <c:numRef>
              <c:f>Sheet1!$B$2:$H$2</c:f>
              <c:numCache>
                <c:formatCode>0.00%</c:formatCode>
                <c:ptCount val="7"/>
                <c:pt idx="0">
                  <c:v>1.2E-2</c:v>
                </c:pt>
                <c:pt idx="1">
                  <c:v>0.10100000000000001</c:v>
                </c:pt>
                <c:pt idx="2">
                  <c:v>0.29399999999999998</c:v>
                </c:pt>
                <c:pt idx="3">
                  <c:v>0.30299999999999999</c:v>
                </c:pt>
                <c:pt idx="4">
                  <c:v>0.21199999999999999</c:v>
                </c:pt>
                <c:pt idx="5">
                  <c:v>6.4000000000000001E-2</c:v>
                </c:pt>
                <c:pt idx="6">
                  <c:v>5.0000000000000001E-3</c:v>
                </c:pt>
              </c:numCache>
            </c:numRef>
          </c: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7-53CA-42C9-86FC-46ECD538CB26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2008-2010</c:v>
                </c:pt>
              </c:strCache>
            </c:strRef>
          </c:tx>
          <c:spPr>
            <a:ln w="38100">
              <a:solidFill>
                <a:srgbClr val="FFC000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16-19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55-64</c:v>
                </c:pt>
                <c:pt idx="6">
                  <c:v>65+</c:v>
                </c:pt>
              </c:strCache>
            </c:strRef>
          </c:cat>
          <c:val>
            <c:numRef>
              <c:f>Sheet1!$B$3:$H$3</c:f>
              <c:numCache>
                <c:formatCode>0.00%</c:formatCode>
                <c:ptCount val="7"/>
                <c:pt idx="0">
                  <c:v>6.0000000000000001E-3</c:v>
                </c:pt>
                <c:pt idx="1">
                  <c:v>7.0000000000000007E-2</c:v>
                </c:pt>
                <c:pt idx="2">
                  <c:v>0.30099999999999999</c:v>
                </c:pt>
                <c:pt idx="3">
                  <c:v>0.28599999999999998</c:v>
                </c:pt>
                <c:pt idx="4">
                  <c:v>0.24</c:v>
                </c:pt>
                <c:pt idx="5">
                  <c:v>8.6999999999999994E-2</c:v>
                </c:pt>
                <c:pt idx="6">
                  <c:v>4.0000000000000001E-3</c:v>
                </c:pt>
              </c:numCache>
            </c:numRef>
          </c: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8-53CA-42C9-86FC-46ECD538CB26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2011-2014</c:v>
                </c:pt>
              </c:strCache>
            </c:strRef>
          </c:tx>
          <c:spPr>
            <a:ln w="38100">
              <a:solidFill>
                <a:srgbClr val="00B0F0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16-19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55-64</c:v>
                </c:pt>
                <c:pt idx="6">
                  <c:v>65+</c:v>
                </c:pt>
              </c:strCache>
            </c:strRef>
          </c:cat>
          <c:val>
            <c:numRef>
              <c:f>Sheet1!$B$4:$H$4</c:f>
              <c:numCache>
                <c:formatCode>0.00%</c:formatCode>
                <c:ptCount val="7"/>
                <c:pt idx="0">
                  <c:v>0.01</c:v>
                </c:pt>
                <c:pt idx="1">
                  <c:v>6.2E-2</c:v>
                </c:pt>
                <c:pt idx="2">
                  <c:v>0.247</c:v>
                </c:pt>
                <c:pt idx="3">
                  <c:v>0.28000000000000003</c:v>
                </c:pt>
                <c:pt idx="4">
                  <c:v>0.26600000000000001</c:v>
                </c:pt>
                <c:pt idx="5">
                  <c:v>0.115</c:v>
                </c:pt>
                <c:pt idx="6">
                  <c:v>5.0000000000000001E-3</c:v>
                </c:pt>
              </c:numCache>
            </c:numRef>
          </c: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9-53CA-42C9-86FC-46ECD538CB26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2015-2017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3CA-42C9-86FC-46ECD538CB26}"/>
                </c:ext>
              </c:extLst>
            </c:dLbl>
            <c:dLbl>
              <c:idx val="5"/>
              <c:layout>
                <c:manualLayout>
                  <c:x val="-1.1784511784511785E-2"/>
                  <c:y val="-3.0054644808743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3CA-42C9-86FC-46ECD538CB26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0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Sheet1!$B$1:$H$1</c:f>
              <c:strCache>
                <c:ptCount val="7"/>
                <c:pt idx="0">
                  <c:v>16-19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55-64</c:v>
                </c:pt>
                <c:pt idx="6">
                  <c:v>65+</c:v>
                </c:pt>
              </c:strCache>
            </c:strRef>
          </c:cat>
          <c:val>
            <c:numRef>
              <c:f>Sheet1!$B$5:$H$5</c:f>
              <c:numCache>
                <c:formatCode>0.00%</c:formatCode>
                <c:ptCount val="7"/>
                <c:pt idx="0">
                  <c:v>6.5805999427418667E-3</c:v>
                </c:pt>
                <c:pt idx="1">
                  <c:v>5.4214557739190788E-2</c:v>
                </c:pt>
                <c:pt idx="2">
                  <c:v>0.23932322354375551</c:v>
                </c:pt>
                <c:pt idx="3">
                  <c:v>0.26673901983606196</c:v>
                </c:pt>
                <c:pt idx="4">
                  <c:v>0.248768443178881</c:v>
                </c:pt>
                <c:pt idx="5">
                  <c:v>0.15922691412424511</c:v>
                </c:pt>
                <c:pt idx="6">
                  <c:v>1.0147177202972651E-2</c:v>
                </c:pt>
              </c:numCache>
            </c:numRef>
          </c: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C-53CA-42C9-86FC-46ECD538CB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2402432"/>
        <c:axId val="112404352"/>
      </c:lineChart>
      <c:catAx>
        <c:axId val="1124024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600" b="0" dirty="0"/>
                  <a:t>Age group</a:t>
                </a:r>
              </a:p>
            </c:rich>
          </c:tx>
          <c:layout>
            <c:manualLayout>
              <c:xMode val="edge"/>
              <c:yMode val="edge"/>
              <c:x val="0.50116821760916264"/>
              <c:y val="0.9422743352733081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304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12404352"/>
        <c:crosses val="autoZero"/>
        <c:auto val="1"/>
        <c:lblAlgn val="ctr"/>
        <c:lblOffset val="100"/>
        <c:noMultiLvlLbl val="0"/>
      </c:catAx>
      <c:valAx>
        <c:axId val="112404352"/>
        <c:scaling>
          <c:orientation val="minMax"/>
          <c:max val="0.35000000000000003"/>
        </c:scaling>
        <c:delete val="0"/>
        <c:axPos val="l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en-US" sz="1600" b="0" dirty="0"/>
                  <a:t>% of WMSDs</a:t>
                </a:r>
              </a:p>
            </c:rich>
          </c:tx>
          <c:layout>
            <c:manualLayout>
              <c:xMode val="edge"/>
              <c:yMode val="edge"/>
              <c:x val="1.5151515151515152E-3"/>
              <c:y val="0.32946327361253763"/>
            </c:manualLayout>
          </c:layout>
          <c:overlay val="0"/>
          <c:spPr>
            <a:noFill/>
            <a:ln w="24351">
              <a:noFill/>
            </a:ln>
          </c:spPr>
        </c:title>
        <c:numFmt formatCode="0%" sourceLinked="0"/>
        <c:majorTickMark val="out"/>
        <c:minorTickMark val="none"/>
        <c:tickLblPos val="nextTo"/>
        <c:spPr>
          <a:ln w="304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12402432"/>
        <c:crosses val="autoZero"/>
        <c:crossBetween val="between"/>
        <c:majorUnit val="0.05"/>
        <c:minorUnit val="2.5000000000000005E-2"/>
      </c:valAx>
      <c:spPr>
        <a:noFill/>
        <a:ln w="25398">
          <a:noFill/>
        </a:ln>
      </c:spPr>
    </c:plotArea>
    <c:legend>
      <c:legendPos val="tr"/>
      <c:layout>
        <c:manualLayout>
          <c:xMode val="edge"/>
          <c:yMode val="edge"/>
          <c:x val="0.84040909090909088"/>
          <c:y val="1.4492753623188406E-2"/>
          <c:w val="0.15049999999999999"/>
          <c:h val="0.27577465860245731"/>
        </c:manualLayout>
      </c:layout>
      <c:overlay val="0"/>
      <c:spPr>
        <a:noFill/>
        <a:ln w="24351">
          <a:noFill/>
        </a:ln>
      </c:spPr>
      <c:txPr>
        <a:bodyPr/>
        <a:lstStyle/>
        <a:p>
          <a:pPr>
            <a:defRPr sz="1600" b="0" i="0" u="none" strike="noStrike" baseline="0">
              <a:solidFill>
                <a:schemeClr val="tx1"/>
              </a:solidFill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19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9084501982872585E-2"/>
          <c:y val="4.8051794966456542E-2"/>
          <c:w val="0.91091549801712746"/>
          <c:h val="0.8238840985916701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2015-2017</c:v>
                </c:pt>
              </c:strCache>
            </c:strRef>
          </c:tx>
          <c:spPr>
            <a:solidFill>
              <a:srgbClr val="FF0000"/>
            </a:solidFill>
            <a:ln w="38100">
              <a:noFill/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Sheet1!$C$1:$H$1</c:f>
              <c:strCache>
                <c:ptCount val="5"/>
                <c:pt idx="0">
                  <c:v>16-24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</c:strCache>
            </c:strRef>
          </c:cat>
          <c:val>
            <c:numRef>
              <c:f>Sheet1!$C$2:$H$2</c:f>
              <c:numCache>
                <c:formatCode>0.00</c:formatCode>
                <c:ptCount val="5"/>
                <c:pt idx="0">
                  <c:v>16.573989209490229</c:v>
                </c:pt>
                <c:pt idx="1">
                  <c:v>26.329558255280652</c:v>
                </c:pt>
                <c:pt idx="2">
                  <c:v>29.867919456720934</c:v>
                </c:pt>
                <c:pt idx="3">
                  <c:v>32.017378190638091</c:v>
                </c:pt>
                <c:pt idx="4">
                  <c:v>34.559516831105014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F54-494F-93D2-8BB358403B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3855104"/>
        <c:axId val="113857280"/>
      </c:barChart>
      <c:catAx>
        <c:axId val="1138551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Age group</a:t>
                </a:r>
              </a:p>
            </c:rich>
          </c:tx>
          <c:layout>
            <c:manualLayout>
              <c:xMode val="edge"/>
              <c:yMode val="edge"/>
              <c:x val="0.48980916048815065"/>
              <c:y val="0.94873212070908808"/>
            </c:manualLayout>
          </c:layout>
          <c:overlay val="0"/>
        </c:title>
        <c:numFmt formatCode="General" sourceLinked="1"/>
        <c:majorTickMark val="cross"/>
        <c:minorTickMark val="none"/>
        <c:tickLblPos val="nextTo"/>
        <c:spPr>
          <a:ln w="296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113857280"/>
        <c:crosses val="autoZero"/>
        <c:auto val="0"/>
        <c:lblAlgn val="ctr"/>
        <c:lblOffset val="100"/>
        <c:noMultiLvlLbl val="0"/>
      </c:catAx>
      <c:valAx>
        <c:axId val="11385728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Arial"/>
                    <a:cs typeface="Times New Roman" panose="02020603050405020304" pitchFamily="18" charset="0"/>
                  </a:defRPr>
                </a:pPr>
                <a:r>
                  <a:rPr lang="en-US" sz="16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Rate of WMSDs per 10,000 FTEs</a:t>
                </a:r>
              </a:p>
            </c:rich>
          </c:tx>
          <c:layout>
            <c:manualLayout>
              <c:xMode val="edge"/>
              <c:yMode val="edge"/>
              <c:x val="0"/>
              <c:y val="0.18256405419553209"/>
            </c:manualLayout>
          </c:layout>
          <c:overlay val="0"/>
          <c:spPr>
            <a:noFill/>
            <a:ln w="23681">
              <a:noFill/>
            </a:ln>
          </c:spPr>
        </c:title>
        <c:numFmt formatCode="#,##0" sourceLinked="0"/>
        <c:majorTickMark val="cross"/>
        <c:minorTickMark val="none"/>
        <c:tickLblPos val="nextTo"/>
        <c:spPr>
          <a:ln w="296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113855104"/>
        <c:crosses val="autoZero"/>
        <c:crossBetween val="between"/>
      </c:valAx>
      <c:spPr>
        <a:noFill/>
        <a:ln w="23681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32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158186109089306"/>
          <c:y val="5.1991938418372845E-2"/>
          <c:w val="0.52149650411345638"/>
          <c:h val="0.9249479817461980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FF0000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en-US" sz="1400" b="0" i="0" u="none" strike="noStrike" kern="1200" baseline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Sheet1!$C$1:$S$1</c:f>
              <c:strCache>
                <c:ptCount val="17"/>
                <c:pt idx="0">
                  <c:v>Tile and terrazzo</c:v>
                </c:pt>
                <c:pt idx="1">
                  <c:v>Painting and wall covering</c:v>
                </c:pt>
                <c:pt idx="2">
                  <c:v>Building finishing</c:v>
                </c:pt>
                <c:pt idx="3">
                  <c:v>Flooring contractors</c:v>
                </c:pt>
                <c:pt idx="4">
                  <c:v>Finish carpentry</c:v>
                </c:pt>
                <c:pt idx="5">
                  <c:v>Framing contractors</c:v>
                </c:pt>
                <c:pt idx="6">
                  <c:v>Plumbing and HVAC</c:v>
                </c:pt>
                <c:pt idx="7">
                  <c:v>Residential building</c:v>
                </c:pt>
                <c:pt idx="8">
                  <c:v>Drywall and insulation</c:v>
                </c:pt>
                <c:pt idx="9">
                  <c:v>Masonry contractors</c:v>
                </c:pt>
                <c:pt idx="10">
                  <c:v>Construction of buildings</c:v>
                </c:pt>
                <c:pt idx="11">
                  <c:v>Site preparation</c:v>
                </c:pt>
                <c:pt idx="12">
                  <c:v>Highway street and bridge</c:v>
                </c:pt>
                <c:pt idx="13">
                  <c:v>Electrical and wiring</c:v>
                </c:pt>
                <c:pt idx="14">
                  <c:v>Nonresidential building</c:v>
                </c:pt>
                <c:pt idx="15">
                  <c:v>Heavy and civil engineering</c:v>
                </c:pt>
                <c:pt idx="16">
                  <c:v>Utility system</c:v>
                </c:pt>
              </c:strCache>
            </c:strRef>
          </c:cat>
          <c:val>
            <c:numRef>
              <c:f>Sheet1!$C$2:$S$2</c:f>
              <c:numCache>
                <c:formatCode>General</c:formatCode>
                <c:ptCount val="17"/>
                <c:pt idx="0">
                  <c:v>660</c:v>
                </c:pt>
                <c:pt idx="1">
                  <c:v>1290</c:v>
                </c:pt>
                <c:pt idx="2">
                  <c:v>3840</c:v>
                </c:pt>
                <c:pt idx="3">
                  <c:v>330</c:v>
                </c:pt>
                <c:pt idx="4">
                  <c:v>540</c:v>
                </c:pt>
                <c:pt idx="5">
                  <c:v>320</c:v>
                </c:pt>
                <c:pt idx="6">
                  <c:v>4100</c:v>
                </c:pt>
                <c:pt idx="7">
                  <c:v>2760</c:v>
                </c:pt>
                <c:pt idx="8">
                  <c:v>780</c:v>
                </c:pt>
                <c:pt idx="9">
                  <c:v>380</c:v>
                </c:pt>
                <c:pt idx="10">
                  <c:v>4200</c:v>
                </c:pt>
                <c:pt idx="11">
                  <c:v>740</c:v>
                </c:pt>
                <c:pt idx="12">
                  <c:v>720</c:v>
                </c:pt>
                <c:pt idx="13">
                  <c:v>1460</c:v>
                </c:pt>
                <c:pt idx="14">
                  <c:v>1430</c:v>
                </c:pt>
                <c:pt idx="15">
                  <c:v>1780</c:v>
                </c:pt>
                <c:pt idx="16">
                  <c:v>770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D24-47B0-95FB-9C2FB6E966D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3617152"/>
        <c:axId val="113635328"/>
      </c:barChart>
      <c:barChart>
        <c:barDir val="bar"/>
        <c:grouping val="clustered"/>
        <c:varyColors val="0"/>
        <c:ser>
          <c:idx val="1"/>
          <c:order val="1"/>
          <c:spPr>
            <a:solidFill>
              <a:srgbClr val="0000FF"/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Sheet1!$C$1:$S$1</c:f>
              <c:strCache>
                <c:ptCount val="17"/>
                <c:pt idx="0">
                  <c:v>Tile and terrazzo</c:v>
                </c:pt>
                <c:pt idx="1">
                  <c:v>Painting and wall covering</c:v>
                </c:pt>
                <c:pt idx="2">
                  <c:v>Building finishing</c:v>
                </c:pt>
                <c:pt idx="3">
                  <c:v>Flooring contractors</c:v>
                </c:pt>
                <c:pt idx="4">
                  <c:v>Finish carpentry</c:v>
                </c:pt>
                <c:pt idx="5">
                  <c:v>Framing contractors</c:v>
                </c:pt>
                <c:pt idx="6">
                  <c:v>Plumbing and HVAC</c:v>
                </c:pt>
                <c:pt idx="7">
                  <c:v>Residential building</c:v>
                </c:pt>
                <c:pt idx="8">
                  <c:v>Drywall and insulation</c:v>
                </c:pt>
                <c:pt idx="9">
                  <c:v>Masonry contractors</c:v>
                </c:pt>
                <c:pt idx="10">
                  <c:v>Construction of buildings</c:v>
                </c:pt>
                <c:pt idx="11">
                  <c:v>Site preparation</c:v>
                </c:pt>
                <c:pt idx="12">
                  <c:v>Highway street and bridge</c:v>
                </c:pt>
                <c:pt idx="13">
                  <c:v>Electrical and wiring</c:v>
                </c:pt>
                <c:pt idx="14">
                  <c:v>Nonresidential building</c:v>
                </c:pt>
                <c:pt idx="15">
                  <c:v>Heavy and civil engineering</c:v>
                </c:pt>
                <c:pt idx="16">
                  <c:v>Utility system</c:v>
                </c:pt>
              </c:strCache>
            </c:strRef>
          </c:cat>
          <c:val>
            <c:numRef>
              <c:f>Sheet1!$C$4:$S$4</c:f>
              <c:numCache>
                <c:formatCode>General</c:formatCode>
                <c:ptCount val="17"/>
                <c:pt idx="0">
                  <c:v>14.5</c:v>
                </c:pt>
                <c:pt idx="1">
                  <c:v>18</c:v>
                </c:pt>
                <c:pt idx="2">
                  <c:v>18.8</c:v>
                </c:pt>
                <c:pt idx="3">
                  <c:v>19</c:v>
                </c:pt>
                <c:pt idx="4">
                  <c:v>23</c:v>
                </c:pt>
                <c:pt idx="5">
                  <c:v>23.9</c:v>
                </c:pt>
                <c:pt idx="6">
                  <c:v>29.4</c:v>
                </c:pt>
                <c:pt idx="7">
                  <c:v>30.1</c:v>
                </c:pt>
                <c:pt idx="8">
                  <c:v>35.299999999999997</c:v>
                </c:pt>
                <c:pt idx="9">
                  <c:v>41.4</c:v>
                </c:pt>
                <c:pt idx="10">
                  <c:v>41.6</c:v>
                </c:pt>
                <c:pt idx="11">
                  <c:v>42.9</c:v>
                </c:pt>
                <c:pt idx="12">
                  <c:v>43.5</c:v>
                </c:pt>
                <c:pt idx="13">
                  <c:v>53</c:v>
                </c:pt>
                <c:pt idx="14">
                  <c:v>55.1</c:v>
                </c:pt>
                <c:pt idx="15">
                  <c:v>75.2</c:v>
                </c:pt>
                <c:pt idx="16">
                  <c:v>125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D24-47B0-95FB-9C2FB6E966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3638400"/>
        <c:axId val="113636864"/>
      </c:barChart>
      <c:catAx>
        <c:axId val="113617152"/>
        <c:scaling>
          <c:orientation val="maxMin"/>
        </c:scaling>
        <c:delete val="1"/>
        <c:axPos val="r"/>
        <c:numFmt formatCode="General" sourceLinked="1"/>
        <c:majorTickMark val="out"/>
        <c:minorTickMark val="none"/>
        <c:tickLblPos val="nextTo"/>
        <c:crossAx val="113635328"/>
        <c:crosses val="autoZero"/>
        <c:auto val="0"/>
        <c:lblAlgn val="ctr"/>
        <c:lblOffset val="100"/>
        <c:noMultiLvlLbl val="0"/>
      </c:catAx>
      <c:valAx>
        <c:axId val="113635328"/>
        <c:scaling>
          <c:orientation val="maxMin"/>
          <c:max val="5000"/>
          <c:min val="-5000"/>
        </c:scaling>
        <c:delete val="0"/>
        <c:axPos val="t"/>
        <c:numFmt formatCode="#,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400">
                <a:solidFill>
                  <a:schemeClr val="bg1"/>
                </a:solidFill>
              </a:defRPr>
            </a:pPr>
            <a:endParaRPr lang="en-US"/>
          </a:p>
        </c:txPr>
        <c:crossAx val="113617152"/>
        <c:crosses val="autoZero"/>
        <c:crossBetween val="between"/>
        <c:majorUnit val="100"/>
      </c:valAx>
      <c:valAx>
        <c:axId val="113636864"/>
        <c:scaling>
          <c:orientation val="minMax"/>
          <c:max val="100"/>
          <c:min val="-10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500">
                <a:solidFill>
                  <a:schemeClr val="bg1"/>
                </a:solidFill>
              </a:defRPr>
            </a:pPr>
            <a:endParaRPr lang="en-US"/>
          </a:p>
        </c:txPr>
        <c:crossAx val="113638400"/>
        <c:crosses val="autoZero"/>
        <c:crossBetween val="between"/>
      </c:valAx>
      <c:catAx>
        <c:axId val="113638400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crossAx val="113636864"/>
        <c:crosses val="autoZero"/>
        <c:auto val="1"/>
        <c:lblAlgn val="ctr"/>
        <c:lblOffset val="100"/>
        <c:noMultiLvlLbl val="0"/>
      </c:cat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851268591426069"/>
          <c:y val="8.0890854273588317E-2"/>
          <c:w val="0.52770953630796147"/>
          <c:h val="0.9184961261613588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</c:strCache>
            </c:strRef>
          </c:tx>
          <c:spPr>
            <a:noFill/>
            <a:ln w="25400">
              <a:noFill/>
            </a:ln>
          </c:spPr>
          <c:invertIfNegative val="0"/>
          <c:dLbls>
            <c:delete val="1"/>
          </c:dLbls>
          <c:cat>
            <c:strRef>
              <c:f>Sheet1!$C$1:$S$1</c:f>
              <c:strCache>
                <c:ptCount val="17"/>
                <c:pt idx="0">
                  <c:v>Tile and terrazzo</c:v>
                </c:pt>
                <c:pt idx="1">
                  <c:v>Painting and wall covering</c:v>
                </c:pt>
                <c:pt idx="2">
                  <c:v>Building finishing</c:v>
                </c:pt>
                <c:pt idx="3">
                  <c:v>Flooring contractors</c:v>
                </c:pt>
                <c:pt idx="4">
                  <c:v>Finish carpentry</c:v>
                </c:pt>
                <c:pt idx="5">
                  <c:v>Framing contractors</c:v>
                </c:pt>
                <c:pt idx="6">
                  <c:v>Plumbing and HVAC</c:v>
                </c:pt>
                <c:pt idx="7">
                  <c:v>Residential building</c:v>
                </c:pt>
                <c:pt idx="8">
                  <c:v>Drywall and insulation</c:v>
                </c:pt>
                <c:pt idx="9">
                  <c:v>Masonry contractors</c:v>
                </c:pt>
                <c:pt idx="10">
                  <c:v>Construction of buildings</c:v>
                </c:pt>
                <c:pt idx="11">
                  <c:v>Site preparation</c:v>
                </c:pt>
                <c:pt idx="12">
                  <c:v>Highway street and bridge</c:v>
                </c:pt>
                <c:pt idx="13">
                  <c:v>Electrical and wiring</c:v>
                </c:pt>
                <c:pt idx="14">
                  <c:v>Nonresidential building</c:v>
                </c:pt>
                <c:pt idx="15">
                  <c:v>Heavy and civil engineering</c:v>
                </c:pt>
                <c:pt idx="16">
                  <c:v>Utility system</c:v>
                </c:pt>
              </c:strCache>
            </c:strRef>
          </c:cat>
          <c:val>
            <c:numRef>
              <c:f>Sheet1!$C$2:$S$2</c:f>
              <c:numCache>
                <c:formatCode>General</c:formatCode>
                <c:ptCount val="1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BF7-467F-B596-22AB597C119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3713536"/>
        <c:axId val="113715072"/>
      </c:barChart>
      <c:catAx>
        <c:axId val="11371353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 b="0"/>
            </a:pPr>
            <a:endParaRPr lang="en-US"/>
          </a:p>
        </c:txPr>
        <c:crossAx val="113715072"/>
        <c:crosses val="autoZero"/>
        <c:auto val="0"/>
        <c:lblAlgn val="ctr"/>
        <c:lblOffset val="100"/>
        <c:noMultiLvlLbl val="0"/>
      </c:catAx>
      <c:valAx>
        <c:axId val="113715072"/>
        <c:scaling>
          <c:orientation val="minMax"/>
          <c:max val="50"/>
          <c:min val="-50"/>
        </c:scaling>
        <c:delete val="1"/>
        <c:axPos val="t"/>
        <c:numFmt formatCode="#,##0" sourceLinked="0"/>
        <c:majorTickMark val="out"/>
        <c:minorTickMark val="none"/>
        <c:tickLblPos val="nextTo"/>
        <c:crossAx val="113713536"/>
        <c:crosses val="autoZero"/>
        <c:crossBetween val="between"/>
        <c:majorUnit val="10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031584393296991"/>
          <c:y val="2.2982669969739456E-2"/>
          <c:w val="0.72538133454472042"/>
          <c:h val="0.9489991657732298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FF0000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en-US" sz="1400" b="0" i="0" u="none" strike="noStrike" kern="1200" baseline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Sheet1!$C$1:$V$1</c:f>
              <c:strCache>
                <c:ptCount val="20"/>
                <c:pt idx="0">
                  <c:v>Helpers</c:v>
                </c:pt>
                <c:pt idx="1">
                  <c:v>Sheet Metal</c:v>
                </c:pt>
                <c:pt idx="2">
                  <c:v>Iron Workers</c:v>
                </c:pt>
                <c:pt idx="3">
                  <c:v>Truck Drivers</c:v>
                </c:pt>
                <c:pt idx="4">
                  <c:v>Glaziers</c:v>
                </c:pt>
                <c:pt idx="5">
                  <c:v>Cement Masons</c:v>
                </c:pt>
                <c:pt idx="6">
                  <c:v>Heating</c:v>
                </c:pt>
                <c:pt idx="7">
                  <c:v>Line Installers</c:v>
                </c:pt>
                <c:pt idx="8">
                  <c:v>Plumbers</c:v>
                </c:pt>
                <c:pt idx="9">
                  <c:v>Roofers</c:v>
                </c:pt>
                <c:pt idx="10">
                  <c:v>Construction Laborers</c:v>
                </c:pt>
                <c:pt idx="11">
                  <c:v>Drywall</c:v>
                </c:pt>
                <c:pt idx="12">
                  <c:v>Carpenters</c:v>
                </c:pt>
                <c:pt idx="13">
                  <c:v>Electricians</c:v>
                </c:pt>
                <c:pt idx="14">
                  <c:v>Operating engineers</c:v>
                </c:pt>
                <c:pt idx="15">
                  <c:v>Welders</c:v>
                </c:pt>
                <c:pt idx="16">
                  <c:v>Brickmasons</c:v>
                </c:pt>
                <c:pt idx="17">
                  <c:v>Carpet and tile</c:v>
                </c:pt>
                <c:pt idx="18">
                  <c:v>Painters</c:v>
                </c:pt>
                <c:pt idx="19">
                  <c:v>Construction Managers</c:v>
                </c:pt>
              </c:strCache>
            </c:strRef>
          </c:cat>
          <c:val>
            <c:numRef>
              <c:f>Sheet1!$C$2:$V$2</c:f>
              <c:numCache>
                <c:formatCode>0.0</c:formatCode>
                <c:ptCount val="20"/>
                <c:pt idx="0">
                  <c:v>89.745836985100794</c:v>
                </c:pt>
                <c:pt idx="1">
                  <c:v>80.059900933072228</c:v>
                </c:pt>
                <c:pt idx="2">
                  <c:v>51.031289035127806</c:v>
                </c:pt>
                <c:pt idx="3">
                  <c:v>45.0137783771209</c:v>
                </c:pt>
                <c:pt idx="4">
                  <c:v>44.263532924257284</c:v>
                </c:pt>
                <c:pt idx="5">
                  <c:v>43.741841121431449</c:v>
                </c:pt>
                <c:pt idx="6">
                  <c:v>41.970304289620657</c:v>
                </c:pt>
                <c:pt idx="7">
                  <c:v>41.412704143394144</c:v>
                </c:pt>
                <c:pt idx="8">
                  <c:v>35.057076654683648</c:v>
                </c:pt>
                <c:pt idx="9">
                  <c:v>30.685339450279692</c:v>
                </c:pt>
                <c:pt idx="10">
                  <c:v>26.618587793600938</c:v>
                </c:pt>
                <c:pt idx="11">
                  <c:v>24.241964315828529</c:v>
                </c:pt>
                <c:pt idx="12">
                  <c:v>20.672872639541158</c:v>
                </c:pt>
                <c:pt idx="13">
                  <c:v>18.886398900811585</c:v>
                </c:pt>
                <c:pt idx="14">
                  <c:v>15.533773199791142</c:v>
                </c:pt>
                <c:pt idx="15">
                  <c:v>14.366243432574432</c:v>
                </c:pt>
                <c:pt idx="16">
                  <c:v>12.255180083062887</c:v>
                </c:pt>
                <c:pt idx="17">
                  <c:v>11.849247943044615</c:v>
                </c:pt>
                <c:pt idx="18">
                  <c:v>11.807194517192475</c:v>
                </c:pt>
                <c:pt idx="19">
                  <c:v>7.0369843793307965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8D9-406A-9A80-077119F950D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4266112"/>
        <c:axId val="114267648"/>
      </c:barChart>
      <c:barChart>
        <c:barDir val="bar"/>
        <c:grouping val="clustered"/>
        <c:varyColors val="0"/>
        <c:ser>
          <c:idx val="1"/>
          <c:order val="1"/>
          <c:spPr>
            <a:solidFill>
              <a:srgbClr val="0000FF"/>
            </a:solidFill>
          </c:spPr>
          <c:invertIfNegative val="0"/>
          <c:dLbls>
            <c:dLbl>
              <c:idx val="9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46A-40A9-A726-760A36A8B6BD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Sheet1!$C$1:$V$1</c:f>
              <c:strCache>
                <c:ptCount val="20"/>
                <c:pt idx="0">
                  <c:v>Helpers</c:v>
                </c:pt>
                <c:pt idx="1">
                  <c:v>Sheet Metal</c:v>
                </c:pt>
                <c:pt idx="2">
                  <c:v>Iron Workers</c:v>
                </c:pt>
                <c:pt idx="3">
                  <c:v>Truck Drivers</c:v>
                </c:pt>
                <c:pt idx="4">
                  <c:v>Glaziers</c:v>
                </c:pt>
                <c:pt idx="5">
                  <c:v>Cement Masons</c:v>
                </c:pt>
                <c:pt idx="6">
                  <c:v>Heating</c:v>
                </c:pt>
                <c:pt idx="7">
                  <c:v>Line Installers</c:v>
                </c:pt>
                <c:pt idx="8">
                  <c:v>Plumbers</c:v>
                </c:pt>
                <c:pt idx="9">
                  <c:v>Roofers</c:v>
                </c:pt>
                <c:pt idx="10">
                  <c:v>Construction Laborers</c:v>
                </c:pt>
                <c:pt idx="11">
                  <c:v>Drywall</c:v>
                </c:pt>
                <c:pt idx="12">
                  <c:v>Carpenters</c:v>
                </c:pt>
                <c:pt idx="13">
                  <c:v>Electricians</c:v>
                </c:pt>
                <c:pt idx="14">
                  <c:v>Operating engineers</c:v>
                </c:pt>
                <c:pt idx="15">
                  <c:v>Welders</c:v>
                </c:pt>
                <c:pt idx="16">
                  <c:v>Brickmasons</c:v>
                </c:pt>
                <c:pt idx="17">
                  <c:v>Carpet and tile</c:v>
                </c:pt>
                <c:pt idx="18">
                  <c:v>Painters</c:v>
                </c:pt>
                <c:pt idx="19">
                  <c:v>Construction Managers</c:v>
                </c:pt>
              </c:strCache>
            </c:strRef>
          </c:cat>
          <c:val>
            <c:numRef>
              <c:f>Sheet1!$C$4:$V$4</c:f>
              <c:numCache>
                <c:formatCode>_(* #,##0_);_(* \(#,##0\);_(* "-"??_);_(@_)</c:formatCode>
                <c:ptCount val="20"/>
                <c:pt idx="0">
                  <c:v>1960</c:v>
                </c:pt>
                <c:pt idx="1">
                  <c:v>1770</c:v>
                </c:pt>
                <c:pt idx="2">
                  <c:v>480</c:v>
                </c:pt>
                <c:pt idx="3">
                  <c:v>540</c:v>
                </c:pt>
                <c:pt idx="4">
                  <c:v>420</c:v>
                </c:pt>
                <c:pt idx="5">
                  <c:v>1309</c:v>
                </c:pt>
                <c:pt idx="6">
                  <c:v>3200</c:v>
                </c:pt>
                <c:pt idx="7">
                  <c:v>7040</c:v>
                </c:pt>
                <c:pt idx="8">
                  <c:v>1150</c:v>
                </c:pt>
                <c:pt idx="9">
                  <c:v>13410</c:v>
                </c:pt>
                <c:pt idx="10">
                  <c:v>1830</c:v>
                </c:pt>
                <c:pt idx="11">
                  <c:v>5070</c:v>
                </c:pt>
                <c:pt idx="12">
                  <c:v>390</c:v>
                </c:pt>
                <c:pt idx="13">
                  <c:v>4270</c:v>
                </c:pt>
                <c:pt idx="14">
                  <c:v>640</c:v>
                </c:pt>
                <c:pt idx="15">
                  <c:v>510</c:v>
                </c:pt>
                <c:pt idx="16">
                  <c:v>2380</c:v>
                </c:pt>
                <c:pt idx="17">
                  <c:v>670</c:v>
                </c:pt>
                <c:pt idx="18">
                  <c:v>1390</c:v>
                </c:pt>
                <c:pt idx="19">
                  <c:v>1280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8D9-406A-9A80-077119F950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4279168"/>
        <c:axId val="114269184"/>
      </c:barChart>
      <c:catAx>
        <c:axId val="114266112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114267648"/>
        <c:crosses val="autoZero"/>
        <c:auto val="0"/>
        <c:lblAlgn val="ctr"/>
        <c:lblOffset val="100"/>
        <c:noMultiLvlLbl val="0"/>
      </c:catAx>
      <c:valAx>
        <c:axId val="114267648"/>
        <c:scaling>
          <c:orientation val="minMax"/>
          <c:max val="100"/>
          <c:min val="-100"/>
        </c:scaling>
        <c:delete val="0"/>
        <c:axPos val="t"/>
        <c:numFmt formatCode="#,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400">
                <a:solidFill>
                  <a:schemeClr val="bg1"/>
                </a:solidFill>
              </a:defRPr>
            </a:pPr>
            <a:endParaRPr lang="en-US"/>
          </a:p>
        </c:txPr>
        <c:crossAx val="114266112"/>
        <c:crosses val="autoZero"/>
        <c:crossBetween val="between"/>
        <c:majorUnit val="100"/>
      </c:valAx>
      <c:valAx>
        <c:axId val="114269184"/>
        <c:scaling>
          <c:orientation val="maxMin"/>
          <c:max val="10000"/>
          <c:min val="-10000"/>
        </c:scaling>
        <c:delete val="0"/>
        <c:axPos val="b"/>
        <c:numFmt formatCode="_(* #,##0_);_(* \(#,##0\);_(* &quot;-&quot;??_);_(@_)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500">
                <a:solidFill>
                  <a:schemeClr val="bg1"/>
                </a:solidFill>
              </a:defRPr>
            </a:pPr>
            <a:endParaRPr lang="en-US"/>
          </a:p>
        </c:txPr>
        <c:crossAx val="114279168"/>
        <c:crosses val="autoZero"/>
        <c:crossBetween val="between"/>
      </c:valAx>
      <c:catAx>
        <c:axId val="114279168"/>
        <c:scaling>
          <c:orientation val="minMax"/>
        </c:scaling>
        <c:delete val="1"/>
        <c:axPos val="r"/>
        <c:numFmt formatCode="General" sourceLinked="0"/>
        <c:majorTickMark val="out"/>
        <c:minorTickMark val="none"/>
        <c:tickLblPos val="nextTo"/>
        <c:crossAx val="114269184"/>
        <c:crosses val="autoZero"/>
        <c:auto val="1"/>
        <c:lblAlgn val="ctr"/>
        <c:lblOffset val="100"/>
        <c:noMultiLvlLbl val="0"/>
      </c:cat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7725136553876709"/>
          <c:y val="7.6226034623822006E-2"/>
          <c:w val="0.52770953630796147"/>
          <c:h val="0.8951707994686788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Rate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dLbls>
            <c:delete val="1"/>
          </c:dLbls>
          <c:cat>
            <c:strRef>
              <c:f>Sheet1!$C$1:$V$1</c:f>
              <c:strCache>
                <c:ptCount val="20"/>
                <c:pt idx="0">
                  <c:v>Helpers</c:v>
                </c:pt>
                <c:pt idx="1">
                  <c:v>Sheet metal</c:v>
                </c:pt>
                <c:pt idx="2">
                  <c:v>Ironworkers</c:v>
                </c:pt>
                <c:pt idx="3">
                  <c:v>Truck drivers</c:v>
                </c:pt>
                <c:pt idx="4">
                  <c:v>Glaziers</c:v>
                </c:pt>
                <c:pt idx="5">
                  <c:v>Cement masons</c:v>
                </c:pt>
                <c:pt idx="6">
                  <c:v>Heating</c:v>
                </c:pt>
                <c:pt idx="7">
                  <c:v>Line installers</c:v>
                </c:pt>
                <c:pt idx="8">
                  <c:v>Plumbers</c:v>
                </c:pt>
                <c:pt idx="9">
                  <c:v>Roofers</c:v>
                </c:pt>
                <c:pt idx="10">
                  <c:v>Construction laborers</c:v>
                </c:pt>
                <c:pt idx="11">
                  <c:v>Drywall</c:v>
                </c:pt>
                <c:pt idx="12">
                  <c:v>Carpenters</c:v>
                </c:pt>
                <c:pt idx="13">
                  <c:v>Electricians</c:v>
                </c:pt>
                <c:pt idx="14">
                  <c:v>Operating engineers</c:v>
                </c:pt>
                <c:pt idx="15">
                  <c:v>Welders</c:v>
                </c:pt>
                <c:pt idx="16">
                  <c:v>Brickmasons</c:v>
                </c:pt>
                <c:pt idx="17">
                  <c:v>Carpet and tile</c:v>
                </c:pt>
                <c:pt idx="18">
                  <c:v>Painters</c:v>
                </c:pt>
                <c:pt idx="19">
                  <c:v>Construction managers</c:v>
                </c:pt>
              </c:strCache>
            </c:strRef>
          </c:cat>
          <c:val>
            <c:numRef>
              <c:f>Sheet1!$C$2:$V$2</c:f>
              <c:numCache>
                <c:formatCode>0.0</c:formatCode>
                <c:ptCount val="20"/>
                <c:pt idx="0">
                  <c:v>89.745836985100794</c:v>
                </c:pt>
                <c:pt idx="1">
                  <c:v>80.059900933072228</c:v>
                </c:pt>
                <c:pt idx="2">
                  <c:v>#N/A</c:v>
                </c:pt>
                <c:pt idx="3">
                  <c:v>45.0137783771209</c:v>
                </c:pt>
                <c:pt idx="4">
                  <c:v>44.263532924257284</c:v>
                </c:pt>
                <c:pt idx="5">
                  <c:v>43.741841121431449</c:v>
                </c:pt>
                <c:pt idx="6">
                  <c:v>41.970304289620657</c:v>
                </c:pt>
                <c:pt idx="7">
                  <c:v>41.412704143394144</c:v>
                </c:pt>
                <c:pt idx="8">
                  <c:v>35.057076654683648</c:v>
                </c:pt>
                <c:pt idx="9">
                  <c:v>30.685339450279692</c:v>
                </c:pt>
                <c:pt idx="10">
                  <c:v>26.618587793600938</c:v>
                </c:pt>
                <c:pt idx="11">
                  <c:v>24.241964315828529</c:v>
                </c:pt>
                <c:pt idx="12">
                  <c:v>20.672872639541158</c:v>
                </c:pt>
                <c:pt idx="13">
                  <c:v>18.886398900811585</c:v>
                </c:pt>
                <c:pt idx="14">
                  <c:v>15.533773199791142</c:v>
                </c:pt>
                <c:pt idx="15">
                  <c:v>14.366243432574432</c:v>
                </c:pt>
                <c:pt idx="16">
                  <c:v>12.255180083062887</c:v>
                </c:pt>
                <c:pt idx="17">
                  <c:v>11.849247943044615</c:v>
                </c:pt>
                <c:pt idx="18">
                  <c:v>11.807194517192475</c:v>
                </c:pt>
                <c:pt idx="19">
                  <c:v>7.0369843793307965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046-439B-B568-5E72706008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4383488"/>
        <c:axId val="114389760"/>
      </c:barChart>
      <c:catAx>
        <c:axId val="11438348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 b="0"/>
            </a:pPr>
            <a:endParaRPr lang="en-US"/>
          </a:p>
        </c:txPr>
        <c:crossAx val="114389760"/>
        <c:crosses val="autoZero"/>
        <c:auto val="0"/>
        <c:lblAlgn val="ctr"/>
        <c:lblOffset val="100"/>
        <c:noMultiLvlLbl val="0"/>
      </c:catAx>
      <c:valAx>
        <c:axId val="114389760"/>
        <c:scaling>
          <c:orientation val="minMax"/>
          <c:max val="50"/>
          <c:min val="-50"/>
        </c:scaling>
        <c:delete val="1"/>
        <c:axPos val="t"/>
        <c:numFmt formatCode="#,##0" sourceLinked="0"/>
        <c:majorTickMark val="out"/>
        <c:minorTickMark val="none"/>
        <c:tickLblPos val="nextTo"/>
        <c:crossAx val="114383488"/>
        <c:crosses val="autoZero"/>
        <c:crossBetween val="between"/>
        <c:majorUnit val="10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Low Back Pain</c:v>
                </c:pt>
              </c:strCache>
            </c:strRef>
          </c:tx>
          <c:spPr>
            <a:solidFill>
              <a:srgbClr val="0000FF"/>
            </a:solidFill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Sheet1!$B$1:$P$1</c:f>
              <c:numCache>
                <c:formatCode>General</c:formatCode>
                <c:ptCount val="15"/>
                <c:pt idx="0">
                  <c:v>2002</c:v>
                </c:pt>
                <c:pt idx="1">
                  <c:v>2003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</c:numCache>
            </c:numRef>
          </c:cat>
          <c:val>
            <c:numRef>
              <c:f>Sheet1!$B$2:$P$2</c:f>
              <c:numCache>
                <c:formatCode>0.0</c:formatCode>
                <c:ptCount val="15"/>
                <c:pt idx="0">
                  <c:v>0.27058300000000002</c:v>
                </c:pt>
                <c:pt idx="1">
                  <c:v>0.27629100000000001</c:v>
                </c:pt>
                <c:pt idx="2">
                  <c:v>0.27040799999999998</c:v>
                </c:pt>
                <c:pt idx="3">
                  <c:v>0.27894400000000003</c:v>
                </c:pt>
                <c:pt idx="4">
                  <c:v>0.26743699999999998</c:v>
                </c:pt>
                <c:pt idx="5">
                  <c:v>0.27678000000000003</c:v>
                </c:pt>
                <c:pt idx="6">
                  <c:v>0.29005500000000001</c:v>
                </c:pt>
                <c:pt idx="7">
                  <c:v>0.31240499999999999</c:v>
                </c:pt>
                <c:pt idx="8">
                  <c:v>0.28744500000000001</c:v>
                </c:pt>
                <c:pt idx="9">
                  <c:v>0.312859</c:v>
                </c:pt>
                <c:pt idx="10">
                  <c:v>0.26477900000000004</c:v>
                </c:pt>
                <c:pt idx="11">
                  <c:v>0.27064199999999999</c:v>
                </c:pt>
                <c:pt idx="12">
                  <c:v>0.31485099999999999</c:v>
                </c:pt>
                <c:pt idx="13">
                  <c:v>0.27390300000000001</c:v>
                </c:pt>
                <c:pt idx="14">
                  <c:v>0.28781800000000002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A2F-4CC5-B0EC-3DDA9D67CA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4087040"/>
        <c:axId val="114089344"/>
      </c:barChart>
      <c:catAx>
        <c:axId val="1140870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51781496062992127"/>
              <c:y val="0.9373459421095138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114089344"/>
        <c:crosses val="autoZero"/>
        <c:auto val="1"/>
        <c:lblAlgn val="ctr"/>
        <c:lblOffset val="100"/>
        <c:noMultiLvlLbl val="0"/>
      </c:catAx>
      <c:valAx>
        <c:axId val="114089344"/>
        <c:scaling>
          <c:orientation val="minMax"/>
          <c:max val="0.35000000000000003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400" b="0"/>
                </a:pPr>
                <a:r>
                  <a:rPr lang="en-US" sz="1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% of workers</a:t>
                </a:r>
              </a:p>
            </c:rich>
          </c:tx>
          <c:layout>
            <c:manualLayout>
              <c:xMode val="edge"/>
              <c:yMode val="edge"/>
              <c:x val="8.771929824561403E-3"/>
              <c:y val="0.35012428802430301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114087040"/>
        <c:crosses val="autoZero"/>
        <c:crossBetween val="between"/>
      </c:valAx>
      <c:spPr>
        <a:noFill/>
      </c:spPr>
    </c:plotArea>
    <c:plotVisOnly val="1"/>
    <c:dispBlanksAs val="gap"/>
    <c:showDLblsOverMax val="0"/>
  </c:chart>
  <c:txPr>
    <a:bodyPr/>
    <a:lstStyle/>
    <a:p>
      <a:pPr>
        <a:defRPr sz="1400" b="1"/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00FF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00FF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</c:spPr>
          </c:dPt>
          <c:dLbls>
            <c:numFmt formatCode="0.0%" sourceLinked="0"/>
            <c:txPr>
              <a:bodyPr/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Hispanic</c:v>
                </c:pt>
                <c:pt idx="1">
                  <c:v>White Non-Hispanic</c:v>
                </c:pt>
                <c:pt idx="2">
                  <c:v>All construction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0.24192599999999997</c:v>
                </c:pt>
                <c:pt idx="1">
                  <c:v>0.31465900000000002</c:v>
                </c:pt>
                <c:pt idx="2">
                  <c:v>0.30822596630327098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867648"/>
        <c:axId val="115869184"/>
      </c:barChart>
      <c:catAx>
        <c:axId val="1158676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500" baseline="0">
                <a:latin typeface="Times New Roman" panose="02020603050405020304" pitchFamily="18" charset="0"/>
              </a:defRPr>
            </a:pPr>
            <a:endParaRPr lang="en-US"/>
          </a:p>
        </c:txPr>
        <c:crossAx val="115869184"/>
        <c:crosses val="autoZero"/>
        <c:auto val="1"/>
        <c:lblAlgn val="ctr"/>
        <c:lblOffset val="100"/>
        <c:noMultiLvlLbl val="0"/>
      </c:catAx>
      <c:valAx>
        <c:axId val="115869184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1158676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298798798798798"/>
          <c:y val="2.6589269981666164E-2"/>
          <c:w val="0.88701201201201196"/>
          <c:h val="0.827745978990308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Joint pain</c:v>
                </c:pt>
              </c:strCache>
            </c:strRef>
          </c:tx>
          <c:spPr>
            <a:solidFill>
              <a:srgbClr val="FF0000"/>
            </a:solidFill>
            <a:ln w="38100">
              <a:noFill/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4.7775450866710629E-3"/>
                  <c:y val="-2.13423139101471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EE3-4B55-A07B-F9B683EECAC9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EE3-4B55-A07B-F9B683EECAC9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0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Sheet1!$B$1:$F$1</c:f>
              <c:strCache>
                <c:ptCount val="5"/>
                <c:pt idx="0">
                  <c:v>18-24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55+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0.1263</c:v>
                </c:pt>
                <c:pt idx="1">
                  <c:v>0.21870000000000001</c:v>
                </c:pt>
                <c:pt idx="2">
                  <c:v>0.25950000000000001</c:v>
                </c:pt>
                <c:pt idx="3">
                  <c:v>0.34360000000000002</c:v>
                </c:pt>
                <c:pt idx="4">
                  <c:v>0.44310000000000005</c:v>
                </c:pt>
              </c:numCache>
            </c:numRef>
          </c:val>
          <c:extLst xmlns:c16r2="http://schemas.microsoft.com/office/drawing/2015/06/chart" xmlns:c15="http://schemas.microsoft.com/office/drawing/2012/chart">
            <c:ext xmlns:c16="http://schemas.microsoft.com/office/drawing/2014/chart" uri="{C3380CC4-5D6E-409C-BE32-E72D297353CC}">
              <c16:uniqueId val="{00000007-FEE3-4B55-A07B-F9B683EECAC9}"/>
            </c:ext>
          </c:extLst>
        </c:ser>
        <c:ser>
          <c:idx val="3"/>
          <c:order val="1"/>
          <c:tx>
            <c:strRef>
              <c:f>Sheet1!$A$5</c:f>
              <c:strCache>
                <c:ptCount val="1"/>
                <c:pt idx="0">
                  <c:v>Back pain</c:v>
                </c:pt>
              </c:strCache>
            </c:strRef>
          </c:tx>
          <c:spPr>
            <a:solidFill>
              <a:srgbClr val="0000FF"/>
            </a:solidFill>
            <a:ln>
              <a:noFill/>
            </a:ln>
          </c:spPr>
          <c:invertIfNegative val="0"/>
          <c:dLbls>
            <c:dLbl>
              <c:idx val="0"/>
              <c:layout>
                <c:manualLayout>
                  <c:x val="5.1872738880612617E-3"/>
                  <c:y val="-1.0033493150749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9F0-487D-85BB-5EA15D2FBD35}"/>
                </c:ext>
              </c:extLst>
            </c:dLbl>
            <c:dLbl>
              <c:idx val="4"/>
              <c:layout>
                <c:manualLayout>
                  <c:x val="1.3741221536497128E-2"/>
                  <c:y val="2.4943904368561671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9F0-487D-85BB-5EA15D2FBD35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>
                    <a:solidFill>
                      <a:srgbClr val="0000FF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Sheet1!$B$1:$F$1</c:f>
              <c:strCache>
                <c:ptCount val="5"/>
                <c:pt idx="0">
                  <c:v>18-24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55+</c:v>
                </c:pt>
              </c:strCache>
            </c:strRef>
          </c:cat>
          <c:val>
            <c:numRef>
              <c:f>Sheet1!$B$5:$F$5</c:f>
              <c:numCache>
                <c:formatCode>General</c:formatCode>
                <c:ptCount val="5"/>
                <c:pt idx="0">
                  <c:v>0.13980000000000001</c:v>
                </c:pt>
                <c:pt idx="1">
                  <c:v>0.27750000000000002</c:v>
                </c:pt>
                <c:pt idx="2">
                  <c:v>0.31019999999999998</c:v>
                </c:pt>
                <c:pt idx="3">
                  <c:v>0.31509999999999999</c:v>
                </c:pt>
                <c:pt idx="4">
                  <c:v>0.31980000000000003</c:v>
                </c:pt>
              </c:numCache>
            </c:numRef>
          </c:val>
          <c:extLst xmlns:c16r2="http://schemas.microsoft.com/office/drawing/2015/06/chart" xmlns:c15="http://schemas.microsoft.com/office/drawing/2012/chart">
            <c:ext xmlns:c16="http://schemas.microsoft.com/office/drawing/2014/chart" uri="{C3380CC4-5D6E-409C-BE32-E72D297353CC}">
              <c16:uniqueId val="{0000000C-FEE3-4B55-A07B-F9B683EECAC9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Neck pain</c:v>
                </c:pt>
              </c:strCache>
            </c:strRef>
          </c:tx>
          <c:spPr>
            <a:solidFill>
              <a:srgbClr val="FFC000"/>
            </a:solidFill>
            <a:ln w="38100">
              <a:noFill/>
            </a:ln>
          </c:spPr>
          <c:invertIfNegative val="0"/>
          <c:dLbls>
            <c:dLbl>
              <c:idx val="0"/>
              <c:layout>
                <c:manualLayout>
                  <c:x val="1.0510392282045825E-2"/>
                  <c:y val="9.5346150633779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layout>
                <c:manualLayout>
                  <c:x val="6.00600600600600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txPr>
              <a:bodyPr/>
              <a:lstStyle/>
              <a:p>
                <a:pPr>
                  <a:defRPr sz="1200" b="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18-24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55+</c:v>
                </c:pt>
              </c:strCache>
            </c:strRef>
          </c:cat>
          <c:val>
            <c:numRef>
              <c:f>Sheet1!$B$4:$F$4</c:f>
              <c:numCache>
                <c:formatCode>General</c:formatCode>
                <c:ptCount val="5"/>
                <c:pt idx="0">
                  <c:v>9.1799999999999993E-2</c:v>
                </c:pt>
                <c:pt idx="1">
                  <c:v>0.1142</c:v>
                </c:pt>
                <c:pt idx="2">
                  <c:v>0.13449999999999998</c:v>
                </c:pt>
                <c:pt idx="3">
                  <c:v>0.15060000000000001</c:v>
                </c:pt>
                <c:pt idx="4">
                  <c:v>0.16589999999999999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FEE3-4B55-A07B-F9B683EECAC9}"/>
            </c:ext>
          </c:extLst>
        </c:ser>
        <c:ser>
          <c:idx val="1"/>
          <c:order val="3"/>
          <c:tx>
            <c:strRef>
              <c:f>Sheet1!$A$3</c:f>
              <c:strCache>
                <c:ptCount val="1"/>
                <c:pt idx="0">
                  <c:v>Arthritis</c:v>
                </c:pt>
              </c:strCache>
            </c:strRef>
          </c:tx>
          <c:spPr>
            <a:solidFill>
              <a:srgbClr val="7030A0"/>
            </a:solidFill>
            <a:ln w="38100">
              <a:noFill/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6.8250928093447506E-3"/>
                  <c:y val="-5.76506370643145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F92-4A27-8942-8B8ABC44FCD9}"/>
                </c:ext>
              </c:extLst>
            </c:dLbl>
            <c:dLbl>
              <c:idx val="4"/>
              <c:layout>
                <c:manualLayout>
                  <c:x val="7.6721997588137117E-3"/>
                  <c:y val="3.2708609588481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F92-4A27-8942-8B8ABC44FCD9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0" baseline="0">
                    <a:solidFill>
                      <a:srgbClr val="7030A0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Sheet1!$B$1:$F$1</c:f>
              <c:strCache>
                <c:ptCount val="5"/>
                <c:pt idx="0">
                  <c:v>18-24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55+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  <c:pt idx="0">
                  <c:v>2.9500000000000002E-2</c:v>
                </c:pt>
                <c:pt idx="1">
                  <c:v>4.9400000000000006E-2</c:v>
                </c:pt>
                <c:pt idx="2">
                  <c:v>9.06E-2</c:v>
                </c:pt>
                <c:pt idx="3">
                  <c:v>0.17149999999999999</c:v>
                </c:pt>
                <c:pt idx="4">
                  <c:v>0.30309999999999998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FEE3-4B55-A07B-F9B683EECA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755648"/>
        <c:axId val="115782400"/>
      </c:barChart>
      <c:catAx>
        <c:axId val="1157556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600" b="0" dirty="0"/>
                  <a:t>Age group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 w="304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15782400"/>
        <c:crosses val="autoZero"/>
        <c:auto val="1"/>
        <c:lblAlgn val="ctr"/>
        <c:lblOffset val="100"/>
        <c:noMultiLvlLbl val="0"/>
      </c:catAx>
      <c:valAx>
        <c:axId val="115782400"/>
        <c:scaling>
          <c:orientation val="minMax"/>
          <c:max val="0.5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en-US" altLang="zh-CN" sz="1600" b="0" dirty="0"/>
                  <a:t>% of workers</a:t>
                </a:r>
                <a:endParaRPr lang="en-US" sz="1600" b="0" dirty="0"/>
              </a:p>
            </c:rich>
          </c:tx>
          <c:layout>
            <c:manualLayout>
              <c:xMode val="edge"/>
              <c:yMode val="edge"/>
              <c:x val="0"/>
              <c:y val="0.31776281894272762"/>
            </c:manualLayout>
          </c:layout>
          <c:overlay val="0"/>
          <c:spPr>
            <a:noFill/>
            <a:ln w="24351">
              <a:noFill/>
            </a:ln>
          </c:spPr>
        </c:title>
        <c:numFmt formatCode="0%" sourceLinked="0"/>
        <c:majorTickMark val="out"/>
        <c:minorTickMark val="none"/>
        <c:tickLblPos val="nextTo"/>
        <c:spPr>
          <a:ln w="304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15755648"/>
        <c:crosses val="autoZero"/>
        <c:crossBetween val="between"/>
      </c:valAx>
      <c:spPr>
        <a:noFill/>
        <a:ln w="25398">
          <a:noFill/>
        </a:ln>
      </c:spPr>
    </c:plotArea>
    <c:legend>
      <c:legendPos val="b"/>
      <c:layout>
        <c:manualLayout>
          <c:xMode val="edge"/>
          <c:yMode val="edge"/>
          <c:x val="0.13954221938473904"/>
          <c:y val="5.4145164514339941E-2"/>
          <c:w val="0.18451543717609711"/>
          <c:h val="0.29285664011801904"/>
        </c:manualLayout>
      </c:layout>
      <c:overlay val="0"/>
      <c:spPr>
        <a:noFill/>
        <a:ln w="24351">
          <a:noFill/>
        </a:ln>
      </c:spPr>
      <c:txPr>
        <a:bodyPr/>
        <a:lstStyle/>
        <a:p>
          <a:pPr>
            <a:defRPr sz="1600" b="0" i="0" u="none" strike="noStrike" baseline="0">
              <a:solidFill>
                <a:schemeClr val="tx1"/>
              </a:solidFill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19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19993553437399"/>
          <c:y val="2.9528555751106449E-2"/>
          <c:w val="0.87713692038495183"/>
          <c:h val="0.822706402573526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Overall problems</c:v>
                </c:pt>
              </c:strCache>
            </c:strRef>
          </c:tx>
          <c:spPr>
            <a:solidFill>
              <a:srgbClr val="FF0000"/>
            </a:solidFill>
            <a:ln w="38100">
              <a:noFill/>
              <a:prstDash val="solid"/>
            </a:ln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Sheet1!$B$1:$G$1</c:f>
              <c:strCache>
                <c:ptCount val="6"/>
                <c:pt idx="0">
                  <c:v>18-24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55+</c:v>
                </c:pt>
                <c:pt idx="5">
                  <c:v>All construction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0.23949999999999999</c:v>
                </c:pt>
                <c:pt idx="1">
                  <c:v>0.39479999999999998</c:v>
                </c:pt>
                <c:pt idx="2">
                  <c:v>0.44549999999999995</c:v>
                </c:pt>
                <c:pt idx="3">
                  <c:v>0.49299999999999999</c:v>
                </c:pt>
                <c:pt idx="4">
                  <c:v>0.59389999999999998</c:v>
                </c:pt>
                <c:pt idx="5">
                  <c:v>0.45591099999999996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FEE3-4B55-A07B-F9B683EECA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6855808"/>
        <c:axId val="186857728"/>
      </c:barChart>
      <c:catAx>
        <c:axId val="1868558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600" b="0" dirty="0"/>
                  <a:t>Age group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 w="304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86857728"/>
        <c:crosses val="autoZero"/>
        <c:auto val="1"/>
        <c:lblAlgn val="ctr"/>
        <c:lblOffset val="100"/>
        <c:noMultiLvlLbl val="0"/>
      </c:catAx>
      <c:valAx>
        <c:axId val="186857728"/>
        <c:scaling>
          <c:orientation val="minMax"/>
          <c:max val="0.70000000000000007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en-US" altLang="zh-CN" sz="1600" b="0" baseline="0" dirty="0"/>
                  <a:t>% of workers</a:t>
                </a:r>
                <a:endParaRPr lang="en-US" sz="1600" b="0" dirty="0"/>
              </a:p>
            </c:rich>
          </c:tx>
          <c:layout>
            <c:manualLayout>
              <c:xMode val="edge"/>
              <c:yMode val="edge"/>
              <c:x val="7.0760233918128659E-3"/>
              <c:y val="0.32845745326486453"/>
            </c:manualLayout>
          </c:layout>
          <c:overlay val="0"/>
          <c:spPr>
            <a:noFill/>
            <a:ln w="24351">
              <a:noFill/>
            </a:ln>
          </c:spPr>
        </c:title>
        <c:numFmt formatCode="0%" sourceLinked="0"/>
        <c:majorTickMark val="out"/>
        <c:minorTickMark val="none"/>
        <c:tickLblPos val="nextTo"/>
        <c:spPr>
          <a:ln w="304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86855808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19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379016776542981E-2"/>
          <c:y val="2.2373737373737372E-2"/>
          <c:w val="0.81917087317793591"/>
          <c:h val="0.834773522627853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Number</c:v>
                </c:pt>
              </c:strCache>
            </c:strRef>
          </c:tx>
          <c:spPr>
            <a:solidFill>
              <a:srgbClr val="0000FF"/>
            </a:solidFill>
            <a:ln w="35825">
              <a:noFill/>
              <a:prstDash val="solid"/>
            </a:ln>
          </c:spPr>
          <c:invertIfNegative val="0"/>
          <c:cat>
            <c:numRef>
              <c:f>Sheet1!$B$1:$AA$1</c:f>
              <c:numCache>
                <c:formatCode>General</c:formatCode>
                <c:ptCount val="26"/>
                <c:pt idx="0">
                  <c:v>1992</c:v>
                </c:pt>
                <c:pt idx="3">
                  <c:v>1995</c:v>
                </c:pt>
                <c:pt idx="6">
                  <c:v>1998</c:v>
                </c:pt>
                <c:pt idx="9">
                  <c:v>2001</c:v>
                </c:pt>
                <c:pt idx="12">
                  <c:v>2004</c:v>
                </c:pt>
                <c:pt idx="15">
                  <c:v>2007</c:v>
                </c:pt>
                <c:pt idx="18">
                  <c:v>2010</c:v>
                </c:pt>
                <c:pt idx="21">
                  <c:v>2013</c:v>
                </c:pt>
                <c:pt idx="24">
                  <c:v>2016</c:v>
                </c:pt>
                <c:pt idx="25">
                  <c:v>2017</c:v>
                </c:pt>
              </c:numCache>
            </c:numRef>
          </c:cat>
          <c:val>
            <c:numRef>
              <c:f>Sheet1!$B$2:$AA$2</c:f>
              <c:numCache>
                <c:formatCode>General</c:formatCode>
                <c:ptCount val="26"/>
                <c:pt idx="0">
                  <c:v>54.234999999999999</c:v>
                </c:pt>
                <c:pt idx="1">
                  <c:v>53.3</c:v>
                </c:pt>
                <c:pt idx="2">
                  <c:v>57.954999999999998</c:v>
                </c:pt>
                <c:pt idx="3">
                  <c:v>51.107999999999997</c:v>
                </c:pt>
                <c:pt idx="4">
                  <c:v>50.207000000000001</c:v>
                </c:pt>
                <c:pt idx="5">
                  <c:v>51.061</c:v>
                </c:pt>
                <c:pt idx="6" formatCode="#,##0.000">
                  <c:v>44.436999999999998</c:v>
                </c:pt>
                <c:pt idx="7" formatCode="#,##0.000">
                  <c:v>48.81</c:v>
                </c:pt>
                <c:pt idx="8" formatCode="#,##0.000">
                  <c:v>54.164000000000001</c:v>
                </c:pt>
                <c:pt idx="9" formatCode="#,##0.000">
                  <c:v>49.237000000000002</c:v>
                </c:pt>
                <c:pt idx="10" formatCode="#,##0.000">
                  <c:v>42.866999999999997</c:v>
                </c:pt>
                <c:pt idx="11" formatCode="#,##0.000">
                  <c:v>37.19</c:v>
                </c:pt>
                <c:pt idx="12" formatCode="#,##0.000">
                  <c:v>38.97</c:v>
                </c:pt>
                <c:pt idx="13" formatCode="#,##0.000">
                  <c:v>35.9</c:v>
                </c:pt>
                <c:pt idx="14" formatCode="#,##0.000">
                  <c:v>34.51</c:v>
                </c:pt>
                <c:pt idx="15" formatCode="#,##0.000">
                  <c:v>29.42</c:v>
                </c:pt>
                <c:pt idx="16" formatCode="#,##0.000">
                  <c:v>28.34</c:v>
                </c:pt>
                <c:pt idx="17" formatCode="#,##0.000">
                  <c:v>22.53</c:v>
                </c:pt>
                <c:pt idx="18" formatCode="#,##0.000">
                  <c:v>19.12</c:v>
                </c:pt>
                <c:pt idx="19" formatCode="#,##0.000">
                  <c:v>20</c:v>
                </c:pt>
                <c:pt idx="20" formatCode="#,##0.000">
                  <c:v>22.12</c:v>
                </c:pt>
                <c:pt idx="21" formatCode="#,##0.000">
                  <c:v>22.2</c:v>
                </c:pt>
                <c:pt idx="22" formatCode="#,##0.000">
                  <c:v>18.34</c:v>
                </c:pt>
                <c:pt idx="23" formatCode="#,##0.000">
                  <c:v>20.51</c:v>
                </c:pt>
                <c:pt idx="24" formatCode="#0.0">
                  <c:v>20.52</c:v>
                </c:pt>
                <c:pt idx="25" formatCode="#0.0">
                  <c:v>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04-4423-9869-49A0AB43A9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109688704"/>
        <c:axId val="109690880"/>
      </c:barChart>
      <c:lineChart>
        <c:grouping val="standard"/>
        <c:varyColors val="0"/>
        <c:ser>
          <c:idx val="2"/>
          <c:order val="1"/>
          <c:tx>
            <c:strRef>
              <c:f>Sheet1!$A$3</c:f>
              <c:strCache>
                <c:ptCount val="1"/>
                <c:pt idx="0">
                  <c:v>Rate</c:v>
                </c:pt>
              </c:strCache>
            </c:strRef>
          </c:tx>
          <c:spPr>
            <a:ln w="35825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numRef>
              <c:f>Sheet1!$B$1:$AA$1</c:f>
              <c:numCache>
                <c:formatCode>General</c:formatCode>
                <c:ptCount val="26"/>
                <c:pt idx="0">
                  <c:v>1992</c:v>
                </c:pt>
                <c:pt idx="3">
                  <c:v>1995</c:v>
                </c:pt>
                <c:pt idx="6">
                  <c:v>1998</c:v>
                </c:pt>
                <c:pt idx="9">
                  <c:v>2001</c:v>
                </c:pt>
                <c:pt idx="12">
                  <c:v>2004</c:v>
                </c:pt>
                <c:pt idx="15">
                  <c:v>2007</c:v>
                </c:pt>
                <c:pt idx="18">
                  <c:v>2010</c:v>
                </c:pt>
                <c:pt idx="21">
                  <c:v>2013</c:v>
                </c:pt>
                <c:pt idx="24">
                  <c:v>2016</c:v>
                </c:pt>
                <c:pt idx="25">
                  <c:v>2017</c:v>
                </c:pt>
              </c:numCache>
            </c:numRef>
          </c:cat>
          <c:val>
            <c:numRef>
              <c:f>Sheet1!$B$3:$AA$3</c:f>
              <c:numCache>
                <c:formatCode>#,##0.0</c:formatCode>
                <c:ptCount val="26"/>
                <c:pt idx="0">
                  <c:v>137</c:v>
                </c:pt>
                <c:pt idx="1">
                  <c:v>127.7</c:v>
                </c:pt>
                <c:pt idx="2">
                  <c:v>128.80000000000001</c:v>
                </c:pt>
                <c:pt idx="3">
                  <c:v>112</c:v>
                </c:pt>
                <c:pt idx="4">
                  <c:v>102.5</c:v>
                </c:pt>
                <c:pt idx="5">
                  <c:v>98.1</c:v>
                </c:pt>
                <c:pt idx="6">
                  <c:v>81.5</c:v>
                </c:pt>
                <c:pt idx="7">
                  <c:v>83.5</c:v>
                </c:pt>
                <c:pt idx="8">
                  <c:v>88.9</c:v>
                </c:pt>
                <c:pt idx="9">
                  <c:v>80.8</c:v>
                </c:pt>
                <c:pt idx="10">
                  <c:v>72.5</c:v>
                </c:pt>
                <c:pt idx="11">
                  <c:v>62.1</c:v>
                </c:pt>
                <c:pt idx="12">
                  <c:v>62</c:v>
                </c:pt>
                <c:pt idx="13">
                  <c:v>54.7</c:v>
                </c:pt>
                <c:pt idx="14">
                  <c:v>49.5</c:v>
                </c:pt>
                <c:pt idx="15">
                  <c:v>41.4</c:v>
                </c:pt>
                <c:pt idx="16">
                  <c:v>41.1</c:v>
                </c:pt>
                <c:pt idx="17">
                  <c:v>38.4</c:v>
                </c:pt>
                <c:pt idx="18">
                  <c:v>38.1</c:v>
                </c:pt>
                <c:pt idx="19">
                  <c:v>40.1</c:v>
                </c:pt>
                <c:pt idx="20">
                  <c:v>43.3</c:v>
                </c:pt>
                <c:pt idx="21">
                  <c:v>41.9</c:v>
                </c:pt>
                <c:pt idx="22">
                  <c:v>32.700000000000003</c:v>
                </c:pt>
                <c:pt idx="23">
                  <c:v>34.6</c:v>
                </c:pt>
                <c:pt idx="24" formatCode="#0.0">
                  <c:v>32.700000000000003</c:v>
                </c:pt>
                <c:pt idx="25" formatCode="#0.0">
                  <c:v>31.2</c:v>
                </c:pt>
              </c:numCache>
            </c:numRef>
          </c: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1-0404-4423-9869-49A0AB43A9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9699072"/>
        <c:axId val="109692800"/>
      </c:lineChart>
      <c:catAx>
        <c:axId val="1096887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 b="0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en-US" sz="1600" b="0" dirty="0"/>
                  <a:t>Year</a:t>
                </a:r>
              </a:p>
            </c:rich>
          </c:tx>
          <c:layout>
            <c:manualLayout>
              <c:xMode val="edge"/>
              <c:yMode val="edge"/>
              <c:x val="0.44997125414327188"/>
              <c:y val="0.93871314998668642"/>
            </c:manualLayout>
          </c:layout>
          <c:overlay val="0"/>
          <c:spPr>
            <a:noFill/>
            <a:ln w="23883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298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09690880"/>
        <c:crossesAt val="0"/>
        <c:auto val="0"/>
        <c:lblAlgn val="ctr"/>
        <c:lblOffset val="100"/>
        <c:tickMarkSkip val="1"/>
        <c:noMultiLvlLbl val="0"/>
      </c:catAx>
      <c:valAx>
        <c:axId val="10969088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FF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en-US" sz="1600" b="0" i="0" baseline="0" dirty="0">
                    <a:solidFill>
                      <a:srgbClr val="0000FF"/>
                    </a:solidFill>
                  </a:rPr>
                  <a:t>WMSDs (in thousands)</a:t>
                </a:r>
                <a:endParaRPr lang="en-US" sz="1600" b="0" dirty="0">
                  <a:solidFill>
                    <a:srgbClr val="0000FF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23671140539250776"/>
            </c:manualLayout>
          </c:layout>
          <c:overlay val="0"/>
          <c:spPr>
            <a:noFill/>
            <a:ln w="23883">
              <a:noFill/>
            </a:ln>
          </c:spPr>
        </c:title>
        <c:numFmt formatCode="#,##0" sourceLinked="0"/>
        <c:majorTickMark val="out"/>
        <c:minorTickMark val="none"/>
        <c:tickLblPos val="nextTo"/>
        <c:spPr>
          <a:ln w="11942">
            <a:solidFill>
              <a:srgbClr val="0000FF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09688704"/>
        <c:crosses val="autoZero"/>
        <c:crossBetween val="between"/>
      </c:valAx>
      <c:valAx>
        <c:axId val="109692800"/>
        <c:scaling>
          <c:orientation val="minMax"/>
        </c:scaling>
        <c:delete val="0"/>
        <c:axPos val="r"/>
        <c:title>
          <c:tx>
            <c:rich>
              <a:bodyPr rot="5400000" vert="horz"/>
              <a:lstStyle/>
              <a:p>
                <a:pPr>
                  <a:defRPr sz="1600" b="0">
                    <a:solidFill>
                      <a:srgbClr val="FF0000"/>
                    </a:solidFill>
                  </a:defRPr>
                </a:pPr>
                <a:r>
                  <a:rPr lang="en-US" sz="1600" b="0" i="0" baseline="0" dirty="0">
                    <a:solidFill>
                      <a:srgbClr val="FF0000"/>
                    </a:solidFill>
                  </a:rPr>
                  <a:t>WMSDs per 10,000 FTEs</a:t>
                </a:r>
              </a:p>
            </c:rich>
          </c:tx>
          <c:layout>
            <c:manualLayout>
              <c:xMode val="edge"/>
              <c:yMode val="edge"/>
              <c:x val="0.95888007328995228"/>
              <c:y val="0.2340760394081175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spPr>
          <a:ln>
            <a:solidFill>
              <a:srgbClr val="FF0000"/>
            </a:solidFill>
          </a:ln>
        </c:spPr>
        <c:txPr>
          <a:bodyPr/>
          <a:lstStyle/>
          <a:p>
            <a:pPr>
              <a:defRPr sz="1600" b="0">
                <a:solidFill>
                  <a:srgbClr val="FF0000"/>
                </a:solidFill>
              </a:defRPr>
            </a:pPr>
            <a:endParaRPr lang="en-US"/>
          </a:p>
        </c:txPr>
        <c:crossAx val="109699072"/>
        <c:crosses val="max"/>
        <c:crossBetween val="between"/>
      </c:valAx>
      <c:catAx>
        <c:axId val="10969907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09692800"/>
        <c:crosses val="autoZero"/>
        <c:auto val="1"/>
        <c:lblAlgn val="ctr"/>
        <c:lblOffset val="100"/>
        <c:noMultiLvlLbl val="0"/>
      </c:catAx>
      <c:spPr>
        <a:noFill/>
        <a:ln w="23883">
          <a:noFill/>
        </a:ln>
      </c:spPr>
    </c:plotArea>
    <c:legend>
      <c:legendPos val="tr"/>
      <c:layout>
        <c:manualLayout>
          <c:xMode val="edge"/>
          <c:yMode val="edge"/>
          <c:x val="0.65463545041333204"/>
          <c:y val="0.14952557066730296"/>
          <c:w val="0.18274228313740579"/>
          <c:h val="0.1666509584029269"/>
        </c:manualLayout>
      </c:layout>
      <c:overlay val="0"/>
      <c:spPr>
        <a:noFill/>
        <a:ln w="23883">
          <a:noFill/>
        </a:ln>
      </c:spPr>
      <c:txPr>
        <a:bodyPr/>
        <a:lstStyle/>
        <a:p>
          <a:pPr>
            <a:defRPr sz="1600" b="0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93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49156355455568"/>
          <c:y val="2.784707440532435E-2"/>
          <c:w val="0.89250843644544431"/>
          <c:h val="0.81223994017352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Limitation due to arthritis/joint</c:v>
                </c:pt>
              </c:strCache>
            </c:strRef>
          </c:tx>
          <c:spPr>
            <a:solidFill>
              <a:srgbClr val="FF0000"/>
            </a:solidFill>
            <a:ln w="38100">
              <a:noFill/>
              <a:prstDash val="solid"/>
            </a:ln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Sheet1!$B$1:$G$1</c:f>
              <c:strCache>
                <c:ptCount val="6"/>
                <c:pt idx="0">
                  <c:v>18-24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55+</c:v>
                </c:pt>
                <c:pt idx="5">
                  <c:v>Average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3.7999999999999999E-2</c:v>
                </c:pt>
                <c:pt idx="1">
                  <c:v>0.151</c:v>
                </c:pt>
                <c:pt idx="2">
                  <c:v>0.2273</c:v>
                </c:pt>
                <c:pt idx="3">
                  <c:v>0.2208</c:v>
                </c:pt>
                <c:pt idx="4">
                  <c:v>0.27350000000000002</c:v>
                </c:pt>
                <c:pt idx="5">
                  <c:v>0.221446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FEE3-4B55-A07B-F9B683EECA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6721408"/>
        <c:axId val="186723328"/>
      </c:barChart>
      <c:catAx>
        <c:axId val="1867214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Age group</a:t>
                </a:r>
              </a:p>
            </c:rich>
          </c:tx>
          <c:layout>
            <c:manualLayout>
              <c:xMode val="edge"/>
              <c:yMode val="edge"/>
              <c:x val="0.49769649248389408"/>
              <c:y val="0.9221623944333102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304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86723328"/>
        <c:crosses val="autoZero"/>
        <c:auto val="1"/>
        <c:lblAlgn val="ctr"/>
        <c:lblOffset val="100"/>
        <c:noMultiLvlLbl val="0"/>
      </c:catAx>
      <c:valAx>
        <c:axId val="186723328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% of workers</a:t>
                </a:r>
              </a:p>
            </c:rich>
          </c:tx>
          <c:layout>
            <c:manualLayout>
              <c:xMode val="edge"/>
              <c:yMode val="edge"/>
              <c:x val="2.3011576677915259E-3"/>
              <c:y val="0.31591303992374375"/>
            </c:manualLayout>
          </c:layout>
          <c:overlay val="0"/>
          <c:spPr>
            <a:noFill/>
            <a:ln w="24351">
              <a:noFill/>
            </a:ln>
          </c:spPr>
        </c:title>
        <c:numFmt formatCode="0%" sourceLinked="0"/>
        <c:majorTickMark val="out"/>
        <c:minorTickMark val="none"/>
        <c:tickLblPos val="nextTo"/>
        <c:spPr>
          <a:ln w="304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86721408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00" b="0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b="0"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learned</a:t>
            </a:r>
            <a:r>
              <a:rPr lang="en-US" sz="18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something today that I will be able </a:t>
            </a:r>
          </a:p>
          <a:p>
            <a:pPr>
              <a:defRPr b="0"/>
            </a:pPr>
            <a:r>
              <a:rPr lang="en-US" sz="18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apply to my work</a:t>
            </a: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2188485467094391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6396604938271606"/>
          <c:y val="0.23463541666666668"/>
          <c:w val="0.45354938271604933"/>
          <c:h val="0.7653645833333332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A18-4625-A32B-C152FAE78AB2}"/>
              </c:ext>
            </c:extLst>
          </c:dPt>
          <c:dPt>
            <c:idx val="1"/>
            <c:bubble3D val="0"/>
            <c:spPr>
              <a:solidFill>
                <a:srgbClr val="0000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A18-4625-A32B-C152FAE78AB2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A18-4625-A32B-C152FAE78AB2}"/>
              </c:ext>
            </c:extLst>
          </c:dPt>
          <c:dPt>
            <c:idx val="3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A18-4625-A32B-C152FAE78AB2}"/>
              </c:ext>
            </c:extLst>
          </c:dPt>
          <c:dLbls>
            <c:dLbl>
              <c:idx val="0"/>
              <c:layout>
                <c:manualLayout>
                  <c:x val="3.8244750656167982E-2"/>
                  <c:y val="-0.1839642798556430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A18-4625-A32B-C152FAE78AB2}"/>
                </c:ext>
              </c:extLst>
            </c:dLbl>
            <c:dLbl>
              <c:idx val="2"/>
              <c:layout>
                <c:manualLayout>
                  <c:x val="-2.0397224652473997E-2"/>
                  <c:y val="2.8159858923884513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A18-4625-A32B-C152FAE78AB2}"/>
                </c:ext>
              </c:extLst>
            </c:dLbl>
            <c:dLbl>
              <c:idx val="3"/>
              <c:layout>
                <c:manualLayout>
                  <c:x val="7.4610795178380485E-2"/>
                  <c:y val="-5.3141404199475301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A18-4625-A32B-C152FAE78A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Strongly Agree</c:v>
                </c:pt>
                <c:pt idx="1">
                  <c:v>Agree</c:v>
                </c:pt>
                <c:pt idx="2">
                  <c:v>Neutral</c:v>
                </c:pt>
                <c:pt idx="3">
                  <c:v>Disagree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0.70199999999999996</c:v>
                </c:pt>
                <c:pt idx="1">
                  <c:v>0.246</c:v>
                </c:pt>
                <c:pt idx="2">
                  <c:v>0.04</c:v>
                </c:pt>
                <c:pt idx="3">
                  <c:v>0.01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AA18-4625-A32B-C152FAE78A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7524765468672791"/>
          <c:y val="6.8481797230219424E-2"/>
          <c:w val="0.72475234531327204"/>
          <c:h val="0.93151820276978103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00FF"/>
            </a:solidFill>
            <a:ln w="25382">
              <a:noFill/>
            </a:ln>
          </c:spPr>
          <c:invertIfNegative val="0"/>
          <c:dPt>
            <c:idx val="6"/>
            <c:invertIfNegative val="0"/>
            <c:bubble3D val="0"/>
            <c:spPr>
              <a:solidFill>
                <a:srgbClr val="FF0000"/>
              </a:solidFill>
              <a:ln w="25382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151-4D63-A665-BED0A07BE2BA}"/>
              </c:ext>
            </c:extLst>
          </c:dPt>
          <c:dPt>
            <c:idx val="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1151-4D63-A665-BED0A07BE2BA}"/>
              </c:ext>
            </c:extLst>
          </c:dPt>
          <c:dLbls>
            <c:numFmt formatCode="0.0" sourceLinked="0"/>
            <c:spPr>
              <a:noFill/>
              <a:ln w="25382">
                <a:noFill/>
              </a:ln>
            </c:spPr>
            <c:txPr>
              <a:bodyPr/>
              <a:lstStyle/>
              <a:p>
                <a:pPr>
                  <a:defRPr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Sheet1!$B$1:$N$1</c:f>
              <c:strCache>
                <c:ptCount val="13"/>
                <c:pt idx="0">
                  <c:v>Transportation</c:v>
                </c:pt>
                <c:pt idx="1">
                  <c:v>Healthcare</c:v>
                </c:pt>
                <c:pt idx="2">
                  <c:v>Wholesale trade</c:v>
                </c:pt>
                <c:pt idx="3">
                  <c:v>Retail trade</c:v>
                </c:pt>
                <c:pt idx="4">
                  <c:v>Agriculture</c:v>
                </c:pt>
                <c:pt idx="5">
                  <c:v>Manufacturing</c:v>
                </c:pt>
                <c:pt idx="6">
                  <c:v>Construction</c:v>
                </c:pt>
                <c:pt idx="7">
                  <c:v>Utilities</c:v>
                </c:pt>
                <c:pt idx="8">
                  <c:v>Mining</c:v>
                </c:pt>
                <c:pt idx="9">
                  <c:v>Educational services</c:v>
                </c:pt>
                <c:pt idx="10">
                  <c:v>Professional </c:v>
                </c:pt>
                <c:pt idx="11">
                  <c:v>Finance</c:v>
                </c:pt>
                <c:pt idx="12">
                  <c:v>All industries</c:v>
                </c:pt>
              </c:strCache>
            </c:strRef>
          </c:cat>
          <c:val>
            <c:numRef>
              <c:f>Sheet1!$B$2:$N$2</c:f>
              <c:numCache>
                <c:formatCode>General</c:formatCode>
                <c:ptCount val="13"/>
                <c:pt idx="0">
                  <c:v>44.1</c:v>
                </c:pt>
                <c:pt idx="1">
                  <c:v>39.799999999999997</c:v>
                </c:pt>
                <c:pt idx="2">
                  <c:v>38.799999999999997</c:v>
                </c:pt>
                <c:pt idx="3">
                  <c:v>35.5</c:v>
                </c:pt>
                <c:pt idx="4">
                  <c:v>32.700000000000003</c:v>
                </c:pt>
                <c:pt idx="5">
                  <c:v>31.4</c:v>
                </c:pt>
                <c:pt idx="6">
                  <c:v>31.2</c:v>
                </c:pt>
                <c:pt idx="7">
                  <c:v>27.3</c:v>
                </c:pt>
                <c:pt idx="8">
                  <c:v>27</c:v>
                </c:pt>
                <c:pt idx="9">
                  <c:v>12.1</c:v>
                </c:pt>
                <c:pt idx="10">
                  <c:v>11.2</c:v>
                </c:pt>
                <c:pt idx="11">
                  <c:v>2.9</c:v>
                </c:pt>
                <c:pt idx="12">
                  <c:v>28.6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151-4D63-A665-BED0A07BE2B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2055296"/>
        <c:axId val="102070912"/>
      </c:barChart>
      <c:catAx>
        <c:axId val="10205529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9518">
            <a:noFill/>
          </a:ln>
        </c:spPr>
        <c:txPr>
          <a:bodyPr rot="0" vert="horz"/>
          <a:lstStyle/>
          <a:p>
            <a:pPr>
              <a:defRPr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1020709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070912"/>
        <c:scaling>
          <c:orientation val="minMax"/>
        </c:scaling>
        <c:delete val="1"/>
        <c:axPos val="t"/>
        <c:title>
          <c:tx>
            <c:rich>
              <a:bodyPr/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Number</a:t>
                </a:r>
                <a:r>
                  <a:rPr lang="en-US" baseline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of MSDs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per 10,000 FTEs</a:t>
                </a:r>
              </a:p>
            </c:rich>
          </c:tx>
          <c:layout>
            <c:manualLayout>
              <c:xMode val="edge"/>
              <c:yMode val="edge"/>
              <c:x val="0.4255470875773556"/>
              <c:y val="3.1992019357812145E-2"/>
            </c:manualLayout>
          </c:layout>
          <c:overlay val="0"/>
          <c:spPr>
            <a:noFill/>
            <a:ln w="25382">
              <a:noFill/>
            </a:ln>
          </c:spPr>
        </c:title>
        <c:numFmt formatCode="General" sourceLinked="1"/>
        <c:majorTickMark val="out"/>
        <c:minorTickMark val="none"/>
        <c:tickLblPos val="none"/>
        <c:crossAx val="102055296"/>
        <c:crosses val="autoZero"/>
        <c:crossBetween val="between"/>
      </c:valAx>
      <c:spPr>
        <a:noFill/>
        <a:ln w="25392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00" b="0" i="0" u="none" strike="noStrike" baseline="0">
          <a:solidFill>
            <a:schemeClr val="tx1"/>
          </a:solidFill>
          <a:latin typeface="+mn-lt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801715757752506E-2"/>
          <c:y val="4.486210377548961E-2"/>
          <c:w val="0.86058119471177197"/>
          <c:h val="0.82251899895761893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WMSDs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none"/>
          </c:marker>
          <c:dLbls>
            <c:dLbl>
              <c:idx val="0"/>
              <c:layout>
                <c:manualLayout>
                  <c:x val="-1.6975308641975304E-2"/>
                  <c:y val="-2.76711301434259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FBE-49F5-95B9-F654D4494A1B}"/>
                </c:ext>
              </c:extLst>
            </c:dLbl>
            <c:dLbl>
              <c:idx val="25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FBE-49F5-95B9-F654D4494A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0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Sheet1!$B$1:$AA$1</c:f>
              <c:numCache>
                <c:formatCode>General</c:formatCode>
                <c:ptCount val="26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</c:numCache>
            </c:numRef>
          </c:cat>
          <c:val>
            <c:numRef>
              <c:f>Sheet1!$B$2:$AA$2</c:f>
              <c:numCache>
                <c:formatCode>General</c:formatCode>
                <c:ptCount val="26"/>
                <c:pt idx="0">
                  <c:v>8</c:v>
                </c:pt>
                <c:pt idx="1">
                  <c:v>8</c:v>
                </c:pt>
                <c:pt idx="2">
                  <c:v>8</c:v>
                </c:pt>
                <c:pt idx="3">
                  <c:v>8</c:v>
                </c:pt>
                <c:pt idx="4">
                  <c:v>8</c:v>
                </c:pt>
                <c:pt idx="5">
                  <c:v>9</c:v>
                </c:pt>
                <c:pt idx="6">
                  <c:v>9</c:v>
                </c:pt>
                <c:pt idx="7">
                  <c:v>10</c:v>
                </c:pt>
                <c:pt idx="8">
                  <c:v>10</c:v>
                </c:pt>
                <c:pt idx="9">
                  <c:v>10</c:v>
                </c:pt>
                <c:pt idx="10">
                  <c:v>12</c:v>
                </c:pt>
                <c:pt idx="11">
                  <c:v>12</c:v>
                </c:pt>
                <c:pt idx="12">
                  <c:v>10</c:v>
                </c:pt>
                <c:pt idx="13">
                  <c:v>10</c:v>
                </c:pt>
                <c:pt idx="14">
                  <c:v>10</c:v>
                </c:pt>
                <c:pt idx="15">
                  <c:v>12</c:v>
                </c:pt>
                <c:pt idx="16">
                  <c:v>10</c:v>
                </c:pt>
                <c:pt idx="17">
                  <c:v>15</c:v>
                </c:pt>
                <c:pt idx="18">
                  <c:v>14</c:v>
                </c:pt>
                <c:pt idx="19">
                  <c:v>15</c:v>
                </c:pt>
                <c:pt idx="20">
                  <c:v>12</c:v>
                </c:pt>
                <c:pt idx="21">
                  <c:v>14</c:v>
                </c:pt>
                <c:pt idx="22">
                  <c:v>13</c:v>
                </c:pt>
                <c:pt idx="23">
                  <c:v>16</c:v>
                </c:pt>
                <c:pt idx="24">
                  <c:v>10</c:v>
                </c:pt>
                <c:pt idx="25">
                  <c:v>13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EFBE-49F5-95B9-F654D4494A1B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All nonfatal injuries</c:v>
                </c:pt>
              </c:strCache>
            </c:strRef>
          </c:tx>
          <c:spPr>
            <a:ln w="38100">
              <a:solidFill>
                <a:srgbClr val="0000FF"/>
              </a:solidFill>
              <a:prstDash val="solid"/>
            </a:ln>
          </c:spPr>
          <c:marker>
            <c:symbol val="none"/>
          </c:marker>
          <c:dLbls>
            <c:dLbl>
              <c:idx val="0"/>
              <c:layout>
                <c:manualLayout>
                  <c:x val="-1.6975308641975304E-2"/>
                  <c:y val="2.21369041147406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FBE-49F5-95B9-F654D4494A1B}"/>
                </c:ext>
              </c:extLst>
            </c:dLbl>
            <c:dLbl>
              <c:idx val="25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FBE-49F5-95B9-F654D4494A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0">
                    <a:solidFill>
                      <a:srgbClr val="0000FF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Sheet1!$B$1:$AA$1</c:f>
              <c:numCache>
                <c:formatCode>General</c:formatCode>
                <c:ptCount val="26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</c:numCache>
            </c:numRef>
          </c:cat>
          <c:val>
            <c:numRef>
              <c:f>Sheet1!$B$3:$AA$3</c:f>
              <c:numCache>
                <c:formatCode>General</c:formatCode>
                <c:ptCount val="26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  <c:pt idx="5">
                  <c:v>8</c:v>
                </c:pt>
                <c:pt idx="6">
                  <c:v>7</c:v>
                </c:pt>
                <c:pt idx="7">
                  <c:v>7</c:v>
                </c:pt>
                <c:pt idx="8">
                  <c:v>8</c:v>
                </c:pt>
                <c:pt idx="9">
                  <c:v>8</c:v>
                </c:pt>
                <c:pt idx="10">
                  <c:v>10</c:v>
                </c:pt>
                <c:pt idx="11">
                  <c:v>10</c:v>
                </c:pt>
                <c:pt idx="12">
                  <c:v>10</c:v>
                </c:pt>
                <c:pt idx="13">
                  <c:v>9</c:v>
                </c:pt>
                <c:pt idx="14">
                  <c:v>9</c:v>
                </c:pt>
                <c:pt idx="15">
                  <c:v>10</c:v>
                </c:pt>
                <c:pt idx="16">
                  <c:v>10</c:v>
                </c:pt>
                <c:pt idx="17">
                  <c:v>11</c:v>
                </c:pt>
                <c:pt idx="18">
                  <c:v>12</c:v>
                </c:pt>
                <c:pt idx="19">
                  <c:v>14</c:v>
                </c:pt>
                <c:pt idx="20">
                  <c:v>11</c:v>
                </c:pt>
                <c:pt idx="21">
                  <c:v>11</c:v>
                </c:pt>
                <c:pt idx="22">
                  <c:v>10</c:v>
                </c:pt>
                <c:pt idx="23">
                  <c:v>13</c:v>
                </c:pt>
                <c:pt idx="24">
                  <c:v>10</c:v>
                </c:pt>
                <c:pt idx="25">
                  <c:v>12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EFBE-49F5-95B9-F654D4494A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2088192"/>
        <c:axId val="112090112"/>
      </c:lineChart>
      <c:catAx>
        <c:axId val="1120881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600" b="0" dirty="0"/>
                  <a:t>Year</a:t>
                </a:r>
              </a:p>
            </c:rich>
          </c:tx>
          <c:layout>
            <c:manualLayout>
              <c:xMode val="edge"/>
              <c:yMode val="edge"/>
              <c:x val="0.51736978978545112"/>
              <c:y val="0.94848183680506259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12090112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12090112"/>
        <c:scaling>
          <c:orientation val="minMax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en-US" sz="1600" b="0" dirty="0"/>
                  <a:t>Days away from work</a:t>
                </a:r>
              </a:p>
            </c:rich>
          </c:tx>
          <c:layout>
            <c:manualLayout>
              <c:xMode val="edge"/>
              <c:yMode val="edge"/>
              <c:x val="1.8437718221002192E-3"/>
              <c:y val="0.2724356975490676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0"/>
        <c:majorTickMark val="out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1208819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2639829998314422"/>
          <c:y val="0.52044035916754317"/>
          <c:w val="0.31492511257193767"/>
          <c:h val="0.18585796280524339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600" b="0" i="0" u="none" strike="noStrike" baseline="0">
              <a:solidFill>
                <a:schemeClr val="tx1"/>
              </a:solidFill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75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3168853893263339"/>
          <c:y val="0.2469000002140391"/>
          <c:w val="0.4073871851544873"/>
          <c:h val="0.63121756861558798"/>
        </c:manualLayout>
      </c:layout>
      <c:pieChart>
        <c:varyColors val="1"/>
        <c:ser>
          <c:idx val="0"/>
          <c:order val="0"/>
          <c:spPr>
            <a:solidFill>
              <a:srgbClr val="FF0000"/>
            </a:solidFill>
            <a:ln w="24367">
              <a:noFill/>
            </a:ln>
          </c:spPr>
          <c:dPt>
            <c:idx val="1"/>
            <c:bubble3D val="0"/>
            <c:spPr>
              <a:solidFill>
                <a:srgbClr val="0000FF"/>
              </a:solidFill>
              <a:ln w="24367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A4D-4F2B-96D0-225F2E0E62D8}"/>
              </c:ext>
            </c:extLst>
          </c:dPt>
          <c:dPt>
            <c:idx val="2"/>
            <c:bubble3D val="0"/>
            <c:spPr>
              <a:solidFill>
                <a:srgbClr val="00CCFF"/>
              </a:solidFill>
              <a:ln w="24367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A4D-4F2B-96D0-225F2E0E62D8}"/>
              </c:ext>
            </c:extLst>
          </c:dPt>
          <c:dPt>
            <c:idx val="3"/>
            <c:bubble3D val="0"/>
            <c:spPr>
              <a:solidFill>
                <a:srgbClr val="FF9900"/>
              </a:solidFill>
              <a:ln w="24367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A4D-4F2B-96D0-225F2E0E62D8}"/>
              </c:ext>
            </c:extLst>
          </c:dPt>
          <c:dPt>
            <c:idx val="4"/>
            <c:bubble3D val="0"/>
            <c:spPr>
              <a:solidFill>
                <a:srgbClr val="FFFF00"/>
              </a:solidFill>
              <a:ln w="24367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A4D-4F2B-96D0-225F2E0E62D8}"/>
              </c:ext>
            </c:extLst>
          </c:dPt>
          <c:dPt>
            <c:idx val="5"/>
            <c:bubble3D val="0"/>
            <c:spPr>
              <a:solidFill>
                <a:srgbClr val="800080"/>
              </a:solidFill>
              <a:ln w="24367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A4D-4F2B-96D0-225F2E0E62D8}"/>
              </c:ext>
            </c:extLst>
          </c:dPt>
          <c:dPt>
            <c:idx val="6"/>
            <c:bubble3D val="0"/>
            <c:spPr>
              <a:solidFill>
                <a:srgbClr val="339966"/>
              </a:solidFill>
              <a:ln w="24367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BA4D-4F2B-96D0-225F2E0E62D8}"/>
              </c:ext>
            </c:extLst>
          </c:dPt>
          <c:dPt>
            <c:idx val="7"/>
            <c:bubble3D val="0"/>
            <c:spPr>
              <a:solidFill>
                <a:schemeClr val="tx1"/>
              </a:solidFill>
              <a:ln w="24367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BA4D-4F2B-96D0-225F2E0E62D8}"/>
              </c:ext>
            </c:extLst>
          </c:dPt>
          <c:dPt>
            <c:idx val="8"/>
            <c:bubble3D val="0"/>
            <c:spPr>
              <a:solidFill>
                <a:srgbClr val="993300"/>
              </a:solidFill>
              <a:ln w="24367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BA4D-4F2B-96D0-225F2E0E62D8}"/>
              </c:ext>
            </c:extLst>
          </c:dPt>
          <c:dPt>
            <c:idx val="9"/>
            <c:bubble3D val="0"/>
            <c:spPr>
              <a:solidFill>
                <a:srgbClr val="969696"/>
              </a:solidFill>
              <a:ln w="24367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BA4D-4F2B-96D0-225F2E0E62D8}"/>
              </c:ext>
            </c:extLst>
          </c:dPt>
          <c:dLbls>
            <c:dLbl>
              <c:idx val="0"/>
              <c:layout>
                <c:manualLayout>
                  <c:x val="-1.1033407008334485E-3"/>
                  <c:y val="-3.858741678337752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2592842013169404"/>
                      <c:h val="0.131837390206854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2-ECC8-4793-A9E5-862B16E4B915}"/>
                </c:ext>
              </c:extLst>
            </c:dLbl>
            <c:dLbl>
              <c:idx val="1"/>
              <c:layout>
                <c:manualLayout>
                  <c:x val="8.771929824561403E-3"/>
                  <c:y val="-2.4868401620133374E-2"/>
                </c:manualLayout>
              </c:layout>
              <c:numFmt formatCode="0.0%" sourceLinked="0"/>
              <c:spPr>
                <a:noFill/>
                <a:ln w="24367">
                  <a:noFill/>
                </a:ln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600"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5087719298245612"/>
                      <c:h val="0.1557357487409149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BA4D-4F2B-96D0-225F2E0E62D8}"/>
                </c:ext>
              </c:extLst>
            </c:dLbl>
            <c:dLbl>
              <c:idx val="2"/>
              <c:layout>
                <c:manualLayout>
                  <c:x val="-3.5204275452410554E-2"/>
                  <c:y val="2.038749283860806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6684210526315782"/>
                      <c:h val="9.015684072564965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BA4D-4F2B-96D0-225F2E0E62D8}"/>
                </c:ext>
              </c:extLst>
            </c:dLbl>
            <c:dLbl>
              <c:idx val="3"/>
              <c:layout>
                <c:manualLayout>
                  <c:x val="5.7319266012800976E-2"/>
                  <c:y val="2.086034090722615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5619157802643089"/>
                      <c:h val="9.015684072564965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BA4D-4F2B-96D0-225F2E0E62D8}"/>
                </c:ext>
              </c:extLst>
            </c:dLbl>
            <c:dLbl>
              <c:idx val="4"/>
              <c:layout>
                <c:manualLayout>
                  <c:x val="1.1412487912695123E-2"/>
                  <c:y val="3.6956527943162627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4280701754385964"/>
                      <c:h val="9.015684072564965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BA4D-4F2B-96D0-225F2E0E62D8}"/>
                </c:ext>
              </c:extLst>
            </c:dLbl>
            <c:dLbl>
              <c:idx val="5"/>
              <c:layout>
                <c:manualLayout>
                  <c:x val="2.1178915135608049E-2"/>
                  <c:y val="1.6293370566625696E-2"/>
                </c:manualLayout>
              </c:layout>
              <c:numFmt formatCode="0.0%" sourceLinked="0"/>
              <c:spPr>
                <a:noFill/>
                <a:ln w="24367">
                  <a:noFill/>
                </a:ln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600"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814327485380117"/>
                      <c:h val="0.1036350618894088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BA4D-4F2B-96D0-225F2E0E62D8}"/>
                </c:ext>
              </c:extLst>
            </c:dLbl>
            <c:dLbl>
              <c:idx val="6"/>
              <c:layout>
                <c:manualLayout>
                  <c:x val="1.2426900584795295E-2"/>
                  <c:y val="1.9091486023602805E-2"/>
                </c:manualLayout>
              </c:layout>
              <c:numFmt formatCode="0.0%" sourceLinked="0"/>
              <c:spPr>
                <a:noFill/>
                <a:ln w="24367">
                  <a:noFill/>
                </a:ln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600"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7543859649122806"/>
                      <c:h val="6.569217037798592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BA4D-4F2B-96D0-225F2E0E62D8}"/>
                </c:ext>
              </c:extLst>
            </c:dLbl>
            <c:dLbl>
              <c:idx val="7"/>
              <c:layout>
                <c:manualLayout>
                  <c:x val="3.0040406133443845E-2"/>
                  <c:y val="-3.4619042488903858E-3"/>
                </c:manualLayout>
              </c:layout>
              <c:numFmt formatCode="0.0%" sourceLinked="0"/>
              <c:spPr>
                <a:noFill/>
                <a:ln w="24367">
                  <a:noFill/>
                </a:ln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600"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4168128654970761"/>
                      <c:h val="7.883060445358311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BA4D-4F2B-96D0-225F2E0E62D8}"/>
                </c:ext>
              </c:extLst>
            </c:dLbl>
            <c:dLbl>
              <c:idx val="8"/>
              <c:layout>
                <c:manualLayout>
                  <c:x val="7.7188608002946996E-2"/>
                  <c:y val="1.0039326119263812E-3"/>
                </c:manualLayout>
              </c:layout>
              <c:numFmt formatCode="0.0%" sourceLinked="0"/>
              <c:spPr>
                <a:noFill/>
                <a:ln w="24367">
                  <a:noFill/>
                </a:ln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600"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8337719298245614"/>
                      <c:h val="6.070862641827664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BA4D-4F2B-96D0-225F2E0E62D8}"/>
                </c:ext>
              </c:extLst>
            </c:dLbl>
            <c:numFmt formatCode="0.0%" sourceLinked="0"/>
            <c:spPr>
              <a:noFill/>
              <a:ln w="2436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en-US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Sheet1!$A$5:$A$8</c:f>
              <c:strCache>
                <c:ptCount val="4"/>
                <c:pt idx="0">
                  <c:v>Overexertion (except lifting-lowering)</c:v>
                </c:pt>
                <c:pt idx="1">
                  <c:v>Overexertion (lifting-lowering)</c:v>
                </c:pt>
                <c:pt idx="2">
                  <c:v>Repetitive motions</c:v>
                </c:pt>
                <c:pt idx="3">
                  <c:v>Other</c:v>
                </c:pt>
              </c:strCache>
            </c:strRef>
          </c:cat>
          <c:val>
            <c:numRef>
              <c:f>Sheet1!$B$5:$B$8</c:f>
              <c:numCache>
                <c:formatCode>General</c:formatCode>
                <c:ptCount val="4"/>
                <c:pt idx="0">
                  <c:v>11770</c:v>
                </c:pt>
                <c:pt idx="1">
                  <c:v>6970</c:v>
                </c:pt>
                <c:pt idx="2">
                  <c:v>1160</c:v>
                </c:pt>
                <c:pt idx="3">
                  <c:v>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BA4D-4F2B-96D0-225F2E0E62D8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0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262240863841949"/>
          <c:y val="0.16983476180521684"/>
          <c:w val="0.39435261134778182"/>
          <c:h val="0.66911982904791767"/>
        </c:manualLayout>
      </c:layout>
      <c:pieChart>
        <c:varyColors val="1"/>
        <c:ser>
          <c:idx val="0"/>
          <c:order val="0"/>
          <c:spPr>
            <a:solidFill>
              <a:schemeClr val="accent1"/>
            </a:solidFill>
            <a:ln w="34885">
              <a:noFill/>
            </a:ln>
          </c:spPr>
          <c:dPt>
            <c:idx val="0"/>
            <c:bubble3D val="0"/>
            <c:spPr>
              <a:solidFill>
                <a:srgbClr val="FF0000"/>
              </a:solidFill>
              <a:ln w="34885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E98-4E28-A5DC-CCD8FAD7DDB2}"/>
              </c:ext>
            </c:extLst>
          </c:dPt>
          <c:dPt>
            <c:idx val="1"/>
            <c:bubble3D val="0"/>
            <c:spPr>
              <a:solidFill>
                <a:srgbClr val="0000FF"/>
              </a:solidFill>
              <a:ln w="34885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E98-4E28-A5DC-CCD8FAD7DDB2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34885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E98-4E28-A5DC-CCD8FAD7DDB2}"/>
              </c:ext>
            </c:extLst>
          </c:dPt>
          <c:dPt>
            <c:idx val="3"/>
            <c:bubble3D val="0"/>
            <c:spPr>
              <a:solidFill>
                <a:srgbClr val="92D050"/>
              </a:solidFill>
              <a:ln w="34885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E98-4E28-A5DC-CCD8FAD7DDB2}"/>
              </c:ext>
            </c:extLst>
          </c:dPt>
          <c:dPt>
            <c:idx val="4"/>
            <c:bubble3D val="0"/>
            <c:spPr>
              <a:solidFill>
                <a:schemeClr val="bg1">
                  <a:lumMod val="65000"/>
                </a:schemeClr>
              </a:solidFill>
              <a:ln w="34885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E98-4E28-A5DC-CCD8FAD7DDB2}"/>
              </c:ext>
            </c:extLst>
          </c:dPt>
          <c:dPt>
            <c:idx val="5"/>
            <c:bubble3D val="0"/>
            <c:spPr>
              <a:solidFill>
                <a:srgbClr val="800080"/>
              </a:solidFill>
              <a:ln w="34885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E98-4E28-A5DC-CCD8FAD7DDB2}"/>
              </c:ext>
            </c:extLst>
          </c:dPt>
          <c:dPt>
            <c:idx val="6"/>
            <c:bubble3D val="0"/>
            <c:spPr>
              <a:solidFill>
                <a:srgbClr val="339966"/>
              </a:solidFill>
              <a:ln w="34885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FE98-4E28-A5DC-CCD8FAD7DDB2}"/>
              </c:ext>
            </c:extLst>
          </c:dPt>
          <c:dPt>
            <c:idx val="7"/>
            <c:bubble3D val="0"/>
            <c:spPr>
              <a:solidFill>
                <a:srgbClr val="000000"/>
              </a:solidFill>
              <a:ln w="34885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FE98-4E28-A5DC-CCD8FAD7DDB2}"/>
              </c:ext>
            </c:extLst>
          </c:dPt>
          <c:dPt>
            <c:idx val="8"/>
            <c:bubble3D val="0"/>
            <c:spPr>
              <a:solidFill>
                <a:srgbClr val="993300"/>
              </a:solidFill>
              <a:ln w="34885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FE98-4E28-A5DC-CCD8FAD7DDB2}"/>
              </c:ext>
            </c:extLst>
          </c:dPt>
          <c:dPt>
            <c:idx val="9"/>
            <c:bubble3D val="0"/>
            <c:spPr>
              <a:solidFill>
                <a:srgbClr val="969696"/>
              </a:solidFill>
              <a:ln w="34885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FE98-4E28-A5DC-CCD8FAD7DDB2}"/>
              </c:ext>
            </c:extLst>
          </c:dPt>
          <c:dPt>
            <c:idx val="10"/>
            <c:bubble3D val="0"/>
            <c:spPr>
              <a:solidFill>
                <a:srgbClr val="FFFFFF"/>
              </a:solidFill>
              <a:ln w="17442">
                <a:noFill/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FE98-4E28-A5DC-CCD8FAD7DDB2}"/>
              </c:ext>
            </c:extLst>
          </c:dPt>
          <c:dPt>
            <c:idx val="11"/>
            <c:bubble3D val="0"/>
            <c:spPr>
              <a:solidFill>
                <a:srgbClr val="008080"/>
              </a:solidFill>
              <a:ln w="34885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FE98-4E28-A5DC-CCD8FAD7DDB2}"/>
              </c:ext>
            </c:extLst>
          </c:dPt>
          <c:dPt>
            <c:idx val="12"/>
            <c:bubble3D val="0"/>
            <c:spPr>
              <a:solidFill>
                <a:srgbClr val="FF0000"/>
              </a:solidFill>
              <a:ln w="34885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FE98-4E28-A5DC-CCD8FAD7DDB2}"/>
              </c:ext>
            </c:extLst>
          </c:dPt>
          <c:dPt>
            <c:idx val="13"/>
            <c:bubble3D val="0"/>
            <c:spPr>
              <a:solidFill>
                <a:srgbClr val="0000FF"/>
              </a:solidFill>
              <a:ln w="34885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FE98-4E28-A5DC-CCD8FAD7DDB2}"/>
              </c:ext>
            </c:extLst>
          </c:dPt>
          <c:dPt>
            <c:idx val="14"/>
            <c:bubble3D val="0"/>
            <c:spPr>
              <a:solidFill>
                <a:srgbClr val="00CCFF"/>
              </a:solidFill>
              <a:ln w="34885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D-FE98-4E28-A5DC-CCD8FAD7DDB2}"/>
              </c:ext>
            </c:extLst>
          </c:dPt>
          <c:dPt>
            <c:idx val="15"/>
            <c:bubble3D val="0"/>
            <c:spPr>
              <a:solidFill>
                <a:srgbClr val="FF9900"/>
              </a:solidFill>
              <a:ln w="34885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F-FE98-4E28-A5DC-CCD8FAD7DDB2}"/>
              </c:ext>
            </c:extLst>
          </c:dPt>
          <c:dPt>
            <c:idx val="16"/>
            <c:bubble3D val="0"/>
            <c:spPr>
              <a:solidFill>
                <a:srgbClr val="FFFF00"/>
              </a:solidFill>
              <a:ln w="34885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1-FE98-4E28-A5DC-CCD8FAD7DDB2}"/>
              </c:ext>
            </c:extLst>
          </c:dPt>
          <c:dPt>
            <c:idx val="17"/>
            <c:bubble3D val="0"/>
            <c:spPr>
              <a:solidFill>
                <a:srgbClr val="800080"/>
              </a:solidFill>
              <a:ln w="34885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3-FE98-4E28-A5DC-CCD8FAD7DDB2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Sprains, strains, tears</a:t>
                    </a:r>
                  </a:p>
                  <a:p>
                    <a:r>
                      <a:rPr lang="en-US" dirty="0"/>
                      <a:t>(13550, 68%)</a:t>
                    </a:r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E98-4E28-A5DC-CCD8FAD7DDB2}"/>
                </c:ext>
              </c:extLst>
            </c:dLbl>
            <c:dLbl>
              <c:idx val="1"/>
              <c:layout>
                <c:manualLayout>
                  <c:x val="8.3449235048678721E-3"/>
                  <c:y val="-2.831849116205607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Soreness, pain (4080, 20%)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1769813717652468"/>
                      <c:h val="9.39233038348082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E98-4E28-A5DC-CCD8FAD7DDB2}"/>
                </c:ext>
              </c:extLst>
            </c:dLbl>
            <c:dLbl>
              <c:idx val="2"/>
              <c:layout>
                <c:manualLayout>
                  <c:x val="0.23157151774665163"/>
                  <c:y val="-7.079627435951037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Other (1980, 10%)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3781641168289286"/>
                      <c:h val="9.39233038348082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E98-4E28-A5DC-CCD8FAD7DDB2}"/>
                </c:ext>
              </c:extLst>
            </c:dLbl>
            <c:dLbl>
              <c:idx val="3"/>
              <c:layout>
                <c:manualLayout>
                  <c:x val="-3.0598162364614021E-2"/>
                  <c:y val="8.4955938029870157E-2"/>
                </c:manualLayout>
              </c:layout>
              <c:tx>
                <c:rich>
                  <a:bodyPr/>
                  <a:lstStyle/>
                  <a:p>
                    <a:r>
                      <a:rPr lang="sv-SE" dirty="0"/>
                      <a:t>Carpal tunnel syndrome (200, 1%)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4302508952723054"/>
                      <c:h val="0.137345132743362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FE98-4E28-A5DC-CCD8FAD7DDB2}"/>
                </c:ext>
              </c:extLst>
            </c:dLbl>
            <c:dLbl>
              <c:idx val="4"/>
              <c:layout>
                <c:manualLayout>
                  <c:x val="-5.0069486272491345E-2"/>
                  <c:y val="6.135702506213271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Tendonitis (200, 1%)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2158553546592488"/>
                      <c:h val="9.39233038348082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FE98-4E28-A5DC-CCD8FAD7DD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0"/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Sheet1!$B$1:$F$1</c:f>
              <c:strCache>
                <c:ptCount val="5"/>
                <c:pt idx="0">
                  <c:v>Sprains, strains, tears</c:v>
                </c:pt>
                <c:pt idx="1">
                  <c:v>Soreness, pain</c:v>
                </c:pt>
                <c:pt idx="2">
                  <c:v>Carpal tunnel syndrome</c:v>
                </c:pt>
                <c:pt idx="3">
                  <c:v>Tendonitis</c:v>
                </c:pt>
                <c:pt idx="4">
                  <c:v>Natures, all other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13550</c:v>
                </c:pt>
                <c:pt idx="1">
                  <c:v>4080</c:v>
                </c:pt>
                <c:pt idx="2">
                  <c:v>200</c:v>
                </c:pt>
                <c:pt idx="3">
                  <c:v>200</c:v>
                </c:pt>
                <c:pt idx="4">
                  <c:v>1980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4-FE98-4E28-A5DC-CCD8FAD7DDB2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  <c:spPr>
        <a:noFill/>
        <a:ln w="34885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6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074208672633851E-2"/>
          <c:y val="0.11833842598033455"/>
          <c:w val="0.89595194831415315"/>
          <c:h val="0.7327463078309242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Back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5.3921568627450983E-2"/>
                  <c:y val="-2.46913580246913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43F-4744-AC74-4E654E2379DD}"/>
                </c:ext>
              </c:extLst>
            </c:dLbl>
            <c:dLbl>
              <c:idx val="6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43F-4744-AC74-4E654E2379DD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Sheet1!$B$1:$H$1</c:f>
              <c:strCach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</c:strCache>
            </c:strRef>
          </c:cat>
          <c:val>
            <c:numRef>
              <c:f>Sheet1!$B$2:$H$2</c:f>
              <c:numCache>
                <c:formatCode>0.00</c:formatCode>
                <c:ptCount val="7"/>
                <c:pt idx="0">
                  <c:v>47.449999999999996</c:v>
                </c:pt>
                <c:pt idx="1">
                  <c:v>42.088607594936711</c:v>
                </c:pt>
                <c:pt idx="2">
                  <c:v>38.558558558558559</c:v>
                </c:pt>
                <c:pt idx="3">
                  <c:v>42.148309705561616</c:v>
                </c:pt>
                <c:pt idx="4">
                  <c:v>42.75962944904925</c:v>
                </c:pt>
                <c:pt idx="5">
                  <c:v>42.592592592592595</c:v>
                </c:pt>
                <c:pt idx="6">
                  <c:v>41.683366733466933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E43F-4744-AC74-4E654E2379DD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Shoulder</c:v>
                </c:pt>
              </c:strCache>
            </c:strRef>
          </c:tx>
          <c:spPr>
            <a:ln>
              <a:solidFill>
                <a:srgbClr val="0000FF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4313725490196081E-2"/>
                  <c:y val="-4.62962962962962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43F-4744-AC74-4E654E2379DD}"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43F-4744-AC74-4E654E2379DD}"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43F-4744-AC74-4E654E2379DD}"/>
                </c:ext>
              </c:extLst>
            </c:dLbl>
            <c:dLbl>
              <c:idx val="3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43F-4744-AC74-4E654E2379DD}"/>
                </c:ext>
              </c:extLst>
            </c:dLbl>
            <c:dLbl>
              <c:idx val="4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43F-4744-AC74-4E654E2379DD}"/>
                </c:ext>
              </c:extLst>
            </c:dLbl>
            <c:dLbl>
              <c:idx val="5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43F-4744-AC74-4E654E2379DD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Sheet1!$B$1:$H$1</c:f>
              <c:strCach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</c:strCache>
            </c:strRef>
          </c:cat>
          <c:val>
            <c:numRef>
              <c:f>Sheet1!$B$3:$H$3</c:f>
              <c:numCache>
                <c:formatCode>0.00</c:formatCode>
                <c:ptCount val="7"/>
                <c:pt idx="0">
                  <c:v>12.4</c:v>
                </c:pt>
                <c:pt idx="1">
                  <c:v>15.235081374321879</c:v>
                </c:pt>
                <c:pt idx="2">
                  <c:v>13.828828828828829</c:v>
                </c:pt>
                <c:pt idx="3">
                  <c:v>11.341330425299891</c:v>
                </c:pt>
                <c:pt idx="4">
                  <c:v>16.138469039492932</c:v>
                </c:pt>
                <c:pt idx="5">
                  <c:v>16.130604288499026</c:v>
                </c:pt>
                <c:pt idx="6">
                  <c:v>12.024048096192384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E43F-4744-AC74-4E654E2379DD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Arm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</c:strCache>
            </c:strRef>
          </c:cat>
          <c:val>
            <c:numRef>
              <c:f>Sheet1!$B$4:$H$4</c:f>
              <c:numCache>
                <c:formatCode>0.00</c:formatCode>
                <c:ptCount val="7"/>
                <c:pt idx="0">
                  <c:v>5.3</c:v>
                </c:pt>
                <c:pt idx="1">
                  <c:v>4.3399638336347195</c:v>
                </c:pt>
                <c:pt idx="2">
                  <c:v>6.576576576576576</c:v>
                </c:pt>
                <c:pt idx="3">
                  <c:v>5.8887677208287892</c:v>
                </c:pt>
                <c:pt idx="4">
                  <c:v>4.8756704046806441</c:v>
                </c:pt>
                <c:pt idx="5">
                  <c:v>6.8226120857699799</c:v>
                </c:pt>
                <c:pt idx="6">
                  <c:v>4.408817635270541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A-E43F-4744-AC74-4E654E2379DD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Knee</c:v>
                </c:pt>
              </c:strCache>
            </c:strRef>
          </c:tx>
          <c:spPr>
            <a:ln>
              <a:solidFill>
                <a:schemeClr val="accent6"/>
              </a:solidFill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</c:strCache>
            </c:strRef>
          </c:cat>
          <c:val>
            <c:numRef>
              <c:f>Sheet1!$B$5:$H$5</c:f>
              <c:numCache>
                <c:formatCode>0.00</c:formatCode>
                <c:ptCount val="7"/>
                <c:pt idx="0">
                  <c:v>10.65</c:v>
                </c:pt>
                <c:pt idx="1">
                  <c:v>9.5840867992766725</c:v>
                </c:pt>
                <c:pt idx="2">
                  <c:v>10.900900900900901</c:v>
                </c:pt>
                <c:pt idx="3">
                  <c:v>10.959651035986914</c:v>
                </c:pt>
                <c:pt idx="4">
                  <c:v>11.457825450999511</c:v>
                </c:pt>
                <c:pt idx="5">
                  <c:v>10.964912280701753</c:v>
                </c:pt>
                <c:pt idx="6">
                  <c:v>12.424849699398797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B-E43F-4744-AC74-4E654E2379DD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Ankle</c:v>
                </c:pt>
              </c:strCache>
            </c:strRef>
          </c:tx>
          <c:spPr>
            <a:ln>
              <a:solidFill>
                <a:srgbClr val="CC00FF"/>
              </a:solidFill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</c:strCache>
            </c:strRef>
          </c:cat>
          <c:val>
            <c:numRef>
              <c:f>Sheet1!$B$6:$H$6</c:f>
              <c:numCache>
                <c:formatCode>0.00</c:formatCode>
                <c:ptCount val="7"/>
                <c:pt idx="0">
                  <c:v>2.85</c:v>
                </c:pt>
                <c:pt idx="1">
                  <c:v>3.6618444846292943</c:v>
                </c:pt>
                <c:pt idx="2">
                  <c:v>2.8828828828828827</c:v>
                </c:pt>
                <c:pt idx="3">
                  <c:v>6.2704471101417667</c:v>
                </c:pt>
                <c:pt idx="4">
                  <c:v>2.9254022428083859</c:v>
                </c:pt>
                <c:pt idx="5">
                  <c:v>2.0955165692007798</c:v>
                </c:pt>
                <c:pt idx="6">
                  <c:v>5.2605210420841679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C-E43F-4744-AC74-4E654E2379DD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Neck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</c:strCache>
            </c:strRef>
          </c:cat>
          <c:val>
            <c:numRef>
              <c:f>Sheet1!$B$7:$H$7</c:f>
              <c:numCache>
                <c:formatCode>0.00</c:formatCode>
                <c:ptCount val="7"/>
                <c:pt idx="0">
                  <c:v>1.2</c:v>
                </c:pt>
                <c:pt idx="1">
                  <c:v>0.9041591320072333</c:v>
                </c:pt>
                <c:pt idx="2">
                  <c:v>1.4414414414414414</c:v>
                </c:pt>
                <c:pt idx="3">
                  <c:v>1.1995637949836424</c:v>
                </c:pt>
                <c:pt idx="4">
                  <c:v>0.58508044856167729</c:v>
                </c:pt>
                <c:pt idx="5">
                  <c:v>1.1208576998050681</c:v>
                </c:pt>
                <c:pt idx="6">
                  <c:v>0.40080160320641278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D-E43F-4744-AC74-4E654E2379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077632"/>
        <c:axId val="113112576"/>
      </c:lineChart>
      <c:catAx>
        <c:axId val="1130776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50755115787517713"/>
              <c:y val="0.9467661691542288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113112576"/>
        <c:crosses val="autoZero"/>
        <c:auto val="1"/>
        <c:lblAlgn val="ctr"/>
        <c:lblOffset val="100"/>
        <c:noMultiLvlLbl val="0"/>
      </c:catAx>
      <c:valAx>
        <c:axId val="11311257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%</a:t>
                </a:r>
                <a:r>
                  <a:rPr lang="en-US" sz="1600" baseline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of WMSDs</a:t>
                </a:r>
                <a:endPara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0"/>
              <c:y val="0.361876242742384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11307763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3.9823008849557522E-2"/>
          <c:y val="1.4925373134328358E-2"/>
          <c:w val="0.96017699115044242"/>
          <c:h val="5.8563873545657542E-2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 b="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984621808637559"/>
          <c:y val="4.1900347134027599E-2"/>
          <c:w val="0.74015374916370746"/>
          <c:h val="0.9580996528659724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Construction</c:v>
                </c:pt>
              </c:strCache>
            </c:strRef>
          </c:tx>
          <c:spPr>
            <a:solidFill>
              <a:srgbClr val="FF0000"/>
            </a:solidFill>
            <a:ln w="25044">
              <a:noFill/>
            </a:ln>
          </c:spPr>
          <c:invertIfNegative val="0"/>
          <c:dLbls>
            <c:numFmt formatCode="0.0%" sourceLinked="0"/>
            <c:spPr>
              <a:noFill/>
              <a:ln w="25044">
                <a:noFill/>
              </a:ln>
            </c:spPr>
            <c:txPr>
              <a:bodyPr/>
              <a:lstStyle/>
              <a:p>
                <a:pPr>
                  <a:defRPr sz="1600" b="0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Sheet1!$C$2:$H$2</c:f>
              <c:strCache>
                <c:ptCount val="6"/>
                <c:pt idx="0">
                  <c:v>Back</c:v>
                </c:pt>
                <c:pt idx="1">
                  <c:v>Upper extremities</c:v>
                </c:pt>
                <c:pt idx="2">
                  <c:v>Lower extremities</c:v>
                </c:pt>
                <c:pt idx="3">
                  <c:v>Multiple body parts</c:v>
                </c:pt>
                <c:pt idx="4">
                  <c:v>Neck (Throat)</c:v>
                </c:pt>
                <c:pt idx="5">
                  <c:v>Other</c:v>
                </c:pt>
              </c:strCache>
            </c:strRef>
          </c:cat>
          <c:val>
            <c:numRef>
              <c:f>Sheet1!$C$3:$H$3</c:f>
              <c:numCache>
                <c:formatCode>0.00</c:formatCode>
                <c:ptCount val="6"/>
                <c:pt idx="0">
                  <c:v>0.41683366733466931</c:v>
                </c:pt>
                <c:pt idx="1">
                  <c:v>0.20941883767535066</c:v>
                </c:pt>
                <c:pt idx="2">
                  <c:v>0.21893787575150297</c:v>
                </c:pt>
                <c:pt idx="3">
                  <c:v>4.0080160320641279E-3</c:v>
                </c:pt>
                <c:pt idx="4">
                  <c:v>4.7094188376753505E-2</c:v>
                </c:pt>
                <c:pt idx="5" formatCode="0.00000000000000">
                  <c:v>0.10370741482965951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54C-467B-AAE6-2AF7F3235C2E}"/>
            </c:ext>
          </c:extLst>
        </c:ser>
        <c:ser>
          <c:idx val="1"/>
          <c:order val="1"/>
          <c:tx>
            <c:strRef>
              <c:f>Sheet1!$B$4</c:f>
              <c:strCache>
                <c:ptCount val="1"/>
                <c:pt idx="0">
                  <c:v>All industries</c:v>
                </c:pt>
              </c:strCache>
            </c:strRef>
          </c:tx>
          <c:spPr>
            <a:solidFill>
              <a:srgbClr val="0000FF"/>
            </a:solidFill>
            <a:ln w="25044">
              <a:noFill/>
            </a:ln>
          </c:spPr>
          <c:invertIfNegative val="0"/>
          <c:dLbls>
            <c:dLbl>
              <c:idx val="0"/>
              <c:layout>
                <c:manualLayout>
                  <c:x val="1.4765596160944998E-3"/>
                  <c:y val="-1.157407407407407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54C-467B-AAE6-2AF7F3235C2E}"/>
                </c:ext>
              </c:extLst>
            </c:dLbl>
            <c:dLbl>
              <c:idx val="1"/>
              <c:layout>
                <c:manualLayout>
                  <c:x val="-4.4296788482834993E-3"/>
                  <c:y val="-1.620370370370370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54C-467B-AAE6-2AF7F3235C2E}"/>
                </c:ext>
              </c:extLst>
            </c:dLbl>
            <c:dLbl>
              <c:idx val="2"/>
              <c:layout>
                <c:manualLayout>
                  <c:x val="0"/>
                  <c:y val="-6.944444444444444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54C-467B-AAE6-2AF7F3235C2E}"/>
                </c:ext>
              </c:extLst>
            </c:dLbl>
            <c:dLbl>
              <c:idx val="3"/>
              <c:layout>
                <c:manualLayout>
                  <c:x val="-1.4765596160944998E-3"/>
                  <c:y val="-1.157407407407398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54C-467B-AAE6-2AF7F3235C2E}"/>
                </c:ext>
              </c:extLst>
            </c:dLbl>
            <c:dLbl>
              <c:idx val="4"/>
              <c:layout>
                <c:manualLayout>
                  <c:x val="2.9531192321889995E-3"/>
                  <c:y val="-1.620370370370370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54C-467B-AAE6-2AF7F3235C2E}"/>
                </c:ext>
              </c:extLst>
            </c:dLbl>
            <c:dLbl>
              <c:idx val="5"/>
              <c:layout>
                <c:manualLayout>
                  <c:x val="0"/>
                  <c:y val="-6.944444444444444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54C-467B-AAE6-2AF7F3235C2E}"/>
                </c:ext>
              </c:extLst>
            </c:dLbl>
            <c:dLbl>
              <c:idx val="6"/>
              <c:layout>
                <c:manualLayout>
                  <c:x val="1.4765596160944998E-3"/>
                  <c:y val="-9.259259259259258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54C-467B-AAE6-2AF7F3235C2E}"/>
                </c:ext>
              </c:extLst>
            </c:dLbl>
            <c:dLbl>
              <c:idx val="7"/>
              <c:layout>
                <c:manualLayout>
                  <c:x val="0"/>
                  <c:y val="-1.388888888888888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54C-467B-AAE6-2AF7F3235C2E}"/>
                </c:ext>
              </c:extLst>
            </c:dLbl>
            <c:dLbl>
              <c:idx val="8"/>
              <c:layout>
                <c:manualLayout>
                  <c:x val="0"/>
                  <c:y val="-1.851851851851853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4C-467B-AAE6-2AF7F3235C2E}"/>
                </c:ext>
              </c:extLst>
            </c:dLbl>
            <c:dLbl>
              <c:idx val="9"/>
              <c:layout>
                <c:manualLayout>
                  <c:x val="1.4765596160946082E-3"/>
                  <c:y val="-1.620370370370370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54C-467B-AAE6-2AF7F3235C2E}"/>
                </c:ext>
              </c:extLst>
            </c:dLbl>
            <c:dLbl>
              <c:idx val="10"/>
              <c:layout>
                <c:manualLayout>
                  <c:x val="0"/>
                  <c:y val="-6.944444444444444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54C-467B-AAE6-2AF7F3235C2E}"/>
                </c:ext>
              </c:extLst>
            </c:dLbl>
            <c:numFmt formatCode="0.0%" sourceLinked="0"/>
            <c:spPr>
              <a:noFill/>
              <a:ln w="25044">
                <a:noFill/>
              </a:ln>
            </c:spPr>
            <c:txPr>
              <a:bodyPr/>
              <a:lstStyle/>
              <a:p>
                <a:pPr>
                  <a:defRPr sz="1600" b="0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Sheet1!$C$2:$H$2</c:f>
              <c:strCache>
                <c:ptCount val="6"/>
                <c:pt idx="0">
                  <c:v>Back</c:v>
                </c:pt>
                <c:pt idx="1">
                  <c:v>Upper extremities</c:v>
                </c:pt>
                <c:pt idx="2">
                  <c:v>Lower extremities</c:v>
                </c:pt>
                <c:pt idx="3">
                  <c:v>Multiple body parts</c:v>
                </c:pt>
                <c:pt idx="4">
                  <c:v>Neck (Throat)</c:v>
                </c:pt>
                <c:pt idx="5">
                  <c:v>Other</c:v>
                </c:pt>
              </c:strCache>
            </c:strRef>
          </c:cat>
          <c:val>
            <c:numRef>
              <c:f>Sheet1!$C$4:$H$4</c:f>
              <c:numCache>
                <c:formatCode>General</c:formatCode>
                <c:ptCount val="6"/>
                <c:pt idx="0">
                  <c:v>0.39013262599469495</c:v>
                </c:pt>
                <c:pt idx="1">
                  <c:v>0.3059946949602122</c:v>
                </c:pt>
                <c:pt idx="2">
                  <c:v>0.15377541998231653</c:v>
                </c:pt>
                <c:pt idx="3">
                  <c:v>4.7533156498673741E-2</c:v>
                </c:pt>
                <c:pt idx="4">
                  <c:v>1.3439434129089302E-2</c:v>
                </c:pt>
                <c:pt idx="5" formatCode="0.00000000000000">
                  <c:v>8.912466843501321E-2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F54C-467B-AAE6-2AF7F3235C2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3171072"/>
        <c:axId val="113459584"/>
      </c:barChart>
      <c:catAx>
        <c:axId val="11317107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9391">
            <a:noFill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134595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3459584"/>
        <c:scaling>
          <c:orientation val="minMax"/>
        </c:scaling>
        <c:delete val="1"/>
        <c:axPos val="t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en-US" sz="1600" b="0" dirty="0"/>
                  <a:t>% of</a:t>
                </a:r>
                <a:r>
                  <a:rPr lang="en-US" sz="1600" b="0" baseline="0" dirty="0"/>
                  <a:t> WMSDs</a:t>
                </a:r>
                <a:endParaRPr lang="en-US" sz="1600" b="0" dirty="0"/>
              </a:p>
            </c:rich>
          </c:tx>
          <c:layout>
            <c:manualLayout>
              <c:xMode val="edge"/>
              <c:yMode val="edge"/>
              <c:x val="0.48086801649793776"/>
              <c:y val="1.4784946236559159E-3"/>
            </c:manualLayout>
          </c:layout>
          <c:overlay val="0"/>
          <c:spPr>
            <a:noFill/>
            <a:ln w="25044">
              <a:noFill/>
            </a:ln>
          </c:spPr>
        </c:title>
        <c:numFmt formatCode="0.00" sourceLinked="1"/>
        <c:majorTickMark val="out"/>
        <c:minorTickMark val="none"/>
        <c:tickLblPos val="none"/>
        <c:crossAx val="113171072"/>
        <c:crosses val="autoZero"/>
        <c:crossBetween val="between"/>
      </c:valAx>
      <c:spPr>
        <a:noFill/>
        <a:ln w="25044">
          <a:noFill/>
        </a:ln>
      </c:spPr>
    </c:plotArea>
    <c:legend>
      <c:legendPos val="r"/>
      <c:layout>
        <c:manualLayout>
          <c:xMode val="edge"/>
          <c:yMode val="edge"/>
          <c:x val="0.66444031705339157"/>
          <c:y val="0.59185160882667442"/>
          <c:w val="0.24625726931192424"/>
          <c:h val="0.21506829007485176"/>
        </c:manualLayout>
      </c:layout>
      <c:overlay val="0"/>
      <c:spPr>
        <a:noFill/>
        <a:ln w="25044">
          <a:noFill/>
        </a:ln>
      </c:spPr>
      <c:txPr>
        <a:bodyPr/>
        <a:lstStyle/>
        <a:p>
          <a:pPr>
            <a:defRPr sz="1600" b="0" i="0" u="none" strike="noStrike" baseline="0">
              <a:solidFill>
                <a:schemeClr val="tx1"/>
              </a:solidFill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9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486672499270934E-2"/>
          <c:y val="2.7192026231786494E-2"/>
          <c:w val="0.88003663729676807"/>
          <c:h val="0.879726824607500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Point estimate</c:v>
                </c:pt>
              </c:strCache>
            </c:strRef>
          </c:tx>
          <c:spPr>
            <a:solidFill>
              <a:srgbClr val="0000FF"/>
            </a:solidFill>
            <a:ln w="11054">
              <a:noFill/>
              <a:prstDash val="solid"/>
            </a:ln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  <a:ln w="11054">
                <a:noFill/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7BE-41F7-B9BC-39FB37C1B6FF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Hispanic</c:v>
                </c:pt>
                <c:pt idx="1">
                  <c:v>White, non-Hispanic</c:v>
                </c:pt>
                <c:pt idx="2">
                  <c:v>All construction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27.459449620905396</c:v>
                </c:pt>
                <c:pt idx="1">
                  <c:v>41.940068057761344</c:v>
                </c:pt>
                <c:pt idx="2">
                  <c:v>32.799999999999997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7BE-41F7-B9BC-39FB37C1B6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overlap val="-50"/>
        <c:axId val="112294144"/>
        <c:axId val="112304128"/>
      </c:barChart>
      <c:catAx>
        <c:axId val="112294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7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1123041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2304128"/>
        <c:scaling>
          <c:orientation val="minMax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Rate of WMSDs per 10,000 FTEs</a:t>
                </a:r>
              </a:p>
            </c:rich>
          </c:tx>
          <c:layout>
            <c:manualLayout>
              <c:xMode val="edge"/>
              <c:yMode val="edge"/>
              <c:x val="8.3732866724992678E-4"/>
              <c:y val="0.182600626917273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spPr>
          <a:ln w="27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112294144"/>
        <c:crosses val="autoZero"/>
        <c:crossBetween val="between"/>
      </c:valAx>
      <c:spPr>
        <a:noFill/>
        <a:ln w="22108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 b="0" i="0" u="none" strike="noStrike" baseline="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0.41892</cdr:x>
      <cdr:y>0.30586</cdr:y>
    </cdr:from>
    <cdr:to>
      <cdr:x>0.41892</cdr:x>
      <cdr:y>0.85418</cdr:y>
    </cdr:to>
    <cdr:cxnSp macro="">
      <cdr:nvCxnSpPr>
        <cdr:cNvPr id="7" name="Straight Arrow Connector 6">
          <a:extLst xmlns:a="http://schemas.openxmlformats.org/drawingml/2006/main">
            <a:ext uri="{FF2B5EF4-FFF2-40B4-BE49-F238E27FC236}">
              <a16:creationId xmlns:a16="http://schemas.microsoft.com/office/drawing/2014/main" xmlns="" id="{95589E7F-516B-46E3-8C2F-EBFD665393FF}"/>
            </a:ext>
          </a:extLst>
        </cdr:cNvPr>
        <cdr:cNvCxnSpPr/>
      </cdr:nvCxnSpPr>
      <cdr:spPr>
        <a:xfrm xmlns:a="http://schemas.openxmlformats.org/drawingml/2006/main" flipV="1">
          <a:off x="3543300" y="1572720"/>
          <a:ext cx="0" cy="2819400"/>
        </a:xfrm>
        <a:prstGeom xmlns:a="http://schemas.openxmlformats.org/drawingml/2006/main" prst="straightConnector1">
          <a:avLst/>
        </a:prstGeom>
        <a:ln xmlns:a="http://schemas.openxmlformats.org/drawingml/2006/main" w="15875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0.37387</cdr:x>
      <cdr:y>0.30586</cdr:y>
    </cdr:from>
    <cdr:to>
      <cdr:x>0.57207</cdr:x>
      <cdr:y>0.4837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162300" y="1572720"/>
          <a:ext cx="1676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0.3018</cdr:x>
      <cdr:y>0.18731</cdr:y>
    </cdr:from>
    <cdr:to>
      <cdr:x>0.52703</cdr:x>
      <cdr:y>0.30586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2552700" y="963128"/>
          <a:ext cx="1905025" cy="609571"/>
        </a:xfrm>
        <a:prstGeom xmlns:a="http://schemas.openxmlformats.org/drawingml/2006/main" prst="rect">
          <a:avLst/>
        </a:prstGeom>
        <a:ln xmlns:a="http://schemas.openxmlformats.org/drawingml/2006/main">
          <a:solidFill>
            <a:srgbClr val="FF0000"/>
          </a:solidFill>
        </a:ln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OSHA </a:t>
          </a:r>
          <a:r>
            <a: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revised  </a:t>
          </a:r>
          <a:endParaRPr lang="en-US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ctr"/>
          <a:r>
            <a: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recordkeeping 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rules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0.81739</cdr:x>
      <cdr:y>0.87018</cdr:y>
    </cdr:from>
    <cdr:to>
      <cdr:x>0.92174</cdr:x>
      <cdr:y>0.92754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162800" y="4575229"/>
          <a:ext cx="914400" cy="30157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    2017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0.91742</cdr:x>
      <cdr:y>0.94227</cdr:y>
    </cdr:from>
    <cdr:to>
      <cdr:x>0.95588</cdr:x>
      <cdr:y>0.99417</cdr:y>
    </cdr:to>
    <cdr:sp macro="" textlink="">
      <cdr:nvSpPr>
        <cdr:cNvPr id="2" name="Rectangle 1"/>
        <cdr:cNvSpPr/>
      </cdr:nvSpPr>
      <cdr:spPr bwMode="auto">
        <a:xfrm xmlns:a="http://schemas.openxmlformats.org/drawingml/2006/main">
          <a:off x="5453354" y="3729328"/>
          <a:ext cx="228600" cy="20539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 w="9525" cap="flat" cmpd="sng" algn="ctr">
          <a:noFill/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 vert="horz" wrap="none" lIns="91440" tIns="45720" rIns="91440" bIns="45720" numCol="1" anchor="ctr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0.72269</cdr:x>
      <cdr:y>0</cdr:y>
    </cdr:from>
    <cdr:to>
      <cdr:x>0.90617</cdr:x>
      <cdr:y>0.07553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6553200" y="-1066800"/>
          <a:ext cx="1663760" cy="4161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Rate of WMSDs per 10,000 FTEs </a:t>
          </a:r>
        </a:p>
        <a:p xmlns:a="http://schemas.openxmlformats.org/drawingml/2006/main">
          <a:endParaRPr lang="en-US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0.48459</cdr:x>
      <cdr:y>0</cdr:y>
    </cdr:from>
    <cdr:to>
      <cdr:x>0.66807</cdr:x>
      <cdr:y>0.07553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DA88F754-EDAF-499A-A89E-47D34717A89B}"/>
            </a:ext>
          </a:extLst>
        </cdr:cNvPr>
        <cdr:cNvSpPr txBox="1"/>
      </cdr:nvSpPr>
      <cdr:spPr>
        <a:xfrm xmlns:a="http://schemas.openxmlformats.org/drawingml/2006/main">
          <a:off x="4394142" y="0"/>
          <a:ext cx="1663760" cy="4161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Number of cases</a:t>
          </a:r>
        </a:p>
      </cdr:txBody>
    </cdr:sp>
  </cdr:relSizeAnchor>
  <cdr:relSizeAnchor xmlns:cdr="http://schemas.openxmlformats.org/drawingml/2006/chartDrawing">
    <cdr:from>
      <cdr:x>0.92857</cdr:x>
      <cdr:y>0.05148</cdr:y>
    </cdr:from>
    <cdr:to>
      <cdr:x>0.97899</cdr:x>
      <cdr:y>0.12063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xmlns="" id="{79DA6890-192A-4216-B01F-DD575C1CCFC5}"/>
            </a:ext>
          </a:extLst>
        </cdr:cNvPr>
        <cdr:cNvSpPr txBox="1"/>
      </cdr:nvSpPr>
      <cdr:spPr>
        <a:xfrm xmlns:a="http://schemas.openxmlformats.org/drawingml/2006/main">
          <a:off x="8420100" y="283638"/>
          <a:ext cx="457199" cy="3810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125.0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0.62162</cdr:x>
      <cdr:y>0.51779</cdr:y>
    </cdr:from>
    <cdr:to>
      <cdr:x>0.75676</cdr:x>
      <cdr:y>0.55977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00AD6439-BE07-4D4F-A2B1-B4E791A91C96}"/>
            </a:ext>
          </a:extLst>
        </cdr:cNvPr>
        <cdr:cNvSpPr txBox="1"/>
      </cdr:nvSpPr>
      <cdr:spPr>
        <a:xfrm xmlns:a="http://schemas.openxmlformats.org/drawingml/2006/main">
          <a:off x="3505200" y="2819400"/>
          <a:ext cx="7620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b="1" dirty="0"/>
            <a:t> </a:t>
          </a:r>
          <a:r>
            <a:rPr lang="en-US" sz="1400" kern="1200" dirty="0">
              <a:solidFill>
                <a:schemeClr val="tx1"/>
              </a:solidFill>
              <a:latin typeface="Times New Roman"/>
              <a:ea typeface="Times New Roman"/>
              <a:cs typeface="Times New Roman"/>
            </a:rPr>
            <a:t>13,410</a:t>
          </a:r>
          <a:r>
            <a:rPr lang="en-US" b="1" dirty="0"/>
            <a:t> </a:t>
          </a:r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9C19BD-6977-43BA-B4E8-F14B5A09BD61}" type="datetimeFigureOut">
              <a:rPr lang="en-US" smtClean="0"/>
              <a:t>10/11/2019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A4B5A-1983-4E94-8A96-7130372638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3923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r">
              <a:defRPr sz="1200"/>
            </a:lvl1pPr>
          </a:lstStyle>
          <a:p>
            <a:fld id="{CCAB6644-F126-42A0-ABC7-421941ADB989}" type="datetimeFigureOut">
              <a:rPr lang="en-US" smtClean="0"/>
              <a:t>10/11/2019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7" tIns="46659" rIns="93317" bIns="4665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17" tIns="46659" rIns="93317" bIns="4665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r">
              <a:defRPr sz="1200"/>
            </a:lvl1pPr>
          </a:lstStyle>
          <a:p>
            <a:fld id="{0297AEEE-CCFB-4C47-9B40-336835628C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418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8D3FED-F544-4FF9-A2CB-15043ECD526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885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8D3FED-F544-4FF9-A2CB-15043ECD526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885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A26A4-9223-4D26-B21F-66C9FC5D1F6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2624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 txBox="1">
            <a:spLocks noGrp="1" noChangeArrowheads="1"/>
          </p:cNvSpPr>
          <p:nvPr/>
        </p:nvSpPr>
        <p:spPr bwMode="auto">
          <a:xfrm>
            <a:off x="3978278" y="8842377"/>
            <a:ext cx="3043238" cy="465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267" tIns="46634" rIns="93267" bIns="46634" anchor="b"/>
          <a:lstStyle/>
          <a:p>
            <a:pPr algn="r" defTabSz="932948"/>
            <a:fld id="{B3DE64C7-9FD0-4123-B394-900AC2805359}" type="slidenum">
              <a:rPr lang="en-US" sz="1200">
                <a:solidFill>
                  <a:prstClr val="black"/>
                </a:solidFill>
              </a:rPr>
              <a:pPr algn="r" defTabSz="932948"/>
              <a:t>12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268" y="4422778"/>
            <a:ext cx="5616576" cy="4187825"/>
          </a:xfrm>
          <a:noFill/>
          <a:ln/>
        </p:spPr>
        <p:txBody>
          <a:bodyPr lIns="93267" tIns="46634" rIns="93267" bIns="46634"/>
          <a:lstStyle/>
          <a:p>
            <a:pPr eaLnBrk="1" hangingPunct="1"/>
            <a:r>
              <a:rPr lang="en-US" dirty="0"/>
              <a:t>Growing older</a:t>
            </a:r>
          </a:p>
        </p:txBody>
      </p:sp>
    </p:spTree>
    <p:extLst>
      <p:ext uri="{BB962C8B-B14F-4D97-AF65-F5344CB8AC3E}">
        <p14:creationId xmlns:p14="http://schemas.microsoft.com/office/powerpoint/2010/main" val="9365670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42419029-2058-4B39-83E2-AD51DBF47FB6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8277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4275" y="698500"/>
            <a:ext cx="4654550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78353-88CE-481A-A4CF-E108C34968F0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56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78353-88CE-481A-A4CF-E108C34968F0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56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8D3FED-F544-4FF9-A2CB-15043ECD5267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885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 txBox="1">
            <a:spLocks noGrp="1" noChangeArrowheads="1"/>
          </p:cNvSpPr>
          <p:nvPr/>
        </p:nvSpPr>
        <p:spPr bwMode="auto">
          <a:xfrm>
            <a:off x="4066683" y="8989750"/>
            <a:ext cx="3110866" cy="472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045" tIns="47523" rIns="95045" bIns="47523" anchor="b"/>
          <a:lstStyle/>
          <a:p>
            <a:pPr algn="r" defTabSz="950741"/>
            <a:fld id="{B3DE64C7-9FD0-4123-B394-900AC2805359}" type="slidenum">
              <a:rPr lang="en-US" sz="1200">
                <a:solidFill>
                  <a:prstClr val="black"/>
                </a:solidFill>
              </a:rPr>
              <a:pPr algn="r" defTabSz="950741"/>
              <a:t>19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698500"/>
            <a:ext cx="4654550" cy="3490913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8897" y="4496491"/>
            <a:ext cx="5741388" cy="4257622"/>
          </a:xfrm>
          <a:noFill/>
          <a:ln/>
        </p:spPr>
        <p:txBody>
          <a:bodyPr lIns="95045" tIns="47523" rIns="95045" bIns="47523"/>
          <a:lstStyle/>
          <a:p>
            <a:pPr eaLnBrk="1" hangingPunct="1"/>
            <a:r>
              <a:rPr lang="en-US" dirty="0"/>
              <a:t>Growing older</a:t>
            </a:r>
          </a:p>
        </p:txBody>
      </p:sp>
    </p:spTree>
    <p:extLst>
      <p:ext uri="{BB962C8B-B14F-4D97-AF65-F5344CB8AC3E}">
        <p14:creationId xmlns:p14="http://schemas.microsoft.com/office/powerpoint/2010/main" val="9365670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 txBox="1">
            <a:spLocks noGrp="1" noChangeArrowheads="1"/>
          </p:cNvSpPr>
          <p:nvPr/>
        </p:nvSpPr>
        <p:spPr bwMode="auto">
          <a:xfrm>
            <a:off x="4066683" y="8989750"/>
            <a:ext cx="3110866" cy="472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045" tIns="47523" rIns="95045" bIns="47523" anchor="b"/>
          <a:lstStyle/>
          <a:p>
            <a:pPr algn="r" defTabSz="950741"/>
            <a:fld id="{B3DE64C7-9FD0-4123-B394-900AC2805359}" type="slidenum">
              <a:rPr lang="en-US" sz="1200">
                <a:solidFill>
                  <a:prstClr val="black"/>
                </a:solidFill>
              </a:rPr>
              <a:pPr algn="r" defTabSz="950741"/>
              <a:t>20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698500"/>
            <a:ext cx="4654550" cy="3490913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8897" y="4496491"/>
            <a:ext cx="5741388" cy="4257622"/>
          </a:xfrm>
          <a:noFill/>
          <a:ln/>
        </p:spPr>
        <p:txBody>
          <a:bodyPr lIns="95045" tIns="47523" rIns="95045" bIns="47523"/>
          <a:lstStyle/>
          <a:p>
            <a:pPr eaLnBrk="1" hangingPunct="1"/>
            <a:r>
              <a:rPr lang="en-US" dirty="0"/>
              <a:t>Growing older</a:t>
            </a:r>
          </a:p>
        </p:txBody>
      </p:sp>
    </p:spTree>
    <p:extLst>
      <p:ext uri="{BB962C8B-B14F-4D97-AF65-F5344CB8AC3E}">
        <p14:creationId xmlns:p14="http://schemas.microsoft.com/office/powerpoint/2010/main" val="9463673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 txBox="1">
            <a:spLocks noGrp="1" noChangeArrowheads="1"/>
          </p:cNvSpPr>
          <p:nvPr/>
        </p:nvSpPr>
        <p:spPr bwMode="auto">
          <a:xfrm>
            <a:off x="4066683" y="8989750"/>
            <a:ext cx="3110866" cy="472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034" tIns="47517" rIns="95034" bIns="47517" anchor="b"/>
          <a:lstStyle/>
          <a:p>
            <a:pPr algn="r" defTabSz="950629"/>
            <a:fld id="{B3DE64C7-9FD0-4123-B394-900AC2805359}" type="slidenum">
              <a:rPr lang="en-US" sz="1200">
                <a:solidFill>
                  <a:prstClr val="black"/>
                </a:solidFill>
              </a:rPr>
              <a:pPr algn="r" defTabSz="950629"/>
              <a:t>21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698500"/>
            <a:ext cx="4654550" cy="3490913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8898" y="4496491"/>
            <a:ext cx="5741388" cy="4257622"/>
          </a:xfrm>
          <a:noFill/>
          <a:ln/>
        </p:spPr>
        <p:txBody>
          <a:bodyPr lIns="95034" tIns="47517" rIns="95034" bIns="47517"/>
          <a:lstStyle/>
          <a:p>
            <a:pPr eaLnBrk="1" hangingPunct="1"/>
            <a:r>
              <a:rPr lang="en-US" dirty="0"/>
              <a:t>Growing older</a:t>
            </a:r>
          </a:p>
        </p:txBody>
      </p:sp>
    </p:spTree>
    <p:extLst>
      <p:ext uri="{BB962C8B-B14F-4D97-AF65-F5344CB8AC3E}">
        <p14:creationId xmlns:p14="http://schemas.microsoft.com/office/powerpoint/2010/main" val="987669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A718B3-A903-46BE-AC44-CEE85A9D228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2141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4275" y="698500"/>
            <a:ext cx="4654550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240E92-ED91-4DC8-BE83-8420B0A3725B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675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9755CC-0CC8-4983-9CC5-2104DE7177E5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A718B3-A903-46BE-AC44-CEE85A9D228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326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FEDB94-751D-423C-8BDD-C3CAFA5BCC40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393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3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aseline="0" dirty="0"/>
              <a:t>Fewer injuries, but more days away from work…are only more serious injuries being reported now? Or are there fewer injuries, but they’re just more serious?</a:t>
            </a:r>
          </a:p>
        </p:txBody>
      </p:sp>
    </p:spTree>
    <p:extLst>
      <p:ext uri="{BB962C8B-B14F-4D97-AF65-F5344CB8AC3E}">
        <p14:creationId xmlns:p14="http://schemas.microsoft.com/office/powerpoint/2010/main" val="13216786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0C6-B57F-469A-B5CF-AFD221B5CA56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9755CC-0CC8-4983-9CC5-2104DE7177E5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78353-88CE-481A-A4CF-E108C34968F0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56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r>
              <a:rPr lang="en-US" dirty="0"/>
              <a:t>So</a:t>
            </a:r>
            <a:r>
              <a:rPr lang="en-US" baseline="0" dirty="0"/>
              <a:t> ugly to put together!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78353-88CE-481A-A4CF-E108C34968F0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5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1A3B-14ED-4CF6-B480-D5655D97C009}" type="datetimeFigureOut">
              <a:rPr lang="en-US" smtClean="0"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B4635-58AE-46CE-9D4D-BB522CC93B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154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1A3B-14ED-4CF6-B480-D5655D97C009}" type="datetimeFigureOut">
              <a:rPr lang="en-US" smtClean="0"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B4635-58AE-46CE-9D4D-BB522CC93B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239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1A3B-14ED-4CF6-B480-D5655D97C009}" type="datetimeFigureOut">
              <a:rPr lang="en-US" smtClean="0"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B4635-58AE-46CE-9D4D-BB522CC93B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435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3A310AA-2745-4706-BFBB-847E0B2260A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642452"/>
      </p:ext>
    </p:extLst>
  </p:cSld>
  <p:clrMapOvr>
    <a:masterClrMapping/>
  </p:clrMapOvr>
  <p:transition spd="med" advClick="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1A3B-14ED-4CF6-B480-D5655D97C009}" type="datetimeFigureOut">
              <a:rPr lang="en-US" smtClean="0"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B4635-58AE-46CE-9D4D-BB522CC93B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854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1A3B-14ED-4CF6-B480-D5655D97C009}" type="datetimeFigureOut">
              <a:rPr lang="en-US" smtClean="0"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B4635-58AE-46CE-9D4D-BB522CC93B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176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1A3B-14ED-4CF6-B480-D5655D97C009}" type="datetimeFigureOut">
              <a:rPr lang="en-US" smtClean="0"/>
              <a:t>10/11/2019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B4635-58AE-46CE-9D4D-BB522CC93B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555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1A3B-14ED-4CF6-B480-D5655D97C009}" type="datetimeFigureOut">
              <a:rPr lang="en-US" smtClean="0"/>
              <a:t>10/11/2019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B4635-58AE-46CE-9D4D-BB522CC93B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41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1A3B-14ED-4CF6-B480-D5655D97C009}" type="datetimeFigureOut">
              <a:rPr lang="en-US" smtClean="0"/>
              <a:t>10/11/2019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B4635-58AE-46CE-9D4D-BB522CC93B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465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1A3B-14ED-4CF6-B480-D5655D97C009}" type="datetimeFigureOut">
              <a:rPr lang="en-US" smtClean="0"/>
              <a:t>10/11/2019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B4635-58AE-46CE-9D4D-BB522CC93B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778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1A3B-14ED-4CF6-B480-D5655D97C009}" type="datetimeFigureOut">
              <a:rPr lang="en-US" smtClean="0"/>
              <a:t>10/11/2019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B4635-58AE-46CE-9D4D-BB522CC93B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84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1A3B-14ED-4CF6-B480-D5655D97C009}" type="datetimeFigureOut">
              <a:rPr lang="en-US" smtClean="0"/>
              <a:t>10/11/2019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B4635-58AE-46CE-9D4D-BB522CC93B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E1A3B-14ED-4CF6-B480-D5655D97C009}" type="datetimeFigureOut">
              <a:rPr lang="en-US" smtClean="0"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B4635-58AE-46CE-9D4D-BB522CC93B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608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028700" y="2819400"/>
            <a:ext cx="7086600" cy="1295400"/>
          </a:xfrm>
        </p:spPr>
        <p:txBody>
          <a:bodyPr>
            <a:no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Work-related MSDs Reported by Employers</a:t>
            </a:r>
            <a:b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(SOII Data)</a:t>
            </a:r>
            <a:endParaRPr lang="en-US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355845"/>
      </p:ext>
    </p:extLst>
  </p:cSld>
  <p:clrMapOvr>
    <a:masterClrMapping/>
  </p:clrMapOvr>
  <p:transition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00100" y="2819400"/>
            <a:ext cx="7543800" cy="1295400"/>
          </a:xfrm>
        </p:spPr>
        <p:txBody>
          <a:bodyPr>
            <a:no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Work-related MSDs among Worker Subgroups</a:t>
            </a:r>
            <a:endParaRPr lang="en-US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132765"/>
      </p:ext>
    </p:extLst>
  </p:cSld>
  <p:clrMapOvr>
    <a:masterClrMapping/>
  </p:clrMapOvr>
  <p:transition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077200" cy="838200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Rate of WMSDs resulting in days away from work in construction, </a:t>
            </a:r>
            <a:b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by race/ethnicity, 2015-2017 average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244685123"/>
              </p:ext>
            </p:extLst>
          </p:nvPr>
        </p:nvGraphicFramePr>
        <p:xfrm>
          <a:off x="409575" y="1477090"/>
          <a:ext cx="8324850" cy="4952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0" y="6611779"/>
            <a:ext cx="89916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Source: U.S. Bureau of Labor Statistics, 2015-2017 Survey of Occupational Injuries and Illnesses, and Current Population Survey. Calculations by the CPWR Data Center </a:t>
            </a:r>
          </a:p>
        </p:txBody>
      </p:sp>
    </p:spTree>
    <p:extLst>
      <p:ext uri="{BB962C8B-B14F-4D97-AF65-F5344CB8AC3E}">
        <p14:creationId xmlns:p14="http://schemas.microsoft.com/office/powerpoint/2010/main" val="4242471414"/>
      </p:ext>
    </p:extLst>
  </p:cSld>
  <p:clrMapOvr>
    <a:masterClrMapping/>
  </p:clrMapOvr>
  <p:transition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81000"/>
            <a:ext cx="8382000" cy="762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Distribution of WMSDs resulting in days away from work by age group </a:t>
            </a:r>
            <a:b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in construction, 2003-2017</a:t>
            </a:r>
          </a:p>
        </p:txBody>
      </p:sp>
      <p:graphicFrame>
        <p:nvGraphicFramePr>
          <p:cNvPr id="5" name="Object 3"/>
          <p:cNvGraphicFramePr>
            <a:graphicFrameLocks noGrp="1" noChangeAspect="1"/>
          </p:cNvGraphicFramePr>
          <p:nvPr>
            <p:ph type="chart" idx="4294967295"/>
            <p:extLst>
              <p:ext uri="{D42A27DB-BD31-4B8C-83A1-F6EECF244321}">
                <p14:modId xmlns:p14="http://schemas.microsoft.com/office/powerpoint/2010/main" val="3166969399"/>
              </p:ext>
            </p:extLst>
          </p:nvPr>
        </p:nvGraphicFramePr>
        <p:xfrm>
          <a:off x="381000" y="1219200"/>
          <a:ext cx="83820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6611779"/>
            <a:ext cx="73152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Source: U.S. Bureau of Labor Statistics, 2003-2017 Survey of Occupational Injuries and Illnesses. </a:t>
            </a: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442264"/>
      </p:ext>
    </p:extLst>
  </p:cSld>
  <p:clrMapOvr>
    <a:masterClrMapping/>
  </p:clrMapOvr>
  <p:transition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77520" y="381000"/>
            <a:ext cx="8188960" cy="7620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Rate of WMSDs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resulting in days away from work </a:t>
            </a:r>
            <a:r>
              <a: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age group in</a:t>
            </a:r>
            <a:br>
              <a: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construction, 2015-2017 average</a:t>
            </a:r>
          </a:p>
        </p:txBody>
      </p:sp>
      <p:graphicFrame>
        <p:nvGraphicFramePr>
          <p:cNvPr id="5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558404849"/>
              </p:ext>
            </p:extLst>
          </p:nvPr>
        </p:nvGraphicFramePr>
        <p:xfrm>
          <a:off x="396240" y="1143000"/>
          <a:ext cx="8351520" cy="5301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6178" y="6611779"/>
            <a:ext cx="761382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Source: U.S. Bureau of Labor Statistics, 2015-2017 Survey of Occupational Injuries and Illnesses, and Current Population Survey. </a:t>
            </a:r>
          </a:p>
        </p:txBody>
      </p:sp>
    </p:spTree>
    <p:extLst>
      <p:ext uri="{BB962C8B-B14F-4D97-AF65-F5344CB8AC3E}">
        <p14:creationId xmlns:p14="http://schemas.microsoft.com/office/powerpoint/2010/main" val="862894542"/>
      </p:ext>
    </p:extLst>
  </p:cSld>
  <p:clrMapOvr>
    <a:masterClrMapping/>
  </p:clrMapOvr>
  <p:transition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627642747"/>
              </p:ext>
            </p:extLst>
          </p:nvPr>
        </p:nvGraphicFramePr>
        <p:xfrm>
          <a:off x="-533400" y="1066800"/>
          <a:ext cx="9067800" cy="5510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4550140"/>
              </p:ext>
            </p:extLst>
          </p:nvPr>
        </p:nvGraphicFramePr>
        <p:xfrm>
          <a:off x="800101" y="1023150"/>
          <a:ext cx="4343400" cy="55449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611779"/>
            <a:ext cx="54483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Source: U.S. Bureau of Labor Statistics, 2017 Survey of Occupational Injuries and Illnesses.</a:t>
            </a:r>
          </a:p>
        </p:txBody>
      </p:sp>
      <p:sp>
        <p:nvSpPr>
          <p:cNvPr id="19" name="TextBox 1"/>
          <p:cNvSpPr txBox="1"/>
          <p:nvPr/>
        </p:nvSpPr>
        <p:spPr>
          <a:xfrm>
            <a:off x="5562600" y="1565305"/>
            <a:ext cx="1143000" cy="3810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1536" b="1" i="0" u="none" strike="noStrike" kern="1200" baseline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defRPr>
            </a:pPr>
            <a:endParaRPr lang="en-US" sz="160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19100" y="304800"/>
            <a:ext cx="8305800" cy="644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Number and rate of WMSDs, selected construction subsectors, 2017</a:t>
            </a:r>
          </a:p>
        </p:txBody>
      </p:sp>
    </p:spTree>
    <p:extLst>
      <p:ext uri="{BB962C8B-B14F-4D97-AF65-F5344CB8AC3E}">
        <p14:creationId xmlns:p14="http://schemas.microsoft.com/office/powerpoint/2010/main" val="2655091474"/>
      </p:ext>
    </p:extLst>
  </p:cSld>
  <p:clrMapOvr>
    <a:masterClrMapping/>
  </p:clrMapOvr>
  <p:transition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794854178"/>
              </p:ext>
            </p:extLst>
          </p:nvPr>
        </p:nvGraphicFramePr>
        <p:xfrm>
          <a:off x="762000" y="1522765"/>
          <a:ext cx="7924800" cy="5044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611779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Sources: 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U.S. Bureau of Labor Statistics, 2015-2017 Survey of Occupational Injuries and Illnesses, and Current Population Survey. Calculations by the CPWR Data Center.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42900" y="322421"/>
            <a:ext cx="8458200" cy="9729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Number and rate of WMSDs resulting in days away from work, selected </a:t>
            </a:r>
          </a:p>
          <a:p>
            <a:pPr algn="l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construction occupations, sum of 2015 to 2017</a:t>
            </a:r>
          </a:p>
        </p:txBody>
      </p:sp>
      <p:graphicFrame>
        <p:nvGraphicFramePr>
          <p:cNvPr id="1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9980920"/>
              </p:ext>
            </p:extLst>
          </p:nvPr>
        </p:nvGraphicFramePr>
        <p:xfrm>
          <a:off x="-1447800" y="1184305"/>
          <a:ext cx="5638800" cy="54450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9878D8C-0445-4817-81AD-5BCD749DAE39}"/>
              </a:ext>
            </a:extLst>
          </p:cNvPr>
          <p:cNvSpPr txBox="1"/>
          <p:nvPr/>
        </p:nvSpPr>
        <p:spPr>
          <a:xfrm>
            <a:off x="5638800" y="1340221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Rate of WMSDs per 10,000 FTEs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065F2FB-7D62-47D6-B4CF-D04CF6EA47A8}"/>
              </a:ext>
            </a:extLst>
          </p:cNvPr>
          <p:cNvSpPr txBox="1"/>
          <p:nvPr/>
        </p:nvSpPr>
        <p:spPr>
          <a:xfrm>
            <a:off x="4139712" y="1340221"/>
            <a:ext cx="1485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cases</a:t>
            </a:r>
          </a:p>
        </p:txBody>
      </p:sp>
    </p:spTree>
    <p:extLst>
      <p:ext uri="{BB962C8B-B14F-4D97-AF65-F5344CB8AC3E}">
        <p14:creationId xmlns:p14="http://schemas.microsoft.com/office/powerpoint/2010/main" val="2299043081"/>
      </p:ext>
    </p:extLst>
  </p:cSld>
  <p:clrMapOvr>
    <a:masterClrMapping/>
  </p:clrMapOvr>
  <p:transition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1028700" y="2819400"/>
            <a:ext cx="70866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 Back Pain and Other MSD Symptoms Self-reported by Employees</a:t>
            </a:r>
            <a:b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(NHIS Data)</a:t>
            </a:r>
            <a:endParaRPr lang="en-US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1058"/>
      </p:ext>
    </p:extLst>
  </p:cSld>
  <p:clrMapOvr>
    <a:masterClrMapping/>
  </p:clrMapOvr>
  <p:transition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Placeholder 3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103138"/>
              </p:ext>
            </p:extLst>
          </p:nvPr>
        </p:nvGraphicFramePr>
        <p:xfrm>
          <a:off x="228600" y="1395100"/>
          <a:ext cx="8686800" cy="50877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86800" cy="855821"/>
          </a:xfrm>
        </p:spPr>
        <p:txBody>
          <a:bodyPr>
            <a:noAutofit/>
          </a:bodyPr>
          <a:lstStyle/>
          <a:p>
            <a:pPr algn="l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 Self-reported low back pain (in the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past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three months) among construction </a:t>
            </a:r>
            <a:b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workers, 2002-2017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AC3A862C-7810-46AA-9895-F684850D5A3F}"/>
              </a:ext>
            </a:extLst>
          </p:cNvPr>
          <p:cNvSpPr txBox="1"/>
          <p:nvPr/>
        </p:nvSpPr>
        <p:spPr>
          <a:xfrm>
            <a:off x="0" y="6611779"/>
            <a:ext cx="7239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Source: National Center for Health Statistics, 2002-2017 National Health Interview Survey. Calculations by the CPWR Data Center.</a:t>
            </a:r>
          </a:p>
        </p:txBody>
      </p:sp>
    </p:spTree>
    <p:extLst>
      <p:ext uri="{BB962C8B-B14F-4D97-AF65-F5344CB8AC3E}">
        <p14:creationId xmlns:p14="http://schemas.microsoft.com/office/powerpoint/2010/main" val="1868629363"/>
      </p:ext>
    </p:extLst>
  </p:cSld>
  <p:clrMapOvr>
    <a:masterClrMapping/>
  </p:clrMapOvr>
  <p:transition spd="med" advClick="0"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Placeholder 3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637574033"/>
              </p:ext>
            </p:extLst>
          </p:nvPr>
        </p:nvGraphicFramePr>
        <p:xfrm>
          <a:off x="1116687" y="2057400"/>
          <a:ext cx="7417713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 Rate of self-reported low back pain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(in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past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three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months) </a:t>
            </a:r>
            <a:r>
              <a: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among </a:t>
            </a:r>
            <a:r>
              <a:rPr lang="en-US" altLang="zh-C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workers by race/ethnicity, 2015-2017 average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611779"/>
            <a:ext cx="7239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Source: National Center for Health Statistics, 2015-2017 National Health Interview Survey. Calculations by the CPWR Data Center.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05853" y="3352800"/>
            <a:ext cx="430887" cy="1200008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of workers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492273"/>
      </p:ext>
    </p:extLst>
  </p:cSld>
  <p:clrMapOvr>
    <a:masterClrMapping/>
  </p:clrMapOvr>
  <p:transition spd="med" advClick="0"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42900" y="304800"/>
            <a:ext cx="8458200" cy="91440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l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16. Rate of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self-reported MSD symptoms among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workers, by age group, </a:t>
            </a:r>
            <a:b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2015-2017 average</a:t>
            </a:r>
          </a:p>
        </p:txBody>
      </p:sp>
      <p:graphicFrame>
        <p:nvGraphicFramePr>
          <p:cNvPr id="5" name="Object 3"/>
          <p:cNvGraphicFramePr>
            <a:graphicFrameLocks noGrp="1" noChangeAspect="1"/>
          </p:cNvGraphicFramePr>
          <p:nvPr>
            <p:ph type="chart" idx="4294967295"/>
            <p:extLst>
              <p:ext uri="{D42A27DB-BD31-4B8C-83A1-F6EECF244321}">
                <p14:modId xmlns:p14="http://schemas.microsoft.com/office/powerpoint/2010/main" val="918173456"/>
              </p:ext>
            </p:extLst>
          </p:nvPr>
        </p:nvGraphicFramePr>
        <p:xfrm>
          <a:off x="342900" y="1283823"/>
          <a:ext cx="8458200" cy="53279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0E1CC10-40CC-4D00-AC97-84A3BDF74010}"/>
              </a:ext>
            </a:extLst>
          </p:cNvPr>
          <p:cNvSpPr txBox="1"/>
          <p:nvPr/>
        </p:nvSpPr>
        <p:spPr>
          <a:xfrm>
            <a:off x="0" y="6611779"/>
            <a:ext cx="7772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Source: National Center for Health Statistics, 2015-2017 National Health Interview Survey. Calculations by the CPWR Data Center.</a:t>
            </a:r>
          </a:p>
        </p:txBody>
      </p:sp>
    </p:spTree>
    <p:extLst>
      <p:ext uri="{BB962C8B-B14F-4D97-AF65-F5344CB8AC3E}">
        <p14:creationId xmlns:p14="http://schemas.microsoft.com/office/powerpoint/2010/main" val="533825522"/>
      </p:ext>
    </p:extLst>
  </p:cSld>
  <p:clrMapOvr>
    <a:masterClrMapping/>
  </p:clrMapOvr>
  <p:transition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557777"/>
              </p:ext>
            </p:extLst>
          </p:nvPr>
        </p:nvGraphicFramePr>
        <p:xfrm>
          <a:off x="342900" y="1246680"/>
          <a:ext cx="8458200" cy="5141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ctangle 3"/>
          <p:cNvSpPr/>
          <p:nvPr/>
        </p:nvSpPr>
        <p:spPr>
          <a:xfrm>
            <a:off x="0" y="6457890"/>
            <a:ext cx="7543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Note: Due to the revised record keeping rules, the estimates since the 2002 survey are not comparable with previous years for nonfatal injuries.</a:t>
            </a:r>
          </a:p>
          <a:p>
            <a:pPr eaLnBrk="0" hangingPunct="0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Source: </a:t>
            </a:r>
            <a:r>
              <a:rPr lang="en-US" altLang="zh-CN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U.S. Bureau of Labor Statistics, 1992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-2017 Survey of Occupational Injuries and Illnesses.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381000"/>
            <a:ext cx="8305800" cy="801707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Rate of nonfatal injuries resulting in days away from work, selected </a:t>
            </a:r>
            <a:b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industries, 1992-2017</a:t>
            </a:r>
          </a:p>
        </p:txBody>
      </p:sp>
    </p:spTree>
    <p:extLst>
      <p:ext uri="{BB962C8B-B14F-4D97-AF65-F5344CB8AC3E}">
        <p14:creationId xmlns:p14="http://schemas.microsoft.com/office/powerpoint/2010/main" val="3519791020"/>
      </p:ext>
    </p:extLst>
  </p:cSld>
  <p:clrMapOvr>
    <a:masterClrMapping/>
  </p:clrMapOvr>
  <p:transition spd="med"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8150" y="304800"/>
            <a:ext cx="8267700" cy="9144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17. Rate of self-reported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MSD symptoms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among construction </a:t>
            </a:r>
            <a:b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workers, by age group, 2015-2017 average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D03DEB5-9FC6-4882-A764-15EA4C542EDC}"/>
              </a:ext>
            </a:extLst>
          </p:cNvPr>
          <p:cNvSpPr txBox="1"/>
          <p:nvPr/>
        </p:nvSpPr>
        <p:spPr>
          <a:xfrm>
            <a:off x="0" y="6611779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Source: National Center for Health Statistics, 2015-2017 National Health Interview Survey. Calculations by the CPWR Data Center.</a:t>
            </a:r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0583427"/>
              </p:ext>
            </p:extLst>
          </p:nvPr>
        </p:nvGraphicFramePr>
        <p:xfrm>
          <a:off x="228600" y="1219200"/>
          <a:ext cx="8686800" cy="4943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47520384"/>
      </p:ext>
    </p:extLst>
  </p:cSld>
  <p:clrMapOvr>
    <a:masterClrMapping/>
  </p:clrMapOvr>
  <p:transition>
    <p:wip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81000"/>
            <a:ext cx="8382000" cy="762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18. Rate of work limitations due to arthritis or joint pain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among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construction workers, by age group, 2015-2017 average</a:t>
            </a:r>
          </a:p>
        </p:txBody>
      </p:sp>
      <p:graphicFrame>
        <p:nvGraphicFramePr>
          <p:cNvPr id="5" name="Object 3"/>
          <p:cNvGraphicFramePr>
            <a:graphicFrameLocks noGrp="1" noChangeAspect="1"/>
          </p:cNvGraphicFramePr>
          <p:nvPr>
            <p:ph type="chart" idx="4294967295"/>
            <p:extLst>
              <p:ext uri="{D42A27DB-BD31-4B8C-83A1-F6EECF244321}">
                <p14:modId xmlns:p14="http://schemas.microsoft.com/office/powerpoint/2010/main" val="3593288672"/>
              </p:ext>
            </p:extLst>
          </p:nvPr>
        </p:nvGraphicFramePr>
        <p:xfrm>
          <a:off x="381000" y="1364566"/>
          <a:ext cx="8382000" cy="4960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239FF9F-AD80-4D6E-869A-F2163074B00C}"/>
              </a:ext>
            </a:extLst>
          </p:cNvPr>
          <p:cNvSpPr txBox="1"/>
          <p:nvPr/>
        </p:nvSpPr>
        <p:spPr>
          <a:xfrm>
            <a:off x="0" y="6611780"/>
            <a:ext cx="7467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Source: National Center for Health Statistics, 2015-2017 National Health Interview Survey. Calculations by the CPWR Data Center.</a:t>
            </a:r>
          </a:p>
        </p:txBody>
      </p:sp>
    </p:spTree>
    <p:extLst>
      <p:ext uri="{BB962C8B-B14F-4D97-AF65-F5344CB8AC3E}">
        <p14:creationId xmlns:p14="http://schemas.microsoft.com/office/powerpoint/2010/main" val="3728266088"/>
      </p:ext>
    </p:extLst>
  </p:cSld>
  <p:clrMapOvr>
    <a:masterClrMapping/>
  </p:clrMapOvr>
  <p:transition>
    <p:wip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2066925"/>
            <a:ext cx="7848600" cy="1362075"/>
          </a:xfrm>
        </p:spPr>
        <p:txBody>
          <a:bodyPr>
            <a:noAutofit/>
          </a:bodyPr>
          <a:lstStyle/>
          <a:p>
            <a:pPr algn="ctr"/>
            <a:r>
              <a:rPr lang="en-US" sz="4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Resources to Address the Barriers to Preventing MSDs among Construction Workers</a:t>
            </a:r>
          </a:p>
        </p:txBody>
      </p:sp>
    </p:spTree>
    <p:extLst>
      <p:ext uri="{BB962C8B-B14F-4D97-AF65-F5344CB8AC3E}">
        <p14:creationId xmlns:p14="http://schemas.microsoft.com/office/powerpoint/2010/main" val="4121836043"/>
      </p:ext>
    </p:extLst>
  </p:cSld>
  <p:clrMapOvr>
    <a:masterClrMapping/>
  </p:clrMapOvr>
  <p:transition spd="slow">
    <p:wip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27818"/>
            <a:ext cx="8458200" cy="808038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 Evaluation results from the pilot workers’ ergonomics training program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2398568"/>
              </p:ext>
            </p:extLst>
          </p:nvPr>
        </p:nvGraphicFramePr>
        <p:xfrm>
          <a:off x="457200" y="14478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93917163"/>
      </p:ext>
    </p:extLst>
  </p:cSld>
  <p:clrMapOvr>
    <a:masterClrMapping/>
  </p:clrMapOvr>
  <p:transition spd="slow">
    <p:wip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218" y="457200"/>
            <a:ext cx="8375564" cy="639762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20. Company-level ergonomic program and project-level activities</a:t>
            </a: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852" y="1219200"/>
            <a:ext cx="8660296" cy="5036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7897530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90499" y="1219201"/>
            <a:ext cx="8763002" cy="5257800"/>
            <a:chOff x="152400" y="1219201"/>
            <a:chExt cx="8763002" cy="5257800"/>
          </a:xfrm>
        </p:grpSpPr>
        <p:graphicFrame>
          <p:nvGraphicFramePr>
            <p:cNvPr id="6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4814465"/>
                </p:ext>
              </p:extLst>
            </p:nvPr>
          </p:nvGraphicFramePr>
          <p:xfrm>
            <a:off x="152400" y="1219201"/>
            <a:ext cx="8763002" cy="5257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7" name="TextBox 6"/>
            <p:cNvSpPr txBox="1"/>
            <p:nvPr/>
          </p:nvSpPr>
          <p:spPr>
            <a:xfrm>
              <a:off x="2853491" y="1548825"/>
              <a:ext cx="1909010" cy="584775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OSHA revised </a:t>
              </a:r>
              <a:r>
                <a:rPr lang="en-US" sz="1600" dirty="0" smtClean="0">
                  <a:latin typeface="Times New Roman" pitchFamily="18" charset="0"/>
                  <a:cs typeface="Times New Roman" pitchFamily="18" charset="0"/>
                </a:rPr>
                <a:t>recordkeeping 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rules </a:t>
              </a:r>
            </a:p>
          </p:txBody>
        </p:sp>
        <p:cxnSp>
          <p:nvCxnSpPr>
            <p:cNvPr id="3" name="Straight Arrow Connector 2"/>
            <p:cNvCxnSpPr>
              <a:cxnSpLocks/>
            </p:cNvCxnSpPr>
            <p:nvPr/>
          </p:nvCxnSpPr>
          <p:spPr bwMode="auto">
            <a:xfrm flipV="1">
              <a:off x="3771901" y="2133600"/>
              <a:ext cx="0" cy="358463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2" name="Rectangle 1"/>
          <p:cNvSpPr/>
          <p:nvPr/>
        </p:nvSpPr>
        <p:spPr>
          <a:xfrm>
            <a:off x="495300" y="435114"/>
            <a:ext cx="8153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Number and rate of WMSDs resulting in days away from work in</a:t>
            </a:r>
          </a:p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construction, 1992-2017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0" y="6611779"/>
            <a:ext cx="7086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Source: U.S. Bureau of Labor Statistics, 1992-2017 Survey of Occupational Injuries and Illnesses.</a:t>
            </a:r>
          </a:p>
        </p:txBody>
      </p:sp>
    </p:spTree>
    <p:extLst>
      <p:ext uri="{BB962C8B-B14F-4D97-AF65-F5344CB8AC3E}">
        <p14:creationId xmlns:p14="http://schemas.microsoft.com/office/powerpoint/2010/main" val="943406906"/>
      </p:ext>
    </p:extLst>
  </p:cSld>
  <p:clrMapOvr>
    <a:masterClrMapping/>
  </p:clrMapOvr>
  <p:transition spd="med" advClick="0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14350" y="465126"/>
            <a:ext cx="8115300" cy="75407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l"/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Rate of WMSDs resulting in days away from work, by major industry, </a:t>
            </a:r>
            <a:b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2017</a:t>
            </a:r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996841257"/>
              </p:ext>
            </p:extLst>
          </p:nvPr>
        </p:nvGraphicFramePr>
        <p:xfrm>
          <a:off x="419100" y="1135074"/>
          <a:ext cx="8305800" cy="5341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6611779"/>
            <a:ext cx="891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Source: </a:t>
            </a:r>
            <a:r>
              <a:rPr lang="en-US" altLang="zh-CN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U.S. Bureau of Labor Statistics, 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2017 Survey of Occupational Injuries and Illnesses.</a:t>
            </a:r>
          </a:p>
        </p:txBody>
      </p:sp>
    </p:spTree>
    <p:extLst>
      <p:ext uri="{BB962C8B-B14F-4D97-AF65-F5344CB8AC3E}">
        <p14:creationId xmlns:p14="http://schemas.microsoft.com/office/powerpoint/2010/main" val="3485299159"/>
      </p:ext>
    </p:extLst>
  </p:cSld>
  <p:clrMapOvr>
    <a:masterClrMapping/>
  </p:clrMapOvr>
  <p:transition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381000"/>
            <a:ext cx="8305800" cy="762000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Median days away from work, WMSDs versus all nonfatal injuries in </a:t>
            </a:r>
            <a:b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construction, 1992-2017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871283732"/>
              </p:ext>
            </p:extLst>
          </p:nvPr>
        </p:nvGraphicFramePr>
        <p:xfrm>
          <a:off x="419100" y="1143000"/>
          <a:ext cx="8305800" cy="52754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6611779"/>
            <a:ext cx="6553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Source: U.S. Bureau of Labor Statistics, 1992-2017 Survey of Occupational Injuries and Illnesses.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9A75205-1C9C-4EA1-B25C-B90C25C46D03}"/>
              </a:ext>
            </a:extLst>
          </p:cNvPr>
          <p:cNvSpPr txBox="1"/>
          <p:nvPr/>
        </p:nvSpPr>
        <p:spPr>
          <a:xfrm>
            <a:off x="8153400" y="5757446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930777197"/>
      </p:ext>
    </p:extLst>
  </p:cSld>
  <p:clrMapOvr>
    <a:masterClrMapping/>
  </p:clrMapOvr>
  <p:transition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24852"/>
            <a:ext cx="8382000" cy="718148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Causes of WMSDs resulting in days away from work in construction,</a:t>
            </a:r>
            <a:b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2017</a:t>
            </a:r>
          </a:p>
        </p:txBody>
      </p:sp>
      <p:graphicFrame>
        <p:nvGraphicFramePr>
          <p:cNvPr id="6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926496401"/>
              </p:ext>
            </p:extLst>
          </p:nvPr>
        </p:nvGraphicFramePr>
        <p:xfrm>
          <a:off x="101837" y="1001766"/>
          <a:ext cx="8686800" cy="56064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429000" y="1350582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= 19,960 injuries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6457890"/>
            <a:ext cx="792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Note: “Other” includes overexertion and bodily reaction, unspecified; and multiple types of overexertion and bodily reactions. </a:t>
            </a:r>
          </a:p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Source: U.S. Bureau of Labor Statistics, 2017 Survey of Occupational Injuries and Illnesses.</a:t>
            </a:r>
          </a:p>
        </p:txBody>
      </p:sp>
    </p:spTree>
    <p:extLst>
      <p:ext uri="{BB962C8B-B14F-4D97-AF65-F5344CB8AC3E}">
        <p14:creationId xmlns:p14="http://schemas.microsoft.com/office/powerpoint/2010/main" val="1559858700"/>
      </p:ext>
    </p:extLst>
  </p:cSld>
  <p:clrMapOvr>
    <a:masterClrMapping/>
  </p:clrMapOvr>
  <p:transition spd="med" advClick="0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82000" cy="6858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WMSDs resulting in days away from work in construction, by nature of </a:t>
            </a:r>
            <a:b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injury, 2017</a:t>
            </a: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9968450"/>
              </p:ext>
            </p:extLst>
          </p:nvPr>
        </p:nvGraphicFramePr>
        <p:xfrm>
          <a:off x="0" y="1343085"/>
          <a:ext cx="9131300" cy="5381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314700" y="1339334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= 19,960 injuries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" y="6324600"/>
            <a:ext cx="655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Note: “Other” 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includes Bruise, contusions, 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multiple 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traumatic 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injuries with sprains or fractures, etc.</a:t>
            </a:r>
          </a:p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U.S. Bureau of Labor Statistics, 2017 Survey of Occupational Injuries and Illnesses.</a:t>
            </a:r>
          </a:p>
        </p:txBody>
      </p:sp>
    </p:spTree>
    <p:extLst>
      <p:ext uri="{BB962C8B-B14F-4D97-AF65-F5344CB8AC3E}">
        <p14:creationId xmlns:p14="http://schemas.microsoft.com/office/powerpoint/2010/main" val="4212803115"/>
      </p:ext>
    </p:extLst>
  </p:cSld>
  <p:clrMapOvr>
    <a:masterClrMapping/>
  </p:clrMapOvr>
  <p:transition spd="med" advClick="0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82001" cy="8382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WMSDs resulting in days away from work in construction, by body part, </a:t>
            </a:r>
            <a:b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2011 to 2017</a:t>
            </a:r>
          </a:p>
        </p:txBody>
      </p:sp>
      <p:graphicFrame>
        <p:nvGraphicFramePr>
          <p:cNvPr id="3" name="Chart Placeholder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304665774"/>
              </p:ext>
            </p:extLst>
          </p:nvPr>
        </p:nvGraphicFramePr>
        <p:xfrm>
          <a:off x="266700" y="1371600"/>
          <a:ext cx="86106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611779"/>
            <a:ext cx="6553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Source: U.S. Bureau of Labor Statistics, 2011-2017 Survey of Occupational Injuries and Illnesses.</a:t>
            </a:r>
          </a:p>
        </p:txBody>
      </p:sp>
    </p:spTree>
    <p:extLst>
      <p:ext uri="{BB962C8B-B14F-4D97-AF65-F5344CB8AC3E}">
        <p14:creationId xmlns:p14="http://schemas.microsoft.com/office/powerpoint/2010/main" val="4168749076"/>
      </p:ext>
    </p:extLst>
  </p:cSld>
  <p:clrMapOvr>
    <a:masterClrMapping/>
  </p:clrMapOvr>
  <p:transition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82001" cy="8382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Distribution of WMSDs resulting in days away from work, by body part, </a:t>
            </a:r>
            <a:b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construction versus all industries, 2017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304002"/>
            <a:ext cx="8763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Note: Upper extremities include shoulder, arm, wrist, and hand; lower extremities include knee, ankle, and foot (toe, toenail); other includes trunk (except back) and all other uncategorized body parts.</a:t>
            </a:r>
          </a:p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Source: U.S. Bureau of Labor Statistics, 2017 Survey of Occupational Injuries and Illnesses.</a:t>
            </a:r>
          </a:p>
        </p:txBody>
      </p:sp>
      <p:graphicFrame>
        <p:nvGraphicFramePr>
          <p:cNvPr id="6" name="Object 2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733131225"/>
              </p:ext>
            </p:extLst>
          </p:nvPr>
        </p:nvGraphicFramePr>
        <p:xfrm>
          <a:off x="571500" y="1399401"/>
          <a:ext cx="80010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31907808"/>
      </p:ext>
    </p:extLst>
  </p:cSld>
  <p:clrMapOvr>
    <a:masterClrMapping/>
  </p:clrMapOvr>
  <p:transition>
    <p:wip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7096</TotalTime>
  <Words>1070</Words>
  <Application>Microsoft Office PowerPoint</Application>
  <PresentationFormat>On-screen Show (4:3)</PresentationFormat>
  <Paragraphs>142</Paragraphs>
  <Slides>24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Work-related MSDs Reported by Employers (SOII Data)</vt:lpstr>
      <vt:lpstr>1. Rate of nonfatal injuries resulting in days away from work, selected      industries, 1992-2017</vt:lpstr>
      <vt:lpstr>PowerPoint Presentation</vt:lpstr>
      <vt:lpstr>3. Rate of WMSDs resulting in days away from work, by major industry,      2017</vt:lpstr>
      <vt:lpstr>4. Median days away from work, WMSDs versus all nonfatal injuries in      construction, 1992-2017</vt:lpstr>
      <vt:lpstr>5. Causes of WMSDs resulting in days away from work in construction,     2017</vt:lpstr>
      <vt:lpstr>6. WMSDs resulting in days away from work in construction, by nature of      injury, 2017</vt:lpstr>
      <vt:lpstr>7. WMSDs resulting in days away from work in construction, by body part,       2011 to 2017</vt:lpstr>
      <vt:lpstr>8. Distribution of WMSDs resulting in days away from work, by body part,      construction versus all industries, 2017</vt:lpstr>
      <vt:lpstr>Work-related MSDs among Worker Subgroups</vt:lpstr>
      <vt:lpstr>9. Rate of WMSDs resulting in days away from work in construction,      by race/ethnicity, 2015-2017 average</vt:lpstr>
      <vt:lpstr>10. Distribution of WMSDs resulting in days away from work by age group        in construction, 2003-2017</vt:lpstr>
      <vt:lpstr>11. Rate of WMSDs resulting in days away from work by age group in       construction, 2015-2017 average</vt:lpstr>
      <vt:lpstr>PowerPoint Presentation</vt:lpstr>
      <vt:lpstr>PowerPoint Presentation</vt:lpstr>
      <vt:lpstr>PowerPoint Presentation</vt:lpstr>
      <vt:lpstr>14. Self-reported low back pain (in the past three months) among construction        workers, 2002-2017</vt:lpstr>
      <vt:lpstr>15. Rate of self-reported low back pain (in the past three months) among construction workers by race/ethnicity, 2015-2017 average</vt:lpstr>
      <vt:lpstr>16. Rate of self-reported MSD symptoms among construction workers, by age group,        2015-2017 average</vt:lpstr>
      <vt:lpstr>17. Rate of self-reported MSD symptoms among construction        workers, by age group, 2015-2017 average</vt:lpstr>
      <vt:lpstr>18. Rate of work limitations due to arthritis or joint pain among        construction workers, by age group, 2015-2017 average</vt:lpstr>
      <vt:lpstr>Resources to Address the Barriers to Preventing MSDs among Construction Workers</vt:lpstr>
      <vt:lpstr>19. Evaluation results from the pilot workers’ ergonomics training program</vt:lpstr>
      <vt:lpstr>20. Company-level ergonomic program and project-level activities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SOII FINDINGS</dc:title>
  <dc:creator>CPWR Intern</dc:creator>
  <cp:lastModifiedBy>Sharretta Benjamin</cp:lastModifiedBy>
  <cp:revision>244</cp:revision>
  <cp:lastPrinted>2019-10-10T13:27:00Z</cp:lastPrinted>
  <dcterms:created xsi:type="dcterms:W3CDTF">2019-06-21T15:40:00Z</dcterms:created>
  <dcterms:modified xsi:type="dcterms:W3CDTF">2019-10-11T20:34:02Z</dcterms:modified>
</cp:coreProperties>
</file>