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notesSlides/notesSlide7.xml" ContentType="application/vnd.openxmlformats-officedocument.presentationml.notesSlide+xml"/>
  <Override PartName="/ppt/charts/chart7.xml" ContentType="application/vnd.openxmlformats-officedocument.drawingml.chart+xml"/>
  <Override PartName="/ppt/notesSlides/notesSlide8.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9.xml" ContentType="application/vnd.openxmlformats-officedocument.presentationml.notesSlide+xml"/>
  <Override PartName="/ppt/charts/chart10.xml" ContentType="application/vnd.openxmlformats-officedocument.drawingml.chart+xml"/>
  <Override PartName="/ppt/notesSlides/notesSlide10.xml" ContentType="application/vnd.openxmlformats-officedocument.presentationml.notesSlide+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notesSlides/notesSlide11.xml" ContentType="application/vnd.openxmlformats-officedocument.presentationml.notesSlide+xml"/>
  <Override PartName="/ppt/charts/chart14.xml" ContentType="application/vnd.openxmlformats-officedocument.drawingml.chart+xml"/>
  <Override PartName="/ppt/drawings/drawing1.xml" ContentType="application/vnd.openxmlformats-officedocument.drawingml.chartshapes+xml"/>
  <Override PartName="/ppt/notesSlides/notesSlide12.xml" ContentType="application/vnd.openxmlformats-officedocument.presentationml.notesSlide+xml"/>
  <Override PartName="/ppt/charts/chart15.xml" ContentType="application/vnd.openxmlformats-officedocument.drawingml.chart+xml"/>
  <Override PartName="/ppt/notesSlides/notesSlide13.xml" ContentType="application/vnd.openxmlformats-officedocument.presentationml.notesSlide+xml"/>
  <Override PartName="/ppt/charts/chart16.xml" ContentType="application/vnd.openxmlformats-officedocument.drawingml.chart+xml"/>
  <Override PartName="/ppt/notesSlides/notesSlide14.xml" ContentType="application/vnd.openxmlformats-officedocument.presentationml.notesSlide+xml"/>
  <Override PartName="/ppt/charts/chart17.xml" ContentType="application/vnd.openxmlformats-officedocument.drawingml.chart+xml"/>
  <Override PartName="/ppt/notesSlides/notesSlide15.xml" ContentType="application/vnd.openxmlformats-officedocument.presentationml.notesSlide+xml"/>
  <Override PartName="/ppt/charts/chart18.xml" ContentType="application/vnd.openxmlformats-officedocument.drawingml.chart+xml"/>
  <Override PartName="/ppt/notesSlides/notesSlide16.xml" ContentType="application/vnd.openxmlformats-officedocument.presentationml.notesSlide+xml"/>
  <Override PartName="/ppt/charts/chart19.xml" ContentType="application/vnd.openxmlformats-officedocument.drawingml.chart+xml"/>
  <Override PartName="/ppt/notesSlides/notesSlide17.xml" ContentType="application/vnd.openxmlformats-officedocument.presentationml.notesSlide+xml"/>
  <Override PartName="/ppt/charts/chart20.xml" ContentType="application/vnd.openxmlformats-officedocument.drawingml.chart+xml"/>
  <Override PartName="/ppt/notesSlides/notesSlide18.xml" ContentType="application/vnd.openxmlformats-officedocument.presentationml.notesSlide+xml"/>
  <Override PartName="/ppt/charts/chart21.xml" ContentType="application/vnd.openxmlformats-officedocument.drawingml.chart+xml"/>
  <Override PartName="/ppt/notesSlides/notesSlide19.xml" ContentType="application/vnd.openxmlformats-officedocument.presentationml.notesSlide+xml"/>
  <Override PartName="/ppt/charts/chart22.xml" ContentType="application/vnd.openxmlformats-officedocument.drawingml.chart+xml"/>
  <Override PartName="/ppt/notesSlides/notesSlide20.xml" ContentType="application/vnd.openxmlformats-officedocument.presentationml.notesSlide+xml"/>
  <Override PartName="/ppt/charts/chart23.xml" ContentType="application/vnd.openxmlformats-officedocument.drawingml.chart+xml"/>
  <Override PartName="/ppt/notesSlides/notesSlide21.xml" ContentType="application/vnd.openxmlformats-officedocument.presentationml.notesSlide+xml"/>
  <Override PartName="/ppt/charts/chart24.xml" ContentType="application/vnd.openxmlformats-officedocument.drawingml.chart+xml"/>
  <Override PartName="/ppt/notesSlides/notesSlide22.xml" ContentType="application/vnd.openxmlformats-officedocument.presentationml.notesSlide+xml"/>
  <Override PartName="/ppt/charts/chart2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328" r:id="rId2"/>
    <p:sldId id="297" r:id="rId3"/>
    <p:sldId id="260" r:id="rId4"/>
    <p:sldId id="365" r:id="rId5"/>
    <p:sldId id="268" r:id="rId6"/>
    <p:sldId id="273" r:id="rId7"/>
    <p:sldId id="276" r:id="rId8"/>
    <p:sldId id="279" r:id="rId9"/>
    <p:sldId id="277" r:id="rId10"/>
    <p:sldId id="270" r:id="rId11"/>
    <p:sldId id="331" r:id="rId12"/>
    <p:sldId id="364" r:id="rId13"/>
    <p:sldId id="358" r:id="rId14"/>
    <p:sldId id="315" r:id="rId15"/>
    <p:sldId id="316" r:id="rId16"/>
    <p:sldId id="317" r:id="rId17"/>
    <p:sldId id="354" r:id="rId18"/>
    <p:sldId id="334" r:id="rId19"/>
    <p:sldId id="359" r:id="rId20"/>
    <p:sldId id="360" r:id="rId21"/>
    <p:sldId id="361" r:id="rId22"/>
    <p:sldId id="362" r:id="rId2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35" autoAdjust="0"/>
    <p:restoredTop sz="82543" autoAdjust="0"/>
  </p:normalViewPr>
  <p:slideViewPr>
    <p:cSldViewPr>
      <p:cViewPr varScale="1">
        <p:scale>
          <a:sx n="58" d="100"/>
          <a:sy n="58" d="100"/>
        </p:scale>
        <p:origin x="53" y="2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172"/>
    </p:cViewPr>
  </p:sorterViewPr>
  <p:notesViewPr>
    <p:cSldViewPr>
      <p:cViewPr varScale="1">
        <p:scale>
          <a:sx n="87" d="100"/>
          <a:sy n="87" d="100"/>
        </p:scale>
        <p:origin x="-3768" y="-7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7078786204356018E-2"/>
          <c:y val="2.49176977228691E-2"/>
          <c:w val="0.80595178892112174"/>
          <c:h val="0.84617237743705143"/>
        </c:manualLayout>
      </c:layout>
      <c:barChart>
        <c:barDir val="col"/>
        <c:grouping val="clustered"/>
        <c:varyColors val="0"/>
        <c:ser>
          <c:idx val="1"/>
          <c:order val="1"/>
          <c:tx>
            <c:strRef>
              <c:f>Sheet1!$D$5</c:f>
              <c:strCache>
                <c:ptCount val="1"/>
                <c:pt idx="0">
                  <c:v>All industries</c:v>
                </c:pt>
              </c:strCache>
            </c:strRef>
          </c:tx>
          <c:spPr>
            <a:solidFill>
              <a:srgbClr val="0070C0"/>
            </a:solidFill>
          </c:spPr>
          <c:invertIfNegative val="0"/>
          <c:dLbls>
            <c:spPr>
              <a:noFill/>
              <a:ln>
                <a:noFill/>
              </a:ln>
              <a:effectLst/>
            </c:spPr>
            <c:txPr>
              <a:bodyPr wrap="square" lIns="38100" tIns="19050" rIns="38100" bIns="19050" anchor="ctr">
                <a:spAutoFit/>
              </a:bodyPr>
              <a:lstStyle/>
              <a:p>
                <a:pPr>
                  <a:defRPr sz="1600" b="0">
                    <a:solidFill>
                      <a:srgbClr val="0070C0"/>
                    </a:solidFill>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Sheet1!$A$6:$A$13</c:f>
              <c:numCache>
                <c:formatCode>General</c:formatCode>
                <c:ptCount val="8"/>
                <c:pt idx="0">
                  <c:v>2011</c:v>
                </c:pt>
                <c:pt idx="1">
                  <c:v>2012</c:v>
                </c:pt>
                <c:pt idx="2">
                  <c:v>2013</c:v>
                </c:pt>
                <c:pt idx="3">
                  <c:v>2014</c:v>
                </c:pt>
                <c:pt idx="4">
                  <c:v>2015</c:v>
                </c:pt>
                <c:pt idx="5">
                  <c:v>2016</c:v>
                </c:pt>
                <c:pt idx="6">
                  <c:v>2017</c:v>
                </c:pt>
                <c:pt idx="7">
                  <c:v>2018</c:v>
                </c:pt>
              </c:numCache>
            </c:numRef>
          </c:cat>
          <c:val>
            <c:numRef>
              <c:f>Sheet1!$D$6:$D$13</c:f>
              <c:numCache>
                <c:formatCode>General</c:formatCode>
                <c:ptCount val="8"/>
                <c:pt idx="0">
                  <c:v>73</c:v>
                </c:pt>
                <c:pt idx="1">
                  <c:v>65</c:v>
                </c:pt>
                <c:pt idx="2">
                  <c:v>82</c:v>
                </c:pt>
                <c:pt idx="3">
                  <c:v>114</c:v>
                </c:pt>
                <c:pt idx="4">
                  <c:v>165</c:v>
                </c:pt>
                <c:pt idx="5">
                  <c:v>217</c:v>
                </c:pt>
                <c:pt idx="6">
                  <c:v>272</c:v>
                </c:pt>
                <c:pt idx="7">
                  <c:v>305</c:v>
                </c:pt>
              </c:numCache>
            </c:numRef>
          </c:val>
          <c:extLst>
            <c:ext xmlns:c16="http://schemas.microsoft.com/office/drawing/2014/chart" uri="{C3380CC4-5D6E-409C-BE32-E72D297353CC}">
              <c16:uniqueId val="{00000000-4025-4A74-B660-265DC7CDAAED}"/>
            </c:ext>
          </c:extLst>
        </c:ser>
        <c:dLbls>
          <c:showLegendKey val="0"/>
          <c:showVal val="0"/>
          <c:showCatName val="0"/>
          <c:showSerName val="0"/>
          <c:showPercent val="0"/>
          <c:showBubbleSize val="0"/>
        </c:dLbls>
        <c:gapWidth val="82"/>
        <c:axId val="95980928"/>
        <c:axId val="95979008"/>
      </c:barChart>
      <c:lineChart>
        <c:grouping val="standard"/>
        <c:varyColors val="0"/>
        <c:ser>
          <c:idx val="0"/>
          <c:order val="0"/>
          <c:tx>
            <c:strRef>
              <c:f>Sheet1!$C$5</c:f>
              <c:strCache>
                <c:ptCount val="1"/>
                <c:pt idx="0">
                  <c:v>Change</c:v>
                </c:pt>
              </c:strCache>
            </c:strRef>
          </c:tx>
          <c:spPr>
            <a:ln w="25400">
              <a:solidFill>
                <a:srgbClr val="C00000"/>
              </a:solidFill>
            </a:ln>
          </c:spPr>
          <c:marker>
            <c:symbol val="none"/>
          </c:marker>
          <c:dPt>
            <c:idx val="3"/>
            <c:bubble3D val="0"/>
            <c:extLst>
              <c:ext xmlns:c16="http://schemas.microsoft.com/office/drawing/2014/chart" uri="{C3380CC4-5D6E-409C-BE32-E72D297353CC}">
                <c16:uniqueId val="{00000000-1C0F-40BE-9B89-4022F82C118A}"/>
              </c:ext>
            </c:extLst>
          </c:dPt>
          <c:dPt>
            <c:idx val="4"/>
            <c:bubble3D val="0"/>
            <c:extLst>
              <c:ext xmlns:c16="http://schemas.microsoft.com/office/drawing/2014/chart" uri="{C3380CC4-5D6E-409C-BE32-E72D297353CC}">
                <c16:uniqueId val="{00000001-1C0F-40BE-9B89-4022F82C118A}"/>
              </c:ext>
            </c:extLst>
          </c:dPt>
          <c:dLbls>
            <c:dLbl>
              <c:idx val="0"/>
              <c:layout>
                <c:manualLayout>
                  <c:x val="-3.3583022516922224E-2"/>
                  <c:y val="2.969466656716598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60E-400C-A4F5-3027E7A14662}"/>
                </c:ext>
              </c:extLst>
            </c:dLbl>
            <c:dLbl>
              <c:idx val="7"/>
              <c:layout>
                <c:manualLayout>
                  <c:x val="-2.8168830869825481E-2"/>
                  <c:y val="-2.97893836501093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C5E-4743-9290-495F793DD3D7}"/>
                </c:ext>
              </c:extLst>
            </c:dLbl>
            <c:numFmt formatCode="#,##0.0" sourceLinked="0"/>
            <c:spPr>
              <a:noFill/>
              <a:ln>
                <a:noFill/>
              </a:ln>
              <a:effectLst/>
            </c:spPr>
            <c:txPr>
              <a:bodyPr/>
              <a:lstStyle/>
              <a:p>
                <a:pPr>
                  <a:defRPr sz="1600" b="1">
                    <a:solidFill>
                      <a:srgbClr val="C00000"/>
                    </a:solidFill>
                    <a:latin typeface="Times New Roman" panose="02020603050405020304" pitchFamily="18" charset="0"/>
                    <a:cs typeface="Times New Roman" panose="02020603050405020304" pitchFamily="18" charset="0"/>
                  </a:defRPr>
                </a:pPr>
                <a:endParaRPr lang="en-US"/>
              </a:p>
            </c:txPr>
            <c:dLblPos val="l"/>
            <c:showLegendKey val="0"/>
            <c:showVal val="0"/>
            <c:showCatName val="0"/>
            <c:showSerName val="0"/>
            <c:showPercent val="0"/>
            <c:showBubbleSize val="0"/>
            <c:extLst>
              <c:ext xmlns:c15="http://schemas.microsoft.com/office/drawing/2012/chart" uri="{CE6537A1-D6FC-4f65-9D91-7224C49458BB}">
                <c15:showLeaderLines val="0"/>
              </c:ext>
            </c:extLst>
          </c:dLbls>
          <c:cat>
            <c:numRef>
              <c:f>Sheet1!$A$6:$A$13</c:f>
              <c:numCache>
                <c:formatCode>General</c:formatCode>
                <c:ptCount val="8"/>
                <c:pt idx="0">
                  <c:v>2011</c:v>
                </c:pt>
                <c:pt idx="1">
                  <c:v>2012</c:v>
                </c:pt>
                <c:pt idx="2">
                  <c:v>2013</c:v>
                </c:pt>
                <c:pt idx="3">
                  <c:v>2014</c:v>
                </c:pt>
                <c:pt idx="4">
                  <c:v>2015</c:v>
                </c:pt>
                <c:pt idx="5">
                  <c:v>2016</c:v>
                </c:pt>
                <c:pt idx="6">
                  <c:v>2017</c:v>
                </c:pt>
                <c:pt idx="7">
                  <c:v>2018</c:v>
                </c:pt>
              </c:numCache>
            </c:numRef>
          </c:cat>
          <c:val>
            <c:numRef>
              <c:f>Sheet1!$C$6:$C$13</c:f>
              <c:numCache>
                <c:formatCode>0.00</c:formatCode>
                <c:ptCount val="8"/>
                <c:pt idx="0" formatCode="General">
                  <c:v>1</c:v>
                </c:pt>
                <c:pt idx="1">
                  <c:v>0.8904109589041096</c:v>
                </c:pt>
                <c:pt idx="2">
                  <c:v>1.1232876712328768</c:v>
                </c:pt>
                <c:pt idx="3">
                  <c:v>1.5616438356164384</c:v>
                </c:pt>
                <c:pt idx="4">
                  <c:v>2.2602739726027399</c:v>
                </c:pt>
                <c:pt idx="5">
                  <c:v>2.9726027397260273</c:v>
                </c:pt>
                <c:pt idx="6">
                  <c:v>3.7260273972602738</c:v>
                </c:pt>
                <c:pt idx="7">
                  <c:v>4.1780821917808222</c:v>
                </c:pt>
              </c:numCache>
            </c:numRef>
          </c:val>
          <c:smooth val="0"/>
          <c:extLst>
            <c:ext xmlns:c16="http://schemas.microsoft.com/office/drawing/2014/chart" uri="{C3380CC4-5D6E-409C-BE32-E72D297353CC}">
              <c16:uniqueId val="{00000002-1C0F-40BE-9B89-4022F82C118A}"/>
            </c:ext>
          </c:extLst>
        </c:ser>
        <c:dLbls>
          <c:showLegendKey val="0"/>
          <c:showVal val="0"/>
          <c:showCatName val="0"/>
          <c:showSerName val="0"/>
          <c:showPercent val="0"/>
          <c:showBubbleSize val="0"/>
        </c:dLbls>
        <c:marker val="1"/>
        <c:smooth val="0"/>
        <c:axId val="95997312"/>
        <c:axId val="95995392"/>
      </c:lineChart>
      <c:valAx>
        <c:axId val="95979008"/>
        <c:scaling>
          <c:orientation val="minMax"/>
        </c:scaling>
        <c:delete val="0"/>
        <c:axPos val="l"/>
        <c:title>
          <c:tx>
            <c:rich>
              <a:bodyPr/>
              <a:lstStyle/>
              <a:p>
                <a:pPr algn="ctr" rtl="0">
                  <a:defRPr sz="1400" b="1" baseline="0">
                    <a:solidFill>
                      <a:schemeClr val="tx1"/>
                    </a:solidFill>
                    <a:latin typeface="+mn-lt"/>
                    <a:cs typeface="Times New Roman" panose="02020603050405020304" pitchFamily="18" charset="0"/>
                  </a:defRPr>
                </a:pPr>
                <a:r>
                  <a:rPr lang="en-US" sz="1600" b="0" baseline="0" dirty="0">
                    <a:solidFill>
                      <a:srgbClr val="0070C0"/>
                    </a:solidFill>
                    <a:latin typeface="Times New Roman" panose="02020603050405020304" pitchFamily="18" charset="0"/>
                    <a:cs typeface="Times New Roman" panose="02020603050405020304" pitchFamily="18" charset="0"/>
                  </a:rPr>
                  <a:t>Number of deaths</a:t>
                </a:r>
              </a:p>
            </c:rich>
          </c:tx>
          <c:layout>
            <c:manualLayout>
              <c:xMode val="edge"/>
              <c:yMode val="edge"/>
              <c:x val="2.0554174149283971E-3"/>
              <c:y val="0.2994347590646162"/>
            </c:manualLayout>
          </c:layout>
          <c:overlay val="0"/>
        </c:title>
        <c:numFmt formatCode="General" sourceLinked="1"/>
        <c:majorTickMark val="out"/>
        <c:minorTickMark val="none"/>
        <c:tickLblPos val="nextTo"/>
        <c:spPr>
          <a:ln>
            <a:solidFill>
              <a:srgbClr val="0070C0"/>
            </a:solidFill>
          </a:ln>
        </c:spPr>
        <c:txPr>
          <a:bodyPr/>
          <a:lstStyle/>
          <a:p>
            <a:pPr algn="ctr" rtl="0">
              <a:defRPr sz="1600" b="0">
                <a:latin typeface="Times New Roman" panose="02020603050405020304" pitchFamily="18" charset="0"/>
                <a:cs typeface="Times New Roman" panose="02020603050405020304" pitchFamily="18" charset="0"/>
              </a:defRPr>
            </a:pPr>
            <a:endParaRPr lang="en-US"/>
          </a:p>
        </c:txPr>
        <c:crossAx val="95980928"/>
        <c:crosses val="autoZero"/>
        <c:crossBetween val="between"/>
      </c:valAx>
      <c:catAx>
        <c:axId val="95980928"/>
        <c:scaling>
          <c:orientation val="minMax"/>
        </c:scaling>
        <c:delete val="0"/>
        <c:axPos val="b"/>
        <c:title>
          <c:tx>
            <c:rich>
              <a:bodyPr/>
              <a:lstStyle/>
              <a:p>
                <a:pPr>
                  <a:defRPr/>
                </a:pPr>
                <a:r>
                  <a:rPr lang="en-US" sz="1600" b="0" dirty="0">
                    <a:solidFill>
                      <a:schemeClr val="tx1"/>
                    </a:solidFill>
                    <a:latin typeface="Times New Roman" panose="02020603050405020304" pitchFamily="18" charset="0"/>
                    <a:cs typeface="Times New Roman" panose="02020603050405020304" pitchFamily="18" charset="0"/>
                  </a:rPr>
                  <a:t>Year</a:t>
                </a:r>
              </a:p>
            </c:rich>
          </c:tx>
          <c:layout>
            <c:manualLayout>
              <c:xMode val="edge"/>
              <c:yMode val="edge"/>
              <c:x val="0.48288725422480072"/>
              <c:y val="0.94234523324320862"/>
            </c:manualLayout>
          </c:layout>
          <c:overlay val="0"/>
        </c:title>
        <c:numFmt formatCode="General" sourceLinked="0"/>
        <c:majorTickMark val="out"/>
        <c:minorTickMark val="none"/>
        <c:tickLblPos val="nextTo"/>
        <c:txPr>
          <a:bodyPr/>
          <a:lstStyle/>
          <a:p>
            <a:pPr algn="ctr" rtl="0">
              <a:defRPr sz="1600" baseline="0">
                <a:solidFill>
                  <a:schemeClr val="tx1"/>
                </a:solidFill>
                <a:latin typeface="Times New Roman" panose="02020603050405020304" pitchFamily="18" charset="0"/>
                <a:cs typeface="Times New Roman" panose="02020603050405020304" pitchFamily="18" charset="0"/>
              </a:defRPr>
            </a:pPr>
            <a:endParaRPr lang="en-US"/>
          </a:p>
        </c:txPr>
        <c:crossAx val="95979008"/>
        <c:crosses val="autoZero"/>
        <c:auto val="1"/>
        <c:lblAlgn val="ctr"/>
        <c:lblOffset val="100"/>
        <c:noMultiLvlLbl val="0"/>
      </c:catAx>
      <c:valAx>
        <c:axId val="95995392"/>
        <c:scaling>
          <c:orientation val="minMax"/>
          <c:max val="8"/>
        </c:scaling>
        <c:delete val="0"/>
        <c:axPos val="r"/>
        <c:title>
          <c:tx>
            <c:rich>
              <a:bodyPr rot="5400000" vert="horz"/>
              <a:lstStyle/>
              <a:p>
                <a:pPr algn="ctr" rtl="0">
                  <a:defRPr sz="1400" b="1">
                    <a:solidFill>
                      <a:srgbClr val="FF0000"/>
                    </a:solidFill>
                    <a:latin typeface="Times New Roman" panose="02020603050405020304" pitchFamily="18" charset="0"/>
                    <a:cs typeface="Times New Roman" panose="02020603050405020304" pitchFamily="18" charset="0"/>
                  </a:defRPr>
                </a:pPr>
                <a:r>
                  <a:rPr lang="en-US" sz="1600" b="0" dirty="0">
                    <a:solidFill>
                      <a:srgbClr val="C00000"/>
                    </a:solidFill>
                    <a:latin typeface="Times New Roman" panose="02020603050405020304" pitchFamily="18" charset="0"/>
                    <a:cs typeface="Times New Roman" panose="02020603050405020304" pitchFamily="18" charset="0"/>
                  </a:rPr>
                  <a:t> Change (Baseline</a:t>
                </a:r>
                <a:r>
                  <a:rPr lang="en-US" sz="1600" b="0" baseline="0" dirty="0">
                    <a:solidFill>
                      <a:srgbClr val="C00000"/>
                    </a:solidFill>
                    <a:latin typeface="Times New Roman" panose="02020603050405020304" pitchFamily="18" charset="0"/>
                    <a:cs typeface="Times New Roman" panose="02020603050405020304" pitchFamily="18" charset="0"/>
                  </a:rPr>
                  <a:t> = 2011)</a:t>
                </a:r>
              </a:p>
            </c:rich>
          </c:tx>
          <c:layout>
            <c:manualLayout>
              <c:xMode val="edge"/>
              <c:yMode val="edge"/>
              <c:x val="0.9570175438596491"/>
              <c:y val="0.22814723818380472"/>
            </c:manualLayout>
          </c:layout>
          <c:overlay val="0"/>
        </c:title>
        <c:numFmt formatCode="#,##0.0" sourceLinked="0"/>
        <c:majorTickMark val="out"/>
        <c:minorTickMark val="none"/>
        <c:tickLblPos val="nextTo"/>
        <c:spPr>
          <a:ln>
            <a:solidFill>
              <a:srgbClr val="C00000"/>
            </a:solidFill>
          </a:ln>
        </c:spPr>
        <c:txPr>
          <a:bodyPr/>
          <a:lstStyle/>
          <a:p>
            <a:pPr algn="ctr" rtl="0">
              <a:defRPr sz="1600" baseline="0">
                <a:solidFill>
                  <a:srgbClr val="C00000"/>
                </a:solidFill>
                <a:latin typeface="Times New Roman" panose="02020603050405020304" pitchFamily="18" charset="0"/>
                <a:cs typeface="Times New Roman" panose="02020603050405020304" pitchFamily="18" charset="0"/>
              </a:defRPr>
            </a:pPr>
            <a:endParaRPr lang="en-US"/>
          </a:p>
        </c:txPr>
        <c:crossAx val="95997312"/>
        <c:crosses val="max"/>
        <c:crossBetween val="between"/>
      </c:valAx>
      <c:catAx>
        <c:axId val="95997312"/>
        <c:scaling>
          <c:orientation val="minMax"/>
        </c:scaling>
        <c:delete val="1"/>
        <c:axPos val="b"/>
        <c:numFmt formatCode="General" sourceLinked="1"/>
        <c:majorTickMark val="out"/>
        <c:minorTickMark val="none"/>
        <c:tickLblPos val="nextTo"/>
        <c:crossAx val="95995392"/>
        <c:crosses val="autoZero"/>
        <c:auto val="1"/>
        <c:lblAlgn val="ctr"/>
        <c:lblOffset val="100"/>
        <c:noMultiLvlLbl val="0"/>
      </c:catAx>
      <c:spPr>
        <a:noFill/>
        <a:ln w="25400">
          <a:noFill/>
        </a:ln>
      </c:spPr>
    </c:plotArea>
    <c:plotVisOnly val="1"/>
    <c:dispBlanksAs val="gap"/>
    <c:showDLblsOverMax val="0"/>
  </c:chart>
  <c:txPr>
    <a:bodyPr/>
    <a:lstStyle/>
    <a:p>
      <a:pPr>
        <a:defRPr sz="1200">
          <a:solidFill>
            <a:srgbClr val="0070C0"/>
          </a:solidFill>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695953847353239"/>
          <c:y val="4.6686070286736011E-4"/>
          <c:w val="0.6856337233546741"/>
          <c:h val="0.99953321219462954"/>
        </c:manualLayout>
      </c:layout>
      <c:barChart>
        <c:barDir val="bar"/>
        <c:grouping val="clustered"/>
        <c:varyColors val="0"/>
        <c:ser>
          <c:idx val="0"/>
          <c:order val="0"/>
          <c:tx>
            <c:strRef>
              <c:f>Sheet1!$A$2</c:f>
              <c:strCache>
                <c:ptCount val="1"/>
                <c:pt idx="0">
                  <c:v>Overdose (N=165 deaths)</c:v>
                </c:pt>
              </c:strCache>
            </c:strRef>
          </c:tx>
          <c:spPr>
            <a:solidFill>
              <a:srgbClr val="FF0000"/>
            </a:solidFill>
            <a:ln w="35825">
              <a:noFill/>
              <a:prstDash val="solid"/>
            </a:ln>
          </c:spPr>
          <c:invertIfNegative val="0"/>
          <c:dLbls>
            <c:numFmt formatCode="0.0%" sourceLinked="0"/>
            <c:spPr>
              <a:noFill/>
              <a:ln>
                <a:noFill/>
              </a:ln>
              <a:effectLst/>
            </c:spPr>
            <c:txPr>
              <a:bodyPr/>
              <a:lstStyle/>
              <a:p>
                <a:pPr>
                  <a:defRPr sz="1400" b="0">
                    <a:solidFill>
                      <a:srgbClr val="FF0000"/>
                    </a:solidFill>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Sheet1!$B$1:$L$1</c:f>
              <c:strCache>
                <c:ptCount val="11"/>
                <c:pt idx="0">
                  <c:v>Residential</c:v>
                </c:pt>
                <c:pt idx="1">
                  <c:v>Nonresidential</c:v>
                </c:pt>
                <c:pt idx="2">
                  <c:v>Plumbing/Heating/AC</c:v>
                </c:pt>
                <c:pt idx="3">
                  <c:v>Painting</c:v>
                </c:pt>
                <c:pt idx="4">
                  <c:v>Electrical</c:v>
                </c:pt>
                <c:pt idx="5">
                  <c:v>Roofing</c:v>
                </c:pt>
                <c:pt idx="6">
                  <c:v>Site Preparation</c:v>
                </c:pt>
                <c:pt idx="7">
                  <c:v>Highway/Street</c:v>
                </c:pt>
                <c:pt idx="8">
                  <c:v>Other Specialty Trade</c:v>
                </c:pt>
                <c:pt idx="9">
                  <c:v>Finish Carpentry</c:v>
                </c:pt>
                <c:pt idx="10">
                  <c:v>Utility System</c:v>
                </c:pt>
              </c:strCache>
            </c:strRef>
          </c:cat>
          <c:val>
            <c:numRef>
              <c:f>Sheet1!$B$2:$L$2</c:f>
              <c:numCache>
                <c:formatCode>General</c:formatCode>
                <c:ptCount val="11"/>
                <c:pt idx="0">
                  <c:v>0.26669999999999999</c:v>
                </c:pt>
                <c:pt idx="1">
                  <c:v>0.1091</c:v>
                </c:pt>
                <c:pt idx="2">
                  <c:v>9.6999999999999989E-2</c:v>
                </c:pt>
                <c:pt idx="3">
                  <c:v>9.0899999999999995E-2</c:v>
                </c:pt>
                <c:pt idx="4">
                  <c:v>5.45E-2</c:v>
                </c:pt>
                <c:pt idx="5">
                  <c:v>4.8499999999999995E-2</c:v>
                </c:pt>
                <c:pt idx="6">
                  <c:v>4.8499999999999995E-2</c:v>
                </c:pt>
                <c:pt idx="7">
                  <c:v>3.6400000000000002E-2</c:v>
                </c:pt>
                <c:pt idx="8">
                  <c:v>3.6400000000000002E-2</c:v>
                </c:pt>
                <c:pt idx="9">
                  <c:v>3.0299999999999997E-2</c:v>
                </c:pt>
                <c:pt idx="10">
                  <c:v>2.4199999999999999E-2</c:v>
                </c:pt>
              </c:numCache>
            </c:numRef>
          </c:val>
          <c:extLst>
            <c:ext xmlns:c16="http://schemas.microsoft.com/office/drawing/2014/chart" uri="{C3380CC4-5D6E-409C-BE32-E72D297353CC}">
              <c16:uniqueId val="{00000000-0404-4423-9869-49A0AB43A93B}"/>
            </c:ext>
          </c:extLst>
        </c:ser>
        <c:ser>
          <c:idx val="1"/>
          <c:order val="1"/>
          <c:tx>
            <c:strRef>
              <c:f>Sheet1!$A$3</c:f>
              <c:strCache>
                <c:ptCount val="1"/>
                <c:pt idx="0">
                  <c:v>Other (N=6,286 deaths)</c:v>
                </c:pt>
              </c:strCache>
            </c:strRef>
          </c:tx>
          <c:spPr>
            <a:solidFill>
              <a:srgbClr val="0070C0"/>
            </a:solidFill>
          </c:spPr>
          <c:invertIfNegative val="0"/>
          <c:dLbls>
            <c:numFmt formatCode="0.0%" sourceLinked="0"/>
            <c:spPr>
              <a:noFill/>
              <a:ln>
                <a:noFill/>
              </a:ln>
              <a:effectLst/>
            </c:spPr>
            <c:txPr>
              <a:bodyPr/>
              <a:lstStyle/>
              <a:p>
                <a:pPr>
                  <a:defRPr sz="1400" b="0">
                    <a:solidFill>
                      <a:schemeClr val="tx1"/>
                    </a:solidFill>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Sheet1!$B$1:$L$1</c:f>
              <c:strCache>
                <c:ptCount val="11"/>
                <c:pt idx="0">
                  <c:v>Residential</c:v>
                </c:pt>
                <c:pt idx="1">
                  <c:v>Nonresidential</c:v>
                </c:pt>
                <c:pt idx="2">
                  <c:v>Plumbing/Heating/AC</c:v>
                </c:pt>
                <c:pt idx="3">
                  <c:v>Painting</c:v>
                </c:pt>
                <c:pt idx="4">
                  <c:v>Electrical</c:v>
                </c:pt>
                <c:pt idx="5">
                  <c:v>Roofing</c:v>
                </c:pt>
                <c:pt idx="6">
                  <c:v>Site Preparation</c:v>
                </c:pt>
                <c:pt idx="7">
                  <c:v>Highway/Street</c:v>
                </c:pt>
                <c:pt idx="8">
                  <c:v>Other Specialty Trade</c:v>
                </c:pt>
                <c:pt idx="9">
                  <c:v>Finish Carpentry</c:v>
                </c:pt>
                <c:pt idx="10">
                  <c:v>Utility System</c:v>
                </c:pt>
              </c:strCache>
            </c:strRef>
          </c:cat>
          <c:val>
            <c:numRef>
              <c:f>Sheet1!$B$3:$L$3</c:f>
              <c:numCache>
                <c:formatCode>General</c:formatCode>
                <c:ptCount val="11"/>
                <c:pt idx="0">
                  <c:v>0.11019999999999999</c:v>
                </c:pt>
                <c:pt idx="1">
                  <c:v>5.9299999999999999E-2</c:v>
                </c:pt>
                <c:pt idx="2">
                  <c:v>6.2400000000000004E-2</c:v>
                </c:pt>
                <c:pt idx="3">
                  <c:v>4.0199999999999993E-2</c:v>
                </c:pt>
                <c:pt idx="4">
                  <c:v>7.7199999999999991E-2</c:v>
                </c:pt>
                <c:pt idx="5">
                  <c:v>0.10050000000000001</c:v>
                </c:pt>
                <c:pt idx="6">
                  <c:v>8.4000000000000005E-2</c:v>
                </c:pt>
                <c:pt idx="7">
                  <c:v>0.1157</c:v>
                </c:pt>
                <c:pt idx="8">
                  <c:v>4.0599999999999997E-2</c:v>
                </c:pt>
                <c:pt idx="9">
                  <c:v>1.4999999999999999E-2</c:v>
                </c:pt>
                <c:pt idx="10">
                  <c:v>7.8899999999999998E-2</c:v>
                </c:pt>
              </c:numCache>
            </c:numRef>
          </c:val>
          <c:extLst>
            <c:ext xmlns:c16="http://schemas.microsoft.com/office/drawing/2014/chart" uri="{C3380CC4-5D6E-409C-BE32-E72D297353CC}">
              <c16:uniqueId val="{00000000-BE94-42F7-8360-4BC600E45D33}"/>
            </c:ext>
          </c:extLst>
        </c:ser>
        <c:dLbls>
          <c:showLegendKey val="0"/>
          <c:showVal val="0"/>
          <c:showCatName val="0"/>
          <c:showSerName val="0"/>
          <c:showPercent val="0"/>
          <c:showBubbleSize val="0"/>
        </c:dLbls>
        <c:gapWidth val="80"/>
        <c:axId val="33639808"/>
        <c:axId val="33641600"/>
      </c:barChart>
      <c:catAx>
        <c:axId val="33639808"/>
        <c:scaling>
          <c:orientation val="maxMin"/>
        </c:scaling>
        <c:delete val="0"/>
        <c:axPos val="l"/>
        <c:numFmt formatCode="General" sourceLinked="1"/>
        <c:majorTickMark val="out"/>
        <c:minorTickMark val="none"/>
        <c:tickLblPos val="nextTo"/>
        <c:spPr>
          <a:ln w="2985">
            <a:solidFill>
              <a:schemeClr val="tx1"/>
            </a:solidFill>
            <a:prstDash val="solid"/>
          </a:ln>
        </c:spPr>
        <c:txPr>
          <a:bodyPr rot="0" vert="horz"/>
          <a:lstStyle/>
          <a:p>
            <a:pPr algn="ctr">
              <a:defRPr b="0">
                <a:latin typeface="Times New Roman" panose="02020603050405020304" pitchFamily="18" charset="0"/>
                <a:cs typeface="Times New Roman" panose="02020603050405020304" pitchFamily="18" charset="0"/>
              </a:defRPr>
            </a:pPr>
            <a:endParaRPr lang="en-US"/>
          </a:p>
        </c:txPr>
        <c:crossAx val="33641600"/>
        <c:crossesAt val="0"/>
        <c:auto val="1"/>
        <c:lblAlgn val="ctr"/>
        <c:lblOffset val="100"/>
        <c:noMultiLvlLbl val="0"/>
      </c:catAx>
      <c:valAx>
        <c:axId val="33641600"/>
        <c:scaling>
          <c:orientation val="minMax"/>
        </c:scaling>
        <c:delete val="1"/>
        <c:axPos val="t"/>
        <c:numFmt formatCode="0%" sourceLinked="0"/>
        <c:majorTickMark val="out"/>
        <c:minorTickMark val="none"/>
        <c:tickLblPos val="nextTo"/>
        <c:crossAx val="33639808"/>
        <c:crosses val="autoZero"/>
        <c:crossBetween val="between"/>
      </c:valAx>
      <c:spPr>
        <a:noFill/>
        <a:ln w="23883">
          <a:noFill/>
        </a:ln>
      </c:spPr>
    </c:plotArea>
    <c:legend>
      <c:legendPos val="b"/>
      <c:layout>
        <c:manualLayout>
          <c:xMode val="edge"/>
          <c:yMode val="edge"/>
          <c:x val="0.65381173944166071"/>
          <c:y val="0.25125840715223091"/>
          <c:w val="0.32642239027052311"/>
          <c:h val="0.19737266240157481"/>
        </c:manualLayout>
      </c:layout>
      <c:overlay val="0"/>
      <c:txPr>
        <a:bodyPr/>
        <a:lstStyle/>
        <a:p>
          <a:pPr>
            <a:defRPr b="0">
              <a:latin typeface="Times New Roman" panose="02020603050405020304" pitchFamily="18" charset="0"/>
              <a:cs typeface="Times New Roman" panose="02020603050405020304" pitchFamily="18" charset="0"/>
            </a:defRPr>
          </a:pPr>
          <a:endParaRPr lang="en-US"/>
        </a:p>
      </c:txPr>
    </c:legend>
    <c:plotVisOnly val="1"/>
    <c:dispBlanksAs val="gap"/>
    <c:showDLblsOverMax val="0"/>
  </c:chart>
  <c:spPr>
    <a:noFill/>
    <a:ln>
      <a:noFill/>
    </a:ln>
  </c:spPr>
  <c:txPr>
    <a:bodyPr/>
    <a:lstStyle/>
    <a:p>
      <a:pPr>
        <a:defRPr sz="1600" b="1" i="0" u="none" strike="noStrike" baseline="0">
          <a:solidFill>
            <a:schemeClr val="tx1"/>
          </a:solidFill>
          <a:latin typeface="+mn-lt"/>
          <a:ea typeface="Times New Roman"/>
          <a:cs typeface="Times New Roman" panose="02020603050405020304" pitchFamily="18"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latin typeface="Times New Roman" panose="02020603050405020304" pitchFamily="18" charset="0"/>
                <a:cs typeface="Times New Roman" panose="02020603050405020304" pitchFamily="18" charset="0"/>
              </a:defRPr>
            </a:pPr>
            <a:r>
              <a:rPr lang="en-US" sz="1800" dirty="0">
                <a:latin typeface="Times New Roman" panose="02020603050405020304" pitchFamily="18" charset="0"/>
                <a:cs typeface="Times New Roman" panose="02020603050405020304" pitchFamily="18" charset="0"/>
              </a:rPr>
              <a:t>Overdose (N=165 deaths)</a:t>
            </a:r>
          </a:p>
        </c:rich>
      </c:tx>
      <c:layout>
        <c:manualLayout>
          <c:xMode val="edge"/>
          <c:yMode val="edge"/>
          <c:x val="0.29088607594936711"/>
          <c:y val="0"/>
        </c:manualLayout>
      </c:layout>
      <c:overlay val="0"/>
    </c:title>
    <c:autoTitleDeleted val="0"/>
    <c:plotArea>
      <c:layout/>
      <c:pieChart>
        <c:varyColors val="1"/>
        <c:ser>
          <c:idx val="0"/>
          <c:order val="0"/>
          <c:tx>
            <c:strRef>
              <c:f>Sheet1!$B$1</c:f>
              <c:strCache>
                <c:ptCount val="1"/>
                <c:pt idx="0">
                  <c:v>Drug related</c:v>
                </c:pt>
              </c:strCache>
            </c:strRef>
          </c:tx>
          <c:dPt>
            <c:idx val="0"/>
            <c:bubble3D val="0"/>
            <c:spPr>
              <a:solidFill>
                <a:srgbClr val="FF0000"/>
              </a:solidFill>
            </c:spPr>
            <c:extLst>
              <c:ext xmlns:c16="http://schemas.microsoft.com/office/drawing/2014/chart" uri="{C3380CC4-5D6E-409C-BE32-E72D297353CC}">
                <c16:uniqueId val="{00000001-CD6D-4372-8698-6B22CCDCE76C}"/>
              </c:ext>
            </c:extLst>
          </c:dPt>
          <c:dPt>
            <c:idx val="1"/>
            <c:bubble3D val="0"/>
            <c:explosion val="11"/>
            <c:spPr>
              <a:solidFill>
                <a:srgbClr val="00B0F0"/>
              </a:solidFill>
              <a:ln w="25400" cap="flat" cmpd="sng">
                <a:noFill/>
                <a:prstDash val="dash"/>
                <a:round/>
              </a:ln>
            </c:spPr>
            <c:extLst>
              <c:ext xmlns:c16="http://schemas.microsoft.com/office/drawing/2014/chart" uri="{C3380CC4-5D6E-409C-BE32-E72D297353CC}">
                <c16:uniqueId val="{00000003-CD6D-4372-8698-6B22CCDCE76C}"/>
              </c:ext>
            </c:extLst>
          </c:dPt>
          <c:dPt>
            <c:idx val="2"/>
            <c:bubble3D val="0"/>
            <c:spPr>
              <a:solidFill>
                <a:srgbClr val="002060"/>
              </a:solidFill>
              <a:ln w="25400">
                <a:noFill/>
                <a:prstDash val="sysDot"/>
              </a:ln>
            </c:spPr>
            <c:extLst>
              <c:ext xmlns:c16="http://schemas.microsoft.com/office/drawing/2014/chart" uri="{C3380CC4-5D6E-409C-BE32-E72D297353CC}">
                <c16:uniqueId val="{00000005-CD6D-4372-8698-6B22CCDCE76C}"/>
              </c:ext>
            </c:extLst>
          </c:dPt>
          <c:dPt>
            <c:idx val="3"/>
            <c:bubble3D val="0"/>
            <c:spPr>
              <a:solidFill>
                <a:schemeClr val="tx2"/>
              </a:solidFill>
            </c:spPr>
            <c:extLst>
              <c:ext xmlns:c16="http://schemas.microsoft.com/office/drawing/2014/chart" uri="{C3380CC4-5D6E-409C-BE32-E72D297353CC}">
                <c16:uniqueId val="{00000007-CD6D-4372-8698-6B22CCDCE76C}"/>
              </c:ext>
            </c:extLst>
          </c:dPt>
          <c:dPt>
            <c:idx val="4"/>
            <c:bubble3D val="0"/>
            <c:spPr>
              <a:solidFill>
                <a:srgbClr val="19C3FF"/>
              </a:solidFill>
            </c:spPr>
            <c:extLst>
              <c:ext xmlns:c16="http://schemas.microsoft.com/office/drawing/2014/chart" uri="{C3380CC4-5D6E-409C-BE32-E72D297353CC}">
                <c16:uniqueId val="{00000009-CD6D-4372-8698-6B22CCDCE76C}"/>
              </c:ext>
            </c:extLst>
          </c:dPt>
          <c:dPt>
            <c:idx val="5"/>
            <c:bubble3D val="0"/>
            <c:spPr>
              <a:solidFill>
                <a:srgbClr val="FFC000"/>
              </a:solidFill>
            </c:spPr>
            <c:extLst>
              <c:ext xmlns:c16="http://schemas.microsoft.com/office/drawing/2014/chart" uri="{C3380CC4-5D6E-409C-BE32-E72D297353CC}">
                <c16:uniqueId val="{0000000B-CD6D-4372-8698-6B22CCDCE76C}"/>
              </c:ext>
            </c:extLst>
          </c:dPt>
          <c:dPt>
            <c:idx val="6"/>
            <c:bubble3D val="0"/>
            <c:spPr>
              <a:solidFill>
                <a:srgbClr val="92D050"/>
              </a:solidFill>
            </c:spPr>
            <c:extLst>
              <c:ext xmlns:c16="http://schemas.microsoft.com/office/drawing/2014/chart" uri="{C3380CC4-5D6E-409C-BE32-E72D297353CC}">
                <c16:uniqueId val="{0000000D-CD6D-4372-8698-6B22CCDCE76C}"/>
              </c:ext>
            </c:extLst>
          </c:dPt>
          <c:dPt>
            <c:idx val="7"/>
            <c:bubble3D val="0"/>
            <c:spPr>
              <a:solidFill>
                <a:srgbClr val="7030A0"/>
              </a:solidFill>
            </c:spPr>
            <c:extLst>
              <c:ext xmlns:c16="http://schemas.microsoft.com/office/drawing/2014/chart" uri="{C3380CC4-5D6E-409C-BE32-E72D297353CC}">
                <c16:uniqueId val="{0000000F-CD6D-4372-8698-6B22CCDCE76C}"/>
              </c:ext>
            </c:extLst>
          </c:dPt>
          <c:dLbls>
            <c:dLbl>
              <c:idx val="2"/>
              <c:layout>
                <c:manualLayout>
                  <c:x val="2.6655868965746371E-2"/>
                  <c:y val="7.0910667416572929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CD6D-4372-8698-6B22CCDCE76C}"/>
                </c:ext>
              </c:extLst>
            </c:dLbl>
            <c:dLbl>
              <c:idx val="3"/>
              <c:layout>
                <c:manualLayout>
                  <c:x val="7.7211867503903782E-4"/>
                  <c:y val="-2.2884326959130109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CD6D-4372-8698-6B22CCDCE76C}"/>
                </c:ext>
              </c:extLst>
            </c:dLbl>
            <c:numFmt formatCode="0.0%" sourceLinked="0"/>
            <c:spPr>
              <a:noFill/>
              <a:ln>
                <a:noFill/>
              </a:ln>
              <a:effectLst/>
            </c:spPr>
            <c:txPr>
              <a:bodyPr wrap="square" lIns="38100" tIns="19050" rIns="38100" bIns="19050" anchor="ctr">
                <a:spAutoFit/>
              </a:bodyPr>
              <a:lstStyle/>
              <a:p>
                <a:pPr>
                  <a:defRPr sz="1600">
                    <a:latin typeface="Times New Roman" panose="02020603050405020304" pitchFamily="18" charset="0"/>
                    <a:cs typeface="Times New Roman" panose="02020603050405020304" pitchFamily="18" charset="0"/>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Sheet1!$A$2:$A$4</c:f>
              <c:strCache>
                <c:ptCount val="3"/>
                <c:pt idx="0">
                  <c:v>Wage/Salary</c:v>
                </c:pt>
                <c:pt idx="1">
                  <c:v>Self-employed</c:v>
                </c:pt>
                <c:pt idx="2">
                  <c:v>Others</c:v>
                </c:pt>
              </c:strCache>
            </c:strRef>
          </c:cat>
          <c:val>
            <c:numRef>
              <c:f>Sheet1!$B$2:$B$4</c:f>
              <c:numCache>
                <c:formatCode>General</c:formatCode>
                <c:ptCount val="3"/>
                <c:pt idx="0">
                  <c:v>0.70299999999999996</c:v>
                </c:pt>
                <c:pt idx="1">
                  <c:v>0.2848</c:v>
                </c:pt>
                <c:pt idx="2">
                  <c:v>1.2200000000000023E-2</c:v>
                </c:pt>
              </c:numCache>
            </c:numRef>
          </c:val>
          <c:extLst>
            <c:ext xmlns:c16="http://schemas.microsoft.com/office/drawing/2014/chart" uri="{C3380CC4-5D6E-409C-BE32-E72D297353CC}">
              <c16:uniqueId val="{00000010-CD6D-4372-8698-6B22CCDCE76C}"/>
            </c:ext>
          </c:extLst>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latin typeface="Times New Roman" panose="02020603050405020304" pitchFamily="18" charset="0"/>
                <a:cs typeface="Times New Roman" panose="02020603050405020304" pitchFamily="18" charset="0"/>
              </a:defRPr>
            </a:pPr>
            <a:r>
              <a:rPr lang="en-US" sz="1800" dirty="0">
                <a:latin typeface="Times New Roman" panose="02020603050405020304" pitchFamily="18" charset="0"/>
                <a:cs typeface="Times New Roman" panose="02020603050405020304" pitchFamily="18" charset="0"/>
              </a:rPr>
              <a:t>Other causes (N=6,286</a:t>
            </a:r>
            <a:r>
              <a:rPr lang="en-US" sz="1800" baseline="0" dirty="0">
                <a:latin typeface="Times New Roman" panose="02020603050405020304" pitchFamily="18" charset="0"/>
                <a:cs typeface="Times New Roman" panose="02020603050405020304" pitchFamily="18" charset="0"/>
              </a:rPr>
              <a:t> deaths</a:t>
            </a:r>
            <a:r>
              <a:rPr lang="en-US" sz="1800" dirty="0">
                <a:latin typeface="Times New Roman" panose="02020603050405020304" pitchFamily="18" charset="0"/>
                <a:cs typeface="Times New Roman" panose="02020603050405020304" pitchFamily="18" charset="0"/>
              </a:rPr>
              <a:t>)</a:t>
            </a:r>
          </a:p>
        </c:rich>
      </c:tx>
      <c:layout>
        <c:manualLayout>
          <c:xMode val="edge"/>
          <c:yMode val="edge"/>
          <c:x val="0.22793763912422341"/>
          <c:y val="0"/>
        </c:manualLayout>
      </c:layout>
      <c:overlay val="0"/>
    </c:title>
    <c:autoTitleDeleted val="0"/>
    <c:plotArea>
      <c:layout>
        <c:manualLayout>
          <c:layoutTarget val="inner"/>
          <c:xMode val="edge"/>
          <c:yMode val="edge"/>
          <c:x val="0.22690205654672913"/>
          <c:y val="0.19356861642294715"/>
          <c:w val="0.51666018804611447"/>
          <c:h val="0.72885990813648294"/>
        </c:manualLayout>
      </c:layout>
      <c:pieChart>
        <c:varyColors val="1"/>
        <c:ser>
          <c:idx val="0"/>
          <c:order val="0"/>
          <c:tx>
            <c:strRef>
              <c:f>Sheet1!$C$1</c:f>
              <c:strCache>
                <c:ptCount val="1"/>
                <c:pt idx="0">
                  <c:v>Other</c:v>
                </c:pt>
              </c:strCache>
            </c:strRef>
          </c:tx>
          <c:dPt>
            <c:idx val="0"/>
            <c:bubble3D val="0"/>
            <c:spPr>
              <a:solidFill>
                <a:srgbClr val="FF0000"/>
              </a:solidFill>
            </c:spPr>
            <c:extLst>
              <c:ext xmlns:c16="http://schemas.microsoft.com/office/drawing/2014/chart" uri="{C3380CC4-5D6E-409C-BE32-E72D297353CC}">
                <c16:uniqueId val="{00000001-61B7-41F9-8F57-D7AE9045CEE5}"/>
              </c:ext>
            </c:extLst>
          </c:dPt>
          <c:dPt>
            <c:idx val="1"/>
            <c:bubble3D val="0"/>
            <c:explosion val="9"/>
            <c:spPr>
              <a:solidFill>
                <a:srgbClr val="00B0F0"/>
              </a:solidFill>
              <a:ln w="25400" cap="flat" cmpd="sng">
                <a:noFill/>
                <a:prstDash val="dash"/>
                <a:round/>
              </a:ln>
            </c:spPr>
            <c:extLst>
              <c:ext xmlns:c16="http://schemas.microsoft.com/office/drawing/2014/chart" uri="{C3380CC4-5D6E-409C-BE32-E72D297353CC}">
                <c16:uniqueId val="{00000003-61B7-41F9-8F57-D7AE9045CEE5}"/>
              </c:ext>
            </c:extLst>
          </c:dPt>
          <c:dPt>
            <c:idx val="2"/>
            <c:bubble3D val="0"/>
            <c:spPr>
              <a:solidFill>
                <a:srgbClr val="002060"/>
              </a:solidFill>
              <a:ln w="25400">
                <a:noFill/>
                <a:prstDash val="sysDot"/>
              </a:ln>
            </c:spPr>
            <c:extLst>
              <c:ext xmlns:c16="http://schemas.microsoft.com/office/drawing/2014/chart" uri="{C3380CC4-5D6E-409C-BE32-E72D297353CC}">
                <c16:uniqueId val="{00000005-61B7-41F9-8F57-D7AE9045CEE5}"/>
              </c:ext>
            </c:extLst>
          </c:dPt>
          <c:dPt>
            <c:idx val="3"/>
            <c:bubble3D val="0"/>
            <c:spPr>
              <a:solidFill>
                <a:schemeClr val="tx2"/>
              </a:solidFill>
            </c:spPr>
            <c:extLst>
              <c:ext xmlns:c16="http://schemas.microsoft.com/office/drawing/2014/chart" uri="{C3380CC4-5D6E-409C-BE32-E72D297353CC}">
                <c16:uniqueId val="{00000007-61B7-41F9-8F57-D7AE9045CEE5}"/>
              </c:ext>
            </c:extLst>
          </c:dPt>
          <c:dPt>
            <c:idx val="4"/>
            <c:bubble3D val="0"/>
            <c:spPr>
              <a:solidFill>
                <a:srgbClr val="19C3FF"/>
              </a:solidFill>
            </c:spPr>
            <c:extLst>
              <c:ext xmlns:c16="http://schemas.microsoft.com/office/drawing/2014/chart" uri="{C3380CC4-5D6E-409C-BE32-E72D297353CC}">
                <c16:uniqueId val="{00000009-61B7-41F9-8F57-D7AE9045CEE5}"/>
              </c:ext>
            </c:extLst>
          </c:dPt>
          <c:dPt>
            <c:idx val="5"/>
            <c:bubble3D val="0"/>
            <c:spPr>
              <a:solidFill>
                <a:srgbClr val="FFC000"/>
              </a:solidFill>
            </c:spPr>
            <c:extLst>
              <c:ext xmlns:c16="http://schemas.microsoft.com/office/drawing/2014/chart" uri="{C3380CC4-5D6E-409C-BE32-E72D297353CC}">
                <c16:uniqueId val="{0000000B-61B7-41F9-8F57-D7AE9045CEE5}"/>
              </c:ext>
            </c:extLst>
          </c:dPt>
          <c:dPt>
            <c:idx val="6"/>
            <c:bubble3D val="0"/>
            <c:spPr>
              <a:solidFill>
                <a:srgbClr val="92D050"/>
              </a:solidFill>
            </c:spPr>
            <c:extLst>
              <c:ext xmlns:c16="http://schemas.microsoft.com/office/drawing/2014/chart" uri="{C3380CC4-5D6E-409C-BE32-E72D297353CC}">
                <c16:uniqueId val="{0000000D-61B7-41F9-8F57-D7AE9045CEE5}"/>
              </c:ext>
            </c:extLst>
          </c:dPt>
          <c:dPt>
            <c:idx val="7"/>
            <c:bubble3D val="0"/>
            <c:spPr>
              <a:solidFill>
                <a:srgbClr val="7030A0"/>
              </a:solidFill>
            </c:spPr>
            <c:extLst>
              <c:ext xmlns:c16="http://schemas.microsoft.com/office/drawing/2014/chart" uri="{C3380CC4-5D6E-409C-BE32-E72D297353CC}">
                <c16:uniqueId val="{0000000F-61B7-41F9-8F57-D7AE9045CEE5}"/>
              </c:ext>
            </c:extLst>
          </c:dPt>
          <c:dLbls>
            <c:dLbl>
              <c:idx val="2"/>
              <c:layout>
                <c:manualLayout>
                  <c:x val="3.2227316522143591E-2"/>
                  <c:y val="6.4951256092988241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61B7-41F9-8F57-D7AE9045CEE5}"/>
                </c:ext>
              </c:extLst>
            </c:dLbl>
            <c:dLbl>
              <c:idx val="3"/>
              <c:layout>
                <c:manualLayout>
                  <c:x val="7.7211867503903782E-4"/>
                  <c:y val="-2.2884326959130109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61B7-41F9-8F57-D7AE9045CEE5}"/>
                </c:ext>
              </c:extLst>
            </c:dLbl>
            <c:numFmt formatCode="0.0%" sourceLinked="0"/>
            <c:spPr>
              <a:noFill/>
              <a:ln>
                <a:noFill/>
              </a:ln>
              <a:effectLst/>
            </c:spPr>
            <c:txPr>
              <a:bodyPr wrap="square" lIns="38100" tIns="19050" rIns="38100" bIns="19050" anchor="ctr">
                <a:spAutoFit/>
              </a:bodyPr>
              <a:lstStyle/>
              <a:p>
                <a:pPr>
                  <a:defRPr sz="1600">
                    <a:latin typeface="Times New Roman" panose="02020603050405020304" pitchFamily="18" charset="0"/>
                    <a:cs typeface="Times New Roman" panose="02020603050405020304" pitchFamily="18" charset="0"/>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Sheet1!$A$2:$A$4</c:f>
              <c:strCache>
                <c:ptCount val="3"/>
                <c:pt idx="0">
                  <c:v>Wage/Salary</c:v>
                </c:pt>
                <c:pt idx="1">
                  <c:v>Self-employed</c:v>
                </c:pt>
                <c:pt idx="2">
                  <c:v>Others</c:v>
                </c:pt>
              </c:strCache>
            </c:strRef>
          </c:cat>
          <c:val>
            <c:numRef>
              <c:f>Sheet1!$C$2:$C$4</c:f>
              <c:numCache>
                <c:formatCode>General</c:formatCode>
                <c:ptCount val="3"/>
                <c:pt idx="0">
                  <c:v>0.79730000000000001</c:v>
                </c:pt>
                <c:pt idx="1">
                  <c:v>0.17989999999999998</c:v>
                </c:pt>
                <c:pt idx="2">
                  <c:v>2.2799999999999977E-2</c:v>
                </c:pt>
              </c:numCache>
            </c:numRef>
          </c:val>
          <c:extLst>
            <c:ext xmlns:c16="http://schemas.microsoft.com/office/drawing/2014/chart" uri="{C3380CC4-5D6E-409C-BE32-E72D297353CC}">
              <c16:uniqueId val="{00000010-61B7-41F9-8F57-D7AE9045CEE5}"/>
            </c:ext>
          </c:extLst>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582278481012656"/>
          <c:y val="0.92857142857142849"/>
          <c:w val="3.1645569620253167E-2"/>
          <c:h val="4.4642857142857144E-2"/>
        </c:manualLayout>
      </c:layout>
      <c:pieChart>
        <c:varyColors val="1"/>
        <c:ser>
          <c:idx val="0"/>
          <c:order val="0"/>
          <c:tx>
            <c:strRef>
              <c:f>Sheet1!$C$1</c:f>
              <c:strCache>
                <c:ptCount val="1"/>
                <c:pt idx="0">
                  <c:v>Other</c:v>
                </c:pt>
              </c:strCache>
            </c:strRef>
          </c:tx>
          <c:dPt>
            <c:idx val="0"/>
            <c:bubble3D val="0"/>
            <c:spPr>
              <a:solidFill>
                <a:srgbClr val="FF0000"/>
              </a:solidFill>
            </c:spPr>
            <c:extLst>
              <c:ext xmlns:c16="http://schemas.microsoft.com/office/drawing/2014/chart" uri="{C3380CC4-5D6E-409C-BE32-E72D297353CC}">
                <c16:uniqueId val="{00000001-E60D-4193-8AB4-F037F7C6F42C}"/>
              </c:ext>
            </c:extLst>
          </c:dPt>
          <c:dPt>
            <c:idx val="1"/>
            <c:bubble3D val="0"/>
            <c:spPr>
              <a:solidFill>
                <a:srgbClr val="00B0F0"/>
              </a:solidFill>
              <a:ln w="25400" cap="flat" cmpd="sng">
                <a:noFill/>
                <a:prstDash val="dash"/>
                <a:round/>
              </a:ln>
            </c:spPr>
            <c:extLst>
              <c:ext xmlns:c16="http://schemas.microsoft.com/office/drawing/2014/chart" uri="{C3380CC4-5D6E-409C-BE32-E72D297353CC}">
                <c16:uniqueId val="{00000003-E60D-4193-8AB4-F037F7C6F42C}"/>
              </c:ext>
            </c:extLst>
          </c:dPt>
          <c:dPt>
            <c:idx val="2"/>
            <c:bubble3D val="0"/>
            <c:spPr>
              <a:solidFill>
                <a:srgbClr val="002060"/>
              </a:solidFill>
              <a:ln w="25400">
                <a:noFill/>
                <a:prstDash val="sysDot"/>
              </a:ln>
            </c:spPr>
            <c:extLst>
              <c:ext xmlns:c16="http://schemas.microsoft.com/office/drawing/2014/chart" uri="{C3380CC4-5D6E-409C-BE32-E72D297353CC}">
                <c16:uniqueId val="{00000005-E60D-4193-8AB4-F037F7C6F42C}"/>
              </c:ext>
            </c:extLst>
          </c:dPt>
          <c:dPt>
            <c:idx val="3"/>
            <c:bubble3D val="0"/>
            <c:spPr>
              <a:solidFill>
                <a:schemeClr val="tx2"/>
              </a:solidFill>
            </c:spPr>
            <c:extLst>
              <c:ext xmlns:c16="http://schemas.microsoft.com/office/drawing/2014/chart" uri="{C3380CC4-5D6E-409C-BE32-E72D297353CC}">
                <c16:uniqueId val="{00000007-E60D-4193-8AB4-F037F7C6F42C}"/>
              </c:ext>
            </c:extLst>
          </c:dPt>
          <c:dPt>
            <c:idx val="4"/>
            <c:bubble3D val="0"/>
            <c:spPr>
              <a:solidFill>
                <a:srgbClr val="19C3FF"/>
              </a:solidFill>
            </c:spPr>
            <c:extLst>
              <c:ext xmlns:c16="http://schemas.microsoft.com/office/drawing/2014/chart" uri="{C3380CC4-5D6E-409C-BE32-E72D297353CC}">
                <c16:uniqueId val="{00000009-E60D-4193-8AB4-F037F7C6F42C}"/>
              </c:ext>
            </c:extLst>
          </c:dPt>
          <c:dPt>
            <c:idx val="5"/>
            <c:bubble3D val="0"/>
            <c:spPr>
              <a:solidFill>
                <a:srgbClr val="FFC000"/>
              </a:solidFill>
            </c:spPr>
            <c:extLst>
              <c:ext xmlns:c16="http://schemas.microsoft.com/office/drawing/2014/chart" uri="{C3380CC4-5D6E-409C-BE32-E72D297353CC}">
                <c16:uniqueId val="{0000000B-E60D-4193-8AB4-F037F7C6F42C}"/>
              </c:ext>
            </c:extLst>
          </c:dPt>
          <c:dPt>
            <c:idx val="6"/>
            <c:bubble3D val="0"/>
            <c:spPr>
              <a:solidFill>
                <a:srgbClr val="92D050"/>
              </a:solidFill>
            </c:spPr>
            <c:extLst>
              <c:ext xmlns:c16="http://schemas.microsoft.com/office/drawing/2014/chart" uri="{C3380CC4-5D6E-409C-BE32-E72D297353CC}">
                <c16:uniqueId val="{0000000D-E60D-4193-8AB4-F037F7C6F42C}"/>
              </c:ext>
            </c:extLst>
          </c:dPt>
          <c:dPt>
            <c:idx val="7"/>
            <c:bubble3D val="0"/>
            <c:spPr>
              <a:solidFill>
                <a:srgbClr val="7030A0"/>
              </a:solidFill>
            </c:spPr>
            <c:extLst>
              <c:ext xmlns:c16="http://schemas.microsoft.com/office/drawing/2014/chart" uri="{C3380CC4-5D6E-409C-BE32-E72D297353CC}">
                <c16:uniqueId val="{0000000F-E60D-4193-8AB4-F037F7C6F42C}"/>
              </c:ext>
            </c:extLst>
          </c:dPt>
          <c:cat>
            <c:strRef>
              <c:f>Sheet1!$A$2:$A$4</c:f>
              <c:strCache>
                <c:ptCount val="3"/>
                <c:pt idx="0">
                  <c:v>Wage-and-salary</c:v>
                </c:pt>
                <c:pt idx="1">
                  <c:v>Self-employed</c:v>
                </c:pt>
                <c:pt idx="2">
                  <c:v>Others</c:v>
                </c:pt>
              </c:strCache>
            </c:strRef>
          </c:cat>
          <c:val>
            <c:numRef>
              <c:f>Sheet1!$C$2:$C$4</c:f>
              <c:numCache>
                <c:formatCode>General</c:formatCode>
                <c:ptCount val="3"/>
                <c:pt idx="0">
                  <c:v>0.79730000000000001</c:v>
                </c:pt>
                <c:pt idx="1">
                  <c:v>0.17989999999999998</c:v>
                </c:pt>
                <c:pt idx="2">
                  <c:v>2.2799999999999977E-2</c:v>
                </c:pt>
              </c:numCache>
            </c:numRef>
          </c:val>
          <c:extLst>
            <c:ext xmlns:c16="http://schemas.microsoft.com/office/drawing/2014/chart" uri="{C3380CC4-5D6E-409C-BE32-E72D297353CC}">
              <c16:uniqueId val="{00000010-E60D-4193-8AB4-F037F7C6F42C}"/>
            </c:ext>
          </c:extLst>
        </c:ser>
        <c:dLbls>
          <c:showLegendKey val="0"/>
          <c:showVal val="0"/>
          <c:showCatName val="0"/>
          <c:showSerName val="0"/>
          <c:showPercent val="0"/>
          <c:showBubbleSize val="0"/>
          <c:showLeaderLines val="1"/>
        </c:dLbls>
        <c:firstSliceAng val="0"/>
      </c:pieChart>
    </c:plotArea>
    <c:legend>
      <c:legendPos val="b"/>
      <c:layout>
        <c:manualLayout>
          <c:xMode val="edge"/>
          <c:yMode val="edge"/>
          <c:x val="5.6428288929637221E-2"/>
          <c:y val="0.35128673906397928"/>
          <c:w val="0.94357171107036275"/>
          <c:h val="0.61102109604036048"/>
        </c:manualLayout>
      </c:layout>
      <c:overlay val="0"/>
      <c:spPr>
        <a:solidFill>
          <a:schemeClr val="bg1"/>
        </a:solidFill>
      </c:spPr>
      <c:txPr>
        <a:bodyPr/>
        <a:lstStyle/>
        <a:p>
          <a:pPr>
            <a:defRPr sz="1600">
              <a:latin typeface="Times New Roman" panose="02020603050405020304" pitchFamily="18" charset="0"/>
              <a:cs typeface="Times New Roman" panose="02020603050405020304"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746516344547842"/>
          <c:y val="3.7878787878788012E-2"/>
          <c:w val="0.88253483655452158"/>
          <c:h val="0.83453125577612652"/>
        </c:manualLayout>
      </c:layout>
      <c:lineChart>
        <c:grouping val="standard"/>
        <c:varyColors val="0"/>
        <c:ser>
          <c:idx val="0"/>
          <c:order val="0"/>
          <c:tx>
            <c:strRef>
              <c:f>Sheet1!$A$2</c:f>
              <c:strCache>
                <c:ptCount val="1"/>
                <c:pt idx="0">
                  <c:v>Construction</c:v>
                </c:pt>
              </c:strCache>
            </c:strRef>
          </c:tx>
          <c:spPr>
            <a:ln w="38100">
              <a:solidFill>
                <a:srgbClr val="FF0000"/>
              </a:solidFill>
              <a:prstDash val="solid"/>
            </a:ln>
          </c:spPr>
          <c:marker>
            <c:symbol val="none"/>
          </c:marker>
          <c:dPt>
            <c:idx val="3"/>
            <c:bubble3D val="0"/>
            <c:extLst>
              <c:ext xmlns:c16="http://schemas.microsoft.com/office/drawing/2014/chart" uri="{C3380CC4-5D6E-409C-BE32-E72D297353CC}">
                <c16:uniqueId val="{00000000-7F32-4CA5-B90D-E6F31229E505}"/>
              </c:ext>
            </c:extLst>
          </c:dPt>
          <c:dLbls>
            <c:dLbl>
              <c:idx val="0"/>
              <c:layout>
                <c:manualLayout>
                  <c:x val="-6.0606060606060608E-2"/>
                  <c:y val="2.41545599053639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F32-4CA5-B90D-E6F31229E505}"/>
                </c:ext>
              </c:extLst>
            </c:dLbl>
            <c:dLbl>
              <c:idx val="3"/>
              <c:layout>
                <c:manualLayout>
                  <c:x val="-7.575757575757576E-3"/>
                  <c:y val="-2.41545893719806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F32-4CA5-B90D-E6F31229E505}"/>
                </c:ext>
              </c:extLst>
            </c:dLbl>
            <c:dLbl>
              <c:idx val="5"/>
              <c:layout>
                <c:manualLayout>
                  <c:x val="-1.8181818181818181E-2"/>
                  <c:y val="2.6229899079516467E-2"/>
                </c:manualLayout>
              </c:layout>
              <c:spPr/>
              <c:txPr>
                <a:bodyPr/>
                <a:lstStyle/>
                <a:p>
                  <a:pPr>
                    <a:defRPr sz="1600" b="0">
                      <a:solidFill>
                        <a:srgbClr val="FF0000"/>
                      </a:solidFill>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F32-4CA5-B90D-E6F31229E505}"/>
                </c:ext>
              </c:extLst>
            </c:dLbl>
            <c:dLbl>
              <c:idx val="6"/>
              <c:layout>
                <c:manualLayout>
                  <c:x val="-2.2727272727272617E-2"/>
                  <c:y val="4.34782608695652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F32-4CA5-B90D-E6F31229E505}"/>
                </c:ext>
              </c:extLst>
            </c:dLbl>
            <c:dLbl>
              <c:idx val="7"/>
              <c:layout>
                <c:manualLayout>
                  <c:x val="-9.0909090909090905E-3"/>
                  <c:y val="1.44927536231884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F32-4CA5-B90D-E6F31229E505}"/>
                </c:ext>
              </c:extLst>
            </c:dLbl>
            <c:spPr>
              <a:noFill/>
              <a:ln>
                <a:noFill/>
              </a:ln>
              <a:effectLst/>
            </c:spPr>
            <c:txPr>
              <a:bodyPr/>
              <a:lstStyle/>
              <a:p>
                <a:pPr>
                  <a:defRPr sz="1600" b="0">
                    <a:solidFill>
                      <a:srgbClr val="FF0000"/>
                    </a:solidFill>
                    <a:latin typeface="Times New Roman" panose="02020603050405020304" pitchFamily="18" charset="0"/>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trendline>
            <c:spPr>
              <a:ln>
                <a:solidFill>
                  <a:srgbClr val="FF0000"/>
                </a:solidFill>
                <a:prstDash val="dash"/>
              </a:ln>
            </c:spPr>
            <c:trendlineType val="linear"/>
            <c:dispRSqr val="0"/>
            <c:dispEq val="0"/>
          </c:trendline>
          <c:cat>
            <c:numRef>
              <c:f>Sheet1!$C$1:$I$1</c:f>
              <c:numCache>
                <c:formatCode>General</c:formatCode>
                <c:ptCount val="7"/>
                <c:pt idx="0">
                  <c:v>2011</c:v>
                </c:pt>
                <c:pt idx="1">
                  <c:v>2012</c:v>
                </c:pt>
                <c:pt idx="2">
                  <c:v>2013</c:v>
                </c:pt>
                <c:pt idx="3">
                  <c:v>2014</c:v>
                </c:pt>
                <c:pt idx="4">
                  <c:v>2015</c:v>
                </c:pt>
                <c:pt idx="5">
                  <c:v>2016</c:v>
                </c:pt>
                <c:pt idx="6">
                  <c:v>2017</c:v>
                </c:pt>
              </c:numCache>
            </c:numRef>
          </c:cat>
          <c:val>
            <c:numRef>
              <c:f>Sheet1!$C$2:$I$2</c:f>
              <c:numCache>
                <c:formatCode>0.0%</c:formatCode>
                <c:ptCount val="7"/>
                <c:pt idx="0">
                  <c:v>0.106208</c:v>
                </c:pt>
                <c:pt idx="1">
                  <c:v>9.8070000000000004E-2</c:v>
                </c:pt>
                <c:pt idx="2">
                  <c:v>0.11517799999999999</c:v>
                </c:pt>
                <c:pt idx="3">
                  <c:v>0.14416899999999999</c:v>
                </c:pt>
                <c:pt idx="4">
                  <c:v>0.120531</c:v>
                </c:pt>
                <c:pt idx="5">
                  <c:v>6.1363000000000001E-2</c:v>
                </c:pt>
                <c:pt idx="6">
                  <c:v>8.3419000000000007E-2</c:v>
                </c:pt>
              </c:numCache>
            </c:numRef>
          </c:val>
          <c:smooth val="1"/>
          <c:extLst>
            <c:ext xmlns:c16="http://schemas.microsoft.com/office/drawing/2014/chart" uri="{C3380CC4-5D6E-409C-BE32-E72D297353CC}">
              <c16:uniqueId val="{00000007-53CA-42C9-86FC-46ECD538CB26}"/>
            </c:ext>
          </c:extLst>
        </c:ser>
        <c:ser>
          <c:idx val="1"/>
          <c:order val="1"/>
          <c:tx>
            <c:strRef>
              <c:f>Sheet1!$A$3</c:f>
              <c:strCache>
                <c:ptCount val="1"/>
                <c:pt idx="0">
                  <c:v>All industries</c:v>
                </c:pt>
              </c:strCache>
            </c:strRef>
          </c:tx>
          <c:spPr>
            <a:ln w="38100">
              <a:solidFill>
                <a:schemeClr val="tx2"/>
              </a:solidFill>
              <a:prstDash val="solid"/>
            </a:ln>
          </c:spPr>
          <c:marker>
            <c:symbol val="none"/>
          </c:marker>
          <c:dLbls>
            <c:dLbl>
              <c:idx val="0"/>
              <c:layout>
                <c:manualLayout>
                  <c:x val="-6.9696969696969702E-2"/>
                  <c:y val="-2.33381390706442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F32-4CA5-B90D-E6F31229E505}"/>
                </c:ext>
              </c:extLst>
            </c:dLbl>
            <c:dLbl>
              <c:idx val="3"/>
              <c:layout>
                <c:manualLayout>
                  <c:x val="-1.6666666666666666E-2"/>
                  <c:y val="2.89855072463768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F32-4CA5-B90D-E6F31229E505}"/>
                </c:ext>
              </c:extLst>
            </c:dLbl>
            <c:dLbl>
              <c:idx val="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7F32-4CA5-B90D-E6F31229E505}"/>
                </c:ext>
              </c:extLst>
            </c:dLbl>
            <c:dLbl>
              <c:idx val="7"/>
              <c:layout>
                <c:manualLayout>
                  <c:x val="-2.7272727272727271E-2"/>
                  <c:y val="-3.62318840579710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7F32-4CA5-B90D-E6F31229E505}"/>
                </c:ext>
              </c:extLst>
            </c:dLbl>
            <c:spPr>
              <a:noFill/>
              <a:ln>
                <a:noFill/>
              </a:ln>
              <a:effectLst/>
            </c:spPr>
            <c:txPr>
              <a:bodyPr/>
              <a:lstStyle/>
              <a:p>
                <a:pPr>
                  <a:defRPr sz="1600" b="0">
                    <a:latin typeface="Times New Roman" panose="02020603050405020304" pitchFamily="18" charset="0"/>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trendline>
            <c:spPr>
              <a:ln>
                <a:solidFill>
                  <a:schemeClr val="tx2"/>
                </a:solidFill>
                <a:prstDash val="dash"/>
              </a:ln>
            </c:spPr>
            <c:trendlineType val="linear"/>
            <c:dispRSqr val="0"/>
            <c:dispEq val="0"/>
          </c:trendline>
          <c:cat>
            <c:numRef>
              <c:f>Sheet1!$C$1:$I$1</c:f>
              <c:numCache>
                <c:formatCode>General</c:formatCode>
                <c:ptCount val="7"/>
                <c:pt idx="0">
                  <c:v>2011</c:v>
                </c:pt>
                <c:pt idx="1">
                  <c:v>2012</c:v>
                </c:pt>
                <c:pt idx="2">
                  <c:v>2013</c:v>
                </c:pt>
                <c:pt idx="3">
                  <c:v>2014</c:v>
                </c:pt>
                <c:pt idx="4">
                  <c:v>2015</c:v>
                </c:pt>
                <c:pt idx="5">
                  <c:v>2016</c:v>
                </c:pt>
                <c:pt idx="6">
                  <c:v>2017</c:v>
                </c:pt>
              </c:numCache>
            </c:numRef>
          </c:cat>
          <c:val>
            <c:numRef>
              <c:f>Sheet1!$C$3:$I$3</c:f>
              <c:numCache>
                <c:formatCode>0.0%</c:formatCode>
                <c:ptCount val="7"/>
                <c:pt idx="0">
                  <c:v>0.11929099999999999</c:v>
                </c:pt>
                <c:pt idx="1">
                  <c:v>0.121586</c:v>
                </c:pt>
                <c:pt idx="2">
                  <c:v>0.12191299999999999</c:v>
                </c:pt>
                <c:pt idx="3">
                  <c:v>0.12887600000000002</c:v>
                </c:pt>
                <c:pt idx="4">
                  <c:v>0.12417600000000001</c:v>
                </c:pt>
                <c:pt idx="5">
                  <c:v>0.10298500000000001</c:v>
                </c:pt>
                <c:pt idx="6">
                  <c:v>8.7787000000000004E-2</c:v>
                </c:pt>
              </c:numCache>
            </c:numRef>
          </c:val>
          <c:smooth val="1"/>
          <c:extLst>
            <c:ext xmlns:c16="http://schemas.microsoft.com/office/drawing/2014/chart" uri="{C3380CC4-5D6E-409C-BE32-E72D297353CC}">
              <c16:uniqueId val="{00000008-53CA-42C9-86FC-46ECD538CB26}"/>
            </c:ext>
          </c:extLst>
        </c:ser>
        <c:dLbls>
          <c:showLegendKey val="0"/>
          <c:showVal val="0"/>
          <c:showCatName val="0"/>
          <c:showSerName val="0"/>
          <c:showPercent val="0"/>
          <c:showBubbleSize val="0"/>
        </c:dLbls>
        <c:smooth val="0"/>
        <c:axId val="51099904"/>
        <c:axId val="51198208"/>
      </c:lineChart>
      <c:catAx>
        <c:axId val="51099904"/>
        <c:scaling>
          <c:orientation val="minMax"/>
        </c:scaling>
        <c:delete val="0"/>
        <c:axPos val="b"/>
        <c:title>
          <c:tx>
            <c:rich>
              <a:bodyPr/>
              <a:lstStyle/>
              <a:p>
                <a:pPr>
                  <a:defRPr>
                    <a:latin typeface="Times New Roman" panose="02020603050405020304" pitchFamily="18" charset="0"/>
                    <a:cs typeface="Times New Roman" panose="02020603050405020304" pitchFamily="18" charset="0"/>
                  </a:defRPr>
                </a:pPr>
                <a:r>
                  <a:rPr lang="en-US" sz="1600" b="0" dirty="0">
                    <a:latin typeface="Times New Roman" panose="02020603050405020304" pitchFamily="18" charset="0"/>
                    <a:cs typeface="Times New Roman" panose="02020603050405020304" pitchFamily="18" charset="0"/>
                  </a:rPr>
                  <a:t>Year</a:t>
                </a:r>
              </a:p>
            </c:rich>
          </c:tx>
          <c:layout>
            <c:manualLayout>
              <c:xMode val="edge"/>
              <c:yMode val="edge"/>
              <c:x val="0.52692579336673828"/>
              <c:y val="0.94856807511737073"/>
            </c:manualLayout>
          </c:layout>
          <c:overlay val="0"/>
        </c:title>
        <c:numFmt formatCode="General" sourceLinked="1"/>
        <c:majorTickMark val="out"/>
        <c:minorTickMark val="none"/>
        <c:tickLblPos val="nextTo"/>
        <c:spPr>
          <a:ln w="3045">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crossAx val="51198208"/>
        <c:crosses val="autoZero"/>
        <c:auto val="1"/>
        <c:lblAlgn val="ctr"/>
        <c:lblOffset val="100"/>
        <c:noMultiLvlLbl val="0"/>
      </c:catAx>
      <c:valAx>
        <c:axId val="51198208"/>
        <c:scaling>
          <c:orientation val="minMax"/>
          <c:max val="0.2"/>
        </c:scaling>
        <c:delete val="0"/>
        <c:axPos val="l"/>
        <c:title>
          <c:tx>
            <c:rich>
              <a:bodyPr/>
              <a:lstStyle/>
              <a:p>
                <a:pPr>
                  <a:defRPr sz="1600" b="0" i="0" u="none" strike="noStrike" baseline="0">
                    <a:solidFill>
                      <a:srgbClr val="000000"/>
                    </a:solidFill>
                    <a:latin typeface="+mn-lt"/>
                    <a:ea typeface="Times New Roman"/>
                    <a:cs typeface="Times New Roman"/>
                  </a:defRPr>
                </a:pPr>
                <a:r>
                  <a:rPr lang="en-US" sz="1600" b="0" dirty="0">
                    <a:latin typeface="Times New Roman" panose="02020603050405020304" pitchFamily="18" charset="0"/>
                    <a:cs typeface="Times New Roman" panose="02020603050405020304" pitchFamily="18" charset="0"/>
                  </a:rPr>
                  <a:t>% of workers</a:t>
                </a:r>
              </a:p>
            </c:rich>
          </c:tx>
          <c:layout>
            <c:manualLayout>
              <c:xMode val="edge"/>
              <c:yMode val="edge"/>
              <c:x val="7.575757575757576E-3"/>
              <c:y val="0.35293741451332666"/>
            </c:manualLayout>
          </c:layout>
          <c:overlay val="0"/>
          <c:spPr>
            <a:noFill/>
            <a:ln w="24351">
              <a:noFill/>
            </a:ln>
          </c:spPr>
        </c:title>
        <c:numFmt formatCode="0%" sourceLinked="0"/>
        <c:majorTickMark val="out"/>
        <c:minorTickMark val="none"/>
        <c:tickLblPos val="nextTo"/>
        <c:spPr>
          <a:ln w="3045">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crossAx val="51099904"/>
        <c:crosses val="autoZero"/>
        <c:crossBetween val="between"/>
        <c:majorUnit val="0.05"/>
        <c:minorUnit val="2.5000000000000005E-2"/>
      </c:valAx>
      <c:spPr>
        <a:noFill/>
        <a:ln w="25398">
          <a:noFill/>
        </a:ln>
      </c:spPr>
    </c:plotArea>
    <c:legend>
      <c:legendPos val="tr"/>
      <c:layout>
        <c:manualLayout>
          <c:xMode val="edge"/>
          <c:yMode val="edge"/>
          <c:x val="0.11768181818181819"/>
          <c:y val="4.3478260869565216E-2"/>
          <c:w val="0.87322727272727285"/>
          <c:h val="0.10186161512419643"/>
        </c:manualLayout>
      </c:layout>
      <c:overlay val="0"/>
      <c:spPr>
        <a:noFill/>
        <a:ln w="24351">
          <a:noFill/>
        </a:ln>
      </c:spPr>
      <c:txPr>
        <a:bodyPr/>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legend>
    <c:plotVisOnly val="1"/>
    <c:dispBlanksAs val="gap"/>
    <c:showDLblsOverMax val="0"/>
  </c:chart>
  <c:spPr>
    <a:noFill/>
    <a:ln>
      <a:noFill/>
    </a:ln>
  </c:spPr>
  <c:txPr>
    <a:bodyPr/>
    <a:lstStyle/>
    <a:p>
      <a:pPr>
        <a:defRPr sz="1919" b="1"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094862135445836"/>
          <c:y val="2.271794871794872E-2"/>
          <c:w val="0.88905137864554151"/>
          <c:h val="0.90151201292146177"/>
        </c:manualLayout>
      </c:layout>
      <c:barChart>
        <c:barDir val="col"/>
        <c:grouping val="clustered"/>
        <c:varyColors val="0"/>
        <c:ser>
          <c:idx val="3"/>
          <c:order val="0"/>
          <c:tx>
            <c:strRef>
              <c:f>Sheet1!$A$2</c:f>
              <c:strCache>
                <c:ptCount val="1"/>
                <c:pt idx="0">
                  <c:v>Construction</c:v>
                </c:pt>
              </c:strCache>
            </c:strRef>
          </c:tx>
          <c:spPr>
            <a:solidFill>
              <a:srgbClr val="FF0000"/>
            </a:solidFill>
            <a:ln>
              <a:noFill/>
            </a:ln>
          </c:spPr>
          <c:invertIfNegative val="0"/>
          <c:dLbls>
            <c:dLbl>
              <c:idx val="0"/>
              <c:layout>
                <c:manualLayout>
                  <c:x val="6.827693835567576E-4"/>
                  <c:y val="-4.9906577664413456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C7A-4814-A6AD-28A1D0A52A53}"/>
                </c:ext>
              </c:extLst>
            </c:dLbl>
            <c:dLbl>
              <c:idx val="1"/>
              <c:layout>
                <c:manualLayout>
                  <c:x val="-3.2244105395552048E-3"/>
                  <c:y val="4.940057866833817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C7A-4814-A6AD-28A1D0A52A53}"/>
                </c:ext>
              </c:extLst>
            </c:dLbl>
            <c:dLbl>
              <c:idx val="2"/>
              <c:layout>
                <c:manualLayout>
                  <c:x val="3.003003003003003E-3"/>
                  <c:y val="2.383653765844493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C7A-4814-A6AD-28A1D0A52A53}"/>
                </c:ext>
              </c:extLst>
            </c:dLbl>
            <c:dLbl>
              <c:idx val="3"/>
              <c:layout>
                <c:manualLayout>
                  <c:x val="3.00300300300300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C7A-4814-A6AD-28A1D0A52A53}"/>
                </c:ext>
              </c:extLst>
            </c:dLbl>
            <c:dLbl>
              <c:idx val="4"/>
              <c:layout>
                <c:manualLayout>
                  <c:x val="2.275897945190385E-4"/>
                  <c:y val="-4.517868488003370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9F0-487D-85BB-5EA15D2FBD35}"/>
                </c:ext>
              </c:extLst>
            </c:dLbl>
            <c:numFmt formatCode="0.0%" sourceLinked="0"/>
            <c:spPr>
              <a:noFill/>
              <a:ln>
                <a:noFill/>
              </a:ln>
              <a:effectLst/>
            </c:spPr>
            <c:txPr>
              <a:bodyPr/>
              <a:lstStyle/>
              <a:p>
                <a:pPr>
                  <a:defRPr sz="1600" b="0">
                    <a:solidFill>
                      <a:schemeClr val="tx1"/>
                    </a:solidFill>
                    <a:latin typeface="Times New Roman" panose="02020603050405020304" pitchFamily="18" charset="0"/>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Sheet1!$B$1:$D$1</c:f>
              <c:strCache>
                <c:ptCount val="3"/>
                <c:pt idx="0">
                  <c:v>Any pain reliever</c:v>
                </c:pt>
                <c:pt idx="1">
                  <c:v>Opioid</c:v>
                </c:pt>
                <c:pt idx="2">
                  <c:v>Non-opioid</c:v>
                </c:pt>
              </c:strCache>
            </c:strRef>
          </c:cat>
          <c:val>
            <c:numRef>
              <c:f>Sheet1!$B$2:$D$2</c:f>
              <c:numCache>
                <c:formatCode>General</c:formatCode>
                <c:ptCount val="3"/>
                <c:pt idx="0">
                  <c:v>0.163608</c:v>
                </c:pt>
                <c:pt idx="1">
                  <c:v>0.10434900000000001</c:v>
                </c:pt>
                <c:pt idx="2">
                  <c:v>9.5378000000000004E-2</c:v>
                </c:pt>
              </c:numCache>
            </c:numRef>
          </c:val>
          <c:extLst xmlns:c15="http://schemas.microsoft.com/office/drawing/2012/chart">
            <c:ext xmlns:c16="http://schemas.microsoft.com/office/drawing/2014/chart" uri="{C3380CC4-5D6E-409C-BE32-E72D297353CC}">
              <c16:uniqueId val="{0000000C-FEE3-4B55-A07B-F9B683EECAC9}"/>
            </c:ext>
          </c:extLst>
        </c:ser>
        <c:ser>
          <c:idx val="2"/>
          <c:order val="1"/>
          <c:tx>
            <c:strRef>
              <c:f>Sheet1!$A$3</c:f>
              <c:strCache>
                <c:ptCount val="1"/>
                <c:pt idx="0">
                  <c:v>All industries</c:v>
                </c:pt>
              </c:strCache>
            </c:strRef>
          </c:tx>
          <c:spPr>
            <a:solidFill>
              <a:srgbClr val="0070C0"/>
            </a:solidFill>
            <a:ln w="38100">
              <a:noFill/>
            </a:ln>
          </c:spPr>
          <c:invertIfNegative val="0"/>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C7A-4814-A6AD-28A1D0A52A53}"/>
                </c:ext>
              </c:extLst>
            </c:dLbl>
            <c:dLbl>
              <c:idx val="1"/>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C7A-4814-A6AD-28A1D0A52A53}"/>
                </c:ext>
              </c:extLst>
            </c:dLbl>
            <c:dLbl>
              <c:idx val="2"/>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C7A-4814-A6AD-28A1D0A52A53}"/>
                </c:ext>
              </c:extLst>
            </c:dLbl>
            <c:dLbl>
              <c:idx val="3"/>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C7A-4814-A6AD-28A1D0A52A53}"/>
                </c:ext>
              </c:extLst>
            </c:dLbl>
            <c:dLbl>
              <c:idx val="4"/>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C7A-4814-A6AD-28A1D0A52A53}"/>
                </c:ext>
              </c:extLst>
            </c:dLbl>
            <c:numFmt formatCode="0.0%" sourceLinked="0"/>
            <c:spPr>
              <a:noFill/>
              <a:ln>
                <a:noFill/>
              </a:ln>
              <a:effectLst/>
            </c:spPr>
            <c:txPr>
              <a:bodyPr/>
              <a:lstStyle/>
              <a:p>
                <a:pPr>
                  <a:defRPr sz="1600" b="0">
                    <a:solidFill>
                      <a:srgbClr val="080808"/>
                    </a:solidFill>
                    <a:latin typeface="Times New Roman" panose="02020603050405020304" pitchFamily="18" charset="0"/>
                    <a:cs typeface="Times New Roman" panose="02020603050405020304" pitchFamily="18" charset="0"/>
                  </a:defRPr>
                </a:pPr>
                <a:endParaRPr lang="en-US"/>
              </a:p>
            </c:txPr>
            <c:dLblPos val="outEnd"/>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Sheet1!$B$1:$D$1</c:f>
              <c:strCache>
                <c:ptCount val="3"/>
                <c:pt idx="0">
                  <c:v>Any pain reliever</c:v>
                </c:pt>
                <c:pt idx="1">
                  <c:v>Opioid</c:v>
                </c:pt>
                <c:pt idx="2">
                  <c:v>Non-opioid</c:v>
                </c:pt>
              </c:strCache>
            </c:strRef>
          </c:cat>
          <c:val>
            <c:numRef>
              <c:f>Sheet1!$B$3:$D$3</c:f>
              <c:numCache>
                <c:formatCode>General</c:formatCode>
                <c:ptCount val="3"/>
                <c:pt idx="0">
                  <c:v>0.19328099999999998</c:v>
                </c:pt>
                <c:pt idx="1">
                  <c:v>0.11501500000000001</c:v>
                </c:pt>
                <c:pt idx="2">
                  <c:v>0.121748</c:v>
                </c:pt>
              </c:numCache>
            </c:numRef>
          </c:val>
          <c:extLst>
            <c:ext xmlns:c16="http://schemas.microsoft.com/office/drawing/2014/chart" uri="{C3380CC4-5D6E-409C-BE32-E72D297353CC}">
              <c16:uniqueId val="{00000009-FEE3-4B55-A07B-F9B683EECAC9}"/>
            </c:ext>
          </c:extLst>
        </c:ser>
        <c:dLbls>
          <c:showLegendKey val="0"/>
          <c:showVal val="0"/>
          <c:showCatName val="0"/>
          <c:showSerName val="0"/>
          <c:showPercent val="0"/>
          <c:showBubbleSize val="0"/>
        </c:dLbls>
        <c:gapWidth val="150"/>
        <c:axId val="35130368"/>
        <c:axId val="35218560"/>
      </c:barChart>
      <c:catAx>
        <c:axId val="35130368"/>
        <c:scaling>
          <c:orientation val="minMax"/>
        </c:scaling>
        <c:delete val="0"/>
        <c:axPos val="b"/>
        <c:numFmt formatCode="General" sourceLinked="1"/>
        <c:majorTickMark val="out"/>
        <c:minorTickMark val="none"/>
        <c:tickLblPos val="nextTo"/>
        <c:spPr>
          <a:ln w="3045">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crossAx val="35218560"/>
        <c:crosses val="autoZero"/>
        <c:auto val="1"/>
        <c:lblAlgn val="ctr"/>
        <c:lblOffset val="100"/>
        <c:noMultiLvlLbl val="0"/>
      </c:catAx>
      <c:valAx>
        <c:axId val="35218560"/>
        <c:scaling>
          <c:orientation val="minMax"/>
          <c:max val="0.2"/>
          <c:min val="0"/>
        </c:scaling>
        <c:delete val="0"/>
        <c:axPos val="l"/>
        <c:title>
          <c:tx>
            <c:rich>
              <a:bodyPr/>
              <a:lstStyle/>
              <a:p>
                <a:pPr>
                  <a:defRPr sz="1600" b="0" i="0" u="none" strike="noStrike" baseline="0">
                    <a:solidFill>
                      <a:srgbClr val="000000"/>
                    </a:solidFill>
                    <a:latin typeface="Times New Roman" panose="02020603050405020304" pitchFamily="18" charset="0"/>
                    <a:ea typeface="Times New Roman"/>
                    <a:cs typeface="Times New Roman" panose="02020603050405020304" pitchFamily="18" charset="0"/>
                  </a:defRPr>
                </a:pPr>
                <a:r>
                  <a:rPr lang="en-US" altLang="zh-CN" sz="1600" b="0" dirty="0">
                    <a:latin typeface="Times New Roman" panose="02020603050405020304" pitchFamily="18" charset="0"/>
                    <a:cs typeface="Times New Roman" panose="02020603050405020304" pitchFamily="18" charset="0"/>
                  </a:rPr>
                  <a:t>% of injured</a:t>
                </a:r>
                <a:r>
                  <a:rPr lang="en-US" altLang="zh-CN" sz="1600" b="0" baseline="0" dirty="0">
                    <a:latin typeface="Times New Roman" panose="02020603050405020304" pitchFamily="18" charset="0"/>
                    <a:cs typeface="Times New Roman" panose="02020603050405020304" pitchFamily="18" charset="0"/>
                  </a:rPr>
                  <a:t> workers</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0"/>
              <c:y val="0.30244760751059963"/>
            </c:manualLayout>
          </c:layout>
          <c:overlay val="0"/>
          <c:spPr>
            <a:noFill/>
            <a:ln w="24351">
              <a:noFill/>
            </a:ln>
          </c:spPr>
        </c:title>
        <c:numFmt formatCode="0%" sourceLinked="0"/>
        <c:majorTickMark val="out"/>
        <c:minorTickMark val="none"/>
        <c:tickLblPos val="nextTo"/>
        <c:spPr>
          <a:ln w="3045">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crossAx val="35130368"/>
        <c:crosses val="autoZero"/>
        <c:crossBetween val="between"/>
      </c:valAx>
      <c:spPr>
        <a:noFill/>
        <a:ln w="25398">
          <a:noFill/>
        </a:ln>
      </c:spPr>
    </c:plotArea>
    <c:legend>
      <c:legendPos val="b"/>
      <c:layout>
        <c:manualLayout>
          <c:xMode val="edge"/>
          <c:yMode val="edge"/>
          <c:x val="0.64765228757852333"/>
          <c:y val="1.7355542095699578E-2"/>
          <c:w val="0.27055637826287138"/>
          <c:h val="0.16759842519685036"/>
        </c:manualLayout>
      </c:layout>
      <c:overlay val="0"/>
      <c:spPr>
        <a:noFill/>
        <a:ln w="24351">
          <a:noFill/>
        </a:ln>
      </c:spPr>
      <c:txPr>
        <a:bodyPr/>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legend>
    <c:plotVisOnly val="1"/>
    <c:dispBlanksAs val="gap"/>
    <c:showDLblsOverMax val="0"/>
  </c:chart>
  <c:spPr>
    <a:noFill/>
    <a:ln>
      <a:noFill/>
    </a:ln>
  </c:spPr>
  <c:txPr>
    <a:bodyPr/>
    <a:lstStyle/>
    <a:p>
      <a:pPr>
        <a:defRPr sz="1919"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298798798798798"/>
          <c:y val="2.6589269981666164E-2"/>
          <c:w val="0.88701201201201196"/>
          <c:h val="0.86353527948505204"/>
        </c:manualLayout>
      </c:layout>
      <c:barChart>
        <c:barDir val="col"/>
        <c:grouping val="clustered"/>
        <c:varyColors val="0"/>
        <c:ser>
          <c:idx val="3"/>
          <c:order val="0"/>
          <c:tx>
            <c:strRef>
              <c:f>Sheet1!$A$2</c:f>
              <c:strCache>
                <c:ptCount val="1"/>
                <c:pt idx="0">
                  <c:v>Injured</c:v>
                </c:pt>
              </c:strCache>
            </c:strRef>
          </c:tx>
          <c:spPr>
            <a:solidFill>
              <a:srgbClr val="FF0000"/>
            </a:solidFill>
            <a:ln>
              <a:noFill/>
            </a:ln>
          </c:spPr>
          <c:invertIfNegative val="0"/>
          <c:dLbls>
            <c:dLbl>
              <c:idx val="0"/>
              <c:layout>
                <c:manualLayout>
                  <c:x val="6.827693835567576E-4"/>
                  <c:y val="-4.9906577664413456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8A4-4C2F-B588-639C9A5A5B75}"/>
                </c:ext>
              </c:extLst>
            </c:dLbl>
            <c:dLbl>
              <c:idx val="1"/>
              <c:layout>
                <c:manualLayout>
                  <c:x val="-3.2244105395552048E-3"/>
                  <c:y val="4.940057866833817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8A4-4C2F-B588-639C9A5A5B75}"/>
                </c:ext>
              </c:extLst>
            </c:dLbl>
            <c:dLbl>
              <c:idx val="2"/>
              <c:layout>
                <c:manualLayout>
                  <c:x val="3.003003003003003E-3"/>
                  <c:y val="2.383653765844493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8A4-4C2F-B588-639C9A5A5B75}"/>
                </c:ext>
              </c:extLst>
            </c:dLbl>
            <c:dLbl>
              <c:idx val="3"/>
              <c:layout>
                <c:manualLayout>
                  <c:x val="3.00300300300300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8A4-4C2F-B588-639C9A5A5B75}"/>
                </c:ext>
              </c:extLst>
            </c:dLbl>
            <c:dLbl>
              <c:idx val="4"/>
              <c:layout>
                <c:manualLayout>
                  <c:x val="2.275897945190385E-4"/>
                  <c:y val="-4.517868488003370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9F0-487D-85BB-5EA15D2FBD35}"/>
                </c:ext>
              </c:extLst>
            </c:dLbl>
            <c:numFmt formatCode="0.0%" sourceLinked="0"/>
            <c:spPr>
              <a:noFill/>
              <a:ln>
                <a:noFill/>
              </a:ln>
              <a:effectLst/>
            </c:spPr>
            <c:txPr>
              <a:bodyPr/>
              <a:lstStyle/>
              <a:p>
                <a:pPr>
                  <a:defRPr sz="1600" b="0">
                    <a:solidFill>
                      <a:schemeClr val="tx1"/>
                    </a:solidFill>
                    <a:latin typeface="Times New Roman" panose="02020603050405020304" pitchFamily="18" charset="0"/>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Sheet1!$B$1:$D$1</c:f>
              <c:strCache>
                <c:ptCount val="3"/>
                <c:pt idx="0">
                  <c:v>Any pain reliever</c:v>
                </c:pt>
                <c:pt idx="1">
                  <c:v>Opioid</c:v>
                </c:pt>
                <c:pt idx="2">
                  <c:v>Non-opioid</c:v>
                </c:pt>
              </c:strCache>
            </c:strRef>
          </c:cat>
          <c:val>
            <c:numRef>
              <c:f>Sheet1!$B$2:$D$2</c:f>
              <c:numCache>
                <c:formatCode>General</c:formatCode>
                <c:ptCount val="3"/>
                <c:pt idx="0">
                  <c:v>0.35177399999999998</c:v>
                </c:pt>
                <c:pt idx="1">
                  <c:v>0.252998</c:v>
                </c:pt>
                <c:pt idx="2">
                  <c:v>0.210338</c:v>
                </c:pt>
              </c:numCache>
            </c:numRef>
          </c:val>
          <c:extLst xmlns:c15="http://schemas.microsoft.com/office/drawing/2012/chart">
            <c:ext xmlns:c16="http://schemas.microsoft.com/office/drawing/2014/chart" uri="{C3380CC4-5D6E-409C-BE32-E72D297353CC}">
              <c16:uniqueId val="{0000000C-FEE3-4B55-A07B-F9B683EECAC9}"/>
            </c:ext>
          </c:extLst>
        </c:ser>
        <c:ser>
          <c:idx val="2"/>
          <c:order val="1"/>
          <c:tx>
            <c:strRef>
              <c:f>Sheet1!$A$3</c:f>
              <c:strCache>
                <c:ptCount val="1"/>
                <c:pt idx="0">
                  <c:v>Not injured</c:v>
                </c:pt>
              </c:strCache>
            </c:strRef>
          </c:tx>
          <c:spPr>
            <a:solidFill>
              <a:srgbClr val="0070C0"/>
            </a:solidFill>
            <a:ln w="38100">
              <a:noFill/>
            </a:ln>
          </c:spPr>
          <c:invertIfNegative val="0"/>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8A4-4C2F-B588-639C9A5A5B75}"/>
                </c:ext>
              </c:extLst>
            </c:dLbl>
            <c:dLbl>
              <c:idx val="1"/>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8A4-4C2F-B588-639C9A5A5B75}"/>
                </c:ext>
              </c:extLst>
            </c:dLbl>
            <c:dLbl>
              <c:idx val="2"/>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8A4-4C2F-B588-639C9A5A5B75}"/>
                </c:ext>
              </c:extLst>
            </c:dLbl>
            <c:dLbl>
              <c:idx val="3"/>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8A4-4C2F-B588-639C9A5A5B75}"/>
                </c:ext>
              </c:extLst>
            </c:dLbl>
            <c:dLbl>
              <c:idx val="4"/>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8A4-4C2F-B588-639C9A5A5B75}"/>
                </c:ext>
              </c:extLst>
            </c:dLbl>
            <c:numFmt formatCode="0.0%" sourceLinked="0"/>
            <c:spPr>
              <a:noFill/>
              <a:ln>
                <a:noFill/>
              </a:ln>
              <a:effectLst/>
            </c:spPr>
            <c:txPr>
              <a:bodyPr/>
              <a:lstStyle/>
              <a:p>
                <a:pPr>
                  <a:defRPr sz="1600" b="0">
                    <a:solidFill>
                      <a:srgbClr val="080808"/>
                    </a:solidFill>
                    <a:latin typeface="Times New Roman" panose="02020603050405020304" pitchFamily="18" charset="0"/>
                    <a:cs typeface="Times New Roman" panose="02020603050405020304" pitchFamily="18" charset="0"/>
                  </a:defRPr>
                </a:pPr>
                <a:endParaRPr lang="en-US"/>
              </a:p>
            </c:txPr>
            <c:dLblPos val="outEnd"/>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Sheet1!$B$1:$D$1</c:f>
              <c:strCache>
                <c:ptCount val="3"/>
                <c:pt idx="0">
                  <c:v>Any pain reliever</c:v>
                </c:pt>
                <c:pt idx="1">
                  <c:v>Opioid</c:v>
                </c:pt>
                <c:pt idx="2">
                  <c:v>Non-opioid</c:v>
                </c:pt>
              </c:strCache>
            </c:strRef>
          </c:cat>
          <c:val>
            <c:numRef>
              <c:f>Sheet1!$B$3:$D$3</c:f>
              <c:numCache>
                <c:formatCode>General</c:formatCode>
                <c:ptCount val="3"/>
                <c:pt idx="0">
                  <c:v>0.14460200000000001</c:v>
                </c:pt>
                <c:pt idx="1">
                  <c:v>8.9334000000000011E-2</c:v>
                </c:pt>
                <c:pt idx="2">
                  <c:v>8.3765999999999993E-2</c:v>
                </c:pt>
              </c:numCache>
            </c:numRef>
          </c:val>
          <c:extLst>
            <c:ext xmlns:c16="http://schemas.microsoft.com/office/drawing/2014/chart" uri="{C3380CC4-5D6E-409C-BE32-E72D297353CC}">
              <c16:uniqueId val="{00000009-FEE3-4B55-A07B-F9B683EECAC9}"/>
            </c:ext>
          </c:extLst>
        </c:ser>
        <c:dLbls>
          <c:showLegendKey val="0"/>
          <c:showVal val="0"/>
          <c:showCatName val="0"/>
          <c:showSerName val="0"/>
          <c:showPercent val="0"/>
          <c:showBubbleSize val="0"/>
        </c:dLbls>
        <c:gapWidth val="150"/>
        <c:axId val="37111680"/>
        <c:axId val="37113216"/>
      </c:barChart>
      <c:catAx>
        <c:axId val="37111680"/>
        <c:scaling>
          <c:orientation val="minMax"/>
        </c:scaling>
        <c:delete val="0"/>
        <c:axPos val="b"/>
        <c:numFmt formatCode="General" sourceLinked="1"/>
        <c:majorTickMark val="out"/>
        <c:minorTickMark val="none"/>
        <c:tickLblPos val="nextTo"/>
        <c:spPr>
          <a:ln w="3045">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crossAx val="37113216"/>
        <c:crosses val="autoZero"/>
        <c:auto val="1"/>
        <c:lblAlgn val="ctr"/>
        <c:lblOffset val="100"/>
        <c:noMultiLvlLbl val="0"/>
      </c:catAx>
      <c:valAx>
        <c:axId val="37113216"/>
        <c:scaling>
          <c:orientation val="minMax"/>
          <c:max val="0.4"/>
          <c:min val="0"/>
        </c:scaling>
        <c:delete val="0"/>
        <c:axPos val="l"/>
        <c:title>
          <c:tx>
            <c:rich>
              <a:bodyPr/>
              <a:lstStyle/>
              <a:p>
                <a:pPr>
                  <a:defRPr sz="1600" b="0" i="0" u="none" strike="noStrike" baseline="0">
                    <a:solidFill>
                      <a:srgbClr val="000000"/>
                    </a:solidFill>
                    <a:latin typeface="Times New Roman" panose="02020603050405020304" pitchFamily="18" charset="0"/>
                    <a:ea typeface="Times New Roman"/>
                    <a:cs typeface="Times New Roman" panose="02020603050405020304" pitchFamily="18" charset="0"/>
                  </a:defRPr>
                </a:pPr>
                <a:r>
                  <a:rPr lang="en-US" altLang="zh-CN" sz="1600" b="0" dirty="0">
                    <a:latin typeface="Times New Roman" panose="02020603050405020304" pitchFamily="18" charset="0"/>
                    <a:cs typeface="Times New Roman" panose="02020603050405020304" pitchFamily="18" charset="0"/>
                  </a:rPr>
                  <a:t>% of workers</a:t>
                </a:r>
              </a:p>
            </c:rich>
          </c:tx>
          <c:layout>
            <c:manualLayout>
              <c:xMode val="edge"/>
              <c:yMode val="edge"/>
              <c:x val="0"/>
              <c:y val="0.33397097421645822"/>
            </c:manualLayout>
          </c:layout>
          <c:overlay val="0"/>
          <c:spPr>
            <a:noFill/>
            <a:ln w="24351">
              <a:noFill/>
            </a:ln>
          </c:spPr>
        </c:title>
        <c:numFmt formatCode="0%" sourceLinked="0"/>
        <c:majorTickMark val="out"/>
        <c:minorTickMark val="none"/>
        <c:tickLblPos val="nextTo"/>
        <c:spPr>
          <a:ln w="3045">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crossAx val="37111680"/>
        <c:crosses val="autoZero"/>
        <c:crossBetween val="between"/>
      </c:valAx>
      <c:spPr>
        <a:noFill/>
        <a:ln w="25398">
          <a:noFill/>
        </a:ln>
      </c:spPr>
    </c:plotArea>
    <c:legend>
      <c:legendPos val="b"/>
      <c:layout>
        <c:manualLayout>
          <c:xMode val="edge"/>
          <c:yMode val="edge"/>
          <c:x val="0.67919356364238259"/>
          <c:y val="3.0133163501621128E-2"/>
          <c:w val="0.17336974770045632"/>
          <c:h val="0.16075285626061447"/>
        </c:manualLayout>
      </c:layout>
      <c:overlay val="0"/>
      <c:spPr>
        <a:noFill/>
        <a:ln w="24351">
          <a:noFill/>
        </a:ln>
      </c:spPr>
      <c:txPr>
        <a:bodyPr/>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legend>
    <c:plotVisOnly val="1"/>
    <c:dispBlanksAs val="gap"/>
    <c:showDLblsOverMax val="0"/>
  </c:chart>
  <c:spPr>
    <a:noFill/>
    <a:ln>
      <a:noFill/>
    </a:ln>
  </c:spPr>
  <c:txPr>
    <a:bodyPr/>
    <a:lstStyle/>
    <a:p>
      <a:pPr>
        <a:defRPr sz="1919"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298798798798798"/>
          <c:y val="2.6589269981666164E-2"/>
          <c:w val="0.88701201201201196"/>
          <c:h val="0.82536226375785826"/>
        </c:manualLayout>
      </c:layout>
      <c:barChart>
        <c:barDir val="col"/>
        <c:grouping val="clustered"/>
        <c:varyColors val="0"/>
        <c:ser>
          <c:idx val="3"/>
          <c:order val="0"/>
          <c:tx>
            <c:strRef>
              <c:f>Sheet1!$A$2</c:f>
              <c:strCache>
                <c:ptCount val="1"/>
                <c:pt idx="0">
                  <c:v>Prescription opioid use</c:v>
                </c:pt>
              </c:strCache>
            </c:strRef>
          </c:tx>
          <c:spPr>
            <a:solidFill>
              <a:srgbClr val="FF0000"/>
            </a:solidFill>
            <a:ln>
              <a:noFill/>
            </a:ln>
          </c:spPr>
          <c:invertIfNegative val="0"/>
          <c:dPt>
            <c:idx val="3"/>
            <c:invertIfNegative val="0"/>
            <c:bubble3D val="0"/>
            <c:extLst>
              <c:ext xmlns:c16="http://schemas.microsoft.com/office/drawing/2014/chart" uri="{C3380CC4-5D6E-409C-BE32-E72D297353CC}">
                <c16:uniqueId val="{00000000-8BFC-4F75-8781-A16C0F3CDC23}"/>
              </c:ext>
            </c:extLst>
          </c:dPt>
          <c:dPt>
            <c:idx val="4"/>
            <c:invertIfNegative val="0"/>
            <c:bubble3D val="0"/>
            <c:spPr>
              <a:solidFill>
                <a:srgbClr val="0070C0"/>
              </a:solidFill>
              <a:ln>
                <a:noFill/>
              </a:ln>
            </c:spPr>
            <c:extLst>
              <c:ext xmlns:c16="http://schemas.microsoft.com/office/drawing/2014/chart" uri="{C3380CC4-5D6E-409C-BE32-E72D297353CC}">
                <c16:uniqueId val="{00000001-49F0-487D-85BB-5EA15D2FBD35}"/>
              </c:ext>
            </c:extLst>
          </c:dPt>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BFC-4F75-8781-A16C0F3CDC23}"/>
                </c:ext>
              </c:extLst>
            </c:dLbl>
            <c:dLbl>
              <c:idx val="1"/>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BFC-4F75-8781-A16C0F3CDC23}"/>
                </c:ext>
              </c:extLst>
            </c:dLbl>
            <c:dLbl>
              <c:idx val="2"/>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BFC-4F75-8781-A16C0F3CDC23}"/>
                </c:ext>
              </c:extLst>
            </c:dLbl>
            <c:dLbl>
              <c:idx val="3"/>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BFC-4F75-8781-A16C0F3CDC23}"/>
                </c:ext>
              </c:extLst>
            </c:dLbl>
            <c:dLbl>
              <c:idx val="4"/>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9F0-487D-85BB-5EA15D2FBD35}"/>
                </c:ext>
              </c:extLst>
            </c:dLbl>
            <c:numFmt formatCode="0.0%" sourceLinked="0"/>
            <c:spPr>
              <a:noFill/>
              <a:ln>
                <a:noFill/>
              </a:ln>
              <a:effectLst/>
            </c:spPr>
            <c:txPr>
              <a:bodyPr/>
              <a:lstStyle/>
              <a:p>
                <a:pPr>
                  <a:defRPr sz="1600" b="0">
                    <a:solidFill>
                      <a:schemeClr val="tx1"/>
                    </a:solidFill>
                  </a:defRPr>
                </a:pPr>
                <a:endParaRPr lang="en-US"/>
              </a:p>
            </c:txPr>
            <c:dLblPos val="outEnd"/>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Sheet1!$B$1:$F$1</c:f>
              <c:strCache>
                <c:ptCount val="5"/>
                <c:pt idx="0">
                  <c:v>16-25</c:v>
                </c:pt>
                <c:pt idx="1">
                  <c:v>26-34</c:v>
                </c:pt>
                <c:pt idx="2">
                  <c:v>35-49</c:v>
                </c:pt>
                <c:pt idx="3">
                  <c:v>≥50</c:v>
                </c:pt>
                <c:pt idx="4">
                  <c:v>All construction</c:v>
                </c:pt>
              </c:strCache>
            </c:strRef>
          </c:cat>
          <c:val>
            <c:numRef>
              <c:f>Sheet1!$B$2:$F$2</c:f>
              <c:numCache>
                <c:formatCode>General</c:formatCode>
                <c:ptCount val="5"/>
                <c:pt idx="0">
                  <c:v>8.5104000000000013E-2</c:v>
                </c:pt>
                <c:pt idx="1">
                  <c:v>7.6045000000000001E-2</c:v>
                </c:pt>
                <c:pt idx="2">
                  <c:v>9.8678000000000002E-2</c:v>
                </c:pt>
                <c:pt idx="3">
                  <c:v>0.14025000000000001</c:v>
                </c:pt>
                <c:pt idx="4">
                  <c:v>0.10434900000000001</c:v>
                </c:pt>
              </c:numCache>
            </c:numRef>
          </c:val>
          <c:extLst xmlns:c15="http://schemas.microsoft.com/office/drawing/2012/chart">
            <c:ext xmlns:c16="http://schemas.microsoft.com/office/drawing/2014/chart" uri="{C3380CC4-5D6E-409C-BE32-E72D297353CC}">
              <c16:uniqueId val="{0000000C-FEE3-4B55-A07B-F9B683EECAC9}"/>
            </c:ext>
          </c:extLst>
        </c:ser>
        <c:dLbls>
          <c:showLegendKey val="0"/>
          <c:showVal val="0"/>
          <c:showCatName val="0"/>
          <c:showSerName val="0"/>
          <c:showPercent val="0"/>
          <c:showBubbleSize val="0"/>
        </c:dLbls>
        <c:gapWidth val="150"/>
        <c:axId val="47581440"/>
        <c:axId val="47591808"/>
      </c:barChart>
      <c:catAx>
        <c:axId val="47581440"/>
        <c:scaling>
          <c:orientation val="minMax"/>
        </c:scaling>
        <c:delete val="0"/>
        <c:axPos val="b"/>
        <c:title>
          <c:tx>
            <c:rich>
              <a:bodyPr/>
              <a:lstStyle/>
              <a:p>
                <a:pPr>
                  <a:defRPr/>
                </a:pPr>
                <a:r>
                  <a:rPr lang="en-US" sz="1600" b="0" dirty="0"/>
                  <a:t>Age Group</a:t>
                </a:r>
              </a:p>
            </c:rich>
          </c:tx>
          <c:overlay val="0"/>
        </c:title>
        <c:numFmt formatCode="General" sourceLinked="1"/>
        <c:majorTickMark val="out"/>
        <c:minorTickMark val="none"/>
        <c:tickLblPos val="nextTo"/>
        <c:spPr>
          <a:ln w="3045">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crossAx val="47591808"/>
        <c:crosses val="autoZero"/>
        <c:auto val="1"/>
        <c:lblAlgn val="ctr"/>
        <c:lblOffset val="100"/>
        <c:noMultiLvlLbl val="0"/>
      </c:catAx>
      <c:valAx>
        <c:axId val="47591808"/>
        <c:scaling>
          <c:orientation val="minMax"/>
          <c:max val="0.16000000000000003"/>
          <c:min val="0"/>
        </c:scaling>
        <c:delete val="0"/>
        <c:axPos val="l"/>
        <c:title>
          <c:tx>
            <c:rich>
              <a:bodyPr/>
              <a:lstStyle/>
              <a:p>
                <a:pPr>
                  <a:defRPr sz="1600" b="0" i="0" u="none" strike="noStrike" baseline="0">
                    <a:solidFill>
                      <a:srgbClr val="000000"/>
                    </a:solidFill>
                    <a:latin typeface="Times New Roman" panose="02020603050405020304" pitchFamily="18" charset="0"/>
                    <a:ea typeface="Times New Roman"/>
                    <a:cs typeface="Times New Roman" panose="02020603050405020304" pitchFamily="18" charset="0"/>
                  </a:defRPr>
                </a:pPr>
                <a:r>
                  <a:rPr lang="en-US" altLang="zh-CN" sz="1600" b="0" dirty="0">
                    <a:latin typeface="Times New Roman" panose="02020603050405020304" pitchFamily="18" charset="0"/>
                    <a:cs typeface="Times New Roman" panose="02020603050405020304" pitchFamily="18" charset="0"/>
                  </a:rPr>
                  <a:t>% of workers</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0"/>
              <c:y val="0.31776281894272762"/>
            </c:manualLayout>
          </c:layout>
          <c:overlay val="0"/>
          <c:spPr>
            <a:noFill/>
            <a:ln w="24351">
              <a:noFill/>
            </a:ln>
          </c:spPr>
        </c:title>
        <c:numFmt formatCode="0%" sourceLinked="0"/>
        <c:majorTickMark val="out"/>
        <c:minorTickMark val="none"/>
        <c:tickLblPos val="nextTo"/>
        <c:spPr>
          <a:ln w="3045">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crossAx val="47581440"/>
        <c:crosses val="autoZero"/>
        <c:crossBetween val="between"/>
        <c:majorUnit val="2.0000000000000004E-2"/>
      </c:valAx>
      <c:spPr>
        <a:noFill/>
        <a:ln w="25398">
          <a:noFill/>
        </a:ln>
      </c:spPr>
    </c:plotArea>
    <c:plotVisOnly val="1"/>
    <c:dispBlanksAs val="gap"/>
    <c:showDLblsOverMax val="0"/>
  </c:chart>
  <c:spPr>
    <a:noFill/>
    <a:ln>
      <a:noFill/>
    </a:ln>
  </c:spPr>
  <c:txPr>
    <a:bodyPr/>
    <a:lstStyle/>
    <a:p>
      <a:pPr>
        <a:defRPr sz="1919"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298798798798798"/>
          <c:y val="2.6589269981666164E-2"/>
          <c:w val="0.84196696696696693"/>
          <c:h val="0.82774597899030866"/>
        </c:manualLayout>
      </c:layout>
      <c:barChart>
        <c:barDir val="col"/>
        <c:grouping val="clustered"/>
        <c:varyColors val="0"/>
        <c:ser>
          <c:idx val="3"/>
          <c:order val="0"/>
          <c:tx>
            <c:strRef>
              <c:f>Sheet1!$A$2</c:f>
              <c:strCache>
                <c:ptCount val="1"/>
                <c:pt idx="0">
                  <c:v>Prescription opioid use</c:v>
                </c:pt>
              </c:strCache>
            </c:strRef>
          </c:tx>
          <c:spPr>
            <a:solidFill>
              <a:srgbClr val="FF0000"/>
            </a:solidFill>
            <a:ln>
              <a:solidFill>
                <a:srgbClr val="FF0000"/>
              </a:solidFill>
            </a:ln>
          </c:spPr>
          <c:invertIfNegative val="0"/>
          <c:dPt>
            <c:idx val="1"/>
            <c:invertIfNegative val="0"/>
            <c:bubble3D val="0"/>
            <c:extLst>
              <c:ext xmlns:c16="http://schemas.microsoft.com/office/drawing/2014/chart" uri="{C3380CC4-5D6E-409C-BE32-E72D297353CC}">
                <c16:uniqueId val="{00000000-1BA7-49BA-A906-1982DB3ADD07}"/>
              </c:ext>
            </c:extLst>
          </c:dPt>
          <c:dPt>
            <c:idx val="2"/>
            <c:invertIfNegative val="0"/>
            <c:bubble3D val="0"/>
            <c:extLst>
              <c:ext xmlns:c16="http://schemas.microsoft.com/office/drawing/2014/chart" uri="{C3380CC4-5D6E-409C-BE32-E72D297353CC}">
                <c16:uniqueId val="{00000001-1BA7-49BA-A906-1982DB3ADD07}"/>
              </c:ext>
            </c:extLst>
          </c:dPt>
          <c:dPt>
            <c:idx val="4"/>
            <c:invertIfNegative val="0"/>
            <c:bubble3D val="0"/>
            <c:spPr>
              <a:solidFill>
                <a:srgbClr val="0070C0"/>
              </a:solidFill>
              <a:ln>
                <a:solidFill>
                  <a:srgbClr val="0070C0"/>
                </a:solidFill>
              </a:ln>
            </c:spPr>
            <c:extLst>
              <c:ext xmlns:c16="http://schemas.microsoft.com/office/drawing/2014/chart" uri="{C3380CC4-5D6E-409C-BE32-E72D297353CC}">
                <c16:uniqueId val="{00000001-49F0-487D-85BB-5EA15D2FBD35}"/>
              </c:ext>
            </c:extLst>
          </c:dPt>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9F0-487D-85BB-5EA15D2FBD35}"/>
                </c:ext>
              </c:extLst>
            </c:dLbl>
            <c:dLbl>
              <c:idx val="1"/>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BA7-49BA-A906-1982DB3ADD07}"/>
                </c:ext>
              </c:extLst>
            </c:dLbl>
            <c:dLbl>
              <c:idx val="2"/>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BA7-49BA-A906-1982DB3ADD07}"/>
                </c:ext>
              </c:extLst>
            </c:dLbl>
            <c:dLbl>
              <c:idx val="3"/>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BA7-49BA-A906-1982DB3ADD07}"/>
                </c:ext>
              </c:extLst>
            </c:dLbl>
            <c:dLbl>
              <c:idx val="4"/>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9F0-487D-85BB-5EA15D2FBD35}"/>
                </c:ext>
              </c:extLst>
            </c:dLbl>
            <c:numFmt formatCode="0.0%" sourceLinked="0"/>
            <c:spPr>
              <a:noFill/>
              <a:ln>
                <a:noFill/>
              </a:ln>
              <a:effectLst/>
            </c:spPr>
            <c:txPr>
              <a:bodyPr/>
              <a:lstStyle/>
              <a:p>
                <a:pPr>
                  <a:defRPr sz="1600" b="0">
                    <a:solidFill>
                      <a:schemeClr val="tx1"/>
                    </a:solidFill>
                    <a:latin typeface="Times New Roman" panose="02020603050405020304" pitchFamily="18" charset="0"/>
                    <a:cs typeface="Times New Roman" panose="02020603050405020304" pitchFamily="18" charset="0"/>
                  </a:defRPr>
                </a:pPr>
                <a:endParaRPr lang="en-US"/>
              </a:p>
            </c:txPr>
            <c:dLblPos val="outEnd"/>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Sheet1!$B$1:$E$1</c:f>
              <c:strCache>
                <c:ptCount val="4"/>
                <c:pt idx="0">
                  <c:v>Hispanic</c:v>
                </c:pt>
                <c:pt idx="1">
                  <c:v>White, non-Hispanic</c:v>
                </c:pt>
                <c:pt idx="2">
                  <c:v>Black, non-Hispanic</c:v>
                </c:pt>
                <c:pt idx="3">
                  <c:v>Other, non-Hispanic</c:v>
                </c:pt>
              </c:strCache>
            </c:strRef>
          </c:cat>
          <c:val>
            <c:numRef>
              <c:f>Sheet1!$B$2:$E$2</c:f>
              <c:numCache>
                <c:formatCode>General</c:formatCode>
                <c:ptCount val="4"/>
                <c:pt idx="0">
                  <c:v>5.5853E-2</c:v>
                </c:pt>
                <c:pt idx="1">
                  <c:v>0.12515100000000001</c:v>
                </c:pt>
                <c:pt idx="2">
                  <c:v>9.3173999999999993E-2</c:v>
                </c:pt>
                <c:pt idx="3">
                  <c:v>0.10034999999999999</c:v>
                </c:pt>
              </c:numCache>
            </c:numRef>
          </c:val>
          <c:extLst xmlns:c15="http://schemas.microsoft.com/office/drawing/2012/chart">
            <c:ext xmlns:c16="http://schemas.microsoft.com/office/drawing/2014/chart" uri="{C3380CC4-5D6E-409C-BE32-E72D297353CC}">
              <c16:uniqueId val="{0000000C-FEE3-4B55-A07B-F9B683EECAC9}"/>
            </c:ext>
          </c:extLst>
        </c:ser>
        <c:dLbls>
          <c:showLegendKey val="0"/>
          <c:showVal val="0"/>
          <c:showCatName val="0"/>
          <c:showSerName val="0"/>
          <c:showPercent val="0"/>
          <c:showBubbleSize val="0"/>
        </c:dLbls>
        <c:gapWidth val="150"/>
        <c:axId val="47410176"/>
        <c:axId val="47411968"/>
      </c:barChart>
      <c:catAx>
        <c:axId val="47410176"/>
        <c:scaling>
          <c:orientation val="minMax"/>
        </c:scaling>
        <c:delete val="0"/>
        <c:axPos val="b"/>
        <c:numFmt formatCode="General" sourceLinked="1"/>
        <c:majorTickMark val="out"/>
        <c:minorTickMark val="none"/>
        <c:tickLblPos val="nextTo"/>
        <c:spPr>
          <a:ln w="3045">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crossAx val="47411968"/>
        <c:crosses val="autoZero"/>
        <c:auto val="1"/>
        <c:lblAlgn val="ctr"/>
        <c:lblOffset val="100"/>
        <c:noMultiLvlLbl val="0"/>
      </c:catAx>
      <c:valAx>
        <c:axId val="47411968"/>
        <c:scaling>
          <c:orientation val="minMax"/>
          <c:max val="0.14000000000000001"/>
          <c:min val="0"/>
        </c:scaling>
        <c:delete val="0"/>
        <c:axPos val="l"/>
        <c:title>
          <c:tx>
            <c:rich>
              <a:bodyPr/>
              <a:lstStyle/>
              <a:p>
                <a:pPr>
                  <a:defRPr sz="1600" b="0" i="0" u="none" strike="noStrike" baseline="0">
                    <a:solidFill>
                      <a:srgbClr val="000000"/>
                    </a:solidFill>
                    <a:latin typeface="Times New Roman" panose="02020603050405020304" pitchFamily="18" charset="0"/>
                    <a:ea typeface="Times New Roman"/>
                    <a:cs typeface="Times New Roman" panose="02020603050405020304" pitchFamily="18" charset="0"/>
                  </a:defRPr>
                </a:pPr>
                <a:r>
                  <a:rPr lang="en-US" altLang="zh-CN" sz="1600" b="0" dirty="0">
                    <a:latin typeface="Times New Roman" panose="02020603050405020304" pitchFamily="18" charset="0"/>
                    <a:cs typeface="Times New Roman" panose="02020603050405020304" pitchFamily="18" charset="0"/>
                  </a:rPr>
                  <a:t>% of workers</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0"/>
              <c:y val="0.31776281894272762"/>
            </c:manualLayout>
          </c:layout>
          <c:overlay val="0"/>
          <c:spPr>
            <a:noFill/>
            <a:ln w="24351">
              <a:noFill/>
            </a:ln>
          </c:spPr>
        </c:title>
        <c:numFmt formatCode="0%" sourceLinked="0"/>
        <c:majorTickMark val="out"/>
        <c:minorTickMark val="none"/>
        <c:tickLblPos val="nextTo"/>
        <c:spPr>
          <a:ln w="3045">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crossAx val="47410176"/>
        <c:crosses val="autoZero"/>
        <c:crossBetween val="between"/>
      </c:valAx>
      <c:spPr>
        <a:noFill/>
        <a:ln w="25398">
          <a:noFill/>
        </a:ln>
      </c:spPr>
    </c:plotArea>
    <c:plotVisOnly val="1"/>
    <c:dispBlanksAs val="gap"/>
    <c:showDLblsOverMax val="0"/>
  </c:chart>
  <c:spPr>
    <a:noFill/>
    <a:ln>
      <a:noFill/>
    </a:ln>
  </c:spPr>
  <c:txPr>
    <a:bodyPr/>
    <a:lstStyle/>
    <a:p>
      <a:pPr>
        <a:defRPr sz="1919"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137763576654368"/>
          <c:y val="3.1701958832985301E-2"/>
          <c:w val="0.88862236423345631"/>
          <c:h val="0.8948618325678277"/>
        </c:manualLayout>
      </c:layout>
      <c:barChart>
        <c:barDir val="col"/>
        <c:grouping val="clustered"/>
        <c:varyColors val="0"/>
        <c:ser>
          <c:idx val="3"/>
          <c:order val="0"/>
          <c:tx>
            <c:strRef>
              <c:f>Sheet1!$A$2</c:f>
              <c:strCache>
                <c:ptCount val="1"/>
                <c:pt idx="0">
                  <c:v>Prescription opioid use</c:v>
                </c:pt>
              </c:strCache>
            </c:strRef>
          </c:tx>
          <c:spPr>
            <a:solidFill>
              <a:srgbClr val="FF0000"/>
            </a:solidFill>
            <a:ln>
              <a:noFill/>
            </a:ln>
          </c:spPr>
          <c:invertIfNegative val="0"/>
          <c:dPt>
            <c:idx val="1"/>
            <c:invertIfNegative val="0"/>
            <c:bubble3D val="0"/>
            <c:extLst>
              <c:ext xmlns:c16="http://schemas.microsoft.com/office/drawing/2014/chart" uri="{C3380CC4-5D6E-409C-BE32-E72D297353CC}">
                <c16:uniqueId val="{00000000-9B36-4547-84B5-12CD6CFC7007}"/>
              </c:ext>
            </c:extLst>
          </c:dPt>
          <c:dPt>
            <c:idx val="2"/>
            <c:invertIfNegative val="0"/>
            <c:bubble3D val="0"/>
            <c:spPr>
              <a:solidFill>
                <a:srgbClr val="0070C0"/>
              </a:solidFill>
              <a:ln>
                <a:noFill/>
              </a:ln>
            </c:spPr>
            <c:extLst>
              <c:ext xmlns:c16="http://schemas.microsoft.com/office/drawing/2014/chart" uri="{C3380CC4-5D6E-409C-BE32-E72D297353CC}">
                <c16:uniqueId val="{00000002-9B36-4547-84B5-12CD6CFC7007}"/>
              </c:ext>
            </c:extLst>
          </c:dPt>
          <c:dLbls>
            <c:dLbl>
              <c:idx val="0"/>
              <c:layout>
                <c:manualLayout>
                  <c:x val="6.827693835567576E-4"/>
                  <c:y val="-4.9906577664413456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B36-4547-84B5-12CD6CFC7007}"/>
                </c:ext>
              </c:extLst>
            </c:dLbl>
            <c:dLbl>
              <c:idx val="1"/>
              <c:layout>
                <c:manualLayout>
                  <c:x val="3.003003003003003E-3"/>
                  <c:y val="2.383653765844493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B36-4547-84B5-12CD6CFC7007}"/>
                </c:ext>
              </c:extLst>
            </c:dLbl>
            <c:dLbl>
              <c:idx val="2"/>
              <c:layout>
                <c:manualLayout>
                  <c:x val="3.003003003003003E-3"/>
                  <c:y val="2.383653765844493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B36-4547-84B5-12CD6CFC7007}"/>
                </c:ext>
              </c:extLst>
            </c:dLbl>
            <c:dLbl>
              <c:idx val="3"/>
              <c:layout>
                <c:manualLayout>
                  <c:x val="3.00300300300300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B36-4547-84B5-12CD6CFC7007}"/>
                </c:ext>
              </c:extLst>
            </c:dLbl>
            <c:dLbl>
              <c:idx val="4"/>
              <c:layout>
                <c:manualLayout>
                  <c:x val="2.275897945190385E-4"/>
                  <c:y val="-4.517868488003370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9F0-487D-85BB-5EA15D2FBD35}"/>
                </c:ext>
              </c:extLst>
            </c:dLbl>
            <c:numFmt formatCode="0.0%" sourceLinked="0"/>
            <c:spPr>
              <a:noFill/>
              <a:ln>
                <a:noFill/>
              </a:ln>
              <a:effectLst/>
            </c:spPr>
            <c:txPr>
              <a:bodyPr/>
              <a:lstStyle/>
              <a:p>
                <a:pPr>
                  <a:defRPr sz="1600" b="0">
                    <a:solidFill>
                      <a:schemeClr val="tx1"/>
                    </a:solidFill>
                    <a:latin typeface="Times New Roman" panose="02020603050405020304" pitchFamily="18" charset="0"/>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Sheet1!$B$1:$C$1</c:f>
              <c:strCache>
                <c:ptCount val="2"/>
                <c:pt idx="0">
                  <c:v>Men</c:v>
                </c:pt>
                <c:pt idx="1">
                  <c:v>Women</c:v>
                </c:pt>
              </c:strCache>
            </c:strRef>
          </c:cat>
          <c:val>
            <c:numRef>
              <c:f>Sheet1!$B$2:$C$2</c:f>
              <c:numCache>
                <c:formatCode>General</c:formatCode>
                <c:ptCount val="2"/>
                <c:pt idx="0">
                  <c:v>9.9505999999999997E-2</c:v>
                </c:pt>
                <c:pt idx="1">
                  <c:v>0.153331</c:v>
                </c:pt>
              </c:numCache>
            </c:numRef>
          </c:val>
          <c:extLst xmlns:c15="http://schemas.microsoft.com/office/drawing/2012/chart">
            <c:ext xmlns:c16="http://schemas.microsoft.com/office/drawing/2014/chart" uri="{C3380CC4-5D6E-409C-BE32-E72D297353CC}">
              <c16:uniqueId val="{0000000C-FEE3-4B55-A07B-F9B683EECAC9}"/>
            </c:ext>
          </c:extLst>
        </c:ser>
        <c:dLbls>
          <c:showLegendKey val="0"/>
          <c:showVal val="0"/>
          <c:showCatName val="0"/>
          <c:showSerName val="0"/>
          <c:showPercent val="0"/>
          <c:showBubbleSize val="0"/>
        </c:dLbls>
        <c:gapWidth val="150"/>
        <c:axId val="47340544"/>
        <c:axId val="47346432"/>
      </c:barChart>
      <c:catAx>
        <c:axId val="47340544"/>
        <c:scaling>
          <c:orientation val="minMax"/>
        </c:scaling>
        <c:delete val="0"/>
        <c:axPos val="b"/>
        <c:numFmt formatCode="General" sourceLinked="1"/>
        <c:majorTickMark val="out"/>
        <c:minorTickMark val="none"/>
        <c:tickLblPos val="nextTo"/>
        <c:spPr>
          <a:ln w="3045">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crossAx val="47346432"/>
        <c:crosses val="autoZero"/>
        <c:auto val="1"/>
        <c:lblAlgn val="ctr"/>
        <c:lblOffset val="100"/>
        <c:noMultiLvlLbl val="0"/>
      </c:catAx>
      <c:valAx>
        <c:axId val="47346432"/>
        <c:scaling>
          <c:orientation val="minMax"/>
          <c:max val="0.16000000000000003"/>
          <c:min val="0"/>
        </c:scaling>
        <c:delete val="0"/>
        <c:axPos val="l"/>
        <c:title>
          <c:tx>
            <c:rich>
              <a:bodyPr/>
              <a:lstStyle/>
              <a:p>
                <a:pPr>
                  <a:defRPr sz="1600" b="0" i="0" u="none" strike="noStrike" baseline="0">
                    <a:solidFill>
                      <a:srgbClr val="000000"/>
                    </a:solidFill>
                    <a:latin typeface="Times New Roman" panose="02020603050405020304" pitchFamily="18" charset="0"/>
                    <a:ea typeface="Times New Roman"/>
                    <a:cs typeface="Times New Roman" panose="02020603050405020304" pitchFamily="18" charset="0"/>
                  </a:defRPr>
                </a:pPr>
                <a:r>
                  <a:rPr lang="en-US" altLang="zh-CN" sz="1600" b="0" dirty="0">
                    <a:latin typeface="Times New Roman" panose="02020603050405020304" pitchFamily="18" charset="0"/>
                    <a:cs typeface="Times New Roman" panose="02020603050405020304" pitchFamily="18" charset="0"/>
                  </a:rPr>
                  <a:t>% of workers</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0"/>
              <c:y val="0.31776281894272762"/>
            </c:manualLayout>
          </c:layout>
          <c:overlay val="0"/>
          <c:spPr>
            <a:noFill/>
            <a:ln w="24351">
              <a:noFill/>
            </a:ln>
          </c:spPr>
        </c:title>
        <c:numFmt formatCode="0%" sourceLinked="0"/>
        <c:majorTickMark val="out"/>
        <c:minorTickMark val="none"/>
        <c:tickLblPos val="nextTo"/>
        <c:spPr>
          <a:ln w="3045">
            <a:solidFill>
              <a:schemeClr val="tx1"/>
            </a:solidFill>
            <a:prstDash val="solid"/>
          </a:ln>
        </c:spPr>
        <c:txPr>
          <a:bodyPr rot="0" vert="horz"/>
          <a:lstStyle/>
          <a:p>
            <a:pPr>
              <a:defRPr sz="1600" b="0" i="0" u="none" strike="noStrike" baseline="0">
                <a:solidFill>
                  <a:schemeClr val="tx1"/>
                </a:solidFill>
                <a:latin typeface="Times New Roman"/>
                <a:ea typeface="Times New Roman"/>
                <a:cs typeface="Times New Roman"/>
              </a:defRPr>
            </a:pPr>
            <a:endParaRPr lang="en-US"/>
          </a:p>
        </c:txPr>
        <c:crossAx val="47340544"/>
        <c:crosses val="autoZero"/>
        <c:crossBetween val="between"/>
      </c:valAx>
      <c:spPr>
        <a:noFill/>
        <a:ln w="25398">
          <a:noFill/>
        </a:ln>
      </c:spPr>
    </c:plotArea>
    <c:plotVisOnly val="1"/>
    <c:dispBlanksAs val="gap"/>
    <c:showDLblsOverMax val="0"/>
  </c:chart>
  <c:spPr>
    <a:noFill/>
    <a:ln>
      <a:noFill/>
    </a:ln>
  </c:spPr>
  <c:txPr>
    <a:bodyPr/>
    <a:lstStyle/>
    <a:p>
      <a:pPr>
        <a:defRPr sz="1919"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0213284150292006E-2"/>
          <c:y val="2.8945990626292436E-2"/>
          <c:w val="0.80219763070156769"/>
          <c:h val="0.84308739666715171"/>
        </c:manualLayout>
      </c:layout>
      <c:barChart>
        <c:barDir val="col"/>
        <c:grouping val="clustered"/>
        <c:varyColors val="0"/>
        <c:ser>
          <c:idx val="1"/>
          <c:order val="0"/>
          <c:tx>
            <c:strRef>
              <c:f>Sheet1!$D$5</c:f>
              <c:strCache>
                <c:ptCount val="1"/>
                <c:pt idx="0">
                  <c:v>Construction</c:v>
                </c:pt>
              </c:strCache>
            </c:strRef>
          </c:tx>
          <c:spPr>
            <a:solidFill>
              <a:srgbClr val="0070C0"/>
            </a:solidFill>
            <a:ln>
              <a:solidFill>
                <a:schemeClr val="accent1"/>
              </a:solidFill>
            </a:ln>
          </c:spPr>
          <c:invertIfNegative val="0"/>
          <c:dLbls>
            <c:spPr>
              <a:noFill/>
              <a:ln>
                <a:noFill/>
              </a:ln>
              <a:effectLst/>
            </c:spPr>
            <c:txPr>
              <a:bodyPr/>
              <a:lstStyle/>
              <a:p>
                <a:pPr>
                  <a:defRPr sz="1600" b="0" i="0" baseline="0">
                    <a:solidFill>
                      <a:schemeClr val="bg1"/>
                    </a:solidFill>
                    <a:latin typeface="Times New Roman" panose="02020603050405020304" pitchFamily="18" charset="0"/>
                    <a:cs typeface="Times New Roman" panose="02020603050405020304"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Sheet1!$A$6:$A$13</c:f>
              <c:numCache>
                <c:formatCode>General</c:formatCode>
                <c:ptCount val="8"/>
                <c:pt idx="0">
                  <c:v>2011</c:v>
                </c:pt>
                <c:pt idx="1">
                  <c:v>2012</c:v>
                </c:pt>
                <c:pt idx="2">
                  <c:v>2013</c:v>
                </c:pt>
                <c:pt idx="3">
                  <c:v>2014</c:v>
                </c:pt>
                <c:pt idx="4">
                  <c:v>2015</c:v>
                </c:pt>
                <c:pt idx="5">
                  <c:v>2016</c:v>
                </c:pt>
                <c:pt idx="6">
                  <c:v>2017</c:v>
                </c:pt>
                <c:pt idx="7">
                  <c:v>2018</c:v>
                </c:pt>
              </c:numCache>
            </c:numRef>
          </c:cat>
          <c:val>
            <c:numRef>
              <c:f>Sheet1!$D$6:$D$13</c:f>
              <c:numCache>
                <c:formatCode>General</c:formatCode>
                <c:ptCount val="8"/>
                <c:pt idx="0">
                  <c:v>7</c:v>
                </c:pt>
                <c:pt idx="1">
                  <c:v>7</c:v>
                </c:pt>
                <c:pt idx="2">
                  <c:v>17</c:v>
                </c:pt>
                <c:pt idx="3">
                  <c:v>18</c:v>
                </c:pt>
                <c:pt idx="4">
                  <c:v>27</c:v>
                </c:pt>
                <c:pt idx="5">
                  <c:v>32</c:v>
                </c:pt>
                <c:pt idx="6">
                  <c:v>48</c:v>
                </c:pt>
                <c:pt idx="7">
                  <c:v>65</c:v>
                </c:pt>
              </c:numCache>
            </c:numRef>
          </c:val>
          <c:extLst>
            <c:ext xmlns:c16="http://schemas.microsoft.com/office/drawing/2014/chart" uri="{C3380CC4-5D6E-409C-BE32-E72D297353CC}">
              <c16:uniqueId val="{00000000-4025-4A74-B660-265DC7CDAAED}"/>
            </c:ext>
          </c:extLst>
        </c:ser>
        <c:dLbls>
          <c:showLegendKey val="0"/>
          <c:showVal val="0"/>
          <c:showCatName val="0"/>
          <c:showSerName val="0"/>
          <c:showPercent val="0"/>
          <c:showBubbleSize val="0"/>
        </c:dLbls>
        <c:gapWidth val="78"/>
        <c:axId val="102626048"/>
        <c:axId val="102615680"/>
      </c:barChart>
      <c:lineChart>
        <c:grouping val="standard"/>
        <c:varyColors val="0"/>
        <c:ser>
          <c:idx val="2"/>
          <c:order val="1"/>
          <c:tx>
            <c:strRef>
              <c:f>Sheet1!$E$5</c:f>
              <c:strCache>
                <c:ptCount val="1"/>
                <c:pt idx="0">
                  <c:v>Change</c:v>
                </c:pt>
              </c:strCache>
            </c:strRef>
          </c:tx>
          <c:spPr>
            <a:ln w="25400">
              <a:solidFill>
                <a:srgbClr val="C00000"/>
              </a:solidFill>
            </a:ln>
          </c:spPr>
          <c:marker>
            <c:symbol val="none"/>
          </c:marker>
          <c:dLbls>
            <c:dLbl>
              <c:idx val="0"/>
              <c:layout>
                <c:manualLayout>
                  <c:x val="-3.5149384885764502E-2"/>
                  <c:y val="-4.7619047619047519E-2"/>
                </c:manualLayout>
              </c:layout>
              <c:numFmt formatCode="#,##0.0" sourceLinked="0"/>
              <c:spPr>
                <a:noFill/>
                <a:ln>
                  <a:noFill/>
                </a:ln>
                <a:effectLst/>
              </c:spPr>
              <c:txPr>
                <a:bodyPr/>
                <a:lstStyle/>
                <a:p>
                  <a:pPr>
                    <a:defRPr sz="1600">
                      <a:solidFill>
                        <a:srgbClr val="C00000"/>
                      </a:solidFill>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97F-4612-8F91-86F5678E8E47}"/>
                </c:ext>
              </c:extLst>
            </c:dLbl>
            <c:dLbl>
              <c:idx val="7"/>
              <c:layout>
                <c:manualLayout>
                  <c:x val="-3.2514060742407203E-2"/>
                  <c:y val="-3.547491914589998E-2"/>
                </c:manualLayout>
              </c:layout>
              <c:tx>
                <c:rich>
                  <a:bodyPr/>
                  <a:lstStyle/>
                  <a:p>
                    <a:r>
                      <a:rPr lang="en-US" dirty="0">
                        <a:solidFill>
                          <a:srgbClr val="C00000"/>
                        </a:solidFill>
                      </a:rPr>
                      <a:t>9.3</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97F-4612-8F91-86F5678E8E47}"/>
                </c:ext>
              </c:extLst>
            </c:dLbl>
            <c:numFmt formatCode="#,##0.0" sourceLinked="0"/>
            <c:spPr>
              <a:noFill/>
              <a:ln>
                <a:noFill/>
              </a:ln>
              <a:effectLst/>
            </c:spPr>
            <c:txPr>
              <a:bodyPr wrap="square" lIns="38100" tIns="19050" rIns="38100" bIns="19050" anchor="ctr">
                <a:spAutoFit/>
              </a:bodyPr>
              <a:lstStyle/>
              <a:p>
                <a:pPr>
                  <a:defRPr sz="1600">
                    <a:solidFill>
                      <a:srgbClr val="C00000"/>
                    </a:solidFill>
                    <a:latin typeface="Times New Roman" panose="02020603050405020304" pitchFamily="18" charset="0"/>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Sheet1!$A$6:$A$13</c:f>
              <c:numCache>
                <c:formatCode>General</c:formatCode>
                <c:ptCount val="8"/>
                <c:pt idx="0">
                  <c:v>2011</c:v>
                </c:pt>
                <c:pt idx="1">
                  <c:v>2012</c:v>
                </c:pt>
                <c:pt idx="2">
                  <c:v>2013</c:v>
                </c:pt>
                <c:pt idx="3">
                  <c:v>2014</c:v>
                </c:pt>
                <c:pt idx="4">
                  <c:v>2015</c:v>
                </c:pt>
                <c:pt idx="5">
                  <c:v>2016</c:v>
                </c:pt>
                <c:pt idx="6">
                  <c:v>2017</c:v>
                </c:pt>
                <c:pt idx="7">
                  <c:v>2018</c:v>
                </c:pt>
              </c:numCache>
            </c:numRef>
          </c:cat>
          <c:val>
            <c:numRef>
              <c:f>Sheet1!$E$6:$E$13</c:f>
              <c:numCache>
                <c:formatCode>General</c:formatCode>
                <c:ptCount val="8"/>
                <c:pt idx="0">
                  <c:v>1</c:v>
                </c:pt>
                <c:pt idx="1">
                  <c:v>1</c:v>
                </c:pt>
                <c:pt idx="2" formatCode="0.00">
                  <c:v>2.4285714285714284</c:v>
                </c:pt>
                <c:pt idx="3" formatCode="0.00">
                  <c:v>2.5714285714285716</c:v>
                </c:pt>
                <c:pt idx="4" formatCode="0.00">
                  <c:v>3.8571428571428572</c:v>
                </c:pt>
                <c:pt idx="5" formatCode="0.00">
                  <c:v>4.5714285714285712</c:v>
                </c:pt>
                <c:pt idx="6" formatCode="0.00">
                  <c:v>6.8571428571428568</c:v>
                </c:pt>
                <c:pt idx="7" formatCode="0.00">
                  <c:v>9.2857142857142865</c:v>
                </c:pt>
              </c:numCache>
            </c:numRef>
          </c:val>
          <c:smooth val="0"/>
          <c:extLst>
            <c:ext xmlns:c16="http://schemas.microsoft.com/office/drawing/2014/chart" uri="{C3380CC4-5D6E-409C-BE32-E72D297353CC}">
              <c16:uniqueId val="{00000002-4025-4A74-B660-265DC7CDAAED}"/>
            </c:ext>
          </c:extLst>
        </c:ser>
        <c:dLbls>
          <c:showLegendKey val="0"/>
          <c:showVal val="0"/>
          <c:showCatName val="0"/>
          <c:showSerName val="0"/>
          <c:showPercent val="0"/>
          <c:showBubbleSize val="0"/>
        </c:dLbls>
        <c:marker val="1"/>
        <c:smooth val="0"/>
        <c:axId val="101462784"/>
        <c:axId val="102627968"/>
      </c:lineChart>
      <c:valAx>
        <c:axId val="102615680"/>
        <c:scaling>
          <c:orientation val="minMax"/>
        </c:scaling>
        <c:delete val="0"/>
        <c:axPos val="l"/>
        <c:title>
          <c:tx>
            <c:rich>
              <a:bodyPr/>
              <a:lstStyle/>
              <a:p>
                <a:pPr algn="ctr" rtl="0">
                  <a:defRPr/>
                </a:pPr>
                <a:r>
                  <a:rPr lang="en-US" sz="1600" b="0" dirty="0">
                    <a:solidFill>
                      <a:srgbClr val="0070C0"/>
                    </a:solidFill>
                    <a:latin typeface="Times New Roman" panose="02020603050405020304" pitchFamily="18" charset="0"/>
                    <a:cs typeface="Times New Roman" panose="02020603050405020304" pitchFamily="18" charset="0"/>
                  </a:rPr>
                  <a:t>Number of deaths</a:t>
                </a:r>
              </a:p>
            </c:rich>
          </c:tx>
          <c:layout>
            <c:manualLayout>
              <c:xMode val="edge"/>
              <c:yMode val="edge"/>
              <c:x val="0"/>
              <c:y val="0.29551509186351704"/>
            </c:manualLayout>
          </c:layout>
          <c:overlay val="0"/>
        </c:title>
        <c:numFmt formatCode="General" sourceLinked="1"/>
        <c:majorTickMark val="out"/>
        <c:minorTickMark val="none"/>
        <c:tickLblPos val="nextTo"/>
        <c:spPr>
          <a:ln>
            <a:solidFill>
              <a:srgbClr val="0070C0"/>
            </a:solidFill>
          </a:ln>
        </c:spPr>
        <c:txPr>
          <a:bodyPr/>
          <a:lstStyle/>
          <a:p>
            <a:pPr algn="ctr" rtl="0">
              <a:defRPr sz="1600" b="0">
                <a:solidFill>
                  <a:srgbClr val="0070C0"/>
                </a:solidFill>
                <a:latin typeface="Times New Roman" panose="02020603050405020304" pitchFamily="18" charset="0"/>
                <a:cs typeface="Times New Roman" panose="02020603050405020304" pitchFamily="18" charset="0"/>
              </a:defRPr>
            </a:pPr>
            <a:endParaRPr lang="en-US"/>
          </a:p>
        </c:txPr>
        <c:crossAx val="102626048"/>
        <c:crosses val="autoZero"/>
        <c:crossBetween val="between"/>
      </c:valAx>
      <c:catAx>
        <c:axId val="102626048"/>
        <c:scaling>
          <c:orientation val="minMax"/>
        </c:scaling>
        <c:delete val="0"/>
        <c:axPos val="b"/>
        <c:title>
          <c:tx>
            <c:rich>
              <a:bodyPr/>
              <a:lstStyle/>
              <a:p>
                <a:pPr>
                  <a:defRPr/>
                </a:pPr>
                <a:r>
                  <a:rPr lang="en-US" sz="1600" b="0" dirty="0">
                    <a:latin typeface="Times New Roman" panose="02020603050405020304" pitchFamily="18" charset="0"/>
                    <a:cs typeface="Times New Roman" panose="02020603050405020304" pitchFamily="18" charset="0"/>
                  </a:rPr>
                  <a:t>Year</a:t>
                </a:r>
              </a:p>
            </c:rich>
          </c:tx>
          <c:overlay val="0"/>
        </c:title>
        <c:numFmt formatCode="General" sourceLinked="0"/>
        <c:majorTickMark val="out"/>
        <c:minorTickMark val="none"/>
        <c:tickLblPos val="nextTo"/>
        <c:txPr>
          <a:bodyPr/>
          <a:lstStyle/>
          <a:p>
            <a:pPr algn="ctr" rtl="0">
              <a:defRPr sz="1600" b="0" i="0" baseline="0">
                <a:latin typeface="Times New Roman" panose="02020603050405020304" pitchFamily="18" charset="0"/>
                <a:cs typeface="Times New Roman" panose="02020603050405020304" pitchFamily="18" charset="0"/>
              </a:defRPr>
            </a:pPr>
            <a:endParaRPr lang="en-US"/>
          </a:p>
        </c:txPr>
        <c:crossAx val="102615680"/>
        <c:crosses val="autoZero"/>
        <c:auto val="1"/>
        <c:lblAlgn val="ctr"/>
        <c:lblOffset val="100"/>
        <c:noMultiLvlLbl val="0"/>
      </c:catAx>
      <c:valAx>
        <c:axId val="102627968"/>
        <c:scaling>
          <c:orientation val="minMax"/>
        </c:scaling>
        <c:delete val="0"/>
        <c:axPos val="r"/>
        <c:title>
          <c:tx>
            <c:rich>
              <a:bodyPr rot="5400000" vert="horz"/>
              <a:lstStyle/>
              <a:p>
                <a:pPr algn="ctr" rtl="0">
                  <a:defRPr>
                    <a:solidFill>
                      <a:srgbClr val="FF0000"/>
                    </a:solidFill>
                  </a:defRPr>
                </a:pPr>
                <a:r>
                  <a:rPr lang="en-US" sz="1600" b="0" dirty="0">
                    <a:solidFill>
                      <a:srgbClr val="C00000"/>
                    </a:solidFill>
                    <a:latin typeface="Times New Roman" panose="02020603050405020304" pitchFamily="18" charset="0"/>
                    <a:cs typeface="Times New Roman" panose="02020603050405020304" pitchFamily="18" charset="0"/>
                  </a:rPr>
                  <a:t>Change (Baseline = 2011)</a:t>
                </a:r>
              </a:p>
            </c:rich>
          </c:tx>
          <c:layout>
            <c:manualLayout>
              <c:xMode val="edge"/>
              <c:yMode val="edge"/>
              <c:x val="0.95735735735735739"/>
              <c:y val="0.22060859580052489"/>
            </c:manualLayout>
          </c:layout>
          <c:overlay val="0"/>
        </c:title>
        <c:numFmt formatCode="#,##0.0" sourceLinked="0"/>
        <c:majorTickMark val="out"/>
        <c:minorTickMark val="none"/>
        <c:tickLblPos val="nextTo"/>
        <c:spPr>
          <a:ln>
            <a:solidFill>
              <a:srgbClr val="C00000"/>
            </a:solidFill>
          </a:ln>
        </c:spPr>
        <c:txPr>
          <a:bodyPr/>
          <a:lstStyle/>
          <a:p>
            <a:pPr algn="ctr" rtl="0">
              <a:defRPr sz="1600" b="0">
                <a:solidFill>
                  <a:srgbClr val="C00000"/>
                </a:solidFill>
                <a:latin typeface="Times New Roman" panose="02020603050405020304" pitchFamily="18" charset="0"/>
                <a:cs typeface="Times New Roman" panose="02020603050405020304" pitchFamily="18" charset="0"/>
              </a:defRPr>
            </a:pPr>
            <a:endParaRPr lang="en-US"/>
          </a:p>
        </c:txPr>
        <c:crossAx val="101462784"/>
        <c:crosses val="max"/>
        <c:crossBetween val="between"/>
      </c:valAx>
      <c:catAx>
        <c:axId val="101462784"/>
        <c:scaling>
          <c:orientation val="minMax"/>
        </c:scaling>
        <c:delete val="1"/>
        <c:axPos val="b"/>
        <c:numFmt formatCode="General" sourceLinked="1"/>
        <c:majorTickMark val="out"/>
        <c:minorTickMark val="none"/>
        <c:tickLblPos val="nextTo"/>
        <c:crossAx val="102627968"/>
        <c:crosses val="autoZero"/>
        <c:auto val="1"/>
        <c:lblAlgn val="ctr"/>
        <c:lblOffset val="100"/>
        <c:noMultiLvlLbl val="0"/>
      </c:catAx>
      <c:spPr>
        <a:noFill/>
        <a:ln w="25400">
          <a:noFill/>
        </a:ln>
      </c:spPr>
    </c:plotArea>
    <c:plotVisOnly val="1"/>
    <c:dispBlanksAs val="gap"/>
    <c:showDLblsOverMax val="0"/>
  </c:chart>
  <c:txPr>
    <a:bodyPr/>
    <a:lstStyle/>
    <a:p>
      <a:pPr>
        <a:defRPr sz="1400" b="1"/>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298798798798798"/>
          <c:y val="2.6589269981666164E-2"/>
          <c:w val="0.88701201201201196"/>
          <c:h val="0.88733726166981519"/>
        </c:manualLayout>
      </c:layout>
      <c:barChart>
        <c:barDir val="col"/>
        <c:grouping val="clustered"/>
        <c:varyColors val="0"/>
        <c:ser>
          <c:idx val="3"/>
          <c:order val="0"/>
          <c:tx>
            <c:strRef>
              <c:f>Sheet1!$A$2</c:f>
              <c:strCache>
                <c:ptCount val="1"/>
                <c:pt idx="0">
                  <c:v>Uninsured</c:v>
                </c:pt>
              </c:strCache>
            </c:strRef>
          </c:tx>
          <c:spPr>
            <a:solidFill>
              <a:srgbClr val="FF0000"/>
            </a:solidFill>
            <a:ln>
              <a:noFill/>
            </a:ln>
          </c:spPr>
          <c:invertIfNegative val="0"/>
          <c:dPt>
            <c:idx val="1"/>
            <c:invertIfNegative val="0"/>
            <c:bubble3D val="0"/>
            <c:extLst>
              <c:ext xmlns:c16="http://schemas.microsoft.com/office/drawing/2014/chart" uri="{C3380CC4-5D6E-409C-BE32-E72D297353CC}">
                <c16:uniqueId val="{00000000-E491-4069-B2C7-6F387B7D1CBA}"/>
              </c:ext>
            </c:extLst>
          </c:dPt>
          <c:dPt>
            <c:idx val="2"/>
            <c:invertIfNegative val="0"/>
            <c:bubble3D val="0"/>
            <c:spPr>
              <a:solidFill>
                <a:srgbClr val="0070C0"/>
              </a:solidFill>
              <a:ln>
                <a:solidFill>
                  <a:schemeClr val="accent1"/>
                </a:solidFill>
              </a:ln>
            </c:spPr>
            <c:extLst>
              <c:ext xmlns:c16="http://schemas.microsoft.com/office/drawing/2014/chart" uri="{C3380CC4-5D6E-409C-BE32-E72D297353CC}">
                <c16:uniqueId val="{00000002-E491-4069-B2C7-6F387B7D1CBA}"/>
              </c:ext>
            </c:extLst>
          </c:dPt>
          <c:dPt>
            <c:idx val="4"/>
            <c:invertIfNegative val="0"/>
            <c:bubble3D val="0"/>
            <c:spPr>
              <a:solidFill>
                <a:srgbClr val="0070C0"/>
              </a:solidFill>
              <a:ln>
                <a:noFill/>
              </a:ln>
            </c:spPr>
            <c:extLst>
              <c:ext xmlns:c16="http://schemas.microsoft.com/office/drawing/2014/chart" uri="{C3380CC4-5D6E-409C-BE32-E72D297353CC}">
                <c16:uniqueId val="{00000001-49F0-487D-85BB-5EA15D2FBD35}"/>
              </c:ext>
            </c:extLst>
          </c:dPt>
          <c:dLbls>
            <c:dLbl>
              <c:idx val="0"/>
              <c:layout>
                <c:manualLayout>
                  <c:x val="6.8276938355681268E-4"/>
                  <c:y val="4.268241755044852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9F0-487D-85BB-5EA15D2FBD35}"/>
                </c:ext>
              </c:extLst>
            </c:dLbl>
            <c:dLbl>
              <c:idx val="1"/>
              <c:layout>
                <c:manualLayout>
                  <c:x val="3.003003003003003E-3"/>
                  <c:y val="7.150961297533481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491-4069-B2C7-6F387B7D1CBA}"/>
                </c:ext>
              </c:extLst>
            </c:dLbl>
            <c:dLbl>
              <c:idx val="2"/>
              <c:layout>
                <c:manualLayout>
                  <c:x val="3.003003003003003E-3"/>
                  <c:y val="7.150961297533481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491-4069-B2C7-6F387B7D1CBA}"/>
                </c:ext>
              </c:extLst>
            </c:dLbl>
            <c:dLbl>
              <c:idx val="3"/>
              <c:layout>
                <c:manualLayout>
                  <c:x val="3.00300300300300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491-4069-B2C7-6F387B7D1CBA}"/>
                </c:ext>
              </c:extLst>
            </c:dLbl>
            <c:dLbl>
              <c:idx val="4"/>
              <c:layout>
                <c:manualLayout>
                  <c:x val="2.275897945190385E-4"/>
                  <c:y val="-4.517868488003370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9F0-487D-85BB-5EA15D2FBD35}"/>
                </c:ext>
              </c:extLst>
            </c:dLbl>
            <c:numFmt formatCode="0.0%" sourceLinked="0"/>
            <c:spPr>
              <a:noFill/>
              <a:ln>
                <a:noFill/>
              </a:ln>
              <a:effectLst/>
            </c:spPr>
            <c:txPr>
              <a:bodyPr/>
              <a:lstStyle/>
              <a:p>
                <a:pPr>
                  <a:defRPr sz="1600" b="0">
                    <a:solidFill>
                      <a:schemeClr val="tx1"/>
                    </a:solidFill>
                    <a:latin typeface="Times New Roman" panose="02020603050405020304" pitchFamily="18" charset="0"/>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Sheet1!$B$1:$C$1</c:f>
              <c:strCache>
                <c:ptCount val="2"/>
                <c:pt idx="0">
                  <c:v>Opioid</c:v>
                </c:pt>
                <c:pt idx="1">
                  <c:v>Non-opioid</c:v>
                </c:pt>
              </c:strCache>
            </c:strRef>
          </c:cat>
          <c:val>
            <c:numRef>
              <c:f>Sheet1!$B$2:$C$2</c:f>
              <c:numCache>
                <c:formatCode>General</c:formatCode>
                <c:ptCount val="2"/>
                <c:pt idx="0">
                  <c:v>6.5439999999999998E-2</c:v>
                </c:pt>
                <c:pt idx="1">
                  <c:v>5.9671000000000002E-2</c:v>
                </c:pt>
              </c:numCache>
            </c:numRef>
          </c:val>
          <c:extLst xmlns:c15="http://schemas.microsoft.com/office/drawing/2012/chart">
            <c:ext xmlns:c16="http://schemas.microsoft.com/office/drawing/2014/chart" uri="{C3380CC4-5D6E-409C-BE32-E72D297353CC}">
              <c16:uniqueId val="{0000000C-FEE3-4B55-A07B-F9B683EECAC9}"/>
            </c:ext>
          </c:extLst>
        </c:ser>
        <c:ser>
          <c:idx val="0"/>
          <c:order val="1"/>
          <c:tx>
            <c:strRef>
              <c:f>Sheet1!$A$3</c:f>
              <c:strCache>
                <c:ptCount val="1"/>
                <c:pt idx="0">
                  <c:v>Insured</c:v>
                </c:pt>
              </c:strCache>
            </c:strRef>
          </c:tx>
          <c:invertIfNegative val="0"/>
          <c:dLbls>
            <c:numFmt formatCode="0.0%" sourceLinked="0"/>
            <c:spPr>
              <a:noFill/>
              <a:ln>
                <a:noFill/>
              </a:ln>
              <a:effectLst/>
            </c:spPr>
            <c:txPr>
              <a:bodyPr/>
              <a:lstStyle/>
              <a:p>
                <a:pPr>
                  <a:defRPr sz="1600" b="0">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Sheet1!$B$1:$C$1</c:f>
              <c:strCache>
                <c:ptCount val="2"/>
                <c:pt idx="0">
                  <c:v>Opioid</c:v>
                </c:pt>
                <c:pt idx="1">
                  <c:v>Non-opioid</c:v>
                </c:pt>
              </c:strCache>
            </c:strRef>
          </c:cat>
          <c:val>
            <c:numRef>
              <c:f>Sheet1!$B$3:$C$3</c:f>
              <c:numCache>
                <c:formatCode>General</c:formatCode>
                <c:ptCount val="2"/>
                <c:pt idx="0">
                  <c:v>0.120965</c:v>
                </c:pt>
                <c:pt idx="1">
                  <c:v>0.11062699999999999</c:v>
                </c:pt>
              </c:numCache>
            </c:numRef>
          </c:val>
          <c:extLst>
            <c:ext xmlns:c16="http://schemas.microsoft.com/office/drawing/2014/chart" uri="{C3380CC4-5D6E-409C-BE32-E72D297353CC}">
              <c16:uniqueId val="{00000000-6082-A344-9784-EBDD60BD100D}"/>
            </c:ext>
          </c:extLst>
        </c:ser>
        <c:dLbls>
          <c:showLegendKey val="0"/>
          <c:showVal val="0"/>
          <c:showCatName val="0"/>
          <c:showSerName val="0"/>
          <c:showPercent val="0"/>
          <c:showBubbleSize val="0"/>
        </c:dLbls>
        <c:gapWidth val="150"/>
        <c:axId val="38219776"/>
        <c:axId val="38222464"/>
      </c:barChart>
      <c:catAx>
        <c:axId val="38219776"/>
        <c:scaling>
          <c:orientation val="minMax"/>
        </c:scaling>
        <c:delete val="0"/>
        <c:axPos val="b"/>
        <c:numFmt formatCode="General" sourceLinked="1"/>
        <c:majorTickMark val="out"/>
        <c:minorTickMark val="none"/>
        <c:tickLblPos val="nextTo"/>
        <c:spPr>
          <a:ln w="3045">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crossAx val="38222464"/>
        <c:crosses val="autoZero"/>
        <c:auto val="1"/>
        <c:lblAlgn val="ctr"/>
        <c:lblOffset val="100"/>
        <c:noMultiLvlLbl val="0"/>
      </c:catAx>
      <c:valAx>
        <c:axId val="38222464"/>
        <c:scaling>
          <c:orientation val="minMax"/>
          <c:max val="0.14000000000000001"/>
          <c:min val="0"/>
        </c:scaling>
        <c:delete val="0"/>
        <c:axPos val="l"/>
        <c:title>
          <c:tx>
            <c:rich>
              <a:bodyPr/>
              <a:lstStyle/>
              <a:p>
                <a:pPr>
                  <a:defRPr sz="1600" b="0" i="0" u="none" strike="noStrike" baseline="0">
                    <a:solidFill>
                      <a:srgbClr val="000000"/>
                    </a:solidFill>
                    <a:latin typeface="Times New Roman" panose="02020603050405020304" pitchFamily="18" charset="0"/>
                    <a:ea typeface="Times New Roman"/>
                    <a:cs typeface="Times New Roman" panose="02020603050405020304" pitchFamily="18" charset="0"/>
                  </a:defRPr>
                </a:pPr>
                <a:r>
                  <a:rPr lang="en-US" altLang="zh-CN" sz="1600" b="0" dirty="0">
                    <a:latin typeface="Times New Roman" panose="02020603050405020304" pitchFamily="18" charset="0"/>
                    <a:cs typeface="Times New Roman" panose="02020603050405020304" pitchFamily="18" charset="0"/>
                  </a:rPr>
                  <a:t>% of workers</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0"/>
              <c:y val="0.31776281894272762"/>
            </c:manualLayout>
          </c:layout>
          <c:overlay val="0"/>
          <c:spPr>
            <a:noFill/>
            <a:ln w="24351">
              <a:noFill/>
            </a:ln>
          </c:spPr>
        </c:title>
        <c:numFmt formatCode="0%" sourceLinked="0"/>
        <c:majorTickMark val="out"/>
        <c:minorTickMark val="none"/>
        <c:tickLblPos val="nextTo"/>
        <c:spPr>
          <a:ln w="3045">
            <a:solidFill>
              <a:schemeClr val="tx1"/>
            </a:solidFill>
            <a:prstDash val="solid"/>
          </a:ln>
        </c:spPr>
        <c:txPr>
          <a:bodyPr rot="0" vert="horz"/>
          <a:lstStyle/>
          <a:p>
            <a:pPr>
              <a:defRPr sz="1600" b="0" i="0" u="none" strike="noStrike" baseline="0">
                <a:solidFill>
                  <a:schemeClr val="tx1"/>
                </a:solidFill>
                <a:latin typeface="+mn-lt"/>
                <a:ea typeface="Times New Roman"/>
                <a:cs typeface="Times New Roman" panose="02020603050405020304" pitchFamily="18" charset="0"/>
              </a:defRPr>
            </a:pPr>
            <a:endParaRPr lang="en-US"/>
          </a:p>
        </c:txPr>
        <c:crossAx val="38219776"/>
        <c:crosses val="autoZero"/>
        <c:crossBetween val="between"/>
      </c:valAx>
      <c:spPr>
        <a:noFill/>
        <a:ln w="25398">
          <a:noFill/>
        </a:ln>
      </c:spPr>
    </c:plotArea>
    <c:legend>
      <c:legendPos val="t"/>
      <c:layout>
        <c:manualLayout>
          <c:xMode val="edge"/>
          <c:yMode val="edge"/>
          <c:x val="0.58785332576671157"/>
          <c:y val="2.04705110390613E-3"/>
          <c:w val="0.16062968480291312"/>
          <c:h val="0.14633530183727037"/>
        </c:manualLayout>
      </c:layout>
      <c:overlay val="0"/>
      <c:txPr>
        <a:bodyPr/>
        <a:lstStyle/>
        <a:p>
          <a:pPr>
            <a:defRPr sz="1600" b="0">
              <a:latin typeface="Times New Roman" panose="02020603050405020304" pitchFamily="18" charset="0"/>
              <a:cs typeface="Times New Roman" panose="02020603050405020304" pitchFamily="18" charset="0"/>
            </a:defRPr>
          </a:pPr>
          <a:endParaRPr lang="en-US"/>
        </a:p>
      </c:txPr>
    </c:legend>
    <c:plotVisOnly val="1"/>
    <c:dispBlanksAs val="gap"/>
    <c:showDLblsOverMax val="0"/>
  </c:chart>
  <c:spPr>
    <a:noFill/>
    <a:ln>
      <a:noFill/>
    </a:ln>
  </c:spPr>
  <c:txPr>
    <a:bodyPr/>
    <a:lstStyle/>
    <a:p>
      <a:pPr>
        <a:defRPr sz="1919"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7066050229959787"/>
          <c:y val="5.6577052868391452E-2"/>
          <c:w val="0.72475234531327204"/>
          <c:h val="0.94342294713160857"/>
        </c:manualLayout>
      </c:layout>
      <c:barChart>
        <c:barDir val="bar"/>
        <c:grouping val="clustered"/>
        <c:varyColors val="0"/>
        <c:ser>
          <c:idx val="0"/>
          <c:order val="0"/>
          <c:spPr>
            <a:solidFill>
              <a:srgbClr val="0070C0"/>
            </a:solidFill>
            <a:ln w="25382">
              <a:noFill/>
            </a:ln>
          </c:spPr>
          <c:invertIfNegative val="0"/>
          <c:dPt>
            <c:idx val="0"/>
            <c:invertIfNegative val="0"/>
            <c:bubble3D val="0"/>
            <c:spPr>
              <a:solidFill>
                <a:srgbClr val="FF0000"/>
              </a:solidFill>
              <a:ln w="25382">
                <a:noFill/>
              </a:ln>
            </c:spPr>
            <c:extLst>
              <c:ext xmlns:c16="http://schemas.microsoft.com/office/drawing/2014/chart" uri="{C3380CC4-5D6E-409C-BE32-E72D297353CC}">
                <c16:uniqueId val="{00000001-C1A0-4B1E-825D-29EFFCA68B49}"/>
              </c:ext>
            </c:extLst>
          </c:dPt>
          <c:dPt>
            <c:idx val="6"/>
            <c:invertIfNegative val="0"/>
            <c:bubble3D val="0"/>
            <c:spPr>
              <a:solidFill>
                <a:srgbClr val="0070C0"/>
              </a:solidFill>
              <a:ln w="25382">
                <a:solidFill>
                  <a:srgbClr val="0070C0"/>
                </a:solidFill>
              </a:ln>
            </c:spPr>
            <c:extLst>
              <c:ext xmlns:c16="http://schemas.microsoft.com/office/drawing/2014/chart" uri="{C3380CC4-5D6E-409C-BE32-E72D297353CC}">
                <c16:uniqueId val="{00000001-1151-4D63-A665-BED0A07BE2BA}"/>
              </c:ext>
            </c:extLst>
          </c:dPt>
          <c:dPt>
            <c:idx val="9"/>
            <c:invertIfNegative val="0"/>
            <c:bubble3D val="0"/>
            <c:extLst>
              <c:ext xmlns:c16="http://schemas.microsoft.com/office/drawing/2014/chart" uri="{C3380CC4-5D6E-409C-BE32-E72D297353CC}">
                <c16:uniqueId val="{00000002-1151-4D63-A665-BED0A07BE2BA}"/>
              </c:ext>
            </c:extLst>
          </c:dPt>
          <c:dLbls>
            <c:dLbl>
              <c:idx val="0"/>
              <c:layout>
                <c:manualLayout>
                  <c:x val="0"/>
                  <c:y val="-2.377419679718513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1A0-4B1E-825D-29EFFCA68B49}"/>
                </c:ext>
              </c:extLst>
            </c:dLbl>
            <c:numFmt formatCode="0.0" sourceLinked="0"/>
            <c:spPr>
              <a:noFill/>
              <a:ln w="25382">
                <a:noFill/>
              </a:ln>
            </c:spPr>
            <c:txPr>
              <a:bodyPr/>
              <a:lstStyle/>
              <a:p>
                <a:pPr>
                  <a:defRPr b="0">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Sheet1!$B$1:$N$1</c:f>
              <c:strCache>
                <c:ptCount val="13"/>
                <c:pt idx="0">
                  <c:v>Construction</c:v>
                </c:pt>
                <c:pt idx="1">
                  <c:v>Information</c:v>
                </c:pt>
                <c:pt idx="2">
                  <c:v>Mining</c:v>
                </c:pt>
                <c:pt idx="3">
                  <c:v>Professional</c:v>
                </c:pt>
                <c:pt idx="4">
                  <c:v>Retail trade</c:v>
                </c:pt>
                <c:pt idx="5">
                  <c:v>Services</c:v>
                </c:pt>
                <c:pt idx="6">
                  <c:v>Utilities</c:v>
                </c:pt>
                <c:pt idx="7">
                  <c:v>Wholesale trade</c:v>
                </c:pt>
                <c:pt idx="8">
                  <c:v>Manufacturing</c:v>
                </c:pt>
                <c:pt idx="9">
                  <c:v>Finance</c:v>
                </c:pt>
                <c:pt idx="10">
                  <c:v>Agriculture</c:v>
                </c:pt>
                <c:pt idx="11">
                  <c:v>Public admin</c:v>
                </c:pt>
                <c:pt idx="12">
                  <c:v>All industries</c:v>
                </c:pt>
              </c:strCache>
            </c:strRef>
          </c:cat>
          <c:val>
            <c:numRef>
              <c:f>Sheet1!$B$2:$N$2</c:f>
              <c:numCache>
                <c:formatCode>General</c:formatCode>
                <c:ptCount val="13"/>
                <c:pt idx="0">
                  <c:v>20.958400000000001</c:v>
                </c:pt>
                <c:pt idx="1">
                  <c:v>18.7715</c:v>
                </c:pt>
                <c:pt idx="2">
                  <c:v>17.0015</c:v>
                </c:pt>
                <c:pt idx="3">
                  <c:v>16.3978</c:v>
                </c:pt>
                <c:pt idx="4">
                  <c:v>16.091100000000001</c:v>
                </c:pt>
                <c:pt idx="5">
                  <c:v>15.8314</c:v>
                </c:pt>
                <c:pt idx="6">
                  <c:v>15.6973</c:v>
                </c:pt>
                <c:pt idx="7">
                  <c:v>15.0815</c:v>
                </c:pt>
                <c:pt idx="8">
                  <c:v>15.019500000000001</c:v>
                </c:pt>
                <c:pt idx="9">
                  <c:v>15.0113</c:v>
                </c:pt>
                <c:pt idx="10">
                  <c:v>12.0646</c:v>
                </c:pt>
                <c:pt idx="11">
                  <c:v>11.821099999999999</c:v>
                </c:pt>
                <c:pt idx="12">
                  <c:v>15.968999999999999</c:v>
                </c:pt>
              </c:numCache>
            </c:numRef>
          </c:val>
          <c:extLst>
            <c:ext xmlns:c16="http://schemas.microsoft.com/office/drawing/2014/chart" uri="{C3380CC4-5D6E-409C-BE32-E72D297353CC}">
              <c16:uniqueId val="{00000003-1151-4D63-A665-BED0A07BE2BA}"/>
            </c:ext>
          </c:extLst>
        </c:ser>
        <c:dLbls>
          <c:showLegendKey val="0"/>
          <c:showVal val="1"/>
          <c:showCatName val="0"/>
          <c:showSerName val="0"/>
          <c:showPercent val="0"/>
          <c:showBubbleSize val="0"/>
        </c:dLbls>
        <c:gapWidth val="150"/>
        <c:axId val="37763328"/>
        <c:axId val="37779328"/>
      </c:barChart>
      <c:catAx>
        <c:axId val="37763328"/>
        <c:scaling>
          <c:orientation val="maxMin"/>
        </c:scaling>
        <c:delete val="0"/>
        <c:axPos val="l"/>
        <c:numFmt formatCode="General" sourceLinked="1"/>
        <c:majorTickMark val="out"/>
        <c:minorTickMark val="none"/>
        <c:tickLblPos val="nextTo"/>
        <c:spPr>
          <a:ln w="9518">
            <a:noFill/>
          </a:ln>
        </c:spPr>
        <c:txPr>
          <a:bodyPr rot="0" vert="horz"/>
          <a:lstStyle/>
          <a:p>
            <a:pPr>
              <a:defRPr b="0">
                <a:latin typeface="Times New Roman" panose="02020603050405020304" pitchFamily="18" charset="0"/>
                <a:cs typeface="Times New Roman" panose="02020603050405020304" pitchFamily="18" charset="0"/>
              </a:defRPr>
            </a:pPr>
            <a:endParaRPr lang="en-US"/>
          </a:p>
        </c:txPr>
        <c:crossAx val="37779328"/>
        <c:crosses val="autoZero"/>
        <c:auto val="1"/>
        <c:lblAlgn val="ctr"/>
        <c:lblOffset val="100"/>
        <c:tickLblSkip val="1"/>
        <c:tickMarkSkip val="1"/>
        <c:noMultiLvlLbl val="0"/>
      </c:catAx>
      <c:valAx>
        <c:axId val="37779328"/>
        <c:scaling>
          <c:orientation val="minMax"/>
        </c:scaling>
        <c:delete val="1"/>
        <c:axPos val="t"/>
        <c:title>
          <c:tx>
            <c:rich>
              <a:bodyPr/>
              <a:lstStyle/>
              <a:p>
                <a:pPr>
                  <a:defRPr sz="1600">
                    <a:latin typeface="Times New Roman" panose="02020603050405020304" pitchFamily="18" charset="0"/>
                    <a:cs typeface="Times New Roman" panose="02020603050405020304" pitchFamily="18" charset="0"/>
                  </a:defRPr>
                </a:pPr>
                <a:r>
                  <a:rPr lang="en-US" sz="1600" dirty="0">
                    <a:latin typeface="Times New Roman" panose="02020603050405020304" pitchFamily="18" charset="0"/>
                    <a:cs typeface="Times New Roman" panose="02020603050405020304" pitchFamily="18" charset="0"/>
                  </a:rPr>
                  <a:t>% of workers</a:t>
                </a:r>
              </a:p>
            </c:rich>
          </c:tx>
          <c:layout>
            <c:manualLayout>
              <c:xMode val="edge"/>
              <c:yMode val="edge"/>
              <c:x val="0.50636151402127361"/>
              <c:y val="1.5350081599782553E-2"/>
            </c:manualLayout>
          </c:layout>
          <c:overlay val="0"/>
          <c:spPr>
            <a:noFill/>
            <a:ln w="25382">
              <a:noFill/>
            </a:ln>
          </c:spPr>
        </c:title>
        <c:numFmt formatCode="General" sourceLinked="1"/>
        <c:majorTickMark val="out"/>
        <c:minorTickMark val="none"/>
        <c:tickLblPos val="none"/>
        <c:crossAx val="37763328"/>
        <c:crosses val="autoZero"/>
        <c:crossBetween val="between"/>
      </c:valAx>
      <c:spPr>
        <a:noFill/>
        <a:ln w="25392">
          <a:noFill/>
        </a:ln>
      </c:spPr>
    </c:plotArea>
    <c:plotVisOnly val="1"/>
    <c:dispBlanksAs val="gap"/>
    <c:showDLblsOverMax val="0"/>
  </c:chart>
  <c:spPr>
    <a:noFill/>
    <a:ln>
      <a:noFill/>
    </a:ln>
  </c:spPr>
  <c:txPr>
    <a:bodyPr/>
    <a:lstStyle/>
    <a:p>
      <a:pPr>
        <a:defRPr sz="1600" b="0" i="0" u="none" strike="noStrike" baseline="0">
          <a:solidFill>
            <a:schemeClr val="tx1"/>
          </a:solidFill>
          <a:latin typeface="+mn-lt"/>
          <a:ea typeface="Times New Roman"/>
          <a:cs typeface="Times New Roman"/>
        </a:defRPr>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298798798798798"/>
          <c:y val="2.6589269981666164E-2"/>
          <c:w val="0.88701201201201196"/>
          <c:h val="0.83784697367374528"/>
        </c:manualLayout>
      </c:layout>
      <c:barChart>
        <c:barDir val="col"/>
        <c:grouping val="clustered"/>
        <c:varyColors val="0"/>
        <c:ser>
          <c:idx val="3"/>
          <c:order val="0"/>
          <c:tx>
            <c:strRef>
              <c:f>Sheet1!$A$2</c:f>
              <c:strCache>
                <c:ptCount val="1"/>
                <c:pt idx="0">
                  <c:v>Marijuana </c:v>
                </c:pt>
              </c:strCache>
            </c:strRef>
          </c:tx>
          <c:spPr>
            <a:solidFill>
              <a:srgbClr val="0070C0"/>
            </a:solidFill>
            <a:ln>
              <a:noFill/>
            </a:ln>
          </c:spPr>
          <c:invertIfNegative val="0"/>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9F0-487D-85BB-5EA15D2FBD35}"/>
                </c:ext>
              </c:extLst>
            </c:dLbl>
            <c:dLbl>
              <c:idx val="1"/>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D5C-4DBE-B3E3-562CE2063D7D}"/>
                </c:ext>
              </c:extLst>
            </c:dLbl>
            <c:dLbl>
              <c:idx val="2"/>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D5C-4DBE-B3E3-562CE2063D7D}"/>
                </c:ext>
              </c:extLst>
            </c:dLbl>
            <c:dLbl>
              <c:idx val="3"/>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D5C-4DBE-B3E3-562CE2063D7D}"/>
                </c:ext>
              </c:extLst>
            </c:dLbl>
            <c:dLbl>
              <c:idx val="4"/>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9F0-487D-85BB-5EA15D2FBD35}"/>
                </c:ext>
              </c:extLst>
            </c:dLbl>
            <c:numFmt formatCode="0.0%" sourceLinked="0"/>
            <c:spPr>
              <a:noFill/>
              <a:ln>
                <a:noFill/>
              </a:ln>
              <a:effectLst/>
            </c:spPr>
            <c:txPr>
              <a:bodyPr/>
              <a:lstStyle/>
              <a:p>
                <a:pPr>
                  <a:defRPr sz="1600" b="0">
                    <a:solidFill>
                      <a:schemeClr val="tx1"/>
                    </a:solidFill>
                    <a:latin typeface="Times New Roman" panose="02020603050405020304" pitchFamily="18" charset="0"/>
                    <a:cs typeface="Times New Roman" panose="02020603050405020304" pitchFamily="18" charset="0"/>
                  </a:defRPr>
                </a:pPr>
                <a:endParaRPr lang="en-US"/>
              </a:p>
            </c:txPr>
            <c:dLblPos val="outEnd"/>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Sheet1!$B$1:$F$1</c:f>
              <c:strCache>
                <c:ptCount val="4"/>
                <c:pt idx="0">
                  <c:v>18-25</c:v>
                </c:pt>
                <c:pt idx="1">
                  <c:v>26-34</c:v>
                </c:pt>
                <c:pt idx="2">
                  <c:v>35-49</c:v>
                </c:pt>
                <c:pt idx="3">
                  <c:v>≥50</c:v>
                </c:pt>
              </c:strCache>
            </c:strRef>
          </c:cat>
          <c:val>
            <c:numRef>
              <c:f>Sheet1!$B$2:$F$2</c:f>
              <c:numCache>
                <c:formatCode>General</c:formatCode>
                <c:ptCount val="4"/>
                <c:pt idx="0">
                  <c:v>0.24421099999999998</c:v>
                </c:pt>
                <c:pt idx="1">
                  <c:v>0.17260799999999998</c:v>
                </c:pt>
                <c:pt idx="2">
                  <c:v>0.105754</c:v>
                </c:pt>
                <c:pt idx="3">
                  <c:v>7.8852000000000005E-2</c:v>
                </c:pt>
              </c:numCache>
            </c:numRef>
          </c:val>
          <c:extLst xmlns:c15="http://schemas.microsoft.com/office/drawing/2012/chart">
            <c:ext xmlns:c16="http://schemas.microsoft.com/office/drawing/2014/chart" uri="{C3380CC4-5D6E-409C-BE32-E72D297353CC}">
              <c16:uniqueId val="{0000000C-FEE3-4B55-A07B-F9B683EECAC9}"/>
            </c:ext>
          </c:extLst>
        </c:ser>
        <c:ser>
          <c:idx val="1"/>
          <c:order val="1"/>
          <c:tx>
            <c:strRef>
              <c:f>Sheet1!$A$3</c:f>
              <c:strCache>
                <c:ptCount val="1"/>
                <c:pt idx="0">
                  <c:v>Any illicit drug* </c:v>
                </c:pt>
              </c:strCache>
            </c:strRef>
          </c:tx>
          <c:spPr>
            <a:solidFill>
              <a:srgbClr val="FF0000"/>
            </a:solidFill>
          </c:spPr>
          <c:invertIfNegative val="0"/>
          <c:dLbls>
            <c:numFmt formatCode="0.0%" sourceLinked="0"/>
            <c:spPr>
              <a:noFill/>
              <a:ln>
                <a:noFill/>
              </a:ln>
              <a:effectLst/>
            </c:spPr>
            <c:txPr>
              <a:bodyPr/>
              <a:lstStyle/>
              <a:p>
                <a:pPr>
                  <a:defRPr sz="1600" b="0">
                    <a:latin typeface="Times New Roman" panose="02020603050405020304" pitchFamily="18" charset="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4"/>
                <c:pt idx="0">
                  <c:v>18-25</c:v>
                </c:pt>
                <c:pt idx="1">
                  <c:v>26-34</c:v>
                </c:pt>
                <c:pt idx="2">
                  <c:v>35-49</c:v>
                </c:pt>
                <c:pt idx="3">
                  <c:v>≥50</c:v>
                </c:pt>
              </c:strCache>
            </c:strRef>
          </c:cat>
          <c:val>
            <c:numRef>
              <c:f>Sheet1!$B$3:$F$3</c:f>
              <c:numCache>
                <c:formatCode>General</c:formatCode>
                <c:ptCount val="4"/>
                <c:pt idx="0">
                  <c:v>9.6975999999999993E-2</c:v>
                </c:pt>
                <c:pt idx="1">
                  <c:v>7.8153E-2</c:v>
                </c:pt>
                <c:pt idx="2">
                  <c:v>4.0105000000000002E-2</c:v>
                </c:pt>
                <c:pt idx="3">
                  <c:v>2.0817000000000002E-2</c:v>
                </c:pt>
              </c:numCache>
            </c:numRef>
          </c:val>
          <c:extLst>
            <c:ext xmlns:c16="http://schemas.microsoft.com/office/drawing/2014/chart" uri="{C3380CC4-5D6E-409C-BE32-E72D297353CC}">
              <c16:uniqueId val="{00000000-018B-2F40-838A-C27915AE28F7}"/>
            </c:ext>
          </c:extLst>
        </c:ser>
        <c:dLbls>
          <c:showLegendKey val="0"/>
          <c:showVal val="0"/>
          <c:showCatName val="0"/>
          <c:showSerName val="0"/>
          <c:showPercent val="0"/>
          <c:showBubbleSize val="0"/>
        </c:dLbls>
        <c:gapWidth val="150"/>
        <c:axId val="38443648"/>
        <c:axId val="38451072"/>
      </c:barChart>
      <c:catAx>
        <c:axId val="38443648"/>
        <c:scaling>
          <c:orientation val="minMax"/>
        </c:scaling>
        <c:delete val="0"/>
        <c:axPos val="b"/>
        <c:title>
          <c:tx>
            <c:rich>
              <a:bodyPr/>
              <a:lstStyle/>
              <a:p>
                <a:pPr>
                  <a:defRPr>
                    <a:latin typeface="Times New Roman" panose="02020603050405020304" pitchFamily="18" charset="0"/>
                    <a:cs typeface="Times New Roman" panose="02020603050405020304" pitchFamily="18" charset="0"/>
                  </a:defRPr>
                </a:pPr>
                <a:r>
                  <a:rPr lang="en-US" sz="1600" b="0" dirty="0">
                    <a:latin typeface="Times New Roman" panose="02020603050405020304" pitchFamily="18" charset="0"/>
                    <a:cs typeface="Times New Roman" panose="02020603050405020304" pitchFamily="18" charset="0"/>
                  </a:rPr>
                  <a:t>Age group</a:t>
                </a:r>
              </a:p>
            </c:rich>
          </c:tx>
          <c:layout>
            <c:manualLayout>
              <c:xMode val="edge"/>
              <c:yMode val="edge"/>
              <c:x val="0.50094972925681591"/>
              <c:y val="0.945959595959596"/>
            </c:manualLayout>
          </c:layout>
          <c:overlay val="0"/>
        </c:title>
        <c:numFmt formatCode="General" sourceLinked="1"/>
        <c:majorTickMark val="out"/>
        <c:minorTickMark val="none"/>
        <c:tickLblPos val="nextTo"/>
        <c:spPr>
          <a:ln w="3045">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crossAx val="38451072"/>
        <c:crosses val="autoZero"/>
        <c:auto val="1"/>
        <c:lblAlgn val="ctr"/>
        <c:lblOffset val="100"/>
        <c:noMultiLvlLbl val="0"/>
      </c:catAx>
      <c:valAx>
        <c:axId val="38451072"/>
        <c:scaling>
          <c:orientation val="minMax"/>
        </c:scaling>
        <c:delete val="0"/>
        <c:axPos val="l"/>
        <c:title>
          <c:tx>
            <c:rich>
              <a:bodyPr/>
              <a:lstStyle/>
              <a:p>
                <a:pPr>
                  <a:defRPr sz="1600" b="0" i="0" u="none" strike="noStrike" baseline="0">
                    <a:solidFill>
                      <a:srgbClr val="000000"/>
                    </a:solidFill>
                    <a:latin typeface="Times New Roman" panose="02020603050405020304" pitchFamily="18" charset="0"/>
                    <a:ea typeface="Times New Roman"/>
                    <a:cs typeface="Times New Roman" panose="02020603050405020304" pitchFamily="18" charset="0"/>
                  </a:defRPr>
                </a:pPr>
                <a:r>
                  <a:rPr lang="en-US" altLang="zh-CN" sz="1600" b="0" dirty="0">
                    <a:latin typeface="Times New Roman" panose="02020603050405020304" pitchFamily="18" charset="0"/>
                    <a:cs typeface="Times New Roman" panose="02020603050405020304" pitchFamily="18" charset="0"/>
                  </a:rPr>
                  <a:t>% of workers</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4.5045045045045045E-3"/>
              <c:y val="0.33291438002067925"/>
            </c:manualLayout>
          </c:layout>
          <c:overlay val="0"/>
          <c:spPr>
            <a:noFill/>
            <a:ln w="24351">
              <a:noFill/>
            </a:ln>
          </c:spPr>
        </c:title>
        <c:numFmt formatCode="0%" sourceLinked="0"/>
        <c:majorTickMark val="out"/>
        <c:minorTickMark val="none"/>
        <c:tickLblPos val="nextTo"/>
        <c:spPr>
          <a:ln w="3045">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crossAx val="38443648"/>
        <c:crosses val="autoZero"/>
        <c:crossBetween val="between"/>
      </c:valAx>
      <c:spPr>
        <a:noFill/>
        <a:ln w="25398">
          <a:noFill/>
        </a:ln>
      </c:spPr>
    </c:plotArea>
    <c:legend>
      <c:legendPos val="b"/>
      <c:layout>
        <c:manualLayout>
          <c:xMode val="edge"/>
          <c:yMode val="edge"/>
          <c:x val="0.68008275992527956"/>
          <c:y val="8.929432116439992E-2"/>
          <c:w val="0.25277529498001938"/>
          <c:h val="0.18620058234908135"/>
        </c:manualLayout>
      </c:layout>
      <c:overlay val="0"/>
      <c:spPr>
        <a:noFill/>
        <a:ln w="24351">
          <a:noFill/>
        </a:ln>
      </c:spPr>
      <c:txPr>
        <a:bodyPr/>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legend>
    <c:plotVisOnly val="1"/>
    <c:dispBlanksAs val="gap"/>
    <c:showDLblsOverMax val="0"/>
  </c:chart>
  <c:spPr>
    <a:noFill/>
    <a:ln>
      <a:noFill/>
    </a:ln>
  </c:spPr>
  <c:txPr>
    <a:bodyPr/>
    <a:lstStyle/>
    <a:p>
      <a:pPr>
        <a:defRPr sz="1919"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298798798798798"/>
          <c:y val="5.9960341256635998E-2"/>
          <c:w val="0.88701201201201196"/>
          <c:h val="0.81913574879245887"/>
        </c:manualLayout>
      </c:layout>
      <c:barChart>
        <c:barDir val="col"/>
        <c:grouping val="clustered"/>
        <c:varyColors val="0"/>
        <c:ser>
          <c:idx val="3"/>
          <c:order val="0"/>
          <c:tx>
            <c:strRef>
              <c:f>Sheet1!$A$2</c:f>
              <c:strCache>
                <c:ptCount val="1"/>
                <c:pt idx="0">
                  <c:v>Marijuana </c:v>
                </c:pt>
              </c:strCache>
            </c:strRef>
          </c:tx>
          <c:spPr>
            <a:solidFill>
              <a:srgbClr val="0070C0"/>
            </a:solidFill>
            <a:ln>
              <a:noFill/>
            </a:ln>
          </c:spPr>
          <c:invertIfNegative val="0"/>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9F0-487D-85BB-5EA15D2FBD35}"/>
                </c:ext>
              </c:extLst>
            </c:dLbl>
            <c:dLbl>
              <c:idx val="1"/>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11D-4190-9AD3-085476574AD2}"/>
                </c:ext>
              </c:extLst>
            </c:dLbl>
            <c:dLbl>
              <c:idx val="2"/>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11D-4190-9AD3-085476574AD2}"/>
                </c:ext>
              </c:extLst>
            </c:dLbl>
            <c:dLbl>
              <c:idx val="3"/>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11D-4190-9AD3-085476574AD2}"/>
                </c:ext>
              </c:extLst>
            </c:dLbl>
            <c:dLbl>
              <c:idx val="4"/>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9F0-487D-85BB-5EA15D2FBD35}"/>
                </c:ext>
              </c:extLst>
            </c:dLbl>
            <c:numFmt formatCode="0.0%" sourceLinked="0"/>
            <c:spPr>
              <a:noFill/>
              <a:ln>
                <a:noFill/>
              </a:ln>
              <a:effectLst/>
            </c:spPr>
            <c:txPr>
              <a:bodyPr/>
              <a:lstStyle/>
              <a:p>
                <a:pPr>
                  <a:defRPr sz="1600" b="0">
                    <a:solidFill>
                      <a:schemeClr val="tx1"/>
                    </a:solidFill>
                    <a:latin typeface="Times New Roman" panose="02020603050405020304" pitchFamily="18" charset="0"/>
                    <a:cs typeface="Times New Roman" panose="02020603050405020304" pitchFamily="18" charset="0"/>
                  </a:defRPr>
                </a:pPr>
                <a:endParaRPr lang="en-US"/>
              </a:p>
            </c:txPr>
            <c:dLblPos val="outEnd"/>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Sheet1!$B$1:$F$1</c:f>
              <c:strCache>
                <c:ptCount val="4"/>
                <c:pt idx="0">
                  <c:v>Hispanic</c:v>
                </c:pt>
                <c:pt idx="1">
                  <c:v>White, non-Hispanic</c:v>
                </c:pt>
                <c:pt idx="2">
                  <c:v>Black, non-Hispanic</c:v>
                </c:pt>
                <c:pt idx="3">
                  <c:v>Other, non-Hispanic</c:v>
                </c:pt>
              </c:strCache>
            </c:strRef>
          </c:cat>
          <c:val>
            <c:numRef>
              <c:f>Sheet1!$B$2:$F$2</c:f>
              <c:numCache>
                <c:formatCode>General</c:formatCode>
                <c:ptCount val="4"/>
                <c:pt idx="0">
                  <c:v>6.7146999999999998E-2</c:v>
                </c:pt>
                <c:pt idx="1">
                  <c:v>0.14371800000000001</c:v>
                </c:pt>
                <c:pt idx="2">
                  <c:v>0.17065900000000001</c:v>
                </c:pt>
                <c:pt idx="3">
                  <c:v>0.158771</c:v>
                </c:pt>
              </c:numCache>
            </c:numRef>
          </c:val>
          <c:extLst xmlns:c15="http://schemas.microsoft.com/office/drawing/2012/chart">
            <c:ext xmlns:c16="http://schemas.microsoft.com/office/drawing/2014/chart" uri="{C3380CC4-5D6E-409C-BE32-E72D297353CC}">
              <c16:uniqueId val="{0000000C-FEE3-4B55-A07B-F9B683EECAC9}"/>
            </c:ext>
          </c:extLst>
        </c:ser>
        <c:ser>
          <c:idx val="2"/>
          <c:order val="1"/>
          <c:tx>
            <c:strRef>
              <c:f>Sheet1!$A$3</c:f>
              <c:strCache>
                <c:ptCount val="1"/>
                <c:pt idx="0">
                  <c:v>Any illicit drug* </c:v>
                </c:pt>
              </c:strCache>
            </c:strRef>
          </c:tx>
          <c:spPr>
            <a:solidFill>
              <a:srgbClr val="FF0000"/>
            </a:solidFill>
            <a:ln w="38100">
              <a:noFill/>
            </a:ln>
          </c:spPr>
          <c:invertIfNegative val="0"/>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11D-4190-9AD3-085476574AD2}"/>
                </c:ext>
              </c:extLst>
            </c:dLbl>
            <c:dLbl>
              <c:idx val="1"/>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11D-4190-9AD3-085476574AD2}"/>
                </c:ext>
              </c:extLst>
            </c:dLbl>
            <c:dLbl>
              <c:idx val="2"/>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11D-4190-9AD3-085476574AD2}"/>
                </c:ext>
              </c:extLst>
            </c:dLbl>
            <c:dLbl>
              <c:idx val="3"/>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11D-4190-9AD3-085476574AD2}"/>
                </c:ext>
              </c:extLst>
            </c:dLbl>
            <c:dLbl>
              <c:idx val="4"/>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11D-4190-9AD3-085476574AD2}"/>
                </c:ext>
              </c:extLst>
            </c:dLbl>
            <c:numFmt formatCode="0.0%" sourceLinked="0"/>
            <c:spPr>
              <a:noFill/>
              <a:ln>
                <a:noFill/>
              </a:ln>
              <a:effectLst/>
            </c:spPr>
            <c:txPr>
              <a:bodyPr/>
              <a:lstStyle/>
              <a:p>
                <a:pPr>
                  <a:defRPr sz="1600" b="0">
                    <a:solidFill>
                      <a:srgbClr val="080808"/>
                    </a:solidFill>
                    <a:latin typeface="Times New Roman" panose="02020603050405020304" pitchFamily="18" charset="0"/>
                    <a:cs typeface="Times New Roman" panose="02020603050405020304" pitchFamily="18" charset="0"/>
                  </a:defRPr>
                </a:pPr>
                <a:endParaRPr lang="en-US"/>
              </a:p>
            </c:txPr>
            <c:dLblPos val="outEnd"/>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Sheet1!$B$1:$F$1</c:f>
              <c:strCache>
                <c:ptCount val="4"/>
                <c:pt idx="0">
                  <c:v>Hispanic</c:v>
                </c:pt>
                <c:pt idx="1">
                  <c:v>White, non-Hispanic</c:v>
                </c:pt>
                <c:pt idx="2">
                  <c:v>Black, non-Hispanic</c:v>
                </c:pt>
                <c:pt idx="3">
                  <c:v>Other, non-Hispanic</c:v>
                </c:pt>
              </c:strCache>
            </c:strRef>
          </c:cat>
          <c:val>
            <c:numRef>
              <c:f>Sheet1!$B$3:$F$3</c:f>
              <c:numCache>
                <c:formatCode>General</c:formatCode>
                <c:ptCount val="4"/>
                <c:pt idx="0">
                  <c:v>4.0647000000000003E-2</c:v>
                </c:pt>
                <c:pt idx="1">
                  <c:v>5.1447E-2</c:v>
                </c:pt>
                <c:pt idx="2">
                  <c:v>5.0487999999999998E-2</c:v>
                </c:pt>
                <c:pt idx="3">
                  <c:v>5.4991000000000005E-2</c:v>
                </c:pt>
              </c:numCache>
            </c:numRef>
          </c:val>
          <c:extLst>
            <c:ext xmlns:c16="http://schemas.microsoft.com/office/drawing/2014/chart" uri="{C3380CC4-5D6E-409C-BE32-E72D297353CC}">
              <c16:uniqueId val="{00000009-FEE3-4B55-A07B-F9B683EECAC9}"/>
            </c:ext>
          </c:extLst>
        </c:ser>
        <c:dLbls>
          <c:showLegendKey val="0"/>
          <c:showVal val="0"/>
          <c:showCatName val="0"/>
          <c:showSerName val="0"/>
          <c:showPercent val="0"/>
          <c:showBubbleSize val="0"/>
        </c:dLbls>
        <c:gapWidth val="150"/>
        <c:axId val="37743616"/>
        <c:axId val="37954304"/>
      </c:barChart>
      <c:catAx>
        <c:axId val="37743616"/>
        <c:scaling>
          <c:orientation val="minMax"/>
        </c:scaling>
        <c:delete val="0"/>
        <c:axPos val="b"/>
        <c:numFmt formatCode="General" sourceLinked="1"/>
        <c:majorTickMark val="out"/>
        <c:minorTickMark val="none"/>
        <c:tickLblPos val="nextTo"/>
        <c:spPr>
          <a:ln w="3045">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crossAx val="37954304"/>
        <c:crosses val="autoZero"/>
        <c:auto val="1"/>
        <c:lblAlgn val="ctr"/>
        <c:lblOffset val="100"/>
        <c:noMultiLvlLbl val="0"/>
      </c:catAx>
      <c:valAx>
        <c:axId val="37954304"/>
        <c:scaling>
          <c:orientation val="minMax"/>
        </c:scaling>
        <c:delete val="0"/>
        <c:axPos val="l"/>
        <c:title>
          <c:tx>
            <c:rich>
              <a:bodyPr/>
              <a:lstStyle/>
              <a:p>
                <a:pPr>
                  <a:defRPr sz="1600" b="0" i="0" u="none" strike="noStrike" baseline="0">
                    <a:solidFill>
                      <a:srgbClr val="000000"/>
                    </a:solidFill>
                    <a:latin typeface="Times New Roman" panose="02020603050405020304" pitchFamily="18" charset="0"/>
                    <a:ea typeface="Times New Roman"/>
                    <a:cs typeface="Times New Roman" panose="02020603050405020304" pitchFamily="18" charset="0"/>
                  </a:defRPr>
                </a:pPr>
                <a:r>
                  <a:rPr lang="en-US" altLang="zh-CN" sz="1600" b="0" dirty="0">
                    <a:latin typeface="Times New Roman" panose="02020603050405020304" pitchFamily="18" charset="0"/>
                    <a:cs typeface="Times New Roman" panose="02020603050405020304" pitchFamily="18" charset="0"/>
                  </a:rPr>
                  <a:t>% of workers</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0"/>
              <c:y val="0.31776281894272762"/>
            </c:manualLayout>
          </c:layout>
          <c:overlay val="0"/>
          <c:spPr>
            <a:noFill/>
            <a:ln w="24351">
              <a:noFill/>
            </a:ln>
          </c:spPr>
        </c:title>
        <c:numFmt formatCode="0%" sourceLinked="0"/>
        <c:majorTickMark val="out"/>
        <c:minorTickMark val="none"/>
        <c:tickLblPos val="nextTo"/>
        <c:spPr>
          <a:ln w="3045">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crossAx val="37743616"/>
        <c:crosses val="autoZero"/>
        <c:crossBetween val="between"/>
      </c:valAx>
      <c:spPr>
        <a:noFill/>
        <a:ln w="25398">
          <a:noFill/>
        </a:ln>
      </c:spPr>
    </c:plotArea>
    <c:legend>
      <c:legendPos val="b"/>
      <c:layout>
        <c:manualLayout>
          <c:xMode val="edge"/>
          <c:yMode val="edge"/>
          <c:x val="0.14855122839374807"/>
          <c:y val="5.9374904931837821E-2"/>
          <c:w val="0.20280012295760325"/>
          <c:h val="0.17639895087108431"/>
        </c:manualLayout>
      </c:layout>
      <c:overlay val="0"/>
      <c:spPr>
        <a:noFill/>
        <a:ln w="24351">
          <a:noFill/>
        </a:ln>
      </c:spPr>
      <c:txPr>
        <a:bodyPr/>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legend>
    <c:plotVisOnly val="1"/>
    <c:dispBlanksAs val="gap"/>
    <c:showDLblsOverMax val="0"/>
  </c:chart>
  <c:spPr>
    <a:noFill/>
    <a:ln>
      <a:noFill/>
    </a:ln>
  </c:spPr>
  <c:txPr>
    <a:bodyPr/>
    <a:lstStyle/>
    <a:p>
      <a:pPr>
        <a:defRPr sz="1919"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336269427546254"/>
          <c:y val="2.6589269981666164E-2"/>
          <c:w val="0.88663730572453747"/>
          <c:h val="0.89368549412052201"/>
        </c:manualLayout>
      </c:layout>
      <c:barChart>
        <c:barDir val="col"/>
        <c:grouping val="clustered"/>
        <c:varyColors val="0"/>
        <c:ser>
          <c:idx val="3"/>
          <c:order val="0"/>
          <c:tx>
            <c:strRef>
              <c:f>Sheet1!$A$2</c:f>
              <c:strCache>
                <c:ptCount val="1"/>
                <c:pt idx="0">
                  <c:v>Marijuana </c:v>
                </c:pt>
              </c:strCache>
            </c:strRef>
          </c:tx>
          <c:spPr>
            <a:solidFill>
              <a:srgbClr val="0070C0"/>
            </a:solidFill>
            <a:ln>
              <a:noFill/>
            </a:ln>
          </c:spPr>
          <c:invertIfNegative val="0"/>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D78-4FB0-8498-E6C58EC4D959}"/>
                </c:ext>
              </c:extLst>
            </c:dLbl>
            <c:dLbl>
              <c:idx val="1"/>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D78-4FB0-8498-E6C58EC4D959}"/>
                </c:ext>
              </c:extLst>
            </c:dLbl>
            <c:dLbl>
              <c:idx val="2"/>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D78-4FB0-8498-E6C58EC4D959}"/>
                </c:ext>
              </c:extLst>
            </c:dLbl>
            <c:dLbl>
              <c:idx val="3"/>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D78-4FB0-8498-E6C58EC4D959}"/>
                </c:ext>
              </c:extLst>
            </c:dLbl>
            <c:dLbl>
              <c:idx val="4"/>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9F0-487D-85BB-5EA15D2FBD35}"/>
                </c:ext>
              </c:extLst>
            </c:dLbl>
            <c:numFmt formatCode="0.0%" sourceLinked="0"/>
            <c:spPr>
              <a:noFill/>
              <a:ln>
                <a:noFill/>
              </a:ln>
              <a:effectLst/>
            </c:spPr>
            <c:txPr>
              <a:bodyPr/>
              <a:lstStyle/>
              <a:p>
                <a:pPr>
                  <a:defRPr sz="1600" b="0">
                    <a:solidFill>
                      <a:schemeClr val="tx1"/>
                    </a:solidFill>
                    <a:latin typeface="Times New Roman" panose="02020603050405020304" pitchFamily="18" charset="0"/>
                    <a:cs typeface="Times New Roman" panose="02020603050405020304" pitchFamily="18" charset="0"/>
                  </a:defRPr>
                </a:pPr>
                <a:endParaRPr lang="en-US"/>
              </a:p>
            </c:txPr>
            <c:dLblPos val="outEnd"/>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Sheet1!$B$1:$D$1</c:f>
              <c:strCache>
                <c:ptCount val="3"/>
                <c:pt idx="0">
                  <c:v>Unemployed</c:v>
                </c:pt>
                <c:pt idx="1">
                  <c:v>Employed</c:v>
                </c:pt>
                <c:pt idx="2">
                  <c:v>All construction</c:v>
                </c:pt>
              </c:strCache>
            </c:strRef>
          </c:cat>
          <c:val>
            <c:numRef>
              <c:f>Sheet1!$B$2:$D$2</c:f>
              <c:numCache>
                <c:formatCode>General</c:formatCode>
                <c:ptCount val="3"/>
                <c:pt idx="0">
                  <c:v>0.23280699999999999</c:v>
                </c:pt>
                <c:pt idx="1">
                  <c:v>0.125668</c:v>
                </c:pt>
                <c:pt idx="2">
                  <c:v>0.12718699999999999</c:v>
                </c:pt>
              </c:numCache>
            </c:numRef>
          </c:val>
          <c:extLst xmlns:c15="http://schemas.microsoft.com/office/drawing/2012/chart">
            <c:ext xmlns:c16="http://schemas.microsoft.com/office/drawing/2014/chart" uri="{C3380CC4-5D6E-409C-BE32-E72D297353CC}">
              <c16:uniqueId val="{0000000C-FEE3-4B55-A07B-F9B683EECAC9}"/>
            </c:ext>
          </c:extLst>
        </c:ser>
        <c:ser>
          <c:idx val="2"/>
          <c:order val="1"/>
          <c:tx>
            <c:strRef>
              <c:f>Sheet1!$A$3</c:f>
              <c:strCache>
                <c:ptCount val="1"/>
                <c:pt idx="0">
                  <c:v>Any illicit drug*</c:v>
                </c:pt>
              </c:strCache>
            </c:strRef>
          </c:tx>
          <c:spPr>
            <a:solidFill>
              <a:srgbClr val="FF0000"/>
            </a:solidFill>
            <a:ln w="38100">
              <a:noFill/>
            </a:ln>
          </c:spPr>
          <c:invertIfNegative val="0"/>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D78-4FB0-8498-E6C58EC4D959}"/>
                </c:ext>
              </c:extLst>
            </c:dLbl>
            <c:dLbl>
              <c:idx val="1"/>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D78-4FB0-8498-E6C58EC4D959}"/>
                </c:ext>
              </c:extLst>
            </c:dLbl>
            <c:dLbl>
              <c:idx val="2"/>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D78-4FB0-8498-E6C58EC4D959}"/>
                </c:ext>
              </c:extLst>
            </c:dLbl>
            <c:dLbl>
              <c:idx val="3"/>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D78-4FB0-8498-E6C58EC4D959}"/>
                </c:ext>
              </c:extLst>
            </c:dLbl>
            <c:dLbl>
              <c:idx val="4"/>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D78-4FB0-8498-E6C58EC4D959}"/>
                </c:ext>
              </c:extLst>
            </c:dLbl>
            <c:numFmt formatCode="0.0%" sourceLinked="0"/>
            <c:spPr>
              <a:noFill/>
              <a:ln>
                <a:noFill/>
              </a:ln>
              <a:effectLst/>
            </c:spPr>
            <c:txPr>
              <a:bodyPr/>
              <a:lstStyle/>
              <a:p>
                <a:pPr>
                  <a:defRPr sz="1600" b="0">
                    <a:solidFill>
                      <a:srgbClr val="080808"/>
                    </a:solidFill>
                    <a:latin typeface="Times New Roman" panose="02020603050405020304" pitchFamily="18" charset="0"/>
                    <a:cs typeface="Times New Roman" panose="02020603050405020304" pitchFamily="18" charset="0"/>
                  </a:defRPr>
                </a:pPr>
                <a:endParaRPr lang="en-US"/>
              </a:p>
            </c:txPr>
            <c:dLblPos val="outEnd"/>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Sheet1!$B$1:$D$1</c:f>
              <c:strCache>
                <c:ptCount val="3"/>
                <c:pt idx="0">
                  <c:v>Unemployed</c:v>
                </c:pt>
                <c:pt idx="1">
                  <c:v>Employed</c:v>
                </c:pt>
                <c:pt idx="2">
                  <c:v>All construction</c:v>
                </c:pt>
              </c:strCache>
            </c:strRef>
          </c:cat>
          <c:val>
            <c:numRef>
              <c:f>Sheet1!$B$3:$D$3</c:f>
              <c:numCache>
                <c:formatCode>General</c:formatCode>
                <c:ptCount val="3"/>
                <c:pt idx="0">
                  <c:v>7.9504000000000005E-2</c:v>
                </c:pt>
                <c:pt idx="1">
                  <c:v>4.8297E-2</c:v>
                </c:pt>
                <c:pt idx="2">
                  <c:v>4.8738999999999998E-2</c:v>
                </c:pt>
              </c:numCache>
            </c:numRef>
          </c:val>
          <c:extLst>
            <c:ext xmlns:c16="http://schemas.microsoft.com/office/drawing/2014/chart" uri="{C3380CC4-5D6E-409C-BE32-E72D297353CC}">
              <c16:uniqueId val="{00000009-FEE3-4B55-A07B-F9B683EECAC9}"/>
            </c:ext>
          </c:extLst>
        </c:ser>
        <c:dLbls>
          <c:showLegendKey val="0"/>
          <c:showVal val="0"/>
          <c:showCatName val="0"/>
          <c:showSerName val="0"/>
          <c:showPercent val="0"/>
          <c:showBubbleSize val="0"/>
        </c:dLbls>
        <c:gapWidth val="150"/>
        <c:axId val="38057856"/>
        <c:axId val="38059392"/>
      </c:barChart>
      <c:catAx>
        <c:axId val="38057856"/>
        <c:scaling>
          <c:orientation val="minMax"/>
        </c:scaling>
        <c:delete val="0"/>
        <c:axPos val="b"/>
        <c:numFmt formatCode="General" sourceLinked="1"/>
        <c:majorTickMark val="out"/>
        <c:minorTickMark val="none"/>
        <c:tickLblPos val="nextTo"/>
        <c:spPr>
          <a:ln w="3045">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crossAx val="38059392"/>
        <c:crosses val="autoZero"/>
        <c:auto val="1"/>
        <c:lblAlgn val="ctr"/>
        <c:lblOffset val="100"/>
        <c:noMultiLvlLbl val="0"/>
      </c:catAx>
      <c:valAx>
        <c:axId val="38059392"/>
        <c:scaling>
          <c:orientation val="minMax"/>
        </c:scaling>
        <c:delete val="0"/>
        <c:axPos val="l"/>
        <c:title>
          <c:tx>
            <c:rich>
              <a:bodyPr/>
              <a:lstStyle/>
              <a:p>
                <a:pPr>
                  <a:defRPr sz="1600" b="0" i="0" u="none" strike="noStrike" baseline="0">
                    <a:solidFill>
                      <a:srgbClr val="000000"/>
                    </a:solidFill>
                    <a:latin typeface="Times New Roman" panose="02020603050405020304" pitchFamily="18" charset="0"/>
                    <a:ea typeface="Times New Roman"/>
                    <a:cs typeface="Times New Roman" panose="02020603050405020304" pitchFamily="18" charset="0"/>
                  </a:defRPr>
                </a:pPr>
                <a:r>
                  <a:rPr lang="en-US" altLang="zh-CN" sz="1600" b="0" dirty="0">
                    <a:latin typeface="Times New Roman" panose="02020603050405020304" pitchFamily="18" charset="0"/>
                    <a:cs typeface="Times New Roman" panose="02020603050405020304" pitchFamily="18" charset="0"/>
                  </a:rPr>
                  <a:t>% of workers</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1.5353443523506486E-3"/>
              <c:y val="0.35682537729658792"/>
            </c:manualLayout>
          </c:layout>
          <c:overlay val="0"/>
          <c:spPr>
            <a:noFill/>
            <a:ln w="24351">
              <a:noFill/>
            </a:ln>
          </c:spPr>
        </c:title>
        <c:numFmt formatCode="0%" sourceLinked="0"/>
        <c:majorTickMark val="out"/>
        <c:minorTickMark val="none"/>
        <c:tickLblPos val="nextTo"/>
        <c:spPr>
          <a:ln w="3045">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crossAx val="38057856"/>
        <c:crosses val="autoZero"/>
        <c:crossBetween val="between"/>
      </c:valAx>
      <c:spPr>
        <a:noFill/>
        <a:ln w="25398">
          <a:noFill/>
        </a:ln>
      </c:spPr>
    </c:plotArea>
    <c:legend>
      <c:legendPos val="b"/>
      <c:layout>
        <c:manualLayout>
          <c:xMode val="edge"/>
          <c:yMode val="edge"/>
          <c:x val="0.69253181910500305"/>
          <c:y val="1.7245734908136485E-2"/>
          <c:w val="0.21745831600529997"/>
          <c:h val="0.20308847216502229"/>
        </c:manualLayout>
      </c:layout>
      <c:overlay val="0"/>
      <c:spPr>
        <a:noFill/>
        <a:ln w="24351">
          <a:noFill/>
        </a:ln>
      </c:spPr>
      <c:txPr>
        <a:bodyPr/>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legend>
    <c:plotVisOnly val="1"/>
    <c:dispBlanksAs val="gap"/>
    <c:showDLblsOverMax val="0"/>
  </c:chart>
  <c:spPr>
    <a:noFill/>
    <a:ln>
      <a:noFill/>
    </a:ln>
  </c:spPr>
  <c:txPr>
    <a:bodyPr/>
    <a:lstStyle/>
    <a:p>
      <a:pPr>
        <a:defRPr sz="1919"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103947151533595"/>
          <c:y val="2.6589269981666164E-2"/>
          <c:w val="0.87896052848466411"/>
          <c:h val="0.89368549412052201"/>
        </c:manualLayout>
      </c:layout>
      <c:barChart>
        <c:barDir val="col"/>
        <c:grouping val="clustered"/>
        <c:varyColors val="0"/>
        <c:ser>
          <c:idx val="3"/>
          <c:order val="0"/>
          <c:tx>
            <c:strRef>
              <c:f>Sheet1!$A$2</c:f>
              <c:strCache>
                <c:ptCount val="1"/>
                <c:pt idx="0">
                  <c:v>Marijuana </c:v>
                </c:pt>
              </c:strCache>
            </c:strRef>
          </c:tx>
          <c:spPr>
            <a:solidFill>
              <a:srgbClr val="0070C0"/>
            </a:solidFill>
            <a:ln>
              <a:noFill/>
            </a:ln>
          </c:spPr>
          <c:invertIfNegative val="0"/>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CB1-4A25-BB34-8956C3F34A92}"/>
                </c:ext>
              </c:extLst>
            </c:dLbl>
            <c:dLbl>
              <c:idx val="1"/>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CB1-4A25-BB34-8956C3F34A92}"/>
                </c:ext>
              </c:extLst>
            </c:dLbl>
            <c:dLbl>
              <c:idx val="2"/>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CB1-4A25-BB34-8956C3F34A92}"/>
                </c:ext>
              </c:extLst>
            </c:dLbl>
            <c:dLbl>
              <c:idx val="3"/>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CB1-4A25-BB34-8956C3F34A92}"/>
                </c:ext>
              </c:extLst>
            </c:dLbl>
            <c:dLbl>
              <c:idx val="4"/>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9F0-487D-85BB-5EA15D2FBD35}"/>
                </c:ext>
              </c:extLst>
            </c:dLbl>
            <c:numFmt formatCode="0.0%" sourceLinked="0"/>
            <c:spPr>
              <a:noFill/>
              <a:ln>
                <a:noFill/>
              </a:ln>
              <a:effectLst/>
            </c:spPr>
            <c:txPr>
              <a:bodyPr/>
              <a:lstStyle/>
              <a:p>
                <a:pPr>
                  <a:defRPr sz="1600" b="0">
                    <a:solidFill>
                      <a:schemeClr val="tx1"/>
                    </a:solidFill>
                    <a:latin typeface="Times New Roman" panose="02020603050405020304" pitchFamily="18" charset="0"/>
                    <a:cs typeface="Times New Roman" panose="02020603050405020304" pitchFamily="18" charset="0"/>
                  </a:defRPr>
                </a:pPr>
                <a:endParaRPr lang="en-US"/>
              </a:p>
            </c:txPr>
            <c:dLblPos val="outEnd"/>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Sheet1!$B$1:$C$1</c:f>
              <c:strCache>
                <c:ptCount val="2"/>
                <c:pt idx="0">
                  <c:v>Uninsured</c:v>
                </c:pt>
                <c:pt idx="1">
                  <c:v>Insured</c:v>
                </c:pt>
              </c:strCache>
            </c:strRef>
          </c:cat>
          <c:val>
            <c:numRef>
              <c:f>Sheet1!$B$2:$C$2</c:f>
              <c:numCache>
                <c:formatCode>General</c:formatCode>
                <c:ptCount val="2"/>
                <c:pt idx="0">
                  <c:v>0.16041</c:v>
                </c:pt>
                <c:pt idx="1">
                  <c:v>0.113775</c:v>
                </c:pt>
              </c:numCache>
            </c:numRef>
          </c:val>
          <c:extLst xmlns:c15="http://schemas.microsoft.com/office/drawing/2012/chart">
            <c:ext xmlns:c16="http://schemas.microsoft.com/office/drawing/2014/chart" uri="{C3380CC4-5D6E-409C-BE32-E72D297353CC}">
              <c16:uniqueId val="{0000000C-FEE3-4B55-A07B-F9B683EECAC9}"/>
            </c:ext>
          </c:extLst>
        </c:ser>
        <c:ser>
          <c:idx val="2"/>
          <c:order val="1"/>
          <c:tx>
            <c:strRef>
              <c:f>Sheet1!$A$3</c:f>
              <c:strCache>
                <c:ptCount val="1"/>
                <c:pt idx="0">
                  <c:v>Any illicit drug*</c:v>
                </c:pt>
              </c:strCache>
            </c:strRef>
          </c:tx>
          <c:spPr>
            <a:solidFill>
              <a:srgbClr val="FF0000"/>
            </a:solidFill>
            <a:ln w="38100">
              <a:noFill/>
            </a:ln>
          </c:spPr>
          <c:invertIfNegative val="0"/>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CB1-4A25-BB34-8956C3F34A92}"/>
                </c:ext>
              </c:extLst>
            </c:dLbl>
            <c:dLbl>
              <c:idx val="1"/>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CB1-4A25-BB34-8956C3F34A92}"/>
                </c:ext>
              </c:extLst>
            </c:dLbl>
            <c:dLbl>
              <c:idx val="2"/>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CB1-4A25-BB34-8956C3F34A92}"/>
                </c:ext>
              </c:extLst>
            </c:dLbl>
            <c:dLbl>
              <c:idx val="3"/>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CB1-4A25-BB34-8956C3F34A92}"/>
                </c:ext>
              </c:extLst>
            </c:dLbl>
            <c:dLbl>
              <c:idx val="4"/>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CB1-4A25-BB34-8956C3F34A92}"/>
                </c:ext>
              </c:extLst>
            </c:dLbl>
            <c:numFmt formatCode="0.0%" sourceLinked="0"/>
            <c:spPr>
              <a:noFill/>
              <a:ln>
                <a:noFill/>
              </a:ln>
              <a:effectLst/>
            </c:spPr>
            <c:txPr>
              <a:bodyPr/>
              <a:lstStyle/>
              <a:p>
                <a:pPr>
                  <a:defRPr sz="1600" b="0">
                    <a:solidFill>
                      <a:srgbClr val="080808"/>
                    </a:solidFill>
                    <a:latin typeface="Times New Roman" panose="02020603050405020304" pitchFamily="18" charset="0"/>
                    <a:cs typeface="Times New Roman" panose="02020603050405020304" pitchFamily="18" charset="0"/>
                  </a:defRPr>
                </a:pPr>
                <a:endParaRPr lang="en-US"/>
              </a:p>
            </c:txPr>
            <c:dLblPos val="outEnd"/>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Sheet1!$B$1:$C$1</c:f>
              <c:strCache>
                <c:ptCount val="2"/>
                <c:pt idx="0">
                  <c:v>Uninsured</c:v>
                </c:pt>
                <c:pt idx="1">
                  <c:v>Insured</c:v>
                </c:pt>
              </c:strCache>
            </c:strRef>
          </c:cat>
          <c:val>
            <c:numRef>
              <c:f>Sheet1!$B$3:$C$3</c:f>
              <c:numCache>
                <c:formatCode>General</c:formatCode>
                <c:ptCount val="2"/>
                <c:pt idx="0">
                  <c:v>6.5614000000000006E-2</c:v>
                </c:pt>
                <c:pt idx="1">
                  <c:v>4.1787999999999999E-2</c:v>
                </c:pt>
              </c:numCache>
            </c:numRef>
          </c:val>
          <c:extLst>
            <c:ext xmlns:c16="http://schemas.microsoft.com/office/drawing/2014/chart" uri="{C3380CC4-5D6E-409C-BE32-E72D297353CC}">
              <c16:uniqueId val="{00000009-FEE3-4B55-A07B-F9B683EECAC9}"/>
            </c:ext>
          </c:extLst>
        </c:ser>
        <c:dLbls>
          <c:showLegendKey val="0"/>
          <c:showVal val="0"/>
          <c:showCatName val="0"/>
          <c:showSerName val="0"/>
          <c:showPercent val="0"/>
          <c:showBubbleSize val="0"/>
        </c:dLbls>
        <c:gapWidth val="150"/>
        <c:axId val="47149824"/>
        <c:axId val="47151360"/>
      </c:barChart>
      <c:catAx>
        <c:axId val="47149824"/>
        <c:scaling>
          <c:orientation val="minMax"/>
        </c:scaling>
        <c:delete val="0"/>
        <c:axPos val="b"/>
        <c:numFmt formatCode="General" sourceLinked="1"/>
        <c:majorTickMark val="out"/>
        <c:minorTickMark val="none"/>
        <c:tickLblPos val="nextTo"/>
        <c:spPr>
          <a:ln w="3045">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crossAx val="47151360"/>
        <c:crosses val="autoZero"/>
        <c:auto val="1"/>
        <c:lblAlgn val="ctr"/>
        <c:lblOffset val="100"/>
        <c:noMultiLvlLbl val="0"/>
      </c:catAx>
      <c:valAx>
        <c:axId val="47151360"/>
        <c:scaling>
          <c:orientation val="minMax"/>
        </c:scaling>
        <c:delete val="0"/>
        <c:axPos val="l"/>
        <c:title>
          <c:tx>
            <c:rich>
              <a:bodyPr/>
              <a:lstStyle/>
              <a:p>
                <a:pPr>
                  <a:defRPr sz="1600" b="0" i="0" u="none" strike="noStrike" baseline="0">
                    <a:solidFill>
                      <a:srgbClr val="000000"/>
                    </a:solidFill>
                    <a:latin typeface="Times New Roman" panose="02020603050405020304" pitchFamily="18" charset="0"/>
                    <a:ea typeface="Times New Roman"/>
                    <a:cs typeface="Times New Roman" panose="02020603050405020304" pitchFamily="18" charset="0"/>
                  </a:defRPr>
                </a:pPr>
                <a:r>
                  <a:rPr lang="en-US" altLang="zh-CN" sz="1600" b="0" dirty="0">
                    <a:latin typeface="Times New Roman" panose="02020603050405020304" pitchFamily="18" charset="0"/>
                    <a:cs typeface="Times New Roman" panose="02020603050405020304" pitchFamily="18" charset="0"/>
                  </a:rPr>
                  <a:t>% of workers</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0"/>
              <c:y val="0.31776281894272762"/>
            </c:manualLayout>
          </c:layout>
          <c:overlay val="0"/>
          <c:spPr>
            <a:noFill/>
            <a:ln w="24351">
              <a:noFill/>
            </a:ln>
          </c:spPr>
        </c:title>
        <c:numFmt formatCode="0%" sourceLinked="0"/>
        <c:majorTickMark val="out"/>
        <c:minorTickMark val="none"/>
        <c:tickLblPos val="nextTo"/>
        <c:spPr>
          <a:ln w="3045">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crossAx val="47149824"/>
        <c:crosses val="autoZero"/>
        <c:crossBetween val="between"/>
      </c:valAx>
      <c:spPr>
        <a:noFill/>
        <a:ln w="25398">
          <a:noFill/>
        </a:ln>
      </c:spPr>
    </c:plotArea>
    <c:legend>
      <c:legendPos val="b"/>
      <c:layout>
        <c:manualLayout>
          <c:xMode val="edge"/>
          <c:yMode val="edge"/>
          <c:x val="0.54606806773890926"/>
          <c:y val="0"/>
          <c:w val="0.2466604536751747"/>
          <c:h val="0.20308847216502229"/>
        </c:manualLayout>
      </c:layout>
      <c:overlay val="0"/>
      <c:spPr>
        <a:noFill/>
        <a:ln w="24351">
          <a:noFill/>
        </a:ln>
      </c:spPr>
      <c:txPr>
        <a:bodyPr/>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legend>
    <c:plotVisOnly val="1"/>
    <c:dispBlanksAs val="gap"/>
    <c:showDLblsOverMax val="0"/>
  </c:chart>
  <c:spPr>
    <a:noFill/>
    <a:ln>
      <a:noFill/>
    </a:ln>
  </c:spPr>
  <c:txPr>
    <a:bodyPr/>
    <a:lstStyle/>
    <a:p>
      <a:pPr>
        <a:defRPr sz="1919"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en-US" sz="1800" dirty="0">
                <a:latin typeface="Times New Roman" panose="02020603050405020304" pitchFamily="18" charset="0"/>
                <a:cs typeface="Times New Roman" panose="02020603050405020304" pitchFamily="18" charset="0"/>
              </a:rPr>
              <a:t>N</a:t>
            </a:r>
            <a:r>
              <a:rPr lang="en-US" sz="1800" baseline="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165</a:t>
            </a:r>
            <a:r>
              <a:rPr lang="en-US" sz="1800" baseline="0" dirty="0">
                <a:latin typeface="Times New Roman" panose="02020603050405020304" pitchFamily="18" charset="0"/>
                <a:cs typeface="Times New Roman" panose="02020603050405020304" pitchFamily="18" charset="0"/>
              </a:rPr>
              <a:t> deaths</a:t>
            </a:r>
            <a:endParaRPr lang="en-US" sz="1800" dirty="0">
              <a:latin typeface="Times New Roman" panose="02020603050405020304" pitchFamily="18" charset="0"/>
              <a:cs typeface="Times New Roman" panose="02020603050405020304" pitchFamily="18" charset="0"/>
            </a:endParaRPr>
          </a:p>
        </c:rich>
      </c:tx>
      <c:layout>
        <c:manualLayout>
          <c:xMode val="edge"/>
          <c:yMode val="edge"/>
          <c:x val="0.23922229315930102"/>
          <c:y val="2.7380952380952381E-2"/>
        </c:manualLayout>
      </c:layout>
      <c:overlay val="0"/>
    </c:title>
    <c:autoTitleDeleted val="0"/>
    <c:plotArea>
      <c:layout>
        <c:manualLayout>
          <c:layoutTarget val="inner"/>
          <c:xMode val="edge"/>
          <c:yMode val="edge"/>
          <c:x val="0.10242049135749923"/>
          <c:y val="0.18593738282714661"/>
          <c:w val="0.46022912676455985"/>
          <c:h val="0.72979190101237346"/>
        </c:manualLayout>
      </c:layout>
      <c:pieChart>
        <c:varyColors val="1"/>
        <c:ser>
          <c:idx val="0"/>
          <c:order val="0"/>
          <c:tx>
            <c:strRef>
              <c:f>Sheet1!$B$1</c:f>
              <c:strCache>
                <c:ptCount val="1"/>
                <c:pt idx="0">
                  <c:v>Contracted</c:v>
                </c:pt>
              </c:strCache>
            </c:strRef>
          </c:tx>
          <c:dPt>
            <c:idx val="0"/>
            <c:bubble3D val="0"/>
            <c:spPr>
              <a:solidFill>
                <a:srgbClr val="FF0000"/>
              </a:solidFill>
            </c:spPr>
            <c:extLst>
              <c:ext xmlns:c16="http://schemas.microsoft.com/office/drawing/2014/chart" uri="{C3380CC4-5D6E-409C-BE32-E72D297353CC}">
                <c16:uniqueId val="{00000001-7744-420F-8F9F-2DD5A645FA42}"/>
              </c:ext>
            </c:extLst>
          </c:dPt>
          <c:dPt>
            <c:idx val="1"/>
            <c:bubble3D val="0"/>
            <c:spPr>
              <a:solidFill>
                <a:srgbClr val="FFC000"/>
              </a:solidFill>
              <a:ln w="25400" cap="flat" cmpd="sng">
                <a:noFill/>
                <a:prstDash val="dash"/>
                <a:round/>
              </a:ln>
            </c:spPr>
            <c:extLst>
              <c:ext xmlns:c16="http://schemas.microsoft.com/office/drawing/2014/chart" uri="{C3380CC4-5D6E-409C-BE32-E72D297353CC}">
                <c16:uniqueId val="{00000003-7744-420F-8F9F-2DD5A645FA42}"/>
              </c:ext>
            </c:extLst>
          </c:dPt>
          <c:dPt>
            <c:idx val="2"/>
            <c:bubble3D val="0"/>
            <c:spPr>
              <a:solidFill>
                <a:srgbClr val="00B0F0"/>
              </a:solidFill>
              <a:ln w="25400">
                <a:noFill/>
                <a:prstDash val="sysDot"/>
              </a:ln>
            </c:spPr>
            <c:extLst>
              <c:ext xmlns:c16="http://schemas.microsoft.com/office/drawing/2014/chart" uri="{C3380CC4-5D6E-409C-BE32-E72D297353CC}">
                <c16:uniqueId val="{00000005-7744-420F-8F9F-2DD5A645FA42}"/>
              </c:ext>
            </c:extLst>
          </c:dPt>
          <c:dPt>
            <c:idx val="3"/>
            <c:bubble3D val="0"/>
            <c:spPr>
              <a:solidFill>
                <a:schemeClr val="tx2"/>
              </a:solidFill>
            </c:spPr>
            <c:extLst>
              <c:ext xmlns:c16="http://schemas.microsoft.com/office/drawing/2014/chart" uri="{C3380CC4-5D6E-409C-BE32-E72D297353CC}">
                <c16:uniqueId val="{00000007-7744-420F-8F9F-2DD5A645FA42}"/>
              </c:ext>
            </c:extLst>
          </c:dPt>
          <c:dPt>
            <c:idx val="4"/>
            <c:bubble3D val="0"/>
            <c:spPr>
              <a:solidFill>
                <a:srgbClr val="19C3FF"/>
              </a:solidFill>
            </c:spPr>
            <c:extLst>
              <c:ext xmlns:c16="http://schemas.microsoft.com/office/drawing/2014/chart" uri="{C3380CC4-5D6E-409C-BE32-E72D297353CC}">
                <c16:uniqueId val="{00000009-7744-420F-8F9F-2DD5A645FA42}"/>
              </c:ext>
            </c:extLst>
          </c:dPt>
          <c:dPt>
            <c:idx val="5"/>
            <c:bubble3D val="0"/>
            <c:spPr>
              <a:solidFill>
                <a:srgbClr val="FFC000"/>
              </a:solidFill>
            </c:spPr>
            <c:extLst>
              <c:ext xmlns:c16="http://schemas.microsoft.com/office/drawing/2014/chart" uri="{C3380CC4-5D6E-409C-BE32-E72D297353CC}">
                <c16:uniqueId val="{0000000B-7744-420F-8F9F-2DD5A645FA42}"/>
              </c:ext>
            </c:extLst>
          </c:dPt>
          <c:dPt>
            <c:idx val="6"/>
            <c:bubble3D val="0"/>
            <c:spPr>
              <a:solidFill>
                <a:srgbClr val="92D050"/>
              </a:solidFill>
            </c:spPr>
            <c:extLst>
              <c:ext xmlns:c16="http://schemas.microsoft.com/office/drawing/2014/chart" uri="{C3380CC4-5D6E-409C-BE32-E72D297353CC}">
                <c16:uniqueId val="{0000000D-7744-420F-8F9F-2DD5A645FA42}"/>
              </c:ext>
            </c:extLst>
          </c:dPt>
          <c:dPt>
            <c:idx val="7"/>
            <c:bubble3D val="0"/>
            <c:spPr>
              <a:solidFill>
                <a:srgbClr val="7030A0"/>
              </a:solidFill>
            </c:spPr>
            <c:extLst>
              <c:ext xmlns:c16="http://schemas.microsoft.com/office/drawing/2014/chart" uri="{C3380CC4-5D6E-409C-BE32-E72D297353CC}">
                <c16:uniqueId val="{0000000F-7744-420F-8F9F-2DD5A645FA42}"/>
              </c:ext>
            </c:extLst>
          </c:dPt>
          <c:dLbls>
            <c:dLbl>
              <c:idx val="3"/>
              <c:layout>
                <c:manualLayout>
                  <c:x val="1.4197110496323094E-2"/>
                  <c:y val="7.7088488938882637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7744-420F-8F9F-2DD5A645FA42}"/>
                </c:ext>
              </c:extLst>
            </c:dLbl>
            <c:dLbl>
              <c:idx val="7"/>
              <c:layout>
                <c:manualLayout>
                  <c:x val="3.7565699857138111E-2"/>
                  <c:y val="1.1555118110236221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F-7744-420F-8F9F-2DD5A645FA42}"/>
                </c:ext>
              </c:extLst>
            </c:dLbl>
            <c:numFmt formatCode="0.0%" sourceLinked="0"/>
            <c:spPr>
              <a:noFill/>
              <a:ln>
                <a:noFill/>
              </a:ln>
              <a:effectLst/>
            </c:spPr>
            <c:txPr>
              <a:bodyPr wrap="square" lIns="38100" tIns="19050" rIns="38100" bIns="19050" anchor="ctr">
                <a:spAutoFit/>
              </a:bodyPr>
              <a:lstStyle/>
              <a:p>
                <a:pPr>
                  <a:defRPr sz="1600">
                    <a:latin typeface="Times New Roman" panose="02020603050405020304" pitchFamily="18" charset="0"/>
                    <a:cs typeface="Times New Roman" panose="02020603050405020304" pitchFamily="18" charset="0"/>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Sheet1!$A$2:$A$5</c:f>
              <c:strCache>
                <c:ptCount val="4"/>
                <c:pt idx="0">
                  <c:v>Drugs (non-medical)</c:v>
                </c:pt>
                <c:pt idx="1">
                  <c:v>Medicines (except vaccines)</c:v>
                </c:pt>
                <c:pt idx="2">
                  <c:v>Multiple drugs, alcohol, medicines</c:v>
                </c:pt>
                <c:pt idx="3">
                  <c:v>Other</c:v>
                </c:pt>
              </c:strCache>
            </c:strRef>
          </c:cat>
          <c:val>
            <c:numRef>
              <c:f>Sheet1!$B$2:$B$5</c:f>
              <c:numCache>
                <c:formatCode>General</c:formatCode>
                <c:ptCount val="4"/>
                <c:pt idx="0">
                  <c:v>0.47270000000000001</c:v>
                </c:pt>
                <c:pt idx="1">
                  <c:v>0.19389999999999999</c:v>
                </c:pt>
                <c:pt idx="2">
                  <c:v>0.2485</c:v>
                </c:pt>
                <c:pt idx="3">
                  <c:v>8.4900000000000003E-2</c:v>
                </c:pt>
              </c:numCache>
            </c:numRef>
          </c:val>
          <c:extLst>
            <c:ext xmlns:c16="http://schemas.microsoft.com/office/drawing/2014/chart" uri="{C3380CC4-5D6E-409C-BE32-E72D297353CC}">
              <c16:uniqueId val="{00000010-7744-420F-8F9F-2DD5A645FA42}"/>
            </c:ext>
          </c:extLst>
        </c:ser>
        <c:dLbls>
          <c:showLegendKey val="0"/>
          <c:showVal val="0"/>
          <c:showCatName val="0"/>
          <c:showSerName val="0"/>
          <c:showPercent val="0"/>
          <c:showBubbleSize val="0"/>
          <c:showLeaderLines val="0"/>
        </c:dLbls>
        <c:firstSliceAng val="0"/>
      </c:pieChart>
    </c:plotArea>
    <c:legend>
      <c:legendPos val="r"/>
      <c:layout>
        <c:manualLayout>
          <c:xMode val="edge"/>
          <c:yMode val="edge"/>
          <c:x val="0.60208756000094588"/>
          <c:y val="0.27043663292088488"/>
          <c:w val="0.39711828376824793"/>
          <c:h val="0.54417135358080237"/>
        </c:manualLayout>
      </c:layout>
      <c:overlay val="0"/>
      <c:txPr>
        <a:bodyPr/>
        <a:lstStyle/>
        <a:p>
          <a:pPr>
            <a:defRPr sz="1600">
              <a:latin typeface="Times New Roman" panose="02020603050405020304" pitchFamily="18" charset="0"/>
              <a:cs typeface="Times New Roman" panose="02020603050405020304"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en-US" sz="1800" dirty="0">
                <a:latin typeface="Times New Roman" panose="02020603050405020304" pitchFamily="18" charset="0"/>
                <a:cs typeface="Times New Roman" panose="02020603050405020304" pitchFamily="18" charset="0"/>
              </a:rPr>
              <a:t>N = 165 deaths</a:t>
            </a:r>
          </a:p>
        </c:rich>
      </c:tx>
      <c:layout>
        <c:manualLayout>
          <c:xMode val="edge"/>
          <c:yMode val="edge"/>
          <c:x val="0.23668038654259127"/>
          <c:y val="3.5256920592316692E-4"/>
        </c:manualLayout>
      </c:layout>
      <c:overlay val="0"/>
    </c:title>
    <c:autoTitleDeleted val="0"/>
    <c:plotArea>
      <c:layout>
        <c:manualLayout>
          <c:layoutTarget val="inner"/>
          <c:xMode val="edge"/>
          <c:yMode val="edge"/>
          <c:x val="0.1051571224051539"/>
          <c:y val="0.17328092758638935"/>
          <c:w val="0.45486256263421615"/>
          <c:h val="0.74163066786593512"/>
        </c:manualLayout>
      </c:layout>
      <c:pieChart>
        <c:varyColors val="1"/>
        <c:ser>
          <c:idx val="0"/>
          <c:order val="0"/>
          <c:tx>
            <c:strRef>
              <c:f>Sheet1!$B$1</c:f>
              <c:strCache>
                <c:ptCount val="1"/>
                <c:pt idx="0">
                  <c:v>Contracted</c:v>
                </c:pt>
              </c:strCache>
            </c:strRef>
          </c:tx>
          <c:dPt>
            <c:idx val="0"/>
            <c:bubble3D val="0"/>
            <c:spPr>
              <a:solidFill>
                <a:srgbClr val="FF0000"/>
              </a:solidFill>
            </c:spPr>
            <c:extLst>
              <c:ext xmlns:c16="http://schemas.microsoft.com/office/drawing/2014/chart" uri="{C3380CC4-5D6E-409C-BE32-E72D297353CC}">
                <c16:uniqueId val="{00000001-7744-420F-8F9F-2DD5A645FA42}"/>
              </c:ext>
            </c:extLst>
          </c:dPt>
          <c:dPt>
            <c:idx val="1"/>
            <c:bubble3D val="0"/>
            <c:spPr>
              <a:solidFill>
                <a:srgbClr val="00B0F0"/>
              </a:solidFill>
              <a:ln w="25400" cap="flat" cmpd="sng">
                <a:noFill/>
                <a:prstDash val="dash"/>
                <a:round/>
              </a:ln>
            </c:spPr>
            <c:extLst>
              <c:ext xmlns:c16="http://schemas.microsoft.com/office/drawing/2014/chart" uri="{C3380CC4-5D6E-409C-BE32-E72D297353CC}">
                <c16:uniqueId val="{00000003-7744-420F-8F9F-2DD5A645FA42}"/>
              </c:ext>
            </c:extLst>
          </c:dPt>
          <c:dPt>
            <c:idx val="2"/>
            <c:bubble3D val="0"/>
            <c:spPr>
              <a:solidFill>
                <a:schemeClr val="tx2">
                  <a:lumMod val="75000"/>
                </a:schemeClr>
              </a:solidFill>
              <a:ln w="25400">
                <a:noFill/>
                <a:prstDash val="sysDot"/>
              </a:ln>
            </c:spPr>
            <c:extLst>
              <c:ext xmlns:c16="http://schemas.microsoft.com/office/drawing/2014/chart" uri="{C3380CC4-5D6E-409C-BE32-E72D297353CC}">
                <c16:uniqueId val="{00000005-7744-420F-8F9F-2DD5A645FA42}"/>
              </c:ext>
            </c:extLst>
          </c:dPt>
          <c:dPt>
            <c:idx val="3"/>
            <c:bubble3D val="0"/>
            <c:spPr>
              <a:solidFill>
                <a:srgbClr val="92D050"/>
              </a:solidFill>
            </c:spPr>
            <c:extLst>
              <c:ext xmlns:c16="http://schemas.microsoft.com/office/drawing/2014/chart" uri="{C3380CC4-5D6E-409C-BE32-E72D297353CC}">
                <c16:uniqueId val="{00000007-7744-420F-8F9F-2DD5A645FA42}"/>
              </c:ext>
            </c:extLst>
          </c:dPt>
          <c:dPt>
            <c:idx val="4"/>
            <c:bubble3D val="0"/>
            <c:spPr>
              <a:solidFill>
                <a:srgbClr val="FFFF00"/>
              </a:solidFill>
            </c:spPr>
            <c:extLst>
              <c:ext xmlns:c16="http://schemas.microsoft.com/office/drawing/2014/chart" uri="{C3380CC4-5D6E-409C-BE32-E72D297353CC}">
                <c16:uniqueId val="{00000009-7744-420F-8F9F-2DD5A645FA42}"/>
              </c:ext>
            </c:extLst>
          </c:dPt>
          <c:dPt>
            <c:idx val="5"/>
            <c:bubble3D val="0"/>
            <c:spPr>
              <a:solidFill>
                <a:srgbClr val="FFC000"/>
              </a:solidFill>
            </c:spPr>
            <c:extLst>
              <c:ext xmlns:c16="http://schemas.microsoft.com/office/drawing/2014/chart" uri="{C3380CC4-5D6E-409C-BE32-E72D297353CC}">
                <c16:uniqueId val="{0000000B-7744-420F-8F9F-2DD5A645FA42}"/>
              </c:ext>
            </c:extLst>
          </c:dPt>
          <c:dPt>
            <c:idx val="6"/>
            <c:bubble3D val="0"/>
            <c:spPr>
              <a:solidFill>
                <a:schemeClr val="accent6">
                  <a:lumMod val="50000"/>
                </a:schemeClr>
              </a:solidFill>
            </c:spPr>
            <c:extLst>
              <c:ext xmlns:c16="http://schemas.microsoft.com/office/drawing/2014/chart" uri="{C3380CC4-5D6E-409C-BE32-E72D297353CC}">
                <c16:uniqueId val="{0000000D-7744-420F-8F9F-2DD5A645FA42}"/>
              </c:ext>
            </c:extLst>
          </c:dPt>
          <c:dPt>
            <c:idx val="7"/>
            <c:bubble3D val="0"/>
            <c:spPr>
              <a:solidFill>
                <a:srgbClr val="7030A0"/>
              </a:solidFill>
            </c:spPr>
            <c:extLst>
              <c:ext xmlns:c16="http://schemas.microsoft.com/office/drawing/2014/chart" uri="{C3380CC4-5D6E-409C-BE32-E72D297353CC}">
                <c16:uniqueId val="{0000000F-7744-420F-8F9F-2DD5A645FA42}"/>
              </c:ext>
            </c:extLst>
          </c:dPt>
          <c:dLbls>
            <c:dLbl>
              <c:idx val="2"/>
              <c:layout>
                <c:manualLayout>
                  <c:x val="9.4834168456215708E-3"/>
                  <c:y val="5.3564425922871277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7744-420F-8F9F-2DD5A645FA42}"/>
                </c:ext>
              </c:extLst>
            </c:dLbl>
            <c:dLbl>
              <c:idx val="3"/>
              <c:layout>
                <c:manualLayout>
                  <c:x val="5.840944881889764E-2"/>
                  <c:y val="7.0004894073269444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7744-420F-8F9F-2DD5A645FA42}"/>
                </c:ext>
              </c:extLst>
            </c:dLbl>
            <c:dLbl>
              <c:idx val="5"/>
              <c:layout>
                <c:manualLayout>
                  <c:x val="-3.3560009544261515E-4"/>
                  <c:y val="2.2050367716856464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B-7744-420F-8F9F-2DD5A645FA42}"/>
                </c:ext>
              </c:extLst>
            </c:dLbl>
            <c:dLbl>
              <c:idx val="7"/>
              <c:layout>
                <c:manualLayout>
                  <c:x val="3.7565699857138111E-2"/>
                  <c:y val="1.1555118110236221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F-7744-420F-8F9F-2DD5A645FA42}"/>
                </c:ext>
              </c:extLst>
            </c:dLbl>
            <c:numFmt formatCode="0.0%" sourceLinked="0"/>
            <c:spPr>
              <a:noFill/>
              <a:ln>
                <a:noFill/>
              </a:ln>
              <a:effectLst/>
            </c:spPr>
            <c:txPr>
              <a:bodyPr wrap="square" lIns="38100" tIns="19050" rIns="38100" bIns="19050" anchor="ctr">
                <a:spAutoFit/>
              </a:bodyPr>
              <a:lstStyle/>
              <a:p>
                <a:pPr>
                  <a:defRPr sz="1600">
                    <a:latin typeface="Times New Roman" panose="02020603050405020304" pitchFamily="18" charset="0"/>
                    <a:cs typeface="Times New Roman" panose="02020603050405020304" pitchFamily="18" charset="0"/>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Sheet1!$A$2:$A$9</c:f>
              <c:strCache>
                <c:ptCount val="8"/>
                <c:pt idx="0">
                  <c:v>Home/Residential sites</c:v>
                </c:pt>
                <c:pt idx="1">
                  <c:v>Industrial places and premises</c:v>
                </c:pt>
                <c:pt idx="2">
                  <c:v>Other places</c:v>
                </c:pt>
                <c:pt idx="3">
                  <c:v>Street and highway</c:v>
                </c:pt>
                <c:pt idx="4">
                  <c:v>Office building</c:v>
                </c:pt>
                <c:pt idx="5">
                  <c:v>Restaurant, cafe</c:v>
                </c:pt>
                <c:pt idx="6">
                  <c:v>Other commercial store</c:v>
                </c:pt>
                <c:pt idx="7">
                  <c:v>Public building, n.e.c.</c:v>
                </c:pt>
              </c:strCache>
            </c:strRef>
          </c:cat>
          <c:val>
            <c:numRef>
              <c:f>Sheet1!$B$2:$B$9</c:f>
              <c:numCache>
                <c:formatCode>General</c:formatCode>
                <c:ptCount val="8"/>
                <c:pt idx="0">
                  <c:v>0.43030000000000002</c:v>
                </c:pt>
                <c:pt idx="1">
                  <c:v>0.29699999999999999</c:v>
                </c:pt>
                <c:pt idx="2">
                  <c:v>0.1091</c:v>
                </c:pt>
                <c:pt idx="3">
                  <c:v>6.0599999999999994E-2</c:v>
                </c:pt>
                <c:pt idx="4">
                  <c:v>4.8499999999999995E-2</c:v>
                </c:pt>
                <c:pt idx="5">
                  <c:v>1.8200000000000001E-2</c:v>
                </c:pt>
                <c:pt idx="6">
                  <c:v>1.8200000000000001E-2</c:v>
                </c:pt>
                <c:pt idx="7">
                  <c:v>1.8200000000000001E-2</c:v>
                </c:pt>
              </c:numCache>
            </c:numRef>
          </c:val>
          <c:extLst>
            <c:ext xmlns:c16="http://schemas.microsoft.com/office/drawing/2014/chart" uri="{C3380CC4-5D6E-409C-BE32-E72D297353CC}">
              <c16:uniqueId val="{00000010-7744-420F-8F9F-2DD5A645FA42}"/>
            </c:ext>
          </c:extLst>
        </c:ser>
        <c:dLbls>
          <c:showLegendKey val="0"/>
          <c:showVal val="0"/>
          <c:showCatName val="0"/>
          <c:showSerName val="0"/>
          <c:showPercent val="0"/>
          <c:showBubbleSize val="0"/>
          <c:showLeaderLines val="0"/>
        </c:dLbls>
        <c:firstSliceAng val="0"/>
      </c:pieChart>
    </c:plotArea>
    <c:legend>
      <c:legendPos val="r"/>
      <c:layout>
        <c:manualLayout>
          <c:xMode val="edge"/>
          <c:yMode val="edge"/>
          <c:x val="0.60109102839417805"/>
          <c:y val="0.23409640157232803"/>
          <c:w val="0.39711828376824793"/>
          <c:h val="0.58940944881889767"/>
        </c:manualLayout>
      </c:layout>
      <c:overlay val="0"/>
      <c:txPr>
        <a:bodyPr/>
        <a:lstStyle/>
        <a:p>
          <a:pPr>
            <a:defRPr sz="1600">
              <a:latin typeface="Times New Roman" panose="02020603050405020304" pitchFamily="18" charset="0"/>
              <a:cs typeface="Times New Roman" panose="02020603050405020304"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865174079554513"/>
          <c:y val="8.8914678575625794E-2"/>
          <c:w val="0.89134825920445493"/>
          <c:h val="0.7757251145845574"/>
        </c:manualLayout>
      </c:layout>
      <c:barChart>
        <c:barDir val="col"/>
        <c:grouping val="clustered"/>
        <c:varyColors val="0"/>
        <c:ser>
          <c:idx val="0"/>
          <c:order val="0"/>
          <c:tx>
            <c:strRef>
              <c:f>Sheet1!$A$3</c:f>
              <c:strCache>
                <c:ptCount val="1"/>
                <c:pt idx="0">
                  <c:v>Other (N=6,286 deaths)</c:v>
                </c:pt>
              </c:strCache>
            </c:strRef>
          </c:tx>
          <c:spPr>
            <a:solidFill>
              <a:srgbClr val="0070C0"/>
            </a:solidFill>
            <a:ln w="35825">
              <a:noFill/>
              <a:prstDash val="solid"/>
            </a:ln>
          </c:spPr>
          <c:invertIfNegative val="0"/>
          <c:dLbls>
            <c:numFmt formatCode="0.0%" sourceLinked="0"/>
            <c:spPr>
              <a:noFill/>
              <a:ln>
                <a:noFill/>
              </a:ln>
              <a:effectLst/>
            </c:spPr>
            <c:txPr>
              <a:bodyPr/>
              <a:lstStyle/>
              <a:p>
                <a:pPr>
                  <a:defRPr sz="1400" b="0">
                    <a:solidFill>
                      <a:schemeClr val="tx1"/>
                    </a:solidFill>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&lt;25</c:v>
                </c:pt>
                <c:pt idx="1">
                  <c:v>25-34</c:v>
                </c:pt>
                <c:pt idx="2">
                  <c:v>35-44</c:v>
                </c:pt>
                <c:pt idx="3">
                  <c:v>45-54</c:v>
                </c:pt>
                <c:pt idx="4">
                  <c:v>55-64</c:v>
                </c:pt>
                <c:pt idx="5">
                  <c:v>≥65</c:v>
                </c:pt>
              </c:strCache>
            </c:strRef>
          </c:cat>
          <c:val>
            <c:numRef>
              <c:f>Sheet1!$B$3:$G$3</c:f>
              <c:numCache>
                <c:formatCode>General</c:formatCode>
                <c:ptCount val="6"/>
                <c:pt idx="0">
                  <c:v>7.7499999999999999E-2</c:v>
                </c:pt>
                <c:pt idx="1">
                  <c:v>0.17530000000000001</c:v>
                </c:pt>
                <c:pt idx="2">
                  <c:v>0.2059</c:v>
                </c:pt>
                <c:pt idx="3">
                  <c:v>0.25579999999999997</c:v>
                </c:pt>
                <c:pt idx="4">
                  <c:v>0.19889999999999999</c:v>
                </c:pt>
                <c:pt idx="5">
                  <c:v>8.6699999999999999E-2</c:v>
                </c:pt>
              </c:numCache>
            </c:numRef>
          </c:val>
          <c:extLst>
            <c:ext xmlns:c16="http://schemas.microsoft.com/office/drawing/2014/chart" uri="{C3380CC4-5D6E-409C-BE32-E72D297353CC}">
              <c16:uniqueId val="{00000000-0404-4423-9869-49A0AB43A93B}"/>
            </c:ext>
          </c:extLst>
        </c:ser>
        <c:ser>
          <c:idx val="1"/>
          <c:order val="1"/>
          <c:tx>
            <c:strRef>
              <c:f>Sheet1!$A$2</c:f>
              <c:strCache>
                <c:ptCount val="1"/>
                <c:pt idx="0">
                  <c:v>Overdose (N=165 deaths)</c:v>
                </c:pt>
              </c:strCache>
            </c:strRef>
          </c:tx>
          <c:spPr>
            <a:solidFill>
              <a:srgbClr val="FF0000"/>
            </a:solidFill>
          </c:spPr>
          <c:invertIfNegative val="0"/>
          <c:dLbls>
            <c:dLbl>
              <c:idx val="5"/>
              <c:delete val="1"/>
              <c:extLst>
                <c:ext xmlns:c15="http://schemas.microsoft.com/office/drawing/2012/chart" uri="{CE6537A1-D6FC-4f65-9D91-7224C49458BB}"/>
                <c:ext xmlns:c16="http://schemas.microsoft.com/office/drawing/2014/chart" uri="{C3380CC4-5D6E-409C-BE32-E72D297353CC}">
                  <c16:uniqueId val="{00000000-2518-4EC4-8CCD-10FDB6A0B3BE}"/>
                </c:ext>
              </c:extLst>
            </c:dLbl>
            <c:numFmt formatCode="0.0%" sourceLinked="0"/>
            <c:spPr>
              <a:noFill/>
              <a:ln>
                <a:noFill/>
              </a:ln>
              <a:effectLst/>
            </c:spPr>
            <c:txPr>
              <a:bodyPr wrap="square" lIns="38100" tIns="19050" rIns="38100" bIns="19050" anchor="ctr">
                <a:spAutoFit/>
              </a:bodyPr>
              <a:lstStyle/>
              <a:p>
                <a:pPr>
                  <a:defRPr sz="1400" b="0">
                    <a:solidFill>
                      <a:schemeClr val="tx1"/>
                    </a:solidFill>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Sheet1!$B$1:$G$1</c:f>
              <c:strCache>
                <c:ptCount val="6"/>
                <c:pt idx="0">
                  <c:v>&lt;25</c:v>
                </c:pt>
                <c:pt idx="1">
                  <c:v>25-34</c:v>
                </c:pt>
                <c:pt idx="2">
                  <c:v>35-44</c:v>
                </c:pt>
                <c:pt idx="3">
                  <c:v>45-54</c:v>
                </c:pt>
                <c:pt idx="4">
                  <c:v>55-64</c:v>
                </c:pt>
                <c:pt idx="5">
                  <c:v>≥65</c:v>
                </c:pt>
              </c:strCache>
            </c:strRef>
          </c:cat>
          <c:val>
            <c:numRef>
              <c:f>Sheet1!$B$2:$G$2</c:f>
              <c:numCache>
                <c:formatCode>General</c:formatCode>
                <c:ptCount val="6"/>
                <c:pt idx="0">
                  <c:v>4.8499999999999995E-2</c:v>
                </c:pt>
                <c:pt idx="1">
                  <c:v>0.24850000000000003</c:v>
                </c:pt>
                <c:pt idx="2">
                  <c:v>0.2606</c:v>
                </c:pt>
                <c:pt idx="3">
                  <c:v>0.29089999999999999</c:v>
                </c:pt>
                <c:pt idx="4">
                  <c:v>0.1515</c:v>
                </c:pt>
                <c:pt idx="5">
                  <c:v>0</c:v>
                </c:pt>
              </c:numCache>
            </c:numRef>
          </c:val>
          <c:extLst>
            <c:ext xmlns:c16="http://schemas.microsoft.com/office/drawing/2014/chart" uri="{C3380CC4-5D6E-409C-BE32-E72D297353CC}">
              <c16:uniqueId val="{00000000-BE94-42F7-8360-4BC600E45D33}"/>
            </c:ext>
          </c:extLst>
        </c:ser>
        <c:dLbls>
          <c:showLegendKey val="0"/>
          <c:showVal val="0"/>
          <c:showCatName val="0"/>
          <c:showSerName val="0"/>
          <c:showPercent val="0"/>
          <c:showBubbleSize val="0"/>
        </c:dLbls>
        <c:gapWidth val="80"/>
        <c:axId val="102657408"/>
        <c:axId val="102663680"/>
      </c:barChart>
      <c:catAx>
        <c:axId val="102657408"/>
        <c:scaling>
          <c:orientation val="minMax"/>
        </c:scaling>
        <c:delete val="0"/>
        <c:axPos val="b"/>
        <c:title>
          <c:tx>
            <c:rich>
              <a:bodyPr/>
              <a:lstStyle/>
              <a:p>
                <a:pPr>
                  <a:defRPr b="0"/>
                </a:pPr>
                <a:r>
                  <a:rPr lang="en-US" b="0" dirty="0"/>
                  <a:t>Age group</a:t>
                </a:r>
              </a:p>
            </c:rich>
          </c:tx>
          <c:layout>
            <c:manualLayout>
              <c:xMode val="edge"/>
              <c:yMode val="edge"/>
              <c:x val="0.49885140791560395"/>
              <c:y val="0.94440749010851255"/>
            </c:manualLayout>
          </c:layout>
          <c:overlay val="0"/>
          <c:spPr>
            <a:noFill/>
            <a:ln w="23883">
              <a:noFill/>
            </a:ln>
          </c:spPr>
        </c:title>
        <c:numFmt formatCode="General" sourceLinked="1"/>
        <c:majorTickMark val="out"/>
        <c:minorTickMark val="none"/>
        <c:tickLblPos val="nextTo"/>
        <c:spPr>
          <a:ln w="2985">
            <a:solidFill>
              <a:schemeClr val="tx1"/>
            </a:solidFill>
            <a:prstDash val="solid"/>
          </a:ln>
        </c:spPr>
        <c:txPr>
          <a:bodyPr rot="0" vert="horz"/>
          <a:lstStyle/>
          <a:p>
            <a:pPr>
              <a:defRPr b="0"/>
            </a:pPr>
            <a:endParaRPr lang="en-US"/>
          </a:p>
        </c:txPr>
        <c:crossAx val="102663680"/>
        <c:crossesAt val="0"/>
        <c:auto val="1"/>
        <c:lblAlgn val="ctr"/>
        <c:lblOffset val="100"/>
        <c:tickLblSkip val="1"/>
        <c:tickMarkSkip val="1"/>
        <c:noMultiLvlLbl val="0"/>
      </c:catAx>
      <c:valAx>
        <c:axId val="102663680"/>
        <c:scaling>
          <c:orientation val="minMax"/>
        </c:scaling>
        <c:delete val="0"/>
        <c:axPos val="l"/>
        <c:title>
          <c:tx>
            <c:rich>
              <a:bodyPr/>
              <a:lstStyle/>
              <a:p>
                <a:pPr>
                  <a:defRPr b="0"/>
                </a:pPr>
                <a:r>
                  <a:rPr lang="en-US" b="0" dirty="0"/>
                  <a:t>%</a:t>
                </a:r>
                <a:r>
                  <a:rPr lang="en-US" b="0" baseline="0" dirty="0"/>
                  <a:t> </a:t>
                </a:r>
                <a:r>
                  <a:rPr lang="en-US" b="0" dirty="0"/>
                  <a:t>of deaths</a:t>
                </a:r>
              </a:p>
            </c:rich>
          </c:tx>
          <c:layout>
            <c:manualLayout>
              <c:xMode val="edge"/>
              <c:yMode val="edge"/>
              <c:x val="4.5454540031670239E-3"/>
              <c:y val="0.3739607082696752"/>
            </c:manualLayout>
          </c:layout>
          <c:overlay val="0"/>
          <c:spPr>
            <a:noFill/>
            <a:ln w="23883">
              <a:noFill/>
            </a:ln>
          </c:spPr>
        </c:title>
        <c:numFmt formatCode="0%" sourceLinked="0"/>
        <c:majorTickMark val="out"/>
        <c:minorTickMark val="none"/>
        <c:tickLblPos val="nextTo"/>
        <c:spPr>
          <a:ln w="19050">
            <a:solidFill>
              <a:schemeClr val="tx1"/>
            </a:solidFill>
            <a:prstDash val="solid"/>
          </a:ln>
        </c:spPr>
        <c:txPr>
          <a:bodyPr rot="0" vert="horz"/>
          <a:lstStyle/>
          <a:p>
            <a:pPr>
              <a:defRPr b="0"/>
            </a:pPr>
            <a:endParaRPr lang="en-US"/>
          </a:p>
        </c:txPr>
        <c:crossAx val="102657408"/>
        <c:crosses val="autoZero"/>
        <c:crossBetween val="between"/>
      </c:valAx>
      <c:spPr>
        <a:noFill/>
        <a:ln w="23883">
          <a:noFill/>
        </a:ln>
      </c:spPr>
    </c:plotArea>
    <c:legend>
      <c:legendPos val="b"/>
      <c:layout>
        <c:manualLayout>
          <c:xMode val="edge"/>
          <c:yMode val="edge"/>
          <c:x val="9.0635517700367735E-2"/>
          <c:y val="1.8831583552055994E-2"/>
          <c:w val="0.90936448229963229"/>
          <c:h val="5.9451204963015987E-2"/>
        </c:manualLayout>
      </c:layout>
      <c:overlay val="0"/>
      <c:txPr>
        <a:bodyPr/>
        <a:lstStyle/>
        <a:p>
          <a:pPr>
            <a:defRPr b="0">
              <a:latin typeface="Times New Roman" panose="02020603050405020304" pitchFamily="18" charset="0"/>
              <a:cs typeface="Times New Roman" panose="02020603050405020304" pitchFamily="18" charset="0"/>
            </a:defRPr>
          </a:pPr>
          <a:endParaRPr lang="en-US"/>
        </a:p>
      </c:txPr>
    </c:legend>
    <c:plotVisOnly val="1"/>
    <c:dispBlanksAs val="gap"/>
    <c:showDLblsOverMax val="0"/>
  </c:chart>
  <c:spPr>
    <a:noFill/>
    <a:ln>
      <a:noFill/>
    </a:ln>
  </c:spPr>
  <c:txPr>
    <a:bodyPr/>
    <a:lstStyle/>
    <a:p>
      <a:pPr>
        <a:defRPr sz="1600" b="1"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214608309096498"/>
          <c:y val="4.51010101010101E-2"/>
          <c:w val="0.88785391690903503"/>
          <c:h val="0.83477352262785331"/>
        </c:manualLayout>
      </c:layout>
      <c:barChart>
        <c:barDir val="col"/>
        <c:grouping val="clustered"/>
        <c:varyColors val="0"/>
        <c:ser>
          <c:idx val="0"/>
          <c:order val="0"/>
          <c:tx>
            <c:strRef>
              <c:f>Sheet1!$A$2</c:f>
              <c:strCache>
                <c:ptCount val="1"/>
                <c:pt idx="0">
                  <c:v>Overdose (N=165 deaths)</c:v>
                </c:pt>
              </c:strCache>
            </c:strRef>
          </c:tx>
          <c:spPr>
            <a:solidFill>
              <a:srgbClr val="FF0000"/>
            </a:solidFill>
            <a:ln w="35825">
              <a:noFill/>
              <a:prstDash val="solid"/>
            </a:ln>
          </c:spPr>
          <c:invertIfNegative val="0"/>
          <c:dLbls>
            <c:numFmt formatCode="0.0%" sourceLinked="0"/>
            <c:spPr>
              <a:noFill/>
              <a:ln>
                <a:noFill/>
              </a:ln>
              <a:effectLst/>
            </c:spPr>
            <c:txPr>
              <a:bodyPr/>
              <a:lstStyle/>
              <a:p>
                <a:pPr>
                  <a:defRPr b="0">
                    <a:solidFill>
                      <a:schemeClr val="tx1"/>
                    </a:solidFill>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Sheet1!$B$1:$E$1</c:f>
              <c:strCache>
                <c:ptCount val="4"/>
                <c:pt idx="0">
                  <c:v>White, non-Hispanic</c:v>
                </c:pt>
                <c:pt idx="1">
                  <c:v>Hispanic</c:v>
                </c:pt>
                <c:pt idx="2">
                  <c:v>Black, non-Hispanic</c:v>
                </c:pt>
                <c:pt idx="3">
                  <c:v>Other</c:v>
                </c:pt>
              </c:strCache>
            </c:strRef>
          </c:cat>
          <c:val>
            <c:numRef>
              <c:f>Sheet1!$B$2:$E$2</c:f>
              <c:numCache>
                <c:formatCode>General</c:formatCode>
                <c:ptCount val="4"/>
                <c:pt idx="0">
                  <c:v>0.85450000000000004</c:v>
                </c:pt>
                <c:pt idx="1">
                  <c:v>0.1091</c:v>
                </c:pt>
                <c:pt idx="2">
                  <c:v>3.0299999999999997E-2</c:v>
                </c:pt>
                <c:pt idx="3">
                  <c:v>6.0999999999999995E-3</c:v>
                </c:pt>
              </c:numCache>
            </c:numRef>
          </c:val>
          <c:extLst>
            <c:ext xmlns:c16="http://schemas.microsoft.com/office/drawing/2014/chart" uri="{C3380CC4-5D6E-409C-BE32-E72D297353CC}">
              <c16:uniqueId val="{00000000-0404-4423-9869-49A0AB43A93B}"/>
            </c:ext>
          </c:extLst>
        </c:ser>
        <c:ser>
          <c:idx val="1"/>
          <c:order val="1"/>
          <c:tx>
            <c:strRef>
              <c:f>Sheet1!$A$3</c:f>
              <c:strCache>
                <c:ptCount val="1"/>
                <c:pt idx="0">
                  <c:v>Other (N=6,286 deaths)</c:v>
                </c:pt>
              </c:strCache>
            </c:strRef>
          </c:tx>
          <c:spPr>
            <a:solidFill>
              <a:srgbClr val="0070C0"/>
            </a:solidFill>
          </c:spPr>
          <c:invertIfNegative val="0"/>
          <c:dLbls>
            <c:numFmt formatCode="0.0%" sourceLinked="0"/>
            <c:spPr>
              <a:noFill/>
              <a:ln>
                <a:noFill/>
              </a:ln>
              <a:effectLst/>
            </c:spPr>
            <c:txPr>
              <a:bodyPr wrap="square" lIns="38100" tIns="19050" rIns="38100" bIns="19050" anchor="ctr">
                <a:spAutoFit/>
              </a:bodyPr>
              <a:lstStyle/>
              <a:p>
                <a:pPr>
                  <a:defRPr b="0">
                    <a:solidFill>
                      <a:schemeClr val="tx1"/>
                    </a:solidFill>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Sheet1!$B$1:$E$1</c:f>
              <c:strCache>
                <c:ptCount val="4"/>
                <c:pt idx="0">
                  <c:v>White, non-Hispanic</c:v>
                </c:pt>
                <c:pt idx="1">
                  <c:v>Hispanic</c:v>
                </c:pt>
                <c:pt idx="2">
                  <c:v>Black, non-Hispanic</c:v>
                </c:pt>
                <c:pt idx="3">
                  <c:v>Other</c:v>
                </c:pt>
              </c:strCache>
            </c:strRef>
          </c:cat>
          <c:val>
            <c:numRef>
              <c:f>Sheet1!$B$3:$E$3</c:f>
              <c:numCache>
                <c:formatCode>General</c:formatCode>
                <c:ptCount val="4"/>
                <c:pt idx="0">
                  <c:v>0.629</c:v>
                </c:pt>
                <c:pt idx="1">
                  <c:v>0.27779999999999999</c:v>
                </c:pt>
                <c:pt idx="2">
                  <c:v>6.3299999999999995E-2</c:v>
                </c:pt>
                <c:pt idx="3">
                  <c:v>2.9900000000000003E-2</c:v>
                </c:pt>
              </c:numCache>
            </c:numRef>
          </c:val>
          <c:extLst>
            <c:ext xmlns:c16="http://schemas.microsoft.com/office/drawing/2014/chart" uri="{C3380CC4-5D6E-409C-BE32-E72D297353CC}">
              <c16:uniqueId val="{00000000-BE94-42F7-8360-4BC600E45D33}"/>
            </c:ext>
          </c:extLst>
        </c:ser>
        <c:dLbls>
          <c:showLegendKey val="0"/>
          <c:showVal val="0"/>
          <c:showCatName val="0"/>
          <c:showSerName val="0"/>
          <c:showPercent val="0"/>
          <c:showBubbleSize val="0"/>
        </c:dLbls>
        <c:gapWidth val="80"/>
        <c:axId val="109381888"/>
        <c:axId val="109404160"/>
      </c:barChart>
      <c:catAx>
        <c:axId val="109381888"/>
        <c:scaling>
          <c:orientation val="minMax"/>
        </c:scaling>
        <c:delete val="0"/>
        <c:axPos val="b"/>
        <c:numFmt formatCode="General" sourceLinked="1"/>
        <c:majorTickMark val="out"/>
        <c:minorTickMark val="none"/>
        <c:tickLblPos val="nextTo"/>
        <c:spPr>
          <a:ln w="2985">
            <a:solidFill>
              <a:schemeClr val="tx1"/>
            </a:solidFill>
            <a:prstDash val="solid"/>
          </a:ln>
        </c:spPr>
        <c:txPr>
          <a:bodyPr rot="0" vert="horz"/>
          <a:lstStyle/>
          <a:p>
            <a:pPr>
              <a:defRPr b="0"/>
            </a:pPr>
            <a:endParaRPr lang="en-US"/>
          </a:p>
        </c:txPr>
        <c:crossAx val="109404160"/>
        <c:crossesAt val="0"/>
        <c:auto val="1"/>
        <c:lblAlgn val="ctr"/>
        <c:lblOffset val="100"/>
        <c:tickLblSkip val="1"/>
        <c:tickMarkSkip val="1"/>
        <c:noMultiLvlLbl val="0"/>
      </c:catAx>
      <c:valAx>
        <c:axId val="109404160"/>
        <c:scaling>
          <c:orientation val="minMax"/>
        </c:scaling>
        <c:delete val="0"/>
        <c:axPos val="l"/>
        <c:title>
          <c:tx>
            <c:rich>
              <a:bodyPr/>
              <a:lstStyle/>
              <a:p>
                <a:pPr>
                  <a:defRPr b="0"/>
                </a:pPr>
                <a:r>
                  <a:rPr lang="en-US" b="0" dirty="0"/>
                  <a:t>% of fatalities</a:t>
                </a:r>
              </a:p>
            </c:rich>
          </c:tx>
          <c:layout>
            <c:manualLayout>
              <c:xMode val="edge"/>
              <c:yMode val="edge"/>
              <c:x val="0"/>
              <c:y val="0.34624182238414231"/>
            </c:manualLayout>
          </c:layout>
          <c:overlay val="0"/>
          <c:spPr>
            <a:noFill/>
            <a:ln w="23883">
              <a:noFill/>
            </a:ln>
          </c:spPr>
        </c:title>
        <c:numFmt formatCode="0%" sourceLinked="0"/>
        <c:majorTickMark val="out"/>
        <c:minorTickMark val="none"/>
        <c:tickLblPos val="nextTo"/>
        <c:spPr>
          <a:ln w="19050">
            <a:solidFill>
              <a:schemeClr val="tx1"/>
            </a:solidFill>
            <a:prstDash val="solid"/>
          </a:ln>
        </c:spPr>
        <c:txPr>
          <a:bodyPr rot="0" vert="horz"/>
          <a:lstStyle/>
          <a:p>
            <a:pPr>
              <a:defRPr b="0"/>
            </a:pPr>
            <a:endParaRPr lang="en-US"/>
          </a:p>
        </c:txPr>
        <c:crossAx val="109381888"/>
        <c:crosses val="autoZero"/>
        <c:crossBetween val="between"/>
      </c:valAx>
      <c:spPr>
        <a:noFill/>
        <a:ln w="23883">
          <a:noFill/>
        </a:ln>
      </c:spPr>
    </c:plotArea>
    <c:legend>
      <c:legendPos val="b"/>
      <c:layout>
        <c:manualLayout>
          <c:xMode val="edge"/>
          <c:yMode val="edge"/>
          <c:x val="0.57895095883284864"/>
          <c:y val="7.8269283503741141E-2"/>
          <c:w val="0.32775993347366233"/>
          <c:h val="0.19287499510322406"/>
        </c:manualLayout>
      </c:layout>
      <c:overlay val="0"/>
      <c:txPr>
        <a:bodyPr/>
        <a:lstStyle/>
        <a:p>
          <a:pPr>
            <a:defRPr b="0"/>
          </a:pPr>
          <a:endParaRPr lang="en-US"/>
        </a:p>
      </c:txPr>
    </c:legend>
    <c:plotVisOnly val="1"/>
    <c:dispBlanksAs val="gap"/>
    <c:showDLblsOverMax val="0"/>
  </c:chart>
  <c:spPr>
    <a:noFill/>
    <a:ln>
      <a:noFill/>
    </a:ln>
  </c:spPr>
  <c:txPr>
    <a:bodyPr/>
    <a:lstStyle/>
    <a:p>
      <a:pPr>
        <a:defRPr sz="1600" b="1"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850643104001142"/>
          <c:y val="4.1454279295772667E-2"/>
          <c:w val="0.87149356895998864"/>
          <c:h val="0.8603672775877973"/>
        </c:manualLayout>
      </c:layout>
      <c:barChart>
        <c:barDir val="col"/>
        <c:grouping val="clustered"/>
        <c:varyColors val="0"/>
        <c:ser>
          <c:idx val="0"/>
          <c:order val="0"/>
          <c:tx>
            <c:strRef>
              <c:f>Sheet1!$A$2</c:f>
              <c:strCache>
                <c:ptCount val="1"/>
                <c:pt idx="0">
                  <c:v>Overdose (N=165 deaths)</c:v>
                </c:pt>
              </c:strCache>
            </c:strRef>
          </c:tx>
          <c:spPr>
            <a:solidFill>
              <a:srgbClr val="FF0000"/>
            </a:solidFill>
            <a:ln w="35825">
              <a:noFill/>
              <a:prstDash val="solid"/>
            </a:ln>
          </c:spPr>
          <c:invertIfNegative val="0"/>
          <c:dLbls>
            <c:numFmt formatCode="0.0%" sourceLinked="0"/>
            <c:spPr>
              <a:noFill/>
              <a:ln>
                <a:noFill/>
              </a:ln>
              <a:effectLst/>
            </c:spPr>
            <c:txPr>
              <a:bodyPr/>
              <a:lstStyle/>
              <a:p>
                <a:pPr>
                  <a:defRPr b="0">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Sheet1!$B$1:$E$1</c:f>
              <c:strCache>
                <c:ptCount val="4"/>
                <c:pt idx="0">
                  <c:v>Northeast</c:v>
                </c:pt>
                <c:pt idx="1">
                  <c:v>Midwest</c:v>
                </c:pt>
                <c:pt idx="2">
                  <c:v>South</c:v>
                </c:pt>
                <c:pt idx="3">
                  <c:v>West</c:v>
                </c:pt>
              </c:strCache>
            </c:strRef>
          </c:cat>
          <c:val>
            <c:numRef>
              <c:f>Sheet1!$B$2:$E$2</c:f>
              <c:numCache>
                <c:formatCode>General</c:formatCode>
                <c:ptCount val="4"/>
                <c:pt idx="0">
                  <c:v>0.26669999999999999</c:v>
                </c:pt>
                <c:pt idx="1">
                  <c:v>0.15759999999999999</c:v>
                </c:pt>
                <c:pt idx="2">
                  <c:v>0.39390000000000003</c:v>
                </c:pt>
                <c:pt idx="3">
                  <c:v>0.18179999999999999</c:v>
                </c:pt>
              </c:numCache>
            </c:numRef>
          </c:val>
          <c:extLst>
            <c:ext xmlns:c16="http://schemas.microsoft.com/office/drawing/2014/chart" uri="{C3380CC4-5D6E-409C-BE32-E72D297353CC}">
              <c16:uniqueId val="{00000000-0404-4423-9869-49A0AB43A93B}"/>
            </c:ext>
          </c:extLst>
        </c:ser>
        <c:ser>
          <c:idx val="1"/>
          <c:order val="1"/>
          <c:tx>
            <c:strRef>
              <c:f>Sheet1!$A$3</c:f>
              <c:strCache>
                <c:ptCount val="1"/>
                <c:pt idx="0">
                  <c:v>Other (N=6,286 deaths)</c:v>
                </c:pt>
              </c:strCache>
            </c:strRef>
          </c:tx>
          <c:spPr>
            <a:solidFill>
              <a:srgbClr val="0070C0"/>
            </a:solidFill>
          </c:spPr>
          <c:invertIfNegative val="0"/>
          <c:dLbls>
            <c:numFmt formatCode="0.0%" sourceLinked="0"/>
            <c:spPr>
              <a:noFill/>
              <a:ln>
                <a:noFill/>
              </a:ln>
              <a:effectLst/>
            </c:spPr>
            <c:txPr>
              <a:bodyPr/>
              <a:lstStyle/>
              <a:p>
                <a:pPr>
                  <a:defRPr b="0">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Sheet1!$B$1:$E$1</c:f>
              <c:strCache>
                <c:ptCount val="4"/>
                <c:pt idx="0">
                  <c:v>Northeast</c:v>
                </c:pt>
                <c:pt idx="1">
                  <c:v>Midwest</c:v>
                </c:pt>
                <c:pt idx="2">
                  <c:v>South</c:v>
                </c:pt>
                <c:pt idx="3">
                  <c:v>West</c:v>
                </c:pt>
              </c:strCache>
            </c:strRef>
          </c:cat>
          <c:val>
            <c:numRef>
              <c:f>Sheet1!$B$3:$E$3</c:f>
              <c:numCache>
                <c:formatCode>General</c:formatCode>
                <c:ptCount val="4"/>
                <c:pt idx="0">
                  <c:v>0.15490000000000001</c:v>
                </c:pt>
                <c:pt idx="1">
                  <c:v>0.20469999999999999</c:v>
                </c:pt>
                <c:pt idx="2">
                  <c:v>0.47389999999999999</c:v>
                </c:pt>
                <c:pt idx="3">
                  <c:v>0.16589999999999999</c:v>
                </c:pt>
              </c:numCache>
            </c:numRef>
          </c:val>
          <c:extLst>
            <c:ext xmlns:c16="http://schemas.microsoft.com/office/drawing/2014/chart" uri="{C3380CC4-5D6E-409C-BE32-E72D297353CC}">
              <c16:uniqueId val="{00000000-BE94-42F7-8360-4BC600E45D33}"/>
            </c:ext>
          </c:extLst>
        </c:ser>
        <c:dLbls>
          <c:showLegendKey val="0"/>
          <c:showVal val="0"/>
          <c:showCatName val="0"/>
          <c:showSerName val="0"/>
          <c:showPercent val="0"/>
          <c:showBubbleSize val="0"/>
        </c:dLbls>
        <c:gapWidth val="80"/>
        <c:axId val="109515520"/>
        <c:axId val="109517056"/>
      </c:barChart>
      <c:catAx>
        <c:axId val="109515520"/>
        <c:scaling>
          <c:orientation val="minMax"/>
        </c:scaling>
        <c:delete val="0"/>
        <c:axPos val="b"/>
        <c:numFmt formatCode="General" sourceLinked="1"/>
        <c:majorTickMark val="out"/>
        <c:minorTickMark val="none"/>
        <c:tickLblPos val="nextTo"/>
        <c:spPr>
          <a:ln w="2985">
            <a:solidFill>
              <a:schemeClr val="tx1"/>
            </a:solidFill>
            <a:prstDash val="solid"/>
          </a:ln>
        </c:spPr>
        <c:txPr>
          <a:bodyPr rot="0" vert="horz"/>
          <a:lstStyle/>
          <a:p>
            <a:pPr>
              <a:defRPr b="0">
                <a:latin typeface="Times New Roman" panose="02020603050405020304" pitchFamily="18" charset="0"/>
                <a:cs typeface="Times New Roman" panose="02020603050405020304" pitchFamily="18" charset="0"/>
              </a:defRPr>
            </a:pPr>
            <a:endParaRPr lang="en-US"/>
          </a:p>
        </c:txPr>
        <c:crossAx val="109517056"/>
        <c:crossesAt val="0"/>
        <c:auto val="1"/>
        <c:lblAlgn val="ctr"/>
        <c:lblOffset val="100"/>
        <c:tickLblSkip val="1"/>
        <c:tickMarkSkip val="1"/>
        <c:noMultiLvlLbl val="0"/>
      </c:catAx>
      <c:valAx>
        <c:axId val="109517056"/>
        <c:scaling>
          <c:orientation val="minMax"/>
        </c:scaling>
        <c:delete val="0"/>
        <c:axPos val="l"/>
        <c:title>
          <c:tx>
            <c:rich>
              <a:bodyPr/>
              <a:lstStyle/>
              <a:p>
                <a:pPr algn="ctr">
                  <a:defRPr b="0"/>
                </a:pPr>
                <a:r>
                  <a:rPr lang="en-US" b="0" dirty="0">
                    <a:latin typeface="Times New Roman" panose="02020603050405020304" pitchFamily="18" charset="0"/>
                    <a:cs typeface="Times New Roman" panose="02020603050405020304" pitchFamily="18" charset="0"/>
                  </a:rPr>
                  <a:t>% of fatalities</a:t>
                </a:r>
              </a:p>
            </c:rich>
          </c:tx>
          <c:layout>
            <c:manualLayout>
              <c:xMode val="edge"/>
              <c:yMode val="edge"/>
              <c:x val="1.2866593033336897E-2"/>
              <c:y val="0.34513789321110983"/>
            </c:manualLayout>
          </c:layout>
          <c:overlay val="0"/>
          <c:spPr>
            <a:noFill/>
            <a:ln w="23883">
              <a:noFill/>
            </a:ln>
          </c:spPr>
        </c:title>
        <c:numFmt formatCode="0%" sourceLinked="0"/>
        <c:majorTickMark val="out"/>
        <c:minorTickMark val="none"/>
        <c:tickLblPos val="nextTo"/>
        <c:spPr>
          <a:ln w="19050">
            <a:solidFill>
              <a:schemeClr val="tx1"/>
            </a:solidFill>
            <a:prstDash val="solid"/>
          </a:ln>
        </c:spPr>
        <c:txPr>
          <a:bodyPr rot="0" vert="horz"/>
          <a:lstStyle/>
          <a:p>
            <a:pPr algn="ctr">
              <a:defRPr b="0">
                <a:latin typeface="Times New Roman" panose="02020603050405020304" pitchFamily="18" charset="0"/>
                <a:cs typeface="Times New Roman" panose="02020603050405020304" pitchFamily="18" charset="0"/>
              </a:defRPr>
            </a:pPr>
            <a:endParaRPr lang="en-US"/>
          </a:p>
        </c:txPr>
        <c:crossAx val="109515520"/>
        <c:crosses val="autoZero"/>
        <c:crossBetween val="between"/>
      </c:valAx>
      <c:spPr>
        <a:noFill/>
        <a:ln w="23883">
          <a:noFill/>
        </a:ln>
      </c:spPr>
    </c:plotArea>
    <c:legend>
      <c:legendPos val="b"/>
      <c:layout>
        <c:manualLayout>
          <c:xMode val="edge"/>
          <c:yMode val="edge"/>
          <c:x val="0.16409674469424354"/>
          <c:y val="7.2995259920868097E-2"/>
          <c:w val="0.35191382327209098"/>
          <c:h val="0.19319465663806951"/>
        </c:manualLayout>
      </c:layout>
      <c:overlay val="0"/>
      <c:txPr>
        <a:bodyPr/>
        <a:lstStyle/>
        <a:p>
          <a:pPr>
            <a:defRPr b="0">
              <a:latin typeface="Times New Roman" panose="02020603050405020304" pitchFamily="18" charset="0"/>
              <a:cs typeface="Times New Roman" panose="02020603050405020304" pitchFamily="18" charset="0"/>
            </a:defRPr>
          </a:pPr>
          <a:endParaRPr lang="en-US"/>
        </a:p>
      </c:txPr>
    </c:legend>
    <c:plotVisOnly val="1"/>
    <c:dispBlanksAs val="gap"/>
    <c:showDLblsOverMax val="0"/>
  </c:chart>
  <c:spPr>
    <a:noFill/>
    <a:ln>
      <a:noFill/>
    </a:ln>
  </c:spPr>
  <c:txPr>
    <a:bodyPr/>
    <a:lstStyle/>
    <a:p>
      <a:pPr>
        <a:defRPr sz="1600" b="1" i="0" u="none" strike="noStrike" baseline="0">
          <a:solidFill>
            <a:schemeClr val="tx1"/>
          </a:solidFill>
          <a:latin typeface="+mn-lt"/>
          <a:ea typeface="Times New Roman"/>
          <a:cs typeface="Times New Roman" panose="02020603050405020304" pitchFamily="18"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893275632554848"/>
          <c:y val="6.2875057284506097E-2"/>
          <c:w val="0.68741790203924402"/>
          <c:h val="0.84479252593425824"/>
        </c:manualLayout>
      </c:layout>
      <c:barChart>
        <c:barDir val="bar"/>
        <c:grouping val="clustered"/>
        <c:varyColors val="0"/>
        <c:ser>
          <c:idx val="0"/>
          <c:order val="0"/>
          <c:spPr>
            <a:solidFill>
              <a:srgbClr val="FF0000"/>
            </a:solidFill>
          </c:spPr>
          <c:invertIfNegative val="0"/>
          <c:dLbls>
            <c:spPr>
              <a:noFill/>
              <a:ln>
                <a:noFill/>
              </a:ln>
              <a:effectLst/>
            </c:spPr>
            <c:txPr>
              <a:bodyPr/>
              <a:lstStyle/>
              <a:p>
                <a:pPr>
                  <a:defRPr sz="1600">
                    <a:latin typeface="Times New Roman" panose="02020603050405020304" pitchFamily="18" charset="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Sheet1!$A$1:$A$8</c:f>
              <c:strCache>
                <c:ptCount val="8"/>
                <c:pt idx="0">
                  <c:v>Laborer</c:v>
                </c:pt>
                <c:pt idx="1">
                  <c:v>Foreman</c:v>
                </c:pt>
                <c:pt idx="2">
                  <c:v>Carpenter</c:v>
                </c:pt>
                <c:pt idx="3">
                  <c:v>Painter</c:v>
                </c:pt>
                <c:pt idx="4">
                  <c:v>Plumber</c:v>
                </c:pt>
                <c:pt idx="5">
                  <c:v>Electrician</c:v>
                </c:pt>
                <c:pt idx="6">
                  <c:v>Roofer</c:v>
                </c:pt>
                <c:pt idx="7">
                  <c:v>Heat A/C mech</c:v>
                </c:pt>
              </c:strCache>
            </c:strRef>
          </c:cat>
          <c:val>
            <c:numRef>
              <c:f>Sheet1!$B$1:$B$8</c:f>
              <c:numCache>
                <c:formatCode>General</c:formatCode>
                <c:ptCount val="8"/>
                <c:pt idx="0">
                  <c:v>42</c:v>
                </c:pt>
                <c:pt idx="1">
                  <c:v>18</c:v>
                </c:pt>
                <c:pt idx="2">
                  <c:v>17</c:v>
                </c:pt>
                <c:pt idx="3">
                  <c:v>15</c:v>
                </c:pt>
                <c:pt idx="4">
                  <c:v>11</c:v>
                </c:pt>
                <c:pt idx="5">
                  <c:v>10</c:v>
                </c:pt>
                <c:pt idx="6">
                  <c:v>7</c:v>
                </c:pt>
                <c:pt idx="7">
                  <c:v>6</c:v>
                </c:pt>
              </c:numCache>
            </c:numRef>
          </c:val>
          <c:extLst>
            <c:ext xmlns:c16="http://schemas.microsoft.com/office/drawing/2014/chart" uri="{C3380CC4-5D6E-409C-BE32-E72D297353CC}">
              <c16:uniqueId val="{00000000-4BFF-4BCE-B573-FA90BE625876}"/>
            </c:ext>
          </c:extLst>
        </c:ser>
        <c:dLbls>
          <c:dLblPos val="outEnd"/>
          <c:showLegendKey val="0"/>
          <c:showVal val="1"/>
          <c:showCatName val="0"/>
          <c:showSerName val="0"/>
          <c:showPercent val="0"/>
          <c:showBubbleSize val="0"/>
        </c:dLbls>
        <c:gapWidth val="150"/>
        <c:axId val="111868928"/>
        <c:axId val="111912832"/>
      </c:barChart>
      <c:barChart>
        <c:barDir val="bar"/>
        <c:grouping val="clustered"/>
        <c:varyColors val="0"/>
        <c:ser>
          <c:idx val="1"/>
          <c:order val="1"/>
          <c:spPr>
            <a:solidFill>
              <a:srgbClr val="0070C0"/>
            </a:solidFill>
          </c:spPr>
          <c:invertIfNegative val="0"/>
          <c:dLbls>
            <c:numFmt formatCode="0.0%" sourceLinked="0"/>
            <c:spPr>
              <a:noFill/>
              <a:ln>
                <a:noFill/>
              </a:ln>
              <a:effectLst/>
            </c:spPr>
            <c:txPr>
              <a:bodyPr/>
              <a:lstStyle/>
              <a:p>
                <a:pPr>
                  <a:defRPr sz="1600">
                    <a:latin typeface="Times New Roman" panose="02020603050405020304" pitchFamily="18" charset="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Sheet1!$A$1:$A$8</c:f>
              <c:strCache>
                <c:ptCount val="8"/>
                <c:pt idx="0">
                  <c:v>Laborer</c:v>
                </c:pt>
                <c:pt idx="1">
                  <c:v>Foreman</c:v>
                </c:pt>
                <c:pt idx="2">
                  <c:v>Carpenter</c:v>
                </c:pt>
                <c:pt idx="3">
                  <c:v>Painter</c:v>
                </c:pt>
                <c:pt idx="4">
                  <c:v>Plumber</c:v>
                </c:pt>
                <c:pt idx="5">
                  <c:v>Electrician</c:v>
                </c:pt>
                <c:pt idx="6">
                  <c:v>Roofer</c:v>
                </c:pt>
                <c:pt idx="7">
                  <c:v>Heat A/C mech</c:v>
                </c:pt>
              </c:strCache>
            </c:strRef>
          </c:cat>
          <c:val>
            <c:numRef>
              <c:f>Sheet1!$D$1:$D$8</c:f>
              <c:numCache>
                <c:formatCode>General</c:formatCode>
                <c:ptCount val="8"/>
                <c:pt idx="0">
                  <c:v>3.6400000000000002E-2</c:v>
                </c:pt>
                <c:pt idx="1">
                  <c:v>4.24E-2</c:v>
                </c:pt>
                <c:pt idx="2">
                  <c:v>6.0599999999999994E-2</c:v>
                </c:pt>
                <c:pt idx="3">
                  <c:v>6.6699999999999995E-2</c:v>
                </c:pt>
                <c:pt idx="4">
                  <c:v>9.0899999999999995E-2</c:v>
                </c:pt>
                <c:pt idx="5">
                  <c:v>0.10300000000000001</c:v>
                </c:pt>
                <c:pt idx="6">
                  <c:v>0.1091</c:v>
                </c:pt>
                <c:pt idx="7">
                  <c:v>0.2545</c:v>
                </c:pt>
              </c:numCache>
            </c:numRef>
          </c:val>
          <c:extLst>
            <c:ext xmlns:c16="http://schemas.microsoft.com/office/drawing/2014/chart" uri="{C3380CC4-5D6E-409C-BE32-E72D297353CC}">
              <c16:uniqueId val="{00000001-3552-4A47-9062-1095FF31C55D}"/>
            </c:ext>
          </c:extLst>
        </c:ser>
        <c:dLbls>
          <c:dLblPos val="outEnd"/>
          <c:showLegendKey val="0"/>
          <c:showVal val="1"/>
          <c:showCatName val="0"/>
          <c:showSerName val="0"/>
          <c:showPercent val="0"/>
          <c:showBubbleSize val="0"/>
        </c:dLbls>
        <c:gapWidth val="150"/>
        <c:axId val="111920256"/>
        <c:axId val="111914368"/>
      </c:barChart>
      <c:catAx>
        <c:axId val="111868928"/>
        <c:scaling>
          <c:orientation val="maxMin"/>
        </c:scaling>
        <c:delete val="1"/>
        <c:axPos val="l"/>
        <c:numFmt formatCode="General" sourceLinked="1"/>
        <c:majorTickMark val="out"/>
        <c:minorTickMark val="none"/>
        <c:tickLblPos val="nextTo"/>
        <c:crossAx val="111912832"/>
        <c:crosses val="autoZero"/>
        <c:auto val="1"/>
        <c:lblAlgn val="ctr"/>
        <c:lblOffset val="100"/>
        <c:noMultiLvlLbl val="0"/>
      </c:catAx>
      <c:valAx>
        <c:axId val="111912832"/>
        <c:scaling>
          <c:orientation val="minMax"/>
          <c:min val="-50"/>
        </c:scaling>
        <c:delete val="0"/>
        <c:axPos val="t"/>
        <c:numFmt formatCode="General" sourceLinked="1"/>
        <c:majorTickMark val="out"/>
        <c:minorTickMark val="none"/>
        <c:tickLblPos val="nextTo"/>
        <c:spPr>
          <a:ln>
            <a:noFill/>
          </a:ln>
        </c:spPr>
        <c:txPr>
          <a:bodyPr/>
          <a:lstStyle/>
          <a:p>
            <a:pPr>
              <a:defRPr sz="1200">
                <a:solidFill>
                  <a:schemeClr val="bg1"/>
                </a:solidFill>
              </a:defRPr>
            </a:pPr>
            <a:endParaRPr lang="en-US"/>
          </a:p>
        </c:txPr>
        <c:crossAx val="111868928"/>
        <c:crosses val="autoZero"/>
        <c:crossBetween val="between"/>
      </c:valAx>
      <c:valAx>
        <c:axId val="111914368"/>
        <c:scaling>
          <c:orientation val="maxMin"/>
          <c:max val="0.30000000000000004"/>
          <c:min val="-0.30000000000000004"/>
        </c:scaling>
        <c:delete val="0"/>
        <c:axPos val="b"/>
        <c:numFmt formatCode="General" sourceLinked="1"/>
        <c:majorTickMark val="out"/>
        <c:minorTickMark val="none"/>
        <c:tickLblPos val="nextTo"/>
        <c:spPr>
          <a:ln>
            <a:noFill/>
          </a:ln>
        </c:spPr>
        <c:txPr>
          <a:bodyPr/>
          <a:lstStyle/>
          <a:p>
            <a:pPr>
              <a:defRPr>
                <a:solidFill>
                  <a:schemeClr val="bg1"/>
                </a:solidFill>
              </a:defRPr>
            </a:pPr>
            <a:endParaRPr lang="en-US"/>
          </a:p>
        </c:txPr>
        <c:crossAx val="111920256"/>
        <c:crosses val="autoZero"/>
        <c:crossBetween val="between"/>
      </c:valAx>
      <c:catAx>
        <c:axId val="111920256"/>
        <c:scaling>
          <c:orientation val="minMax"/>
        </c:scaling>
        <c:delete val="1"/>
        <c:axPos val="r"/>
        <c:numFmt formatCode="General" sourceLinked="1"/>
        <c:majorTickMark val="out"/>
        <c:minorTickMark val="none"/>
        <c:tickLblPos val="nextTo"/>
        <c:crossAx val="111914368"/>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9033481797232927"/>
          <c:y val="8.1447457956644303E-3"/>
          <c:w val="0.49078742034107226"/>
          <c:h val="0.94358974358974357"/>
        </c:manualLayout>
      </c:layout>
      <c:barChart>
        <c:barDir val="bar"/>
        <c:grouping val="clustered"/>
        <c:varyColors val="0"/>
        <c:ser>
          <c:idx val="0"/>
          <c:order val="0"/>
          <c:spPr>
            <a:noFill/>
          </c:spPr>
          <c:invertIfNegative val="0"/>
          <c:dLbls>
            <c:delete val="1"/>
          </c:dLbls>
          <c:cat>
            <c:strRef>
              <c:f>Sheet1!$A$1:$A$8</c:f>
              <c:strCache>
                <c:ptCount val="8"/>
                <c:pt idx="0">
                  <c:v>Heat A/C mech</c:v>
                </c:pt>
                <c:pt idx="1">
                  <c:v>Roofer</c:v>
                </c:pt>
                <c:pt idx="2">
                  <c:v>Electrician</c:v>
                </c:pt>
                <c:pt idx="3">
                  <c:v>Plumber</c:v>
                </c:pt>
                <c:pt idx="4">
                  <c:v>Painter</c:v>
                </c:pt>
                <c:pt idx="5">
                  <c:v>Carpenter</c:v>
                </c:pt>
                <c:pt idx="6">
                  <c:v>Foreman</c:v>
                </c:pt>
                <c:pt idx="7">
                  <c:v>Laborer</c:v>
                </c:pt>
              </c:strCache>
            </c:strRef>
          </c:cat>
          <c:val>
            <c:numRef>
              <c:f>Sheet1!$B$1:$B$8</c:f>
              <c:numCache>
                <c:formatCode>General</c:formatCode>
                <c:ptCount val="8"/>
                <c:pt idx="0">
                  <c:v>3.6400000000000002E-2</c:v>
                </c:pt>
                <c:pt idx="1">
                  <c:v>4.24E-2</c:v>
                </c:pt>
                <c:pt idx="2">
                  <c:v>6.0599999999999994E-2</c:v>
                </c:pt>
                <c:pt idx="3">
                  <c:v>6.6699999999999995E-2</c:v>
                </c:pt>
                <c:pt idx="4">
                  <c:v>9.0899999999999995E-2</c:v>
                </c:pt>
                <c:pt idx="5">
                  <c:v>0.10300000000000001</c:v>
                </c:pt>
                <c:pt idx="6">
                  <c:v>0.1091</c:v>
                </c:pt>
                <c:pt idx="7">
                  <c:v>0.2545</c:v>
                </c:pt>
              </c:numCache>
            </c:numRef>
          </c:val>
          <c:extLst>
            <c:ext xmlns:c16="http://schemas.microsoft.com/office/drawing/2014/chart" uri="{C3380CC4-5D6E-409C-BE32-E72D297353CC}">
              <c16:uniqueId val="{00000000-6F76-4F17-A7EE-6580D9936D61}"/>
            </c:ext>
          </c:extLst>
        </c:ser>
        <c:dLbls>
          <c:dLblPos val="outEnd"/>
          <c:showLegendKey val="0"/>
          <c:showVal val="1"/>
          <c:showCatName val="0"/>
          <c:showSerName val="0"/>
          <c:showPercent val="0"/>
          <c:showBubbleSize val="0"/>
        </c:dLbls>
        <c:gapWidth val="150"/>
        <c:axId val="123753600"/>
        <c:axId val="123755136"/>
      </c:barChart>
      <c:catAx>
        <c:axId val="123753600"/>
        <c:scaling>
          <c:orientation val="minMax"/>
        </c:scaling>
        <c:delete val="0"/>
        <c:axPos val="l"/>
        <c:numFmt formatCode="General" sourceLinked="1"/>
        <c:majorTickMark val="out"/>
        <c:minorTickMark val="none"/>
        <c:tickLblPos val="nextTo"/>
        <c:spPr>
          <a:ln>
            <a:noFill/>
          </a:ln>
        </c:spPr>
        <c:txPr>
          <a:bodyPr/>
          <a:lstStyle/>
          <a:p>
            <a:pPr>
              <a:defRPr sz="1600">
                <a:latin typeface="Times New Roman" panose="02020603050405020304" pitchFamily="18" charset="0"/>
                <a:cs typeface="Times New Roman" panose="02020603050405020304" pitchFamily="18" charset="0"/>
              </a:defRPr>
            </a:pPr>
            <a:endParaRPr lang="en-US"/>
          </a:p>
        </c:txPr>
        <c:crossAx val="123755136"/>
        <c:crosses val="autoZero"/>
        <c:auto val="1"/>
        <c:lblAlgn val="ctr"/>
        <c:lblOffset val="100"/>
        <c:noMultiLvlLbl val="0"/>
      </c:catAx>
      <c:valAx>
        <c:axId val="123755136"/>
        <c:scaling>
          <c:orientation val="minMax"/>
        </c:scaling>
        <c:delete val="1"/>
        <c:axPos val="b"/>
        <c:numFmt formatCode="General" sourceLinked="1"/>
        <c:majorTickMark val="out"/>
        <c:minorTickMark val="none"/>
        <c:tickLblPos val="nextTo"/>
        <c:crossAx val="123753600"/>
        <c:crosses val="autoZero"/>
        <c:crossBetween val="between"/>
      </c:valAx>
      <c:spPr>
        <a:noFill/>
        <a:ln w="25400">
          <a:noFill/>
        </a:ln>
      </c:spPr>
    </c:plotArea>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0.23636</cdr:x>
      <cdr:y>0.08451</cdr:y>
    </cdr:from>
    <cdr:to>
      <cdr:x>0.31818</cdr:x>
      <cdr:y>0.14085</cdr:y>
    </cdr:to>
    <cdr:sp macro="" textlink="">
      <cdr:nvSpPr>
        <cdr:cNvPr id="2" name="TextBox 1"/>
        <cdr:cNvSpPr txBox="1"/>
      </cdr:nvSpPr>
      <cdr:spPr>
        <a:xfrm xmlns:a="http://schemas.openxmlformats.org/drawingml/2006/main">
          <a:off x="1981200" y="457200"/>
          <a:ext cx="685800" cy="304800"/>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0"/>
        <a:lstStyle xmlns:a="http://schemas.openxmlformats.org/drawingml/2006/main"/>
        <a:p xmlns:a="http://schemas.openxmlformats.org/drawingml/2006/main">
          <a:r>
            <a:rPr lang="en-US" sz="1600" dirty="0">
              <a:latin typeface="Times New Roman" panose="02020603050405020304" pitchFamily="18" charset="0"/>
              <a:cs typeface="Times New Roman" panose="02020603050405020304" pitchFamily="18" charset="0"/>
            </a:rPr>
            <a:t>Trend</a:t>
          </a:r>
        </a:p>
      </cdr:txBody>
    </cdr:sp>
  </cdr:relSizeAnchor>
  <cdr:relSizeAnchor xmlns:cdr="http://schemas.openxmlformats.org/drawingml/2006/chartDrawing">
    <cdr:from>
      <cdr:x>0.67273</cdr:x>
      <cdr:y>0.08451</cdr:y>
    </cdr:from>
    <cdr:to>
      <cdr:x>0.75455</cdr:x>
      <cdr:y>0.14085</cdr:y>
    </cdr:to>
    <cdr:sp macro="" textlink="">
      <cdr:nvSpPr>
        <cdr:cNvPr id="3" name="TextBox 1"/>
        <cdr:cNvSpPr txBox="1"/>
      </cdr:nvSpPr>
      <cdr:spPr>
        <a:xfrm xmlns:a="http://schemas.openxmlformats.org/drawingml/2006/main">
          <a:off x="5638823" y="457216"/>
          <a:ext cx="685815" cy="304811"/>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600" dirty="0">
              <a:latin typeface="Times New Roman" panose="02020603050405020304" pitchFamily="18" charset="0"/>
              <a:cs typeface="Times New Roman" panose="02020603050405020304" pitchFamily="18" charset="0"/>
            </a:rPr>
            <a:t>Trend</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2EDBB2DD-6ED5-4442-9867-D07A35C2BA93}" type="datetimeFigureOut">
              <a:rPr lang="en-US" smtClean="0"/>
              <a:t>2/26/2020</a:t>
            </a:fld>
            <a:endParaRPr lang="en-US" dirty="0"/>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BC8FD528-968D-4296-BD60-AE0AD6C32DAB}" type="slidenum">
              <a:rPr lang="en-US" smtClean="0"/>
              <a:t>‹#›</a:t>
            </a:fld>
            <a:endParaRPr lang="en-US" dirty="0"/>
          </a:p>
        </p:txBody>
      </p:sp>
    </p:spTree>
    <p:extLst>
      <p:ext uri="{BB962C8B-B14F-4D97-AF65-F5344CB8AC3E}">
        <p14:creationId xmlns:p14="http://schemas.microsoft.com/office/powerpoint/2010/main" val="36983091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C79A9D72-1EB2-4C89-A81B-85B225B040A0}" type="datetimeFigureOut">
              <a:rPr lang="en-US" smtClean="0"/>
              <a:t>2/26/2020</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DADEC5A6-204B-45DC-9151-199C8B3E66D8}" type="slidenum">
              <a:rPr lang="en-US" smtClean="0"/>
              <a:t>‹#›</a:t>
            </a:fld>
            <a:endParaRPr lang="en-US" dirty="0"/>
          </a:p>
        </p:txBody>
      </p:sp>
      <p:sp>
        <p:nvSpPr>
          <p:cNvPr id="8" name="Notes Placeholder 7"/>
          <p:cNvSpPr>
            <a:spLocks noGrp="1"/>
          </p:cNvSpPr>
          <p:nvPr>
            <p:ph type="body" sz="quarter" idx="3"/>
          </p:nvPr>
        </p:nvSpPr>
        <p:spPr>
          <a:xfrm>
            <a:off x="701675" y="4421188"/>
            <a:ext cx="5619750" cy="41894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844805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2688" y="696913"/>
            <a:ext cx="4657725" cy="3492500"/>
          </a:xfrm>
        </p:spPr>
      </p:sp>
      <p:sp>
        <p:nvSpPr>
          <p:cNvPr id="3" name="Notes Placeholder 2"/>
          <p:cNvSpPr>
            <a:spLocks noGrp="1"/>
          </p:cNvSpPr>
          <p:nvPr>
            <p:ph type="body" idx="1"/>
          </p:nvPr>
        </p:nvSpPr>
        <p:spPr>
          <a:xfrm>
            <a:off x="702310" y="4421823"/>
            <a:ext cx="5618480" cy="4189095"/>
          </a:xfrm>
          <a:prstGeom prst="rect">
            <a:avLst/>
          </a:prstGeom>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31E7712-53D9-43E2-9AAD-3AE0D7F38A62}" type="slidenum">
              <a:rPr lang="en-US" smtClean="0"/>
              <a:t>1</a:t>
            </a:fld>
            <a:endParaRPr lang="en-US" dirty="0"/>
          </a:p>
        </p:txBody>
      </p:sp>
    </p:spTree>
    <p:extLst>
      <p:ext uri="{BB962C8B-B14F-4D97-AF65-F5344CB8AC3E}">
        <p14:creationId xmlns:p14="http://schemas.microsoft.com/office/powerpoint/2010/main" val="4031399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ADEC5A6-204B-45DC-9151-199C8B3E66D8}" type="slidenum">
              <a:rPr lang="en-US" smtClean="0"/>
              <a:t>10</a:t>
            </a:fld>
            <a:endParaRPr lang="en-US" dirty="0"/>
          </a:p>
        </p:txBody>
      </p:sp>
    </p:spTree>
    <p:extLst>
      <p:ext uri="{BB962C8B-B14F-4D97-AF65-F5344CB8AC3E}">
        <p14:creationId xmlns:p14="http://schemas.microsoft.com/office/powerpoint/2010/main" val="26493357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3978278" y="8842377"/>
            <a:ext cx="3043238" cy="465139"/>
          </a:xfrm>
          <a:prstGeom prst="rect">
            <a:avLst/>
          </a:prstGeom>
          <a:noFill/>
          <a:ln w="9525">
            <a:noFill/>
            <a:miter lim="800000"/>
            <a:headEnd/>
            <a:tailEnd/>
          </a:ln>
        </p:spPr>
        <p:txBody>
          <a:bodyPr lIns="93267" tIns="46634" rIns="93267" bIns="46634" anchor="b"/>
          <a:lstStyle/>
          <a:p>
            <a:pPr algn="r" defTabSz="932948"/>
            <a:fld id="{B3DE64C7-9FD0-4123-B394-900AC2805359}" type="slidenum">
              <a:rPr lang="en-US" sz="1200">
                <a:solidFill>
                  <a:prstClr val="black"/>
                </a:solidFill>
              </a:rPr>
              <a:pPr algn="r" defTabSz="932948"/>
              <a:t>11</a:t>
            </a:fld>
            <a:endParaRPr lang="en-US" sz="1200" dirty="0">
              <a:solidFill>
                <a:prstClr val="black"/>
              </a:solidFill>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703268" y="4422778"/>
            <a:ext cx="5616576" cy="4187825"/>
          </a:xfrm>
          <a:noFill/>
          <a:ln/>
        </p:spPr>
        <p:txBody>
          <a:bodyPr lIns="93267" tIns="46634" rIns="93267" bIns="46634"/>
          <a:lstStyle/>
          <a:p>
            <a:endParaRPr lang="en-US" sz="1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9365670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4066683" y="8989750"/>
            <a:ext cx="3110866" cy="472891"/>
          </a:xfrm>
          <a:prstGeom prst="rect">
            <a:avLst/>
          </a:prstGeom>
          <a:noFill/>
          <a:ln w="9525">
            <a:noFill/>
            <a:miter lim="800000"/>
            <a:headEnd/>
            <a:tailEnd/>
          </a:ln>
        </p:spPr>
        <p:txBody>
          <a:bodyPr lIns="95045" tIns="47523" rIns="95045" bIns="47523" anchor="b"/>
          <a:lstStyle/>
          <a:p>
            <a:pPr algn="r" defTabSz="950741"/>
            <a:fld id="{B3DE64C7-9FD0-4123-B394-900AC2805359}" type="slidenum">
              <a:rPr lang="en-US" sz="1200">
                <a:solidFill>
                  <a:prstClr val="black"/>
                </a:solidFill>
              </a:rPr>
              <a:pPr algn="r" defTabSz="950741"/>
              <a:t>12</a:t>
            </a:fld>
            <a:endParaRPr lang="en-US" sz="1200" dirty="0">
              <a:solidFill>
                <a:prstClr val="black"/>
              </a:solidFill>
            </a:endParaRPr>
          </a:p>
        </p:txBody>
      </p:sp>
      <p:sp>
        <p:nvSpPr>
          <p:cNvPr id="33795" name="Rectangle 2"/>
          <p:cNvSpPr>
            <a:spLocks noGrp="1" noRot="1" noChangeAspect="1" noChangeArrowheads="1" noTextEdit="1"/>
          </p:cNvSpPr>
          <p:nvPr>
            <p:ph type="sldImg"/>
          </p:nvPr>
        </p:nvSpPr>
        <p:spPr>
          <a:xfrm>
            <a:off x="1184275" y="698500"/>
            <a:ext cx="4654550" cy="3490913"/>
          </a:xfrm>
          <a:ln/>
        </p:spPr>
      </p:sp>
      <p:sp>
        <p:nvSpPr>
          <p:cNvPr id="33796" name="Rectangle 3"/>
          <p:cNvSpPr>
            <a:spLocks noGrp="1" noChangeArrowheads="1"/>
          </p:cNvSpPr>
          <p:nvPr>
            <p:ph type="body" idx="1"/>
          </p:nvPr>
        </p:nvSpPr>
        <p:spPr>
          <a:xfrm>
            <a:off x="718897" y="4496491"/>
            <a:ext cx="5741388" cy="4257622"/>
          </a:xfrm>
          <a:noFill/>
          <a:ln/>
        </p:spPr>
        <p:txBody>
          <a:bodyPr lIns="95045" tIns="47523" rIns="95045" bIns="47523"/>
          <a:lstStyle/>
          <a:p>
            <a:pPr algn="l" eaLnBrk="1" hangingPunct="1"/>
            <a:endParaRPr lang="en-US" b="0" baseline="0" dirty="0"/>
          </a:p>
        </p:txBody>
      </p:sp>
    </p:spTree>
    <p:extLst>
      <p:ext uri="{BB962C8B-B14F-4D97-AF65-F5344CB8AC3E}">
        <p14:creationId xmlns:p14="http://schemas.microsoft.com/office/powerpoint/2010/main" val="9365670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4066683" y="8989750"/>
            <a:ext cx="3110866" cy="472891"/>
          </a:xfrm>
          <a:prstGeom prst="rect">
            <a:avLst/>
          </a:prstGeom>
          <a:noFill/>
          <a:ln w="9525">
            <a:noFill/>
            <a:miter lim="800000"/>
            <a:headEnd/>
            <a:tailEnd/>
          </a:ln>
        </p:spPr>
        <p:txBody>
          <a:bodyPr lIns="95045" tIns="47523" rIns="95045" bIns="47523" anchor="b"/>
          <a:lstStyle/>
          <a:p>
            <a:pPr algn="r" defTabSz="950741"/>
            <a:fld id="{B3DE64C7-9FD0-4123-B394-900AC2805359}" type="slidenum">
              <a:rPr lang="en-US" sz="1200">
                <a:solidFill>
                  <a:prstClr val="black"/>
                </a:solidFill>
              </a:rPr>
              <a:pPr algn="r" defTabSz="950741"/>
              <a:t>13</a:t>
            </a:fld>
            <a:endParaRPr lang="en-US" sz="1200" dirty="0">
              <a:solidFill>
                <a:prstClr val="black"/>
              </a:solidFill>
            </a:endParaRPr>
          </a:p>
        </p:txBody>
      </p:sp>
      <p:sp>
        <p:nvSpPr>
          <p:cNvPr id="33795" name="Rectangle 2"/>
          <p:cNvSpPr>
            <a:spLocks noGrp="1" noRot="1" noChangeAspect="1" noChangeArrowheads="1" noTextEdit="1"/>
          </p:cNvSpPr>
          <p:nvPr>
            <p:ph type="sldImg"/>
          </p:nvPr>
        </p:nvSpPr>
        <p:spPr>
          <a:xfrm>
            <a:off x="1184275" y="698500"/>
            <a:ext cx="4654550" cy="3490913"/>
          </a:xfrm>
          <a:ln/>
        </p:spPr>
      </p:sp>
      <p:sp>
        <p:nvSpPr>
          <p:cNvPr id="33796" name="Rectangle 3"/>
          <p:cNvSpPr>
            <a:spLocks noGrp="1" noChangeArrowheads="1"/>
          </p:cNvSpPr>
          <p:nvPr>
            <p:ph type="body" idx="1"/>
          </p:nvPr>
        </p:nvSpPr>
        <p:spPr>
          <a:xfrm>
            <a:off x="718897" y="4496491"/>
            <a:ext cx="5741388" cy="4257622"/>
          </a:xfrm>
          <a:noFill/>
          <a:ln/>
        </p:spPr>
        <p:txBody>
          <a:bodyPr lIns="95045" tIns="47523" rIns="95045" bIns="47523"/>
          <a:lstStyle/>
          <a:p>
            <a:pPr algn="l" eaLnBrk="1" hangingPunct="1"/>
            <a:endParaRPr lang="en-US" b="0" baseline="0" dirty="0"/>
          </a:p>
        </p:txBody>
      </p:sp>
    </p:spTree>
    <p:extLst>
      <p:ext uri="{BB962C8B-B14F-4D97-AF65-F5344CB8AC3E}">
        <p14:creationId xmlns:p14="http://schemas.microsoft.com/office/powerpoint/2010/main" val="9365670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4066683" y="8989750"/>
            <a:ext cx="3110866" cy="472891"/>
          </a:xfrm>
          <a:prstGeom prst="rect">
            <a:avLst/>
          </a:prstGeom>
          <a:noFill/>
          <a:ln w="9525">
            <a:noFill/>
            <a:miter lim="800000"/>
            <a:headEnd/>
            <a:tailEnd/>
          </a:ln>
        </p:spPr>
        <p:txBody>
          <a:bodyPr lIns="95045" tIns="47523" rIns="95045" bIns="47523" anchor="b"/>
          <a:lstStyle/>
          <a:p>
            <a:pPr algn="r" defTabSz="950741"/>
            <a:fld id="{B3DE64C7-9FD0-4123-B394-900AC2805359}" type="slidenum">
              <a:rPr lang="en-US" sz="1200">
                <a:solidFill>
                  <a:prstClr val="black"/>
                </a:solidFill>
              </a:rPr>
              <a:pPr algn="r" defTabSz="950741"/>
              <a:t>14</a:t>
            </a:fld>
            <a:endParaRPr lang="en-US" sz="1200" dirty="0">
              <a:solidFill>
                <a:prstClr val="black"/>
              </a:solidFill>
            </a:endParaRPr>
          </a:p>
        </p:txBody>
      </p:sp>
      <p:sp>
        <p:nvSpPr>
          <p:cNvPr id="33795" name="Rectangle 2"/>
          <p:cNvSpPr>
            <a:spLocks noGrp="1" noRot="1" noChangeAspect="1" noChangeArrowheads="1" noTextEdit="1"/>
          </p:cNvSpPr>
          <p:nvPr>
            <p:ph type="sldImg"/>
          </p:nvPr>
        </p:nvSpPr>
        <p:spPr>
          <a:xfrm>
            <a:off x="1184275" y="698500"/>
            <a:ext cx="4654550" cy="3490913"/>
          </a:xfrm>
          <a:ln/>
        </p:spPr>
      </p:sp>
      <p:sp>
        <p:nvSpPr>
          <p:cNvPr id="33796" name="Rectangle 3"/>
          <p:cNvSpPr>
            <a:spLocks noGrp="1" noChangeArrowheads="1"/>
          </p:cNvSpPr>
          <p:nvPr>
            <p:ph type="body" idx="1"/>
          </p:nvPr>
        </p:nvSpPr>
        <p:spPr>
          <a:xfrm>
            <a:off x="718897" y="4496491"/>
            <a:ext cx="5741388" cy="4257622"/>
          </a:xfrm>
          <a:noFill/>
          <a:ln/>
        </p:spPr>
        <p:txBody>
          <a:bodyPr lIns="95045" tIns="47523" rIns="95045" bIns="47523"/>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a:p>
        </p:txBody>
      </p:sp>
    </p:spTree>
    <p:extLst>
      <p:ext uri="{BB962C8B-B14F-4D97-AF65-F5344CB8AC3E}">
        <p14:creationId xmlns:p14="http://schemas.microsoft.com/office/powerpoint/2010/main" val="9365670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4066683" y="8989750"/>
            <a:ext cx="3110866" cy="472891"/>
          </a:xfrm>
          <a:prstGeom prst="rect">
            <a:avLst/>
          </a:prstGeom>
          <a:noFill/>
          <a:ln w="9525">
            <a:noFill/>
            <a:miter lim="800000"/>
            <a:headEnd/>
            <a:tailEnd/>
          </a:ln>
        </p:spPr>
        <p:txBody>
          <a:bodyPr lIns="95045" tIns="47523" rIns="95045" bIns="47523" anchor="b"/>
          <a:lstStyle/>
          <a:p>
            <a:pPr algn="r" defTabSz="950741"/>
            <a:fld id="{B3DE64C7-9FD0-4123-B394-900AC2805359}" type="slidenum">
              <a:rPr lang="en-US" sz="1200">
                <a:solidFill>
                  <a:prstClr val="black"/>
                </a:solidFill>
              </a:rPr>
              <a:pPr algn="r" defTabSz="950741"/>
              <a:t>15</a:t>
            </a:fld>
            <a:endParaRPr lang="en-US" sz="1200" dirty="0">
              <a:solidFill>
                <a:prstClr val="black"/>
              </a:solidFill>
            </a:endParaRPr>
          </a:p>
        </p:txBody>
      </p:sp>
      <p:sp>
        <p:nvSpPr>
          <p:cNvPr id="33795" name="Rectangle 2"/>
          <p:cNvSpPr>
            <a:spLocks noGrp="1" noRot="1" noChangeAspect="1" noChangeArrowheads="1" noTextEdit="1"/>
          </p:cNvSpPr>
          <p:nvPr>
            <p:ph type="sldImg"/>
          </p:nvPr>
        </p:nvSpPr>
        <p:spPr>
          <a:xfrm>
            <a:off x="1184275" y="698500"/>
            <a:ext cx="4654550" cy="3490913"/>
          </a:xfrm>
          <a:ln/>
        </p:spPr>
      </p:sp>
      <p:sp>
        <p:nvSpPr>
          <p:cNvPr id="33796" name="Rectangle 3"/>
          <p:cNvSpPr>
            <a:spLocks noGrp="1" noChangeArrowheads="1"/>
          </p:cNvSpPr>
          <p:nvPr>
            <p:ph type="body" idx="1"/>
          </p:nvPr>
        </p:nvSpPr>
        <p:spPr>
          <a:xfrm>
            <a:off x="718897" y="4496491"/>
            <a:ext cx="5741388" cy="4257622"/>
          </a:xfrm>
          <a:noFill/>
          <a:ln/>
        </p:spPr>
        <p:txBody>
          <a:bodyPr lIns="95045" tIns="47523" rIns="95045" bIns="47523"/>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a:p>
        </p:txBody>
      </p:sp>
    </p:spTree>
    <p:extLst>
      <p:ext uri="{BB962C8B-B14F-4D97-AF65-F5344CB8AC3E}">
        <p14:creationId xmlns:p14="http://schemas.microsoft.com/office/powerpoint/2010/main" val="9365670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4066683" y="8989750"/>
            <a:ext cx="3110866" cy="472891"/>
          </a:xfrm>
          <a:prstGeom prst="rect">
            <a:avLst/>
          </a:prstGeom>
          <a:noFill/>
          <a:ln w="9525">
            <a:noFill/>
            <a:miter lim="800000"/>
            <a:headEnd/>
            <a:tailEnd/>
          </a:ln>
        </p:spPr>
        <p:txBody>
          <a:bodyPr lIns="95045" tIns="47523" rIns="95045" bIns="47523" anchor="b"/>
          <a:lstStyle/>
          <a:p>
            <a:pPr algn="r" defTabSz="950741"/>
            <a:fld id="{B3DE64C7-9FD0-4123-B394-900AC2805359}" type="slidenum">
              <a:rPr lang="en-US" sz="1200">
                <a:solidFill>
                  <a:prstClr val="black"/>
                </a:solidFill>
              </a:rPr>
              <a:pPr algn="r" defTabSz="950741"/>
              <a:t>16</a:t>
            </a:fld>
            <a:endParaRPr lang="en-US" sz="1200" dirty="0">
              <a:solidFill>
                <a:prstClr val="black"/>
              </a:solidFill>
            </a:endParaRPr>
          </a:p>
        </p:txBody>
      </p:sp>
      <p:sp>
        <p:nvSpPr>
          <p:cNvPr id="33795" name="Rectangle 2"/>
          <p:cNvSpPr>
            <a:spLocks noGrp="1" noRot="1" noChangeAspect="1" noChangeArrowheads="1" noTextEdit="1"/>
          </p:cNvSpPr>
          <p:nvPr>
            <p:ph type="sldImg"/>
          </p:nvPr>
        </p:nvSpPr>
        <p:spPr>
          <a:xfrm>
            <a:off x="1184275" y="698500"/>
            <a:ext cx="4654550" cy="3490913"/>
          </a:xfrm>
          <a:ln/>
        </p:spPr>
      </p:sp>
      <p:sp>
        <p:nvSpPr>
          <p:cNvPr id="33796" name="Rectangle 3"/>
          <p:cNvSpPr>
            <a:spLocks noGrp="1" noChangeArrowheads="1"/>
          </p:cNvSpPr>
          <p:nvPr>
            <p:ph type="body" idx="1"/>
          </p:nvPr>
        </p:nvSpPr>
        <p:spPr>
          <a:xfrm>
            <a:off x="718897" y="4496491"/>
            <a:ext cx="5741388" cy="4257622"/>
          </a:xfrm>
          <a:noFill/>
          <a:ln/>
        </p:spPr>
        <p:txBody>
          <a:bodyPr lIns="95045" tIns="47523" rIns="95045" bIns="47523"/>
          <a:lstStyle/>
          <a:p>
            <a:pPr algn="l" eaLnBrk="1" hangingPunct="1"/>
            <a:endParaRPr lang="en-US" b="0" baseline="0" dirty="0"/>
          </a:p>
        </p:txBody>
      </p:sp>
    </p:spTree>
    <p:extLst>
      <p:ext uri="{BB962C8B-B14F-4D97-AF65-F5344CB8AC3E}">
        <p14:creationId xmlns:p14="http://schemas.microsoft.com/office/powerpoint/2010/main" val="9365670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4066683" y="8989750"/>
            <a:ext cx="3110866" cy="472891"/>
          </a:xfrm>
          <a:prstGeom prst="rect">
            <a:avLst/>
          </a:prstGeom>
          <a:noFill/>
          <a:ln w="9525">
            <a:noFill/>
            <a:miter lim="800000"/>
            <a:headEnd/>
            <a:tailEnd/>
          </a:ln>
        </p:spPr>
        <p:txBody>
          <a:bodyPr lIns="95045" tIns="47523" rIns="95045" bIns="47523" anchor="b"/>
          <a:lstStyle/>
          <a:p>
            <a:pPr algn="r" defTabSz="950741"/>
            <a:fld id="{B3DE64C7-9FD0-4123-B394-900AC2805359}" type="slidenum">
              <a:rPr lang="en-US" sz="1200">
                <a:solidFill>
                  <a:prstClr val="black"/>
                </a:solidFill>
              </a:rPr>
              <a:pPr algn="r" defTabSz="950741"/>
              <a:t>17</a:t>
            </a:fld>
            <a:endParaRPr lang="en-US" sz="1200" dirty="0">
              <a:solidFill>
                <a:prstClr val="black"/>
              </a:solidFill>
            </a:endParaRPr>
          </a:p>
        </p:txBody>
      </p:sp>
      <p:sp>
        <p:nvSpPr>
          <p:cNvPr id="33795" name="Rectangle 2"/>
          <p:cNvSpPr>
            <a:spLocks noGrp="1" noRot="1" noChangeAspect="1" noChangeArrowheads="1" noTextEdit="1"/>
          </p:cNvSpPr>
          <p:nvPr>
            <p:ph type="sldImg"/>
          </p:nvPr>
        </p:nvSpPr>
        <p:spPr>
          <a:xfrm>
            <a:off x="1184275" y="698500"/>
            <a:ext cx="4654550" cy="3490913"/>
          </a:xfrm>
          <a:ln/>
        </p:spPr>
      </p:sp>
      <p:sp>
        <p:nvSpPr>
          <p:cNvPr id="33796" name="Rectangle 3"/>
          <p:cNvSpPr>
            <a:spLocks noGrp="1" noChangeArrowheads="1"/>
          </p:cNvSpPr>
          <p:nvPr>
            <p:ph type="body" idx="1"/>
          </p:nvPr>
        </p:nvSpPr>
        <p:spPr>
          <a:xfrm>
            <a:off x="718897" y="4496491"/>
            <a:ext cx="5741388" cy="4257622"/>
          </a:xfrm>
          <a:noFill/>
          <a:ln/>
        </p:spPr>
        <p:txBody>
          <a:bodyPr lIns="95045" tIns="47523" rIns="95045" bIns="47523"/>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a:p>
        </p:txBody>
      </p:sp>
    </p:spTree>
    <p:extLst>
      <p:ext uri="{BB962C8B-B14F-4D97-AF65-F5344CB8AC3E}">
        <p14:creationId xmlns:p14="http://schemas.microsoft.com/office/powerpoint/2010/main" val="9365670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DA718B3-A903-46BE-AC44-CEE85A9D228C}" type="slidenum">
              <a:rPr lang="en-US" smtClean="0"/>
              <a:pPr/>
              <a:t>18</a:t>
            </a:fld>
            <a:endParaRPr lang="en-US" dirty="0"/>
          </a:p>
        </p:txBody>
      </p:sp>
    </p:spTree>
    <p:extLst>
      <p:ext uri="{BB962C8B-B14F-4D97-AF65-F5344CB8AC3E}">
        <p14:creationId xmlns:p14="http://schemas.microsoft.com/office/powerpoint/2010/main" val="19063265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4066683" y="8989750"/>
            <a:ext cx="3110866" cy="472891"/>
          </a:xfrm>
          <a:prstGeom prst="rect">
            <a:avLst/>
          </a:prstGeom>
          <a:noFill/>
          <a:ln w="9525">
            <a:noFill/>
            <a:miter lim="800000"/>
            <a:headEnd/>
            <a:tailEnd/>
          </a:ln>
        </p:spPr>
        <p:txBody>
          <a:bodyPr lIns="95034" tIns="47517" rIns="95034" bIns="47517" anchor="b"/>
          <a:lstStyle/>
          <a:p>
            <a:pPr algn="r" defTabSz="950629"/>
            <a:fld id="{B3DE64C7-9FD0-4123-B394-900AC2805359}" type="slidenum">
              <a:rPr lang="en-US" sz="1200">
                <a:solidFill>
                  <a:prstClr val="black"/>
                </a:solidFill>
              </a:rPr>
              <a:pPr algn="r" defTabSz="950629"/>
              <a:t>19</a:t>
            </a:fld>
            <a:endParaRPr lang="en-US" sz="1200" dirty="0">
              <a:solidFill>
                <a:prstClr val="black"/>
              </a:solidFill>
            </a:endParaRPr>
          </a:p>
        </p:txBody>
      </p:sp>
      <p:sp>
        <p:nvSpPr>
          <p:cNvPr id="33795" name="Rectangle 2"/>
          <p:cNvSpPr>
            <a:spLocks noGrp="1" noRot="1" noChangeAspect="1" noChangeArrowheads="1" noTextEdit="1"/>
          </p:cNvSpPr>
          <p:nvPr>
            <p:ph type="sldImg"/>
          </p:nvPr>
        </p:nvSpPr>
        <p:spPr>
          <a:xfrm>
            <a:off x="1184275" y="698500"/>
            <a:ext cx="4654550" cy="3490913"/>
          </a:xfrm>
          <a:ln/>
        </p:spPr>
      </p:sp>
      <p:sp>
        <p:nvSpPr>
          <p:cNvPr id="33796" name="Rectangle 3"/>
          <p:cNvSpPr>
            <a:spLocks noGrp="1" noChangeArrowheads="1"/>
          </p:cNvSpPr>
          <p:nvPr>
            <p:ph type="body" idx="1"/>
          </p:nvPr>
        </p:nvSpPr>
        <p:spPr>
          <a:xfrm>
            <a:off x="718898" y="4496491"/>
            <a:ext cx="5741388" cy="4257622"/>
          </a:xfrm>
          <a:noFill/>
          <a:ln/>
        </p:spPr>
        <p:txBody>
          <a:bodyPr lIns="95034" tIns="47517" rIns="95034" bIns="47517"/>
          <a:lstStyle/>
          <a:p>
            <a:pPr defTabSz="914292">
              <a:defRPr/>
            </a:pPr>
            <a:endParaRPr lang="en-US" b="0" baseline="0" dirty="0"/>
          </a:p>
        </p:txBody>
      </p:sp>
    </p:spTree>
    <p:extLst>
      <p:ext uri="{BB962C8B-B14F-4D97-AF65-F5344CB8AC3E}">
        <p14:creationId xmlns:p14="http://schemas.microsoft.com/office/powerpoint/2010/main" val="936567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2688" y="696913"/>
            <a:ext cx="4657725" cy="3492500"/>
          </a:xfrm>
        </p:spPr>
      </p:sp>
      <p:sp>
        <p:nvSpPr>
          <p:cNvPr id="3" name="Notes Placeholder 2"/>
          <p:cNvSpPr>
            <a:spLocks noGrp="1"/>
          </p:cNvSpPr>
          <p:nvPr>
            <p:ph type="body" idx="1"/>
          </p:nvPr>
        </p:nvSpPr>
        <p:spPr>
          <a:xfrm>
            <a:off x="702310" y="4421823"/>
            <a:ext cx="5618480" cy="4189095"/>
          </a:xfrm>
          <a:prstGeom prst="rect">
            <a:avLst/>
          </a:prstGeom>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31E7712-53D9-43E2-9AAD-3AE0D7F38A62}" type="slidenum">
              <a:rPr lang="en-US" smtClean="0"/>
              <a:t>2</a:t>
            </a:fld>
            <a:endParaRPr lang="en-US" dirty="0"/>
          </a:p>
        </p:txBody>
      </p:sp>
    </p:spTree>
    <p:extLst>
      <p:ext uri="{BB962C8B-B14F-4D97-AF65-F5344CB8AC3E}">
        <p14:creationId xmlns:p14="http://schemas.microsoft.com/office/powerpoint/2010/main" val="40313997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4066683" y="8989750"/>
            <a:ext cx="3110866" cy="472891"/>
          </a:xfrm>
          <a:prstGeom prst="rect">
            <a:avLst/>
          </a:prstGeom>
          <a:noFill/>
          <a:ln w="9525">
            <a:noFill/>
            <a:miter lim="800000"/>
            <a:headEnd/>
            <a:tailEnd/>
          </a:ln>
        </p:spPr>
        <p:txBody>
          <a:bodyPr lIns="95034" tIns="47517" rIns="95034" bIns="47517" anchor="b"/>
          <a:lstStyle/>
          <a:p>
            <a:pPr algn="r" defTabSz="950629"/>
            <a:fld id="{B3DE64C7-9FD0-4123-B394-900AC2805359}" type="slidenum">
              <a:rPr lang="en-US" sz="1200">
                <a:solidFill>
                  <a:prstClr val="black"/>
                </a:solidFill>
              </a:rPr>
              <a:pPr algn="r" defTabSz="950629"/>
              <a:t>20</a:t>
            </a:fld>
            <a:endParaRPr lang="en-US" sz="1200" dirty="0">
              <a:solidFill>
                <a:prstClr val="black"/>
              </a:solidFill>
            </a:endParaRPr>
          </a:p>
        </p:txBody>
      </p:sp>
      <p:sp>
        <p:nvSpPr>
          <p:cNvPr id="33795" name="Rectangle 2"/>
          <p:cNvSpPr>
            <a:spLocks noGrp="1" noRot="1" noChangeAspect="1" noChangeArrowheads="1" noTextEdit="1"/>
          </p:cNvSpPr>
          <p:nvPr>
            <p:ph type="sldImg"/>
          </p:nvPr>
        </p:nvSpPr>
        <p:spPr>
          <a:xfrm>
            <a:off x="1184275" y="698500"/>
            <a:ext cx="4654550" cy="3490913"/>
          </a:xfrm>
          <a:ln/>
        </p:spPr>
      </p:sp>
      <p:sp>
        <p:nvSpPr>
          <p:cNvPr id="33796" name="Rectangle 3"/>
          <p:cNvSpPr>
            <a:spLocks noGrp="1" noChangeArrowheads="1"/>
          </p:cNvSpPr>
          <p:nvPr>
            <p:ph type="body" idx="1"/>
          </p:nvPr>
        </p:nvSpPr>
        <p:spPr>
          <a:xfrm>
            <a:off x="718898" y="4496491"/>
            <a:ext cx="5741388" cy="4257622"/>
          </a:xfrm>
          <a:noFill/>
          <a:ln/>
        </p:spPr>
        <p:txBody>
          <a:bodyPr lIns="95034" tIns="47517" rIns="95034" bIns="47517"/>
          <a:lstStyle/>
          <a:p>
            <a:pPr defTabSz="914292">
              <a:defRPr/>
            </a:pPr>
            <a:endParaRPr lang="en-US" b="0" baseline="0" dirty="0"/>
          </a:p>
        </p:txBody>
      </p:sp>
    </p:spTree>
    <p:extLst>
      <p:ext uri="{BB962C8B-B14F-4D97-AF65-F5344CB8AC3E}">
        <p14:creationId xmlns:p14="http://schemas.microsoft.com/office/powerpoint/2010/main" val="9365670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4066683" y="8989750"/>
            <a:ext cx="3110866" cy="472891"/>
          </a:xfrm>
          <a:prstGeom prst="rect">
            <a:avLst/>
          </a:prstGeom>
          <a:noFill/>
          <a:ln w="9525">
            <a:noFill/>
            <a:miter lim="800000"/>
            <a:headEnd/>
            <a:tailEnd/>
          </a:ln>
        </p:spPr>
        <p:txBody>
          <a:bodyPr lIns="95034" tIns="47517" rIns="95034" bIns="47517" anchor="b"/>
          <a:lstStyle/>
          <a:p>
            <a:pPr algn="r" defTabSz="950629"/>
            <a:fld id="{B3DE64C7-9FD0-4123-B394-900AC2805359}" type="slidenum">
              <a:rPr lang="en-US" sz="1200">
                <a:solidFill>
                  <a:prstClr val="black"/>
                </a:solidFill>
              </a:rPr>
              <a:pPr algn="r" defTabSz="950629"/>
              <a:t>21</a:t>
            </a:fld>
            <a:endParaRPr lang="en-US" sz="1200" dirty="0">
              <a:solidFill>
                <a:prstClr val="black"/>
              </a:solidFill>
            </a:endParaRPr>
          </a:p>
        </p:txBody>
      </p:sp>
      <p:sp>
        <p:nvSpPr>
          <p:cNvPr id="33795" name="Rectangle 2"/>
          <p:cNvSpPr>
            <a:spLocks noGrp="1" noRot="1" noChangeAspect="1" noChangeArrowheads="1" noTextEdit="1"/>
          </p:cNvSpPr>
          <p:nvPr>
            <p:ph type="sldImg"/>
          </p:nvPr>
        </p:nvSpPr>
        <p:spPr>
          <a:xfrm>
            <a:off x="1184275" y="698500"/>
            <a:ext cx="4654550" cy="3490913"/>
          </a:xfrm>
          <a:ln/>
        </p:spPr>
      </p:sp>
      <p:sp>
        <p:nvSpPr>
          <p:cNvPr id="33796" name="Rectangle 3"/>
          <p:cNvSpPr>
            <a:spLocks noGrp="1" noChangeArrowheads="1"/>
          </p:cNvSpPr>
          <p:nvPr>
            <p:ph type="body" idx="1"/>
          </p:nvPr>
        </p:nvSpPr>
        <p:spPr>
          <a:xfrm>
            <a:off x="718898" y="4496491"/>
            <a:ext cx="5741388" cy="4257622"/>
          </a:xfrm>
          <a:noFill/>
          <a:ln/>
        </p:spPr>
        <p:txBody>
          <a:bodyPr lIns="95034" tIns="47517" rIns="95034" bIns="47517"/>
          <a:lstStyle/>
          <a:p>
            <a:pPr algn="l" eaLnBrk="1" hangingPunct="1"/>
            <a:endParaRPr lang="en-US" b="0" baseline="0" dirty="0"/>
          </a:p>
        </p:txBody>
      </p:sp>
    </p:spTree>
    <p:extLst>
      <p:ext uri="{BB962C8B-B14F-4D97-AF65-F5344CB8AC3E}">
        <p14:creationId xmlns:p14="http://schemas.microsoft.com/office/powerpoint/2010/main" val="9365670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4066683" y="8989750"/>
            <a:ext cx="3110866" cy="472891"/>
          </a:xfrm>
          <a:prstGeom prst="rect">
            <a:avLst/>
          </a:prstGeom>
          <a:noFill/>
          <a:ln w="9525">
            <a:noFill/>
            <a:miter lim="800000"/>
            <a:headEnd/>
            <a:tailEnd/>
          </a:ln>
        </p:spPr>
        <p:txBody>
          <a:bodyPr lIns="95034" tIns="47517" rIns="95034" bIns="47517" anchor="b"/>
          <a:lstStyle/>
          <a:p>
            <a:pPr algn="r" defTabSz="950629"/>
            <a:fld id="{B3DE64C7-9FD0-4123-B394-900AC2805359}" type="slidenum">
              <a:rPr lang="en-US" sz="1200">
                <a:solidFill>
                  <a:prstClr val="black"/>
                </a:solidFill>
              </a:rPr>
              <a:pPr algn="r" defTabSz="950629"/>
              <a:t>22</a:t>
            </a:fld>
            <a:endParaRPr lang="en-US" sz="1200" dirty="0">
              <a:solidFill>
                <a:prstClr val="black"/>
              </a:solidFill>
            </a:endParaRPr>
          </a:p>
        </p:txBody>
      </p:sp>
      <p:sp>
        <p:nvSpPr>
          <p:cNvPr id="33795" name="Rectangle 2"/>
          <p:cNvSpPr>
            <a:spLocks noGrp="1" noRot="1" noChangeAspect="1" noChangeArrowheads="1" noTextEdit="1"/>
          </p:cNvSpPr>
          <p:nvPr>
            <p:ph type="sldImg"/>
          </p:nvPr>
        </p:nvSpPr>
        <p:spPr>
          <a:xfrm>
            <a:off x="1184275" y="698500"/>
            <a:ext cx="4654550" cy="3490913"/>
          </a:xfrm>
          <a:ln/>
        </p:spPr>
      </p:sp>
      <p:sp>
        <p:nvSpPr>
          <p:cNvPr id="33796" name="Rectangle 3"/>
          <p:cNvSpPr>
            <a:spLocks noGrp="1" noChangeArrowheads="1"/>
          </p:cNvSpPr>
          <p:nvPr>
            <p:ph type="body" idx="1"/>
          </p:nvPr>
        </p:nvSpPr>
        <p:spPr>
          <a:xfrm>
            <a:off x="718898" y="4496491"/>
            <a:ext cx="5741388" cy="4257622"/>
          </a:xfrm>
          <a:noFill/>
          <a:ln/>
        </p:spPr>
        <p:txBody>
          <a:bodyPr lIns="95034" tIns="47517" rIns="95034" bIns="47517"/>
          <a:lstStyle/>
          <a:p>
            <a:pPr algn="l" eaLnBrk="1" hangingPunct="1"/>
            <a:endParaRPr lang="en-US" b="0" baseline="0" dirty="0"/>
          </a:p>
        </p:txBody>
      </p:sp>
    </p:spTree>
    <p:extLst>
      <p:ext uri="{BB962C8B-B14F-4D97-AF65-F5344CB8AC3E}">
        <p14:creationId xmlns:p14="http://schemas.microsoft.com/office/powerpoint/2010/main" val="936567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ADEC5A6-204B-45DC-9151-199C8B3E66D8}" type="slidenum">
              <a:rPr lang="en-US" smtClean="0"/>
              <a:t>3</a:t>
            </a:fld>
            <a:endParaRPr lang="en-US" dirty="0"/>
          </a:p>
        </p:txBody>
      </p:sp>
    </p:spTree>
    <p:extLst>
      <p:ext uri="{BB962C8B-B14F-4D97-AF65-F5344CB8AC3E}">
        <p14:creationId xmlns:p14="http://schemas.microsoft.com/office/powerpoint/2010/main" val="3062282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ADEC5A6-204B-45DC-9151-199C8B3E66D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925152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ADEC5A6-204B-45DC-9151-199C8B3E66D8}" type="slidenum">
              <a:rPr lang="en-US" smtClean="0"/>
              <a:t>5</a:t>
            </a:fld>
            <a:endParaRPr lang="en-US" dirty="0"/>
          </a:p>
        </p:txBody>
      </p:sp>
    </p:spTree>
    <p:extLst>
      <p:ext uri="{BB962C8B-B14F-4D97-AF65-F5344CB8AC3E}">
        <p14:creationId xmlns:p14="http://schemas.microsoft.com/office/powerpoint/2010/main" val="12910794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ADEC5A6-204B-45DC-9151-199C8B3E66D8}" type="slidenum">
              <a:rPr lang="en-US" smtClean="0"/>
              <a:t>6</a:t>
            </a:fld>
            <a:endParaRPr lang="en-US" dirty="0"/>
          </a:p>
        </p:txBody>
      </p:sp>
    </p:spTree>
    <p:extLst>
      <p:ext uri="{BB962C8B-B14F-4D97-AF65-F5344CB8AC3E}">
        <p14:creationId xmlns:p14="http://schemas.microsoft.com/office/powerpoint/2010/main" val="2759787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ADEC5A6-204B-45DC-9151-199C8B3E66D8}" type="slidenum">
              <a:rPr lang="en-US" smtClean="0"/>
              <a:t>7</a:t>
            </a:fld>
            <a:endParaRPr lang="en-US" dirty="0"/>
          </a:p>
        </p:txBody>
      </p:sp>
    </p:spTree>
    <p:extLst>
      <p:ext uri="{BB962C8B-B14F-4D97-AF65-F5344CB8AC3E}">
        <p14:creationId xmlns:p14="http://schemas.microsoft.com/office/powerpoint/2010/main" val="19524933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21823"/>
            <a:ext cx="5618480" cy="4189095"/>
          </a:xfrm>
          <a:prstGeom prst="rect">
            <a:avLst/>
          </a:prstGeom>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ADEC5A6-204B-45DC-9151-199C8B3E66D8}" type="slidenum">
              <a:rPr lang="en-US" smtClean="0"/>
              <a:t>8</a:t>
            </a:fld>
            <a:endParaRPr lang="en-US" dirty="0"/>
          </a:p>
        </p:txBody>
      </p:sp>
    </p:spTree>
    <p:extLst>
      <p:ext uri="{BB962C8B-B14F-4D97-AF65-F5344CB8AC3E}">
        <p14:creationId xmlns:p14="http://schemas.microsoft.com/office/powerpoint/2010/main" val="38342073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ADEC5A6-204B-45DC-9151-199C8B3E66D8}" type="slidenum">
              <a:rPr lang="en-US" smtClean="0"/>
              <a:t>9</a:t>
            </a:fld>
            <a:endParaRPr lang="en-US" dirty="0"/>
          </a:p>
        </p:txBody>
      </p:sp>
    </p:spTree>
    <p:extLst>
      <p:ext uri="{BB962C8B-B14F-4D97-AF65-F5344CB8AC3E}">
        <p14:creationId xmlns:p14="http://schemas.microsoft.com/office/powerpoint/2010/main" val="1093044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C86579A-9C7A-4393-80FB-44A3116B2EAE}" type="datetimeFigureOut">
              <a:rPr lang="en-US" smtClean="0"/>
              <a:t>2/26/2020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E1E499C-09A8-40C3-8980-59EB5AB0CA84}" type="slidenum">
              <a:rPr lang="en-US" smtClean="0"/>
              <a:t>‹#›</a:t>
            </a:fld>
            <a:endParaRPr lang="en-US" dirty="0"/>
          </a:p>
        </p:txBody>
      </p:sp>
    </p:spTree>
    <p:extLst>
      <p:ext uri="{BB962C8B-B14F-4D97-AF65-F5344CB8AC3E}">
        <p14:creationId xmlns:p14="http://schemas.microsoft.com/office/powerpoint/2010/main" val="2774617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86579A-9C7A-4393-80FB-44A3116B2EAE}" type="datetimeFigureOut">
              <a:rPr lang="en-US" smtClean="0"/>
              <a:t>2/26/2020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E1E499C-09A8-40C3-8980-59EB5AB0CA84}" type="slidenum">
              <a:rPr lang="en-US" smtClean="0"/>
              <a:t>‹#›</a:t>
            </a:fld>
            <a:endParaRPr lang="en-US" dirty="0"/>
          </a:p>
        </p:txBody>
      </p:sp>
    </p:spTree>
    <p:extLst>
      <p:ext uri="{BB962C8B-B14F-4D97-AF65-F5344CB8AC3E}">
        <p14:creationId xmlns:p14="http://schemas.microsoft.com/office/powerpoint/2010/main" val="2915414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86579A-9C7A-4393-80FB-44A3116B2EAE}" type="datetimeFigureOut">
              <a:rPr lang="en-US" smtClean="0"/>
              <a:t>2/26/2020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E1E499C-09A8-40C3-8980-59EB5AB0CA84}" type="slidenum">
              <a:rPr lang="en-US" smtClean="0"/>
              <a:t>‹#›</a:t>
            </a:fld>
            <a:endParaRPr lang="en-US" dirty="0"/>
          </a:p>
        </p:txBody>
      </p:sp>
    </p:spTree>
    <p:extLst>
      <p:ext uri="{BB962C8B-B14F-4D97-AF65-F5344CB8AC3E}">
        <p14:creationId xmlns:p14="http://schemas.microsoft.com/office/powerpoint/2010/main" val="10439121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86579A-9C7A-4393-80FB-44A3116B2EAE}" type="datetimeFigureOut">
              <a:rPr lang="en-US" smtClean="0"/>
              <a:t>2/26/2020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E1E499C-09A8-40C3-8980-59EB5AB0CA84}" type="slidenum">
              <a:rPr lang="en-US" smtClean="0"/>
              <a:t>‹#›</a:t>
            </a:fld>
            <a:endParaRPr lang="en-US" dirty="0"/>
          </a:p>
        </p:txBody>
      </p:sp>
    </p:spTree>
    <p:extLst>
      <p:ext uri="{BB962C8B-B14F-4D97-AF65-F5344CB8AC3E}">
        <p14:creationId xmlns:p14="http://schemas.microsoft.com/office/powerpoint/2010/main" val="8584534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hart Placeholder 2"/>
          <p:cNvSpPr>
            <a:spLocks noGrp="1"/>
          </p:cNvSpPr>
          <p:nvPr>
            <p:ph type="chart" idx="1"/>
          </p:nvPr>
        </p:nvSpPr>
        <p:spPr>
          <a:xfrm>
            <a:off x="685800" y="1981200"/>
            <a:ext cx="7772400" cy="4114800"/>
          </a:xfrm>
        </p:spPr>
        <p:txBody>
          <a:bodyPr/>
          <a:lstStyle/>
          <a:p>
            <a:endParaRPr lang="en-US" dirty="0"/>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dirty="0"/>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dirty="0"/>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A3A310AA-2745-4706-BFBB-847E0B2260A1}" type="slidenum">
              <a:rPr lang="en-US"/>
              <a:pPr/>
              <a:t>‹#›</a:t>
            </a:fld>
            <a:endParaRPr lang="en-US" dirty="0"/>
          </a:p>
        </p:txBody>
      </p:sp>
    </p:spTree>
    <p:extLst>
      <p:ext uri="{BB962C8B-B14F-4D97-AF65-F5344CB8AC3E}">
        <p14:creationId xmlns:p14="http://schemas.microsoft.com/office/powerpoint/2010/main" val="326923799"/>
      </p:ext>
    </p:extLst>
  </p:cSld>
  <p:clrMapOvr>
    <a:masterClrMapping/>
  </p:clrMapOvr>
  <p:transition spd="med" advClick="0">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86579A-9C7A-4393-80FB-44A3116B2EAE}" type="datetimeFigureOut">
              <a:rPr lang="en-US" smtClean="0"/>
              <a:t>2/26/2020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E1E499C-09A8-40C3-8980-59EB5AB0CA84}" type="slidenum">
              <a:rPr lang="en-US" smtClean="0"/>
              <a:t>‹#›</a:t>
            </a:fld>
            <a:endParaRPr lang="en-US" dirty="0"/>
          </a:p>
        </p:txBody>
      </p:sp>
    </p:spTree>
    <p:extLst>
      <p:ext uri="{BB962C8B-B14F-4D97-AF65-F5344CB8AC3E}">
        <p14:creationId xmlns:p14="http://schemas.microsoft.com/office/powerpoint/2010/main" val="726370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86579A-9C7A-4393-80FB-44A3116B2EAE}" type="datetimeFigureOut">
              <a:rPr lang="en-US" smtClean="0"/>
              <a:t>2/26/2020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E1E499C-09A8-40C3-8980-59EB5AB0CA84}" type="slidenum">
              <a:rPr lang="en-US" smtClean="0"/>
              <a:t>‹#›</a:t>
            </a:fld>
            <a:endParaRPr lang="en-US" dirty="0"/>
          </a:p>
        </p:txBody>
      </p:sp>
    </p:spTree>
    <p:extLst>
      <p:ext uri="{BB962C8B-B14F-4D97-AF65-F5344CB8AC3E}">
        <p14:creationId xmlns:p14="http://schemas.microsoft.com/office/powerpoint/2010/main" val="2762846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C86579A-9C7A-4393-80FB-44A3116B2EAE}" type="datetimeFigureOut">
              <a:rPr lang="en-US" smtClean="0"/>
              <a:t>2/26/2020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E1E499C-09A8-40C3-8980-59EB5AB0CA84}" type="slidenum">
              <a:rPr lang="en-US" smtClean="0"/>
              <a:t>‹#›</a:t>
            </a:fld>
            <a:endParaRPr lang="en-US" dirty="0"/>
          </a:p>
        </p:txBody>
      </p:sp>
    </p:spTree>
    <p:extLst>
      <p:ext uri="{BB962C8B-B14F-4D97-AF65-F5344CB8AC3E}">
        <p14:creationId xmlns:p14="http://schemas.microsoft.com/office/powerpoint/2010/main" val="359221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C86579A-9C7A-4393-80FB-44A3116B2EAE}" type="datetimeFigureOut">
              <a:rPr lang="en-US" smtClean="0"/>
              <a:t>2/26/2020</a:t>
            </a:fld>
            <a:endParaRPr lang="en-US" dirty="0"/>
          </a:p>
        </p:txBody>
      </p:sp>
      <p:sp>
        <p:nvSpPr>
          <p:cNvPr id="8" name="Footer Placeholder 7"/>
          <p:cNvSpPr>
            <a:spLocks noGrp="1"/>
          </p:cNvSpPr>
          <p:nvPr>
            <p:ph type="ftr" sz="quarter" idx="11"/>
          </p:nvPr>
        </p:nvSpPr>
        <p:spPr>
          <a:xfrm>
            <a:off x="304800" y="6285398"/>
            <a:ext cx="8534400" cy="549275"/>
          </a:xfrm>
        </p:spPr>
        <p:txBody>
          <a:bodyPr/>
          <a:lstStyle>
            <a:lvl1pPr algn="l">
              <a:defRPr baseline="0">
                <a:solidFill>
                  <a:schemeClr val="tx1"/>
                </a:solidFill>
              </a:defRPr>
            </a:lvl1pPr>
          </a:lstStyle>
          <a:p>
            <a:endParaRPr lang="en-US" dirty="0"/>
          </a:p>
        </p:txBody>
      </p:sp>
      <p:sp>
        <p:nvSpPr>
          <p:cNvPr id="9" name="Slide Number Placeholder 8"/>
          <p:cNvSpPr>
            <a:spLocks noGrp="1"/>
          </p:cNvSpPr>
          <p:nvPr>
            <p:ph type="sldNum" sz="quarter" idx="12"/>
          </p:nvPr>
        </p:nvSpPr>
        <p:spPr/>
        <p:txBody>
          <a:bodyPr/>
          <a:lstStyle/>
          <a:p>
            <a:fld id="{4E1E499C-09A8-40C3-8980-59EB5AB0CA84}" type="slidenum">
              <a:rPr lang="en-US" smtClean="0"/>
              <a:t>‹#›</a:t>
            </a:fld>
            <a:endParaRPr lang="en-US" dirty="0"/>
          </a:p>
        </p:txBody>
      </p:sp>
    </p:spTree>
    <p:extLst>
      <p:ext uri="{BB962C8B-B14F-4D97-AF65-F5344CB8AC3E}">
        <p14:creationId xmlns:p14="http://schemas.microsoft.com/office/powerpoint/2010/main" val="4176790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C86579A-9C7A-4393-80FB-44A3116B2EAE}" type="datetimeFigureOut">
              <a:rPr lang="en-US" smtClean="0"/>
              <a:t>2/26/2020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E1E499C-09A8-40C3-8980-59EB5AB0CA84}" type="slidenum">
              <a:rPr lang="en-US" smtClean="0"/>
              <a:t>‹#›</a:t>
            </a:fld>
            <a:endParaRPr lang="en-US" dirty="0"/>
          </a:p>
        </p:txBody>
      </p:sp>
    </p:spTree>
    <p:extLst>
      <p:ext uri="{BB962C8B-B14F-4D97-AF65-F5344CB8AC3E}">
        <p14:creationId xmlns:p14="http://schemas.microsoft.com/office/powerpoint/2010/main" val="3221856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6C86579A-9C7A-4393-80FB-44A3116B2EAE}" type="datetimeFigureOut">
              <a:rPr lang="en-US" smtClean="0"/>
              <a:t>2/26/2020</a:t>
            </a:fld>
            <a:endParaRPr lang="en-US" dirty="0"/>
          </a:p>
        </p:txBody>
      </p:sp>
      <p:sp>
        <p:nvSpPr>
          <p:cNvPr id="4" name="Footer Placeholder 3"/>
          <p:cNvSpPr>
            <a:spLocks noGrp="1"/>
          </p:cNvSpPr>
          <p:nvPr>
            <p:ph type="ftr" sz="quarter" idx="11"/>
          </p:nvPr>
        </p:nvSpPr>
        <p:spPr>
          <a:xfrm>
            <a:off x="533400" y="6346695"/>
            <a:ext cx="8229600" cy="517525"/>
          </a:xfrm>
        </p:spPr>
        <p:txBody>
          <a:bodyPr/>
          <a:lstStyle>
            <a:lvl1pPr algn="l">
              <a:defRPr>
                <a:solidFill>
                  <a:schemeClr val="tx1"/>
                </a:solidFill>
              </a:defRPr>
            </a:lvl1pPr>
          </a:lstStyle>
          <a:p>
            <a:r>
              <a:rPr lang="en-US" dirty="0"/>
              <a:t>Source: Fatal injury data were generated by the CPWR Data Center with restricted access to the BLS CFOI micro data. The views expressed here do not necessarily reflect the views of the BLS. </a:t>
            </a:r>
          </a:p>
          <a:p>
            <a:endParaRPr lang="en-US" dirty="0"/>
          </a:p>
          <a:p>
            <a:endParaRPr lang="en-US" dirty="0"/>
          </a:p>
        </p:txBody>
      </p:sp>
      <p:sp>
        <p:nvSpPr>
          <p:cNvPr id="5" name="Slide Number Placeholder 4"/>
          <p:cNvSpPr>
            <a:spLocks noGrp="1"/>
          </p:cNvSpPr>
          <p:nvPr>
            <p:ph type="sldNum" sz="quarter" idx="12"/>
          </p:nvPr>
        </p:nvSpPr>
        <p:spPr/>
        <p:txBody>
          <a:bodyPr/>
          <a:lstStyle/>
          <a:p>
            <a:fld id="{4E1E499C-09A8-40C3-8980-59EB5AB0CA84}" type="slidenum">
              <a:rPr lang="en-US" smtClean="0"/>
              <a:t>‹#›</a:t>
            </a:fld>
            <a:endParaRPr lang="en-US" dirty="0"/>
          </a:p>
        </p:txBody>
      </p:sp>
    </p:spTree>
    <p:extLst>
      <p:ext uri="{BB962C8B-B14F-4D97-AF65-F5344CB8AC3E}">
        <p14:creationId xmlns:p14="http://schemas.microsoft.com/office/powerpoint/2010/main" val="323565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86579A-9C7A-4393-80FB-44A3116B2EAE}" type="datetimeFigureOut">
              <a:rPr lang="en-US" smtClean="0"/>
              <a:t>2/26/2020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E1E499C-09A8-40C3-8980-59EB5AB0CA84}" type="slidenum">
              <a:rPr lang="en-US" smtClean="0"/>
              <a:t>‹#›</a:t>
            </a:fld>
            <a:endParaRPr lang="en-US" dirty="0"/>
          </a:p>
        </p:txBody>
      </p:sp>
    </p:spTree>
    <p:extLst>
      <p:ext uri="{BB962C8B-B14F-4D97-AF65-F5344CB8AC3E}">
        <p14:creationId xmlns:p14="http://schemas.microsoft.com/office/powerpoint/2010/main" val="796191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86579A-9C7A-4393-80FB-44A3116B2EAE}" type="datetimeFigureOut">
              <a:rPr lang="en-US" smtClean="0"/>
              <a:t>2/26/2020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E1E499C-09A8-40C3-8980-59EB5AB0CA84}" type="slidenum">
              <a:rPr lang="en-US" smtClean="0"/>
              <a:t>‹#›</a:t>
            </a:fld>
            <a:endParaRPr lang="en-US" dirty="0"/>
          </a:p>
        </p:txBody>
      </p:sp>
    </p:spTree>
    <p:extLst>
      <p:ext uri="{BB962C8B-B14F-4D97-AF65-F5344CB8AC3E}">
        <p14:creationId xmlns:p14="http://schemas.microsoft.com/office/powerpoint/2010/main" val="790475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86579A-9C7A-4393-80FB-44A3116B2EAE}" type="datetimeFigureOut">
              <a:rPr lang="en-US" smtClean="0"/>
              <a:t>2/26/2020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1E499C-09A8-40C3-8980-59EB5AB0CA84}" type="slidenum">
              <a:rPr lang="en-US" smtClean="0"/>
              <a:t>‹#›</a:t>
            </a:fld>
            <a:endParaRPr lang="en-US" dirty="0"/>
          </a:p>
        </p:txBody>
      </p:sp>
    </p:spTree>
    <p:extLst>
      <p:ext uri="{BB962C8B-B14F-4D97-AF65-F5344CB8AC3E}">
        <p14:creationId xmlns:p14="http://schemas.microsoft.com/office/powerpoint/2010/main" val="2612517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61" r:id="rId7"/>
    <p:sldLayoutId id="2147483655" r:id="rId8"/>
    <p:sldLayoutId id="2147483656" r:id="rId9"/>
    <p:sldLayoutId id="2147483657" r:id="rId10"/>
    <p:sldLayoutId id="2147483658" r:id="rId11"/>
    <p:sldLayoutId id="2147483659" r:id="rId12"/>
    <p:sldLayoutId id="2147483662"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hyperlink" Target="https://www.bls.gov/iif/" TargetMode="External"/></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hyperlink" Target="https://www.bls.gov/iif/" TargetMode="External"/></Relationships>
</file>

<file path=ppt/slides/_rels/slide20.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53998"/>
          </a:xfrm>
        </p:spPr>
        <p:txBody>
          <a:bodyPr vert="horz" lIns="91440" tIns="45720" rIns="91440" bIns="45720" rtlCol="0" anchor="ctr">
            <a:noAutofit/>
          </a:bodyPr>
          <a:lstStyle/>
          <a:p>
            <a:pPr algn="l"/>
            <a:r>
              <a:rPr lang="en-US" sz="2000" b="1" dirty="0">
                <a:latin typeface="Times New Roman" panose="02020603050405020304" pitchFamily="18" charset="0"/>
                <a:cs typeface="Times New Roman" panose="02020603050405020304" pitchFamily="18" charset="0"/>
              </a:rPr>
              <a:t>1. Number of unintentional overdose fatalities, all industries, 2011-2018</a:t>
            </a:r>
            <a:endParaRPr lang="en-US" sz="20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7" name="Chart Placeholder 3"/>
          <p:cNvGraphicFramePr>
            <a:graphicFrameLocks noGrp="1"/>
          </p:cNvGraphicFramePr>
          <p:nvPr>
            <p:ph sz="quarter" idx="4"/>
            <p:extLst>
              <p:ext uri="{D42A27DB-BD31-4B8C-83A1-F6EECF244321}">
                <p14:modId xmlns:p14="http://schemas.microsoft.com/office/powerpoint/2010/main" val="3652019885"/>
              </p:ext>
            </p:extLst>
          </p:nvPr>
        </p:nvGraphicFramePr>
        <p:xfrm>
          <a:off x="304800" y="1022310"/>
          <a:ext cx="8686800" cy="5226090"/>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p:cNvSpPr/>
          <p:nvPr/>
        </p:nvSpPr>
        <p:spPr>
          <a:xfrm>
            <a:off x="0" y="6324600"/>
            <a:ext cx="9144000" cy="400110"/>
          </a:xfrm>
          <a:prstGeom prst="rect">
            <a:avLst/>
          </a:prstGeom>
        </p:spPr>
        <p:txBody>
          <a:bodyPr wrap="square">
            <a:spAutoFit/>
          </a:bodyPr>
          <a:lstStyle/>
          <a:p>
            <a:pPr lvl="0" eaLnBrk="0" hangingPunct="0"/>
            <a:r>
              <a:rPr lang="en-US" altLang="zh-CN" sz="1000" dirty="0">
                <a:solidFill>
                  <a:prstClr val="black"/>
                </a:solidFill>
                <a:latin typeface="Times New Roman" panose="02020603050405020304" pitchFamily="18" charset="0"/>
                <a:cs typeface="Times New Roman" panose="02020603050405020304" pitchFamily="18" charset="0"/>
              </a:rPr>
              <a:t>Source: </a:t>
            </a:r>
            <a:r>
              <a:rPr lang="en-US" sz="1000" dirty="0">
                <a:solidFill>
                  <a:prstClr val="black"/>
                </a:solidFill>
                <a:latin typeface="Times New Roman" panose="02020603050405020304" pitchFamily="18" charset="0"/>
                <a:cs typeface="Times New Roman" panose="02020603050405020304" pitchFamily="18" charset="0"/>
              </a:rPr>
              <a:t>Fatal injury data in 2011-2017 were generated by the CPWR Data Center with restricted access to the BLS CFOI micro data. Fatal injury data in 2018 were obtained from the following BLS website: </a:t>
            </a:r>
            <a:r>
              <a:rPr lang="en-US" sz="1000" dirty="0">
                <a:solidFill>
                  <a:prstClr val="black"/>
                </a:solidFill>
                <a:latin typeface="Times New Roman" panose="02020603050405020304" pitchFamily="18" charset="0"/>
                <a:cs typeface="Times New Roman" panose="02020603050405020304" pitchFamily="18" charset="0"/>
                <a:hlinkClick r:id="rId4"/>
              </a:rPr>
              <a:t>https://www.bls.gov/iif/</a:t>
            </a:r>
            <a:r>
              <a:rPr lang="en-US" sz="1000" dirty="0">
                <a:solidFill>
                  <a:prstClr val="black"/>
                </a:solidFill>
                <a:latin typeface="Times New Roman" panose="02020603050405020304" pitchFamily="18" charset="0"/>
                <a:cs typeface="Times New Roman" panose="02020603050405020304" pitchFamily="18" charset="0"/>
              </a:rPr>
              <a:t>. The views expressed here do not necessarily reflect the views of the BLS. </a:t>
            </a:r>
          </a:p>
        </p:txBody>
      </p:sp>
    </p:spTree>
    <p:extLst>
      <p:ext uri="{BB962C8B-B14F-4D97-AF65-F5344CB8AC3E}">
        <p14:creationId xmlns:p14="http://schemas.microsoft.com/office/powerpoint/2010/main" val="1819564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1762732244"/>
              </p:ext>
            </p:extLst>
          </p:nvPr>
        </p:nvGraphicFramePr>
        <p:xfrm>
          <a:off x="-685800" y="1524000"/>
          <a:ext cx="6019800" cy="426720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342900" y="435114"/>
            <a:ext cx="8458200" cy="707886"/>
          </a:xfrm>
          <a:prstGeom prst="rect">
            <a:avLst/>
          </a:prstGeom>
        </p:spPr>
        <p:txBody>
          <a:bodyPr wrap="square">
            <a:spAutoFit/>
          </a:bodyPr>
          <a:lstStyle/>
          <a:p>
            <a:r>
              <a:rPr lang="en-US" sz="2000" b="1" dirty="0">
                <a:latin typeface="Times New Roman" panose="02020603050405020304" pitchFamily="18" charset="0"/>
                <a:cs typeface="Times New Roman" panose="02020603050405020304" pitchFamily="18" charset="0"/>
              </a:rPr>
              <a:t>10. Distribution of fatalities in construction, by employee status, overdose </a:t>
            </a:r>
          </a:p>
          <a:p>
            <a:r>
              <a:rPr lang="en-US" sz="2000" b="1" dirty="0">
                <a:latin typeface="Times New Roman" panose="02020603050405020304" pitchFamily="18" charset="0"/>
                <a:cs typeface="Times New Roman" panose="02020603050405020304" pitchFamily="18" charset="0"/>
              </a:rPr>
              <a:t>      versus other causes, sum of 2011-2017</a:t>
            </a:r>
            <a:endParaRPr lang="en-US" sz="20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6" name="Chart 5">
            <a:extLst>
              <a:ext uri="{FF2B5EF4-FFF2-40B4-BE49-F238E27FC236}">
                <a16:creationId xmlns:a16="http://schemas.microsoft.com/office/drawing/2014/main" id="{28D5B1B0-ACED-4709-82D7-786C2F9EF1E1}"/>
              </a:ext>
            </a:extLst>
          </p:cNvPr>
          <p:cNvGraphicFramePr/>
          <p:nvPr>
            <p:extLst>
              <p:ext uri="{D42A27DB-BD31-4B8C-83A1-F6EECF244321}">
                <p14:modId xmlns:p14="http://schemas.microsoft.com/office/powerpoint/2010/main" val="3067709375"/>
              </p:ext>
            </p:extLst>
          </p:nvPr>
        </p:nvGraphicFramePr>
        <p:xfrm>
          <a:off x="3962400" y="1524000"/>
          <a:ext cx="6019800" cy="4267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id="{1BD81C0F-9D09-4EA2-A9C8-3524FB6DF206}"/>
              </a:ext>
            </a:extLst>
          </p:cNvPr>
          <p:cNvGraphicFramePr/>
          <p:nvPr>
            <p:extLst>
              <p:ext uri="{D42A27DB-BD31-4B8C-83A1-F6EECF244321}">
                <p14:modId xmlns:p14="http://schemas.microsoft.com/office/powerpoint/2010/main" val="2793594473"/>
              </p:ext>
            </p:extLst>
          </p:nvPr>
        </p:nvGraphicFramePr>
        <p:xfrm>
          <a:off x="1600200" y="5334000"/>
          <a:ext cx="5562600" cy="673874"/>
        </p:xfrm>
        <a:graphic>
          <a:graphicData uri="http://schemas.openxmlformats.org/drawingml/2006/chart">
            <c:chart xmlns:c="http://schemas.openxmlformats.org/drawingml/2006/chart" xmlns:r="http://schemas.openxmlformats.org/officeDocument/2006/relationships" r:id="rId5"/>
          </a:graphicData>
        </a:graphic>
      </p:graphicFrame>
      <p:sp>
        <p:nvSpPr>
          <p:cNvPr id="9" name="Rectangle 8"/>
          <p:cNvSpPr/>
          <p:nvPr/>
        </p:nvSpPr>
        <p:spPr>
          <a:xfrm>
            <a:off x="0" y="6305998"/>
            <a:ext cx="9144000" cy="553998"/>
          </a:xfrm>
          <a:prstGeom prst="rect">
            <a:avLst/>
          </a:prstGeom>
        </p:spPr>
        <p:txBody>
          <a:bodyPr wrap="square">
            <a:spAutoFit/>
          </a:bodyPr>
          <a:lstStyle/>
          <a:p>
            <a:pPr lvl="0" eaLnBrk="0" hangingPunct="0"/>
            <a:r>
              <a:rPr lang="en-US" altLang="zh-CN" sz="1000" dirty="0">
                <a:solidFill>
                  <a:prstClr val="black"/>
                </a:solidFill>
                <a:latin typeface="Times New Roman" panose="02020603050405020304" pitchFamily="18" charset="0"/>
                <a:cs typeface="Times New Roman" panose="02020603050405020304" pitchFamily="18" charset="0"/>
              </a:rPr>
              <a:t>Note: “Others” include work for family business, volunteer, and type of employment not reported.</a:t>
            </a:r>
          </a:p>
          <a:p>
            <a:pPr lvl="0" eaLnBrk="0" hangingPunct="0"/>
            <a:r>
              <a:rPr lang="en-US" altLang="zh-CN" sz="1000" dirty="0">
                <a:solidFill>
                  <a:prstClr val="black"/>
                </a:solidFill>
                <a:latin typeface="Times New Roman" panose="02020603050405020304" pitchFamily="18" charset="0"/>
                <a:cs typeface="Times New Roman" panose="02020603050405020304" pitchFamily="18" charset="0"/>
              </a:rPr>
              <a:t>Source: </a:t>
            </a:r>
            <a:r>
              <a:rPr lang="en-US" sz="1000" dirty="0">
                <a:solidFill>
                  <a:prstClr val="black"/>
                </a:solidFill>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a:t>
            </a:r>
          </a:p>
        </p:txBody>
      </p:sp>
    </p:spTree>
    <p:extLst>
      <p:ext uri="{BB962C8B-B14F-4D97-AF65-F5344CB8AC3E}">
        <p14:creationId xmlns:p14="http://schemas.microsoft.com/office/powerpoint/2010/main" val="328240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381000" y="381000"/>
            <a:ext cx="8382000" cy="591979"/>
          </a:xfrm>
        </p:spPr>
        <p:txBody>
          <a:bodyPr vert="horz" lIns="91440" tIns="45720" rIns="91440" bIns="45720" rtlCol="0" anchor="ctr">
            <a:normAutofit/>
          </a:bodyPr>
          <a:lstStyle/>
          <a:p>
            <a:pPr algn="l"/>
            <a:r>
              <a:rPr lang="en-US" sz="2000" b="1" dirty="0">
                <a:latin typeface="Times New Roman" panose="02020603050405020304" pitchFamily="18" charset="0"/>
                <a:cs typeface="Times New Roman" panose="02020603050405020304" pitchFamily="18" charset="0"/>
              </a:rPr>
              <a:t>11. Prescribed opioid use, construction versus all industries, 2011-2017</a:t>
            </a:r>
          </a:p>
        </p:txBody>
      </p:sp>
      <p:sp>
        <p:nvSpPr>
          <p:cNvPr id="9220" name="Rectangle 4"/>
          <p:cNvSpPr>
            <a:spLocks noChangeArrowheads="1"/>
          </p:cNvSpPr>
          <p:nvPr/>
        </p:nvSpPr>
        <p:spPr bwMode="auto">
          <a:xfrm>
            <a:off x="0" y="6553200"/>
            <a:ext cx="9144000" cy="246221"/>
          </a:xfrm>
          <a:prstGeom prst="rect">
            <a:avLst/>
          </a:prstGeom>
          <a:noFill/>
          <a:ln w="9525">
            <a:noFill/>
            <a:miter lim="800000"/>
            <a:headEnd/>
            <a:tailEnd/>
          </a:ln>
        </p:spPr>
        <p:txBody>
          <a:bodyPr wrap="square">
            <a:spAutoFit/>
          </a:bodyPr>
          <a:lstStyle/>
          <a:p>
            <a:pPr eaLnBrk="0" hangingPunct="0"/>
            <a:r>
              <a:rPr lang="en-US" sz="1000" dirty="0">
                <a:solidFill>
                  <a:srgbClr val="000000"/>
                </a:solidFill>
                <a:latin typeface="Times New Roman" panose="02020603050405020304" pitchFamily="18" charset="0"/>
                <a:cs typeface="Times New Roman" panose="02020603050405020304" pitchFamily="18" charset="0"/>
              </a:rPr>
              <a:t>Source: 2011-2017 Medical Expenditure Panel Survey. </a:t>
            </a:r>
            <a:r>
              <a:rPr lang="en-US" sz="1000" dirty="0">
                <a:latin typeface="Times New Roman" panose="02020603050405020304" pitchFamily="18" charset="0"/>
                <a:cs typeface="Times New Roman" panose="02020603050405020304" pitchFamily="18" charset="0"/>
              </a:rPr>
              <a:t>Calculations by the CPWR Data Center.</a:t>
            </a:r>
            <a:r>
              <a:rPr lang="en-US" sz="1000" dirty="0">
                <a:solidFill>
                  <a:srgbClr val="000000"/>
                </a:solidFill>
                <a:latin typeface="Times New Roman" panose="02020603050405020304" pitchFamily="18" charset="0"/>
                <a:cs typeface="Times New Roman" panose="02020603050405020304" pitchFamily="18" charset="0"/>
              </a:rPr>
              <a:t> </a:t>
            </a:r>
            <a:endParaRPr lang="en-US" sz="1200" dirty="0">
              <a:solidFill>
                <a:srgbClr val="000000"/>
              </a:solidFill>
              <a:latin typeface="Times New Roman" panose="02020603050405020304" pitchFamily="18" charset="0"/>
              <a:cs typeface="Times New Roman" panose="02020603050405020304" pitchFamily="18" charset="0"/>
            </a:endParaRPr>
          </a:p>
        </p:txBody>
      </p:sp>
      <p:graphicFrame>
        <p:nvGraphicFramePr>
          <p:cNvPr id="6" name="Object 3"/>
          <p:cNvGraphicFramePr>
            <a:graphicFrameLocks noChangeAspect="1"/>
          </p:cNvGraphicFramePr>
          <p:nvPr>
            <p:extLst>
              <p:ext uri="{D42A27DB-BD31-4B8C-83A1-F6EECF244321}">
                <p14:modId xmlns:p14="http://schemas.microsoft.com/office/powerpoint/2010/main" val="651737405"/>
              </p:ext>
            </p:extLst>
          </p:nvPr>
        </p:nvGraphicFramePr>
        <p:xfrm>
          <a:off x="381000" y="1066800"/>
          <a:ext cx="8382000" cy="5410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80244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342900" y="381000"/>
            <a:ext cx="8458200" cy="838200"/>
          </a:xfrm>
        </p:spPr>
        <p:txBody>
          <a:bodyPr vert="horz" lIns="91440" tIns="45720" rIns="91440" bIns="45720" rtlCol="0" anchor="ctr">
            <a:normAutofit/>
          </a:bodyPr>
          <a:lstStyle/>
          <a:p>
            <a:pPr algn="l"/>
            <a:r>
              <a:rPr lang="en-US" sz="2000" b="1" dirty="0">
                <a:latin typeface="Times New Roman" panose="02020603050405020304" pitchFamily="18" charset="0"/>
                <a:cs typeface="Times New Roman" panose="02020603050405020304" pitchFamily="18" charset="0"/>
              </a:rPr>
              <a:t>12. Prescribed pain reliever use, construction versus all industries, average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of 2011-2017</a:t>
            </a:r>
          </a:p>
        </p:txBody>
      </p:sp>
      <p:graphicFrame>
        <p:nvGraphicFramePr>
          <p:cNvPr id="5" name="Object 3"/>
          <p:cNvGraphicFramePr>
            <a:graphicFrameLocks noGrp="1" noChangeAspect="1"/>
          </p:cNvGraphicFramePr>
          <p:nvPr>
            <p:ph type="chart" idx="4294967295"/>
            <p:extLst>
              <p:ext uri="{D42A27DB-BD31-4B8C-83A1-F6EECF244321}">
                <p14:modId xmlns:p14="http://schemas.microsoft.com/office/powerpoint/2010/main" val="3356620459"/>
              </p:ext>
            </p:extLst>
          </p:nvPr>
        </p:nvGraphicFramePr>
        <p:xfrm>
          <a:off x="456185" y="1371600"/>
          <a:ext cx="8231630"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4">
            <a:extLst>
              <a:ext uri="{FF2B5EF4-FFF2-40B4-BE49-F238E27FC236}">
                <a16:creationId xmlns:a16="http://schemas.microsoft.com/office/drawing/2014/main" id="{61B35E4E-41C5-42F5-A259-379D44163FDE}"/>
              </a:ext>
            </a:extLst>
          </p:cNvPr>
          <p:cNvSpPr>
            <a:spLocks noChangeArrowheads="1"/>
          </p:cNvSpPr>
          <p:nvPr/>
        </p:nvSpPr>
        <p:spPr bwMode="auto">
          <a:xfrm>
            <a:off x="0" y="6553200"/>
            <a:ext cx="9144000" cy="246221"/>
          </a:xfrm>
          <a:prstGeom prst="rect">
            <a:avLst/>
          </a:prstGeom>
          <a:noFill/>
          <a:ln w="9525">
            <a:noFill/>
            <a:miter lim="800000"/>
            <a:headEnd/>
            <a:tailEnd/>
          </a:ln>
        </p:spPr>
        <p:txBody>
          <a:bodyPr wrap="square">
            <a:spAutoFit/>
          </a:bodyPr>
          <a:lstStyle/>
          <a:p>
            <a:pPr eaLnBrk="0" hangingPunct="0"/>
            <a:r>
              <a:rPr lang="en-US" sz="1000" dirty="0">
                <a:solidFill>
                  <a:srgbClr val="000000"/>
                </a:solidFill>
                <a:latin typeface="Times New Roman" panose="02020603050405020304" pitchFamily="18" charset="0"/>
                <a:cs typeface="Times New Roman" panose="02020603050405020304" pitchFamily="18" charset="0"/>
              </a:rPr>
              <a:t>Source: 2011-2017 Medical Expenditure Panel Survey. </a:t>
            </a:r>
            <a:r>
              <a:rPr lang="en-US" sz="1000" dirty="0">
                <a:latin typeface="Times New Roman" panose="02020603050405020304" pitchFamily="18" charset="0"/>
                <a:cs typeface="Times New Roman" panose="02020603050405020304" pitchFamily="18" charset="0"/>
              </a:rPr>
              <a:t>Calculations by the CPWR Data Center.</a:t>
            </a:r>
            <a:r>
              <a:rPr lang="en-US" sz="1000" dirty="0">
                <a:solidFill>
                  <a:srgbClr val="000000"/>
                </a:solidFill>
                <a:latin typeface="Times New Roman" panose="02020603050405020304" pitchFamily="18" charset="0"/>
                <a:cs typeface="Times New Roman" panose="02020603050405020304" pitchFamily="18" charset="0"/>
              </a:rPr>
              <a:t> </a:t>
            </a:r>
            <a:endParaRPr lang="en-US" sz="1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5954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411913" y="381000"/>
            <a:ext cx="8320175" cy="762000"/>
          </a:xfrm>
        </p:spPr>
        <p:txBody>
          <a:bodyPr vert="horz" lIns="91440" tIns="45720" rIns="91440" bIns="45720" rtlCol="0" anchor="ctr">
            <a:normAutofit/>
          </a:bodyPr>
          <a:lstStyle/>
          <a:p>
            <a:pPr algn="l"/>
            <a:r>
              <a:rPr lang="en-US" sz="2000" b="1" dirty="0">
                <a:latin typeface="Times New Roman" panose="02020603050405020304" pitchFamily="18" charset="0"/>
                <a:cs typeface="Times New Roman" panose="02020603050405020304" pitchFamily="18" charset="0"/>
              </a:rPr>
              <a:t>13. Prescribed pain reliever use among construction workers, by work-</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related injury, average of 2011-2017</a:t>
            </a:r>
          </a:p>
        </p:txBody>
      </p:sp>
      <p:graphicFrame>
        <p:nvGraphicFramePr>
          <p:cNvPr id="5" name="Object 3"/>
          <p:cNvGraphicFramePr>
            <a:graphicFrameLocks noGrp="1" noChangeAspect="1"/>
          </p:cNvGraphicFramePr>
          <p:nvPr>
            <p:ph type="chart" idx="4294967295"/>
            <p:extLst>
              <p:ext uri="{D42A27DB-BD31-4B8C-83A1-F6EECF244321}">
                <p14:modId xmlns:p14="http://schemas.microsoft.com/office/powerpoint/2010/main" val="2701660383"/>
              </p:ext>
            </p:extLst>
          </p:nvPr>
        </p:nvGraphicFramePr>
        <p:xfrm>
          <a:off x="342900" y="1295400"/>
          <a:ext cx="84582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4">
            <a:extLst>
              <a:ext uri="{FF2B5EF4-FFF2-40B4-BE49-F238E27FC236}">
                <a16:creationId xmlns:a16="http://schemas.microsoft.com/office/drawing/2014/main" id="{016DF034-C920-4019-A2E3-0FD132F274F0}"/>
              </a:ext>
            </a:extLst>
          </p:cNvPr>
          <p:cNvSpPr>
            <a:spLocks noChangeArrowheads="1"/>
          </p:cNvSpPr>
          <p:nvPr/>
        </p:nvSpPr>
        <p:spPr bwMode="auto">
          <a:xfrm>
            <a:off x="0" y="6553200"/>
            <a:ext cx="9144000" cy="246221"/>
          </a:xfrm>
          <a:prstGeom prst="rect">
            <a:avLst/>
          </a:prstGeom>
          <a:noFill/>
          <a:ln w="9525">
            <a:noFill/>
            <a:miter lim="800000"/>
            <a:headEnd/>
            <a:tailEnd/>
          </a:ln>
        </p:spPr>
        <p:txBody>
          <a:bodyPr wrap="square">
            <a:spAutoFit/>
          </a:bodyPr>
          <a:lstStyle/>
          <a:p>
            <a:pPr eaLnBrk="0" hangingPunct="0"/>
            <a:r>
              <a:rPr lang="en-US" sz="1000" dirty="0">
                <a:solidFill>
                  <a:srgbClr val="000000"/>
                </a:solidFill>
                <a:latin typeface="Times New Roman" panose="02020603050405020304" pitchFamily="18" charset="0"/>
                <a:cs typeface="Times New Roman" panose="02020603050405020304" pitchFamily="18" charset="0"/>
              </a:rPr>
              <a:t>Source: 2011-2017 Medical Expenditure Panel Survey. </a:t>
            </a:r>
            <a:r>
              <a:rPr lang="en-US" sz="1000" dirty="0">
                <a:latin typeface="Times New Roman" panose="02020603050405020304" pitchFamily="18" charset="0"/>
                <a:cs typeface="Times New Roman" panose="02020603050405020304" pitchFamily="18" charset="0"/>
              </a:rPr>
              <a:t>Calculations by the CPWR Data Center.</a:t>
            </a:r>
            <a:r>
              <a:rPr lang="en-US" sz="1000" dirty="0">
                <a:solidFill>
                  <a:srgbClr val="000000"/>
                </a:solidFill>
                <a:latin typeface="Times New Roman" panose="02020603050405020304" pitchFamily="18" charset="0"/>
                <a:cs typeface="Times New Roman" panose="02020603050405020304" pitchFamily="18" charset="0"/>
              </a:rPr>
              <a:t> </a:t>
            </a:r>
            <a:endParaRPr lang="en-US" sz="1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2369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342900" y="304800"/>
            <a:ext cx="8458200" cy="914400"/>
          </a:xfrm>
        </p:spPr>
        <p:txBody>
          <a:bodyPr vert="horz" lIns="91440" tIns="45720" rIns="91440" bIns="45720" rtlCol="0" anchor="ctr">
            <a:normAutofit fontScale="90000"/>
          </a:bodyPr>
          <a:lstStyle/>
          <a:p>
            <a:pPr algn="l"/>
            <a:r>
              <a:rPr lang="en-US" sz="2000" b="1" dirty="0">
                <a:latin typeface="Times New Roman" panose="02020603050405020304" pitchFamily="18" charset="0"/>
                <a:cs typeface="Times New Roman" panose="02020603050405020304" pitchFamily="18" charset="0"/>
              </a:rPr>
              <a:t>14. Prescribed opioid use among construction workers, by age group, average of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2011-2017</a:t>
            </a:r>
          </a:p>
        </p:txBody>
      </p:sp>
      <p:graphicFrame>
        <p:nvGraphicFramePr>
          <p:cNvPr id="5" name="Object 3"/>
          <p:cNvGraphicFramePr>
            <a:graphicFrameLocks noGrp="1" noChangeAspect="1"/>
          </p:cNvGraphicFramePr>
          <p:nvPr>
            <p:ph type="chart" idx="4294967295"/>
            <p:extLst>
              <p:ext uri="{D42A27DB-BD31-4B8C-83A1-F6EECF244321}">
                <p14:modId xmlns:p14="http://schemas.microsoft.com/office/powerpoint/2010/main" val="3527175217"/>
              </p:ext>
            </p:extLst>
          </p:nvPr>
        </p:nvGraphicFramePr>
        <p:xfrm>
          <a:off x="342900" y="1301445"/>
          <a:ext cx="8458200" cy="5175555"/>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4">
            <a:extLst>
              <a:ext uri="{FF2B5EF4-FFF2-40B4-BE49-F238E27FC236}">
                <a16:creationId xmlns:a16="http://schemas.microsoft.com/office/drawing/2014/main" id="{AD578710-2537-4954-868C-522A0DD7E9E0}"/>
              </a:ext>
            </a:extLst>
          </p:cNvPr>
          <p:cNvSpPr>
            <a:spLocks noChangeArrowheads="1"/>
          </p:cNvSpPr>
          <p:nvPr/>
        </p:nvSpPr>
        <p:spPr bwMode="auto">
          <a:xfrm>
            <a:off x="0" y="6553200"/>
            <a:ext cx="9144000" cy="246221"/>
          </a:xfrm>
          <a:prstGeom prst="rect">
            <a:avLst/>
          </a:prstGeom>
          <a:noFill/>
          <a:ln w="9525">
            <a:noFill/>
            <a:miter lim="800000"/>
            <a:headEnd/>
            <a:tailEnd/>
          </a:ln>
        </p:spPr>
        <p:txBody>
          <a:bodyPr wrap="square">
            <a:spAutoFit/>
          </a:bodyPr>
          <a:lstStyle/>
          <a:p>
            <a:pPr eaLnBrk="0" hangingPunct="0"/>
            <a:r>
              <a:rPr lang="en-US" sz="1000" dirty="0">
                <a:solidFill>
                  <a:srgbClr val="000000"/>
                </a:solidFill>
                <a:latin typeface="Times New Roman" panose="02020603050405020304" pitchFamily="18" charset="0"/>
                <a:cs typeface="Times New Roman" panose="02020603050405020304" pitchFamily="18" charset="0"/>
              </a:rPr>
              <a:t>Source: 2011-2017 Medical Expenditure Panel Survey. </a:t>
            </a:r>
            <a:r>
              <a:rPr lang="en-US" sz="1000" dirty="0">
                <a:latin typeface="Times New Roman" panose="02020603050405020304" pitchFamily="18" charset="0"/>
                <a:cs typeface="Times New Roman" panose="02020603050405020304" pitchFamily="18" charset="0"/>
              </a:rPr>
              <a:t>Calculations by the CPWR Data Center.</a:t>
            </a:r>
            <a:r>
              <a:rPr lang="en-US" sz="1000" dirty="0">
                <a:solidFill>
                  <a:srgbClr val="000000"/>
                </a:solidFill>
                <a:latin typeface="Times New Roman" panose="02020603050405020304" pitchFamily="18" charset="0"/>
                <a:cs typeface="Times New Roman" panose="02020603050405020304" pitchFamily="18" charset="0"/>
              </a:rPr>
              <a:t> </a:t>
            </a:r>
            <a:endParaRPr lang="en-US" sz="1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3943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342900" y="304800"/>
            <a:ext cx="8458200" cy="914400"/>
          </a:xfrm>
        </p:spPr>
        <p:txBody>
          <a:bodyPr vert="horz" lIns="91440" tIns="45720" rIns="91440" bIns="45720" rtlCol="0" anchor="ctr">
            <a:normAutofit/>
          </a:bodyPr>
          <a:lstStyle/>
          <a:p>
            <a:pPr algn="l"/>
            <a:r>
              <a:rPr lang="en-US" sz="2000" b="1" dirty="0">
                <a:latin typeface="Times New Roman" panose="02020603050405020304" pitchFamily="18" charset="0"/>
                <a:cs typeface="Times New Roman" panose="02020603050405020304" pitchFamily="18" charset="0"/>
              </a:rPr>
              <a:t>15. Prescribed opioid use among construction workers, by race/ethnicity,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average of 2011-2017</a:t>
            </a:r>
          </a:p>
        </p:txBody>
      </p:sp>
      <p:graphicFrame>
        <p:nvGraphicFramePr>
          <p:cNvPr id="5" name="Object 3"/>
          <p:cNvGraphicFramePr>
            <a:graphicFrameLocks noGrp="1" noChangeAspect="1"/>
          </p:cNvGraphicFramePr>
          <p:nvPr>
            <p:ph type="chart" idx="4294967295"/>
            <p:extLst>
              <p:ext uri="{D42A27DB-BD31-4B8C-83A1-F6EECF244321}">
                <p14:modId xmlns:p14="http://schemas.microsoft.com/office/powerpoint/2010/main" val="1223278007"/>
              </p:ext>
            </p:extLst>
          </p:nvPr>
        </p:nvGraphicFramePr>
        <p:xfrm>
          <a:off x="342900" y="1295400"/>
          <a:ext cx="84582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4">
            <a:extLst>
              <a:ext uri="{FF2B5EF4-FFF2-40B4-BE49-F238E27FC236}">
                <a16:creationId xmlns:a16="http://schemas.microsoft.com/office/drawing/2014/main" id="{395E69A9-E473-4B4F-B361-BF3CA3F5B392}"/>
              </a:ext>
            </a:extLst>
          </p:cNvPr>
          <p:cNvSpPr>
            <a:spLocks noChangeArrowheads="1"/>
          </p:cNvSpPr>
          <p:nvPr/>
        </p:nvSpPr>
        <p:spPr bwMode="auto">
          <a:xfrm>
            <a:off x="0" y="6553200"/>
            <a:ext cx="9144000" cy="246221"/>
          </a:xfrm>
          <a:prstGeom prst="rect">
            <a:avLst/>
          </a:prstGeom>
          <a:noFill/>
          <a:ln w="9525">
            <a:noFill/>
            <a:miter lim="800000"/>
            <a:headEnd/>
            <a:tailEnd/>
          </a:ln>
        </p:spPr>
        <p:txBody>
          <a:bodyPr wrap="square">
            <a:spAutoFit/>
          </a:bodyPr>
          <a:lstStyle/>
          <a:p>
            <a:pPr eaLnBrk="0" hangingPunct="0"/>
            <a:r>
              <a:rPr lang="en-US" sz="1000" dirty="0">
                <a:solidFill>
                  <a:srgbClr val="000000"/>
                </a:solidFill>
                <a:latin typeface="Times New Roman" panose="02020603050405020304" pitchFamily="18" charset="0"/>
                <a:cs typeface="Times New Roman" panose="02020603050405020304" pitchFamily="18" charset="0"/>
              </a:rPr>
              <a:t>Source: 2011-2017 Medical Expenditure Panel Survey. </a:t>
            </a:r>
            <a:r>
              <a:rPr lang="en-US" sz="1000" dirty="0">
                <a:latin typeface="Times New Roman" panose="02020603050405020304" pitchFamily="18" charset="0"/>
                <a:cs typeface="Times New Roman" panose="02020603050405020304" pitchFamily="18" charset="0"/>
              </a:rPr>
              <a:t>Calculations by the CPWR Data Center.</a:t>
            </a:r>
            <a:r>
              <a:rPr lang="en-US" sz="1000" dirty="0">
                <a:solidFill>
                  <a:srgbClr val="000000"/>
                </a:solidFill>
                <a:latin typeface="Times New Roman" panose="02020603050405020304" pitchFamily="18" charset="0"/>
                <a:cs typeface="Times New Roman" panose="02020603050405020304" pitchFamily="18" charset="0"/>
              </a:rPr>
              <a:t> </a:t>
            </a:r>
            <a:endParaRPr lang="en-US" sz="1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76085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342900" y="304800"/>
            <a:ext cx="8458200" cy="914400"/>
          </a:xfrm>
        </p:spPr>
        <p:txBody>
          <a:bodyPr vert="horz" lIns="91440" tIns="45720" rIns="91440" bIns="45720" rtlCol="0" anchor="ctr">
            <a:normAutofit/>
          </a:bodyPr>
          <a:lstStyle/>
          <a:p>
            <a:pPr algn="l"/>
            <a:r>
              <a:rPr lang="en-US" sz="2000" b="1" dirty="0">
                <a:latin typeface="Times New Roman" panose="02020603050405020304" pitchFamily="18" charset="0"/>
                <a:cs typeface="Times New Roman" panose="02020603050405020304" pitchFamily="18" charset="0"/>
              </a:rPr>
              <a:t>16. Prescribed opioid use among construction workers, by gender, average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of 2011-2017</a:t>
            </a:r>
          </a:p>
        </p:txBody>
      </p:sp>
      <p:graphicFrame>
        <p:nvGraphicFramePr>
          <p:cNvPr id="5" name="Object 3"/>
          <p:cNvGraphicFramePr>
            <a:graphicFrameLocks noGrp="1" noChangeAspect="1"/>
          </p:cNvGraphicFramePr>
          <p:nvPr>
            <p:ph type="chart" idx="4294967295"/>
            <p:extLst>
              <p:ext uri="{D42A27DB-BD31-4B8C-83A1-F6EECF244321}">
                <p14:modId xmlns:p14="http://schemas.microsoft.com/office/powerpoint/2010/main" val="2103739176"/>
              </p:ext>
            </p:extLst>
          </p:nvPr>
        </p:nvGraphicFramePr>
        <p:xfrm>
          <a:off x="342900" y="1280442"/>
          <a:ext cx="8458200" cy="5044158"/>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4">
            <a:extLst>
              <a:ext uri="{FF2B5EF4-FFF2-40B4-BE49-F238E27FC236}">
                <a16:creationId xmlns:a16="http://schemas.microsoft.com/office/drawing/2014/main" id="{48481827-B141-412F-A056-7CEA8BEB9E21}"/>
              </a:ext>
            </a:extLst>
          </p:cNvPr>
          <p:cNvSpPr>
            <a:spLocks noChangeArrowheads="1"/>
          </p:cNvSpPr>
          <p:nvPr/>
        </p:nvSpPr>
        <p:spPr bwMode="auto">
          <a:xfrm>
            <a:off x="0" y="6553200"/>
            <a:ext cx="9144000" cy="246221"/>
          </a:xfrm>
          <a:prstGeom prst="rect">
            <a:avLst/>
          </a:prstGeom>
          <a:noFill/>
          <a:ln w="9525">
            <a:noFill/>
            <a:miter lim="800000"/>
            <a:headEnd/>
            <a:tailEnd/>
          </a:ln>
        </p:spPr>
        <p:txBody>
          <a:bodyPr wrap="square">
            <a:spAutoFit/>
          </a:bodyPr>
          <a:lstStyle/>
          <a:p>
            <a:pPr eaLnBrk="0" hangingPunct="0"/>
            <a:r>
              <a:rPr lang="en-US" sz="1000" dirty="0">
                <a:solidFill>
                  <a:srgbClr val="000000"/>
                </a:solidFill>
                <a:latin typeface="Times New Roman" panose="02020603050405020304" pitchFamily="18" charset="0"/>
                <a:cs typeface="Times New Roman" panose="02020603050405020304" pitchFamily="18" charset="0"/>
              </a:rPr>
              <a:t>Source: 2011-2017 Medical Expenditure Panel Survey. </a:t>
            </a:r>
            <a:r>
              <a:rPr lang="en-US" sz="1000" dirty="0">
                <a:latin typeface="Times New Roman" panose="02020603050405020304" pitchFamily="18" charset="0"/>
                <a:cs typeface="Times New Roman" panose="02020603050405020304" pitchFamily="18" charset="0"/>
              </a:rPr>
              <a:t>Calculations by the CPWR Data Center.</a:t>
            </a:r>
            <a:r>
              <a:rPr lang="en-US" sz="1000" dirty="0">
                <a:solidFill>
                  <a:srgbClr val="000000"/>
                </a:solidFill>
                <a:latin typeface="Times New Roman" panose="02020603050405020304" pitchFamily="18" charset="0"/>
                <a:cs typeface="Times New Roman" panose="02020603050405020304" pitchFamily="18" charset="0"/>
              </a:rPr>
              <a:t> </a:t>
            </a:r>
            <a:endParaRPr lang="en-US" sz="1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9101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342900" y="304800"/>
            <a:ext cx="8458200" cy="914400"/>
          </a:xfrm>
        </p:spPr>
        <p:txBody>
          <a:bodyPr vert="horz" lIns="91440" tIns="45720" rIns="91440" bIns="45720" rtlCol="0" anchor="ctr">
            <a:normAutofit/>
          </a:bodyPr>
          <a:lstStyle/>
          <a:p>
            <a:pPr algn="l"/>
            <a:r>
              <a:rPr lang="en-US" sz="2000" b="1" dirty="0">
                <a:latin typeface="Times New Roman" panose="02020603050405020304" pitchFamily="18" charset="0"/>
                <a:cs typeface="Times New Roman" panose="02020603050405020304" pitchFamily="18" charset="0"/>
              </a:rPr>
              <a:t>17. Prescribed pain reliever use among construction workers, by health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insurance coverage, average of 2011-2017</a:t>
            </a:r>
          </a:p>
        </p:txBody>
      </p:sp>
      <p:graphicFrame>
        <p:nvGraphicFramePr>
          <p:cNvPr id="5" name="Object 3"/>
          <p:cNvGraphicFramePr>
            <a:graphicFrameLocks noGrp="1" noChangeAspect="1"/>
          </p:cNvGraphicFramePr>
          <p:nvPr>
            <p:ph type="chart" idx="4294967295"/>
            <p:extLst>
              <p:ext uri="{D42A27DB-BD31-4B8C-83A1-F6EECF244321}">
                <p14:modId xmlns:p14="http://schemas.microsoft.com/office/powerpoint/2010/main" val="2998241978"/>
              </p:ext>
            </p:extLst>
          </p:nvPr>
        </p:nvGraphicFramePr>
        <p:xfrm>
          <a:off x="342900" y="1295400"/>
          <a:ext cx="84582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4">
            <a:extLst>
              <a:ext uri="{FF2B5EF4-FFF2-40B4-BE49-F238E27FC236}">
                <a16:creationId xmlns:a16="http://schemas.microsoft.com/office/drawing/2014/main" id="{41EA120C-BBE5-41B6-A22D-0A2F8CD9C6D2}"/>
              </a:ext>
            </a:extLst>
          </p:cNvPr>
          <p:cNvSpPr>
            <a:spLocks noChangeArrowheads="1"/>
          </p:cNvSpPr>
          <p:nvPr/>
        </p:nvSpPr>
        <p:spPr bwMode="auto">
          <a:xfrm>
            <a:off x="0" y="6553200"/>
            <a:ext cx="9144000" cy="246221"/>
          </a:xfrm>
          <a:prstGeom prst="rect">
            <a:avLst/>
          </a:prstGeom>
          <a:noFill/>
          <a:ln w="9525">
            <a:noFill/>
            <a:miter lim="800000"/>
            <a:headEnd/>
            <a:tailEnd/>
          </a:ln>
        </p:spPr>
        <p:txBody>
          <a:bodyPr wrap="square">
            <a:spAutoFit/>
          </a:bodyPr>
          <a:lstStyle/>
          <a:p>
            <a:pPr eaLnBrk="0" hangingPunct="0"/>
            <a:r>
              <a:rPr lang="en-US" sz="1000" dirty="0">
                <a:solidFill>
                  <a:srgbClr val="000000"/>
                </a:solidFill>
                <a:latin typeface="Times New Roman" panose="02020603050405020304" pitchFamily="18" charset="0"/>
                <a:cs typeface="Times New Roman" panose="02020603050405020304" pitchFamily="18" charset="0"/>
              </a:rPr>
              <a:t>Source: 2011-2017 Medical Expenditure Panel Survey. </a:t>
            </a:r>
            <a:r>
              <a:rPr lang="en-US" sz="1000" dirty="0">
                <a:latin typeface="Times New Roman" panose="02020603050405020304" pitchFamily="18" charset="0"/>
                <a:cs typeface="Times New Roman" panose="02020603050405020304" pitchFamily="18" charset="0"/>
              </a:rPr>
              <a:t>Calculations by the CPWR Data Center.</a:t>
            </a:r>
            <a:r>
              <a:rPr lang="en-US" sz="1000" dirty="0">
                <a:solidFill>
                  <a:srgbClr val="000000"/>
                </a:solidFill>
                <a:latin typeface="Times New Roman" panose="02020603050405020304" pitchFamily="18" charset="0"/>
                <a:cs typeface="Times New Roman" panose="02020603050405020304" pitchFamily="18" charset="0"/>
              </a:rPr>
              <a:t> </a:t>
            </a:r>
            <a:endParaRPr lang="en-US" sz="1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0021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38840" y="304800"/>
            <a:ext cx="8466320" cy="601674"/>
          </a:xfrm>
        </p:spPr>
        <p:txBody>
          <a:bodyPr vert="horz" lIns="91440" tIns="45720" rIns="91440" bIns="45720" rtlCol="0" anchor="ctr">
            <a:noAutofit/>
          </a:bodyPr>
          <a:lstStyle/>
          <a:p>
            <a:pPr algn="l"/>
            <a:r>
              <a:rPr lang="en-US" sz="2000" b="1" dirty="0">
                <a:latin typeface="Times New Roman" panose="02020603050405020304" pitchFamily="18" charset="0"/>
                <a:cs typeface="Times New Roman" panose="02020603050405020304" pitchFamily="18" charset="0"/>
              </a:rPr>
              <a:t>18. Illicit opioid use during lifetime, by major industry, average of 2011-2014</a:t>
            </a:r>
          </a:p>
        </p:txBody>
      </p:sp>
      <p:graphicFrame>
        <p:nvGraphicFramePr>
          <p:cNvPr id="4" name="Object 3"/>
          <p:cNvGraphicFramePr>
            <a:graphicFrameLocks noGrp="1" noChangeAspect="1"/>
          </p:cNvGraphicFramePr>
          <p:nvPr>
            <p:ph type="chart" idx="1"/>
            <p:extLst>
              <p:ext uri="{D42A27DB-BD31-4B8C-83A1-F6EECF244321}">
                <p14:modId xmlns:p14="http://schemas.microsoft.com/office/powerpoint/2010/main" val="3399316657"/>
              </p:ext>
            </p:extLst>
          </p:nvPr>
        </p:nvGraphicFramePr>
        <p:xfrm>
          <a:off x="436120" y="990600"/>
          <a:ext cx="8271760" cy="5334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C0E1CC10-40CC-4D00-AC97-84A3BDF74010}"/>
              </a:ext>
            </a:extLst>
          </p:cNvPr>
          <p:cNvSpPr txBox="1"/>
          <p:nvPr/>
        </p:nvSpPr>
        <p:spPr>
          <a:xfrm>
            <a:off x="0" y="6553200"/>
            <a:ext cx="9144000" cy="246221"/>
          </a:xfrm>
          <a:prstGeom prst="rect">
            <a:avLst/>
          </a:prstGeom>
          <a:noFill/>
        </p:spPr>
        <p:txBody>
          <a:bodyPr wrap="square" rtlCol="0">
            <a:spAutoFit/>
          </a:bodyPr>
          <a:lstStyle/>
          <a:p>
            <a:r>
              <a:rPr lang="en-US" sz="1000" dirty="0">
                <a:latin typeface="Times New Roman" panose="02020603050405020304" pitchFamily="18" charset="0"/>
                <a:cs typeface="Times New Roman" panose="02020603050405020304" pitchFamily="18" charset="0"/>
              </a:rPr>
              <a:t>Source: 2011-2014 National Survey on Drug Use and Health. Calculations by the CPWR Data Center.</a:t>
            </a:r>
          </a:p>
        </p:txBody>
      </p:sp>
    </p:spTree>
    <p:extLst>
      <p:ext uri="{BB962C8B-B14F-4D97-AF65-F5344CB8AC3E}">
        <p14:creationId xmlns:p14="http://schemas.microsoft.com/office/powerpoint/2010/main" val="35309780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342901" y="304800"/>
            <a:ext cx="8458199" cy="914400"/>
          </a:xfrm>
        </p:spPr>
        <p:txBody>
          <a:bodyPr vert="horz" lIns="91440" tIns="45720" rIns="91440" bIns="45720" rtlCol="0" anchor="ctr">
            <a:normAutofit/>
          </a:bodyPr>
          <a:lstStyle/>
          <a:p>
            <a:pPr algn="l"/>
            <a:r>
              <a:rPr lang="en-US" sz="2000" b="1" dirty="0">
                <a:latin typeface="Times New Roman" panose="02020603050405020304" pitchFamily="18" charset="0"/>
                <a:cs typeface="Times New Roman" panose="02020603050405020304" pitchFamily="18" charset="0"/>
              </a:rPr>
              <a:t>19. Percentage of drug use in prior month among construction workers, by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age group, average of 2011-2014</a:t>
            </a:r>
          </a:p>
        </p:txBody>
      </p:sp>
      <p:graphicFrame>
        <p:nvGraphicFramePr>
          <p:cNvPr id="5" name="Object 3"/>
          <p:cNvGraphicFramePr>
            <a:graphicFrameLocks noGrp="1" noChangeAspect="1"/>
          </p:cNvGraphicFramePr>
          <p:nvPr>
            <p:ph type="chart" idx="4294967295"/>
            <p:extLst>
              <p:ext uri="{D42A27DB-BD31-4B8C-83A1-F6EECF244321}">
                <p14:modId xmlns:p14="http://schemas.microsoft.com/office/powerpoint/2010/main" val="7924243"/>
              </p:ext>
            </p:extLst>
          </p:nvPr>
        </p:nvGraphicFramePr>
        <p:xfrm>
          <a:off x="342900" y="1295400"/>
          <a:ext cx="84582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C0E1CC10-40CC-4D00-AC97-84A3BDF74010}"/>
              </a:ext>
            </a:extLst>
          </p:cNvPr>
          <p:cNvSpPr txBox="1"/>
          <p:nvPr/>
        </p:nvSpPr>
        <p:spPr>
          <a:xfrm>
            <a:off x="0" y="6535579"/>
            <a:ext cx="9144000" cy="246221"/>
          </a:xfrm>
          <a:prstGeom prst="rect">
            <a:avLst/>
          </a:prstGeom>
          <a:noFill/>
        </p:spPr>
        <p:txBody>
          <a:bodyPr wrap="square" rtlCol="0">
            <a:spAutoFit/>
          </a:bodyPr>
          <a:lstStyle/>
          <a:p>
            <a:r>
              <a:rPr lang="en-US" sz="1000" dirty="0">
                <a:latin typeface="Times New Roman" panose="02020603050405020304" pitchFamily="18" charset="0"/>
                <a:cs typeface="Times New Roman" panose="02020603050405020304" pitchFamily="18" charset="0"/>
              </a:rPr>
              <a:t>Source: 2011-2014 National Survey on Drug Use and Health. Calculations by the CPWR Data Center. </a:t>
            </a:r>
          </a:p>
        </p:txBody>
      </p:sp>
    </p:spTree>
    <p:extLst>
      <p:ext uri="{BB962C8B-B14F-4D97-AF65-F5344CB8AC3E}">
        <p14:creationId xmlns:p14="http://schemas.microsoft.com/office/powerpoint/2010/main" val="3835482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vert="horz" lIns="91440" tIns="45720" rIns="91440" bIns="45720" rtlCol="0" anchor="ctr">
            <a:noAutofit/>
          </a:bodyPr>
          <a:lstStyle/>
          <a:p>
            <a:pPr algn="l"/>
            <a:r>
              <a:rPr lang="en-US" sz="2000" b="1" dirty="0">
                <a:latin typeface="Times New Roman" panose="02020603050405020304" pitchFamily="18" charset="0"/>
                <a:cs typeface="Times New Roman" panose="02020603050405020304" pitchFamily="18" charset="0"/>
              </a:rPr>
              <a:t>2. Number of unintentional overdose fatalities, construction industry,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2011-2018</a:t>
            </a:r>
            <a:endParaRPr lang="en-US" sz="20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Chart Placeholder 3"/>
          <p:cNvGraphicFramePr>
            <a:graphicFrameLocks noGrp="1"/>
          </p:cNvGraphicFramePr>
          <p:nvPr>
            <p:ph sz="half" idx="2"/>
            <p:extLst>
              <p:ext uri="{D42A27DB-BD31-4B8C-83A1-F6EECF244321}">
                <p14:modId xmlns:p14="http://schemas.microsoft.com/office/powerpoint/2010/main" val="332536738"/>
              </p:ext>
            </p:extLst>
          </p:nvPr>
        </p:nvGraphicFramePr>
        <p:xfrm>
          <a:off x="342900" y="1323201"/>
          <a:ext cx="84582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p:cNvSpPr/>
          <p:nvPr/>
        </p:nvSpPr>
        <p:spPr>
          <a:xfrm>
            <a:off x="0" y="6304002"/>
            <a:ext cx="9144000" cy="553998"/>
          </a:xfrm>
          <a:prstGeom prst="rect">
            <a:avLst/>
          </a:prstGeom>
        </p:spPr>
        <p:txBody>
          <a:bodyPr wrap="square">
            <a:spAutoFit/>
          </a:bodyPr>
          <a:lstStyle/>
          <a:p>
            <a:pPr lvl="0" eaLnBrk="0" hangingPunct="0"/>
            <a:r>
              <a:rPr lang="en-US" altLang="zh-CN" sz="1000" dirty="0">
                <a:solidFill>
                  <a:prstClr val="black"/>
                </a:solidFill>
                <a:latin typeface="Times New Roman" panose="02020603050405020304" pitchFamily="18" charset="0"/>
                <a:cs typeface="Times New Roman" panose="02020603050405020304" pitchFamily="18" charset="0"/>
              </a:rPr>
              <a:t>Source: </a:t>
            </a:r>
            <a:r>
              <a:rPr lang="en-US" sz="1000" dirty="0">
                <a:solidFill>
                  <a:prstClr val="black"/>
                </a:solidFill>
                <a:latin typeface="Times New Roman" panose="02020603050405020304" pitchFamily="18" charset="0"/>
                <a:cs typeface="Times New Roman" panose="02020603050405020304" pitchFamily="18" charset="0"/>
              </a:rPr>
              <a:t>Fatal injury data in 2011-2017 were generated by the CPWR Data Center with restricted access to the BLS CFOI micro data, including all employment in the construction industry. The 2018 data were obtained from the BLS website: </a:t>
            </a:r>
            <a:r>
              <a:rPr lang="en-US" sz="1000" dirty="0">
                <a:solidFill>
                  <a:prstClr val="black"/>
                </a:solidFill>
                <a:latin typeface="Times New Roman" panose="02020603050405020304" pitchFamily="18" charset="0"/>
                <a:cs typeface="Times New Roman" panose="02020603050405020304" pitchFamily="18" charset="0"/>
                <a:hlinkClick r:id="rId4"/>
              </a:rPr>
              <a:t>https://www.bls.gov/iif/</a:t>
            </a:r>
            <a:r>
              <a:rPr lang="en-US" sz="1000" dirty="0">
                <a:solidFill>
                  <a:prstClr val="black"/>
                </a:solidFill>
                <a:latin typeface="Times New Roman" panose="02020603050405020304" pitchFamily="18" charset="0"/>
                <a:cs typeface="Times New Roman" panose="02020603050405020304" pitchFamily="18" charset="0"/>
              </a:rPr>
              <a:t> and includes fatalities in the private construction sector only. The views expressed here do not necessarily reflect the views of the BLS.</a:t>
            </a:r>
          </a:p>
        </p:txBody>
      </p:sp>
    </p:spTree>
    <p:extLst>
      <p:ext uri="{BB962C8B-B14F-4D97-AF65-F5344CB8AC3E}">
        <p14:creationId xmlns:p14="http://schemas.microsoft.com/office/powerpoint/2010/main" val="6711949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342900" y="304800"/>
            <a:ext cx="8458200" cy="914400"/>
          </a:xfrm>
        </p:spPr>
        <p:txBody>
          <a:bodyPr vert="horz" lIns="91440" tIns="45720" rIns="91440" bIns="45720" rtlCol="0" anchor="ctr">
            <a:normAutofit/>
          </a:bodyPr>
          <a:lstStyle/>
          <a:p>
            <a:pPr algn="l"/>
            <a:r>
              <a:rPr lang="en-US" sz="2000" b="1" dirty="0">
                <a:latin typeface="Times New Roman" panose="02020603050405020304" pitchFamily="18" charset="0"/>
                <a:cs typeface="Times New Roman" panose="02020603050405020304" pitchFamily="18" charset="0"/>
              </a:rPr>
              <a:t>20. Percentage of drug use in prior month among construction workers, by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race/ethnicity, average of 2011-2014</a:t>
            </a:r>
          </a:p>
        </p:txBody>
      </p:sp>
      <p:graphicFrame>
        <p:nvGraphicFramePr>
          <p:cNvPr id="5" name="Object 3"/>
          <p:cNvGraphicFramePr>
            <a:graphicFrameLocks noGrp="1" noChangeAspect="1"/>
          </p:cNvGraphicFramePr>
          <p:nvPr>
            <p:ph type="chart" idx="4294967295"/>
            <p:extLst>
              <p:ext uri="{D42A27DB-BD31-4B8C-83A1-F6EECF244321}">
                <p14:modId xmlns:p14="http://schemas.microsoft.com/office/powerpoint/2010/main" val="1825799191"/>
              </p:ext>
            </p:extLst>
          </p:nvPr>
        </p:nvGraphicFramePr>
        <p:xfrm>
          <a:off x="342900" y="1219200"/>
          <a:ext cx="8458200" cy="5193642"/>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4BE59DB1-714A-483F-B4E8-B83971809025}"/>
              </a:ext>
            </a:extLst>
          </p:cNvPr>
          <p:cNvSpPr txBox="1"/>
          <p:nvPr/>
        </p:nvSpPr>
        <p:spPr>
          <a:xfrm>
            <a:off x="0" y="6535579"/>
            <a:ext cx="9144000" cy="246221"/>
          </a:xfrm>
          <a:prstGeom prst="rect">
            <a:avLst/>
          </a:prstGeom>
          <a:noFill/>
        </p:spPr>
        <p:txBody>
          <a:bodyPr wrap="square" rtlCol="0">
            <a:spAutoFit/>
          </a:bodyPr>
          <a:lstStyle/>
          <a:p>
            <a:r>
              <a:rPr lang="en-US" sz="1000" dirty="0">
                <a:latin typeface="Times New Roman" panose="02020603050405020304" pitchFamily="18" charset="0"/>
                <a:cs typeface="Times New Roman" panose="02020603050405020304" pitchFamily="18" charset="0"/>
              </a:rPr>
              <a:t>Source: 2011-2014 National Survey on Drug Use and Health. Calculations by the CPWR Data Center. </a:t>
            </a:r>
          </a:p>
        </p:txBody>
      </p:sp>
    </p:spTree>
    <p:extLst>
      <p:ext uri="{BB962C8B-B14F-4D97-AF65-F5344CB8AC3E}">
        <p14:creationId xmlns:p14="http://schemas.microsoft.com/office/powerpoint/2010/main" val="4240573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342900" y="304800"/>
            <a:ext cx="8458200" cy="914400"/>
          </a:xfrm>
        </p:spPr>
        <p:txBody>
          <a:bodyPr vert="horz" lIns="91440" tIns="45720" rIns="91440" bIns="45720" rtlCol="0" anchor="ctr">
            <a:normAutofit/>
          </a:bodyPr>
          <a:lstStyle/>
          <a:p>
            <a:pPr algn="l"/>
            <a:r>
              <a:rPr lang="en-US" sz="2000" b="1" dirty="0">
                <a:latin typeface="Times New Roman" panose="02020603050405020304" pitchFamily="18" charset="0"/>
                <a:cs typeface="Times New Roman" panose="02020603050405020304" pitchFamily="18" charset="0"/>
              </a:rPr>
              <a:t>21. Percentage of drug use in prior month among construction workers, by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employment status, average of 2011-2014</a:t>
            </a:r>
          </a:p>
        </p:txBody>
      </p:sp>
      <p:graphicFrame>
        <p:nvGraphicFramePr>
          <p:cNvPr id="5" name="Object 3"/>
          <p:cNvGraphicFramePr>
            <a:graphicFrameLocks noGrp="1" noChangeAspect="1"/>
          </p:cNvGraphicFramePr>
          <p:nvPr>
            <p:ph type="chart" idx="4294967295"/>
            <p:extLst>
              <p:ext uri="{D42A27DB-BD31-4B8C-83A1-F6EECF244321}">
                <p14:modId xmlns:p14="http://schemas.microsoft.com/office/powerpoint/2010/main" val="3272134051"/>
              </p:ext>
            </p:extLst>
          </p:nvPr>
        </p:nvGraphicFramePr>
        <p:xfrm>
          <a:off x="436120" y="1371600"/>
          <a:ext cx="827176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99484B88-9B80-4EDF-868B-CE2D8AD79E00}"/>
              </a:ext>
            </a:extLst>
          </p:cNvPr>
          <p:cNvSpPr txBox="1"/>
          <p:nvPr/>
        </p:nvSpPr>
        <p:spPr>
          <a:xfrm>
            <a:off x="0" y="6535579"/>
            <a:ext cx="9144000" cy="246221"/>
          </a:xfrm>
          <a:prstGeom prst="rect">
            <a:avLst/>
          </a:prstGeom>
          <a:noFill/>
        </p:spPr>
        <p:txBody>
          <a:bodyPr wrap="square" rtlCol="0">
            <a:spAutoFit/>
          </a:bodyPr>
          <a:lstStyle/>
          <a:p>
            <a:r>
              <a:rPr lang="en-US" sz="1000" dirty="0">
                <a:latin typeface="Times New Roman" panose="02020603050405020304" pitchFamily="18" charset="0"/>
                <a:cs typeface="Times New Roman" panose="02020603050405020304" pitchFamily="18" charset="0"/>
              </a:rPr>
              <a:t>Source: 2011-2014 National Survey on Drug Use and Health. Calculations by the CPWR Data Center. </a:t>
            </a:r>
          </a:p>
        </p:txBody>
      </p:sp>
    </p:spTree>
    <p:extLst>
      <p:ext uri="{BB962C8B-B14F-4D97-AF65-F5344CB8AC3E}">
        <p14:creationId xmlns:p14="http://schemas.microsoft.com/office/powerpoint/2010/main" val="22162934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342900" y="304800"/>
            <a:ext cx="8458200" cy="914400"/>
          </a:xfrm>
        </p:spPr>
        <p:txBody>
          <a:bodyPr vert="horz" lIns="91440" tIns="45720" rIns="91440" bIns="45720" rtlCol="0" anchor="ctr">
            <a:normAutofit/>
          </a:bodyPr>
          <a:lstStyle/>
          <a:p>
            <a:pPr algn="l"/>
            <a:r>
              <a:rPr lang="en-US" sz="2000" b="1" dirty="0">
                <a:latin typeface="Times New Roman" panose="02020603050405020304" pitchFamily="18" charset="0"/>
                <a:cs typeface="Times New Roman" panose="02020603050405020304" pitchFamily="18" charset="0"/>
              </a:rPr>
              <a:t>22. Percentage of drug use in prior month among construction workers, by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health insurance coverage, average of 2011-2014</a:t>
            </a:r>
          </a:p>
        </p:txBody>
      </p:sp>
      <p:graphicFrame>
        <p:nvGraphicFramePr>
          <p:cNvPr id="5" name="Object 3"/>
          <p:cNvGraphicFramePr>
            <a:graphicFrameLocks noGrp="1" noChangeAspect="1"/>
          </p:cNvGraphicFramePr>
          <p:nvPr>
            <p:ph type="chart" idx="4294967295"/>
            <p:extLst>
              <p:ext uri="{D42A27DB-BD31-4B8C-83A1-F6EECF244321}">
                <p14:modId xmlns:p14="http://schemas.microsoft.com/office/powerpoint/2010/main" val="2899426711"/>
              </p:ext>
            </p:extLst>
          </p:nvPr>
        </p:nvGraphicFramePr>
        <p:xfrm>
          <a:off x="436120" y="1371600"/>
          <a:ext cx="827176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8BF021DA-D39C-444D-90A8-64DA81D15D2C}"/>
              </a:ext>
            </a:extLst>
          </p:cNvPr>
          <p:cNvSpPr txBox="1"/>
          <p:nvPr/>
        </p:nvSpPr>
        <p:spPr>
          <a:xfrm>
            <a:off x="0" y="6535579"/>
            <a:ext cx="9144000" cy="246221"/>
          </a:xfrm>
          <a:prstGeom prst="rect">
            <a:avLst/>
          </a:prstGeom>
          <a:noFill/>
        </p:spPr>
        <p:txBody>
          <a:bodyPr wrap="square" rtlCol="0">
            <a:spAutoFit/>
          </a:bodyPr>
          <a:lstStyle/>
          <a:p>
            <a:r>
              <a:rPr lang="en-US" sz="1000" dirty="0">
                <a:latin typeface="Times New Roman" panose="02020603050405020304" pitchFamily="18" charset="0"/>
                <a:cs typeface="Times New Roman" panose="02020603050405020304" pitchFamily="18" charset="0"/>
              </a:rPr>
              <a:t>Source: 2011-2014 National Survey on Drug Use and Health. Calculations by the CPWR Data Center. </a:t>
            </a:r>
          </a:p>
        </p:txBody>
      </p:sp>
    </p:spTree>
    <p:extLst>
      <p:ext uri="{BB962C8B-B14F-4D97-AF65-F5344CB8AC3E}">
        <p14:creationId xmlns:p14="http://schemas.microsoft.com/office/powerpoint/2010/main" val="2854694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57200" y="457200"/>
            <a:ext cx="8229600" cy="400110"/>
          </a:xfrm>
          <a:prstGeom prst="rect">
            <a:avLst/>
          </a:prstGeom>
        </p:spPr>
        <p:txBody>
          <a:bodyPr wrap="square">
            <a:spAutoFit/>
          </a:bodyPr>
          <a:lstStyle/>
          <a:p>
            <a:r>
              <a:rPr lang="en-US" sz="2000" b="1" dirty="0">
                <a:latin typeface="Times New Roman" panose="02020603050405020304" pitchFamily="18" charset="0"/>
                <a:cs typeface="Times New Roman" panose="02020603050405020304" pitchFamily="18" charset="0"/>
              </a:rPr>
              <a:t>3. Types of overdose fatalities in construction, sum of 2011-2017</a:t>
            </a:r>
            <a:endParaRPr lang="en-US" sz="20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9" name="Chart 8"/>
          <p:cNvGraphicFramePr/>
          <p:nvPr>
            <p:extLst>
              <p:ext uri="{D42A27DB-BD31-4B8C-83A1-F6EECF244321}">
                <p14:modId xmlns:p14="http://schemas.microsoft.com/office/powerpoint/2010/main" val="375711343"/>
              </p:ext>
            </p:extLst>
          </p:nvPr>
        </p:nvGraphicFramePr>
        <p:xfrm>
          <a:off x="342900" y="1066800"/>
          <a:ext cx="8458200" cy="5334000"/>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0" y="6304002"/>
            <a:ext cx="9144000" cy="553998"/>
          </a:xfrm>
          <a:prstGeom prst="rect">
            <a:avLst/>
          </a:prstGeom>
        </p:spPr>
        <p:txBody>
          <a:bodyPr wrap="square">
            <a:spAutoFit/>
          </a:bodyPr>
          <a:lstStyle/>
          <a:p>
            <a:pPr lvl="0" eaLnBrk="0" hangingPunct="0"/>
            <a:r>
              <a:rPr lang="en-US" altLang="zh-CN" sz="1000" dirty="0">
                <a:solidFill>
                  <a:prstClr val="black"/>
                </a:solidFill>
                <a:latin typeface="Times New Roman" panose="02020603050405020304" pitchFamily="18" charset="0"/>
                <a:cs typeface="Times New Roman" panose="02020603050405020304" pitchFamily="18" charset="0"/>
              </a:rPr>
              <a:t>Note: Overdose fatalities include intentional overdose deaths,, which were small in number.</a:t>
            </a:r>
          </a:p>
          <a:p>
            <a:pPr lvl="0" eaLnBrk="0" hangingPunct="0"/>
            <a:r>
              <a:rPr lang="en-US" altLang="zh-CN" sz="1000" dirty="0">
                <a:solidFill>
                  <a:prstClr val="black"/>
                </a:solidFill>
                <a:latin typeface="Times New Roman" panose="02020603050405020304" pitchFamily="18" charset="0"/>
                <a:cs typeface="Times New Roman" panose="02020603050405020304" pitchFamily="18" charset="0"/>
              </a:rPr>
              <a:t>Source: </a:t>
            </a:r>
            <a:r>
              <a:rPr lang="en-US" sz="1000" dirty="0">
                <a:solidFill>
                  <a:prstClr val="black"/>
                </a:solidFill>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a:t>
            </a:r>
          </a:p>
        </p:txBody>
      </p:sp>
    </p:spTree>
    <p:extLst>
      <p:ext uri="{BB962C8B-B14F-4D97-AF65-F5344CB8AC3E}">
        <p14:creationId xmlns:p14="http://schemas.microsoft.com/office/powerpoint/2010/main" val="1436948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81000" y="457200"/>
            <a:ext cx="8382000" cy="70788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4. Distribution of overdose fatalities at construction worksites, by location, sum of 2011-2017</a:t>
            </a:r>
          </a:p>
        </p:txBody>
      </p:sp>
      <p:graphicFrame>
        <p:nvGraphicFramePr>
          <p:cNvPr id="9" name="Chart 8"/>
          <p:cNvGraphicFramePr/>
          <p:nvPr/>
        </p:nvGraphicFramePr>
        <p:xfrm>
          <a:off x="381000" y="1740722"/>
          <a:ext cx="8382000" cy="4660078"/>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0" y="6400800"/>
            <a:ext cx="9144000" cy="400110"/>
          </a:xfrm>
          <a:prstGeom prst="rect">
            <a:avLst/>
          </a:prstGeom>
        </p:spPr>
        <p:txBody>
          <a:bodyPr wrap="square">
            <a:spAutoFit/>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Source: </a:t>
            </a:r>
            <a:r>
              <a:rPr kumimoji="0" lang="en-US"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Fatal injury data were generated by the CPWR Data Center with restricted access to the BLS CFOI micro data. The views expressed here do not necessarily reflect the views of the BLS. </a:t>
            </a:r>
          </a:p>
        </p:txBody>
      </p:sp>
    </p:spTree>
    <p:extLst>
      <p:ext uri="{BB962C8B-B14F-4D97-AF65-F5344CB8AC3E}">
        <p14:creationId xmlns:p14="http://schemas.microsoft.com/office/powerpoint/2010/main" val="3565406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2"/>
          <p:cNvGraphicFramePr>
            <a:graphicFrameLocks noChangeAspect="1"/>
          </p:cNvGraphicFramePr>
          <p:nvPr>
            <p:extLst>
              <p:ext uri="{D42A27DB-BD31-4B8C-83A1-F6EECF244321}">
                <p14:modId xmlns:p14="http://schemas.microsoft.com/office/powerpoint/2010/main" val="3695605760"/>
              </p:ext>
            </p:extLst>
          </p:nvPr>
        </p:nvGraphicFramePr>
        <p:xfrm>
          <a:off x="381000" y="1295400"/>
          <a:ext cx="8382001"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381000" y="457200"/>
            <a:ext cx="8382000" cy="707886"/>
          </a:xfrm>
          <a:prstGeom prst="rect">
            <a:avLst/>
          </a:prstGeom>
        </p:spPr>
        <p:txBody>
          <a:bodyPr wrap="square">
            <a:spAutoFit/>
          </a:bodyPr>
          <a:lstStyle>
            <a:defPPr>
              <a:defRPr lang="en-US"/>
            </a:defPPr>
            <a:lvl1pPr>
              <a:defRPr sz="2000" b="1"/>
            </a:lvl1pPr>
          </a:lstStyle>
          <a:p>
            <a:r>
              <a:rPr lang="en-US" dirty="0">
                <a:latin typeface="Times New Roman" panose="02020603050405020304" pitchFamily="18" charset="0"/>
                <a:cs typeface="Times New Roman" panose="02020603050405020304" pitchFamily="18" charset="0"/>
              </a:rPr>
              <a:t>5. Distribution of fatalities in construction, by age group, overdose versus </a:t>
            </a:r>
          </a:p>
          <a:p>
            <a:r>
              <a:rPr lang="en-US" dirty="0">
                <a:latin typeface="Times New Roman" panose="02020603050405020304" pitchFamily="18" charset="0"/>
                <a:cs typeface="Times New Roman" panose="02020603050405020304" pitchFamily="18" charset="0"/>
              </a:rPr>
              <a:t>    other causes, sum of 2011-2017</a:t>
            </a:r>
          </a:p>
        </p:txBody>
      </p:sp>
      <p:sp>
        <p:nvSpPr>
          <p:cNvPr id="5" name="Rectangle 4"/>
          <p:cNvSpPr/>
          <p:nvPr/>
        </p:nvSpPr>
        <p:spPr>
          <a:xfrm>
            <a:off x="0" y="6457890"/>
            <a:ext cx="9144000" cy="400110"/>
          </a:xfrm>
          <a:prstGeom prst="rect">
            <a:avLst/>
          </a:prstGeom>
        </p:spPr>
        <p:txBody>
          <a:bodyPr wrap="square">
            <a:spAutoFit/>
          </a:bodyPr>
          <a:lstStyle/>
          <a:p>
            <a:pPr lvl="0" eaLnBrk="0" hangingPunct="0"/>
            <a:r>
              <a:rPr lang="en-US" altLang="zh-CN" sz="1000" dirty="0">
                <a:solidFill>
                  <a:prstClr val="black"/>
                </a:solidFill>
                <a:latin typeface="Times New Roman" panose="02020603050405020304" pitchFamily="18" charset="0"/>
                <a:cs typeface="Times New Roman" panose="02020603050405020304" pitchFamily="18" charset="0"/>
              </a:rPr>
              <a:t>Source: </a:t>
            </a:r>
            <a:r>
              <a:rPr lang="en-US" sz="1000" dirty="0">
                <a:solidFill>
                  <a:prstClr val="black"/>
                </a:solidFill>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a:t>
            </a:r>
          </a:p>
        </p:txBody>
      </p:sp>
    </p:spTree>
    <p:extLst>
      <p:ext uri="{BB962C8B-B14F-4D97-AF65-F5344CB8AC3E}">
        <p14:creationId xmlns:p14="http://schemas.microsoft.com/office/powerpoint/2010/main" val="2493638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2"/>
          <p:cNvGraphicFramePr>
            <a:graphicFrameLocks noChangeAspect="1"/>
          </p:cNvGraphicFramePr>
          <p:nvPr>
            <p:extLst>
              <p:ext uri="{D42A27DB-BD31-4B8C-83A1-F6EECF244321}">
                <p14:modId xmlns:p14="http://schemas.microsoft.com/office/powerpoint/2010/main" val="3510601"/>
              </p:ext>
            </p:extLst>
          </p:nvPr>
        </p:nvGraphicFramePr>
        <p:xfrm>
          <a:off x="342900" y="1295400"/>
          <a:ext cx="8458200"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342900" y="457200"/>
            <a:ext cx="8458200" cy="707886"/>
          </a:xfrm>
          <a:prstGeom prst="rect">
            <a:avLst/>
          </a:prstGeom>
        </p:spPr>
        <p:txBody>
          <a:bodyPr wrap="square">
            <a:spAutoFit/>
          </a:bodyPr>
          <a:lstStyle>
            <a:defPPr>
              <a:defRPr lang="en-US"/>
            </a:defPPr>
            <a:lvl1pPr>
              <a:defRPr sz="2000" b="1"/>
            </a:lvl1pPr>
          </a:lstStyle>
          <a:p>
            <a:r>
              <a:rPr lang="en-US" dirty="0">
                <a:latin typeface="Times New Roman" panose="02020603050405020304" pitchFamily="18" charset="0"/>
                <a:cs typeface="Times New Roman" panose="02020603050405020304" pitchFamily="18" charset="0"/>
              </a:rPr>
              <a:t>6. Distribution of fatalities in construction, by race and ethnicity, overdose </a:t>
            </a:r>
          </a:p>
          <a:p>
            <a:r>
              <a:rPr lang="en-US" dirty="0">
                <a:latin typeface="Times New Roman" panose="02020603050405020304" pitchFamily="18" charset="0"/>
                <a:cs typeface="Times New Roman" panose="02020603050405020304" pitchFamily="18" charset="0"/>
              </a:rPr>
              <a:t>    versus other causes, sum of 2011-2017</a:t>
            </a:r>
          </a:p>
        </p:txBody>
      </p:sp>
      <p:sp>
        <p:nvSpPr>
          <p:cNvPr id="5" name="Rectangle 4"/>
          <p:cNvSpPr/>
          <p:nvPr/>
        </p:nvSpPr>
        <p:spPr>
          <a:xfrm>
            <a:off x="0" y="6457890"/>
            <a:ext cx="9144000" cy="400110"/>
          </a:xfrm>
          <a:prstGeom prst="rect">
            <a:avLst/>
          </a:prstGeom>
        </p:spPr>
        <p:txBody>
          <a:bodyPr wrap="square">
            <a:spAutoFit/>
          </a:bodyPr>
          <a:lstStyle/>
          <a:p>
            <a:pPr lvl="0" eaLnBrk="0" hangingPunct="0"/>
            <a:r>
              <a:rPr lang="en-US" altLang="zh-CN" sz="1000" dirty="0">
                <a:solidFill>
                  <a:prstClr val="black"/>
                </a:solidFill>
                <a:latin typeface="Times New Roman" panose="02020603050405020304" pitchFamily="18" charset="0"/>
                <a:cs typeface="Times New Roman" panose="02020603050405020304" pitchFamily="18" charset="0"/>
              </a:rPr>
              <a:t>Source: </a:t>
            </a:r>
            <a:r>
              <a:rPr lang="en-US" sz="1000" dirty="0">
                <a:solidFill>
                  <a:prstClr val="black"/>
                </a:solidFill>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a:t>
            </a:r>
          </a:p>
        </p:txBody>
      </p:sp>
    </p:spTree>
    <p:extLst>
      <p:ext uri="{BB962C8B-B14F-4D97-AF65-F5344CB8AC3E}">
        <p14:creationId xmlns:p14="http://schemas.microsoft.com/office/powerpoint/2010/main" val="3672243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2"/>
          <p:cNvGraphicFramePr>
            <a:graphicFrameLocks noChangeAspect="1"/>
          </p:cNvGraphicFramePr>
          <p:nvPr>
            <p:extLst>
              <p:ext uri="{D42A27DB-BD31-4B8C-83A1-F6EECF244321}">
                <p14:modId xmlns:p14="http://schemas.microsoft.com/office/powerpoint/2010/main" val="1874037356"/>
              </p:ext>
            </p:extLst>
          </p:nvPr>
        </p:nvGraphicFramePr>
        <p:xfrm>
          <a:off x="361950" y="1295400"/>
          <a:ext cx="8420100"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361950" y="457200"/>
            <a:ext cx="8420100" cy="707886"/>
          </a:xfrm>
          <a:prstGeom prst="rect">
            <a:avLst/>
          </a:prstGeom>
        </p:spPr>
        <p:txBody>
          <a:bodyPr wrap="square">
            <a:spAutoFit/>
          </a:bodyPr>
          <a:lstStyle>
            <a:defPPr>
              <a:defRPr lang="en-US"/>
            </a:defPPr>
            <a:lvl1pPr>
              <a:defRPr sz="2000" b="1"/>
            </a:lvl1pPr>
          </a:lstStyle>
          <a:p>
            <a:r>
              <a:rPr lang="en-US" dirty="0">
                <a:latin typeface="Times New Roman" panose="02020603050405020304" pitchFamily="18" charset="0"/>
                <a:cs typeface="Times New Roman" panose="02020603050405020304" pitchFamily="18" charset="0"/>
              </a:rPr>
              <a:t>7. Distribution of fatalities in construction, by region, overdose versus </a:t>
            </a:r>
          </a:p>
          <a:p>
            <a:r>
              <a:rPr lang="en-US" dirty="0">
                <a:latin typeface="Times New Roman" panose="02020603050405020304" pitchFamily="18" charset="0"/>
                <a:cs typeface="Times New Roman" panose="02020603050405020304" pitchFamily="18" charset="0"/>
              </a:rPr>
              <a:t>    other causes, sum of 2011-2017</a:t>
            </a:r>
          </a:p>
        </p:txBody>
      </p:sp>
      <p:sp>
        <p:nvSpPr>
          <p:cNvPr id="5" name="Rectangle 4"/>
          <p:cNvSpPr/>
          <p:nvPr/>
        </p:nvSpPr>
        <p:spPr>
          <a:xfrm>
            <a:off x="0" y="6457890"/>
            <a:ext cx="9144000" cy="400110"/>
          </a:xfrm>
          <a:prstGeom prst="rect">
            <a:avLst/>
          </a:prstGeom>
        </p:spPr>
        <p:txBody>
          <a:bodyPr wrap="square">
            <a:spAutoFit/>
          </a:bodyPr>
          <a:lstStyle/>
          <a:p>
            <a:pPr lvl="0" eaLnBrk="0" hangingPunct="0"/>
            <a:r>
              <a:rPr lang="en-US" altLang="zh-CN" sz="1000" dirty="0">
                <a:solidFill>
                  <a:prstClr val="black"/>
                </a:solidFill>
                <a:latin typeface="Times New Roman" panose="02020603050405020304" pitchFamily="18" charset="0"/>
                <a:cs typeface="Times New Roman" panose="02020603050405020304" pitchFamily="18" charset="0"/>
              </a:rPr>
              <a:t>Source: </a:t>
            </a:r>
            <a:r>
              <a:rPr lang="en-US" sz="1000" dirty="0">
                <a:solidFill>
                  <a:prstClr val="black"/>
                </a:solidFill>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a:t>
            </a:r>
          </a:p>
        </p:txBody>
      </p:sp>
    </p:spTree>
    <p:extLst>
      <p:ext uri="{BB962C8B-B14F-4D97-AF65-F5344CB8AC3E}">
        <p14:creationId xmlns:p14="http://schemas.microsoft.com/office/powerpoint/2010/main" val="3095614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54240596"/>
              </p:ext>
            </p:extLst>
          </p:nvPr>
        </p:nvGraphicFramePr>
        <p:xfrm>
          <a:off x="342900" y="1371600"/>
          <a:ext cx="8458200" cy="4876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76DB072F-2165-4513-AD89-55E8864662BE}"/>
              </a:ext>
            </a:extLst>
          </p:cNvPr>
          <p:cNvGraphicFramePr/>
          <p:nvPr>
            <p:extLst>
              <p:ext uri="{D42A27DB-BD31-4B8C-83A1-F6EECF244321}">
                <p14:modId xmlns:p14="http://schemas.microsoft.com/office/powerpoint/2010/main" val="2851611361"/>
              </p:ext>
            </p:extLst>
          </p:nvPr>
        </p:nvGraphicFramePr>
        <p:xfrm>
          <a:off x="304800" y="1600200"/>
          <a:ext cx="5269968" cy="4495800"/>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p:cNvSpPr txBox="1"/>
          <p:nvPr/>
        </p:nvSpPr>
        <p:spPr>
          <a:xfrm>
            <a:off x="342900" y="457200"/>
            <a:ext cx="8458201" cy="707886"/>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8. Number and percentage of overdose fatalities in construction, selected </a:t>
            </a:r>
          </a:p>
          <a:p>
            <a:r>
              <a:rPr lang="en-US" sz="2000" b="1" dirty="0">
                <a:latin typeface="Times New Roman" panose="02020603050405020304" pitchFamily="18" charset="0"/>
                <a:cs typeface="Times New Roman" panose="02020603050405020304" pitchFamily="18" charset="0"/>
              </a:rPr>
              <a:t>    occupations, sum of 2011-2017</a:t>
            </a: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0" y="6457890"/>
            <a:ext cx="9144000" cy="400110"/>
          </a:xfrm>
          <a:prstGeom prst="rect">
            <a:avLst/>
          </a:prstGeom>
        </p:spPr>
        <p:txBody>
          <a:bodyPr wrap="square">
            <a:spAutoFit/>
          </a:bodyPr>
          <a:lstStyle/>
          <a:p>
            <a:pPr lvl="0" eaLnBrk="0" hangingPunct="0"/>
            <a:r>
              <a:rPr lang="en-US" altLang="zh-CN" sz="1000" dirty="0">
                <a:solidFill>
                  <a:prstClr val="black"/>
                </a:solidFill>
                <a:latin typeface="Times New Roman" panose="02020603050405020304" pitchFamily="18" charset="0"/>
                <a:cs typeface="Times New Roman" panose="02020603050405020304" pitchFamily="18" charset="0"/>
              </a:rPr>
              <a:t>Source: </a:t>
            </a:r>
            <a:r>
              <a:rPr lang="en-US" sz="1000" dirty="0">
                <a:solidFill>
                  <a:prstClr val="black"/>
                </a:solidFill>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a:t>
            </a:r>
          </a:p>
        </p:txBody>
      </p:sp>
      <p:sp>
        <p:nvSpPr>
          <p:cNvPr id="4" name="TextBox 3"/>
          <p:cNvSpPr txBox="1"/>
          <p:nvPr/>
        </p:nvSpPr>
        <p:spPr>
          <a:xfrm>
            <a:off x="3316464" y="1447800"/>
            <a:ext cx="2183611" cy="338554"/>
          </a:xfrm>
          <a:prstGeom prst="rect">
            <a:avLst/>
          </a:prstGeom>
          <a:noFill/>
        </p:spPr>
        <p:txBody>
          <a:bodyPr wrap="none" rtlCol="0">
            <a:spAutoFit/>
          </a:bodyPr>
          <a:lstStyle/>
          <a:p>
            <a:r>
              <a:rPr lang="en-US" sz="1600" dirty="0">
                <a:latin typeface="Times New Roman" panose="02020603050405020304" pitchFamily="18" charset="0"/>
                <a:cs typeface="Times New Roman" panose="02020603050405020304" pitchFamily="18" charset="0"/>
              </a:rPr>
              <a:t>% of overdose (N=165) </a:t>
            </a:r>
          </a:p>
        </p:txBody>
      </p:sp>
      <p:sp>
        <p:nvSpPr>
          <p:cNvPr id="7" name="TextBox 6"/>
          <p:cNvSpPr txBox="1"/>
          <p:nvPr/>
        </p:nvSpPr>
        <p:spPr>
          <a:xfrm>
            <a:off x="5867400" y="1447800"/>
            <a:ext cx="1880643" cy="338554"/>
          </a:xfrm>
          <a:prstGeom prst="rect">
            <a:avLst/>
          </a:prstGeom>
          <a:noFill/>
        </p:spPr>
        <p:txBody>
          <a:bodyPr wrap="none" rtlCol="0">
            <a:spAutoFit/>
          </a:bodyPr>
          <a:lstStyle/>
          <a:p>
            <a:r>
              <a:rPr lang="en-US" sz="1600" dirty="0">
                <a:solidFill>
                  <a:srgbClr val="FF0000"/>
                </a:solidFill>
                <a:latin typeface="Times New Roman" panose="02020603050405020304" pitchFamily="18" charset="0"/>
                <a:cs typeface="Times New Roman" panose="02020603050405020304" pitchFamily="18" charset="0"/>
              </a:rPr>
              <a:t># of overdose deaths</a:t>
            </a:r>
          </a:p>
        </p:txBody>
      </p:sp>
    </p:spTree>
    <p:extLst>
      <p:ext uri="{BB962C8B-B14F-4D97-AF65-F5344CB8AC3E}">
        <p14:creationId xmlns:p14="http://schemas.microsoft.com/office/powerpoint/2010/main" val="1621729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2"/>
          <p:cNvGraphicFramePr>
            <a:graphicFrameLocks noChangeAspect="1"/>
          </p:cNvGraphicFramePr>
          <p:nvPr>
            <p:extLst>
              <p:ext uri="{D42A27DB-BD31-4B8C-83A1-F6EECF244321}">
                <p14:modId xmlns:p14="http://schemas.microsoft.com/office/powerpoint/2010/main" val="3759995590"/>
              </p:ext>
            </p:extLst>
          </p:nvPr>
        </p:nvGraphicFramePr>
        <p:xfrm>
          <a:off x="381000" y="1371600"/>
          <a:ext cx="83820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381000" y="457200"/>
            <a:ext cx="8382000" cy="707886"/>
          </a:xfrm>
          <a:prstGeom prst="rect">
            <a:avLst/>
          </a:prstGeom>
        </p:spPr>
        <p:txBody>
          <a:bodyPr wrap="square">
            <a:spAutoFit/>
          </a:bodyPr>
          <a:lstStyle>
            <a:defPPr>
              <a:defRPr lang="en-US"/>
            </a:defPPr>
            <a:lvl1pPr>
              <a:defRPr sz="2000" b="1"/>
            </a:lvl1pPr>
          </a:lstStyle>
          <a:p>
            <a:r>
              <a:rPr lang="en-US" dirty="0">
                <a:latin typeface="Times New Roman" panose="02020603050405020304" pitchFamily="18" charset="0"/>
                <a:cs typeface="Times New Roman" panose="02020603050405020304" pitchFamily="18" charset="0"/>
              </a:rPr>
              <a:t>9. Distribution of fatalities in construction, selected subsectors, overdose </a:t>
            </a:r>
          </a:p>
          <a:p>
            <a:r>
              <a:rPr lang="en-US" dirty="0">
                <a:latin typeface="Times New Roman" panose="02020603050405020304" pitchFamily="18" charset="0"/>
                <a:cs typeface="Times New Roman" panose="02020603050405020304" pitchFamily="18" charset="0"/>
              </a:rPr>
              <a:t>    versus other causes, sum of 2011-2017</a:t>
            </a:r>
          </a:p>
        </p:txBody>
      </p:sp>
      <p:sp>
        <p:nvSpPr>
          <p:cNvPr id="5" name="Rectangle 4">
            <a:extLst>
              <a:ext uri="{FF2B5EF4-FFF2-40B4-BE49-F238E27FC236}">
                <a16:creationId xmlns:a16="http://schemas.microsoft.com/office/drawing/2014/main" id="{D3812F91-CFCF-40B3-B246-633097995462}"/>
              </a:ext>
            </a:extLst>
          </p:cNvPr>
          <p:cNvSpPr/>
          <p:nvPr/>
        </p:nvSpPr>
        <p:spPr>
          <a:xfrm>
            <a:off x="0" y="6457890"/>
            <a:ext cx="9144000" cy="400110"/>
          </a:xfrm>
          <a:prstGeom prst="rect">
            <a:avLst/>
          </a:prstGeom>
        </p:spPr>
        <p:txBody>
          <a:bodyPr wrap="square">
            <a:spAutoFit/>
          </a:bodyPr>
          <a:lstStyle/>
          <a:p>
            <a:pPr lvl="0" eaLnBrk="0" hangingPunct="0"/>
            <a:r>
              <a:rPr lang="en-US" altLang="zh-CN" sz="1000" dirty="0">
                <a:solidFill>
                  <a:prstClr val="black"/>
                </a:solidFill>
                <a:latin typeface="Times New Roman" panose="02020603050405020304" pitchFamily="18" charset="0"/>
                <a:cs typeface="Times New Roman" panose="02020603050405020304" pitchFamily="18" charset="0"/>
              </a:rPr>
              <a:t>Source: </a:t>
            </a:r>
            <a:r>
              <a:rPr lang="en-US" sz="1000" dirty="0">
                <a:solidFill>
                  <a:prstClr val="black"/>
                </a:solidFill>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a:t>
            </a:r>
          </a:p>
        </p:txBody>
      </p:sp>
    </p:spTree>
    <p:extLst>
      <p:ext uri="{BB962C8B-B14F-4D97-AF65-F5344CB8AC3E}">
        <p14:creationId xmlns:p14="http://schemas.microsoft.com/office/powerpoint/2010/main" val="18280651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4610</TotalTime>
  <Words>1131</Words>
  <Application>Microsoft Office PowerPoint</Application>
  <PresentationFormat>On-screen Show (4:3)</PresentationFormat>
  <Paragraphs>115</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Times New Roman</vt:lpstr>
      <vt:lpstr>Office Theme</vt:lpstr>
      <vt:lpstr>1. Number of unintentional overdose fatalities, all industries, 2011-2018</vt:lpstr>
      <vt:lpstr>2. Number of unintentional overdose fatalities, construction industry,      2011-2018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11. Prescribed opioid use, construction versus all industries, 2011-2017</vt:lpstr>
      <vt:lpstr>12. Prescribed pain reliever use, construction versus all industries, average        of 2011-2017</vt:lpstr>
      <vt:lpstr>13. Prescribed pain reliever use among construction workers, by work-       related injury, average of 2011-2017</vt:lpstr>
      <vt:lpstr>14. Prescribed opioid use among construction workers, by age group, average of        2011-2017</vt:lpstr>
      <vt:lpstr>15. Prescribed opioid use among construction workers, by race/ethnicity,        average of 2011-2017</vt:lpstr>
      <vt:lpstr>16. Prescribed opioid use among construction workers, by gender, average        of 2011-2017</vt:lpstr>
      <vt:lpstr>17. Prescribed pain reliever use among construction workers, by health        insurance coverage, average of 2011-2017</vt:lpstr>
      <vt:lpstr>18. Illicit opioid use during lifetime, by major industry, average of 2011-2014</vt:lpstr>
      <vt:lpstr>19. Percentage of drug use in prior month among construction workers, by        age group, average of 2011-2014</vt:lpstr>
      <vt:lpstr>20. Percentage of drug use in prior month among construction workers, by        race/ethnicity, average of 2011-2014</vt:lpstr>
      <vt:lpstr>21. Percentage of drug use in prior month among construction workers, by        employment status, average of 2011-2014</vt:lpstr>
      <vt:lpstr>22. Percentage of drug use in prior month among construction workers, by        health insurance coverage, average of 2011-2014</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Fatalities among Contracted Workers in the Construction Industry</dc:title>
  <dc:creator>Sue Dong</dc:creator>
  <cp:lastModifiedBy>Sharretta Benjamin</cp:lastModifiedBy>
  <cp:revision>361</cp:revision>
  <cp:lastPrinted>2019-12-26T20:48:40Z</cp:lastPrinted>
  <dcterms:created xsi:type="dcterms:W3CDTF">2019-10-01T18:43:00Z</dcterms:created>
  <dcterms:modified xsi:type="dcterms:W3CDTF">2020-02-26T16:34:04Z</dcterms:modified>
</cp:coreProperties>
</file>