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799" r:id="rId2"/>
    <p:sldId id="632" r:id="rId3"/>
    <p:sldId id="760" r:id="rId4"/>
    <p:sldId id="643" r:id="rId5"/>
    <p:sldId id="753" r:id="rId6"/>
    <p:sldId id="644" r:id="rId7"/>
    <p:sldId id="761" r:id="rId8"/>
    <p:sldId id="646" r:id="rId9"/>
    <p:sldId id="663" r:id="rId10"/>
    <p:sldId id="767" r:id="rId11"/>
    <p:sldId id="664" r:id="rId12"/>
    <p:sldId id="815" r:id="rId13"/>
    <p:sldId id="768" r:id="rId14"/>
    <p:sldId id="816" r:id="rId15"/>
    <p:sldId id="617" r:id="rId16"/>
    <p:sldId id="578" r:id="rId17"/>
    <p:sldId id="633" r:id="rId18"/>
    <p:sldId id="647" r:id="rId19"/>
    <p:sldId id="648" r:id="rId20"/>
    <p:sldId id="758" r:id="rId21"/>
    <p:sldId id="649" r:id="rId22"/>
    <p:sldId id="759" r:id="rId23"/>
    <p:sldId id="581" r:id="rId24"/>
    <p:sldId id="619" r:id="rId25"/>
    <p:sldId id="620" r:id="rId26"/>
    <p:sldId id="621" r:id="rId27"/>
    <p:sldId id="622" r:id="rId28"/>
    <p:sldId id="817" r:id="rId29"/>
    <p:sldId id="682" r:id="rId30"/>
    <p:sldId id="683" r:id="rId31"/>
    <p:sldId id="801" r:id="rId32"/>
    <p:sldId id="802" r:id="rId33"/>
    <p:sldId id="803" r:id="rId34"/>
    <p:sldId id="804" r:id="rId35"/>
    <p:sldId id="805" r:id="rId36"/>
    <p:sldId id="806" r:id="rId37"/>
    <p:sldId id="807" r:id="rId38"/>
    <p:sldId id="808" r:id="rId39"/>
    <p:sldId id="809" r:id="rId40"/>
    <p:sldId id="810" r:id="rId41"/>
    <p:sldId id="811" r:id="rId42"/>
    <p:sldId id="818" r:id="rId43"/>
    <p:sldId id="813" r:id="rId44"/>
    <p:sldId id="800" r:id="rId45"/>
    <p:sldId id="798"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Goldenhar" initials="LG" lastIdx="44" clrIdx="0"/>
  <p:cmAuthor id="1" name="Natalie Schwatka" initials="" lastIdx="10" clrIdx="1"/>
  <p:cmAuthor id="2" name="Schwatka, Natalie V" initials="SNV"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0C0"/>
    <a:srgbClr val="3333CC"/>
    <a:srgbClr val="0000FF"/>
    <a:srgbClr val="FFCC66"/>
    <a:srgbClr val="5FBAF3"/>
    <a:srgbClr val="83EF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37" autoAdjust="0"/>
    <p:restoredTop sz="94139" autoAdjust="0"/>
  </p:normalViewPr>
  <p:slideViewPr>
    <p:cSldViewPr snapToGrid="0" snapToObjects="1">
      <p:cViewPr varScale="1">
        <p:scale>
          <a:sx n="128" d="100"/>
          <a:sy n="128" d="100"/>
        </p:scale>
        <p:origin x="1056" y="176"/>
      </p:cViewPr>
      <p:guideLst>
        <p:guide orient="horz" pos="2160"/>
        <p:guide pos="2880"/>
      </p:guideLst>
    </p:cSldViewPr>
  </p:slideViewPr>
  <p:outlineViewPr>
    <p:cViewPr>
      <p:scale>
        <a:sx n="33" d="100"/>
        <a:sy n="33" d="100"/>
      </p:scale>
      <p:origin x="0" y="20624"/>
    </p:cViewPr>
  </p:outlineViewPr>
  <p:notesTextViewPr>
    <p:cViewPr>
      <p:scale>
        <a:sx n="100" d="100"/>
        <a:sy n="100" d="100"/>
      </p:scale>
      <p:origin x="0" y="0"/>
    </p:cViewPr>
  </p:notesTextViewPr>
  <p:sorterViewPr>
    <p:cViewPr>
      <p:scale>
        <a:sx n="50" d="100"/>
        <a:sy n="50" d="100"/>
      </p:scale>
      <p:origin x="0" y="6800"/>
    </p:cViewPr>
  </p:sorterViewPr>
  <p:notesViewPr>
    <p:cSldViewPr snapToGrid="0" snapToObjects="1">
      <p:cViewPr>
        <p:scale>
          <a:sx n="80" d="100"/>
          <a:sy n="80" d="100"/>
        </p:scale>
        <p:origin x="1776" y="7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EEB7C-19AB-804A-8C6F-C27A33F83D78}" type="datetimeFigureOut">
              <a:rPr lang="en-US" smtClean="0"/>
              <a:pPr/>
              <a:t>2/2/21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026E8D-5D4D-0D40-AF13-E50EAA1323EB}" type="slidenum">
              <a:rPr lang="en-US" smtClean="0"/>
              <a:pPr/>
              <a:t>‹#›</a:t>
            </a:fld>
            <a:endParaRPr lang="en-US" dirty="0"/>
          </a:p>
        </p:txBody>
      </p:sp>
    </p:spTree>
    <p:extLst>
      <p:ext uri="{BB962C8B-B14F-4D97-AF65-F5344CB8AC3E}">
        <p14:creationId xmlns:p14="http://schemas.microsoft.com/office/powerpoint/2010/main" val="2936770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6081F-ED3A-0847-B908-5B6A20145EA4}" type="datetimeFigureOut">
              <a:rPr lang="en-US" smtClean="0"/>
              <a:pPr/>
              <a:t>2/2/21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3728D-F3BB-2641-8A0E-19AC18A3052C}" type="slidenum">
              <a:rPr lang="en-US" smtClean="0"/>
              <a:pPr/>
              <a:t>‹#›</a:t>
            </a:fld>
            <a:endParaRPr lang="en-US" dirty="0"/>
          </a:p>
        </p:txBody>
      </p:sp>
    </p:spTree>
    <p:extLst>
      <p:ext uri="{BB962C8B-B14F-4D97-AF65-F5344CB8AC3E}">
        <p14:creationId xmlns:p14="http://schemas.microsoft.com/office/powerpoint/2010/main" val="1459654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We’re going to work through [list the scenarios you’ve picked]. If we have time, we’ll do some others.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CLICK THE ICON OF THE SCENARIO YOU WISH TO USE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THE TAKEAWAY ICON IF YOU ARE AT THE END OF THE CLASS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solidFill>
                  <a:prstClr val="black"/>
                </a:solidFill>
              </a:rPr>
              <a:pPr/>
              <a:t>1</a:t>
            </a:fld>
            <a:endParaRPr lang="en-US" dirty="0">
              <a:solidFill>
                <a:prstClr val="black"/>
              </a:solidFill>
            </a:endParaRPr>
          </a:p>
        </p:txBody>
      </p:sp>
      <p:grpSp>
        <p:nvGrpSpPr>
          <p:cNvPr id="5" name="Group 4"/>
          <p:cNvGrpSpPr/>
          <p:nvPr/>
        </p:nvGrpSpPr>
        <p:grpSpPr>
          <a:xfrm>
            <a:off x="2898458" y="6505892"/>
            <a:ext cx="1061085" cy="643255"/>
            <a:chOff x="0" y="0"/>
            <a:chExt cx="1061293" cy="6434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18" y="11575"/>
              <a:ext cx="841375" cy="631825"/>
            </a:xfrm>
            <a:prstGeom prst="rect">
              <a:avLst/>
            </a:prstGeom>
            <a:ln>
              <a:solidFill>
                <a:schemeClr val="tx1"/>
              </a:solidFill>
            </a:ln>
          </p:spPr>
        </p:pic>
        <p:cxnSp>
          <p:nvCxnSpPr>
            <p:cNvPr id="7" name="Straight Arrow Connector 6"/>
            <p:cNvCxnSpPr/>
            <p:nvPr/>
          </p:nvCxnSpPr>
          <p:spPr>
            <a:xfrm>
              <a:off x="0" y="0"/>
              <a:ext cx="909955" cy="57277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464160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Reveal the discussion questions and/or use the facilitation table to go through skills.</a:t>
            </a:r>
            <a:r>
              <a:rPr lang="en-US" dirty="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In outcome A, neither Fred nor Fay used any safety leadership skills. Fay </a:t>
            </a:r>
            <a:r>
              <a:rPr lang="en-US" sz="1200" u="sng" kern="1200" dirty="0">
                <a:solidFill>
                  <a:schemeClr val="tx1"/>
                </a:solidFill>
                <a:effectLst/>
                <a:latin typeface="+mn-lt"/>
                <a:ea typeface="+mn-ea"/>
                <a:cs typeface="+mn-cs"/>
              </a:rPr>
              <a:t>did not lead by example</a:t>
            </a:r>
            <a:r>
              <a:rPr lang="en-US" sz="1200" kern="1200" dirty="0">
                <a:solidFill>
                  <a:schemeClr val="tx1"/>
                </a:solidFill>
                <a:effectLst/>
                <a:latin typeface="+mn-lt"/>
                <a:ea typeface="+mn-ea"/>
                <a:cs typeface="+mn-cs"/>
              </a:rPr>
              <a:t> when she yelled at them for making her look bad.  She </a:t>
            </a:r>
            <a:r>
              <a:rPr lang="en-US" sz="1200" u="sng" kern="1200" dirty="0">
                <a:solidFill>
                  <a:schemeClr val="tx1"/>
                </a:solidFill>
                <a:effectLst/>
                <a:latin typeface="+mn-lt"/>
                <a:ea typeface="+mn-ea"/>
                <a:cs typeface="+mn-cs"/>
              </a:rPr>
              <a:t>didn’t use any of the active listening skills</a:t>
            </a:r>
            <a:r>
              <a:rPr lang="en-US" sz="1200" kern="1200" dirty="0">
                <a:solidFill>
                  <a:schemeClr val="tx1"/>
                </a:solidFill>
                <a:effectLst/>
                <a:latin typeface="+mn-lt"/>
                <a:ea typeface="+mn-ea"/>
                <a:cs typeface="+mn-cs"/>
              </a:rPr>
              <a:t> to understand why they signed off on a non-compliant scaffold.  She also </a:t>
            </a:r>
            <a:r>
              <a:rPr lang="en-US" sz="1200" u="sng" kern="1200" dirty="0">
                <a:solidFill>
                  <a:schemeClr val="tx1"/>
                </a:solidFill>
                <a:effectLst/>
                <a:latin typeface="+mn-lt"/>
                <a:ea typeface="+mn-ea"/>
                <a:cs typeface="+mn-cs"/>
              </a:rPr>
              <a:t>did not teach, coach, or provide constructive feedback</a:t>
            </a:r>
            <a:r>
              <a:rPr lang="en-US" sz="1200" kern="1200" dirty="0">
                <a:solidFill>
                  <a:schemeClr val="tx1"/>
                </a:solidFill>
                <a:effectLst/>
                <a:latin typeface="+mn-lt"/>
                <a:ea typeface="+mn-ea"/>
                <a:cs typeface="+mn-cs"/>
              </a:rPr>
              <a:t> to help Terrie and Tim be more informed and engaged safety leaders.</a:t>
            </a:r>
          </a:p>
          <a:p>
            <a:endParaRPr lang="en-US" dirty="0"/>
          </a:p>
          <a:p>
            <a:r>
              <a:rPr lang="en-US" b="1" dirty="0"/>
              <a:t>ADVANCE SLIDE</a:t>
            </a:r>
          </a:p>
        </p:txBody>
      </p:sp>
      <p:sp>
        <p:nvSpPr>
          <p:cNvPr id="4" name="Slide Number Placeholder 3"/>
          <p:cNvSpPr>
            <a:spLocks noGrp="1"/>
          </p:cNvSpPr>
          <p:nvPr>
            <p:ph type="sldNum" sz="quarter" idx="10"/>
          </p:nvPr>
        </p:nvSpPr>
        <p:spPr/>
        <p:txBody>
          <a:bodyPr/>
          <a:lstStyle/>
          <a:p>
            <a:fld id="{0513728D-F3BB-2641-8A0E-19AC18A3052C}" type="slidenum">
              <a:rPr lang="en-US" smtClean="0"/>
              <a:pPr/>
              <a:t>10</a:t>
            </a:fld>
            <a:endParaRPr lang="en-US" dirty="0"/>
          </a:p>
        </p:txBody>
      </p:sp>
    </p:spTree>
    <p:extLst>
      <p:ext uri="{BB962C8B-B14F-4D97-AF65-F5344CB8AC3E}">
        <p14:creationId xmlns:p14="http://schemas.microsoft.com/office/powerpoint/2010/main" val="327949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Continue</a:t>
            </a:r>
            <a:r>
              <a:rPr lang="en-US" sz="1200" kern="1200" baseline="0" dirty="0">
                <a:solidFill>
                  <a:schemeClr val="tx1"/>
                </a:solidFill>
                <a:effectLst/>
                <a:latin typeface="+mn-lt"/>
                <a:ea typeface="+mn-ea"/>
                <a:cs typeface="+mn-cs"/>
              </a:rPr>
              <a:t> reading or have</a:t>
            </a:r>
            <a:r>
              <a:rPr lang="en-US" sz="1200" kern="1200" dirty="0">
                <a:solidFill>
                  <a:schemeClr val="tx1"/>
                </a:solidFill>
                <a:effectLst/>
                <a:latin typeface="+mn-lt"/>
                <a:ea typeface="+mn-ea"/>
                <a:cs typeface="+mn-cs"/>
              </a:rPr>
              <a:t> students continue reading outcome</a:t>
            </a:r>
            <a:r>
              <a:rPr lang="en-US" sz="1200" kern="1200" baseline="0" dirty="0">
                <a:solidFill>
                  <a:schemeClr val="tx1"/>
                </a:solidFill>
                <a:effectLst/>
                <a:latin typeface="+mn-lt"/>
                <a:ea typeface="+mn-ea"/>
                <a:cs typeface="+mn-cs"/>
              </a:rPr>
              <a:t> B in “Pillars of Safety” script </a:t>
            </a:r>
            <a:r>
              <a:rPr lang="en-US" sz="1200" kern="1200" dirty="0">
                <a:solidFill>
                  <a:schemeClr val="tx1"/>
                </a:solidFill>
                <a:effectLst/>
                <a:latin typeface="+mn-lt"/>
                <a:ea typeface="+mn-ea"/>
                <a:cs typeface="+mn-cs"/>
              </a:rPr>
              <a:t>(or instructor reads it aloud).</a:t>
            </a:r>
            <a:r>
              <a:rPr lang="en-US" dirty="0">
                <a:effectLst/>
              </a:rPr>
              <a:t> </a:t>
            </a:r>
            <a:endParaRPr lang="en-US" sz="1200" kern="1200" dirty="0">
              <a:solidFill>
                <a:schemeClr val="tx1"/>
              </a:solidFill>
              <a:effectLst/>
              <a:latin typeface="+mn-lt"/>
              <a:ea typeface="+mn-ea"/>
              <a:cs typeface="+mn-cs"/>
            </a:endParaRP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ADVANCE SLIDE TO READ THE REST OF OUTCOME B</a:t>
            </a:r>
            <a:r>
              <a:rPr lang="en-US" dirty="0">
                <a:effectLst/>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11</a:t>
            </a:fld>
            <a:endParaRPr lang="en-US" dirty="0"/>
          </a:p>
        </p:txBody>
      </p:sp>
    </p:spTree>
    <p:extLst>
      <p:ext uri="{BB962C8B-B14F-4D97-AF65-F5344CB8AC3E}">
        <p14:creationId xmlns:p14="http://schemas.microsoft.com/office/powerpoint/2010/main" val="1029210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Read/have students continue to read outcome</a:t>
            </a:r>
            <a:r>
              <a:rPr lang="en-US" sz="1200" kern="1200" baseline="0" dirty="0">
                <a:solidFill>
                  <a:schemeClr val="tx1"/>
                </a:solidFill>
                <a:effectLst/>
                <a:latin typeface="+mn-lt"/>
                <a:ea typeface="+mn-ea"/>
                <a:cs typeface="+mn-cs"/>
              </a:rPr>
              <a:t> B in “Pillars of Safety” script </a:t>
            </a:r>
            <a:r>
              <a:rPr lang="en-US" sz="1200" kern="1200" dirty="0">
                <a:solidFill>
                  <a:schemeClr val="tx1"/>
                </a:solidFill>
                <a:effectLst/>
                <a:latin typeface="+mn-lt"/>
                <a:ea typeface="+mn-ea"/>
                <a:cs typeface="+mn-cs"/>
              </a:rPr>
              <a:t>(or instructor reads it aloud).</a:t>
            </a:r>
            <a:r>
              <a:rPr lang="en-US" dirty="0">
                <a:effectLst/>
              </a:rPr>
              <a:t> </a:t>
            </a:r>
            <a:endParaRPr lang="en-US" sz="1200" kern="1200" dirty="0">
              <a:solidFill>
                <a:schemeClr val="tx1"/>
              </a:solidFill>
              <a:effectLst/>
              <a:latin typeface="+mn-lt"/>
              <a:ea typeface="+mn-ea"/>
              <a:cs typeface="+mn-cs"/>
            </a:endParaRP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12</a:t>
            </a:fld>
            <a:endParaRPr lang="en-US" dirty="0"/>
          </a:p>
        </p:txBody>
      </p:sp>
    </p:spTree>
    <p:extLst>
      <p:ext uri="{BB962C8B-B14F-4D97-AF65-F5344CB8AC3E}">
        <p14:creationId xmlns:p14="http://schemas.microsoft.com/office/powerpoint/2010/main" val="2385863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Reveal the discussion questions and/or use the facilitation table to go through skills.</a:t>
            </a:r>
            <a:r>
              <a:rPr lang="en-US" dirty="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In outcome B, Fay </a:t>
            </a:r>
            <a:r>
              <a:rPr lang="en-US" sz="1200" u="sng" kern="1200" dirty="0">
                <a:solidFill>
                  <a:schemeClr val="tx1"/>
                </a:solidFill>
                <a:effectLst/>
                <a:latin typeface="+mn-lt"/>
                <a:ea typeface="+mn-ea"/>
                <a:cs typeface="+mn-cs"/>
              </a:rPr>
              <a:t>leads by example</a:t>
            </a:r>
            <a:r>
              <a:rPr lang="en-US" sz="1200" kern="1200" dirty="0">
                <a:solidFill>
                  <a:schemeClr val="tx1"/>
                </a:solidFill>
                <a:effectLst/>
                <a:latin typeface="+mn-lt"/>
                <a:ea typeface="+mn-ea"/>
                <a:cs typeface="+mn-cs"/>
              </a:rPr>
              <a:t> by taking the time to help Terrie and Tim understand the importance of the situation. She uses her </a:t>
            </a:r>
            <a:r>
              <a:rPr lang="en-US" sz="1200" u="sng" kern="1200" dirty="0">
                <a:solidFill>
                  <a:schemeClr val="tx1"/>
                </a:solidFill>
                <a:effectLst/>
                <a:latin typeface="+mn-lt"/>
                <a:ea typeface="+mn-ea"/>
                <a:cs typeface="+mn-cs"/>
              </a:rPr>
              <a:t>active listening skills</a:t>
            </a:r>
            <a:r>
              <a:rPr lang="en-US" sz="1200" kern="1200" dirty="0">
                <a:solidFill>
                  <a:schemeClr val="tx1"/>
                </a:solidFill>
                <a:effectLst/>
                <a:latin typeface="+mn-lt"/>
                <a:ea typeface="+mn-ea"/>
                <a:cs typeface="+mn-cs"/>
              </a:rPr>
              <a:t> to help her realize that Terrie and Tim might be unsure of how to properly inspect a scaffold and she </a:t>
            </a:r>
            <a:r>
              <a:rPr lang="en-US" sz="1200" u="sng" kern="1200" dirty="0">
                <a:solidFill>
                  <a:schemeClr val="tx1"/>
                </a:solidFill>
                <a:effectLst/>
                <a:latin typeface="+mn-lt"/>
                <a:ea typeface="+mn-ea"/>
                <a:cs typeface="+mn-cs"/>
              </a:rPr>
              <a:t>develops them by teaching and coaching</a:t>
            </a:r>
            <a:r>
              <a:rPr lang="en-US" sz="1200" kern="1200" dirty="0">
                <a:solidFill>
                  <a:schemeClr val="tx1"/>
                </a:solidFill>
                <a:effectLst/>
                <a:latin typeface="+mn-lt"/>
                <a:ea typeface="+mn-ea"/>
                <a:cs typeface="+mn-cs"/>
              </a:rPr>
              <a:t> them on how to do 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baseline="0" dirty="0"/>
          </a:p>
          <a:p>
            <a:pPr>
              <a:defRPr/>
            </a:pPr>
            <a:r>
              <a:rPr lang="en-US" b="1" baseline="0" dirty="0"/>
              <a:t>CLICK SCENARIO MENU ICON </a:t>
            </a:r>
            <a:r>
              <a:rPr lang="en-US" b="1" dirty="0"/>
              <a:t>TO RETURN TO MAIN MENU</a:t>
            </a:r>
            <a:r>
              <a:rPr lang="en-US" dirty="0"/>
              <a:t> </a:t>
            </a:r>
            <a:endParaRPr lang="en-US" b="1" dirty="0"/>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13</a:t>
            </a:fld>
            <a:endParaRPr lang="en-US" dirty="0"/>
          </a:p>
        </p:txBody>
      </p:sp>
    </p:spTree>
    <p:extLst>
      <p:ext uri="{BB962C8B-B14F-4D97-AF65-F5344CB8AC3E}">
        <p14:creationId xmlns:p14="http://schemas.microsoft.com/office/powerpoint/2010/main" val="327949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role play activity, we’ll first watch the scenario situation together. Then, in groups of 2, each person will take the role of one character and for 2 minutes play out the conversation the characters might have by using or not using the skills. After, we’ll come back as a group to discuss how it went. </a:t>
            </a:r>
          </a:p>
          <a:p>
            <a:endParaRPr lang="en-US" b="1" dirty="0"/>
          </a:p>
          <a:p>
            <a:r>
              <a:rPr lang="en-US" b="1" dirty="0"/>
              <a:t>VIDEO WILL START AUTOMATICALLY</a:t>
            </a:r>
            <a:endParaRPr lang="en-US" dirty="0"/>
          </a:p>
          <a:p>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14</a:t>
            </a:fld>
            <a:endParaRPr lang="en-US" dirty="0"/>
          </a:p>
        </p:txBody>
      </p:sp>
    </p:spTree>
    <p:extLst>
      <p:ext uri="{BB962C8B-B14F-4D97-AF65-F5344CB8AC3E}">
        <p14:creationId xmlns:p14="http://schemas.microsoft.com/office/powerpoint/2010/main" val="327949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Divide</a:t>
            </a:r>
            <a:r>
              <a:rPr lang="en-US" sz="1200" b="0" kern="1200" baseline="0" dirty="0">
                <a:solidFill>
                  <a:schemeClr val="tx1"/>
                </a:solidFill>
                <a:effectLst/>
                <a:latin typeface="+mn-lt"/>
                <a:ea typeface="+mn-ea"/>
                <a:cs typeface="+mn-cs"/>
              </a:rPr>
              <a:t> students into groups of 2 and ask them </a:t>
            </a:r>
            <a:r>
              <a:rPr lang="en-US" sz="1200" b="0" kern="1200" dirty="0">
                <a:solidFill>
                  <a:schemeClr val="tx1"/>
                </a:solidFill>
                <a:effectLst/>
                <a:latin typeface="+mn-lt"/>
                <a:ea typeface="+mn-ea"/>
                <a:cs typeface="+mn-cs"/>
              </a:rPr>
              <a:t>to d</a:t>
            </a:r>
            <a:r>
              <a:rPr lang="en-US" sz="1200" b="0" kern="1200" baseline="0" dirty="0">
                <a:solidFill>
                  <a:schemeClr val="tx1"/>
                </a:solidFill>
                <a:effectLst/>
                <a:latin typeface="+mn-lt"/>
                <a:ea typeface="+mn-ea"/>
                <a:cs typeface="+mn-cs"/>
              </a:rPr>
              <a:t>o a role-play as indicated on the slide using none of the leadership skills.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2 minutes, reveal the discussion questions or use the facilitation table to go through skills.</a:t>
            </a:r>
            <a:r>
              <a:rPr lang="en-US" dirty="0">
                <a:effectLst/>
              </a:rPr>
              <a:t> </a:t>
            </a:r>
          </a:p>
          <a:p>
            <a:r>
              <a:rPr lang="en-US" sz="1200" b="1" kern="1200" dirty="0">
                <a:solidFill>
                  <a:srgbClr val="FF0000"/>
                </a:solidFill>
                <a:effectLst/>
                <a:latin typeface="+mn-lt"/>
                <a:ea typeface="+mn-ea"/>
                <a:cs typeface="+mn-cs"/>
              </a:rPr>
              <a:t> </a:t>
            </a:r>
          </a:p>
          <a:p>
            <a:r>
              <a:rPr lang="en-US" dirty="0"/>
              <a:t>In outcome</a:t>
            </a:r>
            <a:r>
              <a:rPr lang="en-US" baseline="0" dirty="0"/>
              <a:t> A, </a:t>
            </a:r>
            <a:r>
              <a:rPr lang="en-US" sz="1200" kern="1200" dirty="0">
                <a:solidFill>
                  <a:schemeClr val="tx1"/>
                </a:solidFill>
                <a:effectLst/>
                <a:latin typeface="+mn-lt"/>
                <a:ea typeface="+mn-ea"/>
                <a:cs typeface="+mn-cs"/>
              </a:rPr>
              <a:t>Fay did not </a:t>
            </a:r>
            <a:r>
              <a:rPr lang="en-US" sz="1200" u="sng" kern="1200" dirty="0">
                <a:solidFill>
                  <a:schemeClr val="tx1"/>
                </a:solidFill>
                <a:effectLst/>
                <a:latin typeface="+mn-lt"/>
                <a:ea typeface="+mn-ea"/>
                <a:cs typeface="+mn-cs"/>
              </a:rPr>
              <a:t>lead by example</a:t>
            </a:r>
            <a:r>
              <a:rPr lang="en-US" sz="1200" kern="1200" dirty="0">
                <a:solidFill>
                  <a:schemeClr val="tx1"/>
                </a:solidFill>
                <a:effectLst/>
                <a:latin typeface="+mn-lt"/>
                <a:ea typeface="+mn-ea"/>
                <a:cs typeface="+mn-cs"/>
              </a:rPr>
              <a:t> when she yelled at Terrie and Tim for making her look bad. She didn’t attempt to </a:t>
            </a:r>
            <a:r>
              <a:rPr lang="en-US" sz="1200" u="sng" kern="1200" dirty="0">
                <a:solidFill>
                  <a:schemeClr val="tx1"/>
                </a:solidFill>
                <a:effectLst/>
                <a:latin typeface="+mn-lt"/>
                <a:ea typeface="+mn-ea"/>
                <a:cs typeface="+mn-cs"/>
              </a:rPr>
              <a:t>actively listen</a:t>
            </a:r>
            <a:r>
              <a:rPr lang="en-US" sz="1200" kern="1200" dirty="0">
                <a:solidFill>
                  <a:schemeClr val="tx1"/>
                </a:solidFill>
                <a:effectLst/>
                <a:latin typeface="+mn-lt"/>
                <a:ea typeface="+mn-ea"/>
                <a:cs typeface="+mn-cs"/>
              </a:rPr>
              <a:t> to understand why they signed off on a non-compliant scaffold. She also didn’t </a:t>
            </a:r>
            <a:r>
              <a:rPr lang="en-US" sz="1200" u="sng" kern="1200" dirty="0">
                <a:solidFill>
                  <a:schemeClr val="tx1"/>
                </a:solidFill>
                <a:effectLst/>
                <a:latin typeface="+mn-lt"/>
                <a:ea typeface="+mn-ea"/>
                <a:cs typeface="+mn-cs"/>
              </a:rPr>
              <a:t>teach, coach, or provide constructive feedback to develop</a:t>
            </a:r>
            <a:r>
              <a:rPr lang="en-US" sz="1200" kern="1200" dirty="0">
                <a:solidFill>
                  <a:schemeClr val="tx1"/>
                </a:solidFill>
                <a:effectLst/>
                <a:latin typeface="+mn-lt"/>
                <a:ea typeface="+mn-ea"/>
                <a:cs typeface="+mn-cs"/>
              </a:rPr>
              <a:t> Terrie and Tim into more informed and engaged safety leaders.</a:t>
            </a:r>
          </a:p>
          <a:p>
            <a:endParaRPr lang="en-US" dirty="0"/>
          </a:p>
          <a:p>
            <a:endParaRPr lang="en-US" sz="1200" kern="1200" dirty="0">
              <a:solidFill>
                <a:srgbClr val="FF0000"/>
              </a:solidFill>
              <a:effectLst/>
              <a:latin typeface="+mn-lt"/>
              <a:ea typeface="+mn-ea"/>
              <a:cs typeface="+mn-cs"/>
            </a:endParaRPr>
          </a:p>
          <a:p>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t>15</a:t>
            </a:fld>
            <a:endParaRPr lang="en-US" dirty="0"/>
          </a:p>
        </p:txBody>
      </p:sp>
    </p:spTree>
    <p:extLst>
      <p:ext uri="{BB962C8B-B14F-4D97-AF65-F5344CB8AC3E}">
        <p14:creationId xmlns:p14="http://schemas.microsoft.com/office/powerpoint/2010/main" val="1880554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have the students redo conversation between Fay and her crew using the following safety leadership skills:</a:t>
            </a:r>
          </a:p>
          <a:p>
            <a:pPr lvl="0"/>
            <a:r>
              <a:rPr lang="en-US" dirty="0"/>
              <a:t>1. Leading by example</a:t>
            </a:r>
          </a:p>
          <a:p>
            <a:pPr lvl="0"/>
            <a:r>
              <a:rPr lang="en-US" dirty="0"/>
              <a:t>2. Actively listening and practicing 3-way communication </a:t>
            </a:r>
          </a:p>
          <a:p>
            <a:pPr lvl="0"/>
            <a:r>
              <a:rPr lang="en-US" dirty="0"/>
              <a:t>3. Developing Team Members through teaching, coaching, and feedback</a:t>
            </a:r>
            <a:r>
              <a:rPr lang="en-US" b="1" dirty="0"/>
              <a:t> </a:t>
            </a:r>
            <a:endParaRPr lang="en-US" dirty="0"/>
          </a:p>
          <a:p>
            <a:r>
              <a:rPr lang="en-US" b="1" dirty="0"/>
              <a:t> </a:t>
            </a:r>
            <a:endParaRPr lang="en-US" dirty="0"/>
          </a:p>
          <a:p>
            <a:r>
              <a:rPr lang="en-US" dirty="0"/>
              <a:t>After 2 minutes, reveal the discussion questions or use the facilitation table to go through skills</a:t>
            </a:r>
          </a:p>
          <a:p>
            <a:r>
              <a:rPr lang="en-US" dirty="0"/>
              <a:t> </a:t>
            </a:r>
          </a:p>
          <a:p>
            <a:r>
              <a:rPr lang="en-US" sz="1200" kern="1200" dirty="0">
                <a:solidFill>
                  <a:schemeClr val="tx1"/>
                </a:solidFill>
                <a:effectLst/>
                <a:latin typeface="+mn-lt"/>
                <a:ea typeface="+mn-ea"/>
                <a:cs typeface="+mn-cs"/>
              </a:rPr>
              <a:t>In outcome B, Fay </a:t>
            </a:r>
            <a:r>
              <a:rPr lang="en-US" sz="1200" u="sng" kern="1200" dirty="0">
                <a:solidFill>
                  <a:schemeClr val="tx1"/>
                </a:solidFill>
                <a:effectLst/>
                <a:latin typeface="+mn-lt"/>
                <a:ea typeface="+mn-ea"/>
                <a:cs typeface="+mn-cs"/>
              </a:rPr>
              <a:t>leads by example</a:t>
            </a:r>
            <a:r>
              <a:rPr lang="en-US" sz="1200" kern="1200" dirty="0">
                <a:solidFill>
                  <a:schemeClr val="tx1"/>
                </a:solidFill>
                <a:effectLst/>
                <a:latin typeface="+mn-lt"/>
                <a:ea typeface="+mn-ea"/>
                <a:cs typeface="+mn-cs"/>
              </a:rPr>
              <a:t> by explaining the importance of the situation to Terrie and Tim. She uses her </a:t>
            </a:r>
            <a:r>
              <a:rPr lang="en-US" sz="1200" u="sng" kern="1200" dirty="0">
                <a:solidFill>
                  <a:schemeClr val="tx1"/>
                </a:solidFill>
                <a:effectLst/>
                <a:latin typeface="+mn-lt"/>
                <a:ea typeface="+mn-ea"/>
                <a:cs typeface="+mn-cs"/>
              </a:rPr>
              <a:t>active listening skills</a:t>
            </a:r>
            <a:r>
              <a:rPr lang="en-US" sz="1200" kern="1200" dirty="0">
                <a:solidFill>
                  <a:schemeClr val="tx1"/>
                </a:solidFill>
                <a:effectLst/>
                <a:latin typeface="+mn-lt"/>
                <a:ea typeface="+mn-ea"/>
                <a:cs typeface="+mn-cs"/>
              </a:rPr>
              <a:t> to help her realize that Terrie and Tim might be unsure of how to properly inspect a scaffold and she </a:t>
            </a:r>
            <a:r>
              <a:rPr lang="en-US" sz="1200" u="sng" kern="1200" dirty="0">
                <a:solidFill>
                  <a:schemeClr val="tx1"/>
                </a:solidFill>
                <a:effectLst/>
                <a:latin typeface="+mn-lt"/>
                <a:ea typeface="+mn-ea"/>
                <a:cs typeface="+mn-cs"/>
              </a:rPr>
              <a:t>teaches and coaches</a:t>
            </a:r>
            <a:r>
              <a:rPr lang="en-US" sz="1200" kern="1200" dirty="0">
                <a:solidFill>
                  <a:schemeClr val="tx1"/>
                </a:solidFill>
                <a:effectLst/>
                <a:latin typeface="+mn-lt"/>
                <a:ea typeface="+mn-ea"/>
                <a:cs typeface="+mn-cs"/>
              </a:rPr>
              <a:t> them on how to do 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baseline="0" dirty="0"/>
          </a:p>
          <a:p>
            <a:pPr>
              <a:defRPr/>
            </a:pPr>
            <a:r>
              <a:rPr lang="en-US" b="1" baseline="0" dirty="0"/>
              <a:t>CLICK SCENARIO MENU </a:t>
            </a:r>
            <a:r>
              <a:rPr lang="en-US" b="1" dirty="0"/>
              <a:t>ICON TO RETURN TO MAIN MENU</a:t>
            </a:r>
            <a:r>
              <a:rPr lang="en-US" dirty="0"/>
              <a:t> </a:t>
            </a:r>
            <a:endParaRPr lang="en-US" b="1" dirty="0"/>
          </a:p>
        </p:txBody>
      </p:sp>
      <p:sp>
        <p:nvSpPr>
          <p:cNvPr id="4" name="Slide Number Placeholder 3"/>
          <p:cNvSpPr>
            <a:spLocks noGrp="1"/>
          </p:cNvSpPr>
          <p:nvPr>
            <p:ph type="sldNum" sz="quarter" idx="10"/>
          </p:nvPr>
        </p:nvSpPr>
        <p:spPr/>
        <p:txBody>
          <a:bodyPr/>
          <a:lstStyle/>
          <a:p>
            <a:fld id="{0513728D-F3BB-2641-8A0E-19AC18A3052C}" type="slidenum">
              <a:rPr lang="en-US" smtClean="0"/>
              <a:t>16</a:t>
            </a:fld>
            <a:endParaRPr lang="en-US" dirty="0"/>
          </a:p>
        </p:txBody>
      </p:sp>
    </p:spTree>
    <p:extLst>
      <p:ext uri="{BB962C8B-B14F-4D97-AF65-F5344CB8AC3E}">
        <p14:creationId xmlns:p14="http://schemas.microsoft.com/office/powerpoint/2010/main" val="1651210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primary safety leadership moment illustrated in “Stormy</a:t>
            </a:r>
            <a:r>
              <a:rPr lang="en-US" baseline="0" dirty="0"/>
              <a:t> weather”</a:t>
            </a:r>
            <a:r>
              <a:rPr lang="en-US" dirty="0"/>
              <a:t> is how </a:t>
            </a:r>
            <a:r>
              <a:rPr lang="en-US" sz="1200" kern="1200" dirty="0">
                <a:solidFill>
                  <a:schemeClr val="tx1"/>
                </a:solidFill>
                <a:effectLst/>
                <a:latin typeface="+mn-lt"/>
                <a:ea typeface="+mn-ea"/>
                <a:cs typeface="+mn-cs"/>
              </a:rPr>
              <a:t>to encourage others to use safety leadership skills.</a:t>
            </a:r>
            <a:endParaRPr lang="en-US" dirty="0"/>
          </a:p>
          <a:p>
            <a:r>
              <a:rPr lang="en-US" dirty="0"/>
              <a:t> </a:t>
            </a:r>
          </a:p>
          <a:p>
            <a:r>
              <a:rPr lang="en-US" i="1" dirty="0"/>
              <a:t>The safety hazard in this scenario is </a:t>
            </a:r>
            <a:r>
              <a:rPr lang="en-US" b="1" i="1" dirty="0"/>
              <a:t>falls</a:t>
            </a:r>
            <a:r>
              <a:rPr lang="en-US" b="1" i="1" baseline="0" dirty="0"/>
              <a:t> </a:t>
            </a:r>
            <a:r>
              <a:rPr lang="en-US" b="0" i="0" baseline="0" dirty="0"/>
              <a:t>and </a:t>
            </a:r>
            <a:r>
              <a:rPr lang="en-US" b="1" i="1" baseline="0" dirty="0"/>
              <a:t>bad weather</a:t>
            </a:r>
            <a:r>
              <a:rPr lang="en-US" i="1" dirty="0"/>
              <a:t>.</a:t>
            </a:r>
            <a:endParaRPr lang="en-US" dirty="0"/>
          </a:p>
          <a:p>
            <a:r>
              <a:rPr lang="en-US" i="1" dirty="0"/>
              <a:t> </a:t>
            </a:r>
            <a:endParaRPr lang="en-US" dirty="0"/>
          </a:p>
          <a:p>
            <a:r>
              <a:rPr lang="en-US" b="1" dirty="0"/>
              <a:t>INSTRUCTOR INFORMATION - </a:t>
            </a:r>
            <a:r>
              <a:rPr lang="en-US" dirty="0"/>
              <a:t>It is designed to illustrate the following safety leadership skills: </a:t>
            </a:r>
          </a:p>
          <a:p>
            <a:pPr marL="228600" lvl="0" indent="-228600">
              <a:buFont typeface="+mj-lt"/>
              <a:buAutoNum type="arabicPeriod"/>
            </a:pPr>
            <a:r>
              <a:rPr lang="en-US" dirty="0"/>
              <a:t>Leading by example</a:t>
            </a:r>
          </a:p>
          <a:p>
            <a:pPr marL="228600" lvl="0" indent="-228600">
              <a:buFont typeface="+mj-lt"/>
              <a:buAutoNum type="arabicPeriod"/>
            </a:pPr>
            <a:r>
              <a:rPr lang="en-US" dirty="0"/>
              <a:t>Engaging and empowering workers</a:t>
            </a:r>
          </a:p>
          <a:p>
            <a:pPr marL="228600" lvl="0" indent="-228600">
              <a:buFont typeface="+mj-lt"/>
              <a:buAutoNum type="arabicPeriod"/>
            </a:pPr>
            <a:r>
              <a:rPr lang="en-US" dirty="0"/>
              <a:t>Developing team</a:t>
            </a:r>
            <a:r>
              <a:rPr lang="en-US" baseline="0" dirty="0"/>
              <a:t> members through teaching, coaching, and feedback</a:t>
            </a:r>
          </a:p>
          <a:p>
            <a:pPr marL="228600" lvl="0" indent="-228600">
              <a:buFont typeface="+mj-lt"/>
              <a:buAutoNum type="arabicPeriod"/>
            </a:pPr>
            <a:r>
              <a:rPr lang="en-US" baseline="0" dirty="0"/>
              <a:t>Recognizing team members for a job well done</a:t>
            </a:r>
            <a:endParaRPr lang="en-US" dirty="0"/>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CLICK ON</a:t>
            </a:r>
            <a:r>
              <a:rPr lang="en-US" sz="1200" b="1" kern="1200" baseline="0" dirty="0">
                <a:solidFill>
                  <a:schemeClr val="tx1"/>
                </a:solidFill>
                <a:effectLst/>
                <a:latin typeface="+mn-lt"/>
                <a:ea typeface="+mn-ea"/>
                <a:cs typeface="+mn-cs"/>
              </a:rPr>
              <a:t> DESIRED TEACHING MODE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17</a:t>
            </a:fld>
            <a:endParaRPr lang="en-US" dirty="0"/>
          </a:p>
        </p:txBody>
      </p:sp>
    </p:spTree>
    <p:extLst>
      <p:ext uri="{BB962C8B-B14F-4D97-AF65-F5344CB8AC3E}">
        <p14:creationId xmlns:p14="http://schemas.microsoft.com/office/powerpoint/2010/main" val="1473739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 WILL START AUTOMATICALLY</a:t>
            </a:r>
            <a:r>
              <a:rPr lang="en-US" dirty="0"/>
              <a:t> </a:t>
            </a: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18</a:t>
            </a:fld>
            <a:endParaRPr lang="en-US" dirty="0"/>
          </a:p>
        </p:txBody>
      </p:sp>
    </p:spTree>
    <p:extLst>
      <p:ext uri="{BB962C8B-B14F-4D97-AF65-F5344CB8AC3E}">
        <p14:creationId xmlns:p14="http://schemas.microsoft.com/office/powerpoint/2010/main" val="675965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a:t>
            </a:r>
            <a:r>
              <a:rPr lang="en-US" b="1" dirty="0"/>
              <a:t>IDEO WILL START AUTOMATICALLY</a:t>
            </a:r>
            <a:r>
              <a:rPr lang="en-US" dirty="0"/>
              <a:t>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19</a:t>
            </a:fld>
            <a:endParaRPr lang="en-US" dirty="0"/>
          </a:p>
        </p:txBody>
      </p:sp>
    </p:spTree>
    <p:extLst>
      <p:ext uri="{BB962C8B-B14F-4D97-AF65-F5344CB8AC3E}">
        <p14:creationId xmlns:p14="http://schemas.microsoft.com/office/powerpoint/2010/main" val="151552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safety leadership moment illustrated in</a:t>
            </a:r>
            <a:r>
              <a:rPr lang="en-US" baseline="0" dirty="0"/>
              <a:t> “Pillars of Safety” </a:t>
            </a:r>
            <a:r>
              <a:rPr lang="en-US" dirty="0"/>
              <a:t>is how </a:t>
            </a:r>
            <a:r>
              <a:rPr lang="en-US" sz="1200" kern="1200" dirty="0">
                <a:solidFill>
                  <a:schemeClr val="tx1"/>
                </a:solidFill>
                <a:effectLst/>
                <a:latin typeface="+mn-lt"/>
                <a:ea typeface="+mn-ea"/>
                <a:cs typeface="+mn-cs"/>
              </a:rPr>
              <a:t>to help crew members correct an unsafe situation.</a:t>
            </a:r>
            <a:endParaRPr lang="en-US" dirty="0"/>
          </a:p>
          <a:p>
            <a:r>
              <a:rPr lang="en-US" dirty="0"/>
              <a:t> </a:t>
            </a:r>
          </a:p>
          <a:p>
            <a:r>
              <a:rPr lang="en-US" i="1" dirty="0"/>
              <a:t>The safety hazard in this scenario is </a:t>
            </a:r>
            <a:r>
              <a:rPr lang="en-US" b="1" i="1" dirty="0"/>
              <a:t>falls</a:t>
            </a:r>
            <a:r>
              <a:rPr lang="en-US" i="1" dirty="0"/>
              <a:t>.</a:t>
            </a:r>
            <a:endParaRPr lang="en-US" dirty="0"/>
          </a:p>
          <a:p>
            <a:r>
              <a:rPr lang="en-US" b="1" dirty="0"/>
              <a:t> </a:t>
            </a:r>
            <a:endParaRPr lang="en-US" dirty="0"/>
          </a:p>
          <a:p>
            <a:r>
              <a:rPr lang="en-US" b="1" dirty="0"/>
              <a:t>INSTRUCTOR INFORMATION -</a:t>
            </a:r>
            <a:r>
              <a:rPr lang="en-US" dirty="0"/>
              <a:t> It is designed to illustrate the following safety leadership skills:  </a:t>
            </a:r>
          </a:p>
          <a:p>
            <a:pPr marL="228600" lvl="0" indent="-228600">
              <a:buFont typeface="+mj-lt"/>
              <a:buAutoNum type="arabicPeriod"/>
            </a:pPr>
            <a:r>
              <a:rPr lang="en-US" dirty="0"/>
              <a:t>Leading by example</a:t>
            </a:r>
          </a:p>
          <a:p>
            <a:pPr marL="228600" lvl="0" indent="-228600">
              <a:buFont typeface="+mj-lt"/>
              <a:buAutoNum type="arabicPeriod"/>
            </a:pPr>
            <a:r>
              <a:rPr lang="en-US" dirty="0"/>
              <a:t>Actively listening and Practicing 3-way communication</a:t>
            </a:r>
          </a:p>
          <a:p>
            <a:pPr marL="228600" lvl="0" indent="-228600">
              <a:buFont typeface="+mj-lt"/>
              <a:buAutoNum type="arabicPeriod"/>
            </a:pPr>
            <a:r>
              <a:rPr lang="en-US" dirty="0"/>
              <a:t>Developing team members </a:t>
            </a:r>
            <a:r>
              <a:rPr lang="en-US" sz="1200" kern="1200" dirty="0">
                <a:solidFill>
                  <a:schemeClr val="tx1"/>
                </a:solidFill>
                <a:effectLst/>
                <a:latin typeface="+mn-lt"/>
                <a:ea typeface="+mn-ea"/>
                <a:cs typeface="+mn-cs"/>
              </a:rPr>
              <a:t>through</a:t>
            </a:r>
            <a:r>
              <a:rPr lang="en-US" sz="1200" kern="1200" baseline="0" dirty="0">
                <a:solidFill>
                  <a:schemeClr val="tx1"/>
                </a:solidFill>
                <a:effectLst/>
                <a:latin typeface="+mn-lt"/>
                <a:ea typeface="+mn-ea"/>
                <a:cs typeface="+mn-cs"/>
              </a:rPr>
              <a:t> teaching, coaching, and feedback</a:t>
            </a:r>
            <a:endParaRPr lang="en-US" sz="1200" kern="1200" dirty="0">
              <a:solidFill>
                <a:schemeClr val="tx1"/>
              </a:solidFill>
              <a:effectLst/>
              <a:latin typeface="+mn-lt"/>
              <a:ea typeface="+mn-ea"/>
              <a:cs typeface="+mn-cs"/>
            </a:endParaRPr>
          </a:p>
          <a:p>
            <a:pPr marL="0" lvl="0" indent="0">
              <a:buFont typeface="+mj-lt"/>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ON</a:t>
            </a:r>
            <a:r>
              <a:rPr lang="en-US" sz="1200" b="1" kern="1200" baseline="0" dirty="0">
                <a:solidFill>
                  <a:schemeClr val="tx1"/>
                </a:solidFill>
                <a:effectLst/>
                <a:latin typeface="+mn-lt"/>
                <a:ea typeface="+mn-ea"/>
                <a:cs typeface="+mn-cs"/>
              </a:rPr>
              <a:t> DESIRED TEACHING MODE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2</a:t>
            </a:fld>
            <a:endParaRPr lang="en-US" dirty="0"/>
          </a:p>
        </p:txBody>
      </p:sp>
    </p:spTree>
    <p:extLst>
      <p:ext uri="{BB962C8B-B14F-4D97-AF65-F5344CB8AC3E}">
        <p14:creationId xmlns:p14="http://schemas.microsoft.com/office/powerpoint/2010/main" val="463142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p>
          <a:p>
            <a:r>
              <a:rPr lang="en-US" sz="1200" kern="1200" dirty="0">
                <a:solidFill>
                  <a:schemeClr val="tx1"/>
                </a:solidFill>
                <a:effectLst/>
                <a:latin typeface="+mn-lt"/>
                <a:ea typeface="+mn-ea"/>
                <a:cs typeface="+mn-cs"/>
              </a:rPr>
              <a:t>In outcome A, Elaine was </a:t>
            </a:r>
            <a:r>
              <a:rPr lang="en-US" sz="1200" u="sng" kern="1200" dirty="0">
                <a:solidFill>
                  <a:schemeClr val="tx1"/>
                </a:solidFill>
                <a:effectLst/>
                <a:latin typeface="+mn-lt"/>
                <a:ea typeface="+mn-ea"/>
                <a:cs typeface="+mn-cs"/>
              </a:rPr>
              <a:t>leading by example</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rPr>
              <a:t>developing her team member</a:t>
            </a:r>
            <a:r>
              <a:rPr lang="en-US" sz="1200" kern="1200" dirty="0">
                <a:solidFill>
                  <a:schemeClr val="tx1"/>
                </a:solidFill>
                <a:effectLst/>
                <a:latin typeface="+mn-lt"/>
                <a:ea typeface="+mn-ea"/>
                <a:cs typeface="+mn-cs"/>
              </a:rPr>
              <a:t>, Tad, when she started </a:t>
            </a:r>
            <a:r>
              <a:rPr lang="en-US" sz="1200" u="sng" kern="1200" dirty="0">
                <a:solidFill>
                  <a:schemeClr val="tx1"/>
                </a:solidFill>
                <a:effectLst/>
                <a:latin typeface="+mn-lt"/>
                <a:ea typeface="+mn-ea"/>
                <a:cs typeface="+mn-cs"/>
              </a:rPr>
              <a:t>teaching</a:t>
            </a:r>
            <a:r>
              <a:rPr lang="en-US" sz="1200" kern="1200" dirty="0">
                <a:solidFill>
                  <a:schemeClr val="tx1"/>
                </a:solidFill>
                <a:effectLst/>
                <a:latin typeface="+mn-lt"/>
                <a:ea typeface="+mn-ea"/>
                <a:cs typeface="+mn-cs"/>
              </a:rPr>
              <a:t> him that the hole in the roof presents a fall hazard and that they should all be wearing fall protection. Filip on the other hand was </a:t>
            </a:r>
            <a:r>
              <a:rPr lang="en-US" sz="1200" u="sng" kern="1200" dirty="0">
                <a:solidFill>
                  <a:schemeClr val="tx1"/>
                </a:solidFill>
                <a:effectLst/>
                <a:latin typeface="+mn-lt"/>
                <a:ea typeface="+mn-ea"/>
                <a:cs typeface="+mn-cs"/>
              </a:rPr>
              <a:t>not leading by example</a:t>
            </a:r>
            <a:r>
              <a:rPr lang="en-US" sz="1200" kern="1200" dirty="0">
                <a:solidFill>
                  <a:schemeClr val="tx1"/>
                </a:solidFill>
                <a:effectLst/>
                <a:latin typeface="+mn-lt"/>
                <a:ea typeface="+mn-ea"/>
                <a:cs typeface="+mn-cs"/>
              </a:rPr>
              <a:t> when he interrupted her and gave reasons why they didn’t have to worry about the fall protection. He undercut Elaine’s authority as an experienced worker and sent a message to Tad that in the future he need not pay attention to what she asks him to do in terms of jobsite safety.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20</a:t>
            </a:fld>
            <a:endParaRPr lang="en-US" dirty="0"/>
          </a:p>
        </p:txBody>
      </p:sp>
    </p:spTree>
    <p:extLst>
      <p:ext uri="{BB962C8B-B14F-4D97-AF65-F5344CB8AC3E}">
        <p14:creationId xmlns:p14="http://schemas.microsoft.com/office/powerpoint/2010/main" val="831519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a:t>
            </a:r>
            <a:r>
              <a:rPr lang="en-US" b="1" dirty="0"/>
              <a:t>IDEO WILL START AUTOMATICALLY</a:t>
            </a:r>
            <a:r>
              <a:rPr lang="en-US" dirty="0"/>
              <a:t>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21</a:t>
            </a:fld>
            <a:endParaRPr lang="en-US" dirty="0"/>
          </a:p>
        </p:txBody>
      </p:sp>
    </p:spTree>
    <p:extLst>
      <p:ext uri="{BB962C8B-B14F-4D97-AF65-F5344CB8AC3E}">
        <p14:creationId xmlns:p14="http://schemas.microsoft.com/office/powerpoint/2010/main" val="433249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p>
          <a:p>
            <a:r>
              <a:rPr lang="en-US" sz="1200" kern="1200" dirty="0">
                <a:solidFill>
                  <a:schemeClr val="tx1"/>
                </a:solidFill>
                <a:effectLst/>
                <a:latin typeface="+mn-lt"/>
                <a:ea typeface="+mn-ea"/>
                <a:cs typeface="+mn-cs"/>
              </a:rPr>
              <a:t>In outcome B, Elaine was </a:t>
            </a:r>
            <a:r>
              <a:rPr lang="en-US" sz="1200" u="sng" kern="1200" dirty="0">
                <a:solidFill>
                  <a:schemeClr val="tx1"/>
                </a:solidFill>
                <a:effectLst/>
                <a:latin typeface="+mn-lt"/>
                <a:ea typeface="+mn-ea"/>
                <a:cs typeface="+mn-cs"/>
              </a:rPr>
              <a:t>leading by example</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rPr>
              <a:t>developing her team member</a:t>
            </a:r>
            <a:r>
              <a:rPr lang="en-US" sz="1200" kern="1200" dirty="0">
                <a:solidFill>
                  <a:schemeClr val="tx1"/>
                </a:solidFill>
                <a:effectLst/>
                <a:latin typeface="+mn-lt"/>
                <a:ea typeface="+mn-ea"/>
                <a:cs typeface="+mn-cs"/>
              </a:rPr>
              <a:t>, Tad, when she started explaining that the hole in the roof presents a fall hazard and that they should all be wearing fall protection. This time, Filip </a:t>
            </a:r>
            <a:r>
              <a:rPr lang="en-US" sz="1200" u="sng" kern="1200" dirty="0">
                <a:solidFill>
                  <a:schemeClr val="tx1"/>
                </a:solidFill>
                <a:effectLst/>
                <a:latin typeface="+mn-lt"/>
                <a:ea typeface="+mn-ea"/>
                <a:cs typeface="+mn-cs"/>
              </a:rPr>
              <a:t>leads by example </a:t>
            </a:r>
            <a:r>
              <a:rPr lang="en-US" sz="1200" kern="1200" dirty="0">
                <a:solidFill>
                  <a:schemeClr val="tx1"/>
                </a:solidFill>
                <a:effectLst/>
                <a:latin typeface="+mn-lt"/>
                <a:ea typeface="+mn-ea"/>
                <a:cs typeface="+mn-cs"/>
              </a:rPr>
              <a:t>and </a:t>
            </a:r>
            <a:r>
              <a:rPr lang="en-US" sz="1200" u="sng" kern="1200" dirty="0">
                <a:solidFill>
                  <a:schemeClr val="tx1"/>
                </a:solidFill>
                <a:effectLst/>
                <a:latin typeface="+mn-lt"/>
                <a:ea typeface="+mn-ea"/>
                <a:cs typeface="+mn-cs"/>
              </a:rPr>
              <a:t>empowers </a:t>
            </a:r>
            <a:r>
              <a:rPr lang="en-US" sz="1200" kern="1200" dirty="0">
                <a:solidFill>
                  <a:schemeClr val="tx1"/>
                </a:solidFill>
                <a:effectLst/>
                <a:latin typeface="+mn-lt"/>
                <a:ea typeface="+mn-ea"/>
                <a:cs typeface="+mn-cs"/>
              </a:rPr>
              <a:t>Elaine by giving her the time to explain the fall hazard to Tad despite the impending storm. Filip also </a:t>
            </a:r>
            <a:r>
              <a:rPr lang="en-US" sz="1200" u="sng" kern="1200" dirty="0">
                <a:solidFill>
                  <a:schemeClr val="tx1"/>
                </a:solidFill>
                <a:effectLst/>
                <a:latin typeface="+mn-lt"/>
                <a:ea typeface="+mn-ea"/>
                <a:cs typeface="+mn-cs"/>
              </a:rPr>
              <a:t>recognized</a:t>
            </a:r>
            <a:r>
              <a:rPr lang="en-US" sz="1200" kern="1200" dirty="0">
                <a:solidFill>
                  <a:schemeClr val="tx1"/>
                </a:solidFill>
                <a:effectLst/>
                <a:latin typeface="+mn-lt"/>
                <a:ea typeface="+mn-ea"/>
                <a:cs typeface="+mn-cs"/>
              </a:rPr>
              <a:t> Elaine by thanking her for being a good role model to Tad.  </a:t>
            </a:r>
          </a:p>
          <a:p>
            <a:endParaRPr lang="en-US" sz="1200" b="1" kern="1200" dirty="0">
              <a:solidFill>
                <a:schemeClr val="tx1"/>
              </a:solidFill>
              <a:effectLst/>
              <a:latin typeface="+mn-lt"/>
              <a:ea typeface="+mn-ea"/>
              <a:cs typeface="+mn-cs"/>
            </a:endParaRPr>
          </a:p>
          <a:p>
            <a:r>
              <a:rPr lang="en-US" b="1" dirty="0"/>
              <a:t>CLICK SCENARIO MENU ICON TO RETURN TO MAIN MENU</a:t>
            </a:r>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t>22</a:t>
            </a:fld>
            <a:endParaRPr lang="en-US" dirty="0"/>
          </a:p>
        </p:txBody>
      </p:sp>
    </p:spTree>
    <p:extLst>
      <p:ext uri="{BB962C8B-B14F-4D97-AF65-F5344CB8AC3E}">
        <p14:creationId xmlns:p14="http://schemas.microsoft.com/office/powerpoint/2010/main" val="1468566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students to page 7 in the student guide</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Ask students to read the situation for “Stormy Weather</a:t>
            </a:r>
            <a:r>
              <a:rPr lang="is-I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(or instructor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reads it aloud).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23</a:t>
            </a:fld>
            <a:endParaRPr lang="en-US" dirty="0"/>
          </a:p>
        </p:txBody>
      </p:sp>
    </p:spTree>
    <p:extLst>
      <p:ext uri="{BB962C8B-B14F-4D97-AF65-F5344CB8AC3E}">
        <p14:creationId xmlns:p14="http://schemas.microsoft.com/office/powerpoint/2010/main" val="994190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students to read outcome A for “Stormy Weather</a:t>
            </a:r>
            <a:r>
              <a:rPr lang="is-I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(or instructor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reads it aloud).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24</a:t>
            </a:fld>
            <a:endParaRPr lang="en-US" dirty="0"/>
          </a:p>
        </p:txBody>
      </p:sp>
    </p:spTree>
    <p:extLst>
      <p:ext uri="{BB962C8B-B14F-4D97-AF65-F5344CB8AC3E}">
        <p14:creationId xmlns:p14="http://schemas.microsoft.com/office/powerpoint/2010/main" val="3238031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p>
          <a:p>
            <a:r>
              <a:rPr lang="en-US" sz="1200" kern="1200" dirty="0">
                <a:solidFill>
                  <a:schemeClr val="tx1"/>
                </a:solidFill>
                <a:effectLst/>
                <a:latin typeface="+mn-lt"/>
                <a:ea typeface="+mn-ea"/>
                <a:cs typeface="+mn-cs"/>
              </a:rPr>
              <a:t>In outcome A, Elaine was </a:t>
            </a:r>
            <a:r>
              <a:rPr lang="en-US" sz="1200" u="sng" kern="1200" dirty="0">
                <a:solidFill>
                  <a:schemeClr val="tx1"/>
                </a:solidFill>
                <a:effectLst/>
                <a:latin typeface="+mn-lt"/>
                <a:ea typeface="+mn-ea"/>
                <a:cs typeface="+mn-cs"/>
              </a:rPr>
              <a:t>leading by example</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rPr>
              <a:t>developing her team member</a:t>
            </a:r>
            <a:r>
              <a:rPr lang="en-US" sz="1200" kern="1200" dirty="0">
                <a:solidFill>
                  <a:schemeClr val="tx1"/>
                </a:solidFill>
                <a:effectLst/>
                <a:latin typeface="+mn-lt"/>
                <a:ea typeface="+mn-ea"/>
                <a:cs typeface="+mn-cs"/>
              </a:rPr>
              <a:t>, Tad, when she started </a:t>
            </a:r>
            <a:r>
              <a:rPr lang="en-US" sz="1200" u="sng" kern="1200" dirty="0">
                <a:solidFill>
                  <a:schemeClr val="tx1"/>
                </a:solidFill>
                <a:effectLst/>
                <a:latin typeface="+mn-lt"/>
                <a:ea typeface="+mn-ea"/>
                <a:cs typeface="+mn-cs"/>
              </a:rPr>
              <a:t>teaching</a:t>
            </a:r>
            <a:r>
              <a:rPr lang="en-US" sz="1200" kern="1200" dirty="0">
                <a:solidFill>
                  <a:schemeClr val="tx1"/>
                </a:solidFill>
                <a:effectLst/>
                <a:latin typeface="+mn-lt"/>
                <a:ea typeface="+mn-ea"/>
                <a:cs typeface="+mn-cs"/>
              </a:rPr>
              <a:t> him that the hole in the roof presents a fall hazard and that they should all be wearing fall protection. Filip, on the other hand, was </a:t>
            </a:r>
            <a:r>
              <a:rPr lang="en-US" sz="1200" u="none" kern="1200" dirty="0">
                <a:solidFill>
                  <a:schemeClr val="tx1"/>
                </a:solidFill>
                <a:effectLst/>
                <a:latin typeface="+mn-lt"/>
                <a:ea typeface="+mn-ea"/>
                <a:cs typeface="+mn-cs"/>
              </a:rPr>
              <a:t>not </a:t>
            </a:r>
            <a:r>
              <a:rPr lang="en-US" sz="1200" u="sng" kern="1200" dirty="0">
                <a:solidFill>
                  <a:schemeClr val="tx1"/>
                </a:solidFill>
                <a:effectLst/>
                <a:latin typeface="+mn-lt"/>
                <a:ea typeface="+mn-ea"/>
                <a:cs typeface="+mn-cs"/>
              </a:rPr>
              <a:t>leading by example</a:t>
            </a:r>
            <a:r>
              <a:rPr lang="en-US" sz="1200" kern="1200" dirty="0">
                <a:solidFill>
                  <a:schemeClr val="tx1"/>
                </a:solidFill>
                <a:effectLst/>
                <a:latin typeface="+mn-lt"/>
                <a:ea typeface="+mn-ea"/>
                <a:cs typeface="+mn-cs"/>
              </a:rPr>
              <a:t> when he interrupted her and gave reasons why they didn’t have to worry about the fall protection.  He undercut Elaine’s authority as an experienced worker and sent a message to Tad that in the future he need not pay attention to what she asks him to do for safety.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25</a:t>
            </a:fld>
            <a:endParaRPr lang="en-US" dirty="0"/>
          </a:p>
        </p:txBody>
      </p:sp>
    </p:spTree>
    <p:extLst>
      <p:ext uri="{BB962C8B-B14F-4D97-AF65-F5344CB8AC3E}">
        <p14:creationId xmlns:p14="http://schemas.microsoft.com/office/powerpoint/2010/main" val="831519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students to read outcome B for “Stormy Weather</a:t>
            </a:r>
            <a:r>
              <a:rPr lang="is-I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(or instructor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reads it aloud).</a:t>
            </a:r>
          </a:p>
          <a:p>
            <a:endParaRPr lang="en-US" dirty="0"/>
          </a:p>
          <a:p>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26</a:t>
            </a:fld>
            <a:endParaRPr lang="en-US" dirty="0"/>
          </a:p>
        </p:txBody>
      </p:sp>
    </p:spTree>
    <p:extLst>
      <p:ext uri="{BB962C8B-B14F-4D97-AF65-F5344CB8AC3E}">
        <p14:creationId xmlns:p14="http://schemas.microsoft.com/office/powerpoint/2010/main" val="2288844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Reveal the discussion questions and/or use the facilitation table to go through skills.</a:t>
            </a:r>
            <a:r>
              <a:rPr lang="en-US"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outcome B, Elaine was </a:t>
            </a:r>
            <a:r>
              <a:rPr lang="en-US" sz="1200" u="sng" kern="1200" dirty="0">
                <a:solidFill>
                  <a:schemeClr val="tx1"/>
                </a:solidFill>
                <a:effectLst/>
                <a:latin typeface="+mn-lt"/>
                <a:ea typeface="+mn-ea"/>
                <a:cs typeface="+mn-cs"/>
              </a:rPr>
              <a:t>leading by example</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rPr>
              <a:t>developing her team member</a:t>
            </a:r>
            <a:r>
              <a:rPr lang="en-US" sz="1200" kern="1200" dirty="0">
                <a:solidFill>
                  <a:schemeClr val="tx1"/>
                </a:solidFill>
                <a:effectLst/>
                <a:latin typeface="+mn-lt"/>
                <a:ea typeface="+mn-ea"/>
                <a:cs typeface="+mn-cs"/>
              </a:rPr>
              <a:t>, Tad, when she started explaining that the hole in the roof presents a fall hazard and that they should all be wearing fall protection. This time Filip </a:t>
            </a:r>
            <a:r>
              <a:rPr lang="en-US" sz="1200" u="sng" kern="1200" dirty="0">
                <a:solidFill>
                  <a:schemeClr val="tx1"/>
                </a:solidFill>
                <a:effectLst/>
                <a:latin typeface="+mn-lt"/>
                <a:ea typeface="+mn-ea"/>
                <a:cs typeface="+mn-cs"/>
              </a:rPr>
              <a:t>leads by example</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a:t>
            </a:r>
            <a:r>
              <a:rPr lang="en-US" sz="1200" u="sng" kern="1200" dirty="0">
                <a:solidFill>
                  <a:schemeClr val="tx1"/>
                </a:solidFill>
                <a:effectLst/>
                <a:latin typeface="+mn-lt"/>
                <a:ea typeface="+mn-ea"/>
                <a:cs typeface="+mn-cs"/>
              </a:rPr>
              <a:t>empowers</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Elaine by giving her the time to explain the fall hazard to Tad despite the impending storm. Filip also </a:t>
            </a:r>
            <a:r>
              <a:rPr lang="en-US" sz="1200" u="sng" kern="1200" dirty="0">
                <a:solidFill>
                  <a:schemeClr val="tx1"/>
                </a:solidFill>
                <a:effectLst/>
                <a:latin typeface="+mn-lt"/>
                <a:ea typeface="+mn-ea"/>
                <a:cs typeface="+mn-cs"/>
              </a:rPr>
              <a:t>recognized</a:t>
            </a:r>
            <a:r>
              <a:rPr lang="en-US" sz="1200" kern="1200" dirty="0">
                <a:solidFill>
                  <a:schemeClr val="tx1"/>
                </a:solidFill>
                <a:effectLst/>
                <a:latin typeface="+mn-lt"/>
                <a:ea typeface="+mn-ea"/>
                <a:cs typeface="+mn-cs"/>
              </a:rPr>
              <a:t> Elaine by thanking her for being a good role model to Tad.  </a:t>
            </a:r>
          </a:p>
          <a:p>
            <a:endParaRPr lang="en-US" sz="1200" b="1" kern="1200" dirty="0">
              <a:solidFill>
                <a:schemeClr val="tx1"/>
              </a:solidFill>
              <a:effectLst/>
              <a:latin typeface="+mn-lt"/>
              <a:ea typeface="+mn-ea"/>
              <a:cs typeface="+mn-cs"/>
            </a:endParaRPr>
          </a:p>
          <a:p>
            <a:r>
              <a:rPr lang="en-US" b="1" dirty="0"/>
              <a:t>CLICK SCENARIO MENU ICON TO RETURN TO MAIN MENU</a:t>
            </a:r>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t>27</a:t>
            </a:fld>
            <a:endParaRPr lang="en-US" dirty="0"/>
          </a:p>
        </p:txBody>
      </p:sp>
    </p:spTree>
    <p:extLst>
      <p:ext uri="{BB962C8B-B14F-4D97-AF65-F5344CB8AC3E}">
        <p14:creationId xmlns:p14="http://schemas.microsoft.com/office/powerpoint/2010/main" val="1468566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For the role play activity, we’ll first watch the scenario situation together. Then, in groups of 2, each person will take the role of one of the scenario characters and for 2 minutes play out the conversation the characters might have either not using or using leadership skills.  After 2 minutes is up, we’ll come back together as a group to discuss how it went. </a:t>
            </a:r>
          </a:p>
          <a:p>
            <a:endParaRPr lang="en-US" b="1" dirty="0"/>
          </a:p>
          <a:p>
            <a:r>
              <a:rPr lang="en-US" b="1" dirty="0"/>
              <a:t>VIDEO WILL START AUTOMATICALLY</a:t>
            </a:r>
            <a:r>
              <a:rPr lang="en-US" dirty="0"/>
              <a:t> </a:t>
            </a: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28</a:t>
            </a:fld>
            <a:endParaRPr lang="en-US" dirty="0"/>
          </a:p>
        </p:txBody>
      </p:sp>
    </p:spTree>
    <p:extLst>
      <p:ext uri="{BB962C8B-B14F-4D97-AF65-F5344CB8AC3E}">
        <p14:creationId xmlns:p14="http://schemas.microsoft.com/office/powerpoint/2010/main" val="675965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 students into groups of 2 and ask them to do a role-play as indicated on the slide using none of the leadership skills.</a:t>
            </a:r>
          </a:p>
          <a:p>
            <a:r>
              <a:rPr lang="en-US" dirty="0"/>
              <a:t> </a:t>
            </a:r>
          </a:p>
          <a:p>
            <a:r>
              <a:rPr lang="en-US" dirty="0"/>
              <a:t>After 2 minutes, reveal the discussion questions or use the facilitation table to go through skills.</a:t>
            </a:r>
          </a:p>
          <a:p>
            <a:r>
              <a:rPr lang="en-US" dirty="0"/>
              <a:t> </a:t>
            </a:r>
          </a:p>
          <a:p>
            <a:r>
              <a:rPr lang="en-US" sz="1200" kern="1200" dirty="0">
                <a:solidFill>
                  <a:schemeClr val="tx1"/>
                </a:solidFill>
                <a:effectLst/>
                <a:latin typeface="+mn-lt"/>
                <a:ea typeface="+mn-ea"/>
                <a:cs typeface="+mn-cs"/>
              </a:rPr>
              <a:t>In outcome A, Elaine was </a:t>
            </a:r>
            <a:r>
              <a:rPr lang="en-US" sz="1200" u="sng" kern="1200" dirty="0">
                <a:solidFill>
                  <a:schemeClr val="tx1"/>
                </a:solidFill>
                <a:effectLst/>
                <a:latin typeface="+mn-lt"/>
                <a:ea typeface="+mn-ea"/>
                <a:cs typeface="+mn-cs"/>
              </a:rPr>
              <a:t>leading by example</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rPr>
              <a:t>developing her team member</a:t>
            </a:r>
            <a:r>
              <a:rPr lang="en-US" sz="1200" kern="1200" dirty="0">
                <a:solidFill>
                  <a:schemeClr val="tx1"/>
                </a:solidFill>
                <a:effectLst/>
                <a:latin typeface="+mn-lt"/>
                <a:ea typeface="+mn-ea"/>
                <a:cs typeface="+mn-cs"/>
              </a:rPr>
              <a:t>, Tad, when she started </a:t>
            </a:r>
            <a:r>
              <a:rPr lang="en-US" sz="1200" u="sng" kern="1200" dirty="0">
                <a:solidFill>
                  <a:schemeClr val="tx1"/>
                </a:solidFill>
                <a:effectLst/>
                <a:latin typeface="+mn-lt"/>
                <a:ea typeface="+mn-ea"/>
                <a:cs typeface="+mn-cs"/>
              </a:rPr>
              <a:t>teaching</a:t>
            </a:r>
            <a:r>
              <a:rPr lang="en-US" sz="1200" kern="1200" dirty="0">
                <a:solidFill>
                  <a:schemeClr val="tx1"/>
                </a:solidFill>
                <a:effectLst/>
                <a:latin typeface="+mn-lt"/>
                <a:ea typeface="+mn-ea"/>
                <a:cs typeface="+mn-cs"/>
              </a:rPr>
              <a:t> him that the hole in the roof presents a fall hazard and that they should all be wearing fall protection. Filip on the other hand was </a:t>
            </a:r>
            <a:r>
              <a:rPr lang="en-US" sz="1200" u="sng" kern="1200" dirty="0">
                <a:solidFill>
                  <a:schemeClr val="tx1"/>
                </a:solidFill>
                <a:effectLst/>
                <a:latin typeface="+mn-lt"/>
                <a:ea typeface="+mn-ea"/>
                <a:cs typeface="+mn-cs"/>
              </a:rPr>
              <a:t>not leading by example</a:t>
            </a:r>
            <a:r>
              <a:rPr lang="en-US" sz="1200" kern="1200" dirty="0">
                <a:solidFill>
                  <a:schemeClr val="tx1"/>
                </a:solidFill>
                <a:effectLst/>
                <a:latin typeface="+mn-lt"/>
                <a:ea typeface="+mn-ea"/>
                <a:cs typeface="+mn-cs"/>
              </a:rPr>
              <a:t> when he interrupted her and gave reasons why they didn’t have to worry about the fall protection. He undercut Elaine’s authority as an experienced worker and sent a message to Tad that in the future he need not pay attention to what she asks him to do in terms of jobsite safety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t>29</a:t>
            </a:fld>
            <a:endParaRPr lang="en-US" dirty="0"/>
          </a:p>
        </p:txBody>
      </p:sp>
    </p:spTree>
    <p:extLst>
      <p:ext uri="{BB962C8B-B14F-4D97-AF65-F5344CB8AC3E}">
        <p14:creationId xmlns:p14="http://schemas.microsoft.com/office/powerpoint/2010/main" val="188055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 WILL START AUTOMATICALLY</a:t>
            </a:r>
            <a:endParaRPr lang="en-US" dirty="0"/>
          </a:p>
          <a:p>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3</a:t>
            </a:fld>
            <a:endParaRPr lang="en-US" dirty="0"/>
          </a:p>
        </p:txBody>
      </p:sp>
    </p:spTree>
    <p:extLst>
      <p:ext uri="{BB962C8B-B14F-4D97-AF65-F5344CB8AC3E}">
        <p14:creationId xmlns:p14="http://schemas.microsoft.com/office/powerpoint/2010/main" val="327949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have the students redo conversation between Filip and Elaine using one or more of the leadership skills such as:</a:t>
            </a:r>
          </a:p>
          <a:p>
            <a:pPr lvl="0"/>
            <a:r>
              <a:rPr lang="en-US" sz="1200" kern="1200" dirty="0">
                <a:solidFill>
                  <a:schemeClr val="tx1"/>
                </a:solidFill>
                <a:effectLst/>
                <a:latin typeface="+mn-lt"/>
                <a:ea typeface="+mn-ea"/>
                <a:cs typeface="+mn-cs"/>
              </a:rPr>
              <a:t>Leading by example</a:t>
            </a:r>
          </a:p>
          <a:p>
            <a:pPr lvl="0"/>
            <a:r>
              <a:rPr lang="en-US" sz="1200" kern="1200" dirty="0">
                <a:solidFill>
                  <a:schemeClr val="tx1"/>
                </a:solidFill>
                <a:effectLst/>
                <a:latin typeface="+mn-lt"/>
                <a:ea typeface="+mn-ea"/>
                <a:cs typeface="+mn-cs"/>
              </a:rPr>
              <a:t>Engaging and empowering team members</a:t>
            </a:r>
          </a:p>
          <a:p>
            <a:pPr lvl="0"/>
            <a:r>
              <a:rPr lang="en-US" sz="1200" kern="1200" dirty="0">
                <a:solidFill>
                  <a:schemeClr val="tx1"/>
                </a:solidFill>
                <a:effectLst/>
                <a:latin typeface="+mn-lt"/>
                <a:ea typeface="+mn-ea"/>
                <a:cs typeface="+mn-cs"/>
              </a:rPr>
              <a:t>Developing team members through teaching, coaching, and feedback</a:t>
            </a:r>
          </a:p>
          <a:p>
            <a:pPr lvl="0"/>
            <a:r>
              <a:rPr lang="en-US" sz="1200" kern="1200" dirty="0">
                <a:solidFill>
                  <a:schemeClr val="tx1"/>
                </a:solidFill>
                <a:effectLst/>
                <a:latin typeface="+mn-lt"/>
                <a:ea typeface="+mn-ea"/>
                <a:cs typeface="+mn-cs"/>
              </a:rPr>
              <a:t>Recognizing team members for a job well done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2 minutes, reveal the discussion questions or use the facilitation table to go through skills.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outcome B, Elaine was </a:t>
            </a:r>
            <a:r>
              <a:rPr lang="en-US" sz="1200" u="sng" kern="1200" dirty="0">
                <a:solidFill>
                  <a:schemeClr val="tx1"/>
                </a:solidFill>
                <a:effectLst/>
                <a:latin typeface="+mn-lt"/>
                <a:ea typeface="+mn-ea"/>
                <a:cs typeface="+mn-cs"/>
              </a:rPr>
              <a:t>leading by example</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rPr>
              <a:t>developing her team member</a:t>
            </a:r>
            <a:r>
              <a:rPr lang="en-US" sz="1200" kern="1200" dirty="0">
                <a:solidFill>
                  <a:schemeClr val="tx1"/>
                </a:solidFill>
                <a:effectLst/>
                <a:latin typeface="+mn-lt"/>
                <a:ea typeface="+mn-ea"/>
                <a:cs typeface="+mn-cs"/>
              </a:rPr>
              <a:t>, Tad, when she started explaining that the hole in the roof presents a fall hazard and that they should all be wearing fall protection. This time, Filip </a:t>
            </a:r>
            <a:r>
              <a:rPr lang="en-US" sz="1200" u="sng" kern="1200" dirty="0">
                <a:solidFill>
                  <a:schemeClr val="tx1"/>
                </a:solidFill>
                <a:effectLst/>
                <a:latin typeface="+mn-lt"/>
                <a:ea typeface="+mn-ea"/>
                <a:cs typeface="+mn-cs"/>
              </a:rPr>
              <a:t>leads by example and empowers </a:t>
            </a:r>
            <a:r>
              <a:rPr lang="en-US" sz="1200" kern="1200" dirty="0">
                <a:solidFill>
                  <a:schemeClr val="tx1"/>
                </a:solidFill>
                <a:effectLst/>
                <a:latin typeface="+mn-lt"/>
                <a:ea typeface="+mn-ea"/>
                <a:cs typeface="+mn-cs"/>
              </a:rPr>
              <a:t>Elaine by giving her the time to explain the fall hazard to Tad despite the impending storm. Filip also </a:t>
            </a:r>
            <a:r>
              <a:rPr lang="en-US" sz="1200" u="sng" kern="1200" dirty="0">
                <a:solidFill>
                  <a:schemeClr val="tx1"/>
                </a:solidFill>
                <a:effectLst/>
                <a:latin typeface="+mn-lt"/>
                <a:ea typeface="+mn-ea"/>
                <a:cs typeface="+mn-cs"/>
              </a:rPr>
              <a:t>recognized</a:t>
            </a:r>
            <a:r>
              <a:rPr lang="en-US" sz="1200" kern="1200" dirty="0">
                <a:solidFill>
                  <a:schemeClr val="tx1"/>
                </a:solidFill>
                <a:effectLst/>
                <a:latin typeface="+mn-lt"/>
                <a:ea typeface="+mn-ea"/>
                <a:cs typeface="+mn-cs"/>
              </a:rPr>
              <a:t> Elaine by thanking her for being a good role model to Tad.  </a:t>
            </a:r>
          </a:p>
          <a:p>
            <a:endParaRPr lang="en-US" sz="1200" b="1" kern="1200" dirty="0">
              <a:solidFill>
                <a:schemeClr val="tx1"/>
              </a:solidFill>
              <a:effectLst/>
              <a:latin typeface="+mn-lt"/>
              <a:ea typeface="+mn-ea"/>
              <a:cs typeface="+mn-cs"/>
            </a:endParaRPr>
          </a:p>
          <a:p>
            <a:r>
              <a:rPr lang="en-US" b="1" dirty="0"/>
              <a:t>CLICK SCENARIO MENU ICON TO RETURN TO MAIN MENU</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t>30</a:t>
            </a:fld>
            <a:endParaRPr lang="en-US" dirty="0"/>
          </a:p>
        </p:txBody>
      </p:sp>
    </p:spTree>
    <p:extLst>
      <p:ext uri="{BB962C8B-B14F-4D97-AF65-F5344CB8AC3E}">
        <p14:creationId xmlns:p14="http://schemas.microsoft.com/office/powerpoint/2010/main" val="1651210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primary safety leadership moment illustrated in “Oh Solar Mio” is </a:t>
            </a:r>
            <a:r>
              <a:rPr lang="en-US" sz="1200" kern="1200" dirty="0">
                <a:solidFill>
                  <a:schemeClr val="tx1"/>
                </a:solidFill>
                <a:effectLst/>
                <a:latin typeface="+mn-lt"/>
                <a:ea typeface="+mn-ea"/>
                <a:cs typeface="+mn-cs"/>
              </a:rPr>
              <a:t>what can happen when production and scheduling are prioritized over safety.</a:t>
            </a:r>
          </a:p>
          <a:p>
            <a:r>
              <a:rPr lang="en-US" dirty="0"/>
              <a:t> </a:t>
            </a:r>
          </a:p>
          <a:p>
            <a:r>
              <a:rPr lang="en-US" i="1" dirty="0"/>
              <a:t>The safety hazard in this scenario is use of </a:t>
            </a:r>
            <a:r>
              <a:rPr lang="en-US" b="1" i="1" dirty="0"/>
              <a:t>proper equipment</a:t>
            </a:r>
            <a:r>
              <a:rPr lang="en-US" i="1" dirty="0"/>
              <a:t>.</a:t>
            </a:r>
            <a:endParaRPr lang="en-US" dirty="0"/>
          </a:p>
          <a:p>
            <a:r>
              <a:rPr lang="en-US" i="1" dirty="0"/>
              <a:t> </a:t>
            </a:r>
            <a:endParaRPr lang="en-US" dirty="0"/>
          </a:p>
          <a:p>
            <a:r>
              <a:rPr lang="en-US" b="1" dirty="0"/>
              <a:t>INSTRUCTOR INFORMATION - </a:t>
            </a:r>
            <a:r>
              <a:rPr lang="en-US" dirty="0"/>
              <a:t>It is designed to illustrate the following safety leadership skills: </a:t>
            </a:r>
          </a:p>
          <a:p>
            <a:pPr marL="228600" lvl="0" indent="-228600">
              <a:buFont typeface="+mj-lt"/>
              <a:buAutoNum type="arabicPeriod"/>
            </a:pPr>
            <a:r>
              <a:rPr lang="en-US" dirty="0"/>
              <a:t>Leading by example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Engaging and empowering workers</a:t>
            </a:r>
          </a:p>
          <a:p>
            <a:pPr marL="228600" lvl="0" indent="-228600">
              <a:buFont typeface="+mj-lt"/>
              <a:buAutoNum type="arabicPeriod"/>
            </a:pPr>
            <a:r>
              <a:rPr lang="en-US" dirty="0"/>
              <a:t>Actively</a:t>
            </a:r>
            <a:r>
              <a:rPr lang="en-US" baseline="0" dirty="0"/>
              <a:t> listening and p</a:t>
            </a:r>
            <a:r>
              <a:rPr lang="en-US" dirty="0"/>
              <a:t>racticing three-way communication</a:t>
            </a:r>
          </a:p>
          <a:p>
            <a:pPr marL="228600" lvl="0" indent="-228600">
              <a:buFont typeface="+mj-lt"/>
              <a:buAutoNum type="arabicPeriod"/>
            </a:pPr>
            <a:r>
              <a:rPr lang="en-US" dirty="0"/>
              <a:t>Recognizing</a:t>
            </a:r>
            <a:r>
              <a:rPr lang="en-US" baseline="0" dirty="0"/>
              <a:t> team members for a job well done.</a:t>
            </a:r>
            <a:endParaRPr lang="en-US" dirty="0"/>
          </a:p>
          <a:p>
            <a:pPr marL="0" lvl="0" indent="0">
              <a:buFont typeface="+mj-lt"/>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ON</a:t>
            </a:r>
            <a:r>
              <a:rPr lang="en-US" sz="1200" b="1" kern="1200" baseline="0" dirty="0">
                <a:solidFill>
                  <a:schemeClr val="tx1"/>
                </a:solidFill>
                <a:effectLst/>
                <a:latin typeface="+mn-lt"/>
                <a:ea typeface="+mn-ea"/>
                <a:cs typeface="+mn-cs"/>
              </a:rPr>
              <a:t> DESIRED TEACHING MODE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31</a:t>
            </a:fld>
            <a:endParaRPr lang="en-US" dirty="0"/>
          </a:p>
        </p:txBody>
      </p:sp>
    </p:spTree>
    <p:extLst>
      <p:ext uri="{BB962C8B-B14F-4D97-AF65-F5344CB8AC3E}">
        <p14:creationId xmlns:p14="http://schemas.microsoft.com/office/powerpoint/2010/main" val="579514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 WILL START AUTOMATICALLY</a:t>
            </a:r>
            <a:r>
              <a:rPr lang="en-US" dirty="0"/>
              <a:t> </a:t>
            </a: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32</a:t>
            </a:fld>
            <a:endParaRPr lang="en-US" dirty="0"/>
          </a:p>
        </p:txBody>
      </p:sp>
    </p:spTree>
    <p:extLst>
      <p:ext uri="{BB962C8B-B14F-4D97-AF65-F5344CB8AC3E}">
        <p14:creationId xmlns:p14="http://schemas.microsoft.com/office/powerpoint/2010/main" val="2091238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a:t>
            </a:r>
            <a:r>
              <a:rPr lang="en-US" b="1" dirty="0"/>
              <a:t>IDEO WILL START AUTOMATICALLY</a:t>
            </a:r>
            <a:r>
              <a:rPr lang="en-US" dirty="0"/>
              <a:t>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33</a:t>
            </a:fld>
            <a:endParaRPr lang="en-US" dirty="0"/>
          </a:p>
        </p:txBody>
      </p:sp>
    </p:spTree>
    <p:extLst>
      <p:ext uri="{BB962C8B-B14F-4D97-AF65-F5344CB8AC3E}">
        <p14:creationId xmlns:p14="http://schemas.microsoft.com/office/powerpoint/2010/main" val="19793425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p>
          <a:p>
            <a:r>
              <a:rPr lang="en-US" sz="1200" kern="1200" dirty="0">
                <a:solidFill>
                  <a:schemeClr val="tx1"/>
                </a:solidFill>
                <a:effectLst/>
                <a:latin typeface="+mn-lt"/>
                <a:ea typeface="+mn-ea"/>
                <a:cs typeface="+mn-cs"/>
              </a:rPr>
              <a:t>In outcome A, Ferris did not use any safety leadership skills. He didn’t </a:t>
            </a:r>
            <a:r>
              <a:rPr lang="en-US" sz="1200" u="sng" kern="1200" dirty="0">
                <a:solidFill>
                  <a:schemeClr val="tx1"/>
                </a:solidFill>
                <a:effectLst/>
                <a:latin typeface="+mn-lt"/>
                <a:ea typeface="+mn-ea"/>
                <a:cs typeface="+mn-cs"/>
              </a:rPr>
              <a:t>lead by example</a:t>
            </a:r>
            <a:r>
              <a:rPr lang="en-US" sz="1200" kern="1200" dirty="0">
                <a:solidFill>
                  <a:schemeClr val="tx1"/>
                </a:solidFill>
                <a:effectLst/>
                <a:latin typeface="+mn-lt"/>
                <a:ea typeface="+mn-ea"/>
                <a:cs typeface="+mn-cs"/>
              </a:rPr>
              <a:t> when he decided to go ahead with the lift even though he knew he didn’t have the right equipment. He didn’t </a:t>
            </a:r>
            <a:r>
              <a:rPr lang="en-US" sz="1200" u="sng" kern="1200" dirty="0">
                <a:solidFill>
                  <a:schemeClr val="tx1"/>
                </a:solidFill>
                <a:effectLst/>
                <a:latin typeface="+mn-lt"/>
                <a:ea typeface="+mn-ea"/>
                <a:cs typeface="+mn-cs"/>
              </a:rPr>
              <a:t>engage his crew</a:t>
            </a:r>
            <a:r>
              <a:rPr lang="en-US" sz="1200" kern="1200" dirty="0">
                <a:solidFill>
                  <a:schemeClr val="tx1"/>
                </a:solidFill>
                <a:effectLst/>
                <a:latin typeface="+mn-lt"/>
                <a:ea typeface="+mn-ea"/>
                <a:cs typeface="+mn-cs"/>
              </a:rPr>
              <a:t> in the safety decision-making process and he also </a:t>
            </a:r>
            <a:r>
              <a:rPr lang="en-US" sz="1200" u="sng" kern="1200" dirty="0">
                <a:solidFill>
                  <a:schemeClr val="tx1"/>
                </a:solidFill>
                <a:effectLst/>
                <a:latin typeface="+mn-lt"/>
                <a:ea typeface="+mn-ea"/>
                <a:cs typeface="+mn-cs"/>
              </a:rPr>
              <a:t>didn’t listen</a:t>
            </a:r>
            <a:r>
              <a:rPr lang="en-US" sz="1200" kern="1200" dirty="0">
                <a:solidFill>
                  <a:schemeClr val="tx1"/>
                </a:solidFill>
                <a:effectLst/>
                <a:latin typeface="+mn-lt"/>
                <a:ea typeface="+mn-ea"/>
                <a:cs typeface="+mn-cs"/>
              </a:rPr>
              <a:t> to Emily when she voiced her concern.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34</a:t>
            </a:fld>
            <a:endParaRPr lang="en-US" dirty="0"/>
          </a:p>
        </p:txBody>
      </p:sp>
    </p:spTree>
    <p:extLst>
      <p:ext uri="{BB962C8B-B14F-4D97-AF65-F5344CB8AC3E}">
        <p14:creationId xmlns:p14="http://schemas.microsoft.com/office/powerpoint/2010/main" val="1704846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a:t>
            </a:r>
            <a:r>
              <a:rPr lang="en-US" b="1" dirty="0"/>
              <a:t>IDEO WILL START AUTOMATICALLY</a:t>
            </a:r>
            <a:r>
              <a:rPr lang="en-US" dirty="0"/>
              <a:t>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35</a:t>
            </a:fld>
            <a:endParaRPr lang="en-US" dirty="0"/>
          </a:p>
        </p:txBody>
      </p:sp>
    </p:spTree>
    <p:extLst>
      <p:ext uri="{BB962C8B-B14F-4D97-AF65-F5344CB8AC3E}">
        <p14:creationId xmlns:p14="http://schemas.microsoft.com/office/powerpoint/2010/main" val="925774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p>
          <a:p>
            <a:r>
              <a:rPr lang="en-US" sz="1200" kern="1200" dirty="0">
                <a:solidFill>
                  <a:schemeClr val="tx1"/>
                </a:solidFill>
                <a:effectLst/>
                <a:latin typeface="+mn-lt"/>
                <a:ea typeface="+mn-ea"/>
                <a:cs typeface="+mn-cs"/>
              </a:rPr>
              <a:t>In outcome B, Ferris </a:t>
            </a:r>
            <a:r>
              <a:rPr lang="en-US" sz="1200" u="sng" kern="1200" dirty="0">
                <a:solidFill>
                  <a:schemeClr val="tx1"/>
                </a:solidFill>
                <a:effectLst/>
                <a:latin typeface="+mn-lt"/>
                <a:ea typeface="+mn-ea"/>
                <a:cs typeface="+mn-cs"/>
              </a:rPr>
              <a:t>leads by example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actively listens</a:t>
            </a:r>
            <a:r>
              <a:rPr lang="en-US" sz="1200" kern="1200" dirty="0">
                <a:solidFill>
                  <a:schemeClr val="tx1"/>
                </a:solidFill>
                <a:effectLst/>
                <a:latin typeface="+mn-lt"/>
                <a:ea typeface="+mn-ea"/>
                <a:cs typeface="+mn-cs"/>
              </a:rPr>
              <a:t> to Emily’s concerns, and </a:t>
            </a:r>
            <a:r>
              <a:rPr lang="en-US" sz="1200" u="sng" kern="1200" dirty="0">
                <a:solidFill>
                  <a:schemeClr val="tx1"/>
                </a:solidFill>
                <a:effectLst/>
                <a:latin typeface="+mn-lt"/>
                <a:ea typeface="+mn-ea"/>
                <a:cs typeface="+mn-cs"/>
              </a:rPr>
              <a:t>empowers</a:t>
            </a:r>
            <a:r>
              <a:rPr lang="en-US" sz="1200" kern="1200" dirty="0">
                <a:solidFill>
                  <a:schemeClr val="tx1"/>
                </a:solidFill>
                <a:effectLst/>
                <a:latin typeface="+mn-lt"/>
                <a:ea typeface="+mn-ea"/>
                <a:cs typeface="+mn-cs"/>
              </a:rPr>
              <a:t> her when he decides to stop the job until the proper equipment is available. He also </a:t>
            </a:r>
            <a:r>
              <a:rPr lang="en-US" sz="1200" u="sng" kern="1200" dirty="0">
                <a:solidFill>
                  <a:schemeClr val="tx1"/>
                </a:solidFill>
                <a:effectLst/>
                <a:latin typeface="+mn-lt"/>
                <a:ea typeface="+mn-ea"/>
                <a:cs typeface="+mn-cs"/>
              </a:rPr>
              <a:t>recognizes</a:t>
            </a:r>
            <a:r>
              <a:rPr lang="en-US" sz="1200" kern="1200" dirty="0">
                <a:solidFill>
                  <a:schemeClr val="tx1"/>
                </a:solidFill>
                <a:effectLst/>
                <a:latin typeface="+mn-lt"/>
                <a:ea typeface="+mn-ea"/>
                <a:cs typeface="+mn-cs"/>
              </a:rPr>
              <a:t> Emily for having the courage to speak up and for being a valuable team member.</a:t>
            </a:r>
          </a:p>
          <a:p>
            <a:endParaRPr lang="en-US" sz="1200" b="1" kern="1200" dirty="0">
              <a:solidFill>
                <a:schemeClr val="tx1"/>
              </a:solidFill>
              <a:effectLst/>
              <a:latin typeface="+mn-lt"/>
              <a:ea typeface="+mn-ea"/>
              <a:cs typeface="+mn-cs"/>
            </a:endParaRPr>
          </a:p>
          <a:p>
            <a:r>
              <a:rPr lang="en-US" b="1" dirty="0"/>
              <a:t>CLICK SCENARIO MENU ICON TO RETURN TO MAIN MENU</a:t>
            </a:r>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t>36</a:t>
            </a:fld>
            <a:endParaRPr lang="en-US" dirty="0"/>
          </a:p>
        </p:txBody>
      </p:sp>
    </p:spTree>
    <p:extLst>
      <p:ext uri="{BB962C8B-B14F-4D97-AF65-F5344CB8AC3E}">
        <p14:creationId xmlns:p14="http://schemas.microsoft.com/office/powerpoint/2010/main" val="1130269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students to page 9 in the student guide</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Ask students to read the situation for “Oh Solar Mio</a:t>
            </a:r>
            <a:r>
              <a:rPr lang="is-I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(or instructor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reads it aloud).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37</a:t>
            </a:fld>
            <a:endParaRPr lang="en-US" dirty="0"/>
          </a:p>
        </p:txBody>
      </p:sp>
    </p:spTree>
    <p:extLst>
      <p:ext uri="{BB962C8B-B14F-4D97-AF65-F5344CB8AC3E}">
        <p14:creationId xmlns:p14="http://schemas.microsoft.com/office/powerpoint/2010/main" val="1856187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students to read outcome A for “Oh</a:t>
            </a:r>
            <a:r>
              <a:rPr lang="en-US" sz="1200" kern="1200" baseline="0" dirty="0">
                <a:solidFill>
                  <a:schemeClr val="tx1"/>
                </a:solidFill>
                <a:effectLst/>
                <a:latin typeface="+mn-lt"/>
                <a:ea typeface="+mn-ea"/>
                <a:cs typeface="+mn-cs"/>
              </a:rPr>
              <a:t> Solar Mio</a:t>
            </a:r>
            <a:r>
              <a:rPr lang="is-I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(or instructor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reads it aloud).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38</a:t>
            </a:fld>
            <a:endParaRPr lang="en-US" dirty="0"/>
          </a:p>
        </p:txBody>
      </p:sp>
    </p:spTree>
    <p:extLst>
      <p:ext uri="{BB962C8B-B14F-4D97-AF65-F5344CB8AC3E}">
        <p14:creationId xmlns:p14="http://schemas.microsoft.com/office/powerpoint/2010/main" val="1560275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p>
          <a:p>
            <a:r>
              <a:rPr lang="en-US" sz="1200" kern="1200" dirty="0">
                <a:solidFill>
                  <a:schemeClr val="tx1"/>
                </a:solidFill>
                <a:effectLst/>
                <a:latin typeface="+mn-lt"/>
                <a:ea typeface="+mn-ea"/>
                <a:cs typeface="+mn-cs"/>
              </a:rPr>
              <a:t>In outcome A, Ferris did not use any safety leadership skills. He didn’t </a:t>
            </a:r>
            <a:r>
              <a:rPr lang="en-US" sz="1200" u="sng" kern="1200" dirty="0">
                <a:solidFill>
                  <a:schemeClr val="tx1"/>
                </a:solidFill>
                <a:effectLst/>
                <a:latin typeface="+mn-lt"/>
                <a:ea typeface="+mn-ea"/>
                <a:cs typeface="+mn-cs"/>
              </a:rPr>
              <a:t>lead by example</a:t>
            </a:r>
            <a:r>
              <a:rPr lang="en-US" sz="1200" kern="1200" dirty="0">
                <a:solidFill>
                  <a:schemeClr val="tx1"/>
                </a:solidFill>
                <a:effectLst/>
                <a:latin typeface="+mn-lt"/>
                <a:ea typeface="+mn-ea"/>
                <a:cs typeface="+mn-cs"/>
              </a:rPr>
              <a:t> when he decided to go ahead with the lift even though he knew he didn’t have the right equipment. He didn’t </a:t>
            </a:r>
            <a:r>
              <a:rPr lang="en-US" sz="1200" u="sng" kern="1200" dirty="0">
                <a:solidFill>
                  <a:schemeClr val="tx1"/>
                </a:solidFill>
                <a:effectLst/>
                <a:latin typeface="+mn-lt"/>
                <a:ea typeface="+mn-ea"/>
                <a:cs typeface="+mn-cs"/>
              </a:rPr>
              <a:t>engage his crew</a:t>
            </a:r>
            <a:r>
              <a:rPr lang="en-US" sz="1200" kern="1200" dirty="0">
                <a:solidFill>
                  <a:schemeClr val="tx1"/>
                </a:solidFill>
                <a:effectLst/>
                <a:latin typeface="+mn-lt"/>
                <a:ea typeface="+mn-ea"/>
                <a:cs typeface="+mn-cs"/>
              </a:rPr>
              <a:t> in the safety decision-making process and he also </a:t>
            </a:r>
            <a:r>
              <a:rPr lang="en-US" sz="1200" u="sng" kern="1200" dirty="0">
                <a:solidFill>
                  <a:schemeClr val="tx1"/>
                </a:solidFill>
                <a:effectLst/>
                <a:latin typeface="+mn-lt"/>
                <a:ea typeface="+mn-ea"/>
                <a:cs typeface="+mn-cs"/>
              </a:rPr>
              <a:t>didn’t listen</a:t>
            </a:r>
            <a:r>
              <a:rPr lang="en-US" sz="1200" kern="1200" dirty="0">
                <a:solidFill>
                  <a:schemeClr val="tx1"/>
                </a:solidFill>
                <a:effectLst/>
                <a:latin typeface="+mn-lt"/>
                <a:ea typeface="+mn-ea"/>
                <a:cs typeface="+mn-cs"/>
              </a:rPr>
              <a:t> to Emily when she voiced her concern.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39</a:t>
            </a:fld>
            <a:endParaRPr lang="en-US" dirty="0"/>
          </a:p>
        </p:txBody>
      </p:sp>
    </p:spTree>
    <p:extLst>
      <p:ext uri="{BB962C8B-B14F-4D97-AF65-F5344CB8AC3E}">
        <p14:creationId xmlns:p14="http://schemas.microsoft.com/office/powerpoint/2010/main" val="111074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 WILL START AUTOMATICALLY</a:t>
            </a:r>
            <a:endParaRPr lang="en-US" dirty="0"/>
          </a:p>
          <a:p>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4</a:t>
            </a:fld>
            <a:endParaRPr lang="en-US" dirty="0"/>
          </a:p>
        </p:txBody>
      </p:sp>
    </p:spTree>
    <p:extLst>
      <p:ext uri="{BB962C8B-B14F-4D97-AF65-F5344CB8AC3E}">
        <p14:creationId xmlns:p14="http://schemas.microsoft.com/office/powerpoint/2010/main" val="3279493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students to read outcome B for “Oh Solar Mio</a:t>
            </a:r>
            <a:r>
              <a:rPr lang="is-I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(or instructor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reads it aloud).</a:t>
            </a:r>
          </a:p>
          <a:p>
            <a:endParaRPr lang="en-US" dirty="0"/>
          </a:p>
          <a:p>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40</a:t>
            </a:fld>
            <a:endParaRPr lang="en-US" dirty="0"/>
          </a:p>
        </p:txBody>
      </p:sp>
    </p:spTree>
    <p:extLst>
      <p:ext uri="{BB962C8B-B14F-4D97-AF65-F5344CB8AC3E}">
        <p14:creationId xmlns:p14="http://schemas.microsoft.com/office/powerpoint/2010/main" val="13265866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Reveal the discussion questions and/or use the facilitation table to go through skills.</a:t>
            </a:r>
            <a:r>
              <a:rPr lang="en-US"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outcome B, Ferris </a:t>
            </a:r>
            <a:r>
              <a:rPr lang="en-US" sz="1200" u="sng" kern="1200" dirty="0">
                <a:solidFill>
                  <a:schemeClr val="tx1"/>
                </a:solidFill>
                <a:effectLst/>
                <a:latin typeface="+mn-lt"/>
                <a:ea typeface="+mn-ea"/>
                <a:cs typeface="+mn-cs"/>
              </a:rPr>
              <a:t>leads by example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actively listens</a:t>
            </a:r>
            <a:r>
              <a:rPr lang="en-US" sz="1200" kern="1200" dirty="0">
                <a:solidFill>
                  <a:schemeClr val="tx1"/>
                </a:solidFill>
                <a:effectLst/>
                <a:latin typeface="+mn-lt"/>
                <a:ea typeface="+mn-ea"/>
                <a:cs typeface="+mn-cs"/>
              </a:rPr>
              <a:t> to Emily’s concerns, and </a:t>
            </a:r>
            <a:r>
              <a:rPr lang="en-US" sz="1200" u="sng" kern="1200" dirty="0">
                <a:solidFill>
                  <a:schemeClr val="tx1"/>
                </a:solidFill>
                <a:effectLst/>
                <a:latin typeface="+mn-lt"/>
                <a:ea typeface="+mn-ea"/>
                <a:cs typeface="+mn-cs"/>
              </a:rPr>
              <a:t>empowers</a:t>
            </a:r>
            <a:r>
              <a:rPr lang="en-US" sz="1200" kern="1200" dirty="0">
                <a:solidFill>
                  <a:schemeClr val="tx1"/>
                </a:solidFill>
                <a:effectLst/>
                <a:latin typeface="+mn-lt"/>
                <a:ea typeface="+mn-ea"/>
                <a:cs typeface="+mn-cs"/>
              </a:rPr>
              <a:t> her when he decides to stop the job until the proper equipment is available. He also </a:t>
            </a:r>
            <a:r>
              <a:rPr lang="en-US" sz="1200" u="sng" kern="1200" dirty="0">
                <a:solidFill>
                  <a:schemeClr val="tx1"/>
                </a:solidFill>
                <a:effectLst/>
                <a:latin typeface="+mn-lt"/>
                <a:ea typeface="+mn-ea"/>
                <a:cs typeface="+mn-cs"/>
              </a:rPr>
              <a:t>recognizes</a:t>
            </a:r>
            <a:r>
              <a:rPr lang="en-US" sz="1200" kern="1200" dirty="0">
                <a:solidFill>
                  <a:schemeClr val="tx1"/>
                </a:solidFill>
                <a:effectLst/>
                <a:latin typeface="+mn-lt"/>
                <a:ea typeface="+mn-ea"/>
                <a:cs typeface="+mn-cs"/>
              </a:rPr>
              <a:t> Emily for having the courage to speak up and for being a valuable team member.</a:t>
            </a:r>
          </a:p>
          <a:p>
            <a:endParaRPr lang="en-US" sz="1200" b="1" kern="1200" dirty="0">
              <a:solidFill>
                <a:schemeClr val="tx1"/>
              </a:solidFill>
              <a:effectLst/>
              <a:latin typeface="+mn-lt"/>
              <a:ea typeface="+mn-ea"/>
              <a:cs typeface="+mn-cs"/>
            </a:endParaRPr>
          </a:p>
          <a:p>
            <a:r>
              <a:rPr lang="en-US" b="1" dirty="0"/>
              <a:t>CLICK SCENARIO MENU ICON TO RETURN TO MAIN MENU</a:t>
            </a:r>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t>41</a:t>
            </a:fld>
            <a:endParaRPr lang="en-US" dirty="0"/>
          </a:p>
        </p:txBody>
      </p:sp>
    </p:spTree>
    <p:extLst>
      <p:ext uri="{BB962C8B-B14F-4D97-AF65-F5344CB8AC3E}">
        <p14:creationId xmlns:p14="http://schemas.microsoft.com/office/powerpoint/2010/main" val="1266402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For the role play activity, we’ll first watch the scenario situation together. Then, in groups of 2, each person will take the role of one of the scenario characters and for 2 minutes play out the conversation the characters might have either not using or using leadership skills.  After 2 minutes is up, we’ll come back together as a group to discuss how it went. </a:t>
            </a:r>
          </a:p>
          <a:p>
            <a:endParaRPr lang="en-US" b="1" dirty="0"/>
          </a:p>
          <a:p>
            <a:r>
              <a:rPr lang="en-US" b="1" dirty="0"/>
              <a:t>VIDEO WILL START AUTOMATICALLY</a:t>
            </a:r>
            <a:r>
              <a:rPr lang="en-US" dirty="0"/>
              <a:t> </a:t>
            </a: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42</a:t>
            </a:fld>
            <a:endParaRPr lang="en-US" dirty="0"/>
          </a:p>
        </p:txBody>
      </p:sp>
    </p:spTree>
    <p:extLst>
      <p:ext uri="{BB962C8B-B14F-4D97-AF65-F5344CB8AC3E}">
        <p14:creationId xmlns:p14="http://schemas.microsoft.com/office/powerpoint/2010/main" val="2091238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 students into groups of 2 and ask them to do a role-play as indicated on the slide using none of the leadership skills.</a:t>
            </a:r>
          </a:p>
          <a:p>
            <a:r>
              <a:rPr lang="en-US" dirty="0"/>
              <a:t> </a:t>
            </a:r>
          </a:p>
          <a:p>
            <a:r>
              <a:rPr lang="en-US" dirty="0"/>
              <a:t>After 2 minutes, reveal the discussion questions or use the facilitation table to go through skills.</a:t>
            </a:r>
          </a:p>
          <a:p>
            <a:r>
              <a:rPr lang="en-US" dirty="0"/>
              <a:t> </a:t>
            </a:r>
          </a:p>
          <a:p>
            <a:r>
              <a:rPr lang="en-US" sz="1200" kern="1200" dirty="0">
                <a:solidFill>
                  <a:schemeClr val="tx1"/>
                </a:solidFill>
                <a:effectLst/>
                <a:latin typeface="+mn-lt"/>
                <a:ea typeface="+mn-ea"/>
                <a:cs typeface="+mn-cs"/>
              </a:rPr>
              <a:t>In outcome A, Ferris did not use any safety leadership skills. He didn’t </a:t>
            </a:r>
            <a:r>
              <a:rPr lang="en-US" sz="1200" u="sng" kern="1200" dirty="0">
                <a:solidFill>
                  <a:schemeClr val="tx1"/>
                </a:solidFill>
                <a:effectLst/>
                <a:latin typeface="+mn-lt"/>
                <a:ea typeface="+mn-ea"/>
                <a:cs typeface="+mn-cs"/>
              </a:rPr>
              <a:t>lead by example</a:t>
            </a:r>
            <a:r>
              <a:rPr lang="en-US" sz="1200" kern="1200" dirty="0">
                <a:solidFill>
                  <a:schemeClr val="tx1"/>
                </a:solidFill>
                <a:effectLst/>
                <a:latin typeface="+mn-lt"/>
                <a:ea typeface="+mn-ea"/>
                <a:cs typeface="+mn-cs"/>
              </a:rPr>
              <a:t> when he decided to go ahead with the lift even though he knew he didn’t have the right equipment. He didn’t </a:t>
            </a:r>
            <a:r>
              <a:rPr lang="en-US" sz="1200" u="sng" kern="1200" dirty="0">
                <a:solidFill>
                  <a:schemeClr val="tx1"/>
                </a:solidFill>
                <a:effectLst/>
                <a:latin typeface="+mn-lt"/>
                <a:ea typeface="+mn-ea"/>
                <a:cs typeface="+mn-cs"/>
              </a:rPr>
              <a:t>engage his crew</a:t>
            </a:r>
            <a:r>
              <a:rPr lang="en-US" sz="1200" kern="1200" dirty="0">
                <a:solidFill>
                  <a:schemeClr val="tx1"/>
                </a:solidFill>
                <a:effectLst/>
                <a:latin typeface="+mn-lt"/>
                <a:ea typeface="+mn-ea"/>
                <a:cs typeface="+mn-cs"/>
              </a:rPr>
              <a:t> in the safety decision-making process and he also </a:t>
            </a:r>
            <a:r>
              <a:rPr lang="en-US" sz="1200" u="sng" kern="1200" dirty="0">
                <a:solidFill>
                  <a:schemeClr val="tx1"/>
                </a:solidFill>
                <a:effectLst/>
                <a:latin typeface="+mn-lt"/>
                <a:ea typeface="+mn-ea"/>
                <a:cs typeface="+mn-cs"/>
              </a:rPr>
              <a:t>didn’t listen</a:t>
            </a:r>
            <a:r>
              <a:rPr lang="en-US" sz="1200" kern="1200" dirty="0">
                <a:solidFill>
                  <a:schemeClr val="tx1"/>
                </a:solidFill>
                <a:effectLst/>
                <a:latin typeface="+mn-lt"/>
                <a:ea typeface="+mn-ea"/>
                <a:cs typeface="+mn-cs"/>
              </a:rPr>
              <a:t> to Emily when she voiced her concern.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t>43</a:t>
            </a:fld>
            <a:endParaRPr lang="en-US" dirty="0"/>
          </a:p>
        </p:txBody>
      </p:sp>
    </p:spTree>
    <p:extLst>
      <p:ext uri="{BB962C8B-B14F-4D97-AF65-F5344CB8AC3E}">
        <p14:creationId xmlns:p14="http://schemas.microsoft.com/office/powerpoint/2010/main" val="5556570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9209"/>
            <a:ext cx="5486400" cy="4302991"/>
          </a:xfrm>
        </p:spPr>
        <p:txBody>
          <a:bodyPr/>
          <a:lstStyle/>
          <a:p>
            <a:r>
              <a:rPr lang="en-US" sz="1100" dirty="0"/>
              <a:t>We’ve come to the end of the FSL course and we’ve covered a lot.</a:t>
            </a:r>
          </a:p>
          <a:p>
            <a:r>
              <a:rPr lang="en-US" sz="1100" dirty="0"/>
              <a:t> </a:t>
            </a:r>
          </a:p>
          <a:p>
            <a:r>
              <a:rPr lang="en-US" sz="1100" dirty="0"/>
              <a:t>Before we uncover the take away messages, tell me one or two things you learned today, or even better, something you’re going to start doing right away (or stop doing) when you get back to the jobsite.</a:t>
            </a:r>
          </a:p>
          <a:p>
            <a:r>
              <a:rPr lang="en-US" sz="1100" dirty="0"/>
              <a:t> </a:t>
            </a:r>
          </a:p>
          <a:p>
            <a:r>
              <a:rPr lang="en-US" sz="1100" dirty="0"/>
              <a:t>So, here’s are the key points I hope you will take away with you and put into practice on the jobsite:</a:t>
            </a:r>
          </a:p>
          <a:p>
            <a:r>
              <a:rPr lang="en-US" sz="1100" dirty="0"/>
              <a:t> </a:t>
            </a:r>
          </a:p>
          <a:p>
            <a:pPr marL="171450" lvl="0" indent="-171450">
              <a:buFont typeface="Arial" charset="0"/>
              <a:buChar char="•"/>
            </a:pPr>
            <a:r>
              <a:rPr lang="en-US" sz="1100" dirty="0"/>
              <a:t>It takes </a:t>
            </a:r>
            <a:r>
              <a:rPr lang="en-US" sz="1100" b="1" dirty="0"/>
              <a:t>COURAGE</a:t>
            </a:r>
            <a:r>
              <a:rPr lang="en-US" sz="1100" dirty="0"/>
              <a:t> to be a leader.</a:t>
            </a:r>
          </a:p>
          <a:p>
            <a:pPr marL="171450" lvl="0" indent="-171450">
              <a:buFont typeface="Arial" charset="0"/>
              <a:buChar char="•"/>
            </a:pPr>
            <a:r>
              <a:rPr lang="en-US" sz="1100" dirty="0"/>
              <a:t>It takes </a:t>
            </a:r>
            <a:r>
              <a:rPr lang="en-US" sz="1100" b="1" dirty="0"/>
              <a:t>COURAGE</a:t>
            </a:r>
            <a:r>
              <a:rPr lang="en-US" sz="1100" dirty="0"/>
              <a:t> to speak up.</a:t>
            </a:r>
          </a:p>
          <a:p>
            <a:pPr marL="171450" lvl="0" indent="-171450">
              <a:buFont typeface="Arial" charset="0"/>
              <a:buChar char="•"/>
            </a:pPr>
            <a:r>
              <a:rPr lang="en-US" sz="1100" dirty="0"/>
              <a:t>These skills can easily be inserted into the daily workflow and productivity will not be affected.</a:t>
            </a:r>
          </a:p>
          <a:p>
            <a:pPr marL="171450" lvl="0" indent="-171450">
              <a:buFont typeface="Arial" charset="0"/>
              <a:buChar char="•"/>
            </a:pPr>
            <a:r>
              <a:rPr lang="en-US" sz="1100" dirty="0"/>
              <a:t>Leaders…</a:t>
            </a:r>
          </a:p>
          <a:p>
            <a:pPr marL="685800" lvl="1" indent="-228600">
              <a:buFont typeface="+mj-lt"/>
              <a:buAutoNum type="arabicPeriod"/>
            </a:pPr>
            <a:r>
              <a:rPr lang="en-US" sz="1100" dirty="0"/>
              <a:t>Lead by Example</a:t>
            </a:r>
          </a:p>
          <a:p>
            <a:pPr marL="685800" lvl="1" indent="-228600">
              <a:buFont typeface="+mj-lt"/>
              <a:buAutoNum type="arabicPeriod"/>
            </a:pPr>
            <a:r>
              <a:rPr lang="en-US" sz="1100" dirty="0"/>
              <a:t>Engage and Empower team members</a:t>
            </a:r>
          </a:p>
          <a:p>
            <a:pPr marL="685800" lvl="1" indent="-228600">
              <a:buFont typeface="+mj-lt"/>
              <a:buAutoNum type="arabicPeriod"/>
            </a:pPr>
            <a:r>
              <a:rPr lang="en-US" sz="1100" dirty="0"/>
              <a:t>Actively listen and Practice 3-way communication</a:t>
            </a:r>
          </a:p>
          <a:p>
            <a:pPr marL="685800" lvl="1" indent="-228600">
              <a:buFont typeface="+mj-lt"/>
              <a:buAutoNum type="arabicPeriod"/>
            </a:pPr>
            <a:r>
              <a:rPr lang="en-US" sz="1100" dirty="0"/>
              <a:t>Develop team members by teaching, coaching, and knowing how to give constructive feedback</a:t>
            </a:r>
          </a:p>
          <a:p>
            <a:pPr marL="685800" lvl="1" indent="-228600">
              <a:buFont typeface="+mj-lt"/>
              <a:buAutoNum type="arabicPeriod"/>
            </a:pPr>
            <a:r>
              <a:rPr lang="en-US" sz="1100" dirty="0"/>
              <a:t>Recognize team members for going above and beyond for safety</a:t>
            </a:r>
          </a:p>
          <a:p>
            <a:r>
              <a:rPr lang="en-US" sz="1100" dirty="0"/>
              <a:t> </a:t>
            </a:r>
          </a:p>
          <a:p>
            <a:r>
              <a:rPr lang="en-US" sz="1100" dirty="0"/>
              <a:t>And finally, if you use these skills on the jobsite and become a true safety leader, you can improve both jobsite </a:t>
            </a:r>
            <a:r>
              <a:rPr lang="en-US" sz="1100" b="1" dirty="0"/>
              <a:t>SAFETY CLIMATE and SAFETY OUTCOMES.</a:t>
            </a:r>
            <a:endParaRPr lang="en-US" sz="1100" dirty="0"/>
          </a:p>
          <a:p>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rPr>
              <a:t>ADVANCE SLIDE</a:t>
            </a: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44</a:t>
            </a:fld>
            <a:endParaRPr lang="en-US" dirty="0"/>
          </a:p>
        </p:txBody>
      </p:sp>
    </p:spTree>
    <p:extLst>
      <p:ext uri="{BB962C8B-B14F-4D97-AF65-F5344CB8AC3E}">
        <p14:creationId xmlns:p14="http://schemas.microsoft.com/office/powerpoint/2010/main" val="5300676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FSL course was developed collaboratively by these organizations. </a:t>
            </a:r>
          </a:p>
        </p:txBody>
      </p:sp>
      <p:sp>
        <p:nvSpPr>
          <p:cNvPr id="4" name="Slide Number Placeholder 3"/>
          <p:cNvSpPr>
            <a:spLocks noGrp="1"/>
          </p:cNvSpPr>
          <p:nvPr>
            <p:ph type="sldNum" sz="quarter" idx="10"/>
          </p:nvPr>
        </p:nvSpPr>
        <p:spPr/>
        <p:txBody>
          <a:bodyPr/>
          <a:lstStyle/>
          <a:p>
            <a:fld id="{0513728D-F3BB-2641-8A0E-19AC18A3052C}"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62147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Reveal the discussion questions </a:t>
            </a:r>
            <a:r>
              <a:rPr lang="en-US" dirty="0"/>
              <a:t>and/</a:t>
            </a:r>
            <a:r>
              <a:rPr lang="en-US" sz="1200" kern="1200" dirty="0">
                <a:solidFill>
                  <a:schemeClr val="tx1"/>
                </a:solidFill>
                <a:effectLst/>
                <a:latin typeface="+mn-lt"/>
                <a:ea typeface="+mn-ea"/>
                <a:cs typeface="+mn-cs"/>
              </a:rPr>
              <a:t>or use the facilitation table to go through skills.</a:t>
            </a:r>
            <a:r>
              <a:rPr lang="en-US" dirty="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In outcome A, neither Fred nor Fay used any safety leadership skills. Fay </a:t>
            </a:r>
            <a:r>
              <a:rPr lang="en-US" sz="1200" u="sng" kern="1200" dirty="0">
                <a:solidFill>
                  <a:schemeClr val="tx1"/>
                </a:solidFill>
                <a:effectLst/>
                <a:latin typeface="+mn-lt"/>
                <a:ea typeface="+mn-ea"/>
                <a:cs typeface="+mn-cs"/>
              </a:rPr>
              <a:t>did not lead by example</a:t>
            </a:r>
            <a:r>
              <a:rPr lang="en-US" sz="1200" kern="1200" dirty="0">
                <a:solidFill>
                  <a:schemeClr val="tx1"/>
                </a:solidFill>
                <a:effectLst/>
                <a:latin typeface="+mn-lt"/>
                <a:ea typeface="+mn-ea"/>
                <a:cs typeface="+mn-cs"/>
              </a:rPr>
              <a:t> when she yelled at them for making her look bad.  She </a:t>
            </a:r>
            <a:r>
              <a:rPr lang="en-US" sz="1200" u="sng" kern="1200" dirty="0">
                <a:solidFill>
                  <a:schemeClr val="tx1"/>
                </a:solidFill>
                <a:effectLst/>
                <a:latin typeface="+mn-lt"/>
                <a:ea typeface="+mn-ea"/>
                <a:cs typeface="+mn-cs"/>
              </a:rPr>
              <a:t>didn’t use any of the active listening skills</a:t>
            </a:r>
            <a:r>
              <a:rPr lang="en-US" sz="1200" kern="1200" dirty="0">
                <a:solidFill>
                  <a:schemeClr val="tx1"/>
                </a:solidFill>
                <a:effectLst/>
                <a:latin typeface="+mn-lt"/>
                <a:ea typeface="+mn-ea"/>
                <a:cs typeface="+mn-cs"/>
              </a:rPr>
              <a:t> to understand why they signed off on a non-compliant scaffold.  She also </a:t>
            </a:r>
            <a:r>
              <a:rPr lang="en-US" sz="1200" u="sng" kern="1200" dirty="0">
                <a:solidFill>
                  <a:schemeClr val="tx1"/>
                </a:solidFill>
                <a:effectLst/>
                <a:latin typeface="+mn-lt"/>
                <a:ea typeface="+mn-ea"/>
                <a:cs typeface="+mn-cs"/>
              </a:rPr>
              <a:t>did not teach, coach, or provide constructive feedback</a:t>
            </a:r>
            <a:r>
              <a:rPr lang="en-US" sz="1200" kern="1200" dirty="0">
                <a:solidFill>
                  <a:schemeClr val="tx1"/>
                </a:solidFill>
                <a:effectLst/>
                <a:latin typeface="+mn-lt"/>
                <a:ea typeface="+mn-ea"/>
                <a:cs typeface="+mn-cs"/>
              </a:rPr>
              <a:t> to help Terrie and Tim be more informed and engaged safety leaders. </a:t>
            </a:r>
          </a:p>
          <a:p>
            <a:r>
              <a:rPr lang="en-US" sz="1200" kern="1200" dirty="0">
                <a:solidFill>
                  <a:schemeClr val="tx1"/>
                </a:solidFill>
                <a:effectLst/>
                <a:latin typeface="+mn-lt"/>
                <a:ea typeface="+mn-ea"/>
                <a:cs typeface="+mn-cs"/>
              </a:rPr>
              <a:t> </a:t>
            </a:r>
          </a:p>
          <a:p>
            <a:endParaRPr lang="en-US" baseline="0" dirty="0"/>
          </a:p>
          <a:p>
            <a:r>
              <a:rPr lang="en-US" b="1" baseline="0" dirty="0"/>
              <a:t>ADVANCE SLIDE</a:t>
            </a:r>
            <a:endParaRPr lang="en-US" b="1"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5</a:t>
            </a:fld>
            <a:endParaRPr lang="en-US" dirty="0"/>
          </a:p>
        </p:txBody>
      </p:sp>
    </p:spTree>
    <p:extLst>
      <p:ext uri="{BB962C8B-B14F-4D97-AF65-F5344CB8AC3E}">
        <p14:creationId xmlns:p14="http://schemas.microsoft.com/office/powerpoint/2010/main" val="327949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 WILL START AUTOMATICALLY</a:t>
            </a:r>
            <a:endParaRPr lang="en-US" dirty="0"/>
          </a:p>
          <a:p>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6</a:t>
            </a:fld>
            <a:endParaRPr lang="en-US" dirty="0"/>
          </a:p>
        </p:txBody>
      </p:sp>
    </p:spTree>
    <p:extLst>
      <p:ext uri="{BB962C8B-B14F-4D97-AF65-F5344CB8AC3E}">
        <p14:creationId xmlns:p14="http://schemas.microsoft.com/office/powerpoint/2010/main" val="31980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Reveal the discussion questions and/or use the facilitation table to go through skills.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outcome B, Fay </a:t>
            </a:r>
            <a:r>
              <a:rPr lang="en-US" sz="1200" u="sng" kern="1200" dirty="0">
                <a:solidFill>
                  <a:schemeClr val="tx1"/>
                </a:solidFill>
                <a:effectLst/>
                <a:latin typeface="+mn-lt"/>
                <a:ea typeface="+mn-ea"/>
                <a:cs typeface="+mn-cs"/>
              </a:rPr>
              <a:t>leads by example</a:t>
            </a:r>
            <a:r>
              <a:rPr lang="en-US" sz="1200" kern="1200" dirty="0">
                <a:solidFill>
                  <a:schemeClr val="tx1"/>
                </a:solidFill>
                <a:effectLst/>
                <a:latin typeface="+mn-lt"/>
                <a:ea typeface="+mn-ea"/>
                <a:cs typeface="+mn-cs"/>
              </a:rPr>
              <a:t> by taking the time to help Terrie and Tim understand the importance of the situation. She uses her </a:t>
            </a:r>
            <a:r>
              <a:rPr lang="en-US" sz="1200" u="sng" kern="1200" dirty="0">
                <a:solidFill>
                  <a:schemeClr val="tx1"/>
                </a:solidFill>
                <a:effectLst/>
                <a:latin typeface="+mn-lt"/>
                <a:ea typeface="+mn-ea"/>
                <a:cs typeface="+mn-cs"/>
              </a:rPr>
              <a:t>active listening skills</a:t>
            </a:r>
            <a:r>
              <a:rPr lang="en-US" sz="1200" kern="1200" dirty="0">
                <a:solidFill>
                  <a:schemeClr val="tx1"/>
                </a:solidFill>
                <a:effectLst/>
                <a:latin typeface="+mn-lt"/>
                <a:ea typeface="+mn-ea"/>
                <a:cs typeface="+mn-cs"/>
              </a:rPr>
              <a:t> to help her realize that Terrie and Tim might be unsure of how to properly inspect a scaffold and she </a:t>
            </a:r>
            <a:r>
              <a:rPr lang="en-US" sz="1200" u="sng" kern="1200" dirty="0">
                <a:solidFill>
                  <a:schemeClr val="tx1"/>
                </a:solidFill>
                <a:effectLst/>
                <a:latin typeface="+mn-lt"/>
                <a:ea typeface="+mn-ea"/>
                <a:cs typeface="+mn-cs"/>
              </a:rPr>
              <a:t>develops them by teaching and coaching</a:t>
            </a:r>
            <a:r>
              <a:rPr lang="en-US" sz="1200" kern="1200" dirty="0">
                <a:solidFill>
                  <a:schemeClr val="tx1"/>
                </a:solidFill>
                <a:effectLst/>
                <a:latin typeface="+mn-lt"/>
                <a:ea typeface="+mn-ea"/>
                <a:cs typeface="+mn-cs"/>
              </a:rPr>
              <a:t> them on how to do it.</a:t>
            </a:r>
          </a:p>
          <a:p>
            <a:endParaRPr lang="en-US" dirty="0"/>
          </a:p>
          <a:p>
            <a:pPr>
              <a:defRPr/>
            </a:pPr>
            <a:r>
              <a:rPr lang="en-US" b="1" baseline="0" dirty="0"/>
              <a:t>CLICK SCENARIO MENU ICON </a:t>
            </a:r>
            <a:r>
              <a:rPr lang="en-US" b="1" dirty="0"/>
              <a:t>TO RETURN TO MAIN MENU</a:t>
            </a:r>
            <a:r>
              <a:rPr lang="en-US" dirty="0"/>
              <a:t> </a:t>
            </a:r>
            <a:endParaRPr lang="en-US" b="1" dirty="0"/>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7</a:t>
            </a:fld>
            <a:endParaRPr lang="en-US" dirty="0"/>
          </a:p>
        </p:txBody>
      </p:sp>
    </p:spTree>
    <p:extLst>
      <p:ext uri="{BB962C8B-B14F-4D97-AF65-F5344CB8AC3E}">
        <p14:creationId xmlns:p14="http://schemas.microsoft.com/office/powerpoint/2010/main" val="32794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students to page 5 in the student guide </a:t>
            </a:r>
            <a:endParaRPr lang="en-US" dirty="0"/>
          </a:p>
          <a:p>
            <a:endParaRPr lang="en-US" dirty="0"/>
          </a:p>
          <a:p>
            <a:r>
              <a:rPr lang="en-US" sz="1200" kern="1200" dirty="0">
                <a:solidFill>
                  <a:schemeClr val="tx1"/>
                </a:solidFill>
                <a:effectLst/>
                <a:latin typeface="+mn-lt"/>
                <a:ea typeface="+mn-ea"/>
                <a:cs typeface="+mn-cs"/>
              </a:rPr>
              <a:t>Read/have students read the situation in the “Pillars of Safety” script (or instructor reads it aloud).</a:t>
            </a:r>
            <a:r>
              <a:rPr lang="en-US" dirty="0">
                <a:effectLst/>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8</a:t>
            </a:fld>
            <a:endParaRPr lang="en-US" dirty="0"/>
          </a:p>
        </p:txBody>
      </p:sp>
    </p:spTree>
    <p:extLst>
      <p:ext uri="{BB962C8B-B14F-4D97-AF65-F5344CB8AC3E}">
        <p14:creationId xmlns:p14="http://schemas.microsoft.com/office/powerpoint/2010/main" val="126535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Read/have students read outcome</a:t>
            </a:r>
            <a:r>
              <a:rPr lang="en-US" sz="1200" kern="1200" baseline="0" dirty="0">
                <a:solidFill>
                  <a:schemeClr val="tx1"/>
                </a:solidFill>
                <a:effectLst/>
                <a:latin typeface="+mn-lt"/>
                <a:ea typeface="+mn-ea"/>
                <a:cs typeface="+mn-cs"/>
              </a:rPr>
              <a:t> A in “Pillars of Safety” script </a:t>
            </a:r>
            <a:r>
              <a:rPr lang="en-US" sz="1200" kern="1200" dirty="0">
                <a:solidFill>
                  <a:schemeClr val="tx1"/>
                </a:solidFill>
                <a:effectLst/>
                <a:latin typeface="+mn-lt"/>
                <a:ea typeface="+mn-ea"/>
                <a:cs typeface="+mn-cs"/>
              </a:rPr>
              <a:t>(or instructor reads it aloud).</a:t>
            </a:r>
            <a:r>
              <a:rPr lang="en-US" dirty="0">
                <a:effectLst/>
              </a:rPr>
              <a:t> </a:t>
            </a:r>
            <a:endParaRPr lang="en-US" sz="1200" kern="1200" dirty="0">
              <a:solidFill>
                <a:schemeClr val="tx1"/>
              </a:solidFill>
              <a:effectLst/>
              <a:latin typeface="+mn-lt"/>
              <a:ea typeface="+mn-ea"/>
              <a:cs typeface="+mn-cs"/>
            </a:endParaRPr>
          </a:p>
          <a:p>
            <a:endParaRPr lang="en-US" dirty="0"/>
          </a:p>
          <a:p>
            <a:r>
              <a:rPr lang="en-US" sz="1200" b="1" kern="1200" dirty="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9</a:t>
            </a:fld>
            <a:endParaRPr lang="en-US" dirty="0"/>
          </a:p>
        </p:txBody>
      </p:sp>
    </p:spTree>
    <p:extLst>
      <p:ext uri="{BB962C8B-B14F-4D97-AF65-F5344CB8AC3E}">
        <p14:creationId xmlns:p14="http://schemas.microsoft.com/office/powerpoint/2010/main" val="3033248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727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450304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119E738-CB36-2B49-A2D2-6A03D3D49B65}" type="datetime1">
              <a:rPr lang="en-US" smtClean="0"/>
              <a:pPr/>
              <a:t>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0179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46785-5D6D-974A-ADF8-9F1100766E9A}" type="datetime1">
              <a:rPr lang="en-US" smtClean="0"/>
              <a:pPr/>
              <a:t>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63238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175229-F735-BA41-A171-7CEC01051FD5}" type="datetime1">
              <a:rPr lang="en-US" smtClean="0"/>
              <a:pPr/>
              <a:t>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58433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dirty="0"/>
              <a:t>Click to edit Master title style</a:t>
            </a:r>
          </a:p>
        </p:txBody>
      </p:sp>
      <p:sp>
        <p:nvSpPr>
          <p:cNvPr id="7" name="Media Placeholder 6"/>
          <p:cNvSpPr>
            <a:spLocks noGrp="1"/>
          </p:cNvSpPr>
          <p:nvPr>
            <p:ph type="media" sz="quarter" idx="10"/>
          </p:nvPr>
        </p:nvSpPr>
        <p:spPr>
          <a:xfrm>
            <a:off x="457200" y="2560638"/>
            <a:ext cx="8229600" cy="3865562"/>
          </a:xfrm>
        </p:spPr>
        <p:txBody>
          <a:bodyPr/>
          <a:lstStyle/>
          <a:p>
            <a:endParaRPr lang="en-US" dirty="0"/>
          </a:p>
        </p:txBody>
      </p:sp>
    </p:spTree>
    <p:extLst>
      <p:ext uri="{BB962C8B-B14F-4D97-AF65-F5344CB8AC3E}">
        <p14:creationId xmlns:p14="http://schemas.microsoft.com/office/powerpoint/2010/main" val="268856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302"/>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660952"/>
            <a:ext cx="8229600" cy="34652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49BE27-3720-F544-BAB3-E5D288B009DA}" type="datetime1">
              <a:rPr lang="en-US" smtClean="0"/>
              <a:pPr/>
              <a:t>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1244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AD387-C4AE-6241-91DB-AAEBEAD94E49}" type="datetime1">
              <a:rPr lang="en-US" smtClean="0"/>
              <a:pPr/>
              <a:t>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30833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8038"/>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DC1FE-3251-EA40-B078-F2112D051FAB}" type="datetime1">
              <a:rPr lang="en-US" smtClean="0"/>
              <a:pPr/>
              <a:t>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405724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77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57877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386667"/>
            <a:ext cx="4040188"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57877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3386667"/>
            <a:ext cx="4041775"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D53534-46AC-F840-9B1F-CDD92C38159F}" type="datetime1">
              <a:rPr lang="en-US" smtClean="0"/>
              <a:pPr/>
              <a:t>2/2/21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22229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74"/>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F22165A-F091-574B-A6F3-58B417646AC2}" type="datetime1">
              <a:rPr lang="en-US" smtClean="0"/>
              <a:pPr/>
              <a:t>2/2/21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68678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690FA-55A4-D640-9630-AE11C91D9EB6}" type="datetime1">
              <a:rPr lang="en-US" smtClean="0"/>
              <a:pPr/>
              <a:t>2/2/21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521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7F0602-7C77-DB42-9988-2CEB0A56E469}" type="datetime1">
              <a:rPr lang="en-US" smtClean="0"/>
              <a:pPr/>
              <a:t>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20074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E60043-35AA-0F48-9A91-4FB14ADCA9A5}" type="datetime1">
              <a:rPr lang="en-US" smtClean="0"/>
              <a:pPr/>
              <a:t>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79269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9D9F6-D22F-E940-BCE6-6963A526C78E}" type="datetime1">
              <a:rPr lang="en-US" smtClean="0"/>
              <a:pPr/>
              <a:t>2/2/21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B92D2-2184-BF42-9957-BC80F548E9DD}" type="slidenum">
              <a:rPr lang="en-US" smtClean="0"/>
              <a:pPr/>
              <a:t>‹#›</a:t>
            </a:fld>
            <a:endParaRPr lang="en-US" dirty="0"/>
          </a:p>
        </p:txBody>
      </p:sp>
      <p:pic>
        <p:nvPicPr>
          <p:cNvPr id="7" name="Picture 6" descr="CPWR_Content_Blank.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8599714" y="1405543"/>
            <a:ext cx="459619" cy="307777"/>
          </a:xfrm>
          <a:prstGeom prst="rect">
            <a:avLst/>
          </a:prstGeom>
          <a:noFill/>
        </p:spPr>
        <p:txBody>
          <a:bodyPr wrap="square" rtlCol="0">
            <a:spAutoFit/>
          </a:bodyPr>
          <a:lstStyle/>
          <a:p>
            <a:fld id="{C7EA3264-3B54-3043-A594-668FF13608F8}" type="slidenum">
              <a:rPr lang="en-US" sz="1400" b="1" smtClean="0">
                <a:latin typeface="+mn-lt"/>
                <a:cs typeface="Arial"/>
              </a:rPr>
              <a:pPr/>
              <a:t>‹#›</a:t>
            </a:fld>
            <a:endParaRPr lang="en-US" sz="1400" b="1" dirty="0">
              <a:latin typeface="+mn-lt"/>
              <a:cs typeface="Arial"/>
            </a:endParaRPr>
          </a:p>
        </p:txBody>
      </p:sp>
    </p:spTree>
    <p:extLst>
      <p:ext uri="{BB962C8B-B14F-4D97-AF65-F5344CB8AC3E}">
        <p14:creationId xmlns:p14="http://schemas.microsoft.com/office/powerpoint/2010/main" val="36098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 Target="slide2.xml"/><Relationship Id="rId7" Type="http://schemas.openxmlformats.org/officeDocument/2006/relationships/slide" Target="slide3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slide" Target="slide17.xml"/><Relationship Id="rId10" Type="http://schemas.openxmlformats.org/officeDocument/2006/relationships/image" Target="../media/image5.jpg"/><Relationship Id="rId4" Type="http://schemas.openxmlformats.org/officeDocument/2006/relationships/image" Target="../media/image2.jpg"/><Relationship Id="rId9" Type="http://schemas.openxmlformats.org/officeDocument/2006/relationships/slide" Target="slide4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slide" Target="slide1.xml"/><Relationship Id="rId4" Type="http://schemas.openxmlformats.org/officeDocument/2006/relationships/slide" Target="slide27.xml"/></Relationships>
</file>

<file path=ppt/slides/_rels/slide1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slide" Target="slide1.xml"/><Relationship Id="rId4" Type="http://schemas.openxmlformats.org/officeDocument/2006/relationships/slide" Target="slide27.xml"/></Relationships>
</file>

<file path=ppt/slides/_rels/slide14.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hyperlink" Target="https://youtu.be/cdjKpHWEgJI" TargetMode="External"/><Relationship Id="rId7"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slide" Target="slide27.xml"/><Relationship Id="rId4" Type="http://schemas.openxmlformats.org/officeDocument/2006/relationships/image" Target="../media/image11.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slide" Target="slide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slide" Target="slide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7.jpeg"/><Relationship Id="rId7" Type="http://schemas.openxmlformats.org/officeDocument/2006/relationships/slide" Target="slide18.xml"/><Relationship Id="rId12"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slide" Target="slide27.xml"/><Relationship Id="rId11" Type="http://schemas.openxmlformats.org/officeDocument/2006/relationships/slide" Target="slide1.xml"/><Relationship Id="rId5" Type="http://schemas.openxmlformats.org/officeDocument/2006/relationships/image" Target="../media/image3.jpg"/><Relationship Id="rId10" Type="http://schemas.openxmlformats.org/officeDocument/2006/relationships/image" Target="../media/image16.png"/><Relationship Id="rId4" Type="http://schemas.openxmlformats.org/officeDocument/2006/relationships/image" Target="../media/image8.jpeg"/><Relationship Id="rId9" Type="http://schemas.openxmlformats.org/officeDocument/2006/relationships/slide" Target="slide28.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youtu.be/9XZ0PmdCy1I" TargetMode="External"/><Relationship Id="rId7" Type="http://schemas.openxmlformats.org/officeDocument/2006/relationships/slide" Target="slide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slide" Target="slide2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youtu.be/3wFX6FBDDds" TargetMode="External"/><Relationship Id="rId7" Type="http://schemas.openxmlformats.org/officeDocument/2006/relationships/slide" Target="slide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slide" Target="slide2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7.jpeg"/><Relationship Id="rId7" Type="http://schemas.openxmlformats.org/officeDocument/2006/relationships/slide" Target="slide3.xml"/><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jpg"/><Relationship Id="rId11" Type="http://schemas.openxmlformats.org/officeDocument/2006/relationships/slide" Target="slide1.xml"/><Relationship Id="rId5" Type="http://schemas.openxmlformats.org/officeDocument/2006/relationships/slide" Target="slide27.xml"/><Relationship Id="rId10"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slide" Target="slide1.xml"/><Relationship Id="rId5" Type="http://schemas.openxmlformats.org/officeDocument/2006/relationships/slide" Target="slide27.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youtu.be/rrfV9jQFcE0" TargetMode="External"/><Relationship Id="rId7" Type="http://schemas.openxmlformats.org/officeDocument/2006/relationships/slide" Target="slide1.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slide" Target="slide27.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slide" Target="slide1.xml"/><Relationship Id="rId5" Type="http://schemas.openxmlformats.org/officeDocument/2006/relationships/image" Target="../media/image7.jpeg"/><Relationship Id="rId4" Type="http://schemas.openxmlformats.org/officeDocument/2006/relationships/slide" Target="slide27.xml"/></Relationships>
</file>

<file path=ppt/slides/_rels/slide2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slide" Target="slide1.xml"/><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slide" Target="slide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slide" Target="slide1.xml"/><Relationship Id="rId4" Type="http://schemas.openxmlformats.org/officeDocument/2006/relationships/slide" Target="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youtu.be/9XZ0PmdCy1I" TargetMode="External"/><Relationship Id="rId7" Type="http://schemas.openxmlformats.org/officeDocument/2006/relationships/slide" Target="slide1.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slide" Target="slide2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slide" Target="slide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hyperlink" Target="https://youtu.be/cdjKpHWEgJI" TargetMode="External"/><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slide" Target="slide27.xml"/><Relationship Id="rId5" Type="http://schemas.openxmlformats.org/officeDocument/2006/relationships/image" Target="../media/image7.jpeg"/><Relationship Id="rId4" Type="http://schemas.openxmlformats.org/officeDocument/2006/relationships/image" Target="../media/image11.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slide" Target="slide1.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slide" Target="slide1.xml"/><Relationship Id="rId3" Type="http://schemas.openxmlformats.org/officeDocument/2006/relationships/image" Target="../media/image7.jpeg"/><Relationship Id="rId7" Type="http://schemas.openxmlformats.org/officeDocument/2006/relationships/slide" Target="slide28.xml"/><Relationship Id="rId12"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slide" Target="slide23.xml"/><Relationship Id="rId11" Type="http://schemas.openxmlformats.org/officeDocument/2006/relationships/slide" Target="slide42.xml"/><Relationship Id="rId5" Type="http://schemas.openxmlformats.org/officeDocument/2006/relationships/slide" Target="slide18.xml"/><Relationship Id="rId10" Type="http://schemas.openxmlformats.org/officeDocument/2006/relationships/slide" Target="slide37.xml"/><Relationship Id="rId4" Type="http://schemas.openxmlformats.org/officeDocument/2006/relationships/image" Target="../media/image8.jpeg"/><Relationship Id="rId9" Type="http://schemas.openxmlformats.org/officeDocument/2006/relationships/slide" Target="slide32.xml"/><Relationship Id="rId14" Type="http://schemas.openxmlformats.org/officeDocument/2006/relationships/image" Target="../media/image12.png"/></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youtu.be/G-me3OITlY0" TargetMode="External"/><Relationship Id="rId7" Type="http://schemas.openxmlformats.org/officeDocument/2006/relationships/slide" Target="slide1.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slide" Target="slide27.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youtu.be/wWvgrJ9TKLw" TargetMode="External"/><Relationship Id="rId7" Type="http://schemas.openxmlformats.org/officeDocument/2006/relationships/slide" Target="slide1.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slide" Target="slide27.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slide" Target="slide1.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slide" Target="slide23.xml"/><Relationship Id="rId5" Type="http://schemas.openxmlformats.org/officeDocument/2006/relationships/image" Target="../media/image7.jpeg"/><Relationship Id="rId4" Type="http://schemas.openxmlformats.org/officeDocument/2006/relationships/slide" Target="slide27.xml"/></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youtu.be/7IxRsIyZH9w" TargetMode="External"/><Relationship Id="rId7" Type="http://schemas.openxmlformats.org/officeDocument/2006/relationships/slide" Target="slide1.xm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slide" Target="slide27.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slide" Target="slide1.xml"/><Relationship Id="rId5" Type="http://schemas.openxmlformats.org/officeDocument/2006/relationships/image" Target="../media/image7.jpeg"/><Relationship Id="rId4" Type="http://schemas.openxmlformats.org/officeDocument/2006/relationships/slide" Target="slide27.xml"/></Relationships>
</file>

<file path=ppt/slides/_rels/slide3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slide" Target="slide1.xml"/><Relationship Id="rId4" Type="http://schemas.openxmlformats.org/officeDocument/2006/relationships/slide" Target="slide23.xml"/></Relationships>
</file>

<file path=ppt/slides/_rels/slide3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slide" Target="slide1.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slide" Target="slide1.xml"/><Relationship Id="rId5" Type="http://schemas.openxmlformats.org/officeDocument/2006/relationships/slide" Target="slide23.xml"/><Relationship Id="rId4" Type="http://schemas.openxmlformats.org/officeDocument/2006/relationships/slide" Target="slide2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youtu.be/vLzB-b-7p2c" TargetMode="External"/><Relationship Id="rId7"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slide" Target="slide27.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slide" Target="slide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slide" Target="slide1.xml"/><Relationship Id="rId4" Type="http://schemas.openxmlformats.org/officeDocument/2006/relationships/slide" Target="slide27.xml"/></Relationships>
</file>

<file path=ppt/slides/_rels/slide42.xml.rels><?xml version="1.0" encoding="UTF-8" standalone="yes"?>
<Relationships xmlns="http://schemas.openxmlformats.org/package/2006/relationships"><Relationship Id="rId3" Type="http://schemas.openxmlformats.org/officeDocument/2006/relationships/hyperlink" Target="https://youtu.be/G-me3OITlY0" TargetMode="External"/><Relationship Id="rId7"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slide" Target="slide27.xm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slide" Target="slide1.xml"/><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hyperlink" Target="http://www.cpwr.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slide" Target="slide1.xml"/><Relationship Id="rId5" Type="http://schemas.openxmlformats.org/officeDocument/2006/relationships/image" Target="../media/image7.jpeg"/><Relationship Id="rId4" Type="http://schemas.openxmlformats.org/officeDocument/2006/relationships/slide" Target="slide2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youtu.be/Sne6tT0J_3Y" TargetMode="External"/><Relationship Id="rId7"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slide" Target="slide2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slide" Target="slide1.xml"/><Relationship Id="rId5" Type="http://schemas.openxmlformats.org/officeDocument/2006/relationships/image" Target="../media/image7.jpeg"/><Relationship Id="rId4" Type="http://schemas.openxmlformats.org/officeDocument/2006/relationships/slide" Target="slide27.xml"/></Relationships>
</file>

<file path=ppt/slides/_rels/slide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Slide 1 FSL 3 New Scenarios</a:t>
            </a:r>
          </a:p>
        </p:txBody>
      </p:sp>
      <p:sp>
        <p:nvSpPr>
          <p:cNvPr id="2" name="Rectangle 1" title="Decorative Boarder">
            <a:hlinkClick r:id="rId3" action="ppaction://hlinksldjump"/>
          </p:cNvPr>
          <p:cNvSpPr/>
          <p:nvPr/>
        </p:nvSpPr>
        <p:spPr>
          <a:xfrm>
            <a:off x="1273042" y="1584382"/>
            <a:ext cx="1609344" cy="192706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title="Decorative Boarder">
            <a:hlinkClick r:id="" action="ppaction://noaction"/>
          </p:cNvPr>
          <p:cNvSpPr/>
          <p:nvPr/>
        </p:nvSpPr>
        <p:spPr>
          <a:xfrm>
            <a:off x="807617" y="1807329"/>
            <a:ext cx="1792942" cy="21101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title="Pillars of Safety Icon">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t="-1" b="3132"/>
          <a:stretch/>
        </p:blipFill>
        <p:spPr>
          <a:xfrm>
            <a:off x="790329" y="1789447"/>
            <a:ext cx="1867910" cy="2240280"/>
          </a:xfrm>
          <a:prstGeom prst="rect">
            <a:avLst/>
          </a:prstGeom>
          <a:ln w="38100">
            <a:solidFill>
              <a:schemeClr val="accent1"/>
            </a:solidFill>
          </a:ln>
        </p:spPr>
      </p:pic>
      <p:sp>
        <p:nvSpPr>
          <p:cNvPr id="4" name="Rectangle 3" title="Decorative Boarder">
            <a:hlinkClick r:id="rId5" action="ppaction://hlinksldjump"/>
          </p:cNvPr>
          <p:cNvSpPr/>
          <p:nvPr/>
        </p:nvSpPr>
        <p:spPr>
          <a:xfrm>
            <a:off x="3705523" y="1578457"/>
            <a:ext cx="1609344" cy="189278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title="Stormy Weather Icon">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8906" y="1792725"/>
            <a:ext cx="1905680" cy="2241307"/>
          </a:xfrm>
          <a:prstGeom prst="rect">
            <a:avLst/>
          </a:prstGeom>
          <a:ln w="38100">
            <a:solidFill>
              <a:schemeClr val="accent1"/>
            </a:solidFill>
          </a:ln>
        </p:spPr>
      </p:pic>
      <p:pic>
        <p:nvPicPr>
          <p:cNvPr id="22" name="Picture 21" title="Oh Solar Mio Icon">
            <a:hlinkClick r:id="rId7"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2513"/>
          <a:stretch/>
        </p:blipFill>
        <p:spPr>
          <a:xfrm>
            <a:off x="6474542" y="1807328"/>
            <a:ext cx="1913906" cy="2240280"/>
          </a:xfrm>
          <a:prstGeom prst="rect">
            <a:avLst/>
          </a:prstGeom>
          <a:ln w="38100">
            <a:solidFill>
              <a:schemeClr val="accent1"/>
            </a:solidFill>
          </a:ln>
        </p:spPr>
      </p:pic>
      <p:pic>
        <p:nvPicPr>
          <p:cNvPr id="3" name="Picture 2" title="Takeaways Icon">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17227" y="4340526"/>
            <a:ext cx="1903506" cy="2240280"/>
          </a:xfrm>
          <a:prstGeom prst="rect">
            <a:avLst/>
          </a:prstGeom>
          <a:ln w="38100">
            <a:solidFill>
              <a:schemeClr val="accent1"/>
            </a:solidFill>
          </a:ln>
        </p:spPr>
      </p:pic>
    </p:spTree>
    <p:extLst>
      <p:ext uri="{BB962C8B-B14F-4D97-AF65-F5344CB8AC3E}">
        <p14:creationId xmlns:p14="http://schemas.microsoft.com/office/powerpoint/2010/main" val="206796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10 Pillars Discussion Questions: Outcome A</a:t>
            </a:r>
          </a:p>
        </p:txBody>
      </p:sp>
      <p:sp>
        <p:nvSpPr>
          <p:cNvPr id="28" name="Rounded Rectangle 27"/>
          <p:cNvSpPr/>
          <p:nvPr/>
        </p:nvSpPr>
        <p:spPr>
          <a:xfrm>
            <a:off x="1092601" y="2624174"/>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a:solidFill>
                  <a:schemeClr val="tx1"/>
                </a:solidFill>
              </a:rPr>
              <a:t>Discussion Questions:  </a:t>
            </a:r>
            <a:r>
              <a:rPr lang="en-US" sz="3500" b="1" dirty="0">
                <a:solidFill>
                  <a:srgbClr val="FF0000"/>
                </a:solidFill>
              </a:rPr>
              <a:t>Outcome A</a:t>
            </a:r>
          </a:p>
        </p:txBody>
      </p:sp>
      <p:sp>
        <p:nvSpPr>
          <p:cNvPr id="31" name="Rectangle 30"/>
          <p:cNvSpPr/>
          <p:nvPr/>
        </p:nvSpPr>
        <p:spPr>
          <a:xfrm>
            <a:off x="672737" y="3281680"/>
            <a:ext cx="8181703" cy="2939266"/>
          </a:xfrm>
          <a:prstGeom prst="rect">
            <a:avLst/>
          </a:prstGeom>
        </p:spPr>
        <p:txBody>
          <a:bodyPr wrap="square">
            <a:spAutoFit/>
          </a:bodyPr>
          <a:lstStyle/>
          <a:p>
            <a:pPr marL="342900" indent="-342900">
              <a:spcAft>
                <a:spcPts val="1200"/>
              </a:spcAft>
              <a:buFont typeface="+mj-lt"/>
              <a:buAutoNum type="arabicPeriod"/>
            </a:pPr>
            <a:r>
              <a:rPr lang="en-US" sz="2600" dirty="0"/>
              <a:t>What are your thoughts on how Fred handled this situation?</a:t>
            </a:r>
          </a:p>
          <a:p>
            <a:pPr marL="342900" indent="-342900">
              <a:spcAft>
                <a:spcPts val="1200"/>
              </a:spcAft>
              <a:buFont typeface="+mj-lt"/>
              <a:buAutoNum type="arabicPeriod"/>
            </a:pPr>
            <a:r>
              <a:rPr lang="en-US" sz="2600" dirty="0"/>
              <a:t>What about Fay?</a:t>
            </a:r>
          </a:p>
          <a:p>
            <a:pPr marL="342900" indent="-342900">
              <a:spcAft>
                <a:spcPts val="1200"/>
              </a:spcAft>
              <a:buFont typeface="+mj-lt"/>
              <a:buAutoNum type="arabicPeriod"/>
            </a:pPr>
            <a:r>
              <a:rPr lang="en-US" sz="2600" dirty="0"/>
              <a:t>Do you think Fay’s approach will help Terrie and Tim learn how to properly inspect a scaffold?</a:t>
            </a:r>
          </a:p>
          <a:p>
            <a:pPr marL="342900" indent="-342900">
              <a:spcAft>
                <a:spcPts val="1200"/>
              </a:spcAft>
              <a:buFont typeface="+mj-lt"/>
              <a:buAutoNum type="arabicPeriod"/>
            </a:pPr>
            <a:endParaRPr lang="en-US" sz="2600" dirty="0"/>
          </a:p>
        </p:txBody>
      </p:sp>
      <p:pic>
        <p:nvPicPr>
          <p:cNvPr id="29" name="Picture 2" title="Question Bubble Icon"/>
          <p:cNvPicPr>
            <a:picLocks noChangeAspect="1" noChangeArrowheads="1"/>
          </p:cNvPicPr>
          <p:nvPr/>
        </p:nvPicPr>
        <p:blipFill>
          <a:blip r:embed="rId3"/>
          <a:srcRect l="11940"/>
          <a:stretch>
            <a:fillRect/>
          </a:stretch>
        </p:blipFill>
        <p:spPr bwMode="auto">
          <a:xfrm>
            <a:off x="7534464" y="2013209"/>
            <a:ext cx="962284" cy="853721"/>
          </a:xfrm>
          <a:prstGeom prst="rect">
            <a:avLst/>
          </a:prstGeom>
          <a:noFill/>
          <a:ln w="9525">
            <a:noFill/>
            <a:miter lim="800000"/>
            <a:headEnd/>
            <a:tailEnd/>
          </a:ln>
        </p:spPr>
      </p:pic>
      <p:sp>
        <p:nvSpPr>
          <p:cNvPr id="30" name="Rectangle 29" title="Decorative Boarder">
            <a:hlinkClick r:id="rId4"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title="Decorative Boarder"/>
          <p:cNvGrpSpPr/>
          <p:nvPr/>
        </p:nvGrpSpPr>
        <p:grpSpPr>
          <a:xfrm>
            <a:off x="47044" y="1433057"/>
            <a:ext cx="1506343" cy="269954"/>
            <a:chOff x="141352" y="1459269"/>
            <a:chExt cx="1506343" cy="269954"/>
          </a:xfrm>
        </p:grpSpPr>
        <p:sp>
          <p:nvSpPr>
            <p:cNvPr id="33" name="Rounded Rectangle 32"/>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49"/>
            <p:cNvGrpSpPr/>
            <p:nvPr/>
          </p:nvGrpSpPr>
          <p:grpSpPr>
            <a:xfrm>
              <a:off x="224715" y="1516377"/>
              <a:ext cx="101031" cy="146644"/>
              <a:chOff x="1524000" y="2971799"/>
              <a:chExt cx="838200" cy="1066800"/>
            </a:xfrm>
          </p:grpSpPr>
          <p:sp>
            <p:nvSpPr>
              <p:cNvPr id="36" name="Rectangle 35"/>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Rounded Rectangle 34"/>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Pillars</a:t>
              </a:r>
            </a:p>
          </p:txBody>
        </p:sp>
      </p:grpSp>
      <p:pic>
        <p:nvPicPr>
          <p:cNvPr id="22" name="Picture 21" title="Home Button Icon">
            <a:hlinkClick r:id="rId5" action="ppaction://hlinksldjump" tooltip="FSL 1st Slide"/>
          </p:cNvPr>
          <p:cNvPicPr/>
          <p:nvPr/>
        </p:nvPicPr>
        <p:blipFill>
          <a:blip r:embed="rId6">
            <a:extLst>
              <a:ext uri="{28A0092B-C50C-407E-A947-70E740481C1C}">
                <a14:useLocalDpi xmlns:a14="http://schemas.microsoft.com/office/drawing/2010/main" val="0"/>
              </a:ext>
            </a:extLst>
          </a:blip>
          <a:srcRect/>
          <a:stretch>
            <a:fillRect/>
          </a:stretch>
        </p:blipFill>
        <p:spPr bwMode="auto">
          <a:xfrm>
            <a:off x="8484538" y="6227660"/>
            <a:ext cx="571500" cy="429260"/>
          </a:xfrm>
          <a:prstGeom prst="rect">
            <a:avLst/>
          </a:prstGeom>
          <a:noFill/>
        </p:spPr>
      </p:pic>
    </p:spTree>
    <p:extLst>
      <p:ext uri="{BB962C8B-B14F-4D97-AF65-F5344CB8AC3E}">
        <p14:creationId xmlns:p14="http://schemas.microsoft.com/office/powerpoint/2010/main" val="2684671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11 Pillars Outcome B Key Points</a:t>
            </a:r>
          </a:p>
        </p:txBody>
      </p:sp>
      <p:sp>
        <p:nvSpPr>
          <p:cNvPr id="22" name="Rectangle 21"/>
          <p:cNvSpPr/>
          <p:nvPr/>
        </p:nvSpPr>
        <p:spPr>
          <a:xfrm>
            <a:off x="438679" y="1582330"/>
            <a:ext cx="8266643" cy="630942"/>
          </a:xfrm>
          <a:prstGeom prst="rect">
            <a:avLst/>
          </a:prstGeom>
        </p:spPr>
        <p:txBody>
          <a:bodyPr wrap="square">
            <a:spAutoFit/>
          </a:bodyPr>
          <a:lstStyle/>
          <a:p>
            <a:pPr algn="ctr">
              <a:spcAft>
                <a:spcPts val="1200"/>
              </a:spcAft>
            </a:pPr>
            <a:r>
              <a:rPr lang="en-US" sz="3500" b="1" dirty="0">
                <a:solidFill>
                  <a:srgbClr val="FF0000"/>
                </a:solidFill>
              </a:rPr>
              <a:t>Outcome B – Key Points</a:t>
            </a:r>
          </a:p>
        </p:txBody>
      </p:sp>
      <p:sp>
        <p:nvSpPr>
          <p:cNvPr id="18" name="Rectangle 17"/>
          <p:cNvSpPr/>
          <p:nvPr/>
        </p:nvSpPr>
        <p:spPr>
          <a:xfrm>
            <a:off x="483283" y="2379282"/>
            <a:ext cx="8266643" cy="4093428"/>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a:t>On Monday morning, Fred sees Terrie, Tim, and their foreman, Fay. He yells at Fay, saying her crew signed off on a scaffold missing a guardrail and now he won’t be able to start work on time, putting them behind schedule. </a:t>
            </a:r>
          </a:p>
          <a:p>
            <a:pPr marL="342900" indent="-342900">
              <a:spcAft>
                <a:spcPts val="600"/>
              </a:spcAft>
              <a:buFont typeface="Arial" charset="0"/>
              <a:buChar char="•"/>
            </a:pPr>
            <a:r>
              <a:rPr lang="en-US" sz="2500" dirty="0"/>
              <a:t>Fay wants to yell at Terrie and Tim for making her look bad, but she knows it will make them defensive and tune out what she’s saying. Instead, she takes them aside to discuss the situation.</a:t>
            </a:r>
          </a:p>
          <a:p>
            <a:pPr marL="342900" indent="-342900">
              <a:spcAft>
                <a:spcPts val="600"/>
              </a:spcAft>
              <a:buFont typeface="Arial" charset="0"/>
              <a:buChar char="•"/>
            </a:pPr>
            <a:r>
              <a:rPr lang="en-US" sz="2500" dirty="0"/>
              <a:t>Once away from the pillar, Fay asks Terrie and Tim if they know why Fred was mad. </a:t>
            </a:r>
          </a:p>
        </p:txBody>
      </p:sp>
      <p:sp>
        <p:nvSpPr>
          <p:cNvPr id="20" name="Rectangle 19" title="Decorative Boarder">
            <a:hlinkClick r:id="rId3"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title="Decorative Boarder">
            <a:hlinkClick r:id="" action="ppaction://hlinkshowjump?jump=firstslide"/>
          </p:cNvPr>
          <p:cNvSpPr/>
          <p:nvPr/>
        </p:nvSpPr>
        <p:spPr>
          <a:xfrm>
            <a:off x="8465950" y="6277091"/>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title="Decorative Boarder"/>
          <p:cNvGrpSpPr/>
          <p:nvPr/>
        </p:nvGrpSpPr>
        <p:grpSpPr>
          <a:xfrm>
            <a:off x="47044" y="1433057"/>
            <a:ext cx="1506343" cy="269954"/>
            <a:chOff x="141352" y="1459269"/>
            <a:chExt cx="1506343" cy="269954"/>
          </a:xfrm>
        </p:grpSpPr>
        <p:sp>
          <p:nvSpPr>
            <p:cNvPr id="24" name="Rounded Rectangle 23"/>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49"/>
            <p:cNvGrpSpPr/>
            <p:nvPr/>
          </p:nvGrpSpPr>
          <p:grpSpPr>
            <a:xfrm>
              <a:off x="224715" y="1516377"/>
              <a:ext cx="101031" cy="146644"/>
              <a:chOff x="1524000" y="2971799"/>
              <a:chExt cx="838200" cy="1066800"/>
            </a:xfrm>
          </p:grpSpPr>
          <p:sp>
            <p:nvSpPr>
              <p:cNvPr id="27" name="Rectangle 2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ounded Rectangle 25"/>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Pillars</a:t>
              </a:r>
            </a:p>
          </p:txBody>
        </p:sp>
      </p:grpSp>
      <p:pic>
        <p:nvPicPr>
          <p:cNvPr id="34" name="Picture 33" title="Home Button Icon">
            <a:hlinkClick r:id="rId4" action="ppaction://hlinksldjump" tooltip="FSL 1st Slide"/>
          </p:cNvPr>
          <p:cNvPicPr/>
          <p:nvPr/>
        </p:nvPicPr>
        <p:blipFill>
          <a:blip r:embed="rId5">
            <a:extLst>
              <a:ext uri="{28A0092B-C50C-407E-A947-70E740481C1C}">
                <a14:useLocalDpi xmlns:a14="http://schemas.microsoft.com/office/drawing/2010/main" val="0"/>
              </a:ext>
            </a:extLst>
          </a:blip>
          <a:srcRect/>
          <a:stretch>
            <a:fillRect/>
          </a:stretch>
        </p:blipFill>
        <p:spPr bwMode="auto">
          <a:xfrm>
            <a:off x="8484538" y="6227660"/>
            <a:ext cx="571500" cy="429260"/>
          </a:xfrm>
          <a:prstGeom prst="rect">
            <a:avLst/>
          </a:prstGeom>
          <a:noFill/>
        </p:spPr>
      </p:pic>
    </p:spTree>
    <p:extLst>
      <p:ext uri="{BB962C8B-B14F-4D97-AF65-F5344CB8AC3E}">
        <p14:creationId xmlns:p14="http://schemas.microsoft.com/office/powerpoint/2010/main" val="271328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12 Pillars Outcome B Key Point (continued)</a:t>
            </a:r>
          </a:p>
        </p:txBody>
      </p:sp>
      <p:sp>
        <p:nvSpPr>
          <p:cNvPr id="17" name="Rectangle 16"/>
          <p:cNvSpPr/>
          <p:nvPr/>
        </p:nvSpPr>
        <p:spPr>
          <a:xfrm>
            <a:off x="438679" y="1716465"/>
            <a:ext cx="8266643" cy="630942"/>
          </a:xfrm>
          <a:prstGeom prst="rect">
            <a:avLst/>
          </a:prstGeom>
        </p:spPr>
        <p:txBody>
          <a:bodyPr wrap="square">
            <a:spAutoFit/>
          </a:bodyPr>
          <a:lstStyle/>
          <a:p>
            <a:pPr algn="ctr">
              <a:spcAft>
                <a:spcPts val="1200"/>
              </a:spcAft>
            </a:pPr>
            <a:r>
              <a:rPr lang="en-US" sz="3500" b="1" dirty="0">
                <a:solidFill>
                  <a:srgbClr val="FF0000"/>
                </a:solidFill>
              </a:rPr>
              <a:t>Outcome B – Key Points (cont.)</a:t>
            </a:r>
          </a:p>
        </p:txBody>
      </p:sp>
      <p:sp>
        <p:nvSpPr>
          <p:cNvPr id="18" name="Rectangle 17"/>
          <p:cNvSpPr/>
          <p:nvPr/>
        </p:nvSpPr>
        <p:spPr>
          <a:xfrm>
            <a:off x="483283" y="2382973"/>
            <a:ext cx="8266643" cy="3708708"/>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a:t>When they don’t respond, Fay explains that they must always do a thorough inspection before letting anyone use a scaffold that AMB builds.</a:t>
            </a:r>
          </a:p>
          <a:p>
            <a:pPr marL="342900" indent="-342900">
              <a:spcAft>
                <a:spcPts val="600"/>
              </a:spcAft>
              <a:buFont typeface="Arial" charset="0"/>
              <a:buChar char="•"/>
            </a:pPr>
            <a:r>
              <a:rPr lang="en-US" sz="2500" dirty="0"/>
              <a:t>Fay reads OSHA’s e-tool scaffold inspection instructions aloud from her tablet, asking Tim and Terrie to repeat the steps back to her so she can clarify any misunderstanding.</a:t>
            </a:r>
          </a:p>
          <a:p>
            <a:pPr marL="342900" indent="-342900">
              <a:spcAft>
                <a:spcPts val="600"/>
              </a:spcAft>
              <a:buFont typeface="Arial" charset="0"/>
              <a:buChar char="•"/>
            </a:pPr>
            <a:r>
              <a:rPr lang="en-US" sz="2500" dirty="0"/>
              <a:t>Afterwards, Fay watches as they replace the guardrail, re-inspect the scaffold, and fill out the tag indicating its 100% OSHA compliant.</a:t>
            </a:r>
          </a:p>
        </p:txBody>
      </p:sp>
      <p:sp>
        <p:nvSpPr>
          <p:cNvPr id="20" name="Rectangle 19" title="Decorative Boarder">
            <a:hlinkClick r:id="rId3"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title="Decorative Boarder">
            <a:hlinkClick r:id="" action="ppaction://hlinkshowjump?jump=firstslide"/>
          </p:cNvPr>
          <p:cNvSpPr/>
          <p:nvPr/>
        </p:nvSpPr>
        <p:spPr>
          <a:xfrm>
            <a:off x="8474177"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title="Decorative Boarder"/>
          <p:cNvGrpSpPr/>
          <p:nvPr/>
        </p:nvGrpSpPr>
        <p:grpSpPr>
          <a:xfrm>
            <a:off x="47044" y="1433057"/>
            <a:ext cx="1506343" cy="269954"/>
            <a:chOff x="141352" y="1459269"/>
            <a:chExt cx="1506343" cy="269954"/>
          </a:xfrm>
        </p:grpSpPr>
        <p:sp>
          <p:nvSpPr>
            <p:cNvPr id="23" name="Rounded Rectangle 22"/>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49"/>
            <p:cNvGrpSpPr/>
            <p:nvPr/>
          </p:nvGrpSpPr>
          <p:grpSpPr>
            <a:xfrm>
              <a:off x="224715" y="1516377"/>
              <a:ext cx="101031" cy="146644"/>
              <a:chOff x="1524000" y="2971799"/>
              <a:chExt cx="838200" cy="1066800"/>
            </a:xfrm>
          </p:grpSpPr>
          <p:sp>
            <p:nvSpPr>
              <p:cNvPr id="26" name="Rectangle 25"/>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ounded Rectangle 24"/>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Pillars</a:t>
              </a:r>
            </a:p>
          </p:txBody>
        </p:sp>
      </p:grpSp>
      <p:pic>
        <p:nvPicPr>
          <p:cNvPr id="33" name="Picture 32" title="Home Button Icon">
            <a:hlinkClick r:id="rId4" action="ppaction://hlinksldjump" tooltip="FSL 1st Slide"/>
          </p:cNvPr>
          <p:cNvPicPr/>
          <p:nvPr/>
        </p:nvPicPr>
        <p:blipFill>
          <a:blip r:embed="rId5">
            <a:extLst>
              <a:ext uri="{28A0092B-C50C-407E-A947-70E740481C1C}">
                <a14:useLocalDpi xmlns:a14="http://schemas.microsoft.com/office/drawing/2010/main" val="0"/>
              </a:ext>
            </a:extLst>
          </a:blip>
          <a:srcRect/>
          <a:stretch>
            <a:fillRect/>
          </a:stretch>
        </p:blipFill>
        <p:spPr bwMode="auto">
          <a:xfrm>
            <a:off x="8484538" y="6227660"/>
            <a:ext cx="571500" cy="429260"/>
          </a:xfrm>
          <a:prstGeom prst="rect">
            <a:avLst/>
          </a:prstGeom>
          <a:noFill/>
        </p:spPr>
      </p:pic>
    </p:spTree>
    <p:extLst>
      <p:ext uri="{BB962C8B-B14F-4D97-AF65-F5344CB8AC3E}">
        <p14:creationId xmlns:p14="http://schemas.microsoft.com/office/powerpoint/2010/main" val="1656820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13 Pillars Discussion Questions Outcome B</a:t>
            </a:r>
          </a:p>
        </p:txBody>
      </p:sp>
      <p:sp>
        <p:nvSpPr>
          <p:cNvPr id="27" name="Rounded Rectangle 26"/>
          <p:cNvSpPr/>
          <p:nvPr/>
        </p:nvSpPr>
        <p:spPr>
          <a:xfrm>
            <a:off x="1092601" y="2624174"/>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a:solidFill>
                  <a:schemeClr val="tx1"/>
                </a:solidFill>
              </a:rPr>
              <a:t>Discussion Questions:  </a:t>
            </a:r>
            <a:r>
              <a:rPr lang="en-US" sz="3500" b="1" dirty="0">
                <a:solidFill>
                  <a:srgbClr val="FF0000"/>
                </a:solidFill>
              </a:rPr>
              <a:t>Outcome B</a:t>
            </a:r>
          </a:p>
        </p:txBody>
      </p:sp>
      <p:sp>
        <p:nvSpPr>
          <p:cNvPr id="29" name="Rectangle 28"/>
          <p:cNvSpPr/>
          <p:nvPr/>
        </p:nvSpPr>
        <p:spPr>
          <a:xfrm>
            <a:off x="672737" y="3281680"/>
            <a:ext cx="8181703" cy="2785378"/>
          </a:xfrm>
          <a:prstGeom prst="rect">
            <a:avLst/>
          </a:prstGeom>
        </p:spPr>
        <p:txBody>
          <a:bodyPr wrap="square">
            <a:spAutoFit/>
          </a:bodyPr>
          <a:lstStyle/>
          <a:p>
            <a:pPr marL="342900" indent="-342900">
              <a:spcAft>
                <a:spcPts val="1200"/>
              </a:spcAft>
              <a:buFont typeface="+mj-lt"/>
              <a:buAutoNum type="arabicPeriod"/>
            </a:pPr>
            <a:r>
              <a:rPr lang="en-US" sz="2600" dirty="0"/>
              <a:t>Which of the leadership skills did Fay demonstrate this time?</a:t>
            </a:r>
          </a:p>
          <a:p>
            <a:pPr marL="342900" indent="-342900">
              <a:spcAft>
                <a:spcPts val="1200"/>
              </a:spcAft>
              <a:buFont typeface="+mj-lt"/>
              <a:buAutoNum type="arabicPeriod"/>
            </a:pPr>
            <a:r>
              <a:rPr lang="en-US" sz="2600" dirty="0"/>
              <a:t>What are some things Fay can do in the future to ensure that her crew has the necessary training and skills to always be safe on the jobsite?</a:t>
            </a:r>
          </a:p>
          <a:p>
            <a:pPr marL="342900" indent="-342900">
              <a:spcAft>
                <a:spcPts val="1200"/>
              </a:spcAft>
              <a:buFont typeface="+mj-lt"/>
              <a:buAutoNum type="arabicPeriod"/>
            </a:pPr>
            <a:endParaRPr lang="en-US" sz="2600" dirty="0"/>
          </a:p>
        </p:txBody>
      </p:sp>
      <p:pic>
        <p:nvPicPr>
          <p:cNvPr id="28" name="Picture 2" title="Question Bubble Icon"/>
          <p:cNvPicPr>
            <a:picLocks noChangeAspect="1" noChangeArrowheads="1"/>
          </p:cNvPicPr>
          <p:nvPr/>
        </p:nvPicPr>
        <p:blipFill>
          <a:blip r:embed="rId3"/>
          <a:srcRect l="11940"/>
          <a:stretch>
            <a:fillRect/>
          </a:stretch>
        </p:blipFill>
        <p:spPr bwMode="auto">
          <a:xfrm>
            <a:off x="7534464" y="2013209"/>
            <a:ext cx="962284" cy="853721"/>
          </a:xfrm>
          <a:prstGeom prst="rect">
            <a:avLst/>
          </a:prstGeom>
          <a:noFill/>
          <a:ln w="9525">
            <a:noFill/>
            <a:miter lim="800000"/>
            <a:headEnd/>
            <a:tailEnd/>
          </a:ln>
        </p:spPr>
      </p:pic>
      <p:sp>
        <p:nvSpPr>
          <p:cNvPr id="31" name="Rectangle 30" title="Decorative Boarder">
            <a:hlinkClick r:id="rId4" action="ppaction://hlinksldjump"/>
          </p:cNvPr>
          <p:cNvSpPr/>
          <p:nvPr/>
        </p:nvSpPr>
        <p:spPr>
          <a:xfrm>
            <a:off x="8479204" y="6254910"/>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title="Decorative Boarder"/>
          <p:cNvGrpSpPr/>
          <p:nvPr/>
        </p:nvGrpSpPr>
        <p:grpSpPr>
          <a:xfrm>
            <a:off x="47044" y="1433057"/>
            <a:ext cx="1506343" cy="269954"/>
            <a:chOff x="141352" y="1459269"/>
            <a:chExt cx="1506343" cy="269954"/>
          </a:xfrm>
        </p:grpSpPr>
        <p:sp>
          <p:nvSpPr>
            <p:cNvPr id="33" name="Rounded Rectangle 32"/>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49"/>
            <p:cNvGrpSpPr/>
            <p:nvPr/>
          </p:nvGrpSpPr>
          <p:grpSpPr>
            <a:xfrm>
              <a:off x="224715" y="1516377"/>
              <a:ext cx="101031" cy="146644"/>
              <a:chOff x="1524000" y="2971799"/>
              <a:chExt cx="838200" cy="1066800"/>
            </a:xfrm>
          </p:grpSpPr>
          <p:sp>
            <p:nvSpPr>
              <p:cNvPr id="36" name="Rectangle 35"/>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Rounded Rectangle 34"/>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Pillars</a:t>
              </a:r>
            </a:p>
          </p:txBody>
        </p:sp>
      </p:grpSp>
      <p:pic>
        <p:nvPicPr>
          <p:cNvPr id="21" name="Picture 20" title="Home Button Icon">
            <a:hlinkClick r:id="rId5" action="ppaction://hlinksldjump" tooltip="FSL 1st Slide"/>
          </p:cNvPr>
          <p:cNvPicPr/>
          <p:nvPr/>
        </p:nvPicPr>
        <p:blipFill>
          <a:blip r:embed="rId6">
            <a:extLst>
              <a:ext uri="{28A0092B-C50C-407E-A947-70E740481C1C}">
                <a14:useLocalDpi xmlns:a14="http://schemas.microsoft.com/office/drawing/2010/main" val="0"/>
              </a:ext>
            </a:extLst>
          </a:blip>
          <a:srcRect/>
          <a:stretch>
            <a:fillRect/>
          </a:stretch>
        </p:blipFill>
        <p:spPr bwMode="auto">
          <a:xfrm>
            <a:off x="8450095" y="6252214"/>
            <a:ext cx="571500" cy="429260"/>
          </a:xfrm>
          <a:prstGeom prst="rect">
            <a:avLst/>
          </a:prstGeom>
          <a:noFill/>
        </p:spPr>
      </p:pic>
    </p:spTree>
    <p:extLst>
      <p:ext uri="{BB962C8B-B14F-4D97-AF65-F5344CB8AC3E}">
        <p14:creationId xmlns:p14="http://schemas.microsoft.com/office/powerpoint/2010/main" val="40097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Slide 14 Pillars of Safety Video</a:t>
            </a:r>
          </a:p>
        </p:txBody>
      </p:sp>
      <p:pic>
        <p:nvPicPr>
          <p:cNvPr id="12" name="Picture 11" descr="https://www.cpwr.com/sites/default/files/videos/4-pillars-of-safety-main-scenario.html" title="Pillars of Safety Main Scenario">
            <a:hlinkClick r:id="rId3" tooltip="Pillars of Safety Main Scenario Video"/>
          </p:cNvPr>
          <p:cNvPicPr>
            <a:picLocks noChangeAspect="1"/>
          </p:cNvPicPr>
          <p:nvPr/>
        </p:nvPicPr>
        <p:blipFill>
          <a:blip r:embed="rId4"/>
          <a:stretch>
            <a:fillRect/>
          </a:stretch>
        </p:blipFill>
        <p:spPr>
          <a:xfrm>
            <a:off x="1023549" y="1961401"/>
            <a:ext cx="7286170" cy="4098471"/>
          </a:xfrm>
          <a:prstGeom prst="rect">
            <a:avLst/>
          </a:prstGeom>
        </p:spPr>
      </p:pic>
      <p:sp>
        <p:nvSpPr>
          <p:cNvPr id="8" name="TextBox 7"/>
          <p:cNvSpPr txBox="1"/>
          <p:nvPr/>
        </p:nvSpPr>
        <p:spPr>
          <a:xfrm>
            <a:off x="4044169" y="6059872"/>
            <a:ext cx="1051891" cy="369332"/>
          </a:xfrm>
          <a:prstGeom prst="rect">
            <a:avLst/>
          </a:prstGeom>
          <a:noFill/>
        </p:spPr>
        <p:txBody>
          <a:bodyPr wrap="none" rtlCol="0">
            <a:spAutoFit/>
          </a:bodyPr>
          <a:lstStyle/>
          <a:p>
            <a:r>
              <a:rPr lang="en-US" b="1" i="1" dirty="0">
                <a:solidFill>
                  <a:schemeClr val="tx1">
                    <a:lumMod val="75000"/>
                    <a:lumOff val="25000"/>
                  </a:schemeClr>
                </a:solidFill>
              </a:rPr>
              <a:t>Situation</a:t>
            </a:r>
          </a:p>
        </p:txBody>
      </p:sp>
      <p:sp>
        <p:nvSpPr>
          <p:cNvPr id="15" name="Rectangle 14" title="Decorative Boarder">
            <a:hlinkClick r:id="rId5"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title="Decorative Boarder">
            <a:hlinkClick r:id="rId6" action="ppaction://hlinksldjump"/>
          </p:cNvPr>
          <p:cNvSpPr/>
          <p:nvPr/>
        </p:nvSpPr>
        <p:spPr>
          <a:xfrm>
            <a:off x="8465950" y="6241656"/>
            <a:ext cx="574765" cy="376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title="Decorative Boarder">
            <a:hlinkClick r:id="" action="ppaction://hlinkshowjump?jump=firstslide"/>
          </p:cNvPr>
          <p:cNvSpPr/>
          <p:nvPr/>
        </p:nvSpPr>
        <p:spPr>
          <a:xfrm>
            <a:off x="8465949"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title="Decorative Boarder"/>
          <p:cNvGrpSpPr/>
          <p:nvPr/>
        </p:nvGrpSpPr>
        <p:grpSpPr>
          <a:xfrm>
            <a:off x="47199" y="1433356"/>
            <a:ext cx="1516728" cy="295478"/>
            <a:chOff x="130967" y="2396428"/>
            <a:chExt cx="1516728" cy="295478"/>
          </a:xfrm>
        </p:grpSpPr>
        <p:sp>
          <p:nvSpPr>
            <p:cNvPr id="18" name="Rounded Rectangle 17"/>
            <p:cNvSpPr/>
            <p:nvPr/>
          </p:nvSpPr>
          <p:spPr>
            <a:xfrm>
              <a:off x="130967" y="2405953"/>
              <a:ext cx="266155" cy="238328"/>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bigstock-Construction-project-manager-51498262.jpg" title="Construction Project Manager Icon"/>
            <p:cNvPicPr>
              <a:picLocks noChangeAspect="1"/>
            </p:cNvPicPr>
            <p:nvPr/>
          </p:nvPicPr>
          <p:blipFill>
            <a:blip r:embed="rId7" cstate="print">
              <a:clrChange>
                <a:clrFrom>
                  <a:srgbClr val="FFFFFF"/>
                </a:clrFrom>
                <a:clrTo>
                  <a:srgbClr val="FFFFFF">
                    <a:alpha val="0"/>
                  </a:srgbClr>
                </a:clrTo>
              </a:clrChange>
            </a:blip>
            <a:srcRect l="77500" t="77500"/>
            <a:stretch>
              <a:fillRect/>
            </a:stretch>
          </p:blipFill>
          <p:spPr>
            <a:xfrm>
              <a:off x="147010" y="2428553"/>
              <a:ext cx="271623" cy="263353"/>
            </a:xfrm>
            <a:prstGeom prst="rect">
              <a:avLst/>
            </a:prstGeom>
          </p:spPr>
        </p:pic>
        <p:sp>
          <p:nvSpPr>
            <p:cNvPr id="20" name="Rounded Rectangle 19"/>
            <p:cNvSpPr/>
            <p:nvPr/>
          </p:nvSpPr>
          <p:spPr>
            <a:xfrm>
              <a:off x="501581" y="2396428"/>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Pillars</a:t>
              </a:r>
            </a:p>
          </p:txBody>
        </p:sp>
      </p:grpSp>
      <p:pic>
        <p:nvPicPr>
          <p:cNvPr id="13" name="Picture 12" title="Home Button Icon">
            <a:hlinkClick r:id="rId8" action="ppaction://hlinksldjump" tooltip="FSL 1st Slide"/>
          </p:cNvPr>
          <p:cNvPicPr/>
          <p:nvPr/>
        </p:nvPicPr>
        <p:blipFill>
          <a:blip r:embed="rId9">
            <a:extLst>
              <a:ext uri="{28A0092B-C50C-407E-A947-70E740481C1C}">
                <a14:useLocalDpi xmlns:a14="http://schemas.microsoft.com/office/drawing/2010/main" val="0"/>
              </a:ext>
            </a:extLst>
          </a:blip>
          <a:srcRect/>
          <a:stretch>
            <a:fillRect/>
          </a:stretch>
        </p:blipFill>
        <p:spPr bwMode="auto">
          <a:xfrm>
            <a:off x="8469215" y="6244538"/>
            <a:ext cx="571500" cy="429260"/>
          </a:xfrm>
          <a:prstGeom prst="rect">
            <a:avLst/>
          </a:prstGeom>
          <a:noFill/>
        </p:spPr>
      </p:pic>
    </p:spTree>
    <p:extLst>
      <p:ext uri="{BB962C8B-B14F-4D97-AF65-F5344CB8AC3E}">
        <p14:creationId xmlns:p14="http://schemas.microsoft.com/office/powerpoint/2010/main" val="25691591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15 Pillars Outcome A &amp; Discussion Questions for Outcome A</a:t>
            </a:r>
          </a:p>
        </p:txBody>
      </p:sp>
      <p:sp>
        <p:nvSpPr>
          <p:cNvPr id="10" name="Rectangle 9"/>
          <p:cNvSpPr/>
          <p:nvPr/>
        </p:nvSpPr>
        <p:spPr>
          <a:xfrm>
            <a:off x="438679" y="1807149"/>
            <a:ext cx="8266643" cy="630942"/>
          </a:xfrm>
          <a:prstGeom prst="rect">
            <a:avLst/>
          </a:prstGeom>
        </p:spPr>
        <p:txBody>
          <a:bodyPr wrap="square">
            <a:spAutoFit/>
          </a:bodyPr>
          <a:lstStyle/>
          <a:p>
            <a:pPr algn="ctr">
              <a:spcAft>
                <a:spcPts val="1200"/>
              </a:spcAft>
            </a:pPr>
            <a:r>
              <a:rPr lang="en-US" sz="3500" b="1" dirty="0">
                <a:solidFill>
                  <a:srgbClr val="FF0000"/>
                </a:solidFill>
              </a:rPr>
              <a:t>Outcome A</a:t>
            </a:r>
          </a:p>
        </p:txBody>
      </p:sp>
      <p:sp>
        <p:nvSpPr>
          <p:cNvPr id="8" name="Rectangle 7"/>
          <p:cNvSpPr/>
          <p:nvPr/>
        </p:nvSpPr>
        <p:spPr>
          <a:xfrm>
            <a:off x="443213" y="2381689"/>
            <a:ext cx="8262109" cy="1631216"/>
          </a:xfrm>
          <a:prstGeom prst="rect">
            <a:avLst/>
          </a:prstGeom>
          <a:ln>
            <a:solidFill>
              <a:srgbClr val="5FBAF3"/>
            </a:solidFill>
          </a:ln>
        </p:spPr>
        <p:txBody>
          <a:bodyPr wrap="square">
            <a:spAutoFit/>
          </a:bodyPr>
          <a:lstStyle/>
          <a:p>
            <a:r>
              <a:rPr lang="en-US" sz="2500" dirty="0"/>
              <a:t>Please role play how Fay might respond to Terrie and Tim after Fred, the masonry foreman, yells at her for her crew signing off on a scaffold missing a guardrail, and for making her look bad in front of him. </a:t>
            </a:r>
            <a:r>
              <a:rPr lang="en-US" sz="2500" b="1" dirty="0"/>
              <a:t>DO NOT </a:t>
            </a:r>
            <a:r>
              <a:rPr lang="en-US" sz="2500" dirty="0"/>
              <a:t>use any of the 5 leadership skills.</a:t>
            </a:r>
          </a:p>
        </p:txBody>
      </p:sp>
      <p:sp>
        <p:nvSpPr>
          <p:cNvPr id="11" name="Content Placeholder 3"/>
          <p:cNvSpPr txBox="1">
            <a:spLocks/>
          </p:cNvSpPr>
          <p:nvPr/>
        </p:nvSpPr>
        <p:spPr>
          <a:xfrm>
            <a:off x="825814" y="4282142"/>
            <a:ext cx="7622443" cy="232816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None/>
            </a:pPr>
            <a:r>
              <a:rPr lang="en-US" sz="2500" b="1" dirty="0">
                <a:solidFill>
                  <a:srgbClr val="FF0000"/>
                </a:solidFill>
              </a:rPr>
              <a:t>Discussion Questions for Outcome A</a:t>
            </a:r>
            <a:endParaRPr lang="en-US" sz="2500" dirty="0">
              <a:solidFill>
                <a:srgbClr val="FF0000"/>
              </a:solidFill>
            </a:endParaRPr>
          </a:p>
          <a:p>
            <a:pPr marL="457200" indent="-457200">
              <a:spcBef>
                <a:spcPts val="0"/>
              </a:spcBef>
              <a:spcAft>
                <a:spcPts val="600"/>
              </a:spcAft>
              <a:buFont typeface="+mj-lt"/>
              <a:buAutoNum type="arabicPeriod"/>
            </a:pPr>
            <a:r>
              <a:rPr lang="en-US" sz="2500" dirty="0"/>
              <a:t>Fay, what did you say to Terrie and Tim?</a:t>
            </a:r>
          </a:p>
          <a:p>
            <a:pPr marL="457200" indent="-457200">
              <a:spcBef>
                <a:spcPts val="0"/>
              </a:spcBef>
              <a:spcAft>
                <a:spcPts val="600"/>
              </a:spcAft>
              <a:buFont typeface="+mj-lt"/>
              <a:buAutoNum type="arabicPeriod"/>
            </a:pPr>
            <a:r>
              <a:rPr lang="en-US" sz="2500" dirty="0"/>
              <a:t>What could go wrong in a situation like this?</a:t>
            </a:r>
          </a:p>
          <a:p>
            <a:pPr marL="457200" indent="-457200">
              <a:spcBef>
                <a:spcPts val="0"/>
              </a:spcBef>
              <a:spcAft>
                <a:spcPts val="600"/>
              </a:spcAft>
              <a:buFont typeface="+mj-lt"/>
              <a:buAutoNum type="arabicPeriod"/>
            </a:pPr>
            <a:r>
              <a:rPr lang="en-US" sz="2500" dirty="0"/>
              <a:t>From Terrie’s and Tim’s standpoint, in what way(s) might Fay’s reaction affect the crew?</a:t>
            </a:r>
          </a:p>
          <a:p>
            <a:pPr marL="457200" indent="-457200">
              <a:spcBef>
                <a:spcPts val="0"/>
              </a:spcBef>
              <a:spcAft>
                <a:spcPts val="600"/>
              </a:spcAft>
              <a:buFont typeface="+mj-lt"/>
              <a:buAutoNum type="arabicPeriod"/>
            </a:pPr>
            <a:endParaRPr lang="en-US" sz="2500" dirty="0"/>
          </a:p>
        </p:txBody>
      </p:sp>
      <p:sp>
        <p:nvSpPr>
          <p:cNvPr id="12" name="Rectangle 11" title="Decorative Boarder">
            <a:hlinkClick r:id="rId3"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title="Decorative Boarder"/>
          <p:cNvGrpSpPr/>
          <p:nvPr/>
        </p:nvGrpSpPr>
        <p:grpSpPr>
          <a:xfrm>
            <a:off x="47199" y="1433356"/>
            <a:ext cx="1516728" cy="295478"/>
            <a:chOff x="130967" y="2396428"/>
            <a:chExt cx="1516728" cy="295478"/>
          </a:xfrm>
        </p:grpSpPr>
        <p:sp>
          <p:nvSpPr>
            <p:cNvPr id="19" name="Rounded Rectangle 18"/>
            <p:cNvSpPr/>
            <p:nvPr/>
          </p:nvSpPr>
          <p:spPr>
            <a:xfrm>
              <a:off x="130967" y="2405953"/>
              <a:ext cx="266155" cy="238328"/>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bigstock-Construction-project-manager-51498262.jpg" title="Construction Project Manager Icon"/>
            <p:cNvPicPr>
              <a:picLocks noChangeAspect="1"/>
            </p:cNvPicPr>
            <p:nvPr/>
          </p:nvPicPr>
          <p:blipFill>
            <a:blip r:embed="rId4" cstate="print">
              <a:clrChange>
                <a:clrFrom>
                  <a:srgbClr val="FFFFFF"/>
                </a:clrFrom>
                <a:clrTo>
                  <a:srgbClr val="FFFFFF">
                    <a:alpha val="0"/>
                  </a:srgbClr>
                </a:clrTo>
              </a:clrChange>
            </a:blip>
            <a:srcRect l="77500" t="77500"/>
            <a:stretch>
              <a:fillRect/>
            </a:stretch>
          </p:blipFill>
          <p:spPr>
            <a:xfrm>
              <a:off x="147010" y="2428553"/>
              <a:ext cx="271623" cy="263353"/>
            </a:xfrm>
            <a:prstGeom prst="rect">
              <a:avLst/>
            </a:prstGeom>
          </p:spPr>
        </p:pic>
        <p:sp>
          <p:nvSpPr>
            <p:cNvPr id="21" name="Rounded Rectangle 20"/>
            <p:cNvSpPr/>
            <p:nvPr/>
          </p:nvSpPr>
          <p:spPr>
            <a:xfrm>
              <a:off x="501581" y="2396428"/>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Pillars</a:t>
              </a:r>
            </a:p>
          </p:txBody>
        </p:sp>
      </p:grpSp>
      <p:pic>
        <p:nvPicPr>
          <p:cNvPr id="13" name="Picture 12" title="Home Button Icon">
            <a:hlinkClick r:id="rId5" action="ppaction://hlinksldjump" tooltip="FSL 1st Slide"/>
          </p:cNvPr>
          <p:cNvPicPr/>
          <p:nvPr/>
        </p:nvPicPr>
        <p:blipFill>
          <a:blip r:embed="rId6">
            <a:extLst>
              <a:ext uri="{28A0092B-C50C-407E-A947-70E740481C1C}">
                <a14:useLocalDpi xmlns:a14="http://schemas.microsoft.com/office/drawing/2010/main" val="0"/>
              </a:ext>
            </a:extLst>
          </a:blip>
          <a:srcRect/>
          <a:stretch>
            <a:fillRect/>
          </a:stretch>
        </p:blipFill>
        <p:spPr bwMode="auto">
          <a:xfrm>
            <a:off x="8448257" y="6209329"/>
            <a:ext cx="571500" cy="429260"/>
          </a:xfrm>
          <a:prstGeom prst="rect">
            <a:avLst/>
          </a:prstGeom>
          <a:noFill/>
        </p:spPr>
      </p:pic>
    </p:spTree>
    <p:extLst>
      <p:ext uri="{BB962C8B-B14F-4D97-AF65-F5344CB8AC3E}">
        <p14:creationId xmlns:p14="http://schemas.microsoft.com/office/powerpoint/2010/main" val="418797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16 Pillars Outcome B &amp; Discussion Questions for Outcome B</a:t>
            </a:r>
          </a:p>
        </p:txBody>
      </p:sp>
      <p:sp>
        <p:nvSpPr>
          <p:cNvPr id="18" name="Rectangle 17"/>
          <p:cNvSpPr/>
          <p:nvPr/>
        </p:nvSpPr>
        <p:spPr>
          <a:xfrm>
            <a:off x="438679" y="1822978"/>
            <a:ext cx="8266643" cy="630942"/>
          </a:xfrm>
          <a:prstGeom prst="rect">
            <a:avLst/>
          </a:prstGeom>
        </p:spPr>
        <p:txBody>
          <a:bodyPr wrap="square">
            <a:spAutoFit/>
          </a:bodyPr>
          <a:lstStyle/>
          <a:p>
            <a:pPr algn="ctr">
              <a:spcAft>
                <a:spcPts val="1200"/>
              </a:spcAft>
            </a:pPr>
            <a:r>
              <a:rPr lang="en-US" sz="3500" b="1" dirty="0">
                <a:solidFill>
                  <a:srgbClr val="FF0000"/>
                </a:solidFill>
              </a:rPr>
              <a:t>Outcome B</a:t>
            </a:r>
          </a:p>
        </p:txBody>
      </p:sp>
      <p:sp>
        <p:nvSpPr>
          <p:cNvPr id="11" name="Rectangle 10"/>
          <p:cNvSpPr/>
          <p:nvPr/>
        </p:nvSpPr>
        <p:spPr>
          <a:xfrm>
            <a:off x="605790" y="2409166"/>
            <a:ext cx="8035290" cy="1246495"/>
          </a:xfrm>
          <a:prstGeom prst="rect">
            <a:avLst/>
          </a:prstGeom>
          <a:ln>
            <a:solidFill>
              <a:srgbClr val="5FBAF3"/>
            </a:solidFill>
          </a:ln>
        </p:spPr>
        <p:txBody>
          <a:bodyPr wrap="square">
            <a:spAutoFit/>
          </a:bodyPr>
          <a:lstStyle/>
          <a:p>
            <a:r>
              <a:rPr lang="en-US" sz="2500" dirty="0"/>
              <a:t>This time, role play the interaction between Fay and her crew if she chooses to lead by example, actively listen, and develop her team members by teaching and coaching them.</a:t>
            </a:r>
          </a:p>
        </p:txBody>
      </p:sp>
      <p:sp>
        <p:nvSpPr>
          <p:cNvPr id="13" name="Content Placeholder 3"/>
          <p:cNvSpPr txBox="1">
            <a:spLocks/>
          </p:cNvSpPr>
          <p:nvPr/>
        </p:nvSpPr>
        <p:spPr>
          <a:xfrm>
            <a:off x="615106" y="4353339"/>
            <a:ext cx="8023122" cy="182627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472" indent="-347472" algn="ctr">
              <a:spcBef>
                <a:spcPts val="0"/>
              </a:spcBef>
              <a:spcAft>
                <a:spcPts val="600"/>
              </a:spcAft>
              <a:buNone/>
            </a:pPr>
            <a:r>
              <a:rPr lang="en-US" sz="2500" b="1" dirty="0">
                <a:solidFill>
                  <a:srgbClr val="FF0000"/>
                </a:solidFill>
              </a:rPr>
              <a:t>Discussion Questions for Outcome B</a:t>
            </a:r>
            <a:endParaRPr lang="en-US" sz="2500" dirty="0">
              <a:solidFill>
                <a:srgbClr val="FF0000"/>
              </a:solidFill>
            </a:endParaRPr>
          </a:p>
          <a:p>
            <a:pPr marL="347472" lvl="0" indent="-347472">
              <a:spcBef>
                <a:spcPts val="0"/>
              </a:spcBef>
              <a:spcAft>
                <a:spcPts val="600"/>
              </a:spcAft>
              <a:buFont typeface="+mj-lt"/>
              <a:buAutoNum type="arabicPeriod"/>
            </a:pPr>
            <a:r>
              <a:rPr lang="en-US" sz="2500" dirty="0"/>
              <a:t>What did Fay say to Terrie and Tim this time? </a:t>
            </a:r>
          </a:p>
          <a:p>
            <a:pPr marL="347472" lvl="0" indent="-347472">
              <a:spcBef>
                <a:spcPts val="0"/>
              </a:spcBef>
              <a:spcAft>
                <a:spcPts val="600"/>
              </a:spcAft>
              <a:buFont typeface="+mj-lt"/>
              <a:buAutoNum type="arabicPeriod"/>
            </a:pPr>
            <a:r>
              <a:rPr lang="en-US" sz="2500" dirty="0"/>
              <a:t>Terrie and Tim, how might Fay’s reaction affect your future behavior at work? </a:t>
            </a:r>
          </a:p>
        </p:txBody>
      </p:sp>
      <p:sp>
        <p:nvSpPr>
          <p:cNvPr id="10" name="Rectangle 9" title="Decorative Boarder">
            <a:hlinkClick r:id="rId3" action="ppaction://hlinksldjump"/>
          </p:cNvPr>
          <p:cNvSpPr/>
          <p:nvPr/>
        </p:nvSpPr>
        <p:spPr>
          <a:xfrm>
            <a:off x="8479204" y="6254910"/>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title="Decorative Boarder"/>
          <p:cNvGrpSpPr/>
          <p:nvPr/>
        </p:nvGrpSpPr>
        <p:grpSpPr>
          <a:xfrm>
            <a:off x="47199" y="1433356"/>
            <a:ext cx="1516728" cy="295478"/>
            <a:chOff x="130967" y="2396428"/>
            <a:chExt cx="1516728" cy="295478"/>
          </a:xfrm>
        </p:grpSpPr>
        <p:sp>
          <p:nvSpPr>
            <p:cNvPr id="20" name="Rounded Rectangle 19"/>
            <p:cNvSpPr/>
            <p:nvPr/>
          </p:nvSpPr>
          <p:spPr>
            <a:xfrm>
              <a:off x="130967" y="2405953"/>
              <a:ext cx="266155" cy="238328"/>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bigstock-Construction-project-manager-51498262.jpg" title="Construction Project Manager Icon"/>
            <p:cNvPicPr>
              <a:picLocks noChangeAspect="1"/>
            </p:cNvPicPr>
            <p:nvPr/>
          </p:nvPicPr>
          <p:blipFill>
            <a:blip r:embed="rId4" cstate="print">
              <a:clrChange>
                <a:clrFrom>
                  <a:srgbClr val="FFFFFF"/>
                </a:clrFrom>
                <a:clrTo>
                  <a:srgbClr val="FFFFFF">
                    <a:alpha val="0"/>
                  </a:srgbClr>
                </a:clrTo>
              </a:clrChange>
            </a:blip>
            <a:srcRect l="77500" t="77500"/>
            <a:stretch>
              <a:fillRect/>
            </a:stretch>
          </p:blipFill>
          <p:spPr>
            <a:xfrm>
              <a:off x="147010" y="2428553"/>
              <a:ext cx="271623" cy="263353"/>
            </a:xfrm>
            <a:prstGeom prst="rect">
              <a:avLst/>
            </a:prstGeom>
          </p:spPr>
        </p:pic>
        <p:sp>
          <p:nvSpPr>
            <p:cNvPr id="22" name="Rounded Rectangle 21"/>
            <p:cNvSpPr/>
            <p:nvPr/>
          </p:nvSpPr>
          <p:spPr>
            <a:xfrm>
              <a:off x="501581" y="2396428"/>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Pillars</a:t>
              </a:r>
            </a:p>
          </p:txBody>
        </p:sp>
      </p:grpSp>
      <p:pic>
        <p:nvPicPr>
          <p:cNvPr id="14" name="Picture 13" title="Home Button Icon">
            <a:hlinkClick r:id="rId5" action="ppaction://hlinksldjump" tooltip="FSL 1st Slide"/>
          </p:cNvPr>
          <p:cNvPicPr/>
          <p:nvPr/>
        </p:nvPicPr>
        <p:blipFill>
          <a:blip r:embed="rId6">
            <a:extLst>
              <a:ext uri="{28A0092B-C50C-407E-A947-70E740481C1C}">
                <a14:useLocalDpi xmlns:a14="http://schemas.microsoft.com/office/drawing/2010/main" val="0"/>
              </a:ext>
            </a:extLst>
          </a:blip>
          <a:srcRect/>
          <a:stretch>
            <a:fillRect/>
          </a:stretch>
        </p:blipFill>
        <p:spPr bwMode="auto">
          <a:xfrm>
            <a:off x="8482469" y="6221605"/>
            <a:ext cx="571500" cy="429260"/>
          </a:xfrm>
          <a:prstGeom prst="rect">
            <a:avLst/>
          </a:prstGeom>
          <a:noFill/>
        </p:spPr>
      </p:pic>
    </p:spTree>
    <p:extLst>
      <p:ext uri="{BB962C8B-B14F-4D97-AF65-F5344CB8AC3E}">
        <p14:creationId xmlns:p14="http://schemas.microsoft.com/office/powerpoint/2010/main" val="184228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a:t>Slide 17 Stormy Weather</a:t>
            </a:r>
          </a:p>
        </p:txBody>
      </p:sp>
      <p:grpSp>
        <p:nvGrpSpPr>
          <p:cNvPr id="50" name="Group 49" title="Decorative Boarder"/>
          <p:cNvGrpSpPr/>
          <p:nvPr/>
        </p:nvGrpSpPr>
        <p:grpSpPr>
          <a:xfrm>
            <a:off x="1371600" y="4746906"/>
            <a:ext cx="1473834" cy="1689076"/>
            <a:chOff x="1227110" y="1752600"/>
            <a:chExt cx="1473834" cy="1689076"/>
          </a:xfrm>
        </p:grpSpPr>
        <p:sp>
          <p:nvSpPr>
            <p:cNvPr id="51" name="Rounded Rectangle 5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hlinkClick r:id="" action="ppaction://noaction"/>
            </p:cNvPr>
            <p:cNvSpPr txBox="1"/>
            <p:nvPr/>
          </p:nvSpPr>
          <p:spPr>
            <a:xfrm>
              <a:off x="1523361" y="3072344"/>
              <a:ext cx="881332" cy="369332"/>
            </a:xfrm>
            <a:prstGeom prst="rect">
              <a:avLst/>
            </a:prstGeom>
            <a:noFill/>
            <a:ln>
              <a:noFill/>
            </a:ln>
          </p:spPr>
          <p:txBody>
            <a:bodyPr wrap="none" rtlCol="0">
              <a:spAutoFit/>
            </a:bodyPr>
            <a:lstStyle/>
            <a:p>
              <a:pPr algn="ctr"/>
              <a:r>
                <a:rPr lang="en-US" b="1" dirty="0">
                  <a:solidFill>
                    <a:srgbClr val="FF0000"/>
                  </a:solidFill>
                </a:rPr>
                <a:t>WATCH</a:t>
              </a:r>
            </a:p>
          </p:txBody>
        </p:sp>
        <p:pic>
          <p:nvPicPr>
            <p:cNvPr id="53" name="Picture 52" descr="bigstock-Video-Camera-Icon-67601779.jpg" title="Video Camera Icon"/>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grpSp>
        <p:nvGrpSpPr>
          <p:cNvPr id="54" name="Group 53" title="Decorative Boarder"/>
          <p:cNvGrpSpPr/>
          <p:nvPr/>
        </p:nvGrpSpPr>
        <p:grpSpPr>
          <a:xfrm>
            <a:off x="3860166" y="4759582"/>
            <a:ext cx="1473834" cy="1689076"/>
            <a:chOff x="3479166" y="1739924"/>
            <a:chExt cx="1473834" cy="1689076"/>
          </a:xfrm>
        </p:grpSpPr>
        <p:sp>
          <p:nvSpPr>
            <p:cNvPr id="55" name="Rounded Rectangle 54"/>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hlinkClick r:id="" action="ppaction://noaction"/>
            </p:cNvPr>
            <p:cNvSpPr txBox="1"/>
            <p:nvPr/>
          </p:nvSpPr>
          <p:spPr>
            <a:xfrm>
              <a:off x="3861467" y="3059668"/>
              <a:ext cx="709233" cy="369332"/>
            </a:xfrm>
            <a:prstGeom prst="rect">
              <a:avLst/>
            </a:prstGeom>
            <a:noFill/>
            <a:ln>
              <a:noFill/>
            </a:ln>
          </p:spPr>
          <p:txBody>
            <a:bodyPr wrap="none" rtlCol="0">
              <a:spAutoFit/>
            </a:bodyPr>
            <a:lstStyle/>
            <a:p>
              <a:pPr algn="ctr"/>
              <a:r>
                <a:rPr lang="en-US" b="1" dirty="0">
                  <a:solidFill>
                    <a:srgbClr val="FF0000"/>
                  </a:solidFill>
                </a:rPr>
                <a:t>READ</a:t>
              </a:r>
            </a:p>
          </p:txBody>
        </p:sp>
        <p:grpSp>
          <p:nvGrpSpPr>
            <p:cNvPr id="57" name="Group 49"/>
            <p:cNvGrpSpPr/>
            <p:nvPr/>
          </p:nvGrpSpPr>
          <p:grpSpPr>
            <a:xfrm>
              <a:off x="3949223" y="2010775"/>
              <a:ext cx="598714" cy="762000"/>
              <a:chOff x="1524000" y="2971799"/>
              <a:chExt cx="838200" cy="1066800"/>
            </a:xfrm>
          </p:grpSpPr>
          <p:sp>
            <p:nvSpPr>
              <p:cNvPr id="58" name="Rectangle 5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5" name="Group 64" title="Decorative Boarder"/>
          <p:cNvGrpSpPr/>
          <p:nvPr/>
        </p:nvGrpSpPr>
        <p:grpSpPr>
          <a:xfrm>
            <a:off x="6324600" y="4746906"/>
            <a:ext cx="1476825" cy="1689076"/>
            <a:chOff x="6184266" y="1752600"/>
            <a:chExt cx="1476825" cy="1689076"/>
          </a:xfrm>
        </p:grpSpPr>
        <p:sp>
          <p:nvSpPr>
            <p:cNvPr id="66" name="Rounded Rectangle 65"/>
            <p:cNvSpPr/>
            <p:nvPr/>
          </p:nvSpPr>
          <p:spPr>
            <a:xfrm>
              <a:off x="6184266"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hlinkClick r:id="" action="ppaction://noaction"/>
            </p:cNvPr>
            <p:cNvSpPr txBox="1"/>
            <p:nvPr/>
          </p:nvSpPr>
          <p:spPr>
            <a:xfrm>
              <a:off x="6559725" y="3072344"/>
              <a:ext cx="646717" cy="369332"/>
            </a:xfrm>
            <a:prstGeom prst="rect">
              <a:avLst/>
            </a:prstGeom>
            <a:noFill/>
            <a:ln>
              <a:noFill/>
            </a:ln>
          </p:spPr>
          <p:txBody>
            <a:bodyPr wrap="none" rtlCol="0">
              <a:spAutoFit/>
            </a:bodyPr>
            <a:lstStyle/>
            <a:p>
              <a:pPr algn="ctr"/>
              <a:r>
                <a:rPr lang="en-US" b="1" dirty="0">
                  <a:solidFill>
                    <a:srgbClr val="FF0000"/>
                  </a:solidFill>
                </a:rPr>
                <a:t>PLAY</a:t>
              </a:r>
            </a:p>
          </p:txBody>
        </p:sp>
        <p:grpSp>
          <p:nvGrpSpPr>
            <p:cNvPr id="68" name="Group 67"/>
            <p:cNvGrpSpPr/>
            <p:nvPr/>
          </p:nvGrpSpPr>
          <p:grpSpPr>
            <a:xfrm>
              <a:off x="6276473" y="2089484"/>
              <a:ext cx="1384618" cy="710715"/>
              <a:chOff x="3204411" y="4150895"/>
              <a:chExt cx="1295400" cy="685800"/>
            </a:xfrm>
          </p:grpSpPr>
          <p:sp>
            <p:nvSpPr>
              <p:cNvPr id="69" name="Oval 68"/>
              <p:cNvSpPr/>
              <p:nvPr/>
            </p:nvSpPr>
            <p:spPr>
              <a:xfrm>
                <a:off x="3505200" y="4191000"/>
                <a:ext cx="609600" cy="60960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Picture 69" descr="bigstock-Construction-project-manager-51498262.jpg" title="Construction Project Manager Icon"/>
              <p:cNvPicPr>
                <a:picLocks noChangeAspect="1"/>
              </p:cNvPicPr>
              <p:nvPr/>
            </p:nvPicPr>
            <p:blipFill>
              <a:blip r:embed="rId4" cstate="print">
                <a:clrChange>
                  <a:clrFrom>
                    <a:srgbClr val="FFFFFF"/>
                  </a:clrFrom>
                  <a:clrTo>
                    <a:srgbClr val="FFFFFF">
                      <a:alpha val="0"/>
                    </a:srgbClr>
                  </a:clrTo>
                </a:clrChange>
              </a:blip>
              <a:srcRect l="77500" t="77500"/>
              <a:stretch>
                <a:fillRect/>
              </a:stretch>
            </p:blipFill>
            <p:spPr>
              <a:xfrm>
                <a:off x="3814011" y="4150895"/>
                <a:ext cx="685800" cy="685800"/>
              </a:xfrm>
              <a:prstGeom prst="rect">
                <a:avLst/>
              </a:prstGeom>
            </p:spPr>
          </p:pic>
          <p:pic>
            <p:nvPicPr>
              <p:cNvPr id="71" name="Picture 70" descr="bigstock-Construction-project-manager-51498262.jpg" title="Construction Project Manager Icon"/>
              <p:cNvPicPr>
                <a:picLocks noChangeAspect="1"/>
              </p:cNvPicPr>
              <p:nvPr/>
            </p:nvPicPr>
            <p:blipFill>
              <a:blip r:embed="rId4" cstate="print">
                <a:clrChange>
                  <a:clrFrom>
                    <a:srgbClr val="FFFFFF"/>
                  </a:clrFrom>
                  <a:clrTo>
                    <a:srgbClr val="FFFFFF">
                      <a:alpha val="0"/>
                    </a:srgbClr>
                  </a:clrTo>
                </a:clrChange>
              </a:blip>
              <a:srcRect l="77500" t="77500"/>
              <a:stretch>
                <a:fillRect/>
              </a:stretch>
            </p:blipFill>
            <p:spPr>
              <a:xfrm>
                <a:off x="3204411" y="4150895"/>
                <a:ext cx="685800" cy="685800"/>
              </a:xfrm>
              <a:prstGeom prst="rect">
                <a:avLst/>
              </a:prstGeom>
            </p:spPr>
          </p:pic>
        </p:grpSp>
      </p:grpSp>
      <p:sp>
        <p:nvSpPr>
          <p:cNvPr id="34" name="Rounded Rectangle 33" title="Decorative Boarder"/>
          <p:cNvSpPr/>
          <p:nvPr/>
        </p:nvSpPr>
        <p:spPr>
          <a:xfrm>
            <a:off x="877471" y="1796716"/>
            <a:ext cx="7699135" cy="250947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ounded Rectangle 34" title="Decorative Boarder"/>
          <p:cNvSpPr/>
          <p:nvPr/>
        </p:nvSpPr>
        <p:spPr>
          <a:xfrm>
            <a:off x="766014" y="1767675"/>
            <a:ext cx="7745315" cy="236839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3" name="Picture 42" title="Stormy Weather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357" y="2031046"/>
            <a:ext cx="1441937" cy="1798357"/>
          </a:xfrm>
          <a:prstGeom prst="rect">
            <a:avLst/>
          </a:prstGeom>
          <a:ln w="38100">
            <a:solidFill>
              <a:srgbClr val="0270C0"/>
            </a:solidFill>
          </a:ln>
        </p:spPr>
      </p:pic>
      <p:sp>
        <p:nvSpPr>
          <p:cNvPr id="41" name="Rectangle 40" title="Decorative Boarder">
            <a:hlinkClick r:id="rId6"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title="Decorative Boarder">
            <a:hlinkClick r:id="rId7" action="ppaction://hlinksldjump"/>
          </p:cNvPr>
          <p:cNvSpPr/>
          <p:nvPr/>
        </p:nvSpPr>
        <p:spPr>
          <a:xfrm>
            <a:off x="1371600" y="4746906"/>
            <a:ext cx="1473834" cy="170175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title="Decorative Boarder">
            <a:hlinkClick r:id="rId8" action="ppaction://hlinksldjump"/>
          </p:cNvPr>
          <p:cNvSpPr/>
          <p:nvPr/>
        </p:nvSpPr>
        <p:spPr>
          <a:xfrm>
            <a:off x="3860166" y="4746906"/>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title="Decorative Boarder">
            <a:hlinkClick r:id="rId9" action="ppaction://hlinksldjump"/>
          </p:cNvPr>
          <p:cNvSpPr/>
          <p:nvPr/>
        </p:nvSpPr>
        <p:spPr>
          <a:xfrm>
            <a:off x="6324600" y="4746906"/>
            <a:ext cx="1473834" cy="170175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81574" y="1430434"/>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Stormy</a:t>
            </a:r>
          </a:p>
        </p:txBody>
      </p:sp>
      <p:pic>
        <p:nvPicPr>
          <p:cNvPr id="2050" name="Picture 2" descr="Sam AMB, Inc. Superintendent&#10;Francis Aiden's Carpentry Foreman&#10;Evan Aiden's Carpentry Experienced worker&#10;Filip Parson's Sheet Metal Foreman&#10;Elaine Parson's Sheet Metal Experienced worker&#10;Tad Parson's Sheet Metal Trainee" title="Who/Ro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4931" y="1820776"/>
            <a:ext cx="565785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title="Home Button Icon">
            <a:hlinkClick r:id="rId11" action="ppaction://hlinksldjump" tooltip="FSL 1st Slide"/>
          </p:cNvPr>
          <p:cNvPicPr/>
          <p:nvPr/>
        </p:nvPicPr>
        <p:blipFill>
          <a:blip r:embed="rId12">
            <a:extLst>
              <a:ext uri="{28A0092B-C50C-407E-A947-70E740481C1C}">
                <a14:useLocalDpi xmlns:a14="http://schemas.microsoft.com/office/drawing/2010/main" val="0"/>
              </a:ext>
            </a:extLst>
          </a:blip>
          <a:srcRect/>
          <a:stretch>
            <a:fillRect/>
          </a:stretch>
        </p:blipFill>
        <p:spPr bwMode="auto">
          <a:xfrm>
            <a:off x="8465950" y="6208999"/>
            <a:ext cx="571500" cy="429260"/>
          </a:xfrm>
          <a:prstGeom prst="rect">
            <a:avLst/>
          </a:prstGeom>
          <a:noFill/>
        </p:spPr>
      </p:pic>
    </p:spTree>
    <p:extLst>
      <p:ext uri="{BB962C8B-B14F-4D97-AF65-F5344CB8AC3E}">
        <p14:creationId xmlns:p14="http://schemas.microsoft.com/office/powerpoint/2010/main" val="511180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Slide 18 Stormy Weather Video</a:t>
            </a:r>
          </a:p>
        </p:txBody>
      </p:sp>
      <p:pic>
        <p:nvPicPr>
          <p:cNvPr id="2" name="Picture 1" descr="https://www.cpwr.com/sites/default/files/videos/1-stormy-weather-main-scenario.html" title="Stormy Weather Main Scenario Video">
            <a:hlinkClick r:id="rId3" tooltip="Stormy Weather Main Scenario Video"/>
          </p:cNvPr>
          <p:cNvPicPr>
            <a:picLocks noChangeAspect="1"/>
          </p:cNvPicPr>
          <p:nvPr/>
        </p:nvPicPr>
        <p:blipFill>
          <a:blip r:embed="rId4"/>
          <a:stretch>
            <a:fillRect/>
          </a:stretch>
        </p:blipFill>
        <p:spPr>
          <a:xfrm>
            <a:off x="918342" y="1772371"/>
            <a:ext cx="7315200" cy="4114800"/>
          </a:xfrm>
          <a:prstGeom prst="rect">
            <a:avLst/>
          </a:prstGeom>
        </p:spPr>
      </p:pic>
      <p:sp>
        <p:nvSpPr>
          <p:cNvPr id="8" name="TextBox 7"/>
          <p:cNvSpPr txBox="1"/>
          <p:nvPr/>
        </p:nvSpPr>
        <p:spPr>
          <a:xfrm>
            <a:off x="4059936" y="6056990"/>
            <a:ext cx="1051891" cy="369332"/>
          </a:xfrm>
          <a:prstGeom prst="rect">
            <a:avLst/>
          </a:prstGeom>
          <a:noFill/>
        </p:spPr>
        <p:txBody>
          <a:bodyPr wrap="none" rtlCol="0">
            <a:spAutoFit/>
          </a:bodyPr>
          <a:lstStyle/>
          <a:p>
            <a:r>
              <a:rPr lang="en-US" b="1" i="1" dirty="0">
                <a:solidFill>
                  <a:schemeClr val="tx1">
                    <a:lumMod val="75000"/>
                    <a:lumOff val="25000"/>
                  </a:schemeClr>
                </a:solidFill>
              </a:rPr>
              <a:t>Situation</a:t>
            </a:r>
          </a:p>
        </p:txBody>
      </p:sp>
      <p:sp>
        <p:nvSpPr>
          <p:cNvPr id="11" name="Rectangle 10" title="Decorative Boarder">
            <a:hlinkClick r:id="rId5"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title="Decorative Boarder"/>
          <p:cNvGrpSpPr/>
          <p:nvPr/>
        </p:nvGrpSpPr>
        <p:grpSpPr>
          <a:xfrm>
            <a:off x="49746" y="1430318"/>
            <a:ext cx="1515868" cy="270070"/>
            <a:chOff x="131827" y="1945885"/>
            <a:chExt cx="1515868" cy="270070"/>
          </a:xfrm>
        </p:grpSpPr>
        <p:grpSp>
          <p:nvGrpSpPr>
            <p:cNvPr id="14" name="Group 8"/>
            <p:cNvGrpSpPr/>
            <p:nvPr/>
          </p:nvGrpSpPr>
          <p:grpSpPr>
            <a:xfrm>
              <a:off x="131827" y="1945885"/>
              <a:ext cx="275595" cy="260545"/>
              <a:chOff x="1227110" y="1752600"/>
              <a:chExt cx="1473834" cy="1319744"/>
            </a:xfrm>
          </p:grpSpPr>
          <p:sp>
            <p:nvSpPr>
              <p:cNvPr id="20" name="Rounded Rectangle 1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bigstock-Video-Camera-Icon-67601779.jpg" title="Video Camera Icon"/>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5" name="Rounded Rectangle 14"/>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Stormy</a:t>
              </a:r>
            </a:p>
          </p:txBody>
        </p:sp>
      </p:grpSp>
      <p:pic>
        <p:nvPicPr>
          <p:cNvPr id="16" name="Picture 15" title="Home Button Icon">
            <a:hlinkClick r:id="rId7" action="ppaction://hlinksldjump" tooltip="FSL 1st Slide"/>
          </p:cNvPr>
          <p:cNvPicPr/>
          <p:nvPr/>
        </p:nvPicPr>
        <p:blipFill>
          <a:blip r:embed="rId8">
            <a:extLst>
              <a:ext uri="{28A0092B-C50C-407E-A947-70E740481C1C}">
                <a14:useLocalDpi xmlns:a14="http://schemas.microsoft.com/office/drawing/2010/main" val="0"/>
              </a:ext>
            </a:extLst>
          </a:blip>
          <a:srcRect/>
          <a:stretch>
            <a:fillRect/>
          </a:stretch>
        </p:blipFill>
        <p:spPr bwMode="auto">
          <a:xfrm>
            <a:off x="8465950" y="6237321"/>
            <a:ext cx="571500" cy="429260"/>
          </a:xfrm>
          <a:prstGeom prst="rect">
            <a:avLst/>
          </a:prstGeom>
          <a:noFill/>
        </p:spPr>
      </p:pic>
    </p:spTree>
    <p:extLst>
      <p:ext uri="{BB962C8B-B14F-4D97-AF65-F5344CB8AC3E}">
        <p14:creationId xmlns:p14="http://schemas.microsoft.com/office/powerpoint/2010/main" val="149306969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Slide 19 Stormy Outcome A Video</a:t>
            </a:r>
          </a:p>
        </p:txBody>
      </p:sp>
      <p:pic>
        <p:nvPicPr>
          <p:cNvPr id="5122" name="Picture 2" descr="https://www.cpwr.com/sites/default/files/videos/2-stormy-weather-a.html" title="Stormy Weather Outcome A Video">
            <a:hlinkClick r:id="rId3" tooltip="Stormy Weather Outcome A Video"/>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855" y="1942190"/>
            <a:ext cx="7315200" cy="4114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17576" y="6056990"/>
            <a:ext cx="1244443" cy="369332"/>
          </a:xfrm>
          <a:prstGeom prst="rect">
            <a:avLst/>
          </a:prstGeom>
          <a:noFill/>
        </p:spPr>
        <p:txBody>
          <a:bodyPr wrap="none" rtlCol="0">
            <a:spAutoFit/>
          </a:bodyPr>
          <a:lstStyle/>
          <a:p>
            <a:r>
              <a:rPr lang="en-US" b="1" i="1" dirty="0">
                <a:solidFill>
                  <a:schemeClr val="tx1">
                    <a:lumMod val="75000"/>
                    <a:lumOff val="25000"/>
                  </a:schemeClr>
                </a:solidFill>
              </a:rPr>
              <a:t>Outcome A</a:t>
            </a:r>
          </a:p>
        </p:txBody>
      </p:sp>
      <p:sp>
        <p:nvSpPr>
          <p:cNvPr id="12" name="Rectangle 11" title="Decorative Boarder">
            <a:hlinkClick r:id="rId5"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title="Decorative Boarder"/>
          <p:cNvGrpSpPr/>
          <p:nvPr/>
        </p:nvGrpSpPr>
        <p:grpSpPr>
          <a:xfrm>
            <a:off x="49746" y="1430318"/>
            <a:ext cx="1515868" cy="270070"/>
            <a:chOff x="131827" y="1945885"/>
            <a:chExt cx="1515868" cy="270070"/>
          </a:xfrm>
        </p:grpSpPr>
        <p:grpSp>
          <p:nvGrpSpPr>
            <p:cNvPr id="15" name="Group 8"/>
            <p:cNvGrpSpPr/>
            <p:nvPr/>
          </p:nvGrpSpPr>
          <p:grpSpPr>
            <a:xfrm>
              <a:off x="131827" y="1945885"/>
              <a:ext cx="275595" cy="260545"/>
              <a:chOff x="1227110" y="1752600"/>
              <a:chExt cx="1473834" cy="1319744"/>
            </a:xfrm>
          </p:grpSpPr>
          <p:sp>
            <p:nvSpPr>
              <p:cNvPr id="20" name="Rounded Rectangle 1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bigstock-Video-Camera-Icon-67601779.jpg" title="Video Camera Icon"/>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6" name="Rounded Rectangle 15"/>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Stormy</a:t>
              </a:r>
            </a:p>
          </p:txBody>
        </p:sp>
      </p:grpSp>
      <p:pic>
        <p:nvPicPr>
          <p:cNvPr id="17" name="Picture 16" title="Home Button Icon">
            <a:hlinkClick r:id="rId7" action="ppaction://hlinksldjump" tooltip="FSL 1st Slide"/>
          </p:cNvPr>
          <p:cNvPicPr/>
          <p:nvPr/>
        </p:nvPicPr>
        <p:blipFill>
          <a:blip r:embed="rId8">
            <a:extLst>
              <a:ext uri="{28A0092B-C50C-407E-A947-70E740481C1C}">
                <a14:useLocalDpi xmlns:a14="http://schemas.microsoft.com/office/drawing/2010/main" val="0"/>
              </a:ext>
            </a:extLst>
          </a:blip>
          <a:srcRect/>
          <a:stretch>
            <a:fillRect/>
          </a:stretch>
        </p:blipFill>
        <p:spPr bwMode="auto">
          <a:xfrm>
            <a:off x="8469215" y="6241656"/>
            <a:ext cx="571500" cy="429260"/>
          </a:xfrm>
          <a:prstGeom prst="rect">
            <a:avLst/>
          </a:prstGeom>
          <a:noFill/>
        </p:spPr>
      </p:pic>
    </p:spTree>
    <p:extLst>
      <p:ext uri="{BB962C8B-B14F-4D97-AF65-F5344CB8AC3E}">
        <p14:creationId xmlns:p14="http://schemas.microsoft.com/office/powerpoint/2010/main" val="7632793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a:t>Slide 2 Pillars of Safety</a:t>
            </a:r>
          </a:p>
        </p:txBody>
      </p:sp>
      <p:grpSp>
        <p:nvGrpSpPr>
          <p:cNvPr id="41" name="Group 40" descr="Who/Role&#10;Fay AMB, Inc. Foreman&#10;Fred Munk's Masonry, Inc. Foreman&#10;Terrie AMB, Inc. Trainee&#10;Tim AMB, Inc. Trainee" title="Pillars of Safety"/>
          <p:cNvGrpSpPr/>
          <p:nvPr/>
        </p:nvGrpSpPr>
        <p:grpSpPr>
          <a:xfrm>
            <a:off x="1371600" y="4318048"/>
            <a:ext cx="1473834" cy="1689076"/>
            <a:chOff x="1227110" y="1752600"/>
            <a:chExt cx="1473834" cy="1689076"/>
          </a:xfrm>
        </p:grpSpPr>
        <p:sp>
          <p:nvSpPr>
            <p:cNvPr id="49" name="Rounded Rectangle 4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hlinkClick r:id="" action="ppaction://noaction"/>
            </p:cNvPr>
            <p:cNvSpPr txBox="1"/>
            <p:nvPr/>
          </p:nvSpPr>
          <p:spPr>
            <a:xfrm>
              <a:off x="1523361" y="3072344"/>
              <a:ext cx="881332" cy="369332"/>
            </a:xfrm>
            <a:prstGeom prst="rect">
              <a:avLst/>
            </a:prstGeom>
            <a:noFill/>
            <a:ln>
              <a:noFill/>
            </a:ln>
          </p:spPr>
          <p:txBody>
            <a:bodyPr wrap="none" rtlCol="0">
              <a:spAutoFit/>
            </a:bodyPr>
            <a:lstStyle/>
            <a:p>
              <a:pPr algn="ctr"/>
              <a:r>
                <a:rPr lang="en-US" b="1" dirty="0">
                  <a:solidFill>
                    <a:srgbClr val="FF0000"/>
                  </a:solidFill>
                </a:rPr>
                <a:t>WATCH</a:t>
              </a:r>
            </a:p>
          </p:txBody>
        </p:sp>
        <p:pic>
          <p:nvPicPr>
            <p:cNvPr id="62" name="Picture 61" title="Video Camera Icon"/>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grpSp>
        <p:nvGrpSpPr>
          <p:cNvPr id="63" name="Group 62" title="Decorative Boarder"/>
          <p:cNvGrpSpPr/>
          <p:nvPr/>
        </p:nvGrpSpPr>
        <p:grpSpPr>
          <a:xfrm>
            <a:off x="3860166" y="4330724"/>
            <a:ext cx="1473834" cy="1689076"/>
            <a:chOff x="3479166" y="1739924"/>
            <a:chExt cx="1473834" cy="1689076"/>
          </a:xfrm>
        </p:grpSpPr>
        <p:sp>
          <p:nvSpPr>
            <p:cNvPr id="64" name="Rounded Rectangle 63"/>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hlinkClick r:id="" action="ppaction://noaction"/>
            </p:cNvPr>
            <p:cNvSpPr txBox="1"/>
            <p:nvPr/>
          </p:nvSpPr>
          <p:spPr>
            <a:xfrm>
              <a:off x="3861467" y="3059668"/>
              <a:ext cx="709233" cy="369332"/>
            </a:xfrm>
            <a:prstGeom prst="rect">
              <a:avLst/>
            </a:prstGeom>
            <a:noFill/>
            <a:ln>
              <a:noFill/>
            </a:ln>
          </p:spPr>
          <p:txBody>
            <a:bodyPr wrap="none" rtlCol="0">
              <a:spAutoFit/>
            </a:bodyPr>
            <a:lstStyle/>
            <a:p>
              <a:pPr algn="ctr"/>
              <a:r>
                <a:rPr lang="en-US" b="1" dirty="0">
                  <a:solidFill>
                    <a:srgbClr val="FF0000"/>
                  </a:solidFill>
                </a:rPr>
                <a:t>READ</a:t>
              </a:r>
            </a:p>
          </p:txBody>
        </p:sp>
        <p:grpSp>
          <p:nvGrpSpPr>
            <p:cNvPr id="66" name="Group 49"/>
            <p:cNvGrpSpPr/>
            <p:nvPr/>
          </p:nvGrpSpPr>
          <p:grpSpPr>
            <a:xfrm>
              <a:off x="3949223" y="2010775"/>
              <a:ext cx="598714" cy="762000"/>
              <a:chOff x="1524000" y="2971799"/>
              <a:chExt cx="838200" cy="1066800"/>
            </a:xfrm>
          </p:grpSpPr>
          <p:sp>
            <p:nvSpPr>
              <p:cNvPr id="67" name="Rectangle 6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4" name="Group 73" title="Construction Managers Icon"/>
          <p:cNvGrpSpPr/>
          <p:nvPr/>
        </p:nvGrpSpPr>
        <p:grpSpPr>
          <a:xfrm>
            <a:off x="6324600" y="4318048"/>
            <a:ext cx="1476825" cy="1689076"/>
            <a:chOff x="6184266" y="1752600"/>
            <a:chExt cx="1476825" cy="1689076"/>
          </a:xfrm>
        </p:grpSpPr>
        <p:sp>
          <p:nvSpPr>
            <p:cNvPr id="75" name="Rounded Rectangle 74"/>
            <p:cNvSpPr/>
            <p:nvPr/>
          </p:nvSpPr>
          <p:spPr>
            <a:xfrm>
              <a:off x="6184266"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hlinkClick r:id="" action="ppaction://noaction"/>
            </p:cNvPr>
            <p:cNvSpPr txBox="1"/>
            <p:nvPr/>
          </p:nvSpPr>
          <p:spPr>
            <a:xfrm>
              <a:off x="6559725" y="3072344"/>
              <a:ext cx="646717" cy="369332"/>
            </a:xfrm>
            <a:prstGeom prst="rect">
              <a:avLst/>
            </a:prstGeom>
            <a:noFill/>
            <a:ln>
              <a:noFill/>
            </a:ln>
          </p:spPr>
          <p:txBody>
            <a:bodyPr wrap="none" rtlCol="0">
              <a:spAutoFit/>
            </a:bodyPr>
            <a:lstStyle/>
            <a:p>
              <a:pPr algn="ctr"/>
              <a:r>
                <a:rPr lang="en-US" b="1" dirty="0">
                  <a:solidFill>
                    <a:srgbClr val="FF0000"/>
                  </a:solidFill>
                </a:rPr>
                <a:t>PLAY</a:t>
              </a:r>
            </a:p>
          </p:txBody>
        </p:sp>
        <p:grpSp>
          <p:nvGrpSpPr>
            <p:cNvPr id="77" name="Group 76"/>
            <p:cNvGrpSpPr/>
            <p:nvPr/>
          </p:nvGrpSpPr>
          <p:grpSpPr>
            <a:xfrm>
              <a:off x="6276473" y="2089484"/>
              <a:ext cx="1384618" cy="710715"/>
              <a:chOff x="3204411" y="4150895"/>
              <a:chExt cx="1295400" cy="685800"/>
            </a:xfrm>
          </p:grpSpPr>
          <p:sp>
            <p:nvSpPr>
              <p:cNvPr id="78" name="Oval 77"/>
              <p:cNvSpPr/>
              <p:nvPr/>
            </p:nvSpPr>
            <p:spPr>
              <a:xfrm>
                <a:off x="3505200" y="4191000"/>
                <a:ext cx="609600" cy="60960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Picture 78" title="Construction Project Manager"/>
              <p:cNvPicPr>
                <a:picLocks noChangeAspect="1"/>
              </p:cNvPicPr>
              <p:nvPr/>
            </p:nvPicPr>
            <p:blipFill>
              <a:blip r:embed="rId4" cstate="print">
                <a:clrChange>
                  <a:clrFrom>
                    <a:srgbClr val="FFFFFF"/>
                  </a:clrFrom>
                  <a:clrTo>
                    <a:srgbClr val="FFFFFF">
                      <a:alpha val="0"/>
                    </a:srgbClr>
                  </a:clrTo>
                </a:clrChange>
              </a:blip>
              <a:srcRect l="77500" t="77500"/>
              <a:stretch>
                <a:fillRect/>
              </a:stretch>
            </p:blipFill>
            <p:spPr>
              <a:xfrm>
                <a:off x="3814011" y="4150895"/>
                <a:ext cx="685800" cy="685800"/>
              </a:xfrm>
              <a:prstGeom prst="rect">
                <a:avLst/>
              </a:prstGeom>
            </p:spPr>
          </p:pic>
          <p:pic>
            <p:nvPicPr>
              <p:cNvPr id="80" name="Picture 79" title="Construction Project Manager"/>
              <p:cNvPicPr>
                <a:picLocks noChangeAspect="1"/>
              </p:cNvPicPr>
              <p:nvPr/>
            </p:nvPicPr>
            <p:blipFill>
              <a:blip r:embed="rId4" cstate="print">
                <a:clrChange>
                  <a:clrFrom>
                    <a:srgbClr val="FFFFFF"/>
                  </a:clrFrom>
                  <a:clrTo>
                    <a:srgbClr val="FFFFFF">
                      <a:alpha val="0"/>
                    </a:srgbClr>
                  </a:clrTo>
                </a:clrChange>
              </a:blip>
              <a:srcRect l="77500" t="77500"/>
              <a:stretch>
                <a:fillRect/>
              </a:stretch>
            </p:blipFill>
            <p:spPr>
              <a:xfrm>
                <a:off x="3204411" y="4150895"/>
                <a:ext cx="685800" cy="685800"/>
              </a:xfrm>
              <a:prstGeom prst="rect">
                <a:avLst/>
              </a:prstGeom>
            </p:spPr>
          </p:pic>
        </p:grpSp>
      </p:grpSp>
      <p:sp>
        <p:nvSpPr>
          <p:cNvPr id="31" name="Rounded Rectangle 30" title="Decorative Boarder"/>
          <p:cNvSpPr/>
          <p:nvPr/>
        </p:nvSpPr>
        <p:spPr>
          <a:xfrm>
            <a:off x="1377204" y="1952159"/>
            <a:ext cx="6441743" cy="1934041"/>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ounded Rectangle 31" title="Decorative Boarder"/>
          <p:cNvSpPr/>
          <p:nvPr/>
        </p:nvSpPr>
        <p:spPr>
          <a:xfrm>
            <a:off x="1265748" y="1828800"/>
            <a:ext cx="6441743" cy="193404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ounded Rectangle 37"/>
          <p:cNvSpPr/>
          <p:nvPr/>
        </p:nvSpPr>
        <p:spPr>
          <a:xfrm>
            <a:off x="81574" y="1430434"/>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Pillars</a:t>
            </a:r>
          </a:p>
        </p:txBody>
      </p:sp>
      <p:sp>
        <p:nvSpPr>
          <p:cNvPr id="40" name="Rectangle 39" title="Decorative Boarder">
            <a:hlinkClick r:id="rId5"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3" name="Picture 42" title="Pillars of Safet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152" y="2003980"/>
            <a:ext cx="1230367" cy="1540209"/>
          </a:xfrm>
          <a:prstGeom prst="rect">
            <a:avLst/>
          </a:prstGeom>
          <a:ln w="38100">
            <a:solidFill>
              <a:schemeClr val="accent1"/>
            </a:solidFill>
          </a:ln>
        </p:spPr>
      </p:pic>
      <p:sp>
        <p:nvSpPr>
          <p:cNvPr id="2" name="Rectangle 1" title="Decorative Boarder">
            <a:hlinkClick r:id="" action="ppaction://hlinkshowjump?jump=firstslide"/>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title="Decorative Boarder">
            <a:hlinkClick r:id="rId7" action="ppaction://hlinksldjump"/>
          </p:cNvPr>
          <p:cNvSpPr/>
          <p:nvPr/>
        </p:nvSpPr>
        <p:spPr>
          <a:xfrm>
            <a:off x="1371600" y="4318048"/>
            <a:ext cx="1458919"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title="Reading Icon">
            <a:hlinkClick r:id="rId8" action="ppaction://hlinksldjump"/>
          </p:cNvPr>
          <p:cNvSpPr/>
          <p:nvPr/>
        </p:nvSpPr>
        <p:spPr>
          <a:xfrm>
            <a:off x="3860166" y="4318048"/>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title="Decorative Boarder">
            <a:hlinkClick r:id="rId9" action="ppaction://hlinksldjump"/>
          </p:cNvPr>
          <p:cNvSpPr/>
          <p:nvPr/>
        </p:nvSpPr>
        <p:spPr>
          <a:xfrm>
            <a:off x="6324600" y="4318048"/>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Fay AMB, Inc. Foreman&#10;Fred Munk's Masonry, Inc. Foreman&#10;Terrie AMB, Inc. Trainee&#10;Tim AMB, Inc. Trainee" title="Who/Ro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0908" y="1871895"/>
            <a:ext cx="43164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title="Home button icon">
            <a:hlinkClick r:id="rId11" action="ppaction://hlinksldjump" tooltip="FSL 1st Flid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00256" y="6255433"/>
            <a:ext cx="5730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56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20 Stormy Discussion Questions Outcome A</a:t>
            </a:r>
          </a:p>
        </p:txBody>
      </p:sp>
      <p:sp>
        <p:nvSpPr>
          <p:cNvPr id="17" name="Rounded Rectangle 16"/>
          <p:cNvSpPr/>
          <p:nvPr/>
        </p:nvSpPr>
        <p:spPr>
          <a:xfrm>
            <a:off x="1092601" y="258685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a:solidFill>
                  <a:schemeClr val="tx1"/>
                </a:solidFill>
              </a:rPr>
              <a:t>Discussion Questions:  </a:t>
            </a:r>
            <a:r>
              <a:rPr lang="en-US" sz="3500" b="1" dirty="0">
                <a:solidFill>
                  <a:srgbClr val="FF0000"/>
                </a:solidFill>
              </a:rPr>
              <a:t>Outcome A</a:t>
            </a:r>
          </a:p>
        </p:txBody>
      </p:sp>
      <p:sp>
        <p:nvSpPr>
          <p:cNvPr id="5" name="Rectangle 4"/>
          <p:cNvSpPr/>
          <p:nvPr/>
        </p:nvSpPr>
        <p:spPr>
          <a:xfrm>
            <a:off x="783772" y="3281680"/>
            <a:ext cx="7570521" cy="2708434"/>
          </a:xfrm>
          <a:prstGeom prst="rect">
            <a:avLst/>
          </a:prstGeom>
        </p:spPr>
        <p:txBody>
          <a:bodyPr wrap="square">
            <a:spAutoFit/>
          </a:bodyPr>
          <a:lstStyle/>
          <a:p>
            <a:pPr marL="342900" lvl="0" indent="-342900">
              <a:spcAft>
                <a:spcPts val="1200"/>
              </a:spcAft>
              <a:buFont typeface="+mj-lt"/>
              <a:buAutoNum type="arabicPeriod"/>
            </a:pPr>
            <a:r>
              <a:rPr lang="en-US" sz="2500" dirty="0"/>
              <a:t>What are your thoughts on how Elaine and Filip handled this situation?</a:t>
            </a:r>
          </a:p>
          <a:p>
            <a:pPr marL="342900" lvl="0" indent="-342900">
              <a:spcAft>
                <a:spcPts val="1200"/>
              </a:spcAft>
              <a:buFont typeface="+mj-lt"/>
              <a:buAutoNum type="arabicPeriod"/>
            </a:pPr>
            <a:r>
              <a:rPr lang="en-US" sz="2500" dirty="0"/>
              <a:t>Which safety leadership skills did they or did they not demonstrate?</a:t>
            </a:r>
          </a:p>
          <a:p>
            <a:pPr marL="342900" lvl="0" indent="-342900">
              <a:spcAft>
                <a:spcPts val="1200"/>
              </a:spcAft>
              <a:buFont typeface="+mj-lt"/>
              <a:buAutoNum type="arabicPeriod"/>
            </a:pPr>
            <a:r>
              <a:rPr lang="en-US" sz="2500" dirty="0"/>
              <a:t>What message is Filip sending to Elaine and Tad about how much he values safety?</a:t>
            </a:r>
          </a:p>
        </p:txBody>
      </p:sp>
      <p:pic>
        <p:nvPicPr>
          <p:cNvPr id="18" name="Picture 2" title="Question Bubble Icon"/>
          <p:cNvPicPr>
            <a:picLocks noChangeAspect="1" noChangeArrowheads="1"/>
          </p:cNvPicPr>
          <p:nvPr/>
        </p:nvPicPr>
        <p:blipFill>
          <a:blip r:embed="rId3"/>
          <a:srcRect l="11940"/>
          <a:stretch>
            <a:fillRect/>
          </a:stretch>
        </p:blipFill>
        <p:spPr bwMode="auto">
          <a:xfrm>
            <a:off x="7534464" y="1957226"/>
            <a:ext cx="962284" cy="853721"/>
          </a:xfrm>
          <a:prstGeom prst="rect">
            <a:avLst/>
          </a:prstGeom>
          <a:noFill/>
          <a:ln w="9525">
            <a:noFill/>
            <a:miter lim="800000"/>
            <a:headEnd/>
            <a:tailEnd/>
          </a:ln>
        </p:spPr>
      </p:pic>
      <p:grpSp>
        <p:nvGrpSpPr>
          <p:cNvPr id="24" name="Group 8" title="Decorative Boarder"/>
          <p:cNvGrpSpPr/>
          <p:nvPr/>
        </p:nvGrpSpPr>
        <p:grpSpPr>
          <a:xfrm>
            <a:off x="38912" y="1433074"/>
            <a:ext cx="275595" cy="260545"/>
            <a:chOff x="1227110" y="1752600"/>
            <a:chExt cx="1473834" cy="1319744"/>
          </a:xfrm>
        </p:grpSpPr>
        <p:sp>
          <p:nvSpPr>
            <p:cNvPr id="26" name="Rounded Rectangle 25"/>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bigstock-Video-Camera-Icon-67601779.jpg" title="Video Camera Icon"/>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ectangle 11" title="Decorative Boarder">
            <a:hlinkClick r:id="rId5"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title="Decorative Boarder"/>
          <p:cNvGrpSpPr/>
          <p:nvPr/>
        </p:nvGrpSpPr>
        <p:grpSpPr>
          <a:xfrm>
            <a:off x="49746" y="1430318"/>
            <a:ext cx="1515868" cy="270070"/>
            <a:chOff x="131827" y="1945885"/>
            <a:chExt cx="1515868" cy="270070"/>
          </a:xfrm>
        </p:grpSpPr>
        <p:grpSp>
          <p:nvGrpSpPr>
            <p:cNvPr id="15" name="Group 8"/>
            <p:cNvGrpSpPr/>
            <p:nvPr/>
          </p:nvGrpSpPr>
          <p:grpSpPr>
            <a:xfrm>
              <a:off x="131827" y="1945885"/>
              <a:ext cx="275595" cy="260545"/>
              <a:chOff x="1227110" y="1752600"/>
              <a:chExt cx="1473834" cy="1319744"/>
            </a:xfrm>
          </p:grpSpPr>
          <p:sp>
            <p:nvSpPr>
              <p:cNvPr id="19" name="Rounded Rectangle 1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bigstock-Video-Camera-Icon-67601779.jpg" title="Video Camera Icon"/>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6" name="Rounded Rectangle 15"/>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Stormy</a:t>
              </a:r>
            </a:p>
          </p:txBody>
        </p:sp>
      </p:grpSp>
      <p:pic>
        <p:nvPicPr>
          <p:cNvPr id="21" name="Picture 20" title="Home Button Icon">
            <a:hlinkClick r:id="rId6" action="ppaction://hlinksldjump" tooltip="FSL 1st Slide"/>
          </p:cNvPr>
          <p:cNvPicPr/>
          <p:nvPr/>
        </p:nvPicPr>
        <p:blipFill>
          <a:blip r:embed="rId7">
            <a:extLst>
              <a:ext uri="{28A0092B-C50C-407E-A947-70E740481C1C}">
                <a14:useLocalDpi xmlns:a14="http://schemas.microsoft.com/office/drawing/2010/main" val="0"/>
              </a:ext>
            </a:extLst>
          </a:blip>
          <a:srcRect/>
          <a:stretch>
            <a:fillRect/>
          </a:stretch>
        </p:blipFill>
        <p:spPr bwMode="auto">
          <a:xfrm>
            <a:off x="8496748" y="6218329"/>
            <a:ext cx="571500" cy="429260"/>
          </a:xfrm>
          <a:prstGeom prst="rect">
            <a:avLst/>
          </a:prstGeom>
          <a:noFill/>
        </p:spPr>
      </p:pic>
    </p:spTree>
    <p:extLst>
      <p:ext uri="{BB962C8B-B14F-4D97-AF65-F5344CB8AC3E}">
        <p14:creationId xmlns:p14="http://schemas.microsoft.com/office/powerpoint/2010/main" val="146884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Slide 21 Stormy Outcome B Video</a:t>
            </a:r>
          </a:p>
        </p:txBody>
      </p:sp>
      <p:sp>
        <p:nvSpPr>
          <p:cNvPr id="8" name="TextBox 7"/>
          <p:cNvSpPr txBox="1"/>
          <p:nvPr/>
        </p:nvSpPr>
        <p:spPr>
          <a:xfrm>
            <a:off x="3908417" y="6060999"/>
            <a:ext cx="1234825" cy="369332"/>
          </a:xfrm>
          <a:prstGeom prst="rect">
            <a:avLst/>
          </a:prstGeom>
          <a:noFill/>
        </p:spPr>
        <p:txBody>
          <a:bodyPr wrap="none" rtlCol="0">
            <a:spAutoFit/>
          </a:bodyPr>
          <a:lstStyle/>
          <a:p>
            <a:r>
              <a:rPr lang="en-US" b="1" i="1" dirty="0">
                <a:solidFill>
                  <a:schemeClr val="tx1">
                    <a:lumMod val="75000"/>
                    <a:lumOff val="25000"/>
                  </a:schemeClr>
                </a:solidFill>
              </a:rPr>
              <a:t>Outcome B</a:t>
            </a:r>
          </a:p>
        </p:txBody>
      </p:sp>
      <p:pic>
        <p:nvPicPr>
          <p:cNvPr id="6146" name="Picture 2" descr="https://www.cpwr.com/sites/default/files/videos/3-stormy-weather-b.html" title="Stormy Weather Outcome B Video">
            <a:hlinkClick r:id="rId3" tooltip="Stormy Weather Outcome B Video"/>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617" y="1945227"/>
            <a:ext cx="7316928" cy="411577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title="Decorative Boarder">
            <a:hlinkClick r:id="rId5"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title="Decorative Boarder"/>
          <p:cNvGrpSpPr/>
          <p:nvPr/>
        </p:nvGrpSpPr>
        <p:grpSpPr>
          <a:xfrm>
            <a:off x="49746" y="1430318"/>
            <a:ext cx="1515868" cy="270070"/>
            <a:chOff x="131827" y="1945885"/>
            <a:chExt cx="1515868" cy="270070"/>
          </a:xfrm>
        </p:grpSpPr>
        <p:grpSp>
          <p:nvGrpSpPr>
            <p:cNvPr id="16" name="Group 8"/>
            <p:cNvGrpSpPr/>
            <p:nvPr/>
          </p:nvGrpSpPr>
          <p:grpSpPr>
            <a:xfrm>
              <a:off x="131827" y="1945885"/>
              <a:ext cx="275595" cy="260545"/>
              <a:chOff x="1227110" y="1752600"/>
              <a:chExt cx="1473834" cy="1319744"/>
            </a:xfrm>
          </p:grpSpPr>
          <p:sp>
            <p:nvSpPr>
              <p:cNvPr id="20" name="Rounded Rectangle 1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bigstock-Video-Camera-Icon-67601779.jpg" title="Video Camera Icon"/>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7" name="Rounded Rectangle 16"/>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Stormy</a:t>
              </a:r>
            </a:p>
          </p:txBody>
        </p:sp>
      </p:grpSp>
      <p:pic>
        <p:nvPicPr>
          <p:cNvPr id="18" name="Picture 17" title="Home Button Icon">
            <a:hlinkClick r:id="rId7" action="ppaction://hlinksldjump" tooltip="FSL 1st Slide"/>
          </p:cNvPr>
          <p:cNvPicPr/>
          <p:nvPr/>
        </p:nvPicPr>
        <p:blipFill>
          <a:blip r:embed="rId8">
            <a:extLst>
              <a:ext uri="{28A0092B-C50C-407E-A947-70E740481C1C}">
                <a14:useLocalDpi xmlns:a14="http://schemas.microsoft.com/office/drawing/2010/main" val="0"/>
              </a:ext>
            </a:extLst>
          </a:blip>
          <a:srcRect/>
          <a:stretch>
            <a:fillRect/>
          </a:stretch>
        </p:blipFill>
        <p:spPr bwMode="auto">
          <a:xfrm>
            <a:off x="8469215" y="6215701"/>
            <a:ext cx="571500" cy="429260"/>
          </a:xfrm>
          <a:prstGeom prst="rect">
            <a:avLst/>
          </a:prstGeom>
          <a:noFill/>
        </p:spPr>
      </p:pic>
    </p:spTree>
    <p:extLst>
      <p:ext uri="{BB962C8B-B14F-4D97-AF65-F5344CB8AC3E}">
        <p14:creationId xmlns:p14="http://schemas.microsoft.com/office/powerpoint/2010/main" val="8870035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22 Stormy Discussion Questions Outcome B </a:t>
            </a:r>
          </a:p>
        </p:txBody>
      </p:sp>
      <p:sp>
        <p:nvSpPr>
          <p:cNvPr id="16" name="Rounded Rectangle 15"/>
          <p:cNvSpPr/>
          <p:nvPr/>
        </p:nvSpPr>
        <p:spPr>
          <a:xfrm>
            <a:off x="1092601" y="2561828"/>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a:solidFill>
                  <a:schemeClr val="tx1"/>
                </a:solidFill>
              </a:rPr>
              <a:t>Discussion Questions:  </a:t>
            </a:r>
            <a:r>
              <a:rPr lang="en-US" sz="3500" b="1" dirty="0">
                <a:solidFill>
                  <a:srgbClr val="FF0000"/>
                </a:solidFill>
              </a:rPr>
              <a:t>Outcome B</a:t>
            </a:r>
          </a:p>
        </p:txBody>
      </p:sp>
      <p:pic>
        <p:nvPicPr>
          <p:cNvPr id="17" name="Picture 2" title="Question Bubble Icon"/>
          <p:cNvPicPr>
            <a:picLocks noChangeAspect="1" noChangeArrowheads="1"/>
          </p:cNvPicPr>
          <p:nvPr/>
        </p:nvPicPr>
        <p:blipFill>
          <a:blip r:embed="rId3"/>
          <a:srcRect l="11940"/>
          <a:stretch>
            <a:fillRect/>
          </a:stretch>
        </p:blipFill>
        <p:spPr bwMode="auto">
          <a:xfrm>
            <a:off x="7534464" y="1950863"/>
            <a:ext cx="962284" cy="853721"/>
          </a:xfrm>
          <a:prstGeom prst="rect">
            <a:avLst/>
          </a:prstGeom>
          <a:noFill/>
          <a:ln w="9525">
            <a:noFill/>
            <a:miter lim="800000"/>
            <a:headEnd/>
            <a:tailEnd/>
          </a:ln>
        </p:spPr>
      </p:pic>
      <p:sp>
        <p:nvSpPr>
          <p:cNvPr id="3" name="Rectangle 2"/>
          <p:cNvSpPr/>
          <p:nvPr/>
        </p:nvSpPr>
        <p:spPr>
          <a:xfrm>
            <a:off x="774862" y="3204434"/>
            <a:ext cx="7908496" cy="3093154"/>
          </a:xfrm>
          <a:prstGeom prst="rect">
            <a:avLst/>
          </a:prstGeom>
        </p:spPr>
        <p:txBody>
          <a:bodyPr wrap="square">
            <a:spAutoFit/>
          </a:bodyPr>
          <a:lstStyle/>
          <a:p>
            <a:pPr marL="457200" lvl="0" indent="-457200">
              <a:spcAft>
                <a:spcPts val="1200"/>
              </a:spcAft>
              <a:buFont typeface="+mj-lt"/>
              <a:buAutoNum type="arabicPeriod"/>
            </a:pPr>
            <a:r>
              <a:rPr lang="en-US" sz="2500" dirty="0"/>
              <a:t>Which of the leadership skills did Filip and Elaine demonstrate this time?</a:t>
            </a:r>
          </a:p>
          <a:p>
            <a:pPr marL="457200" lvl="0" indent="-457200">
              <a:spcAft>
                <a:spcPts val="1200"/>
              </a:spcAft>
              <a:buFont typeface="+mj-lt"/>
              <a:buAutoNum type="arabicPeriod"/>
            </a:pPr>
            <a:r>
              <a:rPr lang="en-US" sz="2500" dirty="0"/>
              <a:t>Think of a situation where a worker spoke up about a safety hazard. What happened and what was the outcome?</a:t>
            </a:r>
          </a:p>
          <a:p>
            <a:pPr marL="457200" lvl="0" indent="-457200">
              <a:spcAft>
                <a:spcPts val="1200"/>
              </a:spcAft>
              <a:buFont typeface="+mj-lt"/>
              <a:buAutoNum type="arabicPeriod"/>
            </a:pPr>
            <a:r>
              <a:rPr lang="en-US" sz="2500" dirty="0"/>
              <a:t>How can you encourage others on your crews to use safety leadership skills?</a:t>
            </a:r>
          </a:p>
        </p:txBody>
      </p:sp>
      <p:sp>
        <p:nvSpPr>
          <p:cNvPr id="11" name="Rectangle 10" title="Decorative Boarder">
            <a:hlinkClick r:id="rId4" action="ppaction://hlinksldjump"/>
          </p:cNvPr>
          <p:cNvSpPr/>
          <p:nvPr/>
        </p:nvSpPr>
        <p:spPr>
          <a:xfrm>
            <a:off x="8479204" y="6274788"/>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title="Decorative Boarder"/>
          <p:cNvGrpSpPr/>
          <p:nvPr/>
        </p:nvGrpSpPr>
        <p:grpSpPr>
          <a:xfrm>
            <a:off x="49746" y="1430318"/>
            <a:ext cx="1515868" cy="270070"/>
            <a:chOff x="131827" y="1945885"/>
            <a:chExt cx="1515868" cy="270070"/>
          </a:xfrm>
        </p:grpSpPr>
        <p:grpSp>
          <p:nvGrpSpPr>
            <p:cNvPr id="14" name="Group 8"/>
            <p:cNvGrpSpPr/>
            <p:nvPr/>
          </p:nvGrpSpPr>
          <p:grpSpPr>
            <a:xfrm>
              <a:off x="131827" y="1945885"/>
              <a:ext cx="275595" cy="260545"/>
              <a:chOff x="1227110" y="1752600"/>
              <a:chExt cx="1473834" cy="1319744"/>
            </a:xfrm>
          </p:grpSpPr>
          <p:sp>
            <p:nvSpPr>
              <p:cNvPr id="18" name="Rounded Rectangle 17"/>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title="Video Camera Icon"/>
              <p:cNvPicPr>
                <a:picLocks noChangeAspect="1"/>
              </p:cNvPicPr>
              <p:nvPr/>
            </p:nvPicPr>
            <p:blipFill>
              <a:blip r:embed="rId5"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5" name="Rounded Rectangle 14"/>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Stormy</a:t>
              </a:r>
            </a:p>
          </p:txBody>
        </p:sp>
      </p:grpSp>
      <p:pic>
        <p:nvPicPr>
          <p:cNvPr id="20" name="Picture 19" title="Home Button Icon">
            <a:hlinkClick r:id="rId6" action="ppaction://hlinksldjump" tooltip="FSL 1st Slide"/>
          </p:cNvPr>
          <p:cNvPicPr/>
          <p:nvPr/>
        </p:nvPicPr>
        <p:blipFill>
          <a:blip r:embed="rId7">
            <a:extLst>
              <a:ext uri="{28A0092B-C50C-407E-A947-70E740481C1C}">
                <a14:useLocalDpi xmlns:a14="http://schemas.microsoft.com/office/drawing/2010/main" val="0"/>
              </a:ext>
            </a:extLst>
          </a:blip>
          <a:srcRect/>
          <a:stretch>
            <a:fillRect/>
          </a:stretch>
        </p:blipFill>
        <p:spPr bwMode="auto">
          <a:xfrm>
            <a:off x="8496748" y="6268164"/>
            <a:ext cx="571500" cy="429260"/>
          </a:xfrm>
          <a:prstGeom prst="rect">
            <a:avLst/>
          </a:prstGeom>
          <a:noFill/>
        </p:spPr>
      </p:pic>
    </p:spTree>
    <p:extLst>
      <p:ext uri="{BB962C8B-B14F-4D97-AF65-F5344CB8AC3E}">
        <p14:creationId xmlns:p14="http://schemas.microsoft.com/office/powerpoint/2010/main" val="269525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Slide 23 Stormy Situation</a:t>
            </a:r>
          </a:p>
        </p:txBody>
      </p:sp>
      <p:sp>
        <p:nvSpPr>
          <p:cNvPr id="16" name="Rectangle 15"/>
          <p:cNvSpPr/>
          <p:nvPr/>
        </p:nvSpPr>
        <p:spPr>
          <a:xfrm>
            <a:off x="438679" y="1746500"/>
            <a:ext cx="8266643" cy="630942"/>
          </a:xfrm>
          <a:prstGeom prst="rect">
            <a:avLst/>
          </a:prstGeom>
        </p:spPr>
        <p:txBody>
          <a:bodyPr wrap="square">
            <a:spAutoFit/>
          </a:bodyPr>
          <a:lstStyle/>
          <a:p>
            <a:pPr algn="ctr">
              <a:spcAft>
                <a:spcPts val="1200"/>
              </a:spcAft>
            </a:pPr>
            <a:r>
              <a:rPr lang="en-US" sz="3500" b="1" dirty="0">
                <a:solidFill>
                  <a:srgbClr val="FF0000"/>
                </a:solidFill>
              </a:rPr>
              <a:t>Situation – Key Points</a:t>
            </a:r>
          </a:p>
        </p:txBody>
      </p:sp>
      <p:sp>
        <p:nvSpPr>
          <p:cNvPr id="17" name="Rectangle 16"/>
          <p:cNvSpPr/>
          <p:nvPr/>
        </p:nvSpPr>
        <p:spPr>
          <a:xfrm>
            <a:off x="402468" y="2393947"/>
            <a:ext cx="8302854" cy="4170372"/>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a:t>At a morning huddle, AMB superintendent Sam tells the sheet metal and carpentry crews that today they’ll prepare the roof for HVAC systems.</a:t>
            </a:r>
          </a:p>
          <a:p>
            <a:pPr marL="342900" indent="-342900">
              <a:spcAft>
                <a:spcPts val="600"/>
              </a:spcAft>
              <a:buFont typeface="Arial" charset="0"/>
              <a:buChar char="•"/>
            </a:pPr>
            <a:r>
              <a:rPr lang="en-US" sz="2500" dirty="0"/>
              <a:t>After discussing the steps and potential hazards, Sam adds that they’ll need to get started because the forecast is showing severe storms with lightning this afternoon.</a:t>
            </a:r>
          </a:p>
          <a:p>
            <a:pPr marL="342900" indent="-342900">
              <a:spcAft>
                <a:spcPts val="600"/>
              </a:spcAft>
              <a:buFont typeface="Arial" charset="0"/>
              <a:buChar char="•"/>
            </a:pPr>
            <a:r>
              <a:rPr lang="en-US" sz="2500" dirty="0"/>
              <a:t>Once on the roof, Francis and Evan from Aiden’s Carpentry cut 2 holes for the sheet metal workers to install duct work.</a:t>
            </a:r>
          </a:p>
          <a:p>
            <a:pPr marL="342900" indent="-342900">
              <a:spcAft>
                <a:spcPts val="600"/>
              </a:spcAft>
              <a:buFont typeface="Arial" charset="0"/>
              <a:buChar char="•"/>
            </a:pPr>
            <a:r>
              <a:rPr lang="en-US" sz="2500" dirty="0"/>
              <a:t>They won’t start duct work until after lunch, so they screw down plywood over the holes and put out safety cones.</a:t>
            </a:r>
          </a:p>
        </p:txBody>
      </p:sp>
      <p:sp>
        <p:nvSpPr>
          <p:cNvPr id="24" name="Rectangle 23" title="Decorative Boarder">
            <a:hlinkClick r:id="rId3"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title="Decorative Boarder"/>
          <p:cNvGrpSpPr/>
          <p:nvPr/>
        </p:nvGrpSpPr>
        <p:grpSpPr>
          <a:xfrm>
            <a:off x="47044" y="1433057"/>
            <a:ext cx="1506343" cy="269954"/>
            <a:chOff x="141352" y="1459269"/>
            <a:chExt cx="1506343" cy="26995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Stormy</a:t>
              </a:r>
            </a:p>
          </p:txBody>
        </p:sp>
      </p:grpSp>
      <p:pic>
        <p:nvPicPr>
          <p:cNvPr id="20" name="Picture 19" title="Home Button Icon">
            <a:hlinkClick r:id="rId4" action="ppaction://hlinksldjump" tooltip="FSL 1st Slide"/>
          </p:cNvPr>
          <p:cNvPicPr/>
          <p:nvPr/>
        </p:nvPicPr>
        <p:blipFill>
          <a:blip r:embed="rId5">
            <a:extLst>
              <a:ext uri="{28A0092B-C50C-407E-A947-70E740481C1C}">
                <a14:useLocalDpi xmlns:a14="http://schemas.microsoft.com/office/drawing/2010/main" val="0"/>
              </a:ext>
            </a:extLst>
          </a:blip>
          <a:srcRect/>
          <a:stretch>
            <a:fillRect/>
          </a:stretch>
        </p:blipFill>
        <p:spPr bwMode="auto">
          <a:xfrm>
            <a:off x="8465950" y="6268164"/>
            <a:ext cx="571500" cy="429260"/>
          </a:xfrm>
          <a:prstGeom prst="rect">
            <a:avLst/>
          </a:prstGeom>
          <a:noFill/>
        </p:spPr>
      </p:pic>
    </p:spTree>
    <p:extLst>
      <p:ext uri="{BB962C8B-B14F-4D97-AF65-F5344CB8AC3E}">
        <p14:creationId xmlns:p14="http://schemas.microsoft.com/office/powerpoint/2010/main" val="1767745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24 Stormy Outcome A Key Points</a:t>
            </a:r>
          </a:p>
        </p:txBody>
      </p:sp>
      <p:sp>
        <p:nvSpPr>
          <p:cNvPr id="26" name="Rectangle 25"/>
          <p:cNvSpPr/>
          <p:nvPr/>
        </p:nvSpPr>
        <p:spPr>
          <a:xfrm>
            <a:off x="438679" y="1746500"/>
            <a:ext cx="8266643" cy="630942"/>
          </a:xfrm>
          <a:prstGeom prst="rect">
            <a:avLst/>
          </a:prstGeom>
        </p:spPr>
        <p:txBody>
          <a:bodyPr wrap="square">
            <a:spAutoFit/>
          </a:bodyPr>
          <a:lstStyle/>
          <a:p>
            <a:pPr algn="ctr">
              <a:spcAft>
                <a:spcPts val="1200"/>
              </a:spcAft>
            </a:pPr>
            <a:r>
              <a:rPr lang="en-US" sz="3500" b="1" dirty="0">
                <a:solidFill>
                  <a:srgbClr val="FF0000"/>
                </a:solidFill>
              </a:rPr>
              <a:t>Outcome A – Key Points</a:t>
            </a:r>
          </a:p>
        </p:txBody>
      </p:sp>
      <p:sp>
        <p:nvSpPr>
          <p:cNvPr id="15" name="Rectangle 14"/>
          <p:cNvSpPr/>
          <p:nvPr/>
        </p:nvSpPr>
        <p:spPr>
          <a:xfrm>
            <a:off x="422873" y="2458274"/>
            <a:ext cx="8282449" cy="3631763"/>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a:t>After lunch, Filip, the foreman at Parson’s Sheet Metal, notices dark clouds coming in. At the same time, Elaine, an experienced sheet metal worker, notices she’s the only one wearing fall protection, which they’ll need when they remove the plywood covering the holes.</a:t>
            </a:r>
          </a:p>
          <a:p>
            <a:pPr marL="342900" indent="-342900">
              <a:spcAft>
                <a:spcPts val="600"/>
              </a:spcAft>
              <a:buFont typeface="Arial" charset="0"/>
              <a:buChar char="•"/>
            </a:pPr>
            <a:r>
              <a:rPr lang="en-US" sz="2500" dirty="0"/>
              <a:t>As Elaine starts telling Tad that everyone needs to be wearing fall protection, Filip interrupts saying there’s really no risk of falling since they’re not working at the edge and the hole won’t be open for that long.</a:t>
            </a:r>
          </a:p>
        </p:txBody>
      </p:sp>
      <p:sp>
        <p:nvSpPr>
          <p:cNvPr id="24" name="Rectangle 23" title="Decorative Boarder">
            <a:hlinkClick r:id="rId3"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3" name="Group 42" title="Decorative Boarder"/>
          <p:cNvGrpSpPr/>
          <p:nvPr/>
        </p:nvGrpSpPr>
        <p:grpSpPr>
          <a:xfrm>
            <a:off x="47044" y="1433057"/>
            <a:ext cx="1506343" cy="269954"/>
            <a:chOff x="141352" y="1459269"/>
            <a:chExt cx="1506343" cy="269954"/>
          </a:xfrm>
        </p:grpSpPr>
        <p:sp>
          <p:nvSpPr>
            <p:cNvPr id="44" name="Rounded Rectangle 43"/>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9"/>
            <p:cNvGrpSpPr/>
            <p:nvPr/>
          </p:nvGrpSpPr>
          <p:grpSpPr>
            <a:xfrm>
              <a:off x="224715" y="1516377"/>
              <a:ext cx="101031" cy="146644"/>
              <a:chOff x="1524000" y="2971799"/>
              <a:chExt cx="838200" cy="1066800"/>
            </a:xfrm>
          </p:grpSpPr>
          <p:sp>
            <p:nvSpPr>
              <p:cNvPr id="47" name="Rectangle 4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Rounded Rectangle 45"/>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Stormy</a:t>
              </a:r>
            </a:p>
          </p:txBody>
        </p:sp>
      </p:grpSp>
      <p:pic>
        <p:nvPicPr>
          <p:cNvPr id="19" name="Picture 18" title="Home Button Icon">
            <a:hlinkClick r:id="rId4" action="ppaction://hlinksldjump" tooltip="FSL 1st Slide"/>
          </p:cNvPr>
          <p:cNvPicPr/>
          <p:nvPr/>
        </p:nvPicPr>
        <p:blipFill>
          <a:blip r:embed="rId5">
            <a:extLst>
              <a:ext uri="{28A0092B-C50C-407E-A947-70E740481C1C}">
                <a14:useLocalDpi xmlns:a14="http://schemas.microsoft.com/office/drawing/2010/main" val="0"/>
              </a:ext>
            </a:extLst>
          </a:blip>
          <a:srcRect/>
          <a:stretch>
            <a:fillRect/>
          </a:stretch>
        </p:blipFill>
        <p:spPr bwMode="auto">
          <a:xfrm>
            <a:off x="8469215" y="6268164"/>
            <a:ext cx="571500" cy="429260"/>
          </a:xfrm>
          <a:prstGeom prst="rect">
            <a:avLst/>
          </a:prstGeom>
          <a:noFill/>
        </p:spPr>
      </p:pic>
    </p:spTree>
    <p:extLst>
      <p:ext uri="{BB962C8B-B14F-4D97-AF65-F5344CB8AC3E}">
        <p14:creationId xmlns:p14="http://schemas.microsoft.com/office/powerpoint/2010/main" val="2129833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25 Stormy Discussion Questions Outcome A</a:t>
            </a:r>
          </a:p>
        </p:txBody>
      </p:sp>
      <p:sp>
        <p:nvSpPr>
          <p:cNvPr id="17" name="Rounded Rectangle 16"/>
          <p:cNvSpPr/>
          <p:nvPr/>
        </p:nvSpPr>
        <p:spPr>
          <a:xfrm>
            <a:off x="1092601" y="2293974"/>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a:solidFill>
                  <a:schemeClr val="tx1"/>
                </a:solidFill>
              </a:rPr>
              <a:t>Discussion Questions:  </a:t>
            </a:r>
            <a:r>
              <a:rPr lang="en-US" sz="3500" b="1" dirty="0">
                <a:solidFill>
                  <a:srgbClr val="FF0000"/>
                </a:solidFill>
              </a:rPr>
              <a:t>Outcome A</a:t>
            </a:r>
          </a:p>
        </p:txBody>
      </p:sp>
      <p:pic>
        <p:nvPicPr>
          <p:cNvPr id="18" name="Picture 2" title="Question Bubble Icon"/>
          <p:cNvPicPr>
            <a:picLocks noChangeAspect="1" noChangeArrowheads="1"/>
          </p:cNvPicPr>
          <p:nvPr/>
        </p:nvPicPr>
        <p:blipFill>
          <a:blip r:embed="rId3"/>
          <a:srcRect l="11940"/>
          <a:stretch>
            <a:fillRect/>
          </a:stretch>
        </p:blipFill>
        <p:spPr bwMode="auto">
          <a:xfrm>
            <a:off x="7534464" y="1683009"/>
            <a:ext cx="962284" cy="853721"/>
          </a:xfrm>
          <a:prstGeom prst="rect">
            <a:avLst/>
          </a:prstGeom>
          <a:noFill/>
          <a:ln w="9525">
            <a:noFill/>
            <a:miter lim="800000"/>
            <a:headEnd/>
            <a:tailEnd/>
          </a:ln>
        </p:spPr>
      </p:pic>
      <p:sp>
        <p:nvSpPr>
          <p:cNvPr id="25" name="Rectangle 24"/>
          <p:cNvSpPr/>
          <p:nvPr/>
        </p:nvSpPr>
        <p:spPr>
          <a:xfrm>
            <a:off x="778589" y="3065780"/>
            <a:ext cx="7907648" cy="2708434"/>
          </a:xfrm>
          <a:prstGeom prst="rect">
            <a:avLst/>
          </a:prstGeom>
        </p:spPr>
        <p:txBody>
          <a:bodyPr wrap="square">
            <a:spAutoFit/>
          </a:bodyPr>
          <a:lstStyle/>
          <a:p>
            <a:pPr marL="342900" lvl="0" indent="-342900">
              <a:spcAft>
                <a:spcPts val="1200"/>
              </a:spcAft>
              <a:buFont typeface="+mj-lt"/>
              <a:buAutoNum type="arabicPeriod"/>
            </a:pPr>
            <a:r>
              <a:rPr lang="en-US" sz="2500" dirty="0"/>
              <a:t>What are your thoughts on how Elaine and Filip handled this situation?</a:t>
            </a:r>
          </a:p>
          <a:p>
            <a:pPr marL="342900" lvl="0" indent="-342900">
              <a:spcAft>
                <a:spcPts val="1200"/>
              </a:spcAft>
              <a:buFont typeface="+mj-lt"/>
              <a:buAutoNum type="arabicPeriod"/>
            </a:pPr>
            <a:r>
              <a:rPr lang="en-US" sz="2500" dirty="0"/>
              <a:t>Which safety leadership skills did they or did they not demonstrate?</a:t>
            </a:r>
          </a:p>
          <a:p>
            <a:pPr marL="342900" lvl="0" indent="-342900">
              <a:spcAft>
                <a:spcPts val="1200"/>
              </a:spcAft>
              <a:buFont typeface="+mj-lt"/>
              <a:buAutoNum type="arabicPeriod"/>
            </a:pPr>
            <a:r>
              <a:rPr lang="en-US" sz="2500" dirty="0"/>
              <a:t>What message is Filip sending to Elaine and Tad about how much he values safety?</a:t>
            </a:r>
          </a:p>
        </p:txBody>
      </p:sp>
      <p:sp>
        <p:nvSpPr>
          <p:cNvPr id="24" name="Rectangle 23" title="Decorative Boarder">
            <a:hlinkClick r:id="rId4"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title="Decorative Boarder"/>
          <p:cNvGrpSpPr/>
          <p:nvPr/>
        </p:nvGrpSpPr>
        <p:grpSpPr>
          <a:xfrm>
            <a:off x="47044" y="1433057"/>
            <a:ext cx="1506343" cy="269954"/>
            <a:chOff x="141352" y="1459269"/>
            <a:chExt cx="1506343" cy="269954"/>
          </a:xfrm>
        </p:grpSpPr>
        <p:sp>
          <p:nvSpPr>
            <p:cNvPr id="28" name="Rounded Rectangle 2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49"/>
            <p:cNvGrpSpPr/>
            <p:nvPr/>
          </p:nvGrpSpPr>
          <p:grpSpPr>
            <a:xfrm>
              <a:off x="224715" y="1516377"/>
              <a:ext cx="101031" cy="146644"/>
              <a:chOff x="1524000" y="2971799"/>
              <a:chExt cx="838200" cy="1066800"/>
            </a:xfrm>
          </p:grpSpPr>
          <p:sp>
            <p:nvSpPr>
              <p:cNvPr id="31" name="Rectangle 3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ounded Rectangle 29"/>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Stormy</a:t>
              </a:r>
            </a:p>
          </p:txBody>
        </p:sp>
      </p:grpSp>
      <p:pic>
        <p:nvPicPr>
          <p:cNvPr id="21" name="Picture 20" title="Home Button Icon">
            <a:hlinkClick r:id="rId5" action="ppaction://hlinksldjump" tooltip="FSL 1st Slide"/>
          </p:cNvPr>
          <p:cNvPicPr/>
          <p:nvPr/>
        </p:nvPicPr>
        <p:blipFill>
          <a:blip r:embed="rId6">
            <a:extLst>
              <a:ext uri="{28A0092B-C50C-407E-A947-70E740481C1C}">
                <a14:useLocalDpi xmlns:a14="http://schemas.microsoft.com/office/drawing/2010/main" val="0"/>
              </a:ext>
            </a:extLst>
          </a:blip>
          <a:srcRect/>
          <a:stretch>
            <a:fillRect/>
          </a:stretch>
        </p:blipFill>
        <p:spPr bwMode="auto">
          <a:xfrm>
            <a:off x="8496748" y="6241656"/>
            <a:ext cx="571500" cy="429260"/>
          </a:xfrm>
          <a:prstGeom prst="rect">
            <a:avLst/>
          </a:prstGeom>
          <a:noFill/>
        </p:spPr>
      </p:pic>
    </p:spTree>
    <p:extLst>
      <p:ext uri="{BB962C8B-B14F-4D97-AF65-F5344CB8AC3E}">
        <p14:creationId xmlns:p14="http://schemas.microsoft.com/office/powerpoint/2010/main" val="108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normAutofit fontScale="90000"/>
          </a:bodyPr>
          <a:lstStyle/>
          <a:p>
            <a:r>
              <a:rPr lang="en-US" dirty="0"/>
              <a:t>Slide 26 Stormy Outcome B Key Points</a:t>
            </a:r>
          </a:p>
        </p:txBody>
      </p:sp>
      <p:sp>
        <p:nvSpPr>
          <p:cNvPr id="15" name="Rectangle 14"/>
          <p:cNvSpPr/>
          <p:nvPr/>
        </p:nvSpPr>
        <p:spPr>
          <a:xfrm>
            <a:off x="438679" y="1686834"/>
            <a:ext cx="8266643" cy="630942"/>
          </a:xfrm>
          <a:prstGeom prst="rect">
            <a:avLst/>
          </a:prstGeom>
        </p:spPr>
        <p:txBody>
          <a:bodyPr wrap="square">
            <a:spAutoFit/>
          </a:bodyPr>
          <a:lstStyle/>
          <a:p>
            <a:pPr algn="ctr">
              <a:spcAft>
                <a:spcPts val="1200"/>
              </a:spcAft>
            </a:pPr>
            <a:r>
              <a:rPr lang="en-US" sz="3500" b="1" dirty="0">
                <a:solidFill>
                  <a:srgbClr val="FF0000"/>
                </a:solidFill>
              </a:rPr>
              <a:t>Outcome B – Key Points</a:t>
            </a:r>
          </a:p>
        </p:txBody>
      </p:sp>
      <p:sp>
        <p:nvSpPr>
          <p:cNvPr id="2" name="Rectangle 1"/>
          <p:cNvSpPr/>
          <p:nvPr/>
        </p:nvSpPr>
        <p:spPr>
          <a:xfrm>
            <a:off x="422873" y="2458402"/>
            <a:ext cx="8282449" cy="3939540"/>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400" dirty="0"/>
              <a:t>After lunch, Filip notices dark clouds coming in.  At the same time, Elaine notices she’s the only one wearing fall protection, which is needed to remove the plywood covering the holes.</a:t>
            </a:r>
          </a:p>
          <a:p>
            <a:pPr marL="285750" indent="-285750">
              <a:spcAft>
                <a:spcPts val="600"/>
              </a:spcAft>
              <a:buFont typeface="Arial" charset="0"/>
              <a:buChar char="•"/>
            </a:pPr>
            <a:r>
              <a:rPr lang="en-US" sz="2400" dirty="0"/>
              <a:t>As Elaine tells Tad that everyone needs fall protection, Filip starts to interrupt but stops. He empowers Elaine by allowing her to explain the fall hazard to Tad. </a:t>
            </a:r>
          </a:p>
          <a:p>
            <a:pPr marL="285750" indent="-285750">
              <a:spcAft>
                <a:spcPts val="600"/>
              </a:spcAft>
              <a:buFont typeface="Arial" charset="0"/>
              <a:buChar char="•"/>
            </a:pPr>
            <a:r>
              <a:rPr lang="en-US" sz="2400" dirty="0"/>
              <a:t>Filip realizes the situation allows him to recognize Elaine for taking ownership of safety and for demonstrating good behavior to Tad. When she’s done, Filip thanks Elaine for being a good role model and asks Tad to get the fall protection.</a:t>
            </a:r>
          </a:p>
        </p:txBody>
      </p:sp>
      <p:sp>
        <p:nvSpPr>
          <p:cNvPr id="21" name="Rectangle 20" title="Decorative Boarder">
            <a:hlinkClick r:id="rId3"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title="Decorative Boarder"/>
          <p:cNvGrpSpPr/>
          <p:nvPr/>
        </p:nvGrpSpPr>
        <p:grpSpPr>
          <a:xfrm>
            <a:off x="47044" y="1433057"/>
            <a:ext cx="1506343" cy="269954"/>
            <a:chOff x="141352" y="1459269"/>
            <a:chExt cx="1506343" cy="269954"/>
          </a:xfrm>
        </p:grpSpPr>
        <p:sp>
          <p:nvSpPr>
            <p:cNvPr id="24" name="Rounded Rectangle 23"/>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49"/>
            <p:cNvGrpSpPr/>
            <p:nvPr/>
          </p:nvGrpSpPr>
          <p:grpSpPr>
            <a:xfrm>
              <a:off x="224715" y="1516377"/>
              <a:ext cx="101031" cy="146644"/>
              <a:chOff x="1524000" y="2971799"/>
              <a:chExt cx="838200" cy="1066800"/>
            </a:xfrm>
          </p:grpSpPr>
          <p:sp>
            <p:nvSpPr>
              <p:cNvPr id="27" name="Rectangle 2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ounded Rectangle 25"/>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Stormy</a:t>
              </a:r>
            </a:p>
          </p:txBody>
        </p:sp>
      </p:grpSp>
      <p:pic>
        <p:nvPicPr>
          <p:cNvPr id="19" name="Picture 18" title="Home Button Icon">
            <a:hlinkClick r:id="rId4" action="ppaction://hlinksldjump" tooltip="FLS 1st Slide"/>
          </p:cNvPr>
          <p:cNvPicPr/>
          <p:nvPr/>
        </p:nvPicPr>
        <p:blipFill>
          <a:blip r:embed="rId5">
            <a:extLst>
              <a:ext uri="{28A0092B-C50C-407E-A947-70E740481C1C}">
                <a14:useLocalDpi xmlns:a14="http://schemas.microsoft.com/office/drawing/2010/main" val="0"/>
              </a:ext>
            </a:extLst>
          </a:blip>
          <a:srcRect/>
          <a:stretch>
            <a:fillRect/>
          </a:stretch>
        </p:blipFill>
        <p:spPr bwMode="auto">
          <a:xfrm>
            <a:off x="8469215" y="6268164"/>
            <a:ext cx="571500" cy="429260"/>
          </a:xfrm>
          <a:prstGeom prst="rect">
            <a:avLst/>
          </a:prstGeom>
          <a:noFill/>
        </p:spPr>
      </p:pic>
    </p:spTree>
    <p:extLst>
      <p:ext uri="{BB962C8B-B14F-4D97-AF65-F5344CB8AC3E}">
        <p14:creationId xmlns:p14="http://schemas.microsoft.com/office/powerpoint/2010/main" val="1898727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27 Stormy Discussion Questions Outcome B</a:t>
            </a:r>
          </a:p>
        </p:txBody>
      </p:sp>
      <p:sp>
        <p:nvSpPr>
          <p:cNvPr id="16" name="Rounded Rectangle 15"/>
          <p:cNvSpPr/>
          <p:nvPr/>
        </p:nvSpPr>
        <p:spPr>
          <a:xfrm>
            <a:off x="1092601" y="2255898"/>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a:solidFill>
                  <a:schemeClr val="tx1"/>
                </a:solidFill>
              </a:rPr>
              <a:t>Discussion Questions:  </a:t>
            </a:r>
            <a:r>
              <a:rPr lang="en-US" sz="3500" b="1" dirty="0">
                <a:solidFill>
                  <a:srgbClr val="FF0000"/>
                </a:solidFill>
              </a:rPr>
              <a:t>Outcome B</a:t>
            </a:r>
          </a:p>
        </p:txBody>
      </p:sp>
      <p:pic>
        <p:nvPicPr>
          <p:cNvPr id="17" name="Picture 2" title="Question Bubble Icon"/>
          <p:cNvPicPr>
            <a:picLocks noChangeAspect="1" noChangeArrowheads="1"/>
          </p:cNvPicPr>
          <p:nvPr/>
        </p:nvPicPr>
        <p:blipFill>
          <a:blip r:embed="rId3"/>
          <a:srcRect l="11940"/>
          <a:stretch>
            <a:fillRect/>
          </a:stretch>
        </p:blipFill>
        <p:spPr bwMode="auto">
          <a:xfrm>
            <a:off x="7534464" y="1644933"/>
            <a:ext cx="962284" cy="853721"/>
          </a:xfrm>
          <a:prstGeom prst="rect">
            <a:avLst/>
          </a:prstGeom>
          <a:noFill/>
          <a:ln w="9525">
            <a:noFill/>
            <a:miter lim="800000"/>
            <a:headEnd/>
            <a:tailEnd/>
          </a:ln>
        </p:spPr>
      </p:pic>
      <p:sp>
        <p:nvSpPr>
          <p:cNvPr id="26" name="Rectangle 25"/>
          <p:cNvSpPr/>
          <p:nvPr/>
        </p:nvSpPr>
        <p:spPr>
          <a:xfrm>
            <a:off x="720435" y="2894451"/>
            <a:ext cx="7745514" cy="3631763"/>
          </a:xfrm>
          <a:prstGeom prst="rect">
            <a:avLst/>
          </a:prstGeom>
        </p:spPr>
        <p:txBody>
          <a:bodyPr wrap="square">
            <a:spAutoFit/>
          </a:bodyPr>
          <a:lstStyle/>
          <a:p>
            <a:pPr marL="347472" lvl="0" indent="-347472">
              <a:spcAft>
                <a:spcPts val="1200"/>
              </a:spcAft>
              <a:buFont typeface="+mj-lt"/>
              <a:buAutoNum type="arabicPeriod"/>
            </a:pPr>
            <a:r>
              <a:rPr lang="en-US" sz="2500" dirty="0"/>
              <a:t>What do you think of the way Filip and Elaine handled the situation this time?</a:t>
            </a:r>
          </a:p>
          <a:p>
            <a:pPr marL="347472" lvl="0" indent="-347472">
              <a:spcAft>
                <a:spcPts val="1200"/>
              </a:spcAft>
              <a:buFont typeface="+mj-lt"/>
              <a:buAutoNum type="arabicPeriod"/>
            </a:pPr>
            <a:r>
              <a:rPr lang="en-US" sz="2500" dirty="0"/>
              <a:t>Which of the leadership skills did they demonstrate?</a:t>
            </a:r>
          </a:p>
          <a:p>
            <a:pPr marL="347472" lvl="0" indent="-347472">
              <a:spcAft>
                <a:spcPts val="1200"/>
              </a:spcAft>
              <a:buFont typeface="+mj-lt"/>
              <a:buAutoNum type="arabicPeriod"/>
            </a:pPr>
            <a:r>
              <a:rPr lang="en-US" sz="2500" dirty="0"/>
              <a:t>Describe a situation where a worker recognized and spoke up about a safety hazard. What safety leadership skills did they use? What was the outcome?</a:t>
            </a:r>
          </a:p>
          <a:p>
            <a:pPr marL="347472" lvl="0" indent="-347472">
              <a:spcAft>
                <a:spcPts val="1200"/>
              </a:spcAft>
              <a:buFont typeface="+mj-lt"/>
              <a:buAutoNum type="arabicPeriod"/>
            </a:pPr>
            <a:r>
              <a:rPr lang="en-US" sz="2500" dirty="0"/>
              <a:t>How can you encourage others on your crews to use safety leadership skills?</a:t>
            </a:r>
          </a:p>
        </p:txBody>
      </p:sp>
      <p:sp>
        <p:nvSpPr>
          <p:cNvPr id="25" name="Rectangle 24" title="Decorative Boarder">
            <a:hlinkClick r:id="rId4" action="ppaction://hlinksldjump"/>
          </p:cNvPr>
          <p:cNvSpPr/>
          <p:nvPr/>
        </p:nvSpPr>
        <p:spPr>
          <a:xfrm>
            <a:off x="8479204" y="629466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title="Decorative Boarder"/>
          <p:cNvGrpSpPr/>
          <p:nvPr/>
        </p:nvGrpSpPr>
        <p:grpSpPr>
          <a:xfrm>
            <a:off x="47044" y="1433057"/>
            <a:ext cx="1506343" cy="269954"/>
            <a:chOff x="141352" y="1459269"/>
            <a:chExt cx="1506343" cy="269954"/>
          </a:xfrm>
        </p:grpSpPr>
        <p:sp>
          <p:nvSpPr>
            <p:cNvPr id="29" name="Rounded Rectangle 28"/>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49"/>
            <p:cNvGrpSpPr/>
            <p:nvPr/>
          </p:nvGrpSpPr>
          <p:grpSpPr>
            <a:xfrm>
              <a:off x="224715" y="1516377"/>
              <a:ext cx="101031" cy="146644"/>
              <a:chOff x="1524000" y="2971799"/>
              <a:chExt cx="838200" cy="1066800"/>
            </a:xfrm>
          </p:grpSpPr>
          <p:sp>
            <p:nvSpPr>
              <p:cNvPr id="32" name="Rectangle 31"/>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ounded Rectangle 30"/>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Stormy</a:t>
              </a:r>
            </a:p>
          </p:txBody>
        </p:sp>
      </p:grpSp>
      <p:pic>
        <p:nvPicPr>
          <p:cNvPr id="20" name="Picture 19" title="Home Button Icon">
            <a:hlinkClick r:id="rId5" action="ppaction://hlinksldjump" tooltip="FSL 1st Slide"/>
          </p:cNvPr>
          <p:cNvPicPr/>
          <p:nvPr/>
        </p:nvPicPr>
        <p:blipFill>
          <a:blip r:embed="rId6">
            <a:extLst>
              <a:ext uri="{28A0092B-C50C-407E-A947-70E740481C1C}">
                <a14:useLocalDpi xmlns:a14="http://schemas.microsoft.com/office/drawing/2010/main" val="0"/>
              </a:ext>
            </a:extLst>
          </a:blip>
          <a:srcRect/>
          <a:stretch>
            <a:fillRect/>
          </a:stretch>
        </p:blipFill>
        <p:spPr bwMode="auto">
          <a:xfrm>
            <a:off x="8496748" y="6268164"/>
            <a:ext cx="571500" cy="429260"/>
          </a:xfrm>
          <a:prstGeom prst="rect">
            <a:avLst/>
          </a:prstGeom>
          <a:noFill/>
        </p:spPr>
      </p:pic>
    </p:spTree>
    <p:extLst>
      <p:ext uri="{BB962C8B-B14F-4D97-AF65-F5344CB8AC3E}">
        <p14:creationId xmlns:p14="http://schemas.microsoft.com/office/powerpoint/2010/main" val="71862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Slide 28 Stormy Weather Video</a:t>
            </a:r>
          </a:p>
        </p:txBody>
      </p:sp>
      <p:pic>
        <p:nvPicPr>
          <p:cNvPr id="12" name="Picture 11" descr="https://www.cpwr.com/sites/default/files/videos/1-stormy-weather-main-scenario.html" title="Stormy Weather Main Scenario Video">
            <a:hlinkClick r:id="rId3" tooltip="Stormy Weather Main Scenario Video"/>
          </p:cNvPr>
          <p:cNvPicPr>
            <a:picLocks noChangeAspect="1"/>
          </p:cNvPicPr>
          <p:nvPr/>
        </p:nvPicPr>
        <p:blipFill>
          <a:blip r:embed="rId4"/>
          <a:stretch>
            <a:fillRect/>
          </a:stretch>
        </p:blipFill>
        <p:spPr>
          <a:xfrm>
            <a:off x="928281" y="1812127"/>
            <a:ext cx="7315200" cy="4114800"/>
          </a:xfrm>
          <a:prstGeom prst="rect">
            <a:avLst/>
          </a:prstGeom>
        </p:spPr>
      </p:pic>
      <p:sp>
        <p:nvSpPr>
          <p:cNvPr id="8" name="TextBox 7"/>
          <p:cNvSpPr txBox="1"/>
          <p:nvPr/>
        </p:nvSpPr>
        <p:spPr>
          <a:xfrm>
            <a:off x="4059936" y="6056990"/>
            <a:ext cx="1051891" cy="369332"/>
          </a:xfrm>
          <a:prstGeom prst="rect">
            <a:avLst/>
          </a:prstGeom>
          <a:noFill/>
        </p:spPr>
        <p:txBody>
          <a:bodyPr wrap="none" rtlCol="0">
            <a:spAutoFit/>
          </a:bodyPr>
          <a:lstStyle/>
          <a:p>
            <a:r>
              <a:rPr lang="en-US" b="1" i="1" dirty="0">
                <a:solidFill>
                  <a:schemeClr val="tx1">
                    <a:lumMod val="75000"/>
                    <a:lumOff val="25000"/>
                  </a:schemeClr>
                </a:solidFill>
              </a:rPr>
              <a:t>Situation</a:t>
            </a:r>
          </a:p>
        </p:txBody>
      </p:sp>
      <p:sp>
        <p:nvSpPr>
          <p:cNvPr id="11" name="Rectangle 10" title="Home Button Icon">
            <a:hlinkClick r:id="rId5"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title="Decorative Boarder"/>
          <p:cNvGrpSpPr/>
          <p:nvPr/>
        </p:nvGrpSpPr>
        <p:grpSpPr>
          <a:xfrm>
            <a:off x="47199" y="1433356"/>
            <a:ext cx="1516728" cy="295478"/>
            <a:chOff x="130967" y="2396428"/>
            <a:chExt cx="1516728" cy="295478"/>
          </a:xfrm>
        </p:grpSpPr>
        <p:sp>
          <p:nvSpPr>
            <p:cNvPr id="17" name="Rounded Rectangle 16"/>
            <p:cNvSpPr/>
            <p:nvPr/>
          </p:nvSpPr>
          <p:spPr>
            <a:xfrm>
              <a:off x="130967" y="2405953"/>
              <a:ext cx="266155" cy="238328"/>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title="Construction Project Manager Icon"/>
            <p:cNvPicPr>
              <a:picLocks noChangeAspect="1"/>
            </p:cNvPicPr>
            <p:nvPr/>
          </p:nvPicPr>
          <p:blipFill>
            <a:blip r:embed="rId6" cstate="print">
              <a:clrChange>
                <a:clrFrom>
                  <a:srgbClr val="FFFFFF"/>
                </a:clrFrom>
                <a:clrTo>
                  <a:srgbClr val="FFFFFF">
                    <a:alpha val="0"/>
                  </a:srgbClr>
                </a:clrTo>
              </a:clrChange>
            </a:blip>
            <a:srcRect l="77500" t="77500"/>
            <a:stretch>
              <a:fillRect/>
            </a:stretch>
          </p:blipFill>
          <p:spPr>
            <a:xfrm>
              <a:off x="147010" y="2428553"/>
              <a:ext cx="271623" cy="263353"/>
            </a:xfrm>
            <a:prstGeom prst="rect">
              <a:avLst/>
            </a:prstGeom>
          </p:spPr>
        </p:pic>
        <p:sp>
          <p:nvSpPr>
            <p:cNvPr id="19" name="Rounded Rectangle 18"/>
            <p:cNvSpPr/>
            <p:nvPr/>
          </p:nvSpPr>
          <p:spPr>
            <a:xfrm>
              <a:off x="501581" y="2396428"/>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Stormy</a:t>
              </a:r>
            </a:p>
          </p:txBody>
        </p:sp>
      </p:grpSp>
      <p:pic>
        <p:nvPicPr>
          <p:cNvPr id="15" name="Picture 14" title="Home Button Icon">
            <a:hlinkClick r:id="rId7" action="ppaction://hlinksldjump" tooltip="FSL 1st Slide"/>
          </p:cNvPr>
          <p:cNvPicPr/>
          <p:nvPr/>
        </p:nvPicPr>
        <p:blipFill>
          <a:blip r:embed="rId8">
            <a:extLst>
              <a:ext uri="{28A0092B-C50C-407E-A947-70E740481C1C}">
                <a14:useLocalDpi xmlns:a14="http://schemas.microsoft.com/office/drawing/2010/main" val="0"/>
              </a:ext>
            </a:extLst>
          </a:blip>
          <a:srcRect/>
          <a:stretch>
            <a:fillRect/>
          </a:stretch>
        </p:blipFill>
        <p:spPr bwMode="auto">
          <a:xfrm>
            <a:off x="8469215" y="6236991"/>
            <a:ext cx="571500" cy="429260"/>
          </a:xfrm>
          <a:prstGeom prst="rect">
            <a:avLst/>
          </a:prstGeom>
          <a:noFill/>
        </p:spPr>
      </p:pic>
    </p:spTree>
    <p:extLst>
      <p:ext uri="{BB962C8B-B14F-4D97-AF65-F5344CB8AC3E}">
        <p14:creationId xmlns:p14="http://schemas.microsoft.com/office/powerpoint/2010/main" val="327067454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29 Stormy Outcome A &amp; Discussion Questions for Outcome A</a:t>
            </a:r>
          </a:p>
        </p:txBody>
      </p:sp>
      <p:sp>
        <p:nvSpPr>
          <p:cNvPr id="10" name="Rectangle 9"/>
          <p:cNvSpPr/>
          <p:nvPr/>
        </p:nvSpPr>
        <p:spPr>
          <a:xfrm>
            <a:off x="438679" y="1651874"/>
            <a:ext cx="8266643" cy="630942"/>
          </a:xfrm>
          <a:prstGeom prst="rect">
            <a:avLst/>
          </a:prstGeom>
        </p:spPr>
        <p:txBody>
          <a:bodyPr wrap="square">
            <a:spAutoFit/>
          </a:bodyPr>
          <a:lstStyle/>
          <a:p>
            <a:pPr algn="ctr">
              <a:spcAft>
                <a:spcPts val="1200"/>
              </a:spcAft>
            </a:pPr>
            <a:r>
              <a:rPr lang="en-US" sz="3500" b="1" dirty="0">
                <a:solidFill>
                  <a:srgbClr val="FF0000"/>
                </a:solidFill>
              </a:rPr>
              <a:t>Outcome A</a:t>
            </a:r>
          </a:p>
        </p:txBody>
      </p:sp>
      <p:sp>
        <p:nvSpPr>
          <p:cNvPr id="8" name="Rectangle 7"/>
          <p:cNvSpPr/>
          <p:nvPr/>
        </p:nvSpPr>
        <p:spPr>
          <a:xfrm>
            <a:off x="479147" y="2248932"/>
            <a:ext cx="8315076" cy="2400657"/>
          </a:xfrm>
          <a:prstGeom prst="rect">
            <a:avLst/>
          </a:prstGeom>
          <a:ln>
            <a:solidFill>
              <a:srgbClr val="5FBAF3"/>
            </a:solidFill>
          </a:ln>
        </p:spPr>
        <p:txBody>
          <a:bodyPr wrap="square">
            <a:spAutoFit/>
          </a:bodyPr>
          <a:lstStyle/>
          <a:p>
            <a:r>
              <a:rPr lang="en-US" sz="2500" dirty="0"/>
              <a:t>A sheet metal crew will be installing HVAC ductwork through holes cut into a roof. Elaine, an experienced worker, notices she’s the only one wearing fall protection. As she starts telling Tad that everyone needs to use fall protection, their foreman Filip interrupts her. Please role play the conversation between Filip and Elaine.  </a:t>
            </a:r>
            <a:r>
              <a:rPr lang="en-US" sz="2500" b="1" dirty="0"/>
              <a:t>DO NOT </a:t>
            </a:r>
            <a:r>
              <a:rPr lang="en-US" sz="2500" dirty="0"/>
              <a:t>use any of the leadership skills.</a:t>
            </a:r>
          </a:p>
        </p:txBody>
      </p:sp>
      <p:sp>
        <p:nvSpPr>
          <p:cNvPr id="11" name="Content Placeholder 3"/>
          <p:cNvSpPr txBox="1">
            <a:spLocks/>
          </p:cNvSpPr>
          <p:nvPr/>
        </p:nvSpPr>
        <p:spPr>
          <a:xfrm>
            <a:off x="981772" y="4800583"/>
            <a:ext cx="7273228" cy="178508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None/>
            </a:pPr>
            <a:r>
              <a:rPr lang="en-US" sz="2500" b="1" dirty="0">
                <a:solidFill>
                  <a:srgbClr val="FF0000"/>
                </a:solidFill>
              </a:rPr>
              <a:t>Discussion Questions for Outcome A</a:t>
            </a:r>
            <a:endParaRPr lang="en-US" sz="2500" dirty="0">
              <a:solidFill>
                <a:srgbClr val="FF0000"/>
              </a:solidFill>
            </a:endParaRPr>
          </a:p>
          <a:p>
            <a:pPr marL="347472" indent="-347472">
              <a:spcBef>
                <a:spcPts val="0"/>
              </a:spcBef>
              <a:spcAft>
                <a:spcPts val="600"/>
              </a:spcAft>
              <a:buFont typeface="+mj-lt"/>
              <a:buAutoNum type="arabicPeriod"/>
            </a:pPr>
            <a:r>
              <a:rPr lang="en-US" sz="2500" dirty="0"/>
              <a:t>Filip, what did you say to Elaine?</a:t>
            </a:r>
          </a:p>
          <a:p>
            <a:pPr marL="347472" indent="-347472">
              <a:spcBef>
                <a:spcPts val="0"/>
              </a:spcBef>
              <a:spcAft>
                <a:spcPts val="600"/>
              </a:spcAft>
              <a:buFont typeface="+mj-lt"/>
              <a:buAutoNum type="arabicPeriod"/>
            </a:pPr>
            <a:r>
              <a:rPr lang="en-US" sz="2500" dirty="0"/>
              <a:t>Elaine, what was your response and what could Filip have done better?</a:t>
            </a:r>
          </a:p>
        </p:txBody>
      </p:sp>
      <p:sp>
        <p:nvSpPr>
          <p:cNvPr id="14" name="Rectangle 13" title="Decorative Boarder">
            <a:hlinkClick r:id="rId3"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title="Decorative Boarder"/>
          <p:cNvGrpSpPr/>
          <p:nvPr/>
        </p:nvGrpSpPr>
        <p:grpSpPr>
          <a:xfrm>
            <a:off x="47199" y="1433356"/>
            <a:ext cx="1516728" cy="295478"/>
            <a:chOff x="130967" y="2396428"/>
            <a:chExt cx="1516728" cy="295478"/>
          </a:xfrm>
        </p:grpSpPr>
        <p:sp>
          <p:nvSpPr>
            <p:cNvPr id="19" name="Rounded Rectangle 18"/>
            <p:cNvSpPr/>
            <p:nvPr/>
          </p:nvSpPr>
          <p:spPr>
            <a:xfrm>
              <a:off x="130967" y="2405953"/>
              <a:ext cx="266155" cy="238328"/>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title="Construction Project Manager icon"/>
            <p:cNvPicPr>
              <a:picLocks noChangeAspect="1"/>
            </p:cNvPicPr>
            <p:nvPr/>
          </p:nvPicPr>
          <p:blipFill>
            <a:blip r:embed="rId4" cstate="print">
              <a:clrChange>
                <a:clrFrom>
                  <a:srgbClr val="FFFFFF"/>
                </a:clrFrom>
                <a:clrTo>
                  <a:srgbClr val="FFFFFF">
                    <a:alpha val="0"/>
                  </a:srgbClr>
                </a:clrTo>
              </a:clrChange>
            </a:blip>
            <a:srcRect l="77500" t="77500"/>
            <a:stretch>
              <a:fillRect/>
            </a:stretch>
          </p:blipFill>
          <p:spPr>
            <a:xfrm>
              <a:off x="147010" y="2428553"/>
              <a:ext cx="271623" cy="263353"/>
            </a:xfrm>
            <a:prstGeom prst="rect">
              <a:avLst/>
            </a:prstGeom>
          </p:spPr>
        </p:pic>
        <p:sp>
          <p:nvSpPr>
            <p:cNvPr id="21" name="Rounded Rectangle 20"/>
            <p:cNvSpPr/>
            <p:nvPr/>
          </p:nvSpPr>
          <p:spPr>
            <a:xfrm>
              <a:off x="501581" y="2396428"/>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Stormy</a:t>
              </a:r>
            </a:p>
          </p:txBody>
        </p:sp>
      </p:grpSp>
      <p:pic>
        <p:nvPicPr>
          <p:cNvPr id="17" name="Picture 16" title="Home Button Icon">
            <a:hlinkClick r:id="rId5" action="ppaction://hlinksldjump" tooltip="FSL 1st Slide"/>
          </p:cNvPr>
          <p:cNvPicPr/>
          <p:nvPr/>
        </p:nvPicPr>
        <p:blipFill>
          <a:blip r:embed="rId6">
            <a:extLst>
              <a:ext uri="{28A0092B-C50C-407E-A947-70E740481C1C}">
                <a14:useLocalDpi xmlns:a14="http://schemas.microsoft.com/office/drawing/2010/main" val="0"/>
              </a:ext>
            </a:extLst>
          </a:blip>
          <a:srcRect/>
          <a:stretch>
            <a:fillRect/>
          </a:stretch>
        </p:blipFill>
        <p:spPr bwMode="auto">
          <a:xfrm>
            <a:off x="8469215" y="6264983"/>
            <a:ext cx="571500" cy="429260"/>
          </a:xfrm>
          <a:prstGeom prst="rect">
            <a:avLst/>
          </a:prstGeom>
          <a:noFill/>
        </p:spPr>
      </p:pic>
    </p:spTree>
    <p:extLst>
      <p:ext uri="{BB962C8B-B14F-4D97-AF65-F5344CB8AC3E}">
        <p14:creationId xmlns:p14="http://schemas.microsoft.com/office/powerpoint/2010/main" val="24761622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Slide 3 Pillars of Safety</a:t>
            </a:r>
          </a:p>
        </p:txBody>
      </p:sp>
      <p:pic>
        <p:nvPicPr>
          <p:cNvPr id="6" name="Picture 5" descr="https://www.cpwr.com/sites/default/files/videos/1-stormy-weather-main-scenario.html" title="Pillars of Safety main scenario video">
            <a:hlinkClick r:id="rId3" tooltip="Pillars of Safety Main Scenario Video"/>
          </p:cNvPr>
          <p:cNvPicPr>
            <a:picLocks noChangeAspect="1"/>
          </p:cNvPicPr>
          <p:nvPr/>
        </p:nvPicPr>
        <p:blipFill>
          <a:blip r:embed="rId4"/>
          <a:stretch>
            <a:fillRect/>
          </a:stretch>
        </p:blipFill>
        <p:spPr>
          <a:xfrm>
            <a:off x="1023549" y="1961401"/>
            <a:ext cx="7286170" cy="4098471"/>
          </a:xfrm>
          <a:prstGeom prst="rect">
            <a:avLst/>
          </a:prstGeom>
        </p:spPr>
      </p:pic>
      <p:sp>
        <p:nvSpPr>
          <p:cNvPr id="8" name="TextBox 7"/>
          <p:cNvSpPr txBox="1"/>
          <p:nvPr/>
        </p:nvSpPr>
        <p:spPr>
          <a:xfrm>
            <a:off x="4044169" y="6059872"/>
            <a:ext cx="1051891" cy="369332"/>
          </a:xfrm>
          <a:prstGeom prst="rect">
            <a:avLst/>
          </a:prstGeom>
          <a:noFill/>
        </p:spPr>
        <p:txBody>
          <a:bodyPr wrap="none" rtlCol="0">
            <a:spAutoFit/>
          </a:bodyPr>
          <a:lstStyle/>
          <a:p>
            <a:r>
              <a:rPr lang="en-US" b="1" i="1" dirty="0">
                <a:solidFill>
                  <a:schemeClr val="tx1">
                    <a:lumMod val="75000"/>
                    <a:lumOff val="25000"/>
                  </a:schemeClr>
                </a:solidFill>
              </a:rPr>
              <a:t>Situation</a:t>
            </a:r>
          </a:p>
        </p:txBody>
      </p:sp>
      <p:grpSp>
        <p:nvGrpSpPr>
          <p:cNvPr id="10" name="Group 9" title="Video Image"/>
          <p:cNvGrpSpPr/>
          <p:nvPr/>
        </p:nvGrpSpPr>
        <p:grpSpPr>
          <a:xfrm>
            <a:off x="49746" y="1430318"/>
            <a:ext cx="1515868" cy="270070"/>
            <a:chOff x="131827" y="1945885"/>
            <a:chExt cx="1515868" cy="270070"/>
          </a:xfrm>
        </p:grpSpPr>
        <p:grpSp>
          <p:nvGrpSpPr>
            <p:cNvPr id="11" name="Group 8"/>
            <p:cNvGrpSpPr/>
            <p:nvPr/>
          </p:nvGrpSpPr>
          <p:grpSpPr>
            <a:xfrm>
              <a:off x="131827" y="1945885"/>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title="Video Camera Icon"/>
              <p:cNvPicPr>
                <a:picLocks noChangeAspect="1"/>
              </p:cNvPicPr>
              <p:nvPr/>
            </p:nvPicPr>
            <p:blipFill>
              <a:blip r:embed="rId5"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title="Decorative Boader"/>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Pillars</a:t>
              </a:r>
            </a:p>
          </p:txBody>
        </p:sp>
      </p:grpSp>
      <p:sp>
        <p:nvSpPr>
          <p:cNvPr id="15" name="Rectangle 14" title="Decorative Boarder">
            <a:hlinkClick r:id="rId6"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title="Decorative Boarder">
            <a:hlinkClick r:id="rId7" action="ppaction://hlinksldjump"/>
          </p:cNvPr>
          <p:cNvSpPr/>
          <p:nvPr/>
        </p:nvSpPr>
        <p:spPr>
          <a:xfrm>
            <a:off x="8465950" y="6241656"/>
            <a:ext cx="574765" cy="376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title="Decorative Boarder">
            <a:hlinkClick r:id="" action="ppaction://hlinkshowjump?jump=firstslide"/>
          </p:cNvPr>
          <p:cNvSpPr/>
          <p:nvPr/>
        </p:nvSpPr>
        <p:spPr>
          <a:xfrm>
            <a:off x="8465949"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title="Home Button Icon">
            <a:hlinkClick r:id="rId8" action="ppaction://hlinksldjump" tooltip="FSL 1st Slide"/>
          </p:cNvPr>
          <p:cNvPicPr/>
          <p:nvPr/>
        </p:nvPicPr>
        <p:blipFill>
          <a:blip r:embed="rId9">
            <a:extLst>
              <a:ext uri="{28A0092B-C50C-407E-A947-70E740481C1C}">
                <a14:useLocalDpi xmlns:a14="http://schemas.microsoft.com/office/drawing/2010/main" val="0"/>
              </a:ext>
            </a:extLst>
          </a:blip>
          <a:srcRect/>
          <a:stretch>
            <a:fillRect/>
          </a:stretch>
        </p:blipFill>
        <p:spPr bwMode="auto">
          <a:xfrm>
            <a:off x="8469215" y="6244538"/>
            <a:ext cx="571500" cy="429260"/>
          </a:xfrm>
          <a:prstGeom prst="rect">
            <a:avLst/>
          </a:prstGeom>
          <a:noFill/>
        </p:spPr>
      </p:pic>
    </p:spTree>
    <p:extLst>
      <p:ext uri="{BB962C8B-B14F-4D97-AF65-F5344CB8AC3E}">
        <p14:creationId xmlns:p14="http://schemas.microsoft.com/office/powerpoint/2010/main" val="344959503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30 Stormy Outcome B &amp; Discussion Questions for Outcome B</a:t>
            </a:r>
          </a:p>
        </p:txBody>
      </p:sp>
      <p:sp>
        <p:nvSpPr>
          <p:cNvPr id="18" name="Rectangle 17"/>
          <p:cNvSpPr/>
          <p:nvPr/>
        </p:nvSpPr>
        <p:spPr>
          <a:xfrm>
            <a:off x="438679" y="1854651"/>
            <a:ext cx="8266643" cy="630942"/>
          </a:xfrm>
          <a:prstGeom prst="rect">
            <a:avLst/>
          </a:prstGeom>
        </p:spPr>
        <p:txBody>
          <a:bodyPr wrap="square">
            <a:spAutoFit/>
          </a:bodyPr>
          <a:lstStyle/>
          <a:p>
            <a:pPr algn="ctr">
              <a:spcAft>
                <a:spcPts val="1200"/>
              </a:spcAft>
            </a:pPr>
            <a:r>
              <a:rPr lang="en-US" sz="3500" b="1" dirty="0">
                <a:solidFill>
                  <a:srgbClr val="FF0000"/>
                </a:solidFill>
              </a:rPr>
              <a:t>Outcome B</a:t>
            </a:r>
          </a:p>
        </p:txBody>
      </p:sp>
      <p:sp>
        <p:nvSpPr>
          <p:cNvPr id="11" name="Rectangle 10"/>
          <p:cNvSpPr/>
          <p:nvPr/>
        </p:nvSpPr>
        <p:spPr>
          <a:xfrm>
            <a:off x="517042" y="2501148"/>
            <a:ext cx="8188280" cy="892552"/>
          </a:xfrm>
          <a:prstGeom prst="rect">
            <a:avLst/>
          </a:prstGeom>
          <a:ln>
            <a:solidFill>
              <a:srgbClr val="5FBAF3"/>
            </a:solidFill>
          </a:ln>
        </p:spPr>
        <p:txBody>
          <a:bodyPr wrap="square">
            <a:spAutoFit/>
          </a:bodyPr>
          <a:lstStyle/>
          <a:p>
            <a:r>
              <a:rPr lang="en-US" sz="2600" dirty="0"/>
              <a:t>This time, role play the same situation, but with Filip leading by example, empowering, and recognizing Elaine.</a:t>
            </a:r>
          </a:p>
        </p:txBody>
      </p:sp>
      <p:sp>
        <p:nvSpPr>
          <p:cNvPr id="13" name="Content Placeholder 3"/>
          <p:cNvSpPr txBox="1">
            <a:spLocks/>
          </p:cNvSpPr>
          <p:nvPr/>
        </p:nvSpPr>
        <p:spPr>
          <a:xfrm>
            <a:off x="517042" y="3978889"/>
            <a:ext cx="8188280" cy="219100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None/>
            </a:pPr>
            <a:r>
              <a:rPr lang="en-US" sz="2500" b="1" dirty="0">
                <a:solidFill>
                  <a:srgbClr val="FF0000"/>
                </a:solidFill>
              </a:rPr>
              <a:t>Discussion Questions for Outcome B</a:t>
            </a:r>
            <a:endParaRPr lang="en-US" sz="2500" dirty="0">
              <a:solidFill>
                <a:srgbClr val="FF0000"/>
              </a:solidFill>
            </a:endParaRPr>
          </a:p>
          <a:p>
            <a:pPr marL="347472" lvl="0" indent="-347472">
              <a:spcBef>
                <a:spcPts val="0"/>
              </a:spcBef>
              <a:spcAft>
                <a:spcPts val="600"/>
              </a:spcAft>
              <a:buFont typeface="+mj-lt"/>
              <a:buAutoNum type="arabicPeriod"/>
            </a:pPr>
            <a:r>
              <a:rPr lang="en-US" sz="2500" dirty="0"/>
              <a:t>Filip, how did you use the leadership skills and in what ways was your conversation with Elaine different?</a:t>
            </a:r>
          </a:p>
          <a:p>
            <a:pPr marL="347472" lvl="0" indent="-347472">
              <a:spcBef>
                <a:spcPts val="0"/>
              </a:spcBef>
              <a:spcAft>
                <a:spcPts val="600"/>
              </a:spcAft>
              <a:buFont typeface="+mj-lt"/>
              <a:buAutoNum type="arabicPeriod"/>
            </a:pPr>
            <a:r>
              <a:rPr lang="en-US" sz="2500" dirty="0"/>
              <a:t>Elaine, how did it feel when Filip used the safety leadership skills?</a:t>
            </a:r>
          </a:p>
          <a:p>
            <a:pPr marL="457200" lvl="0" indent="-457200">
              <a:spcBef>
                <a:spcPts val="0"/>
              </a:spcBef>
              <a:spcAft>
                <a:spcPts val="600"/>
              </a:spcAft>
              <a:buFont typeface="+mj-lt"/>
              <a:buAutoNum type="arabicPeriod"/>
            </a:pPr>
            <a:endParaRPr lang="en-US" sz="2500" dirty="0"/>
          </a:p>
        </p:txBody>
      </p:sp>
      <p:sp>
        <p:nvSpPr>
          <p:cNvPr id="15" name="Rectangle 14" title="Decorative Boarder">
            <a:hlinkClick r:id="rId3" action="ppaction://hlinksldjump"/>
          </p:cNvPr>
          <p:cNvSpPr/>
          <p:nvPr/>
        </p:nvSpPr>
        <p:spPr>
          <a:xfrm>
            <a:off x="8479203" y="6274788"/>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title="Decorative Boarder"/>
          <p:cNvGrpSpPr/>
          <p:nvPr/>
        </p:nvGrpSpPr>
        <p:grpSpPr>
          <a:xfrm>
            <a:off x="47199" y="1433356"/>
            <a:ext cx="1516728" cy="295478"/>
            <a:chOff x="130967" y="2396428"/>
            <a:chExt cx="1516728" cy="295478"/>
          </a:xfrm>
        </p:grpSpPr>
        <p:sp>
          <p:nvSpPr>
            <p:cNvPr id="20" name="Rounded Rectangle 19"/>
            <p:cNvSpPr/>
            <p:nvPr/>
          </p:nvSpPr>
          <p:spPr>
            <a:xfrm>
              <a:off x="130967" y="2405953"/>
              <a:ext cx="266155" cy="238328"/>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title="Construction Project Manager icon"/>
            <p:cNvPicPr>
              <a:picLocks noChangeAspect="1"/>
            </p:cNvPicPr>
            <p:nvPr/>
          </p:nvPicPr>
          <p:blipFill>
            <a:blip r:embed="rId4" cstate="print">
              <a:clrChange>
                <a:clrFrom>
                  <a:srgbClr val="FFFFFF"/>
                </a:clrFrom>
                <a:clrTo>
                  <a:srgbClr val="FFFFFF">
                    <a:alpha val="0"/>
                  </a:srgbClr>
                </a:clrTo>
              </a:clrChange>
            </a:blip>
            <a:srcRect l="77500" t="77500"/>
            <a:stretch>
              <a:fillRect/>
            </a:stretch>
          </p:blipFill>
          <p:spPr>
            <a:xfrm>
              <a:off x="147010" y="2428553"/>
              <a:ext cx="271623" cy="263353"/>
            </a:xfrm>
            <a:prstGeom prst="rect">
              <a:avLst/>
            </a:prstGeom>
          </p:spPr>
        </p:pic>
        <p:sp>
          <p:nvSpPr>
            <p:cNvPr id="22" name="Rounded Rectangle 21"/>
            <p:cNvSpPr/>
            <p:nvPr/>
          </p:nvSpPr>
          <p:spPr>
            <a:xfrm>
              <a:off x="501581" y="2396428"/>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Stormy</a:t>
              </a:r>
            </a:p>
          </p:txBody>
        </p:sp>
      </p:grpSp>
      <p:pic>
        <p:nvPicPr>
          <p:cNvPr id="19" name="Picture 18" title="Home Button Icon">
            <a:hlinkClick r:id="rId5" action="ppaction://hlinksldjump" tooltip="FSL 1st Slide"/>
          </p:cNvPr>
          <p:cNvPicPr/>
          <p:nvPr/>
        </p:nvPicPr>
        <p:blipFill>
          <a:blip r:embed="rId6">
            <a:extLst>
              <a:ext uri="{28A0092B-C50C-407E-A947-70E740481C1C}">
                <a14:useLocalDpi xmlns:a14="http://schemas.microsoft.com/office/drawing/2010/main" val="0"/>
              </a:ext>
            </a:extLst>
          </a:blip>
          <a:srcRect/>
          <a:stretch>
            <a:fillRect/>
          </a:stretch>
        </p:blipFill>
        <p:spPr bwMode="auto">
          <a:xfrm>
            <a:off x="8482468" y="6265521"/>
            <a:ext cx="571500" cy="429260"/>
          </a:xfrm>
          <a:prstGeom prst="rect">
            <a:avLst/>
          </a:prstGeom>
          <a:noFill/>
        </p:spPr>
      </p:pic>
    </p:spTree>
    <p:extLst>
      <p:ext uri="{BB962C8B-B14F-4D97-AF65-F5344CB8AC3E}">
        <p14:creationId xmlns:p14="http://schemas.microsoft.com/office/powerpoint/2010/main" val="292823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p:cNvSpPr>
            <a:spLocks noGrp="1"/>
          </p:cNvSpPr>
          <p:nvPr>
            <p:ph type="title"/>
          </p:nvPr>
        </p:nvSpPr>
        <p:spPr/>
        <p:txBody>
          <a:bodyPr/>
          <a:lstStyle/>
          <a:p>
            <a:r>
              <a:rPr lang="en-US" dirty="0"/>
              <a:t>Slide 31 Oh Solar Mio</a:t>
            </a:r>
          </a:p>
        </p:txBody>
      </p:sp>
      <p:grpSp>
        <p:nvGrpSpPr>
          <p:cNvPr id="50" name="Group 49" title="Decorative Boarder"/>
          <p:cNvGrpSpPr/>
          <p:nvPr/>
        </p:nvGrpSpPr>
        <p:grpSpPr>
          <a:xfrm>
            <a:off x="1371600" y="4470448"/>
            <a:ext cx="1473834" cy="1689076"/>
            <a:chOff x="1227110" y="1752600"/>
            <a:chExt cx="1473834" cy="1689076"/>
          </a:xfrm>
        </p:grpSpPr>
        <p:sp>
          <p:nvSpPr>
            <p:cNvPr id="51" name="Rounded Rectangle 5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hlinkClick r:id="" action="ppaction://noaction"/>
            </p:cNvPr>
            <p:cNvSpPr txBox="1"/>
            <p:nvPr/>
          </p:nvSpPr>
          <p:spPr>
            <a:xfrm>
              <a:off x="1523361" y="3072344"/>
              <a:ext cx="881332" cy="369332"/>
            </a:xfrm>
            <a:prstGeom prst="rect">
              <a:avLst/>
            </a:prstGeom>
            <a:noFill/>
            <a:ln>
              <a:noFill/>
            </a:ln>
          </p:spPr>
          <p:txBody>
            <a:bodyPr wrap="none" rtlCol="0">
              <a:spAutoFit/>
            </a:bodyPr>
            <a:lstStyle/>
            <a:p>
              <a:pPr algn="ctr"/>
              <a:r>
                <a:rPr lang="en-US" b="1" dirty="0">
                  <a:solidFill>
                    <a:srgbClr val="FF0000"/>
                  </a:solidFill>
                </a:rPr>
                <a:t>WATCH</a:t>
              </a:r>
            </a:p>
          </p:txBody>
        </p:sp>
        <p:pic>
          <p:nvPicPr>
            <p:cNvPr id="53" name="Picture 52" title="Video Camera Icon"/>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grpSp>
        <p:nvGrpSpPr>
          <p:cNvPr id="54" name="Group 53" title="Decorative Boarder"/>
          <p:cNvGrpSpPr/>
          <p:nvPr/>
        </p:nvGrpSpPr>
        <p:grpSpPr>
          <a:xfrm>
            <a:off x="3860166" y="4483124"/>
            <a:ext cx="1473834" cy="1689076"/>
            <a:chOff x="3479166" y="1739924"/>
            <a:chExt cx="1473834" cy="1689076"/>
          </a:xfrm>
        </p:grpSpPr>
        <p:sp>
          <p:nvSpPr>
            <p:cNvPr id="55" name="Rounded Rectangle 54"/>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hlinkClick r:id="" action="ppaction://noaction"/>
            </p:cNvPr>
            <p:cNvSpPr txBox="1"/>
            <p:nvPr/>
          </p:nvSpPr>
          <p:spPr>
            <a:xfrm>
              <a:off x="3861467" y="3059668"/>
              <a:ext cx="709233" cy="369332"/>
            </a:xfrm>
            <a:prstGeom prst="rect">
              <a:avLst/>
            </a:prstGeom>
            <a:noFill/>
            <a:ln>
              <a:noFill/>
            </a:ln>
          </p:spPr>
          <p:txBody>
            <a:bodyPr wrap="none" rtlCol="0">
              <a:spAutoFit/>
            </a:bodyPr>
            <a:lstStyle/>
            <a:p>
              <a:pPr algn="ctr"/>
              <a:r>
                <a:rPr lang="en-US" b="1" dirty="0">
                  <a:solidFill>
                    <a:srgbClr val="FF0000"/>
                  </a:solidFill>
                </a:rPr>
                <a:t>READ</a:t>
              </a:r>
            </a:p>
          </p:txBody>
        </p:sp>
        <p:grpSp>
          <p:nvGrpSpPr>
            <p:cNvPr id="57" name="Group 49"/>
            <p:cNvGrpSpPr/>
            <p:nvPr/>
          </p:nvGrpSpPr>
          <p:grpSpPr>
            <a:xfrm>
              <a:off x="3949223" y="2010775"/>
              <a:ext cx="598714" cy="762000"/>
              <a:chOff x="1524000" y="2971799"/>
              <a:chExt cx="838200" cy="1066800"/>
            </a:xfrm>
          </p:grpSpPr>
          <p:sp>
            <p:nvSpPr>
              <p:cNvPr id="58" name="Rectangle 5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5" name="Group 64" title="Decorative Boarder"/>
          <p:cNvGrpSpPr/>
          <p:nvPr/>
        </p:nvGrpSpPr>
        <p:grpSpPr>
          <a:xfrm>
            <a:off x="6324600" y="4470448"/>
            <a:ext cx="1476825" cy="1689076"/>
            <a:chOff x="6184266" y="1752600"/>
            <a:chExt cx="1476825" cy="1689076"/>
          </a:xfrm>
        </p:grpSpPr>
        <p:sp>
          <p:nvSpPr>
            <p:cNvPr id="66" name="Rounded Rectangle 65"/>
            <p:cNvSpPr/>
            <p:nvPr/>
          </p:nvSpPr>
          <p:spPr>
            <a:xfrm>
              <a:off x="6184266"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hlinkClick r:id="" action="ppaction://noaction"/>
            </p:cNvPr>
            <p:cNvSpPr txBox="1"/>
            <p:nvPr/>
          </p:nvSpPr>
          <p:spPr>
            <a:xfrm>
              <a:off x="6559725" y="3072344"/>
              <a:ext cx="646717" cy="369332"/>
            </a:xfrm>
            <a:prstGeom prst="rect">
              <a:avLst/>
            </a:prstGeom>
            <a:noFill/>
            <a:ln>
              <a:noFill/>
            </a:ln>
          </p:spPr>
          <p:txBody>
            <a:bodyPr wrap="none" rtlCol="0">
              <a:spAutoFit/>
            </a:bodyPr>
            <a:lstStyle/>
            <a:p>
              <a:pPr algn="ctr"/>
              <a:r>
                <a:rPr lang="en-US" b="1" dirty="0">
                  <a:solidFill>
                    <a:srgbClr val="FF0000"/>
                  </a:solidFill>
                </a:rPr>
                <a:t>PLAY</a:t>
              </a:r>
            </a:p>
          </p:txBody>
        </p:sp>
        <p:grpSp>
          <p:nvGrpSpPr>
            <p:cNvPr id="68" name="Group 67"/>
            <p:cNvGrpSpPr/>
            <p:nvPr/>
          </p:nvGrpSpPr>
          <p:grpSpPr>
            <a:xfrm>
              <a:off x="6276473" y="2089484"/>
              <a:ext cx="1384618" cy="710715"/>
              <a:chOff x="3204411" y="4150895"/>
              <a:chExt cx="1295400" cy="685800"/>
            </a:xfrm>
          </p:grpSpPr>
          <p:sp>
            <p:nvSpPr>
              <p:cNvPr id="69" name="Oval 68"/>
              <p:cNvSpPr/>
              <p:nvPr/>
            </p:nvSpPr>
            <p:spPr>
              <a:xfrm>
                <a:off x="3505200" y="4191000"/>
                <a:ext cx="609600" cy="60960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Picture 69" descr="bigstock-Construction-project-manager-51498262.jpg" title="Construction Project Manager Icon"/>
              <p:cNvPicPr>
                <a:picLocks noChangeAspect="1"/>
              </p:cNvPicPr>
              <p:nvPr/>
            </p:nvPicPr>
            <p:blipFill>
              <a:blip r:embed="rId4" cstate="print">
                <a:clrChange>
                  <a:clrFrom>
                    <a:srgbClr val="FFFFFF"/>
                  </a:clrFrom>
                  <a:clrTo>
                    <a:srgbClr val="FFFFFF">
                      <a:alpha val="0"/>
                    </a:srgbClr>
                  </a:clrTo>
                </a:clrChange>
              </a:blip>
              <a:srcRect l="77500" t="77500"/>
              <a:stretch>
                <a:fillRect/>
              </a:stretch>
            </p:blipFill>
            <p:spPr>
              <a:xfrm>
                <a:off x="3814011" y="4150895"/>
                <a:ext cx="685800" cy="685800"/>
              </a:xfrm>
              <a:prstGeom prst="rect">
                <a:avLst/>
              </a:prstGeom>
            </p:spPr>
          </p:pic>
          <p:pic>
            <p:nvPicPr>
              <p:cNvPr id="71" name="Picture 70" title="Construction Project Manager Icon"/>
              <p:cNvPicPr>
                <a:picLocks noChangeAspect="1"/>
              </p:cNvPicPr>
              <p:nvPr/>
            </p:nvPicPr>
            <p:blipFill>
              <a:blip r:embed="rId4" cstate="print">
                <a:clrChange>
                  <a:clrFrom>
                    <a:srgbClr val="FFFFFF"/>
                  </a:clrFrom>
                  <a:clrTo>
                    <a:srgbClr val="FFFFFF">
                      <a:alpha val="0"/>
                    </a:srgbClr>
                  </a:clrTo>
                </a:clrChange>
              </a:blip>
              <a:srcRect l="77500" t="77500"/>
              <a:stretch>
                <a:fillRect/>
              </a:stretch>
            </p:blipFill>
            <p:spPr>
              <a:xfrm>
                <a:off x="3204411" y="4150895"/>
                <a:ext cx="685800" cy="685800"/>
              </a:xfrm>
              <a:prstGeom prst="rect">
                <a:avLst/>
              </a:prstGeom>
            </p:spPr>
          </p:pic>
        </p:grpSp>
      </p:grpSp>
      <p:sp>
        <p:nvSpPr>
          <p:cNvPr id="34" name="Rounded Rectangle 33" title="Decorative Boarder"/>
          <p:cNvSpPr/>
          <p:nvPr/>
        </p:nvSpPr>
        <p:spPr>
          <a:xfrm>
            <a:off x="877471" y="1894690"/>
            <a:ext cx="7699135" cy="2007712"/>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ounded Rectangle 34" title="Decorative Boarder"/>
          <p:cNvSpPr/>
          <p:nvPr/>
        </p:nvSpPr>
        <p:spPr>
          <a:xfrm>
            <a:off x="766014" y="1865649"/>
            <a:ext cx="7745315" cy="189279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title="Decorative Boarder">
            <a:hlinkClick r:id="rId5" action="ppaction://hlinksldjump"/>
          </p:cNvPr>
          <p:cNvSpPr/>
          <p:nvPr/>
        </p:nvSpPr>
        <p:spPr>
          <a:xfrm>
            <a:off x="1371600" y="4470448"/>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title="Decorative Boarder">
            <a:hlinkClick r:id="rId6" action="ppaction://hlinksldjump"/>
          </p:cNvPr>
          <p:cNvSpPr/>
          <p:nvPr/>
        </p:nvSpPr>
        <p:spPr>
          <a:xfrm>
            <a:off x="3860166" y="4470448"/>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title="Decorative Boarder">
            <a:hlinkClick r:id="rId7" action="ppaction://hlinksldjump"/>
          </p:cNvPr>
          <p:cNvSpPr/>
          <p:nvPr/>
        </p:nvSpPr>
        <p:spPr>
          <a:xfrm>
            <a:off x="6324600" y="4470448"/>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8" name="Picture 37" title="Oh Solar Mio Ico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4836" y="2029599"/>
            <a:ext cx="1325423" cy="1574267"/>
          </a:xfrm>
          <a:prstGeom prst="rect">
            <a:avLst/>
          </a:prstGeom>
          <a:ln w="38100">
            <a:solidFill>
              <a:schemeClr val="accent1"/>
            </a:solidFill>
          </a:ln>
        </p:spPr>
      </p:pic>
      <p:sp>
        <p:nvSpPr>
          <p:cNvPr id="5" name="Rectangle 4" title="Decorative Boarder">
            <a:hlinkClick r:id="rId9" action="ppaction://hlinksldjump"/>
          </p:cNvPr>
          <p:cNvSpPr/>
          <p:nvPr/>
        </p:nvSpPr>
        <p:spPr>
          <a:xfrm>
            <a:off x="1371600" y="4470448"/>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title="Decorative Boarder">
            <a:hlinkClick r:id="rId10" action="ppaction://hlinksldjump"/>
          </p:cNvPr>
          <p:cNvSpPr/>
          <p:nvPr/>
        </p:nvSpPr>
        <p:spPr>
          <a:xfrm>
            <a:off x="3860166" y="4470448"/>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title="Decorative Boarder">
            <a:hlinkClick r:id="rId11" action="ppaction://hlinksldjump"/>
          </p:cNvPr>
          <p:cNvSpPr/>
          <p:nvPr/>
        </p:nvSpPr>
        <p:spPr>
          <a:xfrm>
            <a:off x="6324600" y="4470448"/>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81574" y="1430434"/>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Oh Solar</a:t>
            </a:r>
          </a:p>
        </p:txBody>
      </p:sp>
      <p:pic>
        <p:nvPicPr>
          <p:cNvPr id="3074" name="Picture 2" descr="Ferris Alan's Operators Foreman&#10;Ethan Alan's Operators Experienced worker&#10;Emily Alan's Operators Experienced worker" title="Who/Ro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5075" y="1935546"/>
            <a:ext cx="56578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title="Home Button Icon">
            <a:hlinkClick r:id="rId13" action="ppaction://hlinksldjump" tooltip="FSL 1st Slide"/>
          </p:cNvPr>
          <p:cNvPicPr/>
          <p:nvPr/>
        </p:nvPicPr>
        <p:blipFill>
          <a:blip r:embed="rId14">
            <a:extLst>
              <a:ext uri="{28A0092B-C50C-407E-A947-70E740481C1C}">
                <a14:useLocalDpi xmlns:a14="http://schemas.microsoft.com/office/drawing/2010/main" val="0"/>
              </a:ext>
            </a:extLst>
          </a:blip>
          <a:srcRect/>
          <a:stretch>
            <a:fillRect/>
          </a:stretch>
        </p:blipFill>
        <p:spPr bwMode="auto">
          <a:xfrm>
            <a:off x="8530809" y="6265480"/>
            <a:ext cx="571500" cy="429260"/>
          </a:xfrm>
          <a:prstGeom prst="rect">
            <a:avLst/>
          </a:prstGeom>
          <a:noFill/>
        </p:spPr>
      </p:pic>
    </p:spTree>
    <p:extLst>
      <p:ext uri="{BB962C8B-B14F-4D97-AF65-F5344CB8AC3E}">
        <p14:creationId xmlns:p14="http://schemas.microsoft.com/office/powerpoint/2010/main" val="1045346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Slide 32 Oh Solar Mio Video</a:t>
            </a:r>
          </a:p>
        </p:txBody>
      </p:sp>
      <p:pic>
        <p:nvPicPr>
          <p:cNvPr id="7170" name="Picture 2" descr="https://www.cpwr.com/sites/default/files/videos/7-oh-solar-mio-main-scenario.html" title="Oh Solar Mio Main Scenario Video">
            <a:hlinkClick r:id="rId3" tooltip="Oh Solar Mio Main Scenario"/>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504" y="1970087"/>
            <a:ext cx="7338754" cy="41280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59936" y="6098136"/>
            <a:ext cx="1051891" cy="369332"/>
          </a:xfrm>
          <a:prstGeom prst="rect">
            <a:avLst/>
          </a:prstGeom>
          <a:noFill/>
        </p:spPr>
        <p:txBody>
          <a:bodyPr wrap="none" rtlCol="0">
            <a:spAutoFit/>
          </a:bodyPr>
          <a:lstStyle/>
          <a:p>
            <a:r>
              <a:rPr lang="en-US" b="1" i="1" dirty="0">
                <a:solidFill>
                  <a:schemeClr val="tx1">
                    <a:lumMod val="75000"/>
                    <a:lumOff val="25000"/>
                  </a:schemeClr>
                </a:solidFill>
              </a:rPr>
              <a:t>Situation</a:t>
            </a:r>
          </a:p>
        </p:txBody>
      </p:sp>
      <p:sp>
        <p:nvSpPr>
          <p:cNvPr id="11" name="Rectangle 10" title="Decorative Boarder">
            <a:hlinkClick r:id="rId5"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title="Decorative Boarder">
            <a:hlinkClick r:id="" action="ppaction://hlinkshowjump?jump=firstslide"/>
          </p:cNvPr>
          <p:cNvSpPr/>
          <p:nvPr/>
        </p:nvSpPr>
        <p:spPr>
          <a:xfrm>
            <a:off x="8465949" y="627931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title="Decorative Boarder"/>
          <p:cNvGrpSpPr/>
          <p:nvPr/>
        </p:nvGrpSpPr>
        <p:grpSpPr>
          <a:xfrm>
            <a:off x="49746" y="1430318"/>
            <a:ext cx="1515868" cy="270070"/>
            <a:chOff x="131827" y="1945885"/>
            <a:chExt cx="1515868" cy="270070"/>
          </a:xfrm>
        </p:grpSpPr>
        <p:grpSp>
          <p:nvGrpSpPr>
            <p:cNvPr id="14" name="Group 8"/>
            <p:cNvGrpSpPr/>
            <p:nvPr/>
          </p:nvGrpSpPr>
          <p:grpSpPr>
            <a:xfrm>
              <a:off x="131827" y="1945885"/>
              <a:ext cx="275595" cy="260545"/>
              <a:chOff x="1227110" y="1752600"/>
              <a:chExt cx="1473834" cy="1319744"/>
            </a:xfrm>
          </p:grpSpPr>
          <p:sp>
            <p:nvSpPr>
              <p:cNvPr id="20" name="Rounded Rectangle 1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title="Video Camera Icon"/>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5" name="Rounded Rectangle 14"/>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Oh Solar</a:t>
              </a:r>
            </a:p>
          </p:txBody>
        </p:sp>
      </p:grpSp>
      <p:pic>
        <p:nvPicPr>
          <p:cNvPr id="16" name="Picture 15" title="Home Button Icon">
            <a:hlinkClick r:id="rId7" action="ppaction://hlinksldjump" tooltip="FSL 1st Slide"/>
          </p:cNvPr>
          <p:cNvPicPr/>
          <p:nvPr/>
        </p:nvPicPr>
        <p:blipFill>
          <a:blip r:embed="rId8">
            <a:extLst>
              <a:ext uri="{28A0092B-C50C-407E-A947-70E740481C1C}">
                <a14:useLocalDpi xmlns:a14="http://schemas.microsoft.com/office/drawing/2010/main" val="0"/>
              </a:ext>
            </a:extLst>
          </a:blip>
          <a:srcRect/>
          <a:stretch>
            <a:fillRect/>
          </a:stretch>
        </p:blipFill>
        <p:spPr bwMode="auto">
          <a:xfrm>
            <a:off x="8469215" y="6241656"/>
            <a:ext cx="571500" cy="429260"/>
          </a:xfrm>
          <a:prstGeom prst="rect">
            <a:avLst/>
          </a:prstGeom>
          <a:noFill/>
        </p:spPr>
      </p:pic>
    </p:spTree>
    <p:extLst>
      <p:ext uri="{BB962C8B-B14F-4D97-AF65-F5344CB8AC3E}">
        <p14:creationId xmlns:p14="http://schemas.microsoft.com/office/powerpoint/2010/main" val="106204723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Slide 33 Oh Solar Video</a:t>
            </a:r>
          </a:p>
        </p:txBody>
      </p:sp>
      <p:pic>
        <p:nvPicPr>
          <p:cNvPr id="8194" name="Picture 2" descr="https://www.cpwr.com/sites/default/files/videos/8-oh-solar-mio-a.html" title="Oh Solar Mio Outcome A Video">
            <a:hlinkClick r:id="rId3" tooltip="Oh Solar Mio Outcome A Video"/>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583" y="1958519"/>
            <a:ext cx="7315200" cy="4114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27278" y="6073319"/>
            <a:ext cx="1244443" cy="369332"/>
          </a:xfrm>
          <a:prstGeom prst="rect">
            <a:avLst/>
          </a:prstGeom>
          <a:noFill/>
        </p:spPr>
        <p:txBody>
          <a:bodyPr wrap="none" rtlCol="0">
            <a:spAutoFit/>
          </a:bodyPr>
          <a:lstStyle/>
          <a:p>
            <a:r>
              <a:rPr lang="en-US" b="1" i="1" dirty="0">
                <a:solidFill>
                  <a:schemeClr val="tx1">
                    <a:lumMod val="75000"/>
                    <a:lumOff val="25000"/>
                  </a:schemeClr>
                </a:solidFill>
              </a:rPr>
              <a:t>Outcome A</a:t>
            </a:r>
          </a:p>
        </p:txBody>
      </p:sp>
      <p:sp>
        <p:nvSpPr>
          <p:cNvPr id="12" name="Rectangle 11" title="Decorative Boarder">
            <a:hlinkClick r:id="rId5"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title="Decorative Boarder">
            <a:hlinkClick r:id="" action="ppaction://hlinkshowjump?jump=firstslide"/>
          </p:cNvPr>
          <p:cNvSpPr/>
          <p:nvPr/>
        </p:nvSpPr>
        <p:spPr>
          <a:xfrm>
            <a:off x="8465948" y="6254910"/>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title="Decorative Boarder"/>
          <p:cNvGrpSpPr/>
          <p:nvPr/>
        </p:nvGrpSpPr>
        <p:grpSpPr>
          <a:xfrm>
            <a:off x="49746" y="1430318"/>
            <a:ext cx="1515868" cy="270070"/>
            <a:chOff x="131827" y="1945885"/>
            <a:chExt cx="1515868" cy="270070"/>
          </a:xfrm>
        </p:grpSpPr>
        <p:grpSp>
          <p:nvGrpSpPr>
            <p:cNvPr id="16" name="Group 8"/>
            <p:cNvGrpSpPr/>
            <p:nvPr/>
          </p:nvGrpSpPr>
          <p:grpSpPr>
            <a:xfrm>
              <a:off x="131827" y="1945885"/>
              <a:ext cx="275595" cy="260545"/>
              <a:chOff x="1227110" y="1752600"/>
              <a:chExt cx="1473834" cy="1319744"/>
            </a:xfrm>
          </p:grpSpPr>
          <p:sp>
            <p:nvSpPr>
              <p:cNvPr id="21" name="Rounded Rectangle 2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title="Video Camera Icon"/>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0" name="Rounded Rectangle 19"/>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Oh Solar</a:t>
              </a:r>
            </a:p>
          </p:txBody>
        </p:sp>
      </p:grpSp>
      <p:pic>
        <p:nvPicPr>
          <p:cNvPr id="17" name="Picture 16" title="Home Button Icon">
            <a:hlinkClick r:id="rId7" action="ppaction://hlinksldjump" tooltip="FSL 1st Slide"/>
          </p:cNvPr>
          <p:cNvPicPr/>
          <p:nvPr/>
        </p:nvPicPr>
        <p:blipFill>
          <a:blip r:embed="rId8">
            <a:extLst>
              <a:ext uri="{28A0092B-C50C-407E-A947-70E740481C1C}">
                <a14:useLocalDpi xmlns:a14="http://schemas.microsoft.com/office/drawing/2010/main" val="0"/>
              </a:ext>
            </a:extLst>
          </a:blip>
          <a:srcRect/>
          <a:stretch>
            <a:fillRect/>
          </a:stretch>
        </p:blipFill>
        <p:spPr bwMode="auto">
          <a:xfrm>
            <a:off x="8469215" y="6255817"/>
            <a:ext cx="571500" cy="429260"/>
          </a:xfrm>
          <a:prstGeom prst="rect">
            <a:avLst/>
          </a:prstGeom>
          <a:noFill/>
        </p:spPr>
      </p:pic>
    </p:spTree>
    <p:extLst>
      <p:ext uri="{BB962C8B-B14F-4D97-AF65-F5344CB8AC3E}">
        <p14:creationId xmlns:p14="http://schemas.microsoft.com/office/powerpoint/2010/main" val="171981684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34 Oh Solar Discussion Questions Outcome A</a:t>
            </a:r>
          </a:p>
        </p:txBody>
      </p:sp>
      <p:sp>
        <p:nvSpPr>
          <p:cNvPr id="17" name="Rounded Rectangle 16"/>
          <p:cNvSpPr/>
          <p:nvPr/>
        </p:nvSpPr>
        <p:spPr>
          <a:xfrm>
            <a:off x="1092601" y="2624174"/>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a:solidFill>
                  <a:schemeClr val="tx1"/>
                </a:solidFill>
              </a:rPr>
              <a:t>Discussion Questions:  </a:t>
            </a:r>
            <a:r>
              <a:rPr lang="en-US" sz="3500" b="1" dirty="0">
                <a:solidFill>
                  <a:srgbClr val="FF0000"/>
                </a:solidFill>
              </a:rPr>
              <a:t>Outcome A</a:t>
            </a:r>
          </a:p>
        </p:txBody>
      </p:sp>
      <p:pic>
        <p:nvPicPr>
          <p:cNvPr id="18" name="Picture 2" title="Question Bubble Icon"/>
          <p:cNvPicPr>
            <a:picLocks noChangeAspect="1" noChangeArrowheads="1"/>
          </p:cNvPicPr>
          <p:nvPr/>
        </p:nvPicPr>
        <p:blipFill>
          <a:blip r:embed="rId3"/>
          <a:srcRect l="11940"/>
          <a:stretch>
            <a:fillRect/>
          </a:stretch>
        </p:blipFill>
        <p:spPr bwMode="auto">
          <a:xfrm>
            <a:off x="7534464" y="2013209"/>
            <a:ext cx="962284" cy="853721"/>
          </a:xfrm>
          <a:prstGeom prst="rect">
            <a:avLst/>
          </a:prstGeom>
          <a:noFill/>
          <a:ln w="9525">
            <a:noFill/>
            <a:miter lim="800000"/>
            <a:headEnd/>
            <a:tailEnd/>
          </a:ln>
        </p:spPr>
      </p:pic>
      <p:sp>
        <p:nvSpPr>
          <p:cNvPr id="5" name="Rectangle 4"/>
          <p:cNvSpPr/>
          <p:nvPr/>
        </p:nvSpPr>
        <p:spPr>
          <a:xfrm>
            <a:off x="748145" y="3281680"/>
            <a:ext cx="7748603" cy="2169825"/>
          </a:xfrm>
          <a:prstGeom prst="rect">
            <a:avLst/>
          </a:prstGeom>
        </p:spPr>
        <p:txBody>
          <a:bodyPr wrap="square">
            <a:spAutoFit/>
          </a:bodyPr>
          <a:lstStyle/>
          <a:p>
            <a:pPr marL="342900" lvl="0" indent="-342900">
              <a:spcAft>
                <a:spcPts val="1200"/>
              </a:spcAft>
              <a:buFont typeface="+mj-lt"/>
              <a:buAutoNum type="arabicPeriod"/>
            </a:pPr>
            <a:r>
              <a:rPr lang="en-US" sz="2500" dirty="0"/>
              <a:t>What do you think about how Ferris handled this situation? </a:t>
            </a:r>
          </a:p>
          <a:p>
            <a:pPr marL="342900" lvl="0" indent="-342900">
              <a:spcAft>
                <a:spcPts val="1200"/>
              </a:spcAft>
              <a:buFont typeface="+mj-lt"/>
              <a:buAutoNum type="arabicPeriod"/>
            </a:pPr>
            <a:r>
              <a:rPr lang="en-US" sz="2500" dirty="0"/>
              <a:t>How might his decision to go ahead with the lift affect the likelihood that Emily and Ethan will feel comfortable raising safety issues in the future?</a:t>
            </a:r>
          </a:p>
        </p:txBody>
      </p:sp>
      <p:sp>
        <p:nvSpPr>
          <p:cNvPr id="12" name="Rectangle 11" title="Decorative Boarder">
            <a:hlinkClick r:id="rId4"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title="Decorative Boarder"/>
          <p:cNvGrpSpPr/>
          <p:nvPr/>
        </p:nvGrpSpPr>
        <p:grpSpPr>
          <a:xfrm>
            <a:off x="49746" y="1430318"/>
            <a:ext cx="1515868" cy="270070"/>
            <a:chOff x="131827" y="1945885"/>
            <a:chExt cx="1515868" cy="270070"/>
          </a:xfrm>
        </p:grpSpPr>
        <p:grpSp>
          <p:nvGrpSpPr>
            <p:cNvPr id="15" name="Group 8"/>
            <p:cNvGrpSpPr/>
            <p:nvPr/>
          </p:nvGrpSpPr>
          <p:grpSpPr>
            <a:xfrm>
              <a:off x="131827" y="1945885"/>
              <a:ext cx="275595" cy="260545"/>
              <a:chOff x="1227110" y="1752600"/>
              <a:chExt cx="1473834" cy="1319744"/>
            </a:xfrm>
          </p:grpSpPr>
          <p:sp>
            <p:nvSpPr>
              <p:cNvPr id="19" name="Rounded Rectangle 1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title="Video Camera Icon"/>
              <p:cNvPicPr>
                <a:picLocks noChangeAspect="1"/>
              </p:cNvPicPr>
              <p:nvPr/>
            </p:nvPicPr>
            <p:blipFill>
              <a:blip r:embed="rId5"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6" name="Rounded Rectangle 15"/>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Oh Solar</a:t>
              </a:r>
            </a:p>
          </p:txBody>
        </p:sp>
      </p:grpSp>
      <p:sp>
        <p:nvSpPr>
          <p:cNvPr id="6" name="Action Button: Custom 5" title="Home Button Icon">
            <a:hlinkClick r:id="rId6" action="ppaction://hlinksldjump" highlightClick="1"/>
          </p:cNvPr>
          <p:cNvSpPr/>
          <p:nvPr/>
        </p:nvSpPr>
        <p:spPr>
          <a:xfrm>
            <a:off x="8298310" y="5828804"/>
            <a:ext cx="775854" cy="849236"/>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title="Home Button Icon">
            <a:hlinkClick r:id="rId7" action="ppaction://hlinksldjump" tooltip="FSL 1st Slide"/>
          </p:cNvPr>
          <p:cNvPicPr/>
          <p:nvPr/>
        </p:nvPicPr>
        <p:blipFill>
          <a:blip r:embed="rId8">
            <a:extLst>
              <a:ext uri="{28A0092B-C50C-407E-A947-70E740481C1C}">
                <a14:useLocalDpi xmlns:a14="http://schemas.microsoft.com/office/drawing/2010/main" val="0"/>
              </a:ext>
            </a:extLst>
          </a:blip>
          <a:srcRect/>
          <a:stretch>
            <a:fillRect/>
          </a:stretch>
        </p:blipFill>
        <p:spPr bwMode="auto">
          <a:xfrm>
            <a:off x="8484611" y="6241656"/>
            <a:ext cx="571500" cy="429260"/>
          </a:xfrm>
          <a:prstGeom prst="rect">
            <a:avLst/>
          </a:prstGeom>
          <a:noFill/>
        </p:spPr>
      </p:pic>
    </p:spTree>
    <p:extLst>
      <p:ext uri="{BB962C8B-B14F-4D97-AF65-F5344CB8AC3E}">
        <p14:creationId xmlns:p14="http://schemas.microsoft.com/office/powerpoint/2010/main" val="14116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Slide 35 Oh Solar Outcome B Video</a:t>
            </a:r>
          </a:p>
        </p:txBody>
      </p:sp>
      <p:pic>
        <p:nvPicPr>
          <p:cNvPr id="10242" name="Picture 2" descr="https://www.cpwr.com/sites/default/files/videos/9-oh-solar-mio-b.html" title="Oh Solar Mio Outcome B Video">
            <a:hlinkClick r:id="rId3" tooltip="Oh Solar Mio Outcome B Video"/>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547" y="1974100"/>
            <a:ext cx="7316926" cy="41157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92089" y="6089871"/>
            <a:ext cx="1234825" cy="369332"/>
          </a:xfrm>
          <a:prstGeom prst="rect">
            <a:avLst/>
          </a:prstGeom>
          <a:noFill/>
        </p:spPr>
        <p:txBody>
          <a:bodyPr wrap="none" rtlCol="0">
            <a:spAutoFit/>
          </a:bodyPr>
          <a:lstStyle/>
          <a:p>
            <a:r>
              <a:rPr lang="en-US" b="1" i="1" dirty="0">
                <a:solidFill>
                  <a:schemeClr val="tx1">
                    <a:lumMod val="75000"/>
                    <a:lumOff val="25000"/>
                  </a:schemeClr>
                </a:solidFill>
              </a:rPr>
              <a:t>Outcome B</a:t>
            </a:r>
          </a:p>
        </p:txBody>
      </p:sp>
      <p:sp>
        <p:nvSpPr>
          <p:cNvPr id="13" name="Rectangle 12" title="Decorative Boarder">
            <a:hlinkClick r:id="rId5"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title="Decorative Boarder"/>
          <p:cNvGrpSpPr/>
          <p:nvPr/>
        </p:nvGrpSpPr>
        <p:grpSpPr>
          <a:xfrm>
            <a:off x="49746" y="1430318"/>
            <a:ext cx="1515868" cy="270070"/>
            <a:chOff x="131827" y="1945885"/>
            <a:chExt cx="1515868" cy="270070"/>
          </a:xfrm>
        </p:grpSpPr>
        <p:grpSp>
          <p:nvGrpSpPr>
            <p:cNvPr id="16" name="Group 8"/>
            <p:cNvGrpSpPr/>
            <p:nvPr/>
          </p:nvGrpSpPr>
          <p:grpSpPr>
            <a:xfrm>
              <a:off x="131827" y="1945885"/>
              <a:ext cx="275595" cy="260545"/>
              <a:chOff x="1227110" y="1752600"/>
              <a:chExt cx="1473834" cy="1319744"/>
            </a:xfrm>
          </p:grpSpPr>
          <p:sp>
            <p:nvSpPr>
              <p:cNvPr id="20" name="Rounded Rectangle 1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title="Video Camera Icon"/>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7" name="Rounded Rectangle 16"/>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Oh Solar</a:t>
              </a:r>
            </a:p>
          </p:txBody>
        </p:sp>
      </p:grpSp>
      <p:pic>
        <p:nvPicPr>
          <p:cNvPr id="18" name="Picture 17" title="Home Button Icon">
            <a:hlinkClick r:id="rId7" action="ppaction://hlinksldjump" tooltip="FSL 1st Slide"/>
          </p:cNvPr>
          <p:cNvPicPr/>
          <p:nvPr/>
        </p:nvPicPr>
        <p:blipFill>
          <a:blip r:embed="rId8">
            <a:extLst>
              <a:ext uri="{28A0092B-C50C-407E-A947-70E740481C1C}">
                <a14:useLocalDpi xmlns:a14="http://schemas.microsoft.com/office/drawing/2010/main" val="0"/>
              </a:ext>
            </a:extLst>
          </a:blip>
          <a:srcRect/>
          <a:stretch>
            <a:fillRect/>
          </a:stretch>
        </p:blipFill>
        <p:spPr bwMode="auto">
          <a:xfrm>
            <a:off x="8469215" y="6244573"/>
            <a:ext cx="571500" cy="429260"/>
          </a:xfrm>
          <a:prstGeom prst="rect">
            <a:avLst/>
          </a:prstGeom>
          <a:noFill/>
        </p:spPr>
      </p:pic>
    </p:spTree>
    <p:extLst>
      <p:ext uri="{BB962C8B-B14F-4D97-AF65-F5344CB8AC3E}">
        <p14:creationId xmlns:p14="http://schemas.microsoft.com/office/powerpoint/2010/main" val="163363504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36 Oh Solar Discussion Questions Outcome B</a:t>
            </a:r>
          </a:p>
        </p:txBody>
      </p:sp>
      <p:sp>
        <p:nvSpPr>
          <p:cNvPr id="16" name="Rounded Rectangle 15"/>
          <p:cNvSpPr/>
          <p:nvPr/>
        </p:nvSpPr>
        <p:spPr>
          <a:xfrm>
            <a:off x="1092601" y="2624174"/>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a:solidFill>
                  <a:schemeClr val="tx1"/>
                </a:solidFill>
              </a:rPr>
              <a:t>Discussion Questions:  </a:t>
            </a:r>
            <a:r>
              <a:rPr lang="en-US" sz="3500" b="1" dirty="0">
                <a:solidFill>
                  <a:srgbClr val="FF0000"/>
                </a:solidFill>
              </a:rPr>
              <a:t>Outcome B</a:t>
            </a:r>
          </a:p>
        </p:txBody>
      </p:sp>
      <p:pic>
        <p:nvPicPr>
          <p:cNvPr id="17" name="Picture 2" title="Question Bubble Icon"/>
          <p:cNvPicPr>
            <a:picLocks noChangeAspect="1" noChangeArrowheads="1"/>
          </p:cNvPicPr>
          <p:nvPr/>
        </p:nvPicPr>
        <p:blipFill>
          <a:blip r:embed="rId3"/>
          <a:srcRect l="11940"/>
          <a:stretch>
            <a:fillRect/>
          </a:stretch>
        </p:blipFill>
        <p:spPr bwMode="auto">
          <a:xfrm>
            <a:off x="7534464" y="2013209"/>
            <a:ext cx="962284" cy="853721"/>
          </a:xfrm>
          <a:prstGeom prst="rect">
            <a:avLst/>
          </a:prstGeom>
          <a:noFill/>
          <a:ln w="9525">
            <a:noFill/>
            <a:miter lim="800000"/>
            <a:headEnd/>
            <a:tailEnd/>
          </a:ln>
        </p:spPr>
      </p:pic>
      <p:sp>
        <p:nvSpPr>
          <p:cNvPr id="3" name="Rectangle 2"/>
          <p:cNvSpPr/>
          <p:nvPr/>
        </p:nvSpPr>
        <p:spPr>
          <a:xfrm>
            <a:off x="715818" y="3284663"/>
            <a:ext cx="7831730" cy="1785104"/>
          </a:xfrm>
          <a:prstGeom prst="rect">
            <a:avLst/>
          </a:prstGeom>
        </p:spPr>
        <p:txBody>
          <a:bodyPr wrap="square">
            <a:spAutoFit/>
          </a:bodyPr>
          <a:lstStyle/>
          <a:p>
            <a:pPr marL="342900" indent="-342900">
              <a:spcAft>
                <a:spcPts val="1200"/>
              </a:spcAft>
              <a:buFont typeface="+mj-lt"/>
              <a:buAutoNum type="arabicPeriod"/>
            </a:pPr>
            <a:r>
              <a:rPr lang="en-US" sz="2500" dirty="0"/>
              <a:t>Which of the leadership skills did Ferris demonstrate this time?</a:t>
            </a:r>
          </a:p>
          <a:p>
            <a:pPr marL="342900" indent="-342900">
              <a:spcAft>
                <a:spcPts val="1200"/>
              </a:spcAft>
              <a:buFont typeface="+mj-lt"/>
              <a:buAutoNum type="arabicPeriod"/>
            </a:pPr>
            <a:r>
              <a:rPr lang="en-US" sz="2500" dirty="0"/>
              <a:t>Describe how this ending differed from the first one and what the impact might be on the crew.</a:t>
            </a:r>
          </a:p>
        </p:txBody>
      </p:sp>
      <p:sp>
        <p:nvSpPr>
          <p:cNvPr id="11" name="Rectangle 10" title="Decorative Boarder">
            <a:hlinkClick r:id="rId4" action="ppaction://hlinksldjump"/>
          </p:cNvPr>
          <p:cNvSpPr/>
          <p:nvPr/>
        </p:nvSpPr>
        <p:spPr>
          <a:xfrm>
            <a:off x="8479204" y="6274788"/>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title="Decorative Boarder"/>
          <p:cNvGrpSpPr/>
          <p:nvPr/>
        </p:nvGrpSpPr>
        <p:grpSpPr>
          <a:xfrm>
            <a:off x="49746" y="1430318"/>
            <a:ext cx="1515868" cy="270070"/>
            <a:chOff x="131827" y="1945885"/>
            <a:chExt cx="1515868" cy="270070"/>
          </a:xfrm>
        </p:grpSpPr>
        <p:grpSp>
          <p:nvGrpSpPr>
            <p:cNvPr id="14" name="Group 8"/>
            <p:cNvGrpSpPr/>
            <p:nvPr/>
          </p:nvGrpSpPr>
          <p:grpSpPr>
            <a:xfrm>
              <a:off x="131827" y="1945885"/>
              <a:ext cx="275595" cy="260545"/>
              <a:chOff x="1227110" y="1752600"/>
              <a:chExt cx="1473834" cy="1319744"/>
            </a:xfrm>
          </p:grpSpPr>
          <p:sp>
            <p:nvSpPr>
              <p:cNvPr id="18" name="Rounded Rectangle 17"/>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title="Video Camera Icon"/>
              <p:cNvPicPr>
                <a:picLocks noChangeAspect="1"/>
              </p:cNvPicPr>
              <p:nvPr/>
            </p:nvPicPr>
            <p:blipFill>
              <a:blip r:embed="rId5"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5" name="Rounded Rectangle 14"/>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Oh Solar</a:t>
              </a:r>
            </a:p>
          </p:txBody>
        </p:sp>
      </p:grpSp>
      <p:pic>
        <p:nvPicPr>
          <p:cNvPr id="20" name="Picture 19" title="Home Button Icon">
            <a:hlinkClick r:id="rId6" action="ppaction://hlinksldjump" tooltip="FSL 1st Slide"/>
          </p:cNvPr>
          <p:cNvPicPr/>
          <p:nvPr/>
        </p:nvPicPr>
        <p:blipFill>
          <a:blip r:embed="rId7">
            <a:extLst>
              <a:ext uri="{28A0092B-C50C-407E-A947-70E740481C1C}">
                <a14:useLocalDpi xmlns:a14="http://schemas.microsoft.com/office/drawing/2010/main" val="0"/>
              </a:ext>
            </a:extLst>
          </a:blip>
          <a:srcRect/>
          <a:stretch>
            <a:fillRect/>
          </a:stretch>
        </p:blipFill>
        <p:spPr bwMode="auto">
          <a:xfrm>
            <a:off x="8479204" y="6276602"/>
            <a:ext cx="571500" cy="429260"/>
          </a:xfrm>
          <a:prstGeom prst="rect">
            <a:avLst/>
          </a:prstGeom>
          <a:noFill/>
        </p:spPr>
      </p:pic>
    </p:spTree>
    <p:extLst>
      <p:ext uri="{BB962C8B-B14F-4D97-AF65-F5344CB8AC3E}">
        <p14:creationId xmlns:p14="http://schemas.microsoft.com/office/powerpoint/2010/main" val="9716544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Slide37 Oh Solar Situation Key Points</a:t>
            </a:r>
          </a:p>
        </p:txBody>
      </p:sp>
      <p:sp>
        <p:nvSpPr>
          <p:cNvPr id="16" name="Rectangle 15"/>
          <p:cNvSpPr/>
          <p:nvPr/>
        </p:nvSpPr>
        <p:spPr>
          <a:xfrm>
            <a:off x="438679" y="1559198"/>
            <a:ext cx="8266643" cy="630942"/>
          </a:xfrm>
          <a:prstGeom prst="rect">
            <a:avLst/>
          </a:prstGeom>
        </p:spPr>
        <p:txBody>
          <a:bodyPr wrap="square">
            <a:spAutoFit/>
          </a:bodyPr>
          <a:lstStyle/>
          <a:p>
            <a:pPr algn="ctr">
              <a:spcAft>
                <a:spcPts val="1200"/>
              </a:spcAft>
            </a:pPr>
            <a:r>
              <a:rPr lang="en-US" sz="3500" b="1" dirty="0">
                <a:solidFill>
                  <a:srgbClr val="FF0000"/>
                </a:solidFill>
              </a:rPr>
              <a:t>Situation – Key Points</a:t>
            </a:r>
          </a:p>
        </p:txBody>
      </p:sp>
      <p:sp>
        <p:nvSpPr>
          <p:cNvPr id="17" name="Rectangle 16"/>
          <p:cNvSpPr/>
          <p:nvPr/>
        </p:nvSpPr>
        <p:spPr>
          <a:xfrm>
            <a:off x="300017" y="2257147"/>
            <a:ext cx="8597800" cy="4093428"/>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a:t>Operating engineers Ethan and Emily, their foreman Ferris, and some ironworkers are at the Cain Building parking lot checking out a trailer loaded with mounting structures needed to build solar carports.</a:t>
            </a:r>
          </a:p>
          <a:p>
            <a:pPr marL="342900" indent="-342900">
              <a:spcAft>
                <a:spcPts val="600"/>
              </a:spcAft>
              <a:buFont typeface="Arial" charset="0"/>
              <a:buChar char="•"/>
            </a:pPr>
            <a:r>
              <a:rPr lang="en-US" sz="2500" dirty="0"/>
              <a:t>Ferris’s lift plan involves using a crane with a load and capacity big enough to lift the materials, but the GC needed that crane on another jobsite and the only one available to rent is smaller with less capacity. </a:t>
            </a:r>
          </a:p>
          <a:p>
            <a:pPr marL="342900" indent="-342900">
              <a:spcAft>
                <a:spcPts val="600"/>
              </a:spcAft>
              <a:buFont typeface="Arial" charset="0"/>
              <a:buChar char="•"/>
            </a:pPr>
            <a:r>
              <a:rPr lang="en-US" sz="2500" dirty="0"/>
              <a:t>When an ironworker reminds him they’re behind schedule, Ferris feels pressured and decides to use the smaller crane.</a:t>
            </a:r>
          </a:p>
        </p:txBody>
      </p:sp>
      <p:sp>
        <p:nvSpPr>
          <p:cNvPr id="24" name="Rectangle 23" title="Decorative Boarder">
            <a:hlinkClick r:id="rId3"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title="Decorative Boarder"/>
          <p:cNvGrpSpPr/>
          <p:nvPr/>
        </p:nvGrpSpPr>
        <p:grpSpPr>
          <a:xfrm>
            <a:off x="47044" y="1433057"/>
            <a:ext cx="1506343" cy="269954"/>
            <a:chOff x="141352" y="1459269"/>
            <a:chExt cx="1506343" cy="26995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Oh Solar</a:t>
              </a:r>
            </a:p>
          </p:txBody>
        </p:sp>
      </p:grpSp>
      <p:sp>
        <p:nvSpPr>
          <p:cNvPr id="8" name="Action Button: Custom 7" title="Home Button Icon">
            <a:hlinkClick r:id="rId4" action="ppaction://hlinksldjump" highlightClick="1"/>
          </p:cNvPr>
          <p:cNvSpPr/>
          <p:nvPr/>
        </p:nvSpPr>
        <p:spPr>
          <a:xfrm>
            <a:off x="8298310" y="5828804"/>
            <a:ext cx="775854" cy="849236"/>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title="Home Button Icon">
            <a:hlinkClick r:id="rId5" action="ppaction://hlinksldjump" tooltip="FSL 1st Slide"/>
          </p:cNvPr>
          <p:cNvPicPr/>
          <p:nvPr/>
        </p:nvPicPr>
        <p:blipFill>
          <a:blip r:embed="rId6">
            <a:extLst>
              <a:ext uri="{28A0092B-C50C-407E-A947-70E740481C1C}">
                <a14:useLocalDpi xmlns:a14="http://schemas.microsoft.com/office/drawing/2010/main" val="0"/>
              </a:ext>
            </a:extLst>
          </a:blip>
          <a:srcRect/>
          <a:stretch>
            <a:fillRect/>
          </a:stretch>
        </p:blipFill>
        <p:spPr bwMode="auto">
          <a:xfrm>
            <a:off x="8501589" y="6241656"/>
            <a:ext cx="571500" cy="429260"/>
          </a:xfrm>
          <a:prstGeom prst="rect">
            <a:avLst/>
          </a:prstGeom>
          <a:noFill/>
        </p:spPr>
      </p:pic>
    </p:spTree>
    <p:extLst>
      <p:ext uri="{BB962C8B-B14F-4D97-AF65-F5344CB8AC3E}">
        <p14:creationId xmlns:p14="http://schemas.microsoft.com/office/powerpoint/2010/main" val="1941368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38 Oh Solar Outcome A Key Points</a:t>
            </a:r>
          </a:p>
        </p:txBody>
      </p:sp>
      <p:sp>
        <p:nvSpPr>
          <p:cNvPr id="27" name="Rectangle 26"/>
          <p:cNvSpPr/>
          <p:nvPr/>
        </p:nvSpPr>
        <p:spPr>
          <a:xfrm>
            <a:off x="438679" y="1575823"/>
            <a:ext cx="8266643" cy="630942"/>
          </a:xfrm>
          <a:prstGeom prst="rect">
            <a:avLst/>
          </a:prstGeom>
        </p:spPr>
        <p:txBody>
          <a:bodyPr wrap="square">
            <a:spAutoFit/>
          </a:bodyPr>
          <a:lstStyle/>
          <a:p>
            <a:pPr algn="ctr">
              <a:spcAft>
                <a:spcPts val="1200"/>
              </a:spcAft>
            </a:pPr>
            <a:r>
              <a:rPr lang="en-US" sz="3500" b="1" dirty="0">
                <a:solidFill>
                  <a:srgbClr val="FF0000"/>
                </a:solidFill>
              </a:rPr>
              <a:t>Outcome A – Key Points</a:t>
            </a:r>
          </a:p>
        </p:txBody>
      </p:sp>
      <p:sp>
        <p:nvSpPr>
          <p:cNvPr id="15" name="Rectangle 14"/>
          <p:cNvSpPr/>
          <p:nvPr/>
        </p:nvSpPr>
        <p:spPr>
          <a:xfrm>
            <a:off x="412304" y="2394855"/>
            <a:ext cx="8293018" cy="3708708"/>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a:t>Ferris asks Ethan and Emily to get the slings and attach them to the mounting structure. </a:t>
            </a:r>
          </a:p>
          <a:p>
            <a:pPr marL="342900" indent="-342900">
              <a:spcAft>
                <a:spcPts val="600"/>
              </a:spcAft>
              <a:buFont typeface="Arial" charset="0"/>
              <a:buChar char="•"/>
            </a:pPr>
            <a:r>
              <a:rPr lang="en-US" sz="2500" dirty="0"/>
              <a:t>Emily says she’s worried the crane may be too small to do the lift safely. Ferris responds defensively, saying he’s sure it will be fine.</a:t>
            </a:r>
          </a:p>
          <a:p>
            <a:pPr marL="342900" indent="-342900">
              <a:spcAft>
                <a:spcPts val="600"/>
              </a:spcAft>
              <a:buFont typeface="Arial" charset="0"/>
              <a:buChar char="•"/>
            </a:pPr>
            <a:r>
              <a:rPr lang="en-US" sz="2500" dirty="0"/>
              <a:t>As Ferris starts the lift and extends the boom, he feels the bed of the crane begin to shift and the outrigger starts lifting off the ground. Luckily, he’s able to retract the boom just in time to prevent a possible disaster.</a:t>
            </a:r>
          </a:p>
        </p:txBody>
      </p:sp>
      <p:sp>
        <p:nvSpPr>
          <p:cNvPr id="24" name="Rectangle 23" title="Decorative Boarder">
            <a:hlinkClick r:id="rId3"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title="Decorative Boarder"/>
          <p:cNvGrpSpPr/>
          <p:nvPr/>
        </p:nvGrpSpPr>
        <p:grpSpPr>
          <a:xfrm>
            <a:off x="47044" y="1433057"/>
            <a:ext cx="1506343" cy="269954"/>
            <a:chOff x="141352" y="1459269"/>
            <a:chExt cx="1506343" cy="269954"/>
          </a:xfrm>
        </p:grpSpPr>
        <p:sp>
          <p:nvSpPr>
            <p:cNvPr id="29" name="Rounded Rectangle 28"/>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49"/>
            <p:cNvGrpSpPr/>
            <p:nvPr/>
          </p:nvGrpSpPr>
          <p:grpSpPr>
            <a:xfrm>
              <a:off x="224715" y="1516377"/>
              <a:ext cx="101031" cy="146644"/>
              <a:chOff x="1524000" y="2971799"/>
              <a:chExt cx="838200" cy="1066800"/>
            </a:xfrm>
          </p:grpSpPr>
          <p:sp>
            <p:nvSpPr>
              <p:cNvPr id="32" name="Rectangle 31"/>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ounded Rectangle 30"/>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Oh Solar</a:t>
              </a:r>
            </a:p>
          </p:txBody>
        </p:sp>
      </p:grpSp>
      <p:pic>
        <p:nvPicPr>
          <p:cNvPr id="19" name="Picture 18" title="Home Button Icon">
            <a:hlinkClick r:id="rId4" action="ppaction://hlinksldjump" tooltip="FSL 1st Slide"/>
          </p:cNvPr>
          <p:cNvPicPr/>
          <p:nvPr/>
        </p:nvPicPr>
        <p:blipFill>
          <a:blip r:embed="rId5">
            <a:extLst>
              <a:ext uri="{28A0092B-C50C-407E-A947-70E740481C1C}">
                <a14:useLocalDpi xmlns:a14="http://schemas.microsoft.com/office/drawing/2010/main" val="0"/>
              </a:ext>
            </a:extLst>
          </a:blip>
          <a:srcRect/>
          <a:stretch>
            <a:fillRect/>
          </a:stretch>
        </p:blipFill>
        <p:spPr bwMode="auto">
          <a:xfrm>
            <a:off x="8480754" y="6241656"/>
            <a:ext cx="571500" cy="429260"/>
          </a:xfrm>
          <a:prstGeom prst="rect">
            <a:avLst/>
          </a:prstGeom>
          <a:noFill/>
        </p:spPr>
      </p:pic>
    </p:spTree>
    <p:extLst>
      <p:ext uri="{BB962C8B-B14F-4D97-AF65-F5344CB8AC3E}">
        <p14:creationId xmlns:p14="http://schemas.microsoft.com/office/powerpoint/2010/main" val="451515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39 Oh Solar Discussion Questions Outcome A</a:t>
            </a:r>
          </a:p>
        </p:txBody>
      </p:sp>
      <p:sp>
        <p:nvSpPr>
          <p:cNvPr id="17" name="Rounded Rectangle 16"/>
          <p:cNvSpPr/>
          <p:nvPr/>
        </p:nvSpPr>
        <p:spPr>
          <a:xfrm>
            <a:off x="1092601" y="2624174"/>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a:solidFill>
                  <a:schemeClr val="tx1"/>
                </a:solidFill>
              </a:rPr>
              <a:t>Discussion Questions:  </a:t>
            </a:r>
            <a:r>
              <a:rPr lang="en-US" sz="3500" b="1" dirty="0">
                <a:solidFill>
                  <a:srgbClr val="FF0000"/>
                </a:solidFill>
              </a:rPr>
              <a:t>Outcome A</a:t>
            </a:r>
          </a:p>
        </p:txBody>
      </p:sp>
      <p:pic>
        <p:nvPicPr>
          <p:cNvPr id="18" name="Picture 2" title="Question Bubble Icon"/>
          <p:cNvPicPr>
            <a:picLocks noChangeAspect="1" noChangeArrowheads="1"/>
          </p:cNvPicPr>
          <p:nvPr/>
        </p:nvPicPr>
        <p:blipFill>
          <a:blip r:embed="rId3"/>
          <a:srcRect l="11940"/>
          <a:stretch>
            <a:fillRect/>
          </a:stretch>
        </p:blipFill>
        <p:spPr bwMode="auto">
          <a:xfrm>
            <a:off x="7534464" y="2013209"/>
            <a:ext cx="962284" cy="853721"/>
          </a:xfrm>
          <a:prstGeom prst="rect">
            <a:avLst/>
          </a:prstGeom>
          <a:noFill/>
          <a:ln w="9525">
            <a:noFill/>
            <a:miter lim="800000"/>
            <a:headEnd/>
            <a:tailEnd/>
          </a:ln>
        </p:spPr>
      </p:pic>
      <p:sp>
        <p:nvSpPr>
          <p:cNvPr id="5" name="Rectangle 4"/>
          <p:cNvSpPr/>
          <p:nvPr/>
        </p:nvSpPr>
        <p:spPr>
          <a:xfrm>
            <a:off x="768927" y="3281680"/>
            <a:ext cx="7876309" cy="2246769"/>
          </a:xfrm>
          <a:prstGeom prst="rect">
            <a:avLst/>
          </a:prstGeom>
        </p:spPr>
        <p:txBody>
          <a:bodyPr wrap="square">
            <a:spAutoFit/>
          </a:bodyPr>
          <a:lstStyle/>
          <a:p>
            <a:pPr marL="342900" lvl="0" indent="-342900">
              <a:spcAft>
                <a:spcPts val="1200"/>
              </a:spcAft>
              <a:buFont typeface="+mj-lt"/>
              <a:buAutoNum type="arabicPeriod"/>
            </a:pPr>
            <a:r>
              <a:rPr lang="en-US" sz="2600" dirty="0"/>
              <a:t>What do you think about how Ferris handled this situation? </a:t>
            </a:r>
          </a:p>
          <a:p>
            <a:pPr marL="342900" lvl="0" indent="-342900">
              <a:spcAft>
                <a:spcPts val="1200"/>
              </a:spcAft>
              <a:buFont typeface="+mj-lt"/>
              <a:buAutoNum type="arabicPeriod"/>
            </a:pPr>
            <a:r>
              <a:rPr lang="en-US" sz="2600" dirty="0"/>
              <a:t>How might his decision to go ahead with the lift affect the likelihood that Emily and Ethan will feel comfortable raising safety issues in the future?</a:t>
            </a:r>
          </a:p>
        </p:txBody>
      </p:sp>
      <p:sp>
        <p:nvSpPr>
          <p:cNvPr id="24" name="Rectangle 23" title="Decorative Boarder">
            <a:hlinkClick r:id="rId4"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title="Decorative Boarder"/>
          <p:cNvGrpSpPr/>
          <p:nvPr/>
        </p:nvGrpSpPr>
        <p:grpSpPr>
          <a:xfrm>
            <a:off x="47044" y="1433057"/>
            <a:ext cx="1506343" cy="269954"/>
            <a:chOff x="141352" y="1459269"/>
            <a:chExt cx="1506343" cy="26995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Oh Solar</a:t>
              </a:r>
            </a:p>
          </p:txBody>
        </p:sp>
      </p:grpSp>
      <p:sp>
        <p:nvSpPr>
          <p:cNvPr id="6" name="Action Button: Custom 5" title="Home Button Icon">
            <a:hlinkClick r:id="rId5" action="ppaction://hlinksldjump" highlightClick="1"/>
          </p:cNvPr>
          <p:cNvSpPr/>
          <p:nvPr/>
        </p:nvSpPr>
        <p:spPr>
          <a:xfrm>
            <a:off x="8298310" y="5828804"/>
            <a:ext cx="775854" cy="849236"/>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title="Home Button Icon">
            <a:hlinkClick r:id="rId6" action="ppaction://hlinksldjump" tooltip="FSL 1st Slide"/>
          </p:cNvPr>
          <p:cNvPicPr/>
          <p:nvPr/>
        </p:nvPicPr>
        <p:blipFill>
          <a:blip r:embed="rId7">
            <a:extLst>
              <a:ext uri="{28A0092B-C50C-407E-A947-70E740481C1C}">
                <a14:useLocalDpi xmlns:a14="http://schemas.microsoft.com/office/drawing/2010/main" val="0"/>
              </a:ext>
            </a:extLst>
          </a:blip>
          <a:srcRect/>
          <a:stretch>
            <a:fillRect/>
          </a:stretch>
        </p:blipFill>
        <p:spPr bwMode="auto">
          <a:xfrm>
            <a:off x="8502664" y="6237321"/>
            <a:ext cx="571500" cy="429260"/>
          </a:xfrm>
          <a:prstGeom prst="rect">
            <a:avLst/>
          </a:prstGeom>
          <a:noFill/>
        </p:spPr>
      </p:pic>
    </p:spTree>
    <p:extLst>
      <p:ext uri="{BB962C8B-B14F-4D97-AF65-F5344CB8AC3E}">
        <p14:creationId xmlns:p14="http://schemas.microsoft.com/office/powerpoint/2010/main" val="62296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Slide 4 Pillars Outcome A </a:t>
            </a:r>
          </a:p>
        </p:txBody>
      </p:sp>
      <p:pic>
        <p:nvPicPr>
          <p:cNvPr id="2050" name="Picture 2" descr="https://www.cpwr.com/sites/default/files/videos/5-pillars-of-safety-a.html" title="Pillars of Safety Outcome A video">
            <a:hlinkClick r:id="rId3" tooltip="Pillars of Safety Outcome A Video"/>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48" y="1946527"/>
            <a:ext cx="7340640" cy="41291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59935" y="6075637"/>
            <a:ext cx="1297343" cy="369332"/>
          </a:xfrm>
          <a:prstGeom prst="rect">
            <a:avLst/>
          </a:prstGeom>
          <a:noFill/>
        </p:spPr>
        <p:txBody>
          <a:bodyPr wrap="none" rtlCol="0">
            <a:spAutoFit/>
          </a:bodyPr>
          <a:lstStyle/>
          <a:p>
            <a:r>
              <a:rPr lang="en-US" b="1" i="1" dirty="0">
                <a:solidFill>
                  <a:schemeClr val="tx1">
                    <a:lumMod val="75000"/>
                    <a:lumOff val="25000"/>
                  </a:schemeClr>
                </a:solidFill>
              </a:rPr>
              <a:t>Outcome  A</a:t>
            </a:r>
          </a:p>
        </p:txBody>
      </p:sp>
      <p:sp>
        <p:nvSpPr>
          <p:cNvPr id="15" name="Rectangle 14" title="Decorative Boarder">
            <a:hlinkClick r:id="rId5"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title="Decorative Boarder">
            <a:hlinkClick r:id="" action="ppaction://hlinkshowjump?jump=firstslide"/>
          </p:cNvPr>
          <p:cNvSpPr/>
          <p:nvPr/>
        </p:nvSpPr>
        <p:spPr>
          <a:xfrm>
            <a:off x="8465949" y="6248400"/>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title="Decorative Boarder"/>
          <p:cNvGrpSpPr/>
          <p:nvPr/>
        </p:nvGrpSpPr>
        <p:grpSpPr>
          <a:xfrm>
            <a:off x="49746" y="1430318"/>
            <a:ext cx="1515868" cy="270070"/>
            <a:chOff x="131827" y="1945885"/>
            <a:chExt cx="1515868" cy="270070"/>
          </a:xfrm>
        </p:grpSpPr>
        <p:grpSp>
          <p:nvGrpSpPr>
            <p:cNvPr id="18" name="Group 8"/>
            <p:cNvGrpSpPr/>
            <p:nvPr/>
          </p:nvGrpSpPr>
          <p:grpSpPr>
            <a:xfrm>
              <a:off x="131827" y="1945885"/>
              <a:ext cx="275595" cy="260545"/>
              <a:chOff x="1227110" y="1752600"/>
              <a:chExt cx="1473834" cy="1319744"/>
            </a:xfrm>
          </p:grpSpPr>
          <p:sp>
            <p:nvSpPr>
              <p:cNvPr id="20" name="Rounded Rectangle 1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title="Video camera image"/>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9" name="Rounded Rectangle 18"/>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Pillars</a:t>
              </a:r>
            </a:p>
          </p:txBody>
        </p:sp>
      </p:grpSp>
      <p:pic>
        <p:nvPicPr>
          <p:cNvPr id="13" name="Picture 12" title="Home Button Icon">
            <a:hlinkClick r:id="rId7" action="ppaction://hlinksldjump" tooltip="FSL 1st Slide"/>
          </p:cNvPr>
          <p:cNvPicPr/>
          <p:nvPr/>
        </p:nvPicPr>
        <p:blipFill>
          <a:blip r:embed="rId8">
            <a:extLst>
              <a:ext uri="{28A0092B-C50C-407E-A947-70E740481C1C}">
                <a14:useLocalDpi xmlns:a14="http://schemas.microsoft.com/office/drawing/2010/main" val="0"/>
              </a:ext>
            </a:extLst>
          </a:blip>
          <a:srcRect/>
          <a:stretch>
            <a:fillRect/>
          </a:stretch>
        </p:blipFill>
        <p:spPr bwMode="auto">
          <a:xfrm>
            <a:off x="8465949" y="6260303"/>
            <a:ext cx="571500" cy="429260"/>
          </a:xfrm>
          <a:prstGeom prst="rect">
            <a:avLst/>
          </a:prstGeom>
          <a:noFill/>
        </p:spPr>
      </p:pic>
    </p:spTree>
    <p:extLst>
      <p:ext uri="{BB962C8B-B14F-4D97-AF65-F5344CB8AC3E}">
        <p14:creationId xmlns:p14="http://schemas.microsoft.com/office/powerpoint/2010/main" val="104827058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normAutofit fontScale="90000"/>
          </a:bodyPr>
          <a:lstStyle/>
          <a:p>
            <a:r>
              <a:rPr lang="en-US" dirty="0"/>
              <a:t>Slide 40 Oh Solar Outcome B Key Points</a:t>
            </a:r>
          </a:p>
        </p:txBody>
      </p:sp>
      <p:sp>
        <p:nvSpPr>
          <p:cNvPr id="24" name="Rectangle 23"/>
          <p:cNvSpPr/>
          <p:nvPr/>
        </p:nvSpPr>
        <p:spPr>
          <a:xfrm>
            <a:off x="438679" y="1575823"/>
            <a:ext cx="8266643" cy="630942"/>
          </a:xfrm>
          <a:prstGeom prst="rect">
            <a:avLst/>
          </a:prstGeom>
        </p:spPr>
        <p:txBody>
          <a:bodyPr wrap="square">
            <a:spAutoFit/>
          </a:bodyPr>
          <a:lstStyle/>
          <a:p>
            <a:pPr algn="ctr">
              <a:spcAft>
                <a:spcPts val="1200"/>
              </a:spcAft>
            </a:pPr>
            <a:r>
              <a:rPr lang="en-US" sz="3500" b="1" dirty="0">
                <a:solidFill>
                  <a:srgbClr val="FF0000"/>
                </a:solidFill>
              </a:rPr>
              <a:t>Outcome B – Key Points</a:t>
            </a:r>
          </a:p>
        </p:txBody>
      </p:sp>
      <p:sp>
        <p:nvSpPr>
          <p:cNvPr id="2" name="Rectangle 1"/>
          <p:cNvSpPr/>
          <p:nvPr/>
        </p:nvSpPr>
        <p:spPr>
          <a:xfrm>
            <a:off x="243234" y="2364625"/>
            <a:ext cx="8584351" cy="4093428"/>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a:t>When Ferris asks his crew to get the slings and attach them to the mounting structure, he hears Emily say she’s worried the crane may be too small to do the lift safety. </a:t>
            </a:r>
          </a:p>
          <a:p>
            <a:pPr marL="342900" indent="-342900">
              <a:spcAft>
                <a:spcPts val="600"/>
              </a:spcAft>
              <a:buFont typeface="Arial" charset="0"/>
              <a:buChar char="•"/>
            </a:pPr>
            <a:r>
              <a:rPr lang="en-US" sz="2500" dirty="0"/>
              <a:t>He realizes that if he ignores her comment, his role as a safety leader will be greatly weaken and his expectation that his crew voice safety concerns will be meaningless. </a:t>
            </a:r>
          </a:p>
          <a:p>
            <a:pPr marL="342900" indent="-342900">
              <a:spcAft>
                <a:spcPts val="600"/>
              </a:spcAft>
              <a:buFont typeface="Arial" charset="0"/>
              <a:buChar char="•"/>
            </a:pPr>
            <a:r>
              <a:rPr lang="en-US" sz="2500" dirty="0"/>
              <a:t>Ferris decides not to use the smaller crane and tells the crew that although the GC may not be happy, he is going to postpone the lift. He thanks Emily for having the courage to speak up about her concern. </a:t>
            </a:r>
          </a:p>
        </p:txBody>
      </p:sp>
      <p:sp>
        <p:nvSpPr>
          <p:cNvPr id="21" name="Rectangle 20" title="Decorative Boarder">
            <a:hlinkClick r:id="rId3"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24" title="Decorative Boarder"/>
          <p:cNvGrpSpPr/>
          <p:nvPr/>
        </p:nvGrpSpPr>
        <p:grpSpPr>
          <a:xfrm>
            <a:off x="47044" y="1433057"/>
            <a:ext cx="1506343" cy="269954"/>
            <a:chOff x="141352" y="1459269"/>
            <a:chExt cx="1506343" cy="269954"/>
          </a:xfrm>
        </p:grpSpPr>
        <p:sp>
          <p:nvSpPr>
            <p:cNvPr id="26" name="Rounded Rectangle 25"/>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49"/>
            <p:cNvGrpSpPr/>
            <p:nvPr/>
          </p:nvGrpSpPr>
          <p:grpSpPr>
            <a:xfrm>
              <a:off x="224715" y="1516377"/>
              <a:ext cx="101031" cy="146644"/>
              <a:chOff x="1524000" y="2971799"/>
              <a:chExt cx="838200" cy="1066800"/>
            </a:xfrm>
          </p:grpSpPr>
          <p:sp>
            <p:nvSpPr>
              <p:cNvPr id="29" name="Rectangle 28"/>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Rounded Rectangle 27"/>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Oh Solar</a:t>
              </a:r>
            </a:p>
          </p:txBody>
        </p:sp>
      </p:grpSp>
      <p:pic>
        <p:nvPicPr>
          <p:cNvPr id="19" name="Picture 18" title="Home Button Icon">
            <a:hlinkClick r:id="rId4" action="ppaction://hlinksldjump" tooltip="FSL 1st Slide"/>
          </p:cNvPr>
          <p:cNvPicPr/>
          <p:nvPr/>
        </p:nvPicPr>
        <p:blipFill>
          <a:blip r:embed="rId5">
            <a:extLst>
              <a:ext uri="{28A0092B-C50C-407E-A947-70E740481C1C}">
                <a14:useLocalDpi xmlns:a14="http://schemas.microsoft.com/office/drawing/2010/main" val="0"/>
              </a:ext>
            </a:extLst>
          </a:blip>
          <a:srcRect/>
          <a:stretch>
            <a:fillRect/>
          </a:stretch>
        </p:blipFill>
        <p:spPr bwMode="auto">
          <a:xfrm>
            <a:off x="8522664" y="6241656"/>
            <a:ext cx="571500" cy="429260"/>
          </a:xfrm>
          <a:prstGeom prst="rect">
            <a:avLst/>
          </a:prstGeom>
          <a:noFill/>
        </p:spPr>
      </p:pic>
    </p:spTree>
    <p:extLst>
      <p:ext uri="{BB962C8B-B14F-4D97-AF65-F5344CB8AC3E}">
        <p14:creationId xmlns:p14="http://schemas.microsoft.com/office/powerpoint/2010/main" val="260863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41 Oh Solar Discussion Questions Outcome B</a:t>
            </a:r>
          </a:p>
        </p:txBody>
      </p:sp>
      <p:sp>
        <p:nvSpPr>
          <p:cNvPr id="16" name="Rounded Rectangle 15"/>
          <p:cNvSpPr/>
          <p:nvPr/>
        </p:nvSpPr>
        <p:spPr>
          <a:xfrm>
            <a:off x="1092601" y="2624174"/>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a:solidFill>
                  <a:schemeClr val="tx1"/>
                </a:solidFill>
              </a:rPr>
              <a:t>Discussion Questions:  </a:t>
            </a:r>
            <a:r>
              <a:rPr lang="en-US" sz="3500" b="1" dirty="0">
                <a:solidFill>
                  <a:srgbClr val="FF0000"/>
                </a:solidFill>
              </a:rPr>
              <a:t>Outcome B</a:t>
            </a:r>
          </a:p>
        </p:txBody>
      </p:sp>
      <p:pic>
        <p:nvPicPr>
          <p:cNvPr id="17" name="Picture 2" title="Question Bubble Icon"/>
          <p:cNvPicPr>
            <a:picLocks noChangeAspect="1" noChangeArrowheads="1"/>
          </p:cNvPicPr>
          <p:nvPr/>
        </p:nvPicPr>
        <p:blipFill>
          <a:blip r:embed="rId3"/>
          <a:srcRect l="11940"/>
          <a:stretch>
            <a:fillRect/>
          </a:stretch>
        </p:blipFill>
        <p:spPr bwMode="auto">
          <a:xfrm>
            <a:off x="7534464" y="2013209"/>
            <a:ext cx="962284" cy="853721"/>
          </a:xfrm>
          <a:prstGeom prst="rect">
            <a:avLst/>
          </a:prstGeom>
          <a:noFill/>
          <a:ln w="9525">
            <a:noFill/>
            <a:miter lim="800000"/>
            <a:headEnd/>
            <a:tailEnd/>
          </a:ln>
        </p:spPr>
      </p:pic>
      <p:sp>
        <p:nvSpPr>
          <p:cNvPr id="3" name="Rectangle 2"/>
          <p:cNvSpPr/>
          <p:nvPr/>
        </p:nvSpPr>
        <p:spPr>
          <a:xfrm>
            <a:off x="810492" y="3282123"/>
            <a:ext cx="7686256" cy="1846659"/>
          </a:xfrm>
          <a:prstGeom prst="rect">
            <a:avLst/>
          </a:prstGeom>
        </p:spPr>
        <p:txBody>
          <a:bodyPr wrap="square">
            <a:spAutoFit/>
          </a:bodyPr>
          <a:lstStyle/>
          <a:p>
            <a:pPr marL="342900" indent="-342900">
              <a:spcAft>
                <a:spcPts val="1200"/>
              </a:spcAft>
              <a:buFont typeface="+mj-lt"/>
              <a:buAutoNum type="arabicPeriod"/>
            </a:pPr>
            <a:r>
              <a:rPr lang="en-US" sz="2600" dirty="0"/>
              <a:t>Which of the leadership skills did Ferris demonstrate this time?</a:t>
            </a:r>
          </a:p>
          <a:p>
            <a:pPr marL="342900" indent="-342900">
              <a:spcAft>
                <a:spcPts val="1200"/>
              </a:spcAft>
              <a:buFont typeface="+mj-lt"/>
              <a:buAutoNum type="arabicPeriod"/>
            </a:pPr>
            <a:r>
              <a:rPr lang="en-US" sz="2600" dirty="0"/>
              <a:t>Describe how this ending differed from the first one and what the impact might be on the crew.</a:t>
            </a:r>
          </a:p>
        </p:txBody>
      </p:sp>
      <p:sp>
        <p:nvSpPr>
          <p:cNvPr id="25" name="Rectangle 24" title="Decorative Boarder">
            <a:hlinkClick r:id="rId4" action="ppaction://hlinksldjump"/>
          </p:cNvPr>
          <p:cNvSpPr/>
          <p:nvPr/>
        </p:nvSpPr>
        <p:spPr>
          <a:xfrm>
            <a:off x="8479204" y="629466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title="Decorative Boarder"/>
          <p:cNvGrpSpPr/>
          <p:nvPr/>
        </p:nvGrpSpPr>
        <p:grpSpPr>
          <a:xfrm>
            <a:off x="47044" y="1433057"/>
            <a:ext cx="1506343" cy="269954"/>
            <a:chOff x="141352" y="1459269"/>
            <a:chExt cx="1506343" cy="269954"/>
          </a:xfrm>
        </p:grpSpPr>
        <p:sp>
          <p:nvSpPr>
            <p:cNvPr id="28" name="Rounded Rectangle 2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49"/>
            <p:cNvGrpSpPr/>
            <p:nvPr/>
          </p:nvGrpSpPr>
          <p:grpSpPr>
            <a:xfrm>
              <a:off x="224715" y="1516377"/>
              <a:ext cx="101031" cy="146644"/>
              <a:chOff x="1524000" y="2971799"/>
              <a:chExt cx="838200" cy="1066800"/>
            </a:xfrm>
          </p:grpSpPr>
          <p:sp>
            <p:nvSpPr>
              <p:cNvPr id="31" name="Rectangle 3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ounded Rectangle 29"/>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Oh Solar</a:t>
              </a:r>
            </a:p>
          </p:txBody>
        </p:sp>
      </p:grpSp>
      <p:pic>
        <p:nvPicPr>
          <p:cNvPr id="20" name="Picture 19" title="Home Button Icon">
            <a:hlinkClick r:id="rId5" action="ppaction://hlinksldjump" tooltip="FSL 1st Slide"/>
          </p:cNvPr>
          <p:cNvPicPr/>
          <p:nvPr/>
        </p:nvPicPr>
        <p:blipFill>
          <a:blip r:embed="rId6">
            <a:extLst>
              <a:ext uri="{28A0092B-C50C-407E-A947-70E740481C1C}">
                <a14:useLocalDpi xmlns:a14="http://schemas.microsoft.com/office/drawing/2010/main" val="0"/>
              </a:ext>
            </a:extLst>
          </a:blip>
          <a:srcRect/>
          <a:stretch>
            <a:fillRect/>
          </a:stretch>
        </p:blipFill>
        <p:spPr bwMode="auto">
          <a:xfrm>
            <a:off x="8496748" y="6268164"/>
            <a:ext cx="571500" cy="429260"/>
          </a:xfrm>
          <a:prstGeom prst="rect">
            <a:avLst/>
          </a:prstGeom>
          <a:noFill/>
        </p:spPr>
      </p:pic>
    </p:spTree>
    <p:extLst>
      <p:ext uri="{BB962C8B-B14F-4D97-AF65-F5344CB8AC3E}">
        <p14:creationId xmlns:p14="http://schemas.microsoft.com/office/powerpoint/2010/main" val="76658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42 Oh Solar Mio Situation Video</a:t>
            </a:r>
          </a:p>
        </p:txBody>
      </p:sp>
      <p:pic>
        <p:nvPicPr>
          <p:cNvPr id="12" name="Picture 2" descr="https://www.cpwr.com/sites/default/files/videos/7-oh-solar-mio-main-scenario.html" title="Oh Solar Mio Main Scenario Video">
            <a:hlinkClick r:id="rId3" tooltip="Oh Solar Mio Main Scenario Video"/>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504" y="1970087"/>
            <a:ext cx="7338754" cy="41280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59936" y="6098136"/>
            <a:ext cx="1051891" cy="369332"/>
          </a:xfrm>
          <a:prstGeom prst="rect">
            <a:avLst/>
          </a:prstGeom>
          <a:noFill/>
        </p:spPr>
        <p:txBody>
          <a:bodyPr wrap="none" rtlCol="0">
            <a:spAutoFit/>
          </a:bodyPr>
          <a:lstStyle/>
          <a:p>
            <a:r>
              <a:rPr lang="en-US" b="1" i="1" dirty="0">
                <a:solidFill>
                  <a:schemeClr val="tx1">
                    <a:lumMod val="75000"/>
                    <a:lumOff val="25000"/>
                  </a:schemeClr>
                </a:solidFill>
              </a:rPr>
              <a:t>Situation</a:t>
            </a:r>
          </a:p>
        </p:txBody>
      </p:sp>
      <p:sp>
        <p:nvSpPr>
          <p:cNvPr id="11" name="Rectangle 10" title="Decorative Boarder">
            <a:hlinkClick r:id="rId5"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title="Decorative Boarder">
            <a:hlinkClick r:id="" action="ppaction://hlinkshowjump?jump=firstslide"/>
          </p:cNvPr>
          <p:cNvSpPr/>
          <p:nvPr/>
        </p:nvSpPr>
        <p:spPr>
          <a:xfrm>
            <a:off x="8465949" y="627931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title="Decorative Boarder"/>
          <p:cNvGrpSpPr/>
          <p:nvPr/>
        </p:nvGrpSpPr>
        <p:grpSpPr>
          <a:xfrm>
            <a:off x="47199" y="1433356"/>
            <a:ext cx="1516728" cy="295478"/>
            <a:chOff x="130967" y="2396428"/>
            <a:chExt cx="1516728" cy="295478"/>
          </a:xfrm>
        </p:grpSpPr>
        <p:sp>
          <p:nvSpPr>
            <p:cNvPr id="17" name="Rounded Rectangle 16"/>
            <p:cNvSpPr/>
            <p:nvPr/>
          </p:nvSpPr>
          <p:spPr>
            <a:xfrm>
              <a:off x="130967" y="2405953"/>
              <a:ext cx="266155" cy="238328"/>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title="Construction Project Manager Icon"/>
            <p:cNvPicPr>
              <a:picLocks noChangeAspect="1"/>
            </p:cNvPicPr>
            <p:nvPr/>
          </p:nvPicPr>
          <p:blipFill>
            <a:blip r:embed="rId6" cstate="print">
              <a:clrChange>
                <a:clrFrom>
                  <a:srgbClr val="FFFFFF"/>
                </a:clrFrom>
                <a:clrTo>
                  <a:srgbClr val="FFFFFF">
                    <a:alpha val="0"/>
                  </a:srgbClr>
                </a:clrTo>
              </a:clrChange>
            </a:blip>
            <a:srcRect l="77500" t="77500"/>
            <a:stretch>
              <a:fillRect/>
            </a:stretch>
          </p:blipFill>
          <p:spPr>
            <a:xfrm>
              <a:off x="147010" y="2428553"/>
              <a:ext cx="271623" cy="263353"/>
            </a:xfrm>
            <a:prstGeom prst="rect">
              <a:avLst/>
            </a:prstGeom>
          </p:spPr>
        </p:pic>
        <p:sp>
          <p:nvSpPr>
            <p:cNvPr id="19" name="Rounded Rectangle 18"/>
            <p:cNvSpPr/>
            <p:nvPr/>
          </p:nvSpPr>
          <p:spPr>
            <a:xfrm>
              <a:off x="501581" y="2396428"/>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Oh Solar</a:t>
              </a:r>
            </a:p>
          </p:txBody>
        </p:sp>
      </p:grpSp>
      <p:pic>
        <p:nvPicPr>
          <p:cNvPr id="14" name="Picture 13" title="Home Button Icon"/>
          <p:cNvPicPr/>
          <p:nvPr/>
        </p:nvPicPr>
        <p:blipFill>
          <a:blip r:embed="rId7">
            <a:extLst>
              <a:ext uri="{28A0092B-C50C-407E-A947-70E740481C1C}">
                <a14:useLocalDpi xmlns:a14="http://schemas.microsoft.com/office/drawing/2010/main" val="0"/>
              </a:ext>
            </a:extLst>
          </a:blip>
          <a:srcRect/>
          <a:stretch>
            <a:fillRect/>
          </a:stretch>
        </p:blipFill>
        <p:spPr bwMode="auto">
          <a:xfrm>
            <a:off x="8512602" y="6241656"/>
            <a:ext cx="571500" cy="429260"/>
          </a:xfrm>
          <a:prstGeom prst="rect">
            <a:avLst/>
          </a:prstGeom>
          <a:noFill/>
        </p:spPr>
      </p:pic>
    </p:spTree>
    <p:extLst>
      <p:ext uri="{BB962C8B-B14F-4D97-AF65-F5344CB8AC3E}">
        <p14:creationId xmlns:p14="http://schemas.microsoft.com/office/powerpoint/2010/main" val="164392381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43 Oh Solar Outcome A &amp; Discussion Questions for Outcome A</a:t>
            </a:r>
          </a:p>
        </p:txBody>
      </p:sp>
      <p:sp>
        <p:nvSpPr>
          <p:cNvPr id="10" name="Rectangle 9"/>
          <p:cNvSpPr/>
          <p:nvPr/>
        </p:nvSpPr>
        <p:spPr>
          <a:xfrm>
            <a:off x="438679" y="1921151"/>
            <a:ext cx="8266643" cy="630942"/>
          </a:xfrm>
          <a:prstGeom prst="rect">
            <a:avLst/>
          </a:prstGeom>
        </p:spPr>
        <p:txBody>
          <a:bodyPr wrap="square">
            <a:spAutoFit/>
          </a:bodyPr>
          <a:lstStyle/>
          <a:p>
            <a:pPr algn="ctr">
              <a:spcAft>
                <a:spcPts val="1200"/>
              </a:spcAft>
            </a:pPr>
            <a:r>
              <a:rPr lang="en-US" sz="3500" b="1" dirty="0">
                <a:solidFill>
                  <a:srgbClr val="FF0000"/>
                </a:solidFill>
              </a:rPr>
              <a:t>Outcome A</a:t>
            </a:r>
          </a:p>
        </p:txBody>
      </p:sp>
      <p:sp>
        <p:nvSpPr>
          <p:cNvPr id="8" name="Rectangle 7"/>
          <p:cNvSpPr/>
          <p:nvPr/>
        </p:nvSpPr>
        <p:spPr>
          <a:xfrm>
            <a:off x="834390" y="2549638"/>
            <a:ext cx="7501890" cy="1292662"/>
          </a:xfrm>
          <a:prstGeom prst="rect">
            <a:avLst/>
          </a:prstGeom>
          <a:ln>
            <a:solidFill>
              <a:srgbClr val="5FBAF3"/>
            </a:solidFill>
          </a:ln>
        </p:spPr>
        <p:txBody>
          <a:bodyPr wrap="square">
            <a:spAutoFit/>
          </a:bodyPr>
          <a:lstStyle/>
          <a:p>
            <a:r>
              <a:rPr lang="en-US" sz="2600" dirty="0"/>
              <a:t>Please role play the conversation between Emily and Ferris when she tries to tell him she’s concerned about the lift. </a:t>
            </a:r>
            <a:r>
              <a:rPr lang="en-US" sz="2600" b="1" dirty="0"/>
              <a:t>DO NOT </a:t>
            </a:r>
            <a:r>
              <a:rPr lang="en-US" sz="2600" dirty="0"/>
              <a:t>use any of the 5 leadership skills.</a:t>
            </a:r>
          </a:p>
        </p:txBody>
      </p:sp>
      <p:sp>
        <p:nvSpPr>
          <p:cNvPr id="11" name="Content Placeholder 3"/>
          <p:cNvSpPr txBox="1">
            <a:spLocks/>
          </p:cNvSpPr>
          <p:nvPr/>
        </p:nvSpPr>
        <p:spPr>
          <a:xfrm>
            <a:off x="1195222" y="4453637"/>
            <a:ext cx="6983578" cy="191696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None/>
            </a:pPr>
            <a:r>
              <a:rPr lang="en-US" sz="2600" b="1" dirty="0">
                <a:solidFill>
                  <a:srgbClr val="FF0000"/>
                </a:solidFill>
              </a:rPr>
              <a:t>Discussion Questions for Outcome A</a:t>
            </a:r>
            <a:endParaRPr lang="en-US" sz="2600" dirty="0">
              <a:solidFill>
                <a:srgbClr val="FF0000"/>
              </a:solidFill>
            </a:endParaRPr>
          </a:p>
          <a:p>
            <a:pPr marL="457200" indent="-457200">
              <a:spcBef>
                <a:spcPts val="0"/>
              </a:spcBef>
              <a:spcAft>
                <a:spcPts val="600"/>
              </a:spcAft>
              <a:buFont typeface="+mj-lt"/>
              <a:buAutoNum type="arabicPeriod"/>
            </a:pPr>
            <a:r>
              <a:rPr lang="en-US" sz="2600" dirty="0"/>
              <a:t>Emily, what did you say to Ferris?</a:t>
            </a:r>
          </a:p>
          <a:p>
            <a:pPr marL="457200" indent="-457200">
              <a:spcBef>
                <a:spcPts val="0"/>
              </a:spcBef>
              <a:spcAft>
                <a:spcPts val="600"/>
              </a:spcAft>
              <a:buFont typeface="+mj-lt"/>
              <a:buAutoNum type="arabicPeriod"/>
            </a:pPr>
            <a:r>
              <a:rPr lang="en-US" sz="2600" dirty="0"/>
              <a:t>Ferris, how did you respond?</a:t>
            </a:r>
          </a:p>
        </p:txBody>
      </p:sp>
      <p:sp>
        <p:nvSpPr>
          <p:cNvPr id="14" name="Rectangle 13" title="Decorative Boarder">
            <a:hlinkClick r:id="rId3"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title="Decorative Boarder">
            <a:hlinkClick r:id="" action="ppaction://hlinkshowjump?jump=firstslide"/>
          </p:cNvPr>
          <p:cNvSpPr/>
          <p:nvPr/>
        </p:nvSpPr>
        <p:spPr>
          <a:xfrm>
            <a:off x="8465949" y="6268164"/>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title="Decorative Boarder"/>
          <p:cNvGrpSpPr/>
          <p:nvPr/>
        </p:nvGrpSpPr>
        <p:grpSpPr>
          <a:xfrm>
            <a:off x="47199" y="1433356"/>
            <a:ext cx="1516728" cy="295478"/>
            <a:chOff x="130967" y="2396428"/>
            <a:chExt cx="1516728" cy="295478"/>
          </a:xfrm>
        </p:grpSpPr>
        <p:sp>
          <p:nvSpPr>
            <p:cNvPr id="19" name="Rounded Rectangle 18"/>
            <p:cNvSpPr/>
            <p:nvPr/>
          </p:nvSpPr>
          <p:spPr>
            <a:xfrm>
              <a:off x="130967" y="2405953"/>
              <a:ext cx="266155" cy="238328"/>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title="Construction Project Manager"/>
            <p:cNvPicPr>
              <a:picLocks noChangeAspect="1"/>
            </p:cNvPicPr>
            <p:nvPr/>
          </p:nvPicPr>
          <p:blipFill>
            <a:blip r:embed="rId4" cstate="print">
              <a:clrChange>
                <a:clrFrom>
                  <a:srgbClr val="FFFFFF"/>
                </a:clrFrom>
                <a:clrTo>
                  <a:srgbClr val="FFFFFF">
                    <a:alpha val="0"/>
                  </a:srgbClr>
                </a:clrTo>
              </a:clrChange>
            </a:blip>
            <a:srcRect l="77500" t="77500"/>
            <a:stretch>
              <a:fillRect/>
            </a:stretch>
          </p:blipFill>
          <p:spPr>
            <a:xfrm>
              <a:off x="147010" y="2428553"/>
              <a:ext cx="271623" cy="263353"/>
            </a:xfrm>
            <a:prstGeom prst="rect">
              <a:avLst/>
            </a:prstGeom>
          </p:spPr>
        </p:pic>
        <p:sp>
          <p:nvSpPr>
            <p:cNvPr id="21" name="Rounded Rectangle 20"/>
            <p:cNvSpPr/>
            <p:nvPr/>
          </p:nvSpPr>
          <p:spPr>
            <a:xfrm>
              <a:off x="501581" y="2396428"/>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Oh Solar</a:t>
              </a:r>
            </a:p>
          </p:txBody>
        </p:sp>
      </p:grpSp>
      <p:pic>
        <p:nvPicPr>
          <p:cNvPr id="18" name="Picture 17" title="Home Button Icon">
            <a:hlinkClick r:id="rId5" action="ppaction://hlinksldjump" tooltip="FSL 1st Slide"/>
          </p:cNvPr>
          <p:cNvPicPr/>
          <p:nvPr/>
        </p:nvPicPr>
        <p:blipFill>
          <a:blip r:embed="rId6">
            <a:extLst>
              <a:ext uri="{28A0092B-C50C-407E-A947-70E740481C1C}">
                <a14:useLocalDpi xmlns:a14="http://schemas.microsoft.com/office/drawing/2010/main" val="0"/>
              </a:ext>
            </a:extLst>
          </a:blip>
          <a:srcRect/>
          <a:stretch>
            <a:fillRect/>
          </a:stretch>
        </p:blipFill>
        <p:spPr bwMode="auto">
          <a:xfrm>
            <a:off x="8469215" y="6241656"/>
            <a:ext cx="571500" cy="429260"/>
          </a:xfrm>
          <a:prstGeom prst="rect">
            <a:avLst/>
          </a:prstGeom>
          <a:noFill/>
        </p:spPr>
      </p:pic>
    </p:spTree>
    <p:extLst>
      <p:ext uri="{BB962C8B-B14F-4D97-AF65-F5344CB8AC3E}">
        <p14:creationId xmlns:p14="http://schemas.microsoft.com/office/powerpoint/2010/main" val="37709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a:t>Slide 45 Takeaways</a:t>
            </a:r>
          </a:p>
        </p:txBody>
      </p:sp>
      <p:sp>
        <p:nvSpPr>
          <p:cNvPr id="2" name="TextBox 1"/>
          <p:cNvSpPr txBox="1"/>
          <p:nvPr/>
        </p:nvSpPr>
        <p:spPr>
          <a:xfrm>
            <a:off x="3519564" y="1437925"/>
            <a:ext cx="2174250" cy="630942"/>
          </a:xfrm>
          <a:prstGeom prst="rect">
            <a:avLst/>
          </a:prstGeom>
          <a:noFill/>
        </p:spPr>
        <p:txBody>
          <a:bodyPr wrap="none" rtlCol="0">
            <a:spAutoFit/>
          </a:bodyPr>
          <a:lstStyle/>
          <a:p>
            <a:r>
              <a:rPr lang="en-US" sz="3500" b="1" dirty="0">
                <a:solidFill>
                  <a:srgbClr val="FF0000"/>
                </a:solidFill>
              </a:rPr>
              <a:t>Takeaways</a:t>
            </a:r>
          </a:p>
        </p:txBody>
      </p:sp>
      <p:sp>
        <p:nvSpPr>
          <p:cNvPr id="3" name="TextBox 2"/>
          <p:cNvSpPr txBox="1"/>
          <p:nvPr/>
        </p:nvSpPr>
        <p:spPr>
          <a:xfrm>
            <a:off x="505235" y="2117317"/>
            <a:ext cx="8479746" cy="4524315"/>
          </a:xfrm>
          <a:prstGeom prst="rect">
            <a:avLst/>
          </a:prstGeom>
          <a:noFill/>
        </p:spPr>
        <p:txBody>
          <a:bodyPr wrap="square" rtlCol="0">
            <a:spAutoFit/>
          </a:bodyPr>
          <a:lstStyle/>
          <a:p>
            <a:pPr marL="342900" indent="-342900">
              <a:buClr>
                <a:srgbClr val="FF0000"/>
              </a:buClr>
              <a:buSzPct val="105000"/>
              <a:buFont typeface="Calibri" panose="020F0502020204030204" pitchFamily="34" charset="0"/>
              <a:buChar char="•"/>
            </a:pPr>
            <a:r>
              <a:rPr lang="en-US" sz="2400" dirty="0"/>
              <a:t>It takes </a:t>
            </a:r>
            <a:r>
              <a:rPr lang="en-US" sz="2400" b="1" dirty="0"/>
              <a:t>COURAGE</a:t>
            </a:r>
            <a:r>
              <a:rPr lang="en-US" sz="2400" dirty="0"/>
              <a:t> to be a leader.</a:t>
            </a:r>
          </a:p>
          <a:p>
            <a:pPr marL="342900" indent="-342900">
              <a:buClr>
                <a:srgbClr val="FF0000"/>
              </a:buClr>
              <a:buSzPct val="105000"/>
              <a:buFont typeface="Calibri" panose="020F0502020204030204" pitchFamily="34" charset="0"/>
              <a:buChar char="•"/>
            </a:pPr>
            <a:r>
              <a:rPr lang="en-US" sz="2400" dirty="0"/>
              <a:t>It takes </a:t>
            </a:r>
            <a:r>
              <a:rPr lang="en-US" sz="2400" b="1" dirty="0"/>
              <a:t>COURAGE</a:t>
            </a:r>
            <a:r>
              <a:rPr lang="en-US" sz="2400" dirty="0"/>
              <a:t> to speak up.</a:t>
            </a:r>
          </a:p>
          <a:p>
            <a:pPr marL="342900" indent="-342900">
              <a:buClr>
                <a:srgbClr val="FF0000"/>
              </a:buClr>
              <a:buSzPct val="105000"/>
              <a:buFont typeface="Calibri" panose="020F0502020204030204" pitchFamily="34" charset="0"/>
              <a:buChar char="•"/>
            </a:pPr>
            <a:r>
              <a:rPr lang="en-US" sz="2400" dirty="0"/>
              <a:t>These skills can easily be inserted into the daily workflow and productivity will not be effected.</a:t>
            </a:r>
          </a:p>
          <a:p>
            <a:pPr marL="342900" indent="-342900">
              <a:buClr>
                <a:srgbClr val="FF0000"/>
              </a:buClr>
              <a:buSzPct val="105000"/>
              <a:buFont typeface="Calibri" panose="020F0502020204030204" pitchFamily="34" charset="0"/>
              <a:buChar char="•"/>
            </a:pPr>
            <a:r>
              <a:rPr lang="en-US" sz="2400" dirty="0"/>
              <a:t>Leaders…</a:t>
            </a:r>
          </a:p>
          <a:p>
            <a:pPr marL="914400" lvl="1" indent="-457200">
              <a:buClr>
                <a:srgbClr val="FF0000"/>
              </a:buClr>
              <a:buSzPct val="105000"/>
              <a:buFont typeface="Calibri" panose="020F0502020204030204" pitchFamily="34" charset="0"/>
              <a:buChar char="•"/>
            </a:pPr>
            <a:r>
              <a:rPr lang="en-US" sz="2400" dirty="0"/>
              <a:t>Lead by example</a:t>
            </a:r>
          </a:p>
          <a:p>
            <a:pPr marL="914400" lvl="1" indent="-457200">
              <a:buClr>
                <a:srgbClr val="FF0000"/>
              </a:buClr>
              <a:buSzPct val="105000"/>
              <a:buFont typeface="Calibri" panose="020F0502020204030204" pitchFamily="34" charset="0"/>
              <a:buChar char="•"/>
            </a:pPr>
            <a:r>
              <a:rPr lang="en-US" sz="2400" dirty="0"/>
              <a:t>Engage and empower team member</a:t>
            </a:r>
          </a:p>
          <a:p>
            <a:pPr marL="914400" lvl="1" indent="-457200">
              <a:buClr>
                <a:srgbClr val="FF0000"/>
              </a:buClr>
              <a:buSzPct val="105000"/>
              <a:buFont typeface="Calibri" panose="020F0502020204030204" pitchFamily="34" charset="0"/>
              <a:buChar char="•"/>
            </a:pPr>
            <a:r>
              <a:rPr lang="en-US" sz="2400" dirty="0"/>
              <a:t>Actively listen and Practice 3-way communication</a:t>
            </a:r>
          </a:p>
          <a:p>
            <a:pPr marL="914400" lvl="1" indent="-457200">
              <a:buClr>
                <a:srgbClr val="FF0000"/>
              </a:buClr>
              <a:buSzPct val="105000"/>
              <a:buFont typeface="Calibri" panose="020F0502020204030204" pitchFamily="34" charset="0"/>
              <a:buChar char="•"/>
            </a:pPr>
            <a:r>
              <a:rPr lang="en-US" sz="2400" dirty="0"/>
              <a:t>Develop team members by teaching, coaching, and knowing how to give constructive feedback</a:t>
            </a:r>
          </a:p>
          <a:p>
            <a:pPr marL="914400" lvl="1" indent="-457200">
              <a:buClr>
                <a:srgbClr val="FF0000"/>
              </a:buClr>
              <a:buSzPct val="105000"/>
              <a:buFont typeface="Calibri" panose="020F0502020204030204" pitchFamily="34" charset="0"/>
              <a:buChar char="•"/>
            </a:pPr>
            <a:r>
              <a:rPr lang="en-US" sz="2400" dirty="0"/>
              <a:t>Recognize team members</a:t>
            </a:r>
          </a:p>
          <a:p>
            <a:pPr marL="342900" indent="-342900">
              <a:buClr>
                <a:srgbClr val="FF0000"/>
              </a:buClr>
              <a:buSzPct val="105000"/>
              <a:buFont typeface="Calibri" panose="020F0502020204030204" pitchFamily="34" charset="0"/>
              <a:buChar char="•"/>
            </a:pPr>
            <a:r>
              <a:rPr lang="en-US" sz="2400" dirty="0"/>
              <a:t>Leaders improve </a:t>
            </a:r>
            <a:r>
              <a:rPr lang="en-US" sz="2400" b="1" dirty="0"/>
              <a:t>SAFETY CLIMATE AND SAFETY OUTCOMES</a:t>
            </a:r>
            <a:endParaRPr lang="en-US" sz="2400" dirty="0"/>
          </a:p>
        </p:txBody>
      </p:sp>
    </p:spTree>
    <p:extLst>
      <p:ext uri="{BB962C8B-B14F-4D97-AF65-F5344CB8AC3E}">
        <p14:creationId xmlns:p14="http://schemas.microsoft.com/office/powerpoint/2010/main" val="133538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hidden="1"/>
          <p:cNvSpPr>
            <a:spLocks noGrp="1"/>
          </p:cNvSpPr>
          <p:nvPr>
            <p:ph type="title"/>
          </p:nvPr>
        </p:nvSpPr>
        <p:spPr/>
        <p:txBody>
          <a:bodyPr/>
          <a:lstStyle/>
          <a:p>
            <a:r>
              <a:rPr lang="en-US" dirty="0"/>
              <a:t>Slide 46</a:t>
            </a:r>
          </a:p>
        </p:txBody>
      </p:sp>
      <p:pic>
        <p:nvPicPr>
          <p:cNvPr id="1029" name="Picture 5" title="This module is a collaboration betw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91" y="1455577"/>
            <a:ext cx="8609013" cy="70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title="CPWR The Center for Construction Research and Traini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2515" y="2057400"/>
            <a:ext cx="4986635" cy="682437"/>
          </a:xfrm>
          <a:prstGeom prst="rect">
            <a:avLst/>
          </a:prstGeom>
          <a:noFill/>
          <a:ln w="9525">
            <a:noFill/>
            <a:miter lim="800000"/>
            <a:headEnd/>
            <a:tailEnd/>
          </a:ln>
        </p:spPr>
      </p:pic>
      <p:pic>
        <p:nvPicPr>
          <p:cNvPr id="4" name="Picture 3" title="University of Colorado Boulder Leeds School of Business"/>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3200" t="35000" r="3400" b="43200"/>
          <a:stretch/>
        </p:blipFill>
        <p:spPr>
          <a:xfrm>
            <a:off x="4507659" y="2739837"/>
            <a:ext cx="4352274" cy="1105071"/>
          </a:xfrm>
          <a:prstGeom prst="rect">
            <a:avLst/>
          </a:prstGeom>
          <a:noFill/>
          <a:ln>
            <a:noFill/>
          </a:ln>
        </p:spPr>
      </p:pic>
      <p:pic>
        <p:nvPicPr>
          <p:cNvPr id="8" name="Picture 7" title="Center for Health, Work &amp; Environment Colorado School of Public Health"/>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691" y="3962400"/>
            <a:ext cx="4548677" cy="639246"/>
          </a:xfrm>
          <a:prstGeom prst="rect">
            <a:avLst/>
          </a:prstGeom>
        </p:spPr>
      </p:pic>
      <p:pic>
        <p:nvPicPr>
          <p:cNvPr id="1026" name="Picture 2" title="Meta Media Training International, In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6400" y="4495800"/>
            <a:ext cx="2876163" cy="8250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916" y="5562600"/>
            <a:ext cx="9137084" cy="1138773"/>
          </a:xfrm>
          <a:prstGeom prst="rect">
            <a:avLst/>
          </a:prstGeom>
        </p:spPr>
        <p:txBody>
          <a:bodyPr wrap="square">
            <a:spAutoFit/>
          </a:bodyPr>
          <a:lstStyle/>
          <a:p>
            <a:pPr defTabSz="457200"/>
            <a:r>
              <a:rPr lang="en-US" sz="1200" dirty="0">
                <a:solidFill>
                  <a:prstClr val="black"/>
                </a:solidFill>
              </a:rPr>
              <a:t>(c) 2018, CPWR - The Center for Construction Research and Training.  All rights reserved.  These materials are made available free of charge by CPWR.  No content can be modified without CPWR's approval. CPWR is the research and training arm of North America's Building Trades Unions and serves the construction industry and its workers. (</a:t>
            </a:r>
            <a:r>
              <a:rPr lang="en-US" sz="1200" u="sng" dirty="0">
                <a:solidFill>
                  <a:prstClr val="black"/>
                </a:solidFill>
                <a:hlinkClick r:id="rId9" tooltip="CPWR website"/>
              </a:rPr>
              <a:t>http://www.cpwr.com/</a:t>
            </a:r>
            <a:r>
              <a:rPr lang="en-US" sz="1200" dirty="0">
                <a:solidFill>
                  <a:prstClr val="black"/>
                </a:solidFill>
              </a:rPr>
              <a:t>). </a:t>
            </a:r>
          </a:p>
          <a:p>
            <a:pPr defTabSz="457200"/>
            <a:endParaRPr lang="en-US" sz="800" dirty="0">
              <a:solidFill>
                <a:prstClr val="black"/>
              </a:solidFill>
            </a:endParaRPr>
          </a:p>
          <a:p>
            <a:pPr defTabSz="457200"/>
            <a:r>
              <a:rPr lang="en-US" sz="1200" dirty="0">
                <a:solidFill>
                  <a:prstClr val="black"/>
                </a:solidFill>
              </a:rPr>
              <a:t>Production of this training program was supported by NIOSH cooperative agreement OH009762.  The contents are solely the responsibility of the authors and do not necessarily represent the official views of NIOSH.</a:t>
            </a:r>
          </a:p>
        </p:txBody>
      </p:sp>
    </p:spTree>
    <p:extLst>
      <p:ext uri="{BB962C8B-B14F-4D97-AF65-F5344CB8AC3E}">
        <p14:creationId xmlns:p14="http://schemas.microsoft.com/office/powerpoint/2010/main" val="374642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5 Pillars Discussion Questions: Outcome A</a:t>
            </a:r>
          </a:p>
        </p:txBody>
      </p:sp>
      <p:sp>
        <p:nvSpPr>
          <p:cNvPr id="18" name="Rounded Rectangle 17"/>
          <p:cNvSpPr/>
          <p:nvPr/>
        </p:nvSpPr>
        <p:spPr>
          <a:xfrm>
            <a:off x="1092601" y="2624174"/>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a:solidFill>
                  <a:schemeClr val="tx1"/>
                </a:solidFill>
              </a:rPr>
              <a:t>Discussion Questions:  </a:t>
            </a:r>
            <a:r>
              <a:rPr lang="en-US" sz="3500" b="1" dirty="0">
                <a:solidFill>
                  <a:srgbClr val="FF0000"/>
                </a:solidFill>
              </a:rPr>
              <a:t>Outcome A</a:t>
            </a:r>
          </a:p>
        </p:txBody>
      </p:sp>
      <p:pic>
        <p:nvPicPr>
          <p:cNvPr id="19" name="Picture 2" title="Question Bubble Icon"/>
          <p:cNvPicPr>
            <a:picLocks noChangeAspect="1" noChangeArrowheads="1"/>
          </p:cNvPicPr>
          <p:nvPr/>
        </p:nvPicPr>
        <p:blipFill>
          <a:blip r:embed="rId3"/>
          <a:srcRect l="11940"/>
          <a:stretch>
            <a:fillRect/>
          </a:stretch>
        </p:blipFill>
        <p:spPr bwMode="auto">
          <a:xfrm>
            <a:off x="7534464" y="2013209"/>
            <a:ext cx="962284" cy="853721"/>
          </a:xfrm>
          <a:prstGeom prst="rect">
            <a:avLst/>
          </a:prstGeom>
          <a:noFill/>
          <a:ln w="9525">
            <a:noFill/>
            <a:miter lim="800000"/>
            <a:headEnd/>
            <a:tailEnd/>
          </a:ln>
        </p:spPr>
      </p:pic>
      <p:sp>
        <p:nvSpPr>
          <p:cNvPr id="15" name="Rectangle 14"/>
          <p:cNvSpPr/>
          <p:nvPr/>
        </p:nvSpPr>
        <p:spPr>
          <a:xfrm>
            <a:off x="672737" y="3281680"/>
            <a:ext cx="8181703" cy="2939266"/>
          </a:xfrm>
          <a:prstGeom prst="rect">
            <a:avLst/>
          </a:prstGeom>
        </p:spPr>
        <p:txBody>
          <a:bodyPr wrap="square">
            <a:spAutoFit/>
          </a:bodyPr>
          <a:lstStyle/>
          <a:p>
            <a:pPr marL="342900" indent="-342900">
              <a:spcAft>
                <a:spcPts val="1200"/>
              </a:spcAft>
              <a:buFont typeface="+mj-lt"/>
              <a:buAutoNum type="arabicPeriod"/>
            </a:pPr>
            <a:r>
              <a:rPr lang="en-US" sz="2600" dirty="0"/>
              <a:t>What are your thoughts on how Fred handled this situation?</a:t>
            </a:r>
          </a:p>
          <a:p>
            <a:pPr marL="342900" indent="-342900">
              <a:spcAft>
                <a:spcPts val="1200"/>
              </a:spcAft>
              <a:buFont typeface="+mj-lt"/>
              <a:buAutoNum type="arabicPeriod"/>
            </a:pPr>
            <a:r>
              <a:rPr lang="en-US" sz="2600" dirty="0"/>
              <a:t>What about Fay?</a:t>
            </a:r>
          </a:p>
          <a:p>
            <a:pPr marL="342900" indent="-342900">
              <a:spcAft>
                <a:spcPts val="1200"/>
              </a:spcAft>
              <a:buFont typeface="+mj-lt"/>
              <a:buAutoNum type="arabicPeriod"/>
            </a:pPr>
            <a:r>
              <a:rPr lang="en-US" sz="2600" dirty="0"/>
              <a:t>Do you think Fay’s approach will help Terrie and Tim learn how to properly inspect a scaffold?</a:t>
            </a:r>
          </a:p>
          <a:p>
            <a:pPr marL="342900" indent="-342900">
              <a:spcAft>
                <a:spcPts val="1200"/>
              </a:spcAft>
              <a:buFont typeface="+mj-lt"/>
              <a:buAutoNum type="arabicPeriod"/>
            </a:pPr>
            <a:endParaRPr lang="en-US" sz="2600" dirty="0"/>
          </a:p>
        </p:txBody>
      </p:sp>
      <p:sp>
        <p:nvSpPr>
          <p:cNvPr id="17" name="Rectangle 16" title="Decorative Boarder">
            <a:hlinkClick r:id="rId4"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title="Decorative Boarder">
            <a:hlinkClick r:id="" action="ppaction://hlinkshowjump?jump=firstslide"/>
          </p:cNvPr>
          <p:cNvSpPr/>
          <p:nvPr/>
        </p:nvSpPr>
        <p:spPr>
          <a:xfrm>
            <a:off x="8496748"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title="Decorative Boarder"/>
          <p:cNvGrpSpPr/>
          <p:nvPr/>
        </p:nvGrpSpPr>
        <p:grpSpPr>
          <a:xfrm>
            <a:off x="49746" y="1430318"/>
            <a:ext cx="1515868" cy="270070"/>
            <a:chOff x="131827" y="1945885"/>
            <a:chExt cx="1515868" cy="270070"/>
          </a:xfrm>
        </p:grpSpPr>
        <p:grpSp>
          <p:nvGrpSpPr>
            <p:cNvPr id="22" name="Group 8"/>
            <p:cNvGrpSpPr/>
            <p:nvPr/>
          </p:nvGrpSpPr>
          <p:grpSpPr>
            <a:xfrm>
              <a:off x="131827" y="1945885"/>
              <a:ext cx="275595" cy="260545"/>
              <a:chOff x="1227110" y="1752600"/>
              <a:chExt cx="1473834" cy="1319744"/>
            </a:xfrm>
          </p:grpSpPr>
          <p:sp>
            <p:nvSpPr>
              <p:cNvPr id="24" name="Rounded Rectangle 23"/>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bigstock-Video-Camera-Icon-67601779.jpg" title="Video Icon"/>
              <p:cNvPicPr>
                <a:picLocks noChangeAspect="1"/>
              </p:cNvPicPr>
              <p:nvPr/>
            </p:nvPicPr>
            <p:blipFill>
              <a:blip r:embed="rId5"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3" name="Rounded Rectangle 22"/>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Pillars</a:t>
              </a:r>
            </a:p>
          </p:txBody>
        </p:sp>
      </p:grpSp>
      <p:pic>
        <p:nvPicPr>
          <p:cNvPr id="14" name="Picture 13" title="Home Button Icon">
            <a:hlinkClick r:id="rId6" action="ppaction://hlinksldjump" tooltip="FSL 1st Slide"/>
          </p:cNvPr>
          <p:cNvPicPr/>
          <p:nvPr/>
        </p:nvPicPr>
        <p:blipFill>
          <a:blip r:embed="rId7">
            <a:extLst>
              <a:ext uri="{28A0092B-C50C-407E-A947-70E740481C1C}">
                <a14:useLocalDpi xmlns:a14="http://schemas.microsoft.com/office/drawing/2010/main" val="0"/>
              </a:ext>
            </a:extLst>
          </a:blip>
          <a:srcRect/>
          <a:stretch>
            <a:fillRect/>
          </a:stretch>
        </p:blipFill>
        <p:spPr bwMode="auto">
          <a:xfrm>
            <a:off x="8496748" y="6216281"/>
            <a:ext cx="571500" cy="429260"/>
          </a:xfrm>
          <a:prstGeom prst="rect">
            <a:avLst/>
          </a:prstGeom>
          <a:noFill/>
        </p:spPr>
      </p:pic>
    </p:spTree>
    <p:extLst>
      <p:ext uri="{BB962C8B-B14F-4D97-AF65-F5344CB8AC3E}">
        <p14:creationId xmlns:p14="http://schemas.microsoft.com/office/powerpoint/2010/main" val="3659966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dirty="0"/>
              <a:t>Slide 6 Pillars Outcome B Video </a:t>
            </a:r>
          </a:p>
        </p:txBody>
      </p:sp>
      <p:pic>
        <p:nvPicPr>
          <p:cNvPr id="4098" name="Picture 2" descr="https://www.cpwr.com/sites/default/files/videos/6-pillars-of-safety-b.html&#10;&#10;" title="Pillars of Safety Outcome B Video">
            <a:hlinkClick r:id="rId3" tooltip="Pillars of Safety Outcome B Video"/>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787" y="1958353"/>
            <a:ext cx="7315200" cy="4114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1739" y="6073153"/>
            <a:ext cx="1234825" cy="369332"/>
          </a:xfrm>
          <a:prstGeom prst="rect">
            <a:avLst/>
          </a:prstGeom>
          <a:noFill/>
        </p:spPr>
        <p:txBody>
          <a:bodyPr wrap="none" rtlCol="0">
            <a:spAutoFit/>
          </a:bodyPr>
          <a:lstStyle/>
          <a:p>
            <a:r>
              <a:rPr lang="en-US" b="1" i="1" dirty="0">
                <a:solidFill>
                  <a:schemeClr val="tx1">
                    <a:lumMod val="75000"/>
                    <a:lumOff val="25000"/>
                  </a:schemeClr>
                </a:solidFill>
              </a:rPr>
              <a:t>Outcome B</a:t>
            </a:r>
          </a:p>
        </p:txBody>
      </p:sp>
      <p:sp>
        <p:nvSpPr>
          <p:cNvPr id="10" name="Rectangle 9" title="Decorative Boarder">
            <a:hlinkClick r:id="rId5"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title="Decorative Boarder">
            <a:hlinkClick r:id="" action="ppaction://hlinkshowjump?jump=firstslide"/>
          </p:cNvPr>
          <p:cNvSpPr/>
          <p:nvPr/>
        </p:nvSpPr>
        <p:spPr>
          <a:xfrm>
            <a:off x="8484538" y="6249093"/>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title="Pillars Icon"/>
          <p:cNvGrpSpPr/>
          <p:nvPr/>
        </p:nvGrpSpPr>
        <p:grpSpPr>
          <a:xfrm>
            <a:off x="49746" y="1430318"/>
            <a:ext cx="1515868" cy="270070"/>
            <a:chOff x="131827" y="1945885"/>
            <a:chExt cx="1515868" cy="270070"/>
          </a:xfrm>
        </p:grpSpPr>
        <p:grpSp>
          <p:nvGrpSpPr>
            <p:cNvPr id="18" name="Group 8"/>
            <p:cNvGrpSpPr/>
            <p:nvPr/>
          </p:nvGrpSpPr>
          <p:grpSpPr>
            <a:xfrm>
              <a:off x="131827" y="1945885"/>
              <a:ext cx="275595" cy="260545"/>
              <a:chOff x="1227110" y="1752600"/>
              <a:chExt cx="1473834" cy="1319744"/>
            </a:xfrm>
          </p:grpSpPr>
          <p:sp>
            <p:nvSpPr>
              <p:cNvPr id="20" name="Rounded Rectangle 1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title="Vdeo Camera Icon"/>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9" name="Rounded Rectangle 18"/>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Pillars</a:t>
              </a:r>
            </a:p>
          </p:txBody>
        </p:sp>
      </p:grpSp>
      <p:pic>
        <p:nvPicPr>
          <p:cNvPr id="13" name="Picture 12" title="Home Button Icon">
            <a:hlinkClick r:id="rId7" action="ppaction://hlinksldjump" tooltip="FSL 1st Slide"/>
          </p:cNvPr>
          <p:cNvPicPr/>
          <p:nvPr/>
        </p:nvPicPr>
        <p:blipFill>
          <a:blip r:embed="rId8">
            <a:extLst>
              <a:ext uri="{28A0092B-C50C-407E-A947-70E740481C1C}">
                <a14:useLocalDpi xmlns:a14="http://schemas.microsoft.com/office/drawing/2010/main" val="0"/>
              </a:ext>
            </a:extLst>
          </a:blip>
          <a:srcRect/>
          <a:stretch>
            <a:fillRect/>
          </a:stretch>
        </p:blipFill>
        <p:spPr bwMode="auto">
          <a:xfrm>
            <a:off x="8484538" y="6227660"/>
            <a:ext cx="571500" cy="429260"/>
          </a:xfrm>
          <a:prstGeom prst="rect">
            <a:avLst/>
          </a:prstGeom>
          <a:noFill/>
        </p:spPr>
      </p:pic>
    </p:spTree>
    <p:extLst>
      <p:ext uri="{BB962C8B-B14F-4D97-AF65-F5344CB8AC3E}">
        <p14:creationId xmlns:p14="http://schemas.microsoft.com/office/powerpoint/2010/main" val="14014351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normAutofit fontScale="90000"/>
          </a:bodyPr>
          <a:lstStyle/>
          <a:p>
            <a:r>
              <a:rPr lang="en-US" dirty="0"/>
              <a:t>Slide 7 Pillars Discussion Questions: Outcome B</a:t>
            </a:r>
          </a:p>
        </p:txBody>
      </p:sp>
      <p:sp>
        <p:nvSpPr>
          <p:cNvPr id="9" name="Rounded Rectangle 8"/>
          <p:cNvSpPr/>
          <p:nvPr/>
        </p:nvSpPr>
        <p:spPr>
          <a:xfrm>
            <a:off x="1092601" y="2624174"/>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a:solidFill>
                  <a:schemeClr val="tx1"/>
                </a:solidFill>
              </a:rPr>
              <a:t>Discussion Questions:  </a:t>
            </a:r>
            <a:r>
              <a:rPr lang="en-US" sz="3500" b="1" dirty="0">
                <a:solidFill>
                  <a:srgbClr val="FF0000"/>
                </a:solidFill>
              </a:rPr>
              <a:t>Outcome B</a:t>
            </a:r>
          </a:p>
        </p:txBody>
      </p:sp>
      <p:pic>
        <p:nvPicPr>
          <p:cNvPr id="16" name="Picture 2" title="Question Bubble Icon"/>
          <p:cNvPicPr>
            <a:picLocks noChangeAspect="1" noChangeArrowheads="1"/>
          </p:cNvPicPr>
          <p:nvPr/>
        </p:nvPicPr>
        <p:blipFill>
          <a:blip r:embed="rId3"/>
          <a:srcRect l="11940"/>
          <a:stretch>
            <a:fillRect/>
          </a:stretch>
        </p:blipFill>
        <p:spPr bwMode="auto">
          <a:xfrm>
            <a:off x="7534464" y="2013209"/>
            <a:ext cx="962284" cy="853721"/>
          </a:xfrm>
          <a:prstGeom prst="rect">
            <a:avLst/>
          </a:prstGeom>
          <a:noFill/>
          <a:ln w="9525">
            <a:noFill/>
            <a:miter lim="800000"/>
            <a:headEnd/>
            <a:tailEnd/>
          </a:ln>
        </p:spPr>
      </p:pic>
      <p:sp>
        <p:nvSpPr>
          <p:cNvPr id="15" name="Rectangle 14"/>
          <p:cNvSpPr/>
          <p:nvPr/>
        </p:nvSpPr>
        <p:spPr>
          <a:xfrm>
            <a:off x="672737" y="3281680"/>
            <a:ext cx="8181703" cy="2785378"/>
          </a:xfrm>
          <a:prstGeom prst="rect">
            <a:avLst/>
          </a:prstGeom>
        </p:spPr>
        <p:txBody>
          <a:bodyPr wrap="square">
            <a:spAutoFit/>
          </a:bodyPr>
          <a:lstStyle/>
          <a:p>
            <a:pPr marL="342900" indent="-342900">
              <a:spcAft>
                <a:spcPts val="1200"/>
              </a:spcAft>
              <a:buFont typeface="+mj-lt"/>
              <a:buAutoNum type="arabicPeriod"/>
            </a:pPr>
            <a:r>
              <a:rPr lang="en-US" sz="2600" dirty="0"/>
              <a:t>Which of the leadership skills did Fay demonstrate this time?</a:t>
            </a:r>
          </a:p>
          <a:p>
            <a:pPr marL="342900" indent="-342900">
              <a:spcAft>
                <a:spcPts val="1200"/>
              </a:spcAft>
              <a:buFont typeface="+mj-lt"/>
              <a:buAutoNum type="arabicPeriod"/>
            </a:pPr>
            <a:r>
              <a:rPr lang="en-US" sz="2600" dirty="0"/>
              <a:t>What are some things Fay can do in the future to ensure that her crew has the necessary training and skills to always be safe on the jobsite?</a:t>
            </a:r>
          </a:p>
          <a:p>
            <a:pPr marL="342900" indent="-342900">
              <a:spcAft>
                <a:spcPts val="1200"/>
              </a:spcAft>
              <a:buFont typeface="+mj-lt"/>
              <a:buAutoNum type="arabicPeriod"/>
            </a:pPr>
            <a:endParaRPr lang="en-US" sz="2600" dirty="0"/>
          </a:p>
        </p:txBody>
      </p:sp>
      <p:sp>
        <p:nvSpPr>
          <p:cNvPr id="3" name="Rectangle 2" title="Decorative Boarder">
            <a:hlinkClick r:id="rId4"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title="Decorative Boarder">
            <a:hlinkClick r:id="" action="ppaction://hlinkshowjump?jump=firstslide"/>
          </p:cNvPr>
          <p:cNvSpPr/>
          <p:nvPr/>
        </p:nvSpPr>
        <p:spPr>
          <a:xfrm>
            <a:off x="8465949" y="625097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title="Decorative Boarder"/>
          <p:cNvGrpSpPr/>
          <p:nvPr/>
        </p:nvGrpSpPr>
        <p:grpSpPr>
          <a:xfrm>
            <a:off x="49746" y="1430318"/>
            <a:ext cx="1515868" cy="270070"/>
            <a:chOff x="131827" y="1945885"/>
            <a:chExt cx="1515868" cy="270070"/>
          </a:xfrm>
        </p:grpSpPr>
        <p:grpSp>
          <p:nvGrpSpPr>
            <p:cNvPr id="19" name="Group 8"/>
            <p:cNvGrpSpPr/>
            <p:nvPr/>
          </p:nvGrpSpPr>
          <p:grpSpPr>
            <a:xfrm>
              <a:off x="131827" y="1945885"/>
              <a:ext cx="275595" cy="260545"/>
              <a:chOff x="1227110" y="1752600"/>
              <a:chExt cx="1473834" cy="1319744"/>
            </a:xfrm>
          </p:grpSpPr>
          <p:sp>
            <p:nvSpPr>
              <p:cNvPr id="21" name="Rounded Rectangle 2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title="Video Camera Icon"/>
              <p:cNvPicPr>
                <a:picLocks noChangeAspect="1"/>
              </p:cNvPicPr>
              <p:nvPr/>
            </p:nvPicPr>
            <p:blipFill>
              <a:blip r:embed="rId5"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0" name="Rounded Rectangle 19"/>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Pillars</a:t>
              </a:r>
            </a:p>
          </p:txBody>
        </p:sp>
      </p:grpSp>
      <p:pic>
        <p:nvPicPr>
          <p:cNvPr id="14" name="Picture 13" title="Home Button Icon">
            <a:hlinkClick r:id="rId6" action="ppaction://hlinksldjump" tooltip="FSL 1st Slide"/>
          </p:cNvPr>
          <p:cNvPicPr/>
          <p:nvPr/>
        </p:nvPicPr>
        <p:blipFill>
          <a:blip r:embed="rId7">
            <a:extLst>
              <a:ext uri="{28A0092B-C50C-407E-A947-70E740481C1C}">
                <a14:useLocalDpi xmlns:a14="http://schemas.microsoft.com/office/drawing/2010/main" val="0"/>
              </a:ext>
            </a:extLst>
          </a:blip>
          <a:srcRect/>
          <a:stretch>
            <a:fillRect/>
          </a:stretch>
        </p:blipFill>
        <p:spPr bwMode="auto">
          <a:xfrm>
            <a:off x="8496748" y="6241656"/>
            <a:ext cx="571500" cy="429260"/>
          </a:xfrm>
          <a:prstGeom prst="rect">
            <a:avLst/>
          </a:prstGeom>
          <a:noFill/>
        </p:spPr>
      </p:pic>
    </p:spTree>
    <p:extLst>
      <p:ext uri="{BB962C8B-B14F-4D97-AF65-F5344CB8AC3E}">
        <p14:creationId xmlns:p14="http://schemas.microsoft.com/office/powerpoint/2010/main" val="3449595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dirty="0"/>
              <a:t>Slide 8 Pillars Situation Key Points</a:t>
            </a:r>
          </a:p>
        </p:txBody>
      </p:sp>
      <p:sp>
        <p:nvSpPr>
          <p:cNvPr id="15" name="Rectangle 14"/>
          <p:cNvSpPr/>
          <p:nvPr/>
        </p:nvSpPr>
        <p:spPr>
          <a:xfrm>
            <a:off x="438679" y="1731955"/>
            <a:ext cx="8266643" cy="630942"/>
          </a:xfrm>
          <a:prstGeom prst="rect">
            <a:avLst/>
          </a:prstGeom>
        </p:spPr>
        <p:txBody>
          <a:bodyPr wrap="square">
            <a:spAutoFit/>
          </a:bodyPr>
          <a:lstStyle/>
          <a:p>
            <a:pPr algn="ctr">
              <a:spcAft>
                <a:spcPts val="1200"/>
              </a:spcAft>
            </a:pPr>
            <a:r>
              <a:rPr lang="en-US" sz="3500" b="1" dirty="0">
                <a:solidFill>
                  <a:srgbClr val="FF0000"/>
                </a:solidFill>
              </a:rPr>
              <a:t>Situation – Key Points</a:t>
            </a:r>
          </a:p>
        </p:txBody>
      </p:sp>
      <p:sp>
        <p:nvSpPr>
          <p:cNvPr id="17" name="Rectangle 16"/>
          <p:cNvSpPr/>
          <p:nvPr/>
        </p:nvSpPr>
        <p:spPr>
          <a:xfrm>
            <a:off x="416875" y="2374355"/>
            <a:ext cx="8310749" cy="3708708"/>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a:t>AMB wants two brick pillars built on either side of the parking lot entrance of the Cain building before the grand opening in a month. </a:t>
            </a:r>
          </a:p>
          <a:p>
            <a:pPr marL="342900" indent="-342900">
              <a:spcAft>
                <a:spcPts val="600"/>
              </a:spcAft>
              <a:buFont typeface="Arial" charset="0"/>
              <a:buChar char="•"/>
            </a:pPr>
            <a:r>
              <a:rPr lang="en-US" sz="2500" dirty="0"/>
              <a:t>A scaffold guardrail is getting in the way of the masons working on the pillars, so they decide to remove it. They forget to put it back before leaving for the weekend. </a:t>
            </a:r>
          </a:p>
          <a:p>
            <a:pPr marL="342900" indent="-342900">
              <a:spcAft>
                <a:spcPts val="600"/>
              </a:spcAft>
              <a:buFont typeface="Arial" charset="0"/>
              <a:buChar char="•"/>
            </a:pPr>
            <a:r>
              <a:rPr lang="en-US" sz="2500" dirty="0"/>
              <a:t>On Monday morning, AMB laborers Terrie and Tim don’t notice the missing guardrail, so they sign the green tag indicating that the scaffold is 100% OSHA compliant. </a:t>
            </a:r>
          </a:p>
        </p:txBody>
      </p:sp>
      <p:grpSp>
        <p:nvGrpSpPr>
          <p:cNvPr id="45" name="Group 44" title="Decorative Boader"/>
          <p:cNvGrpSpPr/>
          <p:nvPr/>
        </p:nvGrpSpPr>
        <p:grpSpPr>
          <a:xfrm>
            <a:off x="47044" y="1433057"/>
            <a:ext cx="1506343" cy="269954"/>
            <a:chOff x="141352" y="1459269"/>
            <a:chExt cx="1506343" cy="269954"/>
          </a:xfrm>
        </p:grpSpPr>
        <p:sp>
          <p:nvSpPr>
            <p:cNvPr id="46" name="Rounded Rectangle 45"/>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9"/>
            <p:cNvGrpSpPr/>
            <p:nvPr/>
          </p:nvGrpSpPr>
          <p:grpSpPr>
            <a:xfrm>
              <a:off x="224715" y="1516377"/>
              <a:ext cx="101031" cy="146644"/>
              <a:chOff x="1524000" y="2971799"/>
              <a:chExt cx="838200" cy="1066800"/>
            </a:xfrm>
          </p:grpSpPr>
          <p:sp>
            <p:nvSpPr>
              <p:cNvPr id="49" name="Rectangle 48"/>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Connector 49"/>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ounded Rectangle 47"/>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Pillars</a:t>
              </a:r>
            </a:p>
          </p:txBody>
        </p:sp>
      </p:grpSp>
      <p:sp>
        <p:nvSpPr>
          <p:cNvPr id="18" name="Rectangle 17" title="Decorative Boarder">
            <a:hlinkClick r:id="rId3"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title="Decorative Boarder">
            <a:hlinkClick r:id="" action="ppaction://hlinkshowjump?jump=firstslide"/>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title="Home Button Icon">
            <a:hlinkClick r:id="rId4" action="ppaction://hlinksldjump" tooltip="FSL 1st Slide"/>
          </p:cNvPr>
          <p:cNvPicPr/>
          <p:nvPr/>
        </p:nvPicPr>
        <p:blipFill>
          <a:blip r:embed="rId5">
            <a:extLst>
              <a:ext uri="{28A0092B-C50C-407E-A947-70E740481C1C}">
                <a14:useLocalDpi xmlns:a14="http://schemas.microsoft.com/office/drawing/2010/main" val="0"/>
              </a:ext>
            </a:extLst>
          </a:blip>
          <a:srcRect/>
          <a:stretch>
            <a:fillRect/>
          </a:stretch>
        </p:blipFill>
        <p:spPr bwMode="auto">
          <a:xfrm>
            <a:off x="8465950" y="6236965"/>
            <a:ext cx="571500" cy="429260"/>
          </a:xfrm>
          <a:prstGeom prst="rect">
            <a:avLst/>
          </a:prstGeom>
          <a:noFill/>
        </p:spPr>
      </p:pic>
    </p:spTree>
    <p:extLst>
      <p:ext uri="{BB962C8B-B14F-4D97-AF65-F5344CB8AC3E}">
        <p14:creationId xmlns:p14="http://schemas.microsoft.com/office/powerpoint/2010/main" val="470530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Slide 9 Pillars Outcome A Key Points</a:t>
            </a:r>
          </a:p>
        </p:txBody>
      </p:sp>
      <p:sp>
        <p:nvSpPr>
          <p:cNvPr id="22" name="Rectangle 21"/>
          <p:cNvSpPr/>
          <p:nvPr/>
        </p:nvSpPr>
        <p:spPr>
          <a:xfrm>
            <a:off x="438679" y="1731955"/>
            <a:ext cx="8266643" cy="630942"/>
          </a:xfrm>
          <a:prstGeom prst="rect">
            <a:avLst/>
          </a:prstGeom>
        </p:spPr>
        <p:txBody>
          <a:bodyPr wrap="square">
            <a:spAutoFit/>
          </a:bodyPr>
          <a:lstStyle/>
          <a:p>
            <a:pPr algn="ctr">
              <a:spcAft>
                <a:spcPts val="1200"/>
              </a:spcAft>
            </a:pPr>
            <a:r>
              <a:rPr lang="en-US" sz="3500" b="1" dirty="0">
                <a:solidFill>
                  <a:srgbClr val="FF0000"/>
                </a:solidFill>
              </a:rPr>
              <a:t>Outcome A – Key Points</a:t>
            </a:r>
          </a:p>
        </p:txBody>
      </p:sp>
      <p:sp>
        <p:nvSpPr>
          <p:cNvPr id="18" name="Rectangle 17"/>
          <p:cNvSpPr/>
          <p:nvPr/>
        </p:nvSpPr>
        <p:spPr>
          <a:xfrm>
            <a:off x="607635" y="2514132"/>
            <a:ext cx="7925221" cy="3247043"/>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a:t>On Monday morning, Fred, the masonry foreman, sees Terrie, Tim, and their foreman, Fay.  He yells at Fay, saying her crew signed off on a scaffold missing a guardrail and now he won’t be able to start work on time, putting them behind schedule. </a:t>
            </a:r>
          </a:p>
          <a:p>
            <a:pPr marL="342900" indent="-342900">
              <a:spcAft>
                <a:spcPts val="600"/>
              </a:spcAft>
              <a:buFont typeface="Arial" charset="0"/>
              <a:buChar char="•"/>
            </a:pPr>
            <a:r>
              <a:rPr lang="en-US" sz="2500" dirty="0"/>
              <a:t>Fay apologizes before turning to Terry and Tim to yell at them for signing off on a non-compliant scaffold and for making her look bad in front of Fred.</a:t>
            </a:r>
          </a:p>
        </p:txBody>
      </p:sp>
      <p:sp>
        <p:nvSpPr>
          <p:cNvPr id="20" name="Rectangle 19" title="Decorative Boarder">
            <a:hlinkClick r:id="rId3" action="ppaction://hlinksldjump"/>
          </p:cNvPr>
          <p:cNvSpPr/>
          <p:nvPr/>
        </p:nvSpPr>
        <p:spPr>
          <a:xfrm>
            <a:off x="8465950"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title="Decorative Boarder">
            <a:hlinkClick r:id="" action="ppaction://hlinkshowjump?jump=firstslide"/>
          </p:cNvPr>
          <p:cNvSpPr/>
          <p:nvPr/>
        </p:nvSpPr>
        <p:spPr>
          <a:xfrm>
            <a:off x="8454798" y="6241656"/>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title="Decorative Boarder"/>
          <p:cNvGrpSpPr/>
          <p:nvPr/>
        </p:nvGrpSpPr>
        <p:grpSpPr>
          <a:xfrm>
            <a:off x="47044" y="1433057"/>
            <a:ext cx="1506343" cy="269954"/>
            <a:chOff x="141352" y="1459269"/>
            <a:chExt cx="1506343" cy="269954"/>
          </a:xfrm>
        </p:grpSpPr>
        <p:sp>
          <p:nvSpPr>
            <p:cNvPr id="23" name="Rounded Rectangle 22"/>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49"/>
            <p:cNvGrpSpPr/>
            <p:nvPr/>
          </p:nvGrpSpPr>
          <p:grpSpPr>
            <a:xfrm>
              <a:off x="224715" y="1516377"/>
              <a:ext cx="101031" cy="146644"/>
              <a:chOff x="1524000" y="2971799"/>
              <a:chExt cx="838200" cy="1066800"/>
            </a:xfrm>
          </p:grpSpPr>
          <p:sp>
            <p:nvSpPr>
              <p:cNvPr id="26" name="Rectangle 25"/>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ounded Rectangle 24"/>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Pillars</a:t>
              </a:r>
            </a:p>
          </p:txBody>
        </p:sp>
      </p:grpSp>
      <p:pic>
        <p:nvPicPr>
          <p:cNvPr id="33" name="Picture 32" title="Home Button Icon">
            <a:hlinkClick r:id="rId4" action="ppaction://hlinksldjump" tooltip="FSL 1st Slide"/>
          </p:cNvPr>
          <p:cNvPicPr/>
          <p:nvPr/>
        </p:nvPicPr>
        <p:blipFill>
          <a:blip r:embed="rId5">
            <a:extLst>
              <a:ext uri="{28A0092B-C50C-407E-A947-70E740481C1C}">
                <a14:useLocalDpi xmlns:a14="http://schemas.microsoft.com/office/drawing/2010/main" val="0"/>
              </a:ext>
            </a:extLst>
          </a:blip>
          <a:srcRect/>
          <a:stretch>
            <a:fillRect/>
          </a:stretch>
        </p:blipFill>
        <p:spPr bwMode="auto">
          <a:xfrm>
            <a:off x="8456430" y="6236991"/>
            <a:ext cx="571500" cy="429260"/>
          </a:xfrm>
          <a:prstGeom prst="rect">
            <a:avLst/>
          </a:prstGeom>
          <a:noFill/>
        </p:spPr>
      </p:pic>
    </p:spTree>
    <p:extLst>
      <p:ext uri="{BB962C8B-B14F-4D97-AF65-F5344CB8AC3E}">
        <p14:creationId xmlns:p14="http://schemas.microsoft.com/office/powerpoint/2010/main" val="1625076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33004</TotalTime>
  <Words>5379</Words>
  <Application>Microsoft Macintosh PowerPoint</Application>
  <PresentationFormat>On-screen Show (4:3)</PresentationFormat>
  <Paragraphs>514</Paragraphs>
  <Slides>45</Slides>
  <Notes>45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Slide 1 FSL 3 New Scenarios</vt:lpstr>
      <vt:lpstr>Slide 2 Pillars of Safety</vt:lpstr>
      <vt:lpstr>Slide 3 Pillars of Safety</vt:lpstr>
      <vt:lpstr>Slide 4 Pillars Outcome A </vt:lpstr>
      <vt:lpstr>Slide 5 Pillars Discussion Questions: Outcome A</vt:lpstr>
      <vt:lpstr>Slide 6 Pillars Outcome B Video </vt:lpstr>
      <vt:lpstr>Slide 7 Pillars Discussion Questions: Outcome B</vt:lpstr>
      <vt:lpstr>Slide 8 Pillars Situation Key Points</vt:lpstr>
      <vt:lpstr>Slide 9 Pillars Outcome A Key Points</vt:lpstr>
      <vt:lpstr>Slide 10 Pillars Discussion Questions: Outcome A</vt:lpstr>
      <vt:lpstr>Slide 11 Pillars Outcome B Key Points</vt:lpstr>
      <vt:lpstr>Slide 12 Pillars Outcome B Key Point (continued)</vt:lpstr>
      <vt:lpstr>Slide 13 Pillars Discussion Questions Outcome B</vt:lpstr>
      <vt:lpstr>Slide 14 Pillars of Safety Video</vt:lpstr>
      <vt:lpstr>Slide 15 Pillars Outcome A &amp; Discussion Questions for Outcome A</vt:lpstr>
      <vt:lpstr>Slide 16 Pillars Outcome B &amp; Discussion Questions for Outcome B</vt:lpstr>
      <vt:lpstr>Slide 17 Stormy Weather</vt:lpstr>
      <vt:lpstr>Slide 18 Stormy Weather Video</vt:lpstr>
      <vt:lpstr>Slide 19 Stormy Outcome A Video</vt:lpstr>
      <vt:lpstr>Slide 20 Stormy Discussion Questions Outcome A</vt:lpstr>
      <vt:lpstr>Slide 21 Stormy Outcome B Video</vt:lpstr>
      <vt:lpstr>Slide 22 Stormy Discussion Questions Outcome B </vt:lpstr>
      <vt:lpstr>Slide 23 Stormy Situation</vt:lpstr>
      <vt:lpstr>Slide 24 Stormy Outcome A Key Points</vt:lpstr>
      <vt:lpstr>Slide 25 Stormy Discussion Questions Outcome A</vt:lpstr>
      <vt:lpstr>Slide 26 Stormy Outcome B Key Points</vt:lpstr>
      <vt:lpstr>Slide 27 Stormy Discussion Questions Outcome B</vt:lpstr>
      <vt:lpstr>Slide 28 Stormy Weather Video</vt:lpstr>
      <vt:lpstr>Slide 29 Stormy Outcome A &amp; Discussion Questions for Outcome A</vt:lpstr>
      <vt:lpstr>Slide 30 Stormy Outcome B &amp; Discussion Questions for Outcome B</vt:lpstr>
      <vt:lpstr>Slide 31 Oh Solar Mio</vt:lpstr>
      <vt:lpstr>Slide 32 Oh Solar Mio Video</vt:lpstr>
      <vt:lpstr>Slide 33 Oh Solar Video</vt:lpstr>
      <vt:lpstr>Slide 34 Oh Solar Discussion Questions Outcome A</vt:lpstr>
      <vt:lpstr>Slide 35 Oh Solar Outcome B Video</vt:lpstr>
      <vt:lpstr>Slide 36 Oh Solar Discussion Questions Outcome B</vt:lpstr>
      <vt:lpstr>Slide37 Oh Solar Situation Key Points</vt:lpstr>
      <vt:lpstr>Slide 38 Oh Solar Outcome A Key Points</vt:lpstr>
      <vt:lpstr>Slide 39 Oh Solar Discussion Questions Outcome A</vt:lpstr>
      <vt:lpstr>Slide 40 Oh Solar Outcome B Key Points</vt:lpstr>
      <vt:lpstr>Slide 41 Oh Solar Discussion Questions Outcome B</vt:lpstr>
      <vt:lpstr>Slide 42 Oh Solar Mio Situation Video</vt:lpstr>
      <vt:lpstr>Slide 43 Oh Solar Outcome A &amp; Discussion Questions for Outcome A</vt:lpstr>
      <vt:lpstr>Slide 45 Takeaways</vt:lpstr>
      <vt:lpstr>Slide 46</vt:lpstr>
    </vt:vector>
  </TitlesOfParts>
  <Company>CWHE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Natalie Schwatka</dc:creator>
  <cp:lastModifiedBy>Morgen Grossman</cp:lastModifiedBy>
  <cp:revision>1343</cp:revision>
  <cp:lastPrinted>2016-02-18T23:44:45Z</cp:lastPrinted>
  <dcterms:created xsi:type="dcterms:W3CDTF">2015-03-10T21:04:30Z</dcterms:created>
  <dcterms:modified xsi:type="dcterms:W3CDTF">2021-02-02T18:54:15Z</dcterms:modified>
</cp:coreProperties>
</file>