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81" r:id="rId4"/>
    <p:sldId id="282" r:id="rId5"/>
    <p:sldId id="283" r:id="rId6"/>
    <p:sldId id="278" r:id="rId7"/>
    <p:sldId id="267" r:id="rId8"/>
    <p:sldId id="275" r:id="rId9"/>
    <p:sldId id="276" r:id="rId10"/>
    <p:sldId id="257" r:id="rId11"/>
    <p:sldId id="264" r:id="rId12"/>
    <p:sldId id="273" r:id="rId13"/>
    <p:sldId id="284" r:id="rId14"/>
    <p:sldId id="274" r:id="rId15"/>
    <p:sldId id="285" r:id="rId16"/>
    <p:sldId id="271" r:id="rId17"/>
    <p:sldId id="286" r:id="rId18"/>
    <p:sldId id="287" r:id="rId19"/>
    <p:sldId id="272" r:id="rId20"/>
    <p:sldId id="288" r:id="rId21"/>
    <p:sldId id="259" r:id="rId22"/>
    <p:sldId id="265" r:id="rId23"/>
    <p:sldId id="279" r:id="rId24"/>
    <p:sldId id="270" r:id="rId25"/>
    <p:sldId id="26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A0"/>
    <a:srgbClr val="EA5544"/>
    <a:srgbClr val="24325B"/>
    <a:srgbClr val="FFFFFF"/>
    <a:srgbClr val="EA5444"/>
    <a:srgbClr val="F58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6692"/>
  </p:normalViewPr>
  <p:slideViewPr>
    <p:cSldViewPr snapToGrid="0">
      <p:cViewPr varScale="1">
        <p:scale>
          <a:sx n="66" d="100"/>
          <a:sy n="66" d="100"/>
        </p:scale>
        <p:origin x="13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rueblood\Downloads\SeriesReport-20230223122609_987a1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4340848508492"/>
          <c:y val="1.853845734540022E-2"/>
          <c:w val="0.86989072356703034"/>
          <c:h val="0.83739505368873268"/>
        </c:manualLayout>
      </c:layout>
      <c:lineChart>
        <c:grouping val="standard"/>
        <c:varyColors val="0"/>
        <c:ser>
          <c:idx val="0"/>
          <c:order val="0"/>
          <c:tx>
            <c:strRef>
              <c:f>CFOI!$D$11</c:f>
              <c:strCache>
                <c:ptCount val="1"/>
                <c:pt idx="0">
                  <c:v>Struck-by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05069260241676E-2"/>
                  <c:y val="-4.3018682399213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CE-CB43-BC9A-3AC125D3DD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CE-CB43-BC9A-3AC125D3DD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CE-CB43-BC9A-3AC125D3DD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CE-CB43-BC9A-3AC125D3DD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CE-CB43-BC9A-3AC125D3DD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CE-CB43-BC9A-3AC125D3DD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CE-CB43-BC9A-3AC125D3DD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CE-CB43-BC9A-3AC125D3DD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CE-CB43-BC9A-3AC125D3DDB3}"/>
                </c:ext>
              </c:extLst>
            </c:dLbl>
            <c:dLbl>
              <c:idx val="9"/>
              <c:layout>
                <c:manualLayout>
                  <c:x val="-4.7892720306513412E-2"/>
                  <c:y val="-3.687315634218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CE-CB43-BC9A-3AC125D3DDB3}"/>
                </c:ext>
              </c:extLst>
            </c:dLbl>
            <c:dLbl>
              <c:idx val="10"/>
              <c:layout>
                <c:manualLayout>
                  <c:x val="-1.2894193928676823E-2"/>
                  <c:y val="-2.150934119960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CE-CB43-BC9A-3AC125D3D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CFOI!$A$12:$A$22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CFOI!$D$12:$D$22</c:f>
              <c:numCache>
                <c:formatCode>#0</c:formatCode>
                <c:ptCount val="11"/>
                <c:pt idx="0">
                  <c:v>158</c:v>
                </c:pt>
                <c:pt idx="1">
                  <c:v>169</c:v>
                </c:pt>
                <c:pt idx="2">
                  <c:v>164</c:v>
                </c:pt>
                <c:pt idx="3">
                  <c:v>151</c:v>
                </c:pt>
                <c:pt idx="4">
                  <c:v>162</c:v>
                </c:pt>
                <c:pt idx="5">
                  <c:v>180</c:v>
                </c:pt>
                <c:pt idx="6">
                  <c:v>162</c:v>
                </c:pt>
                <c:pt idx="7">
                  <c:v>179</c:v>
                </c:pt>
                <c:pt idx="8">
                  <c:v>170</c:v>
                </c:pt>
                <c:pt idx="9">
                  <c:v>168</c:v>
                </c:pt>
                <c:pt idx="10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ACE-CB43-BC9A-3AC125D3DDB3}"/>
            </c:ext>
          </c:extLst>
        </c:ser>
        <c:ser>
          <c:idx val="1"/>
          <c:order val="1"/>
          <c:tx>
            <c:strRef>
              <c:f>CFOI!$E$11</c:f>
              <c:strCache>
                <c:ptCount val="1"/>
                <c:pt idx="0">
                  <c:v>Total Fatal Injuries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840554081933423E-2"/>
                  <c:y val="-2.7654867256637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ACE-CB43-BC9A-3AC125D3DD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CE-CB43-BC9A-3AC125D3DD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ACE-CB43-BC9A-3AC125D3DD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ACE-CB43-BC9A-3AC125D3DD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ACE-CB43-BC9A-3AC125D3DD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ACE-CB43-BC9A-3AC125D3DD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ACE-CB43-BC9A-3AC125D3DD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CE-CB43-BC9A-3AC125D3DD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ACE-CB43-BC9A-3AC125D3DDB3}"/>
                </c:ext>
              </c:extLst>
            </c:dLbl>
            <c:dLbl>
              <c:idx val="9"/>
              <c:layout>
                <c:manualLayout>
                  <c:x val="-1.3508047117262592E-16"/>
                  <c:y val="7.3746312684365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ACE-CB43-BC9A-3AC125D3DDB3}"/>
                </c:ext>
              </c:extLst>
            </c:dLbl>
            <c:dLbl>
              <c:idx val="10"/>
              <c:layout>
                <c:manualLayout>
                  <c:x val="0"/>
                  <c:y val="-3.0727630285152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ACE-CB43-BC9A-3AC125D3DDB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CFOI!$A$12:$A$22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CFOI!$E$12:$E$22</c:f>
              <c:numCache>
                <c:formatCode>#0</c:formatCode>
                <c:ptCount val="11"/>
                <c:pt idx="0">
                  <c:v>781</c:v>
                </c:pt>
                <c:pt idx="1">
                  <c:v>849</c:v>
                </c:pt>
                <c:pt idx="2">
                  <c:v>856</c:v>
                </c:pt>
                <c:pt idx="3">
                  <c:v>933</c:v>
                </c:pt>
                <c:pt idx="4">
                  <c:v>985</c:v>
                </c:pt>
                <c:pt idx="5">
                  <c:v>1034</c:v>
                </c:pt>
                <c:pt idx="6">
                  <c:v>1013</c:v>
                </c:pt>
                <c:pt idx="7">
                  <c:v>1038</c:v>
                </c:pt>
                <c:pt idx="8">
                  <c:v>1102</c:v>
                </c:pt>
                <c:pt idx="9">
                  <c:v>1034</c:v>
                </c:pt>
                <c:pt idx="10">
                  <c:v>1015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7ACE-CB43-BC9A-3AC125D3D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002760"/>
        <c:axId val="348003744"/>
      </c:lineChart>
      <c:catAx>
        <c:axId val="34800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003744"/>
        <c:crosses val="autoZero"/>
        <c:auto val="1"/>
        <c:lblAlgn val="ctr"/>
        <c:lblOffset val="100"/>
        <c:noMultiLvlLbl val="0"/>
      </c:catAx>
      <c:valAx>
        <c:axId val="34800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fatal injuries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00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05439-D679-1C4A-92F0-061FD30DB7B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172D2-11A3-8848-B9FC-59C6ACE2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Struck-by hazards on a construction site can include any hazard where a person comes in forceful contact with a moving object – a flying or falling tool or debris, a vehicle or piece of heavy equipment, crane hazards,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summary of hazard prevention involving dropped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41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for Dropped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summary of </a:t>
            </a:r>
            <a:r>
              <a:rPr lang="en-US" dirty="0" err="1"/>
              <a:t>workzone</a:t>
            </a:r>
            <a:r>
              <a:rPr lang="en-US" dirty="0"/>
              <a:t> incidents. By far, the most common struck-by incident is involving passenger cars and commercial vehicles entering the </a:t>
            </a:r>
            <a:r>
              <a:rPr lang="en-US" dirty="0" err="1"/>
              <a:t>workzone</a:t>
            </a:r>
            <a:r>
              <a:rPr lang="en-US" dirty="0"/>
              <a:t> and striking construction workers.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37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Safety resources for work zones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03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Short summary of hazard prevention involving cranes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60% of fatalities involving cranes were from a worker stuck by a load</a:t>
            </a:r>
            <a:endParaRPr lang="en-US" sz="1800" dirty="0">
              <a:effectLst/>
              <a:latin typeface="Arial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MT"/>
              </a:rPr>
              <a:t>For Point #1: Analysis indicated that crane lifts that did not have a pre-lift meeting have a </a:t>
            </a:r>
            <a:r>
              <a:rPr lang="en-US" sz="1800" b="1" dirty="0">
                <a:effectLst/>
                <a:latin typeface="Arial" panose="020B0604020202020204" pitchFamily="34" charset="0"/>
              </a:rPr>
              <a:t>335 times higher risk </a:t>
            </a:r>
            <a:r>
              <a:rPr lang="en-US" sz="1800" dirty="0">
                <a:effectLst/>
                <a:latin typeface="ArialMT"/>
              </a:rPr>
              <a:t>of having an accident than one that has a meeting.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1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Safety resources for lift zones</a:t>
            </a:r>
            <a:endParaRPr lang="en-US" sz="1800" dirty="0">
              <a:effectLst/>
              <a:latin typeface="Arial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9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Safety resources for lift zones</a:t>
            </a:r>
            <a:endParaRPr lang="en-US" sz="1800" dirty="0">
              <a:effectLst/>
              <a:latin typeface="Arial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0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summary of hazard prevention involving heavy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3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summary of hazard prevention involving heavy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0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how to conduct your own Stand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8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Struck-by hazards on a construction site can include any hazard where a person comes in forceful contact with a moving object – a flying or falling tool or debris, a vehicle or piece of heavy equipment, crane hazards,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3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Options for supervisors to share with their crews for each day of the Stand-Down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4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3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join the kick-off webinar on April 17</a:t>
            </a:r>
            <a:r>
              <a:rPr lang="en-US" baseline="30000" dirty="0"/>
              <a:t>th</a:t>
            </a:r>
            <a:r>
              <a:rPr lang="en-US" dirty="0"/>
              <a:t> at 12:00 pm Mountain Time. Register at the above link. </a:t>
            </a:r>
          </a:p>
          <a:p>
            <a:endParaRPr lang="en-US" dirty="0"/>
          </a:p>
          <a:p>
            <a:r>
              <a:rPr lang="en-US" dirty="0"/>
              <a:t>The actual registration link is: https://</a:t>
            </a:r>
            <a:r>
              <a:rPr lang="en-US" dirty="0" err="1"/>
              <a:t>cpwr.webex.com</a:t>
            </a:r>
            <a:r>
              <a:rPr lang="en-US" dirty="0"/>
              <a:t>/weblink/register/r011eaf71bee2b48f4eb63fb24e1df40c    -- I added a URL shortener here for ease. Feel free to change if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11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stand-down in the construction industry is an activity where all normal work on a site is paused so that the entire site can focus on a specific safety issue.</a:t>
            </a:r>
          </a:p>
          <a:p>
            <a:endParaRPr lang="en-US" dirty="0"/>
          </a:p>
          <a:p>
            <a:r>
              <a:rPr lang="en-US" dirty="0"/>
              <a:t>During National Work Zone Awareness Week this year, we are holding a voluntary National Stand-Down to Prevent Struck-By Incidents to focus on struck-by hazards.</a:t>
            </a:r>
          </a:p>
          <a:p>
            <a:endParaRPr lang="en-US" dirty="0"/>
          </a:p>
          <a:p>
            <a:r>
              <a:rPr lang="en-US" dirty="0"/>
              <a:t>These struck-by hazards on a construction site can include any hazard where a person comes in forceful contact with a moving object – a flying or falling tool or debris, a vehicle or piece of heavy equipment, crane hazards,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Struck-by hazards on a construction site can include any hazard where a person comes in forceful contact with a moving object – a flying or falling tool or debris, a vehicle or piece of heavy equipment, crane hazards,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4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address these struck-by hazards in the workplace? Hold a safety stand-down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9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STOP. TALK. ACT. slogan is a primary theme for the Stand-Down.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9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Struck-by incidents are a major problem – and are the #1 cause injuries and the #2 cause of death among construction workers.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Struck-by incidents are a major problem – and are the #1 cause injuries and the #2 cause of death among construction workers. </a:t>
            </a:r>
          </a:p>
          <a:p>
            <a:endParaRPr lang="en-US" dirty="0"/>
          </a:p>
          <a:p>
            <a:r>
              <a:rPr lang="en-US" dirty="0"/>
              <a:t>An average of 165 construction workers die each year from a struck-by incident. These numbers need to be decreasing.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stand-down in the construction industry is an activity where all normal work on a site is paused so that the entire site can focus on a specific safety issue.</a:t>
            </a:r>
          </a:p>
          <a:p>
            <a:endParaRPr lang="en-US" dirty="0"/>
          </a:p>
          <a:p>
            <a:r>
              <a:rPr lang="en-US" dirty="0"/>
              <a:t>During National Work Zone Awareness Week this year, we are holding a voluntary National Stand-Down to Prevent Struck-By Incidents to focus on struck-by hazards.</a:t>
            </a:r>
          </a:p>
          <a:p>
            <a:endParaRPr lang="en-US" dirty="0"/>
          </a:p>
          <a:p>
            <a:r>
              <a:rPr lang="en-US" dirty="0"/>
              <a:t>These struck-by hazards on a construction site can include any hazard where a person comes in forceful contact with a moving object – a flying or falling tool or debris, a vehicle or piece of heavy equipment, crane hazards,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a few important 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72D2-11A3-8848-B9FC-59C6ACE255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6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3B92-528B-598A-8CD5-746B070B1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A5484-F4EE-F453-664B-7035AA27D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432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DA86A-452A-CD87-8EB4-C5F69484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90C6F-2CF2-4FF5-A361-0EE87A0757B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B47B9-CCC4-7297-522B-9ED8C0FA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B38B9-C7B5-7416-BD31-3997C864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FA6B9-2E4B-4EFA-ACAA-065B1A9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4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90EB-F15B-1A51-4594-C02C9213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67A74-26E0-E70E-A6C6-D98950540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B7C68-ECD9-B54C-E036-548473DC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90C6F-2CF2-4FF5-A361-0EE87A0757B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2870A-C5C4-1BDA-6798-A37EB529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561EF-2845-1FDB-6636-4C4E94B1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FA6B9-2E4B-4EFA-ACAA-065B1A9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0CC96-5E03-95CB-F383-0668E21F3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F86FB-10A1-231C-40FC-E92C17AA7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4CDAA-0E83-0D00-FE5F-B9A63493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90C6F-2CF2-4FF5-A361-0EE87A0757B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5F428-56BE-2B70-73C5-90797414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D7F19-A591-9018-5D62-5EBC1B6D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FA6B9-2E4B-4EFA-ACAA-065B1A9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3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84C2-5980-2E1F-C2B5-5E0CF67A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544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042F-9BE4-B10E-58FF-5A07A1667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5A1E9-56BD-5631-DC60-625BCF42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90C6F-2CF2-4FF5-A361-0EE87A0757B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4F603-5629-179F-1DEE-2A65B13F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153F4-EB69-A3D8-85AB-43736B51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FA6B9-2E4B-4EFA-ACAA-065B1A9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6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A03A-CB8B-4CFB-DC81-D30A35B2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0A276-E8BD-E2C1-5233-04A2B3AE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EA90-1C87-98E1-700E-66E0ADD5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90C6F-2CF2-4FF5-A361-0EE87A0757B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51FC-F5CE-8E79-E6D2-3A5B9719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B0CF0-D633-2D80-4DAD-341882D5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FA6B9-2E4B-4EFA-ACAA-065B1A9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2AB0-44E5-F554-8292-D9C80217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F636D-50C1-A7FF-DD1C-3EFA9F118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5F004-00F6-DF6E-B289-4E34C6594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B68B5-2941-122F-A4E7-33D66FB3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90C6F-2CF2-4FF5-A361-0EE87A0757B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2270B-92C7-42FA-A572-2FEABE04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28038-1FBB-4C77-46B1-55DBF9E3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FA6B9-2E4B-4EFA-ACAA-065B1A9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B6B52-B2D9-B974-8207-CD3A6ABA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60237-9EF2-BC3F-632D-07818B8BE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EC87A-FCEE-9E9E-CBE5-3E28C6E99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00DF21-D3CD-B530-F00F-0484B528F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264D4-5A95-1EDA-5591-FCE5354BD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6725E-708A-E29F-4D70-AFA393DD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90C6F-2CF2-4FF5-A361-0EE87A0757B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C0645-3A68-D865-2684-5CF3BA20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F7922-9DA1-D543-4121-06E9EE6E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FA6B9-2E4B-4EFA-ACAA-065B1A9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0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A486-7C28-90EC-6C54-7BB67F6E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031CF-D973-6708-E3C6-E931891E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90C6F-2CF2-4FF5-A361-0EE87A0757B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C9744-7F4D-E166-7646-4055B063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2B530-5F84-377C-C9A8-BBC8BECE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FA6B9-2E4B-4EFA-ACAA-065B1A9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05308-F6DF-7A8B-2940-56AAEDB8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90C6F-2CF2-4FF5-A361-0EE87A0757B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9791FA-03F5-F48E-44E6-F973B855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07E0E-632F-064E-AC43-13B87C44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FA6B9-2E4B-4EFA-ACAA-065B1A9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5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43AB-A2E2-0CBD-DE89-C57E5B42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E7E7B-86BF-8C9C-DFFB-1CB8B7CB6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B8512-F0FD-32D8-32C4-15043F7AE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CA8F3-D530-22F4-850D-28FE8FE7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90C6F-2CF2-4FF5-A361-0EE87A0757B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0C38D-A710-6D96-5D66-3D5D2310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CAE06-A5C2-5EF4-FB34-0D76F276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FA6B9-2E4B-4EFA-ACAA-065B1A9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8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E024-E3E8-2498-FC7B-D6ED747E3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D4979-D9A2-CF79-8837-07E2ACC0F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58F0C-800F-D382-5AB7-E473785D3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32280-D86C-7158-C767-C9C0AD04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90C6F-2CF2-4FF5-A361-0EE87A0757B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6D4DF-B361-CF50-FC68-F9ED1287E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9FD8-9C4C-9E9C-BCC0-945E3DED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FA6B9-2E4B-4EFA-ACAA-065B1A99E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4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BA44DE-4CEE-1612-B2D8-5D0B2D06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F1FA-D5A2-F6EE-97E5-1DDFBBF66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C14E8-731C-3F22-5B97-26D965E709AD}"/>
              </a:ext>
            </a:extLst>
          </p:cNvPr>
          <p:cNvSpPr/>
          <p:nvPr userDrawn="1"/>
        </p:nvSpPr>
        <p:spPr>
          <a:xfrm>
            <a:off x="114300" y="115887"/>
            <a:ext cx="11963400" cy="6626225"/>
          </a:xfrm>
          <a:prstGeom prst="rect">
            <a:avLst/>
          </a:prstGeom>
          <a:noFill/>
          <a:ln>
            <a:solidFill>
              <a:srgbClr val="243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D30189B-13E8-DA70-D3C6-B476BE038E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08" y="5247758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A544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32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nam10.safelinks.protection.outlook.com/?url=https%3A%2F%2Fwww.cpwr.com%2Fwp-content%2Fuploads%2FHow-Heavy-is-Deadly.pdf&amp;data=05%7C01%7CDavid.Schutt%40colostate.edu%7C0c0fb87205a24948da3308db2c7dfd8d%7Cafb58802ff7a4bb1ab21367ff2ecfc8b%7C0%7C0%7C638152695062825917%7CUnknown%7CTWFpbGZsb3d8eyJWIjoiMC4wLjAwMDAiLCJQIjoiV2luMzIiLCJBTiI6Ik1haWwiLCJXVCI6Mn0%3D%7C3000%7C%7C%7C&amp;sdata=fWrArKVi8hiTnRzAOZoxnG8ZZCfC93NLQQABroQxdxw%3D&amp;reserved=0" TargetMode="External"/><Relationship Id="rId13" Type="http://schemas.openxmlformats.org/officeDocument/2006/relationships/hyperlink" Target="https://nam10.safelinks.protection.outlook.com/?url=https%3A%2F%2Fwww.cpwr.com%2Fwp-content%2Fuploads%2FCombined-Slides-Spanish-Struck-by-2022.pdf&amp;data=05%7C01%7CDavid.Schutt%40colostate.edu%7C0c0fb87205a24948da3308db2c7dfd8d%7Cafb58802ff7a4bb1ab21367ff2ecfc8b%7C0%7C0%7C638152695062825917%7CUnknown%7CTWFpbGZsb3d8eyJWIjoiMC4wLjAwMDAiLCJQIjoiV2luMzIiLCJBTiI6Ik1haWwiLCJXVCI6Mn0%3D%7C3000%7C%7C%7C&amp;sdata=AucnGgitANnEIjW%2BHorLbq5AEMzmkvkBqrkgcR8QpPo%3D&amp;reserved=0" TargetMode="External"/><Relationship Id="rId3" Type="http://schemas.openxmlformats.org/officeDocument/2006/relationships/hyperlink" Target="https://nam10.safelinks.protection.outlook.com/?url=https%3A%2F%2Fwww.cpwr.com%2Fwp-content%2Fuploads%2FPreventing-Falling-Objects.pdf&amp;data=05%7C01%7CDavid.Schutt%40colostate.edu%7C0c0fb87205a24948da3308db2c7dfd8d%7Cafb58802ff7a4bb1ab21367ff2ecfc8b%7C0%7C0%7C638152695062669677%7CUnknown%7CTWFpbGZsb3d8eyJWIjoiMC4wLjAwMDAiLCJQIjoiV2luMzIiLCJBTiI6Ik1haWwiLCJXVCI6Mn0%3D%7C3000%7C%7C%7C&amp;sdata=K9%2ByPlRNM%2F2qBw%2Fwf3V6j9HKiCifhLmlQrJtGBc8MCc%3D&amp;reserved=0" TargetMode="External"/><Relationship Id="rId7" Type="http://schemas.openxmlformats.org/officeDocument/2006/relationships/hyperlink" Target="https://nam10.safelinks.protection.outlook.com/?url=https%3A%2F%2Fwww.cpwr.com%2Fwp-content%2Fuploads%2FStop_the_Drop-updated.jpg&amp;data=05%7C01%7CDavid.Schutt%40colostate.edu%7C0c0fb87205a24948da3308db2c7dfd8d%7Cafb58802ff7a4bb1ab21367ff2ecfc8b%7C0%7C0%7C638152695062825917%7CUnknown%7CTWFpbGZsb3d8eyJWIjoiMC4wLjAwMDAiLCJQIjoiV2luMzIiLCJBTiI6Ik1haWwiLCJXVCI6Mn0%3D%7C3000%7C%7C%7C&amp;sdata=rO%2B%2BFQ9dWeCgUkgUoL9OnbXWkd54nImqSX1zUukMqMU%3D&amp;reserved=0" TargetMode="External"/><Relationship Id="rId12" Type="http://schemas.openxmlformats.org/officeDocument/2006/relationships/hyperlink" Target="https://nam10.safelinks.protection.outlook.com/?url=https%3A%2F%2Fyoutu.be%2Fg40DJOY3uNo&amp;data=05%7C01%7CDavid.Schutt%40colostate.edu%7C0c0fb87205a24948da3308db2c7dfd8d%7Cafb58802ff7a4bb1ab21367ff2ecfc8b%7C0%7C0%7C638152695062825917%7CUnknown%7CTWFpbGZsb3d8eyJWIjoiMC4wLjAwMDAiLCJQIjoiV2luMzIiLCJBTiI6Ik1haWwiLCJXVCI6Mn0%3D%7C3000%7C%7C%7C&amp;sdata=zpRd9WBsCO65URcxe2tyLw%2Be%2Fqv%2BWaGqQrvyIwMSlmo%3D&amp;reserved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0.safelinks.protection.outlook.com/?url=https%3A%2F%2Fwww.cpwr.com%2Fwp-content%2Fuploads%2FStop_the_Drop.pdf&amp;data=05%7C01%7CDavid.Schutt%40colostate.edu%7C0c0fb87205a24948da3308db2c7dfd8d%7Cafb58802ff7a4bb1ab21367ff2ecfc8b%7C0%7C0%7C638152695062825917%7CUnknown%7CTWFpbGZsb3d8eyJWIjoiMC4wLjAwMDAiLCJQIjoiV2luMzIiLCJBTiI6Ik1haWwiLCJXVCI6Mn0%3D%7C3000%7C%7C%7C&amp;sdata=RFYX0wuGDZz7nIre1Dsy5JEuYq7bm12sDkT89uzyeHU%3D&amp;reserved=0" TargetMode="External"/><Relationship Id="rId11" Type="http://schemas.openxmlformats.org/officeDocument/2006/relationships/hyperlink" Target="https://nam10.safelinks.protection.outlook.com/?url=https%3A%2F%2Fwww.cpwr.com%2Fwp-content%2Fuploads%2FDropped-Objects-combined-slides-4-14-22.pdf&amp;data=05%7C01%7CDavid.Schutt%40colostate.edu%7C0c0fb87205a24948da3308db2c7dfd8d%7Cafb58802ff7a4bb1ab21367ff2ecfc8b%7C0%7C0%7C638152695062825917%7CUnknown%7CTWFpbGZsb3d8eyJWIjoiMC4wLjAwMDAiLCJQIjoiV2luMzIiLCJBTiI6Ik1haWwiLCJXVCI6Mn0%3D%7C3000%7C%7C%7C&amp;sdata=Sp4wEnqgLaymQpEHtkqDXpehDq9YdJZi%2F3EDvF5ROUY%3D&amp;reserved=0" TargetMode="External"/><Relationship Id="rId5" Type="http://schemas.openxmlformats.org/officeDocument/2006/relationships/hyperlink" Target="https://nam10.safelinks.protection.outlook.com/?url=https%3A%2F%2Fwww.cpwr.com%2Fwp-content%2Fuploads%2FSolutions-for-Falling-Objects-and-Dropped-Tools.pdf&amp;data=05%7C01%7CDavid.Schutt%40colostate.edu%7C0c0fb87205a24948da3308db2c7dfd8d%7Cafb58802ff7a4bb1ab21367ff2ecfc8b%7C0%7C0%7C638152695062825917%7CUnknown%7CTWFpbGZsb3d8eyJWIjoiMC4wLjAwMDAiLCJQIjoiV2luMzIiLCJBTiI6Ik1haWwiLCJXVCI6Mn0%3D%7C3000%7C%7C%7C&amp;sdata=N3h2nJr21Sp3OPLrVSjvPsZvvJjpr6G15zL6EpbutaY%3D&amp;reserved=0" TargetMode="External"/><Relationship Id="rId10" Type="http://schemas.openxmlformats.org/officeDocument/2006/relationships/hyperlink" Target="https://nam10.safelinks.protection.outlook.com/?url=https%3A%2F%2Fyoutu.be%2Fcz-QmV74Vt4&amp;data=05%7C01%7CDavid.Schutt%40colostate.edu%7C0c0fb87205a24948da3308db2c7dfd8d%7Cafb58802ff7a4bb1ab21367ff2ecfc8b%7C0%7C0%7C638152695062825917%7CUnknown%7CTWFpbGZsb3d8eyJWIjoiMC4wLjAwMDAiLCJQIjoiV2luMzIiLCJBTiI6Ik1haWwiLCJXVCI6Mn0%3D%7C3000%7C%7C%7C&amp;sdata=wNEhHUqkIL9zR7kIf1c3naIKWmTGdavJS4YYzkLbb5k%3D&amp;reserved=0" TargetMode="External"/><Relationship Id="rId4" Type="http://schemas.openxmlformats.org/officeDocument/2006/relationships/hyperlink" Target="https://nam10.safelinks.protection.outlook.com/?url=https%3A%2F%2Fwww.cpwr.com%2Fwp-content%2Fuploads%2FChallenges-Preventing-Falling-Objects.pdf&amp;data=05%7C01%7CDavid.Schutt%40colostate.edu%7C0c0fb87205a24948da3308db2c7dfd8d%7Cafb58802ff7a4bb1ab21367ff2ecfc8b%7C0%7C0%7C638152695062825917%7CUnknown%7CTWFpbGZsb3d8eyJWIjoiMC4wLjAwMDAiLCJQIjoiV2luMzIiLCJBTiI6Ik1haWwiLCJXVCI6Mn0%3D%7C3000%7C%7C%7C&amp;sdata=2fkVomBF6FcReUdve2vkbZ%2BOPreJAl%2BqgHCHfmRf3mE%3D&amp;reserved=0" TargetMode="External"/><Relationship Id="rId9" Type="http://schemas.openxmlformats.org/officeDocument/2006/relationships/hyperlink" Target="https://nam10.safelinks.protection.outlook.com/?url=https%3A%2F%2Fwww.cpwr.com%2Fwp-content%2Fuploads%2FHow-Heavy-is-Deadly.jpg&amp;data=05%7C01%7CDavid.Schutt%40colostate.edu%7C0c0fb87205a24948da3308db2c7dfd8d%7Cafb58802ff7a4bb1ab21367ff2ecfc8b%7C0%7C0%7C638152695062825917%7CUnknown%7CTWFpbGZsb3d8eyJWIjoiMC4wLjAwMDAiLCJQIjoiV2luMzIiLCJBTiI6Ik1haWwiLCJXVCI6Mn0%3D%7C3000%7C%7C%7C&amp;sdata=Pak%2B%2BYQK0j3HUqzYXOG1%2F373mmgAsU6vpHMRa7tjqSE%3D&amp;reserved=0" TargetMode="Externa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am10.safelinks.protection.outlook.com/?url=https%3A%2F%2Fwww.cpwr.com%2Fwp-content%2Fuploads%2F2013%2F10%2F18-maquinarias-ca%25C2%25A1da-de-objetos.pdf&amp;data=05%7C01%7CDavid.Schutt%40colostate.edu%7C0c0fb87205a24948da3308db2c7dfd8d%7Cafb58802ff7a4bb1ab21367ff2ecfc8b%7C0%7C0%7C638152695062982162%7CUnknown%7CTWFpbGZsb3d8eyJWIjoiMC4wLjAwMDAiLCJQIjoiV2luMzIiLCJBTiI6Ik1haWwiLCJXVCI6Mn0%3D%7C3000%7C%7C%7C&amp;sdata=6VpIPevumbQ3LBi9xtiT%2F2vxeXo9YWpXj8G0ybLEW4w%3D&amp;reserved=0" TargetMode="External"/><Relationship Id="rId13" Type="http://schemas.openxmlformats.org/officeDocument/2006/relationships/hyperlink" Target="https://nam10.safelinks.protection.outlook.com/?url=https%3A%2F%2Fwww.cpwr.com%2Fwp-content%2Fuploads%2F2020%2F03%2FWork-Zones-in-Spanish.jpg&amp;data=05%7C01%7CDavid.Schutt%40colostate.edu%7C0c0fb87205a24948da3308db2c7dfd8d%7Cafb58802ff7a4bb1ab21367ff2ecfc8b%7C0%7C0%7C638152695062982162%7CUnknown%7CTWFpbGZsb3d8eyJWIjoiMC4wLjAwMDAiLCJQIjoiV2luMzIiLCJBTiI6Ik1haWwiLCJXVCI6Mn0%3D%7C3000%7C%7C%7C&amp;sdata=vzIpnRQbvhdpc6pFqdK7RB6Szuok5f42duM03UU6xwY%3D&amp;reserved=0" TargetMode="External"/><Relationship Id="rId18" Type="http://schemas.openxmlformats.org/officeDocument/2006/relationships/hyperlink" Target="https://nam10.safelinks.protection.outlook.com/?url=https%3A%2F%2Fwww.cpwr.com%2Fwp-content%2Fuploads%2Fpublications%2FCPWR_2019_safetysphere_11_contractors.jpg&amp;data=05%7C01%7CDavid.Schutt%40colostate.edu%7C0c0fb87205a24948da3308db2c7dfd8d%7Cafb58802ff7a4bb1ab21367ff2ecfc8b%7C0%7C0%7C638152695062982162%7CUnknown%7CTWFpbGZsb3d8eyJWIjoiMC4wLjAwMDAiLCJQIjoiV2luMzIiLCJBTiI6Ik1haWwiLCJXVCI6Mn0%3D%7C3000%7C%7C%7C&amp;sdata=543GLefNPpyEMC8DAVHuKGjPzAfWsoHcsPIM%2BBLRcTg%3D&amp;reserved=0" TargetMode="External"/><Relationship Id="rId26" Type="http://schemas.openxmlformats.org/officeDocument/2006/relationships/hyperlink" Target="https://nam10.safelinks.protection.outlook.com/?url=https%3A%2F%2Fyoutu.be%2FrcfYxKXGbkY&amp;data=05%7C01%7CDavid.Schutt%40colostate.edu%7C0c0fb87205a24948da3308db2c7dfd8d%7Cafb58802ff7a4bb1ab21367ff2ecfc8b%7C0%7C0%7C638152695063138390%7CUnknown%7CTWFpbGZsb3d8eyJWIjoiMC4wLjAwMDAiLCJQIjoiV2luMzIiLCJBTiI6Ik1haWwiLCJXVCI6Mn0%3D%7C3000%7C%7C%7C&amp;sdata=Jr1eyPo%2BaRRrlE94AWGhh7EE%2FIKxAksMYzoJshCUtTQ%3D&amp;reserved=0" TargetMode="External"/><Relationship Id="rId3" Type="http://schemas.openxmlformats.org/officeDocument/2006/relationships/hyperlink" Target="https://nam10.safelinks.protection.outlook.com/?url=https%3A%2F%2Fwww.cpwr.com%2Fwp-content%2Fuploads%2Fpublications%2FOperator-Work-Zone-Safety-Backing-TBT-Final-3-2020.pdf&amp;data=05%7C01%7CDavid.Schutt%40colostate.edu%7C0c0fb87205a24948da3308db2c7dfd8d%7Cafb58802ff7a4bb1ab21367ff2ecfc8b%7C0%7C0%7C638152695062825917%7CUnknown%7CTWFpbGZsb3d8eyJWIjoiMC4wLjAwMDAiLCJQIjoiV2luMzIiLCJBTiI6Ik1haWwiLCJXVCI6Mn0%3D%7C3000%7C%7C%7C&amp;sdata=znX9cBioiMd4zS6qoBpgQdx896qP56YRs7DYpzc6fsE%3D&amp;reserved=0" TargetMode="External"/><Relationship Id="rId21" Type="http://schemas.openxmlformats.org/officeDocument/2006/relationships/hyperlink" Target="https://nam10.safelinks.protection.outlook.com/?url=https%3A%2F%2Fwww.cpwr.com%2Fwp-content%2Fuploads%2FHead-Injuries-Infographic.jpg&amp;data=05%7C01%7CDavid.Schutt%40colostate.edu%7C0c0fb87205a24948da3308db2c7dfd8d%7Cafb58802ff7a4bb1ab21367ff2ecfc8b%7C0%7C0%7C638152695062982162%7CUnknown%7CTWFpbGZsb3d8eyJWIjoiMC4wLjAwMDAiLCJQIjoiV2luMzIiLCJBTiI6Ik1haWwiLCJXVCI6Mn0%3D%7C3000%7C%7C%7C&amp;sdata=arXMOqK6qd8WeFPiEr9P8t7EyLuiexEv3tmztIk2Bvg%3D&amp;reserved=0" TargetMode="External"/><Relationship Id="rId7" Type="http://schemas.openxmlformats.org/officeDocument/2006/relationships/hyperlink" Target="https://nam10.safelinks.protection.outlook.com/?url=https%3A%2F%2Fwww.cpwr.com%2Fwp-content%2Fuploads%2F2013%2F10%2FEquipment_Falling_Objects_1-27-16-No-NIOSH.pdf&amp;data=05%7C01%7CDavid.Schutt%40colostate.edu%7C0c0fb87205a24948da3308db2c7dfd8d%7Cafb58802ff7a4bb1ab21367ff2ecfc8b%7C0%7C0%7C638152695062982162%7CUnknown%7CTWFpbGZsb3d8eyJWIjoiMC4wLjAwMDAiLCJQIjoiV2luMzIiLCJBTiI6Ik1haWwiLCJXVCI6Mn0%3D%7C3000%7C%7C%7C&amp;sdata=8huVy46S90IOCf2ZvAe3rK5rK5nVY6pne6MAqYByYPw%3D&amp;reserved=0" TargetMode="External"/><Relationship Id="rId12" Type="http://schemas.openxmlformats.org/officeDocument/2006/relationships/hyperlink" Target="https://nam10.safelinks.protection.outlook.com/?url=https%3A%2F%2Fwww.cpwr.com%2Fwp-content%2Fuploads%2Fpublications%2FCPWR_2019_safetysphere_11_stayalert.jpg&amp;data=05%7C01%7CDavid.Schutt%40colostate.edu%7C0c0fb87205a24948da3308db2c7dfd8d%7Cafb58802ff7a4bb1ab21367ff2ecfc8b%7C0%7C0%7C638152695062982162%7CUnknown%7CTWFpbGZsb3d8eyJWIjoiMC4wLjAwMDAiLCJQIjoiV2luMzIiLCJBTiI6Ik1haWwiLCJXVCI6Mn0%3D%7C3000%7C%7C%7C&amp;sdata=EsmeeLg4bxyjig8ZoEwCV%2BEiBiotajhiv6l23FYI94c%3D&amp;reserved=0" TargetMode="External"/><Relationship Id="rId17" Type="http://schemas.openxmlformats.org/officeDocument/2006/relationships/hyperlink" Target="https://nam10.safelinks.protection.outlook.com/?url=https%3A%2F%2Fwww.cpwr.com%2Fwp-content%2Fuploads%2Fpublications%2FCPWR_2019_safetysphere_11_contractors.pdf&amp;data=05%7C01%7CDavid.Schutt%40colostate.edu%7C0c0fb87205a24948da3308db2c7dfd8d%7Cafb58802ff7a4bb1ab21367ff2ecfc8b%7C0%7C0%7C638152695062982162%7CUnknown%7CTWFpbGZsb3d8eyJWIjoiMC4wLjAwMDAiLCJQIjoiV2luMzIiLCJBTiI6Ik1haWwiLCJXVCI6Mn0%3D%7C3000%7C%7C%7C&amp;sdata=xejz9qVWiPlz4A79T5r61APW6MLCBwGCAoihopusHOQ%3D&amp;reserved=0" TargetMode="External"/><Relationship Id="rId25" Type="http://schemas.openxmlformats.org/officeDocument/2006/relationships/hyperlink" Target="https://nam10.safelinks.protection.outlook.com/?url=https%3A%2F%2Fwww.cpwr.com%2Fwp-content%2Fuploads%2FApril-11-Struck-by-in-Work-Zones-combined-slides.pdf&amp;data=05%7C01%7CDavid.Schutt%40colostate.edu%7C0c0fb87205a24948da3308db2c7dfd8d%7Cafb58802ff7a4bb1ab21367ff2ecfc8b%7C0%7C0%7C638152695063138390%7CUnknown%7CTWFpbGZsb3d8eyJWIjoiMC4wLjAwMDAiLCJQIjoiV2luMzIiLCJBTiI6Ik1haWwiLCJXVCI6Mn0%3D%7C3000%7C%7C%7C&amp;sdata=tBdzOeHZ%2Bf5EYsnxiQulQVfGqvzGtrqLCFdvCQb5EN8%3D&amp;reserved=0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nam10.safelinks.protection.outlook.com/?url=https%3A%2F%2Fwww.cpwr.com%2Fwp-content%2Fuploads%2F2020%2F03%2FOperators.jpg&amp;data=05%7C01%7CDavid.Schutt%40colostate.edu%7C0c0fb87205a24948da3308db2c7dfd8d%7Cafb58802ff7a4bb1ab21367ff2ecfc8b%7C0%7C0%7C638152695062982162%7CUnknown%7CTWFpbGZsb3d8eyJWIjoiMC4wLjAwMDAiLCJQIjoiV2luMzIiLCJBTiI6Ik1haWwiLCJXVCI6Mn0%3D%7C3000%7C%7C%7C&amp;sdata=BmC77l%2BSn0Dm8%2BcVvwSFTNJD04wotWJu714UqBNtfQk%3D&amp;reserved=0" TargetMode="External"/><Relationship Id="rId20" Type="http://schemas.openxmlformats.org/officeDocument/2006/relationships/hyperlink" Target="https://nam10.safelinks.protection.outlook.com/?url=https%3A%2F%2Fwww.cpwr.com%2Fwp-content%2Fuploads%2FHead-Injuries-Infographic.pdf&amp;data=05%7C01%7CDavid.Schutt%40colostate.edu%7C0c0fb87205a24948da3308db2c7dfd8d%7Cafb58802ff7a4bb1ab21367ff2ecfc8b%7C0%7C0%7C638152695062982162%7CUnknown%7CTWFpbGZsb3d8eyJWIjoiMC4wLjAwMDAiLCJQIjoiV2luMzIiLCJBTiI6Ik1haWwiLCJXVCI6Mn0%3D%7C3000%7C%7C%7C&amp;sdata=0X7F5ylkIvxq4FGFXjOdF3S5JlJo%2FDJ1%2Faz%2Bhh4IJVg%3D&amp;reserved=0" TargetMode="External"/><Relationship Id="rId29" Type="http://schemas.openxmlformats.org/officeDocument/2006/relationships/hyperlink" Target="https://nam10.safelinks.protection.outlook.com/?url=https%3A%2F%2Fwww.cpwr.com%2Fwp-content%2Fuploads%2FCombined-Slides-Spanish-Struck-by-2022.pdf&amp;data=05%7C01%7CDavid.Schutt%40colostate.edu%7C0c0fb87205a24948da3308db2c7dfd8d%7Cafb58802ff7a4bb1ab21367ff2ecfc8b%7C0%7C0%7C638152695063138390%7CUnknown%7CTWFpbGZsb3d8eyJWIjoiMC4wLjAwMDAiLCJQIjoiV2luMzIiLCJBTiI6Ik1haWwiLCJXVCI6Mn0%3D%7C3000%7C%7C%7C&amp;sdata=yQgydMv8VOe3y0WyYJFBgKZjwl%2FW7mvoXqWUccBU8vQ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0.safelinks.protection.outlook.com/?url=https%3A%2F%2Fwww.cpwr.com%2Fwp-content%2Fuploads%2Fpublications%2FWork-Zone-Safety-Working-Around-Vehicles-TBT-Spanish-04.02.2020.pdf&amp;data=05%7C01%7CDavid.Schutt%40colostate.edu%7C0c0fb87205a24948da3308db2c7dfd8d%7Cafb58802ff7a4bb1ab21367ff2ecfc8b%7C0%7C0%7C638152695062982162%7CUnknown%7CTWFpbGZsb3d8eyJWIjoiMC4wLjAwMDAiLCJQIjoiV2luMzIiLCJBTiI6Ik1haWwiLCJXVCI6Mn0%3D%7C3000%7C%7C%7C&amp;sdata=Y9YqatQVePmiYmDDrtopBnodMDGYzuFhv%2FpmJ0Rj0Xw%3D&amp;reserved=0" TargetMode="External"/><Relationship Id="rId11" Type="http://schemas.openxmlformats.org/officeDocument/2006/relationships/hyperlink" Target="https://nam10.safelinks.protection.outlook.com/?url=https%3A%2F%2Fwww.cpwr.com%2Fwp-content%2Fuploads%2Fpublications%2FCPWR_2019_safetysphere_11_stayalert.pdf&amp;data=05%7C01%7CDavid.Schutt%40colostate.edu%7C0c0fb87205a24948da3308db2c7dfd8d%7Cafb58802ff7a4bb1ab21367ff2ecfc8b%7C0%7C0%7C638152695062982162%7CUnknown%7CTWFpbGZsb3d8eyJWIjoiMC4wLjAwMDAiLCJQIjoiV2luMzIiLCJBTiI6Ik1haWwiLCJXVCI6Mn0%3D%7C3000%7C%7C%7C&amp;sdata=EhccMgfXZyC2r%2F3aB7JY9HOXW1o1ow7Q1uqplPdStJU%3D&amp;reserved=0" TargetMode="External"/><Relationship Id="rId24" Type="http://schemas.openxmlformats.org/officeDocument/2006/relationships/hyperlink" Target="https://nam10.safelinks.protection.outlook.com/?url=https%3A%2F%2Fyoutu.be%2F2n83JLV4BHU&amp;data=05%7C01%7CDavid.Schutt%40colostate.edu%7C0c0fb87205a24948da3308db2c7dfd8d%7Cafb58802ff7a4bb1ab21367ff2ecfc8b%7C0%7C0%7C638152695063138390%7CUnknown%7CTWFpbGZsb3d8eyJWIjoiMC4wLjAwMDAiLCJQIjoiV2luMzIiLCJBTiI6Ik1haWwiLCJXVCI6Mn0%3D%7C3000%7C%7C%7C&amp;sdata=oDx6Nlxo%2F%2FCb6fZ9148dyugqMxbs119Mq8SU%2FZGPxK4%3D&amp;reserved=0" TargetMode="External"/><Relationship Id="rId5" Type="http://schemas.openxmlformats.org/officeDocument/2006/relationships/hyperlink" Target="https://nam10.safelinks.protection.outlook.com/?url=https%3A%2F%2Fwww.cpwr.com%2Fwp-content%2Fuploads%2Fpublications%2FWork-Zone-Safety-Working-Around-Vehicles-TBT-Final-3-2020.pdf&amp;data=05%7C01%7CDavid.Schutt%40colostate.edu%7C0c0fb87205a24948da3308db2c7dfd8d%7Cafb58802ff7a4bb1ab21367ff2ecfc8b%7C0%7C0%7C638152695062825917%7CUnknown%7CTWFpbGZsb3d8eyJWIjoiMC4wLjAwMDAiLCJQIjoiV2luMzIiLCJBTiI6Ik1haWwiLCJXVCI6Mn0%3D%7C3000%7C%7C%7C&amp;sdata=0I6Ze1gZxI6HcBKCwH%2FE5ZaELsQDKvjylGMFBZKublE%3D&amp;reserved=0" TargetMode="External"/><Relationship Id="rId15" Type="http://schemas.openxmlformats.org/officeDocument/2006/relationships/hyperlink" Target="https://nam10.safelinks.protection.outlook.com/?url=https%3A%2F%2Fwww.cpwr.com%2Fwp-content%2Fuploads%2Fpublications%2FCPWR_2019_safetysphere_11_operators.jpg&amp;data=05%7C01%7CDavid.Schutt%40colostate.edu%7C0c0fb87205a24948da3308db2c7dfd8d%7Cafb58802ff7a4bb1ab21367ff2ecfc8b%7C0%7C0%7C638152695062982162%7CUnknown%7CTWFpbGZsb3d8eyJWIjoiMC4wLjAwMDAiLCJQIjoiV2luMzIiLCJBTiI6Ik1haWwiLCJXVCI6Mn0%3D%7C3000%7C%7C%7C&amp;sdata=z80IobemB4q1oie08F%2BzUM9Hxt5g%2FCuHz7AlDepVjTQ%3D&amp;reserved=0" TargetMode="External"/><Relationship Id="rId23" Type="http://schemas.openxmlformats.org/officeDocument/2006/relationships/hyperlink" Target="https://nam10.safelinks.protection.outlook.com/?url=https%3A%2F%2Fwww.cpwr.com%2Fwp-content%2Fuploads%2FIn-1-Strike-You-Could-Be-Out.jpg&amp;data=05%7C01%7CDavid.Schutt%40colostate.edu%7C0c0fb87205a24948da3308db2c7dfd8d%7Cafb58802ff7a4bb1ab21367ff2ecfc8b%7C0%7C0%7C638152695063138390%7CUnknown%7CTWFpbGZsb3d8eyJWIjoiMC4wLjAwMDAiLCJQIjoiV2luMzIiLCJBTiI6Ik1haWwiLCJXVCI6Mn0%3D%7C3000%7C%7C%7C&amp;sdata=ky70JuBCMBfd%2BSTWX7S0ZKZHazABuMTIE%2F0M%2FNFUWvk%3D&amp;reserved=0" TargetMode="External"/><Relationship Id="rId28" Type="http://schemas.openxmlformats.org/officeDocument/2006/relationships/hyperlink" Target="https://nam10.safelinks.protection.outlook.com/?url=https%3A%2F%2Fyoutu.be%2Fg40DJOY3uNo&amp;data=05%7C01%7CDavid.Schutt%40colostate.edu%7C0c0fb87205a24948da3308db2c7dfd8d%7Cafb58802ff7a4bb1ab21367ff2ecfc8b%7C0%7C0%7C638152695063138390%7CUnknown%7CTWFpbGZsb3d8eyJWIjoiMC4wLjAwMDAiLCJQIjoiV2luMzIiLCJBTiI6Ik1haWwiLCJXVCI6Mn0%3D%7C3000%7C%7C%7C&amp;sdata=HXCu10Dz3FQju%2BqYSFC7%2FTz9GQWcV6iO1Xuge%2BQ0eHY%3D&amp;reserved=0" TargetMode="External"/><Relationship Id="rId10" Type="http://schemas.openxmlformats.org/officeDocument/2006/relationships/hyperlink" Target="https://nam10.safelinks.protection.outlook.com/?url=https%3A%2F%2Fwww.cpwr.com%2Fwp-content%2Fuploads%2Fpublications%2F48-seguridad-vial.pdf&amp;data=05%7C01%7CDavid.Schutt%40colostate.edu%7C0c0fb87205a24948da3308db2c7dfd8d%7Cafb58802ff7a4bb1ab21367ff2ecfc8b%7C0%7C0%7C638152695062982162%7CUnknown%7CTWFpbGZsb3d8eyJWIjoiMC4wLjAwMDAiLCJQIjoiV2luMzIiLCJBTiI6Ik1haWwiLCJXVCI6Mn0%3D%7C3000%7C%7C%7C&amp;sdata=bnH3cCCR4wPWQJq2q0NrGP5UAinvF8XIHvAxfzkcyKE%3D&amp;reserved=0" TargetMode="External"/><Relationship Id="rId19" Type="http://schemas.openxmlformats.org/officeDocument/2006/relationships/hyperlink" Target="https://nam10.safelinks.protection.outlook.com/?url=https%3A%2F%2Fwww.cpwr.com%2Fwp-content%2Fuploads%2F2020%2F03%2FContractors.jpg&amp;data=05%7C01%7CDavid.Schutt%40colostate.edu%7C0c0fb87205a24948da3308db2c7dfd8d%7Cafb58802ff7a4bb1ab21367ff2ecfc8b%7C0%7C0%7C638152695062982162%7CUnknown%7CTWFpbGZsb3d8eyJWIjoiMC4wLjAwMDAiLCJQIjoiV2luMzIiLCJBTiI6Ik1haWwiLCJXVCI6Mn0%3D%7C3000%7C%7C%7C&amp;sdata=7aI6MwcjfVPILu5nTX1yr52G%2Fok3EHB9eG7FglOevgY%3D&amp;reserved=0" TargetMode="External"/><Relationship Id="rId4" Type="http://schemas.openxmlformats.org/officeDocument/2006/relationships/hyperlink" Target="https://nam10.safelinks.protection.outlook.com/?url=https%3A%2F%2Fwww.cpwr.com%2Fwp-content%2Fuploads%2Fpublications%2FOperator-Work-Zone-Working-Around-Vehicles-TBT-Spanish-04.03.2020.pdf&amp;data=05%7C01%7CDavid.Schutt%40colostate.edu%7C0c0fb87205a24948da3308db2c7dfd8d%7Cafb58802ff7a4bb1ab21367ff2ecfc8b%7C0%7C0%7C638152695062825917%7CUnknown%7CTWFpbGZsb3d8eyJWIjoiMC4wLjAwMDAiLCJQIjoiV2luMzIiLCJBTiI6Ik1haWwiLCJXVCI6Mn0%3D%7C3000%7C%7C%7C&amp;sdata=lDJjGQ4grmHjPk7x4X9aTIYF3u9UZQXumYAnhli8TGM%3D&amp;reserved=0" TargetMode="External"/><Relationship Id="rId9" Type="http://schemas.openxmlformats.org/officeDocument/2006/relationships/hyperlink" Target="https://nam10.safelinks.protection.outlook.com/?url=https%3A%2F%2Fwww.cpwr.com%2Fwp-content%2Fuploads%2Fpublications%2F48-traffic-safety.pdf&amp;data=05%7C01%7CDavid.Schutt%40colostate.edu%7C0c0fb87205a24948da3308db2c7dfd8d%7Cafb58802ff7a4bb1ab21367ff2ecfc8b%7C0%7C0%7C638152695062982162%7CUnknown%7CTWFpbGZsb3d8eyJWIjoiMC4wLjAwMDAiLCJQIjoiV2luMzIiLCJBTiI6Ik1haWwiLCJXVCI6Mn0%3D%7C3000%7C%7C%7C&amp;sdata=PkszoboFdzzKUXEZyrxwRJYgAu3Ozr8EoW2Xyf62LIg%3D&amp;reserved=0" TargetMode="External"/><Relationship Id="rId14" Type="http://schemas.openxmlformats.org/officeDocument/2006/relationships/hyperlink" Target="https://nam10.safelinks.protection.outlook.com/?url=https%3A%2F%2Fwww.cpwr.com%2Fwp-content%2Fuploads%2Fpublications%2FCPWR_2019_safetysphere_11_operators.pdf&amp;data=05%7C01%7CDavid.Schutt%40colostate.edu%7C0c0fb87205a24948da3308db2c7dfd8d%7Cafb58802ff7a4bb1ab21367ff2ecfc8b%7C0%7C0%7C638152695062982162%7CUnknown%7CTWFpbGZsb3d8eyJWIjoiMC4wLjAwMDAiLCJQIjoiV2luMzIiLCJBTiI6Ik1haWwiLCJXVCI6Mn0%3D%7C3000%7C%7C%7C&amp;sdata=53lYvq2Jt%2B7etvqRH93uc6cY6XuxIPyYKOgWCGHqBro%3D&amp;reserved=0" TargetMode="External"/><Relationship Id="rId22" Type="http://schemas.openxmlformats.org/officeDocument/2006/relationships/hyperlink" Target="https://nam10.safelinks.protection.outlook.com/?url=https%3A%2F%2Fwww.cpwr.com%2Fwp-content%2Fuploads%2FIn-1-Strike-You-Could-Be-Out.pdf&amp;data=05%7C01%7CDavid.Schutt%40colostate.edu%7C0c0fb87205a24948da3308db2c7dfd8d%7Cafb58802ff7a4bb1ab21367ff2ecfc8b%7C0%7C0%7C638152695063138390%7CUnknown%7CTWFpbGZsb3d8eyJWIjoiMC4wLjAwMDAiLCJQIjoiV2luMzIiLCJBTiI6Ik1haWwiLCJXVCI6Mn0%3D%7C3000%7C%7C%7C&amp;sdata=d2qXmji%2Bu3dqr4nsxoEC4yePebPqXk9wRBdnKb9QvV4%3D&amp;reserved=0" TargetMode="External"/><Relationship Id="rId27" Type="http://schemas.openxmlformats.org/officeDocument/2006/relationships/hyperlink" Target="https://nam10.safelinks.protection.outlook.com/?url=https%3A%2F%2Fwww.cpwr.com%2Fwp-content%2Fuploads%2FStruck-by-Stand-Down-2021-Learning-by-Experience.pdf&amp;data=05%7C01%7CDavid.Schutt%40colostate.edu%7C0c0fb87205a24948da3308db2c7dfd8d%7Cafb58802ff7a4bb1ab21367ff2ecfc8b%7C0%7C0%7C638152695063138390%7CUnknown%7CTWFpbGZsb3d8eyJWIjoiMC4wLjAwMDAiLCJQIjoiV2luMzIiLCJBTiI6Ik1haWwiLCJXVCI6Mn0%3D%7C3000%7C%7C%7C&amp;sdata=owlmWS4XwZYAT059960pF6Ryw43vG36TGJEyJincL1A%3D&amp;reserved=0" TargetMode="External"/><Relationship Id="rId30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am10.safelinks.protection.outlook.com/?url=https%3A%2F%2Fwww.cpwr.com%2Fwp-content%2Fuploads%2FTT-Tower_Crane_Safety.pdf&amp;data=05%7C01%7CDavid.Schutt%40colostate.edu%7C0c0fb87205a24948da3308db2c7dfd8d%7Cafb58802ff7a4bb1ab21367ff2ecfc8b%7C0%7C0%7C638152695063138390%7CUnknown%7CTWFpbGZsb3d8eyJWIjoiMC4wLjAwMDAiLCJQIjoiV2luMzIiLCJBTiI6Ik1haWwiLCJXVCI6Mn0%3D%7C3000%7C%7C%7C&amp;sdata=07gADMXLHrJGUh38G7eS02SpRz%2BRQRNBh16iCuHWisk%3D&amp;reserved=0" TargetMode="External"/><Relationship Id="rId13" Type="http://schemas.openxmlformats.org/officeDocument/2006/relationships/hyperlink" Target="https://nam10.safelinks.protection.outlook.com/?url=https%3A%2F%2Fwww.cpwr.com%2Fwp-content%2Fuploads%2FPlanning-for-a-Safe-Lift-SP.png&amp;data=05%7C01%7CDavid.Schutt%40colostate.edu%7C0c0fb87205a24948da3308db2c7dfd8d%7Cafb58802ff7a4bb1ab21367ff2ecfc8b%7C0%7C0%7C638152695063294634%7CUnknown%7CTWFpbGZsb3d8eyJWIjoiMC4wLjAwMDAiLCJQIjoiV2luMzIiLCJBTiI6Ik1haWwiLCJXVCI6Mn0%3D%7C3000%7C%7C%7C&amp;sdata=0CXn0yl9NVcdj7e23oZP9g7mkZy%2FimM3nYx%2BJ7lUNbA%3D&amp;reserved=0" TargetMode="External"/><Relationship Id="rId18" Type="http://schemas.openxmlformats.org/officeDocument/2006/relationships/hyperlink" Target="https://nam10.safelinks.protection.outlook.com/?url=https%3A%2F%2Fwww.cpwr.com%2Fwp-content%2Fuploads%2FStruck-by-Incidents-Are-a-Leading-Cause-of-Injury_SP.pdf&amp;data=05%7C01%7CDavid.Schutt%40colostate.edu%7C0c0fb87205a24948da3308db2c7dfd8d%7Cafb58802ff7a4bb1ab21367ff2ecfc8b%7C0%7C0%7C638152695063294634%7CUnknown%7CTWFpbGZsb3d8eyJWIjoiMC4wLjAwMDAiLCJQIjoiV2luMzIiLCJBTiI6Ik1haWwiLCJXVCI6Mn0%3D%7C3000%7C%7C%7C&amp;sdata=Cer%2FsaPZNYJEVcKE9rNK5z9Ohc6t8KZEccpWP0T3Mmg%3D&amp;reserved=0" TargetMode="External"/><Relationship Id="rId26" Type="http://schemas.openxmlformats.org/officeDocument/2006/relationships/hyperlink" Target="https://nam10.safelinks.protection.outlook.com/?url=https%3A%2F%2Fwww.cpwr.com%2Fwp-content%2Fuploads%2FStruck-by-Incidents-are-the-2nd-leading-cause-of-death-SP.png&amp;data=05%7C01%7CDavid.Schutt%40colostate.edu%7C0c0fb87205a24948da3308db2c7dfd8d%7Cafb58802ff7a4bb1ab21367ff2ecfc8b%7C0%7C0%7C638152695063450872%7CUnknown%7CTWFpbGZsb3d8eyJWIjoiMC4wLjAwMDAiLCJQIjoiV2luMzIiLCJBTiI6Ik1haWwiLCJXVCI6Mn0%3D%7C3000%7C%7C%7C&amp;sdata=Si%2BWVafa71ieotWFbWDxMRdGHjJVMd4yZFj2Pw6Bi2Y%3D&amp;reserved=0" TargetMode="External"/><Relationship Id="rId3" Type="http://schemas.openxmlformats.org/officeDocument/2006/relationships/hyperlink" Target="https://nam10.safelinks.protection.outlook.com/?url=https%3A%2F%2Fblogs.cdc.gov%2Fniosh-science-blog%2F2021%2F04%2F12%2Flift-zone-safety%2F&amp;data=05%7C01%7CDavid.Schutt%40colostate.edu%7C0c0fb87205a24948da3308db2c7dfd8d%7Cafb58802ff7a4bb1ab21367ff2ecfc8b%7C0%7C0%7C638152695063138390%7CUnknown%7CTWFpbGZsb3d8eyJWIjoiMC4wLjAwMDAiLCJQIjoiV2luMzIiLCJBTiI6Ik1haWwiLCJXVCI6Mn0%3D%7C3000%7C%7C%7C&amp;sdata=v3Hb5ivOeJNb4%2BWsEAZegmsX6tKMuulzmacbMT4LTeY%3D&amp;reserved=0" TargetMode="External"/><Relationship Id="rId21" Type="http://schemas.openxmlformats.org/officeDocument/2006/relationships/hyperlink" Target="https://nam10.safelinks.protection.outlook.com/?url=https%3A%2F%2Fwww.cpwr.com%2Fwp-content%2Fuploads%2FBest-Practices-for-Safe-Crane-Lifts.png&amp;data=05%7C01%7CDavid.Schutt%40colostate.edu%7C0c0fb87205a24948da3308db2c7dfd8d%7Cafb58802ff7a4bb1ab21367ff2ecfc8b%7C0%7C0%7C638152695063294634%7CUnknown%7CTWFpbGZsb3d8eyJWIjoiMC4wLjAwMDAiLCJQIjoiV2luMzIiLCJBTiI6Ik1haWwiLCJXVCI6Mn0%3D%7C3000%7C%7C%7C&amp;sdata=QRYvbRUtCPmYsdQ70hwp05MbDN%2FzLy5CFvP27ljGqlY%3D&amp;reserved=0" TargetMode="External"/><Relationship Id="rId7" Type="http://schemas.openxmlformats.org/officeDocument/2006/relationships/hyperlink" Target="https://nam10.safelinks.protection.outlook.com/?url=https%3A%2F%2Fwww.cpwr.com%2Fwp-content%2Fuploads%2FTT-ES-Planning_a_Lift.pdf&amp;data=05%7C01%7CDavid.Schutt%40colostate.edu%7C0c0fb87205a24948da3308db2c7dfd8d%7Cafb58802ff7a4bb1ab21367ff2ecfc8b%7C0%7C0%7C638152695063138390%7CUnknown%7CTWFpbGZsb3d8eyJWIjoiMC4wLjAwMDAiLCJQIjoiV2luMzIiLCJBTiI6Ik1haWwiLCJXVCI6Mn0%3D%7C3000%7C%7C%7C&amp;sdata=s6dYFGL0KEwz3xG12ba5p%2FehMAguKj2y3DAmmDNbzuE%3D&amp;reserved=0" TargetMode="External"/><Relationship Id="rId12" Type="http://schemas.openxmlformats.org/officeDocument/2006/relationships/hyperlink" Target="https://nam10.safelinks.protection.outlook.com/?url=https%3A%2F%2Fwww.cpwr.com%2Fwp-content%2Fuploads%2FPlanning-for-a-Safe-Lift_SP.pdf&amp;data=05%7C01%7CDavid.Schutt%40colostate.edu%7C0c0fb87205a24948da3308db2c7dfd8d%7Cafb58802ff7a4bb1ab21367ff2ecfc8b%7C0%7C0%7C638152695063294634%7CUnknown%7CTWFpbGZsb3d8eyJWIjoiMC4wLjAwMDAiLCJQIjoiV2luMzIiLCJBTiI6Ik1haWwiLCJXVCI6Mn0%3D%7C3000%7C%7C%7C&amp;sdata=oiuWDN2y46D3%2FLALV8RXmeF%2Fn8q1inCBNnd4OrMXCdY%3D&amp;reserved=0" TargetMode="External"/><Relationship Id="rId17" Type="http://schemas.openxmlformats.org/officeDocument/2006/relationships/hyperlink" Target="https://nam10.safelinks.protection.outlook.com/?url=https%3A%2F%2Fwww.cpwr.com%2Fresearch%2Fresearch-to-practice-r2p%2Fr2p-library%2Fother-resources-for-stakeholders%2Fstruck-by-hazards%2Fstruck-by-incidents-are-a-leading-cause-of-injury-3%2F&amp;data=05%7C01%7CDavid.Schutt%40colostate.edu%7C0c0fb87205a24948da3308db2c7dfd8d%7Cafb58802ff7a4bb1ab21367ff2ecfc8b%7C0%7C0%7C638152695063294634%7CUnknown%7CTWFpbGZsb3d8eyJWIjoiMC4wLjAwMDAiLCJQIjoiV2luMzIiLCJBTiI6Ik1haWwiLCJXVCI6Mn0%3D%7C3000%7C%7C%7C&amp;sdata=zqj8PCY4OciTmSLDrxQLpK%2Fhsa%2BCtD6oDdUavglx4Ec%3D&amp;reserved=0" TargetMode="External"/><Relationship Id="rId25" Type="http://schemas.openxmlformats.org/officeDocument/2006/relationships/hyperlink" Target="https://nam10.safelinks.protection.outlook.com/?url=https%3A%2F%2Fwww.cpwr.com%2Fwp-content%2Fuploads%2FStruck-by-Fatalities-all-logos.png&amp;data=05%7C01%7CDavid.Schutt%40colostate.edu%7C0c0fb87205a24948da3308db2c7dfd8d%7Cafb58802ff7a4bb1ab21367ff2ecfc8b%7C0%7C0%7C638152695063294634%7CUnknown%7CTWFpbGZsb3d8eyJWIjoiMC4wLjAwMDAiLCJQIjoiV2luMzIiLCJBTiI6Ik1haWwiLCJXVCI6Mn0%3D%7C3000%7C%7C%7C&amp;sdata=zPj1Awf%2BDk2GUQ3ebVYoPCgaeJry9onh%2FJhiH5A19Yo%3D&amp;reserved=0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nam10.safelinks.protection.outlook.com/?url=https%3A%2F%2Fwww.cpwr.com%2Fwp-content%2Fuploads%2FStruck-by-Incidents-Are-a-Leading-Cause-of-Injury.pdf&amp;data=05%7C01%7CDavid.Schutt%40colostate.edu%7C0c0fb87205a24948da3308db2c7dfd8d%7Cafb58802ff7a4bb1ab21367ff2ecfc8b%7C0%7C0%7C638152695063294634%7CUnknown%7CTWFpbGZsb3d8eyJWIjoiMC4wLjAwMDAiLCJQIjoiV2luMzIiLCJBTiI6Ik1haWwiLCJXVCI6Mn0%3D%7C3000%7C%7C%7C&amp;sdata=uJV0cBuclcKu2Muyy6z5hdyIDPVt8qakmbnNq8gdCU4%3D&amp;reserved=0" TargetMode="External"/><Relationship Id="rId20" Type="http://schemas.openxmlformats.org/officeDocument/2006/relationships/hyperlink" Target="https://nam10.safelinks.protection.outlook.com/?url=https%3A%2F%2Fwww.cpwr.com%2Fwp-content%2Fuploads%2FBest-Practices-for-Safe-Crane-Lifts.pdf&amp;data=05%7C01%7CDavid.Schutt%40colostate.edu%7C0c0fb87205a24948da3308db2c7dfd8d%7Cafb58802ff7a4bb1ab21367ff2ecfc8b%7C0%7C0%7C638152695063294634%7CUnknown%7CTWFpbGZsb3d8eyJWIjoiMC4wLjAwMDAiLCJQIjoiV2luMzIiLCJBTiI6Ik1haWwiLCJXVCI6Mn0%3D%7C3000%7C%7C%7C&amp;sdata=OCwqQYO6pFbe1rJzzw2P1UfcOXPlcptT%2B5DZYi8kiW8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0.safelinks.protection.outlook.com/?url=https%3A%2F%2Fwww.cpwr.com%2Fwp-content%2Fuploads%2FTT-Planning_a_Lift.pdf&amp;data=05%7C01%7CDavid.Schutt%40colostate.edu%7C0c0fb87205a24948da3308db2c7dfd8d%7Cafb58802ff7a4bb1ab21367ff2ecfc8b%7C0%7C0%7C638152695063138390%7CUnknown%7CTWFpbGZsb3d8eyJWIjoiMC4wLjAwMDAiLCJQIjoiV2luMzIiLCJBTiI6Ik1haWwiLCJXVCI6Mn0%3D%7C3000%7C%7C%7C&amp;sdata=Ine9wAoPmoiP%2FlbMn9jONm1hEYEgzBn%2FPEEb48FpXUE%3D&amp;reserved=0" TargetMode="External"/><Relationship Id="rId11" Type="http://schemas.openxmlformats.org/officeDocument/2006/relationships/hyperlink" Target="https://nam10.safelinks.protection.outlook.com/?url=https%3A%2F%2Fwww.cpwr.com%2Fwp-content%2Fuploads%2FPlanning-for-a-Safe-Lift-all-logos.png&amp;data=05%7C01%7CDavid.Schutt%40colostate.edu%7C0c0fb87205a24948da3308db2c7dfd8d%7Cafb58802ff7a4bb1ab21367ff2ecfc8b%7C0%7C0%7C638152695063294634%7CUnknown%7CTWFpbGZsb3d8eyJWIjoiMC4wLjAwMDAiLCJQIjoiV2luMzIiLCJBTiI6Ik1haWwiLCJXVCI6Mn0%3D%7C3000%7C%7C%7C&amp;sdata=qJH%2B9IZCEttLBCQXClsBoA9bjPo5g2QpDMz6FQkyMlU%3D&amp;reserved=0" TargetMode="External"/><Relationship Id="rId24" Type="http://schemas.openxmlformats.org/officeDocument/2006/relationships/hyperlink" Target="https://nam10.safelinks.protection.outlook.com/?url=https%3A%2F%2Fwww.cpwr.com%2Fwp-content%2Fuploads%2FStruck-by-Incidents-are-the-2nd-leading-cause-of-death.pdf&amp;data=05%7C01%7CDavid.Schutt%40colostate.edu%7C0c0fb87205a24948da3308db2c7dfd8d%7Cafb58802ff7a4bb1ab21367ff2ecfc8b%7C0%7C0%7C638152695063294634%7CUnknown%7CTWFpbGZsb3d8eyJWIjoiMC4wLjAwMDAiLCJQIjoiV2luMzIiLCJBTiI6Ik1haWwiLCJXVCI6Mn0%3D%7C3000%7C%7C%7C&amp;sdata=kg2DRww9yPDdZcZqEuuIiNtEXMo%2FYIeXIUkLqUv6N44%3D&amp;reserved=0" TargetMode="External"/><Relationship Id="rId5" Type="http://schemas.openxmlformats.org/officeDocument/2006/relationships/hyperlink" Target="https://nam10.safelinks.protection.outlook.com/?url=https%3A%2F%2Fwww.cpwr.com%2Fwp-content%2Fuploads%2Fpublications%2F12-gr%25C2%25A6as-2-estabilidad-y-volcamientos.pdf&amp;data=05%7C01%7CDavid.Schutt%40colostate.edu%7C0c0fb87205a24948da3308db2c7dfd8d%7Cafb58802ff7a4bb1ab21367ff2ecfc8b%7C0%7C0%7C638152695063138390%7CUnknown%7CTWFpbGZsb3d8eyJWIjoiMC4wLjAwMDAiLCJQIjoiV2luMzIiLCJBTiI6Ik1haWwiLCJXVCI6Mn0%3D%7C3000%7C%7C%7C&amp;sdata=rWP5H8bLiLnEh%2BZY2cNM6NwT2bGw5VqjSykZosp%2FESY%3D&amp;reserved=0" TargetMode="External"/><Relationship Id="rId15" Type="http://schemas.openxmlformats.org/officeDocument/2006/relationships/hyperlink" Target="https://nam10.safelinks.protection.outlook.com/?url=https%3A%2F%2Fwww.cpwr.com%2Fwp-content%2Fuploads%2FIn-1-Strike-You-Could-Be-Out.jpg&amp;data=05%7C01%7CDavid.Schutt%40colostate.edu%7C0c0fb87205a24948da3308db2c7dfd8d%7Cafb58802ff7a4bb1ab21367ff2ecfc8b%7C0%7C0%7C638152695063294634%7CUnknown%7CTWFpbGZsb3d8eyJWIjoiMC4wLjAwMDAiLCJQIjoiV2luMzIiLCJBTiI6Ik1haWwiLCJXVCI6Mn0%3D%7C3000%7C%7C%7C&amp;sdata=j%2BiELzm6V8VFJwWM1vD9tsNI1Nc9IMz0hYelDO2cgvQ%3D&amp;reserved=0" TargetMode="External"/><Relationship Id="rId23" Type="http://schemas.openxmlformats.org/officeDocument/2006/relationships/hyperlink" Target="https://nam10.safelinks.protection.outlook.com/?url=https%3A%2F%2Fwww.cpwr.com%2Fwp-content%2Fuploads%2FBest-Practices-for-Safe-Crane-Lifts-SP.png&amp;data=05%7C01%7CDavid.Schutt%40colostate.edu%7C0c0fb87205a24948da3308db2c7dfd8d%7Cafb58802ff7a4bb1ab21367ff2ecfc8b%7C0%7C0%7C638152695063294634%7CUnknown%7CTWFpbGZsb3d8eyJWIjoiMC4wLjAwMDAiLCJQIjoiV2luMzIiLCJBTiI6Ik1haWwiLCJXVCI6Mn0%3D%7C3000%7C%7C%7C&amp;sdata=wgsR5bmpFgncXg1kD85dQdiGR16GThKvBJYGBZzeQ7c%3D&amp;reserved=0" TargetMode="External"/><Relationship Id="rId10" Type="http://schemas.openxmlformats.org/officeDocument/2006/relationships/hyperlink" Target="https://nam10.safelinks.protection.outlook.com/?url=https%3A%2F%2Fwww.cpwr.com%2Fwp-content%2Fuploads%2FPlanning-for-a-Safe-Lift.pdf&amp;data=05%7C01%7CDavid.Schutt%40colostate.edu%7C0c0fb87205a24948da3308db2c7dfd8d%7Cafb58802ff7a4bb1ab21367ff2ecfc8b%7C0%7C0%7C638152695063138390%7CUnknown%7CTWFpbGZsb3d8eyJWIjoiMC4wLjAwMDAiLCJQIjoiV2luMzIiLCJBTiI6Ik1haWwiLCJXVCI6Mn0%3D%7C3000%7C%7C%7C&amp;sdata=JALJuFmFz1tQlPirzP1O5Y5bOqVu8I6IFC6dIsmvbv0%3D&amp;reserved=0" TargetMode="External"/><Relationship Id="rId19" Type="http://schemas.openxmlformats.org/officeDocument/2006/relationships/hyperlink" Target="https://nam10.safelinks.protection.outlook.com/?url=https%3A%2F%2Fwww.cpwr.com%2Fresearch%2Fresearch-to-practice-r2p%2Fr2p-library%2Fother-resources-for-stakeholders%2Fstruck-by-hazards%2Fstruck-by-incidents-are-a-leading-cause-of-injuries-sp%2F&amp;data=05%7C01%7CDavid.Schutt%40colostate.edu%7C0c0fb87205a24948da3308db2c7dfd8d%7Cafb58802ff7a4bb1ab21367ff2ecfc8b%7C0%7C0%7C638152695063294634%7CUnknown%7CTWFpbGZsb3d8eyJWIjoiMC4wLjAwMDAiLCJQIjoiV2luMzIiLCJBTiI6Ik1haWwiLCJXVCI6Mn0%3D%7C3000%7C%7C%7C&amp;sdata=Na4GmtKfO63nxU1TIxzcALFmcz%2BhIVPGlL1e2x5btIg%3D&amp;reserved=0" TargetMode="External"/><Relationship Id="rId4" Type="http://schemas.openxmlformats.org/officeDocument/2006/relationships/hyperlink" Target="https://nam10.safelinks.protection.outlook.com/?url=https%3A%2F%2Fwww.cpwr.com%2Fwp-content%2Fuploads%2Fpublications%2FCPWR_Cranes2_Stability_1.pdf&amp;data=05%7C01%7CDavid.Schutt%40colostate.edu%7C0c0fb87205a24948da3308db2c7dfd8d%7Cafb58802ff7a4bb1ab21367ff2ecfc8b%7C0%7C0%7C638152695063138390%7CUnknown%7CTWFpbGZsb3d8eyJWIjoiMC4wLjAwMDAiLCJQIjoiV2luMzIiLCJBTiI6Ik1haWwiLCJXVCI6Mn0%3D%7C3000%7C%7C%7C&amp;sdata=f%2FHFC3N7Ta3%2FFLyGRYJMgvZk5x3CZgLGmzVXQE%2Fcnsg%3D&amp;reserved=0" TargetMode="External"/><Relationship Id="rId9" Type="http://schemas.openxmlformats.org/officeDocument/2006/relationships/hyperlink" Target="https://nam10.safelinks.protection.outlook.com/?url=https%3A%2F%2Fwww.cpwr.com%2Fwp-content%2Fuploads%2FTT-ES-Tower_Crane_Safety.pdf&amp;data=05%7C01%7CDavid.Schutt%40colostate.edu%7C0c0fb87205a24948da3308db2c7dfd8d%7Cafb58802ff7a4bb1ab21367ff2ecfc8b%7C0%7C0%7C638152695063138390%7CUnknown%7CTWFpbGZsb3d8eyJWIjoiMC4wLjAwMDAiLCJQIjoiV2luMzIiLCJBTiI6Ik1haWwiLCJXVCI6Mn0%3D%7C3000%7C%7C%7C&amp;sdata=pZ5%2BZmW0vj4DFEaonp9mj8c5ccFKR%2BeK09nDhIA06S8%3D&amp;reserved=0" TargetMode="External"/><Relationship Id="rId14" Type="http://schemas.openxmlformats.org/officeDocument/2006/relationships/hyperlink" Target="https://nam10.safelinks.protection.outlook.com/?url=https%3A%2F%2Fwww.cpwr.com%2Fwp-content%2Fuploads%2FIn-1-Strike-You-Could-Be-Out.pdf&amp;data=05%7C01%7CDavid.Schutt%40colostate.edu%7C0c0fb87205a24948da3308db2c7dfd8d%7Cafb58802ff7a4bb1ab21367ff2ecfc8b%7C0%7C0%7C638152695063294634%7CUnknown%7CTWFpbGZsb3d8eyJWIjoiMC4wLjAwMDAiLCJQIjoiV2luMzIiLCJBTiI6Ik1haWwiLCJXVCI6Mn0%3D%7C3000%7C%7C%7C&amp;sdata=Z6aRJ7vQ%2B78CihY6GZqBiZJVHPlQM1OiIihfgfp5uW0%3D&amp;reserved=0" TargetMode="External"/><Relationship Id="rId22" Type="http://schemas.openxmlformats.org/officeDocument/2006/relationships/hyperlink" Target="https://nam10.safelinks.protection.outlook.com/?url=https%3A%2F%2Fwww.cpwr.com%2Fwp-content%2Fuploads%2FBest-Practices-for-Safe-Crane-Lifts-SP.pdf&amp;data=05%7C01%7CDavid.Schutt%40colostate.edu%7C0c0fb87205a24948da3308db2c7dfd8d%7Cafb58802ff7a4bb1ab21367ff2ecfc8b%7C0%7C0%7C638152695063294634%7CUnknown%7CTWFpbGZsb3d8eyJWIjoiMC4wLjAwMDAiLCJQIjoiV2luMzIiLCJBTiI6Ik1haWwiLCJXVCI6Mn0%3D%7C3000%7C%7C%7C&amp;sdata=MmtDfxDAOPBel2f%2B6W8KqDnqHS7cSDFCCNfD9nVFtWI%3D&amp;reserved=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am10.safelinks.protection.outlook.com/?url=https%3A%2F%2Fwww.cpwr.com%2Fwp-content%2Fuploads%2FCombined-Slides-Spanish-Struck-by-2022.pdf&amp;data=05%7C01%7CDavid.Schutt%40colostate.edu%7C0c0fb87205a24948da3308db2c7dfd8d%7Cafb58802ff7a4bb1ab21367ff2ecfc8b%7C0%7C0%7C638152695063450872%7CUnknown%7CTWFpbGZsb3d8eyJWIjoiMC4wLjAwMDAiLCJQIjoiV2luMzIiLCJBTiI6Ik1haWwiLCJXVCI6Mn0%3D%7C3000%7C%7C%7C&amp;sdata=fYCdjAw6jsVI8UZI5R382zHGfS1FvNoUWrYV%2BGOZNjc%3D&amp;reserved=0" TargetMode="External"/><Relationship Id="rId3" Type="http://schemas.openxmlformats.org/officeDocument/2006/relationships/hyperlink" Target="https://nam10.safelinks.protection.outlook.com/?url=https%3A%2F%2Fyoutu.be%2FCQY5pVrujec&amp;data=05%7C01%7CDavid.Schutt%40colostate.edu%7C0c0fb87205a24948da3308db2c7dfd8d%7Cafb58802ff7a4bb1ab21367ff2ecfc8b%7C0%7C0%7C638152695063450872%7CUnknown%7CTWFpbGZsb3d8eyJWIjoiMC4wLjAwMDAiLCJQIjoiV2luMzIiLCJBTiI6Ik1haWwiLCJXVCI6Mn0%3D%7C3000%7C%7C%7C&amp;sdata=EcHjSTleZyoLQg4lJ2bEZEpKzYxC63gnrUOsM2yqOEI%3D&amp;reserved=0" TargetMode="External"/><Relationship Id="rId7" Type="http://schemas.openxmlformats.org/officeDocument/2006/relationships/hyperlink" Target="https://nam10.safelinks.protection.outlook.com/?url=https%3A%2F%2Fyoutu.be%2Fg40DJOY3uNo&amp;data=05%7C01%7CDavid.Schutt%40colostate.edu%7C0c0fb87205a24948da3308db2c7dfd8d%7Cafb58802ff7a4bb1ab21367ff2ecfc8b%7C0%7C0%7C638152695063450872%7CUnknown%7CTWFpbGZsb3d8eyJWIjoiMC4wLjAwMDAiLCJQIjoiV2luMzIiLCJBTiI6Ik1haWwiLCJXVCI6Mn0%3D%7C3000%7C%7C%7C&amp;sdata=44zCZOwfJ227TWWQsx4T95XJI7U9TqFmIa67gK9Ygag%3D&amp;reserved=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0.safelinks.protection.outlook.com/?url=https%3A%2F%2Fwww.cpwr.com%2Fwp-content%2Fuploads%2FPreventing-Struck-by-incidents-below-the-hook_final.pdf&amp;data=05%7C01%7CDavid.Schutt%40colostate.edu%7C0c0fb87205a24948da3308db2c7dfd8d%7Cafb58802ff7a4bb1ab21367ff2ecfc8b%7C0%7C0%7C638152695063450872%7CUnknown%7CTWFpbGZsb3d8eyJWIjoiMC4wLjAwMDAiLCJQIjoiV2luMzIiLCJBTiI6Ik1haWwiLCJXVCI6Mn0%3D%7C3000%7C%7C%7C&amp;sdata=hMDjjBApXlKI%2F2GvljnHf2erJU%2FTwgDkN8p3prCtroc%3D&amp;reserved=0" TargetMode="External"/><Relationship Id="rId5" Type="http://schemas.openxmlformats.org/officeDocument/2006/relationships/hyperlink" Target="https://nam10.safelinks.protection.outlook.com/?url=https%3A%2F%2Fyoutu.be%2FifCS1FjLFxk&amp;data=05%7C01%7CDavid.Schutt%40colostate.edu%7C0c0fb87205a24948da3308db2c7dfd8d%7Cafb58802ff7a4bb1ab21367ff2ecfc8b%7C0%7C0%7C638152695063450872%7CUnknown%7CTWFpbGZsb3d8eyJWIjoiMC4wLjAwMDAiLCJQIjoiV2luMzIiLCJBTiI6Ik1haWwiLCJXVCI6Mn0%3D%7C3000%7C%7C%7C&amp;sdata=kErikmT0JFtz2YHumVgoWbUNJ%2B%2Bw%2F7lvxIS0A0nhebI%3D&amp;reserved=0" TargetMode="External"/><Relationship Id="rId4" Type="http://schemas.openxmlformats.org/officeDocument/2006/relationships/hyperlink" Target="https://nam10.safelinks.protection.outlook.com/?url=https%3A%2F%2Fwww.cpwr.com%2Fwp-content%2Fuploads%2FWhats-the-Risk-Best-Practices-To-Reduce-The-Likelihood-Of-Struck-By-Injuries-From-Heavy-Equipment-And-Crane-Activties-V1.1.pdf&amp;data=05%7C01%7CDavid.Schutt%40colostate.edu%7C0c0fb87205a24948da3308db2c7dfd8d%7Cafb58802ff7a4bb1ab21367ff2ecfc8b%7C0%7C0%7C638152695063450872%7CUnknown%7CTWFpbGZsb3d8eyJWIjoiMC4wLjAwMDAiLCJQIjoiV2luMzIiLCJBTiI6Ik1haWwiLCJXVCI6Mn0%3D%7C3000%7C%7C%7C&amp;sdata=LzcedL%2BXrTQFw9oVHpRzPGu%2B88eCzV03GUUUToHM%2BSU%3D&amp;reserved=0" TargetMode="External"/><Relationship Id="rId9" Type="http://schemas.openxmlformats.org/officeDocument/2006/relationships/hyperlink" Target="https://nam10.safelinks.protection.outlook.com/?url=https%3A%2F%2Fwww.cdc.gov%2Fniosh%2Fdocs%2F2006-142%2Fpdfs%2F2006-142.pdf&amp;data=05%7C01%7CDavid.Schutt%40colostate.edu%7C0c0fb87205a24948da3308db2c7dfd8d%7Cafb58802ff7a4bb1ab21367ff2ecfc8b%7C0%7C0%7C638152695063450872%7CUnknown%7CTWFpbGZsb3d8eyJWIjoiMC4wLjAwMDAiLCJQIjoiV2luMzIiLCJBTiI6Ik1haWwiLCJXVCI6Mn0%3D%7C3000%7C%7C%7C&amp;sdata=jcrOd1mcj40El8D77%2BRwzRhC9vuJelCcqz7hMuuFXqA%3D&amp;reserved=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nam10.safelinks.protection.outlook.com/?url=https%3A%2F%2Fwww.cpwr.com%2Fwp-content%2Fuploads%2F2013%2F10%2F17-mantenimiento-de-equipo.pdf&amp;data=05%7C01%7CDavid.Schutt%40colostate.edu%7C0c0fb87205a24948da3308db2c7dfd8d%7Cafb58802ff7a4bb1ab21367ff2ecfc8b%7C0%7C0%7C638152695063450872%7CUnknown%7CTWFpbGZsb3d8eyJWIjoiMC4wLjAwMDAiLCJQIjoiV2luMzIiLCJBTiI6Ik1haWwiLCJXVCI6Mn0%3D%7C3000%7C%7C%7C&amp;sdata=W7fyRCKqKeymQ2qwqwEytFnVg0cDfF5RziJRvP37MQs%3D&amp;reserved=0" TargetMode="External"/><Relationship Id="rId13" Type="http://schemas.openxmlformats.org/officeDocument/2006/relationships/hyperlink" Target="https://nam10.safelinks.protection.outlook.com/?url=https%3A%2F%2Fyoutu.be%2FCQY5pVrujec&amp;data=05%7C01%7CDavid.Schutt%40colostate.edu%7C0c0fb87205a24948da3308db2c7dfd8d%7Cafb58802ff7a4bb1ab21367ff2ecfc8b%7C0%7C0%7C638152695063607114%7CUnknown%7CTWFpbGZsb3d8eyJWIjoiMC4wLjAwMDAiLCJQIjoiV2luMzIiLCJBTiI6Ik1haWwiLCJXVCI6Mn0%3D%7C3000%7C%7C%7C&amp;sdata=NNfMpw4CI6o6Fur8UZHD73pUR2hj3t9FOcRZ70u609U%3D&amp;reserved=0" TargetMode="External"/><Relationship Id="rId18" Type="http://schemas.openxmlformats.org/officeDocument/2006/relationships/hyperlink" Target="https://nam10.safelinks.protection.outlook.com/?url=https%3A%2F%2Fwww.cpwr.com%2Fwp-content%2Fuploads%2FCombined-Slides-Spanish-Struck-by-2022.pdf&amp;data=05%7C01%7CDavid.Schutt%40colostate.edu%7C0c0fb87205a24948da3308db2c7dfd8d%7Cafb58802ff7a4bb1ab21367ff2ecfc8b%7C0%7C0%7C638152695063607114%7CUnknown%7CTWFpbGZsb3d8eyJWIjoiMC4wLjAwMDAiLCJQIjoiV2luMzIiLCJBTiI6Ik1haWwiLCJXVCI6Mn0%3D%7C3000%7C%7C%7C&amp;sdata=E5nzGD7Bz81nluHCmOhve5fMqGmPrH%2F58Qp6NcErjz8%3D&amp;reserved=0" TargetMode="External"/><Relationship Id="rId3" Type="http://schemas.openxmlformats.org/officeDocument/2006/relationships/hyperlink" Target="https://nam10.safelinks.protection.outlook.com/?url=https%3A%2F%2Fblogs.cdc.gov%2Fniosh-science-blog%2F2022%2F03%2F10%2Fstuck-by-injuries%2F&amp;data=05%7C01%7CDavid.Schutt%40colostate.edu%7C0c0fb87205a24948da3308db2c7dfd8d%7Cafb58802ff7a4bb1ab21367ff2ecfc8b%7C0%7C0%7C638152695063450872%7CUnknown%7CTWFpbGZsb3d8eyJWIjoiMC4wLjAwMDAiLCJQIjoiV2luMzIiLCJBTiI6Ik1haWwiLCJXVCI6Mn0%3D%7C3000%7C%7C%7C&amp;sdata=H%2BSmXH%2Fqjxi3PtbXlZbvyIsAChQgZL2TUhi%2BUExGoog%3D&amp;reserved=0" TargetMode="External"/><Relationship Id="rId7" Type="http://schemas.openxmlformats.org/officeDocument/2006/relationships/hyperlink" Target="https://nam10.safelinks.protection.outlook.com/?url=https%3A%2F%2Fwww.cpwr.com%2Fwp-content%2Fuploads%2F2013%2F10%2FEquipment_Maintenance_2-2-16.pdf&amp;data=05%7C01%7CDavid.Schutt%40colostate.edu%7C0c0fb87205a24948da3308db2c7dfd8d%7Cafb58802ff7a4bb1ab21367ff2ecfc8b%7C0%7C0%7C638152695063450872%7CUnknown%7CTWFpbGZsb3d8eyJWIjoiMC4wLjAwMDAiLCJQIjoiV2luMzIiLCJBTiI6Ik1haWwiLCJXVCI6Mn0%3D%7C3000%7C%7C%7C&amp;sdata=T5OrlKDxVjlxl1%2B9rbmp8VIzE6Y%2Bj04GSex0BW9sQCQ%3D&amp;reserved=0" TargetMode="External"/><Relationship Id="rId12" Type="http://schemas.openxmlformats.org/officeDocument/2006/relationships/hyperlink" Target="https://nam10.safelinks.protection.outlook.com/?url=https%3A%2F%2Fwww.cdc.gov%2Fniosh%2Ftopics%2Fhighwayworkzones%2Fbad%2Fdefault.html&amp;data=05%7C01%7CDavid.Schutt%40colostate.edu%7C0c0fb87205a24948da3308db2c7dfd8d%7Cafb58802ff7a4bb1ab21367ff2ecfc8b%7C0%7C0%7C638152695063607114%7CUnknown%7CTWFpbGZsb3d8eyJWIjoiMC4wLjAwMDAiLCJQIjoiV2luMzIiLCJBTiI6Ik1haWwiLCJXVCI6Mn0%3D%7C3000%7C%7C%7C&amp;sdata=eslN2%2BMBPZCaIs3tQSiNFviL2N4F9zACbGVK9JrSJkI%3D&amp;reserved=0" TargetMode="External"/><Relationship Id="rId17" Type="http://schemas.openxmlformats.org/officeDocument/2006/relationships/hyperlink" Target="https://nam10.safelinks.protection.outlook.com/?url=https%3A%2F%2Fyoutu.be%2Fg40DJOY3uNo&amp;data=05%7C01%7CDavid.Schutt%40colostate.edu%7C0c0fb87205a24948da3308db2c7dfd8d%7Cafb58802ff7a4bb1ab21367ff2ecfc8b%7C0%7C0%7C638152695063607114%7CUnknown%7CTWFpbGZsb3d8eyJWIjoiMC4wLjAwMDAiLCJQIjoiV2luMzIiLCJBTiI6Ik1haWwiLCJXVCI6Mn0%3D%7C3000%7C%7C%7C&amp;sdata=qacJGwId9ma9EazCYSSwW9r7Isawe7EJDTuUFSJ7eAs%3D&amp;reserved=0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nam10.safelinks.protection.outlook.com/?url=https%3A%2F%2Fwww.cpwr.com%2Fwp-content%2Fuploads%2FStruck-by-Stand-Down-2021-Learning-by-Experience.pdf&amp;data=05%7C01%7CDavid.Schutt%40colostate.edu%7C0c0fb87205a24948da3308db2c7dfd8d%7Cafb58802ff7a4bb1ab21367ff2ecfc8b%7C0%7C0%7C638152695063607114%7CUnknown%7CTWFpbGZsb3d8eyJWIjoiMC4wLjAwMDAiLCJQIjoiV2luMzIiLCJBTiI6Ik1haWwiLCJXVCI6Mn0%3D%7C3000%7C%7C%7C&amp;sdata=g75caVxIUOypinBeQwTN9HHC3OutDOuhQK%2B%2FBVqTahU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0.safelinks.protection.outlook.com/?url=https%3A%2F%2Fwww.cpwr.com%2Fwp-content%2Fuploads%2Fpublications%2FCPWR_Equipment_Getting_OnOff_1.pdf&amp;data=05%7C01%7CDavid.Schutt%40colostate.edu%7C0c0fb87205a24948da3308db2c7dfd8d%7Cafb58802ff7a4bb1ab21367ff2ecfc8b%7C0%7C0%7C638152695063450872%7CUnknown%7CTWFpbGZsb3d8eyJWIjoiMC4wLjAwMDAiLCJQIjoiV2luMzIiLCJBTiI6Ik1haWwiLCJXVCI6Mn0%3D%7C3000%7C%7C%7C&amp;sdata=JBZ7X16hAZwY2w2U1UuMrIE1kRdJXtiQrPzsRr3vdoI%3D&amp;reserved=0" TargetMode="External"/><Relationship Id="rId11" Type="http://schemas.openxmlformats.org/officeDocument/2006/relationships/hyperlink" Target="https://nam10.safelinks.protection.outlook.com/?url=http%3A%2F%2Fwww.elcosh.org%2Fdocument%2F3842%2Fd001311%2FPreventing%252BWorker%252BInjuries%252Band%252BDeaths%252Bfrom%252BBacking%252BConstruction%252BVehicles%252Band%252BEquipment.html&amp;data=05%7C01%7CDavid.Schutt%40colostate.edu%7C0c0fb87205a24948da3308db2c7dfd8d%7Cafb58802ff7a4bb1ab21367ff2ecfc8b%7C0%7C0%7C638152695063607114%7CUnknown%7CTWFpbGZsb3d8eyJWIjoiMC4wLjAwMDAiLCJQIjoiV2luMzIiLCJBTiI6Ik1haWwiLCJXVCI6Mn0%3D%7C3000%7C%7C%7C&amp;sdata=XCxGmttdP3Gd4VQj36OehI0DO3Ty8QgPXR0Fj6FdFec%3D&amp;reserved=0" TargetMode="External"/><Relationship Id="rId5" Type="http://schemas.openxmlformats.org/officeDocument/2006/relationships/hyperlink" Target="https://nam10.safelinks.protection.outlook.com/?url=https%3A%2F%2Fwww.cpwr.com%2Fwp-content%2Fuploads%2F2013%2F10%2F18-maquinarias-ca%25C2%25A1da-de-objetos.pdf&amp;data=05%7C01%7CDavid.Schutt%40colostate.edu%7C0c0fb87205a24948da3308db2c7dfd8d%7Cafb58802ff7a4bb1ab21367ff2ecfc8b%7C0%7C0%7C638152695063450872%7CUnknown%7CTWFpbGZsb3d8eyJWIjoiMC4wLjAwMDAiLCJQIjoiV2luMzIiLCJBTiI6Ik1haWwiLCJXVCI6Mn0%3D%7C3000%7C%7C%7C&amp;sdata=kjc4uzCjRTyOiCjb6%2FfVNUGJHuUW53N6XTJp%2F%2F2FDoQ%3D&amp;reserved=0" TargetMode="External"/><Relationship Id="rId15" Type="http://schemas.openxmlformats.org/officeDocument/2006/relationships/hyperlink" Target="https://nam10.safelinks.protection.outlook.com/?url=https%3A%2F%2Fyoutu.be%2FrcfYxKXGbkY&amp;data=05%7C01%7CDavid.Schutt%40colostate.edu%7C0c0fb87205a24948da3308db2c7dfd8d%7Cafb58802ff7a4bb1ab21367ff2ecfc8b%7C0%7C0%7C638152695063607114%7CUnknown%7CTWFpbGZsb3d8eyJWIjoiMC4wLjAwMDAiLCJQIjoiV2luMzIiLCJBTiI6Ik1haWwiLCJXVCI6Mn0%3D%7C3000%7C%7C%7C&amp;sdata=C8WEvT5Z6%2FwRIzClUr2%2Ff0WGcOv0i7rjaFCgnYhHWI0%3D&amp;reserved=0" TargetMode="External"/><Relationship Id="rId10" Type="http://schemas.openxmlformats.org/officeDocument/2006/relationships/hyperlink" Target="https://nam10.safelinks.protection.outlook.com/?url=https%3A%2F%2Fwww.cpwr.com%2Fwp-content%2Fuploads%2F2013%2F10%2F6-colapso-de-plumas.pdf&amp;data=05%7C01%7CDavid.Schutt%40colostate.edu%7C0c0fb87205a24948da3308db2c7dfd8d%7Cafb58802ff7a4bb1ab21367ff2ecfc8b%7C0%7C0%7C638152695063607114%7CUnknown%7CTWFpbGZsb3d8eyJWIjoiMC4wLjAwMDAiLCJQIjoiV2luMzIiLCJBTiI6Ik1haWwiLCJXVCI6Mn0%3D%7C3000%7C%7C%7C&amp;sdata=2cRrQzz7Av44Gpu%2FtPkNDnRx779O0J2Ie1fG6vnVIBE%3D&amp;reserved=0" TargetMode="External"/><Relationship Id="rId19" Type="http://schemas.openxmlformats.org/officeDocument/2006/relationships/image" Target="../media/image8.png"/><Relationship Id="rId4" Type="http://schemas.openxmlformats.org/officeDocument/2006/relationships/hyperlink" Target="https://nam10.safelinks.protection.outlook.com/?url=https%3A%2F%2Fwww.cpwr.com%2Fwp-content%2Fuploads%2F2013%2F10%2FEquipment_Falling_Objects_1-27-16-No-NIOSH.pdf&amp;data=05%7C01%7CDavid.Schutt%40colostate.edu%7C0c0fb87205a24948da3308db2c7dfd8d%7Cafb58802ff7a4bb1ab21367ff2ecfc8b%7C0%7C0%7C638152695063450872%7CUnknown%7CTWFpbGZsb3d8eyJWIjoiMC4wLjAwMDAiLCJQIjoiV2luMzIiLCJBTiI6Ik1haWwiLCJXVCI6Mn0%3D%7C3000%7C%7C%7C&amp;sdata=p6gCQJsKjkcLFlKv2U2ky5T9m80t0w42sWRjucxeFbc%3D&amp;reserved=0" TargetMode="External"/><Relationship Id="rId9" Type="http://schemas.openxmlformats.org/officeDocument/2006/relationships/hyperlink" Target="https://nam10.safelinks.protection.outlook.com/?url=https%3A%2F%2Fwww.cpwr.com%2Fwp-content%2Fuploads%2F2013%2F10%2FCPWR_Boom_Collapse_1.pdf&amp;data=05%7C01%7CDavid.Schutt%40colostate.edu%7C0c0fb87205a24948da3308db2c7dfd8d%7Cafb58802ff7a4bb1ab21367ff2ecfc8b%7C0%7C0%7C638152695063607114%7CUnknown%7CTWFpbGZsb3d8eyJWIjoiMC4wLjAwMDAiLCJQIjoiV2luMzIiLCJBTiI6Ik1haWwiLCJXVCI6Mn0%3D%7C3000%7C%7C%7C&amp;sdata=CqPErM41hDQvzsXz9ei6h5AO%2BvJrQU7%2BNOfS13Q8ebs%3D&amp;reserved=0" TargetMode="External"/><Relationship Id="rId14" Type="http://schemas.openxmlformats.org/officeDocument/2006/relationships/hyperlink" Target="https://nam10.safelinks.protection.outlook.com/?url=https%3A%2F%2Fwww.cpwr.com%2Fwp-content%2Fuploads%2FWhats-the-Risk-Best-Practices-To-Reduce-The-Likelihood-Of-Struck-By-Injuries-From-Heavy-Equipment-And-Crane-Activties-V1.1.pdf&amp;data=05%7C01%7CDavid.Schutt%40colostate.edu%7C0c0fb87205a24948da3308db2c7dfd8d%7Cafb58802ff7a4bb1ab21367ff2ecfc8b%7C0%7C0%7C638152695063607114%7CUnknown%7CTWFpbGZsb3d8eyJWIjoiMC4wLjAwMDAiLCJQIjoiV2luMzIiLCJBTiI6Ik1haWwiLCJXVCI6Mn0%3D%7C3000%7C%7C%7C&amp;sdata=25hlaJd4Vr1bbH5MzRB7pTfQf6hpkWak3sf1l1Cu1HQ%3D&amp;reserved=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wr.com/research/research-to-practice-r2p/r2p-library/other-resources-for-stakeholders/struck-by-hazards/" TargetMode="External"/><Relationship Id="rId2" Type="http://schemas.openxmlformats.org/officeDocument/2006/relationships/hyperlink" Target="https://www.cpwr.com/wp-content/uploads/What-is-the-Struck-by-Stand-Down-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be.com/playlist?list=PLuzTg2wYpXWWGx-lT-2LwqJCby8gvHc3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52dke6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2851782-D3C4-6C92-718C-1530C2902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42144"/>
          <a:stretch/>
        </p:blipFill>
        <p:spPr>
          <a:xfrm>
            <a:off x="-1" y="-8621"/>
            <a:ext cx="12252960" cy="6950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7D5260-FBA2-F353-507A-28478C826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573" y="889450"/>
            <a:ext cx="9008853" cy="2802656"/>
          </a:xfrm>
          <a:solidFill>
            <a:srgbClr val="FFFFFF">
              <a:alpha val="76863"/>
            </a:srgbClr>
          </a:solidFill>
          <a:ln w="38100">
            <a:solidFill>
              <a:srgbClr val="EA5544"/>
            </a:solidFill>
          </a:ln>
        </p:spPr>
        <p:txBody>
          <a:bodyPr anchor="ctr"/>
          <a:lstStyle/>
          <a:p>
            <a:r>
              <a:rPr lang="en-US" b="1" dirty="0">
                <a:solidFill>
                  <a:srgbClr val="EA5544"/>
                </a:solidFill>
              </a:rPr>
              <a:t>Preventing Struck-by Incidents in 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1BA31-164A-8AEF-5ED9-830B610FA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65" y="5968550"/>
            <a:ext cx="3752597" cy="80559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F5811F"/>
                </a:solidFill>
              </a:rPr>
              <a:t>Presenter</a:t>
            </a:r>
          </a:p>
          <a:p>
            <a:pPr algn="l"/>
            <a:r>
              <a:rPr lang="en-US" sz="2000" b="1" dirty="0">
                <a:solidFill>
                  <a:srgbClr val="F5811F"/>
                </a:solidFill>
              </a:rPr>
              <a:t>April 18, 2023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03FCFC3-7148-4327-130B-5634D39B1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2191" r="3750" b="2508"/>
          <a:stretch/>
        </p:blipFill>
        <p:spPr bwMode="auto">
          <a:xfrm>
            <a:off x="10865475" y="5751237"/>
            <a:ext cx="989260" cy="10229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2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Incidents May Arise From . . .</a:t>
            </a:r>
            <a:endParaRPr lang="en-US" dirty="0">
              <a:solidFill>
                <a:srgbClr val="EA5444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vehicles and equipment, particularly when backing</a:t>
            </a:r>
          </a:p>
          <a:p>
            <a:r>
              <a:rPr lang="en-US" dirty="0"/>
              <a:t>Rotating or oscillating equipment, such as cranes</a:t>
            </a:r>
          </a:p>
          <a:p>
            <a:r>
              <a:rPr lang="en-US" dirty="0"/>
              <a:t>Falling objects and materials, such as dropped tools</a:t>
            </a:r>
          </a:p>
          <a:p>
            <a:r>
              <a:rPr lang="en-US" dirty="0"/>
              <a:t>Tipping or tilting materials, such as stacked signs and lumber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9D4A467-5CA2-F93F-29D3-12CD1FBA4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678" y="4664075"/>
            <a:ext cx="26275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BBCE-9C79-DBEE-4ED3-97D77DC3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954" y="756413"/>
            <a:ext cx="3310494" cy="1325563"/>
          </a:xfrm>
        </p:spPr>
        <p:txBody>
          <a:bodyPr/>
          <a:lstStyle/>
          <a:p>
            <a:r>
              <a:rPr lang="en-US" dirty="0"/>
              <a:t>How Heavy is Deadly?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E62653-2C1B-6BDE-E7B9-F8D55B0BA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26671"/>
          <a:stretch/>
        </p:blipFill>
        <p:spPr>
          <a:xfrm>
            <a:off x="264280" y="168442"/>
            <a:ext cx="6620989" cy="6497054"/>
          </a:xfrm>
        </p:spPr>
      </p:pic>
    </p:spTree>
    <p:extLst>
      <p:ext uri="{BB962C8B-B14F-4D97-AF65-F5344CB8AC3E}">
        <p14:creationId xmlns:p14="http://schemas.microsoft.com/office/powerpoint/2010/main" val="387430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/>
          <a:lstStyle/>
          <a:p>
            <a:r>
              <a:rPr lang="en-US" dirty="0"/>
              <a:t>Struck-by Summary for Dropped Objects</a:t>
            </a:r>
            <a:endParaRPr lang="en-US" dirty="0">
              <a:solidFill>
                <a:srgbClr val="EA5444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Do not hoist loads or allow them to pass over people</a:t>
            </a:r>
            <a:endParaRPr lang="en-US" dirty="0"/>
          </a:p>
          <a:p>
            <a:r>
              <a:rPr lang="en-US" dirty="0">
                <a:effectLst/>
              </a:rPr>
              <a:t>Secure all tools in elevated work areas if they are close to leading edges</a:t>
            </a:r>
          </a:p>
          <a:p>
            <a:r>
              <a:rPr lang="en-US" dirty="0">
                <a:effectLst/>
              </a:rPr>
              <a:t>Use toe boards on all scaffolding and open elevations</a:t>
            </a:r>
          </a:p>
          <a:p>
            <a:r>
              <a:rPr lang="en-US" dirty="0">
                <a:effectLst/>
              </a:rPr>
              <a:t>Secure loads before lifting them by forklifts </a:t>
            </a:r>
            <a:endParaRPr lang="en-US" dirty="0"/>
          </a:p>
          <a:p>
            <a:r>
              <a:rPr lang="en-US" dirty="0"/>
              <a:t>Always wear a hard hat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Content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46B34A7C-F00A-C832-FF13-7335A6023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49" y="4664075"/>
            <a:ext cx="8193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/>
          <a:lstStyle/>
          <a:p>
            <a:r>
              <a:rPr lang="en-US" dirty="0"/>
              <a:t>Struck-by Resources for Dropped Objects</a:t>
            </a:r>
            <a:endParaRPr lang="en-US" dirty="0">
              <a:solidFill>
                <a:srgbClr val="EA5444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3914775"/>
          </a:xfrm>
        </p:spPr>
        <p:txBody>
          <a:bodyPr/>
          <a:lstStyle/>
          <a:p>
            <a:pPr marL="6000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Toolbox Talks: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3"/>
              </a:rPr>
              <a:t> Preventing Falling Objects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4"/>
              </a:rPr>
              <a:t> Challenges Preventing Falling Objects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5"/>
              </a:rPr>
              <a:t> Solutions for Falling Objects and Dropped Tools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000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Infographics: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Stop the Drop (English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6"/>
              </a:rPr>
              <a:t>PDF 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7"/>
              </a:rPr>
              <a:t>JPEG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How Heavy is Deadly? (English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8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9"/>
              </a:rPr>
              <a:t>JPEG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000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5F5F5F"/>
                </a:solidFill>
                <a:latin typeface="Helvetica" pitchFamily="2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Webinars: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Preventing Struck-by Incidents from Dropped Tools &amp; Other Objects: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0"/>
              </a:rPr>
              <a:t>Recording 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1"/>
              </a:rPr>
              <a:t>PDF of Slides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5F5F5F"/>
                </a:solidFill>
                <a:latin typeface="Helvetica" pitchFamily="2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Prevención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Incidentes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por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Atropellos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: Zonas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Trabajo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Equipos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Pesados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Impacto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Objetos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: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2"/>
              </a:rPr>
              <a:t>ver video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3"/>
              </a:rPr>
              <a:t>descargar </a:t>
            </a:r>
            <a:r>
              <a:rPr lang="en-US" sz="1800" b="0" i="0" u="sng" strike="noStrike" dirty="0" err="1">
                <a:solidFill>
                  <a:srgbClr val="0000FF"/>
                </a:solidFill>
                <a:effectLst/>
                <a:latin typeface="Helvetica" pitchFamily="2" charset="0"/>
                <a:hlinkClick r:id="rId13"/>
              </a:rPr>
              <a:t>presentación</a:t>
            </a:r>
            <a:endParaRPr lang="en-US" dirty="0"/>
          </a:p>
        </p:txBody>
      </p:sp>
      <p:pic>
        <p:nvPicPr>
          <p:cNvPr id="3" name="Content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46B34A7C-F00A-C832-FF13-7335A60236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49" y="4664075"/>
            <a:ext cx="8193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7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/>
          <a:lstStyle/>
          <a:p>
            <a:r>
              <a:rPr lang="en-US" dirty="0"/>
              <a:t>Struck-by Summary for Work Zones</a:t>
            </a:r>
            <a:endParaRPr lang="en-US" dirty="0">
              <a:solidFill>
                <a:srgbClr val="EA5444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average, 135 construction workers die each year in work zones</a:t>
            </a:r>
          </a:p>
          <a:p>
            <a:pPr lvl="1"/>
            <a:r>
              <a:rPr lang="en-US" dirty="0"/>
              <a:t>Struck-by incidents are the leading cause of death in the work zone</a:t>
            </a:r>
          </a:p>
          <a:p>
            <a:pPr lvl="1"/>
            <a:r>
              <a:rPr lang="en-US" dirty="0"/>
              <a:t>Most commonly motor vehicle struck-by incidents</a:t>
            </a:r>
          </a:p>
          <a:p>
            <a:r>
              <a:rPr lang="en-US" dirty="0"/>
              <a:t>Ensure high visibility clothing is worn</a:t>
            </a:r>
          </a:p>
          <a:p>
            <a:r>
              <a:rPr lang="en-US" dirty="0"/>
              <a:t>Use adequate lighting during night operations</a:t>
            </a:r>
          </a:p>
          <a:p>
            <a:r>
              <a:rPr lang="en-US" dirty="0"/>
              <a:t>Install barriers, attenuators and/or rumble strips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863A27C-9C5D-B8D3-98E6-92E79CF12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2" y="4664075"/>
            <a:ext cx="10716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/>
          <a:lstStyle/>
          <a:p>
            <a:r>
              <a:rPr lang="en-US" dirty="0"/>
              <a:t>Struck-by Resources for Work Zones</a:t>
            </a:r>
            <a:endParaRPr lang="en-US" dirty="0">
              <a:solidFill>
                <a:srgbClr val="EA5444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4"/>
            <a:ext cx="9969500" cy="4768851"/>
          </a:xfrm>
        </p:spPr>
        <p:txBody>
          <a:bodyPr>
            <a:normAutofit fontScale="92500" lnSpcReduction="10000"/>
          </a:bodyPr>
          <a:lstStyle/>
          <a:p>
            <a:pPr marL="6000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Toolbox Talks: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Work Zone Safety: Vehicle Operators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3"/>
              </a:rPr>
              <a:t>English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4"/>
              </a:rPr>
              <a:t>Spanish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Work Zone Safety: Working Around Vehicles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5"/>
              </a:rPr>
              <a:t>English</a:t>
            </a:r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Helvetica" pitchFamily="2" charset="0"/>
              </a:rPr>
              <a:t>,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6"/>
              </a:rPr>
              <a:t>Spanish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Equipment: Falling Objects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7"/>
              </a:rPr>
              <a:t>English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8"/>
              </a:rPr>
              <a:t>Spanish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Traffic Safety 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9"/>
              </a:rPr>
              <a:t>English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0"/>
              </a:rPr>
              <a:t>Spanish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000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Infographics: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808080"/>
                </a:solidFill>
                <a:effectLst/>
                <a:latin typeface="Helvetica" pitchFamily="2" charset="0"/>
              </a:rPr>
              <a:t> STAY ALERT IN WORK ZONES! (English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1"/>
              </a:rPr>
              <a:t>PDF</a:t>
            </a:r>
            <a:r>
              <a:rPr lang="en-US" sz="1800" b="0" i="0" u="none" strike="noStrike" dirty="0">
                <a:solidFill>
                  <a:srgbClr val="808080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2"/>
              </a:rPr>
              <a:t>JPEG</a:t>
            </a:r>
            <a:r>
              <a:rPr lang="en-US" sz="1800" b="0" i="0" u="none" strike="noStrike" dirty="0">
                <a:solidFill>
                  <a:srgbClr val="808080"/>
                </a:solidFill>
                <a:effectLst/>
                <a:latin typeface="Helvetica" pitchFamily="2" charset="0"/>
              </a:rPr>
              <a:t>, Spanish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3"/>
              </a:rPr>
              <a:t>JPEG</a:t>
            </a:r>
            <a:r>
              <a:rPr lang="en-US" sz="1800" b="0" i="0" u="none" strike="noStrike" dirty="0">
                <a:solidFill>
                  <a:srgbClr val="808080"/>
                </a:solidFill>
                <a:effectLst/>
                <a:latin typeface="Helvetica" pitchFamily="2" charset="0"/>
              </a:rPr>
              <a:t>)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808080"/>
                </a:solidFill>
                <a:effectLst/>
                <a:latin typeface="Helvetica" pitchFamily="2" charset="0"/>
              </a:rPr>
              <a:t> OPERATORS!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4 Steps for Work Zone Safety (English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4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5"/>
              </a:rPr>
              <a:t>JPEG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 Spanish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6"/>
              </a:rPr>
              <a:t>JPEG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808080"/>
                </a:solidFill>
                <a:effectLst/>
                <a:latin typeface="Helvetica" pitchFamily="2" charset="0"/>
              </a:rPr>
              <a:t> CONTRACTORS!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Work Zone Safety Starts with Your Internal Traffic Control Plan (English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7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8"/>
              </a:rPr>
              <a:t>JPEG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 Spanish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9"/>
              </a:rPr>
              <a:t>JPEG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Head Protection (English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0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1"/>
              </a:rPr>
              <a:t>JPEG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In 1 Strike You Could Be Out (English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2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3"/>
              </a:rPr>
              <a:t>JPEG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000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Webinars: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Preventing Struck-by Incidents in Roadway Work Zones: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4"/>
              </a:rPr>
              <a:t>Recording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5"/>
              </a:rPr>
              <a:t>PDF of Slides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Preventing Struck-By Incidents: Learning by Experience: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6"/>
              </a:rPr>
              <a:t>Recording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7"/>
              </a:rPr>
              <a:t>PDF of Slides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Prevención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Incidentes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por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Atropellos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: Zonas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Trabajo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Equipos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Pesados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Impacto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Objetos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: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8"/>
              </a:rPr>
              <a:t>ver video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9"/>
              </a:rPr>
              <a:t>descargar presentación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863A27C-9C5D-B8D3-98E6-92E79CF12E4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2" y="4664075"/>
            <a:ext cx="10716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0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Struck-by Summary for Lift Zones</a:t>
            </a:r>
            <a:endParaRPr lang="en-US" dirty="0">
              <a:solidFill>
                <a:srgbClr val="EA5444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movement planning should be performed for EVERY lift</a:t>
            </a:r>
          </a:p>
          <a:p>
            <a:r>
              <a:rPr lang="en-US" dirty="0"/>
              <a:t>Safe rigging strategies are imperative</a:t>
            </a:r>
          </a:p>
          <a:p>
            <a:pPr lvl="1"/>
            <a:r>
              <a:rPr lang="en-US" dirty="0"/>
              <a:t>Proper inspection protocols</a:t>
            </a:r>
          </a:p>
          <a:p>
            <a:pPr lvl="1"/>
            <a:r>
              <a:rPr lang="en-US" dirty="0"/>
              <a:t>Knowledge of principles of safe rigging</a:t>
            </a:r>
          </a:p>
          <a:p>
            <a:pPr lvl="1"/>
            <a:r>
              <a:rPr lang="en-US" dirty="0"/>
              <a:t>Using tag lines and push sticks</a:t>
            </a:r>
          </a:p>
          <a:p>
            <a:r>
              <a:rPr lang="en-US" dirty="0"/>
              <a:t>Proper training for all workers in the area </a:t>
            </a:r>
          </a:p>
          <a:p>
            <a:r>
              <a:rPr lang="en-US" dirty="0"/>
              <a:t>Barricaded safe zones</a:t>
            </a:r>
          </a:p>
          <a:p>
            <a:r>
              <a:rPr lang="en-US" dirty="0"/>
              <a:t>Never stand beneath the load!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11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Struck-by Resources for Lift Zones</a:t>
            </a:r>
            <a:endParaRPr lang="en-US" dirty="0">
              <a:solidFill>
                <a:srgbClr val="EA5444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9900" cy="4351338"/>
          </a:xfrm>
        </p:spPr>
        <p:txBody>
          <a:bodyPr/>
          <a:lstStyle/>
          <a:p>
            <a:pPr marL="6000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NIOSH Science Blog: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3"/>
              </a:rPr>
              <a:t>Preventing Struck-by Injuries in Construction: Lift Zone Safety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000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Toolbox Talks: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Cranes: Stability &amp; Tipping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4"/>
              </a:rPr>
              <a:t>English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5"/>
              </a:rPr>
              <a:t>Spanish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Lift Zone Safety: Planning a Lift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6"/>
              </a:rPr>
              <a:t>English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7"/>
              </a:rPr>
              <a:t>Spanish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Tower Crane Safety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8"/>
              </a:rPr>
              <a:t>English)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9"/>
              </a:rPr>
              <a:t>Spanish)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000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Infographics</a:t>
            </a:r>
            <a:r>
              <a:rPr lang="en-US" sz="1800" b="1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: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Crane and Lift Zone Safety: Planning for a Safe Lift (</a:t>
            </a:r>
            <a:r>
              <a:rPr lang="en-US" sz="1800" dirty="0">
                <a:solidFill>
                  <a:srgbClr val="5F5F5F"/>
                </a:solidFill>
                <a:latin typeface="Helvetica" pitchFamily="2" charset="0"/>
              </a:rPr>
              <a:t>English 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0"/>
              </a:rPr>
              <a:t>PDF</a:t>
            </a:r>
            <a:r>
              <a:rPr lang="en-US" sz="1800" dirty="0">
                <a:solidFill>
                  <a:srgbClr val="5F5F5F"/>
                </a:solidFill>
                <a:latin typeface="Helvetica" pitchFamily="2" charset="0"/>
              </a:rPr>
              <a:t> &amp; 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1"/>
              </a:rPr>
              <a:t>PNG</a:t>
            </a:r>
            <a:r>
              <a:rPr lang="en-US" sz="1800" dirty="0">
                <a:solidFill>
                  <a:srgbClr val="5F5F5F"/>
                </a:solidFill>
                <a:latin typeface="Helvetica" pitchFamily="2" charset="0"/>
              </a:rPr>
              <a:t>; 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Spanish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2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3"/>
              </a:rPr>
              <a:t>PNG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In 1 Strike You Could Be Out (English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4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5"/>
              </a:rPr>
              <a:t>JPEG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Struck-by Incidents Are a Leading Cause of Injury in Construction (English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6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7"/>
              </a:rPr>
              <a:t>PNG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; Spanish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8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9"/>
              </a:rPr>
              <a:t>PNG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Best Practices for Safe Crane Lifts (English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0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1"/>
              </a:rPr>
              <a:t>PNG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; Spanish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2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3"/>
              </a:rPr>
              <a:t>PNG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Struck-by Incidents are the 2nd Leading Cause of Work-Related Death in Construction (English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4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5"/>
              </a:rPr>
              <a:t>PNG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; Spanish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5"/>
              </a:rPr>
              <a:t>PDF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26"/>
              </a:rPr>
              <a:t>PNG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5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Struck-by Resources for Lift Zones (continued)</a:t>
            </a:r>
            <a:endParaRPr lang="en-US" dirty="0">
              <a:solidFill>
                <a:srgbClr val="EA5444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00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Webinars: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What’s the risk? Best Practices to reduce the likelihood of struck-by injuries from heavy equipment and crane activities: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Recording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4"/>
              </a:rPr>
              <a:t>PDF of Slides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Cranes &amp; Lifting – Avoiding Struck-By Incidents Under the Hook: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5"/>
              </a:rPr>
              <a:t>Recording 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6"/>
              </a:rPr>
              <a:t>PDF of Slides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191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Prevención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Incidentes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por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Atropellos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: Zonas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Trabajo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Equipos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Pesados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Impacto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Objetos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7"/>
              </a:rPr>
              <a:t>ver video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8"/>
              </a:rPr>
              <a:t>descargar presentación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00075" marR="0" indent="0" algn="l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NIOSH Alert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9"/>
              </a:rPr>
              <a:t>Crane Tip Overs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8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/>
          <a:lstStyle/>
          <a:p>
            <a:r>
              <a:rPr lang="en-US" dirty="0"/>
              <a:t>Struck-by Summary for Heavy Equipment</a:t>
            </a:r>
            <a:endParaRPr lang="en-US" dirty="0">
              <a:solidFill>
                <a:srgbClr val="EA5444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allow workers beneath the bucket of an excavator</a:t>
            </a:r>
          </a:p>
          <a:p>
            <a:r>
              <a:rPr lang="en-US" dirty="0"/>
              <a:t>Always have a spotter/backer in place when dump trucks are backing</a:t>
            </a:r>
          </a:p>
          <a:p>
            <a:r>
              <a:rPr lang="en-US" dirty="0"/>
              <a:t>Internal traffic control plans are necessary to separate heavy equipment from workers on foot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9D4A467-5CA2-F93F-29D3-12CD1FBA4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678" y="4664075"/>
            <a:ext cx="26275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9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75C9-BBE1-4282-FAEF-CF46C3EC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25" y="1624775"/>
            <a:ext cx="3600892" cy="330365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Helvetica" pitchFamily="2" charset="0"/>
              </a:rPr>
              <a:t>What is a Struck-By Hazard?</a:t>
            </a:r>
          </a:p>
        </p:txBody>
      </p:sp>
      <p:sp>
        <p:nvSpPr>
          <p:cNvPr id="5" name="AutoShape 2" descr="CPWR_StandDown2023_STD_cobranded.pdf">
            <a:extLst>
              <a:ext uri="{FF2B5EF4-FFF2-40B4-BE49-F238E27FC236}">
                <a16:creationId xmlns:a16="http://schemas.microsoft.com/office/drawing/2014/main" id="{7B43EF20-1F62-F9A3-C574-4829E7518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F1110-5E65-45D9-CD4E-BC8E83EEE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93" y="489848"/>
            <a:ext cx="6150828" cy="46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/>
          <a:lstStyle/>
          <a:p>
            <a:r>
              <a:rPr lang="en-US" dirty="0"/>
              <a:t>Struck-by Resources for Heavy Equipment</a:t>
            </a:r>
            <a:endParaRPr lang="en-US" dirty="0">
              <a:solidFill>
                <a:srgbClr val="EA5444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520825"/>
            <a:ext cx="10515600" cy="4359275"/>
          </a:xfrm>
        </p:spPr>
        <p:txBody>
          <a:bodyPr>
            <a:normAutofit fontScale="92500" lnSpcReduction="10000"/>
          </a:bodyPr>
          <a:lstStyle/>
          <a:p>
            <a:pPr marL="6000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NIOSH Science Blog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–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3"/>
              </a:rPr>
              <a:t>Preventing Stuck-by Fatalities Related to Excavator Quick Couplers, Buckets, and Attachments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000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Toolbox Talks: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Equipment: Falling Objects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4"/>
              </a:rPr>
              <a:t>English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5"/>
              </a:rPr>
              <a:t>Spanish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Equipment: Getting On &amp; Off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6"/>
              </a:rPr>
              <a:t>English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5"/>
              </a:rPr>
              <a:t>Spanish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Equipment Maintenance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7"/>
              </a:rPr>
              <a:t>English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8"/>
              </a:rPr>
              <a:t>Spanish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Boom Truck Safety (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9"/>
              </a:rPr>
              <a:t>English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0"/>
              </a:rPr>
              <a:t>Spanish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000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NIOSH Workplace Solutions:</a:t>
            </a:r>
            <a:r>
              <a:rPr lang="en-US" sz="1800" b="0" i="1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0" i="1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1"/>
              </a:rPr>
              <a:t>Preventing Worker Injuries and Deaths from Backing Construction Vehicles and Equipment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000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NIOSH Webpage: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2"/>
              </a:rPr>
              <a:t>Construction Equipment Visibility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(aka, blind area diagrams)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6000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Webinars: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What’s the risk? Best Practices to reduce the likelihood of struck-by injuries from heavy equipment and crane activities: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3"/>
              </a:rPr>
              <a:t>Play Recording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4"/>
              </a:rPr>
              <a:t>PDF of Slides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Preventing Struck-By Incidents: Learning by Experience: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5"/>
              </a:rPr>
              <a:t>Play Recording 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6"/>
              </a:rPr>
              <a:t>PDF of Slides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1019175" marR="0" indent="0" algn="l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Prevención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Incidentes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por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Atropellos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: Zonas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Trabajo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,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Equipos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Pesados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Impacto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 de </a:t>
            </a:r>
            <a:r>
              <a:rPr lang="en-US" sz="1800" b="0" i="0" u="none" strike="noStrike" dirty="0" err="1">
                <a:solidFill>
                  <a:srgbClr val="5F5F5F"/>
                </a:solidFill>
                <a:effectLst/>
                <a:latin typeface="Helvetica" pitchFamily="2" charset="0"/>
              </a:rPr>
              <a:t>Objetos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: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7"/>
              </a:rPr>
              <a:t>ver video</a:t>
            </a:r>
            <a:r>
              <a:rPr lang="en-US" sz="1800" b="0" i="0" u="none" strike="noStrike" dirty="0">
                <a:solidFill>
                  <a:srgbClr val="5F5F5F"/>
                </a:solidFill>
                <a:effectLst/>
                <a:latin typeface="Helvetica" pitchFamily="2" charset="0"/>
              </a:rPr>
              <a:t> &amp;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Helvetica" pitchFamily="2" charset="0"/>
                <a:hlinkClick r:id="rId18"/>
              </a:rPr>
              <a:t>descargar presentación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190FF15-5B0C-7B2F-418F-EC7438CEA6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5" y="5325287"/>
            <a:ext cx="1626166" cy="11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98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DA9A2-9238-0067-8CF9-C6D4FE4DC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0" y="1890418"/>
            <a:ext cx="9840966" cy="3700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A5444"/>
                </a:solidFill>
              </a:rPr>
              <a:t>Conduct a Stand Down to Discuss Likely Hazards</a:t>
            </a: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99C8EE8-D634-8B8F-1BD5-533C17BC3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2" y="4664075"/>
            <a:ext cx="10716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72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071B-E850-9AF2-7354-9AA41F29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Are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90BF-7BAE-276D-A926-9CDB0546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9118" cy="4800027"/>
          </a:xfrm>
        </p:spPr>
        <p:txBody>
          <a:bodyPr>
            <a:normAutofit/>
          </a:bodyPr>
          <a:lstStyle/>
          <a:p>
            <a:r>
              <a:rPr lang="en-US" sz="3600" dirty="0"/>
              <a:t>National Stand-Down to Prevent Stuck-by Incidents:</a:t>
            </a:r>
          </a:p>
          <a:p>
            <a:pPr lvl="3"/>
            <a:r>
              <a:rPr lang="en-US" sz="2600" dirty="0">
                <a:hlinkClick r:id="rId2"/>
              </a:rPr>
              <a:t>https://www.cpwr.com/wp-content/uploads/What-is-the-Struck-by-Stand-Down-2023.pdf</a:t>
            </a:r>
            <a:endParaRPr lang="en-US" sz="2600" dirty="0"/>
          </a:p>
          <a:p>
            <a:r>
              <a:rPr lang="en-US" sz="3600" dirty="0"/>
              <a:t>CPWR Struck-by Handouts, Tools and Training:</a:t>
            </a:r>
          </a:p>
          <a:p>
            <a:pPr lvl="3"/>
            <a:r>
              <a:rPr lang="en-US" sz="2600" dirty="0">
                <a:hlinkClick r:id="rId3"/>
              </a:rPr>
              <a:t>https://www.cpwr.com/struck-by-hazards</a:t>
            </a:r>
            <a:endParaRPr lang="en-US" sz="2600" dirty="0"/>
          </a:p>
          <a:p>
            <a:r>
              <a:rPr lang="en-US" sz="3600" dirty="0"/>
              <a:t>Avoiding Struck-by Hazards YouTube playlist:</a:t>
            </a:r>
          </a:p>
          <a:p>
            <a:pPr lvl="3"/>
            <a:r>
              <a:rPr lang="en-US" sz="2600" dirty="0">
                <a:hlinkClick r:id="rId4"/>
              </a:rPr>
              <a:t>https://youtube.com/playlist?list=PLuzTg2wYpXWWGx-lT-2LwqJCby8gvHc3M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7930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47C43C-74E6-D22C-1F37-6D66F3848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b="26670"/>
          <a:stretch/>
        </p:blipFill>
        <p:spPr>
          <a:xfrm>
            <a:off x="4397433" y="527503"/>
            <a:ext cx="2988376" cy="2889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E5301C-080E-F432-9EDC-738C8EFBC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09" y="528249"/>
            <a:ext cx="3744456" cy="2887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869728-F62C-6249-8E09-9E938F4E90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/>
          <a:stretch/>
        </p:blipFill>
        <p:spPr>
          <a:xfrm>
            <a:off x="391967" y="521759"/>
            <a:ext cx="4005466" cy="28877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45E0FC-A684-668C-0844-92A3D84DEEF5}"/>
              </a:ext>
            </a:extLst>
          </p:cNvPr>
          <p:cNvSpPr/>
          <p:nvPr/>
        </p:nvSpPr>
        <p:spPr>
          <a:xfrm>
            <a:off x="3731731" y="523003"/>
            <a:ext cx="660844" cy="765497"/>
          </a:xfrm>
          <a:prstGeom prst="rect">
            <a:avLst/>
          </a:prstGeom>
          <a:solidFill>
            <a:srgbClr val="FED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4FFF12-7120-0002-9618-97CE64B1F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43077"/>
          <a:stretch/>
        </p:blipFill>
        <p:spPr>
          <a:xfrm>
            <a:off x="5529195" y="3429000"/>
            <a:ext cx="5056909" cy="2887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3850C3-2309-3867-1E3C-ABEE3ACAFE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8894" r="23215" b="42107"/>
          <a:stretch/>
        </p:blipFill>
        <p:spPr>
          <a:xfrm>
            <a:off x="934892" y="3422510"/>
            <a:ext cx="4594303" cy="294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77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75C9-BBE1-4282-FAEF-CF46C3EC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817" y="1757294"/>
            <a:ext cx="4919870" cy="1519306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Find Us Under These Hashtags:</a:t>
            </a:r>
            <a:endParaRPr lang="en-US" sz="24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E9ABB9-D593-6544-D1DC-058FBFA13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9" y="137991"/>
            <a:ext cx="6582017" cy="6582017"/>
          </a:xfrm>
        </p:spPr>
      </p:pic>
      <p:sp>
        <p:nvSpPr>
          <p:cNvPr id="5" name="AutoShape 2" descr="CPWR_StandDown2023_STD_cobranded.pdf">
            <a:extLst>
              <a:ext uri="{FF2B5EF4-FFF2-40B4-BE49-F238E27FC236}">
                <a16:creationId xmlns:a16="http://schemas.microsoft.com/office/drawing/2014/main" id="{7B43EF20-1F62-F9A3-C574-4829E7518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F6992-9DF0-D3B6-C958-41AE6B4B43D0}"/>
              </a:ext>
            </a:extLst>
          </p:cNvPr>
          <p:cNvSpPr txBox="1"/>
          <p:nvPr/>
        </p:nvSpPr>
        <p:spPr>
          <a:xfrm>
            <a:off x="7170312" y="3117761"/>
            <a:ext cx="3776730" cy="2253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#standdown4struckby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#workzonesafety</a:t>
            </a:r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#liftzonesafety</a:t>
            </a:r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#StopTalkAct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585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75C9-BBE1-4282-FAEF-CF46C3EC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817" y="1757295"/>
            <a:ext cx="4919870" cy="3192392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lvetica" pitchFamily="2" charset="0"/>
              </a:rPr>
              <a:t>Register here:</a:t>
            </a:r>
            <a:br>
              <a:rPr lang="en-US" b="1" dirty="0">
                <a:solidFill>
                  <a:schemeClr val="tx1"/>
                </a:solidFill>
                <a:latin typeface="Helvetica" pitchFamily="2" charset="0"/>
              </a:rPr>
            </a:br>
            <a:br>
              <a:rPr lang="en-US" sz="2000" dirty="0">
                <a:solidFill>
                  <a:schemeClr val="tx1"/>
                </a:solidFill>
                <a:latin typeface="Helvetica" pitchFamily="2" charset="0"/>
              </a:rPr>
            </a:br>
            <a:br>
              <a:rPr lang="en-US" sz="2000" dirty="0">
                <a:solidFill>
                  <a:schemeClr val="tx1"/>
                </a:solidFill>
                <a:latin typeface="Helvetica" pitchFamily="2" charset="0"/>
              </a:rPr>
            </a:br>
            <a:r>
              <a:rPr lang="en-US" sz="2800" dirty="0">
                <a:solidFill>
                  <a:schemeClr val="tx1"/>
                </a:solidFill>
                <a:latin typeface="Helvetica" pitchFamily="2" charset="0"/>
                <a:hlinkClick r:id="rId3"/>
              </a:rPr>
              <a:t>https://tinyurl.com/452dke6p</a:t>
            </a:r>
            <a:br>
              <a:rPr lang="en-US" sz="2000" dirty="0">
                <a:solidFill>
                  <a:schemeClr val="tx1"/>
                </a:solidFill>
                <a:latin typeface="Helvetica" pitchFamily="2" charset="0"/>
              </a:rPr>
            </a:br>
            <a:endParaRPr lang="en-US" sz="14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E9ABB9-D593-6544-D1DC-058FBFA13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34" y="3701474"/>
            <a:ext cx="2496425" cy="2496425"/>
          </a:xfrm>
        </p:spPr>
      </p:pic>
      <p:sp>
        <p:nvSpPr>
          <p:cNvPr id="5" name="AutoShape 2" descr="CPWR_StandDown2023_STD_cobranded.pdf">
            <a:extLst>
              <a:ext uri="{FF2B5EF4-FFF2-40B4-BE49-F238E27FC236}">
                <a16:creationId xmlns:a16="http://schemas.microsoft.com/office/drawing/2014/main" id="{7B43EF20-1F62-F9A3-C574-4829E7518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D4C0A-917B-1A46-8E8A-ADAB6E0DD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8" y="241661"/>
            <a:ext cx="6643739" cy="63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4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75C9-BBE1-4282-FAEF-CF46C3EC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959" y="1349791"/>
            <a:ext cx="2766646" cy="3303650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Helvetica" pitchFamily="2" charset="0"/>
              </a:rPr>
              <a:t>See You There!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E9ABB9-D593-6544-D1DC-058FBFA13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9" y="137991"/>
            <a:ext cx="6582017" cy="6582017"/>
          </a:xfrm>
        </p:spPr>
      </p:pic>
      <p:sp>
        <p:nvSpPr>
          <p:cNvPr id="5" name="AutoShape 2" descr="CPWR_StandDown2023_STD_cobranded.pdf">
            <a:extLst>
              <a:ext uri="{FF2B5EF4-FFF2-40B4-BE49-F238E27FC236}">
                <a16:creationId xmlns:a16="http://schemas.microsoft.com/office/drawing/2014/main" id="{7B43EF20-1F62-F9A3-C574-4829E7518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9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75C9-BBE1-4282-FAEF-CF46C3EC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2" y="537380"/>
            <a:ext cx="3600892" cy="1804225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" pitchFamily="2" charset="0"/>
              </a:rPr>
              <a:t>What is a Struck-By Hazard?</a:t>
            </a:r>
          </a:p>
        </p:txBody>
      </p:sp>
      <p:sp>
        <p:nvSpPr>
          <p:cNvPr id="5" name="AutoShape 2" descr="CPWR_StandDown2023_STD_cobranded.pdf">
            <a:extLst>
              <a:ext uri="{FF2B5EF4-FFF2-40B4-BE49-F238E27FC236}">
                <a16:creationId xmlns:a16="http://schemas.microsoft.com/office/drawing/2014/main" id="{7B43EF20-1F62-F9A3-C574-4829E7518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2F14C-55BA-0955-3A43-5F6D6D827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6472"/>
            <a:ext cx="5332692" cy="4637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BB58B-59D7-6E82-56FB-472A534A2147}"/>
              </a:ext>
            </a:extLst>
          </p:cNvPr>
          <p:cNvSpPr txBox="1"/>
          <p:nvPr/>
        </p:nvSpPr>
        <p:spPr>
          <a:xfrm>
            <a:off x="407773" y="2458995"/>
            <a:ext cx="5332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Construction workers face many safety and health hazards, including being struck by an object or a piece of equipment such as: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ccidents involving vehicles and transportation equipment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alling tools or objects, flying and discharged objects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on-transportation vehicles or equipment, such as swing hazards from cranes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8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75C9-BBE1-4282-FAEF-CF46C3EC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2" y="537380"/>
            <a:ext cx="3600892" cy="1804225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" pitchFamily="2" charset="0"/>
              </a:rPr>
              <a:t>What is a Struck-By Hazard?</a:t>
            </a:r>
          </a:p>
        </p:txBody>
      </p:sp>
      <p:sp>
        <p:nvSpPr>
          <p:cNvPr id="5" name="AutoShape 2" descr="CPWR_StandDown2023_STD_cobranded.pdf">
            <a:extLst>
              <a:ext uri="{FF2B5EF4-FFF2-40B4-BE49-F238E27FC236}">
                <a16:creationId xmlns:a16="http://schemas.microsoft.com/office/drawing/2014/main" id="{7B43EF20-1F62-F9A3-C574-4829E7518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BB58B-59D7-6E82-56FB-472A534A2147}"/>
              </a:ext>
            </a:extLst>
          </p:cNvPr>
          <p:cNvSpPr txBox="1"/>
          <p:nvPr/>
        </p:nvSpPr>
        <p:spPr>
          <a:xfrm>
            <a:off x="407773" y="2458995"/>
            <a:ext cx="5332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Many of these incidents are preventable and could be avoided through:</a:t>
            </a:r>
          </a:p>
          <a:p>
            <a:pPr algn="l"/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B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etter understanding of the hazards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mproved planning and scheduling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mplementation of interventions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ncreased training</a:t>
            </a:r>
          </a:p>
          <a:p>
            <a:pPr algn="l"/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/>
            <a:r>
              <a:rPr lang="en-US" b="0" i="1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Continuing efforts are needed to address hazards in construction workplaces!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876C9-98A4-F912-B641-DCC48AADD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8276"/>
            <a:ext cx="4639349" cy="46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2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 Host a Safety Stand-Down Event</a:t>
            </a:r>
            <a:endParaRPr lang="en-US" dirty="0">
              <a:solidFill>
                <a:srgbClr val="EA5444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09700"/>
            <a:ext cx="9601200" cy="508317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 safety stand-down event is an opportunity to educate workers on hazard prevention topics including: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C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reating internal traffic control plans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eeping positive separation between workers and moving vehicles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sing temporary traffic control devices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ethering tools and equipment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voiding blind-spots around large equipment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U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sing high-visibility clothing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		• Good housekeeping practices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		• Installing toe boards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		• And many more…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9D4A467-5CA2-F93F-29D3-12CD1FBA4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678" y="4883013"/>
            <a:ext cx="2313022" cy="16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0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E5-81DB-BA4C-90A5-686B102D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A5444"/>
                </a:solidFill>
              </a:rPr>
              <a:t>STOP. TALK. ACT. </a:t>
            </a:r>
            <a:r>
              <a:rPr lang="en-US" dirty="0"/>
              <a:t>a</a:t>
            </a:r>
            <a:r>
              <a:rPr lang="en-US" dirty="0">
                <a:solidFill>
                  <a:srgbClr val="EA5444"/>
                </a:solidFill>
              </a:rPr>
              <a:t>s a Stand-Down theme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76E1D7-A923-9ED9-DB25-385B1CD9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277" y="2253480"/>
            <a:ext cx="8845446" cy="277635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1560F"/>
                </a:solidFill>
                <a:effectLst/>
                <a:latin typeface="FranklinGothic"/>
              </a:rPr>
              <a:t>STOP </a:t>
            </a:r>
            <a:r>
              <a:rPr lang="en-US" sz="4400" dirty="0">
                <a:solidFill>
                  <a:srgbClr val="848484"/>
                </a:solidFill>
                <a:effectLst/>
                <a:latin typeface="FranklinGothic"/>
              </a:rPr>
              <a:t>work. </a:t>
            </a:r>
          </a:p>
          <a:p>
            <a:r>
              <a:rPr lang="en-US" sz="4400" dirty="0">
                <a:solidFill>
                  <a:srgbClr val="C1560F"/>
                </a:solidFill>
                <a:effectLst/>
                <a:latin typeface="FranklinGothic"/>
              </a:rPr>
              <a:t>TALK </a:t>
            </a:r>
            <a:r>
              <a:rPr lang="en-US" sz="4400" dirty="0">
                <a:solidFill>
                  <a:srgbClr val="848484"/>
                </a:solidFill>
                <a:effectLst/>
                <a:latin typeface="FranklinGothic"/>
              </a:rPr>
              <a:t>about hazards. </a:t>
            </a:r>
          </a:p>
          <a:p>
            <a:r>
              <a:rPr lang="en-US" sz="4400" dirty="0">
                <a:solidFill>
                  <a:srgbClr val="C1560F"/>
                </a:solidFill>
                <a:effectLst/>
                <a:latin typeface="FranklinGothic"/>
              </a:rPr>
              <a:t>ACT </a:t>
            </a:r>
            <a:r>
              <a:rPr lang="en-US" sz="4400" dirty="0">
                <a:solidFill>
                  <a:srgbClr val="848484"/>
                </a:solidFill>
                <a:effectLst/>
                <a:latin typeface="FranklinGothic"/>
              </a:rPr>
              <a:t>on what you learn. </a:t>
            </a:r>
            <a:endParaRPr lang="en-US" sz="4400" dirty="0">
              <a:effectLst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962A9A6-32ED-279D-66DF-4BCA013C9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4" y="5029835"/>
            <a:ext cx="2037659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1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5DFBD8-4BFD-894B-72D1-9EDF58E4E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701169"/>
              </p:ext>
            </p:extLst>
          </p:nvPr>
        </p:nvGraphicFramePr>
        <p:xfrm>
          <a:off x="262564" y="623752"/>
          <a:ext cx="8123792" cy="561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747527-E3BF-3BBB-E7A0-A566EE4746D6}"/>
              </a:ext>
            </a:extLst>
          </p:cNvPr>
          <p:cNvSpPr txBox="1"/>
          <p:nvPr/>
        </p:nvSpPr>
        <p:spPr>
          <a:xfrm>
            <a:off x="8198403" y="1716814"/>
            <a:ext cx="383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On average there have been </a:t>
            </a:r>
            <a:r>
              <a:rPr lang="en-US" sz="2200" b="1" dirty="0"/>
              <a:t>165</a:t>
            </a:r>
            <a:r>
              <a:rPr lang="en-US" sz="2200" dirty="0"/>
              <a:t> fatal struck-by injuries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On average struck-by injuries have accounted for </a:t>
            </a:r>
            <a:r>
              <a:rPr lang="en-US" sz="2200" b="1" dirty="0"/>
              <a:t>17%</a:t>
            </a:r>
            <a:r>
              <a:rPr lang="en-US" sz="2200" dirty="0"/>
              <a:t> of all fatal injuries annually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5983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6A6F2-1030-C780-7066-BA9F8824EB3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9" y="260939"/>
            <a:ext cx="8819794" cy="63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2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75C9-BBE1-4282-FAEF-CF46C3EC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959" y="1349791"/>
            <a:ext cx="2766646" cy="3303650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Helvetica" pitchFamily="2" charset="0"/>
              </a:rPr>
              <a:t>Save the Date!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E9ABB9-D593-6544-D1DC-058FBFA13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9" y="137991"/>
            <a:ext cx="6582017" cy="6582017"/>
          </a:xfrm>
        </p:spPr>
      </p:pic>
      <p:sp>
        <p:nvSpPr>
          <p:cNvPr id="5" name="AutoShape 2" descr="CPWR_StandDown2023_STD_cobranded.pdf">
            <a:extLst>
              <a:ext uri="{FF2B5EF4-FFF2-40B4-BE49-F238E27FC236}">
                <a16:creationId xmlns:a16="http://schemas.microsoft.com/office/drawing/2014/main" id="{7B43EF20-1F62-F9A3-C574-4829E7518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7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Struck-by Stand-Down template" id="{E431B53C-0510-468D-BF20-86B69185F5D0}" vid="{36AB2BD7-E758-4ED2-998F-E8A5840E66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 Struck-by Stand-Down template</Template>
  <TotalTime>1111</TotalTime>
  <Words>1951</Words>
  <Application>Microsoft Office PowerPoint</Application>
  <PresentationFormat>Widescreen</PresentationFormat>
  <Paragraphs>214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ArialMT</vt:lpstr>
      <vt:lpstr>Calibri</vt:lpstr>
      <vt:lpstr>Calibri Light</vt:lpstr>
      <vt:lpstr>FranklinGothic</vt:lpstr>
      <vt:lpstr>Helvetica</vt:lpstr>
      <vt:lpstr>Times New Roman</vt:lpstr>
      <vt:lpstr>Office Theme</vt:lpstr>
      <vt:lpstr>Preventing Struck-by Incidents in Construction</vt:lpstr>
      <vt:lpstr>What is a Struck-By Hazard?</vt:lpstr>
      <vt:lpstr>What is a Struck-By Hazard?</vt:lpstr>
      <vt:lpstr>What is a Struck-By Hazard?</vt:lpstr>
      <vt:lpstr>Join or Host a Safety Stand-Down Event</vt:lpstr>
      <vt:lpstr>STOP. TALK. ACT. as a Stand-Down theme </vt:lpstr>
      <vt:lpstr>PowerPoint Presentation</vt:lpstr>
      <vt:lpstr>PowerPoint Presentation</vt:lpstr>
      <vt:lpstr>Save the Date!</vt:lpstr>
      <vt:lpstr>Incidents May Arise From . . .</vt:lpstr>
      <vt:lpstr>How Heavy is Deadly?</vt:lpstr>
      <vt:lpstr>Struck-by Summary for Dropped Objects</vt:lpstr>
      <vt:lpstr>Struck-by Resources for Dropped Objects</vt:lpstr>
      <vt:lpstr>Struck-by Summary for Work Zones</vt:lpstr>
      <vt:lpstr>Struck-by Resources for Work Zones</vt:lpstr>
      <vt:lpstr>Struck-by Summary for Lift Zones</vt:lpstr>
      <vt:lpstr>Struck-by Resources for Lift Zones</vt:lpstr>
      <vt:lpstr>Struck-by Resources for Lift Zones (continued)</vt:lpstr>
      <vt:lpstr>Struck-by Summary for Heavy Equipment</vt:lpstr>
      <vt:lpstr>Struck-by Resources for Heavy Equipment</vt:lpstr>
      <vt:lpstr>Conduct a Stand Down to Discuss Likely Hazards</vt:lpstr>
      <vt:lpstr>Tools Are Available</vt:lpstr>
      <vt:lpstr>PowerPoint Presentation</vt:lpstr>
      <vt:lpstr>Find Us Under These Hashtags:</vt:lpstr>
      <vt:lpstr>Register here:   https://tinyurl.com/452dke6p </vt:lpstr>
      <vt:lpstr>See You There!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Struck-by Incidents in Construction</dc:title>
  <dc:creator>Brad Sant</dc:creator>
  <cp:lastModifiedBy>Jessica Bunting</cp:lastModifiedBy>
  <cp:revision>9</cp:revision>
  <dcterms:created xsi:type="dcterms:W3CDTF">2023-02-28T15:32:42Z</dcterms:created>
  <dcterms:modified xsi:type="dcterms:W3CDTF">2023-03-24T23:40:57Z</dcterms:modified>
</cp:coreProperties>
</file>