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30"/>
  </p:notesMasterIdLst>
  <p:sldIdLst>
    <p:sldId id="296" r:id="rId5"/>
    <p:sldId id="297" r:id="rId6"/>
    <p:sldId id="589" r:id="rId7"/>
    <p:sldId id="602" r:id="rId8"/>
    <p:sldId id="583" r:id="rId9"/>
    <p:sldId id="592" r:id="rId10"/>
    <p:sldId id="606" r:id="rId11"/>
    <p:sldId id="607" r:id="rId12"/>
    <p:sldId id="596" r:id="rId13"/>
    <p:sldId id="580" r:id="rId14"/>
    <p:sldId id="587" r:id="rId15"/>
    <p:sldId id="601" r:id="rId16"/>
    <p:sldId id="591" r:id="rId17"/>
    <p:sldId id="605" r:id="rId18"/>
    <p:sldId id="603" r:id="rId19"/>
    <p:sldId id="570" r:id="rId20"/>
    <p:sldId id="593" r:id="rId21"/>
    <p:sldId id="586" r:id="rId22"/>
    <p:sldId id="597" r:id="rId23"/>
    <p:sldId id="598" r:id="rId24"/>
    <p:sldId id="600" r:id="rId25"/>
    <p:sldId id="604" r:id="rId26"/>
    <p:sldId id="608" r:id="rId27"/>
    <p:sldId id="590" r:id="rId28"/>
    <p:sldId id="276" r:id="rId29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yriad Web Pro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rasher, Janelle (CDC/DDID/NCIRD/OD)" initials="TJ(" lastIdx="16" clrIdx="0">
    <p:extLst>
      <p:ext uri="{19B8F6BF-5375-455C-9EA6-DF929625EA0E}">
        <p15:presenceInfo xmlns:p15="http://schemas.microsoft.com/office/powerpoint/2012/main" userId="S::yhy8@cdc.gov::30959194-5fbf-43d4-9a72-c7e08747a21f" providerId="AD"/>
      </p:ext>
    </p:extLst>
  </p:cmAuthor>
  <p:cmAuthor id="2" name="LaPorte, Kathleen (CDC/DDID/NCIRD/ID)" initials="LK(" lastIdx="3" clrIdx="1">
    <p:extLst>
      <p:ext uri="{19B8F6BF-5375-455C-9EA6-DF929625EA0E}">
        <p15:presenceInfo xmlns:p15="http://schemas.microsoft.com/office/powerpoint/2012/main" userId="S::wng2@cdc.gov::551bb488-9942-47b3-bc20-8f6ed54e7515" providerId="AD"/>
      </p:ext>
    </p:extLst>
  </p:cmAuthor>
  <p:cmAuthor id="3" name="Young, Cathy (CDC/DDID/NCEZID/OD)" initials="YC(" lastIdx="12" clrIdx="2">
    <p:extLst>
      <p:ext uri="{19B8F6BF-5375-455C-9EA6-DF929625EA0E}">
        <p15:presenceInfo xmlns:p15="http://schemas.microsoft.com/office/powerpoint/2012/main" userId="S::cay2@cdc.gov::962fa5f0-6ace-4e31-adb4-d7b38ba539c0" providerId="AD"/>
      </p:ext>
    </p:extLst>
  </p:cmAuthor>
  <p:cmAuthor id="4" name="Bresee, Sara R. (CDC/DDID/NCEZID/DFWED)" initials="BSR(" lastIdx="2" clrIdx="3">
    <p:extLst>
      <p:ext uri="{19B8F6BF-5375-455C-9EA6-DF929625EA0E}">
        <p15:presenceInfo xmlns:p15="http://schemas.microsoft.com/office/powerpoint/2012/main" userId="S::yla4@cdc.gov::69e56937-4079-4d6a-b3d3-1ceb8b2a72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C2C"/>
    <a:srgbClr val="2D2D2D"/>
    <a:srgbClr val="006A71"/>
    <a:srgbClr val="F0A82C"/>
    <a:srgbClr val="5F5F5F"/>
    <a:srgbClr val="FBAB18"/>
    <a:srgbClr val="E6E6E6"/>
    <a:srgbClr val="FFFFFF"/>
    <a:srgbClr val="292B6E"/>
    <a:srgbClr val="B01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7E318-DB33-4749-97DF-F84D1A23944E}" v="4" dt="2022-01-11T19:14:28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55" autoAdjust="0"/>
    <p:restoredTop sz="78643" autoAdjust="0"/>
  </p:normalViewPr>
  <p:slideViewPr>
    <p:cSldViewPr snapToGrid="0">
      <p:cViewPr varScale="1">
        <p:scale>
          <a:sx n="87" d="100"/>
          <a:sy n="87" d="100"/>
        </p:scale>
        <p:origin x="749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ut, Douglas (CDC/NIOSH/OD)" userId="bf86aca3-e1a0-4c48-bca2-49853a8be7be" providerId="ADAL" clId="{6F47E318-DB33-4749-97DF-F84D1A23944E}"/>
    <pc:docChg chg="undo custSel addSld delSld modSld">
      <pc:chgData name="Trout, Douglas (CDC/NIOSH/OD)" userId="bf86aca3-e1a0-4c48-bca2-49853a8be7be" providerId="ADAL" clId="{6F47E318-DB33-4749-97DF-F84D1A23944E}" dt="2022-01-12T15:28:11.054" v="49" actId="14100"/>
      <pc:docMkLst>
        <pc:docMk/>
      </pc:docMkLst>
      <pc:sldChg chg="del">
        <pc:chgData name="Trout, Douglas (CDC/NIOSH/OD)" userId="bf86aca3-e1a0-4c48-bca2-49853a8be7be" providerId="ADAL" clId="{6F47E318-DB33-4749-97DF-F84D1A23944E}" dt="2022-01-11T18:40:32.396" v="0" actId="47"/>
        <pc:sldMkLst>
          <pc:docMk/>
          <pc:sldMk cId="1456834624" sldId="261"/>
        </pc:sldMkLst>
      </pc:sldChg>
      <pc:sldChg chg="modSp mod">
        <pc:chgData name="Trout, Douglas (CDC/NIOSH/OD)" userId="bf86aca3-e1a0-4c48-bca2-49853a8be7be" providerId="ADAL" clId="{6F47E318-DB33-4749-97DF-F84D1A23944E}" dt="2022-01-12T13:26:27.516" v="42" actId="20577"/>
        <pc:sldMkLst>
          <pc:docMk/>
          <pc:sldMk cId="2410659259" sldId="296"/>
        </pc:sldMkLst>
        <pc:spChg chg="mod">
          <ac:chgData name="Trout, Douglas (CDC/NIOSH/OD)" userId="bf86aca3-e1a0-4c48-bca2-49853a8be7be" providerId="ADAL" clId="{6F47E318-DB33-4749-97DF-F84D1A23944E}" dt="2022-01-12T13:26:27.516" v="42" actId="20577"/>
          <ac:spMkLst>
            <pc:docMk/>
            <pc:sldMk cId="2410659259" sldId="296"/>
            <ac:spMk id="10" creationId="{FE068FF3-146E-4D82-B1DD-E539460D8C17}"/>
          </ac:spMkLst>
        </pc:spChg>
      </pc:sldChg>
      <pc:sldChg chg="addSp delSp modSp mod">
        <pc:chgData name="Trout, Douglas (CDC/NIOSH/OD)" userId="bf86aca3-e1a0-4c48-bca2-49853a8be7be" providerId="ADAL" clId="{6F47E318-DB33-4749-97DF-F84D1A23944E}" dt="2022-01-11T19:02:04.122" v="28" actId="1076"/>
        <pc:sldMkLst>
          <pc:docMk/>
          <pc:sldMk cId="2736698209" sldId="583"/>
        </pc:sldMkLst>
        <pc:picChg chg="add mod">
          <ac:chgData name="Trout, Douglas (CDC/NIOSH/OD)" userId="bf86aca3-e1a0-4c48-bca2-49853a8be7be" providerId="ADAL" clId="{6F47E318-DB33-4749-97DF-F84D1A23944E}" dt="2022-01-11T19:02:04.122" v="28" actId="1076"/>
          <ac:picMkLst>
            <pc:docMk/>
            <pc:sldMk cId="2736698209" sldId="583"/>
            <ac:picMk id="5" creationId="{84005570-19B8-40F8-B92A-34EB59A0F96B}"/>
          </ac:picMkLst>
        </pc:picChg>
        <pc:picChg chg="del">
          <ac:chgData name="Trout, Douglas (CDC/NIOSH/OD)" userId="bf86aca3-e1a0-4c48-bca2-49853a8be7be" providerId="ADAL" clId="{6F47E318-DB33-4749-97DF-F84D1A23944E}" dt="2022-01-11T19:01:59.512" v="26" actId="478"/>
          <ac:picMkLst>
            <pc:docMk/>
            <pc:sldMk cId="2736698209" sldId="583"/>
            <ac:picMk id="8" creationId="{EE40A38A-ADEC-4840-A3C0-13A4C103EBBC}"/>
          </ac:picMkLst>
        </pc:picChg>
      </pc:sldChg>
      <pc:sldChg chg="modSp mod">
        <pc:chgData name="Trout, Douglas (CDC/NIOSH/OD)" userId="bf86aca3-e1a0-4c48-bca2-49853a8be7be" providerId="ADAL" clId="{6F47E318-DB33-4749-97DF-F84D1A23944E}" dt="2022-01-11T18:44:14.695" v="25" actId="15"/>
        <pc:sldMkLst>
          <pc:docMk/>
          <pc:sldMk cId="387605903" sldId="590"/>
        </pc:sldMkLst>
        <pc:spChg chg="mod">
          <ac:chgData name="Trout, Douglas (CDC/NIOSH/OD)" userId="bf86aca3-e1a0-4c48-bca2-49853a8be7be" providerId="ADAL" clId="{6F47E318-DB33-4749-97DF-F84D1A23944E}" dt="2022-01-11T18:44:14.695" v="25" actId="15"/>
          <ac:spMkLst>
            <pc:docMk/>
            <pc:sldMk cId="387605903" sldId="590"/>
            <ac:spMk id="3" creationId="{5257268A-9191-44A0-878D-16E216426451}"/>
          </ac:spMkLst>
        </pc:spChg>
      </pc:sldChg>
      <pc:sldChg chg="modSp mod">
        <pc:chgData name="Trout, Douglas (CDC/NIOSH/OD)" userId="bf86aca3-e1a0-4c48-bca2-49853a8be7be" providerId="ADAL" clId="{6F47E318-DB33-4749-97DF-F84D1A23944E}" dt="2022-01-11T18:42:22.931" v="22" actId="14"/>
        <pc:sldMkLst>
          <pc:docMk/>
          <pc:sldMk cId="1464208380" sldId="604"/>
        </pc:sldMkLst>
        <pc:spChg chg="mod">
          <ac:chgData name="Trout, Douglas (CDC/NIOSH/OD)" userId="bf86aca3-e1a0-4c48-bca2-49853a8be7be" providerId="ADAL" clId="{6F47E318-DB33-4749-97DF-F84D1A23944E}" dt="2022-01-11T18:42:22.931" v="22" actId="14"/>
          <ac:spMkLst>
            <pc:docMk/>
            <pc:sldMk cId="1464208380" sldId="604"/>
            <ac:spMk id="3" creationId="{5257268A-9191-44A0-878D-16E216426451}"/>
          </ac:spMkLst>
        </pc:spChg>
      </pc:sldChg>
      <pc:sldChg chg="addSp delSp modSp mod">
        <pc:chgData name="Trout, Douglas (CDC/NIOSH/OD)" userId="bf86aca3-e1a0-4c48-bca2-49853a8be7be" providerId="ADAL" clId="{6F47E318-DB33-4749-97DF-F84D1A23944E}" dt="2022-01-12T14:29:01.365" v="45" actId="1076"/>
        <pc:sldMkLst>
          <pc:docMk/>
          <pc:sldMk cId="628745342" sldId="606"/>
        </pc:sldMkLst>
        <pc:spChg chg="mod">
          <ac:chgData name="Trout, Douglas (CDC/NIOSH/OD)" userId="bf86aca3-e1a0-4c48-bca2-49853a8be7be" providerId="ADAL" clId="{6F47E318-DB33-4749-97DF-F84D1A23944E}" dt="2022-01-11T19:17:28.458" v="36"/>
          <ac:spMkLst>
            <pc:docMk/>
            <pc:sldMk cId="628745342" sldId="606"/>
            <ac:spMk id="3" creationId="{BB38F0B8-3044-484D-AF8C-2886A72A6B98}"/>
          </ac:spMkLst>
        </pc:spChg>
        <pc:picChg chg="add mod">
          <ac:chgData name="Trout, Douglas (CDC/NIOSH/OD)" userId="bf86aca3-e1a0-4c48-bca2-49853a8be7be" providerId="ADAL" clId="{6F47E318-DB33-4749-97DF-F84D1A23944E}" dt="2022-01-12T14:29:01.365" v="45" actId="1076"/>
          <ac:picMkLst>
            <pc:docMk/>
            <pc:sldMk cId="628745342" sldId="606"/>
            <ac:picMk id="4" creationId="{CFD6A097-AC90-45FC-B164-514BA156D887}"/>
          </ac:picMkLst>
        </pc:picChg>
        <pc:picChg chg="del mod">
          <ac:chgData name="Trout, Douglas (CDC/NIOSH/OD)" userId="bf86aca3-e1a0-4c48-bca2-49853a8be7be" providerId="ADAL" clId="{6F47E318-DB33-4749-97DF-F84D1A23944E}" dt="2022-01-12T14:28:56.848" v="43" actId="478"/>
          <ac:picMkLst>
            <pc:docMk/>
            <pc:sldMk cId="628745342" sldId="606"/>
            <ac:picMk id="5" creationId="{FC114D24-2B2E-4703-84F3-DDF93192F75B}"/>
          </ac:picMkLst>
        </pc:picChg>
      </pc:sldChg>
      <pc:sldChg chg="addSp modSp new mod">
        <pc:chgData name="Trout, Douglas (CDC/NIOSH/OD)" userId="bf86aca3-e1a0-4c48-bca2-49853a8be7be" providerId="ADAL" clId="{6F47E318-DB33-4749-97DF-F84D1A23944E}" dt="2022-01-12T15:28:11.054" v="49" actId="14100"/>
        <pc:sldMkLst>
          <pc:docMk/>
          <pc:sldMk cId="4110657457" sldId="608"/>
        </pc:sldMkLst>
        <pc:picChg chg="add mod">
          <ac:chgData name="Trout, Douglas (CDC/NIOSH/OD)" userId="bf86aca3-e1a0-4c48-bca2-49853a8be7be" providerId="ADAL" clId="{6F47E318-DB33-4749-97DF-F84D1A23944E}" dt="2022-01-12T15:28:11.054" v="49" actId="14100"/>
          <ac:picMkLst>
            <pc:docMk/>
            <pc:sldMk cId="4110657457" sldId="608"/>
            <ac:picMk id="3" creationId="{873A09AC-A952-446D-AD23-BB7CDCDA68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7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1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8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210658" y="966372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4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A0238C-23EC-47A0-ABAA-400AE503943B}"/>
              </a:ext>
            </a:extLst>
          </p:cNvPr>
          <p:cNvSpPr txBox="1"/>
          <p:nvPr userDrawn="1"/>
        </p:nvSpPr>
        <p:spPr>
          <a:xfrm>
            <a:off x="4962089" y="4510542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7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1DCC0-F012-48F6-BE74-1CA37667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7CB5-CA6C-4670-81CC-A487F212C2B3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4CF99-F600-48EF-B9AD-825B17EB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66B0C-2211-494B-8B99-119F7290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6301-2A40-43AE-8B69-77D1A2ED3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310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501098"/>
            <a:ext cx="869114" cy="498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1113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pic>
        <p:nvPicPr>
          <p:cNvPr id="21" name="Picture 20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" y="4280109"/>
            <a:ext cx="1254584" cy="7192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9097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6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9" y="4280109"/>
            <a:ext cx="1254584" cy="7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1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334256" y="175641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4" r:id="rId2"/>
    <p:sldLayoutId id="2147483811" r:id="rId3"/>
    <p:sldLayoutId id="2147483827" r:id="rId4"/>
    <p:sldLayoutId id="2147483815" r:id="rId5"/>
    <p:sldLayoutId id="2147483828" r:id="rId6"/>
    <p:sldLayoutId id="2147483823" r:id="rId7"/>
    <p:sldLayoutId id="2147483826" r:id="rId8"/>
    <p:sldLayoutId id="2147483822" r:id="rId9"/>
    <p:sldLayoutId id="2147483825" r:id="rId10"/>
    <p:sldLayoutId id="214748384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booster-shot.html" TargetMode="External"/><Relationship Id="rId2" Type="http://schemas.openxmlformats.org/officeDocument/2006/relationships/hyperlink" Target="https://www.cdc.gov/coronavirus/2019-ncov/vaccines/stay-up-to-date.html?CDC_AA_refVal=https%3A%2F%2Fwww.cdc.gov%2Fcoronavirus%2F2019-ncov%2Fvaccines%2Ffully-vaccinated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vaccines/effectiveness/why-measure-effectiveness/breakthrough-case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testing/self-testing.html" TargetMode="External"/><Relationship Id="rId2" Type="http://schemas.openxmlformats.org/officeDocument/2006/relationships/hyperlink" Target="https://www.cdc.gov/coronavirus/2019-ncov/testing/diagnostic-testing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organizations/testing-non-healthcare-workplaces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dc.gov/coronavirus/2019-ncov/your-health/quarantine-isolation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your-health/quarantine-isol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hyperlink" Target="https://www.cdc.gov/coronavirus/2019-ncov/testing/diagnostic-testing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workplaces-businesses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sha.gov/coronaviru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sha.gov/coronavirus/safework#executive-summary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workplaces-businesses/field-stories.html" TargetMode="External"/><Relationship Id="rId2" Type="http://schemas.openxmlformats.org/officeDocument/2006/relationships/hyperlink" Target="https://www.cdc.gov/coronavirus/2019-ncov/vaccines/recommendations/essentialworker/workplace-vaccination-program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ventilation.html" TargetMode="External"/><Relationship Id="rId2" Type="http://schemas.openxmlformats.org/officeDocument/2006/relationships/hyperlink" Target="https://covid.elcosh.org/index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pwr.com/wp-content/uploads/RR2020-COVID-19-Ventilation-Survey.pdf" TargetMode="External"/><Relationship Id="rId4" Type="http://schemas.openxmlformats.org/officeDocument/2006/relationships/hyperlink" Target="https://www.cpwr.com/wp-content/uploads/CPWR-COVID-19-ventilation-guidance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wr.com/covid-19-resources/" TargetMode="External"/><Relationship Id="rId2" Type="http://schemas.openxmlformats.org/officeDocument/2006/relationships/hyperlink" Target="https://www.osha.gov/coronavir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vid.elcosh.org/index.php" TargetMode="External"/><Relationship Id="rId5" Type="http://schemas.openxmlformats.org/officeDocument/2006/relationships/hyperlink" Target="https://www.cdc.gov/coronavirus/2019-ncov/community/workplaces-businesses/index.html" TargetMode="External"/><Relationship Id="rId4" Type="http://schemas.openxmlformats.org/officeDocument/2006/relationships/hyperlink" Target="https://www.cdc.gov/coronavirus/2019-ncov/index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sels/dsepd/ss1978/lesson1/section11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dc.gov/coronavirus/2019-ncov/prevent-getting-sick/prevention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iosh/npptl/topics/respirators/disp_part/respsource.html" TargetMode="External"/><Relationship Id="rId2" Type="http://schemas.openxmlformats.org/officeDocument/2006/relationships/hyperlink" Target="https://www.cdc.gov/coronavirus/2019-ncov/prevent-getting-sick/types-of-mask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068FF3-146E-4D82-B1DD-E539460D8C17}"/>
              </a:ext>
            </a:extLst>
          </p:cNvPr>
          <p:cNvSpPr/>
          <p:nvPr/>
        </p:nvSpPr>
        <p:spPr>
          <a:xfrm>
            <a:off x="342900" y="1594598"/>
            <a:ext cx="4673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6A71"/>
                </a:solidFill>
                <a:latin typeface="Calibri" pitchFamily="34" charset="0"/>
                <a:ea typeface="+mj-ea"/>
                <a:cs typeface="+mj-cs"/>
              </a:rPr>
              <a:t>Coronavirus Update</a:t>
            </a:r>
          </a:p>
          <a:p>
            <a:pPr algn="ctr"/>
            <a:r>
              <a:rPr lang="en-US" sz="2400" b="1" dirty="0">
                <a:solidFill>
                  <a:srgbClr val="006A71"/>
                </a:solidFill>
                <a:latin typeface="Calibri" pitchFamily="34" charset="0"/>
                <a:ea typeface="+mj-ea"/>
                <a:cs typeface="+mj-cs"/>
              </a:rPr>
              <a:t>CPWR-NIOSH COVID-19 Webinar</a:t>
            </a:r>
          </a:p>
          <a:p>
            <a:pPr algn="ctr"/>
            <a:endParaRPr lang="en-US" sz="2400" b="1" dirty="0">
              <a:solidFill>
                <a:srgbClr val="006A71"/>
              </a:solidFill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en-US" sz="2400" b="1" dirty="0">
                <a:solidFill>
                  <a:srgbClr val="006A71"/>
                </a:solidFill>
                <a:latin typeface="Calibri" pitchFamily="34" charset="0"/>
                <a:ea typeface="+mj-ea"/>
                <a:cs typeface="+mj-cs"/>
              </a:rPr>
              <a:t>January 13, 2022</a:t>
            </a:r>
          </a:p>
        </p:txBody>
      </p:sp>
    </p:spTree>
    <p:extLst>
      <p:ext uri="{BB962C8B-B14F-4D97-AF65-F5344CB8AC3E}">
        <p14:creationId xmlns:p14="http://schemas.microsoft.com/office/powerpoint/2010/main" val="24106592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2B75EE-39A9-4488-A8DE-7DACFEB7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Vaccines – Stay “Up to Date” with your vaccination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A8049-520D-4F50-8454-13EF2E208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Stay Up to Date with Your Vaccines | CDC</a:t>
            </a:r>
            <a:endParaRPr lang="en-US" dirty="0"/>
          </a:p>
          <a:p>
            <a:r>
              <a:rPr lang="en-US" dirty="0"/>
              <a:t>Primary series</a:t>
            </a:r>
          </a:p>
          <a:p>
            <a:r>
              <a:rPr lang="en-US" dirty="0"/>
              <a:t>CDC recommends that people remain up to date with their vaccines, which includes additional doses for individuals who are immunocompromised or booster doses</a:t>
            </a:r>
          </a:p>
          <a:p>
            <a:pPr lvl="1"/>
            <a:r>
              <a:rPr lang="en-US" dirty="0">
                <a:hlinkClick r:id="rId3"/>
              </a:rPr>
              <a:t>COVID-19 Vaccine Booster Shots | CDC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Discussion of breakthrough infections at:</a:t>
            </a:r>
          </a:p>
          <a:p>
            <a:pPr lvl="1"/>
            <a:r>
              <a:rPr lang="en-US" sz="1200" dirty="0">
                <a:hlinkClick r:id="rId4"/>
              </a:rPr>
              <a:t>Vaccine Breakthrough Infections: The Possibility of Getting COVID-19 after Getting Vaccinated (cdc.gov)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09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9C7F-62A5-422B-BC9F-623F65E4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21040" cy="689591"/>
          </a:xfrm>
        </p:spPr>
        <p:txBody>
          <a:bodyPr/>
          <a:lstStyle/>
          <a:p>
            <a:r>
              <a:rPr lang="en-US" dirty="0"/>
              <a:t>Testing – one of the layers of prevention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0F83B-68A5-4F55-BE23-FF6A5F754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092494"/>
            <a:ext cx="8229600" cy="3341688"/>
          </a:xfrm>
        </p:spPr>
        <p:txBody>
          <a:bodyPr/>
          <a:lstStyle/>
          <a:p>
            <a:r>
              <a:rPr lang="en-US" dirty="0">
                <a:hlinkClick r:id="rId2"/>
              </a:rPr>
              <a:t>Test for Current Infection | CDC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Self-Testing | CDC</a:t>
            </a:r>
            <a:endParaRPr lang="en-US" dirty="0"/>
          </a:p>
          <a:p>
            <a:endParaRPr lang="en-US" dirty="0"/>
          </a:p>
          <a:p>
            <a:r>
              <a:rPr lang="en-US" dirty="0"/>
              <a:t>Selected Key Points</a:t>
            </a:r>
          </a:p>
          <a:p>
            <a:pPr lvl="1"/>
            <a:r>
              <a:rPr lang="en-US" dirty="0"/>
              <a:t>Provides criteria for </a:t>
            </a:r>
          </a:p>
          <a:p>
            <a:pPr lvl="2"/>
            <a:r>
              <a:rPr lang="en-US" dirty="0"/>
              <a:t>Who should get tested</a:t>
            </a:r>
          </a:p>
          <a:p>
            <a:pPr lvl="2"/>
            <a:r>
              <a:rPr lang="en-US" dirty="0"/>
              <a:t>Who does not need to be tested</a:t>
            </a:r>
          </a:p>
          <a:p>
            <a:pPr lvl="1"/>
            <a:r>
              <a:rPr lang="en-US" dirty="0"/>
              <a:t>Positive self-test result - the test detected the virus, and you are very likely to have an infection and should follow isolation guidelines</a:t>
            </a:r>
          </a:p>
          <a:p>
            <a:pPr lvl="1"/>
            <a:r>
              <a:rPr lang="en-US" dirty="0"/>
              <a:t>Negative self-test result - the test did not detect the virus</a:t>
            </a:r>
          </a:p>
        </p:txBody>
      </p:sp>
    </p:spTree>
    <p:extLst>
      <p:ext uri="{BB962C8B-B14F-4D97-AF65-F5344CB8AC3E}">
        <p14:creationId xmlns:p14="http://schemas.microsoft.com/office/powerpoint/2010/main" val="37382888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8B15-ABDC-4EF8-A930-439C90A4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141"/>
            <a:ext cx="8229600" cy="689591"/>
          </a:xfrm>
        </p:spPr>
        <p:txBody>
          <a:bodyPr/>
          <a:lstStyle/>
          <a:p>
            <a:r>
              <a:rPr lang="en-US" dirty="0"/>
              <a:t>Interim Guidance for SARS-CoV-2 Testing in Non-Healthcare Workplaces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63595-004C-47C2-84B8-725E6EB74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SARS-CoV-2 Testing Strategy: Considerations for Non-Healthcare Workplaces | COVID-19 | CDC</a:t>
            </a:r>
            <a:endParaRPr lang="en-US" dirty="0"/>
          </a:p>
          <a:p>
            <a:pPr lvl="8"/>
            <a:endParaRPr lang="en-US" dirty="0"/>
          </a:p>
          <a:p>
            <a:r>
              <a:rPr lang="en-US" dirty="0"/>
              <a:t>In-depth discussion of </a:t>
            </a:r>
          </a:p>
          <a:p>
            <a:pPr lvl="1"/>
            <a:r>
              <a:rPr lang="en-US" dirty="0"/>
              <a:t>Diagnostic testing – performed in individuals who have:</a:t>
            </a:r>
          </a:p>
          <a:p>
            <a:pPr lvl="2"/>
            <a:r>
              <a:rPr lang="en-US" dirty="0"/>
              <a:t>signs or symptoms; or</a:t>
            </a:r>
          </a:p>
          <a:p>
            <a:pPr lvl="2"/>
            <a:r>
              <a:rPr lang="en-US" dirty="0"/>
              <a:t>recent known or suspected exposure to SARS-CoV-2.</a:t>
            </a:r>
          </a:p>
          <a:p>
            <a:pPr lvl="1"/>
            <a:r>
              <a:rPr lang="en-US" dirty="0"/>
              <a:t>Screening testing – performed in individuals who are asymptomatic and do not have known, suspected, or reported exposure to SARS-CoV-2</a:t>
            </a:r>
          </a:p>
        </p:txBody>
      </p:sp>
    </p:spTree>
    <p:extLst>
      <p:ext uri="{BB962C8B-B14F-4D97-AF65-F5344CB8AC3E}">
        <p14:creationId xmlns:p14="http://schemas.microsoft.com/office/powerpoint/2010/main" val="24891331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D1FFC-DB15-43A3-BDBC-2ECAFFDA7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116" y="1261882"/>
            <a:ext cx="8585768" cy="3341688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https://www.cdc.gov/coronavirus/2019-ncov/your-health/quarantine-isolation.html</a:t>
            </a:r>
            <a:endParaRPr lang="en-US" sz="1800" dirty="0"/>
          </a:p>
          <a:p>
            <a:endParaRPr lang="en-US" u="sng" dirty="0"/>
          </a:p>
          <a:p>
            <a:r>
              <a:rPr lang="en-US" u="sng" dirty="0"/>
              <a:t>Isolation</a:t>
            </a:r>
            <a:r>
              <a:rPr lang="en-US" dirty="0"/>
              <a:t> (after test + for COVID-19 </a:t>
            </a:r>
            <a:r>
              <a:rPr lang="en-US" u="sng" dirty="0"/>
              <a:t>OR</a:t>
            </a:r>
            <a:r>
              <a:rPr lang="en-US" dirty="0"/>
              <a:t> symptoms of COVID-19)</a:t>
            </a:r>
          </a:p>
          <a:p>
            <a:pPr lvl="1"/>
            <a:r>
              <a:rPr lang="en-US" dirty="0"/>
              <a:t>Same for all, regardless of vaccination status</a:t>
            </a:r>
          </a:p>
          <a:p>
            <a:pPr lvl="1"/>
            <a:r>
              <a:rPr lang="en-US" dirty="0"/>
              <a:t>5 days, consider symptoms</a:t>
            </a:r>
          </a:p>
          <a:p>
            <a:pPr lvl="1"/>
            <a:r>
              <a:rPr lang="en-US" dirty="0"/>
              <a:t>Wear mask when around others for an additional 5 days</a:t>
            </a:r>
          </a:p>
          <a:p>
            <a:pPr lvl="1"/>
            <a:endParaRPr lang="en-US" u="sng" dirty="0"/>
          </a:p>
          <a:p>
            <a:pPr lvl="1"/>
            <a:r>
              <a:rPr lang="en-US" dirty="0"/>
              <a:t>If considering testing, best approach is to use an antigen test towards the end of the 5-day isolation period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AF148-C91C-43A1-A1BD-BCAE505F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2" y="128407"/>
            <a:ext cx="60579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40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D1FFC-DB15-43A3-BDBC-2ECAFFDA7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708" y="1113837"/>
            <a:ext cx="8585768" cy="3341688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https://www.cdc.gov/coronavirus/2019-ncov/your-health/quarantine-isolation.html</a:t>
            </a:r>
            <a:endParaRPr lang="en-US" sz="1800" dirty="0"/>
          </a:p>
          <a:p>
            <a:r>
              <a:rPr lang="en-US" dirty="0"/>
              <a:t>Quarantine (after exposure to someone with COVID-19) – depends on:</a:t>
            </a:r>
          </a:p>
          <a:p>
            <a:pPr lvl="1"/>
            <a:r>
              <a:rPr lang="en-US" dirty="0"/>
              <a:t>Age ≥ 18 ‘up to date’ on vaccine </a:t>
            </a:r>
            <a:r>
              <a:rPr lang="en-US" u="sng" dirty="0"/>
              <a:t>OR</a:t>
            </a:r>
            <a:r>
              <a:rPr lang="en-US" dirty="0"/>
              <a:t> who had COVID-19 in last 90 days</a:t>
            </a:r>
          </a:p>
          <a:p>
            <a:pPr lvl="2"/>
            <a:r>
              <a:rPr lang="en-US" dirty="0"/>
              <a:t>Wear mask around others for 10 days</a:t>
            </a:r>
          </a:p>
          <a:p>
            <a:pPr lvl="2"/>
            <a:r>
              <a:rPr lang="en-US" dirty="0"/>
              <a:t>Test at least 5 days after exposure</a:t>
            </a:r>
          </a:p>
          <a:p>
            <a:pPr lvl="3"/>
            <a:r>
              <a:rPr lang="en-US" dirty="0">
                <a:hlinkClick r:id="rId4"/>
              </a:rPr>
              <a:t>Test for Current Infection | CDC</a:t>
            </a:r>
            <a:endParaRPr lang="en-US" dirty="0"/>
          </a:p>
          <a:p>
            <a:pPr lvl="1"/>
            <a:r>
              <a:rPr lang="en-US" dirty="0"/>
              <a:t>All others</a:t>
            </a:r>
          </a:p>
          <a:p>
            <a:pPr lvl="2"/>
            <a:r>
              <a:rPr lang="en-US" dirty="0"/>
              <a:t>Stay home for 5 days</a:t>
            </a:r>
          </a:p>
          <a:p>
            <a:pPr lvl="2"/>
            <a:r>
              <a:rPr lang="en-US" dirty="0"/>
              <a:t>Wear mask around others for 10 days</a:t>
            </a:r>
          </a:p>
          <a:p>
            <a:pPr lvl="2"/>
            <a:r>
              <a:rPr lang="en-US" dirty="0"/>
              <a:t>Test at least 5 days after exposure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5ADB0-8602-44CF-A51C-F4DFCFA8B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56" y="0"/>
            <a:ext cx="60579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5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0406E-5239-4DF4-A50F-42D3E663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279480"/>
            <a:ext cx="8316686" cy="44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18414-F83F-4E83-ABB8-5A335D637A7C}"/>
              </a:ext>
            </a:extLst>
          </p:cNvPr>
          <p:cNvSpPr txBox="1"/>
          <p:nvPr/>
        </p:nvSpPr>
        <p:spPr>
          <a:xfrm>
            <a:off x="351673" y="330413"/>
            <a:ext cx="887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https://www.cdc.gov/coronavirus/2019-ncov/community/workplaces-businesses/index.html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FC582-F5D2-4C6C-ABD0-FC214E206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86" y="1149531"/>
            <a:ext cx="8416154" cy="322811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A3EB7F-84B5-448C-AA98-A783774ACA27}"/>
              </a:ext>
            </a:extLst>
          </p:cNvPr>
          <p:cNvSpPr/>
          <p:nvPr/>
        </p:nvSpPr>
        <p:spPr>
          <a:xfrm>
            <a:off x="666886" y="3678252"/>
            <a:ext cx="6844937" cy="631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560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2C91EC-F489-4D08-83AC-08CFF6EA914D}"/>
              </a:ext>
            </a:extLst>
          </p:cNvPr>
          <p:cNvSpPr txBox="1">
            <a:spLocks/>
          </p:cNvSpPr>
          <p:nvPr/>
        </p:nvSpPr>
        <p:spPr>
          <a:xfrm>
            <a:off x="197224" y="600206"/>
            <a:ext cx="8229600" cy="68959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sz="3600" dirty="0">
                <a:solidFill>
                  <a:srgbClr val="2D2C2C"/>
                </a:solidFill>
              </a:rPr>
              <a:t>OSHA Coronavirus Disease (COVID-19)</a:t>
            </a:r>
            <a:br>
              <a:rPr lang="en-US" sz="3600" dirty="0">
                <a:solidFill>
                  <a:srgbClr val="2D2C2C"/>
                </a:solidFill>
              </a:rPr>
            </a:br>
            <a:r>
              <a:rPr lang="en-US" sz="2400" dirty="0">
                <a:solidFill>
                  <a:srgbClr val="2D2C2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https://www.osha.gov/coronavirus</a:t>
            </a:r>
            <a:r>
              <a:rPr lang="en-US" sz="2400" dirty="0">
                <a:solidFill>
                  <a:srgbClr val="2D2C2C"/>
                </a:solidFill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6077F-5C51-49B0-8853-F9D1F695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955"/>
            <a:ext cx="9144000" cy="11864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4E4DBB-A898-48BD-9BA4-8EA7419C36EB}"/>
              </a:ext>
            </a:extLst>
          </p:cNvPr>
          <p:cNvSpPr/>
          <p:nvPr/>
        </p:nvSpPr>
        <p:spPr>
          <a:xfrm>
            <a:off x="2812869" y="2272938"/>
            <a:ext cx="3309257" cy="1767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66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9DB0-A287-4990-B948-E79DF8A4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2071"/>
            <a:ext cx="8229600" cy="689591"/>
          </a:xfrm>
        </p:spPr>
        <p:txBody>
          <a:bodyPr/>
          <a:lstStyle/>
          <a:p>
            <a:r>
              <a:rPr lang="en-US" dirty="0"/>
              <a:t>Protecting Workers: Guidance on Mitigating and Preventing the Spread of COVID-19 in the Workplaces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9A97-7EA4-4826-9257-CE1C7FDDA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37550"/>
            <a:ext cx="8229600" cy="334168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https://www.osha.gov/coronavirus/safework#executive-summary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62BBE-B697-423C-9840-F1AF2C09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4858"/>
            <a:ext cx="9144000" cy="11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284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9DB0-A287-4990-B948-E79DF8A4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867"/>
            <a:ext cx="8229600" cy="689591"/>
          </a:xfrm>
        </p:spPr>
        <p:txBody>
          <a:bodyPr/>
          <a:lstStyle/>
          <a:p>
            <a:r>
              <a:rPr lang="en-US" dirty="0"/>
              <a:t>Protecting Workers: implementing multi-layered interventions – major points of the </a:t>
            </a:r>
            <a:r>
              <a:rPr lang="en-US" u="sng" dirty="0"/>
              <a:t>Guidance (1)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9A97-7EA4-4826-9257-CE1C7FDDA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971" y="1349945"/>
            <a:ext cx="8229600" cy="3341688"/>
          </a:xfrm>
        </p:spPr>
        <p:txBody>
          <a:bodyPr/>
          <a:lstStyle/>
          <a:p>
            <a:r>
              <a:rPr lang="en-US" sz="1800" dirty="0"/>
              <a:t>Facilitate employees getting vaccinated</a:t>
            </a:r>
          </a:p>
          <a:p>
            <a:pPr lvl="1"/>
            <a:r>
              <a:rPr lang="en-US" sz="1800" dirty="0"/>
              <a:t>Employers should grant paid time for employees to get vaccinated</a:t>
            </a:r>
          </a:p>
          <a:p>
            <a:pPr lvl="1"/>
            <a:r>
              <a:rPr lang="en-US" sz="1400" dirty="0">
                <a:hlinkClick r:id="rId2"/>
              </a:rPr>
              <a:t>Workplace Vaccination Program | CDC</a:t>
            </a:r>
            <a:endParaRPr lang="en-US" sz="1400" dirty="0"/>
          </a:p>
          <a:p>
            <a:pPr lvl="1"/>
            <a:r>
              <a:rPr lang="en-US" sz="1400" dirty="0">
                <a:hlinkClick r:id="rId3"/>
              </a:rPr>
              <a:t>https://www.cdc.gov/coronavirus/2019-ncov/community/workplaces-businesses/field-stories.html</a:t>
            </a:r>
            <a:r>
              <a:rPr lang="en-US" sz="1400" dirty="0"/>
              <a:t> </a:t>
            </a:r>
            <a:endParaRPr lang="en-US" sz="1800" dirty="0"/>
          </a:p>
          <a:p>
            <a:r>
              <a:rPr lang="en-US" sz="1800"/>
              <a:t>Instruct </a:t>
            </a:r>
            <a:r>
              <a:rPr lang="en-US" sz="1800" dirty="0"/>
              <a:t>workers to follow isolation/quarantine guidance</a:t>
            </a:r>
          </a:p>
          <a:p>
            <a:r>
              <a:rPr lang="en-US" sz="1800" dirty="0"/>
              <a:t>Implement physical distancing in all communal work areas for unvaccinated and otherwise at-risk workers. </a:t>
            </a:r>
          </a:p>
          <a:p>
            <a:r>
              <a:rPr lang="en-US" sz="1800" dirty="0"/>
              <a:t>Provide workers with face coverings or surgical masks, as appropriate, unless their work task requires a respirator or other PPE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218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00906"/>
            <a:ext cx="8158294" cy="3341688"/>
          </a:xfrm>
        </p:spPr>
        <p:txBody>
          <a:bodyPr/>
          <a:lstStyle/>
          <a:p>
            <a:pPr>
              <a:buClr>
                <a:srgbClr val="006A71"/>
              </a:buClr>
            </a:pPr>
            <a:r>
              <a:rPr lang="en-US" dirty="0"/>
              <a:t>CDC / NIOSH Guidance</a:t>
            </a:r>
          </a:p>
          <a:p>
            <a:pPr lvl="1">
              <a:buClr>
                <a:srgbClr val="006A71"/>
              </a:buClr>
            </a:pPr>
            <a:r>
              <a:rPr lang="en-US" dirty="0"/>
              <a:t>Coordination with information from OSHA</a:t>
            </a:r>
          </a:p>
          <a:p>
            <a:pPr>
              <a:buClr>
                <a:srgbClr val="006A71"/>
              </a:buClr>
            </a:pPr>
            <a:endParaRPr lang="en-US" dirty="0"/>
          </a:p>
          <a:p>
            <a:pPr>
              <a:buClr>
                <a:srgbClr val="006A71"/>
              </a:buClr>
            </a:pPr>
            <a:r>
              <a:rPr lang="en-US" dirty="0"/>
              <a:t>Protect Yourself and Others</a:t>
            </a:r>
          </a:p>
          <a:p>
            <a:pPr lvl="1">
              <a:buClr>
                <a:srgbClr val="006A71"/>
              </a:buClr>
            </a:pPr>
            <a:r>
              <a:rPr lang="en-US" dirty="0"/>
              <a:t>Updates</a:t>
            </a:r>
          </a:p>
          <a:p>
            <a:pPr lvl="2">
              <a:buClr>
                <a:srgbClr val="006A71"/>
              </a:buClr>
            </a:pPr>
            <a:r>
              <a:rPr lang="en-US" dirty="0"/>
              <a:t>Vaccine/booster</a:t>
            </a:r>
          </a:p>
          <a:p>
            <a:pPr lvl="2">
              <a:buClr>
                <a:srgbClr val="006A71"/>
              </a:buClr>
            </a:pPr>
            <a:r>
              <a:rPr lang="en-US" dirty="0"/>
              <a:t>Testing</a:t>
            </a:r>
          </a:p>
          <a:p>
            <a:pPr lvl="2">
              <a:buClr>
                <a:srgbClr val="006A71"/>
              </a:buClr>
            </a:pPr>
            <a:r>
              <a:rPr lang="en-US" dirty="0"/>
              <a:t>Isolation/quarantine</a:t>
            </a:r>
          </a:p>
          <a:p>
            <a:pPr>
              <a:buClr>
                <a:srgbClr val="006A71"/>
              </a:buClr>
            </a:pPr>
            <a:r>
              <a:rPr lang="en-US" dirty="0"/>
              <a:t>Construction Workplaces</a:t>
            </a:r>
          </a:p>
          <a:p>
            <a:pPr lvl="1">
              <a:buClr>
                <a:srgbClr val="006A71"/>
              </a:buClr>
            </a:pPr>
            <a:r>
              <a:rPr lang="en-US" dirty="0"/>
              <a:t>Workplace Plan</a:t>
            </a:r>
          </a:p>
          <a:p>
            <a:pPr marL="0" indent="0">
              <a:buClr>
                <a:srgbClr val="006A71"/>
              </a:buClr>
              <a:buNone/>
            </a:pPr>
            <a:endParaRPr lang="en-US" dirty="0"/>
          </a:p>
          <a:p>
            <a:pPr>
              <a:buClr>
                <a:srgbClr val="006A71"/>
              </a:buClr>
            </a:pPr>
            <a:endParaRPr lang="en-US" dirty="0"/>
          </a:p>
          <a:p>
            <a:pPr>
              <a:buClr>
                <a:srgbClr val="006A71"/>
              </a:buClr>
            </a:pPr>
            <a:endParaRPr lang="en-US" dirty="0"/>
          </a:p>
          <a:p>
            <a:pPr>
              <a:buClr>
                <a:srgbClr val="006A7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051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9A97-7EA4-4826-9257-CE1C7FDDA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37847"/>
            <a:ext cx="8229600" cy="3341688"/>
          </a:xfrm>
        </p:spPr>
        <p:txBody>
          <a:bodyPr/>
          <a:lstStyle/>
          <a:p>
            <a:r>
              <a:rPr lang="en-US" dirty="0"/>
              <a:t>Educate and train workers on your COVID-19 policies and procedures using accessible formats and in languages they understand</a:t>
            </a:r>
          </a:p>
          <a:p>
            <a:r>
              <a:rPr lang="en-US" dirty="0"/>
              <a:t>Suggest or require that unvaccinated customers, visitors, or guests wear face coverings in public-facing workplaces</a:t>
            </a:r>
          </a:p>
          <a:p>
            <a:r>
              <a:rPr lang="en-US" b="1" dirty="0"/>
              <a:t>Maintain Ventilation </a:t>
            </a:r>
            <a:r>
              <a:rPr lang="en-US" b="1"/>
              <a:t>Systems*</a:t>
            </a:r>
            <a:endParaRPr lang="en-US" b="1" dirty="0"/>
          </a:p>
          <a:p>
            <a:r>
              <a:rPr lang="en-US" dirty="0"/>
              <a:t>Perform routine cleaning and disinfection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97D34-13C1-4CF1-8B85-4D6F057AD59B}"/>
              </a:ext>
            </a:extLst>
          </p:cNvPr>
          <p:cNvSpPr txBox="1">
            <a:spLocks/>
          </p:cNvSpPr>
          <p:nvPr/>
        </p:nvSpPr>
        <p:spPr>
          <a:xfrm>
            <a:off x="396240" y="451867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A7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dirty="0"/>
              <a:t>Protecting Workers: implementing multi-layered interventions – major points of the </a:t>
            </a:r>
            <a:r>
              <a:rPr lang="en-US" u="sng" dirty="0"/>
              <a:t>Guidance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5174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99A97-7EA4-4826-9257-CE1C7FDDA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37550"/>
            <a:ext cx="8229600" cy="3341688"/>
          </a:xfrm>
        </p:spPr>
        <p:txBody>
          <a:bodyPr/>
          <a:lstStyle/>
          <a:p>
            <a:r>
              <a:rPr lang="en-US" dirty="0"/>
              <a:t>Record and report COVID-19 infections and deaths</a:t>
            </a:r>
          </a:p>
          <a:p>
            <a:endParaRPr lang="en-US" dirty="0"/>
          </a:p>
          <a:p>
            <a:r>
              <a:rPr lang="en-US" dirty="0"/>
              <a:t>Implement protections from retaliation and set up an anonymous process for workers to voice concerns about COVID-19-related hazards</a:t>
            </a:r>
          </a:p>
          <a:p>
            <a:endParaRPr lang="en-US" dirty="0"/>
          </a:p>
          <a:p>
            <a:r>
              <a:rPr lang="en-US" dirty="0"/>
              <a:t>Follow other applicable mandatory OSHA standards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97D34-13C1-4CF1-8B85-4D6F057AD59B}"/>
              </a:ext>
            </a:extLst>
          </p:cNvPr>
          <p:cNvSpPr txBox="1">
            <a:spLocks/>
          </p:cNvSpPr>
          <p:nvPr/>
        </p:nvSpPr>
        <p:spPr>
          <a:xfrm>
            <a:off x="396240" y="451867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A7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dirty="0"/>
              <a:t>Protecting Workers: implementing multi-layered interventions – major points of the </a:t>
            </a:r>
            <a:r>
              <a:rPr lang="en-US" u="sng" dirty="0"/>
              <a:t>Guidance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08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52D2-CB3E-474A-A160-C858DF67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7268A-9191-44A0-878D-16E216426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15244"/>
            <a:ext cx="8229600" cy="3341688"/>
          </a:xfrm>
        </p:spPr>
        <p:txBody>
          <a:bodyPr/>
          <a:lstStyle/>
          <a:p>
            <a:r>
              <a:rPr lang="en-US" dirty="0">
                <a:hlinkClick r:id="rId2"/>
              </a:rPr>
              <a:t>NIOSH</a:t>
            </a:r>
          </a:p>
          <a:p>
            <a:pPr lvl="1"/>
            <a:r>
              <a:rPr lang="en-US" dirty="0">
                <a:hlinkClick r:id="rId3"/>
              </a:rPr>
              <a:t>Ventilation in Buildings | CDC</a:t>
            </a:r>
            <a:endParaRPr lang="en-US" dirty="0"/>
          </a:p>
          <a:p>
            <a:pPr lvl="2"/>
            <a:r>
              <a:rPr lang="en-US" dirty="0"/>
              <a:t>Includes in-depth FAQs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CPWR</a:t>
            </a:r>
          </a:p>
          <a:p>
            <a:pPr lvl="1"/>
            <a:r>
              <a:rPr lang="en-US" dirty="0">
                <a:hlinkClick r:id="rId4"/>
              </a:rPr>
              <a:t>CPWR-COVID-19-ventilation-guidance.pdf</a:t>
            </a:r>
            <a:r>
              <a:rPr lang="en-US" dirty="0"/>
              <a:t> </a:t>
            </a:r>
          </a:p>
          <a:p>
            <a:pPr lvl="2"/>
            <a:r>
              <a:rPr lang="en-US" sz="1600" dirty="0"/>
              <a:t>“Quick Tips to Increase Ventilation at Indoor Construction Sites Without Operating HVAC Systems”</a:t>
            </a:r>
          </a:p>
          <a:p>
            <a:pPr lvl="1"/>
            <a:r>
              <a:rPr lang="en-US" dirty="0">
                <a:hlinkClick r:id="rId5"/>
              </a:rPr>
              <a:t>RR2020-COVID-19-Ventilation-Survey.pdf (cpwr.com)</a:t>
            </a:r>
            <a:endParaRPr lang="en-US" dirty="0"/>
          </a:p>
          <a:p>
            <a:pPr lvl="2"/>
            <a:r>
              <a:rPr lang="en-US" sz="1600" dirty="0"/>
              <a:t>“Ventilation to Reduce COVID-19 Spread in Enclosed Work Areas </a:t>
            </a:r>
          </a:p>
          <a:p>
            <a:pPr marL="914400" lvl="2" indent="0">
              <a:buNone/>
            </a:pPr>
            <a:r>
              <a:rPr lang="en-US" sz="1600" dirty="0"/>
              <a:t>       During Cold Weather: A Survey of Construction Contractors”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0838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A09AC-A952-446D-AD23-BB7CDCDA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20" y="1010194"/>
            <a:ext cx="8789127" cy="31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57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52D2-CB3E-474A-A160-C858DF67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7268A-9191-44A0-878D-16E216426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67792"/>
            <a:ext cx="8229600" cy="3341688"/>
          </a:xfrm>
        </p:spPr>
        <p:txBody>
          <a:bodyPr/>
          <a:lstStyle/>
          <a:p>
            <a:r>
              <a:rPr lang="en-US" dirty="0">
                <a:hlinkClick r:id="rId2"/>
              </a:rPr>
              <a:t>Coronavirus Disease (COVID-19) | Occupational Safety and Health Administration (osha.gov)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Coronavirus Disease 2019 (COVID-19) | CDC</a:t>
            </a:r>
            <a:endParaRPr lang="en-US" dirty="0">
              <a:hlinkClick r:id="rId5"/>
            </a:endParaRPr>
          </a:p>
          <a:p>
            <a:pPr lvl="1"/>
            <a:r>
              <a:rPr lang="en-US" dirty="0">
                <a:hlinkClick r:id="rId5"/>
              </a:rPr>
              <a:t>Workplaces and Businesses | COVID-19 | CDC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CPWR | COVID-19 Resources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CPWR COVID-19 Construction Clearinghouse : (elcosh.org)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590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3012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A2E1-36C0-48BC-A60B-5E344743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9DC1-3347-4162-93DA-C0517797E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“Endemic” refers to the constant presence and/or usual prevalence of a disease or infectious agent in a population within a geographic area.</a:t>
            </a:r>
          </a:p>
          <a:p>
            <a:pPr lvl="1"/>
            <a:r>
              <a:rPr lang="en-US" dirty="0">
                <a:hlinkClick r:id="rId2"/>
              </a:rPr>
              <a:t>https://www.cdc.gov/csels/dsepd/ss1978/lesson1/section11.html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‘Virus will have a constant presence’</a:t>
            </a:r>
          </a:p>
          <a:p>
            <a:r>
              <a:rPr lang="en-US" dirty="0"/>
              <a:t>‘Endemic diseases often settle into more predictable and stable patterns’</a:t>
            </a:r>
          </a:p>
        </p:txBody>
      </p:sp>
    </p:spTree>
    <p:extLst>
      <p:ext uri="{BB962C8B-B14F-4D97-AF65-F5344CB8AC3E}">
        <p14:creationId xmlns:p14="http://schemas.microsoft.com/office/powerpoint/2010/main" val="28544381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0406E-5239-4DF4-A50F-42D3E663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279480"/>
            <a:ext cx="8316686" cy="44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217-23F3-4500-83C6-B58ACB87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568"/>
            <a:ext cx="8229600" cy="689591"/>
          </a:xfrm>
        </p:spPr>
        <p:txBody>
          <a:bodyPr/>
          <a:lstStyle/>
          <a:p>
            <a:r>
              <a:rPr lang="en-US" dirty="0"/>
              <a:t>How to Protect Yourself &amp;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8F0B8-3044-484D-AF8C-2886A72A6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577" y="1404244"/>
            <a:ext cx="8530046" cy="334168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https://www.cdc.gov/coronavirus/2019-ncov/prevent-getting-sick/prevention.html</a:t>
            </a:r>
            <a:r>
              <a:rPr lang="en-US" dirty="0"/>
              <a:t> </a:t>
            </a:r>
            <a:endParaRPr lang="en-US" sz="20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05570-19B8-40F8-B92A-34EB59A0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" y="2503588"/>
            <a:ext cx="7581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82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217-23F3-4500-83C6-B58ACB87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97271"/>
            <a:ext cx="8229600" cy="689591"/>
          </a:xfrm>
        </p:spPr>
        <p:txBody>
          <a:bodyPr/>
          <a:lstStyle/>
          <a:p>
            <a:r>
              <a:rPr lang="en-US" dirty="0"/>
              <a:t>How to Protect Yourself &amp;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8F0B8-3044-484D-AF8C-2886A72A6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7159"/>
            <a:ext cx="8229600" cy="3341688"/>
          </a:xfrm>
        </p:spPr>
        <p:txBody>
          <a:bodyPr/>
          <a:lstStyle/>
          <a:p>
            <a:r>
              <a:rPr lang="en-US" dirty="0"/>
              <a:t>Get Vaccinated</a:t>
            </a:r>
          </a:p>
          <a:p>
            <a:endParaRPr lang="en-US" dirty="0"/>
          </a:p>
          <a:p>
            <a:r>
              <a:rPr lang="en-US" dirty="0"/>
              <a:t>Wear a mask*</a:t>
            </a:r>
          </a:p>
          <a:p>
            <a:r>
              <a:rPr lang="en-US" dirty="0">
                <a:solidFill>
                  <a:srgbClr val="2D2C2C"/>
                </a:solidFill>
              </a:rPr>
              <a:t>Distance</a:t>
            </a:r>
          </a:p>
          <a:p>
            <a:r>
              <a:rPr lang="en-US" dirty="0">
                <a:solidFill>
                  <a:srgbClr val="2D2C2C"/>
                </a:solidFill>
              </a:rPr>
              <a:t>Avoid crowds and poorly ventilated spaces</a:t>
            </a:r>
          </a:p>
          <a:p>
            <a:r>
              <a:rPr lang="en-US" dirty="0">
                <a:solidFill>
                  <a:srgbClr val="2D2C2C"/>
                </a:solidFill>
              </a:rPr>
              <a:t>Testing as a tool for diagnosis and to help prevent spread to others</a:t>
            </a:r>
          </a:p>
          <a:p>
            <a:r>
              <a:rPr lang="en-US" dirty="0">
                <a:solidFill>
                  <a:srgbClr val="2D2C2C"/>
                </a:solidFill>
              </a:rPr>
              <a:t>Wash hands/Respiratory hygiene/Cough etiquette</a:t>
            </a:r>
          </a:p>
          <a:p>
            <a:r>
              <a:rPr lang="en-US" dirty="0">
                <a:solidFill>
                  <a:srgbClr val="2D2C2C"/>
                </a:solidFill>
              </a:rPr>
              <a:t>Monitor your health daily – if sick stay home except to get medical care</a:t>
            </a:r>
          </a:p>
          <a:p>
            <a:r>
              <a:rPr lang="en-US" dirty="0">
                <a:solidFill>
                  <a:srgbClr val="2D2C2C"/>
                </a:solidFill>
              </a:rPr>
              <a:t>Clean and disinfect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32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8F0B8-3044-484D-AF8C-2886A72A6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372" y="3199770"/>
            <a:ext cx="8229600" cy="1032595"/>
          </a:xfrm>
        </p:spPr>
        <p:txBody>
          <a:bodyPr/>
          <a:lstStyle/>
          <a:p>
            <a:r>
              <a:rPr lang="en-US" dirty="0">
                <a:hlinkClick r:id="rId2"/>
              </a:rPr>
              <a:t>Types of Masks and Respirators | CDC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Respiratory Protection Information Trusted Source | NPPTL | NIOSH | CDC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6A097-AC90-45FC-B164-514BA156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7" y="1009650"/>
            <a:ext cx="67532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453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217-23F3-4500-83C6-B58ACB876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97271"/>
            <a:ext cx="8229600" cy="689591"/>
          </a:xfrm>
        </p:spPr>
        <p:txBody>
          <a:bodyPr/>
          <a:lstStyle/>
          <a:p>
            <a:r>
              <a:rPr lang="en-US" dirty="0"/>
              <a:t>How to Protect Yourself &amp;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8F0B8-3044-484D-AF8C-2886A72A6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7159"/>
            <a:ext cx="8229600" cy="3341688"/>
          </a:xfrm>
        </p:spPr>
        <p:txBody>
          <a:bodyPr/>
          <a:lstStyle/>
          <a:p>
            <a:r>
              <a:rPr lang="en-US" dirty="0">
                <a:solidFill>
                  <a:srgbClr val="2D2C2C"/>
                </a:solidFill>
              </a:rPr>
              <a:t>Get Vaccinated</a:t>
            </a:r>
          </a:p>
          <a:p>
            <a:endParaRPr lang="en-US" dirty="0">
              <a:solidFill>
                <a:srgbClr val="2D2C2C"/>
              </a:solidFill>
            </a:endParaRPr>
          </a:p>
          <a:p>
            <a:r>
              <a:rPr lang="en-US" dirty="0">
                <a:solidFill>
                  <a:srgbClr val="2D2C2C"/>
                </a:solidFill>
              </a:rPr>
              <a:t>Wear a mask</a:t>
            </a:r>
          </a:p>
          <a:p>
            <a:r>
              <a:rPr lang="en-US" dirty="0">
                <a:solidFill>
                  <a:srgbClr val="2D2C2C"/>
                </a:solidFill>
              </a:rPr>
              <a:t>Distance</a:t>
            </a:r>
          </a:p>
          <a:p>
            <a:r>
              <a:rPr lang="en-US" dirty="0"/>
              <a:t>Avoid crowds and poorly ventilated spaces</a:t>
            </a:r>
          </a:p>
          <a:p>
            <a:r>
              <a:rPr lang="en-US" dirty="0">
                <a:solidFill>
                  <a:srgbClr val="2D2C2C"/>
                </a:solidFill>
              </a:rPr>
              <a:t>Testing as a tool for diagnosis and to help prevent spread to others</a:t>
            </a:r>
            <a:r>
              <a:rPr lang="en-US" dirty="0"/>
              <a:t>*</a:t>
            </a:r>
          </a:p>
          <a:p>
            <a:r>
              <a:rPr lang="en-US" dirty="0"/>
              <a:t>Wash hands/Respiratory hygiene/Cough etiquette</a:t>
            </a:r>
          </a:p>
          <a:p>
            <a:r>
              <a:rPr lang="en-US" dirty="0"/>
              <a:t>Monitor your health daily – if sick stay home except to get medical care</a:t>
            </a:r>
          </a:p>
          <a:p>
            <a:r>
              <a:rPr lang="en-US" dirty="0"/>
              <a:t>Clean and disinfect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89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9C7F-62A5-422B-BC9F-623F65E4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Protect Yourself &amp; Others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56E14B-61B4-4002-BB80-629387DC68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577" y="1404244"/>
            <a:ext cx="8530046" cy="3341688"/>
          </a:xfrm>
        </p:spPr>
        <p:txBody>
          <a:bodyPr/>
          <a:lstStyle/>
          <a:p>
            <a:r>
              <a:rPr lang="en-US" sz="2000" dirty="0"/>
              <a:t>Layers of prevention are important</a:t>
            </a:r>
          </a:p>
          <a:p>
            <a:endParaRPr lang="en-US" sz="2000" dirty="0"/>
          </a:p>
          <a:p>
            <a:r>
              <a:rPr lang="en-US" dirty="0"/>
              <a:t>‘The Ds’ for prevention and risk assessment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Dilution</a:t>
            </a:r>
          </a:p>
          <a:p>
            <a:pPr lvl="1"/>
            <a:r>
              <a:rPr lang="en-US" dirty="0"/>
              <a:t>Duration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01224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1F5ACA7D9824AAB0E713D02484050" ma:contentTypeVersion="9" ma:contentTypeDescription="Create a new document." ma:contentTypeScope="" ma:versionID="68e6fc55402791f4043d4eac9d322912">
  <xsd:schema xmlns:xsd="http://www.w3.org/2001/XMLSchema" xmlns:xs="http://www.w3.org/2001/XMLSchema" xmlns:p="http://schemas.microsoft.com/office/2006/metadata/properties" xmlns:ns1="http://schemas.microsoft.com/sharepoint/v3" xmlns:ns3="b306ee79-2f51-4bda-a734-8653703d17c0" targetNamespace="http://schemas.microsoft.com/office/2006/metadata/properties" ma:root="true" ma:fieldsID="426140f3fab881e6591ed3752ca9eddc" ns1:_="" ns3:_="">
    <xsd:import namespace="http://schemas.microsoft.com/sharepoint/v3"/>
    <xsd:import namespace="b306ee79-2f51-4bda-a734-8653703d17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ee79-2f51-4bda-a734-8653703d1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930631-6202-4E8D-B4ED-30DA811E1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06ee79-2f51-4bda-a734-8653703d1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C7E806-B31F-4001-8896-D75872610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B309D-C633-4588-B18A-D3A6FDB4C5AF}">
  <ds:schemaRefs>
    <ds:schemaRef ds:uri="http://schemas.openxmlformats.org/package/2006/metadata/core-properties"/>
    <ds:schemaRef ds:uri="b306ee79-2f51-4bda-a734-8653703d17c0"/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10469</TotalTime>
  <Words>1030</Words>
  <Application>Microsoft Office PowerPoint</Application>
  <PresentationFormat>On-screen Show (16:9)</PresentationFormat>
  <Paragraphs>148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Wingdings</vt:lpstr>
      <vt:lpstr>Arial</vt:lpstr>
      <vt:lpstr>Calibri</vt:lpstr>
      <vt:lpstr>Myriad Web Pro</vt:lpstr>
      <vt:lpstr>Courier New</vt:lpstr>
      <vt:lpstr>Master</vt:lpstr>
      <vt:lpstr>PowerPoint Presentation</vt:lpstr>
      <vt:lpstr>Outline</vt:lpstr>
      <vt:lpstr>Endemic</vt:lpstr>
      <vt:lpstr>PowerPoint Presentation</vt:lpstr>
      <vt:lpstr>How to Protect Yourself &amp; Others</vt:lpstr>
      <vt:lpstr>How to Protect Yourself &amp; Others</vt:lpstr>
      <vt:lpstr>PowerPoint Presentation</vt:lpstr>
      <vt:lpstr>How to Protect Yourself &amp; Others</vt:lpstr>
      <vt:lpstr>How to Protect Yourself &amp; Others</vt:lpstr>
      <vt:lpstr>Vaccines – Stay “Up to Date” with your vaccination</vt:lpstr>
      <vt:lpstr>Testing – one of the layers of prevention strategies</vt:lpstr>
      <vt:lpstr>Interim Guidance for SARS-CoV-2 Testing in Non-Healthcare Workplaces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Protecting Workers: Guidance on Mitigating and Preventing the Spread of COVID-19 in the Workplaces</vt:lpstr>
      <vt:lpstr>Protecting Workers: implementing multi-layered interventions – major points of the Guidance (1) </vt:lpstr>
      <vt:lpstr>PowerPoint Presentation</vt:lpstr>
      <vt:lpstr>PowerPoint Presentation</vt:lpstr>
      <vt:lpstr>Ventilation</vt:lpstr>
      <vt:lpstr>PowerPoint Presentation</vt:lpstr>
      <vt:lpstr>Resources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nCoV_template_PPT_GEN_PUB</dc:title>
  <dc:creator>Centers for Disease Control and Prevention</dc:creator>
  <cp:lastModifiedBy>Tyler Simpson</cp:lastModifiedBy>
  <cp:revision>302</cp:revision>
  <dcterms:created xsi:type="dcterms:W3CDTF">2011-03-17T17:43:16Z</dcterms:created>
  <dcterms:modified xsi:type="dcterms:W3CDTF">2022-01-13T16:12:54Z</dcterms:modified>
  <cp:category>GS Emergency Response</cp:category>
  <cp:contentStatus>CS 315114-A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0x010100E5F1F5ACA7D9824AAB0E713D02484050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2021-10-20T18:42:40Z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1e8dc121-3637-4ce5-84d4-5557a8c2a6fe</vt:lpwstr>
  </property>
  <property fmtid="{D5CDD505-2E9C-101B-9397-08002B2CF9AE}" pid="10" name="MSIP_Label_7b94a7b8-f06c-4dfe-bdcc-9b548fd58c31_ContentBits">
    <vt:lpwstr>0</vt:lpwstr>
  </property>
</Properties>
</file>