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62" r:id="rId2"/>
    <p:sldId id="319" r:id="rId3"/>
    <p:sldId id="320" r:id="rId4"/>
    <p:sldId id="321" r:id="rId5"/>
    <p:sldId id="386" r:id="rId6"/>
    <p:sldId id="322" r:id="rId7"/>
    <p:sldId id="323" r:id="rId8"/>
    <p:sldId id="393" r:id="rId9"/>
    <p:sldId id="389" r:id="rId10"/>
    <p:sldId id="390" r:id="rId11"/>
    <p:sldId id="394" r:id="rId12"/>
    <p:sldId id="391" r:id="rId13"/>
    <p:sldId id="420" r:id="rId14"/>
    <p:sldId id="421" r:id="rId15"/>
    <p:sldId id="324" r:id="rId16"/>
    <p:sldId id="325" r:id="rId17"/>
    <p:sldId id="387" r:id="rId18"/>
    <p:sldId id="396" r:id="rId19"/>
    <p:sldId id="388" r:id="rId20"/>
    <p:sldId id="375" r:id="rId21"/>
    <p:sldId id="397" r:id="rId22"/>
    <p:sldId id="398" r:id="rId23"/>
    <p:sldId id="399" r:id="rId24"/>
    <p:sldId id="400" r:id="rId25"/>
    <p:sldId id="401" r:id="rId26"/>
    <p:sldId id="402" r:id="rId27"/>
    <p:sldId id="403" r:id="rId28"/>
    <p:sldId id="404" r:id="rId29"/>
    <p:sldId id="405" r:id="rId30"/>
    <p:sldId id="422" r:id="rId31"/>
    <p:sldId id="407" r:id="rId32"/>
    <p:sldId id="408" r:id="rId33"/>
    <p:sldId id="409" r:id="rId34"/>
    <p:sldId id="410" r:id="rId35"/>
    <p:sldId id="413" r:id="rId36"/>
    <p:sldId id="414" r:id="rId37"/>
    <p:sldId id="415" r:id="rId38"/>
    <p:sldId id="416" r:id="rId39"/>
    <p:sldId id="417" r:id="rId40"/>
    <p:sldId id="423" r:id="rId41"/>
    <p:sldId id="424" r:id="rId42"/>
    <p:sldId id="425" r:id="rId43"/>
    <p:sldId id="419"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Ann" initials="DA" lastIdx="1" clrIdx="0">
    <p:extLst>
      <p:ext uri="{19B8F6BF-5375-455C-9EA6-DF929625EA0E}">
        <p15:presenceInfo xmlns:p15="http://schemas.microsoft.com/office/powerpoint/2012/main" userId="S-1-5-21-3579272529-3368358661-2280984729-23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1417"/>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2585" autoAdjust="0"/>
  </p:normalViewPr>
  <p:slideViewPr>
    <p:cSldViewPr snapToGrid="0">
      <p:cViewPr varScale="1">
        <p:scale>
          <a:sx n="71" d="100"/>
          <a:sy n="71" d="100"/>
        </p:scale>
        <p:origin x="1099"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059"/>
    </p:cViewPr>
  </p:sorterViewPr>
  <p:notesViewPr>
    <p:cSldViewPr snapToGrid="0">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Comorbidities of older and younger construction workers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older (55+)</c:v>
                </c:pt>
              </c:strCache>
            </c:strRef>
          </c:tx>
          <c:spPr>
            <a:solidFill>
              <a:schemeClr val="accent1"/>
            </a:solidFill>
            <a:ln>
              <a:noFill/>
            </a:ln>
            <a:effectLst/>
          </c:spPr>
          <c:invertIfNegative val="0"/>
          <c:cat>
            <c:strRef>
              <c:f>Sheet1!$A$2:$A$5</c:f>
              <c:strCache>
                <c:ptCount val="4"/>
                <c:pt idx="0">
                  <c:v>heart condition</c:v>
                </c:pt>
                <c:pt idx="1">
                  <c:v>hypertension</c:v>
                </c:pt>
                <c:pt idx="2">
                  <c:v>Obesity</c:v>
                </c:pt>
                <c:pt idx="3">
                  <c:v>Diabetes</c:v>
                </c:pt>
              </c:strCache>
            </c:strRef>
          </c:cat>
          <c:val>
            <c:numRef>
              <c:f>Sheet1!$B$2:$B$5</c:f>
              <c:numCache>
                <c:formatCode>General</c:formatCode>
                <c:ptCount val="4"/>
                <c:pt idx="0" formatCode="0.00%">
                  <c:v>0.159</c:v>
                </c:pt>
                <c:pt idx="1">
                  <c:v>0.53300000000000003</c:v>
                </c:pt>
                <c:pt idx="2">
                  <c:v>0.74</c:v>
                </c:pt>
                <c:pt idx="3">
                  <c:v>0.188</c:v>
                </c:pt>
              </c:numCache>
            </c:numRef>
          </c:val>
          <c:extLst>
            <c:ext xmlns:c16="http://schemas.microsoft.com/office/drawing/2014/chart" uri="{C3380CC4-5D6E-409C-BE32-E72D297353CC}">
              <c16:uniqueId val="{00000000-085A-4FE4-B0F6-AF46208FA044}"/>
            </c:ext>
          </c:extLst>
        </c:ser>
        <c:ser>
          <c:idx val="1"/>
          <c:order val="1"/>
          <c:tx>
            <c:strRef>
              <c:f>Sheet1!$C$1</c:f>
              <c:strCache>
                <c:ptCount val="1"/>
                <c:pt idx="0">
                  <c:v>younger (35-54 years)</c:v>
                </c:pt>
              </c:strCache>
            </c:strRef>
          </c:tx>
          <c:spPr>
            <a:solidFill>
              <a:schemeClr val="accent2"/>
            </a:solidFill>
            <a:ln>
              <a:noFill/>
            </a:ln>
            <a:effectLst/>
          </c:spPr>
          <c:invertIfNegative val="0"/>
          <c:cat>
            <c:strRef>
              <c:f>Sheet1!$A$2:$A$5</c:f>
              <c:strCache>
                <c:ptCount val="4"/>
                <c:pt idx="0">
                  <c:v>heart condition</c:v>
                </c:pt>
                <c:pt idx="1">
                  <c:v>hypertension</c:v>
                </c:pt>
                <c:pt idx="2">
                  <c:v>Obesity</c:v>
                </c:pt>
                <c:pt idx="3">
                  <c:v>Diabetes</c:v>
                </c:pt>
              </c:strCache>
            </c:strRef>
          </c:cat>
          <c:val>
            <c:numRef>
              <c:f>Sheet1!$C$2:$C$5</c:f>
              <c:numCache>
                <c:formatCode>General</c:formatCode>
                <c:ptCount val="4"/>
                <c:pt idx="0">
                  <c:v>6.6000000000000003E-2</c:v>
                </c:pt>
                <c:pt idx="1">
                  <c:v>0.25700000000000001</c:v>
                </c:pt>
                <c:pt idx="2">
                  <c:v>0.79</c:v>
                </c:pt>
                <c:pt idx="3">
                  <c:v>7.0000000000000007E-2</c:v>
                </c:pt>
              </c:numCache>
            </c:numRef>
          </c:val>
          <c:extLst>
            <c:ext xmlns:c16="http://schemas.microsoft.com/office/drawing/2014/chart" uri="{C3380CC4-5D6E-409C-BE32-E72D297353CC}">
              <c16:uniqueId val="{00000001-085A-4FE4-B0F6-AF46208FA044}"/>
            </c:ext>
          </c:extLst>
        </c:ser>
        <c:dLbls>
          <c:showLegendKey val="0"/>
          <c:showVal val="0"/>
          <c:showCatName val="0"/>
          <c:showSerName val="0"/>
          <c:showPercent val="0"/>
          <c:showBubbleSize val="0"/>
        </c:dLbls>
        <c:gapWidth val="219"/>
        <c:overlap val="-27"/>
        <c:axId val="243257776"/>
        <c:axId val="160785376"/>
      </c:barChart>
      <c:catAx>
        <c:axId val="24325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0785376"/>
        <c:crosses val="autoZero"/>
        <c:auto val="1"/>
        <c:lblAlgn val="ctr"/>
        <c:lblOffset val="100"/>
        <c:noMultiLvlLbl val="0"/>
      </c:catAx>
      <c:valAx>
        <c:axId val="160785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325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264" cy="467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639" y="2"/>
            <a:ext cx="3043264" cy="467138"/>
          </a:xfrm>
          <a:prstGeom prst="rect">
            <a:avLst/>
          </a:prstGeom>
        </p:spPr>
        <p:txBody>
          <a:bodyPr vert="horz" lIns="91440" tIns="45720" rIns="91440" bIns="45720" rtlCol="0"/>
          <a:lstStyle>
            <a:lvl1pPr algn="r">
              <a:defRPr sz="1200"/>
            </a:lvl1pPr>
          </a:lstStyle>
          <a:p>
            <a:fld id="{7AC23105-7B50-4C78-8F9E-79E73F7EBA27}" type="datetimeFigureOut">
              <a:rPr lang="en-US" smtClean="0"/>
              <a:t>1/19/2023</a:t>
            </a:fld>
            <a:endParaRPr lang="en-US"/>
          </a:p>
        </p:txBody>
      </p:sp>
      <p:sp>
        <p:nvSpPr>
          <p:cNvPr id="4" name="Footer Placeholder 3"/>
          <p:cNvSpPr>
            <a:spLocks noGrp="1"/>
          </p:cNvSpPr>
          <p:nvPr>
            <p:ph type="ftr" sz="quarter" idx="2"/>
          </p:nvPr>
        </p:nvSpPr>
        <p:spPr>
          <a:xfrm>
            <a:off x="0" y="8841962"/>
            <a:ext cx="3043264" cy="467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639" y="8841962"/>
            <a:ext cx="3043264" cy="467138"/>
          </a:xfrm>
          <a:prstGeom prst="rect">
            <a:avLst/>
          </a:prstGeom>
        </p:spPr>
        <p:txBody>
          <a:bodyPr vert="horz" lIns="91440" tIns="45720" rIns="91440" bIns="45720" rtlCol="0" anchor="b"/>
          <a:lstStyle>
            <a:lvl1pPr algn="r">
              <a:defRPr sz="1200"/>
            </a:lvl1pPr>
          </a:lstStyle>
          <a:p>
            <a:fld id="{0175C3B4-F912-4BCF-B915-0A480063CD87}" type="slidenum">
              <a:rPr lang="en-US" smtClean="0"/>
              <a:t>‹#›</a:t>
            </a:fld>
            <a:endParaRPr lang="en-US"/>
          </a:p>
        </p:txBody>
      </p:sp>
    </p:spTree>
    <p:extLst>
      <p:ext uri="{BB962C8B-B14F-4D97-AF65-F5344CB8AC3E}">
        <p14:creationId xmlns:p14="http://schemas.microsoft.com/office/powerpoint/2010/main" val="1769773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8" cy="537412"/>
          </a:xfrm>
          <a:prstGeom prst="rect">
            <a:avLst/>
          </a:prstGeom>
        </p:spPr>
        <p:txBody>
          <a:bodyPr vert="horz" lIns="190972" tIns="95486" rIns="190972" bIns="95486" rtlCol="0"/>
          <a:lstStyle>
            <a:lvl1pPr algn="l">
              <a:defRPr sz="1200"/>
            </a:lvl1pPr>
          </a:lstStyle>
          <a:p>
            <a:endParaRPr lang="en-US" dirty="0"/>
          </a:p>
        </p:txBody>
      </p:sp>
      <p:sp>
        <p:nvSpPr>
          <p:cNvPr id="3" name="Date Placeholder 2"/>
          <p:cNvSpPr>
            <a:spLocks noGrp="1"/>
          </p:cNvSpPr>
          <p:nvPr>
            <p:ph type="dt" idx="1"/>
          </p:nvPr>
        </p:nvSpPr>
        <p:spPr>
          <a:xfrm>
            <a:off x="3978133" y="0"/>
            <a:ext cx="3043348" cy="537412"/>
          </a:xfrm>
          <a:prstGeom prst="rect">
            <a:avLst/>
          </a:prstGeom>
        </p:spPr>
        <p:txBody>
          <a:bodyPr vert="horz" lIns="190972" tIns="95486" rIns="190972" bIns="95486" rtlCol="0"/>
          <a:lstStyle>
            <a:lvl1pPr algn="r">
              <a:defRPr sz="1200"/>
            </a:lvl1pPr>
          </a:lstStyle>
          <a:p>
            <a:fld id="{598173B6-FE79-4936-84F4-1C11B9EC3026}" type="datetimeFigureOut">
              <a:rPr lang="en-US" smtClean="0"/>
              <a:pPr/>
              <a:t>1/19/2023</a:t>
            </a:fld>
            <a:endParaRPr lang="en-US" dirty="0"/>
          </a:p>
        </p:txBody>
      </p:sp>
      <p:sp>
        <p:nvSpPr>
          <p:cNvPr id="4" name="Slide Image Placeholder 3"/>
          <p:cNvSpPr>
            <a:spLocks noGrp="1" noRot="1" noChangeAspect="1"/>
          </p:cNvSpPr>
          <p:nvPr>
            <p:ph type="sldImg" idx="2"/>
          </p:nvPr>
        </p:nvSpPr>
        <p:spPr>
          <a:xfrm>
            <a:off x="114300" y="538163"/>
            <a:ext cx="6670675" cy="3752850"/>
          </a:xfrm>
          <a:prstGeom prst="rect">
            <a:avLst/>
          </a:prstGeom>
          <a:noFill/>
          <a:ln w="12700">
            <a:solidFill>
              <a:prstClr val="black"/>
            </a:solidFill>
          </a:ln>
        </p:spPr>
        <p:txBody>
          <a:bodyPr vert="horz" lIns="190972" tIns="95486" rIns="190972" bIns="95486" rtlCol="0" anchor="ctr"/>
          <a:lstStyle/>
          <a:p>
            <a:endParaRPr lang="en-US"/>
          </a:p>
        </p:txBody>
      </p:sp>
      <p:sp>
        <p:nvSpPr>
          <p:cNvPr id="5" name="Notes Placeholder 4"/>
          <p:cNvSpPr>
            <a:spLocks noGrp="1"/>
          </p:cNvSpPr>
          <p:nvPr>
            <p:ph type="body" sz="quarter" idx="3"/>
          </p:nvPr>
        </p:nvSpPr>
        <p:spPr>
          <a:xfrm>
            <a:off x="219002" y="4291354"/>
            <a:ext cx="6460540" cy="4500709"/>
          </a:xfrm>
          <a:prstGeom prst="rect">
            <a:avLst/>
          </a:prstGeom>
        </p:spPr>
        <p:txBody>
          <a:bodyPr vert="horz" lIns="190972" tIns="95486" rIns="190972" bIns="9548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456695"/>
            <a:ext cx="3043348" cy="852406"/>
          </a:xfrm>
          <a:prstGeom prst="rect">
            <a:avLst/>
          </a:prstGeom>
        </p:spPr>
        <p:txBody>
          <a:bodyPr vert="horz" lIns="190972" tIns="95486" rIns="190972" bIns="954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424505"/>
            <a:ext cx="3043348" cy="884598"/>
          </a:xfrm>
          <a:prstGeom prst="rect">
            <a:avLst/>
          </a:prstGeom>
        </p:spPr>
        <p:txBody>
          <a:bodyPr vert="horz" lIns="190972" tIns="95486" rIns="190972" bIns="95486" rtlCol="0" anchor="b"/>
          <a:lstStyle>
            <a:lvl1pPr algn="r">
              <a:defRPr sz="1200"/>
            </a:lvl1pPr>
          </a:lstStyle>
          <a:p>
            <a:fld id="{CABD6308-F43C-48AF-9A1D-88161F157BCF}" type="slidenum">
              <a:rPr lang="en-US" smtClean="0"/>
              <a:pPr/>
              <a:t>‹#›</a:t>
            </a:fld>
            <a:endParaRPr lang="en-US" dirty="0"/>
          </a:p>
        </p:txBody>
      </p:sp>
    </p:spTree>
    <p:extLst>
      <p:ext uri="{BB962C8B-B14F-4D97-AF65-F5344CB8AC3E}">
        <p14:creationId xmlns:p14="http://schemas.microsoft.com/office/powerpoint/2010/main" val="399328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pwr.com/sites/default/files/publications_handouts-and-toolbox-talks_physicians-alerts_opioid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a:xfrm>
            <a:off x="219002" y="4509899"/>
            <a:ext cx="6460540" cy="4282163"/>
          </a:xfrm>
        </p:spPr>
        <p:txBody>
          <a:bodyPr/>
          <a:lstStyle/>
          <a:p>
            <a:r>
              <a:rPr lang="en-US" dirty="0"/>
              <a:t>Welcome to today’s presentation.</a:t>
            </a:r>
          </a:p>
          <a:p>
            <a:endParaRPr lang="en-US" dirty="0"/>
          </a:p>
          <a:p>
            <a:r>
              <a:rPr lang="en-US" dirty="0"/>
              <a:t>The goal of this presentation is to provide you with</a:t>
            </a:r>
            <a:r>
              <a:rPr lang="en-US" baseline="0" dirty="0"/>
              <a:t> information that you can use to create your own ergonomics program to reduce soft tissue injuries among the construction workers that you employ.</a:t>
            </a:r>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1</a:t>
            </a:fld>
            <a:endParaRPr lang="en-US" dirty="0"/>
          </a:p>
        </p:txBody>
      </p:sp>
    </p:spTree>
    <p:extLst>
      <p:ext uri="{BB962C8B-B14F-4D97-AF65-F5344CB8AC3E}">
        <p14:creationId xmlns:p14="http://schemas.microsoft.com/office/powerpoint/2010/main" val="1884849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dirty="0"/>
              <a:t>Force is the amount of physical power needed to move an object.</a:t>
            </a:r>
          </a:p>
          <a:p>
            <a:pPr defTabSz="1909724">
              <a:defRPr/>
            </a:pPr>
            <a:endParaRPr lang="en-US" dirty="0"/>
          </a:p>
          <a:p>
            <a:pPr defTabSz="1909724">
              <a:defRPr/>
            </a:pPr>
            <a:r>
              <a:rPr lang="en-US" dirty="0"/>
              <a:t>It’s th</a:t>
            </a:r>
            <a:r>
              <a:rPr lang="en-US" baseline="0" dirty="0"/>
              <a:t>e most important hazard that causes physical stress or wear and tear. In construction, this often occurs with material handling.</a:t>
            </a:r>
          </a:p>
          <a:p>
            <a:pPr defTabSz="1909724">
              <a:defRPr/>
            </a:pPr>
            <a:endParaRPr lang="en-US" dirty="0"/>
          </a:p>
          <a:p>
            <a:pPr defTabSz="1909724">
              <a:defRPr/>
            </a:pPr>
            <a:r>
              <a:rPr lang="en-US" dirty="0"/>
              <a:t>But how much is too much force?</a:t>
            </a:r>
          </a:p>
          <a:p>
            <a:pPr defTabSz="1909724">
              <a:defRPr/>
            </a:pPr>
            <a:endParaRPr lang="en-US" dirty="0"/>
          </a:p>
          <a:p>
            <a:pPr defTabSz="1909724">
              <a:defRPr/>
            </a:pPr>
            <a:r>
              <a:rPr lang="en-US" baseline="0" dirty="0"/>
              <a:t>It’s easy to decide whether something is too heavy for one person to lift if it weighs a lot, such as 200 pounds or more.</a:t>
            </a:r>
          </a:p>
          <a:p>
            <a:pPr defTabSz="1909724">
              <a:defRPr/>
            </a:pPr>
            <a:endParaRPr lang="en-US" baseline="0" dirty="0"/>
          </a:p>
          <a:p>
            <a:pPr defTabSz="1909724">
              <a:defRPr/>
            </a:pPr>
            <a:r>
              <a:rPr lang="en-US" baseline="0" dirty="0"/>
              <a:t>It’s more challenging to decide if one person should lift an object that weighs 100 pounds, or if they should lift an object that weighs 80 pounds and must be carried a long distance, such as to the other side of a building or job site.</a:t>
            </a:r>
          </a:p>
          <a:p>
            <a:pPr defTabSz="1909724">
              <a:defRPr/>
            </a:pPr>
            <a:endParaRPr lang="en-US" baseline="0" dirty="0"/>
          </a:p>
          <a:p>
            <a:pPr defTabSz="1909724">
              <a:defRPr/>
            </a:pPr>
            <a:r>
              <a:rPr lang="en-US" dirty="0"/>
              <a:t>NIOSH recommends lifting no more than 50 pounds by one person, which is why baggage on airlines is charged more if it weighs more than 50 pounds.</a:t>
            </a:r>
          </a:p>
          <a:p>
            <a:pPr defTabSz="1909724">
              <a:defRPr/>
            </a:pPr>
            <a:endParaRPr lang="en-US" baseline="0" dirty="0"/>
          </a:p>
          <a:p>
            <a:pPr defTabSz="1909724">
              <a:defRPr/>
            </a:pPr>
            <a:r>
              <a:rPr lang="en-US" baseline="0" dirty="0"/>
              <a:t>Defining how much is too much for your employees to lift will be helpful</a:t>
            </a:r>
            <a:r>
              <a:rPr lang="en-US" dirty="0"/>
              <a:t> for</a:t>
            </a:r>
            <a:r>
              <a:rPr lang="en-US" baseline="0" dirty="0"/>
              <a:t> controlling hazards from lifting. </a:t>
            </a:r>
          </a:p>
          <a:p>
            <a:pPr defTabSz="1909724">
              <a:defRPr/>
            </a:pPr>
            <a:endParaRPr lang="en-US"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10</a:t>
            </a:fld>
            <a:endParaRPr lang="en-US" dirty="0"/>
          </a:p>
        </p:txBody>
      </p:sp>
    </p:spTree>
    <p:extLst>
      <p:ext uri="{BB962C8B-B14F-4D97-AF65-F5344CB8AC3E}">
        <p14:creationId xmlns:p14="http://schemas.microsoft.com/office/powerpoint/2010/main" val="29480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11</a:t>
            </a:fld>
            <a:endParaRPr lang="en-US" altLang="en-US" dirty="0"/>
          </a:p>
        </p:txBody>
      </p:sp>
      <p:sp>
        <p:nvSpPr>
          <p:cNvPr id="39939" name="Rectangle 2"/>
          <p:cNvSpPr>
            <a:spLocks noGrp="1" noRot="1" noChangeAspect="1" noChangeArrowheads="1" noTextEdit="1"/>
          </p:cNvSpPr>
          <p:nvPr>
            <p:ph type="sldImg"/>
          </p:nvPr>
        </p:nvSpPr>
        <p:spPr>
          <a:xfrm>
            <a:off x="115888" y="185738"/>
            <a:ext cx="6667500" cy="3751262"/>
          </a:xfrm>
          <a:ln/>
        </p:spPr>
      </p:sp>
      <p:sp>
        <p:nvSpPr>
          <p:cNvPr id="39940" name="Rectangle 3"/>
          <p:cNvSpPr>
            <a:spLocks noGrp="1" noChangeArrowheads="1"/>
          </p:cNvSpPr>
          <p:nvPr>
            <p:ph type="body" idx="1"/>
          </p:nvPr>
        </p:nvSpPr>
        <p:spPr>
          <a:xfrm>
            <a:off x="219002" y="4027491"/>
            <a:ext cx="6460540" cy="47645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How does the weight of the</a:t>
            </a:r>
            <a:r>
              <a:rPr lang="en-US" altLang="en-US" baseline="0" dirty="0"/>
              <a:t> load affect your low back?</a:t>
            </a:r>
          </a:p>
          <a:p>
            <a:pPr eaLnBrk="1" hangingPunct="1">
              <a:spcBef>
                <a:spcPct val="0"/>
              </a:spcBef>
            </a:pPr>
            <a:endParaRPr lang="en-US" altLang="en-US" baseline="0" dirty="0"/>
          </a:p>
          <a:p>
            <a:pPr eaLnBrk="1" hangingPunct="1">
              <a:spcBef>
                <a:spcPct val="0"/>
              </a:spcBef>
            </a:pPr>
            <a:r>
              <a:rPr lang="en-US" altLang="en-US" baseline="0" dirty="0"/>
              <a:t>The weight can be measured through spinal forces in the joints of your low back.</a:t>
            </a:r>
          </a:p>
          <a:p>
            <a:pPr eaLnBrk="1" hangingPunct="1">
              <a:spcBef>
                <a:spcPct val="0"/>
              </a:spcBef>
            </a:pPr>
            <a:endParaRPr lang="en-US" altLang="en-US" baseline="0" dirty="0"/>
          </a:p>
          <a:p>
            <a:pPr eaLnBrk="1" hangingPunct="1">
              <a:spcBef>
                <a:spcPct val="0"/>
              </a:spcBef>
            </a:pPr>
            <a:r>
              <a:rPr lang="en-US" altLang="en-US" baseline="0" dirty="0"/>
              <a:t>In this colorful diagram, the figure to the left is standing upright with no load. The spinal forces from gravity on his low back is 80 inch-pounds.</a:t>
            </a:r>
          </a:p>
          <a:p>
            <a:pPr eaLnBrk="1" hangingPunct="1">
              <a:spcBef>
                <a:spcPct val="0"/>
              </a:spcBef>
            </a:pPr>
            <a:endParaRPr lang="en-US" altLang="en-US" baseline="0" dirty="0"/>
          </a:p>
          <a:p>
            <a:pPr>
              <a:spcBef>
                <a:spcPct val="0"/>
              </a:spcBef>
            </a:pPr>
            <a:r>
              <a:rPr lang="en-US" altLang="en-US" baseline="0" dirty="0"/>
              <a:t>The second figure is holding a 20-pound load </a:t>
            </a:r>
            <a:r>
              <a:rPr lang="en-US" altLang="en-US" u="sng" baseline="0" dirty="0"/>
              <a:t>close to their body</a:t>
            </a:r>
            <a:r>
              <a:rPr lang="en-US" altLang="en-US" baseline="0" dirty="0"/>
              <a:t> ‒ 10</a:t>
            </a:r>
            <a:r>
              <a:rPr lang="en-US" altLang="en-US" dirty="0"/>
              <a:t> inches</a:t>
            </a:r>
            <a:r>
              <a:rPr lang="en-US" altLang="en-US" baseline="0" dirty="0"/>
              <a:t> from the hands to the low back </a:t>
            </a:r>
            <a:r>
              <a:rPr lang="en-US" altLang="en-US" dirty="0"/>
              <a:t>‒ this </a:t>
            </a:r>
            <a:r>
              <a:rPr lang="en-US" altLang="en-US" baseline="0" dirty="0"/>
              <a:t>is an </a:t>
            </a:r>
            <a:r>
              <a:rPr lang="en-US" altLang="en-US" b="1" u="sng" baseline="0" dirty="0"/>
              <a:t>IDEAL posture</a:t>
            </a:r>
            <a:r>
              <a:rPr lang="en-US" altLang="en-US" b="1" baseline="0" dirty="0"/>
              <a:t> </a:t>
            </a:r>
            <a:r>
              <a:rPr lang="en-US" altLang="en-US" baseline="0" dirty="0"/>
              <a:t>to carry a load. The spinal force goes up to 170 inch-pounds.</a:t>
            </a:r>
          </a:p>
          <a:p>
            <a:pPr eaLnBrk="1" hangingPunct="1">
              <a:spcBef>
                <a:spcPct val="0"/>
              </a:spcBef>
            </a:pPr>
            <a:endParaRPr lang="en-US" altLang="en-US" baseline="0" dirty="0"/>
          </a:p>
          <a:p>
            <a:pPr eaLnBrk="1" hangingPunct="1">
              <a:spcBef>
                <a:spcPct val="0"/>
              </a:spcBef>
            </a:pPr>
            <a:r>
              <a:rPr lang="en-US" altLang="en-US" baseline="0" dirty="0"/>
              <a:t>If the load is moved away from the body to a distance of 20 inches, the spinal forces increase significantly to 260 inch-pounds</a:t>
            </a:r>
            <a:r>
              <a:rPr lang="en-US" altLang="en-US" dirty="0"/>
              <a:t>. </a:t>
            </a:r>
            <a:r>
              <a:rPr lang="en-US" altLang="en-US" baseline="0" dirty="0"/>
              <a:t>This shows that how close you hold an object to your body makes a BIG difference to your low back forces.</a:t>
            </a:r>
          </a:p>
          <a:p>
            <a:pPr eaLnBrk="1" hangingPunct="1">
              <a:spcBef>
                <a:spcPct val="0"/>
              </a:spcBef>
            </a:pPr>
            <a:endParaRPr lang="en-US" altLang="en-US" baseline="0" dirty="0"/>
          </a:p>
          <a:p>
            <a:pPr>
              <a:spcBef>
                <a:spcPct val="0"/>
              </a:spcBef>
            </a:pPr>
            <a:r>
              <a:rPr lang="en-US" altLang="en-US" baseline="0" dirty="0"/>
              <a:t>The last figure shows the large increase in spinal forces from lifting an object from the floor. The distance to the box is larger and the body is not upright. The spinal forces have more than tripled from the IDEAL figure </a:t>
            </a:r>
            <a:r>
              <a:rPr lang="en-US" altLang="en-US" dirty="0"/>
              <a:t>‒ 170 </a:t>
            </a:r>
            <a:r>
              <a:rPr lang="en-US" altLang="en-US" baseline="0" dirty="0"/>
              <a:t>inch-pounds to 635 inch-pounds. </a:t>
            </a:r>
          </a:p>
          <a:p>
            <a:pPr eaLnBrk="1" hangingPunct="1">
              <a:spcBef>
                <a:spcPct val="0"/>
              </a:spcBef>
            </a:pPr>
            <a:endParaRPr lang="en-US" altLang="en-US" baseline="0" dirty="0"/>
          </a:p>
          <a:p>
            <a:pPr eaLnBrk="1" hangingPunct="1">
              <a:spcBef>
                <a:spcPct val="0"/>
              </a:spcBef>
            </a:pPr>
            <a:r>
              <a:rPr lang="en-US" altLang="en-US" baseline="0" dirty="0"/>
              <a:t>The two figures on the right side of the slide show a curved back posture on the top which causes high spinal disc pressure – a POOR posture. The bottom figure shows a “locked” back straight posture – a GOOD posture. By keeping your back locked in a straight position while lifting, your spinal forces stay low.</a:t>
            </a:r>
            <a:endParaRPr lang="en-US" altLang="en-US" dirty="0"/>
          </a:p>
        </p:txBody>
      </p:sp>
    </p:spTree>
    <p:extLst>
      <p:ext uri="{BB962C8B-B14F-4D97-AF65-F5344CB8AC3E}">
        <p14:creationId xmlns:p14="http://schemas.microsoft.com/office/powerpoint/2010/main" val="3690363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Awkward postures is another common hazard in construction work.</a:t>
            </a:r>
          </a:p>
          <a:p>
            <a:endParaRPr lang="en-US" dirty="0"/>
          </a:p>
          <a:p>
            <a:r>
              <a:rPr lang="en-US" dirty="0"/>
              <a:t>Working at the floor level using a forward bent posture is an awkward posture that causes increased spinal force. </a:t>
            </a:r>
          </a:p>
          <a:p>
            <a:endParaRPr lang="en-US" dirty="0"/>
          </a:p>
          <a:p>
            <a:r>
              <a:rPr lang="en-US" dirty="0"/>
              <a:t>Kneeling causes a contact stress between the hard ground surface and your knee. </a:t>
            </a:r>
          </a:p>
          <a:p>
            <a:endParaRPr lang="en-US" dirty="0"/>
          </a:p>
          <a:p>
            <a:r>
              <a:rPr lang="en-US" dirty="0"/>
              <a:t>Working at the ceiling level doing overhead work places</a:t>
            </a:r>
            <a:r>
              <a:rPr lang="en-US" baseline="0" dirty="0"/>
              <a:t> the body in another poor or awkward posture.</a:t>
            </a:r>
          </a:p>
          <a:p>
            <a:endParaRPr lang="en-US" baseline="0" dirty="0"/>
          </a:p>
          <a:p>
            <a:r>
              <a:rPr lang="en-US" baseline="0" dirty="0"/>
              <a:t>Working in this posture decreases a worker’s available strength to perform the task and </a:t>
            </a:r>
            <a:r>
              <a:rPr lang="en-US" dirty="0"/>
              <a:t>w</a:t>
            </a:r>
            <a:r>
              <a:rPr lang="en-US" baseline="0" dirty="0"/>
              <a:t>ill cause fatigue more quickly.</a:t>
            </a:r>
          </a:p>
          <a:p>
            <a:endParaRPr lang="en-US" dirty="0"/>
          </a:p>
          <a:p>
            <a:r>
              <a:rPr lang="en-US" dirty="0"/>
              <a:t>Any time a worker’s hand is positioned above their head height, there is high stress on their shoulders.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1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Less common hazards but still</a:t>
            </a:r>
            <a:r>
              <a:rPr lang="en-US" baseline="0" dirty="0"/>
              <a:t> important to consider</a:t>
            </a:r>
            <a:r>
              <a:rPr lang="en-US" dirty="0"/>
              <a:t> are highly repetitive tasks, contact</a:t>
            </a:r>
            <a:r>
              <a:rPr lang="en-US" baseline="0" dirty="0"/>
              <a:t> stress, hand and body vibration, working in a cold environment</a:t>
            </a:r>
            <a:r>
              <a:rPr lang="en-US" b="1" dirty="0">
                <a:solidFill>
                  <a:srgbClr val="FF0000"/>
                </a:solidFill>
              </a:rPr>
              <a:t>, an</a:t>
            </a:r>
            <a:r>
              <a:rPr lang="en-US" b="1" baseline="0" dirty="0">
                <a:solidFill>
                  <a:srgbClr val="FF0000"/>
                </a:solidFill>
              </a:rPr>
              <a:t>d </a:t>
            </a:r>
            <a:r>
              <a:rPr lang="en-US" b="1" dirty="0">
                <a:solidFill>
                  <a:srgbClr val="FF0000"/>
                </a:solidFill>
              </a:rPr>
              <a:t>exposure to diseases when </a:t>
            </a:r>
            <a:r>
              <a:rPr lang="en-US" b="1" baseline="0" dirty="0">
                <a:solidFill>
                  <a:srgbClr val="FF0000"/>
                </a:solidFill>
              </a:rPr>
              <a:t>multiple individuals touch a material, tool or piece of equipment</a:t>
            </a:r>
            <a:r>
              <a:rPr lang="en-US" baseline="0" dirty="0"/>
              <a:t>.</a:t>
            </a:r>
            <a:r>
              <a:rPr lang="en-US" b="1" baseline="0" dirty="0">
                <a:solidFill>
                  <a:srgbClr val="FF0000"/>
                </a:solidFill>
              </a:rPr>
              <a:t> </a:t>
            </a:r>
            <a:endParaRPr lang="en-US" dirty="0"/>
          </a:p>
        </p:txBody>
      </p:sp>
      <p:sp>
        <p:nvSpPr>
          <p:cNvPr id="4" name="Slide Number Placeholder 3"/>
          <p:cNvSpPr>
            <a:spLocks noGrp="1"/>
          </p:cNvSpPr>
          <p:nvPr>
            <p:ph type="sldNum" sz="quarter" idx="10"/>
          </p:nvPr>
        </p:nvSpPr>
        <p:spPr/>
        <p:txBody>
          <a:bodyPr/>
          <a:lstStyle/>
          <a:p>
            <a:pPr>
              <a:defRPr/>
            </a:pPr>
            <a:fld id="{CABD6308-F43C-48AF-9A1D-88161F157BCF}"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2768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a:xfrm>
            <a:off x="219001" y="4291354"/>
            <a:ext cx="6565973" cy="4500709"/>
          </a:xfrm>
        </p:spPr>
        <p:txBody>
          <a:bodyPr/>
          <a:lstStyle/>
          <a:p>
            <a:r>
              <a:rPr lang="en-US" dirty="0"/>
              <a:t>To address the ergonomic</a:t>
            </a:r>
            <a:r>
              <a:rPr lang="en-US" baseline="0" dirty="0"/>
              <a:t> hazards and reduce the risk of soft tissue injuries, you need to build an ergonomics program. Your program will help you create a culture focused on ergonomics </a:t>
            </a:r>
            <a:r>
              <a:rPr lang="en-US" b="1" baseline="0" dirty="0">
                <a:solidFill>
                  <a:srgbClr val="FF0000"/>
                </a:solidFill>
              </a:rPr>
              <a:t>and, by implementing work practices that reduce the need for multiple people touch a material, tool or piece of equipment, an added benefit will be a reduction in the risk for exposing workers to and spreading diseases, such as COVID-19</a:t>
            </a:r>
            <a:r>
              <a:rPr lang="en-US" baseline="0" dirty="0"/>
              <a:t>.</a:t>
            </a:r>
          </a:p>
          <a:p>
            <a:endParaRPr lang="en-US" dirty="0"/>
          </a:p>
          <a:p>
            <a:r>
              <a:rPr lang="en-US" baseline="0" dirty="0"/>
              <a:t>The most important ingredients to your program are listed </a:t>
            </a:r>
            <a:r>
              <a:rPr lang="en-US" dirty="0"/>
              <a:t>on this slide.</a:t>
            </a:r>
            <a:endParaRPr lang="en-US" baseline="0" dirty="0"/>
          </a:p>
          <a:p>
            <a:endParaRPr lang="en-US" baseline="0" dirty="0"/>
          </a:p>
          <a:p>
            <a:r>
              <a:rPr lang="en-US" baseline="0" dirty="0"/>
              <a:t>First, you must have management support. This is not just a commitment to having the company address ergonomics, but a commitment to having management actively participate in developing and implementing the program over time. I want to emphasize, a culture cannot change without showing true commitment, and the effort must be consistent over time. A one-time toolbox talk or telling workers informally to lift properly is not enough to cause a change.</a:t>
            </a:r>
          </a:p>
          <a:p>
            <a:endParaRPr lang="en-US" baseline="0" dirty="0"/>
          </a:p>
          <a:p>
            <a:r>
              <a:rPr lang="en-US" baseline="0" dirty="0"/>
              <a:t>Second, workers must be included in the program. You need their involvement to get buy-in and to help them understand what you want them to do. Workers should be engaged in creating the program. They should also help review the progress of the program over time.</a:t>
            </a:r>
          </a:p>
          <a:p>
            <a:endParaRPr lang="en-US" baseline="0" dirty="0"/>
          </a:p>
          <a:p>
            <a:r>
              <a:rPr lang="en-US" baseline="0" dirty="0"/>
              <a:t>Third, you must have a plan for creating your program. This should include a company goal for ergonomics, and some clear steps you plan to take to achieve your goal. </a:t>
            </a:r>
          </a:p>
          <a:p>
            <a:endParaRPr lang="en-US" baseline="0" dirty="0"/>
          </a:p>
          <a:p>
            <a:r>
              <a:rPr lang="en-US" baseline="0" dirty="0"/>
              <a:t>Finally, you should communicate your plan and program to everyone in</a:t>
            </a:r>
            <a:r>
              <a:rPr lang="en-US" dirty="0"/>
              <a:t> your company. </a:t>
            </a:r>
            <a:r>
              <a:rPr lang="en-US" baseline="0" dirty="0"/>
              <a:t>You should also include several activities from your ergonomics plan that are delivered over time.</a:t>
            </a:r>
          </a:p>
          <a:p>
            <a:endParaRPr lang="en-US" baseline="0" dirty="0"/>
          </a:p>
          <a:p>
            <a:r>
              <a:rPr lang="en-US" baseline="0" dirty="0"/>
              <a:t>Growing a program and changing a culture takes time. You can start by assembling a small team and have a meeting to layout an approach, establish your goal, and develop a schedule and next steps.</a:t>
            </a:r>
            <a:endParaRPr lang="en-US" dirty="0"/>
          </a:p>
        </p:txBody>
      </p:sp>
      <p:sp>
        <p:nvSpPr>
          <p:cNvPr id="4" name="Slide Number Placeholder 3"/>
          <p:cNvSpPr>
            <a:spLocks noGrp="1"/>
          </p:cNvSpPr>
          <p:nvPr>
            <p:ph type="sldNum" sz="quarter" idx="10"/>
          </p:nvPr>
        </p:nvSpPr>
        <p:spPr/>
        <p:txBody>
          <a:bodyPr/>
          <a:lstStyle/>
          <a:p>
            <a:pPr>
              <a:defRPr/>
            </a:pPr>
            <a:fld id="{CABD6308-F43C-48AF-9A1D-88161F157BCF}"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80592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dirty="0"/>
              <a:t>What should an ergonomics program include?</a:t>
            </a:r>
          </a:p>
          <a:p>
            <a:pPr defTabSz="1909724">
              <a:defRPr/>
            </a:pPr>
            <a:endParaRPr lang="en-US" dirty="0"/>
          </a:p>
          <a:p>
            <a:pPr defTabSz="1909724">
              <a:defRPr/>
            </a:pPr>
            <a:r>
              <a:rPr lang="en-US" dirty="0"/>
              <a:t>When you set your ergonomic goal,</a:t>
            </a:r>
            <a:r>
              <a:rPr lang="en-US" baseline="0" dirty="0"/>
              <a:t> you need to consider the common ergonomic hazards in your company. </a:t>
            </a:r>
          </a:p>
          <a:p>
            <a:pPr defTabSz="1909724">
              <a:defRPr/>
            </a:pPr>
            <a:endParaRPr lang="en-US" baseline="0" dirty="0"/>
          </a:p>
          <a:p>
            <a:pPr defTabSz="1909724">
              <a:defRPr/>
            </a:pPr>
            <a:r>
              <a:rPr lang="en-US" baseline="0" dirty="0"/>
              <a:t>Then you need to develop 5 key elements to your program</a:t>
            </a:r>
            <a:r>
              <a:rPr lang="en-US" dirty="0"/>
              <a:t>:</a:t>
            </a:r>
          </a:p>
          <a:p>
            <a:pPr defTabSz="1909724">
              <a:defRPr/>
            </a:pPr>
            <a:endParaRPr lang="en-US" dirty="0"/>
          </a:p>
          <a:p>
            <a:pPr marL="0" indent="0" defTabSz="1909724">
              <a:buFontTx/>
              <a:buNone/>
              <a:defRPr/>
            </a:pPr>
            <a:r>
              <a:rPr lang="en-US" dirty="0"/>
              <a:t>The</a:t>
            </a:r>
            <a:r>
              <a:rPr lang="en-US" baseline="0" dirty="0"/>
              <a:t> first element is </a:t>
            </a:r>
            <a:r>
              <a:rPr lang="en-US" b="1" u="sng" baseline="0" dirty="0"/>
              <a:t>p</a:t>
            </a:r>
            <a:r>
              <a:rPr lang="en-US" b="1" u="sng" dirty="0"/>
              <a:t>lanning </a:t>
            </a:r>
            <a:r>
              <a:rPr lang="en-US" dirty="0"/>
              <a:t>to mitigate the hazards. </a:t>
            </a:r>
          </a:p>
          <a:p>
            <a:pPr marL="477431" indent="-477431" defTabSz="1909724">
              <a:buFontTx/>
              <a:buAutoNum type="arabicParenR"/>
              <a:defRPr/>
            </a:pPr>
            <a:endParaRPr lang="en-US" dirty="0"/>
          </a:p>
          <a:p>
            <a:pPr defTabSz="1909724">
              <a:defRPr/>
            </a:pPr>
            <a:r>
              <a:rPr lang="en-US" dirty="0"/>
              <a:t>The next 3 elements are methods to mitigate the hazards. They include:</a:t>
            </a:r>
          </a:p>
          <a:p>
            <a:pPr marL="171450" indent="-171450" defTabSz="1909724">
              <a:buFont typeface="Arial" panose="020B0604020202020204" pitchFamily="34" charset="0"/>
              <a:buChar char="•"/>
              <a:defRPr/>
            </a:pPr>
            <a:r>
              <a:rPr lang="en-US" b="1" u="sng" dirty="0"/>
              <a:t>Defining the work processes</a:t>
            </a:r>
            <a:r>
              <a:rPr lang="en-US" b="1" dirty="0"/>
              <a:t> </a:t>
            </a:r>
            <a:r>
              <a:rPr lang="en-US" dirty="0"/>
              <a:t>or steps for how the work can be done to control the hazards.</a:t>
            </a:r>
          </a:p>
          <a:p>
            <a:pPr marL="171450" indent="-171450" defTabSz="1909724">
              <a:buFont typeface="Arial" panose="020B0604020202020204" pitchFamily="34" charset="0"/>
              <a:buChar char="•"/>
              <a:defRPr/>
            </a:pPr>
            <a:r>
              <a:rPr lang="en-US" dirty="0"/>
              <a:t>Making sure the proper ergonomic</a:t>
            </a:r>
            <a:r>
              <a:rPr lang="en-US" baseline="0" dirty="0"/>
              <a:t> </a:t>
            </a:r>
            <a:r>
              <a:rPr lang="en-US" b="1" u="sng" dirty="0"/>
              <a:t>equipment</a:t>
            </a:r>
            <a:r>
              <a:rPr lang="en-US" dirty="0"/>
              <a:t> is available.</a:t>
            </a:r>
          </a:p>
          <a:p>
            <a:pPr marL="171450" indent="-171450" defTabSz="1909724">
              <a:buFont typeface="Arial" panose="020B0604020202020204" pitchFamily="34" charset="0"/>
              <a:buChar char="•"/>
              <a:defRPr/>
            </a:pPr>
            <a:r>
              <a:rPr lang="en-US" dirty="0"/>
              <a:t>Training employees to ensure they have </a:t>
            </a:r>
            <a:r>
              <a:rPr lang="en-US" b="1" u="sng" dirty="0"/>
              <a:t>knowledge and awareness</a:t>
            </a:r>
            <a:r>
              <a:rPr lang="en-US" b="1" dirty="0"/>
              <a:t> </a:t>
            </a:r>
            <a:r>
              <a:rPr lang="en-US" dirty="0"/>
              <a:t>of ergonomic work processes and proper use of the equipment.</a:t>
            </a:r>
          </a:p>
          <a:p>
            <a:pPr defTabSz="1909724">
              <a:defRPr/>
            </a:pPr>
            <a:endParaRPr lang="en-US" dirty="0"/>
          </a:p>
          <a:p>
            <a:pPr defTabSz="1909724">
              <a:defRPr/>
            </a:pPr>
            <a:r>
              <a:rPr lang="en-US" dirty="0"/>
              <a:t>And the</a:t>
            </a:r>
            <a:r>
              <a:rPr lang="en-US" baseline="0" dirty="0"/>
              <a:t> last</a:t>
            </a:r>
            <a:r>
              <a:rPr lang="en-US" dirty="0"/>
              <a:t> element is engaging in an ongoing </a:t>
            </a:r>
            <a:r>
              <a:rPr lang="en-US" b="1" u="sng" dirty="0"/>
              <a:t>review</a:t>
            </a:r>
            <a:r>
              <a:rPr lang="en-US" dirty="0"/>
              <a:t> to check to see if the ergonomics program is working as planned.</a:t>
            </a:r>
          </a:p>
          <a:p>
            <a:pPr defTabSz="1909724">
              <a:defRPr/>
            </a:pPr>
            <a:endParaRPr lang="en-US" dirty="0"/>
          </a:p>
          <a:p>
            <a:pPr defTabSz="1909724">
              <a:defRPr/>
            </a:pPr>
            <a:r>
              <a:rPr lang="en-US" dirty="0"/>
              <a:t>These elements should be systematically applied to every construction project.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20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Let’s look at what should be included in your ergonomics program in more detail.</a:t>
            </a:r>
          </a:p>
          <a:p>
            <a:endParaRPr lang="en-US" dirty="0"/>
          </a:p>
          <a:p>
            <a:r>
              <a:rPr lang="en-US" dirty="0"/>
              <a:t>The hazard identification process</a:t>
            </a:r>
            <a:r>
              <a:rPr lang="en-US" baseline="0" dirty="0"/>
              <a:t> should highlight what is of greatest concern or risk in your company.</a:t>
            </a:r>
          </a:p>
          <a:p>
            <a:endParaRPr lang="en-US" baseline="0" dirty="0"/>
          </a:p>
          <a:p>
            <a:r>
              <a:rPr lang="en-US" baseline="0" dirty="0"/>
              <a:t>You may identify the problem by one of three ways:</a:t>
            </a:r>
          </a:p>
          <a:p>
            <a:pPr marL="477431" indent="-477431">
              <a:buAutoNum type="arabicParenR"/>
            </a:pPr>
            <a:r>
              <a:rPr lang="en-US" baseline="0" dirty="0"/>
              <a:t>Review your OSHA log or injury records to see which tasks or events caused soft tissue injuries. This may </a:t>
            </a:r>
            <a:r>
              <a:rPr lang="en-US" dirty="0"/>
              <a:t>not be the best approach for all companies, h</a:t>
            </a:r>
            <a:r>
              <a:rPr lang="en-US" baseline="0" dirty="0"/>
              <a:t>owever, since most companies don’t have enough injuries to actually see a pattern of cause unless they are very large.</a:t>
            </a:r>
          </a:p>
          <a:p>
            <a:pPr marL="477431" indent="-477431">
              <a:buAutoNum type="arabicParenR"/>
            </a:pPr>
            <a:r>
              <a:rPr lang="en-US" baseline="0" dirty="0"/>
              <a:t>The second method is to use an ergonomic hazard checklist. These simple checklists ask you to list the common work tasks, identify ergonomic hazards in each task, and then prioritize the list of hazards to address the highest risk tasks first. This method is feasible for many companies but not all.</a:t>
            </a:r>
          </a:p>
          <a:p>
            <a:pPr marL="477431" indent="-477431">
              <a:buAutoNum type="arabicParenR"/>
            </a:pPr>
            <a:r>
              <a:rPr lang="en-US" baseline="0" dirty="0"/>
              <a:t>Finally, you may want to consider starting by addressing the task of manual materials handling since this is the most common ergonomic hazard in the construction industry, often associated with 40% of nonfatal injuries.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01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Next, is to develop the five key elements of the ergonomics program touched on earlier and shown on this slide.</a:t>
            </a:r>
          </a:p>
          <a:p>
            <a:endParaRPr lang="en-US" dirty="0"/>
          </a:p>
          <a:p>
            <a:r>
              <a:rPr lang="en-US" baseline="0" dirty="0"/>
              <a:t>Most companies will start to build a basic program and include a simple activity or process for each of the elements.</a:t>
            </a:r>
          </a:p>
          <a:p>
            <a:endParaRPr lang="en-US" baseline="0" dirty="0"/>
          </a:p>
          <a:p>
            <a:r>
              <a:rPr lang="en-US" baseline="0" dirty="0"/>
              <a:t>The basic program is applied through </a:t>
            </a:r>
            <a:r>
              <a:rPr lang="en-US" b="1" baseline="0" dirty="0"/>
              <a:t>project-level activities</a:t>
            </a:r>
            <a:r>
              <a:rPr lang="en-US" baseline="0" dirty="0"/>
              <a:t>. These may be done on one or more projects in a company. Over time, a company should apply the same activities or processes to all projects.</a:t>
            </a:r>
          </a:p>
          <a:p>
            <a:endParaRPr lang="en-US" baseline="0" dirty="0"/>
          </a:p>
          <a:p>
            <a:r>
              <a:rPr lang="en-US" baseline="0" dirty="0"/>
              <a:t>As the ergonomics program begins to grow within the company, the program will become more “advanced” and then “comprehensive.” These levels are achieved when a company has created a </a:t>
            </a:r>
            <a:r>
              <a:rPr lang="en-US" b="1" baseline="0" dirty="0"/>
              <a:t>company-level program</a:t>
            </a:r>
            <a:r>
              <a:rPr lang="en-US" baseline="0" dirty="0"/>
              <a:t>, and systematically applies the same activities and processes throughout the company and in all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A3450-8350-4B39-864A-EE554541A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cs typeface="Calibri"/>
              </a:rPr>
              <a:t>This chart shows an example</a:t>
            </a:r>
            <a:r>
              <a:rPr lang="en-US" baseline="0" dirty="0">
                <a:cs typeface="Calibri"/>
              </a:rPr>
              <a:t> of activities across all elements of a basic ergonomics program.</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Project planning tools may include worksheets to consider ergonomic needs during project bids, or for daily planning of best ergonomic methods in work tasks.</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Workers are trained in simple ergonomic techniques such as proper lifting and team work.</a:t>
            </a:r>
          </a:p>
          <a:p>
            <a:endParaRPr lang="en-US" baseline="0" dirty="0">
              <a:cs typeface="Calibri"/>
            </a:endParaRPr>
          </a:p>
          <a:p>
            <a:r>
              <a:rPr lang="en-US" baseline="0" dirty="0">
                <a:cs typeface="Calibri"/>
              </a:rPr>
              <a:t>Workers are provided with ergonomic equipment, such as knee pads or floor movers</a:t>
            </a:r>
            <a:r>
              <a:rPr lang="en-US" dirty="0">
                <a:cs typeface="Calibri"/>
              </a:rPr>
              <a:t>.</a:t>
            </a:r>
            <a:endParaRPr lang="en-US" baseline="0" dirty="0">
              <a:cs typeface="Calibri"/>
            </a:endParaRP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And Toolbox Talks on ergonomic topics are used to increase worker awareness and knowledge.</a:t>
            </a:r>
          </a:p>
          <a:p>
            <a:endParaRPr lang="en-US" baseline="0" dirty="0">
              <a:cs typeface="Calibri"/>
            </a:endParaRPr>
          </a:p>
          <a:p>
            <a:r>
              <a:rPr lang="en-US" baseline="0" dirty="0">
                <a:cs typeface="Calibri"/>
              </a:rPr>
              <a:t>The </a:t>
            </a:r>
            <a:r>
              <a:rPr lang="en-US" dirty="0">
                <a:cs typeface="Calibri"/>
              </a:rPr>
              <a:t>r</a:t>
            </a:r>
            <a:r>
              <a:rPr lang="en-US" baseline="0" dirty="0">
                <a:cs typeface="Calibri"/>
              </a:rPr>
              <a:t>eview at this stage primarily relies on the OSHA log, which is a crude measure of the progress of a program at best.</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50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cs typeface="Calibri"/>
              </a:rPr>
              <a:t>As</a:t>
            </a:r>
            <a:r>
              <a:rPr lang="en-US" baseline="0" dirty="0">
                <a:cs typeface="Calibri"/>
              </a:rPr>
              <a:t> a company’s ergonomics program develops and advances, a contractor will monitor planning from what was bid on the job for ergonomic equipment to what was actually used during the project.</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The program may expand to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 Policies such as lifting limits, and requirements for how to lift loads of different weights manually or by mechanical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lvl="0">
              <a:defRPr/>
            </a:pPr>
            <a:r>
              <a:rPr lang="en-US" dirty="0">
                <a:cs typeface="Calibri"/>
              </a:rPr>
              <a:t>- Steps to en</a:t>
            </a:r>
            <a:r>
              <a:rPr lang="en-US" baseline="0" dirty="0">
                <a:cs typeface="Calibri"/>
              </a:rPr>
              <a:t>sure there is an adequate supply of ergonomic equipment, a way to monitor whether or not workers had what they needed, a</a:t>
            </a:r>
            <a:r>
              <a:rPr lang="en-US" dirty="0">
                <a:cs typeface="Calibri"/>
              </a:rPr>
              <a:t>nd may consider an annual budget to purchase a supply of ergonomic equipment;</a:t>
            </a:r>
            <a:endParaRPr lang="en-US" baseline="0" dirty="0">
              <a:cs typeface="Calibri"/>
            </a:endParaRPr>
          </a:p>
          <a:p>
            <a:endParaRPr lang="en-US" baseline="0" dirty="0">
              <a:cs typeface="Calibri"/>
            </a:endParaRPr>
          </a:p>
          <a:p>
            <a:r>
              <a:rPr lang="en-US" baseline="0" dirty="0">
                <a:cs typeface="Calibri"/>
              </a:rPr>
              <a:t>- Ergonomics training in the new employee orientation;</a:t>
            </a:r>
            <a:r>
              <a:rPr lang="en-US" dirty="0">
                <a:cs typeface="Calibri"/>
              </a:rPr>
              <a:t> </a:t>
            </a:r>
            <a:r>
              <a:rPr lang="en-US" baseline="0" dirty="0">
                <a:cs typeface="Calibri"/>
              </a:rPr>
              <a:t> </a:t>
            </a:r>
          </a:p>
          <a:p>
            <a:endParaRPr lang="en-US" baseline="0" dirty="0">
              <a:cs typeface="Calibri"/>
            </a:endParaRPr>
          </a:p>
          <a:p>
            <a:r>
              <a:rPr lang="en-US" baseline="0" dirty="0">
                <a:cs typeface="Calibri"/>
              </a:rPr>
              <a:t>- And the program will review ergonomic methods in project written audits that record the use of equipment and work processes.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263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So let’s begin.</a:t>
            </a:r>
          </a:p>
          <a:p>
            <a:endParaRPr lang="en-US" dirty="0"/>
          </a:p>
          <a:p>
            <a:r>
              <a:rPr lang="en-US" dirty="0"/>
              <a:t>This</a:t>
            </a:r>
            <a:r>
              <a:rPr lang="en-US" baseline="0" dirty="0"/>
              <a:t> presentation is intended to answer three questions</a:t>
            </a:r>
            <a:r>
              <a:rPr lang="en-US" dirty="0"/>
              <a:t>:</a:t>
            </a:r>
          </a:p>
          <a:p>
            <a:endParaRPr lang="en-US" dirty="0"/>
          </a:p>
          <a:p>
            <a:pPr lvl="1"/>
            <a:r>
              <a:rPr lang="en-US" dirty="0"/>
              <a:t>1) Why do contractors need an ergonomics</a:t>
            </a:r>
            <a:r>
              <a:rPr lang="en-US" baseline="0" dirty="0"/>
              <a:t> program?</a:t>
            </a:r>
          </a:p>
          <a:p>
            <a:pPr lvl="1"/>
            <a:r>
              <a:rPr lang="en-US" dirty="0"/>
              <a:t>2) What do workers and management need to know about ergonomics?</a:t>
            </a:r>
          </a:p>
          <a:p>
            <a:pPr lvl="1"/>
            <a:r>
              <a:rPr lang="en-US" dirty="0"/>
              <a:t>3) And how can ergonomics be integrated into a company’s safety program?</a:t>
            </a:r>
          </a:p>
          <a:p>
            <a:pPr lvl="1"/>
            <a:endParaRPr lang="en-US" dirty="0"/>
          </a:p>
          <a:p>
            <a:r>
              <a:rPr lang="en-US" dirty="0"/>
              <a:t>During this presentation, we will also introduce a new program called Best Built Plans that has resources to help you plan for and train your employees on how to prevent strain and sprain injuries.</a:t>
            </a:r>
          </a:p>
          <a:p>
            <a:pPr lvl="1"/>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a:t>
            </a:fld>
            <a:endParaRPr lang="en-US" dirty="0"/>
          </a:p>
        </p:txBody>
      </p:sp>
    </p:spTree>
    <p:extLst>
      <p:ext uri="{BB962C8B-B14F-4D97-AF65-F5344CB8AC3E}">
        <p14:creationId xmlns:p14="http://schemas.microsoft.com/office/powerpoint/2010/main" val="96997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Now let’s focus on the specific elements, starting with elements 1-3, which include project</a:t>
            </a:r>
            <a:r>
              <a:rPr lang="en-US" baseline="0" dirty="0"/>
              <a:t> planning, work practices, and proper equipment to address </a:t>
            </a:r>
            <a:r>
              <a:rPr lang="en-US" dirty="0"/>
              <a:t>ergonomic</a:t>
            </a:r>
            <a:r>
              <a:rPr lang="en-US" baseline="0" dirty="0"/>
              <a:t> hazards.</a:t>
            </a:r>
          </a:p>
          <a:p>
            <a:endParaRPr lang="en-US" baseline="0" dirty="0"/>
          </a:p>
          <a:p>
            <a:r>
              <a:rPr lang="en-US" baseline="0" dirty="0"/>
              <a:t>At this point, you should have already identified the safety and ergonomic hazards that you need to mitigate.</a:t>
            </a:r>
          </a:p>
          <a:p>
            <a:endParaRPr lang="en-US" baseline="0" dirty="0"/>
          </a:p>
          <a:p>
            <a:r>
              <a:rPr lang="en-US" baseline="0" dirty="0"/>
              <a:t>For the ergonomic hazards, your plans should </a:t>
            </a:r>
            <a:r>
              <a:rPr lang="en-US" dirty="0"/>
              <a:t>define the best ergonomic work practices that will be followed and include </a:t>
            </a:r>
            <a:r>
              <a:rPr lang="en-US" baseline="0" dirty="0"/>
              <a:t>finding the best ergonomic tools and equipment. It is important to remember that renting instead of purchasing the tools and equipment may be an option, as well as comin</a:t>
            </a:r>
            <a:r>
              <a:rPr lang="en-US" dirty="0"/>
              <a:t>g up with solutions of your own</a:t>
            </a:r>
            <a:r>
              <a:rPr lang="en-US" baseline="0" dirty="0"/>
              <a:t>.</a:t>
            </a:r>
          </a:p>
          <a:p>
            <a:endParaRPr lang="en-US" baseline="0" dirty="0"/>
          </a:p>
          <a:p>
            <a:r>
              <a:rPr lang="en-US" baseline="0" dirty="0"/>
              <a:t>Contractors and workers have developed some brilliant work practices for one project that the workers in the same crew continued to use on future projects. Sadly, these ideas are not always picked up by other crews in the same company or adopted by the management of the company. </a:t>
            </a:r>
          </a:p>
          <a:p>
            <a:endParaRPr lang="en-US" dirty="0"/>
          </a:p>
          <a:p>
            <a:r>
              <a:rPr lang="en-US" dirty="0"/>
              <a:t>Having an ergonomics program can help you capture these work practices so the company as a whole benefits.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59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291354"/>
            <a:ext cx="7023100" cy="4717179"/>
          </a:xfrm>
        </p:spPr>
        <p:txBody>
          <a:bodyPr/>
          <a:lstStyle/>
          <a:p>
            <a:r>
              <a:rPr lang="en-US" dirty="0"/>
              <a:t>To reduce force and prevent injuries, the first step in planning your work is to think through how you are going to do the work and what equipment will be needed for a safe lift – the engineering controls. </a:t>
            </a:r>
          </a:p>
          <a:p>
            <a:endParaRPr lang="en-US" dirty="0"/>
          </a:p>
          <a:p>
            <a:pPr marL="0" lvl="1"/>
            <a:r>
              <a:rPr lang="en-US" altLang="en-US" dirty="0"/>
              <a:t>Planning for lifting and moving</a:t>
            </a:r>
            <a:r>
              <a:rPr lang="en-US" altLang="en-US" baseline="0" dirty="0"/>
              <a:t> materials is an essential part of any construction ergonomics program.</a:t>
            </a:r>
          </a:p>
          <a:p>
            <a:pPr marL="0" lvl="1"/>
            <a:endParaRPr lang="en-US" altLang="en-US" baseline="0" dirty="0"/>
          </a:p>
          <a:p>
            <a:pPr marL="0" lvl="1"/>
            <a:r>
              <a:rPr lang="en-US" altLang="en-US" baseline="0" dirty="0"/>
              <a:t>The plan should consider different aspects of the work, including:</a:t>
            </a:r>
          </a:p>
          <a:p>
            <a:pPr marL="517893" indent="-477431">
              <a:buAutoNum type="alphaLcParenR"/>
            </a:pPr>
            <a:r>
              <a:rPr lang="en-US" altLang="en-US" dirty="0"/>
              <a:t>T</a:t>
            </a:r>
            <a:r>
              <a:rPr lang="en-US" altLang="en-US" baseline="0" dirty="0"/>
              <a:t>he weight of the load</a:t>
            </a:r>
            <a:r>
              <a:rPr lang="en-US" altLang="en-US" dirty="0"/>
              <a:t>;</a:t>
            </a:r>
          </a:p>
          <a:p>
            <a:pPr marL="517893" indent="-477431">
              <a:buAutoNum type="alphaLcParenR"/>
            </a:pPr>
            <a:r>
              <a:rPr lang="en-US" altLang="en-US" dirty="0"/>
              <a:t>T</a:t>
            </a:r>
            <a:r>
              <a:rPr lang="en-US" altLang="en-US" baseline="0" dirty="0"/>
              <a:t>he size of the load, such as </a:t>
            </a:r>
            <a:r>
              <a:rPr lang="en-US" altLang="en-US" dirty="0"/>
              <a:t>l</a:t>
            </a:r>
            <a:r>
              <a:rPr lang="en-US" altLang="en-US" baseline="0" dirty="0"/>
              <a:t>ong pipe versus large boxed material or loose fittings;</a:t>
            </a:r>
          </a:p>
          <a:p>
            <a:pPr marL="517893" indent="-477431">
              <a:buAutoNum type="alphaLcParenR"/>
            </a:pPr>
            <a:r>
              <a:rPr lang="en-US" altLang="en-US" baseline="0" dirty="0"/>
              <a:t>The distance to move the load; and</a:t>
            </a:r>
          </a:p>
          <a:p>
            <a:pPr marL="517893" indent="-477431">
              <a:buAutoNum type="alphaLcParenR"/>
            </a:pPr>
            <a:r>
              <a:rPr lang="en-US" altLang="en-US" baseline="0" dirty="0"/>
              <a:t>The surface to move the load.</a:t>
            </a:r>
          </a:p>
          <a:p>
            <a:pPr marL="40462" lvl="0"/>
            <a:endParaRPr lang="en-US" altLang="en-US" baseline="0" dirty="0"/>
          </a:p>
          <a:p>
            <a:pPr marL="40462" lvl="0"/>
            <a:r>
              <a:rPr lang="en-US" altLang="en-US" baseline="0" dirty="0"/>
              <a:t>Although this information may seem like basic knowledge, many workers don’t have the proper equipment needed to move the material when the material needs to be moved. That’s why involving your construction workers in planning the work is critical.</a:t>
            </a:r>
          </a:p>
          <a:p>
            <a:endParaRPr lang="en-US" baseline="0" dirty="0"/>
          </a:p>
          <a:p>
            <a:r>
              <a:rPr lang="en-US" dirty="0"/>
              <a:t>You should provide your employees with the lifting equipment for the heavier loads and train them on how to use the equipment. This slide shows several examples of lifting equipment.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many of these tools are on wheels, it is important to keep the work area clear of obstacles and debris – in other words, engage in good housekeeping practices.</a:t>
            </a:r>
            <a:endParaRPr lang="en-US" dirty="0">
              <a:effectLst/>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45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a number of solutions or controls that reduce the risk of ergonomic hazards. </a:t>
            </a:r>
          </a:p>
          <a:p>
            <a:endParaRPr lang="en-US" sz="1200" dirty="0"/>
          </a:p>
          <a:p>
            <a:r>
              <a:rPr lang="en-US" sz="1200" dirty="0"/>
              <a:t>Some controls reduce the risk better than others.</a:t>
            </a:r>
          </a:p>
          <a:p>
            <a:endParaRPr lang="en-US" sz="1200" dirty="0"/>
          </a:p>
          <a:p>
            <a:r>
              <a:rPr lang="en-US" sz="1200" dirty="0"/>
              <a:t>This figure shows the hierarchy of ergonomic controls. The types of controls at the top of the triangle are “BEST” while the controls at the bottom are just “OK.”  </a:t>
            </a:r>
          </a:p>
          <a:p>
            <a:endParaRPr lang="en-US" sz="1200" dirty="0"/>
          </a:p>
          <a:p>
            <a:r>
              <a:rPr lang="en-US" sz="1200" dirty="0"/>
              <a:t>Engineering controls generally use equipment to reduce the risk. The </a:t>
            </a:r>
            <a:r>
              <a:rPr lang="en-US" dirty="0"/>
              <a:t>previous slide, for example, showed examples of types of equipment used t</a:t>
            </a:r>
            <a:r>
              <a:rPr lang="en-US" sz="1200" dirty="0"/>
              <a:t>o lift and move heavy objects.</a:t>
            </a:r>
          </a:p>
          <a:p>
            <a:endParaRPr lang="en-US" sz="1200" dirty="0"/>
          </a:p>
          <a:p>
            <a:r>
              <a:rPr lang="en-US" sz="1200" dirty="0"/>
              <a:t>Work practice controls use the best methods to perform the task. Examples include using safe lifting techniques or team lifts.</a:t>
            </a:r>
          </a:p>
          <a:p>
            <a:endParaRPr lang="en-US" sz="1200" dirty="0"/>
          </a:p>
          <a:p>
            <a:r>
              <a:rPr lang="en-US" sz="1200" dirty="0"/>
              <a:t>Scheduling, or what is more commonly called administrative controls, shares the work between workers. Usually your foreman or superintendent must authorize using this solution.</a:t>
            </a:r>
          </a:p>
          <a:p>
            <a:endParaRPr lang="en-US" sz="1200" dirty="0"/>
          </a:p>
          <a:p>
            <a:r>
              <a:rPr lang="en-US" sz="1200" dirty="0"/>
              <a:t>“Other” is the lowest control that offers the smallest benefit. Examples include knee pads or stretching exercises. If you have no other option, stretching exercises may be helpful.</a:t>
            </a:r>
          </a:p>
          <a:p>
            <a:endParaRPr lang="en-US" sz="120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29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altLang="en-US" dirty="0"/>
              <a:t>Once you identify</a:t>
            </a:r>
            <a:r>
              <a:rPr lang="en-US" altLang="en-US" baseline="0" dirty="0"/>
              <a:t> your ergonomic hazards, lay out a plan based on the hierarchy of controls.</a:t>
            </a:r>
          </a:p>
          <a:p>
            <a:pPr defTabSz="1909724">
              <a:defRPr/>
            </a:pPr>
            <a:endParaRPr lang="en-US" altLang="en-US" baseline="0" dirty="0"/>
          </a:p>
          <a:p>
            <a:pPr defTabSz="1909724">
              <a:defRPr/>
            </a:pPr>
            <a:r>
              <a:rPr lang="en-US" altLang="en-US" baseline="0" dirty="0"/>
              <a:t>Identify controls at each level since sometimes workers are unable to use the best control and must resort to one that is only “good enough.”  </a:t>
            </a:r>
          </a:p>
          <a:p>
            <a:pPr defTabSz="1909724">
              <a:defRPr/>
            </a:pPr>
            <a:endParaRPr lang="en-US" altLang="en-US" baseline="0" dirty="0"/>
          </a:p>
          <a:p>
            <a:pPr defTabSz="1909724">
              <a:defRPr/>
            </a:pPr>
            <a:r>
              <a:rPr lang="en-US" altLang="en-US" baseline="0" dirty="0"/>
              <a:t>Here is a simple matrix of solutions that could be used for three different hazards: Manual material handling, work below knee, and arms overhead.</a:t>
            </a:r>
          </a:p>
          <a:p>
            <a:pPr defTabSz="1909724">
              <a:defRPr/>
            </a:pPr>
            <a:endParaRPr lang="en-US" altLang="en-US" baseline="0" dirty="0"/>
          </a:p>
          <a:p>
            <a:pPr defTabSz="1909724">
              <a:defRPr/>
            </a:pPr>
            <a:r>
              <a:rPr lang="en-US" altLang="en-US" baseline="0" dirty="0"/>
              <a:t>Remember to implement engineering controls over other methods if possible.</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72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create</a:t>
            </a:r>
            <a:r>
              <a:rPr lang="en-US" baseline="0" dirty="0"/>
              <a:t> a simple form/checklist to list how tasks will be done. This information may be listed in your safety program or on site-specific safety plans for general contractors</a:t>
            </a:r>
            <a:r>
              <a:rPr lang="en-US" dirty="0"/>
              <a:t>, and will need to be c</a:t>
            </a:r>
            <a:r>
              <a:rPr lang="en-US" baseline="0" dirty="0"/>
              <a:t>ommunicated to your workforce.</a:t>
            </a:r>
          </a:p>
          <a:p>
            <a:endParaRPr lang="en-US" dirty="0"/>
          </a:p>
          <a:p>
            <a:r>
              <a:rPr lang="en-US" dirty="0"/>
              <a:t>This is one example. The Best Built Plans program includes a workbook and individual worksheets that you can use and tailor to create your site-specific safety plan.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8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134" y="4270228"/>
            <a:ext cx="6815666" cy="4749594"/>
          </a:xfrm>
        </p:spPr>
        <p:txBody>
          <a:bodyPr/>
          <a:lstStyle/>
          <a:p>
            <a:r>
              <a:rPr lang="en-US" sz="1050" dirty="0"/>
              <a:t>As you progress with your program, you may decide to assess</a:t>
            </a:r>
            <a:r>
              <a:rPr lang="en-US" sz="1050" baseline="0" dirty="0"/>
              <a:t> your hazards more formally. You can hire someone to help you assess risks from handling materials using the </a:t>
            </a:r>
            <a:r>
              <a:rPr lang="en-US" sz="1050" dirty="0"/>
              <a:t>NIOSH lifting equation or you can use the equation on your own. </a:t>
            </a:r>
          </a:p>
          <a:p>
            <a:endParaRPr lang="en-US" sz="800" dirty="0"/>
          </a:p>
          <a:p>
            <a:r>
              <a:rPr lang="en-US" sz="1050" dirty="0"/>
              <a:t>The NIOSH Lifting Equation provides guidelines for evaluating the risk of injury associated with two-handed manual lifting </a:t>
            </a:r>
            <a:r>
              <a:rPr lang="en-US" sz="1050" kern="1200" dirty="0">
                <a:solidFill>
                  <a:prstClr val="black"/>
                </a:solidFill>
                <a:latin typeface="+mn-lt"/>
                <a:ea typeface="+mn-ea"/>
                <a:cs typeface="+mn-cs"/>
              </a:rPr>
              <a:t>tasks</a:t>
            </a:r>
            <a:r>
              <a:rPr lang="en-US" sz="1050" dirty="0"/>
              <a:t>. It calculates a recommended weight limit or </a:t>
            </a:r>
            <a:r>
              <a:rPr lang="en-US" sz="1050" b="1" dirty="0"/>
              <a:t>RWL </a:t>
            </a:r>
            <a:r>
              <a:rPr lang="en-US" sz="1050" dirty="0"/>
              <a:t>for a load that nearly all healthy workers could lift over an 8-hour day without increasing their risk of developing lower back pain.</a:t>
            </a:r>
          </a:p>
          <a:p>
            <a:r>
              <a:rPr lang="en-US" sz="1050" dirty="0"/>
              <a:t> </a:t>
            </a:r>
          </a:p>
          <a:p>
            <a:r>
              <a:rPr lang="en-US" sz="1050" dirty="0"/>
              <a:t>The equation, which is listed on this slide, always uses a load constant ‒ the </a:t>
            </a:r>
            <a:r>
              <a:rPr lang="en-US" sz="1050" b="1" dirty="0"/>
              <a:t>LC</a:t>
            </a:r>
            <a:r>
              <a:rPr lang="en-US" sz="1050" dirty="0"/>
              <a:t> ‒ of 51 pounds, because it represents the maximum recommended load weight to be lifted under ideal conditions.  It also includes six task variables ‒ </a:t>
            </a:r>
            <a:r>
              <a:rPr lang="en-US" sz="1050" b="1" dirty="0"/>
              <a:t>H, V, D, A, F, and C </a:t>
            </a:r>
            <a:r>
              <a:rPr lang="en-US" sz="1050" dirty="0"/>
              <a:t>‒ that are expressed as multipliers in the equation (</a:t>
            </a:r>
            <a:r>
              <a:rPr lang="en-US" sz="1050" b="1" dirty="0"/>
              <a:t>M</a:t>
            </a:r>
            <a:r>
              <a:rPr lang="en-US" sz="1050" dirty="0"/>
              <a:t> is the multiplier). As these variables deviate from the ideal, the amount of weight that can safely be lifted by an employee decreases. </a:t>
            </a:r>
          </a:p>
          <a:p>
            <a:r>
              <a:rPr lang="en-US" sz="1050" dirty="0"/>
              <a:t> </a:t>
            </a:r>
          </a:p>
          <a:p>
            <a:r>
              <a:rPr lang="en-US" sz="1050" dirty="0"/>
              <a:t>To use the equation to determine the recommended weight limit, you will need to measure the following six task variables in order to calculate the multipliers used in the equation: </a:t>
            </a:r>
          </a:p>
          <a:p>
            <a:r>
              <a:rPr lang="en-US" sz="1050" dirty="0"/>
              <a:t> </a:t>
            </a:r>
          </a:p>
          <a:p>
            <a:r>
              <a:rPr lang="en-US" sz="1050" b="1" dirty="0"/>
              <a:t>H</a:t>
            </a:r>
            <a:r>
              <a:rPr lang="en-US" sz="1050" dirty="0"/>
              <a:t> is the </a:t>
            </a:r>
            <a:r>
              <a:rPr lang="en-US" sz="1050" b="1" dirty="0"/>
              <a:t>horizontal distance </a:t>
            </a:r>
            <a:r>
              <a:rPr lang="en-US" sz="1050" dirty="0"/>
              <a:t>the object is from the body</a:t>
            </a:r>
            <a:br>
              <a:rPr lang="en-US" sz="1050" dirty="0"/>
            </a:br>
            <a:r>
              <a:rPr lang="en-US" sz="1050" b="1" dirty="0"/>
              <a:t>V</a:t>
            </a:r>
            <a:r>
              <a:rPr lang="en-US" sz="1050" dirty="0"/>
              <a:t> is the </a:t>
            </a:r>
            <a:r>
              <a:rPr lang="en-US" sz="1050" b="1" dirty="0"/>
              <a:t>vertical location </a:t>
            </a:r>
            <a:r>
              <a:rPr lang="en-US" sz="1050" dirty="0"/>
              <a:t>of the object relative to the floor, in other words, the height of the object from the floor</a:t>
            </a:r>
            <a:br>
              <a:rPr lang="en-US" sz="1050" dirty="0"/>
            </a:br>
            <a:r>
              <a:rPr lang="en-US" sz="1050" b="1" dirty="0"/>
              <a:t>D</a:t>
            </a:r>
            <a:r>
              <a:rPr lang="en-US" sz="1050" dirty="0"/>
              <a:t> is the  </a:t>
            </a:r>
            <a:r>
              <a:rPr lang="en-US" sz="1050" b="1" dirty="0"/>
              <a:t>vertical distance </a:t>
            </a:r>
            <a:r>
              <a:rPr lang="en-US" sz="1050" dirty="0"/>
              <a:t>between the origin and the destination of the lift</a:t>
            </a:r>
            <a:br>
              <a:rPr lang="en-US" sz="1050" dirty="0"/>
            </a:br>
            <a:r>
              <a:rPr lang="en-US" sz="1050" b="1" dirty="0"/>
              <a:t>A</a:t>
            </a:r>
            <a:r>
              <a:rPr lang="en-US" sz="1050" dirty="0"/>
              <a:t> is the </a:t>
            </a:r>
            <a:r>
              <a:rPr lang="en-US" sz="1050" b="1" dirty="0"/>
              <a:t>degree to which the body is required to twist or turn </a:t>
            </a:r>
            <a:r>
              <a:rPr lang="en-US" sz="1050" dirty="0"/>
              <a:t>during the lifting task</a:t>
            </a:r>
          </a:p>
          <a:p>
            <a:r>
              <a:rPr lang="en-US" sz="1050" b="1" dirty="0"/>
              <a:t>F</a:t>
            </a:r>
            <a:r>
              <a:rPr lang="en-US" sz="1050" dirty="0"/>
              <a:t> is the </a:t>
            </a:r>
            <a:r>
              <a:rPr lang="en-US" sz="1050" b="1" dirty="0"/>
              <a:t>frequency</a:t>
            </a:r>
            <a:r>
              <a:rPr lang="en-US" sz="1050" dirty="0"/>
              <a:t> </a:t>
            </a:r>
            <a:r>
              <a:rPr lang="en-US" sz="1050" b="1" dirty="0"/>
              <a:t>and duration </a:t>
            </a:r>
            <a:r>
              <a:rPr lang="en-US" sz="1050" dirty="0"/>
              <a:t>of the lifting activity </a:t>
            </a:r>
          </a:p>
          <a:p>
            <a:r>
              <a:rPr lang="en-US" sz="1050" b="1" dirty="0"/>
              <a:t>C</a:t>
            </a:r>
            <a:r>
              <a:rPr lang="en-US" sz="1050" dirty="0"/>
              <a:t> is the </a:t>
            </a:r>
            <a:r>
              <a:rPr lang="en-US" sz="1050" b="1" dirty="0"/>
              <a:t>quality of the worker’s grip </a:t>
            </a:r>
            <a:r>
              <a:rPr lang="en-US" sz="1050" dirty="0"/>
              <a:t>on the object, which is rated as good, fair, or poor</a:t>
            </a:r>
          </a:p>
          <a:p>
            <a:r>
              <a:rPr lang="en-US" sz="1050" dirty="0"/>
              <a:t> </a:t>
            </a:r>
          </a:p>
          <a:p>
            <a:r>
              <a:rPr lang="en-US" sz="1050" dirty="0"/>
              <a:t>The NIOSH Lifting Equation also calculates the lifting index, or </a:t>
            </a:r>
            <a:r>
              <a:rPr lang="en-US" sz="1050" b="1" dirty="0"/>
              <a:t>LI,</a:t>
            </a:r>
            <a:r>
              <a:rPr lang="en-US" sz="1050" dirty="0"/>
              <a:t> which provides an estimate of the physical stress and injury risk associated with a manual lifting job. To calculate it, take the load weight of what you are lifting and divide it by the recommended weight limit you calculated. The equation is shown on the bottom of this slide.</a:t>
            </a:r>
          </a:p>
          <a:p>
            <a:r>
              <a:rPr lang="en-US" sz="1050" dirty="0"/>
              <a:t> </a:t>
            </a:r>
          </a:p>
          <a:p>
            <a:r>
              <a:rPr lang="en-US" sz="1050" dirty="0"/>
              <a:t>If the value is </a:t>
            </a:r>
            <a:r>
              <a:rPr lang="en-US" sz="1050" b="1" dirty="0"/>
              <a:t>greater than 1.0, then there is a high risk of low back injury</a:t>
            </a:r>
            <a:r>
              <a:rPr lang="en-US" sz="1050" dirty="0"/>
              <a:t>. If the value is less than 1.0, there is only a small risk of injury. </a:t>
            </a:r>
            <a:r>
              <a:rPr lang="en-US" sz="1050" b="1" dirty="0"/>
              <a:t>The goal is to design all lifting tasks to have an LI of less than 1.0!</a:t>
            </a:r>
          </a:p>
          <a:p>
            <a:endParaRPr lang="en-US" sz="105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45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a:xfrm>
            <a:off x="219002" y="4291354"/>
            <a:ext cx="6460540" cy="4897563"/>
          </a:xfrm>
        </p:spPr>
        <p:txBody>
          <a:bodyPr/>
          <a:lstStyle/>
          <a:p>
            <a:pPr defTabSz="1909724">
              <a:defRPr/>
            </a:pPr>
            <a:r>
              <a:rPr lang="en-US" dirty="0"/>
              <a:t>The fourth element of a good ergonomics program is making sure that workers and management have the knowledge and awareness to understand the physical abilities and limitations of the body, recognize job-specific ergonomic hazards in work tasks, and identify appropriate controls and work practices to prevent injuries.</a:t>
            </a:r>
          </a:p>
          <a:p>
            <a:pPr defTabSz="1909724">
              <a:defRPr/>
            </a:pPr>
            <a:endParaRPr lang="en-US" dirty="0"/>
          </a:p>
          <a:p>
            <a:pPr defTabSz="1909724">
              <a:defRPr/>
            </a:pPr>
            <a:r>
              <a:rPr lang="en-US" dirty="0"/>
              <a:t>In addition, we have developed a free worker training program for apprentices and other workers that is available for use with your employees. This training program covers basic ergonomic information and lift training techniques, computer and app-based training components that I’ll speak more about later, and a refresher</a:t>
            </a:r>
            <a:r>
              <a:rPr lang="en-US" baseline="0" dirty="0"/>
              <a:t> module for workers who have received the basic training</a:t>
            </a:r>
            <a:r>
              <a:rPr lang="en-US" dirty="0"/>
              <a:t>.</a:t>
            </a:r>
          </a:p>
          <a:p>
            <a:endParaRPr lang="en-US" altLang="en-US" dirty="0"/>
          </a:p>
          <a:p>
            <a:pPr defTabSz="1909724">
              <a:defRPr/>
            </a:pPr>
            <a:r>
              <a:rPr lang="en-US" baseline="0" dirty="0"/>
              <a:t>It is important that all employees be able to recognize ergonomic hazards so they can help plan for solutions. The worker program should be provided not only to workers and foremen, but also to project managers, estimators, and other staff so all are aware of the hazards and solutions.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771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500">
                <a:solidFill>
                  <a:schemeClr val="tx1"/>
                </a:solidFill>
                <a:latin typeface="Times New Roman" panose="02020603050405020304" pitchFamily="18" charset="0"/>
              </a:defRPr>
            </a:lvl1pPr>
            <a:lvl2pPr marL="1551651" indent="-596789">
              <a:spcBef>
                <a:spcPct val="30000"/>
              </a:spcBef>
              <a:defRPr sz="2500">
                <a:solidFill>
                  <a:schemeClr val="tx1"/>
                </a:solidFill>
                <a:latin typeface="Times New Roman" panose="02020603050405020304" pitchFamily="18" charset="0"/>
              </a:defRPr>
            </a:lvl2pPr>
            <a:lvl3pPr marL="2387156" indent="-477431">
              <a:spcBef>
                <a:spcPct val="30000"/>
              </a:spcBef>
              <a:defRPr sz="2500">
                <a:solidFill>
                  <a:schemeClr val="tx1"/>
                </a:solidFill>
                <a:latin typeface="Times New Roman" panose="02020603050405020304" pitchFamily="18" charset="0"/>
              </a:defRPr>
            </a:lvl3pPr>
            <a:lvl4pPr marL="3342018" indent="-477431">
              <a:spcBef>
                <a:spcPct val="30000"/>
              </a:spcBef>
              <a:defRPr sz="2500">
                <a:solidFill>
                  <a:schemeClr val="tx1"/>
                </a:solidFill>
                <a:latin typeface="Times New Roman" panose="02020603050405020304" pitchFamily="18" charset="0"/>
              </a:defRPr>
            </a:lvl4pPr>
            <a:lvl5pPr marL="4296880" indent="-477431">
              <a:spcBef>
                <a:spcPct val="30000"/>
              </a:spcBef>
              <a:defRPr sz="2500">
                <a:solidFill>
                  <a:schemeClr val="tx1"/>
                </a:solidFill>
                <a:latin typeface="Times New Roman" panose="02020603050405020304" pitchFamily="18" charset="0"/>
              </a:defRPr>
            </a:lvl5pPr>
            <a:lvl6pPr marL="5251742" indent="-477431" eaLnBrk="0" fontAlgn="base" hangingPunct="0">
              <a:spcBef>
                <a:spcPct val="30000"/>
              </a:spcBef>
              <a:spcAft>
                <a:spcPct val="0"/>
              </a:spcAft>
              <a:defRPr sz="2500">
                <a:solidFill>
                  <a:schemeClr val="tx1"/>
                </a:solidFill>
                <a:latin typeface="Times New Roman" panose="02020603050405020304" pitchFamily="18" charset="0"/>
              </a:defRPr>
            </a:lvl6pPr>
            <a:lvl7pPr marL="6206604" indent="-477431" eaLnBrk="0" fontAlgn="base" hangingPunct="0">
              <a:spcBef>
                <a:spcPct val="30000"/>
              </a:spcBef>
              <a:spcAft>
                <a:spcPct val="0"/>
              </a:spcAft>
              <a:defRPr sz="2500">
                <a:solidFill>
                  <a:schemeClr val="tx1"/>
                </a:solidFill>
                <a:latin typeface="Times New Roman" panose="02020603050405020304" pitchFamily="18" charset="0"/>
              </a:defRPr>
            </a:lvl7pPr>
            <a:lvl8pPr marL="7161467" indent="-477431" eaLnBrk="0" fontAlgn="base" hangingPunct="0">
              <a:spcBef>
                <a:spcPct val="30000"/>
              </a:spcBef>
              <a:spcAft>
                <a:spcPct val="0"/>
              </a:spcAft>
              <a:defRPr sz="2500">
                <a:solidFill>
                  <a:schemeClr val="tx1"/>
                </a:solidFill>
                <a:latin typeface="Times New Roman" panose="02020603050405020304" pitchFamily="18" charset="0"/>
              </a:defRPr>
            </a:lvl8pPr>
            <a:lvl9pPr marL="8116329" indent="-477431" eaLnBrk="0" fontAlgn="base" hangingPunct="0">
              <a:spcBef>
                <a:spcPct val="30000"/>
              </a:spcBef>
              <a:spcAft>
                <a:spcPct val="0"/>
              </a:spcAft>
              <a:defRPr sz="25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EB8A566-4495-495D-B2F9-E79DA8C182D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9939" name="Rectangle 2"/>
          <p:cNvSpPr>
            <a:spLocks noGrp="1" noRot="1" noChangeAspect="1" noChangeArrowheads="1" noTextEdit="1"/>
          </p:cNvSpPr>
          <p:nvPr>
            <p:ph type="sldImg"/>
          </p:nvPr>
        </p:nvSpPr>
        <p:spPr>
          <a:xfrm>
            <a:off x="112713" y="536575"/>
            <a:ext cx="6672262" cy="3754438"/>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For material handling, it is critical</a:t>
            </a:r>
            <a:r>
              <a:rPr lang="en-US" altLang="en-US" baseline="0" dirty="0"/>
              <a:t> to train workers in proper body mechanics. These are photos from the worker training program I just mentioned. The lifting practices are included in both the presentation and the hands-on portions.</a:t>
            </a:r>
          </a:p>
          <a:p>
            <a:pPr eaLnBrk="1" hangingPunct="1">
              <a:spcBef>
                <a:spcPct val="0"/>
              </a:spcBef>
            </a:pPr>
            <a:endParaRPr lang="en-US" altLang="en-US" dirty="0"/>
          </a:p>
          <a:p>
            <a:pPr eaLnBrk="1" hangingPunct="1">
              <a:spcBef>
                <a:spcPct val="0"/>
              </a:spcBef>
            </a:pPr>
            <a:r>
              <a:rPr lang="en-US" altLang="en-US" baseline="0" dirty="0"/>
              <a:t>Each worker is expected to perform each lift. The left photo is a two-person lift of two 10-foot pipes. Workers learn to plan the lift, proper body mechanics, and communication. </a:t>
            </a:r>
          </a:p>
          <a:p>
            <a:pPr eaLnBrk="1" hangingPunct="1">
              <a:spcBef>
                <a:spcPct val="0"/>
              </a:spcBef>
            </a:pPr>
            <a:endParaRPr lang="en-US" altLang="en-US" baseline="0" dirty="0"/>
          </a:p>
          <a:p>
            <a:pPr eaLnBrk="1" hangingPunct="1">
              <a:spcBef>
                <a:spcPct val="0"/>
              </a:spcBef>
            </a:pPr>
            <a:r>
              <a:rPr lang="en-US" altLang="en-US" baseline="0" dirty="0"/>
              <a:t>The right photo series is a lift of a small heavy object, rolled up to the waist.</a:t>
            </a:r>
          </a:p>
          <a:p>
            <a:pPr eaLnBrk="1" hangingPunct="1">
              <a:spcBef>
                <a:spcPct val="0"/>
              </a:spcBef>
            </a:pPr>
            <a:endParaRPr lang="en-US" altLang="en-US" baseline="0" dirty="0"/>
          </a:p>
          <a:p>
            <a:pPr eaLnBrk="1" hangingPunct="1">
              <a:spcBef>
                <a:spcPct val="0"/>
              </a:spcBef>
            </a:pPr>
            <a:r>
              <a:rPr lang="en-US" altLang="en-US" dirty="0"/>
              <a:t>Through proper l</a:t>
            </a:r>
            <a:r>
              <a:rPr lang="en-US" altLang="en-US" baseline="0" dirty="0"/>
              <a:t>ift training you can reduce injuries, </a:t>
            </a:r>
            <a:r>
              <a:rPr lang="en-US" altLang="en-US" b="1" baseline="0" dirty="0"/>
              <a:t>as long as the weight of the object is reasonable for a worker to lift. </a:t>
            </a:r>
          </a:p>
          <a:p>
            <a:pPr eaLnBrk="1" hangingPunct="1">
              <a:spcBef>
                <a:spcPct val="0"/>
              </a:spcBef>
            </a:pPr>
            <a:endParaRPr lang="en-US" altLang="en-US" b="1" baseline="0" dirty="0"/>
          </a:p>
          <a:p>
            <a:pPr eaLnBrk="1" hangingPunct="1">
              <a:spcBef>
                <a:spcPct val="0"/>
              </a:spcBef>
            </a:pPr>
            <a:r>
              <a:rPr lang="en-US" altLang="en-US" baseline="0" dirty="0"/>
              <a:t>The human body has limits and it will break down over time. If too much is expected from the individual’s body, the damage and cost of the injury will be worse.</a:t>
            </a:r>
            <a:endParaRPr lang="en-US" altLang="en-US" dirty="0"/>
          </a:p>
        </p:txBody>
      </p:sp>
    </p:spTree>
    <p:extLst>
      <p:ext uri="{BB962C8B-B14F-4D97-AF65-F5344CB8AC3E}">
        <p14:creationId xmlns:p14="http://schemas.microsoft.com/office/powerpoint/2010/main" val="1133900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Awkward postures are another hazard. </a:t>
            </a:r>
          </a:p>
          <a:p>
            <a:endParaRPr lang="en-US" dirty="0"/>
          </a:p>
          <a:p>
            <a:r>
              <a:rPr lang="en-US" dirty="0"/>
              <a:t>It’s important to teach your employees and provide them with equipment, such as a cart or stand to assemble materials, to set up their work area so they can avoid working from the floor or ground, by raising the work up. </a:t>
            </a:r>
          </a:p>
          <a:p>
            <a:endParaRPr lang="en-US" dirty="0"/>
          </a:p>
          <a:p>
            <a:r>
              <a:rPr lang="en-US" dirty="0"/>
              <a:t>On this slide, a jig or pipe stand on a tripod is being used so the worker can work at waist level.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26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sz="1200" dirty="0"/>
              <a:t>Another awkward posture is reaching up overhead to perform a task. This posture puts extra strain on a worker’s shoulders and low back. </a:t>
            </a:r>
          </a:p>
          <a:p>
            <a:endParaRPr lang="en-US" sz="1200" dirty="0"/>
          </a:p>
          <a:p>
            <a:r>
              <a:rPr lang="en-US" sz="1200" dirty="0"/>
              <a:t>If your employees are required to perform work overhead, they should be provided with a device such as a lift or ladder to raise them up, and the equipment should be positioned so the work is at or near the worker’s head height. </a:t>
            </a:r>
          </a:p>
          <a:p>
            <a:endParaRPr lang="en-US" sz="1200" dirty="0"/>
          </a:p>
          <a:p>
            <a:r>
              <a:rPr lang="en-US" sz="1200" dirty="0"/>
              <a:t>The top photo shows a worker reaching overhead. The shoulder angle is greater than 90 degrees. This worker could use a taller ladder or a scissor lift to get closer to the work.</a:t>
            </a:r>
          </a:p>
          <a:p>
            <a:endParaRPr lang="en-US" sz="1200" dirty="0"/>
          </a:p>
          <a:p>
            <a:r>
              <a:rPr lang="en-US" sz="1200" dirty="0"/>
              <a:t>Tools with longer handles or extensions can also reduce overhead reaching.</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17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dirty="0"/>
              <a:t>So why do contractors need an ergonomics</a:t>
            </a:r>
            <a:r>
              <a:rPr lang="en-US" baseline="0" dirty="0"/>
              <a:t> program?</a:t>
            </a:r>
          </a:p>
          <a:p>
            <a:pPr defTabSz="1909724">
              <a:defRPr/>
            </a:pPr>
            <a:endParaRPr lang="en-US" baseline="0" dirty="0"/>
          </a:p>
          <a:p>
            <a:r>
              <a:rPr lang="en-US" baseline="0" dirty="0"/>
              <a:t>Ergonomics is intended to address soft tissue injuries, which are commonly called sprains, strains, or overexertion injuries. These types of injuries are common in the construction industry.</a:t>
            </a:r>
          </a:p>
          <a:p>
            <a:endParaRPr lang="en-US" baseline="0" dirty="0"/>
          </a:p>
          <a:p>
            <a:r>
              <a:rPr lang="en-US" baseline="0" dirty="0"/>
              <a:t>Sprains and strains account for 27% of all nonfatal injuries in the industry each year.</a:t>
            </a:r>
            <a:r>
              <a:rPr lang="en-US" baseline="30000" dirty="0"/>
              <a:t> </a:t>
            </a:r>
          </a:p>
          <a:p>
            <a:endParaRPr lang="en-US" baseline="0" dirty="0"/>
          </a:p>
          <a:p>
            <a:r>
              <a:rPr lang="en-US" baseline="0" dirty="0"/>
              <a:t>And construction workers have a 21% lifetime risk of experiencing an overexertion </a:t>
            </a:r>
            <a:r>
              <a:rPr lang="en-US" b="1" u="sng" baseline="0" dirty="0"/>
              <a:t>injury</a:t>
            </a:r>
            <a:r>
              <a:rPr lang="en-US" u="none" baseline="0" dirty="0"/>
              <a:t> although MANY more workers will suffer </a:t>
            </a:r>
            <a:r>
              <a:rPr lang="en-US" b="1" u="none" baseline="0" dirty="0"/>
              <a:t>chronic pain from overexertion without having a recordable injury</a:t>
            </a:r>
            <a:r>
              <a:rPr lang="en-US" u="none" baseline="0" dirty="0"/>
              <a:t>.</a:t>
            </a:r>
            <a:r>
              <a:rPr lang="en-US" baseline="30000" dirty="0"/>
              <a:t> </a:t>
            </a:r>
          </a:p>
          <a:p>
            <a:endParaRPr lang="en-US" u="none" baseline="0" dirty="0"/>
          </a:p>
          <a:p>
            <a:endParaRPr lang="en-US" u="none"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3</a:t>
            </a:fld>
            <a:endParaRPr lang="en-US"/>
          </a:p>
        </p:txBody>
      </p:sp>
    </p:spTree>
    <p:extLst>
      <p:ext uri="{BB962C8B-B14F-4D97-AF65-F5344CB8AC3E}">
        <p14:creationId xmlns:p14="http://schemas.microsoft.com/office/powerpoint/2010/main" val="377611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baseline="0" dirty="0"/>
              <a:t>Other ergonomic risks include contact stress and vibration.</a:t>
            </a:r>
            <a:r>
              <a:rPr lang="en-US" b="1" baseline="0" dirty="0">
                <a:solidFill>
                  <a:srgbClr val="FF0000"/>
                </a:solidFill>
              </a:rPr>
              <a:t> </a:t>
            </a:r>
            <a:endParaRPr lang="en-US" baseline="0" dirty="0"/>
          </a:p>
          <a:p>
            <a:endParaRPr lang="en-US" dirty="0"/>
          </a:p>
          <a:p>
            <a:r>
              <a:rPr lang="en-US" baseline="0" dirty="0"/>
              <a:t>There are new ergonomically designed tools with light weight batteries, cushioned handles, or additional handles for better leverage, and internal damping for vibration that can reduce exposures. </a:t>
            </a:r>
          </a:p>
          <a:p>
            <a:endParaRPr lang="en-US" baseline="0" dirty="0"/>
          </a:p>
          <a:p>
            <a:r>
              <a:rPr lang="en-US" baseline="0" dirty="0"/>
              <a:t>Budgeting for these tools will improve your ergonomic program.</a:t>
            </a:r>
            <a:r>
              <a:rPr lang="en-US" dirty="0"/>
              <a:t> </a:t>
            </a:r>
          </a:p>
          <a:p>
            <a:endParaRPr lang="en-US" baseline="0" dirty="0"/>
          </a:p>
          <a:p>
            <a:r>
              <a:rPr lang="en-US" baseline="0" dirty="0">
                <a:solidFill>
                  <a:srgbClr val="FF0000"/>
                </a:solidFill>
              </a:rPr>
              <a:t>COVID</a:t>
            </a:r>
            <a:r>
              <a:rPr lang="en-US" dirty="0">
                <a:solidFill>
                  <a:srgbClr val="FF0000"/>
                </a:solidFill>
              </a:rPr>
              <a:t>-19 has introduced another risk – namely the potential spread of disease when multiple workers lift and move the same material.  Implementing equipment or work practices to minimize manual materials handling can help reduce the number of high-touch surfaces and the  risk.</a:t>
            </a:r>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pPr>
              <a:defRPr/>
            </a:pPr>
            <a:fld id="{4FD96A35-A7DA-4843-AF33-CC0273E9538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547943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The final element in a good ergonomics program is Review. The Review step allows you to gauge how well your program is working, and help you understand whether modifications are needed. </a:t>
            </a:r>
          </a:p>
          <a:p>
            <a:endParaRPr lang="en-US" dirty="0"/>
          </a:p>
          <a:p>
            <a:r>
              <a:rPr lang="en-US" dirty="0"/>
              <a:t>Most contractors rely solely on their OSHA log, injury records, or Experience Modification Rates – their EMR – to assess  their program’s effectiveness. Although these are commonly collected for business requirements, these lagging indicators are not sensitive to early program improvements or failures.</a:t>
            </a:r>
          </a:p>
          <a:p>
            <a:endParaRPr lang="en-US" dirty="0"/>
          </a:p>
          <a:p>
            <a:r>
              <a:rPr lang="en-US" dirty="0"/>
              <a:t>It is best to collect one or more “leading indicators.” Examples may include tracking of training records, reviewing planning documentation for compliance, or collecting and reviewing discrete worker observations or job site audits.</a:t>
            </a:r>
          </a:p>
          <a:p>
            <a:endParaRPr lang="en-US" dirty="0"/>
          </a:p>
          <a:p>
            <a:r>
              <a:rPr lang="en-US" dirty="0"/>
              <a:t>It is also useful to “ask the workers” if the program is working. Engaging your employees will be a sign of management commitment to making improvements and encourage honest and constructive input.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95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dirty="0"/>
              <a:t>Once you have</a:t>
            </a:r>
            <a:r>
              <a:rPr lang="en-US" baseline="0" dirty="0"/>
              <a:t> your basic ergonomics activities that you are delivering </a:t>
            </a:r>
            <a:r>
              <a:rPr lang="en-US" dirty="0"/>
              <a:t>through your </a:t>
            </a:r>
            <a:r>
              <a:rPr lang="en-US" baseline="0" dirty="0"/>
              <a:t>project-level plans, you will want to formalize your program throughout your company, if you haven’t already done so at the outset. </a:t>
            </a:r>
          </a:p>
          <a:p>
            <a:pPr defTabSz="1909724">
              <a:defRPr/>
            </a:pPr>
            <a:endParaRPr lang="en-US" baseline="0" dirty="0"/>
          </a:p>
          <a:p>
            <a:pPr defTabSz="1909724">
              <a:defRPr/>
            </a:pPr>
            <a:r>
              <a:rPr lang="en-US" baseline="0" dirty="0"/>
              <a:t>Whether you start working at the project level or across your entire company, your program must follow a process improvement plan so it can achieve the results you desire – namely, to reduce soft tissue injuries and increase worker productivity.</a:t>
            </a:r>
          </a:p>
          <a:p>
            <a:endParaRPr lang="en-US" baseline="0" dirty="0"/>
          </a:p>
          <a:p>
            <a:r>
              <a:rPr lang="en-US" baseline="0" dirty="0"/>
              <a:t>Many companies use the plan-do-check-act process to create their company-level program.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190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The plan-do-check-act process improvement model is shown here</a:t>
            </a:r>
            <a:r>
              <a:rPr lang="en-US" baseline="0" dirty="0"/>
              <a:t> This is a continuous improvement model. </a:t>
            </a:r>
          </a:p>
          <a:p>
            <a:endParaRPr lang="en-US" baseline="0" dirty="0"/>
          </a:p>
          <a:p>
            <a:r>
              <a:rPr lang="en-US" baseline="0" dirty="0"/>
              <a:t>As discussed throughout this presentation, your program should start with a plan. Id</a:t>
            </a:r>
            <a:r>
              <a:rPr lang="en-US" dirty="0"/>
              <a:t>entify your plan to address ergonomic hazards or injuries as part of your company safety program, and plan out your ergonomics program, policies, goals, and objectives.</a:t>
            </a:r>
          </a:p>
          <a:p>
            <a:endParaRPr lang="en-US" dirty="0"/>
          </a:p>
          <a:p>
            <a:r>
              <a:rPr lang="en-US" dirty="0"/>
              <a:t>Then “do” your plan. Train workers to identify ergonomic hazards, provide ergonomic equipment, and develop best ergonomic processes.</a:t>
            </a:r>
          </a:p>
          <a:p>
            <a:endParaRPr lang="en-US" dirty="0"/>
          </a:p>
          <a:p>
            <a:r>
              <a:rPr lang="en-US" dirty="0"/>
              <a:t>Then periodically review your program to assess its effectiveness by reviewing injuries and other indicators, conducting worksite audits, and asking for worker feedback.</a:t>
            </a:r>
          </a:p>
          <a:p>
            <a:endParaRPr lang="en-US" dirty="0"/>
          </a:p>
          <a:p>
            <a:r>
              <a:rPr lang="en-US" dirty="0"/>
              <a:t>Based on the results from “check,” “act” by taking steps to modify the program, re-train workers, and create new activities.</a:t>
            </a:r>
          </a:p>
          <a:p>
            <a:endParaRPr lang="en-US" dirty="0"/>
          </a:p>
          <a:p>
            <a:r>
              <a:rPr lang="en-US" dirty="0"/>
              <a:t>The process improvement plan will repeat itself in order to achieve your advanced or comprehensive company-level ergonomics program to reduce the risk of injuries.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4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a:xfrm>
            <a:off x="219002" y="4338919"/>
            <a:ext cx="6460540" cy="4500709"/>
          </a:xfrm>
        </p:spPr>
        <p:txBody>
          <a:bodyPr/>
          <a:lstStyle/>
          <a:p>
            <a:r>
              <a:rPr lang="en-US" dirty="0"/>
              <a:t>So how can a smaller company get started? The process works the same but will likely start at the project level before working into a more advanced plan. The </a:t>
            </a:r>
            <a:r>
              <a:rPr lang="en-US" b="1" dirty="0"/>
              <a:t>Best Built Plans program </a:t>
            </a:r>
            <a:r>
              <a:rPr lang="en-US" dirty="0"/>
              <a:t>that I mentioned earlier, and will touch on more later, has resources contractors of all sizes can use to develop their plan for each of the project phases noted on this slide.</a:t>
            </a:r>
          </a:p>
          <a:p>
            <a:endParaRPr lang="en-US" dirty="0"/>
          </a:p>
          <a:p>
            <a:r>
              <a:rPr lang="en-US" dirty="0"/>
              <a:t>Here is an example for the task of installing duct:</a:t>
            </a:r>
          </a:p>
          <a:p>
            <a:endParaRPr lang="en-US" dirty="0"/>
          </a:p>
          <a:p>
            <a:r>
              <a:rPr lang="en-US" dirty="0"/>
              <a:t>At the </a:t>
            </a:r>
            <a:r>
              <a:rPr lang="en-US" b="1" dirty="0"/>
              <a:t>bid phase</a:t>
            </a:r>
            <a:r>
              <a:rPr lang="en-US" dirty="0"/>
              <a:t>, lifting the heavy load to install was identified so the bid included funds for the solution to use a duct hoist and team lift for a pre-assembled duct.</a:t>
            </a:r>
          </a:p>
          <a:p>
            <a:endParaRPr lang="en-US" dirty="0"/>
          </a:p>
          <a:p>
            <a:r>
              <a:rPr lang="en-US" dirty="0"/>
              <a:t>During the </a:t>
            </a:r>
            <a:r>
              <a:rPr lang="en-US" b="1" dirty="0"/>
              <a:t>pre-job phase</a:t>
            </a:r>
            <a:r>
              <a:rPr lang="en-US" dirty="0"/>
              <a:t>,</a:t>
            </a:r>
            <a:r>
              <a:rPr lang="en-US" b="1" dirty="0"/>
              <a:t> </a:t>
            </a:r>
            <a:r>
              <a:rPr lang="en-US" b="0" dirty="0"/>
              <a:t>plans are made to ensure </a:t>
            </a:r>
            <a:r>
              <a:rPr lang="en-US" dirty="0"/>
              <a:t>the duct hoist is delivered to the project and all workers will be trained in team lifting. This could be the focus of a toolbox talk or a hands-on demonstration exercise from the worker training module mentioned earlier.</a:t>
            </a:r>
          </a:p>
          <a:p>
            <a:endParaRPr lang="en-US" dirty="0"/>
          </a:p>
          <a:p>
            <a:r>
              <a:rPr lang="en-US" dirty="0"/>
              <a:t>During the </a:t>
            </a:r>
            <a:r>
              <a:rPr lang="en-US" b="1" dirty="0"/>
              <a:t>on-the-job phase</a:t>
            </a:r>
            <a:r>
              <a:rPr lang="en-US" dirty="0"/>
              <a:t>,</a:t>
            </a:r>
            <a:r>
              <a:rPr lang="en-US" b="1" dirty="0"/>
              <a:t> </a:t>
            </a:r>
            <a:r>
              <a:rPr lang="en-US" dirty="0"/>
              <a:t>a checklist is used to ensure equipment is onsite, accessible and being used, and all workers are trained. During this phase, audits are performed on a regularly scheduled basis to check that the equipment is available and workers are using the duct hoist and proper team lifting. The checklist and any documentation on training should be returned to your office.</a:t>
            </a:r>
          </a:p>
          <a:p>
            <a:endParaRPr lang="en-US" b="1" dirty="0"/>
          </a:p>
          <a:p>
            <a:r>
              <a:rPr lang="en-US" b="1" dirty="0"/>
              <a:t>The last step is the review or look back. </a:t>
            </a:r>
            <a:r>
              <a:rPr lang="en-US" dirty="0"/>
              <a:t>The plan, checklists, and other documentation are reviewed to assess how well the plan was implemented. The results are discussed with employees and input is solicited to help find solutions for areas where there was low compliance.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58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471488"/>
            <a:ext cx="6234112" cy="3508375"/>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3D3C6-8745-45DD-91A7-6CE6AE856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a:xfrm>
            <a:off x="218574" y="4129429"/>
            <a:ext cx="6460540" cy="4500709"/>
          </a:xfrm>
        </p:spPr>
        <p:txBody>
          <a:bodyPr/>
          <a:lstStyle/>
          <a:p>
            <a:pPr defTabSz="1909724">
              <a:defRPr/>
            </a:pPr>
            <a:r>
              <a:rPr lang="en-US" dirty="0"/>
              <a:t>As mentioned earlier, the Best Built Plans program includes resources to help you plan for safe materials handling at each phase of your project to reduce the risk for sprain and strain injuries.</a:t>
            </a:r>
          </a:p>
          <a:p>
            <a:pPr defTabSz="1909724">
              <a:defRPr/>
            </a:pPr>
            <a:endParaRPr lang="en-US" dirty="0"/>
          </a:p>
          <a:p>
            <a:pPr defTabSz="1909724">
              <a:defRPr/>
            </a:pPr>
            <a:r>
              <a:rPr lang="en-US" dirty="0"/>
              <a:t>The full program, which includes interactive training and coaching resources, is available for download to your PC or as an app for Apple and Android devices.</a:t>
            </a:r>
          </a:p>
          <a:p>
            <a:pPr defTabSz="1909724">
              <a:defRPr/>
            </a:pPr>
            <a:endParaRPr lang="en-US" dirty="0"/>
          </a:p>
          <a:p>
            <a:pPr defTabSz="1909724">
              <a:defRPr/>
            </a:pPr>
            <a:r>
              <a:rPr lang="en-US" dirty="0"/>
              <a:t>All of the planning resources are also available online in English and Spanish.</a:t>
            </a:r>
          </a:p>
          <a:p>
            <a:endParaRPr lang="en-US" dirty="0"/>
          </a:p>
        </p:txBody>
      </p:sp>
    </p:spTree>
    <p:extLst>
      <p:ext uri="{BB962C8B-B14F-4D97-AF65-F5344CB8AC3E}">
        <p14:creationId xmlns:p14="http://schemas.microsoft.com/office/powerpoint/2010/main" val="849203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987425"/>
            <a:ext cx="6021387" cy="3387725"/>
          </a:xfrm>
        </p:spPr>
      </p:sp>
      <p:sp>
        <p:nvSpPr>
          <p:cNvPr id="3" name="Notes Placeholder 2"/>
          <p:cNvSpPr>
            <a:spLocks noGrp="1"/>
          </p:cNvSpPr>
          <p:nvPr>
            <p:ph type="body" idx="1"/>
          </p:nvPr>
        </p:nvSpPr>
        <p:spPr>
          <a:xfrm>
            <a:off x="463669" y="4504267"/>
            <a:ext cx="5618480" cy="4233333"/>
          </a:xfrm>
          <a:prstGeom prst="rect">
            <a:avLst/>
          </a:prstGeom>
        </p:spPr>
        <p:txBody>
          <a:bodyPr lIns="190952" tIns="95476" rIns="190952" bIns="95476"/>
          <a:lstStyle/>
          <a:p>
            <a:pPr lvl="0"/>
            <a:r>
              <a:rPr lang="en-US" dirty="0"/>
              <a:t>The program includes resources to involve everyone in reducing strain and sprain injuries, including you, your employees, and trainers. </a:t>
            </a:r>
          </a:p>
          <a:p>
            <a:pPr lvl="0"/>
            <a:endParaRPr lang="en-US" dirty="0"/>
          </a:p>
          <a:p>
            <a:pPr lvl="0"/>
            <a:r>
              <a:rPr lang="en-US" dirty="0"/>
              <a:t>This ergonomics training program is one of the newest resources in the program. </a:t>
            </a:r>
          </a:p>
          <a:p>
            <a:pPr lvl="0"/>
            <a:endParaRPr lang="en-US" dirty="0"/>
          </a:p>
          <a:p>
            <a:pPr lvl="0"/>
            <a:r>
              <a:rPr lang="en-US" dirty="0"/>
              <a:t>Some of the tools and resources in Best Built Plans were specifically designed to help you develop your project-level plan and others were designed to help you implement it.  </a:t>
            </a:r>
          </a:p>
          <a:p>
            <a:pPr lvl="0"/>
            <a:endParaRPr lang="en-US" dirty="0"/>
          </a:p>
          <a:p>
            <a:pPr lvl="0"/>
            <a:r>
              <a:rPr lang="en-US" dirty="0"/>
              <a:t>In addition to information on the benefits of reducing manual materials</a:t>
            </a:r>
            <a:r>
              <a:rPr lang="en-US" baseline="0" dirty="0"/>
              <a:t> handling, the program includes questions to consider at each project stage, starting with what you should be considering </a:t>
            </a:r>
            <a:r>
              <a:rPr lang="en-US" dirty="0"/>
              <a:t>when</a:t>
            </a:r>
            <a:r>
              <a:rPr lang="en-US" baseline="0" dirty="0"/>
              <a:t> you prepare </a:t>
            </a:r>
            <a:r>
              <a:rPr lang="en-US" dirty="0"/>
              <a:t>a </a:t>
            </a:r>
            <a:r>
              <a:rPr lang="en-US" baseline="0" dirty="0"/>
              <a:t>bid, spreadsheets to calculate costs and related information,</a:t>
            </a:r>
            <a:r>
              <a:rPr lang="en-US" dirty="0"/>
              <a:t> </a:t>
            </a:r>
            <a:r>
              <a:rPr lang="en-US" baseline="0" dirty="0"/>
              <a:t>the w</a:t>
            </a:r>
            <a:r>
              <a:rPr lang="en-US" dirty="0"/>
              <a:t>eights of common building materials, storage options to reduce lifting risks, equipment options for lifting and moving materials, spreadsheets and checklists to </a:t>
            </a:r>
            <a:r>
              <a:rPr lang="en-US" baseline="0" dirty="0"/>
              <a:t>track what will be needed once you’re awarded the work, </a:t>
            </a:r>
            <a:r>
              <a:rPr lang="en-US" dirty="0"/>
              <a:t>and training materials.</a:t>
            </a:r>
            <a:endParaRPr lang="en-US" baseline="0" dirty="0"/>
          </a:p>
          <a:p>
            <a:pPr lvl="0"/>
            <a:endParaRPr lang="en-US" baseline="0" dirty="0"/>
          </a:p>
          <a:p>
            <a:pPr lvl="0"/>
            <a:r>
              <a:rPr lang="en-US" baseline="0" dirty="0"/>
              <a:t>There is also a video in English and Spanish that walks you through how to create and implement a project-level plan.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53645-8C82-3046-ADA3-B3D0761EC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812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5475" y="838200"/>
            <a:ext cx="5127625" cy="2884488"/>
          </a:xfrm>
        </p:spPr>
      </p:sp>
      <p:sp>
        <p:nvSpPr>
          <p:cNvPr id="3" name="Notes Placeholder 2"/>
          <p:cNvSpPr>
            <a:spLocks noGrp="1"/>
          </p:cNvSpPr>
          <p:nvPr>
            <p:ph type="body" idx="1"/>
          </p:nvPr>
        </p:nvSpPr>
        <p:spPr>
          <a:xfrm>
            <a:off x="392079" y="3961562"/>
            <a:ext cx="6629401" cy="3318773"/>
          </a:xfrm>
          <a:prstGeom prst="rect">
            <a:avLst/>
          </a:prstGeom>
        </p:spPr>
        <p:txBody>
          <a:bodyPr lIns="190933" tIns="95465" rIns="190933" bIns="95465">
            <a:noAutofit/>
          </a:bodyPr>
          <a:lstStyle/>
          <a:p>
            <a:r>
              <a:rPr lang="en-US" dirty="0">
                <a:cs typeface="Arial" panose="020B0604020202020204" pitchFamily="34" charset="0"/>
              </a:rPr>
              <a:t>The program has resources to use with construction workers, including a hazard alert card, infographics that can be used as reminders or posters on the job, and a toolbox talk that includes a link to two smartphone games, </a:t>
            </a:r>
            <a:r>
              <a:rPr lang="en-US" i="1" dirty="0">
                <a:cs typeface="Arial" panose="020B0604020202020204" pitchFamily="34" charset="0"/>
              </a:rPr>
              <a:t>Lift Coach Plan Your Route </a:t>
            </a:r>
            <a:r>
              <a:rPr lang="en-US" dirty="0">
                <a:cs typeface="Arial" panose="020B0604020202020204" pitchFamily="34" charset="0"/>
              </a:rPr>
              <a:t>and </a:t>
            </a:r>
            <a:r>
              <a:rPr lang="en-US" i="1" dirty="0">
                <a:cs typeface="Arial" panose="020B0604020202020204" pitchFamily="34" charset="0"/>
              </a:rPr>
              <a:t>Lift Coach Plan Your</a:t>
            </a:r>
            <a:r>
              <a:rPr lang="en-US" i="1" baseline="0" dirty="0">
                <a:cs typeface="Arial" panose="020B0604020202020204" pitchFamily="34" charset="0"/>
              </a:rPr>
              <a:t> </a:t>
            </a:r>
            <a:r>
              <a:rPr lang="en-US" i="1" dirty="0">
                <a:cs typeface="Arial" panose="020B0604020202020204" pitchFamily="34" charset="0"/>
              </a:rPr>
              <a:t>L</a:t>
            </a:r>
            <a:r>
              <a:rPr lang="en-US" i="1" baseline="0" dirty="0">
                <a:cs typeface="Arial" panose="020B0604020202020204" pitchFamily="34" charset="0"/>
              </a:rPr>
              <a:t>ift</a:t>
            </a:r>
            <a:r>
              <a:rPr lang="en-US" baseline="0" dirty="0">
                <a:cs typeface="Arial" panose="020B0604020202020204" pitchFamily="34" charset="0"/>
              </a:rPr>
              <a:t>.</a:t>
            </a:r>
            <a:r>
              <a:rPr lang="en-US" dirty="0">
                <a:cs typeface="Arial" panose="020B0604020202020204" pitchFamily="34" charset="0"/>
              </a:rPr>
              <a:t> Both are designed to reinforce safe practices. </a:t>
            </a:r>
          </a:p>
          <a:p>
            <a:endParaRPr lang="en-US" dirty="0">
              <a:cs typeface="Arial" panose="020B0604020202020204" pitchFamily="34" charset="0"/>
            </a:endParaRPr>
          </a:p>
          <a:p>
            <a:r>
              <a:rPr lang="en-US" dirty="0">
                <a:cs typeface="Arial" panose="020B0604020202020204" pitchFamily="34" charset="0"/>
              </a:rPr>
              <a:t>All of these resources are available in English and Spanish.</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53645-8C82-3046-ADA3-B3D0761EC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728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638"/>
            <a:ext cx="5486400" cy="3086100"/>
          </a:xfrm>
        </p:spPr>
      </p:sp>
      <p:sp>
        <p:nvSpPr>
          <p:cNvPr id="3" name="Notes Placeholder 2"/>
          <p:cNvSpPr>
            <a:spLocks noGrp="1"/>
          </p:cNvSpPr>
          <p:nvPr>
            <p:ph type="body" idx="1"/>
          </p:nvPr>
        </p:nvSpPr>
        <p:spPr>
          <a:xfrm>
            <a:off x="314326" y="3619499"/>
            <a:ext cx="6257924" cy="5065713"/>
          </a:xfrm>
        </p:spPr>
        <p:txBody>
          <a:bodyPr/>
          <a:lstStyle/>
          <a:p>
            <a:r>
              <a:rPr lang="en-US" dirty="0"/>
              <a:t>As mentioned earlier, the goal of this program is to provide you with information on how to prevent the injuries and pain up front, and a benefit of doing so is that your employees will not need pain medication.</a:t>
            </a:r>
          </a:p>
          <a:p>
            <a:endParaRPr lang="en-US" dirty="0"/>
          </a:p>
          <a:p>
            <a:r>
              <a:rPr lang="en-US" dirty="0"/>
              <a:t>Opioid dependence has become a serious issue for construction employers and their employees, because construction workers are at risk for painful injuries and opioids are commonly prescribed for pain relief.  According to the Centers for Disease Control and Prevention, 1 out of 4 people prescribed opioids for long-term pain become addicted.  </a:t>
            </a:r>
          </a:p>
          <a:p>
            <a:endParaRPr lang="en-US" dirty="0"/>
          </a:p>
          <a:p>
            <a:r>
              <a:rPr lang="en-US" dirty="0"/>
              <a:t>If your employees do get injured, there are resources that you can share with them to ensure they understand that:</a:t>
            </a:r>
          </a:p>
          <a:p>
            <a:endParaRPr lang="en-US" dirty="0"/>
          </a:p>
          <a:p>
            <a:pPr marL="171450" indent="-171450">
              <a:buFont typeface="Arial" panose="020B0604020202020204" pitchFamily="34" charset="0"/>
              <a:buChar char="•"/>
            </a:pPr>
            <a:r>
              <a:rPr lang="en-US" dirty="0"/>
              <a:t>Opioids are strong, addictive medications that should only be used if they are prescribed by a doctor and determined to be the best option to manage the pain.</a:t>
            </a:r>
          </a:p>
          <a:p>
            <a:pPr marL="171450" indent="-171450">
              <a:buFont typeface="Arial" panose="020B0604020202020204" pitchFamily="34" charset="0"/>
              <a:buChar char="•"/>
            </a:pPr>
            <a:r>
              <a:rPr lang="en-US" dirty="0"/>
              <a:t>Misuse of opioids prescriptions, including taking more than the dose prescribed, taking someone else’s prescription, taking multiple opioid medications, or taking high doses for long periods of time can all lead to opioid dependency and addiction.</a:t>
            </a:r>
          </a:p>
          <a:p>
            <a:pPr marL="171450" indent="-171450">
              <a:buFont typeface="Arial" panose="020B0604020202020204" pitchFamily="34" charset="0"/>
              <a:buChar char="•"/>
            </a:pPr>
            <a:r>
              <a:rPr lang="en-US" dirty="0"/>
              <a:t>Before taking prescription opioids, they should FIRST ask their doctor for information on ALL available treatments for pain. There may be non-addictive medications or treatments available.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395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Here are a few of the publications available through the CPWR website listed under “Opioid</a:t>
            </a:r>
            <a:r>
              <a:rPr lang="en-US" baseline="0" dirty="0"/>
              <a:t> </a:t>
            </a:r>
            <a:r>
              <a:rPr lang="en-US" dirty="0"/>
              <a:t>R</a:t>
            </a:r>
            <a:r>
              <a:rPr lang="en-US" baseline="0" dirty="0"/>
              <a:t>esources.”</a:t>
            </a:r>
          </a:p>
          <a:p>
            <a:endParaRPr lang="en-US" baseline="0" dirty="0"/>
          </a:p>
          <a:p>
            <a:r>
              <a:rPr lang="en-US" baseline="0" dirty="0"/>
              <a:t>The upper two documents are a toolbox talk and hazard alert about opioids deaths in construction. </a:t>
            </a:r>
          </a:p>
          <a:p>
            <a:endParaRPr lang="en-US" dirty="0"/>
          </a:p>
          <a:p>
            <a:r>
              <a:rPr lang="en-US" baseline="0" dirty="0"/>
              <a:t>The bottom left is an infographic on the staggering statistics on the effects of the opioid crisis, and the last document is a physicians’ alert to provide clinicians advice when treating construction workers for pain.</a:t>
            </a:r>
          </a:p>
          <a:p>
            <a:endParaRPr lang="en-US" dirty="0"/>
          </a:p>
          <a:p>
            <a:r>
              <a:rPr lang="en-US" dirty="0">
                <a:hlinkClick r:id="rId3"/>
              </a:rPr>
              <a:t>https://www.cpwr.com/sites/default/files/publications_handouts-and-toolbox-talks_physicians-alerts_opioids.pdf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9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Since</a:t>
            </a:r>
            <a:r>
              <a:rPr lang="en-US" baseline="0" dirty="0"/>
              <a:t> these injuries are relatively common, it’s not surprising that they are </a:t>
            </a:r>
            <a:r>
              <a:rPr lang="en-US" dirty="0"/>
              <a:t>also costly.</a:t>
            </a:r>
          </a:p>
          <a:p>
            <a:endParaRPr lang="en-US" dirty="0"/>
          </a:p>
          <a:p>
            <a:r>
              <a:rPr lang="en-US" dirty="0"/>
              <a:t>Overexertion</a:t>
            </a:r>
            <a:r>
              <a:rPr lang="en-US" baseline="0" dirty="0"/>
              <a:t> injuries have been reported to cost U.S. businesses more than $13 billion dollars in one year.</a:t>
            </a:r>
          </a:p>
          <a:p>
            <a:endParaRPr lang="en-US" baseline="0" dirty="0"/>
          </a:p>
          <a:p>
            <a:r>
              <a:rPr lang="en-US" baseline="0" dirty="0"/>
              <a:t>Soft tissue injuries lead to chronic pain, and this pain can </a:t>
            </a:r>
            <a:r>
              <a:rPr lang="en-US" b="1" baseline="0" dirty="0"/>
              <a:t>affect productivity </a:t>
            </a:r>
            <a:r>
              <a:rPr lang="en-US" baseline="0" dirty="0"/>
              <a:t>and </a:t>
            </a:r>
            <a:r>
              <a:rPr lang="en-US" b="1" baseline="0" dirty="0"/>
              <a:t>lower worker morale</a:t>
            </a:r>
            <a:r>
              <a:rPr lang="en-US" baseline="0" dirty="0"/>
              <a:t>.</a:t>
            </a:r>
          </a:p>
          <a:p>
            <a:endParaRPr lang="en-US" baseline="0" dirty="0"/>
          </a:p>
          <a:p>
            <a:r>
              <a:rPr lang="en-US" b="1" baseline="0" dirty="0"/>
              <a:t>Another more recent concern </a:t>
            </a:r>
            <a:r>
              <a:rPr lang="en-US" baseline="0" dirty="0"/>
              <a:t>is the growing problem caused by the treatment of musculoskeletal injuries with prescription opioid medication.</a:t>
            </a:r>
          </a:p>
          <a:p>
            <a:endParaRPr lang="en-US" dirty="0"/>
          </a:p>
          <a:p>
            <a:r>
              <a:rPr lang="en-US" dirty="0"/>
              <a:t>There</a:t>
            </a:r>
            <a:r>
              <a:rPr lang="en-US" baseline="0" dirty="0"/>
              <a:t> is new evidence that even short-term opioid use can lead to opioid dependency or addiction.</a:t>
            </a:r>
          </a:p>
          <a:p>
            <a:endParaRPr lang="en-US" baseline="0" dirty="0"/>
          </a:p>
          <a:p>
            <a:r>
              <a:rPr lang="en-US" baseline="0" dirty="0"/>
              <a:t>Opioid addiction is profoundly affecting the construction industry, with workers overdosing on construction sites.</a:t>
            </a:r>
          </a:p>
          <a:p>
            <a:endParaRPr lang="en-US" baseline="0" dirty="0"/>
          </a:p>
          <a:p>
            <a:r>
              <a:rPr lang="en-US" baseline="0" dirty="0"/>
              <a:t>Reducing the risk for ergonomic injuries can reduce the need for pain treatments including opioids, thus reducing addiction.</a:t>
            </a:r>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4</a:t>
            </a:fld>
            <a:endParaRPr lang="en-US"/>
          </a:p>
        </p:txBody>
      </p:sp>
    </p:spTree>
    <p:extLst>
      <p:ext uri="{BB962C8B-B14F-4D97-AF65-F5344CB8AC3E}">
        <p14:creationId xmlns:p14="http://schemas.microsoft.com/office/powerpoint/2010/main" val="1863763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80963"/>
            <a:ext cx="6670675" cy="3752850"/>
          </a:xfrm>
        </p:spPr>
      </p:sp>
      <p:sp>
        <p:nvSpPr>
          <p:cNvPr id="3" name="Notes Placeholder 2"/>
          <p:cNvSpPr>
            <a:spLocks noGrp="1"/>
          </p:cNvSpPr>
          <p:nvPr>
            <p:ph type="body" idx="1"/>
          </p:nvPr>
        </p:nvSpPr>
        <p:spPr/>
        <p:txBody>
          <a:bodyPr/>
          <a:lstStyle/>
          <a:p>
            <a:r>
              <a:rPr lang="en-US" altLang="en-US" dirty="0">
                <a:ea typeface="Osaka" charset="-128"/>
              </a:rPr>
              <a:t>To recap,</a:t>
            </a:r>
          </a:p>
          <a:p>
            <a:endParaRPr lang="en-US" altLang="en-US" dirty="0">
              <a:ea typeface="Osaka" charset="-128"/>
            </a:endParaRPr>
          </a:p>
          <a:p>
            <a:r>
              <a:rPr lang="en-US" altLang="en-US" dirty="0">
                <a:ea typeface="Osaka" charset="-128"/>
              </a:rPr>
              <a:t>If you want to</a:t>
            </a:r>
            <a:r>
              <a:rPr lang="en-US" altLang="en-US" baseline="0" dirty="0">
                <a:ea typeface="Osaka" charset="-128"/>
              </a:rPr>
              <a:t> build an ergonomics program, find a starting point using one of three methods.</a:t>
            </a:r>
          </a:p>
          <a:p>
            <a:endParaRPr lang="en-US" altLang="en-US" baseline="0" dirty="0">
              <a:ea typeface="Osaka" charset="-128"/>
            </a:endParaRPr>
          </a:p>
          <a:p>
            <a:r>
              <a:rPr lang="en-US" altLang="en-US" baseline="0" dirty="0">
                <a:ea typeface="Osaka" charset="-128"/>
              </a:rPr>
              <a:t>Then use the 5 key elements to define your program.</a:t>
            </a:r>
          </a:p>
          <a:p>
            <a:endParaRPr lang="en-US" altLang="en-US" baseline="0" dirty="0">
              <a:ea typeface="Osaka" charset="-128"/>
            </a:endParaRPr>
          </a:p>
          <a:p>
            <a:r>
              <a:rPr lang="en-US" altLang="en-US" baseline="0" dirty="0">
                <a:ea typeface="Osaka" charset="-128"/>
              </a:rPr>
              <a:t>Follow a safety management improvement process and take advantage of resources available from the Best Built Plans program.</a:t>
            </a:r>
            <a:endParaRPr lang="en-US" altLang="en-US" dirty="0">
              <a:ea typeface="Osaka" charset="-128"/>
            </a:endParaRPr>
          </a:p>
          <a:p>
            <a:endParaRPr lang="en-US" altLang="en-US" baseline="0" dirty="0">
              <a:ea typeface="Osaka" charset="-128"/>
            </a:endParaRPr>
          </a:p>
          <a:p>
            <a:r>
              <a:rPr lang="en-US" altLang="en-US" baseline="0" dirty="0">
                <a:ea typeface="Osaka" charset="-128"/>
              </a:rPr>
              <a:t>Be patient, developing a program and building a culture for your ergonomics program will take time.</a:t>
            </a:r>
            <a:endParaRPr lang="en-US" altLang="en-US" dirty="0">
              <a:ea typeface="Osaka" charset="-128"/>
            </a:endParaRPr>
          </a:p>
          <a:p>
            <a:endParaRPr lang="en-US" dirty="0"/>
          </a:p>
        </p:txBody>
      </p:sp>
      <p:sp>
        <p:nvSpPr>
          <p:cNvPr id="4" name="Slide Number Placeholder 3"/>
          <p:cNvSpPr>
            <a:spLocks noGrp="1"/>
          </p:cNvSpPr>
          <p:nvPr>
            <p:ph type="sldNum" sz="quarter" idx="10"/>
          </p:nvPr>
        </p:nvSpPr>
        <p:spPr/>
        <p:txBody>
          <a:bodyPr/>
          <a:lstStyle/>
          <a:p>
            <a:pPr>
              <a:defRPr/>
            </a:pPr>
            <a:fld id="{CABD6308-F43C-48AF-9A1D-88161F157BCF}"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2307728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Finally, here are more resources for construction ergonomics research and solutions that may be found at CPWR.com, including the resources in the “Best Built Plans” program, which can be accessed at either of the links on this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FD96A35-A7DA-4843-AF33-CC0273E95382}"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945187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36575"/>
            <a:ext cx="5495925" cy="3092450"/>
          </a:xfrm>
        </p:spPr>
      </p:sp>
      <p:sp>
        <p:nvSpPr>
          <p:cNvPr id="3" name="Notes Placeholder 2"/>
          <p:cNvSpPr>
            <a:spLocks noGrp="1"/>
          </p:cNvSpPr>
          <p:nvPr>
            <p:ph type="body" idx="1"/>
          </p:nvPr>
        </p:nvSpPr>
        <p:spPr>
          <a:xfrm>
            <a:off x="219002" y="3776410"/>
            <a:ext cx="6460540" cy="4500709"/>
          </a:xfrm>
        </p:spPr>
        <p:txBody>
          <a:bodyPr/>
          <a:lstStyle/>
          <a:p>
            <a:r>
              <a:rPr lang="en-US" dirty="0"/>
              <a:t>Once you have your basic</a:t>
            </a:r>
            <a:r>
              <a:rPr lang="en-US" baseline="0" dirty="0"/>
              <a:t> program developed, you may consider more sophisticated but often more costly solutions. Here is an example of the “</a:t>
            </a:r>
            <a:r>
              <a:rPr lang="en-US" dirty="0"/>
              <a:t>MULE</a:t>
            </a:r>
            <a:r>
              <a:rPr lang="en-US" baseline="0" dirty="0"/>
              <a:t>” used to set block. </a:t>
            </a:r>
          </a:p>
          <a:p>
            <a:endParaRPr lang="en-US" dirty="0"/>
          </a:p>
          <a:p>
            <a:r>
              <a:rPr lang="en-US" baseline="0" dirty="0"/>
              <a:t>Other solutions may be found through the web and</a:t>
            </a:r>
            <a:r>
              <a:rPr lang="en-US" dirty="0"/>
              <a:t> CPWR’s </a:t>
            </a:r>
            <a:r>
              <a:rPr lang="en-US" baseline="0" dirty="0"/>
              <a:t>central ergonomics resource.</a:t>
            </a:r>
          </a:p>
          <a:p>
            <a:endParaRPr lang="en-US" dirty="0"/>
          </a:p>
          <a:p>
            <a:r>
              <a:rPr lang="en-US" b="1" dirty="0">
                <a:solidFill>
                  <a:srgbClr val="FF0000"/>
                </a:solidFill>
              </a:rPr>
              <a:t>And solutions reduce high touch surfaces and prevent the spread of disease can be found in the COVID-19 Construction Clearinghouse.</a:t>
            </a:r>
          </a:p>
        </p:txBody>
      </p:sp>
      <p:sp>
        <p:nvSpPr>
          <p:cNvPr id="4" name="Slide Number Placeholder 3"/>
          <p:cNvSpPr>
            <a:spLocks noGrp="1"/>
          </p:cNvSpPr>
          <p:nvPr>
            <p:ph type="sldNum" sz="quarter" idx="10"/>
          </p:nvPr>
        </p:nvSpPr>
        <p:spPr/>
        <p:txBody>
          <a:bodyPr/>
          <a:lstStyle/>
          <a:p>
            <a:pPr>
              <a:defRPr/>
            </a:pPr>
            <a:fld id="{CABD6308-F43C-48AF-9A1D-88161F157BCF}"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812449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536575"/>
            <a:ext cx="5240338" cy="2947988"/>
          </a:xfrm>
        </p:spPr>
      </p:sp>
      <p:sp>
        <p:nvSpPr>
          <p:cNvPr id="3" name="Notes Placeholder 2"/>
          <p:cNvSpPr>
            <a:spLocks noGrp="1"/>
          </p:cNvSpPr>
          <p:nvPr>
            <p:ph type="body" idx="1"/>
          </p:nvPr>
        </p:nvSpPr>
        <p:spPr>
          <a:xfrm>
            <a:off x="238052" y="3624604"/>
            <a:ext cx="6460540" cy="4500709"/>
          </a:xfrm>
        </p:spPr>
        <p:txBody>
          <a:bodyPr/>
          <a:lstStyle/>
          <a:p>
            <a:r>
              <a:rPr lang="en-US" baseline="0" dirty="0"/>
              <a:t>Thank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9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dirty="0"/>
              <a:t>In</a:t>
            </a:r>
            <a:r>
              <a:rPr lang="en-US" baseline="0" dirty="0"/>
              <a:t> addition, the construction workforce is aging. </a:t>
            </a:r>
          </a:p>
          <a:p>
            <a:endParaRPr lang="en-US" baseline="0" dirty="0"/>
          </a:p>
          <a:p>
            <a:r>
              <a:rPr lang="en-US" baseline="0" dirty="0"/>
              <a:t>In 1985, 25% of the workforce was between 45 and 64 years of age. In 2015, the older group accounted for 40% of workers.  </a:t>
            </a:r>
          </a:p>
          <a:p>
            <a:endParaRPr lang="en-US" baseline="0" dirty="0"/>
          </a:p>
          <a:p>
            <a:r>
              <a:rPr lang="en-US" baseline="0" dirty="0"/>
              <a:t>In 2012, a study by CPWR’s Data Center showed that 40% of construction workers over the age of 50 suffered from low back pain, and it was higher </a:t>
            </a:r>
            <a:r>
              <a:rPr lang="en-US" dirty="0"/>
              <a:t>among </a:t>
            </a:r>
            <a:r>
              <a:rPr lang="en-US" baseline="0" dirty="0"/>
              <a:t>those who had worked in the industry for more than 5 years.</a:t>
            </a:r>
          </a:p>
          <a:p>
            <a:endParaRPr lang="en-US" dirty="0"/>
          </a:p>
          <a:p>
            <a:r>
              <a:rPr lang="en-US" dirty="0"/>
              <a:t>A more recent CPWR study found that musculoskeletal disorders – or MSDs – are more common among older workers, as shown on the top chart.  They are also more common among those with more than 5 years working in construction.</a:t>
            </a:r>
            <a:endParaRPr lang="en-US" baseline="0" dirty="0"/>
          </a:p>
          <a:p>
            <a:endParaRPr lang="en-US" dirty="0"/>
          </a:p>
          <a:p>
            <a:r>
              <a:rPr lang="en-US" dirty="0"/>
              <a:t>Compared to younger workers, older workers also suffer from more comorbidities – in other words, diseases or conditions that a person may have at the same time.</a:t>
            </a:r>
            <a:r>
              <a:rPr lang="en-US" baseline="0" dirty="0"/>
              <a:t> As the second chart shows, more older workers suffer from heart disease, hypertension, and diabetes</a:t>
            </a:r>
            <a:r>
              <a:rPr lang="en-US" dirty="0"/>
              <a:t> than younger workers</a:t>
            </a:r>
            <a:r>
              <a:rPr lang="en-US" baseline="0" dirty="0"/>
              <a:t> but fewer suffer from obesity.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pPr/>
              <a:t>5</a:t>
            </a:fld>
            <a:endParaRPr lang="en-US" dirty="0"/>
          </a:p>
        </p:txBody>
      </p:sp>
    </p:spTree>
    <p:extLst>
      <p:ext uri="{BB962C8B-B14F-4D97-AF65-F5344CB8AC3E}">
        <p14:creationId xmlns:p14="http://schemas.microsoft.com/office/powerpoint/2010/main" val="66397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r>
              <a:rPr lang="en-US" baseline="0" dirty="0"/>
              <a:t>Construction workers also suffer from physical stress and fatigue, which impacts their productivity.</a:t>
            </a:r>
          </a:p>
          <a:p>
            <a:endParaRPr lang="en-US" baseline="0" dirty="0"/>
          </a:p>
          <a:p>
            <a:r>
              <a:rPr lang="en-US" baseline="0" dirty="0"/>
              <a:t>This slide shows an example of a poor work layout. The blue lines indicate the path a worker would have to travel to retrieve their materials and equipment in order to move it to the location where it will be installed. This “spaghetti chart” is a visual way to see wasted motions that likely increase fatigue and decrease productivity.</a:t>
            </a:r>
          </a:p>
          <a:p>
            <a:endParaRPr lang="en-US" baseline="0" dirty="0"/>
          </a:p>
          <a:p>
            <a:r>
              <a:rPr lang="en-US" baseline="0" dirty="0"/>
              <a:t>Ergonomics is focused on reducing hazards and excess physical demands on workers. One common description is to make the demands of the job fit within the workers’ abilities, because excessive demands will tear their bodies down over time.</a:t>
            </a:r>
          </a:p>
          <a:p>
            <a:endParaRPr lang="en-US" baseline="0" dirty="0"/>
          </a:p>
          <a:p>
            <a:r>
              <a:rPr lang="en-US" baseline="0" dirty="0"/>
              <a:t>Limiting extra motions will help reduce physical demands. </a:t>
            </a:r>
          </a:p>
          <a:p>
            <a:endParaRPr lang="en-US" dirty="0"/>
          </a:p>
          <a:p>
            <a:r>
              <a:rPr lang="en-US" dirty="0"/>
              <a:t>To improve your project layout, consider drawing a</a:t>
            </a:r>
            <a:r>
              <a:rPr lang="en-US" baseline="0" dirty="0"/>
              <a:t> spaghetti chart with your project layout and asking your employees if there is a better way to locate materials.</a:t>
            </a:r>
          </a:p>
          <a:p>
            <a:r>
              <a:rPr lang="en-US" baseline="0" dirty="0"/>
              <a:t> </a:t>
            </a:r>
          </a:p>
        </p:txBody>
      </p:sp>
      <p:sp>
        <p:nvSpPr>
          <p:cNvPr id="4" name="Slide Number Placeholder 3"/>
          <p:cNvSpPr>
            <a:spLocks noGrp="1"/>
          </p:cNvSpPr>
          <p:nvPr>
            <p:ph type="sldNum" sz="quarter" idx="10"/>
          </p:nvPr>
        </p:nvSpPr>
        <p:spPr/>
        <p:txBody>
          <a:bodyPr/>
          <a:lstStyle/>
          <a:p>
            <a:fld id="{4FD96A35-A7DA-4843-AF33-CC0273E95382}" type="slidenum">
              <a:rPr lang="en-US" smtClean="0"/>
              <a:t>6</a:t>
            </a:fld>
            <a:endParaRPr lang="en-US"/>
          </a:p>
        </p:txBody>
      </p:sp>
    </p:spTree>
    <p:extLst>
      <p:ext uri="{BB962C8B-B14F-4D97-AF65-F5344CB8AC3E}">
        <p14:creationId xmlns:p14="http://schemas.microsoft.com/office/powerpoint/2010/main" val="113551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36575"/>
            <a:ext cx="6672262" cy="3754438"/>
          </a:xfrm>
        </p:spPr>
      </p:sp>
      <p:sp>
        <p:nvSpPr>
          <p:cNvPr id="3" name="Notes Placeholder 2"/>
          <p:cNvSpPr>
            <a:spLocks noGrp="1"/>
          </p:cNvSpPr>
          <p:nvPr>
            <p:ph type="body" idx="1"/>
          </p:nvPr>
        </p:nvSpPr>
        <p:spPr/>
        <p:txBody>
          <a:bodyPr/>
          <a:lstStyle/>
          <a:p>
            <a:pPr defTabSz="1909724">
              <a:defRPr/>
            </a:pPr>
            <a:r>
              <a:rPr lang="en-US" dirty="0"/>
              <a:t>While many companies have excellent safety programs that they have spent a long time building and modifying over time, most do not cover ergonomics, even though ergonomics is intended to address the large number of costly soft tissue injuries that occur in the workforce.</a:t>
            </a:r>
          </a:p>
          <a:p>
            <a:pPr defTabSz="1909724">
              <a:defRPr/>
            </a:pPr>
            <a:endParaRPr lang="en-US" dirty="0"/>
          </a:p>
          <a:p>
            <a:pPr defTabSz="1909724">
              <a:defRPr/>
            </a:pPr>
            <a:r>
              <a:rPr lang="en-US" dirty="0"/>
              <a:t>With regard to ergonomic hazards, generally contractors or project managers determine what equipment will be available for workers to use on projects and then expect the foremen to “make it work.”</a:t>
            </a:r>
          </a:p>
          <a:p>
            <a:pPr defTabSz="1909724">
              <a:defRPr/>
            </a:pPr>
            <a:endParaRPr lang="en-US" dirty="0"/>
          </a:p>
          <a:p>
            <a:pPr defTabSz="1909724">
              <a:defRPr/>
            </a:pPr>
            <a:r>
              <a:rPr lang="en-US" dirty="0"/>
              <a:t>Some contractors do a great job of assessing ergonomic hazards, such as manual materials handling, and providing the necessary equipment for workers on one project, but they don’t do it consistently for all of their projects.</a:t>
            </a:r>
          </a:p>
          <a:p>
            <a:pPr defTabSz="1909724">
              <a:defRPr/>
            </a:pPr>
            <a:endParaRPr lang="en-US" dirty="0"/>
          </a:p>
          <a:p>
            <a:pPr defTabSz="1909724">
              <a:defRPr/>
            </a:pPr>
            <a:r>
              <a:rPr lang="en-US" dirty="0"/>
              <a:t>From the worker perspective, they rely on their employer to provide the best equipment and training to prevent soft tissue injuries, but contractors can face challenges to make that happen.</a:t>
            </a:r>
          </a:p>
          <a:p>
            <a:endParaRPr lang="en-US" dirty="0"/>
          </a:p>
          <a:p>
            <a:r>
              <a:rPr lang="en-US" dirty="0"/>
              <a:t>So getting  back to the question about why contractors need an ergonomics program, the answer is that it can help them reduce costly injuries and improve productivity.</a:t>
            </a:r>
          </a:p>
        </p:txBody>
      </p:sp>
      <p:sp>
        <p:nvSpPr>
          <p:cNvPr id="4" name="Slide Number Placeholder 3"/>
          <p:cNvSpPr>
            <a:spLocks noGrp="1"/>
          </p:cNvSpPr>
          <p:nvPr>
            <p:ph type="sldNum" sz="quarter" idx="10"/>
          </p:nvPr>
        </p:nvSpPr>
        <p:spPr/>
        <p:txBody>
          <a:bodyPr/>
          <a:lstStyle/>
          <a:p>
            <a:fld id="{4FD96A35-A7DA-4843-AF33-CC0273E95382}" type="slidenum">
              <a:rPr lang="en-US" smtClean="0"/>
              <a:t>7</a:t>
            </a:fld>
            <a:endParaRPr lang="en-US"/>
          </a:p>
        </p:txBody>
      </p:sp>
    </p:spTree>
    <p:extLst>
      <p:ext uri="{BB962C8B-B14F-4D97-AF65-F5344CB8AC3E}">
        <p14:creationId xmlns:p14="http://schemas.microsoft.com/office/powerpoint/2010/main" val="142633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5888" y="257175"/>
            <a:ext cx="6667500" cy="3751263"/>
          </a:xfrm>
          <a:ln/>
        </p:spPr>
      </p:sp>
      <p:sp>
        <p:nvSpPr>
          <p:cNvPr id="23555" name="Notes Placeholder 2"/>
          <p:cNvSpPr>
            <a:spLocks noGrp="1"/>
          </p:cNvSpPr>
          <p:nvPr>
            <p:ph type="body" idx="1"/>
          </p:nvPr>
        </p:nvSpPr>
        <p:spPr>
          <a:xfrm>
            <a:off x="219002" y="4008553"/>
            <a:ext cx="6460540" cy="50185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how do soft</a:t>
            </a:r>
            <a:r>
              <a:rPr lang="en-US" altLang="en-US" baseline="0" dirty="0"/>
              <a:t> tissue injuries develop? </a:t>
            </a:r>
            <a:r>
              <a:rPr lang="en-US" altLang="en-US" dirty="0"/>
              <a:t>Sprains</a:t>
            </a:r>
            <a:r>
              <a:rPr lang="en-US" altLang="en-US" baseline="0" dirty="0"/>
              <a:t>, strains, and other soft tissue injuries, which in the medical world are called musculoskeletal (“musk-u-low-</a:t>
            </a:r>
            <a:r>
              <a:rPr lang="en-US" altLang="en-US" baseline="0" dirty="0" err="1"/>
              <a:t>skel</a:t>
            </a:r>
            <a:r>
              <a:rPr lang="en-US" altLang="en-US" baseline="0" dirty="0"/>
              <a:t>-e-tall”) disorders or MSDs, are damage to the different soft tissues of your body </a:t>
            </a:r>
            <a:r>
              <a:rPr lang="en-US" dirty="0"/>
              <a:t>– </a:t>
            </a:r>
            <a:r>
              <a:rPr lang="en-US" altLang="en-US" baseline="0" dirty="0"/>
              <a:t>your muscles, nerves, bones, and connecting tissues like tendons and ligaments.</a:t>
            </a:r>
          </a:p>
          <a:p>
            <a:endParaRPr lang="en-US" altLang="en-US" baseline="0" dirty="0"/>
          </a:p>
          <a:p>
            <a:r>
              <a:rPr lang="en-US" altLang="en-US" dirty="0"/>
              <a:t>Soft tissue injuries </a:t>
            </a:r>
            <a:r>
              <a:rPr lang="en-US" altLang="en-US" baseline="0" dirty="0"/>
              <a:t>develop gradually over time because the tissues are traumatized daily by heavy workloads. </a:t>
            </a:r>
            <a:r>
              <a:rPr lang="en-US" dirty="0"/>
              <a:t>The damage accumulates in the tissues. Eventually, the damaged tissues fail, which may appear as a sudden event, such as an incident of back pain. </a:t>
            </a:r>
            <a:r>
              <a:rPr lang="en-US" altLang="en-US" baseline="0" dirty="0"/>
              <a:t>The task or activity that caused the failure may be the same activity that caused tissue </a:t>
            </a:r>
            <a:r>
              <a:rPr lang="en-US" altLang="en-US" i="1" baseline="0" dirty="0"/>
              <a:t>trauma</a:t>
            </a:r>
            <a:r>
              <a:rPr lang="en-US" altLang="en-US" baseline="0" dirty="0"/>
              <a:t> in the past, but not always. This is important to consider if you use past injury records to figure out how to change the way the work is done.</a:t>
            </a:r>
          </a:p>
          <a:p>
            <a:endParaRPr lang="en-US" altLang="en-US" baseline="0" dirty="0"/>
          </a:p>
          <a:p>
            <a:r>
              <a:rPr lang="en-US" altLang="en-US" baseline="0" dirty="0"/>
              <a:t>The damage may also become chronic or persistent, which means it lasts for a long time, possibly the rest of your life.</a:t>
            </a:r>
          </a:p>
          <a:p>
            <a:endParaRPr lang="en-US" altLang="en-US" baseline="0" dirty="0"/>
          </a:p>
          <a:p>
            <a:r>
              <a:rPr lang="en-US" altLang="en-US" baseline="0" dirty="0"/>
              <a:t>The photos at the bottom on the left show the structure of your low back</a:t>
            </a:r>
            <a:r>
              <a:rPr lang="en-US" altLang="en-US" dirty="0"/>
              <a:t> </a:t>
            </a:r>
            <a:r>
              <a:rPr lang="en-US" dirty="0"/>
              <a:t>–</a:t>
            </a:r>
            <a:r>
              <a:rPr lang="en-US" altLang="en-US" baseline="0" dirty="0"/>
              <a:t> the most common body part injured. The soft disc is a cushion between each bone but the center “jelly,” the part in green on the slide, may push on the spinal nerves, which are the orange tubes on the slide, when the body bends forward. The back is complex. Once the tissues “wear and tear,” it is very hard to get them to heal.</a:t>
            </a:r>
          </a:p>
          <a:p>
            <a:endParaRPr lang="en-US" altLang="en-US" baseline="0" dirty="0"/>
          </a:p>
          <a:p>
            <a:r>
              <a:rPr lang="en-US" altLang="en-US" baseline="0" dirty="0"/>
              <a:t>The bottom right photo shows a worker with knee bursitis who spent a lot of time kneeling on a hard floor without the benefit of padding against the floor. This worker‘s doctor recommended a knee joint replacement. Once you have this procedure, </a:t>
            </a:r>
            <a:r>
              <a:rPr lang="en-US" altLang="en-US" dirty="0"/>
              <a:t>it is difficult to kneel</a:t>
            </a:r>
            <a:r>
              <a:rPr lang="en-US" altLang="en-US" baseline="0" dirty="0"/>
              <a:t>. So this worker cannot go back to doing the same type of work, at least the way he used to work, by kneeling.</a:t>
            </a: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86AB9-67FD-410F-ACCC-B45B509C69A7}" type="slidenum">
              <a:rPr lang="en-US" altLang="en-US" smtClean="0"/>
              <a:pPr>
                <a:spcBef>
                  <a:spcPct val="0"/>
                </a:spcBef>
              </a:pPr>
              <a:t>8</a:t>
            </a:fld>
            <a:endParaRPr lang="en-US" altLang="en-US"/>
          </a:p>
        </p:txBody>
      </p:sp>
    </p:spTree>
    <p:extLst>
      <p:ext uri="{BB962C8B-B14F-4D97-AF65-F5344CB8AC3E}">
        <p14:creationId xmlns:p14="http://schemas.microsoft.com/office/powerpoint/2010/main" val="154090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500">
                <a:solidFill>
                  <a:schemeClr val="tx1"/>
                </a:solidFill>
                <a:latin typeface="Times New Roman" panose="02020603050405020304" pitchFamily="18" charset="0"/>
              </a:defRPr>
            </a:lvl1pPr>
            <a:lvl2pPr marL="1551651" indent="-596789">
              <a:spcBef>
                <a:spcPct val="30000"/>
              </a:spcBef>
              <a:defRPr sz="2500">
                <a:solidFill>
                  <a:schemeClr val="tx1"/>
                </a:solidFill>
                <a:latin typeface="Times New Roman" panose="02020603050405020304" pitchFamily="18" charset="0"/>
              </a:defRPr>
            </a:lvl2pPr>
            <a:lvl3pPr marL="2387156" indent="-477431">
              <a:spcBef>
                <a:spcPct val="30000"/>
              </a:spcBef>
              <a:defRPr sz="2500">
                <a:solidFill>
                  <a:schemeClr val="tx1"/>
                </a:solidFill>
                <a:latin typeface="Times New Roman" panose="02020603050405020304" pitchFamily="18" charset="0"/>
              </a:defRPr>
            </a:lvl3pPr>
            <a:lvl4pPr marL="3342018" indent="-477431">
              <a:spcBef>
                <a:spcPct val="30000"/>
              </a:spcBef>
              <a:defRPr sz="2500">
                <a:solidFill>
                  <a:schemeClr val="tx1"/>
                </a:solidFill>
                <a:latin typeface="Times New Roman" panose="02020603050405020304" pitchFamily="18" charset="0"/>
              </a:defRPr>
            </a:lvl4pPr>
            <a:lvl5pPr marL="4296880" indent="-477431">
              <a:spcBef>
                <a:spcPct val="30000"/>
              </a:spcBef>
              <a:defRPr sz="2500">
                <a:solidFill>
                  <a:schemeClr val="tx1"/>
                </a:solidFill>
                <a:latin typeface="Times New Roman" panose="02020603050405020304" pitchFamily="18" charset="0"/>
              </a:defRPr>
            </a:lvl5pPr>
            <a:lvl6pPr marL="5251742" indent="-477431" eaLnBrk="0" fontAlgn="base" hangingPunct="0">
              <a:spcBef>
                <a:spcPct val="30000"/>
              </a:spcBef>
              <a:spcAft>
                <a:spcPct val="0"/>
              </a:spcAft>
              <a:defRPr sz="2500">
                <a:solidFill>
                  <a:schemeClr val="tx1"/>
                </a:solidFill>
                <a:latin typeface="Times New Roman" panose="02020603050405020304" pitchFamily="18" charset="0"/>
              </a:defRPr>
            </a:lvl6pPr>
            <a:lvl7pPr marL="6206604" indent="-477431" eaLnBrk="0" fontAlgn="base" hangingPunct="0">
              <a:spcBef>
                <a:spcPct val="30000"/>
              </a:spcBef>
              <a:spcAft>
                <a:spcPct val="0"/>
              </a:spcAft>
              <a:defRPr sz="2500">
                <a:solidFill>
                  <a:schemeClr val="tx1"/>
                </a:solidFill>
                <a:latin typeface="Times New Roman" panose="02020603050405020304" pitchFamily="18" charset="0"/>
              </a:defRPr>
            </a:lvl7pPr>
            <a:lvl8pPr marL="7161467" indent="-477431" eaLnBrk="0" fontAlgn="base" hangingPunct="0">
              <a:spcBef>
                <a:spcPct val="30000"/>
              </a:spcBef>
              <a:spcAft>
                <a:spcPct val="0"/>
              </a:spcAft>
              <a:defRPr sz="2500">
                <a:solidFill>
                  <a:schemeClr val="tx1"/>
                </a:solidFill>
                <a:latin typeface="Times New Roman" panose="02020603050405020304" pitchFamily="18" charset="0"/>
              </a:defRPr>
            </a:lvl8pPr>
            <a:lvl9pPr marL="8116329" indent="-477431" eaLnBrk="0" fontAlgn="base" hangingPunct="0">
              <a:spcBef>
                <a:spcPct val="30000"/>
              </a:spcBef>
              <a:spcAft>
                <a:spcPct val="0"/>
              </a:spcAft>
              <a:defRPr sz="2500">
                <a:solidFill>
                  <a:schemeClr val="tx1"/>
                </a:solidFill>
                <a:latin typeface="Times New Roman" panose="02020603050405020304" pitchFamily="18" charset="0"/>
              </a:defRPr>
            </a:lvl9pPr>
          </a:lstStyle>
          <a:p>
            <a:pPr>
              <a:spcBef>
                <a:spcPct val="0"/>
              </a:spcBef>
            </a:pPr>
            <a:fld id="{8EC2A6BA-BD68-4F8D-9B40-A24C88C4FF78}" type="slidenum">
              <a:rPr lang="en-US" altLang="en-US" sz="1200" smtClean="0"/>
              <a:pPr>
                <a:spcBef>
                  <a:spcPct val="0"/>
                </a:spcBef>
              </a:pPr>
              <a:t>9</a:t>
            </a:fld>
            <a:endParaRPr lang="en-US" altLang="en-US" sz="1200" dirty="0"/>
          </a:p>
        </p:txBody>
      </p:sp>
      <p:sp>
        <p:nvSpPr>
          <p:cNvPr id="29699" name="Rectangle 2"/>
          <p:cNvSpPr>
            <a:spLocks noGrp="1" noRot="1" noChangeAspect="1" noChangeArrowheads="1" noTextEdit="1"/>
          </p:cNvSpPr>
          <p:nvPr>
            <p:ph type="sldImg"/>
          </p:nvPr>
        </p:nvSpPr>
        <p:spPr>
          <a:xfrm>
            <a:off x="112713" y="536575"/>
            <a:ext cx="6672262" cy="3754438"/>
          </a:xfrm>
          <a:ln/>
        </p:spPr>
      </p:sp>
      <p:sp>
        <p:nvSpPr>
          <p:cNvPr id="94212" name="Rectangle 3"/>
          <p:cNvSpPr>
            <a:spLocks noGrp="1" noChangeArrowheads="1"/>
          </p:cNvSpPr>
          <p:nvPr>
            <p:ph type="body" idx="1"/>
          </p:nvPr>
        </p:nvSpPr>
        <p:spPr>
          <a:ln/>
        </p:spPr>
        <p:txBody>
          <a:bodyPr/>
          <a:lstStyle/>
          <a:p>
            <a:pPr eaLnBrk="1" hangingPunct="1">
              <a:defRPr/>
            </a:pPr>
            <a:r>
              <a:rPr lang="en-US" baseline="0" dirty="0"/>
              <a:t>Ergonomics is the science to reduce the risk of musculoskeletal disorders or soft tissue injuries.</a:t>
            </a:r>
          </a:p>
          <a:p>
            <a:pPr eaLnBrk="1" hangingPunct="1">
              <a:defRPr/>
            </a:pPr>
            <a:endParaRPr lang="en-US" baseline="0" dirty="0"/>
          </a:p>
          <a:p>
            <a:pPr eaLnBrk="1" hangingPunct="1">
              <a:defRPr/>
            </a:pPr>
            <a:r>
              <a:rPr lang="en-US" baseline="0" dirty="0"/>
              <a:t>Since heavy physical demands will cause excess wear and tear on a worker’s body, the goal of ergonomics is to fit the job tasks, tools, and environment to meet the physical abilities of the worker.</a:t>
            </a:r>
          </a:p>
          <a:p>
            <a:pPr eaLnBrk="1" hangingPunct="1">
              <a:defRPr/>
            </a:pPr>
            <a:endParaRPr lang="en-US" baseline="0" dirty="0"/>
          </a:p>
          <a:p>
            <a:pPr eaLnBrk="1" hangingPunct="1">
              <a:defRPr/>
            </a:pPr>
            <a:r>
              <a:rPr lang="en-US" baseline="0" dirty="0"/>
              <a:t>There are several ergonomic hazards that should be considered in each work task, because they can make the work too demanding for a worker’s body. </a:t>
            </a:r>
          </a:p>
          <a:p>
            <a:pPr eaLnBrk="1" hangingPunct="1">
              <a:defRPr/>
            </a:pPr>
            <a:endParaRPr lang="en-US" dirty="0"/>
          </a:p>
          <a:p>
            <a:pPr eaLnBrk="1" hangingPunct="1">
              <a:defRPr/>
            </a:pPr>
            <a:r>
              <a:rPr lang="en-US" baseline="0" dirty="0"/>
              <a:t>These hazards are high force, awkward postures, repetitive movements, stress from contact against the body, hand or body vibration, and working in a cold environment.</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068145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1/19/2023</a:t>
            </a:fld>
            <a:endParaRPr lang="en-US"/>
          </a:p>
        </p:txBody>
      </p:sp>
      <p:sp>
        <p:nvSpPr>
          <p:cNvPr id="5" name="Footer Placeholder 4"/>
          <p:cNvSpPr>
            <a:spLocks noGrp="1"/>
          </p:cNvSpPr>
          <p:nvPr>
            <p:ph type="ftr" sz="quarter" idx="11"/>
          </p:nvPr>
        </p:nvSpPr>
        <p:spPr>
          <a:xfrm>
            <a:off x="4038600" y="6258428"/>
            <a:ext cx="4114800" cy="365125"/>
          </a:xfrm>
        </p:spPr>
        <p:txBody>
          <a:bodyPr/>
          <a:lstStyle/>
          <a:p>
            <a:endParaRPr lang="en-US"/>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6152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5533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118069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9"/>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10"/>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6E4F31-2100-46A4-9C84-AA10B1CCBA55}"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5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83604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7912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7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8" name="Footer Placeholder 7"/>
          <p:cNvSpPr>
            <a:spLocks noGrp="1"/>
          </p:cNvSpPr>
          <p:nvPr>
            <p:ph type="ftr" sz="quarter" idx="11"/>
          </p:nvPr>
        </p:nvSpPr>
        <p:spPr>
          <a:xfrm>
            <a:off x="4038600" y="6254750"/>
            <a:ext cx="4114800" cy="365125"/>
          </a:xfrm>
        </p:spPr>
        <p:txBody>
          <a:bodyPr/>
          <a:lstStyle/>
          <a:p>
            <a:endParaRPr lang="en-US"/>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42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4" name="Footer Placeholder 3"/>
          <p:cNvSpPr>
            <a:spLocks noGrp="1"/>
          </p:cNvSpPr>
          <p:nvPr>
            <p:ph type="ftr" sz="quarter" idx="11"/>
          </p:nvPr>
        </p:nvSpPr>
        <p:spPr>
          <a:xfrm>
            <a:off x="4038600" y="6254750"/>
            <a:ext cx="4114800" cy="365125"/>
          </a:xfrm>
        </p:spPr>
        <p:txBody>
          <a:bodyPr/>
          <a:lstStyle/>
          <a:p>
            <a:endParaRPr lang="en-US"/>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65884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3" name="Footer Placeholder 2"/>
          <p:cNvSpPr>
            <a:spLocks noGrp="1"/>
          </p:cNvSpPr>
          <p:nvPr>
            <p:ph type="ftr" sz="quarter" idx="11"/>
          </p:nvPr>
        </p:nvSpPr>
        <p:spPr>
          <a:xfrm>
            <a:off x="4038600" y="6254750"/>
            <a:ext cx="4114800" cy="365125"/>
          </a:xfrm>
        </p:spPr>
        <p:txBody>
          <a:bodyPr/>
          <a:lstStyle/>
          <a:p>
            <a:endParaRPr lang="en-US"/>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58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42839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1/19/2023</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88414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1/19/2023</a:t>
            </a:fld>
            <a:endParaRPr lang="en-US"/>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a:p>
        </p:txBody>
      </p:sp>
    </p:spTree>
    <p:extLst>
      <p:ext uri="{BB962C8B-B14F-4D97-AF65-F5344CB8AC3E}">
        <p14:creationId xmlns:p14="http://schemas.microsoft.com/office/powerpoint/2010/main" val="417669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bestbuiltplan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s://www.cpwr.com/research/research-practice-library/construction-ergonomic-research-solution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youtube.com/watch?v=kigonAjj2gU&amp;t=1s" TargetMode="Externa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about:blan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hyperlink" Target="https://www.libertymutualgroup.com/about-lm/news/documents/2019-workplace-safety-index.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pwr.com/research/research-practice-library/construction-ergonomic-research-solution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31.emf"/><Relationship Id="rId4" Type="http://schemas.openxmlformats.org/officeDocument/2006/relationships/hyperlink" Target="http://www.bestbuiltplans.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pwr.com/research/research-practice-library/construction-ergonomic-research-solution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www.youtube.com/watch?v=l0c314NLY0M" TargetMode="External"/><Relationship Id="rId4" Type="http://schemas.openxmlformats.org/officeDocument/2006/relationships/hyperlink" Target="http://www.covid.elcosh.or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52514" y="1110834"/>
            <a:ext cx="10347006" cy="253416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Creating a Contractor Ergonomics Program </a:t>
            </a:r>
          </a:p>
          <a:p>
            <a:pPr algn="ctr"/>
            <a:r>
              <a:rPr lang="en-US" b="1" dirty="0">
                <a:latin typeface="+mn-lt"/>
              </a:rPr>
              <a:t>to Reduce Soft Tissue Injuries </a:t>
            </a:r>
          </a:p>
          <a:p>
            <a:pPr algn="ctr"/>
            <a:r>
              <a:rPr lang="en-US" b="1" dirty="0">
                <a:latin typeface="+mn-lt"/>
              </a:rPr>
              <a:t>Among Construction Workers</a:t>
            </a:r>
          </a:p>
          <a:p>
            <a:pPr algn="ctr"/>
            <a:endParaRPr lang="en-US" sz="3600" b="1" dirty="0">
              <a:latin typeface="+mn-lt"/>
            </a:endParaRPr>
          </a:p>
          <a:p>
            <a:pPr algn="ctr"/>
            <a:r>
              <a:rPr lang="en-US" sz="3600" b="1" dirty="0">
                <a:latin typeface="+mn-lt"/>
              </a:rPr>
              <a:t>Contractor Program</a:t>
            </a:r>
            <a:endParaRPr lang="en-US" sz="3700" b="1" dirty="0">
              <a:latin typeface="+mn-lt"/>
            </a:endParaRPr>
          </a:p>
        </p:txBody>
      </p:sp>
      <p:pic>
        <p:nvPicPr>
          <p:cNvPr id="10" name="Picture 9"/>
          <p:cNvPicPr>
            <a:picLocks noChangeAspect="1"/>
          </p:cNvPicPr>
          <p:nvPr/>
        </p:nvPicPr>
        <p:blipFill>
          <a:blip r:embed="rId3"/>
          <a:stretch>
            <a:fillRect/>
          </a:stretch>
        </p:blipFill>
        <p:spPr>
          <a:xfrm>
            <a:off x="4914797" y="4622262"/>
            <a:ext cx="2622440" cy="1456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49" y="4622262"/>
            <a:ext cx="2377487" cy="1307618"/>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676" y="4805325"/>
            <a:ext cx="2392681" cy="10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08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861" y="348113"/>
            <a:ext cx="10515600" cy="815975"/>
          </a:xfrm>
        </p:spPr>
        <p:txBody>
          <a:bodyPr/>
          <a:lstStyle/>
          <a:p>
            <a:r>
              <a:rPr lang="en-US" dirty="0"/>
              <a:t>High Force: how much is too much?</a:t>
            </a:r>
          </a:p>
        </p:txBody>
      </p:sp>
      <p:sp>
        <p:nvSpPr>
          <p:cNvPr id="3" name="TextBox 2"/>
          <p:cNvSpPr txBox="1"/>
          <p:nvPr/>
        </p:nvSpPr>
        <p:spPr>
          <a:xfrm>
            <a:off x="520861" y="1181100"/>
            <a:ext cx="7525859" cy="461665"/>
          </a:xfrm>
          <a:prstGeom prst="rect">
            <a:avLst/>
          </a:prstGeom>
          <a:noFill/>
        </p:spPr>
        <p:txBody>
          <a:bodyPr wrap="square" rtlCol="0">
            <a:spAutoFit/>
          </a:bodyPr>
          <a:lstStyle/>
          <a:p>
            <a:r>
              <a:rPr lang="en-US" sz="2400" dirty="0">
                <a:latin typeface="Calibri Light" panose="020F0302020204030204" pitchFamily="34" charset="0"/>
              </a:rPr>
              <a:t>Force is the physical power needed to move an object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921" y="1835638"/>
            <a:ext cx="244144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906" y="1835638"/>
            <a:ext cx="2441448" cy="3657600"/>
          </a:xfrm>
          <a:prstGeom prst="rect">
            <a:avLst/>
          </a:prstGeom>
        </p:spPr>
      </p:pic>
      <p:pic>
        <p:nvPicPr>
          <p:cNvPr id="9" name="Picture 8"/>
          <p:cNvPicPr>
            <a:picLocks noChangeAspect="1"/>
          </p:cNvPicPr>
          <p:nvPr/>
        </p:nvPicPr>
        <p:blipFill>
          <a:blip r:embed="rId5"/>
          <a:stretch>
            <a:fillRect/>
          </a:stretch>
        </p:blipFill>
        <p:spPr>
          <a:xfrm>
            <a:off x="9504421" y="308211"/>
            <a:ext cx="2301656" cy="25561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8357" y="3245223"/>
            <a:ext cx="4813051" cy="2707341"/>
          </a:xfrm>
          <a:prstGeom prst="rect">
            <a:avLst/>
          </a:prstGeom>
        </p:spPr>
      </p:pic>
      <p:sp>
        <p:nvSpPr>
          <p:cNvPr id="10" name="Rectangle 9"/>
          <p:cNvSpPr/>
          <p:nvPr/>
        </p:nvSpPr>
        <p:spPr>
          <a:xfrm>
            <a:off x="3785459" y="5455279"/>
            <a:ext cx="2365972" cy="230832"/>
          </a:xfrm>
          <a:prstGeom prst="rect">
            <a:avLst/>
          </a:prstGeom>
        </p:spPr>
        <p:txBody>
          <a:bodyPr wrap="square">
            <a:spAutoFit/>
          </a:bodyPr>
          <a:lstStyle/>
          <a:p>
            <a:r>
              <a:rPr lang="en-US" sz="900" dirty="0"/>
              <a:t>Photo courtesy of the UA</a:t>
            </a:r>
          </a:p>
        </p:txBody>
      </p:sp>
      <p:sp>
        <p:nvSpPr>
          <p:cNvPr id="11" name="Rectangle 10"/>
          <p:cNvSpPr/>
          <p:nvPr/>
        </p:nvSpPr>
        <p:spPr>
          <a:xfrm>
            <a:off x="946464" y="5455279"/>
            <a:ext cx="2365972" cy="230832"/>
          </a:xfrm>
          <a:prstGeom prst="rect">
            <a:avLst/>
          </a:prstGeom>
        </p:spPr>
        <p:txBody>
          <a:bodyPr wrap="square">
            <a:spAutoFit/>
          </a:bodyPr>
          <a:lstStyle/>
          <a:p>
            <a:r>
              <a:rPr lang="en-US" sz="900" dirty="0"/>
              <a:t>Photo courtesy of the UA</a:t>
            </a:r>
          </a:p>
        </p:txBody>
      </p:sp>
      <p:sp>
        <p:nvSpPr>
          <p:cNvPr id="12" name="Rectangle 11"/>
          <p:cNvSpPr/>
          <p:nvPr/>
        </p:nvSpPr>
        <p:spPr>
          <a:xfrm>
            <a:off x="9420447" y="2800871"/>
            <a:ext cx="2756881" cy="353943"/>
          </a:xfrm>
          <a:prstGeom prst="rect">
            <a:avLst/>
          </a:prstGeom>
        </p:spPr>
        <p:txBody>
          <a:bodyPr wrap="square">
            <a:spAutoFit/>
          </a:bodyPr>
          <a:lstStyle/>
          <a:p>
            <a:r>
              <a:rPr lang="en-US" sz="850" dirty="0"/>
              <a:t>Photo courtesy of the Healthy Work Center, </a:t>
            </a:r>
          </a:p>
          <a:p>
            <a:r>
              <a:rPr lang="en-US" sz="850" dirty="0"/>
              <a:t>Washington University School of Medicine in St. Louis</a:t>
            </a:r>
          </a:p>
        </p:txBody>
      </p:sp>
      <p:sp>
        <p:nvSpPr>
          <p:cNvPr id="13" name="Rectangle 12"/>
          <p:cNvSpPr/>
          <p:nvPr/>
        </p:nvSpPr>
        <p:spPr>
          <a:xfrm>
            <a:off x="6863734" y="5927557"/>
            <a:ext cx="2365972" cy="230832"/>
          </a:xfrm>
          <a:prstGeom prst="rect">
            <a:avLst/>
          </a:prstGeom>
        </p:spPr>
        <p:txBody>
          <a:bodyPr wrap="square">
            <a:spAutoFit/>
          </a:bodyPr>
          <a:lstStyle/>
          <a:p>
            <a:r>
              <a:rPr lang="en-US" sz="900" dirty="0"/>
              <a:t>Photo courtesy of the MCAA</a:t>
            </a:r>
          </a:p>
        </p:txBody>
      </p:sp>
    </p:spTree>
    <p:extLst>
      <p:ext uri="{BB962C8B-B14F-4D97-AF65-F5344CB8AC3E}">
        <p14:creationId xmlns:p14="http://schemas.microsoft.com/office/powerpoint/2010/main" val="429475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4"/>
          <p:cNvSpPr>
            <a:spLocks noGrp="1" noChangeArrowheads="1"/>
          </p:cNvSpPr>
          <p:nvPr>
            <p:ph type="title"/>
          </p:nvPr>
        </p:nvSpPr>
        <p:spPr>
          <a:xfrm>
            <a:off x="963230" y="180524"/>
            <a:ext cx="10223500" cy="976543"/>
          </a:xfrm>
        </p:spPr>
        <p:txBody>
          <a:bodyPr>
            <a:normAutofit fontScale="90000"/>
          </a:bodyPr>
          <a:lstStyle/>
          <a:p>
            <a:pPr eaLnBrk="1" hangingPunct="1"/>
            <a:r>
              <a:rPr lang="en-US" altLang="en-US" dirty="0">
                <a:latin typeface="+mn-lt"/>
              </a:rPr>
              <a:t>Risk of injury: Low back (spinal) forces and lifting</a:t>
            </a:r>
            <a:br>
              <a:rPr lang="en-US" altLang="en-US" dirty="0">
                <a:latin typeface="+mn-lt"/>
              </a:rPr>
            </a:br>
            <a:r>
              <a:rPr lang="en-US" altLang="en-US" sz="3600" dirty="0">
                <a:latin typeface="+mn-lt"/>
              </a:rPr>
              <a:t>Effect of load and positioning on spinal forces</a:t>
            </a:r>
          </a:p>
        </p:txBody>
      </p:sp>
      <p:sp>
        <p:nvSpPr>
          <p:cNvPr id="8" name="TextBox 7"/>
          <p:cNvSpPr txBox="1"/>
          <p:nvPr/>
        </p:nvSpPr>
        <p:spPr>
          <a:xfrm>
            <a:off x="2232068" y="5487168"/>
            <a:ext cx="2182277" cy="523220"/>
          </a:xfrm>
          <a:prstGeom prst="rect">
            <a:avLst/>
          </a:prstGeom>
          <a:noFill/>
        </p:spPr>
        <p:txBody>
          <a:bodyPr wrap="square" rtlCol="0">
            <a:spAutoFit/>
          </a:bodyPr>
          <a:lstStyle/>
          <a:p>
            <a:r>
              <a:rPr lang="en-US" sz="2800" dirty="0"/>
              <a:t>Spinal Forces</a:t>
            </a:r>
          </a:p>
        </p:txBody>
      </p:sp>
      <p:cxnSp>
        <p:nvCxnSpPr>
          <p:cNvPr id="10" name="Straight Arrow Connector 9"/>
          <p:cNvCxnSpPr>
            <a:stCxn id="8" idx="1"/>
          </p:cNvCxnSpPr>
          <p:nvPr/>
        </p:nvCxnSpPr>
        <p:spPr>
          <a:xfrm flipH="1" flipV="1">
            <a:off x="414313" y="5741038"/>
            <a:ext cx="181775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14345" y="5741038"/>
            <a:ext cx="166063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50674" y="4724954"/>
            <a:ext cx="1285266" cy="523220"/>
          </a:xfrm>
          <a:prstGeom prst="rect">
            <a:avLst/>
          </a:prstGeom>
          <a:noFill/>
        </p:spPr>
        <p:txBody>
          <a:bodyPr wrap="square" rtlCol="0">
            <a:spAutoFit/>
          </a:bodyPr>
          <a:lstStyle/>
          <a:p>
            <a:r>
              <a:rPr lang="en-US" sz="1400" dirty="0">
                <a:solidFill>
                  <a:schemeClr val="bg1"/>
                </a:solidFill>
              </a:rPr>
              <a:t>* Spinal forces in inch-pounds</a:t>
            </a:r>
          </a:p>
        </p:txBody>
      </p:sp>
      <p:sp>
        <p:nvSpPr>
          <p:cNvPr id="20" name="TextBox 19"/>
          <p:cNvSpPr txBox="1"/>
          <p:nvPr/>
        </p:nvSpPr>
        <p:spPr>
          <a:xfrm>
            <a:off x="5660571" y="2385963"/>
            <a:ext cx="235132" cy="307777"/>
          </a:xfrm>
          <a:prstGeom prst="rect">
            <a:avLst/>
          </a:prstGeom>
          <a:noFill/>
        </p:spPr>
        <p:txBody>
          <a:bodyPr wrap="square" rtlCol="0">
            <a:spAutoFit/>
          </a:bodyPr>
          <a:lstStyle/>
          <a:p>
            <a:r>
              <a:rPr lang="en-US" sz="1400" dirty="0">
                <a:solidFill>
                  <a:schemeClr val="bg1"/>
                </a:solidFill>
              </a:rPr>
              <a:t>*</a:t>
            </a:r>
          </a:p>
        </p:txBody>
      </p:sp>
      <p:sp>
        <p:nvSpPr>
          <p:cNvPr id="21" name="TextBox 20"/>
          <p:cNvSpPr txBox="1"/>
          <p:nvPr/>
        </p:nvSpPr>
        <p:spPr>
          <a:xfrm>
            <a:off x="4110446" y="4242744"/>
            <a:ext cx="303899" cy="307777"/>
          </a:xfrm>
          <a:prstGeom prst="rect">
            <a:avLst/>
          </a:prstGeom>
          <a:noFill/>
        </p:spPr>
        <p:txBody>
          <a:bodyPr wrap="square" rtlCol="0">
            <a:spAutoFit/>
          </a:bodyPr>
          <a:lstStyle/>
          <a:p>
            <a:r>
              <a:rPr lang="en-US" sz="1400" dirty="0">
                <a:solidFill>
                  <a:schemeClr val="bg1"/>
                </a:solidFill>
              </a:rPr>
              <a:t>*</a:t>
            </a:r>
          </a:p>
        </p:txBody>
      </p:sp>
      <p:sp>
        <p:nvSpPr>
          <p:cNvPr id="24" name="TextBox 23"/>
          <p:cNvSpPr txBox="1"/>
          <p:nvPr/>
        </p:nvSpPr>
        <p:spPr>
          <a:xfrm>
            <a:off x="2612571" y="4574958"/>
            <a:ext cx="291737" cy="307777"/>
          </a:xfrm>
          <a:prstGeom prst="rect">
            <a:avLst/>
          </a:prstGeom>
          <a:noFill/>
        </p:spPr>
        <p:txBody>
          <a:bodyPr wrap="square" rtlCol="0">
            <a:spAutoFit/>
          </a:bodyPr>
          <a:lstStyle/>
          <a:p>
            <a:r>
              <a:rPr lang="en-US" sz="1400" dirty="0">
                <a:solidFill>
                  <a:schemeClr val="bg1"/>
                </a:solidFill>
              </a:rPr>
              <a:t>*</a:t>
            </a:r>
          </a:p>
        </p:txBody>
      </p:sp>
      <p:sp>
        <p:nvSpPr>
          <p:cNvPr id="25" name="TextBox 24"/>
          <p:cNvSpPr txBox="1"/>
          <p:nvPr/>
        </p:nvSpPr>
        <p:spPr>
          <a:xfrm>
            <a:off x="1193074" y="4888392"/>
            <a:ext cx="130116" cy="307777"/>
          </a:xfrm>
          <a:prstGeom prst="rect">
            <a:avLst/>
          </a:prstGeom>
          <a:noFill/>
        </p:spPr>
        <p:txBody>
          <a:bodyPr wrap="square" rtlCol="0">
            <a:spAutoFit/>
          </a:bodyPr>
          <a:lstStyle/>
          <a:p>
            <a:r>
              <a:rPr lang="en-US" sz="1400" dirty="0">
                <a:solidFill>
                  <a:schemeClr val="bg1"/>
                </a:solidFill>
              </a:rPr>
              <a:t>*</a:t>
            </a:r>
          </a:p>
        </p:txBody>
      </p:sp>
      <p:pic>
        <p:nvPicPr>
          <p:cNvPr id="3" name="Picture 2"/>
          <p:cNvPicPr>
            <a:picLocks noChangeAspect="1"/>
          </p:cNvPicPr>
          <p:nvPr/>
        </p:nvPicPr>
        <p:blipFill>
          <a:blip r:embed="rId3"/>
          <a:stretch>
            <a:fillRect/>
          </a:stretch>
        </p:blipFill>
        <p:spPr>
          <a:xfrm>
            <a:off x="541926" y="1456271"/>
            <a:ext cx="5401524" cy="4157832"/>
          </a:xfrm>
          <a:prstGeom prst="rect">
            <a:avLst/>
          </a:prstGeom>
        </p:spPr>
      </p:pic>
      <p:sp>
        <p:nvSpPr>
          <p:cNvPr id="31" name="Rectangle 30"/>
          <p:cNvSpPr/>
          <p:nvPr/>
        </p:nvSpPr>
        <p:spPr>
          <a:xfrm rot="16200000">
            <a:off x="-1066593" y="3925721"/>
            <a:ext cx="3026980" cy="230832"/>
          </a:xfrm>
          <a:prstGeom prst="rect">
            <a:avLst/>
          </a:prstGeom>
        </p:spPr>
        <p:txBody>
          <a:bodyPr wrap="square">
            <a:spAutoFit/>
          </a:bodyPr>
          <a:lstStyle/>
          <a:p>
            <a:r>
              <a:rPr lang="en-US" sz="900" dirty="0"/>
              <a:t>Image courtesy of Washington University in St. Louis</a:t>
            </a:r>
          </a:p>
        </p:txBody>
      </p:sp>
      <p:pic>
        <p:nvPicPr>
          <p:cNvPr id="32" name="Picture 3" descr="C:\Users\gbarlet\Documents\r2p\BBP MMH\Ergonomics Training Program\Photo Sources\lifting stanc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19" y="1456271"/>
            <a:ext cx="1372656" cy="18918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gbarlet\Documents\r2p\BBP MMH\Ergonomics Training Program\Photo Sources\lifting stance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0519" y="3422375"/>
            <a:ext cx="1657931" cy="1938797"/>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239">
            <a:extLst>
              <a:ext uri="{FF2B5EF4-FFF2-40B4-BE49-F238E27FC236}">
                <a16:creationId xmlns:a16="http://schemas.microsoft.com/office/drawing/2014/main" id="{1DC97C6C-AB11-4AFD-A0BB-44C098CD8CF8}"/>
              </a:ext>
            </a:extLst>
          </p:cNvPr>
          <p:cNvSpPr txBox="1"/>
          <p:nvPr/>
        </p:nvSpPr>
        <p:spPr>
          <a:xfrm>
            <a:off x="8702706" y="1743727"/>
            <a:ext cx="3220416" cy="1316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2400" dirty="0">
                <a:solidFill>
                  <a:srgbClr val="FF0000"/>
                </a:solidFill>
                <a:effectLst/>
                <a:ea typeface="Calibri" panose="020F0502020204030204" pitchFamily="34" charset="0"/>
                <a:cs typeface="Times New Roman" panose="02020603050405020304" pitchFamily="18" charset="0"/>
              </a:rPr>
              <a:t>Rounded back, high disc pressure</a:t>
            </a:r>
            <a:endParaRPr lang="en-US" sz="2400" dirty="0">
              <a:effectLst/>
              <a:ea typeface="Calibri" panose="020F0502020204030204" pitchFamily="34" charset="0"/>
              <a:cs typeface="Times New Roman" panose="02020603050405020304" pitchFamily="18" charset="0"/>
            </a:endParaRPr>
          </a:p>
        </p:txBody>
      </p:sp>
      <p:sp>
        <p:nvSpPr>
          <p:cNvPr id="35" name="Text Box 238">
            <a:extLst>
              <a:ext uri="{FF2B5EF4-FFF2-40B4-BE49-F238E27FC236}">
                <a16:creationId xmlns:a16="http://schemas.microsoft.com/office/drawing/2014/main" id="{3BB5347E-732F-43CA-975A-8552A643352E}"/>
              </a:ext>
            </a:extLst>
          </p:cNvPr>
          <p:cNvSpPr txBox="1"/>
          <p:nvPr/>
        </p:nvSpPr>
        <p:spPr>
          <a:xfrm>
            <a:off x="8702706" y="3876324"/>
            <a:ext cx="2827807" cy="14848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2400" dirty="0">
                <a:solidFill>
                  <a:srgbClr val="00B050"/>
                </a:solidFill>
                <a:effectLst/>
                <a:ea typeface="Calibri" panose="020F0502020204030204" pitchFamily="34" charset="0"/>
                <a:cs typeface="Times New Roman" panose="02020603050405020304" pitchFamily="18" charset="0"/>
              </a:rPr>
              <a:t>Locked back, </a:t>
            </a:r>
            <a:endParaRPr lang="en-US" sz="2400" dirty="0">
              <a:effectLst/>
              <a:ea typeface="Calibri" panose="020F0502020204030204" pitchFamily="34" charset="0"/>
              <a:cs typeface="Times New Roman" panose="02020603050405020304" pitchFamily="18" charset="0"/>
            </a:endParaRPr>
          </a:p>
          <a:p>
            <a:r>
              <a:rPr lang="en-US" sz="2400" dirty="0">
                <a:solidFill>
                  <a:srgbClr val="00B050"/>
                </a:solidFill>
                <a:ea typeface="Calibri" panose="020F0502020204030204" pitchFamily="34" charset="0"/>
                <a:cs typeface="Times New Roman" panose="02020603050405020304" pitchFamily="18" charset="0"/>
              </a:rPr>
              <a:t>l</a:t>
            </a:r>
            <a:r>
              <a:rPr lang="en-US" sz="2400" dirty="0">
                <a:solidFill>
                  <a:srgbClr val="00B050"/>
                </a:solidFill>
                <a:effectLst/>
                <a:ea typeface="Calibri" panose="020F0502020204030204" pitchFamily="34" charset="0"/>
                <a:cs typeface="Times New Roman" panose="02020603050405020304" pitchFamily="18" charset="0"/>
              </a:rPr>
              <a:t>ow disc pressure</a:t>
            </a:r>
          </a:p>
        </p:txBody>
      </p:sp>
      <p:sp>
        <p:nvSpPr>
          <p:cNvPr id="36" name="Rectangle 35"/>
          <p:cNvSpPr/>
          <p:nvPr/>
        </p:nvSpPr>
        <p:spPr>
          <a:xfrm>
            <a:off x="6840009" y="5487168"/>
            <a:ext cx="1592443" cy="230832"/>
          </a:xfrm>
          <a:prstGeom prst="rect">
            <a:avLst/>
          </a:prstGeom>
        </p:spPr>
        <p:txBody>
          <a:bodyPr wrap="square">
            <a:spAutoFit/>
          </a:bodyPr>
          <a:lstStyle/>
          <a:p>
            <a:r>
              <a:rPr lang="en-US" sz="900" dirty="0"/>
              <a:t>Maanas/Shutterstock.com</a:t>
            </a:r>
          </a:p>
        </p:txBody>
      </p:sp>
    </p:spTree>
    <p:extLst>
      <p:ext uri="{BB962C8B-B14F-4D97-AF65-F5344CB8AC3E}">
        <p14:creationId xmlns:p14="http://schemas.microsoft.com/office/powerpoint/2010/main" val="156246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546" y="328549"/>
            <a:ext cx="10515600" cy="815975"/>
          </a:xfrm>
        </p:spPr>
        <p:txBody>
          <a:bodyPr>
            <a:normAutofit/>
          </a:bodyPr>
          <a:lstStyle/>
          <a:p>
            <a:r>
              <a:rPr lang="en-US" sz="4000" dirty="0">
                <a:latin typeface="Calibri Light" panose="020F0302020204030204" pitchFamily="34" charset="0"/>
              </a:rPr>
              <a:t>Awkward Postures: near floor or overhead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20" y="3927370"/>
            <a:ext cx="3244004" cy="216266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741" r="8632"/>
          <a:stretch/>
        </p:blipFill>
        <p:spPr>
          <a:xfrm>
            <a:off x="3149294" y="1144524"/>
            <a:ext cx="3686397" cy="263730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294" t="14902" r="32795" b="26013"/>
          <a:stretch/>
        </p:blipFill>
        <p:spPr>
          <a:xfrm>
            <a:off x="514511" y="2923876"/>
            <a:ext cx="2521128" cy="311352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3074" r="44918" b="45136"/>
          <a:stretch/>
        </p:blipFill>
        <p:spPr>
          <a:xfrm>
            <a:off x="9141114" y="1144524"/>
            <a:ext cx="2683239" cy="3762531"/>
          </a:xfrm>
          <a:prstGeom prst="rect">
            <a:avLst/>
          </a:prstGeom>
        </p:spPr>
      </p:pic>
      <p:sp>
        <p:nvSpPr>
          <p:cNvPr id="9" name="Rectangle 8"/>
          <p:cNvSpPr/>
          <p:nvPr/>
        </p:nvSpPr>
        <p:spPr>
          <a:xfrm rot="16200000">
            <a:off x="-743913" y="479163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1" name="Rectangle 10"/>
          <p:cNvSpPr/>
          <p:nvPr/>
        </p:nvSpPr>
        <p:spPr>
          <a:xfrm>
            <a:off x="3145237" y="372406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rot="16200000">
            <a:off x="4048478" y="4849398"/>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3" name="Rectangle 12"/>
          <p:cNvSpPr/>
          <p:nvPr/>
        </p:nvSpPr>
        <p:spPr>
          <a:xfrm>
            <a:off x="9065380" y="484939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Tree>
    <p:extLst>
      <p:ext uri="{BB962C8B-B14F-4D97-AF65-F5344CB8AC3E}">
        <p14:creationId xmlns:p14="http://schemas.microsoft.com/office/powerpoint/2010/main" val="221903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181" y="475520"/>
            <a:ext cx="3593517" cy="743042"/>
          </a:xfrm>
        </p:spPr>
        <p:txBody>
          <a:bodyPr>
            <a:normAutofit/>
          </a:bodyPr>
          <a:lstStyle/>
          <a:p>
            <a:r>
              <a:rPr lang="en-US" sz="4000" dirty="0"/>
              <a:t>Other Hazards</a:t>
            </a:r>
          </a:p>
        </p:txBody>
      </p:sp>
      <p:sp>
        <p:nvSpPr>
          <p:cNvPr id="3" name="Content Placeholder 2"/>
          <p:cNvSpPr>
            <a:spLocks noGrp="1"/>
          </p:cNvSpPr>
          <p:nvPr>
            <p:ph idx="1"/>
          </p:nvPr>
        </p:nvSpPr>
        <p:spPr>
          <a:xfrm>
            <a:off x="715536" y="1960561"/>
            <a:ext cx="3716181" cy="2961959"/>
          </a:xfrm>
        </p:spPr>
        <p:txBody>
          <a:bodyPr>
            <a:normAutofit fontScale="92500" lnSpcReduction="10000"/>
          </a:bodyPr>
          <a:lstStyle/>
          <a:p>
            <a:r>
              <a:rPr lang="en-US" sz="3200" dirty="0">
                <a:latin typeface="Calibri Light" panose="020F0302020204030204" pitchFamily="34" charset="0"/>
              </a:rPr>
              <a:t>Repetition</a:t>
            </a:r>
          </a:p>
          <a:p>
            <a:r>
              <a:rPr lang="en-US" sz="3200" dirty="0">
                <a:latin typeface="Calibri Light" panose="020F0302020204030204" pitchFamily="34" charset="0"/>
              </a:rPr>
              <a:t>Contact stress</a:t>
            </a:r>
          </a:p>
          <a:p>
            <a:r>
              <a:rPr lang="en-US" sz="3200" dirty="0">
                <a:latin typeface="Calibri Light" panose="020F0302020204030204" pitchFamily="34" charset="0"/>
              </a:rPr>
              <a:t>Vibration</a:t>
            </a:r>
          </a:p>
          <a:p>
            <a:r>
              <a:rPr lang="en-US" sz="3200" dirty="0">
                <a:latin typeface="Calibri Light" panose="020F0302020204030204" pitchFamily="34" charset="0"/>
              </a:rPr>
              <a:t>Environment (cold)</a:t>
            </a:r>
          </a:p>
          <a:p>
            <a:r>
              <a:rPr lang="en-US" sz="3200" dirty="0">
                <a:latin typeface="Calibri Light" panose="020F0302020204030204" pitchFamily="34" charset="0"/>
              </a:rPr>
              <a:t>High Touch Surfaces (spread of disease)</a:t>
            </a:r>
          </a:p>
          <a:p>
            <a:endParaRPr lang="en-US" sz="3200" dirty="0">
              <a:latin typeface="Calibri Light" panose="020F0302020204030204" pitchFamily="34" charset="0"/>
            </a:endParaRPr>
          </a:p>
        </p:txBody>
      </p:sp>
      <p:pic>
        <p:nvPicPr>
          <p:cNvPr id="7" name="Picture 6"/>
          <p:cNvPicPr>
            <a:picLocks noChangeAspect="1"/>
          </p:cNvPicPr>
          <p:nvPr/>
        </p:nvPicPr>
        <p:blipFill rotWithShape="1">
          <a:blip r:embed="rId3"/>
          <a:srcRect l="44235" t="17752" r="23066" b="18112"/>
          <a:stretch/>
        </p:blipFill>
        <p:spPr>
          <a:xfrm>
            <a:off x="9590285" y="456243"/>
            <a:ext cx="2224216" cy="3271987"/>
          </a:xfrm>
          <a:prstGeom prst="rect">
            <a:avLst/>
          </a:prstGeom>
        </p:spPr>
      </p:pic>
      <p:sp>
        <p:nvSpPr>
          <p:cNvPr id="10" name="TextBox 9"/>
          <p:cNvSpPr txBox="1"/>
          <p:nvPr/>
        </p:nvSpPr>
        <p:spPr>
          <a:xfrm>
            <a:off x="9547472" y="3716780"/>
            <a:ext cx="2420483" cy="369332"/>
          </a:xfrm>
          <a:prstGeom prst="rect">
            <a:avLst/>
          </a:prstGeom>
          <a:noFill/>
        </p:spPr>
        <p:txBody>
          <a:bodyPr wrap="square" rtlCol="0">
            <a:spAutoFit/>
          </a:bodyPr>
          <a:lstStyle/>
          <a:p>
            <a:pPr>
              <a:defRPr/>
            </a:pPr>
            <a:r>
              <a:rPr lang="en-US" sz="900" dirty="0">
                <a:solidFill>
                  <a:prstClr val="black"/>
                </a:solidFill>
              </a:rPr>
              <a:t>Photo courtesy of the International Masonry Institute &amp; OSHA</a:t>
            </a:r>
          </a:p>
        </p:txBody>
      </p:sp>
      <p:pic>
        <p:nvPicPr>
          <p:cNvPr id="126" name="Picture 125"/>
          <p:cNvPicPr>
            <a:picLocks noChangeAspect="1"/>
          </p:cNvPicPr>
          <p:nvPr/>
        </p:nvPicPr>
        <p:blipFill rotWithShape="1">
          <a:blip r:embed="rId4" cstate="print">
            <a:extLst>
              <a:ext uri="{28A0092B-C50C-407E-A947-70E740481C1C}">
                <a14:useLocalDpi xmlns:a14="http://schemas.microsoft.com/office/drawing/2010/main" val="0"/>
              </a:ext>
            </a:extLst>
          </a:blip>
          <a:srcRect l="23126" r="28266"/>
          <a:stretch/>
        </p:blipFill>
        <p:spPr>
          <a:xfrm rot="5400000">
            <a:off x="6314102" y="3075464"/>
            <a:ext cx="2228242" cy="3533775"/>
          </a:xfrm>
          <a:prstGeom prst="rect">
            <a:avLst/>
          </a:prstGeom>
        </p:spPr>
      </p:pic>
      <p:pic>
        <p:nvPicPr>
          <p:cNvPr id="175" name="Picture 174"/>
          <p:cNvPicPr>
            <a:picLocks noChangeAspect="1"/>
          </p:cNvPicPr>
          <p:nvPr/>
        </p:nvPicPr>
        <p:blipFill rotWithShape="1">
          <a:blip r:embed="rId5" cstate="print">
            <a:extLst>
              <a:ext uri="{28A0092B-C50C-407E-A947-70E740481C1C}">
                <a14:useLocalDpi xmlns:a14="http://schemas.microsoft.com/office/drawing/2010/main" val="0"/>
              </a:ext>
            </a:extLst>
          </a:blip>
          <a:srcRect t="20185" r="34583"/>
          <a:stretch/>
        </p:blipFill>
        <p:spPr>
          <a:xfrm rot="5400000">
            <a:off x="4317599" y="770580"/>
            <a:ext cx="2687475" cy="2459239"/>
          </a:xfrm>
          <a:prstGeom prst="rect">
            <a:avLst/>
          </a:prstGeom>
        </p:spPr>
      </p:pic>
      <p:sp>
        <p:nvSpPr>
          <p:cNvPr id="8" name="Rectangle 7">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a:defRPr/>
            </a:pPr>
            <a:r>
              <a:rPr lang="en-US" sz="1100" dirty="0">
                <a:solidFill>
                  <a:prstClr val="white"/>
                </a:solidFill>
              </a:rPr>
              <a:t>Disclaimer: CPWR does not endorse any specific equipment or product. </a:t>
            </a:r>
          </a:p>
        </p:txBody>
      </p:sp>
      <p:sp>
        <p:nvSpPr>
          <p:cNvPr id="9" name="Rectangle 8"/>
          <p:cNvSpPr/>
          <p:nvPr/>
        </p:nvSpPr>
        <p:spPr>
          <a:xfrm>
            <a:off x="5580778" y="5945024"/>
            <a:ext cx="2032133" cy="230832"/>
          </a:xfrm>
          <a:prstGeom prst="rect">
            <a:avLst/>
          </a:prstGeom>
        </p:spPr>
        <p:txBody>
          <a:bodyPr wrap="square">
            <a:spAutoFit/>
          </a:bodyPr>
          <a:lstStyle/>
          <a:p>
            <a:pPr>
              <a:defRPr/>
            </a:pPr>
            <a:r>
              <a:rPr lang="en-US" sz="900" dirty="0">
                <a:solidFill>
                  <a:prstClr val="black"/>
                </a:solidFill>
              </a:rPr>
              <a:t>Photo courtesy of Milwaukee Tool</a:t>
            </a:r>
          </a:p>
        </p:txBody>
      </p:sp>
      <p:sp>
        <p:nvSpPr>
          <p:cNvPr id="11" name="Rectangle 10"/>
          <p:cNvSpPr/>
          <p:nvPr/>
        </p:nvSpPr>
        <p:spPr>
          <a:xfrm rot="16200000">
            <a:off x="3176128" y="2072713"/>
            <a:ext cx="2365972" cy="230832"/>
          </a:xfrm>
          <a:prstGeom prst="rect">
            <a:avLst/>
          </a:prstGeom>
        </p:spPr>
        <p:txBody>
          <a:bodyPr wrap="square">
            <a:spAutoFit/>
          </a:bodyPr>
          <a:lstStyle/>
          <a:p>
            <a:pPr>
              <a:defRPr/>
            </a:pPr>
            <a:r>
              <a:rPr lang="en-US" sz="900" dirty="0">
                <a:solidFill>
                  <a:prstClr val="black"/>
                </a:solidFill>
              </a:rPr>
              <a:t>Photo courtesy of the UA</a:t>
            </a:r>
          </a:p>
        </p:txBody>
      </p:sp>
    </p:spTree>
    <p:extLst>
      <p:ext uri="{BB962C8B-B14F-4D97-AF65-F5344CB8AC3E}">
        <p14:creationId xmlns:p14="http://schemas.microsoft.com/office/powerpoint/2010/main" val="125276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173739"/>
            <a:ext cx="10265199" cy="1325563"/>
          </a:xfrm>
        </p:spPr>
        <p:txBody>
          <a:bodyPr>
            <a:normAutofit/>
          </a:bodyPr>
          <a:lstStyle/>
          <a:p>
            <a:r>
              <a:rPr lang="en-US" sz="4000" dirty="0"/>
              <a:t>Build an </a:t>
            </a:r>
            <a:r>
              <a:rPr lang="en-US" sz="4000" b="1" dirty="0"/>
              <a:t>ergonomics program </a:t>
            </a:r>
            <a:r>
              <a:rPr lang="en-US" sz="4000" dirty="0"/>
              <a:t>to create an </a:t>
            </a:r>
            <a:r>
              <a:rPr lang="en-US" sz="4000" b="1" dirty="0"/>
              <a:t>ergonomics culture</a:t>
            </a:r>
          </a:p>
        </p:txBody>
      </p:sp>
      <p:sp>
        <p:nvSpPr>
          <p:cNvPr id="3" name="Content Placeholder 2"/>
          <p:cNvSpPr>
            <a:spLocks noGrp="1"/>
          </p:cNvSpPr>
          <p:nvPr>
            <p:ph idx="1"/>
          </p:nvPr>
        </p:nvSpPr>
        <p:spPr>
          <a:xfrm>
            <a:off x="418514" y="1400975"/>
            <a:ext cx="11489366" cy="4681501"/>
          </a:xfrm>
        </p:spPr>
        <p:txBody>
          <a:bodyPr>
            <a:noAutofit/>
          </a:bodyPr>
          <a:lstStyle/>
          <a:p>
            <a:pPr marL="0" indent="0">
              <a:buNone/>
            </a:pPr>
            <a:r>
              <a:rPr lang="en-US" dirty="0"/>
              <a:t>Must include:</a:t>
            </a:r>
          </a:p>
          <a:p>
            <a:pPr marL="914400" lvl="1" indent="-457200">
              <a:buAutoNum type="arabicPeriod"/>
            </a:pPr>
            <a:r>
              <a:rPr lang="en-US" sz="2800" dirty="0"/>
              <a:t>Management ‒ commitment to address ergonomic risks and willingness to participate in developing the program.</a:t>
            </a:r>
          </a:p>
          <a:p>
            <a:pPr marL="914400" lvl="1" indent="-457200">
              <a:buAutoNum type="arabicPeriod"/>
            </a:pPr>
            <a:r>
              <a:rPr lang="en-US" sz="2800" dirty="0"/>
              <a:t>Workers ‒ engage workers to create the program and to attend ongoing meetings to support the program over time.</a:t>
            </a:r>
          </a:p>
          <a:p>
            <a:pPr marL="914400" lvl="1" indent="-457200">
              <a:buAutoNum type="arabicPeriod"/>
            </a:pPr>
            <a:r>
              <a:rPr lang="en-US" sz="2800" dirty="0"/>
              <a:t>A Plan ‒ decide on the company goal for ergonomics and define the steps for achieving the goal.</a:t>
            </a:r>
          </a:p>
          <a:p>
            <a:pPr marL="914400" lvl="1" indent="-457200">
              <a:buAutoNum type="arabicPeriod"/>
            </a:pPr>
            <a:r>
              <a:rPr lang="en-US" sz="2800" dirty="0"/>
              <a:t>Communication and ongoing activities to work on to develop and implement the ergonomics program.</a:t>
            </a:r>
          </a:p>
          <a:p>
            <a:pPr marL="0" indent="0">
              <a:buNone/>
            </a:pPr>
            <a:r>
              <a:rPr lang="en-US" dirty="0"/>
              <a:t>Development of an ergonomics program and change in culture will take time. </a:t>
            </a:r>
          </a:p>
        </p:txBody>
      </p:sp>
    </p:spTree>
    <p:extLst>
      <p:ext uri="{BB962C8B-B14F-4D97-AF65-F5344CB8AC3E}">
        <p14:creationId xmlns:p14="http://schemas.microsoft.com/office/powerpoint/2010/main" val="177483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 y="365125"/>
            <a:ext cx="10515600" cy="1049147"/>
          </a:xfrm>
        </p:spPr>
        <p:txBody>
          <a:bodyPr>
            <a:normAutofit fontScale="90000"/>
          </a:bodyPr>
          <a:lstStyle/>
          <a:p>
            <a:r>
              <a:rPr lang="en-US" dirty="0"/>
              <a:t>What should an ergonomics program include?</a:t>
            </a:r>
          </a:p>
        </p:txBody>
      </p:sp>
      <p:sp>
        <p:nvSpPr>
          <p:cNvPr id="3" name="Content Placeholder 2"/>
          <p:cNvSpPr>
            <a:spLocks noGrp="1"/>
          </p:cNvSpPr>
          <p:nvPr>
            <p:ph idx="1"/>
          </p:nvPr>
        </p:nvSpPr>
        <p:spPr>
          <a:xfrm>
            <a:off x="419100" y="1414272"/>
            <a:ext cx="11353800" cy="4567429"/>
          </a:xfrm>
        </p:spPr>
        <p:txBody>
          <a:bodyPr>
            <a:normAutofit/>
          </a:bodyPr>
          <a:lstStyle/>
          <a:p>
            <a:pPr marL="514350" indent="-514350">
              <a:buAutoNum type="alphaUcPeriod"/>
            </a:pPr>
            <a:r>
              <a:rPr lang="en-US" dirty="0"/>
              <a:t>Identify the common ergonomic hazards in </a:t>
            </a:r>
            <a:r>
              <a:rPr lang="en-US" u="sng" dirty="0"/>
              <a:t>your</a:t>
            </a:r>
            <a:r>
              <a:rPr lang="en-US" dirty="0"/>
              <a:t> company.</a:t>
            </a:r>
          </a:p>
          <a:p>
            <a:pPr marL="514350" indent="-514350">
              <a:buAutoNum type="alphaUcPeriod"/>
            </a:pPr>
            <a:r>
              <a:rPr lang="en-US" dirty="0"/>
              <a:t>Develop key elements of a good ergonomics program: </a:t>
            </a:r>
          </a:p>
          <a:p>
            <a:pPr marL="971550" lvl="1" indent="-514350">
              <a:buFont typeface="+mj-lt"/>
              <a:buAutoNum type="arabicPeriod"/>
            </a:pPr>
            <a:r>
              <a:rPr lang="en-US" sz="2800" dirty="0"/>
              <a:t>A </a:t>
            </a:r>
            <a:r>
              <a:rPr lang="en-US" sz="2800" b="1" dirty="0"/>
              <a:t>plan</a:t>
            </a:r>
            <a:r>
              <a:rPr lang="en-US" sz="2800" dirty="0"/>
              <a:t> to mitigate hazards</a:t>
            </a:r>
          </a:p>
          <a:p>
            <a:pPr marL="971550" lvl="1" indent="-514350">
              <a:buFont typeface="+mj-lt"/>
              <a:buAutoNum type="arabicPeriod"/>
            </a:pPr>
            <a:r>
              <a:rPr lang="en-US" sz="2800" dirty="0"/>
              <a:t>Defined </a:t>
            </a:r>
            <a:r>
              <a:rPr lang="en-US" sz="2800" b="1" dirty="0"/>
              <a:t>work processes </a:t>
            </a:r>
            <a:r>
              <a:rPr lang="en-US" sz="2800" dirty="0"/>
              <a:t>to reduce ergonomic hazards</a:t>
            </a:r>
          </a:p>
          <a:p>
            <a:pPr marL="971550" lvl="1" indent="-514350">
              <a:buFont typeface="+mj-lt"/>
              <a:buAutoNum type="arabicPeriod"/>
            </a:pPr>
            <a:r>
              <a:rPr lang="en-US" sz="2800" dirty="0"/>
              <a:t>Obtain proper </a:t>
            </a:r>
            <a:r>
              <a:rPr lang="en-US" sz="2800" b="1" dirty="0"/>
              <a:t>equipment </a:t>
            </a:r>
            <a:r>
              <a:rPr lang="en-US" sz="2800" dirty="0"/>
              <a:t>and make it available</a:t>
            </a:r>
          </a:p>
          <a:p>
            <a:pPr marL="971550" lvl="1" indent="-514350">
              <a:buFont typeface="+mj-lt"/>
              <a:buAutoNum type="arabicPeriod"/>
            </a:pPr>
            <a:r>
              <a:rPr lang="en-US" sz="2800" dirty="0"/>
              <a:t>Train employees for ergonomic </a:t>
            </a:r>
            <a:r>
              <a:rPr lang="en-US" sz="2800" b="1" dirty="0"/>
              <a:t>knowledge and awareness</a:t>
            </a:r>
            <a:endParaRPr lang="en-US" sz="2800" dirty="0"/>
          </a:p>
          <a:p>
            <a:pPr marL="971550" lvl="1" indent="-514350">
              <a:buFont typeface="+mj-lt"/>
              <a:buAutoNum type="arabicPeriod"/>
            </a:pPr>
            <a:r>
              <a:rPr lang="en-US" sz="2800" dirty="0"/>
              <a:t>Ongoing </a:t>
            </a:r>
            <a:r>
              <a:rPr lang="en-US" sz="2800" b="1" dirty="0"/>
              <a:t>review </a:t>
            </a:r>
            <a:r>
              <a:rPr lang="en-US" sz="2800" dirty="0"/>
              <a:t>of ergonomic hazards and injuries</a:t>
            </a:r>
          </a:p>
          <a:p>
            <a:pPr marL="457200" lvl="1" indent="0">
              <a:buNone/>
            </a:pPr>
            <a:endParaRPr lang="en-US" sz="2800" dirty="0"/>
          </a:p>
          <a:p>
            <a:pPr marL="0" indent="0">
              <a:buNone/>
            </a:pPr>
            <a:r>
              <a:rPr lang="en-US" dirty="0">
                <a:solidFill>
                  <a:srgbClr val="FF0000"/>
                </a:solidFill>
              </a:rPr>
              <a:t>Every company should create an ergonomics program that </a:t>
            </a:r>
            <a:r>
              <a:rPr lang="en-US" u="sng" dirty="0">
                <a:solidFill>
                  <a:srgbClr val="FF0000"/>
                </a:solidFill>
              </a:rPr>
              <a:t>systematically</a:t>
            </a:r>
            <a:r>
              <a:rPr lang="en-US" dirty="0">
                <a:solidFill>
                  <a:srgbClr val="FF0000"/>
                </a:solidFill>
              </a:rPr>
              <a:t> addresses ergonomic hazards on </a:t>
            </a:r>
            <a:r>
              <a:rPr lang="en-US" u="sng" dirty="0">
                <a:solidFill>
                  <a:srgbClr val="FF0000"/>
                </a:solidFill>
              </a:rPr>
              <a:t>all projects</a:t>
            </a:r>
            <a:r>
              <a:rPr lang="en-US" dirty="0">
                <a:solidFill>
                  <a:srgbClr val="FF0000"/>
                </a:solidFill>
              </a:rPr>
              <a:t>. </a:t>
            </a:r>
            <a:endParaRPr lang="en-US" sz="2800" b="1" dirty="0"/>
          </a:p>
          <a:p>
            <a:pPr lvl="1"/>
            <a:endParaRPr lang="en-US" sz="2800" b="1" dirty="0"/>
          </a:p>
        </p:txBody>
      </p:sp>
    </p:spTree>
    <p:extLst>
      <p:ext uri="{BB962C8B-B14F-4D97-AF65-F5344CB8AC3E}">
        <p14:creationId xmlns:p14="http://schemas.microsoft.com/office/powerpoint/2010/main" val="2915066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57" y="316357"/>
            <a:ext cx="10515600" cy="669761"/>
          </a:xfrm>
        </p:spPr>
        <p:txBody>
          <a:bodyPr>
            <a:normAutofit fontScale="90000"/>
          </a:bodyPr>
          <a:lstStyle/>
          <a:p>
            <a:r>
              <a:rPr lang="en-US" dirty="0"/>
              <a:t>A. Hazard identification processes</a:t>
            </a:r>
          </a:p>
        </p:txBody>
      </p:sp>
      <p:sp>
        <p:nvSpPr>
          <p:cNvPr id="3" name="Content Placeholder 2"/>
          <p:cNvSpPr>
            <a:spLocks noGrp="1"/>
          </p:cNvSpPr>
          <p:nvPr>
            <p:ph idx="1"/>
          </p:nvPr>
        </p:nvSpPr>
        <p:spPr>
          <a:xfrm>
            <a:off x="439892" y="1243627"/>
            <a:ext cx="7823173" cy="4351338"/>
          </a:xfrm>
        </p:spPr>
        <p:txBody>
          <a:bodyPr>
            <a:noAutofit/>
          </a:bodyPr>
          <a:lstStyle/>
          <a:p>
            <a:pPr marL="514350" indent="-514350">
              <a:buFont typeface="+mj-lt"/>
              <a:buAutoNum type="arabicParenR"/>
            </a:pPr>
            <a:r>
              <a:rPr lang="en-US" dirty="0">
                <a:latin typeface="+mj-lt"/>
              </a:rPr>
              <a:t>Review types of </a:t>
            </a:r>
            <a:r>
              <a:rPr lang="en-US" dirty="0">
                <a:solidFill>
                  <a:srgbClr val="FF0000"/>
                </a:solidFill>
                <a:latin typeface="+mj-lt"/>
              </a:rPr>
              <a:t>injuries on your OSHA log </a:t>
            </a:r>
            <a:r>
              <a:rPr lang="en-US" dirty="0">
                <a:latin typeface="+mj-lt"/>
              </a:rPr>
              <a:t>to identify cause of sprains/strains</a:t>
            </a:r>
          </a:p>
          <a:p>
            <a:pPr marL="457200" lvl="1" indent="0">
              <a:buNone/>
            </a:pPr>
            <a:r>
              <a:rPr lang="en-US" sz="2800" dirty="0">
                <a:latin typeface="+mj-lt"/>
              </a:rPr>
              <a:t>‒ more useful for large companies</a:t>
            </a:r>
          </a:p>
          <a:p>
            <a:pPr marL="514350" indent="-514350">
              <a:buAutoNum type="arabicParenR"/>
            </a:pPr>
            <a:r>
              <a:rPr lang="en-US" dirty="0">
                <a:latin typeface="+mj-lt"/>
              </a:rPr>
              <a:t>Ergonomic hazard assessment of common work task </a:t>
            </a:r>
          </a:p>
          <a:p>
            <a:pPr marL="457200" lvl="1" indent="0">
              <a:buNone/>
            </a:pPr>
            <a:r>
              <a:rPr lang="en-US" sz="2800" dirty="0">
                <a:latin typeface="+mj-lt"/>
              </a:rPr>
              <a:t>‒ use simple checklist of ergonomic hazards</a:t>
            </a:r>
          </a:p>
          <a:p>
            <a:pPr marL="514350" indent="-514350">
              <a:buAutoNum type="arabicParenR"/>
            </a:pPr>
            <a:r>
              <a:rPr lang="en-US" dirty="0">
                <a:latin typeface="+mj-lt"/>
              </a:rPr>
              <a:t>Start by addressing manual materials handling risks </a:t>
            </a:r>
          </a:p>
          <a:p>
            <a:pPr marL="457200" lvl="1" indent="0">
              <a:buNone/>
            </a:pPr>
            <a:r>
              <a:rPr lang="en-US" sz="2800" dirty="0">
                <a:latin typeface="+mj-lt"/>
              </a:rPr>
              <a:t>‒ the most common ergonomic hazard in the construction industry</a:t>
            </a:r>
          </a:p>
          <a:p>
            <a:pPr marL="0" indent="0">
              <a:buNone/>
            </a:pPr>
            <a:endParaRPr lang="en-US" dirty="0">
              <a:latin typeface="+mj-lt"/>
            </a:endParaRPr>
          </a:p>
        </p:txBody>
      </p:sp>
      <p:pic>
        <p:nvPicPr>
          <p:cNvPr id="4" name="Picture 3"/>
          <p:cNvPicPr>
            <a:picLocks noChangeAspect="1"/>
          </p:cNvPicPr>
          <p:nvPr/>
        </p:nvPicPr>
        <p:blipFill>
          <a:blip r:embed="rId3"/>
          <a:stretch>
            <a:fillRect/>
          </a:stretch>
        </p:blipFill>
        <p:spPr>
          <a:xfrm>
            <a:off x="8424430" y="1511301"/>
            <a:ext cx="3567525" cy="4114292"/>
          </a:xfrm>
          <a:prstGeom prst="rect">
            <a:avLst/>
          </a:prstGeom>
        </p:spPr>
      </p:pic>
    </p:spTree>
    <p:extLst>
      <p:ext uri="{BB962C8B-B14F-4D97-AF65-F5344CB8AC3E}">
        <p14:creationId xmlns:p14="http://schemas.microsoft.com/office/powerpoint/2010/main" val="94979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53107" y="1109472"/>
            <a:ext cx="9448800" cy="5169408"/>
            <a:chOff x="-475628" y="156288"/>
            <a:chExt cx="12134228" cy="7258060"/>
          </a:xfrm>
        </p:grpSpPr>
        <p:sp>
          <p:nvSpPr>
            <p:cNvPr id="6" name="Right Arrow 5"/>
            <p:cNvSpPr/>
            <p:nvPr/>
          </p:nvSpPr>
          <p:spPr>
            <a:xfrm>
              <a:off x="8361802" y="173400"/>
              <a:ext cx="3208406" cy="923544"/>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09502" y="161209"/>
              <a:ext cx="3355848" cy="923544"/>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263963" y="156288"/>
              <a:ext cx="3421824" cy="92354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541076" y="401184"/>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0606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63808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sp>
          <p:nvSpPr>
            <p:cNvPr id="9" name="Right Arrow 8"/>
            <p:cNvSpPr/>
            <p:nvPr/>
          </p:nvSpPr>
          <p:spPr>
            <a:xfrm>
              <a:off x="2278819" y="1176245"/>
              <a:ext cx="9379781" cy="1221537"/>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83569" y="1313362"/>
              <a:ext cx="1972368"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&amp; Task Planning</a:t>
              </a:r>
            </a:p>
          </p:txBody>
        </p:sp>
        <p:grpSp>
          <p:nvGrpSpPr>
            <p:cNvPr id="4" name="Group 3"/>
            <p:cNvGrpSpPr/>
            <p:nvPr/>
          </p:nvGrpSpPr>
          <p:grpSpPr>
            <a:xfrm>
              <a:off x="283570" y="4933419"/>
              <a:ext cx="11289927" cy="1200509"/>
              <a:chOff x="285750" y="4959748"/>
              <a:chExt cx="11289927" cy="1200509"/>
            </a:xfrm>
          </p:grpSpPr>
          <p:sp>
            <p:nvSpPr>
              <p:cNvPr id="36" name="Right Arrow 35"/>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285750" y="5105496"/>
                <a:ext cx="1979474" cy="892350"/>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grpSp>
        <p:grpSp>
          <p:nvGrpSpPr>
            <p:cNvPr id="10" name="Group 9"/>
            <p:cNvGrpSpPr/>
            <p:nvPr/>
          </p:nvGrpSpPr>
          <p:grpSpPr>
            <a:xfrm>
              <a:off x="283570" y="6213839"/>
              <a:ext cx="11290269" cy="1200509"/>
              <a:chOff x="283570" y="6213839"/>
              <a:chExt cx="11290269"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283570" y="6572736"/>
                <a:ext cx="1979474" cy="480844"/>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31" name="Right Arrow 30"/>
            <p:cNvSpPr/>
            <p:nvPr/>
          </p:nvSpPr>
          <p:spPr>
            <a:xfrm>
              <a:off x="2269476" y="2405682"/>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283569" y="2591525"/>
              <a:ext cx="1995250"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nvGrpSpPr>
            <p:cNvPr id="3" name="Group 2"/>
            <p:cNvGrpSpPr/>
            <p:nvPr/>
          </p:nvGrpSpPr>
          <p:grpSpPr>
            <a:xfrm>
              <a:off x="283569" y="3676546"/>
              <a:ext cx="11295784" cy="1200509"/>
              <a:chOff x="278096" y="2417604"/>
              <a:chExt cx="11295784" cy="1200509"/>
            </a:xfrm>
          </p:grpSpPr>
          <p:sp>
            <p:nvSpPr>
              <p:cNvPr id="24" name="Right Arrow 23"/>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278096" y="2659920"/>
                <a:ext cx="1972368" cy="510995"/>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sp>
          <p:nvSpPr>
            <p:cNvPr id="52" name="TextBox 51"/>
            <p:cNvSpPr txBox="1"/>
            <p:nvPr/>
          </p:nvSpPr>
          <p:spPr>
            <a:xfrm rot="16200000">
              <a:off x="-2372936" y="3921445"/>
              <a:ext cx="4300441" cy="505825"/>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grpSp>
      <p:sp>
        <p:nvSpPr>
          <p:cNvPr id="2" name="Oval 1"/>
          <p:cNvSpPr/>
          <p:nvPr/>
        </p:nvSpPr>
        <p:spPr>
          <a:xfrm>
            <a:off x="3373393" y="1705026"/>
            <a:ext cx="2968959" cy="4598497"/>
          </a:xfrm>
          <a:prstGeom prst="ellipse">
            <a:avLst/>
          </a:prstGeom>
          <a:solidFill>
            <a:srgbClr val="FFCC66">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48" name="Title 1"/>
          <p:cNvSpPr txBox="1">
            <a:spLocks/>
          </p:cNvSpPr>
          <p:nvPr/>
        </p:nvSpPr>
        <p:spPr>
          <a:xfrm>
            <a:off x="399677" y="282315"/>
            <a:ext cx="10515600" cy="65673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t>What should an ergonomics program include?</a:t>
            </a:r>
          </a:p>
        </p:txBody>
      </p:sp>
      <p:sp>
        <p:nvSpPr>
          <p:cNvPr id="5" name="TextBox 4"/>
          <p:cNvSpPr txBox="1"/>
          <p:nvPr/>
        </p:nvSpPr>
        <p:spPr>
          <a:xfrm>
            <a:off x="3721576" y="3211431"/>
            <a:ext cx="2272591"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Project-level activities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0" name="Oval 59"/>
          <p:cNvSpPr/>
          <p:nvPr/>
        </p:nvSpPr>
        <p:spPr>
          <a:xfrm>
            <a:off x="6980268" y="1705025"/>
            <a:ext cx="2968959" cy="4598497"/>
          </a:xfrm>
          <a:prstGeom prst="ellipse">
            <a:avLst/>
          </a:prstGeom>
          <a:solidFill>
            <a:srgbClr val="58882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62" name="TextBox 61"/>
          <p:cNvSpPr txBox="1"/>
          <p:nvPr/>
        </p:nvSpPr>
        <p:spPr>
          <a:xfrm>
            <a:off x="7252004" y="3211430"/>
            <a:ext cx="2425485"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Company-level program</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0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0"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258334" y="137901"/>
            <a:ext cx="9747324" cy="6404171"/>
            <a:chOff x="1258334" y="137901"/>
            <a:chExt cx="9747324" cy="6404171"/>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275381"/>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3050689" y="2408400"/>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3234257" y="2706179"/>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 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3213289" y="6524396"/>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grpSp>
    </p:spTree>
    <p:extLst>
      <p:ext uri="{BB962C8B-B14F-4D97-AF65-F5344CB8AC3E}">
        <p14:creationId xmlns:p14="http://schemas.microsoft.com/office/powerpoint/2010/main" val="84377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275381"/>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sp>
          <p:nvSpPr>
            <p:cNvPr id="70" name="TextBox 69"/>
            <p:cNvSpPr txBox="1"/>
            <p:nvPr/>
          </p:nvSpPr>
          <p:spPr>
            <a:xfrm>
              <a:off x="6253884" y="1248724"/>
              <a:ext cx="1370629"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New employee orientation</a:t>
              </a:r>
            </a:p>
          </p:txBody>
        </p:sp>
        <p:sp>
          <p:nvSpPr>
            <p:cNvPr id="73" name="TextBox 72"/>
            <p:cNvSpPr txBox="1"/>
            <p:nvPr/>
          </p:nvSpPr>
          <p:spPr>
            <a:xfrm>
              <a:off x="8612276" y="1293473"/>
              <a:ext cx="1373868" cy="526939"/>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30 Ergo Module</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3050689" y="2408400"/>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sp>
          <p:nvSpPr>
            <p:cNvPr id="88" name="TextBox 87"/>
            <p:cNvSpPr txBox="1"/>
            <p:nvPr/>
          </p:nvSpPr>
          <p:spPr>
            <a:xfrm>
              <a:off x="6554721" y="2391615"/>
              <a:ext cx="2805497"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Process for good supply of ergonomic 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3234257" y="2706179"/>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 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sp>
          <p:nvSpPr>
            <p:cNvPr id="82" name="TextBox 81"/>
            <p:cNvSpPr txBox="1"/>
            <p:nvPr/>
          </p:nvSpPr>
          <p:spPr>
            <a:xfrm>
              <a:off x="7040724" y="2712456"/>
              <a:ext cx="1537822"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Policy on lift limits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2" name="TextBox 61"/>
            <p:cNvSpPr txBox="1"/>
            <p:nvPr/>
          </p:nvSpPr>
          <p:spPr>
            <a:xfrm>
              <a:off x="7257179" y="5278211"/>
              <a:ext cx="3789081"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Best ergonomic processes in tasks for bid, pre-job, and on the job in all projects</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3213289" y="6524396"/>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49" name="TextBox 48"/>
            <p:cNvSpPr txBox="1"/>
            <p:nvPr/>
          </p:nvSpPr>
          <p:spPr>
            <a:xfrm>
              <a:off x="5526118" y="6511413"/>
              <a:ext cx="2043058"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Integrate ergonomics into audits</a:t>
              </a: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8196519" y="6524395"/>
              <a:ext cx="2560095"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Formal review of leading ergonomic indicators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spTree>
    <p:extLst>
      <p:ext uri="{BB962C8B-B14F-4D97-AF65-F5344CB8AC3E}">
        <p14:creationId xmlns:p14="http://schemas.microsoft.com/office/powerpoint/2010/main" val="337979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address:</a:t>
            </a:r>
          </a:p>
        </p:txBody>
      </p:sp>
      <p:sp>
        <p:nvSpPr>
          <p:cNvPr id="3" name="Content Placeholder 2"/>
          <p:cNvSpPr>
            <a:spLocks noGrp="1"/>
          </p:cNvSpPr>
          <p:nvPr>
            <p:ph idx="1"/>
          </p:nvPr>
        </p:nvSpPr>
        <p:spPr/>
        <p:txBody>
          <a:bodyPr/>
          <a:lstStyle/>
          <a:p>
            <a:r>
              <a:rPr lang="en-US" sz="3200" dirty="0">
                <a:latin typeface="+mj-lt"/>
              </a:rPr>
              <a:t>Why do contractors need an ergonomics program?</a:t>
            </a:r>
          </a:p>
          <a:p>
            <a:r>
              <a:rPr lang="en-US" sz="3200" dirty="0">
                <a:latin typeface="+mj-lt"/>
              </a:rPr>
              <a:t>What do workers and management need to know about ergonomics?</a:t>
            </a:r>
          </a:p>
          <a:p>
            <a:r>
              <a:rPr lang="en-US" sz="3200" dirty="0">
                <a:latin typeface="+mj-lt"/>
              </a:rPr>
              <a:t>How can ergonomics be integrated into a company’s safety program?</a:t>
            </a:r>
          </a:p>
          <a:p>
            <a:endParaRPr lang="en-US" b="1" dirty="0"/>
          </a:p>
          <a:p>
            <a:endParaRPr lang="en-US" dirty="0"/>
          </a:p>
        </p:txBody>
      </p:sp>
    </p:spTree>
    <p:extLst>
      <p:ext uri="{BB962C8B-B14F-4D97-AF65-F5344CB8AC3E}">
        <p14:creationId xmlns:p14="http://schemas.microsoft.com/office/powerpoint/2010/main" val="739103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04" y="548640"/>
            <a:ext cx="7282449" cy="822960"/>
          </a:xfrm>
        </p:spPr>
        <p:txBody>
          <a:bodyPr>
            <a:normAutofit fontScale="90000"/>
          </a:bodyPr>
          <a:lstStyle/>
          <a:p>
            <a:r>
              <a:rPr lang="en-US" sz="4400" b="1" dirty="0">
                <a:solidFill>
                  <a:schemeClr val="tx1"/>
                </a:solidFill>
                <a:latin typeface="Calibri Light" panose="020F0302020204030204" pitchFamily="34" charset="0"/>
              </a:rPr>
              <a:t>Planning, Practices, and Equipment </a:t>
            </a:r>
            <a:br>
              <a:rPr lang="en-US" sz="4400" b="1" dirty="0">
                <a:solidFill>
                  <a:schemeClr val="tx1"/>
                </a:solidFill>
                <a:latin typeface="Calibri Light" panose="020F0302020204030204" pitchFamily="34" charset="0"/>
              </a:rPr>
            </a:br>
            <a:r>
              <a:rPr lang="en-US" sz="3600" dirty="0">
                <a:solidFill>
                  <a:schemeClr val="tx1"/>
                </a:solidFill>
                <a:latin typeface="Calibri Light" panose="020F0302020204030204" pitchFamily="34" charset="0"/>
              </a:rPr>
              <a:t>(elements #1-3)</a:t>
            </a:r>
            <a:endParaRPr lang="en-US" sz="44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552703" y="2438399"/>
            <a:ext cx="11316567" cy="3733800"/>
          </a:xfrm>
        </p:spPr>
        <p:txBody>
          <a:bodyPr/>
          <a:lstStyle/>
          <a:p>
            <a:pPr marL="0" indent="-57150">
              <a:buNone/>
            </a:pPr>
            <a:r>
              <a:rPr lang="en-US" altLang="en-US" sz="3600" dirty="0">
                <a:latin typeface="+mj-lt"/>
              </a:rPr>
              <a:t>Prevent injuries through effective controls: </a:t>
            </a:r>
          </a:p>
          <a:p>
            <a:pPr marL="914400" lvl="1" indent="-457200"/>
            <a:r>
              <a:rPr lang="en-US" altLang="en-US" sz="3200" dirty="0">
                <a:latin typeface="Calibri Light" panose="020F0302020204030204" pitchFamily="34" charset="0"/>
              </a:rPr>
              <a:t>Create a plan or steps to consider ergonomics </a:t>
            </a:r>
            <a:r>
              <a:rPr lang="en-US" altLang="en-US" sz="3200" u="sng" dirty="0">
                <a:latin typeface="Calibri Light" panose="020F0302020204030204" pitchFamily="34" charset="0"/>
              </a:rPr>
              <a:t>in addition to safety </a:t>
            </a:r>
            <a:r>
              <a:rPr lang="en-US" altLang="en-US" sz="3200" dirty="0">
                <a:latin typeface="Calibri Light" panose="020F0302020204030204" pitchFamily="34" charset="0"/>
              </a:rPr>
              <a:t>during </a:t>
            </a:r>
            <a:r>
              <a:rPr lang="en-US" altLang="en-US" sz="3200" dirty="0">
                <a:solidFill>
                  <a:srgbClr val="FF0000"/>
                </a:solidFill>
                <a:latin typeface="Calibri Light" panose="020F0302020204030204" pitchFamily="34" charset="0"/>
              </a:rPr>
              <a:t>project planning</a:t>
            </a:r>
          </a:p>
          <a:p>
            <a:pPr marL="914400" lvl="1" indent="-457200"/>
            <a:r>
              <a:rPr lang="en-US" altLang="en-US" sz="3200" dirty="0">
                <a:latin typeface="Calibri Light" panose="020F0302020204030204" pitchFamily="34" charset="0"/>
              </a:rPr>
              <a:t>Define ergonomic </a:t>
            </a:r>
            <a:r>
              <a:rPr lang="en-US" altLang="en-US" sz="3200" dirty="0">
                <a:solidFill>
                  <a:srgbClr val="FF0000"/>
                </a:solidFill>
                <a:latin typeface="Calibri Light" panose="020F0302020204030204" pitchFamily="34" charset="0"/>
              </a:rPr>
              <a:t>work practices </a:t>
            </a:r>
            <a:r>
              <a:rPr lang="en-US" altLang="en-US" sz="3200" dirty="0">
                <a:latin typeface="Calibri Light" panose="020F0302020204030204" pitchFamily="34" charset="0"/>
              </a:rPr>
              <a:t>that reduce the hazards</a:t>
            </a:r>
          </a:p>
          <a:p>
            <a:pPr marL="914400" lvl="1" indent="-457200"/>
            <a:r>
              <a:rPr lang="en-US" altLang="en-US" sz="3200" dirty="0">
                <a:latin typeface="Calibri Light" panose="020F0302020204030204" pitchFamily="34" charset="0"/>
              </a:rPr>
              <a:t>Find ergonomic </a:t>
            </a:r>
            <a:r>
              <a:rPr lang="en-US" altLang="en-US" sz="3200" dirty="0">
                <a:solidFill>
                  <a:srgbClr val="FF0000"/>
                </a:solidFill>
                <a:latin typeface="Calibri Light" panose="020F0302020204030204" pitchFamily="34" charset="0"/>
              </a:rPr>
              <a:t>tools/equipment</a:t>
            </a:r>
            <a:r>
              <a:rPr lang="en-US" altLang="en-US" sz="3200" dirty="0">
                <a:latin typeface="Calibri Light" panose="020F0302020204030204" pitchFamily="34" charset="0"/>
              </a:rPr>
              <a:t> to rent or purchase</a:t>
            </a:r>
          </a:p>
          <a:p>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8889253" y="171933"/>
            <a:ext cx="3159407" cy="2076126"/>
          </a:xfrm>
          <a:prstGeom prst="rect">
            <a:avLst/>
          </a:prstGeom>
        </p:spPr>
      </p:pic>
    </p:spTree>
    <p:extLst>
      <p:ext uri="{BB962C8B-B14F-4D97-AF65-F5344CB8AC3E}">
        <p14:creationId xmlns:p14="http://schemas.microsoft.com/office/powerpoint/2010/main" val="1771581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592"/>
          <a:stretch/>
        </p:blipFill>
        <p:spPr>
          <a:xfrm>
            <a:off x="7533564" y="683650"/>
            <a:ext cx="4217158" cy="5994043"/>
          </a:xfrm>
          <a:prstGeom prst="rect">
            <a:avLst/>
          </a:prstGeom>
        </p:spPr>
      </p:pic>
      <p:sp>
        <p:nvSpPr>
          <p:cNvPr id="5" name="Rectangle 2"/>
          <p:cNvSpPr>
            <a:spLocks noGrp="1" noChangeArrowheads="1"/>
          </p:cNvSpPr>
          <p:nvPr>
            <p:ph type="title"/>
          </p:nvPr>
        </p:nvSpPr>
        <p:spPr>
          <a:xfrm>
            <a:off x="212651" y="271130"/>
            <a:ext cx="11185451" cy="575930"/>
          </a:xfrm>
        </p:spPr>
        <p:txBody>
          <a:bodyPr>
            <a:noAutofit/>
          </a:bodyPr>
          <a:lstStyle/>
          <a:p>
            <a:pPr eaLnBrk="1" hangingPunct="1"/>
            <a:r>
              <a:rPr lang="en-US" altLang="en-US" sz="3600" dirty="0">
                <a:latin typeface="+mn-lt"/>
              </a:rPr>
              <a:t>Reduce Force: Move Materials With Lifting Equipment</a:t>
            </a:r>
            <a:endParaRPr lang="en-US" altLang="en-US" sz="3600" u="sng" dirty="0">
              <a:latin typeface="+mn-lt"/>
            </a:endParaRPr>
          </a:p>
        </p:txBody>
      </p:sp>
      <p:sp>
        <p:nvSpPr>
          <p:cNvPr id="6" name="Rectangle 10"/>
          <p:cNvSpPr>
            <a:spLocks noGrp="1" noChangeArrowheads="1"/>
          </p:cNvSpPr>
          <p:nvPr>
            <p:ph type="body" sz="half" idx="1"/>
          </p:nvPr>
        </p:nvSpPr>
        <p:spPr bwMode="auto">
          <a:xfrm>
            <a:off x="212651" y="956930"/>
            <a:ext cx="6872130" cy="5120168"/>
          </a:xfrm>
          <a:prstGeom prst="rect">
            <a:avLst/>
          </a:prstGeom>
          <a:noFill/>
          <a:ln w="9525">
            <a:noFill/>
            <a:miter lim="800000"/>
            <a:headEnd/>
            <a:tailEnd/>
          </a:ln>
        </p:spPr>
        <p:txBody>
          <a:bodyPr wrap="square" lIns="105965" tIns="52983" rIns="105965" bIns="52983">
            <a:spAutoFit/>
          </a:bodyPr>
          <a:lstStyle/>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PLAN YOUR WORK</a:t>
            </a:r>
          </a:p>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USE ENGINEERING CONTROLS</a:t>
            </a:r>
          </a:p>
          <a:p>
            <a:pPr marL="1059654" lvl="1" indent="-529827">
              <a:buClr>
                <a:srgbClr val="009900"/>
              </a:buClr>
              <a:buFont typeface="Courier New" panose="02070309020205020404" pitchFamily="49" charset="0"/>
              <a:buChar char="o"/>
            </a:pPr>
            <a:r>
              <a:rPr lang="en-US" sz="3600" dirty="0">
                <a:solidFill>
                  <a:srgbClr val="009900"/>
                </a:solidFill>
                <a:ea typeface="Calibri" panose="020F0502020204030204" pitchFamily="34" charset="0"/>
                <a:cs typeface="Times New Roman" panose="02020603050405020304" pitchFamily="18" charset="0"/>
              </a:rPr>
              <a:t>Lift assist</a:t>
            </a:r>
            <a:r>
              <a:rPr lang="en-US" sz="3600" i="1" dirty="0">
                <a:solidFill>
                  <a:srgbClr val="009900"/>
                </a:solidFill>
                <a:ea typeface="Calibri" panose="020F0502020204030204" pitchFamily="34" charset="0"/>
                <a:cs typeface="Times New Roman" panose="02020603050405020304" pitchFamily="18" charset="0"/>
              </a:rPr>
              <a:t> </a:t>
            </a:r>
            <a:r>
              <a:rPr lang="en-US" sz="3600" dirty="0">
                <a:solidFill>
                  <a:prstClr val="black"/>
                </a:solidFill>
                <a:ea typeface="Calibri" panose="020F0502020204030204" pitchFamily="34" charset="0"/>
                <a:cs typeface="Times New Roman" panose="02020603050405020304" pitchFamily="18" charset="0"/>
              </a:rPr>
              <a:t>to lift large-sized, long, or heavy materials.</a:t>
            </a:r>
          </a:p>
          <a:p>
            <a:pPr marL="1059654" lvl="1" indent="-529827">
              <a:buClr>
                <a:srgbClr val="009900"/>
              </a:buClr>
              <a:buFont typeface="Courier New" panose="02070309020205020404" pitchFamily="49" charset="0"/>
              <a:buChar char="o"/>
            </a:pPr>
            <a:r>
              <a:rPr lang="en-US" sz="3600" dirty="0">
                <a:solidFill>
                  <a:srgbClr val="009900"/>
                </a:solidFill>
                <a:ea typeface="Calibri" panose="020F0502020204030204" pitchFamily="34" charset="0"/>
                <a:cs typeface="Times New Roman" panose="02020603050405020304" pitchFamily="18" charset="0"/>
              </a:rPr>
              <a:t>Lifting equipment </a:t>
            </a:r>
            <a:r>
              <a:rPr lang="en-US" sz="3600" dirty="0">
                <a:solidFill>
                  <a:prstClr val="black"/>
                </a:solidFill>
                <a:ea typeface="Calibri" panose="020F0502020204030204" pitchFamily="34" charset="0"/>
                <a:cs typeface="Times New Roman" panose="02020603050405020304" pitchFamily="18" charset="0"/>
              </a:rPr>
              <a:t>to transport loads, make fewer trips, and avoid carrying materials on your shoulder.</a:t>
            </a:r>
          </a:p>
          <a:p>
            <a:pPr marL="529827" indent="-264914">
              <a:spcBef>
                <a:spcPts val="695"/>
              </a:spcBef>
              <a:buClr>
                <a:srgbClr val="009900"/>
              </a:buClr>
              <a:buFont typeface="Arial" panose="020B0604020202020204" pitchFamily="34" charset="0"/>
              <a:buChar char="•"/>
            </a:pPr>
            <a:r>
              <a:rPr lang="en-US" sz="3600" i="1" dirty="0">
                <a:solidFill>
                  <a:prstClr val="black"/>
                </a:solidFill>
                <a:ea typeface="Calibri" panose="020F0502020204030204" pitchFamily="34" charset="0"/>
                <a:cs typeface="Times New Roman" panose="02020603050405020304" pitchFamily="18" charset="0"/>
              </a:rPr>
              <a:t> </a:t>
            </a:r>
            <a:r>
              <a:rPr lang="en-US" sz="3600" dirty="0">
                <a:solidFill>
                  <a:srgbClr val="009900"/>
                </a:solidFill>
                <a:ea typeface="Calibri" panose="020F0502020204030204" pitchFamily="34" charset="0"/>
                <a:cs typeface="Times New Roman" panose="02020603050405020304" pitchFamily="18" charset="0"/>
              </a:rPr>
              <a:t>KEEP FLOORS CLEAR</a:t>
            </a:r>
            <a:endParaRPr lang="en-US" sz="36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18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0820" y="400986"/>
            <a:ext cx="11510361" cy="694241"/>
          </a:xfrm>
        </p:spPr>
        <p:txBody>
          <a:bodyPr>
            <a:normAutofit fontScale="90000"/>
          </a:bodyPr>
          <a:lstStyle/>
          <a:p>
            <a:r>
              <a:rPr lang="en-US" dirty="0">
                <a:latin typeface="+mn-lt"/>
              </a:rPr>
              <a:t>Hierarchy of Ergonomic Controls to Reduce the Risk</a:t>
            </a:r>
          </a:p>
        </p:txBody>
      </p:sp>
      <p:pic>
        <p:nvPicPr>
          <p:cNvPr id="3" name="Picture 2"/>
          <p:cNvPicPr>
            <a:picLocks noChangeAspect="1"/>
          </p:cNvPicPr>
          <p:nvPr/>
        </p:nvPicPr>
        <p:blipFill>
          <a:blip r:embed="rId3"/>
          <a:stretch>
            <a:fillRect/>
          </a:stretch>
        </p:blipFill>
        <p:spPr>
          <a:xfrm>
            <a:off x="340821" y="1175241"/>
            <a:ext cx="11510361" cy="4678389"/>
          </a:xfrm>
          <a:prstGeom prst="rect">
            <a:avLst/>
          </a:prstGeom>
        </p:spPr>
      </p:pic>
    </p:spTree>
    <p:extLst>
      <p:ext uri="{BB962C8B-B14F-4D97-AF65-F5344CB8AC3E}">
        <p14:creationId xmlns:p14="http://schemas.microsoft.com/office/powerpoint/2010/main" val="64263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320" y="400984"/>
            <a:ext cx="10515600" cy="694241"/>
          </a:xfrm>
        </p:spPr>
        <p:txBody>
          <a:bodyPr>
            <a:normAutofit fontScale="90000"/>
          </a:bodyPr>
          <a:lstStyle/>
          <a:p>
            <a:r>
              <a:rPr lang="en-US" dirty="0"/>
              <a:t>Hierarchy of Ergonomic Controls</a:t>
            </a:r>
          </a:p>
        </p:txBody>
      </p:sp>
      <p:graphicFrame>
        <p:nvGraphicFramePr>
          <p:cNvPr id="7" name="Content Placeholder 3">
            <a:extLst>
              <a:ext uri="{FF2B5EF4-FFF2-40B4-BE49-F238E27FC236}">
                <a16:creationId xmlns:a16="http://schemas.microsoft.com/office/drawing/2014/main" id="{4DB9B055-9CCB-9C4F-8E13-A933726FB5EC}"/>
              </a:ext>
            </a:extLst>
          </p:cNvPr>
          <p:cNvGraphicFramePr>
            <a:graphicFrameLocks noGrp="1"/>
          </p:cNvGraphicFramePr>
          <p:nvPr>
            <p:ph idx="1"/>
          </p:nvPr>
        </p:nvGraphicFramePr>
        <p:xfrm>
          <a:off x="2946792" y="1184695"/>
          <a:ext cx="8850352" cy="4835236"/>
        </p:xfrm>
        <a:graphic>
          <a:graphicData uri="http://schemas.openxmlformats.org/drawingml/2006/table">
            <a:tbl>
              <a:tblPr firstRow="1" bandRow="1">
                <a:tableStyleId>{2D5ABB26-0587-4C30-8999-92F81FD0307C}</a:tableStyleId>
              </a:tblPr>
              <a:tblGrid>
                <a:gridCol w="2212588">
                  <a:extLst>
                    <a:ext uri="{9D8B030D-6E8A-4147-A177-3AD203B41FA5}">
                      <a16:colId xmlns:a16="http://schemas.microsoft.com/office/drawing/2014/main" val="4171083748"/>
                    </a:ext>
                  </a:extLst>
                </a:gridCol>
                <a:gridCol w="2212588">
                  <a:extLst>
                    <a:ext uri="{9D8B030D-6E8A-4147-A177-3AD203B41FA5}">
                      <a16:colId xmlns:a16="http://schemas.microsoft.com/office/drawing/2014/main" val="531284544"/>
                    </a:ext>
                  </a:extLst>
                </a:gridCol>
                <a:gridCol w="2212588">
                  <a:extLst>
                    <a:ext uri="{9D8B030D-6E8A-4147-A177-3AD203B41FA5}">
                      <a16:colId xmlns:a16="http://schemas.microsoft.com/office/drawing/2014/main" val="1691478805"/>
                    </a:ext>
                  </a:extLst>
                </a:gridCol>
                <a:gridCol w="2212588">
                  <a:extLst>
                    <a:ext uri="{9D8B030D-6E8A-4147-A177-3AD203B41FA5}">
                      <a16:colId xmlns:a16="http://schemas.microsoft.com/office/drawing/2014/main" val="656627429"/>
                    </a:ext>
                  </a:extLst>
                </a:gridCol>
              </a:tblGrid>
              <a:tr h="520154">
                <a:tc rowSpan="2">
                  <a:txBody>
                    <a:bodyPr/>
                    <a:lstStyle/>
                    <a:p>
                      <a:pPr algn="ctr"/>
                      <a:r>
                        <a:rPr lang="en-US" b="1" dirty="0"/>
                        <a:t>HOC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a:t>Ergonomic Hazards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0398019"/>
                  </a:ext>
                </a:extLst>
              </a:tr>
              <a:tr h="1008406">
                <a:tc vMerge="1">
                  <a:txBody>
                    <a:bodyPr/>
                    <a:lstStyle/>
                    <a:p>
                      <a:endParaRPr lang="en-US" dirty="0"/>
                    </a:p>
                  </a:txBody>
                  <a:tcPr/>
                </a:tc>
                <a:tc>
                  <a:txBody>
                    <a:bodyPr/>
                    <a:lstStyle/>
                    <a:p>
                      <a:pPr algn="ctr"/>
                      <a:r>
                        <a:rPr lang="en-US" b="1" dirty="0"/>
                        <a:t>Manual material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Work below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Arms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62415"/>
                  </a:ext>
                </a:extLst>
              </a:tr>
              <a:tr h="826669">
                <a:tc>
                  <a:txBody>
                    <a:bodyPr/>
                    <a:lstStyle/>
                    <a:p>
                      <a:pPr algn="ctr"/>
                      <a:r>
                        <a:rPr lang="en-US" b="1" dirty="0">
                          <a:solidFill>
                            <a:schemeClr val="bg1"/>
                          </a:solidFill>
                        </a:rPr>
                        <a:t>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dirty="0"/>
                        <a:t>Use mechanical assist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Preassemble at shop/in field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Mechanical assist: scissor lift, hoist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46329"/>
                  </a:ext>
                </a:extLst>
              </a:tr>
              <a:tr h="826669">
                <a:tc>
                  <a:txBody>
                    <a:bodyPr/>
                    <a:lstStyle/>
                    <a:p>
                      <a:pPr algn="ctr"/>
                      <a:r>
                        <a:rPr lang="en-US" b="1" dirty="0">
                          <a:solidFill>
                            <a:schemeClr val="bg1"/>
                          </a:solidFill>
                        </a:rPr>
                        <a:t>Work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dirty="0"/>
                        <a:t>Position material close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Raise height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Assemble at waist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615404"/>
                  </a:ext>
                </a:extLst>
              </a:tr>
              <a:tr h="826669">
                <a:tc>
                  <a:txBody>
                    <a:bodyPr/>
                    <a:lstStyle/>
                    <a:p>
                      <a:pPr algn="ctr"/>
                      <a:r>
                        <a:rPr lang="en-US" b="1" dirty="0">
                          <a:solidFill>
                            <a:schemeClr val="bg1"/>
                          </a:solidFill>
                        </a:rPr>
                        <a:t>Scheduling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dirty="0"/>
                        <a:t>Assign more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104009"/>
                  </a:ext>
                </a:extLst>
              </a:tr>
              <a:tr h="826669">
                <a:tc>
                  <a:txBody>
                    <a:bodyPr/>
                    <a:lstStyle/>
                    <a:p>
                      <a:pPr algn="ctr"/>
                      <a:r>
                        <a:rPr lang="en-US" b="1" dirty="0">
                          <a:solidFill>
                            <a:schemeClr val="bg1"/>
                          </a:solidFill>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t>Stretch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Knee pads, stretch after task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48158"/>
                  </a:ext>
                </a:extLst>
              </a:tr>
            </a:tbl>
          </a:graphicData>
        </a:graphic>
      </p:graphicFrame>
      <p:cxnSp>
        <p:nvCxnSpPr>
          <p:cNvPr id="8" name="Straight Arrow Connector 7"/>
          <p:cNvCxnSpPr/>
          <p:nvPr/>
        </p:nvCxnSpPr>
        <p:spPr>
          <a:xfrm flipH="1" flipV="1">
            <a:off x="968195" y="2447549"/>
            <a:ext cx="17565" cy="3172917"/>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1835" y="2713724"/>
            <a:ext cx="10053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BEST</a:t>
            </a:r>
          </a:p>
        </p:txBody>
      </p:sp>
      <p:sp>
        <p:nvSpPr>
          <p:cNvPr id="10" name="TextBox 9"/>
          <p:cNvSpPr txBox="1"/>
          <p:nvPr/>
        </p:nvSpPr>
        <p:spPr>
          <a:xfrm>
            <a:off x="1074882" y="3540005"/>
            <a:ext cx="14592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BETTER</a:t>
            </a:r>
          </a:p>
        </p:txBody>
      </p:sp>
      <p:sp>
        <p:nvSpPr>
          <p:cNvPr id="11" name="TextBox 10"/>
          <p:cNvSpPr txBox="1"/>
          <p:nvPr/>
        </p:nvSpPr>
        <p:spPr>
          <a:xfrm>
            <a:off x="1175166" y="4366286"/>
            <a:ext cx="12586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GOOD</a:t>
            </a:r>
          </a:p>
        </p:txBody>
      </p:sp>
      <p:sp>
        <p:nvSpPr>
          <p:cNvPr id="12" name="TextBox 11"/>
          <p:cNvSpPr txBox="1"/>
          <p:nvPr/>
        </p:nvSpPr>
        <p:spPr>
          <a:xfrm>
            <a:off x="1461302" y="5064230"/>
            <a:ext cx="6864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OK</a:t>
            </a:r>
          </a:p>
        </p:txBody>
      </p:sp>
      <p:sp>
        <p:nvSpPr>
          <p:cNvPr id="13" name="TextBox 12"/>
          <p:cNvSpPr txBox="1"/>
          <p:nvPr/>
        </p:nvSpPr>
        <p:spPr>
          <a:xfrm>
            <a:off x="112439" y="5600362"/>
            <a:ext cx="2697726" cy="523220"/>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Reduction of risk</a:t>
            </a:r>
          </a:p>
        </p:txBody>
      </p:sp>
    </p:spTree>
    <p:extLst>
      <p:ext uri="{BB962C8B-B14F-4D97-AF65-F5344CB8AC3E}">
        <p14:creationId xmlns:p14="http://schemas.microsoft.com/office/powerpoint/2010/main" val="3970686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8175"/>
            <a:ext cx="10515600" cy="1230593"/>
          </a:xfrm>
        </p:spPr>
        <p:txBody>
          <a:bodyPr>
            <a:normAutofit fontScale="90000"/>
          </a:bodyPr>
          <a:lstStyle/>
          <a:p>
            <a:r>
              <a:rPr lang="en-US" dirty="0"/>
              <a:t>Ergonomic topics on safety forms and checklists</a:t>
            </a:r>
            <a:br>
              <a:rPr lang="en-US" dirty="0"/>
            </a:br>
            <a:r>
              <a:rPr lang="en-US" dirty="0"/>
              <a:t>Example of a site-specific safety plan</a:t>
            </a:r>
          </a:p>
        </p:txBody>
      </p:sp>
      <p:pic>
        <p:nvPicPr>
          <p:cNvPr id="4" name="Content Placeholder 3"/>
          <p:cNvPicPr>
            <a:picLocks noGrp="1" noChangeAspect="1"/>
          </p:cNvPicPr>
          <p:nvPr>
            <p:ph idx="1"/>
          </p:nvPr>
        </p:nvPicPr>
        <p:blipFill>
          <a:blip r:embed="rId3"/>
          <a:stretch>
            <a:fillRect/>
          </a:stretch>
        </p:blipFill>
        <p:spPr>
          <a:xfrm>
            <a:off x="838200" y="1595718"/>
            <a:ext cx="10140706" cy="4159130"/>
          </a:xfrm>
          <a:prstGeom prst="rect">
            <a:avLst/>
          </a:prstGeom>
          <a:ln w="3175">
            <a:solidFill>
              <a:schemeClr val="tx1"/>
            </a:solidFill>
          </a:ln>
        </p:spPr>
      </p:pic>
      <p:sp>
        <p:nvSpPr>
          <p:cNvPr id="3" name="TextBox 2">
            <a:extLst>
              <a:ext uri="{FF2B5EF4-FFF2-40B4-BE49-F238E27FC236}">
                <a16:creationId xmlns:a16="http://schemas.microsoft.com/office/drawing/2014/main" id="{6E8A1DB5-D2E5-478D-ABDD-C6B609B02FD4}"/>
              </a:ext>
            </a:extLst>
          </p:cNvPr>
          <p:cNvSpPr txBox="1"/>
          <p:nvPr/>
        </p:nvSpPr>
        <p:spPr>
          <a:xfrm>
            <a:off x="1674554" y="5754848"/>
            <a:ext cx="1051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worksheets to help you create your site-specific safety plan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www.bestbuiltplans.org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15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9943"/>
          <a:stretch/>
        </p:blipFill>
        <p:spPr>
          <a:xfrm>
            <a:off x="394020" y="1093126"/>
            <a:ext cx="10959780" cy="5063948"/>
          </a:xfrm>
          <a:prstGeom prst="rect">
            <a:avLst/>
          </a:prstGeom>
        </p:spPr>
      </p:pic>
      <p:sp>
        <p:nvSpPr>
          <p:cNvPr id="5" name="Title 1"/>
          <p:cNvSpPr txBox="1">
            <a:spLocks noGrp="1"/>
          </p:cNvSpPr>
          <p:nvPr>
            <p:ph type="title"/>
          </p:nvPr>
        </p:nvSpPr>
        <p:spPr>
          <a:xfrm>
            <a:off x="838200" y="365126"/>
            <a:ext cx="10515600" cy="761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prstClr val="black"/>
                </a:solidFill>
                <a:latin typeface="Calibri" panose="020F0502020204030204"/>
              </a:rPr>
              <a:t>NIOSH Lifting Equation</a:t>
            </a:r>
          </a:p>
        </p:txBody>
      </p:sp>
      <p:pic>
        <p:nvPicPr>
          <p:cNvPr id="6" name="Picture 5"/>
          <p:cNvPicPr>
            <a:picLocks noChangeAspect="1"/>
          </p:cNvPicPr>
          <p:nvPr/>
        </p:nvPicPr>
        <p:blipFill>
          <a:blip r:embed="rId4"/>
          <a:stretch>
            <a:fillRect/>
          </a:stretch>
        </p:blipFill>
        <p:spPr>
          <a:xfrm>
            <a:off x="1544739" y="6157074"/>
            <a:ext cx="8449788" cy="640135"/>
          </a:xfrm>
          <a:prstGeom prst="rect">
            <a:avLst/>
          </a:prstGeom>
        </p:spPr>
      </p:pic>
    </p:spTree>
    <p:extLst>
      <p:ext uri="{BB962C8B-B14F-4D97-AF65-F5344CB8AC3E}">
        <p14:creationId xmlns:p14="http://schemas.microsoft.com/office/powerpoint/2010/main" val="9791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12" y="913369"/>
            <a:ext cx="6634599" cy="786384"/>
          </a:xfrm>
        </p:spPr>
        <p:txBody>
          <a:bodyPr>
            <a:normAutofit fontScale="90000"/>
          </a:bodyPr>
          <a:lstStyle/>
          <a:p>
            <a:r>
              <a:rPr lang="en-US" sz="4400" b="1" dirty="0">
                <a:solidFill>
                  <a:schemeClr val="tx1"/>
                </a:solidFill>
                <a:latin typeface="Calibri Light" panose="020F0302020204030204" pitchFamily="34" charset="0"/>
              </a:rPr>
              <a:t>Knowledge &amp; Awareness</a:t>
            </a:r>
            <a:br>
              <a:rPr lang="en-US" sz="4400" b="1" dirty="0">
                <a:solidFill>
                  <a:schemeClr val="tx1"/>
                </a:solidFill>
                <a:latin typeface="Calibri Light" panose="020F0302020204030204" pitchFamily="34" charset="0"/>
              </a:rPr>
            </a:br>
            <a:r>
              <a:rPr lang="en-US" sz="4400" dirty="0">
                <a:solidFill>
                  <a:schemeClr val="tx1"/>
                </a:solidFill>
                <a:latin typeface="Calibri Light" panose="020F0302020204030204" pitchFamily="34" charset="0"/>
              </a:rPr>
              <a:t> (element #4)</a:t>
            </a:r>
          </a:p>
        </p:txBody>
      </p:sp>
      <p:sp>
        <p:nvSpPr>
          <p:cNvPr id="3" name="Content Placeholder 2"/>
          <p:cNvSpPr>
            <a:spLocks noGrp="1"/>
          </p:cNvSpPr>
          <p:nvPr>
            <p:ph idx="1"/>
          </p:nvPr>
        </p:nvSpPr>
        <p:spPr>
          <a:xfrm>
            <a:off x="304083" y="2098043"/>
            <a:ext cx="11749741" cy="4874362"/>
          </a:xfrm>
        </p:spPr>
        <p:txBody>
          <a:bodyPr/>
          <a:lstStyle/>
          <a:p>
            <a:pPr>
              <a:buFont typeface="Arial" panose="020B0604020202020204" pitchFamily="34" charset="0"/>
              <a:buChar char="•"/>
            </a:pPr>
            <a:r>
              <a:rPr lang="en-US" sz="2400" dirty="0">
                <a:latin typeface="Calibri Light" panose="020F0302020204030204" pitchFamily="34" charset="0"/>
              </a:rPr>
              <a:t>What do workers and management need to know about ergonomics?</a:t>
            </a:r>
          </a:p>
          <a:p>
            <a:pPr lvl="1">
              <a:buFont typeface="Calibri Light" panose="020F0302020204030204" pitchFamily="34" charset="0"/>
              <a:buChar char="‒"/>
            </a:pPr>
            <a:r>
              <a:rPr lang="en-US" sz="2000" dirty="0">
                <a:latin typeface="Calibri Light" panose="020F0302020204030204" pitchFamily="34" charset="0"/>
              </a:rPr>
              <a:t> The physical risks (aspects of tasks that cause undue stress on body)</a:t>
            </a:r>
          </a:p>
          <a:p>
            <a:pPr lvl="1">
              <a:buFont typeface="Calibri Light" panose="020F0302020204030204" pitchFamily="34" charset="0"/>
              <a:buChar char="‒"/>
            </a:pPr>
            <a:r>
              <a:rPr lang="en-US" sz="2000" dirty="0">
                <a:latin typeface="Calibri Light" panose="020F0302020204030204" pitchFamily="34" charset="0"/>
              </a:rPr>
              <a:t> Job-specific hazards (recognize risks of tasks)</a:t>
            </a:r>
          </a:p>
          <a:p>
            <a:pPr lvl="1">
              <a:buFont typeface="Calibri Light" panose="020F0302020204030204" pitchFamily="34" charset="0"/>
              <a:buChar char="‒"/>
            </a:pPr>
            <a:r>
              <a:rPr lang="en-US" sz="2000" dirty="0">
                <a:latin typeface="Calibri Light" panose="020F0302020204030204" pitchFamily="34" charset="0"/>
              </a:rPr>
              <a:t> Prevention – controls (potential solutions)</a:t>
            </a:r>
          </a:p>
          <a:p>
            <a:r>
              <a:rPr lang="en-US" sz="2400" dirty="0">
                <a:latin typeface="Calibri Light" panose="020F0302020204030204" pitchFamily="34" charset="0"/>
              </a:rPr>
              <a:t>Worker ergonomic training program that includes in-class lecture and hands-on &amp; computer/app-based training components (</a:t>
            </a:r>
            <a:r>
              <a:rPr lang="en-US" sz="2400" dirty="0">
                <a:hlinkClick r:id="rId3"/>
              </a:rPr>
              <a:t>www.cpwr.com/research/research-practice-library/construction-ergonomic-research-solutions</a:t>
            </a:r>
            <a:r>
              <a:rPr lang="en-US" sz="2400" dirty="0"/>
              <a:t>)</a:t>
            </a:r>
            <a:endParaRPr lang="en-US" sz="2400" dirty="0">
              <a:latin typeface="Calibri Light" panose="020F0302020204030204" pitchFamily="34" charset="0"/>
            </a:endParaRPr>
          </a:p>
          <a:p>
            <a:pPr marL="914400" lvl="2" indent="0">
              <a:buNone/>
            </a:pPr>
            <a:endParaRPr lang="en-US" dirty="0"/>
          </a:p>
        </p:txBody>
      </p:sp>
      <p:pic>
        <p:nvPicPr>
          <p:cNvPr id="6" name="Picture 5"/>
          <p:cNvPicPr>
            <a:picLocks noChangeAspect="1"/>
          </p:cNvPicPr>
          <p:nvPr/>
        </p:nvPicPr>
        <p:blipFill>
          <a:blip r:embed="rId4"/>
          <a:stretch>
            <a:fillRect/>
          </a:stretch>
        </p:blipFill>
        <p:spPr>
          <a:xfrm>
            <a:off x="8894417" y="98020"/>
            <a:ext cx="3159407" cy="2076126"/>
          </a:xfrm>
          <a:prstGeom prst="rect">
            <a:avLst/>
          </a:prstGeom>
        </p:spPr>
      </p:pic>
    </p:spTree>
    <p:extLst>
      <p:ext uri="{BB962C8B-B14F-4D97-AF65-F5344CB8AC3E}">
        <p14:creationId xmlns:p14="http://schemas.microsoft.com/office/powerpoint/2010/main" val="1961544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43"/>
          <p:cNvSpPr txBox="1">
            <a:spLocks noChangeArrowheads="1"/>
          </p:cNvSpPr>
          <p:nvPr/>
        </p:nvSpPr>
        <p:spPr bwMode="auto">
          <a:xfrm>
            <a:off x="482961" y="1066916"/>
            <a:ext cx="11300653" cy="15388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1 person </a:t>
            </a:r>
            <a:r>
              <a:rPr kumimoji="0" lang="en-US" sz="2800" b="0" i="0" u="none" strike="noStrike" kern="1200" cap="none" spc="0" normalizeH="0" baseline="0" noProof="0" dirty="0">
                <a:ln>
                  <a:noFill/>
                </a:ln>
                <a:solidFill>
                  <a:srgbClr val="FF0000"/>
                </a:solidFill>
                <a:effectLst/>
                <a:uLnTx/>
                <a:uFillTx/>
                <a:latin typeface="Calibri Light" panose="020F0302020204030204"/>
                <a:ea typeface="+mn-ea"/>
                <a:cs typeface="Times New Roman" pitchFamily="18" charset="0"/>
              </a:rPr>
              <a:t>ideally</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lifting no more than 50 pounds</a:t>
            </a: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C</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arrying heavy objects no more than 100 feet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Keep work involving objects weighing more than 25 pounds at waist height</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915" name="Rectangle 44"/>
          <p:cNvSpPr>
            <a:spLocks noGrp="1" noChangeArrowheads="1"/>
          </p:cNvSpPr>
          <p:nvPr>
            <p:ph type="title"/>
          </p:nvPr>
        </p:nvSpPr>
        <p:spPr>
          <a:xfrm>
            <a:off x="482961" y="390950"/>
            <a:ext cx="11061339" cy="980650"/>
          </a:xfrm>
        </p:spPr>
        <p:txBody>
          <a:bodyPr>
            <a:normAutofit fontScale="90000"/>
          </a:bodyPr>
          <a:lstStyle/>
          <a:p>
            <a:pPr eaLnBrk="1" hangingPunct="1"/>
            <a:r>
              <a:rPr lang="en-US" altLang="en-US" dirty="0"/>
              <a:t>High Force: Make sure workers are properly trained</a:t>
            </a:r>
            <a:br>
              <a:rPr lang="en-US" altLang="en-US" dirty="0"/>
            </a:br>
            <a:endParaRPr lang="en-US" altLang="en-US" dirty="0"/>
          </a:p>
        </p:txBody>
      </p:sp>
      <p:pic>
        <p:nvPicPr>
          <p:cNvPr id="2" name="Picture 1"/>
          <p:cNvPicPr>
            <a:picLocks noChangeAspect="1"/>
          </p:cNvPicPr>
          <p:nvPr/>
        </p:nvPicPr>
        <p:blipFill>
          <a:blip r:embed="rId3"/>
          <a:stretch>
            <a:fillRect/>
          </a:stretch>
        </p:blipFill>
        <p:spPr>
          <a:xfrm>
            <a:off x="3419214" y="4108544"/>
            <a:ext cx="2883658" cy="1835055"/>
          </a:xfrm>
          <a:prstGeom prst="rect">
            <a:avLst/>
          </a:prstGeom>
        </p:spPr>
      </p:pic>
      <p:pic>
        <p:nvPicPr>
          <p:cNvPr id="3" name="Picture 2"/>
          <p:cNvPicPr>
            <a:picLocks noChangeAspect="1"/>
          </p:cNvPicPr>
          <p:nvPr/>
        </p:nvPicPr>
        <p:blipFill>
          <a:blip r:embed="rId4"/>
          <a:stretch>
            <a:fillRect/>
          </a:stretch>
        </p:blipFill>
        <p:spPr>
          <a:xfrm>
            <a:off x="258110" y="2848901"/>
            <a:ext cx="2952376" cy="173831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445" t="28666" r="48444" b="23926"/>
          <a:stretch/>
        </p:blipFill>
        <p:spPr>
          <a:xfrm rot="5400000">
            <a:off x="6786113" y="4645464"/>
            <a:ext cx="1325924" cy="127034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1073" t="26902" r="51937" b="32814"/>
          <a:stretch/>
        </p:blipFill>
        <p:spPr>
          <a:xfrm rot="5400000">
            <a:off x="8095596" y="4710479"/>
            <a:ext cx="1345591" cy="109906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19" t="24627" r="37758" b="45447"/>
          <a:stretch/>
        </p:blipFill>
        <p:spPr>
          <a:xfrm rot="5400000">
            <a:off x="10287518" y="4193866"/>
            <a:ext cx="2513563" cy="985903"/>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222" t="25555" r="43889" b="29753"/>
          <a:stretch/>
        </p:blipFill>
        <p:spPr>
          <a:xfrm rot="5400000">
            <a:off x="9115822" y="4209990"/>
            <a:ext cx="2137628" cy="1329590"/>
          </a:xfrm>
          <a:prstGeom prst="rect">
            <a:avLst/>
          </a:prstGeom>
        </p:spPr>
      </p:pic>
      <p:sp>
        <p:nvSpPr>
          <p:cNvPr id="7" name="TextBox 6"/>
          <p:cNvSpPr txBox="1"/>
          <p:nvPr/>
        </p:nvSpPr>
        <p:spPr>
          <a:xfrm>
            <a:off x="7794080" y="2951113"/>
            <a:ext cx="3451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One-person lift: small heavy object</a:t>
            </a:r>
          </a:p>
        </p:txBody>
      </p:sp>
      <p:sp>
        <p:nvSpPr>
          <p:cNvPr id="8" name="TextBox 7"/>
          <p:cNvSpPr txBox="1"/>
          <p:nvPr/>
        </p:nvSpPr>
        <p:spPr>
          <a:xfrm>
            <a:off x="148532" y="5260011"/>
            <a:ext cx="3203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Two-person lift: 2-10’ long poles</a:t>
            </a:r>
          </a:p>
        </p:txBody>
      </p:sp>
      <p:sp>
        <p:nvSpPr>
          <p:cNvPr id="13" name="Rectangle 12"/>
          <p:cNvSpPr/>
          <p:nvPr/>
        </p:nvSpPr>
        <p:spPr>
          <a:xfrm>
            <a:off x="202245" y="4511429"/>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4" name="Rectangle 13"/>
          <p:cNvSpPr/>
          <p:nvPr/>
        </p:nvSpPr>
        <p:spPr>
          <a:xfrm>
            <a:off x="3351909" y="5889083"/>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5" name="Rectangle 14"/>
          <p:cNvSpPr/>
          <p:nvPr/>
        </p:nvSpPr>
        <p:spPr>
          <a:xfrm>
            <a:off x="6302872" y="5937774"/>
            <a:ext cx="5632892"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Healthy Work Center, Washington University School of Medicine in St. Louis</a:t>
            </a:r>
          </a:p>
        </p:txBody>
      </p:sp>
    </p:spTree>
    <p:extLst>
      <p:ext uri="{BB962C8B-B14F-4D97-AF65-F5344CB8AC3E}">
        <p14:creationId xmlns:p14="http://schemas.microsoft.com/office/powerpoint/2010/main" val="119961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i="1" dirty="0">
                <a:latin typeface="+mn-lt"/>
                <a:ea typeface="Calibri" panose="020F0502020204030204" pitchFamily="34" charset="0"/>
                <a:cs typeface="Times New Roman" panose="02020603050405020304" pitchFamily="18" charset="0"/>
              </a:rPr>
              <a:t>Awkward Posture:</a:t>
            </a:r>
            <a:br>
              <a:rPr lang="en-US" i="1" dirty="0">
                <a:latin typeface="+mn-lt"/>
                <a:ea typeface="Calibri" panose="020F0502020204030204" pitchFamily="34" charset="0"/>
                <a:cs typeface="Times New Roman" panose="02020603050405020304" pitchFamily="18" charset="0"/>
              </a:rPr>
            </a:br>
            <a:r>
              <a:rPr lang="en-US" i="1" dirty="0">
                <a:latin typeface="+mn-lt"/>
                <a:ea typeface="Calibri" panose="020F0502020204030204" pitchFamily="34" charset="0"/>
                <a:cs typeface="Times New Roman" panose="02020603050405020304" pitchFamily="18" charset="0"/>
              </a:rPr>
              <a:t>Ground-Level WORK </a:t>
            </a:r>
            <a:r>
              <a:rPr lang="en-US" b="1" i="1" dirty="0">
                <a:latin typeface="Calibri"/>
                <a:ea typeface="Calibri" panose="020F0502020204030204" pitchFamily="34" charset="0"/>
                <a:cs typeface="Times New Roman" panose="02020603050405020304" pitchFamily="18" charset="0"/>
              </a:rPr>
              <a:t>–</a:t>
            </a:r>
            <a:r>
              <a:rPr lang="en-US" b="1" i="1" dirty="0">
                <a:latin typeface="+mn-lt"/>
                <a:ea typeface="Calibri" panose="020F0502020204030204" pitchFamily="34" charset="0"/>
                <a:cs typeface="Times New Roman" panose="02020603050405020304" pitchFamily="18" charset="0"/>
              </a:rPr>
              <a:t> </a:t>
            </a:r>
            <a:r>
              <a:rPr lang="en-US" i="1" dirty="0">
                <a:solidFill>
                  <a:srgbClr val="00B050"/>
                </a:solidFill>
                <a:latin typeface="+mn-lt"/>
                <a:ea typeface="Calibri" panose="020F0502020204030204" pitchFamily="34" charset="0"/>
                <a:cs typeface="Times New Roman" panose="02020603050405020304" pitchFamily="18" charset="0"/>
              </a:rPr>
              <a:t>“RAISE IT UP”</a:t>
            </a:r>
            <a:endParaRPr lang="en-US" dirty="0">
              <a:solidFill>
                <a:srgbClr val="00B050"/>
              </a:solidFill>
              <a:latin typeface="+mn-lt"/>
            </a:endParaRPr>
          </a:p>
        </p:txBody>
      </p:sp>
      <p:sp>
        <p:nvSpPr>
          <p:cNvPr id="5" name="TextBox 4"/>
          <p:cNvSpPr txBox="1"/>
          <p:nvPr/>
        </p:nvSpPr>
        <p:spPr>
          <a:xfrm>
            <a:off x="4448282" y="1690704"/>
            <a:ext cx="4577713" cy="3984986"/>
          </a:xfrm>
          <a:prstGeom prst="rect">
            <a:avLst/>
          </a:prstGeom>
          <a:noFill/>
        </p:spPr>
        <p:txBody>
          <a:bodyPr wrap="square" lIns="105965" tIns="52983" rIns="105965" bIns="52983" rtlCol="0">
            <a:spAutoFit/>
          </a:bodyPr>
          <a:lstStyle/>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When possible, bring material to waist height using a stand or a cart.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endParaRPr>
          </a:p>
          <a:p>
            <a:pPr marL="529827" marR="0" lvl="0" indent="-529827"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Adjust its position to get close to the task.</a:t>
            </a:r>
          </a:p>
        </p:txBody>
      </p:sp>
      <p:pic>
        <p:nvPicPr>
          <p:cNvPr id="6" name="Picture 5"/>
          <p:cNvPicPr>
            <a:picLocks noChangeAspect="1"/>
          </p:cNvPicPr>
          <p:nvPr/>
        </p:nvPicPr>
        <p:blipFill>
          <a:blip r:embed="rId3"/>
          <a:stretch>
            <a:fillRect/>
          </a:stretch>
        </p:blipFill>
        <p:spPr>
          <a:xfrm>
            <a:off x="9454739" y="1440894"/>
            <a:ext cx="1825911" cy="1065392"/>
          </a:xfrm>
          <a:prstGeom prst="rect">
            <a:avLst/>
          </a:prstGeom>
        </p:spPr>
      </p:pic>
      <p:pic>
        <p:nvPicPr>
          <p:cNvPr id="7" name="Picture 6"/>
          <p:cNvPicPr>
            <a:picLocks noChangeAspect="1"/>
          </p:cNvPicPr>
          <p:nvPr/>
        </p:nvPicPr>
        <p:blipFill>
          <a:blip r:embed="rId4"/>
          <a:stretch>
            <a:fillRect/>
          </a:stretch>
        </p:blipFill>
        <p:spPr>
          <a:xfrm>
            <a:off x="1684572" y="1440894"/>
            <a:ext cx="1825911" cy="106539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794" r="18382"/>
          <a:stretch/>
        </p:blipFill>
        <p:spPr>
          <a:xfrm>
            <a:off x="1196054" y="2506293"/>
            <a:ext cx="3252228" cy="311075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0294" t="14902" r="32795" b="26013"/>
          <a:stretch/>
        </p:blipFill>
        <p:spPr>
          <a:xfrm>
            <a:off x="9107452" y="2515346"/>
            <a:ext cx="2520471" cy="3113525"/>
          </a:xfrm>
          <a:prstGeom prst="rect">
            <a:avLst/>
          </a:prstGeom>
        </p:spPr>
      </p:pic>
      <p:sp>
        <p:nvSpPr>
          <p:cNvPr id="10" name="Rectangle 9"/>
          <p:cNvSpPr/>
          <p:nvPr/>
        </p:nvSpPr>
        <p:spPr>
          <a:xfrm>
            <a:off x="1145120" y="5597475"/>
            <a:ext cx="2365356" cy="260889"/>
          </a:xfrm>
          <a:prstGeom prst="rect">
            <a:avLst/>
          </a:prstGeom>
        </p:spPr>
        <p:txBody>
          <a:bodyPr wrap="square" lIns="105965" tIns="52983" rIns="105965" bIns="529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1" name="Rectangle 10"/>
          <p:cNvSpPr/>
          <p:nvPr/>
        </p:nvSpPr>
        <p:spPr>
          <a:xfrm>
            <a:off x="9025996" y="5597475"/>
            <a:ext cx="2365356" cy="260889"/>
          </a:xfrm>
          <a:prstGeom prst="rect">
            <a:avLst/>
          </a:prstGeom>
        </p:spPr>
        <p:txBody>
          <a:bodyPr wrap="square" lIns="105965" tIns="52983" rIns="105965" bIns="529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Tree>
    <p:extLst>
      <p:ext uri="{BB962C8B-B14F-4D97-AF65-F5344CB8AC3E}">
        <p14:creationId xmlns:p14="http://schemas.microsoft.com/office/powerpoint/2010/main" val="637140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04" y="266520"/>
            <a:ext cx="11866837" cy="894963"/>
          </a:xfrm>
        </p:spPr>
        <p:txBody>
          <a:bodyPr>
            <a:noAutofit/>
          </a:bodyPr>
          <a:lstStyle/>
          <a:p>
            <a:r>
              <a:rPr lang="en-US" sz="4000" dirty="0">
                <a:latin typeface="+mn-lt"/>
              </a:rPr>
              <a:t>Awkward Posture: </a:t>
            </a:r>
            <a:br>
              <a:rPr lang="en-US" sz="4000" dirty="0">
                <a:latin typeface="+mn-lt"/>
              </a:rPr>
            </a:br>
            <a:r>
              <a:rPr lang="en-US" sz="4000" dirty="0">
                <a:latin typeface="+mn-lt"/>
              </a:rPr>
              <a:t>Overhead Work</a:t>
            </a:r>
          </a:p>
        </p:txBody>
      </p:sp>
      <p:sp>
        <p:nvSpPr>
          <p:cNvPr id="4" name="TextBox 3"/>
          <p:cNvSpPr txBox="1"/>
          <p:nvPr/>
        </p:nvSpPr>
        <p:spPr>
          <a:xfrm>
            <a:off x="217604" y="1384209"/>
            <a:ext cx="6468267"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To avoid straining shoulders and low back, workers should:</a:t>
            </a:r>
            <a:r>
              <a:rPr kumimoji="0" lang="en-US" sz="3200" b="1"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Get as close to the task as possible.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Move the lift closer or move up on the ladder.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Use extended handled tools or tool extensions.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60606" y="549253"/>
            <a:ext cx="3327400" cy="24949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75" r="338"/>
          <a:stretch/>
        </p:blipFill>
        <p:spPr>
          <a:xfrm rot="5400000">
            <a:off x="8999493" y="553784"/>
            <a:ext cx="3298279" cy="2485843"/>
          </a:xfrm>
          <a:prstGeom prst="rect">
            <a:avLst/>
          </a:prstGeom>
        </p:spPr>
      </p:pic>
      <p:cxnSp>
        <p:nvCxnSpPr>
          <p:cNvPr id="9" name="Straight Connector 8"/>
          <p:cNvCxnSpPr/>
          <p:nvPr/>
        </p:nvCxnSpPr>
        <p:spPr>
          <a:xfrm>
            <a:off x="8365578" y="2650698"/>
            <a:ext cx="149186" cy="6985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349510" y="1964514"/>
            <a:ext cx="408755" cy="7556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80797" y="1796703"/>
            <a:ext cx="93567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998808" y="1796703"/>
            <a:ext cx="209335" cy="105917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822" t="7134" r="45515" b="4780"/>
          <a:stretch/>
        </p:blipFill>
        <p:spPr>
          <a:xfrm>
            <a:off x="8120252" y="3543530"/>
            <a:ext cx="2788906" cy="2974110"/>
          </a:xfrm>
          <a:prstGeom prst="rect">
            <a:avLst/>
          </a:prstGeom>
        </p:spPr>
      </p:pic>
      <p:sp>
        <p:nvSpPr>
          <p:cNvPr id="11" name="Rectangle 10"/>
          <p:cNvSpPr/>
          <p:nvPr/>
        </p:nvSpPr>
        <p:spPr>
          <a:xfrm rot="16200000">
            <a:off x="6841321" y="4915198"/>
            <a:ext cx="2365972" cy="230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a:off x="10926894" y="3400133"/>
            <a:ext cx="1041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of the UA</a:t>
            </a:r>
          </a:p>
        </p:txBody>
      </p:sp>
    </p:spTree>
    <p:extLst>
      <p:ext uri="{BB962C8B-B14F-4D97-AF65-F5344CB8AC3E}">
        <p14:creationId xmlns:p14="http://schemas.microsoft.com/office/powerpoint/2010/main" val="176174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90" y="316128"/>
            <a:ext cx="11415161" cy="761031"/>
          </a:xfrm>
        </p:spPr>
        <p:txBody>
          <a:bodyPr>
            <a:noAutofit/>
          </a:bodyPr>
          <a:lstStyle/>
          <a:p>
            <a:r>
              <a:rPr lang="en-US" sz="4000" dirty="0"/>
              <a:t>Soft tissue (i.e., ergonomic) injuries are common</a:t>
            </a:r>
            <a:endParaRPr lang="en-US" sz="4000" b="1" dirty="0"/>
          </a:p>
        </p:txBody>
      </p:sp>
      <p:sp>
        <p:nvSpPr>
          <p:cNvPr id="3" name="Content Placeholder 2"/>
          <p:cNvSpPr>
            <a:spLocks noGrp="1"/>
          </p:cNvSpPr>
          <p:nvPr>
            <p:ph idx="1"/>
          </p:nvPr>
        </p:nvSpPr>
        <p:spPr>
          <a:xfrm>
            <a:off x="529790" y="1077159"/>
            <a:ext cx="11270382" cy="2336601"/>
          </a:xfrm>
        </p:spPr>
        <p:txBody>
          <a:bodyPr>
            <a:normAutofit/>
          </a:bodyPr>
          <a:lstStyle/>
          <a:p>
            <a:r>
              <a:rPr lang="en-US" sz="3200" dirty="0">
                <a:latin typeface="+mj-lt"/>
              </a:rPr>
              <a:t>Ergonomic injuries include sprains, strains, and </a:t>
            </a:r>
            <a:r>
              <a:rPr lang="en-US" sz="3200" dirty="0" err="1">
                <a:latin typeface="+mj-lt"/>
              </a:rPr>
              <a:t>overexertions</a:t>
            </a:r>
            <a:r>
              <a:rPr lang="en-US" sz="3200" dirty="0"/>
              <a:t>:</a:t>
            </a:r>
          </a:p>
          <a:p>
            <a:pPr lvl="1">
              <a:buSzPct val="75000"/>
              <a:buFont typeface="Symbol" panose="05050102010706020507" pitchFamily="18" charset="2"/>
              <a:buChar char=""/>
            </a:pPr>
            <a:r>
              <a:rPr lang="en-US" sz="2800" dirty="0">
                <a:latin typeface="+mj-lt"/>
              </a:rPr>
              <a:t>Sprains and strains account for 27.3% of all nonfatal injuries in construction each year.</a:t>
            </a:r>
            <a:r>
              <a:rPr lang="en-US" sz="2800" baseline="30000" dirty="0">
                <a:latin typeface="+mj-lt"/>
              </a:rPr>
              <a:t>1</a:t>
            </a:r>
            <a:r>
              <a:rPr lang="en-US" sz="2800" dirty="0">
                <a:latin typeface="+mj-lt"/>
              </a:rPr>
              <a:t> </a:t>
            </a:r>
          </a:p>
          <a:p>
            <a:pPr lvl="1">
              <a:buSzPct val="75000"/>
              <a:buFont typeface="Symbol" panose="05050102010706020507" pitchFamily="18" charset="2"/>
              <a:buChar char=""/>
            </a:pPr>
            <a:r>
              <a:rPr lang="en-US" sz="2800" dirty="0">
                <a:latin typeface="+mj-lt"/>
              </a:rPr>
              <a:t>Lifetime risk of overexertion injuries is 21% for all construction trades, although many more suffer chronic pain.</a:t>
            </a:r>
            <a:r>
              <a:rPr lang="en-US" sz="2800" baseline="30000" dirty="0">
                <a:latin typeface="+mj-lt"/>
              </a:rPr>
              <a:t>2</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418" t="21858" r="28935" b="23935"/>
          <a:stretch/>
        </p:blipFill>
        <p:spPr>
          <a:xfrm>
            <a:off x="4020030" y="3692004"/>
            <a:ext cx="4238287" cy="220355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238"/>
          <a:stretch/>
        </p:blipFill>
        <p:spPr>
          <a:xfrm>
            <a:off x="9138667" y="3339735"/>
            <a:ext cx="2806284" cy="255582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32623"/>
          <a:stretch/>
        </p:blipFill>
        <p:spPr>
          <a:xfrm>
            <a:off x="385011" y="3372738"/>
            <a:ext cx="3021870" cy="2522820"/>
          </a:xfrm>
          <a:prstGeom prst="rect">
            <a:avLst/>
          </a:prstGeom>
        </p:spPr>
      </p:pic>
      <p:sp>
        <p:nvSpPr>
          <p:cNvPr id="4" name="Rectangle 3"/>
          <p:cNvSpPr/>
          <p:nvPr/>
        </p:nvSpPr>
        <p:spPr>
          <a:xfrm>
            <a:off x="68981" y="6171892"/>
            <a:ext cx="12192000" cy="553998"/>
          </a:xfrm>
          <a:prstGeom prst="rect">
            <a:avLst/>
          </a:prstGeom>
        </p:spPr>
        <p:txBody>
          <a:bodyPr wrap="square">
            <a:spAutoFit/>
          </a:bodyPr>
          <a:lstStyle/>
          <a:p>
            <a:r>
              <a:rPr lang="en-US" sz="1000" dirty="0">
                <a:solidFill>
                  <a:schemeClr val="bg1"/>
                </a:solidFill>
              </a:rPr>
              <a:t>1) Bureau of Labor Statistics. (2016). Table R1. Number of nonfatal occupational injuries and illnesses involving days away from work by industry and selected natures of injury or illness, private industry, 2014. http://www.bls.gov/iif/oshwc/osh/case/ostb4367.pdf.</a:t>
            </a:r>
          </a:p>
          <a:p>
            <a:r>
              <a:rPr lang="en-US" sz="1000" dirty="0">
                <a:solidFill>
                  <a:schemeClr val="bg1"/>
                </a:solidFill>
              </a:rPr>
              <a:t>2) Dong X, </a:t>
            </a:r>
            <a:r>
              <a:rPr lang="en-US" sz="1000" dirty="0" err="1">
                <a:solidFill>
                  <a:schemeClr val="bg1"/>
                </a:solidFill>
              </a:rPr>
              <a:t>Ringen</a:t>
            </a:r>
            <a:r>
              <a:rPr lang="en-US" sz="1000" dirty="0">
                <a:solidFill>
                  <a:schemeClr val="bg1"/>
                </a:solidFill>
              </a:rPr>
              <a:t> K, Welch L, Dement J. (2014). Risks of a lifetime in construction, Part I: traumatic injuries. </a:t>
            </a:r>
            <a:r>
              <a:rPr lang="en-US" sz="1000" i="1" dirty="0">
                <a:solidFill>
                  <a:schemeClr val="bg1"/>
                </a:solidFill>
              </a:rPr>
              <a:t>Am J of </a:t>
            </a:r>
            <a:r>
              <a:rPr lang="en-US" sz="1000" i="1" dirty="0" err="1">
                <a:solidFill>
                  <a:schemeClr val="bg1"/>
                </a:solidFill>
              </a:rPr>
              <a:t>Ind</a:t>
            </a:r>
            <a:r>
              <a:rPr lang="en-US" sz="1000" i="1" dirty="0">
                <a:solidFill>
                  <a:schemeClr val="bg1"/>
                </a:solidFill>
              </a:rPr>
              <a:t> Med</a:t>
            </a:r>
            <a:r>
              <a:rPr lang="en-US" sz="1000" dirty="0">
                <a:solidFill>
                  <a:schemeClr val="bg1"/>
                </a:solidFill>
              </a:rPr>
              <a:t>, 57(9): 973-83. https://doi.org/10.1002/ajim.22363.</a:t>
            </a:r>
          </a:p>
        </p:txBody>
      </p:sp>
      <p:sp>
        <p:nvSpPr>
          <p:cNvPr id="10" name="Rectangle 9"/>
          <p:cNvSpPr/>
          <p:nvPr/>
        </p:nvSpPr>
        <p:spPr>
          <a:xfrm>
            <a:off x="68981" y="5941060"/>
            <a:ext cx="2365972" cy="230832"/>
          </a:xfrm>
          <a:prstGeom prst="rect">
            <a:avLst/>
          </a:prstGeom>
        </p:spPr>
        <p:txBody>
          <a:bodyPr wrap="square">
            <a:spAutoFit/>
          </a:bodyPr>
          <a:lstStyle/>
          <a:p>
            <a:r>
              <a:rPr lang="en-US" sz="900" dirty="0"/>
              <a:t>Photos courtesy of the MCAA</a:t>
            </a:r>
          </a:p>
        </p:txBody>
      </p:sp>
    </p:spTree>
    <p:extLst>
      <p:ext uri="{BB962C8B-B14F-4D97-AF65-F5344CB8AC3E}">
        <p14:creationId xmlns:p14="http://schemas.microsoft.com/office/powerpoint/2010/main" val="2609010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7547"/>
          </a:xfrm>
        </p:spPr>
        <p:txBody>
          <a:bodyPr/>
          <a:lstStyle/>
          <a:p>
            <a:r>
              <a:rPr lang="en-US" dirty="0"/>
              <a:t>Other ergonomic risks</a:t>
            </a:r>
          </a:p>
        </p:txBody>
      </p:sp>
      <p:sp>
        <p:nvSpPr>
          <p:cNvPr id="3" name="Content Placeholder 2"/>
          <p:cNvSpPr>
            <a:spLocks noGrp="1"/>
          </p:cNvSpPr>
          <p:nvPr>
            <p:ph sz="half" idx="1"/>
          </p:nvPr>
        </p:nvSpPr>
        <p:spPr>
          <a:xfrm>
            <a:off x="838200" y="1345941"/>
            <a:ext cx="5181600" cy="1457221"/>
          </a:xfrm>
        </p:spPr>
        <p:txBody>
          <a:bodyPr/>
          <a:lstStyle/>
          <a:p>
            <a:pPr marL="0" indent="0">
              <a:buNone/>
            </a:pPr>
            <a:r>
              <a:rPr lang="en-US" b="1" dirty="0"/>
              <a:t>Contact Stress</a:t>
            </a:r>
          </a:p>
          <a:p>
            <a:r>
              <a:rPr lang="en-US" dirty="0"/>
              <a:t>Cushioned handles help relieve this pressure</a:t>
            </a:r>
          </a:p>
        </p:txBody>
      </p:sp>
      <p:sp>
        <p:nvSpPr>
          <p:cNvPr id="4" name="Content Placeholder 3"/>
          <p:cNvSpPr>
            <a:spLocks noGrp="1"/>
          </p:cNvSpPr>
          <p:nvPr>
            <p:ph sz="half" idx="2"/>
          </p:nvPr>
        </p:nvSpPr>
        <p:spPr>
          <a:xfrm>
            <a:off x="6172200" y="1263786"/>
            <a:ext cx="5181600" cy="4194175"/>
          </a:xfrm>
        </p:spPr>
        <p:txBody>
          <a:bodyPr/>
          <a:lstStyle/>
          <a:p>
            <a:pPr marL="0" indent="0">
              <a:buNone/>
            </a:pPr>
            <a:r>
              <a:rPr lang="en-US" b="1" dirty="0"/>
              <a:t>Vibration</a:t>
            </a:r>
            <a:endParaRPr lang="en-US" dirty="0"/>
          </a:p>
          <a:p>
            <a:pPr marL="0" indent="0">
              <a:buNone/>
            </a:pPr>
            <a:r>
              <a:rPr lang="en-US" dirty="0"/>
              <a:t>• Use tools with internal dampers</a:t>
            </a:r>
          </a:p>
          <a:p>
            <a:pPr marL="0" indent="0">
              <a:buNone/>
            </a:pPr>
            <a:r>
              <a:rPr lang="en-US" dirty="0"/>
              <a:t>• Alternate tasks</a:t>
            </a:r>
          </a:p>
          <a:p>
            <a:pPr marL="0" indent="0">
              <a:buNone/>
            </a:pPr>
            <a:r>
              <a:rPr lang="en-US" dirty="0"/>
              <a:t>• Wear anti-vibration gloves</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0902"/>
          <a:stretch/>
        </p:blipFill>
        <p:spPr>
          <a:xfrm>
            <a:off x="492689" y="2853810"/>
            <a:ext cx="3762531" cy="3062915"/>
          </a:xfrm>
          <a:prstGeom prst="rect">
            <a:avLst/>
          </a:prstGeom>
        </p:spPr>
      </p:pic>
      <p:sp>
        <p:nvSpPr>
          <p:cNvPr id="6" name="TextBox 5">
            <a:extLst>
              <a:ext uri="{FF2B5EF4-FFF2-40B4-BE49-F238E27FC236}">
                <a16:creationId xmlns:a16="http://schemas.microsoft.com/office/drawing/2014/main" id="{4FB9DA96-755B-48D1-A369-BF26A2CF2DD1}"/>
              </a:ext>
            </a:extLst>
          </p:cNvPr>
          <p:cNvSpPr txBox="1"/>
          <p:nvPr/>
        </p:nvSpPr>
        <p:spPr>
          <a:xfrm>
            <a:off x="5645791" y="3169431"/>
            <a:ext cx="5539436" cy="830997"/>
          </a:xfrm>
          <a:prstGeom prst="rect">
            <a:avLst/>
          </a:prstGeom>
          <a:noFill/>
        </p:spPr>
        <p:txBody>
          <a:bodyPr wrap="square" rtlCol="0">
            <a:spAutoFit/>
          </a:bodyPr>
          <a:lstStyle/>
          <a:p>
            <a:pPr>
              <a:defRPr/>
            </a:pPr>
            <a:r>
              <a:rPr lang="en-US" sz="2400" b="1" dirty="0">
                <a:solidFill>
                  <a:srgbClr val="FF0000"/>
                </a:solidFill>
              </a:rPr>
              <a:t>Budgeting for these tools and equipment can improve your ergonomics program</a:t>
            </a:r>
          </a:p>
        </p:txBody>
      </p:sp>
      <p:sp>
        <p:nvSpPr>
          <p:cNvPr id="8" name="Rectangle 7"/>
          <p:cNvSpPr/>
          <p:nvPr/>
        </p:nvSpPr>
        <p:spPr>
          <a:xfrm>
            <a:off x="483829" y="5876603"/>
            <a:ext cx="2032133" cy="230832"/>
          </a:xfrm>
          <a:prstGeom prst="rect">
            <a:avLst/>
          </a:prstGeom>
        </p:spPr>
        <p:txBody>
          <a:bodyPr wrap="square">
            <a:spAutoFit/>
          </a:bodyPr>
          <a:lstStyle/>
          <a:p>
            <a:pPr>
              <a:defRPr/>
            </a:pPr>
            <a:r>
              <a:rPr lang="en-US" sz="900" dirty="0">
                <a:solidFill>
                  <a:prstClr val="black"/>
                </a:solidFill>
              </a:rPr>
              <a:t>Photo courtesy of Milwaukee Tool</a:t>
            </a:r>
          </a:p>
        </p:txBody>
      </p:sp>
      <p:sp>
        <p:nvSpPr>
          <p:cNvPr id="9" name="Rectangle 8">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a:defRPr/>
            </a:pPr>
            <a:r>
              <a:rPr lang="en-US" sz="1100" dirty="0">
                <a:solidFill>
                  <a:prstClr val="white"/>
                </a:solidFill>
              </a:rPr>
              <a:t>Disclaimer: CPWR does not endorse any specific equipment or product. </a:t>
            </a:r>
          </a:p>
        </p:txBody>
      </p:sp>
      <p:sp>
        <p:nvSpPr>
          <p:cNvPr id="7" name="TextBox 6">
            <a:extLst>
              <a:ext uri="{FF2B5EF4-FFF2-40B4-BE49-F238E27FC236}">
                <a16:creationId xmlns:a16="http://schemas.microsoft.com/office/drawing/2014/main" id="{D9358870-3E1A-467B-ADFE-8C920D46C943}"/>
              </a:ext>
            </a:extLst>
          </p:cNvPr>
          <p:cNvSpPr txBox="1"/>
          <p:nvPr/>
        </p:nvSpPr>
        <p:spPr>
          <a:xfrm>
            <a:off x="5110843" y="4616067"/>
            <a:ext cx="6597327" cy="1384995"/>
          </a:xfrm>
          <a:prstGeom prst="rect">
            <a:avLst/>
          </a:prstGeom>
          <a:noFill/>
        </p:spPr>
        <p:txBody>
          <a:bodyPr wrap="square" rtlCol="0">
            <a:spAutoFit/>
          </a:bodyPr>
          <a:lstStyle/>
          <a:p>
            <a:pPr marL="285750" indent="-285750">
              <a:buFont typeface="Arial" panose="020B0604020202020204" pitchFamily="34" charset="0"/>
              <a:buChar char="•"/>
              <a:defRPr/>
            </a:pPr>
            <a:r>
              <a:rPr lang="en-US" sz="2800" dirty="0">
                <a:solidFill>
                  <a:prstClr val="black"/>
                </a:solidFill>
              </a:rPr>
              <a:t>Minimize manual materials handling - use work practices and lifting tools and equipment</a:t>
            </a:r>
          </a:p>
        </p:txBody>
      </p:sp>
      <p:sp>
        <p:nvSpPr>
          <p:cNvPr id="12" name="TextBox 11">
            <a:extLst>
              <a:ext uri="{FF2B5EF4-FFF2-40B4-BE49-F238E27FC236}">
                <a16:creationId xmlns:a16="http://schemas.microsoft.com/office/drawing/2014/main" id="{ABC42489-D6A1-4348-A239-CCDEE0521E48}"/>
              </a:ext>
            </a:extLst>
          </p:cNvPr>
          <p:cNvSpPr txBox="1"/>
          <p:nvPr/>
        </p:nvSpPr>
        <p:spPr>
          <a:xfrm>
            <a:off x="4431717" y="4000921"/>
            <a:ext cx="6097836" cy="707886"/>
          </a:xfrm>
          <a:prstGeom prst="rect">
            <a:avLst/>
          </a:prstGeom>
          <a:noFill/>
        </p:spPr>
        <p:txBody>
          <a:bodyPr wrap="square">
            <a:spAutoFit/>
          </a:bodyPr>
          <a:lstStyle/>
          <a:p>
            <a:pPr>
              <a:defRPr/>
            </a:pPr>
            <a:r>
              <a:rPr lang="en-US" sz="4000" dirty="0">
                <a:solidFill>
                  <a:prstClr val="black"/>
                </a:solidFill>
                <a:latin typeface="Calibri Light" panose="020F0302020204030204"/>
              </a:rPr>
              <a:t>Other risk: </a:t>
            </a:r>
            <a:r>
              <a:rPr lang="en-US" sz="2800" b="1" dirty="0">
                <a:solidFill>
                  <a:prstClr val="black"/>
                </a:solidFill>
              </a:rPr>
              <a:t>Disease spread </a:t>
            </a:r>
          </a:p>
        </p:txBody>
      </p:sp>
    </p:spTree>
    <p:extLst>
      <p:ext uri="{BB962C8B-B14F-4D97-AF65-F5344CB8AC3E}">
        <p14:creationId xmlns:p14="http://schemas.microsoft.com/office/powerpoint/2010/main" val="787459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212" y="877328"/>
            <a:ext cx="4595906" cy="840259"/>
          </a:xfrm>
        </p:spPr>
        <p:txBody>
          <a:bodyPr/>
          <a:lstStyle/>
          <a:p>
            <a:r>
              <a:rPr lang="en-US" sz="4400" b="1" dirty="0">
                <a:solidFill>
                  <a:schemeClr val="tx1"/>
                </a:solidFill>
                <a:latin typeface="Calibri Light" panose="020F0302020204030204" pitchFamily="34" charset="0"/>
              </a:rPr>
              <a:t>Review </a:t>
            </a:r>
            <a:r>
              <a:rPr lang="en-US" sz="3600" dirty="0">
                <a:solidFill>
                  <a:schemeClr val="tx1"/>
                </a:solidFill>
                <a:latin typeface="Calibri Light" panose="020F0302020204030204" pitchFamily="34" charset="0"/>
              </a:rPr>
              <a:t>(element #5)</a:t>
            </a:r>
            <a:endParaRPr lang="en-US" sz="44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644652" y="2256639"/>
            <a:ext cx="10765536" cy="3660067"/>
          </a:xfrm>
        </p:spPr>
        <p:txBody>
          <a:bodyPr>
            <a:normAutofit/>
          </a:bodyPr>
          <a:lstStyle/>
          <a:p>
            <a:r>
              <a:rPr lang="en-US" sz="3200" dirty="0">
                <a:latin typeface="Calibri Light" panose="020F0302020204030204" pitchFamily="34" charset="0"/>
              </a:rPr>
              <a:t>Review OSHA log, EMR, injury records (lagging indicators)</a:t>
            </a:r>
          </a:p>
          <a:p>
            <a:r>
              <a:rPr lang="en-US" altLang="en-US" sz="3200" dirty="0">
                <a:solidFill>
                  <a:schemeClr val="tx1"/>
                </a:solidFill>
                <a:latin typeface="Calibri Light" panose="020F0302020204030204" pitchFamily="34" charset="0"/>
              </a:rPr>
              <a:t>Collect one or more </a:t>
            </a:r>
            <a:r>
              <a:rPr lang="en-US" altLang="en-US" sz="3200" u="sng" dirty="0">
                <a:solidFill>
                  <a:schemeClr val="tx1"/>
                </a:solidFill>
                <a:latin typeface="Calibri Light" panose="020F0302020204030204" pitchFamily="34" charset="0"/>
              </a:rPr>
              <a:t>leading indicators</a:t>
            </a:r>
            <a:r>
              <a:rPr lang="en-US" altLang="en-US" sz="3200" dirty="0">
                <a:solidFill>
                  <a:schemeClr val="tx1"/>
                </a:solidFill>
                <a:latin typeface="Calibri Light" panose="020F0302020204030204" pitchFamily="34" charset="0"/>
              </a:rPr>
              <a:t> to monitor the program delivery to </a:t>
            </a:r>
            <a:r>
              <a:rPr lang="en-US" altLang="en-US" sz="3200" dirty="0">
                <a:solidFill>
                  <a:srgbClr val="FF0000"/>
                </a:solidFill>
                <a:latin typeface="Calibri Light" panose="020F0302020204030204" pitchFamily="34" charset="0"/>
              </a:rPr>
              <a:t>review</a:t>
            </a:r>
            <a:r>
              <a:rPr lang="en-US" altLang="en-US" sz="3200" dirty="0">
                <a:solidFill>
                  <a:schemeClr val="tx1"/>
                </a:solidFill>
                <a:latin typeface="Calibri Light" panose="020F0302020204030204" pitchFamily="34" charset="0"/>
              </a:rPr>
              <a:t> program</a:t>
            </a:r>
          </a:p>
          <a:p>
            <a:pPr lvl="1"/>
            <a:r>
              <a:rPr lang="en-US" sz="2800" dirty="0">
                <a:latin typeface="Calibri Light" panose="020F0302020204030204" pitchFamily="34" charset="0"/>
              </a:rPr>
              <a:t>Review training &amp; planning documentation for compliance</a:t>
            </a:r>
          </a:p>
          <a:p>
            <a:pPr lvl="1"/>
            <a:r>
              <a:rPr lang="en-US" sz="2800" dirty="0">
                <a:latin typeface="Calibri Light" panose="020F0302020204030204" pitchFamily="34" charset="0"/>
              </a:rPr>
              <a:t>Conduct discrete observations and audits</a:t>
            </a:r>
          </a:p>
          <a:p>
            <a:r>
              <a:rPr lang="en-US" sz="3200" dirty="0">
                <a:latin typeface="Calibri Light" panose="020F0302020204030204" pitchFamily="34" charset="0"/>
              </a:rPr>
              <a:t>Get worker feedback</a:t>
            </a:r>
          </a:p>
          <a:p>
            <a:endParaRPr lang="en-US" dirty="0"/>
          </a:p>
        </p:txBody>
      </p:sp>
      <p:pic>
        <p:nvPicPr>
          <p:cNvPr id="6" name="Picture 5"/>
          <p:cNvPicPr>
            <a:picLocks noChangeAspect="1"/>
          </p:cNvPicPr>
          <p:nvPr/>
        </p:nvPicPr>
        <p:blipFill>
          <a:blip r:embed="rId3"/>
          <a:stretch>
            <a:fillRect/>
          </a:stretch>
        </p:blipFill>
        <p:spPr>
          <a:xfrm>
            <a:off x="8914653" y="84164"/>
            <a:ext cx="3159407" cy="2076126"/>
          </a:xfrm>
          <a:prstGeom prst="rect">
            <a:avLst/>
          </a:prstGeom>
        </p:spPr>
      </p:pic>
    </p:spTree>
    <p:extLst>
      <p:ext uri="{BB962C8B-B14F-4D97-AF65-F5344CB8AC3E}">
        <p14:creationId xmlns:p14="http://schemas.microsoft.com/office/powerpoint/2010/main" val="2237848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201" y="243840"/>
            <a:ext cx="10871200" cy="822960"/>
          </a:xfrm>
        </p:spPr>
        <p:txBody>
          <a:bodyPr/>
          <a:lstStyle/>
          <a:p>
            <a:r>
              <a:rPr lang="en-US" sz="4400" dirty="0">
                <a:solidFill>
                  <a:schemeClr val="tx1"/>
                </a:solidFill>
                <a:latin typeface="Calibri Light" panose="020F0302020204030204" pitchFamily="34" charset="0"/>
              </a:rPr>
              <a:t>Transitioning from “Activities” </a:t>
            </a:r>
            <a:r>
              <a:rPr lang="en-US" dirty="0">
                <a:latin typeface="Calibri Light" panose="020F0302020204030204" pitchFamily="34" charset="0"/>
                <a:sym typeface="Wingdings" panose="05000000000000000000" pitchFamily="2" charset="2"/>
              </a:rPr>
              <a:t>to</a:t>
            </a:r>
            <a:r>
              <a:rPr lang="en-US" sz="4400" dirty="0">
                <a:solidFill>
                  <a:schemeClr val="tx1"/>
                </a:solidFill>
                <a:latin typeface="Calibri Light" panose="020F0302020204030204" pitchFamily="34" charset="0"/>
                <a:sym typeface="Wingdings" panose="05000000000000000000" pitchFamily="2" charset="2"/>
              </a:rPr>
              <a:t> “Program”</a:t>
            </a:r>
            <a:endParaRPr lang="en-US" sz="44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711201" y="1676400"/>
            <a:ext cx="5352715" cy="4495800"/>
          </a:xfrm>
        </p:spPr>
        <p:txBody>
          <a:bodyPr>
            <a:normAutofit lnSpcReduction="10000"/>
          </a:bodyPr>
          <a:lstStyle/>
          <a:p>
            <a:r>
              <a:rPr lang="en-US" sz="3200" dirty="0">
                <a:latin typeface="Calibri Light" panose="020F0302020204030204" pitchFamily="34" charset="0"/>
              </a:rPr>
              <a:t>Use a process improvement plan to transition from </a:t>
            </a:r>
            <a:r>
              <a:rPr lang="en-US" sz="3200" b="1" dirty="0">
                <a:latin typeface="Calibri Light" panose="020F0302020204030204" pitchFamily="34" charset="0"/>
              </a:rPr>
              <a:t>project-level </a:t>
            </a:r>
            <a:r>
              <a:rPr lang="en-US" sz="3200" dirty="0">
                <a:latin typeface="Calibri Light" panose="020F0302020204030204" pitchFamily="34" charset="0"/>
              </a:rPr>
              <a:t>planning to a </a:t>
            </a:r>
            <a:r>
              <a:rPr lang="en-US" sz="3200" b="1" dirty="0">
                <a:latin typeface="Calibri Light" panose="020F0302020204030204" pitchFamily="34" charset="0"/>
              </a:rPr>
              <a:t>company-level </a:t>
            </a:r>
            <a:r>
              <a:rPr lang="en-US" sz="3200" dirty="0">
                <a:latin typeface="Calibri Light" panose="020F0302020204030204" pitchFamily="34" charset="0"/>
              </a:rPr>
              <a:t>ergonomics program</a:t>
            </a:r>
          </a:p>
          <a:p>
            <a:pPr marL="0" indent="0">
              <a:buNone/>
            </a:pPr>
            <a:endParaRPr lang="en-US" sz="3200" dirty="0">
              <a:latin typeface="Calibri Light" panose="020F0302020204030204" pitchFamily="34" charset="0"/>
            </a:endParaRPr>
          </a:p>
          <a:p>
            <a:r>
              <a:rPr lang="en-US" sz="3200" b="1" dirty="0">
                <a:latin typeface="Calibri Light" panose="020F0302020204030204" pitchFamily="34" charset="0"/>
              </a:rPr>
              <a:t>Plan-Do-Check-Act</a:t>
            </a:r>
            <a:r>
              <a:rPr lang="en-US" sz="3200" dirty="0">
                <a:latin typeface="Calibri Light" panose="020F0302020204030204" pitchFamily="34" charset="0"/>
              </a:rPr>
              <a:t> (PDCA) is a common model to create a </a:t>
            </a:r>
            <a:r>
              <a:rPr lang="en-US" sz="3200" u="sng" dirty="0">
                <a:latin typeface="Calibri Light" panose="020F0302020204030204" pitchFamily="34" charset="0"/>
              </a:rPr>
              <a:t>systematic</a:t>
            </a:r>
            <a:r>
              <a:rPr lang="en-US" sz="3200" dirty="0">
                <a:latin typeface="Calibri Light" panose="020F0302020204030204" pitchFamily="34" charset="0"/>
              </a:rPr>
              <a:t> </a:t>
            </a:r>
            <a:r>
              <a:rPr lang="en-US" sz="3200" b="1" dirty="0">
                <a:latin typeface="Calibri Light" panose="020F0302020204030204" pitchFamily="34" charset="0"/>
              </a:rPr>
              <a:t>company-level</a:t>
            </a:r>
            <a:r>
              <a:rPr lang="en-US" sz="3200" dirty="0">
                <a:latin typeface="Calibri Light" panose="020F0302020204030204" pitchFamily="34" charset="0"/>
              </a:rPr>
              <a:t> program </a:t>
            </a:r>
          </a:p>
        </p:txBody>
      </p:sp>
      <p:pic>
        <p:nvPicPr>
          <p:cNvPr id="6" name="Picture 5"/>
          <p:cNvPicPr>
            <a:picLocks noChangeAspect="1"/>
          </p:cNvPicPr>
          <p:nvPr/>
        </p:nvPicPr>
        <p:blipFill>
          <a:blip r:embed="rId3"/>
          <a:stretch>
            <a:fillRect/>
          </a:stretch>
        </p:blipFill>
        <p:spPr>
          <a:xfrm>
            <a:off x="6512363" y="1857676"/>
            <a:ext cx="5370382" cy="2947161"/>
          </a:xfrm>
          <a:prstGeom prst="rect">
            <a:avLst/>
          </a:prstGeom>
        </p:spPr>
      </p:pic>
    </p:spTree>
    <p:extLst>
      <p:ext uri="{BB962C8B-B14F-4D97-AF65-F5344CB8AC3E}">
        <p14:creationId xmlns:p14="http://schemas.microsoft.com/office/powerpoint/2010/main" val="676158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2224" y="228601"/>
            <a:ext cx="7029694" cy="869646"/>
          </a:xfrm>
        </p:spPr>
        <p:txBody>
          <a:bodyPr>
            <a:normAutofit/>
          </a:bodyPr>
          <a:lstStyle/>
          <a:p>
            <a:r>
              <a:rPr lang="en-US" sz="3600" dirty="0"/>
              <a:t>Company-level Ergonomic Program</a:t>
            </a:r>
            <a:endParaRPr lang="en-US" sz="3600" dirty="0">
              <a:solidFill>
                <a:srgbClr val="C00000"/>
              </a:solidFill>
              <a:latin typeface="Georgia" panose="02040502050405020303" pitchFamily="18" charset="0"/>
            </a:endParaRPr>
          </a:p>
        </p:txBody>
      </p:sp>
      <p:sp>
        <p:nvSpPr>
          <p:cNvPr id="6" name="Freeform 5"/>
          <p:cNvSpPr/>
          <p:nvPr/>
        </p:nvSpPr>
        <p:spPr>
          <a:xfrm>
            <a:off x="7361918" y="4495365"/>
            <a:ext cx="4439938" cy="1193974"/>
          </a:xfrm>
          <a:custGeom>
            <a:avLst/>
            <a:gdLst>
              <a:gd name="connsiteX0" fmla="*/ 0 w 2865296"/>
              <a:gd name="connsiteY0" fmla="*/ 166010 h 1660097"/>
              <a:gd name="connsiteX1" fmla="*/ 166010 w 2865296"/>
              <a:gd name="connsiteY1" fmla="*/ 0 h 1660097"/>
              <a:gd name="connsiteX2" fmla="*/ 2699286 w 2865296"/>
              <a:gd name="connsiteY2" fmla="*/ 0 h 1660097"/>
              <a:gd name="connsiteX3" fmla="*/ 2865296 w 2865296"/>
              <a:gd name="connsiteY3" fmla="*/ 166010 h 1660097"/>
              <a:gd name="connsiteX4" fmla="*/ 2865296 w 2865296"/>
              <a:gd name="connsiteY4" fmla="*/ 1494087 h 1660097"/>
              <a:gd name="connsiteX5" fmla="*/ 2699286 w 2865296"/>
              <a:gd name="connsiteY5" fmla="*/ 1660097 h 1660097"/>
              <a:gd name="connsiteX6" fmla="*/ 166010 w 2865296"/>
              <a:gd name="connsiteY6" fmla="*/ 1660097 h 1660097"/>
              <a:gd name="connsiteX7" fmla="*/ 0 w 2865296"/>
              <a:gd name="connsiteY7" fmla="*/ 1494087 h 1660097"/>
              <a:gd name="connsiteX8" fmla="*/ 0 w 2865296"/>
              <a:gd name="connsiteY8" fmla="*/ 166010 h 166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296" h="1660097">
                <a:moveTo>
                  <a:pt x="0" y="166010"/>
                </a:moveTo>
                <a:cubicBezTo>
                  <a:pt x="0" y="74325"/>
                  <a:pt x="74325" y="0"/>
                  <a:pt x="166010" y="0"/>
                </a:cubicBezTo>
                <a:lnTo>
                  <a:pt x="2699286" y="0"/>
                </a:lnTo>
                <a:cubicBezTo>
                  <a:pt x="2790971" y="0"/>
                  <a:pt x="2865296" y="74325"/>
                  <a:pt x="2865296" y="166010"/>
                </a:cubicBezTo>
                <a:lnTo>
                  <a:pt x="2865296" y="1494087"/>
                </a:lnTo>
                <a:cubicBezTo>
                  <a:pt x="2865296" y="1585772"/>
                  <a:pt x="2790971" y="1660097"/>
                  <a:pt x="2699286" y="1660097"/>
                </a:cubicBezTo>
                <a:lnTo>
                  <a:pt x="166010" y="1660097"/>
                </a:lnTo>
                <a:cubicBezTo>
                  <a:pt x="74325" y="1660097"/>
                  <a:pt x="0" y="1585772"/>
                  <a:pt x="0" y="1494087"/>
                </a:cubicBezTo>
                <a:lnTo>
                  <a:pt x="0" y="166010"/>
                </a:lnTo>
                <a:close/>
              </a:path>
            </a:pathLst>
          </a:custGeom>
          <a:ln>
            <a:solidFill>
              <a:schemeClr val="accent5"/>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426" tIns="452164" rIns="85965" bIns="85964" numCol="1" spcCol="1270" anchor="b" anchorCtr="0">
            <a:noAutofit/>
          </a:bodyPr>
          <a:lstStyle/>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Review OSHA log, EMR, injuries </a:t>
            </a:r>
          </a:p>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Conduct audits</a:t>
            </a:r>
          </a:p>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Worker feedback</a:t>
            </a:r>
          </a:p>
        </p:txBody>
      </p:sp>
      <p:sp>
        <p:nvSpPr>
          <p:cNvPr id="7" name="Freeform 6"/>
          <p:cNvSpPr/>
          <p:nvPr/>
        </p:nvSpPr>
        <p:spPr>
          <a:xfrm>
            <a:off x="2272643" y="4596814"/>
            <a:ext cx="2350437" cy="1092525"/>
          </a:xfrm>
          <a:custGeom>
            <a:avLst/>
            <a:gdLst>
              <a:gd name="connsiteX0" fmla="*/ 0 w 2303716"/>
              <a:gd name="connsiteY0" fmla="*/ 133487 h 1334867"/>
              <a:gd name="connsiteX1" fmla="*/ 133487 w 2303716"/>
              <a:gd name="connsiteY1" fmla="*/ 0 h 1334867"/>
              <a:gd name="connsiteX2" fmla="*/ 2170229 w 2303716"/>
              <a:gd name="connsiteY2" fmla="*/ 0 h 1334867"/>
              <a:gd name="connsiteX3" fmla="*/ 2303716 w 2303716"/>
              <a:gd name="connsiteY3" fmla="*/ 133487 h 1334867"/>
              <a:gd name="connsiteX4" fmla="*/ 2303716 w 2303716"/>
              <a:gd name="connsiteY4" fmla="*/ 1201380 h 1334867"/>
              <a:gd name="connsiteX5" fmla="*/ 2170229 w 2303716"/>
              <a:gd name="connsiteY5" fmla="*/ 1334867 h 1334867"/>
              <a:gd name="connsiteX6" fmla="*/ 133487 w 2303716"/>
              <a:gd name="connsiteY6" fmla="*/ 1334867 h 1334867"/>
              <a:gd name="connsiteX7" fmla="*/ 0 w 2303716"/>
              <a:gd name="connsiteY7" fmla="*/ 1201380 h 1334867"/>
              <a:gd name="connsiteX8" fmla="*/ 0 w 2303716"/>
              <a:gd name="connsiteY8" fmla="*/ 133487 h 133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716" h="1334867">
                <a:moveTo>
                  <a:pt x="0" y="133487"/>
                </a:moveTo>
                <a:cubicBezTo>
                  <a:pt x="0" y="59764"/>
                  <a:pt x="59764" y="0"/>
                  <a:pt x="133487" y="0"/>
                </a:cubicBezTo>
                <a:lnTo>
                  <a:pt x="2170229" y="0"/>
                </a:lnTo>
                <a:cubicBezTo>
                  <a:pt x="2243952" y="0"/>
                  <a:pt x="2303716" y="59764"/>
                  <a:pt x="2303716" y="133487"/>
                </a:cubicBezTo>
                <a:lnTo>
                  <a:pt x="2303716" y="1201380"/>
                </a:lnTo>
                <a:cubicBezTo>
                  <a:pt x="2303716" y="1275103"/>
                  <a:pt x="2243952" y="1334867"/>
                  <a:pt x="2170229" y="1334867"/>
                </a:cubicBezTo>
                <a:lnTo>
                  <a:pt x="133487" y="1334867"/>
                </a:lnTo>
                <a:cubicBezTo>
                  <a:pt x="59764" y="1334867"/>
                  <a:pt x="0" y="1275103"/>
                  <a:pt x="0" y="1201380"/>
                </a:cubicBezTo>
                <a:lnTo>
                  <a:pt x="0" y="133487"/>
                </a:lnTo>
                <a:close/>
              </a:path>
            </a:pathLst>
          </a:custGeom>
          <a:ln>
            <a:solidFill>
              <a:schemeClr val="accent3"/>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61" tIns="374118" rIns="689469" bIns="79661" numCol="1" spcCol="1270" anchor="ctr"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Discuss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Modify plans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Re-train</a:t>
            </a:r>
          </a:p>
          <a:p>
            <a:pPr marL="100858" marR="0" lvl="1" indent="-100858" algn="l" defTabSz="588340" rtl="0" eaLnBrk="1" fontAlgn="auto" latinLnBrk="0" hangingPunct="1">
              <a:lnSpc>
                <a:spcPct val="90000"/>
              </a:lnSpc>
              <a:spcBef>
                <a:spcPct val="0"/>
              </a:spcBef>
              <a:spcAft>
                <a:spcPct val="15000"/>
              </a:spcAft>
              <a:buClrTx/>
              <a:buSzTx/>
              <a:buFontTx/>
              <a:buChar char="••"/>
              <a:tabLst/>
              <a:defRPr/>
            </a:pPr>
            <a:endParaRPr kumimoji="0" lang="en-US" sz="1324"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Freeform 7"/>
          <p:cNvSpPr/>
          <p:nvPr/>
        </p:nvSpPr>
        <p:spPr>
          <a:xfrm>
            <a:off x="7038830" y="2306318"/>
            <a:ext cx="4763026" cy="1704421"/>
          </a:xfrm>
          <a:custGeom>
            <a:avLst/>
            <a:gdLst>
              <a:gd name="connsiteX0" fmla="*/ 0 w 4461885"/>
              <a:gd name="connsiteY0" fmla="*/ 146690 h 1466899"/>
              <a:gd name="connsiteX1" fmla="*/ 146690 w 4461885"/>
              <a:gd name="connsiteY1" fmla="*/ 0 h 1466899"/>
              <a:gd name="connsiteX2" fmla="*/ 4315195 w 4461885"/>
              <a:gd name="connsiteY2" fmla="*/ 0 h 1466899"/>
              <a:gd name="connsiteX3" fmla="*/ 4461885 w 4461885"/>
              <a:gd name="connsiteY3" fmla="*/ 146690 h 1466899"/>
              <a:gd name="connsiteX4" fmla="*/ 4461885 w 4461885"/>
              <a:gd name="connsiteY4" fmla="*/ 1320209 h 1466899"/>
              <a:gd name="connsiteX5" fmla="*/ 4315195 w 4461885"/>
              <a:gd name="connsiteY5" fmla="*/ 1466899 h 1466899"/>
              <a:gd name="connsiteX6" fmla="*/ 146690 w 4461885"/>
              <a:gd name="connsiteY6" fmla="*/ 1466899 h 1466899"/>
              <a:gd name="connsiteX7" fmla="*/ 0 w 4461885"/>
              <a:gd name="connsiteY7" fmla="*/ 1320209 h 1466899"/>
              <a:gd name="connsiteX8" fmla="*/ 0 w 4461885"/>
              <a:gd name="connsiteY8" fmla="*/ 146690 h 14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885" h="1466899">
                <a:moveTo>
                  <a:pt x="0" y="146690"/>
                </a:moveTo>
                <a:cubicBezTo>
                  <a:pt x="0" y="65675"/>
                  <a:pt x="65675" y="0"/>
                  <a:pt x="146690" y="0"/>
                </a:cubicBezTo>
                <a:lnTo>
                  <a:pt x="4315195" y="0"/>
                </a:lnTo>
                <a:cubicBezTo>
                  <a:pt x="4396210" y="0"/>
                  <a:pt x="4461885" y="65675"/>
                  <a:pt x="4461885" y="146690"/>
                </a:cubicBezTo>
                <a:lnTo>
                  <a:pt x="4461885" y="1320209"/>
                </a:lnTo>
                <a:cubicBezTo>
                  <a:pt x="4461885" y="1401224"/>
                  <a:pt x="4396210" y="1466899"/>
                  <a:pt x="4315195" y="1466899"/>
                </a:cubicBezTo>
                <a:lnTo>
                  <a:pt x="146690" y="1466899"/>
                </a:lnTo>
                <a:cubicBezTo>
                  <a:pt x="65675" y="1466899"/>
                  <a:pt x="0" y="1401224"/>
                  <a:pt x="0" y="1320209"/>
                </a:cubicBezTo>
                <a:lnTo>
                  <a:pt x="0" y="146690"/>
                </a:lnTo>
                <a:close/>
              </a:path>
            </a:pathLst>
          </a:custGeom>
          <a:ln>
            <a:solidFill>
              <a:schemeClr val="accent4"/>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08" tIns="82220" rIns="82220" bIns="405801"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Include ergonomics in planning</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Develop best work practices and write them down (JHA)</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Provide equipment</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Train workers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endParaRPr>
          </a:p>
        </p:txBody>
      </p:sp>
      <p:sp>
        <p:nvSpPr>
          <p:cNvPr id="9" name="Freeform 8"/>
          <p:cNvSpPr/>
          <p:nvPr/>
        </p:nvSpPr>
        <p:spPr>
          <a:xfrm>
            <a:off x="157577" y="3183023"/>
            <a:ext cx="5600411" cy="827716"/>
          </a:xfrm>
          <a:custGeom>
            <a:avLst/>
            <a:gdLst>
              <a:gd name="connsiteX0" fmla="*/ 0 w 5739295"/>
              <a:gd name="connsiteY0" fmla="*/ 141879 h 1418790"/>
              <a:gd name="connsiteX1" fmla="*/ 141879 w 5739295"/>
              <a:gd name="connsiteY1" fmla="*/ 0 h 1418790"/>
              <a:gd name="connsiteX2" fmla="*/ 5597416 w 5739295"/>
              <a:gd name="connsiteY2" fmla="*/ 0 h 1418790"/>
              <a:gd name="connsiteX3" fmla="*/ 5739295 w 5739295"/>
              <a:gd name="connsiteY3" fmla="*/ 141879 h 1418790"/>
              <a:gd name="connsiteX4" fmla="*/ 5739295 w 5739295"/>
              <a:gd name="connsiteY4" fmla="*/ 1276911 h 1418790"/>
              <a:gd name="connsiteX5" fmla="*/ 5597416 w 5739295"/>
              <a:gd name="connsiteY5" fmla="*/ 1418790 h 1418790"/>
              <a:gd name="connsiteX6" fmla="*/ 141879 w 5739295"/>
              <a:gd name="connsiteY6" fmla="*/ 1418790 h 1418790"/>
              <a:gd name="connsiteX7" fmla="*/ 0 w 5739295"/>
              <a:gd name="connsiteY7" fmla="*/ 1276911 h 1418790"/>
              <a:gd name="connsiteX8" fmla="*/ 0 w 5739295"/>
              <a:gd name="connsiteY8" fmla="*/ 141879 h 141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9295" h="1418790">
                <a:moveTo>
                  <a:pt x="0" y="141879"/>
                </a:moveTo>
                <a:cubicBezTo>
                  <a:pt x="0" y="63521"/>
                  <a:pt x="63521" y="0"/>
                  <a:pt x="141879" y="0"/>
                </a:cubicBezTo>
                <a:lnTo>
                  <a:pt x="5597416" y="0"/>
                </a:lnTo>
                <a:cubicBezTo>
                  <a:pt x="5675774" y="0"/>
                  <a:pt x="5739295" y="63521"/>
                  <a:pt x="5739295" y="141879"/>
                </a:cubicBezTo>
                <a:lnTo>
                  <a:pt x="5739295" y="1276911"/>
                </a:lnTo>
                <a:cubicBezTo>
                  <a:pt x="5739295" y="1355269"/>
                  <a:pt x="5675774" y="1418790"/>
                  <a:pt x="5597416" y="1418790"/>
                </a:cubicBezTo>
                <a:lnTo>
                  <a:pt x="141879" y="1418790"/>
                </a:lnTo>
                <a:cubicBezTo>
                  <a:pt x="63521" y="1418790"/>
                  <a:pt x="0" y="1355269"/>
                  <a:pt x="0" y="1276911"/>
                </a:cubicBezTo>
                <a:lnTo>
                  <a:pt x="0" y="141879"/>
                </a:lnTo>
                <a:close/>
              </a:path>
            </a:pathLst>
          </a:cu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88" tIns="81288" rIns="1600513" bIns="394256"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Company safety program &amp; policies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Set goals and objectives</a:t>
            </a:r>
          </a:p>
        </p:txBody>
      </p:sp>
      <p:sp>
        <p:nvSpPr>
          <p:cNvPr id="10" name="Freeform 9"/>
          <p:cNvSpPr/>
          <p:nvPr/>
        </p:nvSpPr>
        <p:spPr>
          <a:xfrm>
            <a:off x="4002061"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2339964"/>
                </a:moveTo>
                <a:cubicBezTo>
                  <a:pt x="0" y="1047638"/>
                  <a:pt x="1047638" y="0"/>
                  <a:pt x="2339964" y="0"/>
                </a:cubicBezTo>
                <a:lnTo>
                  <a:pt x="2339964" y="2339964"/>
                </a:lnTo>
                <a:lnTo>
                  <a:pt x="0" y="2339964"/>
                </a:lnTo>
                <a:close/>
              </a:path>
            </a:pathLst>
          </a:custGeom>
          <a:solidFill>
            <a:schemeClr val="accent6">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830640" tIns="830640" rIns="225911"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Plan</a:t>
            </a:r>
          </a:p>
        </p:txBody>
      </p:sp>
      <p:sp>
        <p:nvSpPr>
          <p:cNvPr id="11" name="Freeform 10"/>
          <p:cNvSpPr/>
          <p:nvPr/>
        </p:nvSpPr>
        <p:spPr>
          <a:xfrm>
            <a:off x="6162102"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0"/>
                </a:moveTo>
                <a:cubicBezTo>
                  <a:pt x="1292326" y="0"/>
                  <a:pt x="2339964" y="1047638"/>
                  <a:pt x="2339964" y="2339964"/>
                </a:cubicBezTo>
                <a:lnTo>
                  <a:pt x="0" y="2339964"/>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25911" tIns="830640" rIns="830640"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Do</a:t>
            </a:r>
          </a:p>
        </p:txBody>
      </p:sp>
      <p:sp>
        <p:nvSpPr>
          <p:cNvPr id="12" name="Freeform 11"/>
          <p:cNvSpPr/>
          <p:nvPr/>
        </p:nvSpPr>
        <p:spPr>
          <a:xfrm>
            <a:off x="6162102"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0"/>
                </a:moveTo>
                <a:cubicBezTo>
                  <a:pt x="2339964" y="1292326"/>
                  <a:pt x="1292326" y="2339964"/>
                  <a:pt x="0" y="2339964"/>
                </a:cubicBezTo>
                <a:lnTo>
                  <a:pt x="0" y="0"/>
                </a:lnTo>
                <a:lnTo>
                  <a:pt x="2339964"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225911" tIns="225910" rIns="83064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Check</a:t>
            </a:r>
          </a:p>
        </p:txBody>
      </p:sp>
      <p:sp>
        <p:nvSpPr>
          <p:cNvPr id="13" name="Freeform 12"/>
          <p:cNvSpPr/>
          <p:nvPr/>
        </p:nvSpPr>
        <p:spPr>
          <a:xfrm>
            <a:off x="4002060"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2339964"/>
                </a:moveTo>
                <a:cubicBezTo>
                  <a:pt x="1047638" y="2339964"/>
                  <a:pt x="0" y="1292326"/>
                  <a:pt x="0" y="0"/>
                </a:cubicBezTo>
                <a:lnTo>
                  <a:pt x="2339964" y="0"/>
                </a:lnTo>
                <a:lnTo>
                  <a:pt x="2339964" y="2339964"/>
                </a:lnTo>
                <a:close/>
              </a:path>
            </a:pathLst>
          </a:custGeom>
          <a:solidFill>
            <a:schemeClr val="accent3">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830641" tIns="225911" rIns="22591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Act</a:t>
            </a:r>
          </a:p>
        </p:txBody>
      </p:sp>
      <p:sp>
        <p:nvSpPr>
          <p:cNvPr id="14" name="Circular Arrow 13"/>
          <p:cNvSpPr/>
          <p:nvPr/>
        </p:nvSpPr>
        <p:spPr>
          <a:xfrm>
            <a:off x="5757989" y="3757891"/>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sp>
      <p:sp>
        <p:nvSpPr>
          <p:cNvPr id="15" name="Circular Arrow 14"/>
          <p:cNvSpPr/>
          <p:nvPr/>
        </p:nvSpPr>
        <p:spPr>
          <a:xfrm rot="10800000">
            <a:off x="5757989" y="3996306"/>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1328928" y="1408889"/>
            <a:ext cx="3809159" cy="1464723"/>
            <a:chOff x="396606" y="1133063"/>
            <a:chExt cx="4618307" cy="1869519"/>
          </a:xfrm>
        </p:grpSpPr>
        <p:sp>
          <p:nvSpPr>
            <p:cNvPr id="3" name="Rounded Rectangle 2"/>
            <p:cNvSpPr/>
            <p:nvPr/>
          </p:nvSpPr>
          <p:spPr>
            <a:xfrm>
              <a:off x="396606" y="1133063"/>
              <a:ext cx="4618307" cy="18695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78101" y="1204201"/>
              <a:ext cx="4536812" cy="1689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STARTING POINT: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Review injuries</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Conduct hazard assessment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Select an ergonomic hazard</a:t>
              </a:r>
            </a:p>
          </p:txBody>
        </p:sp>
      </p:grpSp>
    </p:spTree>
    <p:extLst>
      <p:ext uri="{BB962C8B-B14F-4D97-AF65-F5344CB8AC3E}">
        <p14:creationId xmlns:p14="http://schemas.microsoft.com/office/powerpoint/2010/main" val="138262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3539" y="225547"/>
            <a:ext cx="10515600" cy="498475"/>
          </a:xfrm>
        </p:spPr>
        <p:txBody>
          <a:bodyPr>
            <a:normAutofit fontScale="90000"/>
          </a:bodyPr>
          <a:lstStyle/>
          <a:p>
            <a:r>
              <a:rPr lang="en-US" b="1" dirty="0"/>
              <a:t>How does a smaller company get started?</a:t>
            </a:r>
          </a:p>
        </p:txBody>
      </p:sp>
      <p:sp>
        <p:nvSpPr>
          <p:cNvPr id="3" name="Content Placeholder 2"/>
          <p:cNvSpPr>
            <a:spLocks noGrp="1"/>
          </p:cNvSpPr>
          <p:nvPr>
            <p:ph idx="1"/>
          </p:nvPr>
        </p:nvSpPr>
        <p:spPr>
          <a:xfrm>
            <a:off x="736600" y="924511"/>
            <a:ext cx="10515600" cy="3265003"/>
          </a:xfrm>
        </p:spPr>
        <p:txBody>
          <a:bodyPr>
            <a:normAutofit fontScale="92500" lnSpcReduction="10000"/>
          </a:bodyPr>
          <a:lstStyle/>
          <a:p>
            <a:r>
              <a:rPr lang="en-US" dirty="0"/>
              <a:t>PLAN</a:t>
            </a:r>
          </a:p>
          <a:p>
            <a:pPr lvl="1"/>
            <a:r>
              <a:rPr lang="en-US" dirty="0"/>
              <a:t>Pick a specific hazard in your work</a:t>
            </a:r>
          </a:p>
          <a:p>
            <a:pPr lvl="1"/>
            <a:r>
              <a:rPr lang="en-US" dirty="0"/>
              <a:t>Define one or more controls for the hazard &amp; create a plan</a:t>
            </a:r>
          </a:p>
          <a:p>
            <a:r>
              <a:rPr lang="en-US" dirty="0"/>
              <a:t>DO</a:t>
            </a:r>
          </a:p>
          <a:p>
            <a:pPr lvl="1"/>
            <a:r>
              <a:rPr lang="en-US" dirty="0"/>
              <a:t>Communicate plan, provide equipment, train workers</a:t>
            </a:r>
          </a:p>
          <a:p>
            <a:pPr lvl="1"/>
            <a:r>
              <a:rPr lang="en-US" dirty="0"/>
              <a:t>Document compliance (checklist for equipment and training on each project)</a:t>
            </a:r>
          </a:p>
          <a:p>
            <a:r>
              <a:rPr lang="en-US" dirty="0"/>
              <a:t>CHECK: </a:t>
            </a:r>
            <a:r>
              <a:rPr lang="en-US" sz="2400" dirty="0"/>
              <a:t>Review to verify that controls are consistently used</a:t>
            </a:r>
          </a:p>
          <a:p>
            <a:r>
              <a:rPr lang="en-US" dirty="0"/>
              <a:t>ACT: </a:t>
            </a:r>
            <a:r>
              <a:rPr lang="en-US" sz="2400" dirty="0"/>
              <a:t>Revise plan or expand controls to make robust over time</a:t>
            </a:r>
          </a:p>
        </p:txBody>
      </p:sp>
      <p:sp>
        <p:nvSpPr>
          <p:cNvPr id="5" name="TextBox 4"/>
          <p:cNvSpPr txBox="1"/>
          <p:nvPr/>
        </p:nvSpPr>
        <p:spPr>
          <a:xfrm>
            <a:off x="146050" y="5138284"/>
            <a:ext cx="1384300"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Risk – lifting heavy load (low back pain)</a:t>
            </a:r>
          </a:p>
        </p:txBody>
      </p:sp>
      <p:sp>
        <p:nvSpPr>
          <p:cNvPr id="6" name="TextBox 5"/>
          <p:cNvSpPr txBox="1"/>
          <p:nvPr/>
        </p:nvSpPr>
        <p:spPr>
          <a:xfrm>
            <a:off x="1917700" y="5138284"/>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 Solution: Use duct hoist and team lift</a:t>
            </a:r>
          </a:p>
        </p:txBody>
      </p:sp>
      <p:sp>
        <p:nvSpPr>
          <p:cNvPr id="7" name="TextBox 6"/>
          <p:cNvSpPr txBox="1"/>
          <p:nvPr/>
        </p:nvSpPr>
        <p:spPr>
          <a:xfrm>
            <a:off x="3714750" y="5132749"/>
            <a:ext cx="1231900"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Duct hoist delivered to all projects</a:t>
            </a:r>
          </a:p>
        </p:txBody>
      </p:sp>
      <p:sp>
        <p:nvSpPr>
          <p:cNvPr id="8" name="TextBox 7"/>
          <p:cNvSpPr txBox="1"/>
          <p:nvPr/>
        </p:nvSpPr>
        <p:spPr>
          <a:xfrm>
            <a:off x="5294289" y="5132748"/>
            <a:ext cx="1054100"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Workers trained in team lifting</a:t>
            </a:r>
          </a:p>
        </p:txBody>
      </p:sp>
      <p:sp>
        <p:nvSpPr>
          <p:cNvPr id="9" name="TextBox 8"/>
          <p:cNvSpPr txBox="1"/>
          <p:nvPr/>
        </p:nvSpPr>
        <p:spPr>
          <a:xfrm>
            <a:off x="6678589" y="5045932"/>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Checklist for equipment/ training returned to office</a:t>
            </a:r>
          </a:p>
        </p:txBody>
      </p:sp>
      <p:sp>
        <p:nvSpPr>
          <p:cNvPr id="10" name="TextBox 9"/>
          <p:cNvSpPr txBox="1"/>
          <p:nvPr/>
        </p:nvSpPr>
        <p:spPr>
          <a:xfrm>
            <a:off x="10380639" y="5045932"/>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Quarterly monitoring – review checklist for compliance </a:t>
            </a:r>
          </a:p>
        </p:txBody>
      </p:sp>
      <p:cxnSp>
        <p:nvCxnSpPr>
          <p:cNvPr id="12" name="Straight Arrow Connector 11"/>
          <p:cNvCxnSpPr/>
          <p:nvPr/>
        </p:nvCxnSpPr>
        <p:spPr>
          <a:xfrm>
            <a:off x="15303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464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466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48389" y="5524190"/>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056040" y="5636525"/>
            <a:ext cx="307643" cy="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6050" y="4386666"/>
            <a:ext cx="3200400"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Bid Phase</a:t>
            </a:r>
          </a:p>
        </p:txBody>
      </p:sp>
      <p:sp>
        <p:nvSpPr>
          <p:cNvPr id="18" name="TextBox 17"/>
          <p:cNvSpPr txBox="1"/>
          <p:nvPr/>
        </p:nvSpPr>
        <p:spPr>
          <a:xfrm>
            <a:off x="6704363" y="4367739"/>
            <a:ext cx="3377451"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On-the-Job Phase</a:t>
            </a:r>
          </a:p>
        </p:txBody>
      </p:sp>
      <p:sp>
        <p:nvSpPr>
          <p:cNvPr id="20" name="TextBox 19"/>
          <p:cNvSpPr txBox="1"/>
          <p:nvPr/>
        </p:nvSpPr>
        <p:spPr>
          <a:xfrm>
            <a:off x="3781662" y="4386666"/>
            <a:ext cx="2566727"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Pre-job Phase</a:t>
            </a:r>
          </a:p>
        </p:txBody>
      </p:sp>
      <p:sp>
        <p:nvSpPr>
          <p:cNvPr id="21" name="TextBox 20"/>
          <p:cNvSpPr txBox="1"/>
          <p:nvPr/>
        </p:nvSpPr>
        <p:spPr>
          <a:xfrm>
            <a:off x="10363683" y="4379132"/>
            <a:ext cx="1384300"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Review/ Look Back</a:t>
            </a:r>
          </a:p>
        </p:txBody>
      </p:sp>
      <p:sp>
        <p:nvSpPr>
          <p:cNvPr id="22" name="TextBox 21"/>
          <p:cNvSpPr txBox="1"/>
          <p:nvPr/>
        </p:nvSpPr>
        <p:spPr>
          <a:xfrm>
            <a:off x="8416693" y="4907433"/>
            <a:ext cx="1615743" cy="1754326"/>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worker compliance with use of duct hoist and team lift</a:t>
            </a:r>
          </a:p>
        </p:txBody>
      </p:sp>
      <p:cxnSp>
        <p:nvCxnSpPr>
          <p:cNvPr id="24" name="Straight Arrow Connector 23"/>
          <p:cNvCxnSpPr/>
          <p:nvPr/>
        </p:nvCxnSpPr>
        <p:spPr>
          <a:xfrm>
            <a:off x="8062889" y="5636525"/>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04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9F5B6AC-9C6D-47DF-A50E-2F0C09493F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331" y="2932312"/>
            <a:ext cx="7490769" cy="314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3"/>
          <p:cNvSpPr txBox="1">
            <a:spLocks/>
          </p:cNvSpPr>
          <p:nvPr/>
        </p:nvSpPr>
        <p:spPr>
          <a:xfrm>
            <a:off x="1765663" y="76200"/>
            <a:ext cx="8686800" cy="990600"/>
          </a:xfrm>
          <a:prstGeom prst="rect">
            <a:avLst/>
          </a:prstGeom>
          <a:solidFill>
            <a:srgbClr val="C00000"/>
          </a:solidFill>
          <a:ln w="635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BestBuiltPlans.org</a:t>
            </a:r>
            <a:endParaRPr kumimoji="0" lang="en-US" sz="40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765664" y="1147208"/>
            <a:ext cx="874993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Addresses barriers: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&amp; checklists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&amp; Coaching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Full Program available to download to your PC or as an App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planning resources, infographics, video, games, toolbox talks, &amp; hazard alerts available directly online and in Spanish</a:t>
            </a:r>
          </a:p>
        </p:txBody>
      </p:sp>
    </p:spTree>
    <p:extLst>
      <p:ext uri="{BB962C8B-B14F-4D97-AF65-F5344CB8AC3E}">
        <p14:creationId xmlns:p14="http://schemas.microsoft.com/office/powerpoint/2010/main" val="150180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5124451" y="789236"/>
            <a:ext cx="4328159" cy="3321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1" y="122016"/>
            <a:ext cx="8948691" cy="570292"/>
          </a:xfrm>
          <a:prstGeom prst="rect">
            <a:avLst/>
          </a:prstGeom>
          <a:solidFill>
            <a:srgbClr val="C00000"/>
          </a:solidFill>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Help Contractors…</a:t>
            </a:r>
            <a:endPar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4" name="Rectangle 3"/>
          <p:cNvSpPr/>
          <p:nvPr/>
        </p:nvSpPr>
        <p:spPr>
          <a:xfrm>
            <a:off x="1524000" y="666228"/>
            <a:ext cx="2889683" cy="529135"/>
          </a:xfrm>
          <a:prstGeom prst="rect">
            <a:avLst/>
          </a:prstGeom>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9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 Planning Tool</a:t>
            </a:r>
          </a:p>
        </p:txBody>
      </p:sp>
      <p:sp>
        <p:nvSpPr>
          <p:cNvPr id="5" name="TextBox 4"/>
          <p:cNvSpPr txBox="1"/>
          <p:nvPr/>
        </p:nvSpPr>
        <p:spPr>
          <a:xfrm>
            <a:off x="1676400" y="1195362"/>
            <a:ext cx="320040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&amp; checklists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Weights of materials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Storage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Lifting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Training resources</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674" y="4379603"/>
            <a:ext cx="4076700" cy="23131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514600" y="5213030"/>
            <a:ext cx="29503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Video demos why, how, and when to use this resource</a:t>
            </a:r>
          </a:p>
        </p:txBody>
      </p:sp>
      <p:cxnSp>
        <p:nvCxnSpPr>
          <p:cNvPr id="7" name="Straight Arrow Connector 6"/>
          <p:cNvCxnSpPr/>
          <p:nvPr/>
        </p:nvCxnSpPr>
        <p:spPr>
          <a:xfrm>
            <a:off x="5394292" y="5536195"/>
            <a:ext cx="9144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25AFA-62F8-4650-BEC7-8600A1C5ABA6}"/>
              </a:ext>
            </a:extLst>
          </p:cNvPr>
          <p:cNvSpPr/>
          <p:nvPr/>
        </p:nvSpPr>
        <p:spPr>
          <a:xfrm>
            <a:off x="955726" y="5805241"/>
            <a:ext cx="53942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https://www.youtube.com/watch?v=kigonAjj2gU&amp;t=1s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2353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E0694E-6D9C-49BE-9B29-16AD1B5D94CE}"/>
              </a:ext>
            </a:extLst>
          </p:cNvPr>
          <p:cNvPicPr>
            <a:picLocks noChangeAspect="1"/>
          </p:cNvPicPr>
          <p:nvPr/>
        </p:nvPicPr>
        <p:blipFill>
          <a:blip r:embed="rId3" cstate="print"/>
          <a:stretch>
            <a:fillRect/>
          </a:stretch>
        </p:blipFill>
        <p:spPr>
          <a:xfrm>
            <a:off x="5586412" y="3399911"/>
            <a:ext cx="2894700" cy="2373495"/>
          </a:xfrm>
          <a:prstGeom prst="rect">
            <a:avLst/>
          </a:prstGeom>
        </p:spPr>
      </p:pic>
      <p:pic>
        <p:nvPicPr>
          <p:cNvPr id="10" name="Content Placeholder 9">
            <a:extLst>
              <a:ext uri="{FF2B5EF4-FFF2-40B4-BE49-F238E27FC236}">
                <a16:creationId xmlns:a16="http://schemas.microsoft.com/office/drawing/2014/main" id="{987BAF62-9896-41DA-A093-01C2EB2CBDFA}"/>
              </a:ext>
            </a:extLst>
          </p:cNvPr>
          <p:cNvPicPr>
            <a:picLocks noGrp="1" noChangeAspect="1"/>
          </p:cNvPicPr>
          <p:nvPr>
            <p:ph idx="1"/>
          </p:nvPr>
        </p:nvPicPr>
        <p:blipFill>
          <a:blip r:embed="rId4" cstate="print"/>
          <a:stretch>
            <a:fillRect/>
          </a:stretch>
        </p:blipFill>
        <p:spPr>
          <a:xfrm>
            <a:off x="6097510" y="1"/>
            <a:ext cx="2383603" cy="3174713"/>
          </a:xfrm>
          <a:prstGeom prst="rect">
            <a:avLst/>
          </a:prstGeom>
        </p:spPr>
      </p:pic>
      <p:pic>
        <p:nvPicPr>
          <p:cNvPr id="11" name="Picture 10">
            <a:extLst>
              <a:ext uri="{FF2B5EF4-FFF2-40B4-BE49-F238E27FC236}">
                <a16:creationId xmlns:a16="http://schemas.microsoft.com/office/drawing/2014/main" id="{F5105908-7A7E-4EAD-AA76-5BD92A0DEB49}"/>
              </a:ext>
            </a:extLst>
          </p:cNvPr>
          <p:cNvPicPr>
            <a:picLocks noChangeAspect="1"/>
          </p:cNvPicPr>
          <p:nvPr/>
        </p:nvPicPr>
        <p:blipFill>
          <a:blip r:embed="rId5" cstate="print"/>
          <a:stretch>
            <a:fillRect/>
          </a:stretch>
        </p:blipFill>
        <p:spPr>
          <a:xfrm>
            <a:off x="8305800" y="698106"/>
            <a:ext cx="2133600" cy="2795433"/>
          </a:xfrm>
          <a:prstGeom prst="rect">
            <a:avLst/>
          </a:prstGeom>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893" y="4331610"/>
            <a:ext cx="3007724" cy="236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srcRect/>
          <a:stretch>
            <a:fillRect/>
          </a:stretch>
        </p:blipFill>
        <p:spPr bwMode="auto">
          <a:xfrm>
            <a:off x="1524000" y="0"/>
            <a:ext cx="2186224" cy="2795588"/>
          </a:xfrm>
          <a:prstGeom prst="rect">
            <a:avLst/>
          </a:prstGeom>
          <a:noFill/>
          <a:ln w="9525">
            <a:noFill/>
            <a:miter lim="800000"/>
            <a:headEnd/>
            <a:tailEnd/>
          </a:ln>
        </p:spPr>
      </p:pic>
      <p:pic>
        <p:nvPicPr>
          <p:cNvPr id="31747"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938086" y="826290"/>
            <a:ext cx="2124828"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a:extLst>
              <a:ext uri="{FF2B5EF4-FFF2-40B4-BE49-F238E27FC236}">
                <a16:creationId xmlns:a16="http://schemas.microsoft.com/office/drawing/2014/main" id="{D46DD5E1-FA04-4604-AD43-CF55BA789531}"/>
              </a:ext>
            </a:extLst>
          </p:cNvPr>
          <p:cNvCxnSpPr/>
          <p:nvPr/>
        </p:nvCxnSpPr>
        <p:spPr>
          <a:xfrm flipH="1">
            <a:off x="3733800" y="2743200"/>
            <a:ext cx="533400" cy="76200"/>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40919" y="3395803"/>
            <a:ext cx="2931894" cy="22632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185728" y="4503599"/>
            <a:ext cx="3048993" cy="2188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8685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3" y="0"/>
            <a:ext cx="9626355" cy="1325563"/>
          </a:xfrm>
        </p:spPr>
        <p:txBody>
          <a:bodyPr>
            <a:normAutofit/>
          </a:bodyPr>
          <a:lstStyle/>
          <a:p>
            <a:r>
              <a:rPr lang="en-US" sz="4000" dirty="0">
                <a:latin typeface="+mn-lt"/>
              </a:rPr>
              <a:t>Risk of opioid dependence from opioid prescriptions and illicit drugs</a:t>
            </a:r>
          </a:p>
        </p:txBody>
      </p:sp>
      <p:sp>
        <p:nvSpPr>
          <p:cNvPr id="3" name="Content Placeholder 2"/>
          <p:cNvSpPr>
            <a:spLocks noGrp="1"/>
          </p:cNvSpPr>
          <p:nvPr>
            <p:ph idx="1"/>
          </p:nvPr>
        </p:nvSpPr>
        <p:spPr>
          <a:xfrm>
            <a:off x="185679" y="1389937"/>
            <a:ext cx="11085141" cy="4521315"/>
          </a:xfrm>
        </p:spPr>
        <p:txBody>
          <a:bodyPr>
            <a:normAutofit fontScale="92500" lnSpcReduction="10000"/>
          </a:bodyPr>
          <a:lstStyle/>
          <a:p>
            <a:r>
              <a:rPr lang="en-US" dirty="0"/>
              <a:t>1 out of 4 people prescribed opioids for long-term pain become addicted.*</a:t>
            </a:r>
          </a:p>
          <a:p>
            <a:r>
              <a:rPr lang="en-US" dirty="0"/>
              <a:t>Construction work can result in painful injuries; many are treated with prescription opioids (e.g., codeine, morphine, hydrocodone, hydromorphone, oxycodone)</a:t>
            </a:r>
          </a:p>
          <a:p>
            <a:pPr marL="0" indent="0">
              <a:buNone/>
            </a:pPr>
            <a:r>
              <a:rPr lang="en-US" b="1" dirty="0"/>
              <a:t>Actions:</a:t>
            </a:r>
          </a:p>
          <a:p>
            <a:r>
              <a:rPr lang="en-US" dirty="0"/>
              <a:t>If you are injured, talk to your doctor about non-addictive medications or physical therapy to treat the pain.</a:t>
            </a:r>
          </a:p>
          <a:p>
            <a:r>
              <a:rPr lang="en-US" dirty="0"/>
              <a:t>Opioids are addictive and should be the last option to treat your pain. Talk to your doctor about non-addictive medications.</a:t>
            </a:r>
          </a:p>
          <a:p>
            <a:r>
              <a:rPr lang="en-US" b="1" dirty="0">
                <a:solidFill>
                  <a:srgbClr val="FF0000"/>
                </a:solidFill>
              </a:rPr>
              <a:t>DO NOT </a:t>
            </a:r>
            <a:r>
              <a:rPr lang="en-US" dirty="0"/>
              <a:t>take opioids for more than 30 days without consulting with your doctor.</a:t>
            </a:r>
          </a:p>
          <a:p>
            <a:endParaRPr lang="en-US" dirty="0"/>
          </a:p>
          <a:p>
            <a:endParaRPr lang="en-US" dirty="0"/>
          </a:p>
          <a:p>
            <a:endParaRPr lang="en-US" dirty="0"/>
          </a:p>
          <a:p>
            <a:endParaRPr lang="en-US" dirty="0">
              <a:solidFill>
                <a:srgbClr val="FF0000"/>
              </a:solidFill>
            </a:endParaRPr>
          </a:p>
        </p:txBody>
      </p:sp>
      <p:sp>
        <p:nvSpPr>
          <p:cNvPr id="4" name="TextBox 3"/>
          <p:cNvSpPr txBox="1"/>
          <p:nvPr/>
        </p:nvSpPr>
        <p:spPr>
          <a:xfrm>
            <a:off x="185679" y="5902556"/>
            <a:ext cx="86361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*Centers for Disease Control and Prevention. Promoting Safer and More Effective Pain Management. https://tinyurl.com/overdosefacts </a:t>
            </a:r>
          </a:p>
        </p:txBody>
      </p:sp>
      <p:pic>
        <p:nvPicPr>
          <p:cNvPr id="6" name="Picture 5"/>
          <p:cNvPicPr>
            <a:picLocks noChangeAspect="1"/>
          </p:cNvPicPr>
          <p:nvPr/>
        </p:nvPicPr>
        <p:blipFill>
          <a:blip r:embed="rId3"/>
          <a:stretch>
            <a:fillRect/>
          </a:stretch>
        </p:blipFill>
        <p:spPr>
          <a:xfrm>
            <a:off x="10558978" y="129418"/>
            <a:ext cx="1498342" cy="1348508"/>
          </a:xfrm>
          <a:prstGeom prst="rect">
            <a:avLst/>
          </a:prstGeom>
        </p:spPr>
      </p:pic>
      <p:sp>
        <p:nvSpPr>
          <p:cNvPr id="7" name="TextBox 6"/>
          <p:cNvSpPr txBox="1"/>
          <p:nvPr/>
        </p:nvSpPr>
        <p:spPr>
          <a:xfrm>
            <a:off x="10681533" y="1426884"/>
            <a:ext cx="16486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iStock.com/Darwin Brandis</a:t>
            </a:r>
          </a:p>
        </p:txBody>
      </p:sp>
    </p:spTree>
    <p:extLst>
      <p:ext uri="{BB962C8B-B14F-4D97-AF65-F5344CB8AC3E}">
        <p14:creationId xmlns:p14="http://schemas.microsoft.com/office/powerpoint/2010/main" val="1128407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1830" y="365125"/>
            <a:ext cx="3225064" cy="3761558"/>
          </a:xfrm>
          <a:prstGeom prst="rect">
            <a:avLst/>
          </a:prstGeom>
        </p:spPr>
      </p:pic>
      <p:pic>
        <p:nvPicPr>
          <p:cNvPr id="5" name="Picture 4"/>
          <p:cNvPicPr>
            <a:picLocks noChangeAspect="1"/>
          </p:cNvPicPr>
          <p:nvPr/>
        </p:nvPicPr>
        <p:blipFill>
          <a:blip r:embed="rId4"/>
          <a:stretch>
            <a:fillRect/>
          </a:stretch>
        </p:blipFill>
        <p:spPr>
          <a:xfrm>
            <a:off x="1512011" y="3293131"/>
            <a:ext cx="3468925" cy="2688569"/>
          </a:xfrm>
          <a:prstGeom prst="rect">
            <a:avLst/>
          </a:prstGeom>
        </p:spPr>
      </p:pic>
      <p:pic>
        <p:nvPicPr>
          <p:cNvPr id="6" name="Picture 5"/>
          <p:cNvPicPr>
            <a:picLocks noChangeAspect="1"/>
          </p:cNvPicPr>
          <p:nvPr/>
        </p:nvPicPr>
        <p:blipFill>
          <a:blip r:embed="rId5"/>
          <a:stretch>
            <a:fillRect/>
          </a:stretch>
        </p:blipFill>
        <p:spPr>
          <a:xfrm>
            <a:off x="5185435" y="225057"/>
            <a:ext cx="2700762" cy="3767655"/>
          </a:xfrm>
          <a:prstGeom prst="rect">
            <a:avLst/>
          </a:prstGeom>
        </p:spPr>
      </p:pic>
      <p:pic>
        <p:nvPicPr>
          <p:cNvPr id="7" name="Content Placeholder 6"/>
          <p:cNvPicPr>
            <a:picLocks noGrp="1" noChangeAspect="1"/>
          </p:cNvPicPr>
          <p:nvPr>
            <p:ph idx="1"/>
          </p:nvPr>
        </p:nvPicPr>
        <p:blipFill>
          <a:blip r:embed="rId6"/>
          <a:stretch>
            <a:fillRect/>
          </a:stretch>
        </p:blipFill>
        <p:spPr>
          <a:xfrm>
            <a:off x="5832946" y="3504260"/>
            <a:ext cx="6035563" cy="2627604"/>
          </a:xfrm>
          <a:prstGeom prst="rect">
            <a:avLst/>
          </a:prstGeom>
        </p:spPr>
      </p:pic>
      <p:sp>
        <p:nvSpPr>
          <p:cNvPr id="8" name="Rectangle 7"/>
          <p:cNvSpPr/>
          <p:nvPr/>
        </p:nvSpPr>
        <p:spPr>
          <a:xfrm>
            <a:off x="8312202" y="1277888"/>
            <a:ext cx="356770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https://cpwr.com/research/opioid-resources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2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77"/>
            <a:ext cx="10515600" cy="1244219"/>
          </a:xfrm>
        </p:spPr>
        <p:txBody>
          <a:bodyPr>
            <a:normAutofit/>
          </a:bodyPr>
          <a:lstStyle/>
          <a:p>
            <a:r>
              <a:rPr lang="en-US" sz="4000" dirty="0"/>
              <a:t>Soft tissue injuries are costly</a:t>
            </a:r>
          </a:p>
        </p:txBody>
      </p:sp>
      <p:sp>
        <p:nvSpPr>
          <p:cNvPr id="3" name="Content Placeholder 2"/>
          <p:cNvSpPr>
            <a:spLocks noGrp="1"/>
          </p:cNvSpPr>
          <p:nvPr>
            <p:ph idx="1"/>
          </p:nvPr>
        </p:nvSpPr>
        <p:spPr>
          <a:xfrm>
            <a:off x="838200" y="1064029"/>
            <a:ext cx="10515600" cy="4520789"/>
          </a:xfrm>
        </p:spPr>
        <p:txBody>
          <a:bodyPr>
            <a:normAutofit/>
          </a:bodyPr>
          <a:lstStyle/>
          <a:p>
            <a:r>
              <a:rPr lang="en-US" dirty="0">
                <a:latin typeface="+mj-lt"/>
              </a:rPr>
              <a:t>Overexertion injuries cost U.S. businesses more than </a:t>
            </a:r>
            <a:r>
              <a:rPr lang="en-US" altLang="en-US" dirty="0">
                <a:latin typeface="+mj-lt"/>
              </a:rPr>
              <a:t>$13 billion in 2016*</a:t>
            </a:r>
          </a:p>
          <a:p>
            <a:r>
              <a:rPr lang="en-US" dirty="0">
                <a:solidFill>
                  <a:srgbClr val="FF0000"/>
                </a:solidFill>
                <a:latin typeface="+mj-lt"/>
              </a:rPr>
              <a:t>Strain causes pain, which affects productivity and decreases worker morale</a:t>
            </a:r>
          </a:p>
          <a:p>
            <a:r>
              <a:rPr lang="en-US" dirty="0">
                <a:latin typeface="+mj-lt"/>
              </a:rPr>
              <a:t>Ongoing pain is often treated with opioid medication:</a:t>
            </a:r>
          </a:p>
          <a:p>
            <a:pPr lvl="1">
              <a:buSzPct val="75000"/>
              <a:buFont typeface="Symbol" panose="05050102010706020507" pitchFamily="18" charset="2"/>
              <a:buChar char="¨"/>
            </a:pPr>
            <a:r>
              <a:rPr lang="en-US" dirty="0">
                <a:latin typeface="+mj-lt"/>
              </a:rPr>
              <a:t>Even short-term opioid use can affect safety and may lead to addiction.</a:t>
            </a:r>
          </a:p>
          <a:p>
            <a:pPr lvl="1">
              <a:buSzPct val="75000"/>
              <a:buFont typeface="Symbol" panose="05050102010706020507" pitchFamily="18" charset="2"/>
              <a:buChar char="¨"/>
            </a:pPr>
            <a:r>
              <a:rPr lang="en-US" dirty="0">
                <a:latin typeface="+mj-lt"/>
              </a:rPr>
              <a:t>Opioid addiction has become an epidemic, and it is profoundly affecting the construction industry. </a:t>
            </a:r>
          </a:p>
          <a:p>
            <a:pPr lvl="1">
              <a:buSzPct val="75000"/>
              <a:buFont typeface="Symbol" panose="05050102010706020507" pitchFamily="18" charset="2"/>
              <a:buChar char="¨"/>
            </a:pPr>
            <a:r>
              <a:rPr lang="en-US" dirty="0">
                <a:latin typeface="+mj-lt"/>
              </a:rPr>
              <a:t>Reducing ergonomic injuries can reduce the number of workers prescribed opioids, and the possible development of opioid dependency.</a:t>
            </a:r>
          </a:p>
          <a:p>
            <a:endParaRPr lang="en-US" dirty="0"/>
          </a:p>
          <a:p>
            <a:endParaRPr lang="en-US" dirty="0"/>
          </a:p>
        </p:txBody>
      </p:sp>
      <p:sp>
        <p:nvSpPr>
          <p:cNvPr id="4" name="TextBox 3">
            <a:extLst>
              <a:ext uri="{FF2B5EF4-FFF2-40B4-BE49-F238E27FC236}">
                <a16:creationId xmlns:a16="http://schemas.microsoft.com/office/drawing/2014/main" id="{1AF4808F-99C0-44A4-9DB0-112782CF9A9B}"/>
              </a:ext>
            </a:extLst>
          </p:cNvPr>
          <p:cNvSpPr txBox="1"/>
          <p:nvPr/>
        </p:nvSpPr>
        <p:spPr>
          <a:xfrm>
            <a:off x="285620" y="5803478"/>
            <a:ext cx="12200021" cy="307777"/>
          </a:xfrm>
          <a:prstGeom prst="rect">
            <a:avLst/>
          </a:prstGeom>
          <a:noFill/>
        </p:spPr>
        <p:txBody>
          <a:bodyPr wrap="square" rtlCol="0">
            <a:spAutoFit/>
          </a:bodyPr>
          <a:lstStyle/>
          <a:p>
            <a:r>
              <a:rPr lang="en-US" sz="1400" dirty="0"/>
              <a:t>* Liberty Mutual  Workplace Safety Index 2019,</a:t>
            </a:r>
            <a:r>
              <a:rPr lang="en-US" sz="1400" dirty="0">
                <a:hlinkClick r:id="rId3"/>
              </a:rPr>
              <a:t> https://www.libertymutualgroup.com/about-lm/news/documents/2019-workplace-safety-index.pdf</a:t>
            </a:r>
            <a:r>
              <a:rPr lang="en-US" sz="1400" dirty="0"/>
              <a:t> </a:t>
            </a:r>
          </a:p>
        </p:txBody>
      </p:sp>
    </p:spTree>
    <p:extLst>
      <p:ext uri="{BB962C8B-B14F-4D97-AF65-F5344CB8AC3E}">
        <p14:creationId xmlns:p14="http://schemas.microsoft.com/office/powerpoint/2010/main" val="170540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9740" y="95507"/>
            <a:ext cx="11972260" cy="783192"/>
          </a:xfrm>
        </p:spPr>
        <p:txBody>
          <a:bodyPr>
            <a:noAutofit/>
          </a:bodyPr>
          <a:lstStyle/>
          <a:p>
            <a:r>
              <a:rPr lang="en-US" altLang="en-US" sz="3200" b="1" dirty="0">
                <a:solidFill>
                  <a:schemeClr val="tx1"/>
                </a:solidFill>
                <a:latin typeface="Calibri Light" panose="020F0302020204030204" pitchFamily="34" charset="0"/>
              </a:rPr>
              <a:t>Recommendations for building a successful ergonomics program</a:t>
            </a:r>
          </a:p>
        </p:txBody>
      </p:sp>
      <p:sp>
        <p:nvSpPr>
          <p:cNvPr id="5" name="Content Placeholder 1"/>
          <p:cNvSpPr>
            <a:spLocks noGrp="1"/>
          </p:cNvSpPr>
          <p:nvPr>
            <p:ph idx="1"/>
          </p:nvPr>
        </p:nvSpPr>
        <p:spPr>
          <a:xfrm>
            <a:off x="404037" y="796954"/>
            <a:ext cx="11603665" cy="4486175"/>
          </a:xfrm>
        </p:spPr>
        <p:txBody>
          <a:bodyPr>
            <a:noAutofit/>
          </a:bodyPr>
          <a:lstStyle/>
          <a:p>
            <a:pPr marL="457200" indent="-457200">
              <a:buFont typeface="+mj-lt"/>
              <a:buAutoNum type="arabicPeriod"/>
            </a:pPr>
            <a:r>
              <a:rPr lang="en-US" sz="2600" b="1" dirty="0">
                <a:latin typeface="+mj-lt"/>
              </a:rPr>
              <a:t>Find a starting point</a:t>
            </a:r>
            <a:r>
              <a:rPr lang="en-US" sz="2600" dirty="0">
                <a:latin typeface="+mj-lt"/>
              </a:rPr>
              <a:t>: </a:t>
            </a:r>
          </a:p>
          <a:p>
            <a:pPr marL="457200" lvl="1" indent="0">
              <a:buNone/>
            </a:pPr>
            <a:r>
              <a:rPr lang="en-US" sz="2200" dirty="0">
                <a:latin typeface="+mj-lt"/>
              </a:rPr>
              <a:t>a) Review injuries </a:t>
            </a:r>
          </a:p>
          <a:p>
            <a:pPr marL="457200" lvl="1" indent="0">
              <a:buNone/>
            </a:pPr>
            <a:r>
              <a:rPr lang="en-US" sz="2200" dirty="0">
                <a:latin typeface="+mj-lt"/>
              </a:rPr>
              <a:t>b) Ergonomic hazard assessment of common work task</a:t>
            </a:r>
          </a:p>
          <a:p>
            <a:pPr marL="457200" lvl="1" indent="0">
              <a:buNone/>
            </a:pPr>
            <a:r>
              <a:rPr lang="en-US" sz="2200" dirty="0">
                <a:latin typeface="+mj-lt"/>
              </a:rPr>
              <a:t>c) Addressing manual materials handling risks (overexertion; </a:t>
            </a:r>
            <a:r>
              <a:rPr lang="en-US" sz="2200" b="1" dirty="0">
                <a:latin typeface="+mj-lt"/>
              </a:rPr>
              <a:t>disease exposure</a:t>
            </a:r>
            <a:r>
              <a:rPr lang="en-US" sz="2200" dirty="0">
                <a:latin typeface="+mj-lt"/>
              </a:rPr>
              <a:t>)</a:t>
            </a:r>
          </a:p>
          <a:p>
            <a:pPr marL="457200" indent="-457200">
              <a:buFont typeface="+mj-lt"/>
              <a:buAutoNum type="arabicPeriod"/>
            </a:pPr>
            <a:r>
              <a:rPr lang="en-US" altLang="en-US" sz="2600" b="1" dirty="0">
                <a:latin typeface="Calibri Light" panose="020F0302020204030204" pitchFamily="34" charset="0"/>
              </a:rPr>
              <a:t>Select one or more key elements to address the chang</a:t>
            </a:r>
            <a:r>
              <a:rPr lang="en-US" altLang="en-US" sz="2400" b="1" dirty="0">
                <a:latin typeface="Calibri Light" panose="020F0302020204030204" pitchFamily="34" charset="0"/>
              </a:rPr>
              <a:t>e:</a:t>
            </a:r>
          </a:p>
          <a:p>
            <a:pPr marL="857250" lvl="1" indent="-457200">
              <a:spcBef>
                <a:spcPts val="0"/>
              </a:spcBef>
              <a:buFont typeface="+mj-lt"/>
              <a:buAutoNum type="arabicPeriod"/>
            </a:pPr>
            <a:r>
              <a:rPr lang="en-US" altLang="en-US" sz="2200" dirty="0">
                <a:latin typeface="Calibri Light" panose="020F0302020204030204" pitchFamily="34" charset="0"/>
              </a:rPr>
              <a:t>Create a plan or steps to consider ergonomics </a:t>
            </a:r>
            <a:r>
              <a:rPr lang="en-US" altLang="en-US" sz="2200" u="sng" dirty="0">
                <a:latin typeface="Calibri Light" panose="020F0302020204030204" pitchFamily="34" charset="0"/>
              </a:rPr>
              <a:t>in addition to safety </a:t>
            </a:r>
            <a:r>
              <a:rPr lang="en-US" altLang="en-US" sz="2200" dirty="0">
                <a:latin typeface="Calibri Light" panose="020F0302020204030204" pitchFamily="34" charset="0"/>
              </a:rPr>
              <a:t>during </a:t>
            </a:r>
            <a:r>
              <a:rPr lang="en-US" altLang="en-US" sz="2200" dirty="0">
                <a:solidFill>
                  <a:srgbClr val="FF0000"/>
                </a:solidFill>
                <a:latin typeface="Calibri Light" panose="020F0302020204030204" pitchFamily="34" charset="0"/>
              </a:rPr>
              <a:t>project planning</a:t>
            </a:r>
            <a:endParaRPr lang="en-US" altLang="en-US" sz="2200" dirty="0">
              <a:latin typeface="Calibri Light" panose="020F0302020204030204" pitchFamily="34" charset="0"/>
            </a:endParaRPr>
          </a:p>
          <a:p>
            <a:pPr marL="857250" lvl="1" indent="-457200">
              <a:spcBef>
                <a:spcPts val="0"/>
              </a:spcBef>
              <a:buFont typeface="+mj-lt"/>
              <a:buAutoNum type="arabicPeriod"/>
            </a:pPr>
            <a:r>
              <a:rPr lang="en-US" altLang="en-US" sz="2200" dirty="0">
                <a:latin typeface="Calibri Light" panose="020F0302020204030204" pitchFamily="34" charset="0"/>
              </a:rPr>
              <a:t>Define ergonomic </a:t>
            </a:r>
            <a:r>
              <a:rPr lang="en-US" altLang="en-US" sz="2200" dirty="0">
                <a:solidFill>
                  <a:srgbClr val="FF0000"/>
                </a:solidFill>
                <a:latin typeface="Calibri Light" panose="020F0302020204030204" pitchFamily="34" charset="0"/>
              </a:rPr>
              <a:t>work practices </a:t>
            </a:r>
            <a:r>
              <a:rPr lang="en-US" altLang="en-US" sz="2200" dirty="0">
                <a:latin typeface="Calibri Light" panose="020F0302020204030204" pitchFamily="34" charset="0"/>
              </a:rPr>
              <a:t>that reduce the hazards</a:t>
            </a:r>
          </a:p>
          <a:p>
            <a:pPr marL="857250" lvl="1" indent="-457200">
              <a:spcBef>
                <a:spcPts val="0"/>
              </a:spcBef>
              <a:buFont typeface="+mj-lt"/>
              <a:buAutoNum type="arabicPeriod"/>
            </a:pPr>
            <a:r>
              <a:rPr lang="en-US" altLang="en-US" sz="2200" dirty="0">
                <a:latin typeface="Calibri Light" panose="020F0302020204030204" pitchFamily="34" charset="0"/>
              </a:rPr>
              <a:t>Find ergonomic </a:t>
            </a:r>
            <a:r>
              <a:rPr lang="en-US" altLang="en-US" sz="2200" dirty="0">
                <a:solidFill>
                  <a:srgbClr val="FF0000"/>
                </a:solidFill>
                <a:latin typeface="Calibri Light" panose="020F0302020204030204" pitchFamily="34" charset="0"/>
              </a:rPr>
              <a:t>tools/equipment</a:t>
            </a:r>
            <a:r>
              <a:rPr lang="en-US" altLang="en-US" sz="2200" dirty="0">
                <a:latin typeface="Calibri Light" panose="020F0302020204030204" pitchFamily="34" charset="0"/>
              </a:rPr>
              <a:t> to rent or purchase</a:t>
            </a:r>
          </a:p>
          <a:p>
            <a:pPr marL="857250" lvl="1" indent="-457200">
              <a:spcBef>
                <a:spcPts val="0"/>
              </a:spcBef>
              <a:buFont typeface="+mj-lt"/>
              <a:buAutoNum type="arabicPeriod"/>
            </a:pPr>
            <a:r>
              <a:rPr lang="en-US" altLang="en-US" sz="2200" dirty="0">
                <a:latin typeface="Calibri Light" panose="020F0302020204030204" pitchFamily="34" charset="0"/>
              </a:rPr>
              <a:t>Educate/train to increase </a:t>
            </a:r>
            <a:r>
              <a:rPr lang="en-US" altLang="en-US" sz="2200" dirty="0">
                <a:solidFill>
                  <a:srgbClr val="FF0000"/>
                </a:solidFill>
                <a:latin typeface="Calibri Light" panose="020F0302020204030204" pitchFamily="34" charset="0"/>
              </a:rPr>
              <a:t>awareness</a:t>
            </a:r>
          </a:p>
          <a:p>
            <a:pPr marL="857250" lvl="1" indent="-457200">
              <a:spcBef>
                <a:spcPts val="0"/>
              </a:spcBef>
              <a:buFont typeface="+mj-lt"/>
              <a:buAutoNum type="arabicPeriod"/>
            </a:pPr>
            <a:r>
              <a:rPr lang="en-US" altLang="en-US" sz="2200" dirty="0">
                <a:solidFill>
                  <a:schemeClr val="tx1"/>
                </a:solidFill>
                <a:latin typeface="Calibri Light" panose="020F0302020204030204" pitchFamily="34" charset="0"/>
              </a:rPr>
              <a:t>Collect one or more leading indicators to monitor the program delivery to </a:t>
            </a:r>
            <a:r>
              <a:rPr lang="en-US" altLang="en-US" sz="2200" dirty="0">
                <a:solidFill>
                  <a:srgbClr val="FF3300"/>
                </a:solidFill>
                <a:latin typeface="Calibri Light" panose="020F0302020204030204" pitchFamily="34" charset="0"/>
              </a:rPr>
              <a:t>review</a:t>
            </a:r>
            <a:r>
              <a:rPr lang="en-US" altLang="en-US" sz="2200" dirty="0">
                <a:solidFill>
                  <a:schemeClr val="tx1"/>
                </a:solidFill>
                <a:latin typeface="Calibri Light" panose="020F0302020204030204" pitchFamily="34" charset="0"/>
              </a:rPr>
              <a:t> progress</a:t>
            </a:r>
            <a:endParaRPr lang="en-US" altLang="en-US" sz="2200" dirty="0">
              <a:latin typeface="Calibri Light" panose="020F0302020204030204" pitchFamily="34" charset="0"/>
            </a:endParaRPr>
          </a:p>
          <a:p>
            <a:pPr marL="457200" indent="-457200">
              <a:buFont typeface="+mj-lt"/>
              <a:buAutoNum type="arabicPeriod"/>
            </a:pPr>
            <a:r>
              <a:rPr lang="en-US" altLang="en-US" sz="2600" b="1" dirty="0">
                <a:latin typeface="Calibri Light" panose="020F0302020204030204" pitchFamily="34" charset="0"/>
              </a:rPr>
              <a:t>Follow a safety management improvement process (Plan-Do-Check-Act)</a:t>
            </a:r>
          </a:p>
          <a:p>
            <a:pPr lvl="1">
              <a:buFont typeface="Wingdings" panose="05000000000000000000" pitchFamily="2" charset="2"/>
              <a:buChar char="Ø"/>
            </a:pPr>
            <a:r>
              <a:rPr lang="en-US" altLang="en-US" sz="2200" dirty="0">
                <a:latin typeface="Calibri Light" panose="020F0302020204030204" pitchFamily="34" charset="0"/>
              </a:rPr>
              <a:t> Take advantage of Best Built Plans resources</a:t>
            </a:r>
          </a:p>
          <a:p>
            <a:pPr marL="457200" indent="-457200">
              <a:buFont typeface="+mj-lt"/>
              <a:buAutoNum type="arabicPeriod"/>
            </a:pPr>
            <a:r>
              <a:rPr lang="en-US" altLang="en-US" sz="2600" b="1" dirty="0">
                <a:latin typeface="Calibri Light" panose="020F0302020204030204" pitchFamily="34" charset="0"/>
              </a:rPr>
              <a:t>Know the change will happen gradually but won’t happen without sustainable effort!</a:t>
            </a:r>
          </a:p>
          <a:p>
            <a:pPr marL="457200" indent="-457200">
              <a:buFont typeface="+mj-lt"/>
              <a:buAutoNum type="arabicPeriod"/>
            </a:pPr>
            <a:endParaRPr lang="en-US" altLang="en-US" dirty="0"/>
          </a:p>
        </p:txBody>
      </p:sp>
    </p:spTree>
    <p:extLst>
      <p:ext uri="{BB962C8B-B14F-4D97-AF65-F5344CB8AC3E}">
        <p14:creationId xmlns:p14="http://schemas.microsoft.com/office/powerpoint/2010/main" val="3666640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 y="425500"/>
            <a:ext cx="10515600" cy="915987"/>
          </a:xfrm>
        </p:spPr>
        <p:txBody>
          <a:bodyPr/>
          <a:lstStyle/>
          <a:p>
            <a:r>
              <a:rPr lang="en-US" dirty="0"/>
              <a:t>Resources</a:t>
            </a:r>
          </a:p>
        </p:txBody>
      </p:sp>
      <p:sp>
        <p:nvSpPr>
          <p:cNvPr id="3" name="Content Placeholder 2"/>
          <p:cNvSpPr>
            <a:spLocks noGrp="1"/>
          </p:cNvSpPr>
          <p:nvPr>
            <p:ph idx="1"/>
          </p:nvPr>
        </p:nvSpPr>
        <p:spPr>
          <a:xfrm>
            <a:off x="694563" y="1405859"/>
            <a:ext cx="6147816" cy="4351338"/>
          </a:xfrm>
        </p:spPr>
        <p:txBody>
          <a:bodyPr>
            <a:normAutofit/>
          </a:bodyPr>
          <a:lstStyle/>
          <a:p>
            <a:r>
              <a:rPr lang="en-US" dirty="0"/>
              <a:t>CPWR Construction Ergonomics Research and Solutions </a:t>
            </a:r>
            <a:r>
              <a:rPr lang="en-US" dirty="0">
                <a:hlinkClick r:id="rId3"/>
              </a:rPr>
              <a:t>www.cpwr.com/research/research-practice-library/construction-ergonomic-research-solutions</a:t>
            </a:r>
            <a:r>
              <a:rPr lang="en-US" dirty="0"/>
              <a:t> </a:t>
            </a:r>
          </a:p>
          <a:p>
            <a:r>
              <a:rPr lang="en-US" dirty="0"/>
              <a:t>Best Built Plans – resources to help you reduce injuries and other risks associated with materials handling </a:t>
            </a:r>
            <a:r>
              <a:rPr lang="en-US" dirty="0">
                <a:hlinkClick r:id="rId4"/>
              </a:rPr>
              <a:t>www.bestbuiltplans.org</a:t>
            </a:r>
            <a:r>
              <a:rPr lang="en-US" dirty="0"/>
              <a:t> </a:t>
            </a:r>
          </a:p>
        </p:txBody>
      </p:sp>
      <p:pic>
        <p:nvPicPr>
          <p:cNvPr id="4" name="Picture 3"/>
          <p:cNvPicPr>
            <a:picLocks noChangeAspect="1"/>
          </p:cNvPicPr>
          <p:nvPr/>
        </p:nvPicPr>
        <p:blipFill>
          <a:blip r:embed="rId5"/>
          <a:stretch>
            <a:fillRect/>
          </a:stretch>
        </p:blipFill>
        <p:spPr>
          <a:xfrm>
            <a:off x="8458173" y="365125"/>
            <a:ext cx="3394082" cy="3914267"/>
          </a:xfrm>
          <a:prstGeom prst="rect">
            <a:avLst/>
          </a:prstGeom>
        </p:spPr>
      </p:pic>
      <p:pic>
        <p:nvPicPr>
          <p:cNvPr id="2050" name="Picture 2" descr="https://www.cpwr.com/sites/default/files/logos/Best%20Built%20Plans%20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720" y="3588536"/>
            <a:ext cx="3723295" cy="241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54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5" y="365125"/>
            <a:ext cx="10515600" cy="1015028"/>
          </a:xfrm>
        </p:spPr>
        <p:txBody>
          <a:bodyPr/>
          <a:lstStyle/>
          <a:p>
            <a:r>
              <a:rPr lang="en-US" dirty="0"/>
              <a:t>Other information</a:t>
            </a:r>
          </a:p>
        </p:txBody>
      </p:sp>
      <p:sp>
        <p:nvSpPr>
          <p:cNvPr id="3" name="Content Placeholder 2"/>
          <p:cNvSpPr>
            <a:spLocks noGrp="1"/>
          </p:cNvSpPr>
          <p:nvPr>
            <p:ph idx="1"/>
          </p:nvPr>
        </p:nvSpPr>
        <p:spPr>
          <a:xfrm>
            <a:off x="519998" y="1380153"/>
            <a:ext cx="7708900" cy="1178832"/>
          </a:xfrm>
        </p:spPr>
        <p:txBody>
          <a:bodyPr>
            <a:noAutofit/>
          </a:bodyPr>
          <a:lstStyle/>
          <a:p>
            <a:r>
              <a:rPr lang="en-US" dirty="0"/>
              <a:t>Many ergonomic solutions are available through the CPWR central resource, including Best Built Plans: </a:t>
            </a:r>
            <a:r>
              <a:rPr lang="en-US" dirty="0">
                <a:hlinkClick r:id="rId3"/>
              </a:rPr>
              <a:t>www.cpwr.com/research/research-practice-library/construction-ergonomic-research-solutions</a:t>
            </a:r>
            <a:endParaRPr lang="en-US" dirty="0"/>
          </a:p>
          <a:p>
            <a:r>
              <a:rPr lang="en-US" dirty="0"/>
              <a:t>New ergonomic equipment is being developed and made available for construction use.</a:t>
            </a:r>
          </a:p>
          <a:p>
            <a:r>
              <a:rPr lang="en-US" dirty="0"/>
              <a:t>Solutions to reduce high-touch surfaces to prevent the spread of COVID-19 and other diseases: </a:t>
            </a:r>
            <a:r>
              <a:rPr lang="en-US" dirty="0">
                <a:hlinkClick r:id="rId4">
                  <a:extLst>
                    <a:ext uri="{A12FA001-AC4F-418D-AE19-62706E023703}">
                      <ahyp:hlinkClr xmlns:ahyp="http://schemas.microsoft.com/office/drawing/2018/hyperlinkcolor" val="tx"/>
                    </a:ext>
                  </a:extLst>
                </a:hlinkClick>
              </a:rPr>
              <a:t>www.covid.elcosh.org</a:t>
            </a:r>
            <a:r>
              <a:rPr lang="en-US" dirty="0"/>
              <a:t> </a:t>
            </a:r>
          </a:p>
          <a:p>
            <a:pPr marL="0" indent="0">
              <a:buNone/>
            </a:pPr>
            <a:endParaRPr lang="en-US" dirty="0"/>
          </a:p>
        </p:txBody>
      </p:sp>
      <p:sp>
        <p:nvSpPr>
          <p:cNvPr id="5" name="Rectangle 4"/>
          <p:cNvSpPr/>
          <p:nvPr/>
        </p:nvSpPr>
        <p:spPr>
          <a:xfrm>
            <a:off x="7888657" y="4294669"/>
            <a:ext cx="3715284" cy="430887"/>
          </a:xfrm>
          <a:prstGeom prst="rect">
            <a:avLst/>
          </a:prstGeom>
        </p:spPr>
        <p:txBody>
          <a:bodyPr wrap="square">
            <a:spAutoFit/>
          </a:bodyPr>
          <a:lstStyle/>
          <a:p>
            <a:pPr lvl="1">
              <a:defRPr/>
            </a:pPr>
            <a:r>
              <a:rPr lang="en-US" sz="1100" dirty="0">
                <a:solidFill>
                  <a:prstClr val="black"/>
                </a:solidFill>
              </a:rPr>
              <a:t>MULE:  </a:t>
            </a:r>
            <a:r>
              <a:rPr lang="en-US" sz="1100" dirty="0">
                <a:solidFill>
                  <a:prstClr val="black"/>
                </a:solidFill>
                <a:hlinkClick r:id="rId5"/>
              </a:rPr>
              <a:t>https://www.youtube.com/watch?v=l0c314NLY0M</a:t>
            </a:r>
            <a:endParaRPr lang="en-US" sz="1100" dirty="0">
              <a:solidFill>
                <a:prstClr val="black"/>
              </a:solidFill>
            </a:endParaRPr>
          </a:p>
        </p:txBody>
      </p:sp>
      <p:sp>
        <p:nvSpPr>
          <p:cNvPr id="8" name="Rectangle 7">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a:defRPr/>
            </a:pPr>
            <a:r>
              <a:rPr lang="en-US" sz="1100" dirty="0">
                <a:solidFill>
                  <a:prstClr val="white"/>
                </a:solidFill>
              </a:rPr>
              <a:t>Disclaimer: CPWR does not endorse any specific equipment or product. </a:t>
            </a:r>
          </a:p>
        </p:txBody>
      </p:sp>
      <p:pic>
        <p:nvPicPr>
          <p:cNvPr id="1026" name="Picture 2" descr="https://attachments.office.net/owa/gbarlet%40cpwr.com/service.svc/s/GetAttachmentThumbnail?id=AAMkAGJlYmZiMzJlLWVjM2YtNDk3Ni05MWExLTU2NGY3OThlNjZkYwBGAAAAAAAhqRt8a8vwTL0%2FzcpF90MwBwBdBCPgmaqeR5Qb55pDxN59AAAAAAEJAABdBCPgmaqeR5Qb55pDxN59AAA4KrY%2FAAABEgAQAMJrnw2rojRMlMnkgJzn1Uw%3D&amp;thumbnailType=2&amp;owa=outlook.office.com&amp;scriptVer=2020041301.08&amp;X-OWA-CANARY=QAokhLRqz0WSaJWzS6yhr3BFshD24tcYtKwf-yHFnl90sChGZTEpVAp-b3Qg2jx-Rr3V1kebGn8.&amp;token=eyJhbGciOiJSUzI1NiIsImtpZCI6IjU2MzU4ODUyMzRCOTI1MkRERTAwNTc2NkQ5RDlGMjc2NTY1RjYzRTIiLCJ4NXQiOiJWaldJVWpTNUpTM2VBRmRtMmRueWRsWmZZLUkiLCJ0eXAiOiJKV1QifQ.eyJvcmlnaW4iOiJodHRwczovL291dGxvb2sub2ZmaWNlLmNvbSIsInZlciI6IkV4Y2hhbmdlLkNhbGxiYWNrLlYxIiwiYXBwY3R4c2VuZGVyIjoiT3dhRG93bmxvYWRAZTQ0Y2I3YWMtMjE1OC00MzJjLTg1MTctMzIwNWMwM2MwODE1IiwiaXNzcmluZyI6IlNJUCIsImFwcGN0eCI6IntcIm1zZXhjaHByb3RcIjpcIm93YVwiLFwicHJpbWFyeXNpZFwiOlwiUy0xLTUtMjEtNDQxODQ4NjU0LTEwMjQ3Nzk1MjEtODgwMTU4NDI2LTIxMzI1NDc4XCIsXCJwdWlkXCI6XCIxMTUzODAxMTE2Mjg1NTg0MjU3XCIsXCJvaWRcIjpcIjE1NDhhNTA3LWMzYTUtNGI2MS04MjU0LTdiZTU4MzA2YmY2MVwiLFwic2NvcGVcIjpcIk93YURvd25sb2FkXCJ9IiwibmJmIjoxNTg3MTQ0ODAxLCJleHAiOjE1ODcxNDU0MDEsImlzcyI6IjAwMDAwMDAyLTAwMDAtMGZmMS1jZTAwLTAwMDAwMDAwMDAwMEBlNDRjYjdhYy0yMTU4LTQzMmMtODUxNy0zMjA1YzAzYzA4MTUiLCJhdWQiOiIwMDAwMDAwMi0wMDAwLTBmZjEtY2UwMC0wMDAwMDAwMDAwMDAvYXR0YWNobWVudHMub2ZmaWNlLm5ldEBlNDRjYjdhYy0yMTU4LTQzMmMtODUxNy0zMjA1YzAzYzA4MTUiLCJoYXBwIjoib3dhIn0.ln_8WfjDlp7FYnV-tJZ7clG25O3_NV6B1Y7c9AIyED1DAq7iR88YQmCEw9FrG71psgmXooEI0nIeIFRSKlKvWtufOqnW3eWzfeI3pnbqMMOvU-hh3fl9cSGYnYT4ndeGBvzrE8ZkzzxULjWK-TNIgIiHh3OXP3awnXD4cgOVo8LSCylwewDwlbfC5oxIAO_3355w87S8M_FHS_2EYk10EJpqizsQ7WtkbrH_wX8GUjkUu8-l01dkp1a6suHXgt9BWmVNJz6E10qHzsee-wbCeDykYeGJ4hQ8Z1cAbz-cHTM-G5jkYf0uVEgY9bQKLJkLALzYs9fDrpE7LZYEKg1tIA&amp;animation=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0431" y="1380153"/>
            <a:ext cx="3733378" cy="2483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50429" y="3796321"/>
            <a:ext cx="3733379" cy="369332"/>
          </a:xfrm>
          <a:prstGeom prst="rect">
            <a:avLst/>
          </a:prstGeom>
        </p:spPr>
        <p:txBody>
          <a:bodyPr wrap="square">
            <a:spAutoFit/>
          </a:bodyPr>
          <a:lstStyle/>
          <a:p>
            <a:pPr>
              <a:defRPr/>
            </a:pPr>
            <a:r>
              <a:rPr lang="en-US" sz="900" dirty="0">
                <a:solidFill>
                  <a:prstClr val="black"/>
                </a:solidFill>
              </a:rPr>
              <a:t>Photo courtesy of the International Union of Bricklayers and Allied </a:t>
            </a:r>
            <a:r>
              <a:rPr lang="en-US" sz="900" dirty="0" err="1">
                <a:solidFill>
                  <a:prstClr val="black"/>
                </a:solidFill>
              </a:rPr>
              <a:t>Craftworkers</a:t>
            </a:r>
            <a:r>
              <a:rPr lang="en-US" sz="900" dirty="0">
                <a:solidFill>
                  <a:prstClr val="black"/>
                </a:solidFill>
              </a:rPr>
              <a:t> </a:t>
            </a:r>
          </a:p>
        </p:txBody>
      </p:sp>
    </p:spTree>
    <p:extLst>
      <p:ext uri="{BB962C8B-B14F-4D97-AF65-F5344CB8AC3E}">
        <p14:creationId xmlns:p14="http://schemas.microsoft.com/office/powerpoint/2010/main" val="658803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33535"/>
            <a:ext cx="10515600" cy="2599016"/>
          </a:xfrm>
        </p:spPr>
        <p:txBody>
          <a:bodyPr>
            <a:normAutofit/>
          </a:bodyPr>
          <a:lstStyle/>
          <a:p>
            <a:pPr marL="0" indent="0" algn="ctr">
              <a:buNone/>
            </a:pPr>
            <a:r>
              <a:rPr lang="en-US" sz="5400" dirty="0"/>
              <a:t>Thank you!</a:t>
            </a:r>
          </a:p>
          <a:p>
            <a:pPr marL="0" indent="0" algn="ctr">
              <a:buNone/>
            </a:pPr>
            <a:r>
              <a:rPr lang="en-US" sz="3600" dirty="0"/>
              <a:t>CPWR and the Washington University Research Team</a:t>
            </a:r>
          </a:p>
          <a:p>
            <a:pPr marL="0" indent="0" algn="ctr">
              <a:buNone/>
            </a:pPr>
            <a:endParaRPr lang="en-US" sz="3200" dirty="0"/>
          </a:p>
        </p:txBody>
      </p:sp>
      <p:sp>
        <p:nvSpPr>
          <p:cNvPr id="4" name="Subtitle 2"/>
          <p:cNvSpPr txBox="1">
            <a:spLocks/>
          </p:cNvSpPr>
          <p:nvPr/>
        </p:nvSpPr>
        <p:spPr>
          <a:xfrm>
            <a:off x="206667" y="5280394"/>
            <a:ext cx="11692128" cy="1068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©2020, CPWR-The Center for Construction Research and Training. All rights reserved. CPWR is the research and training arm of NABTU. Production of this document was supported by cooperative agreement OH 009762 from the National Institute for Occupational Safety and Health (NIOSH). The contents are solely the responsibility of the authors and do not necessarily represent the official views of NIOSH.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0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727" y="204039"/>
            <a:ext cx="10951128" cy="783838"/>
          </a:xfrm>
        </p:spPr>
        <p:txBody>
          <a:bodyPr>
            <a:normAutofit/>
          </a:bodyPr>
          <a:lstStyle/>
          <a:p>
            <a:r>
              <a:rPr lang="en-US" sz="4000" dirty="0"/>
              <a:t>The workforce is aging</a:t>
            </a:r>
          </a:p>
        </p:txBody>
      </p:sp>
      <p:sp>
        <p:nvSpPr>
          <p:cNvPr id="5" name="Content Placeholder 4"/>
          <p:cNvSpPr>
            <a:spLocks noGrp="1"/>
          </p:cNvSpPr>
          <p:nvPr>
            <p:ph sz="half" idx="1"/>
          </p:nvPr>
        </p:nvSpPr>
        <p:spPr>
          <a:xfrm>
            <a:off x="285750" y="897623"/>
            <a:ext cx="5734050" cy="4905246"/>
          </a:xfrm>
        </p:spPr>
        <p:txBody>
          <a:bodyPr>
            <a:normAutofit fontScale="92500" lnSpcReduction="10000"/>
          </a:bodyPr>
          <a:lstStyle/>
          <a:p>
            <a:r>
              <a:rPr lang="en-US" sz="2600" dirty="0">
                <a:latin typeface="+mj-lt"/>
              </a:rPr>
              <a:t>Rising workforce aged 45 to 64 years: 25% (1985) to 40% (2015)*</a:t>
            </a:r>
          </a:p>
          <a:p>
            <a:r>
              <a:rPr lang="en-US" sz="2600" dirty="0">
                <a:latin typeface="+mj-lt"/>
              </a:rPr>
              <a:t>40% of construction workers 50 years or older suffer from low back pain, and it is even higher among those with longer tenure.*</a:t>
            </a:r>
          </a:p>
          <a:p>
            <a:r>
              <a:rPr lang="en-US" sz="2600" dirty="0">
                <a:latin typeface="+mj-lt"/>
              </a:rPr>
              <a:t>Musculoskeletal disorders are more common among older workers, particularly those with more than 5 years working in construction.</a:t>
            </a:r>
          </a:p>
          <a:p>
            <a:r>
              <a:rPr lang="en-US" sz="2600" dirty="0">
                <a:latin typeface="+mj-lt"/>
              </a:rPr>
              <a:t>Older workers suffer from more comorbidities compared to younger workers, including heart disease, hypertension, and diabetes, but fewer suffer from obesity.</a:t>
            </a:r>
          </a:p>
          <a:p>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769808424"/>
              </p:ext>
            </p:extLst>
          </p:nvPr>
        </p:nvGraphicFramePr>
        <p:xfrm>
          <a:off x="6467301" y="3249108"/>
          <a:ext cx="5159840" cy="233198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DFA64A0-0BDB-4278-A426-F7E7A7152F29}"/>
              </a:ext>
            </a:extLst>
          </p:cNvPr>
          <p:cNvSpPr txBox="1"/>
          <p:nvPr/>
        </p:nvSpPr>
        <p:spPr>
          <a:xfrm>
            <a:off x="258679" y="5802869"/>
            <a:ext cx="11976355" cy="246221"/>
          </a:xfrm>
          <a:prstGeom prst="rect">
            <a:avLst/>
          </a:prstGeom>
          <a:noFill/>
        </p:spPr>
        <p:txBody>
          <a:bodyPr wrap="none" rtlCol="0">
            <a:spAutoFit/>
          </a:bodyPr>
          <a:lstStyle/>
          <a:p>
            <a:r>
              <a:rPr lang="en-US" sz="1000" dirty="0"/>
              <a:t>Source: Dong XS, Wang X, Fujimoto A, et al. (2012). Chronic back pain among older construction workers in the United States: a longitudinal study. </a:t>
            </a:r>
            <a:r>
              <a:rPr lang="en-US" sz="1000" i="1" dirty="0" err="1"/>
              <a:t>Int</a:t>
            </a:r>
            <a:r>
              <a:rPr lang="en-US" sz="1000" i="1" dirty="0"/>
              <a:t> J </a:t>
            </a:r>
            <a:r>
              <a:rPr lang="en-US" sz="1000" i="1" dirty="0" err="1"/>
              <a:t>Occup</a:t>
            </a:r>
            <a:r>
              <a:rPr lang="en-US" sz="1000" i="1" dirty="0"/>
              <a:t> Environ Health</a:t>
            </a:r>
            <a:r>
              <a:rPr lang="en-US" sz="1000" dirty="0"/>
              <a:t>, 18(2): 99–109; Construction Chart Book, 6</a:t>
            </a:r>
            <a:r>
              <a:rPr lang="en-US" sz="1000" baseline="30000" dirty="0"/>
              <a:t>th</a:t>
            </a:r>
            <a:r>
              <a:rPr lang="en-US" sz="1000" dirty="0"/>
              <a:t> edition </a:t>
            </a:r>
          </a:p>
        </p:txBody>
      </p:sp>
      <p:pic>
        <p:nvPicPr>
          <p:cNvPr id="6" name="Picture 5">
            <a:extLst>
              <a:ext uri="{FF2B5EF4-FFF2-40B4-BE49-F238E27FC236}">
                <a16:creationId xmlns:a16="http://schemas.microsoft.com/office/drawing/2014/main" id="{4B7AEFD5-B020-47F3-A755-3E8C5A00739C}"/>
              </a:ext>
            </a:extLst>
          </p:cNvPr>
          <p:cNvPicPr>
            <a:picLocks noChangeAspect="1"/>
          </p:cNvPicPr>
          <p:nvPr/>
        </p:nvPicPr>
        <p:blipFill>
          <a:blip r:embed="rId4"/>
          <a:stretch>
            <a:fillRect/>
          </a:stretch>
        </p:blipFill>
        <p:spPr>
          <a:xfrm>
            <a:off x="6467301" y="298349"/>
            <a:ext cx="4844554" cy="2839871"/>
          </a:xfrm>
          <a:prstGeom prst="rect">
            <a:avLst/>
          </a:prstGeom>
        </p:spPr>
      </p:pic>
    </p:spTree>
    <p:extLst>
      <p:ext uri="{BB962C8B-B14F-4D97-AF65-F5344CB8AC3E}">
        <p14:creationId xmlns:p14="http://schemas.microsoft.com/office/powerpoint/2010/main" val="185139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Poor work layouts are </a:t>
            </a:r>
            <a:r>
              <a:rPr lang="en-US" sz="4000" i="1" dirty="0"/>
              <a:t>also</a:t>
            </a:r>
            <a:r>
              <a:rPr lang="en-US" sz="4000" dirty="0"/>
              <a:t> costly</a:t>
            </a:r>
          </a:p>
        </p:txBody>
      </p:sp>
      <p:sp>
        <p:nvSpPr>
          <p:cNvPr id="3" name="Content Placeholder 2"/>
          <p:cNvSpPr>
            <a:spLocks noGrp="1"/>
          </p:cNvSpPr>
          <p:nvPr>
            <p:ph idx="1"/>
          </p:nvPr>
        </p:nvSpPr>
        <p:spPr>
          <a:xfrm>
            <a:off x="838200" y="1825625"/>
            <a:ext cx="4941498" cy="4156075"/>
          </a:xfrm>
        </p:spPr>
        <p:txBody>
          <a:bodyPr/>
          <a:lstStyle/>
          <a:p>
            <a:r>
              <a:rPr lang="en-US" dirty="0">
                <a:latin typeface="+mj-lt"/>
              </a:rPr>
              <a:t>Cause physical stress and fatigue…and waste time</a:t>
            </a:r>
          </a:p>
          <a:p>
            <a:r>
              <a:rPr lang="en-US" dirty="0">
                <a:latin typeface="+mj-lt"/>
              </a:rPr>
              <a:t>Spaghetti chart: visual method of showing wasted movement of your workers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562" y="1601338"/>
            <a:ext cx="5431234" cy="4156075"/>
          </a:xfrm>
          <a:prstGeom prst="rect">
            <a:avLst/>
          </a:prstGeom>
        </p:spPr>
      </p:pic>
    </p:spTree>
    <p:extLst>
      <p:ext uri="{BB962C8B-B14F-4D97-AF65-F5344CB8AC3E}">
        <p14:creationId xmlns:p14="http://schemas.microsoft.com/office/powerpoint/2010/main" val="183556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365125"/>
            <a:ext cx="11082528" cy="1122299"/>
          </a:xfrm>
        </p:spPr>
        <p:txBody>
          <a:bodyPr>
            <a:normAutofit/>
          </a:bodyPr>
          <a:lstStyle/>
          <a:p>
            <a:r>
              <a:rPr lang="en-US" sz="4000" dirty="0"/>
              <a:t>Most safety programs do not address ergonomics</a:t>
            </a:r>
          </a:p>
        </p:txBody>
      </p:sp>
      <p:sp>
        <p:nvSpPr>
          <p:cNvPr id="3" name="Content Placeholder 2"/>
          <p:cNvSpPr>
            <a:spLocks noGrp="1"/>
          </p:cNvSpPr>
          <p:nvPr>
            <p:ph idx="1"/>
          </p:nvPr>
        </p:nvSpPr>
        <p:spPr>
          <a:xfrm>
            <a:off x="597408" y="1487425"/>
            <a:ext cx="11082528" cy="4494276"/>
          </a:xfrm>
        </p:spPr>
        <p:txBody>
          <a:bodyPr/>
          <a:lstStyle/>
          <a:p>
            <a:pPr lvl="0"/>
            <a:r>
              <a:rPr lang="en-US" dirty="0">
                <a:latin typeface="+mj-lt"/>
              </a:rPr>
              <a:t>Many companies have excellent safety programs ‒ but their programs do not address ergonomic hazards.</a:t>
            </a:r>
          </a:p>
          <a:p>
            <a:pPr lvl="0"/>
            <a:r>
              <a:rPr lang="en-US" dirty="0">
                <a:latin typeface="+mj-lt"/>
              </a:rPr>
              <a:t>Contractors/project managers plan for and provide ergonomic equipment on some projects but not all ‒ it is not company wide.</a:t>
            </a:r>
          </a:p>
          <a:p>
            <a:pPr lvl="0"/>
            <a:r>
              <a:rPr lang="en-US" dirty="0">
                <a:latin typeface="+mj-lt"/>
              </a:rPr>
              <a:t>Workers rely on their employer to provide appropriate equipment and training to allow the BEST ergonomic work processes. </a:t>
            </a:r>
          </a:p>
          <a:p>
            <a:r>
              <a:rPr lang="en-US" dirty="0">
                <a:latin typeface="+mj-lt"/>
              </a:rPr>
              <a:t>Contractors face challenges to addressing ergonomic hazards and providing the best equipment.</a:t>
            </a:r>
            <a:endParaRPr lang="en-US" dirty="0"/>
          </a:p>
        </p:txBody>
      </p:sp>
    </p:spTree>
    <p:extLst>
      <p:ext uri="{BB962C8B-B14F-4D97-AF65-F5344CB8AC3E}">
        <p14:creationId xmlns:p14="http://schemas.microsoft.com/office/powerpoint/2010/main" val="336090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47259" y="297809"/>
            <a:ext cx="10515600" cy="961231"/>
          </a:xfrm>
        </p:spPr>
        <p:txBody>
          <a:bodyPr>
            <a:noAutofit/>
          </a:bodyPr>
          <a:lstStyle/>
          <a:p>
            <a:r>
              <a:rPr lang="en-US" sz="3800" dirty="0">
                <a:latin typeface="+mn-lt"/>
              </a:rPr>
              <a:t>Sprains, strains, and other soft tissue injuries or</a:t>
            </a:r>
            <a:br>
              <a:rPr lang="en-US" sz="3800" dirty="0">
                <a:latin typeface="+mn-lt"/>
              </a:rPr>
            </a:br>
            <a:r>
              <a:rPr lang="en-US" sz="3800" dirty="0">
                <a:latin typeface="+mn-lt"/>
              </a:rPr>
              <a:t>m</a:t>
            </a:r>
            <a:r>
              <a:rPr lang="en-US" altLang="en-US" sz="3800" dirty="0">
                <a:latin typeface="+mn-lt"/>
              </a:rPr>
              <a:t>usculoskeletal disorders (MSDs)</a:t>
            </a:r>
          </a:p>
        </p:txBody>
      </p:sp>
      <p:sp>
        <p:nvSpPr>
          <p:cNvPr id="4" name="Content Placeholder 3"/>
          <p:cNvSpPr>
            <a:spLocks noGrp="1"/>
          </p:cNvSpPr>
          <p:nvPr>
            <p:ph sz="half" idx="1"/>
          </p:nvPr>
        </p:nvSpPr>
        <p:spPr>
          <a:xfrm>
            <a:off x="447259" y="1427143"/>
            <a:ext cx="11070446" cy="1858222"/>
          </a:xfrm>
        </p:spPr>
        <p:txBody>
          <a:bodyPr rtlCol="0">
            <a:normAutofit fontScale="92500" lnSpcReduction="10000"/>
          </a:bodyPr>
          <a:lstStyle/>
          <a:p>
            <a:pPr marL="420624" indent="-384048">
              <a:spcBef>
                <a:spcPct val="50000"/>
              </a:spcBef>
              <a:buNone/>
              <a:defRPr/>
            </a:pPr>
            <a:r>
              <a:rPr lang="en-US" dirty="0"/>
              <a:t>1) Damage to the </a:t>
            </a:r>
            <a:r>
              <a:rPr lang="en-US" i="1" dirty="0"/>
              <a:t>musculoskeletal system </a:t>
            </a:r>
            <a:r>
              <a:rPr lang="en-US" dirty="0"/>
              <a:t>–</a:t>
            </a:r>
            <a:r>
              <a:rPr lang="en-US" i="1" dirty="0"/>
              <a:t> </a:t>
            </a:r>
            <a:r>
              <a:rPr lang="en-US" dirty="0"/>
              <a:t>muscles, nerves, tendons, ligaments, joints, cartilage, and spinal discs.</a:t>
            </a:r>
          </a:p>
          <a:p>
            <a:pPr marL="420624" indent="-384048">
              <a:spcBef>
                <a:spcPct val="50000"/>
              </a:spcBef>
              <a:buNone/>
              <a:defRPr/>
            </a:pPr>
            <a:r>
              <a:rPr lang="en-US" dirty="0"/>
              <a:t>2) They are </a:t>
            </a:r>
            <a:r>
              <a:rPr lang="en-US" i="1" dirty="0"/>
              <a:t>cumulative</a:t>
            </a:r>
            <a:r>
              <a:rPr lang="en-US" dirty="0"/>
              <a:t> – they happen gradually, as opposed to accidents.</a:t>
            </a:r>
          </a:p>
          <a:p>
            <a:pPr marL="420624" indent="-384048">
              <a:spcBef>
                <a:spcPct val="50000"/>
              </a:spcBef>
              <a:buNone/>
              <a:defRPr/>
            </a:pPr>
            <a:r>
              <a:rPr lang="en-US" dirty="0"/>
              <a:t>3) They are </a:t>
            </a:r>
            <a:r>
              <a:rPr lang="en-US" i="1" dirty="0"/>
              <a:t>chronic</a:t>
            </a:r>
            <a:r>
              <a:rPr lang="en-US" dirty="0"/>
              <a:t> – the effects last a long time.</a:t>
            </a:r>
          </a:p>
          <a:p>
            <a:pPr marL="420624" indent="-384048">
              <a:buFont typeface="Wingdings 2"/>
              <a:buChar char=""/>
              <a:defRPr/>
            </a:pPr>
            <a:endParaRPr lang="en-US" dirty="0"/>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72258" y="3306087"/>
            <a:ext cx="20764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8"/>
          <p:cNvGrpSpPr>
            <a:grpSpLocks/>
          </p:cNvGrpSpPr>
          <p:nvPr/>
        </p:nvGrpSpPr>
        <p:grpSpPr bwMode="auto">
          <a:xfrm>
            <a:off x="9701784" y="2551175"/>
            <a:ext cx="2373508" cy="3472693"/>
            <a:chOff x="5473978" y="2229123"/>
            <a:chExt cx="3306122" cy="4559819"/>
          </a:xfrm>
        </p:grpSpPr>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978" y="2229123"/>
              <a:ext cx="2515392" cy="23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9369" y="4044950"/>
              <a:ext cx="790731" cy="27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l="48500"/>
            <a:stretch>
              <a:fillRect/>
            </a:stretch>
          </p:blipFill>
          <p:spPr bwMode="auto">
            <a:xfrm>
              <a:off x="6766473" y="4572000"/>
              <a:ext cx="1222896" cy="22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stretch>
            <a:fillRect/>
          </a:stretch>
        </p:blipFill>
        <p:spPr>
          <a:xfrm flipH="1">
            <a:off x="7834423" y="3862824"/>
            <a:ext cx="1566371" cy="2086639"/>
          </a:xfrm>
          <a:prstGeom prst="rect">
            <a:avLst/>
          </a:prstGeom>
        </p:spPr>
      </p:pic>
      <p:pic>
        <p:nvPicPr>
          <p:cNvPr id="3" name="Picture 2"/>
          <p:cNvPicPr>
            <a:picLocks noChangeAspect="1"/>
          </p:cNvPicPr>
          <p:nvPr/>
        </p:nvPicPr>
        <p:blipFill>
          <a:blip r:embed="rId8"/>
          <a:stretch>
            <a:fillRect/>
          </a:stretch>
        </p:blipFill>
        <p:spPr>
          <a:xfrm>
            <a:off x="4297823" y="3306087"/>
            <a:ext cx="2048434" cy="2231329"/>
          </a:xfrm>
          <a:prstGeom prst="rect">
            <a:avLst/>
          </a:prstGeom>
        </p:spPr>
      </p:pic>
      <p:sp>
        <p:nvSpPr>
          <p:cNvPr id="12" name="TextBox 11"/>
          <p:cNvSpPr txBox="1"/>
          <p:nvPr/>
        </p:nvSpPr>
        <p:spPr>
          <a:xfrm rot="16200000">
            <a:off x="780009" y="4172007"/>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3" name="TextBox 12"/>
          <p:cNvSpPr txBox="1"/>
          <p:nvPr/>
        </p:nvSpPr>
        <p:spPr>
          <a:xfrm rot="16200000">
            <a:off x="9712452" y="5016203"/>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4" name="Rectangle 13"/>
          <p:cNvSpPr/>
          <p:nvPr/>
        </p:nvSpPr>
        <p:spPr>
          <a:xfrm>
            <a:off x="4258703" y="5686620"/>
            <a:ext cx="2978671" cy="401520"/>
          </a:xfrm>
          <a:prstGeom prst="rect">
            <a:avLst/>
          </a:prstGeom>
        </p:spPr>
        <p:txBody>
          <a:bodyPr wrap="square">
            <a:spAutoFit/>
          </a:bodyPr>
          <a:lstStyle/>
          <a:p>
            <a:pPr>
              <a:lnSpc>
                <a:spcPct val="115000"/>
              </a:lnSpc>
              <a:spcAft>
                <a:spcPts val="1000"/>
              </a:spcAft>
            </a:pPr>
            <a:r>
              <a:rPr lang="en-US" sz="900" dirty="0">
                <a:solidFill>
                  <a:prstClr val="black"/>
                </a:solidFill>
              </a:rPr>
              <a:t>Used with permission of Mayo Foundation for Medical Education and Research, all rights reserved</a:t>
            </a:r>
            <a:endParaRPr lang="en-US" sz="900" dirty="0">
              <a:solidFill>
                <a:prstClr val="black"/>
              </a:solidFill>
              <a:ea typeface="Calibri" panose="020F0502020204030204" pitchFamily="34" charset="0"/>
              <a:cs typeface="Times New Roman" panose="02020603050405020304" pitchFamily="18" charset="0"/>
            </a:endParaRPr>
          </a:p>
        </p:txBody>
      </p:sp>
      <p:sp>
        <p:nvSpPr>
          <p:cNvPr id="15" name="Rectangle 14"/>
          <p:cNvSpPr/>
          <p:nvPr/>
        </p:nvSpPr>
        <p:spPr>
          <a:xfrm rot="16200000">
            <a:off x="6795850" y="4940077"/>
            <a:ext cx="1936749" cy="230832"/>
          </a:xfrm>
          <a:prstGeom prst="rect">
            <a:avLst/>
          </a:prstGeom>
        </p:spPr>
        <p:txBody>
          <a:bodyPr wrap="none">
            <a:spAutoFit/>
          </a:bodyPr>
          <a:lstStyle/>
          <a:p>
            <a:r>
              <a:rPr lang="en-US" sz="900" dirty="0">
                <a:solidFill>
                  <a:prstClr val="black"/>
                </a:solidFill>
              </a:rPr>
              <a:t>Photo courtesy of Dr. Ann Marie Dale</a:t>
            </a:r>
          </a:p>
        </p:txBody>
      </p:sp>
    </p:spTree>
    <p:extLst>
      <p:ext uri="{BB962C8B-B14F-4D97-AF65-F5344CB8AC3E}">
        <p14:creationId xmlns:p14="http://schemas.microsoft.com/office/powerpoint/2010/main" val="504854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0060" y="337820"/>
            <a:ext cx="11084560" cy="1008380"/>
          </a:xfrm>
        </p:spPr>
        <p:txBody>
          <a:bodyPr>
            <a:normAutofit fontScale="90000"/>
          </a:bodyPr>
          <a:lstStyle/>
          <a:p>
            <a:pPr eaLnBrk="1" hangingPunct="1"/>
            <a:r>
              <a:rPr lang="en-US" altLang="en-US" sz="4000" i="1" dirty="0"/>
              <a:t>Ergonomics reduces risk of MSDs</a:t>
            </a:r>
            <a:br>
              <a:rPr lang="en-US" altLang="en-US" sz="4000" dirty="0"/>
            </a:br>
            <a:endParaRPr lang="en-US" altLang="en-US" sz="4000" dirty="0"/>
          </a:p>
        </p:txBody>
      </p:sp>
      <p:sp>
        <p:nvSpPr>
          <p:cNvPr id="28675" name="Rectangle 3"/>
          <p:cNvSpPr>
            <a:spLocks noGrp="1" noChangeArrowheads="1"/>
          </p:cNvSpPr>
          <p:nvPr>
            <p:ph idx="1"/>
          </p:nvPr>
        </p:nvSpPr>
        <p:spPr>
          <a:xfrm>
            <a:off x="3102098" y="2228204"/>
            <a:ext cx="5840484" cy="4221163"/>
          </a:xfrm>
        </p:spPr>
        <p:txBody>
          <a:bodyPr>
            <a:normAutofit lnSpcReduction="10000"/>
          </a:bodyPr>
          <a:lstStyle/>
          <a:p>
            <a:pPr marL="0" indent="0">
              <a:buNone/>
            </a:pPr>
            <a:r>
              <a:rPr lang="en-US" altLang="en-US" sz="3600" dirty="0"/>
              <a:t>Identify Ergonomic Hazards</a:t>
            </a:r>
            <a:endParaRPr lang="en-US" altLang="en-US" sz="3600" dirty="0">
              <a:latin typeface="Calibri Light" panose="020F0302020204030204" pitchFamily="34" charset="0"/>
            </a:endParaRPr>
          </a:p>
          <a:p>
            <a:pPr marL="742950" indent="-742950">
              <a:buFont typeface="Calibri" panose="020F0502020204030204" pitchFamily="34" charset="0"/>
              <a:buAutoNum type="arabicPeriod"/>
            </a:pPr>
            <a:r>
              <a:rPr lang="en-US" altLang="en-US" sz="3600" dirty="0">
                <a:latin typeface="Calibri Light" panose="020F0302020204030204" pitchFamily="34" charset="0"/>
              </a:rPr>
              <a:t>High </a:t>
            </a:r>
            <a:r>
              <a:rPr lang="en-US" altLang="en-US" sz="3600" dirty="0">
                <a:solidFill>
                  <a:srgbClr val="FF0000"/>
                </a:solidFill>
                <a:latin typeface="Calibri Light" panose="020F0302020204030204" pitchFamily="34" charset="0"/>
              </a:rPr>
              <a:t>Force</a:t>
            </a:r>
          </a:p>
          <a:p>
            <a:pPr marL="742950" indent="-742950">
              <a:buFont typeface="Calibri" panose="020F0502020204030204" pitchFamily="34" charset="0"/>
              <a:buAutoNum type="arabicPeriod"/>
            </a:pPr>
            <a:r>
              <a:rPr lang="en-US" altLang="en-US" sz="3600" dirty="0">
                <a:latin typeface="Calibri Light" panose="020F0302020204030204" pitchFamily="34" charset="0"/>
              </a:rPr>
              <a:t>Awkward </a:t>
            </a:r>
            <a:r>
              <a:rPr lang="en-US" altLang="en-US" sz="3600" dirty="0">
                <a:solidFill>
                  <a:srgbClr val="FF0000"/>
                </a:solidFill>
                <a:latin typeface="Calibri Light" panose="020F0302020204030204" pitchFamily="34" charset="0"/>
              </a:rPr>
              <a:t>Postures</a:t>
            </a:r>
          </a:p>
          <a:p>
            <a:pPr marL="742950" indent="-742950">
              <a:buFont typeface="Calibri" panose="020F0502020204030204" pitchFamily="34" charset="0"/>
              <a:buAutoNum type="arabicPeriod"/>
            </a:pPr>
            <a:r>
              <a:rPr lang="en-US" altLang="en-US" sz="3600" dirty="0">
                <a:latin typeface="Calibri Light" panose="020F0302020204030204" pitchFamily="34" charset="0"/>
              </a:rPr>
              <a:t>Fast/Prolonged </a:t>
            </a:r>
            <a:r>
              <a:rPr lang="en-US" altLang="en-US" sz="3600" dirty="0">
                <a:solidFill>
                  <a:srgbClr val="FF0000"/>
                </a:solidFill>
                <a:latin typeface="Calibri Light" panose="020F0302020204030204" pitchFamily="34" charset="0"/>
              </a:rPr>
              <a:t>Repetition</a:t>
            </a:r>
          </a:p>
          <a:p>
            <a:pPr marL="742950" indent="-742950">
              <a:buFont typeface="Calibri" panose="020F0502020204030204" pitchFamily="34" charset="0"/>
              <a:buAutoNum type="arabicPeriod"/>
            </a:pPr>
            <a:r>
              <a:rPr lang="en-US" altLang="en-US" sz="3600" dirty="0">
                <a:latin typeface="Calibri Light" panose="020F0302020204030204" pitchFamily="34" charset="0"/>
              </a:rPr>
              <a:t>Stress from </a:t>
            </a:r>
            <a:r>
              <a:rPr lang="en-US" altLang="en-US" sz="3600" dirty="0">
                <a:solidFill>
                  <a:srgbClr val="FF0000"/>
                </a:solidFill>
                <a:latin typeface="Calibri Light" panose="020F0302020204030204" pitchFamily="34" charset="0"/>
              </a:rPr>
              <a:t>Contact</a:t>
            </a:r>
          </a:p>
          <a:p>
            <a:pPr marL="742950" indent="-742950">
              <a:buFont typeface="Calibri" panose="020F0502020204030204" pitchFamily="34" charset="0"/>
              <a:buAutoNum type="arabicPeriod"/>
            </a:pPr>
            <a:r>
              <a:rPr lang="en-US" altLang="en-US" sz="3600" dirty="0">
                <a:latin typeface="Calibri Light" panose="020F0302020204030204" pitchFamily="34" charset="0"/>
              </a:rPr>
              <a:t>Hand/Body </a:t>
            </a:r>
            <a:r>
              <a:rPr lang="en-US" altLang="en-US" sz="3600" dirty="0">
                <a:solidFill>
                  <a:srgbClr val="FF0000"/>
                </a:solidFill>
                <a:latin typeface="Calibri Light" panose="020F0302020204030204" pitchFamily="34" charset="0"/>
              </a:rPr>
              <a:t>Vibration</a:t>
            </a:r>
          </a:p>
          <a:p>
            <a:pPr marL="742950" indent="-742950">
              <a:buFont typeface="Calibri" panose="020F0502020204030204" pitchFamily="34" charset="0"/>
              <a:buAutoNum type="arabicPeriod"/>
            </a:pPr>
            <a:r>
              <a:rPr lang="en-US" altLang="en-US" sz="3600" dirty="0">
                <a:latin typeface="Calibri Light" panose="020F0302020204030204" pitchFamily="34" charset="0"/>
              </a:rPr>
              <a:t>Environment </a:t>
            </a:r>
            <a:r>
              <a:rPr lang="en-US" altLang="en-US" sz="3600" dirty="0">
                <a:solidFill>
                  <a:srgbClr val="FF0000"/>
                </a:solidFill>
                <a:latin typeface="Calibri Light" panose="020F0302020204030204" pitchFamily="34" charset="0"/>
              </a:rPr>
              <a:t>(cold)</a:t>
            </a:r>
          </a:p>
        </p:txBody>
      </p:sp>
      <p:sp>
        <p:nvSpPr>
          <p:cNvPr id="2" name="TextBox 1"/>
          <p:cNvSpPr txBox="1"/>
          <p:nvPr/>
        </p:nvSpPr>
        <p:spPr>
          <a:xfrm>
            <a:off x="480060" y="842010"/>
            <a:ext cx="11711940" cy="1200329"/>
          </a:xfrm>
          <a:prstGeom prst="rect">
            <a:avLst/>
          </a:prstGeom>
          <a:noFill/>
        </p:spPr>
        <p:txBody>
          <a:bodyPr wrap="square" rtlCol="0">
            <a:spAutoFit/>
          </a:bodyPr>
          <a:lstStyle/>
          <a:p>
            <a:r>
              <a:rPr lang="en-US" altLang="en-US" sz="3600" dirty="0"/>
              <a:t>Definition: Fitting the tasks, tools, and environment to the physical abilities of the worker</a:t>
            </a:r>
            <a:endParaRPr lang="en-US" sz="3600" dirty="0"/>
          </a:p>
        </p:txBody>
      </p:sp>
    </p:spTree>
    <p:extLst>
      <p:ext uri="{BB962C8B-B14F-4D97-AF65-F5344CB8AC3E}">
        <p14:creationId xmlns:p14="http://schemas.microsoft.com/office/powerpoint/2010/main" val="3225306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8019</TotalTime>
  <Words>9069</Words>
  <Application>Microsoft Office PowerPoint</Application>
  <PresentationFormat>Widescreen</PresentationFormat>
  <Paragraphs>755</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Courier New</vt:lpstr>
      <vt:lpstr>Georgia</vt:lpstr>
      <vt:lpstr>Symbol</vt:lpstr>
      <vt:lpstr>Times New Roman</vt:lpstr>
      <vt:lpstr>Wingdings</vt:lpstr>
      <vt:lpstr>Wingdings 2</vt:lpstr>
      <vt:lpstr>Office Theme</vt:lpstr>
      <vt:lpstr>PowerPoint Presentation</vt:lpstr>
      <vt:lpstr>Questions address:</vt:lpstr>
      <vt:lpstr>Soft tissue (i.e., ergonomic) injuries are common</vt:lpstr>
      <vt:lpstr>Soft tissue injuries are costly</vt:lpstr>
      <vt:lpstr>The workforce is aging</vt:lpstr>
      <vt:lpstr>Poor work layouts are also costly</vt:lpstr>
      <vt:lpstr>Most safety programs do not address ergonomics</vt:lpstr>
      <vt:lpstr>Sprains, strains, and other soft tissue injuries or musculoskeletal disorders (MSDs)</vt:lpstr>
      <vt:lpstr>Ergonomics reduces risk of MSDs </vt:lpstr>
      <vt:lpstr>High Force: how much is too much?</vt:lpstr>
      <vt:lpstr>Risk of injury: Low back (spinal) forces and lifting Effect of load and positioning on spinal forces</vt:lpstr>
      <vt:lpstr>Awkward Postures: near floor or overhead</vt:lpstr>
      <vt:lpstr>Other Hazards</vt:lpstr>
      <vt:lpstr>Build an ergonomics program to create an ergonomics culture</vt:lpstr>
      <vt:lpstr>What should an ergonomics program include?</vt:lpstr>
      <vt:lpstr>A. Hazard identification processes</vt:lpstr>
      <vt:lpstr>PowerPoint Presentation</vt:lpstr>
      <vt:lpstr>PowerPoint Presentation</vt:lpstr>
      <vt:lpstr>PowerPoint Presentation</vt:lpstr>
      <vt:lpstr>Planning, Practices, and Equipment  (elements #1-3)</vt:lpstr>
      <vt:lpstr>Reduce Force: Move Materials With Lifting Equipment</vt:lpstr>
      <vt:lpstr>Hierarchy of Ergonomic Controls to Reduce the Risk</vt:lpstr>
      <vt:lpstr>Hierarchy of Ergonomic Controls</vt:lpstr>
      <vt:lpstr>Ergonomic topics on safety forms and checklists Example of a site-specific safety plan</vt:lpstr>
      <vt:lpstr>NIOSH Lifting Equation</vt:lpstr>
      <vt:lpstr>Knowledge &amp; Awareness  (element #4)</vt:lpstr>
      <vt:lpstr>High Force: Make sure workers are properly trained </vt:lpstr>
      <vt:lpstr>Awkward Posture: Ground-Level WORK – “RAISE IT UP”</vt:lpstr>
      <vt:lpstr>Awkward Posture:  Overhead Work</vt:lpstr>
      <vt:lpstr>Other ergonomic risks</vt:lpstr>
      <vt:lpstr>Review (element #5)</vt:lpstr>
      <vt:lpstr>Transitioning from “Activities” to “Program”</vt:lpstr>
      <vt:lpstr>Company-level Ergonomic Program</vt:lpstr>
      <vt:lpstr>How does a smaller company get started?</vt:lpstr>
      <vt:lpstr>PowerPoint Presentation</vt:lpstr>
      <vt:lpstr>PowerPoint Presentation</vt:lpstr>
      <vt:lpstr>PowerPoint Presentation</vt:lpstr>
      <vt:lpstr>Risk of opioid dependence from opioid prescriptions and illicit drugs</vt:lpstr>
      <vt:lpstr>PowerPoint Presentation</vt:lpstr>
      <vt:lpstr>Recommendations for building a successful ergonomics program</vt:lpstr>
      <vt:lpstr>Resources</vt:lpstr>
      <vt:lpstr>Other information</vt:lpstr>
      <vt:lpstr>PowerPoint Presentation</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Kinghorn, Anna</dc:creator>
  <cp:lastModifiedBy>Jessica Bunting</cp:lastModifiedBy>
  <cp:revision>520</cp:revision>
  <cp:lastPrinted>2020-03-05T19:39:56Z</cp:lastPrinted>
  <dcterms:created xsi:type="dcterms:W3CDTF">2019-05-08T18:56:27Z</dcterms:created>
  <dcterms:modified xsi:type="dcterms:W3CDTF">2023-01-19T20:16:12Z</dcterms:modified>
</cp:coreProperties>
</file>