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7" r:id="rId4"/>
    <p:sldId id="259" r:id="rId5"/>
    <p:sldId id="280" r:id="rId6"/>
    <p:sldId id="281" r:id="rId7"/>
    <p:sldId id="284" r:id="rId8"/>
    <p:sldId id="285" r:id="rId9"/>
    <p:sldId id="264" r:id="rId10"/>
    <p:sldId id="265" r:id="rId11"/>
    <p:sldId id="266" r:id="rId12"/>
    <p:sldId id="267" r:id="rId13"/>
    <p:sldId id="261" r:id="rId14"/>
    <p:sldId id="269" r:id="rId15"/>
    <p:sldId id="270" r:id="rId16"/>
    <p:sldId id="271" r:id="rId17"/>
    <p:sldId id="272" r:id="rId18"/>
    <p:sldId id="273" r:id="rId19"/>
    <p:sldId id="276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54FBEB-F3EC-48E0-B20A-7E1C5584FCDB}">
          <p14:sldIdLst>
            <p14:sldId id="277"/>
          </p14:sldIdLst>
        </p14:section>
        <p14:section name="Report charts" id="{BAAAC74C-48CF-4A6C-9BCC-38AF65BF7413}">
          <p14:sldIdLst>
            <p14:sldId id="278"/>
            <p14:sldId id="257"/>
            <p14:sldId id="259"/>
            <p14:sldId id="280"/>
            <p14:sldId id="281"/>
            <p14:sldId id="284"/>
            <p14:sldId id="285"/>
            <p14:sldId id="264"/>
            <p14:sldId id="265"/>
            <p14:sldId id="266"/>
            <p14:sldId id="267"/>
          </p14:sldIdLst>
        </p14:section>
        <p14:section name="Supplemental charts" id="{3E7738ED-67A9-47A8-88DB-27563123A614}">
          <p14:sldIdLst>
            <p14:sldId id="261"/>
            <p14:sldId id="269"/>
            <p14:sldId id="270"/>
            <p14:sldId id="271"/>
            <p14:sldId id="272"/>
            <p14:sldId id="273"/>
            <p14:sldId id="276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B709553-E13F-4569-BADC-2C995760D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190" y="1214438"/>
            <a:ext cx="9679619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Fatal and Nonfatal</a:t>
            </a:r>
            <a:br>
              <a:rPr lang="en-US" dirty="0"/>
            </a:br>
            <a:r>
              <a:rPr lang="en-US" dirty="0"/>
              <a:t>Struck-by Injuries in the</a:t>
            </a:r>
            <a:br>
              <a:rPr lang="en-US" dirty="0"/>
            </a:br>
            <a:r>
              <a:rPr lang="en-US" dirty="0"/>
              <a:t>Construction Industry, 2011-2019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CA21521C-20CF-48CD-90F0-AC35E43AC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CPWR – The Center for Construction Research and Training</a:t>
            </a:r>
          </a:p>
          <a:p>
            <a:r>
              <a:rPr lang="en-US" dirty="0"/>
              <a:t>April 19,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30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chart 9 ">
            <a:extLst>
              <a:ext uri="{FF2B5EF4-FFF2-40B4-BE49-F238E27FC236}">
                <a16:creationId xmlns:a16="http://schemas.microsoft.com/office/drawing/2014/main" id="{0514E52C-87A8-4C45-8D66-8A0604071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chart 10 ">
            <a:extLst>
              <a:ext uri="{FF2B5EF4-FFF2-40B4-BE49-F238E27FC236}">
                <a16:creationId xmlns:a16="http://schemas.microsoft.com/office/drawing/2014/main" id="{8F35CE75-AFA1-4C1D-B383-84C5DCA1A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chart 11">
            <a:extLst>
              <a:ext uri="{FF2B5EF4-FFF2-40B4-BE49-F238E27FC236}">
                <a16:creationId xmlns:a16="http://schemas.microsoft.com/office/drawing/2014/main" id="{977AFC28-8A5D-4A3A-966B-D672A3492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chart S1">
            <a:extLst>
              <a:ext uri="{FF2B5EF4-FFF2-40B4-BE49-F238E27FC236}">
                <a16:creationId xmlns:a16="http://schemas.microsoft.com/office/drawing/2014/main" id="{FDD1B216-D261-40E4-A45E-8ED5521D1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3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chart S2">
            <a:extLst>
              <a:ext uri="{FF2B5EF4-FFF2-40B4-BE49-F238E27FC236}">
                <a16:creationId xmlns:a16="http://schemas.microsoft.com/office/drawing/2014/main" id="{C41B2AEB-1020-458C-BDAE-26C1E41A2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chart S3">
            <a:extLst>
              <a:ext uri="{FF2B5EF4-FFF2-40B4-BE49-F238E27FC236}">
                <a16:creationId xmlns:a16="http://schemas.microsoft.com/office/drawing/2014/main" id="{DABA53CA-B9BD-4549-A40D-BCF410790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chart S4">
            <a:extLst>
              <a:ext uri="{FF2B5EF4-FFF2-40B4-BE49-F238E27FC236}">
                <a16:creationId xmlns:a16="http://schemas.microsoft.com/office/drawing/2014/main" id="{21DF6ED3-506C-4EFB-A0CC-66924EF8A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chart S5">
            <a:extLst>
              <a:ext uri="{FF2B5EF4-FFF2-40B4-BE49-F238E27FC236}">
                <a16:creationId xmlns:a16="http://schemas.microsoft.com/office/drawing/2014/main" id="{C7D25633-D041-458B-8593-A5D5EF731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5250"/>
            <a:ext cx="762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chart s6">
            <a:extLst>
              <a:ext uri="{FF2B5EF4-FFF2-40B4-BE49-F238E27FC236}">
                <a16:creationId xmlns:a16="http://schemas.microsoft.com/office/drawing/2014/main" id="{5F859CA8-79D5-4B9A-95F5-FDD4913CC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s7">
            <a:extLst>
              <a:ext uri="{FF2B5EF4-FFF2-40B4-BE49-F238E27FC236}">
                <a16:creationId xmlns:a16="http://schemas.microsoft.com/office/drawing/2014/main" id="{E6EEC92E-B292-424A-9DF2-942F9574B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1">
            <a:extLst>
              <a:ext uri="{FF2B5EF4-FFF2-40B4-BE49-F238E27FC236}">
                <a16:creationId xmlns:a16="http://schemas.microsoft.com/office/drawing/2014/main" id="{AFBCF8A3-F0E6-462E-999A-A16461E58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S8">
            <a:extLst>
              <a:ext uri="{FF2B5EF4-FFF2-40B4-BE49-F238E27FC236}">
                <a16:creationId xmlns:a16="http://schemas.microsoft.com/office/drawing/2014/main" id="{801ADA9D-86E2-4649-993D-3D0082527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2">
            <a:extLst>
              <a:ext uri="{FF2B5EF4-FFF2-40B4-BE49-F238E27FC236}">
                <a16:creationId xmlns:a16="http://schemas.microsoft.com/office/drawing/2014/main" id="{95DD875B-8A8E-4F81-8DF0-268C0D581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chart 3">
            <a:extLst>
              <a:ext uri="{FF2B5EF4-FFF2-40B4-BE49-F238E27FC236}">
                <a16:creationId xmlns:a16="http://schemas.microsoft.com/office/drawing/2014/main" id="{B1C4342C-FAD6-4A2A-843B-D668487D9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chart 4">
            <a:extLst>
              <a:ext uri="{FF2B5EF4-FFF2-40B4-BE49-F238E27FC236}">
                <a16:creationId xmlns:a16="http://schemas.microsoft.com/office/drawing/2014/main" id="{284D7F43-5CD6-4646-A8F9-8D410C7C9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4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chart 5">
            <a:extLst>
              <a:ext uri="{FF2B5EF4-FFF2-40B4-BE49-F238E27FC236}">
                <a16:creationId xmlns:a16="http://schemas.microsoft.com/office/drawing/2014/main" id="{6488CD0B-404A-4A57-A199-7139607A2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9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6">
            <a:extLst>
              <a:ext uri="{FF2B5EF4-FFF2-40B4-BE49-F238E27FC236}">
                <a16:creationId xmlns:a16="http://schemas.microsoft.com/office/drawing/2014/main" id="{C1053F45-9A1F-4F21-856C-13D1F990F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7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7">
            <a:extLst>
              <a:ext uri="{FF2B5EF4-FFF2-40B4-BE49-F238E27FC236}">
                <a16:creationId xmlns:a16="http://schemas.microsoft.com/office/drawing/2014/main" id="{746D0A07-F006-476C-8BC5-656351EE3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1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chart 8 ">
            <a:extLst>
              <a:ext uri="{FF2B5EF4-FFF2-40B4-BE49-F238E27FC236}">
                <a16:creationId xmlns:a16="http://schemas.microsoft.com/office/drawing/2014/main" id="{9F6E99FE-3DAF-411D-8D90-38B51E6BC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</Words>
  <Application>Microsoft Office PowerPoint</Application>
  <PresentationFormat>Widescreen</PresentationFormat>
  <Paragraphs>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Fatal and Nonfatal Struck-by Injuries in the Construction Industry, 2011-2019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of fatal and nonfatal struck-by injuries in the construction industry</dc:title>
  <dc:creator/>
  <cp:lastModifiedBy>Samantha Brown</cp:lastModifiedBy>
  <cp:revision>10</cp:revision>
  <dcterms:created xsi:type="dcterms:W3CDTF">2021-04-13T20:53:21Z</dcterms:created>
  <dcterms:modified xsi:type="dcterms:W3CDTF">2021-04-19T15:20:58Z</dcterms:modified>
</cp:coreProperties>
</file>