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85" r:id="rId7"/>
    <p:sldId id="262" r:id="rId8"/>
    <p:sldId id="284" r:id="rId9"/>
    <p:sldId id="281" r:id="rId10"/>
    <p:sldId id="274" r:id="rId11"/>
    <p:sldId id="282" r:id="rId12"/>
    <p:sldId id="286" r:id="rId13"/>
    <p:sldId id="268" r:id="rId14"/>
    <p:sldId id="278" r:id="rId15"/>
    <p:sldId id="27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68E354-48BE-4E32-8F98-430DE1F93C79}">
          <p14:sldIdLst>
            <p14:sldId id="280"/>
          </p14:sldIdLst>
        </p14:section>
        <p14:section name="Report charts" id="{02307F22-7146-4B3F-B55D-597708C5C054}">
          <p14:sldIdLst>
            <p14:sldId id="257"/>
            <p14:sldId id="258"/>
            <p14:sldId id="259"/>
            <p14:sldId id="260"/>
            <p14:sldId id="285"/>
            <p14:sldId id="262"/>
            <p14:sldId id="284"/>
            <p14:sldId id="281"/>
            <p14:sldId id="274"/>
            <p14:sldId id="282"/>
            <p14:sldId id="286"/>
          </p14:sldIdLst>
        </p14:section>
        <p14:section name="Supplemental charts" id="{74B3C637-9314-4059-B358-27F0354F931D}">
          <p14:sldIdLst>
            <p14:sldId id="268"/>
            <p14:sldId id="278"/>
            <p14:sldId id="27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 Dong" initials="SD" lastIdx="5" clrIdx="0">
    <p:extLst>
      <p:ext uri="{19B8F6BF-5375-455C-9EA6-DF929625EA0E}">
        <p15:presenceInfo xmlns:p15="http://schemas.microsoft.com/office/powerpoint/2012/main" userId="S::sdong@cpwr.com::9db0bf4c-b196-4d24-a25c-eb4b93677f57" providerId="AD"/>
      </p:ext>
    </p:extLst>
  </p:cmAuthor>
  <p:cmAuthor id="2" name="Samantha Brown" initials="SB" lastIdx="3" clrIdx="1">
    <p:extLst>
      <p:ext uri="{19B8F6BF-5375-455C-9EA6-DF929625EA0E}">
        <p15:presenceInfo xmlns:p15="http://schemas.microsoft.com/office/powerpoint/2012/main" userId="S::sbrown@cpwr.com::7ad5fd77-268f-46a4-aea7-0562a4d74f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686" autoAdjust="0"/>
  </p:normalViewPr>
  <p:slideViewPr>
    <p:cSldViewPr snapToGrid="0">
      <p:cViewPr varScale="1">
        <p:scale>
          <a:sx n="61" d="100"/>
          <a:sy n="61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960076D1-63C2-4AB3-B565-E8B5265FF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Nonfatal injury trends in the construction industry </a:t>
            </a:r>
            <a:endParaRPr lang="en-US"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3D069775-2932-4C3F-8C14-9D7D247C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3301"/>
            <a:ext cx="9144000" cy="1655762"/>
          </a:xfrm>
        </p:spPr>
        <p:txBody>
          <a:bodyPr/>
          <a:lstStyle/>
          <a:p>
            <a:r>
              <a:rPr lang="en-US" dirty="0"/>
              <a:t>CPWR - The Center for Construction Research and Training</a:t>
            </a:r>
          </a:p>
          <a:p>
            <a:r>
              <a:rPr lang="en-US" dirty="0"/>
              <a:t>December 22, 2020</a:t>
            </a:r>
          </a:p>
        </p:txBody>
      </p:sp>
    </p:spTree>
    <p:extLst>
      <p:ext uri="{BB962C8B-B14F-4D97-AF65-F5344CB8AC3E}">
        <p14:creationId xmlns:p14="http://schemas.microsoft.com/office/powerpoint/2010/main" val="124089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new Chart 9">
            <a:extLst>
              <a:ext uri="{FF2B5EF4-FFF2-40B4-BE49-F238E27FC236}">
                <a16:creationId xmlns:a16="http://schemas.microsoft.com/office/drawing/2014/main" id="{04D45296-224E-44AC-8AA9-86766DF9B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new Chart 10">
            <a:extLst>
              <a:ext uri="{FF2B5EF4-FFF2-40B4-BE49-F238E27FC236}">
                <a16:creationId xmlns:a16="http://schemas.microsoft.com/office/drawing/2014/main" id="{C3E4BEF8-36C6-49FA-A838-F2C8CE9A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new Chart 11">
            <a:extLst>
              <a:ext uri="{FF2B5EF4-FFF2-40B4-BE49-F238E27FC236}">
                <a16:creationId xmlns:a16="http://schemas.microsoft.com/office/drawing/2014/main" id="{4C2231CC-4A08-468A-9C20-6ED30717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hart S1">
            <a:extLst>
              <a:ext uri="{FF2B5EF4-FFF2-40B4-BE49-F238E27FC236}">
                <a16:creationId xmlns:a16="http://schemas.microsoft.com/office/drawing/2014/main" id="{119F490C-6B1D-453B-BAA3-7E784E1C6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S2">
            <a:extLst>
              <a:ext uri="{FF2B5EF4-FFF2-40B4-BE49-F238E27FC236}">
                <a16:creationId xmlns:a16="http://schemas.microsoft.com/office/drawing/2014/main" id="{6130FAEE-161B-47CD-8505-54435C52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5250"/>
            <a:ext cx="762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S3">
            <a:extLst>
              <a:ext uri="{FF2B5EF4-FFF2-40B4-BE49-F238E27FC236}">
                <a16:creationId xmlns:a16="http://schemas.microsoft.com/office/drawing/2014/main" id="{7C30A1A6-F226-4F87-B0B9-FBAF34EF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hart S4 ">
            <a:extLst>
              <a:ext uri="{FF2B5EF4-FFF2-40B4-BE49-F238E27FC236}">
                <a16:creationId xmlns:a16="http://schemas.microsoft.com/office/drawing/2014/main" id="{28C60FF3-B51F-41D5-9839-57CA8601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ew Chart S5">
            <a:extLst>
              <a:ext uri="{FF2B5EF4-FFF2-40B4-BE49-F238E27FC236}">
                <a16:creationId xmlns:a16="http://schemas.microsoft.com/office/drawing/2014/main" id="{1AFD351B-3F1E-4CF5-B1B3-9DC25C287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1">
            <a:extLst>
              <a:ext uri="{FF2B5EF4-FFF2-40B4-BE49-F238E27FC236}">
                <a16:creationId xmlns:a16="http://schemas.microsoft.com/office/drawing/2014/main" id="{B6D23F6E-A089-4451-BF12-CFB4DF22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013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new Chart 2">
            <a:extLst>
              <a:ext uri="{FF2B5EF4-FFF2-40B4-BE49-F238E27FC236}">
                <a16:creationId xmlns:a16="http://schemas.microsoft.com/office/drawing/2014/main" id="{A85D0D8A-049B-4177-B7AA-FD9264AEC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new Chart 3">
            <a:extLst>
              <a:ext uri="{FF2B5EF4-FFF2-40B4-BE49-F238E27FC236}">
                <a16:creationId xmlns:a16="http://schemas.microsoft.com/office/drawing/2014/main" id="{18115298-15F6-4A91-8825-B2046615C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new Chart 4">
            <a:extLst>
              <a:ext uri="{FF2B5EF4-FFF2-40B4-BE49-F238E27FC236}">
                <a16:creationId xmlns:a16="http://schemas.microsoft.com/office/drawing/2014/main" id="{D4328110-1D9A-4B67-B273-FCD3FA6E5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new Chart 5">
            <a:extLst>
              <a:ext uri="{FF2B5EF4-FFF2-40B4-BE49-F238E27FC236}">
                <a16:creationId xmlns:a16="http://schemas.microsoft.com/office/drawing/2014/main" id="{9AFB83ED-268A-4DF5-971D-F56AD55E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new Chart 6">
            <a:extLst>
              <a:ext uri="{FF2B5EF4-FFF2-40B4-BE49-F238E27FC236}">
                <a16:creationId xmlns:a16="http://schemas.microsoft.com/office/drawing/2014/main" id="{37423E2C-D5A7-42D0-8511-544620ACE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7">
            <a:extLst>
              <a:ext uri="{FF2B5EF4-FFF2-40B4-BE49-F238E27FC236}">
                <a16:creationId xmlns:a16="http://schemas.microsoft.com/office/drawing/2014/main" id="{CE5BFD69-9E65-4F8C-A343-9F23AEB90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new Chart 8">
            <a:extLst>
              <a:ext uri="{FF2B5EF4-FFF2-40B4-BE49-F238E27FC236}">
                <a16:creationId xmlns:a16="http://schemas.microsoft.com/office/drawing/2014/main" id="{BAA373F4-55D9-49C7-88F7-50E359DAC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Nonfatal injury trends in the construction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Nonfatal injuries_charts_12.11.20_RB</dc:title>
  <dc:creator>Fujimoto, Alissa [USA]</dc:creator>
  <cp:lastModifiedBy>Samantha Brown</cp:lastModifiedBy>
  <cp:revision>13</cp:revision>
  <dcterms:created xsi:type="dcterms:W3CDTF">2020-12-12T00:40:59Z</dcterms:created>
  <dcterms:modified xsi:type="dcterms:W3CDTF">2020-12-22T19:12:09Z</dcterms:modified>
</cp:coreProperties>
</file>