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22BFDA-3BFB-F578-8F48-0A668CCB350A}" name="Amber Trueblood" initials="AT" userId="S::atrueblood@cpwr.com::2907f9b0-ca37-4333-9bd3-5e38b75cbfb9" providerId="AD"/>
  <p188:author id="{F6A8F3ED-59FA-ECD4-4EB7-997820FE1502}" name="Raina Brooks" initials="RB" userId="23f66e3db6f76a3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AF84D04A-4564-4DC2-B837-4E28636F0D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Trends of Apprenticeships in Construction Trades</a:t>
            </a:r>
            <a:endParaRPr dirty="0"/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861BA656-4465-4A9F-80BF-DD1C2AFB7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CPWR Data Center</a:t>
            </a:r>
          </a:p>
        </p:txBody>
      </p:sp>
    </p:spTree>
    <p:extLst>
      <p:ext uri="{BB962C8B-B14F-4D97-AF65-F5344CB8AC3E}">
        <p14:creationId xmlns:p14="http://schemas.microsoft.com/office/powerpoint/2010/main" val="2443709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F42B7F-FEDA-92C4-9327-EF646A960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332943"/>
            <a:ext cx="7621064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B0127C-8302-23E2-E36A-1E15F05B4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94784"/>
            <a:ext cx="7621064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DFAD29-AD7F-3C0D-3E58-6E5D47D33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73" y="285311"/>
            <a:ext cx="7906853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7F6DC4-36D1-73BA-BA83-26428C643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380574"/>
            <a:ext cx="7621064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471488-8755-0909-DF1C-DACCB35FF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475838"/>
            <a:ext cx="7621064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8C3D-E6E8-BDEE-FE77-933AD608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B31F9-A71B-F2C7-A024-E4571D1F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873"/>
            <a:ext cx="10515600" cy="4351338"/>
          </a:xfrm>
        </p:spPr>
        <p:txBody>
          <a:bodyPr>
            <a:noAutofit/>
          </a:bodyPr>
          <a:lstStyle/>
          <a:p>
            <a:r>
              <a:rPr lang="en-US" sz="1900" b="0" i="0" u="none" strike="noStrike" baseline="0" dirty="0">
                <a:latin typeface="TimesNewRomanPSMT"/>
              </a:rPr>
              <a:t>The following describes which states were excluded in each chart based on available data. </a:t>
            </a:r>
          </a:p>
          <a:p>
            <a:pPr lvl="1"/>
            <a:r>
              <a:rPr lang="en-US" sz="1900" b="0" i="0" u="none" strike="noStrike" baseline="0" dirty="0">
                <a:latin typeface="TimesNewRomanPSMT"/>
              </a:rPr>
              <a:t>Charts 1, 3, 4, and 7 include data from all states except: DC, DE, KS, ME, MN, MT, NY, VA, and VT.</a:t>
            </a:r>
          </a:p>
          <a:p>
            <a:pPr lvl="2"/>
            <a:r>
              <a:rPr lang="en-US" sz="1900" b="0" i="0" u="none" strike="noStrike" baseline="0" dirty="0">
                <a:latin typeface="TimesNewRomanPSMT"/>
              </a:rPr>
              <a:t>Chart 3 is also missing data from WA.</a:t>
            </a:r>
          </a:p>
          <a:p>
            <a:pPr lvl="1"/>
            <a:r>
              <a:rPr lang="en-US" sz="1900" b="0" i="0" u="none" strike="noStrike" baseline="0" dirty="0">
                <a:latin typeface="TimesNewRomanPSMT"/>
              </a:rPr>
              <a:t>Data in Charts 2, 5, 6, 8, 9, and 10 varied by demographic category.</a:t>
            </a:r>
          </a:p>
          <a:p>
            <a:pPr lvl="2"/>
            <a:r>
              <a:rPr lang="en-US" sz="1900" b="0" i="0" u="none" strike="noStrike" baseline="0" dirty="0">
                <a:latin typeface="TimesNewRomanPSMT"/>
              </a:rPr>
              <a:t>Gender/Ethnicity include data from all states except: DC, DE, KS, ME, MN, MT, NY, VA, and VT.</a:t>
            </a:r>
          </a:p>
          <a:p>
            <a:pPr lvl="3"/>
            <a:r>
              <a:rPr lang="en-US" sz="1900" b="0" i="0" u="none" strike="noStrike" baseline="0" dirty="0">
                <a:latin typeface="TimesNewRomanPSMT"/>
              </a:rPr>
              <a:t>Chart 10 also missing OR and WA.</a:t>
            </a:r>
          </a:p>
          <a:p>
            <a:pPr lvl="2"/>
            <a:r>
              <a:rPr lang="en-US" sz="1900" b="0" i="0" u="none" strike="noStrike" baseline="0" dirty="0">
                <a:latin typeface="TimesNewRomanPSMT"/>
              </a:rPr>
              <a:t>Age includes data from all states except: DC, DE, KS, ME, MN, MT, NY, VA, VT, and WA.</a:t>
            </a:r>
          </a:p>
          <a:p>
            <a:pPr lvl="2"/>
            <a:r>
              <a:rPr lang="en-US" sz="1900" b="0" i="0" u="none" strike="noStrike" baseline="0" dirty="0">
                <a:latin typeface="TimesNewRomanPSMT"/>
              </a:rPr>
              <a:t>Race includes data from all states except: </a:t>
            </a:r>
            <a:r>
              <a:rPr lang="en-US" sz="1900" dirty="0">
                <a:latin typeface="TimesNewRomanPSMT"/>
              </a:rPr>
              <a:t>C</a:t>
            </a:r>
            <a:r>
              <a:rPr lang="en-US" sz="1900" b="0" i="0" u="none" strike="noStrike" baseline="0" dirty="0">
                <a:latin typeface="TimesNewRomanPSMT"/>
              </a:rPr>
              <a:t>T, DC, DE, KS, MA, ME, MN, MT, NC, NY, VA, and VT.</a:t>
            </a:r>
          </a:p>
          <a:p>
            <a:pPr lvl="4"/>
            <a:r>
              <a:rPr lang="en-US" sz="1900" b="0" i="0" u="none" strike="noStrike" baseline="0" dirty="0">
                <a:latin typeface="TimesNewRomanPSMT"/>
              </a:rPr>
              <a:t>Chart 10 also missing OR and WA.</a:t>
            </a:r>
          </a:p>
          <a:p>
            <a:pPr lvl="1"/>
            <a:r>
              <a:rPr lang="en-US" sz="1900" b="0" i="0" u="none" strike="noStrike" baseline="0" dirty="0">
                <a:latin typeface="TimesNewRomanPSMT"/>
              </a:rPr>
              <a:t>Chart 11 includes data from all states except:</a:t>
            </a:r>
            <a:r>
              <a:rPr lang="en-US" sz="1900" b="1" i="1" u="none" strike="noStrike" baseline="0" dirty="0">
                <a:latin typeface="TimesNewRomanPSMT"/>
              </a:rPr>
              <a:t> </a:t>
            </a:r>
            <a:r>
              <a:rPr lang="en-US" sz="1900" b="0" i="0" u="none" strike="noStrike" baseline="0" dirty="0">
                <a:latin typeface="TimesNewRomanPSMT"/>
              </a:rPr>
              <a:t>DC, DE, KS, ME, MN, MT, NY, OR, VA, VT, and WA.</a:t>
            </a:r>
          </a:p>
          <a:p>
            <a:pPr lvl="1"/>
            <a:r>
              <a:rPr lang="en-US" sz="1900" b="0" i="0" u="none" strike="noStrike" baseline="0" dirty="0">
                <a:latin typeface="TimesNewRomanPSMT"/>
              </a:rPr>
              <a:t>Chart 12 includes data from all states except:</a:t>
            </a:r>
            <a:r>
              <a:rPr lang="fr-FR" sz="1900" b="1" i="1" dirty="0">
                <a:latin typeface="TimesNewRomanPSMT"/>
              </a:rPr>
              <a:t> </a:t>
            </a:r>
            <a:r>
              <a:rPr lang="fr-FR" sz="1900" b="0" i="0" u="none" strike="noStrike" baseline="0" dirty="0">
                <a:latin typeface="TimesNewRomanPSMT"/>
              </a:rPr>
              <a:t>CT, DC, DE, KS, MA, ME, MN, MT, NY, OR, VA, VT, </a:t>
            </a:r>
            <a:r>
              <a:rPr lang="en-US" sz="1900" b="0" i="0" u="none" strike="noStrike" baseline="0" dirty="0">
                <a:latin typeface="TimesNewRomanPSMT"/>
              </a:rPr>
              <a:t>and WA.</a:t>
            </a:r>
            <a:endParaRPr lang="en-US" sz="1900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75018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19732D-8AA7-1C67-CF4E-B07839480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48B458-6DDC-7265-E110-F08A03909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94784"/>
            <a:ext cx="7621064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F1096-A938-B0A7-8D95-10D7AEE94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7D456-809A-E802-7CD4-ADD0DBD1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796088-E21F-2352-3202-866929568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332943"/>
            <a:ext cx="7621064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3B1ED9-BAC6-4439-2F4E-ED5C8BB8A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94784"/>
            <a:ext cx="7621064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F4D24F-25B2-96FF-15FB-53C1E7598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428206"/>
            <a:ext cx="7621064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265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TimesNewRomanPSMT</vt:lpstr>
      <vt:lpstr>Office Theme</vt:lpstr>
      <vt:lpstr>Trends of Apprenticeships in Construction Trades</vt:lpstr>
      <vt:lpstr>Chart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of Apprenticeships in Construction Trades</dc:title>
  <dc:creator>Amber Trueblood</dc:creator>
  <cp:lastModifiedBy>Amber Trueblood</cp:lastModifiedBy>
  <cp:revision>23</cp:revision>
  <dcterms:created xsi:type="dcterms:W3CDTF">2023-12-19T19:49:04Z</dcterms:created>
  <dcterms:modified xsi:type="dcterms:W3CDTF">2024-01-05T13:39:36Z</dcterms:modified>
</cp:coreProperties>
</file>