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57" r:id="rId3"/>
    <p:sldId id="258" r:id="rId4"/>
    <p:sldId id="259" r:id="rId5"/>
    <p:sldId id="302" r:id="rId6"/>
    <p:sldId id="261" r:id="rId7"/>
    <p:sldId id="262" r:id="rId8"/>
    <p:sldId id="263" r:id="rId9"/>
    <p:sldId id="301" r:id="rId10"/>
    <p:sldId id="266" r:id="rId11"/>
    <p:sldId id="267" r:id="rId12"/>
    <p:sldId id="303" r:id="rId13"/>
    <p:sldId id="269" r:id="rId14"/>
    <p:sldId id="270" r:id="rId15"/>
    <p:sldId id="271" r:id="rId16"/>
    <p:sldId id="272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4BBF1A-5490-41CF-9515-DC3E9D481E49}">
          <p14:sldIdLst>
            <p14:sldId id="300"/>
          </p14:sldIdLst>
        </p14:section>
        <p14:section name="Report charts" id="{B888F89A-ED9C-400B-800F-4A1E1D7AA603}">
          <p14:sldIdLst>
            <p14:sldId id="257"/>
            <p14:sldId id="258"/>
            <p14:sldId id="259"/>
            <p14:sldId id="302"/>
            <p14:sldId id="261"/>
            <p14:sldId id="262"/>
            <p14:sldId id="263"/>
            <p14:sldId id="301"/>
            <p14:sldId id="266"/>
            <p14:sldId id="267"/>
            <p14:sldId id="303"/>
          </p14:sldIdLst>
        </p14:section>
        <p14:section name="Supplemental charts" id="{9C2E20DC-EAD3-4CB1-BB2D-40D24F312980}">
          <p14:sldIdLst>
            <p14:sldId id="269"/>
            <p14:sldId id="270"/>
            <p14:sldId id="271"/>
            <p14:sldId id="272"/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antha Brown" initials="SB" lastIdx="7" clrIdx="0">
    <p:extLst>
      <p:ext uri="{19B8F6BF-5375-455C-9EA6-DF929625EA0E}">
        <p15:presenceInfo xmlns:p15="http://schemas.microsoft.com/office/powerpoint/2012/main" userId="S::sbrown@cpwr.com::7ad5fd77-268f-46a4-aea7-0562a4d74f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5A42C4C1-69C0-4517-BCC0-629D07D6D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709" y="1122363"/>
            <a:ext cx="9558291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Construction employment, businesses, and COVID-19 vaccination during the pandemic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81B7E6B7-8D13-4A22-987E-291C80A6D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25612"/>
            <a:ext cx="9144000" cy="1655762"/>
          </a:xfrm>
        </p:spPr>
        <p:txBody>
          <a:bodyPr/>
          <a:lstStyle/>
          <a:p>
            <a:r>
              <a:rPr lang="en-US" dirty="0"/>
              <a:t>CPWR – The Center for Construction Research and Training</a:t>
            </a:r>
          </a:p>
          <a:p>
            <a:r>
              <a:rPr lang="en-US"/>
              <a:t>July 7, </a:t>
            </a:r>
            <a:r>
              <a:rPr lang="en-US" dirty="0"/>
              <a:t>2021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8521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chart 9">
            <a:extLst>
              <a:ext uri="{FF2B5EF4-FFF2-40B4-BE49-F238E27FC236}">
                <a16:creationId xmlns:a16="http://schemas.microsoft.com/office/drawing/2014/main" id="{B1B84028-E2E5-4F53-BCE3-590F1ADFB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chart 10">
            <a:extLst>
              <a:ext uri="{FF2B5EF4-FFF2-40B4-BE49-F238E27FC236}">
                <a16:creationId xmlns:a16="http://schemas.microsoft.com/office/drawing/2014/main" id="{8526BE3A-1966-4D4E-9DEC-6BE32AC7C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chart 11">
            <a:extLst>
              <a:ext uri="{FF2B5EF4-FFF2-40B4-BE49-F238E27FC236}">
                <a16:creationId xmlns:a16="http://schemas.microsoft.com/office/drawing/2014/main" id="{0A668095-42C3-46F8-A16B-5CED729D0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20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chart s1">
            <a:extLst>
              <a:ext uri="{FF2B5EF4-FFF2-40B4-BE49-F238E27FC236}">
                <a16:creationId xmlns:a16="http://schemas.microsoft.com/office/drawing/2014/main" id="{2FA0578A-9463-44DF-B490-209537AE5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chart s2">
            <a:extLst>
              <a:ext uri="{FF2B5EF4-FFF2-40B4-BE49-F238E27FC236}">
                <a16:creationId xmlns:a16="http://schemas.microsoft.com/office/drawing/2014/main" id="{6CCA1657-D222-4B41-8067-75B192F48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chart s3">
            <a:extLst>
              <a:ext uri="{FF2B5EF4-FFF2-40B4-BE49-F238E27FC236}">
                <a16:creationId xmlns:a16="http://schemas.microsoft.com/office/drawing/2014/main" id="{65FB5F55-5496-4304-A3F2-79849AC12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chart s4">
            <a:extLst>
              <a:ext uri="{FF2B5EF4-FFF2-40B4-BE49-F238E27FC236}">
                <a16:creationId xmlns:a16="http://schemas.microsoft.com/office/drawing/2014/main" id="{44B3205F-6923-4AD6-932E-CDF41DF6E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Dashboard 21">
            <a:extLst>
              <a:ext uri="{FF2B5EF4-FFF2-40B4-BE49-F238E27FC236}">
                <a16:creationId xmlns:a16="http://schemas.microsoft.com/office/drawing/2014/main" id="{3D80167D-3379-4849-A989-5FC4A020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chart s6">
            <a:extLst>
              <a:ext uri="{FF2B5EF4-FFF2-40B4-BE49-F238E27FC236}">
                <a16:creationId xmlns:a16="http://schemas.microsoft.com/office/drawing/2014/main" id="{62E31C73-818C-4E55-915E-96B801407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chart s7">
            <a:extLst>
              <a:ext uri="{FF2B5EF4-FFF2-40B4-BE49-F238E27FC236}">
                <a16:creationId xmlns:a16="http://schemas.microsoft.com/office/drawing/2014/main" id="{33E69A03-4D34-4CE3-884E-5E2ADC8DD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Dashboard 20">
            <a:extLst>
              <a:ext uri="{FF2B5EF4-FFF2-40B4-BE49-F238E27FC236}">
                <a16:creationId xmlns:a16="http://schemas.microsoft.com/office/drawing/2014/main" id="{DC2A0B82-8DEF-415F-8BC4-1A1BC1A5B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chart 2 (2)">
            <a:extLst>
              <a:ext uri="{FF2B5EF4-FFF2-40B4-BE49-F238E27FC236}">
                <a16:creationId xmlns:a16="http://schemas.microsoft.com/office/drawing/2014/main" id="{C33B3DCE-588B-43F5-A0CF-CA1541F3F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76250"/>
            <a:ext cx="76200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chart 3">
            <a:extLst>
              <a:ext uri="{FF2B5EF4-FFF2-40B4-BE49-F238E27FC236}">
                <a16:creationId xmlns:a16="http://schemas.microsoft.com/office/drawing/2014/main" id="{5E6F35C4-076D-41E6-AB6D-960CCF824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chart 4 ">
            <a:extLst>
              <a:ext uri="{FF2B5EF4-FFF2-40B4-BE49-F238E27FC236}">
                <a16:creationId xmlns:a16="http://schemas.microsoft.com/office/drawing/2014/main" id="{F3AE84ED-5FC5-4A16-BB73-F5D0BD79E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92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chart 5">
            <a:extLst>
              <a:ext uri="{FF2B5EF4-FFF2-40B4-BE49-F238E27FC236}">
                <a16:creationId xmlns:a16="http://schemas.microsoft.com/office/drawing/2014/main" id="{556D27B8-0F74-439D-B2B8-F04B854C1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chart6">
            <a:extLst>
              <a:ext uri="{FF2B5EF4-FFF2-40B4-BE49-F238E27FC236}">
                <a16:creationId xmlns:a16="http://schemas.microsoft.com/office/drawing/2014/main" id="{B9C7280C-063C-4026-ABD3-A67E1B7A0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chart 7">
            <a:extLst>
              <a:ext uri="{FF2B5EF4-FFF2-40B4-BE49-F238E27FC236}">
                <a16:creationId xmlns:a16="http://schemas.microsoft.com/office/drawing/2014/main" id="{B145C806-0E6F-46DC-B959-4A6F52C58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chart 8 (2)">
            <a:extLst>
              <a:ext uri="{FF2B5EF4-FFF2-40B4-BE49-F238E27FC236}">
                <a16:creationId xmlns:a16="http://schemas.microsoft.com/office/drawing/2014/main" id="{EFC26E39-6DA1-4309-9394-7E801FA45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58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4199</TotalTime>
  <Words>24</Words>
  <Application>Microsoft Office PowerPoint</Application>
  <PresentationFormat>Widescreen</PresentationFormat>
  <Paragraphs>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Construction employment, businesses, and COVID-19 vaccination during the pandemic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employment, businesses, and COVID-19 vaccination during the pandemic</dc:title>
  <dc:creator/>
  <cp:lastModifiedBy>Samantha Brown</cp:lastModifiedBy>
  <cp:revision>8</cp:revision>
  <dcterms:created xsi:type="dcterms:W3CDTF">2021-06-18T20:09:59Z</dcterms:created>
  <dcterms:modified xsi:type="dcterms:W3CDTF">2021-07-07T14:30:43Z</dcterms:modified>
</cp:coreProperties>
</file>