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9_311171D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00A524-6CB1-0922-BF80-5F9DC3DFBCE3}" name="Derek Dufoe" initials="DD" userId="S::ddufoe@cpwr.com::e5a27598-76f0-4725-b5f8-89bc04b0c58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6" d="100"/>
          <a:sy n="96" d="100"/>
        </p:scale>
        <p:origin x="8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09_311171D0.xml><?xml version="1.0" encoding="utf-8"?>
<p188:cmLst xmlns:a="http://schemas.openxmlformats.org/drawingml/2006/main" xmlns:r="http://schemas.openxmlformats.org/officeDocument/2006/relationships" xmlns:p188="http://schemas.microsoft.com/office/powerpoint/2018/8/main">
  <p188:cm id="{D002B53A-8141-4C70-8B74-F52BFC7F69A3}" authorId="{6700A524-6CB1-0922-BF80-5F9DC3DFBCE3}" created="2026-05-27T15:58:36.666">
    <pc:sldMkLst xmlns:pc="http://schemas.microsoft.com/office/powerpoint/2013/main/command">
      <pc:docMk/>
      <pc:sldMk cId="823226832" sldId="265"/>
    </pc:sldMkLst>
    <p188:txBody>
      <a:bodyPr/>
      <a:lstStyle/>
      <a:p>
        <a:r>
          <a:rPr lang="en-US"/>
          <a:t>Font over numbers was 16 like everything else, but I increased to 18 to show the numbers a little better. I was going to increase source names to 18, but it pushed the bars pretty far to the right side.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8BB9-180B-AF6A-4930-8FC7CF0D44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8C6B1D-1D5C-4D62-A5F1-7AE97BE57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4A405-E4C1-7B24-D1D5-F7A400848C65}"/>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5" name="Footer Placeholder 4">
            <a:extLst>
              <a:ext uri="{FF2B5EF4-FFF2-40B4-BE49-F238E27FC236}">
                <a16:creationId xmlns:a16="http://schemas.microsoft.com/office/drawing/2014/main" id="{422D502F-4A47-F670-A7FC-54678E156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5ECE7-E8D3-1EFD-A536-201BC679AFC8}"/>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28100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B18C-378B-3372-C4FA-BEE469189A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19FAFE-1514-789E-9084-B0005E7D66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9CCCA-7292-BEDF-8503-3934E1B06A7E}"/>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5" name="Footer Placeholder 4">
            <a:extLst>
              <a:ext uri="{FF2B5EF4-FFF2-40B4-BE49-F238E27FC236}">
                <a16:creationId xmlns:a16="http://schemas.microsoft.com/office/drawing/2014/main" id="{2601B3CA-AE94-A8C5-FCF9-359E9AE9E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7AEC5-E7BD-0CA2-711A-0139E207AB49}"/>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294253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649041-7FA1-ED1F-4B87-BE9D3A2A5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9E4487-2949-F85D-D546-29ECB3650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1FECA-2CA4-559E-F091-C796EBDB4DBD}"/>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5" name="Footer Placeholder 4">
            <a:extLst>
              <a:ext uri="{FF2B5EF4-FFF2-40B4-BE49-F238E27FC236}">
                <a16:creationId xmlns:a16="http://schemas.microsoft.com/office/drawing/2014/main" id="{77F7542C-867B-873B-C5AA-27BDD2905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14B9E-AFC1-7ACC-D263-DB2C16DFD5C5}"/>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124393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43D2-A401-BA84-6550-1FB3E2D47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C69B6-968D-7240-F2EA-045F26F9D7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98C80-CEEE-1B70-8774-D0FA86D983CA}"/>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5" name="Footer Placeholder 4">
            <a:extLst>
              <a:ext uri="{FF2B5EF4-FFF2-40B4-BE49-F238E27FC236}">
                <a16:creationId xmlns:a16="http://schemas.microsoft.com/office/drawing/2014/main" id="{3F67C747-7D5C-DF03-5C66-2EE65B00A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11CD8-CF05-1362-FF61-B3DDF7302269}"/>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37020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46E8-4E96-9EC9-8046-A7727D72F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4B1FC3-8552-1221-FEC8-D2E055B068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04BCE-B239-478E-6E43-E859122A5027}"/>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5" name="Footer Placeholder 4">
            <a:extLst>
              <a:ext uri="{FF2B5EF4-FFF2-40B4-BE49-F238E27FC236}">
                <a16:creationId xmlns:a16="http://schemas.microsoft.com/office/drawing/2014/main" id="{8FB69463-49FB-AA0B-1815-10B4C69BE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5447A-DB4D-9C91-A1EE-08EA7EF7DA0C}"/>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292641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8DDC-1476-B9B9-7A10-2C59F7132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6CC9F-C418-4959-BD6B-C97C21E543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B492D0-EFE9-FF26-24BC-E737AACFC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962B0B-363C-EBBD-4D75-CE596AA39849}"/>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6" name="Footer Placeholder 5">
            <a:extLst>
              <a:ext uri="{FF2B5EF4-FFF2-40B4-BE49-F238E27FC236}">
                <a16:creationId xmlns:a16="http://schemas.microsoft.com/office/drawing/2014/main" id="{97249163-45DA-3E7B-73CE-640B14411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AB44C-8267-0F1F-300A-BC1E2CE1A137}"/>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203967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53C0-5151-B44E-9960-45DD898DDA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337949-FF0C-73FC-CFA2-B85685ED96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AA5166-D1C0-BA04-A688-E3BD6EFC39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5FBCAD-4D6F-F31C-8AF1-45AAF18C3C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65AA99-8920-BE9B-C8E3-A56972B6B5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F0F22C-46AC-7519-54A3-9FE326428F1C}"/>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8" name="Footer Placeholder 7">
            <a:extLst>
              <a:ext uri="{FF2B5EF4-FFF2-40B4-BE49-F238E27FC236}">
                <a16:creationId xmlns:a16="http://schemas.microsoft.com/office/drawing/2014/main" id="{BC3F2D02-6DE5-C946-7C85-4404F0BDF1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415AB7-9EA3-C247-8C66-3D4B73A5DF14}"/>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282025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0E8E-C4CD-5195-56F8-FDFF29D586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75731A-A9BC-C2D3-8231-9E21DEA03661}"/>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4" name="Footer Placeholder 3">
            <a:extLst>
              <a:ext uri="{FF2B5EF4-FFF2-40B4-BE49-F238E27FC236}">
                <a16:creationId xmlns:a16="http://schemas.microsoft.com/office/drawing/2014/main" id="{2CF031F8-0DF4-8E78-AD90-6F32F07F20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AA1AF5-EB41-548E-C068-64F95C547290}"/>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368027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888318-AC02-EE10-5EE7-CB8FA86DC0DB}"/>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3" name="Footer Placeholder 2">
            <a:extLst>
              <a:ext uri="{FF2B5EF4-FFF2-40B4-BE49-F238E27FC236}">
                <a16:creationId xmlns:a16="http://schemas.microsoft.com/office/drawing/2014/main" id="{0C43403B-46B2-B4B3-808C-92C5B6A4E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C66148-B072-7055-1884-271849B199CB}"/>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25279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4446-0E90-0EFD-1EE9-6C77ACB4F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E46CA2-54BF-BD46-BC6B-BA3DA9DB9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86D6D-4A5B-9CDB-E9A9-80067BC09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C3703-12D6-40E0-BFF1-CC2B49E94A86}"/>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6" name="Footer Placeholder 5">
            <a:extLst>
              <a:ext uri="{FF2B5EF4-FFF2-40B4-BE49-F238E27FC236}">
                <a16:creationId xmlns:a16="http://schemas.microsoft.com/office/drawing/2014/main" id="{17FFB73B-C231-F656-48A8-B4EC24B83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E7EEE-F0EE-66AE-23C7-03C2148449E8}"/>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67516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5279-2932-A959-C1D7-D6141F073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A30094-C6DF-DD3B-ADE7-05E82AB4E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CD6B-A78E-BB75-4FD4-741BAA1AE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80CB1-8531-E90C-682C-28AC298C1E20}"/>
              </a:ext>
            </a:extLst>
          </p:cNvPr>
          <p:cNvSpPr>
            <a:spLocks noGrp="1"/>
          </p:cNvSpPr>
          <p:nvPr>
            <p:ph type="dt" sz="half" idx="10"/>
          </p:nvPr>
        </p:nvSpPr>
        <p:spPr/>
        <p:txBody>
          <a:bodyPr/>
          <a:lstStyle/>
          <a:p>
            <a:fld id="{A3BAA529-CA19-4368-8A50-E6A7633D0DF1}" type="datetimeFigureOut">
              <a:rPr lang="en-US" smtClean="0"/>
              <a:t>6/1/2026</a:t>
            </a:fld>
            <a:endParaRPr lang="en-US"/>
          </a:p>
        </p:txBody>
      </p:sp>
      <p:sp>
        <p:nvSpPr>
          <p:cNvPr id="6" name="Footer Placeholder 5">
            <a:extLst>
              <a:ext uri="{FF2B5EF4-FFF2-40B4-BE49-F238E27FC236}">
                <a16:creationId xmlns:a16="http://schemas.microsoft.com/office/drawing/2014/main" id="{30D5BA7D-F5E5-7F51-4237-36CA2D85A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23BE1-1F8A-6AB3-606E-E772D7B88624}"/>
              </a:ext>
            </a:extLst>
          </p:cNvPr>
          <p:cNvSpPr>
            <a:spLocks noGrp="1"/>
          </p:cNvSpPr>
          <p:nvPr>
            <p:ph type="sldNum" sz="quarter" idx="12"/>
          </p:nvPr>
        </p:nvSpPr>
        <p:spPr/>
        <p:txBody>
          <a:bodyPr/>
          <a:lstStyle/>
          <a:p>
            <a:fld id="{93B8D529-1CDE-4CF2-BF2E-79B934094820}" type="slidenum">
              <a:rPr lang="en-US" smtClean="0"/>
              <a:t>‹#›</a:t>
            </a:fld>
            <a:endParaRPr lang="en-US"/>
          </a:p>
        </p:txBody>
      </p:sp>
    </p:spTree>
    <p:extLst>
      <p:ext uri="{BB962C8B-B14F-4D97-AF65-F5344CB8AC3E}">
        <p14:creationId xmlns:p14="http://schemas.microsoft.com/office/powerpoint/2010/main" val="217907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D0D26-7D0B-C5AC-5F26-6391E21AF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0FC0AE-6AAF-17B2-D59C-0A3D74CFD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85BE8-0140-C222-3028-B76969E99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BAA529-CA19-4368-8A50-E6A7633D0DF1}" type="datetimeFigureOut">
              <a:rPr lang="en-US" smtClean="0"/>
              <a:t>6/1/2026</a:t>
            </a:fld>
            <a:endParaRPr lang="en-US"/>
          </a:p>
        </p:txBody>
      </p:sp>
      <p:sp>
        <p:nvSpPr>
          <p:cNvPr id="5" name="Footer Placeholder 4">
            <a:extLst>
              <a:ext uri="{FF2B5EF4-FFF2-40B4-BE49-F238E27FC236}">
                <a16:creationId xmlns:a16="http://schemas.microsoft.com/office/drawing/2014/main" id="{0E35C958-E6BB-0249-8C88-129279F90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EC02570-652E-FE6F-8C3B-3A18082EC3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B8D529-1CDE-4CF2-BF2E-79B934094820}" type="slidenum">
              <a:rPr lang="en-US" smtClean="0"/>
              <a:t>‹#›</a:t>
            </a:fld>
            <a:endParaRPr lang="en-US"/>
          </a:p>
        </p:txBody>
      </p:sp>
    </p:spTree>
    <p:extLst>
      <p:ext uri="{BB962C8B-B14F-4D97-AF65-F5344CB8AC3E}">
        <p14:creationId xmlns:p14="http://schemas.microsoft.com/office/powerpoint/2010/main" val="295609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09_311171D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2A0E-666D-B0BB-E03F-63C6818B1759}"/>
              </a:ext>
            </a:extLst>
          </p:cNvPr>
          <p:cNvSpPr>
            <a:spLocks noGrp="1"/>
          </p:cNvSpPr>
          <p:nvPr>
            <p:ph type="ctrTitle"/>
          </p:nvPr>
        </p:nvSpPr>
        <p:spPr/>
        <p:txBody>
          <a:bodyPr/>
          <a:lstStyle/>
          <a:p>
            <a:r>
              <a:rPr lang="en-US" dirty="0"/>
              <a:t>Injuries by Major Subsector</a:t>
            </a:r>
          </a:p>
        </p:txBody>
      </p:sp>
      <p:sp>
        <p:nvSpPr>
          <p:cNvPr id="3" name="Subtitle 2">
            <a:extLst>
              <a:ext uri="{FF2B5EF4-FFF2-40B4-BE49-F238E27FC236}">
                <a16:creationId xmlns:a16="http://schemas.microsoft.com/office/drawing/2014/main" id="{965B43F4-5263-3798-A539-0EB3315EF557}"/>
              </a:ext>
            </a:extLst>
          </p:cNvPr>
          <p:cNvSpPr>
            <a:spLocks noGrp="1"/>
          </p:cNvSpPr>
          <p:nvPr>
            <p:ph type="subTitle" idx="1"/>
          </p:nvPr>
        </p:nvSpPr>
        <p:spPr/>
        <p:txBody>
          <a:bodyPr/>
          <a:lstStyle/>
          <a:p>
            <a:r>
              <a:rPr lang="en-US" dirty="0"/>
              <a:t>June 2026</a:t>
            </a:r>
          </a:p>
        </p:txBody>
      </p:sp>
    </p:spTree>
    <p:extLst>
      <p:ext uri="{BB962C8B-B14F-4D97-AF65-F5344CB8AC3E}">
        <p14:creationId xmlns:p14="http://schemas.microsoft.com/office/powerpoint/2010/main" val="277653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chart displays the distribution of fatal injuries by their source and sector, highlighting construction (236) as the leading cause.&#10;&#10;AI-generated content may be incorrect.">
            <a:extLst>
              <a:ext uri="{FF2B5EF4-FFF2-40B4-BE49-F238E27FC236}">
                <a16:creationId xmlns:a16="http://schemas.microsoft.com/office/drawing/2014/main" id="{C038E660-AAFA-A335-0EDE-65DE7AB63EA0}"/>
              </a:ext>
            </a:extLst>
          </p:cNvPr>
          <p:cNvPicPr>
            <a:picLocks noGrp="1" noChangeAspect="1"/>
          </p:cNvPicPr>
          <p:nvPr>
            <p:ph idx="1"/>
          </p:nvPr>
        </p:nvPicPr>
        <p:blipFill>
          <a:blip r:embed="rId3"/>
          <a:stretch>
            <a:fillRect/>
          </a:stretch>
        </p:blipFill>
        <p:spPr>
          <a:xfrm>
            <a:off x="3124764" y="643466"/>
            <a:ext cx="5942471" cy="5571067"/>
          </a:xfrm>
          <a:prstGeom prst="rect">
            <a:avLst/>
          </a:prstGeom>
        </p:spPr>
      </p:pic>
      <p:pic>
        <p:nvPicPr>
          <p:cNvPr id="3" name="Picture 2">
            <a:extLst>
              <a:ext uri="{FF2B5EF4-FFF2-40B4-BE49-F238E27FC236}">
                <a16:creationId xmlns:a16="http://schemas.microsoft.com/office/drawing/2014/main" id="{F16D17D1-40D2-F550-6096-71C6FD9229A8}"/>
              </a:ext>
            </a:extLst>
          </p:cNvPr>
          <p:cNvPicPr>
            <a:picLocks noChangeAspect="1"/>
          </p:cNvPicPr>
          <p:nvPr/>
        </p:nvPicPr>
        <p:blipFill>
          <a:blip r:embed="rId4"/>
          <a:stretch>
            <a:fillRect/>
          </a:stretch>
        </p:blipFill>
        <p:spPr>
          <a:xfrm>
            <a:off x="2694562" y="242299"/>
            <a:ext cx="6937053" cy="6499107"/>
          </a:xfrm>
          <a:prstGeom prst="rect">
            <a:avLst/>
          </a:prstGeom>
        </p:spPr>
      </p:pic>
    </p:spTree>
    <p:extLst>
      <p:ext uri="{BB962C8B-B14F-4D97-AF65-F5344CB8AC3E}">
        <p14:creationId xmlns:p14="http://schemas.microsoft.com/office/powerpoint/2010/main" val="82322683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bar chart depicts the number of fatalities by sector and type of injury, specifically focusing on construction-related fatalities in 2024.&#10;&#10;AI-generated content may be incorrect.">
            <a:extLst>
              <a:ext uri="{FF2B5EF4-FFF2-40B4-BE49-F238E27FC236}">
                <a16:creationId xmlns:a16="http://schemas.microsoft.com/office/drawing/2014/main" id="{B5A827DD-47D6-AFD8-AF46-9BCE53C7234B}"/>
              </a:ext>
            </a:extLst>
          </p:cNvPr>
          <p:cNvPicPr>
            <a:picLocks noGrp="1" noChangeAspect="1"/>
          </p:cNvPicPr>
          <p:nvPr>
            <p:ph idx="1"/>
          </p:nvPr>
        </p:nvPicPr>
        <p:blipFill>
          <a:blip r:embed="rId2"/>
          <a:stretch>
            <a:fillRect/>
          </a:stretch>
        </p:blipFill>
        <p:spPr>
          <a:xfrm>
            <a:off x="2657070" y="643466"/>
            <a:ext cx="6877860" cy="5571067"/>
          </a:xfrm>
          <a:prstGeom prst="rect">
            <a:avLst/>
          </a:prstGeom>
        </p:spPr>
      </p:pic>
      <p:pic>
        <p:nvPicPr>
          <p:cNvPr id="3" name="Picture 2" descr="The chart displays fatality statistics by construction subsectors, focusing on different types of injuries such as falls, struck-by, caught-in/between, and electrocution, with the numbers indicating the number of fatalities associated with each category.&#10;&#10;AI-generated content may be incorrect.">
            <a:extLst>
              <a:ext uri="{FF2B5EF4-FFF2-40B4-BE49-F238E27FC236}">
                <a16:creationId xmlns:a16="http://schemas.microsoft.com/office/drawing/2014/main" id="{5473AA31-C649-125D-B6DC-D5E4D9E657B1}"/>
              </a:ext>
            </a:extLst>
          </p:cNvPr>
          <p:cNvPicPr>
            <a:picLocks noChangeAspect="1"/>
          </p:cNvPicPr>
          <p:nvPr/>
        </p:nvPicPr>
        <p:blipFill>
          <a:blip r:embed="rId3"/>
          <a:stretch>
            <a:fillRect/>
          </a:stretch>
        </p:blipFill>
        <p:spPr>
          <a:xfrm>
            <a:off x="2333100" y="361522"/>
            <a:ext cx="7525800" cy="6134956"/>
          </a:xfrm>
          <a:prstGeom prst="rect">
            <a:avLst/>
          </a:prstGeom>
        </p:spPr>
      </p:pic>
    </p:spTree>
    <p:extLst>
      <p:ext uri="{BB962C8B-B14F-4D97-AF65-F5344CB8AC3E}">
        <p14:creationId xmlns:p14="http://schemas.microsoft.com/office/powerpoint/2010/main" val="340039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image displays a bar chart depicting the number of fatalities in various construction sectors, categorized by age groups, with the data sourced from CPWR's Fatality Map for the year 2024.&#10;&#10;AI-generated content may be incorrect.">
            <a:extLst>
              <a:ext uri="{FF2B5EF4-FFF2-40B4-BE49-F238E27FC236}">
                <a16:creationId xmlns:a16="http://schemas.microsoft.com/office/drawing/2014/main" id="{0F42612F-26B1-A12C-0C13-EF4D9AF97D52}"/>
              </a:ext>
            </a:extLst>
          </p:cNvPr>
          <p:cNvPicPr>
            <a:picLocks noGrp="1" noChangeAspect="1"/>
          </p:cNvPicPr>
          <p:nvPr>
            <p:ph idx="1"/>
          </p:nvPr>
        </p:nvPicPr>
        <p:blipFill>
          <a:blip r:embed="rId2"/>
          <a:stretch>
            <a:fillRect/>
          </a:stretch>
        </p:blipFill>
        <p:spPr>
          <a:xfrm>
            <a:off x="2394294" y="643466"/>
            <a:ext cx="7403412" cy="5571067"/>
          </a:xfrm>
          <a:prstGeom prst="rect">
            <a:avLst/>
          </a:prstGeom>
        </p:spPr>
      </p:pic>
      <p:pic>
        <p:nvPicPr>
          <p:cNvPr id="3" name="Picture 2" descr="The image is a bar chart depicting the number of fatalities in various construction sectors, categorized by age groups, for the year 2024.&#10;&#10;AI-generated content may be incorrect.">
            <a:extLst>
              <a:ext uri="{FF2B5EF4-FFF2-40B4-BE49-F238E27FC236}">
                <a16:creationId xmlns:a16="http://schemas.microsoft.com/office/drawing/2014/main" id="{A7FC22F5-3A5A-007C-76E4-66DC2B5FC245}"/>
              </a:ext>
            </a:extLst>
          </p:cNvPr>
          <p:cNvPicPr>
            <a:picLocks noChangeAspect="1"/>
          </p:cNvPicPr>
          <p:nvPr/>
        </p:nvPicPr>
        <p:blipFill>
          <a:blip r:embed="rId3"/>
          <a:stretch>
            <a:fillRect/>
          </a:stretch>
        </p:blipFill>
        <p:spPr>
          <a:xfrm>
            <a:off x="2342626" y="594917"/>
            <a:ext cx="7506748" cy="5668166"/>
          </a:xfrm>
          <a:prstGeom prst="rect">
            <a:avLst/>
          </a:prstGeom>
        </p:spPr>
      </p:pic>
    </p:spTree>
    <p:extLst>
      <p:ext uri="{BB962C8B-B14F-4D97-AF65-F5344CB8AC3E}">
        <p14:creationId xmlns:p14="http://schemas.microsoft.com/office/powerpoint/2010/main" val="44612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chart shows that construction of buildings (NAICS 236) had the most fatalities in 2024, followed by heavy and civil engineering (NAICS 237), specialty trade contractors (NAICS 238), roofing contractors (NAICS 238160), highway, street, and bridge construction (NAICS 237310), and site preparation contractors (NAICS 238910).&#10;&#10;AI-generated content may be incorrect.">
            <a:extLst>
              <a:ext uri="{FF2B5EF4-FFF2-40B4-BE49-F238E27FC236}">
                <a16:creationId xmlns:a16="http://schemas.microsoft.com/office/drawing/2014/main" id="{C9753FA8-CC92-3E29-DADC-634574A25F0E}"/>
              </a:ext>
            </a:extLst>
          </p:cNvPr>
          <p:cNvPicPr>
            <a:picLocks noGrp="1" noChangeAspect="1"/>
          </p:cNvPicPr>
          <p:nvPr>
            <p:ph idx="1"/>
          </p:nvPr>
        </p:nvPicPr>
        <p:blipFill>
          <a:blip r:embed="rId2"/>
          <a:stretch>
            <a:fillRect/>
          </a:stretch>
        </p:blipFill>
        <p:spPr>
          <a:xfrm>
            <a:off x="2357028" y="643466"/>
            <a:ext cx="7477943" cy="5571067"/>
          </a:xfrm>
          <a:prstGeom prst="rect">
            <a:avLst/>
          </a:prstGeom>
        </p:spPr>
      </p:pic>
      <p:pic>
        <p:nvPicPr>
          <p:cNvPr id="3" name="Picture 2" descr="The chart illustrates that the construction subsectors with the most fatalities in 2024 include heavy and civil engineering, specialty trade contractors, roofing, highway, street, and bridge construction, and site preparation contractors.&#10;&#10;AI-generated content may be incorrect.">
            <a:extLst>
              <a:ext uri="{FF2B5EF4-FFF2-40B4-BE49-F238E27FC236}">
                <a16:creationId xmlns:a16="http://schemas.microsoft.com/office/drawing/2014/main" id="{B4814725-99CA-3752-ED85-AFD54AB13D0F}"/>
              </a:ext>
            </a:extLst>
          </p:cNvPr>
          <p:cNvPicPr>
            <a:picLocks noChangeAspect="1"/>
          </p:cNvPicPr>
          <p:nvPr/>
        </p:nvPicPr>
        <p:blipFill>
          <a:blip r:embed="rId3"/>
          <a:stretch>
            <a:fillRect/>
          </a:stretch>
        </p:blipFill>
        <p:spPr>
          <a:xfrm>
            <a:off x="2323573" y="613969"/>
            <a:ext cx="7544853" cy="5630061"/>
          </a:xfrm>
          <a:prstGeom prst="rect">
            <a:avLst/>
          </a:prstGeom>
        </p:spPr>
      </p:pic>
    </p:spTree>
    <p:extLst>
      <p:ext uri="{BB962C8B-B14F-4D97-AF65-F5344CB8AC3E}">
        <p14:creationId xmlns:p14="http://schemas.microsoft.com/office/powerpoint/2010/main" val="337467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graph illustrates the number of nonfatal injuries across various construction-related sectors from 2011 to 2024, with data points for specific years ranging from 2011 to 2024.&#10;&#10;AI-generated content may be incorrect.">
            <a:extLst>
              <a:ext uri="{FF2B5EF4-FFF2-40B4-BE49-F238E27FC236}">
                <a16:creationId xmlns:a16="http://schemas.microsoft.com/office/drawing/2014/main" id="{C99348F9-DF4F-A473-1B33-91C3E643C42A}"/>
              </a:ext>
            </a:extLst>
          </p:cNvPr>
          <p:cNvPicPr>
            <a:picLocks noChangeAspect="1"/>
          </p:cNvPicPr>
          <p:nvPr/>
        </p:nvPicPr>
        <p:blipFill>
          <a:blip r:embed="rId2"/>
          <a:stretch>
            <a:fillRect/>
          </a:stretch>
        </p:blipFill>
        <p:spPr>
          <a:xfrm>
            <a:off x="2357028" y="643466"/>
            <a:ext cx="7477943" cy="5571067"/>
          </a:xfrm>
          <a:prstGeom prst="rect">
            <a:avLst/>
          </a:prstGeom>
        </p:spPr>
      </p:pic>
      <p:pic>
        <p:nvPicPr>
          <p:cNvPr id="4" name="Picture 3">
            <a:extLst>
              <a:ext uri="{FF2B5EF4-FFF2-40B4-BE49-F238E27FC236}">
                <a16:creationId xmlns:a16="http://schemas.microsoft.com/office/drawing/2014/main" id="{6C20D319-C633-E8A8-EDB6-B6B6C32F0A2B}"/>
              </a:ext>
            </a:extLst>
          </p:cNvPr>
          <p:cNvPicPr>
            <a:picLocks noChangeAspect="1"/>
          </p:cNvPicPr>
          <p:nvPr/>
        </p:nvPicPr>
        <p:blipFill>
          <a:blip r:embed="rId3"/>
          <a:stretch>
            <a:fillRect/>
          </a:stretch>
        </p:blipFill>
        <p:spPr>
          <a:xfrm>
            <a:off x="2285468" y="571101"/>
            <a:ext cx="7621064" cy="5715798"/>
          </a:xfrm>
          <a:prstGeom prst="rect">
            <a:avLst/>
          </a:prstGeom>
        </p:spPr>
      </p:pic>
    </p:spTree>
    <p:extLst>
      <p:ext uri="{BB962C8B-B14F-4D97-AF65-F5344CB8AC3E}">
        <p14:creationId xmlns:p14="http://schemas.microsoft.com/office/powerpoint/2010/main" val="251715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line graph shows a downward trend in the rate of nonfatal injuries per 10,000 workers in construction subsectors from 2011 to 2024, with specific data points for each year.&#10;&#10;AI-generated content may be incorrect.">
            <a:extLst>
              <a:ext uri="{FF2B5EF4-FFF2-40B4-BE49-F238E27FC236}">
                <a16:creationId xmlns:a16="http://schemas.microsoft.com/office/drawing/2014/main" id="{250D76D4-94C0-B090-00F5-FAF2D4D89934}"/>
              </a:ext>
            </a:extLst>
          </p:cNvPr>
          <p:cNvPicPr>
            <a:picLocks noGrp="1" noChangeAspect="1"/>
          </p:cNvPicPr>
          <p:nvPr>
            <p:ph idx="1"/>
          </p:nvPr>
        </p:nvPicPr>
        <p:blipFill>
          <a:blip r:embed="rId2"/>
          <a:stretch>
            <a:fillRect/>
          </a:stretch>
        </p:blipFill>
        <p:spPr>
          <a:xfrm>
            <a:off x="2369534" y="643466"/>
            <a:ext cx="7452931" cy="5571067"/>
          </a:xfrm>
          <a:prstGeom prst="rect">
            <a:avLst/>
          </a:prstGeom>
        </p:spPr>
      </p:pic>
      <p:pic>
        <p:nvPicPr>
          <p:cNvPr id="3" name="Picture 2">
            <a:extLst>
              <a:ext uri="{FF2B5EF4-FFF2-40B4-BE49-F238E27FC236}">
                <a16:creationId xmlns:a16="http://schemas.microsoft.com/office/drawing/2014/main" id="{DAB61858-3163-FC13-446A-C364925CEEC8}"/>
              </a:ext>
            </a:extLst>
          </p:cNvPr>
          <p:cNvPicPr>
            <a:picLocks noChangeAspect="1"/>
          </p:cNvPicPr>
          <p:nvPr/>
        </p:nvPicPr>
        <p:blipFill>
          <a:blip r:embed="rId3"/>
          <a:stretch>
            <a:fillRect/>
          </a:stretch>
        </p:blipFill>
        <p:spPr>
          <a:xfrm>
            <a:off x="2337863" y="580627"/>
            <a:ext cx="7516274" cy="5696745"/>
          </a:xfrm>
          <a:prstGeom prst="rect">
            <a:avLst/>
          </a:prstGeom>
        </p:spPr>
      </p:pic>
    </p:spTree>
    <p:extLst>
      <p:ext uri="{BB962C8B-B14F-4D97-AF65-F5344CB8AC3E}">
        <p14:creationId xmlns:p14="http://schemas.microsoft.com/office/powerpoint/2010/main" val="12670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image is a bar chart showing the number of nonfatal injuries in various sectors from construction to transportation, with specific events like falls, slips, and overexertion highlighted.&#10;&#10;AI-generated content may be incorrect.">
            <a:extLst>
              <a:ext uri="{FF2B5EF4-FFF2-40B4-BE49-F238E27FC236}">
                <a16:creationId xmlns:a16="http://schemas.microsoft.com/office/drawing/2014/main" id="{FB5EA906-9D4D-5915-80A0-8D41CB651EAF}"/>
              </a:ext>
            </a:extLst>
          </p:cNvPr>
          <p:cNvPicPr>
            <a:picLocks noGrp="1" noChangeAspect="1"/>
          </p:cNvPicPr>
          <p:nvPr>
            <p:ph idx="1"/>
          </p:nvPr>
        </p:nvPicPr>
        <p:blipFill>
          <a:blip r:embed="rId2"/>
          <a:stretch>
            <a:fillRect/>
          </a:stretch>
        </p:blipFill>
        <p:spPr>
          <a:xfrm>
            <a:off x="2394294" y="643466"/>
            <a:ext cx="7403412" cy="5571067"/>
          </a:xfrm>
          <a:prstGeom prst="rect">
            <a:avLst/>
          </a:prstGeom>
        </p:spPr>
      </p:pic>
      <p:pic>
        <p:nvPicPr>
          <p:cNvPr id="3" name="Picture 2">
            <a:extLst>
              <a:ext uri="{FF2B5EF4-FFF2-40B4-BE49-F238E27FC236}">
                <a16:creationId xmlns:a16="http://schemas.microsoft.com/office/drawing/2014/main" id="{CEA13C36-5E60-50C3-0A9A-65E385CFC767}"/>
              </a:ext>
            </a:extLst>
          </p:cNvPr>
          <p:cNvPicPr>
            <a:picLocks noChangeAspect="1"/>
          </p:cNvPicPr>
          <p:nvPr/>
        </p:nvPicPr>
        <p:blipFill>
          <a:blip r:embed="rId3"/>
          <a:stretch>
            <a:fillRect/>
          </a:stretch>
        </p:blipFill>
        <p:spPr>
          <a:xfrm>
            <a:off x="2342626" y="623496"/>
            <a:ext cx="7506748" cy="5611008"/>
          </a:xfrm>
          <a:prstGeom prst="rect">
            <a:avLst/>
          </a:prstGeom>
        </p:spPr>
      </p:pic>
    </p:spTree>
    <p:extLst>
      <p:ext uri="{BB962C8B-B14F-4D97-AF65-F5344CB8AC3E}">
        <p14:creationId xmlns:p14="http://schemas.microsoft.com/office/powerpoint/2010/main" val="28168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image is a bar chart showing the number of nonfatal injuries by various sources within construction, including heavy and civil engineering, specialty trade contractors, and other categories, for the year 2023-2024.&#10;&#10;AI-generated content may be incorrect.">
            <a:extLst>
              <a:ext uri="{FF2B5EF4-FFF2-40B4-BE49-F238E27FC236}">
                <a16:creationId xmlns:a16="http://schemas.microsoft.com/office/drawing/2014/main" id="{6E3E31FD-D912-1678-28B7-A37061DDA15A}"/>
              </a:ext>
            </a:extLst>
          </p:cNvPr>
          <p:cNvPicPr>
            <a:picLocks noGrp="1" noChangeAspect="1"/>
          </p:cNvPicPr>
          <p:nvPr>
            <p:ph idx="1"/>
          </p:nvPr>
        </p:nvPicPr>
        <p:blipFill>
          <a:blip r:embed="rId2"/>
          <a:stretch>
            <a:fillRect/>
          </a:stretch>
        </p:blipFill>
        <p:spPr>
          <a:xfrm>
            <a:off x="2678167" y="643466"/>
            <a:ext cx="6835666" cy="5571067"/>
          </a:xfrm>
          <a:prstGeom prst="rect">
            <a:avLst/>
          </a:prstGeom>
        </p:spPr>
      </p:pic>
      <p:pic>
        <p:nvPicPr>
          <p:cNvPr id="3" name="Picture 2">
            <a:extLst>
              <a:ext uri="{FF2B5EF4-FFF2-40B4-BE49-F238E27FC236}">
                <a16:creationId xmlns:a16="http://schemas.microsoft.com/office/drawing/2014/main" id="{8172F0B2-4B94-15AA-7636-5CD4D4AB09BA}"/>
              </a:ext>
            </a:extLst>
          </p:cNvPr>
          <p:cNvPicPr>
            <a:picLocks noChangeAspect="1"/>
          </p:cNvPicPr>
          <p:nvPr/>
        </p:nvPicPr>
        <p:blipFill>
          <a:blip r:embed="rId3"/>
          <a:stretch>
            <a:fillRect/>
          </a:stretch>
        </p:blipFill>
        <p:spPr>
          <a:xfrm>
            <a:off x="2333100" y="380574"/>
            <a:ext cx="7525800" cy="6096851"/>
          </a:xfrm>
          <a:prstGeom prst="rect">
            <a:avLst/>
          </a:prstGeom>
        </p:spPr>
      </p:pic>
    </p:spTree>
    <p:extLst>
      <p:ext uri="{BB962C8B-B14F-4D97-AF65-F5344CB8AC3E}">
        <p14:creationId xmlns:p14="http://schemas.microsoft.com/office/powerpoint/2010/main" val="218210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chart illustrates the distribution of nonfatal injuries by body part and construction subsector, showing the number of injuries for various body parts and specialties in the construction industry for the year 2023-2024.&#10;&#10;AI-generated content may be incorrect.">
            <a:extLst>
              <a:ext uri="{FF2B5EF4-FFF2-40B4-BE49-F238E27FC236}">
                <a16:creationId xmlns:a16="http://schemas.microsoft.com/office/drawing/2014/main" id="{9DCF3EDA-969E-C6E0-5ED8-9C38BCF5DB90}"/>
              </a:ext>
            </a:extLst>
          </p:cNvPr>
          <p:cNvPicPr>
            <a:picLocks noGrp="1" noChangeAspect="1"/>
          </p:cNvPicPr>
          <p:nvPr>
            <p:ph idx="1"/>
          </p:nvPr>
        </p:nvPicPr>
        <p:blipFill>
          <a:blip r:embed="rId2"/>
          <a:stretch>
            <a:fillRect/>
          </a:stretch>
        </p:blipFill>
        <p:spPr>
          <a:xfrm>
            <a:off x="2430824" y="643466"/>
            <a:ext cx="7330352" cy="5571067"/>
          </a:xfrm>
          <a:prstGeom prst="rect">
            <a:avLst/>
          </a:prstGeom>
        </p:spPr>
      </p:pic>
      <p:pic>
        <p:nvPicPr>
          <p:cNvPr id="3" name="Picture 2">
            <a:extLst>
              <a:ext uri="{FF2B5EF4-FFF2-40B4-BE49-F238E27FC236}">
                <a16:creationId xmlns:a16="http://schemas.microsoft.com/office/drawing/2014/main" id="{92DC2193-9AA0-7DA1-3574-E233EE6A01D3}"/>
              </a:ext>
            </a:extLst>
          </p:cNvPr>
          <p:cNvPicPr>
            <a:picLocks noChangeAspect="1"/>
          </p:cNvPicPr>
          <p:nvPr/>
        </p:nvPicPr>
        <p:blipFill>
          <a:blip r:embed="rId3"/>
          <a:stretch>
            <a:fillRect/>
          </a:stretch>
        </p:blipFill>
        <p:spPr>
          <a:xfrm>
            <a:off x="2328336" y="580627"/>
            <a:ext cx="7535327" cy="5696745"/>
          </a:xfrm>
          <a:prstGeom prst="rect">
            <a:avLst/>
          </a:prstGeom>
        </p:spPr>
      </p:pic>
    </p:spTree>
    <p:extLst>
      <p:ext uri="{BB962C8B-B14F-4D97-AF65-F5344CB8AC3E}">
        <p14:creationId xmlns:p14="http://schemas.microsoft.com/office/powerpoint/2010/main" val="125024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provided data illustrates a trend in fatal injuries across various construction subsectors from 2012 to 2024.&#10;&#10;AI-generated content may be incorrect.">
            <a:extLst>
              <a:ext uri="{FF2B5EF4-FFF2-40B4-BE49-F238E27FC236}">
                <a16:creationId xmlns:a16="http://schemas.microsoft.com/office/drawing/2014/main" id="{E347476B-C182-27C1-85F9-DF3BCE127AB0}"/>
              </a:ext>
            </a:extLst>
          </p:cNvPr>
          <p:cNvPicPr>
            <a:picLocks noGrp="1" noChangeAspect="1"/>
          </p:cNvPicPr>
          <p:nvPr>
            <p:ph idx="1"/>
          </p:nvPr>
        </p:nvPicPr>
        <p:blipFill>
          <a:blip r:embed="rId2"/>
          <a:stretch>
            <a:fillRect/>
          </a:stretch>
        </p:blipFill>
        <p:spPr>
          <a:xfrm>
            <a:off x="2406551" y="643466"/>
            <a:ext cx="7378898" cy="5571067"/>
          </a:xfrm>
          <a:prstGeom prst="rect">
            <a:avLst/>
          </a:prstGeom>
        </p:spPr>
      </p:pic>
      <p:pic>
        <p:nvPicPr>
          <p:cNvPr id="3" name="Picture 2">
            <a:extLst>
              <a:ext uri="{FF2B5EF4-FFF2-40B4-BE49-F238E27FC236}">
                <a16:creationId xmlns:a16="http://schemas.microsoft.com/office/drawing/2014/main" id="{A4A04416-0D44-6028-1B9B-5BE8D11819A3}"/>
              </a:ext>
            </a:extLst>
          </p:cNvPr>
          <p:cNvPicPr>
            <a:picLocks noChangeAspect="1"/>
          </p:cNvPicPr>
          <p:nvPr/>
        </p:nvPicPr>
        <p:blipFill>
          <a:blip r:embed="rId3"/>
          <a:stretch>
            <a:fillRect/>
          </a:stretch>
        </p:blipFill>
        <p:spPr>
          <a:xfrm>
            <a:off x="2356915" y="609206"/>
            <a:ext cx="7478169" cy="5639587"/>
          </a:xfrm>
          <a:prstGeom prst="rect">
            <a:avLst/>
          </a:prstGeom>
        </p:spPr>
      </p:pic>
    </p:spTree>
    <p:extLst>
      <p:ext uri="{BB962C8B-B14F-4D97-AF65-F5344CB8AC3E}">
        <p14:creationId xmlns:p14="http://schemas.microsoft.com/office/powerpoint/2010/main" val="53808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graph depicts the projected rates of fatal injuries per 100,000 workers in various construction sectors from 2012 to 2024, showing a general downward trend in fatality rates over time.&#10;&#10;AI-generated content may be incorrect.">
            <a:extLst>
              <a:ext uri="{FF2B5EF4-FFF2-40B4-BE49-F238E27FC236}">
                <a16:creationId xmlns:a16="http://schemas.microsoft.com/office/drawing/2014/main" id="{0039B836-04BD-24F1-8798-A0C63588B68D}"/>
              </a:ext>
            </a:extLst>
          </p:cNvPr>
          <p:cNvPicPr>
            <a:picLocks noGrp="1" noChangeAspect="1"/>
          </p:cNvPicPr>
          <p:nvPr>
            <p:ph idx="1"/>
          </p:nvPr>
        </p:nvPicPr>
        <p:blipFill>
          <a:blip r:embed="rId2"/>
          <a:stretch>
            <a:fillRect/>
          </a:stretch>
        </p:blipFill>
        <p:spPr>
          <a:xfrm>
            <a:off x="2406551" y="643466"/>
            <a:ext cx="7378898" cy="5571067"/>
          </a:xfrm>
          <a:prstGeom prst="rect">
            <a:avLst/>
          </a:prstGeom>
        </p:spPr>
      </p:pic>
      <p:pic>
        <p:nvPicPr>
          <p:cNvPr id="3" name="Picture 2">
            <a:extLst>
              <a:ext uri="{FF2B5EF4-FFF2-40B4-BE49-F238E27FC236}">
                <a16:creationId xmlns:a16="http://schemas.microsoft.com/office/drawing/2014/main" id="{F397C9E5-7CC7-E3E3-8A3B-20D08296AAE0}"/>
              </a:ext>
            </a:extLst>
          </p:cNvPr>
          <p:cNvPicPr>
            <a:picLocks noChangeAspect="1"/>
          </p:cNvPicPr>
          <p:nvPr/>
        </p:nvPicPr>
        <p:blipFill>
          <a:blip r:embed="rId3"/>
          <a:stretch>
            <a:fillRect/>
          </a:stretch>
        </p:blipFill>
        <p:spPr>
          <a:xfrm>
            <a:off x="2333100" y="585390"/>
            <a:ext cx="7525800" cy="5687219"/>
          </a:xfrm>
          <a:prstGeom prst="rect">
            <a:avLst/>
          </a:prstGeom>
        </p:spPr>
      </p:pic>
    </p:spTree>
    <p:extLst>
      <p:ext uri="{BB962C8B-B14F-4D97-AF65-F5344CB8AC3E}">
        <p14:creationId xmlns:p14="http://schemas.microsoft.com/office/powerpoint/2010/main" val="269966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bar chart illustrates the number of fatal injuries in various construction and transportation sectors, with construction subsectors having the highest fatality rates.&#10;&#10;AI-generated content may be incorrect.">
            <a:extLst>
              <a:ext uri="{FF2B5EF4-FFF2-40B4-BE49-F238E27FC236}">
                <a16:creationId xmlns:a16="http://schemas.microsoft.com/office/drawing/2014/main" id="{6D0E810A-C0DB-44EA-FB7A-E24C38E760A3}"/>
              </a:ext>
            </a:extLst>
          </p:cNvPr>
          <p:cNvPicPr>
            <a:picLocks noGrp="1" noChangeAspect="1"/>
          </p:cNvPicPr>
          <p:nvPr>
            <p:ph idx="1"/>
          </p:nvPr>
        </p:nvPicPr>
        <p:blipFill>
          <a:blip r:embed="rId2"/>
          <a:stretch>
            <a:fillRect/>
          </a:stretch>
        </p:blipFill>
        <p:spPr>
          <a:xfrm>
            <a:off x="2394294" y="643466"/>
            <a:ext cx="7403412" cy="5571067"/>
          </a:xfrm>
          <a:prstGeom prst="rect">
            <a:avLst/>
          </a:prstGeom>
        </p:spPr>
      </p:pic>
      <p:pic>
        <p:nvPicPr>
          <p:cNvPr id="3" name="Picture 2">
            <a:extLst>
              <a:ext uri="{FF2B5EF4-FFF2-40B4-BE49-F238E27FC236}">
                <a16:creationId xmlns:a16="http://schemas.microsoft.com/office/drawing/2014/main" id="{48CE5172-BCA7-B2AD-4D25-4EF119579D3A}"/>
              </a:ext>
            </a:extLst>
          </p:cNvPr>
          <p:cNvPicPr>
            <a:picLocks noChangeAspect="1"/>
          </p:cNvPicPr>
          <p:nvPr/>
        </p:nvPicPr>
        <p:blipFill>
          <a:blip r:embed="rId3"/>
          <a:stretch>
            <a:fillRect/>
          </a:stretch>
        </p:blipFill>
        <p:spPr>
          <a:xfrm>
            <a:off x="2333100" y="628259"/>
            <a:ext cx="7525800" cy="5601482"/>
          </a:xfrm>
          <a:prstGeom prst="rect">
            <a:avLst/>
          </a:prstGeom>
        </p:spPr>
      </p:pic>
    </p:spTree>
    <p:extLst>
      <p:ext uri="{BB962C8B-B14F-4D97-AF65-F5344CB8AC3E}">
        <p14:creationId xmlns:p14="http://schemas.microsoft.com/office/powerpoint/2010/main" val="3807006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78ee49-8f2f-4e5d-81d3-8f02c6371b51" xsi:nil="true"/>
    <lcf76f155ced4ddcb4097134ff3c332f xmlns="49aebdcf-a3e0-459f-b22e-7d5558d5f67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508BB8FD06C64EB9E94BB47C1E8261" ma:contentTypeVersion="12" ma:contentTypeDescription="Create a new document." ma:contentTypeScope="" ma:versionID="05334de2837f1c44b95781f38872fe0f">
  <xsd:schema xmlns:xsd="http://www.w3.org/2001/XMLSchema" xmlns:xs="http://www.w3.org/2001/XMLSchema" xmlns:p="http://schemas.microsoft.com/office/2006/metadata/properties" xmlns:ns2="49aebdcf-a3e0-459f-b22e-7d5558d5f67b" xmlns:ns3="2d78ee49-8f2f-4e5d-81d3-8f02c6371b51" targetNamespace="http://schemas.microsoft.com/office/2006/metadata/properties" ma:root="true" ma:fieldsID="c38762140d53bbd488bf54d00273c40a" ns2:_="" ns3:_="">
    <xsd:import namespace="49aebdcf-a3e0-459f-b22e-7d5558d5f67b"/>
    <xsd:import namespace="2d78ee49-8f2f-4e5d-81d3-8f02c6371b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aebdcf-a3e0-459f-b22e-7d5558d5f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c35ccd-acef-4eff-b6b9-5c422e12ac3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78ee49-8f2f-4e5d-81d3-8f02c6371b5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6c72b32-be71-4737-953a-279026040da4}" ma:internalName="TaxCatchAll" ma:showField="CatchAllData" ma:web="2d78ee49-8f2f-4e5d-81d3-8f02c6371b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7CAF3F-36E9-4EB3-BC82-4CB9B33E52C0}">
  <ds:schemaRefs>
    <ds:schemaRef ds:uri="http://schemas.microsoft.com/sharepoint/v3/contenttype/forms"/>
  </ds:schemaRefs>
</ds:datastoreItem>
</file>

<file path=customXml/itemProps2.xml><?xml version="1.0" encoding="utf-8"?>
<ds:datastoreItem xmlns:ds="http://schemas.openxmlformats.org/officeDocument/2006/customXml" ds:itemID="{8C08FE25-12E4-4856-8380-689B756EA7BB}">
  <ds:schemaRefs>
    <ds:schemaRef ds:uri="http://schemas.microsoft.com/office/2006/metadata/properties"/>
    <ds:schemaRef ds:uri="http://schemas.microsoft.com/office/infopath/2007/PartnerControls"/>
    <ds:schemaRef ds:uri="2d78ee49-8f2f-4e5d-81d3-8f02c6371b51"/>
    <ds:schemaRef ds:uri="49aebdcf-a3e0-459f-b22e-7d5558d5f67b"/>
  </ds:schemaRefs>
</ds:datastoreItem>
</file>

<file path=customXml/itemProps3.xml><?xml version="1.0" encoding="utf-8"?>
<ds:datastoreItem xmlns:ds="http://schemas.openxmlformats.org/officeDocument/2006/customXml" ds:itemID="{C9D2A5B0-F113-4A09-A862-2A110DAE1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aebdcf-a3e0-459f-b22e-7d5558d5f67b"/>
    <ds:schemaRef ds:uri="2d78ee49-8f2f-4e5d-81d3-8f02c6371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6</Words>
  <Application>Microsoft Office PowerPoint</Application>
  <PresentationFormat>Widescreen</PresentationFormat>
  <Paragraphs>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Injuries by Major Subsector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Derek Dufoe</dc:creator>
  <cp:lastModifiedBy>Amber Trueblood</cp:lastModifiedBy>
  <cp:revision>2</cp:revision>
  <dcterms:created xsi:type="dcterms:W3CDTF">2026-05-11T20:25:39Z</dcterms:created>
  <dcterms:modified xsi:type="dcterms:W3CDTF">2026-06-02T00:24:28Z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0x0101002A508BB8FD06C64EB9E94BB47C1E8261</vt:lpwstr>
  </property>
  <property fmtid="{D5CDD505-2E9C-101B-9397-08002B2CF9AE}" pid="3" name="MediaServiceImageTags">
    <vt:lpwstr/>
  </property>
</Properties>
</file>