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Lst>
  <p:notesMasterIdLst>
    <p:notesMasterId r:id="rId57"/>
  </p:notesMasterIdLst>
  <p:handoutMasterIdLst>
    <p:handoutMasterId r:id="rId58"/>
  </p:handoutMasterIdLst>
  <p:sldIdLst>
    <p:sldId id="795" r:id="rId3"/>
    <p:sldId id="638" r:id="rId4"/>
    <p:sldId id="639" r:id="rId5"/>
    <p:sldId id="772" r:id="rId6"/>
    <p:sldId id="640" r:id="rId7"/>
    <p:sldId id="770" r:id="rId8"/>
    <p:sldId id="641" r:id="rId9"/>
    <p:sldId id="771" r:id="rId10"/>
    <p:sldId id="567" r:id="rId11"/>
    <p:sldId id="568" r:id="rId12"/>
    <p:sldId id="569" r:id="rId13"/>
    <p:sldId id="570" r:id="rId14"/>
    <p:sldId id="571" r:id="rId15"/>
    <p:sldId id="572" r:id="rId16"/>
    <p:sldId id="847" r:id="rId17"/>
    <p:sldId id="848" r:id="rId18"/>
    <p:sldId id="879" r:id="rId19"/>
    <p:sldId id="849" r:id="rId20"/>
    <p:sldId id="850" r:id="rId21"/>
    <p:sldId id="851" r:id="rId22"/>
    <p:sldId id="852" r:id="rId23"/>
    <p:sldId id="853" r:id="rId24"/>
    <p:sldId id="880" r:id="rId25"/>
    <p:sldId id="854" r:id="rId26"/>
    <p:sldId id="855" r:id="rId27"/>
    <p:sldId id="856" r:id="rId28"/>
    <p:sldId id="857" r:id="rId29"/>
    <p:sldId id="861" r:id="rId30"/>
    <p:sldId id="862" r:id="rId31"/>
    <p:sldId id="881" r:id="rId32"/>
    <p:sldId id="863" r:id="rId33"/>
    <p:sldId id="864" r:id="rId34"/>
    <p:sldId id="865" r:id="rId35"/>
    <p:sldId id="866" r:id="rId36"/>
    <p:sldId id="867" r:id="rId37"/>
    <p:sldId id="882" r:id="rId38"/>
    <p:sldId id="868" r:id="rId39"/>
    <p:sldId id="869" r:id="rId40"/>
    <p:sldId id="870" r:id="rId41"/>
    <p:sldId id="871" r:id="rId42"/>
    <p:sldId id="927" r:id="rId43"/>
    <p:sldId id="928" r:id="rId44"/>
    <p:sldId id="929" r:id="rId45"/>
    <p:sldId id="930" r:id="rId46"/>
    <p:sldId id="931" r:id="rId47"/>
    <p:sldId id="932" r:id="rId48"/>
    <p:sldId id="933" r:id="rId49"/>
    <p:sldId id="934" r:id="rId50"/>
    <p:sldId id="935" r:id="rId51"/>
    <p:sldId id="936" r:id="rId52"/>
    <p:sldId id="937" r:id="rId53"/>
    <p:sldId id="938" r:id="rId54"/>
    <p:sldId id="939" r:id="rId55"/>
    <p:sldId id="940"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83EFEC"/>
    <a:srgbClr val="3333CC"/>
    <a:srgbClr val="0000FF"/>
    <a:srgbClr val="FFCC66"/>
    <a:srgbClr val="5FBA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77286" autoAdjust="0"/>
  </p:normalViewPr>
  <p:slideViewPr>
    <p:cSldViewPr snapToGrid="0" snapToObjects="1">
      <p:cViewPr>
        <p:scale>
          <a:sx n="50" d="100"/>
          <a:sy n="50" d="100"/>
        </p:scale>
        <p:origin x="904" y="100"/>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80" d="100"/>
          <a:sy n="80" d="100"/>
        </p:scale>
        <p:origin x="-1502" y="14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5/20/2022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5/20/2022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work through [list the scenarios </a:t>
            </a:r>
            <a:r>
              <a:rPr lang="en-US" u="none" dirty="0">
                <a:solidFill>
                  <a:srgbClr val="FF0000"/>
                </a:solidFill>
              </a:rPr>
              <a:t>you’ve picked</a:t>
            </a:r>
            <a:r>
              <a:rPr lang="en-US" dirty="0"/>
              <a:t>]. </a:t>
            </a:r>
          </a:p>
          <a:p>
            <a:r>
              <a:rPr lang="en-US" dirty="0"/>
              <a:t> </a:t>
            </a:r>
          </a:p>
          <a:p>
            <a:r>
              <a:rPr lang="en-US" b="1" dirty="0"/>
              <a:t>CLICK THE ICON OF THE SCENARIO YOU WISH TO USE</a:t>
            </a:r>
            <a:endParaRPr lang="en-US" dirty="0"/>
          </a:p>
          <a:p>
            <a:endParaRPr lang="en-US" sz="1200" b="1" kern="1200" dirty="0" smtClean="0">
              <a:solidFill>
                <a:schemeClr val="tx1"/>
              </a:solidFill>
              <a:effectLst/>
              <a:latin typeface="+mn-lt"/>
              <a:ea typeface="+mn-ea"/>
              <a:cs typeface="+mn-cs"/>
            </a:endParaRPr>
          </a:p>
          <a:p>
            <a:r>
              <a:rPr lang="en-US" b="1" dirty="0"/>
              <a:t>Additional Instructor </a:t>
            </a:r>
            <a:r>
              <a:rPr lang="en-US" b="1" dirty="0" smtClean="0"/>
              <a:t>Notes</a:t>
            </a:r>
          </a:p>
          <a:p>
            <a:endParaRPr lang="en-US" b="1" dirty="0" smtClean="0"/>
          </a:p>
          <a:p>
            <a:r>
              <a:rPr lang="en-US" b="0" dirty="0" smtClean="0"/>
              <a:t>These</a:t>
            </a:r>
            <a:r>
              <a:rPr lang="en-US" b="0" baseline="0" dirty="0" smtClean="0"/>
              <a:t> safety scenarios are meant to be used in addition to the primary FSL4Res training session. </a:t>
            </a:r>
            <a:endParaRPr lang="en-US" b="0" dirty="0" smtClean="0"/>
          </a:p>
          <a:p>
            <a:endParaRPr lang="en-US" dirty="0"/>
          </a:p>
          <a:p>
            <a:r>
              <a:rPr lang="en-US" dirty="0"/>
              <a:t>This is the main menu for all the scenarios.  You can click on any of the icons and you will be taken to the introductory slide of that scenario.  Also, you’ll find this icon in the bottom right corner of each scenario slide.  You can click on it and it will take you back to slide </a:t>
            </a:r>
            <a:r>
              <a:rPr lang="en-US" dirty="0" smtClean="0"/>
              <a:t>1 </a:t>
            </a:r>
            <a:r>
              <a:rPr lang="en-US" dirty="0"/>
              <a:t>so you can click on the next scenario you want to work through.  </a:t>
            </a:r>
          </a:p>
          <a:p>
            <a:r>
              <a:rPr lang="en-US" dirty="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1</a:t>
            </a:fld>
            <a:endParaRPr lang="en-US" dirty="0">
              <a:solidFill>
                <a:prstClr val="black"/>
              </a:solidFill>
            </a:endParaRPr>
          </a:p>
        </p:txBody>
      </p:sp>
      <p:grpSp>
        <p:nvGrpSpPr>
          <p:cNvPr id="5" name="Group 4"/>
          <p:cNvGrpSpPr/>
          <p:nvPr/>
        </p:nvGrpSpPr>
        <p:grpSpPr>
          <a:xfrm>
            <a:off x="2898458" y="6505892"/>
            <a:ext cx="1061085" cy="643255"/>
            <a:chOff x="0" y="0"/>
            <a:chExt cx="1061293" cy="6434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18" y="11575"/>
              <a:ext cx="841375" cy="631825"/>
            </a:xfrm>
            <a:prstGeom prst="rect">
              <a:avLst/>
            </a:prstGeom>
            <a:ln>
              <a:solidFill>
                <a:schemeClr val="tx1"/>
              </a:solidFill>
            </a:ln>
          </p:spPr>
        </p:pic>
        <p:cxnSp>
          <p:nvCxnSpPr>
            <p:cNvPr id="7" name="Straight Arrow Connector 6"/>
            <p:cNvCxnSpPr/>
            <p:nvPr/>
          </p:nvCxnSpPr>
          <p:spPr>
            <a:xfrm>
              <a:off x="0" y="0"/>
              <a:ext cx="909955" cy="57277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371664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10</a:t>
            </a:fld>
            <a:endParaRPr lang="en-US" dirty="0"/>
          </a:p>
        </p:txBody>
      </p:sp>
    </p:spTree>
    <p:extLst>
      <p:ext uri="{BB962C8B-B14F-4D97-AF65-F5344CB8AC3E}">
        <p14:creationId xmlns:p14="http://schemas.microsoft.com/office/powerpoint/2010/main" val="172238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Read/have students read outcome A in </a:t>
            </a:r>
            <a:r>
              <a:rPr lang="en-US" sz="1200" b="1" kern="1200" dirty="0" smtClean="0">
                <a:solidFill>
                  <a:schemeClr val="tx1"/>
                </a:solidFill>
                <a:effectLst/>
                <a:latin typeface="+mn-lt"/>
                <a:ea typeface="+mn-ea"/>
                <a:cs typeface="+mn-cs"/>
              </a:rPr>
              <a:t>“Fritz takes a shortcut” </a:t>
            </a:r>
            <a:r>
              <a:rPr lang="en-US" sz="1200" kern="1200" dirty="0" smtClean="0">
                <a:solidFill>
                  <a:schemeClr val="tx1"/>
                </a:solidFill>
                <a:effectLst/>
                <a:latin typeface="+mn-lt"/>
                <a:ea typeface="+mn-ea"/>
                <a:cs typeface="+mn-cs"/>
              </a:rPr>
              <a:t>script (or instructor reads out loud).</a:t>
            </a:r>
            <a:r>
              <a:rPr lang="en-US" dirty="0" smtClean="0">
                <a:effectLst/>
              </a:rPr>
              <a:t> </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11</a:t>
            </a:fld>
            <a:endParaRPr lang="en-US" dirty="0"/>
          </a:p>
        </p:txBody>
      </p:sp>
    </p:spTree>
    <p:extLst>
      <p:ext uri="{BB962C8B-B14F-4D97-AF65-F5344CB8AC3E}">
        <p14:creationId xmlns:p14="http://schemas.microsoft.com/office/powerpoint/2010/main" val="99419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Fritz displayed very</a:t>
            </a:r>
            <a:r>
              <a:rPr lang="en-US" sz="1200" kern="1200" baseline="0" dirty="0" smtClean="0">
                <a:solidFill>
                  <a:schemeClr val="tx1"/>
                </a:solidFill>
                <a:effectLst/>
                <a:latin typeface="+mn-lt"/>
                <a:ea typeface="+mn-ea"/>
                <a:cs typeface="+mn-cs"/>
              </a:rPr>
              <a:t> poor leadership skills.  He definitely did </a:t>
            </a:r>
            <a:r>
              <a:rPr lang="en-US" sz="1200" kern="1200" dirty="0" smtClean="0">
                <a:solidFill>
                  <a:schemeClr val="tx1"/>
                </a:solidFill>
                <a:effectLst/>
                <a:latin typeface="+mn-lt"/>
                <a:ea typeface="+mn-ea"/>
                <a:cs typeface="+mn-cs"/>
              </a:rPr>
              <a:t>NOT</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lead by example</a:t>
            </a:r>
            <a:r>
              <a:rPr lang="en-US" sz="1200" kern="1200" baseline="0" dirty="0" smtClean="0">
                <a:solidFill>
                  <a:schemeClr val="tx1"/>
                </a:solidFill>
                <a:effectLst/>
                <a:latin typeface="+mn-lt"/>
                <a:ea typeface="+mn-ea"/>
                <a:cs typeface="+mn-cs"/>
              </a:rPr>
              <a:t>.  He did NOT </a:t>
            </a:r>
            <a:r>
              <a:rPr lang="en-US" sz="1200" u="sng" kern="1200" baseline="0" dirty="0" smtClean="0">
                <a:solidFill>
                  <a:schemeClr val="tx1"/>
                </a:solidFill>
                <a:effectLst/>
                <a:latin typeface="+mn-lt"/>
                <a:ea typeface="+mn-ea"/>
                <a:cs typeface="+mn-cs"/>
              </a:rPr>
              <a:t>actively listen </a:t>
            </a:r>
            <a:r>
              <a:rPr lang="en-US" sz="1200" kern="1200" baseline="0" dirty="0" smtClean="0">
                <a:solidFill>
                  <a:schemeClr val="tx1"/>
                </a:solidFill>
                <a:effectLst/>
                <a:latin typeface="+mn-lt"/>
                <a:ea typeface="+mn-ea"/>
                <a:cs typeface="+mn-cs"/>
              </a:rPr>
              <a:t>to Elliot, nor did he </a:t>
            </a:r>
            <a:r>
              <a:rPr lang="en-US" sz="1200" u="sng" kern="1200" baseline="0" dirty="0" smtClean="0">
                <a:solidFill>
                  <a:schemeClr val="tx1"/>
                </a:solidFill>
                <a:effectLst/>
                <a:latin typeface="+mn-lt"/>
                <a:ea typeface="+mn-ea"/>
                <a:cs typeface="+mn-cs"/>
              </a:rPr>
              <a:t>engage and empower </a:t>
            </a:r>
            <a:r>
              <a:rPr lang="en-US" sz="1200" kern="1200" baseline="0" dirty="0" smtClean="0">
                <a:solidFill>
                  <a:schemeClr val="tx1"/>
                </a:solidFill>
                <a:effectLst/>
                <a:latin typeface="+mn-lt"/>
                <a:ea typeface="+mn-ea"/>
                <a:cs typeface="+mn-cs"/>
              </a:rPr>
              <a:t>him to identify and report hazards and unsafe situations.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12</a:t>
            </a:fld>
            <a:endParaRPr lang="en-US" dirty="0"/>
          </a:p>
        </p:txBody>
      </p:sp>
    </p:spTree>
    <p:extLst>
      <p:ext uri="{BB962C8B-B14F-4D97-AF65-F5344CB8AC3E}">
        <p14:creationId xmlns:p14="http://schemas.microsoft.com/office/powerpoint/2010/main" val="240901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Read/have students read outcome B in </a:t>
            </a:r>
            <a:r>
              <a:rPr lang="en-US" sz="1200" b="1" kern="1200" dirty="0" smtClean="0">
                <a:solidFill>
                  <a:schemeClr val="tx1"/>
                </a:solidFill>
                <a:effectLst/>
                <a:latin typeface="+mn-lt"/>
                <a:ea typeface="+mn-ea"/>
                <a:cs typeface="+mn-cs"/>
              </a:rPr>
              <a:t>“Fritz takes</a:t>
            </a:r>
            <a:r>
              <a:rPr lang="en-US" sz="1200" b="1" kern="1200" baseline="0" dirty="0" smtClean="0">
                <a:solidFill>
                  <a:schemeClr val="tx1"/>
                </a:solidFill>
                <a:effectLst/>
                <a:latin typeface="+mn-lt"/>
                <a:ea typeface="+mn-ea"/>
                <a:cs typeface="+mn-cs"/>
              </a:rPr>
              <a:t> a shortcut” </a:t>
            </a:r>
            <a:r>
              <a:rPr lang="en-US" sz="1200" kern="1200" baseline="0" dirty="0" smtClean="0">
                <a:solidFill>
                  <a:schemeClr val="tx1"/>
                </a:solidFill>
                <a:effectLst/>
                <a:latin typeface="+mn-lt"/>
                <a:ea typeface="+mn-ea"/>
                <a:cs typeface="+mn-cs"/>
              </a:rPr>
              <a:t>script </a:t>
            </a:r>
            <a:r>
              <a:rPr lang="en-US" sz="1200" kern="1200" dirty="0" smtClean="0">
                <a:solidFill>
                  <a:schemeClr val="tx1"/>
                </a:solidFill>
                <a:effectLst/>
                <a:latin typeface="+mn-lt"/>
                <a:ea typeface="+mn-ea"/>
                <a:cs typeface="+mn-cs"/>
              </a:rPr>
              <a:t>(or instructor reads out loud).</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13</a:t>
            </a:fld>
            <a:endParaRPr lang="en-US" dirty="0"/>
          </a:p>
        </p:txBody>
      </p:sp>
    </p:spTree>
    <p:extLst>
      <p:ext uri="{BB962C8B-B14F-4D97-AF65-F5344CB8AC3E}">
        <p14:creationId xmlns:p14="http://schemas.microsoft.com/office/powerpoint/2010/main" val="99419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outcome B, Fritz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by letting his guard down and sharing with his crew that he too can be negatively influenced by pride and ego, which can cause him to make poor safety-related decisions.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Elliot for identifying and trying to prevent an unsafe situation.  He then </a:t>
            </a:r>
            <a:r>
              <a:rPr lang="en-US" sz="1200" u="sng" kern="1200" dirty="0" smtClean="0">
                <a:solidFill>
                  <a:schemeClr val="tx1"/>
                </a:solidFill>
                <a:effectLst/>
                <a:latin typeface="+mn-lt"/>
                <a:ea typeface="+mn-ea"/>
                <a:cs typeface="+mn-cs"/>
              </a:rPr>
              <a:t>engaged</a:t>
            </a:r>
            <a:r>
              <a:rPr lang="en-US" sz="1200" kern="1200" dirty="0" smtClean="0">
                <a:solidFill>
                  <a:schemeClr val="tx1"/>
                </a:solidFill>
                <a:effectLst/>
                <a:latin typeface="+mn-lt"/>
                <a:ea typeface="+mn-ea"/>
                <a:cs typeface="+mn-cs"/>
              </a:rPr>
              <a:t> his team by initiating a daily safety huddle and </a:t>
            </a:r>
            <a:r>
              <a:rPr lang="en-US" sz="1200" u="sng" kern="1200" dirty="0" smtClean="0">
                <a:solidFill>
                  <a:schemeClr val="tx1"/>
                </a:solidFill>
                <a:effectLst/>
                <a:latin typeface="+mn-lt"/>
                <a:ea typeface="+mn-ea"/>
                <a:cs typeface="+mn-cs"/>
              </a:rPr>
              <a:t>empowered</a:t>
            </a:r>
            <a:r>
              <a:rPr lang="en-US" sz="1200" kern="1200" dirty="0" smtClean="0">
                <a:solidFill>
                  <a:schemeClr val="tx1"/>
                </a:solidFill>
                <a:effectLst/>
                <a:latin typeface="+mn-lt"/>
                <a:ea typeface="+mn-ea"/>
                <a:cs typeface="+mn-cs"/>
              </a:rPr>
              <a:t> them by creating the expectation that everyone is to report hazardous conditions and near misses. Fritz promises that in the future he will </a:t>
            </a:r>
            <a:r>
              <a:rPr lang="en-US" sz="1200" u="sng" kern="1200" dirty="0" smtClean="0">
                <a:solidFill>
                  <a:schemeClr val="tx1"/>
                </a:solidFill>
                <a:effectLst/>
                <a:latin typeface="+mn-lt"/>
                <a:ea typeface="+mn-ea"/>
                <a:cs typeface="+mn-cs"/>
              </a:rPr>
              <a:t>actively listen</a:t>
            </a:r>
            <a:r>
              <a:rPr lang="en-US" sz="1200" kern="1200" dirty="0" smtClean="0">
                <a:solidFill>
                  <a:schemeClr val="tx1"/>
                </a:solidFill>
                <a:effectLst/>
                <a:latin typeface="+mn-lt"/>
                <a:ea typeface="+mn-ea"/>
                <a:cs typeface="+mn-cs"/>
              </a:rPr>
              <a:t> to their ideas and feedback.</a:t>
            </a:r>
            <a:r>
              <a:rPr lang="en-US" dirty="0" smtClean="0">
                <a:effectLst/>
              </a:rPr>
              <a:t> </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b="1" dirty="0"/>
              <a:t>CLICK SCENARIO MENU ICON TO RETURN TO MAIN MENU</a:t>
            </a:r>
            <a:endParaRPr lang="en-US"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14</a:t>
            </a:fld>
            <a:endParaRPr lang="en-US" dirty="0"/>
          </a:p>
        </p:txBody>
      </p:sp>
    </p:spTree>
    <p:extLst>
      <p:ext uri="{BB962C8B-B14F-4D97-AF65-F5344CB8AC3E}">
        <p14:creationId xmlns:p14="http://schemas.microsoft.com/office/powerpoint/2010/main" val="403868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primary safety leadership moment illustrated in </a:t>
            </a:r>
            <a:r>
              <a:rPr lang="en-US" b="1" dirty="0" smtClean="0"/>
              <a:t>“Stormy</a:t>
            </a:r>
            <a:r>
              <a:rPr lang="en-US" b="1" baseline="0" dirty="0" smtClean="0"/>
              <a:t> weather”</a:t>
            </a:r>
            <a:r>
              <a:rPr lang="en-US" b="1" dirty="0" smtClean="0"/>
              <a:t> </a:t>
            </a:r>
            <a:r>
              <a:rPr lang="en-US" dirty="0"/>
              <a:t>is how </a:t>
            </a:r>
            <a:r>
              <a:rPr lang="en-US" sz="1200" kern="1200" dirty="0" smtClean="0">
                <a:solidFill>
                  <a:schemeClr val="tx1"/>
                </a:solidFill>
                <a:effectLst/>
                <a:latin typeface="+mn-lt"/>
                <a:ea typeface="+mn-ea"/>
                <a:cs typeface="+mn-cs"/>
              </a:rPr>
              <a:t>to encourage others to use safety leadership skills.</a:t>
            </a:r>
            <a:endParaRPr lang="en-US" dirty="0"/>
          </a:p>
          <a:p>
            <a:r>
              <a:rPr lang="en-US" dirty="0"/>
              <a:t> </a:t>
            </a:r>
            <a:endParaRPr lang="en-US" dirty="0" smtClean="0"/>
          </a:p>
          <a:p>
            <a:r>
              <a:rPr lang="en-US" dirty="0" smtClean="0"/>
              <a:t>This scenario shows a commercial worksite, however it is also relevant to residential construction, as wearing fall protection gear is an important safety precaution on many different construction sites. In this scenario, you will see a free-standing, six-story building with commercial offices on the first floor and residential housing on the upper floors. A crew of sheet metal workers are trying to remove plywood covers on the roof of the building in order to install HVAC units before a storm comes in, but only one worker has the proper fall protection gear. While watching this scenario, imagine instead that the workers are trying to finish installing roof sheathing without proper fall gear on a residential build.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these scenarios are meant to illustrate key safety leadership skills. Focus on how a safety leader would communicate the needs of the task while prioritizing safety</a:t>
            </a:r>
            <a:endParaRPr lang="en-US" dirty="0" smtClean="0"/>
          </a:p>
          <a:p>
            <a:endParaRPr lang="en-US" dirty="0"/>
          </a:p>
          <a:p>
            <a:r>
              <a:rPr lang="en-US" i="1" dirty="0"/>
              <a:t>The safety </a:t>
            </a:r>
            <a:r>
              <a:rPr lang="en-US" i="1" dirty="0" smtClean="0"/>
              <a:t>hazards </a:t>
            </a:r>
            <a:r>
              <a:rPr lang="en-US" i="1" dirty="0"/>
              <a:t>in this scenario </a:t>
            </a:r>
            <a:r>
              <a:rPr lang="en-US" i="1" dirty="0" smtClean="0"/>
              <a:t>are </a:t>
            </a:r>
            <a:r>
              <a:rPr lang="en-US" b="1" i="1" dirty="0" smtClean="0"/>
              <a:t>falls</a:t>
            </a:r>
            <a:r>
              <a:rPr lang="en-US" b="1" i="1" baseline="0" dirty="0" smtClean="0"/>
              <a:t> </a:t>
            </a:r>
            <a:r>
              <a:rPr lang="en-US" b="0" i="0" baseline="0" dirty="0" smtClean="0"/>
              <a:t>and </a:t>
            </a:r>
            <a:r>
              <a:rPr lang="en-US" b="1" i="1" baseline="0" dirty="0" smtClean="0"/>
              <a:t>bad weather</a:t>
            </a:r>
            <a:r>
              <a:rPr lang="en-US" i="1" dirty="0" smtClean="0"/>
              <a:t>.</a:t>
            </a:r>
            <a:endParaRPr lang="en-US" dirty="0"/>
          </a:p>
          <a:p>
            <a:r>
              <a:rPr lang="en-US" i="1" dirty="0"/>
              <a:t> </a:t>
            </a:r>
            <a:endParaRPr lang="en-US" dirty="0"/>
          </a:p>
          <a:p>
            <a:r>
              <a:rPr lang="en-US" b="1" dirty="0"/>
              <a:t>INSTRUCTOR INFORMATION - </a:t>
            </a:r>
            <a:r>
              <a:rPr lang="en-US" dirty="0"/>
              <a:t>It is designed to illustrate the following safety leadership skills: </a:t>
            </a:r>
          </a:p>
          <a:p>
            <a:pPr marL="228600" lvl="0" indent="-228600">
              <a:buFont typeface="+mj-lt"/>
              <a:buAutoNum type="arabicPeriod"/>
            </a:pPr>
            <a:r>
              <a:rPr lang="en-US" dirty="0"/>
              <a:t>Leading by example</a:t>
            </a:r>
          </a:p>
          <a:p>
            <a:pPr marL="228600" lvl="0" indent="-228600">
              <a:buFont typeface="+mj-lt"/>
              <a:buAutoNum type="arabicPeriod"/>
            </a:pPr>
            <a:r>
              <a:rPr lang="en-US" dirty="0" smtClean="0"/>
              <a:t>Engaging and empowering workers</a:t>
            </a:r>
          </a:p>
          <a:p>
            <a:pPr marL="228600" lvl="0" indent="-228600">
              <a:buFont typeface="+mj-lt"/>
              <a:buAutoNum type="arabicPeriod"/>
            </a:pPr>
            <a:r>
              <a:rPr lang="en-US" dirty="0" smtClean="0"/>
              <a:t>Developing team</a:t>
            </a:r>
            <a:r>
              <a:rPr lang="en-US" baseline="0" dirty="0" smtClean="0"/>
              <a:t> members through teaching, coaching, and feedback</a:t>
            </a:r>
          </a:p>
          <a:p>
            <a:pPr marL="228600" lvl="0" indent="-228600">
              <a:buFont typeface="+mj-lt"/>
              <a:buAutoNum type="arabicPeriod"/>
            </a:pPr>
            <a:r>
              <a:rPr lang="en-US" baseline="0" dirty="0" smtClean="0"/>
              <a:t>Recognizing team members for a job well done</a:t>
            </a:r>
            <a:endParaRPr lang="en-US" dirty="0"/>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46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a:t>
            </a:r>
            <a:r>
              <a:rPr lang="en-US" b="1" dirty="0"/>
              <a:t>WILL START AUTOMATICALLY</a:t>
            </a:r>
            <a:r>
              <a:rPr lang="en-US" dirty="0"/>
              <a:t> </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18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17</a:t>
            </a:fld>
            <a:endParaRPr lang="en-US" dirty="0"/>
          </a:p>
        </p:txBody>
      </p:sp>
    </p:spTree>
    <p:extLst>
      <p:ext uri="{BB962C8B-B14F-4D97-AF65-F5344CB8AC3E}">
        <p14:creationId xmlns:p14="http://schemas.microsoft.com/office/powerpoint/2010/main" val="270415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t>
            </a:r>
            <a:r>
              <a:rPr lang="en-US" b="1" dirty="0"/>
              <a:t>IDEO WILL START AUTOMATICALLY</a:t>
            </a:r>
            <a:r>
              <a:rPr lang="en-US" dirty="0"/>
              <a:t>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85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A, Elaine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developed her team member</a:t>
            </a:r>
            <a:r>
              <a:rPr lang="en-US" sz="1200" kern="1200" dirty="0" smtClean="0">
                <a:solidFill>
                  <a:schemeClr val="tx1"/>
                </a:solidFill>
                <a:effectLst/>
                <a:latin typeface="+mn-lt"/>
                <a:ea typeface="+mn-ea"/>
                <a:cs typeface="+mn-cs"/>
              </a:rPr>
              <a:t>, Tad, when she started </a:t>
            </a:r>
            <a:r>
              <a:rPr lang="en-US" sz="1200" u="sng" kern="1200" dirty="0" smtClean="0">
                <a:solidFill>
                  <a:schemeClr val="tx1"/>
                </a:solidFill>
                <a:effectLst/>
                <a:latin typeface="+mn-lt"/>
                <a:ea typeface="+mn-ea"/>
                <a:cs typeface="+mn-cs"/>
              </a:rPr>
              <a:t>teaching</a:t>
            </a:r>
            <a:r>
              <a:rPr lang="en-US" sz="1200" kern="1200" dirty="0" smtClean="0">
                <a:solidFill>
                  <a:schemeClr val="tx1"/>
                </a:solidFill>
                <a:effectLst/>
                <a:latin typeface="+mn-lt"/>
                <a:ea typeface="+mn-ea"/>
                <a:cs typeface="+mn-cs"/>
              </a:rPr>
              <a:t> him that the hole in the roof presents a fall hazard and that they should all be wearing fall protection. Filip on the other hand did </a:t>
            </a:r>
            <a:r>
              <a:rPr lang="en-US" sz="1200" u="sng" kern="1200" dirty="0" smtClean="0">
                <a:solidFill>
                  <a:schemeClr val="tx1"/>
                </a:solidFill>
                <a:effectLst/>
                <a:latin typeface="+mn-lt"/>
                <a:ea typeface="+mn-ea"/>
                <a:cs typeface="+mn-cs"/>
              </a:rPr>
              <a:t>not lead by example</a:t>
            </a:r>
            <a:r>
              <a:rPr lang="en-US" sz="1200" kern="1200" dirty="0" smtClean="0">
                <a:solidFill>
                  <a:schemeClr val="tx1"/>
                </a:solidFill>
                <a:effectLst/>
                <a:latin typeface="+mn-lt"/>
                <a:ea typeface="+mn-ea"/>
                <a:cs typeface="+mn-cs"/>
              </a:rPr>
              <a:t> when he interrupted her and gave reasons why they didn’t have to worry about the fall protection. He undercut Elaine’s authority as an experienced worker and sent a message to Tad that in the future he need not pay attention to what she asks him to do in terms of jobsite safety.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08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safety leadership moment in </a:t>
            </a:r>
            <a:r>
              <a:rPr lang="en-US" dirty="0" smtClean="0"/>
              <a:t>“</a:t>
            </a:r>
            <a:r>
              <a:rPr lang="en-US" b="1" dirty="0" smtClean="0"/>
              <a:t>Fritz </a:t>
            </a:r>
            <a:r>
              <a:rPr lang="en-US" b="1" dirty="0"/>
              <a:t>Takes a </a:t>
            </a:r>
            <a:r>
              <a:rPr lang="en-US" b="1" dirty="0" smtClean="0"/>
              <a:t>Shortcut</a:t>
            </a:r>
            <a:r>
              <a:rPr lang="en-US" dirty="0" smtClean="0"/>
              <a:t>” </a:t>
            </a:r>
            <a:r>
              <a:rPr lang="en-US" dirty="0"/>
              <a:t>is how a leader handles a near miss incident created because he made a decision to put productivity before safety.  </a:t>
            </a:r>
            <a:endParaRPr lang="en-US" dirty="0" smtClean="0"/>
          </a:p>
          <a:p>
            <a:endParaRPr lang="en-US" dirty="0" smtClean="0"/>
          </a:p>
          <a:p>
            <a:r>
              <a:rPr lang="en-US" dirty="0" smtClean="0"/>
              <a:t>This safety scenario shows a commercial construction setting, however it is also relevant to residential construction, as performing safety inspections and replacing damaged equipment are key to ensuring a job is done safely on any construction site. In this scenario, you will see a free-standing, six-story building in North Carolina with commercial offices on the first floor and residential housing on the upper five floors.  The crew is using a crane to move two HVAC units to the roof of the building. While watching this scenario, imagine that the crane is instead being used to place roof trusses on a new residential build.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these scenarios are meant to illustrate key safety leadership skills. Focus on how a safety leader would communicate the needs of the task while prioritizing safety</a:t>
            </a:r>
            <a:endParaRPr lang="en-US" dirty="0"/>
          </a:p>
          <a:p>
            <a:r>
              <a:rPr lang="en-US" dirty="0"/>
              <a:t> </a:t>
            </a:r>
          </a:p>
          <a:p>
            <a:r>
              <a:rPr lang="en-US" i="1" dirty="0"/>
              <a:t>The major safety hazards in this scenario are</a:t>
            </a:r>
            <a:r>
              <a:rPr lang="en-US" b="1" i="1" dirty="0"/>
              <a:t> struck by and caught in-between</a:t>
            </a:r>
            <a:r>
              <a:rPr lang="en-US" i="1" dirty="0"/>
              <a:t>.</a:t>
            </a:r>
            <a:endParaRPr lang="en-US" dirty="0"/>
          </a:p>
          <a:p>
            <a:r>
              <a:rPr lang="en-US" dirty="0"/>
              <a:t> </a:t>
            </a:r>
          </a:p>
          <a:p>
            <a:r>
              <a:rPr lang="en-US" b="1" dirty="0"/>
              <a:t>INSTRUCTOR INFORMATION -</a:t>
            </a:r>
            <a:r>
              <a:rPr lang="en-US" dirty="0"/>
              <a:t> This scenario is designed to illustrate the following safety leadership skills: </a:t>
            </a:r>
          </a:p>
          <a:p>
            <a:pPr marL="228600" lvl="0" indent="-228600">
              <a:buFont typeface="+mj-lt"/>
              <a:buAutoNum type="arabicPeriod"/>
            </a:pPr>
            <a:r>
              <a:rPr lang="en-US" dirty="0" smtClean="0"/>
              <a:t>Leading </a:t>
            </a:r>
            <a:r>
              <a:rPr lang="en-US" dirty="0"/>
              <a:t>by example </a:t>
            </a:r>
          </a:p>
          <a:p>
            <a:pPr marL="228600" lvl="0" indent="-228600">
              <a:buFont typeface="+mj-lt"/>
              <a:buAutoNum type="arabicPeriod"/>
            </a:pPr>
            <a:r>
              <a:rPr lang="en-US" dirty="0" smtClean="0"/>
              <a:t>Engaging </a:t>
            </a:r>
            <a:r>
              <a:rPr lang="en-US" dirty="0"/>
              <a:t>team members</a:t>
            </a:r>
          </a:p>
          <a:p>
            <a:pPr marL="228600" lvl="0" indent="-228600">
              <a:buFont typeface="+mj-lt"/>
              <a:buAutoNum type="arabicPeriod"/>
            </a:pPr>
            <a:r>
              <a:rPr lang="en-US" dirty="0" smtClean="0"/>
              <a:t>Actively listening</a:t>
            </a:r>
            <a:endParaRPr lang="en-US" dirty="0"/>
          </a:p>
          <a:p>
            <a:pPr marL="228600" lvl="0" indent="-228600">
              <a:buFont typeface="+mj-lt"/>
              <a:buAutoNum type="arabicPeriod"/>
            </a:pPr>
            <a:r>
              <a:rPr lang="en-US" dirty="0" smtClean="0"/>
              <a:t>Recognizing </a:t>
            </a:r>
            <a:r>
              <a:rPr lang="en-US" dirty="0"/>
              <a:t>team members for a job well done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117528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t>
            </a:r>
            <a:r>
              <a:rPr lang="en-US" b="1" dirty="0"/>
              <a:t>IDEO WILL START AUTOMATICALLY</a:t>
            </a:r>
            <a:r>
              <a:rPr lang="en-US" dirty="0"/>
              <a:t>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462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B, Elaine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developed her team member</a:t>
            </a:r>
            <a:r>
              <a:rPr lang="en-US" sz="1200" kern="1200" dirty="0" smtClean="0">
                <a:solidFill>
                  <a:schemeClr val="tx1"/>
                </a:solidFill>
                <a:effectLst/>
                <a:latin typeface="+mn-lt"/>
                <a:ea typeface="+mn-ea"/>
                <a:cs typeface="+mn-cs"/>
              </a:rPr>
              <a:t>, Tad, when she started explaining that the hole in the roof presents a fall hazard and that they should all be wearing fall protection. This time, Filip did </a:t>
            </a:r>
            <a:r>
              <a:rPr lang="en-US" sz="1200" u="sng" kern="1200" dirty="0" smtClean="0">
                <a:solidFill>
                  <a:schemeClr val="tx1"/>
                </a:solidFill>
                <a:effectLst/>
                <a:latin typeface="+mn-lt"/>
                <a:ea typeface="+mn-ea"/>
                <a:cs typeface="+mn-cs"/>
              </a:rPr>
              <a:t>lead by example </a:t>
            </a:r>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empowered </a:t>
            </a:r>
            <a:r>
              <a:rPr lang="en-US" sz="1200" kern="1200" dirty="0" smtClean="0">
                <a:solidFill>
                  <a:schemeClr val="tx1"/>
                </a:solidFill>
                <a:effectLst/>
                <a:latin typeface="+mn-lt"/>
                <a:ea typeface="+mn-ea"/>
                <a:cs typeface="+mn-cs"/>
              </a:rPr>
              <a:t>Elaine by giving her the time to explain the fall hazard to Tad despite the impending storm. Filip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Elaine by thanking her for being a good role model to Tad.  </a:t>
            </a:r>
          </a:p>
          <a:p>
            <a:endParaRPr lang="en-US" sz="1200" b="1" kern="1200" dirty="0" smtClean="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44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a:t>
            </a:r>
            <a:r>
              <a:rPr lang="en-US" b="1" dirty="0" smtClean="0"/>
              <a:t>6 </a:t>
            </a:r>
            <a:r>
              <a:rPr lang="en-US" b="1" dirty="0"/>
              <a:t>in the </a:t>
            </a:r>
            <a:r>
              <a:rPr lang="en-US" b="1" dirty="0" smtClean="0"/>
              <a:t>additional</a:t>
            </a:r>
            <a:r>
              <a:rPr lang="en-US" b="1" baseline="0" dirty="0" smtClean="0"/>
              <a:t> scenarios </a:t>
            </a:r>
            <a:r>
              <a:rPr lang="en-US" b="1" dirty="0" smtClean="0"/>
              <a:t>student </a:t>
            </a:r>
            <a:r>
              <a:rPr lang="en-US" b="1" dirty="0"/>
              <a:t>guide</a:t>
            </a:r>
            <a:endParaRPr lang="en-US" sz="1200" kern="1200" dirty="0" smtClean="0">
              <a:solidFill>
                <a:schemeClr val="tx1"/>
              </a:solidFill>
              <a:effectLst/>
              <a:latin typeface="+mn-lt"/>
              <a:ea typeface="+mn-ea"/>
              <a:cs typeface="+mn-cs"/>
            </a:endParaRPr>
          </a:p>
          <a:p>
            <a:endParaRPr lang="en-US" dirty="0"/>
          </a:p>
          <a:p>
            <a:r>
              <a:rPr lang="en-US" sz="1200" kern="1200" dirty="0" smtClean="0">
                <a:solidFill>
                  <a:schemeClr val="tx1"/>
                </a:solidFill>
                <a:effectLst/>
                <a:latin typeface="+mn-lt"/>
                <a:ea typeface="+mn-ea"/>
                <a:cs typeface="+mn-cs"/>
              </a:rPr>
              <a:t>Ask students to read the situation for </a:t>
            </a:r>
            <a:r>
              <a:rPr lang="en-US" sz="1200" b="1" kern="1200" dirty="0" smtClean="0">
                <a:solidFill>
                  <a:schemeClr val="tx1"/>
                </a:solidFill>
                <a:effectLst/>
                <a:latin typeface="+mn-lt"/>
                <a:ea typeface="+mn-ea"/>
                <a:cs typeface="+mn-cs"/>
              </a:rPr>
              <a:t>“Stormy Weather</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04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23</a:t>
            </a:fld>
            <a:endParaRPr lang="en-US" dirty="0"/>
          </a:p>
        </p:txBody>
      </p:sp>
    </p:spTree>
    <p:extLst>
      <p:ext uri="{BB962C8B-B14F-4D97-AF65-F5344CB8AC3E}">
        <p14:creationId xmlns:p14="http://schemas.microsoft.com/office/powerpoint/2010/main" val="1669736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A for </a:t>
            </a:r>
            <a:r>
              <a:rPr lang="en-US" sz="1200" b="1" kern="1200" dirty="0" smtClean="0">
                <a:solidFill>
                  <a:schemeClr val="tx1"/>
                </a:solidFill>
                <a:effectLst/>
                <a:latin typeface="+mn-lt"/>
                <a:ea typeface="+mn-ea"/>
                <a:cs typeface="+mn-cs"/>
              </a:rPr>
              <a:t>“Stormy Weather</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565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A, Elaine did</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developed her team member</a:t>
            </a:r>
            <a:r>
              <a:rPr lang="en-US" sz="1200" kern="1200" dirty="0" smtClean="0">
                <a:solidFill>
                  <a:schemeClr val="tx1"/>
                </a:solidFill>
                <a:effectLst/>
                <a:latin typeface="+mn-lt"/>
                <a:ea typeface="+mn-ea"/>
                <a:cs typeface="+mn-cs"/>
              </a:rPr>
              <a:t>, Tad, when she started </a:t>
            </a:r>
            <a:r>
              <a:rPr lang="en-US" sz="1200" u="sng" kern="1200" dirty="0" smtClean="0">
                <a:solidFill>
                  <a:schemeClr val="tx1"/>
                </a:solidFill>
                <a:effectLst/>
                <a:latin typeface="+mn-lt"/>
                <a:ea typeface="+mn-ea"/>
                <a:cs typeface="+mn-cs"/>
              </a:rPr>
              <a:t>teaching</a:t>
            </a:r>
            <a:r>
              <a:rPr lang="en-US" sz="1200" kern="1200" dirty="0" smtClean="0">
                <a:solidFill>
                  <a:schemeClr val="tx1"/>
                </a:solidFill>
                <a:effectLst/>
                <a:latin typeface="+mn-lt"/>
                <a:ea typeface="+mn-ea"/>
                <a:cs typeface="+mn-cs"/>
              </a:rPr>
              <a:t> him that the hole in the roof presents a fall hazard and that they should all be wearing fall protection. Filip, on the other hand, did </a:t>
            </a:r>
            <a:r>
              <a:rPr lang="en-US" sz="1200" u="none" kern="1200" dirty="0" smtClean="0">
                <a:solidFill>
                  <a:schemeClr val="tx1"/>
                </a:solidFill>
                <a:effectLst/>
                <a:latin typeface="+mn-lt"/>
                <a:ea typeface="+mn-ea"/>
                <a:cs typeface="+mn-cs"/>
              </a:rPr>
              <a:t>not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when he interrupted her and gave reasons why they didn’t have to worry about the fall protection.  He undercut Elaine’s authority as an experienced worker and sent a message to Tad that in the future he need not pay attention to what she asks him to do for safety.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41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B for </a:t>
            </a:r>
            <a:r>
              <a:rPr lang="en-US" sz="1200" b="1" kern="1200" dirty="0" smtClean="0">
                <a:solidFill>
                  <a:schemeClr val="tx1"/>
                </a:solidFill>
                <a:effectLst/>
                <a:latin typeface="+mn-lt"/>
                <a:ea typeface="+mn-ea"/>
                <a:cs typeface="+mn-cs"/>
              </a:rPr>
              <a:t>“Stormy Weather</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endParaRPr lang="en-US" dirty="0" smtClean="0"/>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065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B, Elaine did </a:t>
            </a:r>
            <a:r>
              <a:rPr lang="en-US" sz="1200" u="sng" kern="1200" dirty="0" smtClean="0">
                <a:solidFill>
                  <a:schemeClr val="tx1"/>
                </a:solidFill>
                <a:effectLst/>
                <a:latin typeface="+mn-lt"/>
                <a:ea typeface="+mn-ea"/>
                <a:cs typeface="+mn-cs"/>
              </a:rPr>
              <a:t>lead</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developed her team member</a:t>
            </a:r>
            <a:r>
              <a:rPr lang="en-US" sz="1200" kern="1200" dirty="0" smtClean="0">
                <a:solidFill>
                  <a:schemeClr val="tx1"/>
                </a:solidFill>
                <a:effectLst/>
                <a:latin typeface="+mn-lt"/>
                <a:ea typeface="+mn-ea"/>
                <a:cs typeface="+mn-cs"/>
              </a:rPr>
              <a:t>, Tad, when she started explaining that the hole in the roof presents a fall hazard and that they should all be wearing fall protection. This time Filip did </a:t>
            </a:r>
            <a:r>
              <a:rPr lang="en-US" sz="1200" u="sng" kern="1200" dirty="0" smtClean="0">
                <a:solidFill>
                  <a:schemeClr val="tx1"/>
                </a:solidFill>
                <a:effectLst/>
                <a:latin typeface="+mn-lt"/>
                <a:ea typeface="+mn-ea"/>
                <a:cs typeface="+mn-cs"/>
              </a:rPr>
              <a:t>lead by example</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empowered</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Elaine by giving her the time to explain the fall hazard to Tad despite the impending storm. Filip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Elaine by thanking her for being a good role model to Tad.  </a:t>
            </a:r>
          </a:p>
          <a:p>
            <a:endParaRPr lang="en-US" sz="1200" b="1" kern="1200" dirty="0" smtClean="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217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primary safety leadership moment illustrated in </a:t>
            </a:r>
            <a:r>
              <a:rPr lang="en-US" b="1" dirty="0" smtClean="0"/>
              <a:t>“Oh Solar Mio” </a:t>
            </a:r>
            <a:r>
              <a:rPr lang="en-US" dirty="0"/>
              <a:t>is </a:t>
            </a:r>
            <a:r>
              <a:rPr lang="en-US" sz="1200" kern="1200" dirty="0" smtClean="0">
                <a:solidFill>
                  <a:schemeClr val="tx1"/>
                </a:solidFill>
                <a:effectLst/>
                <a:latin typeface="+mn-lt"/>
                <a:ea typeface="+mn-ea"/>
                <a:cs typeface="+mn-cs"/>
              </a:rPr>
              <a:t>what can happen when production and scheduling are prioritized over safety.</a:t>
            </a:r>
          </a:p>
          <a:p>
            <a:r>
              <a:rPr lang="en-US" dirty="0"/>
              <a:t> </a:t>
            </a:r>
            <a:endParaRPr lang="en-US" dirty="0" smtClean="0"/>
          </a:p>
          <a:p>
            <a:r>
              <a:rPr lang="en-US" dirty="0" smtClean="0"/>
              <a:t>This scenario shows a commercial worksite, however it is also relevant to residential construction as assuring a crane has the right load and lift capacity for the task at hand is important for completing a lift job on many different types of construction sites. In this scenario, you will see a free-standing, six-story building with commercial offices on the first floor and residential housing on the upper floors. The crew is getting ready to lift mounting structures for solar carports, however the larger crane they had planned to use is not available. While watching this scenario, imagine that instead of lifting mounting structures for solar carports, the workers need to place a beam on top of the foundation of a residential build using a crane.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these scenarios are meant to illustrate key safety leadership skills. Focus on how a safety leader would communicate the needs of the task while prioritizing safety</a:t>
            </a:r>
            <a:endParaRPr lang="en-US" dirty="0" smtClean="0"/>
          </a:p>
          <a:p>
            <a:endParaRPr lang="en-US" dirty="0"/>
          </a:p>
          <a:p>
            <a:r>
              <a:rPr lang="en-US" i="1" dirty="0"/>
              <a:t>The safety hazard in this scenario </a:t>
            </a:r>
            <a:r>
              <a:rPr lang="en-US" i="1" dirty="0" smtClean="0"/>
              <a:t>is use of </a:t>
            </a:r>
            <a:r>
              <a:rPr lang="en-US" b="1" i="1" dirty="0" smtClean="0"/>
              <a:t>proper equipment</a:t>
            </a:r>
            <a:r>
              <a:rPr lang="en-US" i="1" dirty="0" smtClean="0"/>
              <a:t>.</a:t>
            </a:r>
            <a:endParaRPr lang="en-US" dirty="0"/>
          </a:p>
          <a:p>
            <a:r>
              <a:rPr lang="en-US" i="1" dirty="0"/>
              <a:t> </a:t>
            </a:r>
            <a:endParaRPr lang="en-US" dirty="0"/>
          </a:p>
          <a:p>
            <a:r>
              <a:rPr lang="en-US" b="1" dirty="0"/>
              <a:t>INSTRUCTOR INFORMATION - </a:t>
            </a:r>
            <a:r>
              <a:rPr lang="en-US" dirty="0"/>
              <a:t>It is designed to illustrate the following safety leadership skills: </a:t>
            </a:r>
          </a:p>
          <a:p>
            <a:pPr marL="228600" lvl="0" indent="-228600">
              <a:buFont typeface="+mj-lt"/>
              <a:buAutoNum type="arabicPeriod"/>
            </a:pPr>
            <a:r>
              <a:rPr lang="en-US" dirty="0"/>
              <a:t>Leading by </a:t>
            </a:r>
            <a:r>
              <a:rPr lang="en-US" dirty="0" smtClean="0"/>
              <a:t>example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Engaging and empowering workers</a:t>
            </a:r>
          </a:p>
          <a:p>
            <a:pPr marL="228600" lvl="0" indent="-228600">
              <a:buFont typeface="+mj-lt"/>
              <a:buAutoNum type="arabicPeriod"/>
            </a:pPr>
            <a:r>
              <a:rPr lang="en-US" dirty="0" smtClean="0"/>
              <a:t>Actively</a:t>
            </a:r>
            <a:r>
              <a:rPr lang="en-US" baseline="0" dirty="0" smtClean="0"/>
              <a:t> listening </a:t>
            </a:r>
          </a:p>
          <a:p>
            <a:pPr marL="228600" lvl="0" indent="-228600">
              <a:buFont typeface="+mj-lt"/>
              <a:buAutoNum type="arabicPeriod"/>
            </a:pPr>
            <a:r>
              <a:rPr lang="en-US" baseline="0" dirty="0" smtClean="0"/>
              <a:t>P</a:t>
            </a:r>
            <a:r>
              <a:rPr lang="en-US" dirty="0" smtClean="0"/>
              <a:t>racticing 3-way </a:t>
            </a:r>
            <a:r>
              <a:rPr lang="en-US" dirty="0"/>
              <a:t>communication</a:t>
            </a:r>
          </a:p>
          <a:p>
            <a:pPr marL="228600" lvl="0" indent="-228600">
              <a:buFont typeface="+mj-lt"/>
              <a:buAutoNum type="arabicPeriod"/>
            </a:pPr>
            <a:r>
              <a:rPr lang="en-US" dirty="0" smtClean="0"/>
              <a:t>Recognizing</a:t>
            </a:r>
            <a:r>
              <a:rPr lang="en-US" baseline="0" dirty="0" smtClean="0"/>
              <a:t> team members for a job well done.</a:t>
            </a:r>
            <a:endParaRPr lang="en-US" dirty="0" smtClean="0"/>
          </a:p>
          <a:p>
            <a:pPr marL="0" lvl="0" indent="0">
              <a:buFont typeface="+mj-lt"/>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52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a:t>
            </a:r>
            <a:r>
              <a:rPr lang="en-US" b="1" dirty="0"/>
              <a:t>WILL START AUTOMATICALLY</a:t>
            </a:r>
            <a:r>
              <a:rPr lang="en-US" dirty="0"/>
              <a:t> </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71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VIDEO WILL START AUTOMATICALLY</a:t>
            </a:r>
            <a:r>
              <a:rPr lang="en-US" dirty="0"/>
              <a:t> </a:t>
            </a:r>
            <a:endParaRPr lang="en-US" dirty="0" smtClean="0"/>
          </a:p>
          <a:p>
            <a:pPr>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1158683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30</a:t>
            </a:fld>
            <a:endParaRPr lang="en-US" dirty="0"/>
          </a:p>
        </p:txBody>
      </p:sp>
    </p:spTree>
    <p:extLst>
      <p:ext uri="{BB962C8B-B14F-4D97-AF65-F5344CB8AC3E}">
        <p14:creationId xmlns:p14="http://schemas.microsoft.com/office/powerpoint/2010/main" val="1894561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t>
            </a:r>
            <a:r>
              <a:rPr lang="en-US" b="1" dirty="0"/>
              <a:t>IDEO WILL START AUTOMATICALLY</a:t>
            </a:r>
            <a:r>
              <a:rPr lang="en-US" dirty="0"/>
              <a:t>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16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A, Ferris did not use any safety leadership skills. He didn’t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when he decided to go ahead with the lift even though he knew he didn’t have the right equipment. He didn’t </a:t>
            </a:r>
            <a:r>
              <a:rPr lang="en-US" sz="1200" u="sng" kern="1200" dirty="0" smtClean="0">
                <a:solidFill>
                  <a:schemeClr val="tx1"/>
                </a:solidFill>
                <a:effectLst/>
                <a:latin typeface="+mn-lt"/>
                <a:ea typeface="+mn-ea"/>
                <a:cs typeface="+mn-cs"/>
              </a:rPr>
              <a:t>engage his crew</a:t>
            </a:r>
            <a:r>
              <a:rPr lang="en-US" sz="1200" kern="1200" dirty="0" smtClean="0">
                <a:solidFill>
                  <a:schemeClr val="tx1"/>
                </a:solidFill>
                <a:effectLst/>
                <a:latin typeface="+mn-lt"/>
                <a:ea typeface="+mn-ea"/>
                <a:cs typeface="+mn-cs"/>
              </a:rPr>
              <a:t> in the safety decision-making process and he also </a:t>
            </a:r>
            <a:r>
              <a:rPr lang="en-US" sz="1200" u="sng" kern="1200" dirty="0" smtClean="0">
                <a:solidFill>
                  <a:schemeClr val="tx1"/>
                </a:solidFill>
                <a:effectLst/>
                <a:latin typeface="+mn-lt"/>
                <a:ea typeface="+mn-ea"/>
                <a:cs typeface="+mn-cs"/>
              </a:rPr>
              <a:t>didn’t listen</a:t>
            </a:r>
            <a:r>
              <a:rPr lang="en-US" sz="1200" kern="1200" dirty="0" smtClean="0">
                <a:solidFill>
                  <a:schemeClr val="tx1"/>
                </a:solidFill>
                <a:effectLst/>
                <a:latin typeface="+mn-lt"/>
                <a:ea typeface="+mn-ea"/>
                <a:cs typeface="+mn-cs"/>
              </a:rPr>
              <a:t> to Emily when she voiced her concern.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917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t>
            </a:r>
            <a:r>
              <a:rPr lang="en-US" b="1" dirty="0"/>
              <a:t>IDEO WILL START AUTOMATICALLY</a:t>
            </a:r>
            <a:r>
              <a:rPr lang="en-US" dirty="0"/>
              <a:t>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288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B, Ferris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to Emily’s concerns, and </a:t>
            </a:r>
            <a:r>
              <a:rPr lang="en-US" sz="1200" u="sng" kern="1200" dirty="0" smtClean="0">
                <a:solidFill>
                  <a:schemeClr val="tx1"/>
                </a:solidFill>
                <a:effectLst/>
                <a:latin typeface="+mn-lt"/>
                <a:ea typeface="+mn-ea"/>
                <a:cs typeface="+mn-cs"/>
              </a:rPr>
              <a:t>empowered</a:t>
            </a:r>
            <a:r>
              <a:rPr lang="en-US" sz="1200" kern="1200" dirty="0" smtClean="0">
                <a:solidFill>
                  <a:schemeClr val="tx1"/>
                </a:solidFill>
                <a:effectLst/>
                <a:latin typeface="+mn-lt"/>
                <a:ea typeface="+mn-ea"/>
                <a:cs typeface="+mn-cs"/>
              </a:rPr>
              <a:t> her when he decides to stop the job until the proper equipment is available. He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Emily for having the courage to speak up and for being a valuable team member.</a:t>
            </a:r>
          </a:p>
          <a:p>
            <a:endParaRPr lang="en-US" sz="1200" b="1" kern="1200" dirty="0" smtClean="0">
              <a:solidFill>
                <a:schemeClr val="tx1"/>
              </a:solidFill>
              <a:effectLst/>
              <a:latin typeface="+mn-lt"/>
              <a:ea typeface="+mn-ea"/>
              <a:cs typeface="+mn-cs"/>
            </a:endParaRPr>
          </a:p>
          <a:p>
            <a:r>
              <a:rPr lang="en-US" b="1" dirty="0" smtClean="0"/>
              <a:t>CLICK SCENARIO MENU ICON TO RETURN TO MAIN MENU</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139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a:t>
            </a:r>
            <a:r>
              <a:rPr lang="en-US" b="1" dirty="0" smtClean="0"/>
              <a:t>8 </a:t>
            </a:r>
            <a:r>
              <a:rPr lang="en-US" b="1" dirty="0"/>
              <a:t>in </a:t>
            </a:r>
            <a:r>
              <a:rPr lang="en-US" b="1" dirty="0" smtClean="0"/>
              <a:t>the additional scenarios </a:t>
            </a:r>
            <a:r>
              <a:rPr lang="en-US" b="1" dirty="0"/>
              <a:t>student guide</a:t>
            </a:r>
            <a:endParaRPr lang="en-US" sz="1200" kern="1200" dirty="0" smtClean="0">
              <a:solidFill>
                <a:schemeClr val="tx1"/>
              </a:solidFill>
              <a:effectLst/>
              <a:latin typeface="+mn-lt"/>
              <a:ea typeface="+mn-ea"/>
              <a:cs typeface="+mn-cs"/>
            </a:endParaRPr>
          </a:p>
          <a:p>
            <a:endParaRPr lang="en-US" dirty="0"/>
          </a:p>
          <a:p>
            <a:r>
              <a:rPr lang="en-US" sz="1200" kern="1200" dirty="0" smtClean="0">
                <a:solidFill>
                  <a:schemeClr val="tx1"/>
                </a:solidFill>
                <a:effectLst/>
                <a:latin typeface="+mn-lt"/>
                <a:ea typeface="+mn-ea"/>
                <a:cs typeface="+mn-cs"/>
              </a:rPr>
              <a:t>Ask students to read the situation for </a:t>
            </a:r>
            <a:r>
              <a:rPr lang="en-US" sz="1200" b="1" kern="1200" dirty="0" smtClean="0">
                <a:solidFill>
                  <a:schemeClr val="tx1"/>
                </a:solidFill>
                <a:effectLst/>
                <a:latin typeface="+mn-lt"/>
                <a:ea typeface="+mn-ea"/>
                <a:cs typeface="+mn-cs"/>
              </a:rPr>
              <a:t>“Oh Solar Mio</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830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36</a:t>
            </a:fld>
            <a:endParaRPr lang="en-US" dirty="0"/>
          </a:p>
        </p:txBody>
      </p:sp>
    </p:spTree>
    <p:extLst>
      <p:ext uri="{BB962C8B-B14F-4D97-AF65-F5344CB8AC3E}">
        <p14:creationId xmlns:p14="http://schemas.microsoft.com/office/powerpoint/2010/main" val="2681849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A for </a:t>
            </a:r>
            <a:r>
              <a:rPr lang="en-US" sz="1200" b="1" kern="1200" dirty="0" smtClean="0">
                <a:solidFill>
                  <a:schemeClr val="tx1"/>
                </a:solidFill>
                <a:effectLst/>
                <a:latin typeface="+mn-lt"/>
                <a:ea typeface="+mn-ea"/>
                <a:cs typeface="+mn-cs"/>
              </a:rPr>
              <a:t>“Oh</a:t>
            </a:r>
            <a:r>
              <a:rPr lang="en-US" sz="1200" b="1" kern="1200" baseline="0" dirty="0" smtClean="0">
                <a:solidFill>
                  <a:schemeClr val="tx1"/>
                </a:solidFill>
                <a:effectLst/>
                <a:latin typeface="+mn-lt"/>
                <a:ea typeface="+mn-ea"/>
                <a:cs typeface="+mn-cs"/>
              </a:rPr>
              <a:t> Solar Mio</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599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A, Ferris did not use any safety leadership skills. He didn’t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when he decided to go ahead with the lift even though he knew he didn’t have the right equipment. He didn’t </a:t>
            </a:r>
            <a:r>
              <a:rPr lang="en-US" sz="1200" u="sng" kern="1200" dirty="0" smtClean="0">
                <a:solidFill>
                  <a:schemeClr val="tx1"/>
                </a:solidFill>
                <a:effectLst/>
                <a:latin typeface="+mn-lt"/>
                <a:ea typeface="+mn-ea"/>
                <a:cs typeface="+mn-cs"/>
              </a:rPr>
              <a:t>engage his crew</a:t>
            </a:r>
            <a:r>
              <a:rPr lang="en-US" sz="1200" kern="1200" dirty="0" smtClean="0">
                <a:solidFill>
                  <a:schemeClr val="tx1"/>
                </a:solidFill>
                <a:effectLst/>
                <a:latin typeface="+mn-lt"/>
                <a:ea typeface="+mn-ea"/>
                <a:cs typeface="+mn-cs"/>
              </a:rPr>
              <a:t> in the safety decision-making process and he also </a:t>
            </a:r>
            <a:r>
              <a:rPr lang="en-US" sz="1200" u="sng" kern="1200" dirty="0" smtClean="0">
                <a:solidFill>
                  <a:schemeClr val="tx1"/>
                </a:solidFill>
                <a:effectLst/>
                <a:latin typeface="+mn-lt"/>
                <a:ea typeface="+mn-ea"/>
                <a:cs typeface="+mn-cs"/>
              </a:rPr>
              <a:t>didn’t listen</a:t>
            </a:r>
            <a:r>
              <a:rPr lang="en-US" sz="1200" kern="1200" dirty="0" smtClean="0">
                <a:solidFill>
                  <a:schemeClr val="tx1"/>
                </a:solidFill>
                <a:effectLst/>
                <a:latin typeface="+mn-lt"/>
                <a:ea typeface="+mn-ea"/>
                <a:cs typeface="+mn-cs"/>
              </a:rPr>
              <a:t> to Emily when she voiced her concern.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5114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B for </a:t>
            </a:r>
            <a:r>
              <a:rPr lang="en-US" sz="1200" b="1" kern="1200" dirty="0" smtClean="0">
                <a:solidFill>
                  <a:schemeClr val="tx1"/>
                </a:solidFill>
                <a:effectLst/>
                <a:latin typeface="+mn-lt"/>
                <a:ea typeface="+mn-ea"/>
                <a:cs typeface="+mn-cs"/>
              </a:rPr>
              <a:t>“Oh Solar Mio</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endParaRPr lang="en-US" dirty="0" smtClean="0"/>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33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baseline="0" dirty="0" smtClean="0"/>
          </a:p>
          <a:p>
            <a:r>
              <a:rPr lang="en-US" b="1" baseline="0" dirty="0" smtClean="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B, Ferris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to Emily’s concerns, and </a:t>
            </a:r>
            <a:r>
              <a:rPr lang="en-US" sz="1200" u="sng" kern="1200" dirty="0" smtClean="0">
                <a:solidFill>
                  <a:schemeClr val="tx1"/>
                </a:solidFill>
                <a:effectLst/>
                <a:latin typeface="+mn-lt"/>
                <a:ea typeface="+mn-ea"/>
                <a:cs typeface="+mn-cs"/>
              </a:rPr>
              <a:t>empowered</a:t>
            </a:r>
            <a:r>
              <a:rPr lang="en-US" sz="1200" kern="1200" dirty="0" smtClean="0">
                <a:solidFill>
                  <a:schemeClr val="tx1"/>
                </a:solidFill>
                <a:effectLst/>
                <a:latin typeface="+mn-lt"/>
                <a:ea typeface="+mn-ea"/>
                <a:cs typeface="+mn-cs"/>
              </a:rPr>
              <a:t> her when he decides to stop the job until the proper equipment is available. He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Emily for having the courage to speak up and for being a valuable team member.</a:t>
            </a:r>
          </a:p>
          <a:p>
            <a:endParaRPr lang="en-US" sz="1200" b="1" kern="1200" dirty="0" smtClean="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44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safety leadership moment illustrated in “</a:t>
            </a:r>
            <a:r>
              <a:rPr lang="en-US" b="1" dirty="0"/>
              <a:t>It’s too hot, </a:t>
            </a:r>
            <a:r>
              <a:rPr lang="en-US" b="1" dirty="0" smtClean="0"/>
              <a:t>too </a:t>
            </a:r>
            <a:r>
              <a:rPr lang="en-US" b="1" dirty="0"/>
              <a:t>hot, too hot baby</a:t>
            </a:r>
            <a:r>
              <a:rPr lang="en-US" dirty="0"/>
              <a:t>” is how a safety leader approaches a team member who may be facing a potentially serious health risk.  </a:t>
            </a:r>
            <a:endParaRPr lang="en-US" dirty="0" smtClean="0"/>
          </a:p>
          <a:p>
            <a:endParaRPr lang="en-US" dirty="0"/>
          </a:p>
          <a:p>
            <a:r>
              <a:rPr lang="en-US" dirty="0" smtClean="0"/>
              <a:t>This safety scenario shows a commercial worksite, however it is also relevant to residential construction, as heat exhaustion is a serious health issue that can happen on any type of construction site.  In this scenario, you will see a free-standing, six-story building in North Carolina with commercial offices on the first floor and residential housing on the upper five floors. While working on site a worker experiences heat exhaustion and his supervisor tells him to cool off in the trailer for the rest of the day.  While watching this scenario, imagine instead that the supervisor sends the worker to his car to cool off for the rest of the day instead of the trailer.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these scenarios are meant to illustrate key safety leadership skills. Focus on how a safety leader would communicate the needs of the task while prioritizing safety</a:t>
            </a:r>
            <a:endParaRPr lang="en-US" dirty="0" smtClean="0"/>
          </a:p>
          <a:p>
            <a:endParaRPr lang="en-US" dirty="0"/>
          </a:p>
          <a:p>
            <a:r>
              <a:rPr lang="en-US" i="1" dirty="0"/>
              <a:t>The safety hazard in this scenario is </a:t>
            </a:r>
            <a:r>
              <a:rPr lang="en-US" b="1" i="1" dirty="0"/>
              <a:t>heat stress</a:t>
            </a:r>
            <a:r>
              <a:rPr lang="en-US" i="1" dirty="0"/>
              <a:t>.</a:t>
            </a:r>
            <a:endParaRPr lang="en-US" dirty="0"/>
          </a:p>
          <a:p>
            <a:r>
              <a:rPr lang="en-US" i="1" dirty="0"/>
              <a:t> </a:t>
            </a:r>
            <a:endParaRPr lang="en-US" dirty="0"/>
          </a:p>
          <a:p>
            <a:r>
              <a:rPr lang="en-US" b="1" dirty="0"/>
              <a:t>INSTRUCTOR INFORMATION - </a:t>
            </a:r>
            <a:r>
              <a:rPr lang="en-US" dirty="0"/>
              <a:t>It is designed to illustrate the following safety </a:t>
            </a:r>
            <a:r>
              <a:rPr lang="en-US" dirty="0" smtClean="0"/>
              <a:t>leadership </a:t>
            </a:r>
            <a:r>
              <a:rPr lang="en-US" dirty="0"/>
              <a:t>skills: </a:t>
            </a:r>
          </a:p>
          <a:p>
            <a:pPr marL="228600" lvl="0" indent="-228600">
              <a:buFont typeface="+mj-lt"/>
              <a:buAutoNum type="arabicPeriod"/>
            </a:pPr>
            <a:r>
              <a:rPr lang="en-US" dirty="0"/>
              <a:t>Leading by example</a:t>
            </a:r>
          </a:p>
          <a:p>
            <a:pPr marL="228600" lvl="0" indent="-228600">
              <a:buFont typeface="+mj-lt"/>
              <a:buAutoNum type="arabicPeriod"/>
            </a:pPr>
            <a:r>
              <a:rPr lang="en-US" dirty="0"/>
              <a:t>Practicing </a:t>
            </a:r>
            <a:r>
              <a:rPr lang="en-US" dirty="0" smtClean="0"/>
              <a:t>3-way </a:t>
            </a:r>
            <a:r>
              <a:rPr lang="en-US" dirty="0"/>
              <a:t>communication</a:t>
            </a:r>
          </a:p>
          <a:p>
            <a:pPr marL="228600" lvl="0" indent="-228600">
              <a:buFont typeface="+mj-lt"/>
              <a:buAutoNum type="arabicPeriod"/>
            </a:pPr>
            <a:r>
              <a:rPr lang="en-US" dirty="0"/>
              <a:t>Engaging and empowering workers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41</a:t>
            </a:fld>
            <a:endParaRPr lang="en-US" dirty="0"/>
          </a:p>
        </p:txBody>
      </p:sp>
    </p:spTree>
    <p:extLst>
      <p:ext uri="{BB962C8B-B14F-4D97-AF65-F5344CB8AC3E}">
        <p14:creationId xmlns:p14="http://schemas.microsoft.com/office/powerpoint/2010/main" val="1584858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a:t>
            </a:r>
            <a:r>
              <a:rPr lang="en-US" b="1" dirty="0"/>
              <a:t>WILL START AUTOMATICALLY</a:t>
            </a:r>
            <a:r>
              <a:rPr lang="en-US" dirty="0"/>
              <a:t> </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42</a:t>
            </a:fld>
            <a:endParaRPr lang="en-US" dirty="0"/>
          </a:p>
        </p:txBody>
      </p:sp>
    </p:spTree>
    <p:extLst>
      <p:ext uri="{BB962C8B-B14F-4D97-AF65-F5344CB8AC3E}">
        <p14:creationId xmlns:p14="http://schemas.microsoft.com/office/powerpoint/2010/main" val="3514421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baseline="0" dirty="0" smtClean="0"/>
          </a:p>
          <a:p>
            <a:r>
              <a:rPr lang="en-US" b="1" baseline="0" dirty="0" smtClean="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43</a:t>
            </a:fld>
            <a:endParaRPr lang="en-US" dirty="0"/>
          </a:p>
        </p:txBody>
      </p:sp>
    </p:spTree>
    <p:extLst>
      <p:ext uri="{BB962C8B-B14F-4D97-AF65-F5344CB8AC3E}">
        <p14:creationId xmlns:p14="http://schemas.microsoft.com/office/powerpoint/2010/main" val="1529592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t>
            </a:r>
            <a:r>
              <a:rPr lang="en-US" b="1" dirty="0"/>
              <a:t>IDEO WILL START AUTOMATICALLY</a:t>
            </a:r>
            <a:r>
              <a:rPr lang="en-US" dirty="0"/>
              <a:t>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44</a:t>
            </a:fld>
            <a:endParaRPr lang="en-US" dirty="0"/>
          </a:p>
        </p:txBody>
      </p:sp>
    </p:spTree>
    <p:extLst>
      <p:ext uri="{BB962C8B-B14F-4D97-AF65-F5344CB8AC3E}">
        <p14:creationId xmlns:p14="http://schemas.microsoft.com/office/powerpoint/2010/main" val="3826253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dirty="0"/>
              <a:t>Franco </a:t>
            </a:r>
            <a:r>
              <a:rPr lang="en-US" u="sng" dirty="0"/>
              <a:t>led by example</a:t>
            </a:r>
            <a:r>
              <a:rPr lang="en-US" dirty="0"/>
              <a:t> by putting safety ahead of productivity when he asked </a:t>
            </a:r>
            <a:r>
              <a:rPr lang="en-US" dirty="0" smtClean="0"/>
              <a:t>Emilio </a:t>
            </a:r>
            <a:r>
              <a:rPr lang="en-US" dirty="0"/>
              <a:t>to go to the trailer and rest.  Unfortunately, Franco </a:t>
            </a:r>
            <a:r>
              <a:rPr lang="en-US" u="sng" dirty="0"/>
              <a:t>did not practice </a:t>
            </a:r>
            <a:r>
              <a:rPr lang="en-US" u="sng" dirty="0" smtClean="0"/>
              <a:t>3-way </a:t>
            </a:r>
            <a:r>
              <a:rPr lang="en-US" u="sng" dirty="0"/>
              <a:t>communication</a:t>
            </a:r>
            <a:r>
              <a:rPr lang="en-US" dirty="0"/>
              <a:t> skills, which resulted in Emilio not understanding that Franco wanted him to not only to rest, but also to stop work for the day.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45</a:t>
            </a:fld>
            <a:endParaRPr lang="en-US" dirty="0"/>
          </a:p>
        </p:txBody>
      </p:sp>
    </p:spTree>
    <p:extLst>
      <p:ext uri="{BB962C8B-B14F-4D97-AF65-F5344CB8AC3E}">
        <p14:creationId xmlns:p14="http://schemas.microsoft.com/office/powerpoint/2010/main" val="782417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t>
            </a:r>
            <a:r>
              <a:rPr lang="en-US" b="1" dirty="0"/>
              <a:t>IDEO WILL START AUTOMATICALLY</a:t>
            </a:r>
            <a:r>
              <a:rPr lang="en-US" dirty="0"/>
              <a:t>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46</a:t>
            </a:fld>
            <a:endParaRPr lang="en-US" dirty="0"/>
          </a:p>
        </p:txBody>
      </p:sp>
    </p:spTree>
    <p:extLst>
      <p:ext uri="{BB962C8B-B14F-4D97-AF65-F5344CB8AC3E}">
        <p14:creationId xmlns:p14="http://schemas.microsoft.com/office/powerpoint/2010/main" val="3237962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dirty="0"/>
              <a:t>In addition to </a:t>
            </a:r>
            <a:r>
              <a:rPr lang="en-US" u="sng" dirty="0"/>
              <a:t>leading by example </a:t>
            </a:r>
            <a:r>
              <a:rPr lang="en-US" dirty="0"/>
              <a:t>as in outcome A, Franco </a:t>
            </a:r>
            <a:r>
              <a:rPr lang="en-US" dirty="0" smtClean="0"/>
              <a:t>engaged </a:t>
            </a:r>
            <a:r>
              <a:rPr lang="en-US" dirty="0"/>
              <a:t>in </a:t>
            </a:r>
            <a:r>
              <a:rPr lang="en-US" u="sng" dirty="0" smtClean="0"/>
              <a:t>3-way </a:t>
            </a:r>
            <a:r>
              <a:rPr lang="en-US" u="sng" dirty="0"/>
              <a:t>communication</a:t>
            </a:r>
            <a:r>
              <a:rPr lang="en-US" dirty="0"/>
              <a:t> with Emilio.  This </a:t>
            </a:r>
            <a:r>
              <a:rPr lang="en-US" dirty="0" smtClean="0"/>
              <a:t>allowed </a:t>
            </a:r>
            <a:r>
              <a:rPr lang="en-US" dirty="0"/>
              <a:t>both of them to understand and agree that Emilio should go to the trailer where it’s cool, drink fluids, eat a snack and not return to work that day. He </a:t>
            </a:r>
            <a:r>
              <a:rPr lang="en-US" dirty="0" smtClean="0"/>
              <a:t>also </a:t>
            </a:r>
            <a:r>
              <a:rPr lang="en-US" u="sng" dirty="0" smtClean="0"/>
              <a:t>led by </a:t>
            </a:r>
            <a:r>
              <a:rPr lang="en-US" u="sng" dirty="0"/>
              <a:t>example and </a:t>
            </a:r>
            <a:r>
              <a:rPr lang="en-US" u="sng" dirty="0" smtClean="0"/>
              <a:t>engaged </a:t>
            </a:r>
            <a:r>
              <a:rPr lang="en-US" dirty="0"/>
              <a:t>Emilio by offering to get one of the other guys to finish what Emilio had started. This let’s Emilio knows that he is valued and he can focus on getting better.</a:t>
            </a:r>
          </a:p>
          <a:p>
            <a:endParaRPr lang="en-US" sz="1200" b="1" kern="1200" dirty="0" smtClean="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47</a:t>
            </a:fld>
            <a:endParaRPr lang="en-US" dirty="0"/>
          </a:p>
        </p:txBody>
      </p:sp>
    </p:spTree>
    <p:extLst>
      <p:ext uri="{BB962C8B-B14F-4D97-AF65-F5344CB8AC3E}">
        <p14:creationId xmlns:p14="http://schemas.microsoft.com/office/powerpoint/2010/main" val="526260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a:t>
            </a:r>
            <a:r>
              <a:rPr lang="en-US" b="1" dirty="0" smtClean="0"/>
              <a:t>10 </a:t>
            </a:r>
            <a:r>
              <a:rPr lang="en-US" b="1" dirty="0"/>
              <a:t>in the </a:t>
            </a:r>
            <a:r>
              <a:rPr lang="en-US" b="1" dirty="0" smtClean="0"/>
              <a:t>additional scenario</a:t>
            </a:r>
            <a:r>
              <a:rPr lang="en-US" b="1" baseline="0" dirty="0" smtClean="0"/>
              <a:t> </a:t>
            </a:r>
            <a:r>
              <a:rPr lang="en-US" b="1" dirty="0" smtClean="0"/>
              <a:t>student </a:t>
            </a:r>
            <a:r>
              <a:rPr lang="en-US" b="1" dirty="0"/>
              <a:t>guide</a:t>
            </a:r>
            <a:endParaRPr lang="en-US" sz="1200" kern="1200" dirty="0" smtClean="0">
              <a:solidFill>
                <a:schemeClr val="tx1"/>
              </a:solidFill>
              <a:effectLst/>
              <a:latin typeface="+mn-lt"/>
              <a:ea typeface="+mn-ea"/>
              <a:cs typeface="+mn-cs"/>
            </a:endParaRPr>
          </a:p>
          <a:p>
            <a:endParaRPr lang="en-US" dirty="0"/>
          </a:p>
          <a:p>
            <a:r>
              <a:rPr lang="en-US" sz="1200" kern="1200" dirty="0" smtClean="0">
                <a:solidFill>
                  <a:schemeClr val="tx1"/>
                </a:solidFill>
                <a:effectLst/>
                <a:latin typeface="+mn-lt"/>
                <a:ea typeface="+mn-ea"/>
                <a:cs typeface="+mn-cs"/>
              </a:rPr>
              <a:t>Ask students to read the situation for </a:t>
            </a:r>
            <a:r>
              <a:rPr lang="en-US" sz="1200" b="1" kern="1200" dirty="0" smtClean="0">
                <a:solidFill>
                  <a:schemeClr val="tx1"/>
                </a:solidFill>
                <a:effectLst/>
                <a:latin typeface="+mn-lt"/>
                <a:ea typeface="+mn-ea"/>
                <a:cs typeface="+mn-cs"/>
              </a:rPr>
              <a:t>“It’s too hot</a:t>
            </a:r>
            <a:r>
              <a:rPr lang="is-I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48</a:t>
            </a:fld>
            <a:endParaRPr lang="en-US" dirty="0"/>
          </a:p>
        </p:txBody>
      </p:sp>
    </p:spTree>
    <p:extLst>
      <p:ext uri="{BB962C8B-B14F-4D97-AF65-F5344CB8AC3E}">
        <p14:creationId xmlns:p14="http://schemas.microsoft.com/office/powerpoint/2010/main" val="1167077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baseline="0" dirty="0" smtClean="0"/>
          </a:p>
          <a:p>
            <a:r>
              <a:rPr lang="en-US" b="1" baseline="0" dirty="0" smtClean="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49</a:t>
            </a:fld>
            <a:endParaRPr lang="en-US" dirty="0"/>
          </a:p>
        </p:txBody>
      </p:sp>
    </p:spTree>
    <p:extLst>
      <p:ext uri="{BB962C8B-B14F-4D97-AF65-F5344CB8AC3E}">
        <p14:creationId xmlns:p14="http://schemas.microsoft.com/office/powerpoint/2010/main" val="333825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r>
              <a:rPr lang="en-US" dirty="0"/>
              <a:t> </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230850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A for </a:t>
            </a:r>
            <a:r>
              <a:rPr lang="en-US" sz="1200" b="1" kern="1200" dirty="0" smtClean="0">
                <a:solidFill>
                  <a:schemeClr val="tx1"/>
                </a:solidFill>
                <a:effectLst/>
                <a:latin typeface="+mn-lt"/>
                <a:ea typeface="+mn-ea"/>
                <a:cs typeface="+mn-cs"/>
              </a:rPr>
              <a:t>“It’s too hot</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50</a:t>
            </a:fld>
            <a:endParaRPr lang="en-US" dirty="0"/>
          </a:p>
        </p:txBody>
      </p:sp>
    </p:spTree>
    <p:extLst>
      <p:ext uri="{BB962C8B-B14F-4D97-AF65-F5344CB8AC3E}">
        <p14:creationId xmlns:p14="http://schemas.microsoft.com/office/powerpoint/2010/main" val="2004960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dirty="0"/>
              <a:t>Franco </a:t>
            </a:r>
            <a:r>
              <a:rPr lang="en-US" u="sng" dirty="0"/>
              <a:t>led by example </a:t>
            </a:r>
            <a:r>
              <a:rPr lang="en-US" dirty="0"/>
              <a:t>by putting safety ahead of productivity </a:t>
            </a:r>
            <a:r>
              <a:rPr lang="en-US" dirty="0" smtClean="0"/>
              <a:t>when </a:t>
            </a:r>
            <a:r>
              <a:rPr lang="en-US" dirty="0"/>
              <a:t>he asked </a:t>
            </a:r>
            <a:r>
              <a:rPr lang="en-US" dirty="0" smtClean="0"/>
              <a:t>Emilio </a:t>
            </a:r>
            <a:r>
              <a:rPr lang="en-US" dirty="0"/>
              <a:t>to go to the trailer and rest.  Unfortunately, Franco </a:t>
            </a:r>
            <a:r>
              <a:rPr lang="en-US" u="sng" dirty="0"/>
              <a:t>did not practice </a:t>
            </a:r>
            <a:r>
              <a:rPr lang="en-US" u="sng" dirty="0" smtClean="0"/>
              <a:t>3-way </a:t>
            </a:r>
            <a:r>
              <a:rPr lang="en-US" u="sng" dirty="0"/>
              <a:t>communication</a:t>
            </a:r>
            <a:r>
              <a:rPr lang="en-US" dirty="0"/>
              <a:t> skills, which resulted in Emilio</a:t>
            </a:r>
            <a:r>
              <a:rPr lang="en-US" strike="sngStrike" dirty="0"/>
              <a:t>,</a:t>
            </a:r>
            <a:r>
              <a:rPr lang="en-US" dirty="0"/>
              <a:t> not understanding that Franco wanted him to not only to rest, but also to stop work for the day.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51</a:t>
            </a:fld>
            <a:endParaRPr lang="en-US" dirty="0"/>
          </a:p>
        </p:txBody>
      </p:sp>
    </p:spTree>
    <p:extLst>
      <p:ext uri="{BB962C8B-B14F-4D97-AF65-F5344CB8AC3E}">
        <p14:creationId xmlns:p14="http://schemas.microsoft.com/office/powerpoint/2010/main" val="1335881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B for </a:t>
            </a:r>
            <a:r>
              <a:rPr lang="en-US" sz="1200" b="1" kern="1200" dirty="0" smtClean="0">
                <a:solidFill>
                  <a:schemeClr val="tx1"/>
                </a:solidFill>
                <a:effectLst/>
                <a:latin typeface="+mn-lt"/>
                <a:ea typeface="+mn-ea"/>
                <a:cs typeface="+mn-cs"/>
              </a:rPr>
              <a:t>“It’s too hot</a:t>
            </a:r>
            <a:r>
              <a:rPr lang="is-I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endParaRPr lang="en-US" dirty="0" smtClean="0"/>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52</a:t>
            </a:fld>
            <a:endParaRPr lang="en-US" dirty="0"/>
          </a:p>
        </p:txBody>
      </p:sp>
    </p:spTree>
    <p:extLst>
      <p:ext uri="{BB962C8B-B14F-4D97-AF65-F5344CB8AC3E}">
        <p14:creationId xmlns:p14="http://schemas.microsoft.com/office/powerpoint/2010/main" val="1322279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addition to </a:t>
            </a:r>
            <a:r>
              <a:rPr lang="en-US" sz="1200" u="sng" kern="1200" baseline="0" dirty="0" smtClean="0">
                <a:solidFill>
                  <a:schemeClr val="tx1"/>
                </a:solidFill>
                <a:effectLst/>
                <a:latin typeface="+mn-lt"/>
                <a:ea typeface="+mn-ea"/>
                <a:cs typeface="+mn-cs"/>
              </a:rPr>
              <a:t>leading by example </a:t>
            </a:r>
            <a:r>
              <a:rPr lang="en-US" sz="1200" kern="1200" baseline="0" dirty="0" smtClean="0">
                <a:solidFill>
                  <a:schemeClr val="tx1"/>
                </a:solidFill>
                <a:effectLst/>
                <a:latin typeface="+mn-lt"/>
                <a:ea typeface="+mn-ea"/>
                <a:cs typeface="+mn-cs"/>
              </a:rPr>
              <a:t>as in outcome A, </a:t>
            </a:r>
            <a:r>
              <a:rPr lang="en-US" sz="1200" kern="1200" dirty="0" smtClean="0">
                <a:solidFill>
                  <a:schemeClr val="tx1"/>
                </a:solidFill>
                <a:effectLst/>
                <a:latin typeface="+mn-lt"/>
                <a:ea typeface="+mn-ea"/>
                <a:cs typeface="+mn-cs"/>
              </a:rPr>
              <a:t>Franco engaged in </a:t>
            </a:r>
            <a:r>
              <a:rPr lang="en-US" sz="1200" u="sng" kern="1200" dirty="0" smtClean="0">
                <a:solidFill>
                  <a:schemeClr val="tx1"/>
                </a:solidFill>
                <a:effectLst/>
                <a:latin typeface="+mn-lt"/>
                <a:ea typeface="+mn-ea"/>
                <a:cs typeface="+mn-cs"/>
              </a:rPr>
              <a:t>3-way communication</a:t>
            </a:r>
            <a:r>
              <a:rPr lang="en-US" sz="1200" kern="1200" dirty="0" smtClean="0">
                <a:solidFill>
                  <a:schemeClr val="tx1"/>
                </a:solidFill>
                <a:effectLst/>
                <a:latin typeface="+mn-lt"/>
                <a:ea typeface="+mn-ea"/>
                <a:cs typeface="+mn-cs"/>
              </a:rPr>
              <a:t> with Emilio.  This allowed both of them to understand and agree that Emilio should go to the trailer, drink fluids, eat a snack, and not return to work that day. He also </a:t>
            </a:r>
            <a:r>
              <a:rPr lang="en-US" sz="1200" u="sng" kern="1200" dirty="0" smtClean="0">
                <a:solidFill>
                  <a:schemeClr val="tx1"/>
                </a:solidFill>
                <a:effectLst/>
                <a:latin typeface="+mn-lt"/>
                <a:ea typeface="+mn-ea"/>
                <a:cs typeface="+mn-cs"/>
              </a:rPr>
              <a:t>led by example and engaged </a:t>
            </a:r>
            <a:r>
              <a:rPr lang="en-US" sz="1200" u="none" kern="1200" dirty="0" smtClean="0">
                <a:solidFill>
                  <a:schemeClr val="tx1"/>
                </a:solidFill>
                <a:effectLst/>
                <a:latin typeface="+mn-lt"/>
                <a:ea typeface="+mn-ea"/>
                <a:cs typeface="+mn-cs"/>
              </a:rPr>
              <a:t>Emilio</a:t>
            </a:r>
            <a:r>
              <a:rPr lang="en-US" sz="1200" kern="1200" dirty="0" smtClean="0">
                <a:solidFill>
                  <a:schemeClr val="tx1"/>
                </a:solidFill>
                <a:effectLst/>
                <a:latin typeface="+mn-lt"/>
                <a:ea typeface="+mn-ea"/>
                <a:cs typeface="+mn-cs"/>
              </a:rPr>
              <a:t> by offering to get one of the other guys to finish</a:t>
            </a:r>
            <a:r>
              <a:rPr lang="en-US" sz="1200" kern="1200" baseline="0" dirty="0" smtClean="0">
                <a:solidFill>
                  <a:schemeClr val="tx1"/>
                </a:solidFill>
                <a:effectLst/>
                <a:latin typeface="+mn-lt"/>
                <a:ea typeface="+mn-ea"/>
                <a:cs typeface="+mn-cs"/>
              </a:rPr>
              <a:t> what Emilio had started. This let’s Emilio knows that he is valued and he can just focus on getting better.</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53</a:t>
            </a:fld>
            <a:endParaRPr lang="en-US" dirty="0"/>
          </a:p>
        </p:txBody>
      </p:sp>
    </p:spTree>
    <p:extLst>
      <p:ext uri="{BB962C8B-B14F-4D97-AF65-F5344CB8AC3E}">
        <p14:creationId xmlns:p14="http://schemas.microsoft.com/office/powerpoint/2010/main" val="3874653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was developed collaboratively by these organizations.</a:t>
            </a:r>
          </a:p>
          <a:p>
            <a:endParaRPr lang="en-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75505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endParaRPr lang="en-US" baseline="0" dirty="0" smtClean="0"/>
          </a:p>
          <a:p>
            <a:endParaRPr lang="en-US" baseline="0" dirty="0" smtClean="0"/>
          </a:p>
          <a:p>
            <a:r>
              <a:rPr lang="en-US" dirty="0" smtClean="0"/>
              <a:t>Fritz</a:t>
            </a:r>
            <a:r>
              <a:rPr lang="en-US" baseline="0" dirty="0" smtClean="0"/>
              <a:t> displayed</a:t>
            </a:r>
            <a:r>
              <a:rPr lang="en-US" dirty="0" smtClean="0"/>
              <a:t> </a:t>
            </a:r>
            <a:r>
              <a:rPr lang="en-US" dirty="0"/>
              <a:t>very poor leadership skills.  </a:t>
            </a:r>
            <a:r>
              <a:rPr lang="en-US" dirty="0" smtClean="0"/>
              <a:t>He </a:t>
            </a:r>
            <a:r>
              <a:rPr lang="en-US" dirty="0"/>
              <a:t>definitely </a:t>
            </a:r>
            <a:r>
              <a:rPr lang="en-US" dirty="0" smtClean="0"/>
              <a:t>did NOT </a:t>
            </a:r>
            <a:r>
              <a:rPr lang="en-US" u="sng" dirty="0" smtClean="0"/>
              <a:t>lead </a:t>
            </a:r>
            <a:r>
              <a:rPr lang="en-US" u="sng" dirty="0"/>
              <a:t>by example</a:t>
            </a:r>
            <a:r>
              <a:rPr lang="en-US" dirty="0"/>
              <a:t>.  He </a:t>
            </a:r>
            <a:r>
              <a:rPr lang="en-US" dirty="0" smtClean="0"/>
              <a:t>did NOT </a:t>
            </a:r>
            <a:r>
              <a:rPr lang="en-US" u="sng" dirty="0"/>
              <a:t>actively </a:t>
            </a:r>
            <a:r>
              <a:rPr lang="en-US" u="sng" dirty="0" smtClean="0"/>
              <a:t>listen </a:t>
            </a:r>
            <a:r>
              <a:rPr lang="en-US" dirty="0"/>
              <a:t>to Elliot, nor </a:t>
            </a:r>
            <a:r>
              <a:rPr lang="en-US" dirty="0" smtClean="0"/>
              <a:t>did </a:t>
            </a:r>
            <a:r>
              <a:rPr lang="en-US" dirty="0"/>
              <a:t>he </a:t>
            </a:r>
            <a:r>
              <a:rPr lang="en-US" u="sng" dirty="0" smtClean="0"/>
              <a:t>engage </a:t>
            </a:r>
            <a:r>
              <a:rPr lang="en-US" u="sng" dirty="0"/>
              <a:t>and </a:t>
            </a:r>
            <a:r>
              <a:rPr lang="en-US" u="sng" dirty="0" smtClean="0"/>
              <a:t>empower </a:t>
            </a:r>
            <a:r>
              <a:rPr lang="en-US" dirty="0"/>
              <a:t>him to identify and report hazards and unsafe situations.</a:t>
            </a:r>
          </a:p>
          <a:p>
            <a:endParaRPr lang="en-US" baseline="0" dirty="0" smtClean="0"/>
          </a:p>
          <a:p>
            <a:r>
              <a:rPr lang="en-US" b="1" baseline="0" dirty="0" smtClean="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endParaRPr lang="en-US" dirty="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26525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dirty="0"/>
              <a:t>In outcome B, Fritz </a:t>
            </a:r>
            <a:r>
              <a:rPr lang="en-US" dirty="0" smtClean="0"/>
              <a:t>did </a:t>
            </a:r>
            <a:r>
              <a:rPr lang="en-US" u="sng" dirty="0" smtClean="0"/>
              <a:t>lead </a:t>
            </a:r>
            <a:r>
              <a:rPr lang="en-US" u="sng" dirty="0"/>
              <a:t>by example</a:t>
            </a:r>
            <a:r>
              <a:rPr lang="en-US" dirty="0"/>
              <a:t> by letting his guard down and sharing with his crew that he too can be negatively influenced by pride and ego, which can cause him to make poor safety-related decisions. </a:t>
            </a:r>
            <a:r>
              <a:rPr lang="en-US" dirty="0" smtClean="0"/>
              <a:t>He </a:t>
            </a:r>
            <a:r>
              <a:rPr lang="en-US" u="sng" dirty="0" smtClean="0"/>
              <a:t>recognized</a:t>
            </a:r>
            <a:r>
              <a:rPr lang="en-US" dirty="0" smtClean="0"/>
              <a:t> </a:t>
            </a:r>
            <a:r>
              <a:rPr lang="en-US" dirty="0"/>
              <a:t>Elliot for identifying and trying to prevent an unsafe situation.  He then </a:t>
            </a:r>
            <a:r>
              <a:rPr lang="en-US" u="sng" dirty="0" smtClean="0"/>
              <a:t>engaged</a:t>
            </a:r>
            <a:r>
              <a:rPr lang="en-US" dirty="0" smtClean="0"/>
              <a:t> </a:t>
            </a:r>
            <a:r>
              <a:rPr lang="en-US" dirty="0"/>
              <a:t>his team by initiating a daily safety huddle and </a:t>
            </a:r>
            <a:r>
              <a:rPr lang="en-US" u="sng" dirty="0" smtClean="0"/>
              <a:t>empowered</a:t>
            </a:r>
            <a:r>
              <a:rPr lang="en-US" dirty="0" smtClean="0"/>
              <a:t> </a:t>
            </a:r>
            <a:r>
              <a:rPr lang="en-US" dirty="0"/>
              <a:t>them by creating the expectation that everyone is to report hazardous conditions and near misses. Fritz promises that in the future he will </a:t>
            </a:r>
            <a:r>
              <a:rPr lang="en-US" u="sng" dirty="0"/>
              <a:t>actively listen</a:t>
            </a:r>
            <a:r>
              <a:rPr lang="en-US" dirty="0"/>
              <a:t> to their ideas and feedback.  </a:t>
            </a:r>
          </a:p>
          <a:p>
            <a:endParaRPr lang="en-US" baseline="0" dirty="0" smtClean="0"/>
          </a:p>
          <a:p>
            <a:pPr>
              <a:defRPr/>
            </a:pPr>
            <a:r>
              <a:rPr lang="en-US" b="1" dirty="0" smtClean="0"/>
              <a:t>CLICK </a:t>
            </a:r>
            <a:r>
              <a:rPr lang="en-US" b="1" dirty="0"/>
              <a:t>SCENARIO MENU ICON TO RETURN TO MAIN MENU</a:t>
            </a:r>
            <a:r>
              <a:rPr lang="en-US" dirty="0"/>
              <a:t> </a:t>
            </a:r>
            <a:endParaRPr lang="en-US" b="1"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pPr/>
              <a:t>8</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a:t>
            </a:r>
            <a:r>
              <a:rPr lang="en-US" b="1" dirty="0" smtClean="0"/>
              <a:t>5 </a:t>
            </a:r>
            <a:r>
              <a:rPr lang="en-US" b="1" dirty="0"/>
              <a:t>in the </a:t>
            </a:r>
            <a:r>
              <a:rPr lang="en-US" b="1" dirty="0" smtClean="0"/>
              <a:t>additional scenario</a:t>
            </a:r>
            <a:r>
              <a:rPr lang="en-US" b="1" baseline="0" dirty="0" smtClean="0"/>
              <a:t>s </a:t>
            </a:r>
            <a:r>
              <a:rPr lang="en-US" b="1" dirty="0" smtClean="0"/>
              <a:t>student </a:t>
            </a:r>
            <a:r>
              <a:rPr lang="en-US" b="1" dirty="0"/>
              <a:t>guide</a:t>
            </a:r>
            <a:endParaRPr lang="en-US" dirty="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Read/Have students read the situation in the </a:t>
            </a:r>
            <a:r>
              <a:rPr lang="en-US" sz="1200" b="1" kern="1200" dirty="0" smtClean="0">
                <a:solidFill>
                  <a:schemeClr val="tx1"/>
                </a:solidFill>
                <a:effectLst/>
                <a:latin typeface="+mn-lt"/>
                <a:ea typeface="+mn-ea"/>
                <a:cs typeface="+mn-cs"/>
              </a:rPr>
              <a:t>“Fritz takes a shortcut” </a:t>
            </a:r>
            <a:r>
              <a:rPr lang="en-US" sz="1200" kern="1200" dirty="0" smtClean="0">
                <a:solidFill>
                  <a:schemeClr val="tx1"/>
                </a:solidFill>
                <a:effectLst/>
                <a:latin typeface="+mn-lt"/>
                <a:ea typeface="+mn-ea"/>
                <a:cs typeface="+mn-cs"/>
              </a:rPr>
              <a:t>script (or instructor reads out loud).</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9</a:t>
            </a:fld>
            <a:endParaRPr lang="en-US" dirty="0"/>
          </a:p>
        </p:txBody>
      </p:sp>
    </p:spTree>
    <p:extLst>
      <p:ext uri="{BB962C8B-B14F-4D97-AF65-F5344CB8AC3E}">
        <p14:creationId xmlns:p14="http://schemas.microsoft.com/office/powerpoint/2010/main" val="99419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86206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131566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043881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0561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5/20/2022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8243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5/20/2022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50919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5/20/2022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97851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876460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915025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864988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92324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340812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5/20/2022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5/20/2022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5/20/2022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5/20/2022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5/20/2022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1751"/>
            <a:ext cx="9144000" cy="1383792"/>
          </a:xfrm>
          <a:prstGeom prst="rect">
            <a:avLst/>
          </a:prstGeom>
        </p:spPr>
      </p:pic>
    </p:spTree>
    <p:extLst>
      <p:ext uri="{BB962C8B-B14F-4D97-AF65-F5344CB8AC3E}">
        <p14:creationId xmlns:p14="http://schemas.microsoft.com/office/powerpoint/2010/main" val="13026207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5.xml"/><Relationship Id="rId7"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4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eg"/><Relationship Id="rId7"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e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3.jpg"/><Relationship Id="rId7"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slide" Target="slide35.xml"/><Relationship Id="rId5" Type="http://schemas.openxmlformats.org/officeDocument/2006/relationships/slide" Target="slide29.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10.jpg"/><Relationship Id="rId5" Type="http://schemas.openxmlformats.org/officeDocument/2006/relationships/slide" Target="slide1.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eg"/><Relationship Id="rId7"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slide" Target="slide48.xml"/><Relationship Id="rId5" Type="http://schemas.openxmlformats.org/officeDocument/2006/relationships/slide" Target="slide4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 Target="slide1.xml"/></Relationships>
</file>

<file path=ppt/slides/_rels/slide4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9.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1.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5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2.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3.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18/10/relationships/comments" Target="NULL"/><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www.cpwr.com/research/training-and-awareness-programs-from-research-foundations-for-safety-leadership/"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1707" y="3225800"/>
            <a:ext cx="8360587" cy="2057401"/>
            <a:chOff x="409210" y="3092911"/>
            <a:chExt cx="8360587" cy="2057401"/>
          </a:xfrm>
        </p:grpSpPr>
        <p:pic>
          <p:nvPicPr>
            <p:cNvPr id="9" name="Picture 8">
              <a:hlinkClick r:id="rId3" action="ppaction://hlinksldjump"/>
            </p:cNvPr>
            <p:cNvPicPr>
              <a:picLocks noChangeAspect="1"/>
            </p:cNvPicPr>
            <p:nvPr/>
          </p:nvPicPr>
          <p:blipFill rotWithShape="1">
            <a:blip r:embed="rId4"/>
            <a:srcRect l="3971" t="1482" r="1918" b="1936"/>
            <a:stretch/>
          </p:blipFill>
          <p:spPr>
            <a:xfrm>
              <a:off x="2627152" y="3092911"/>
              <a:ext cx="1746504" cy="2057400"/>
            </a:xfrm>
            <a:prstGeom prst="rect">
              <a:avLst/>
            </a:prstGeom>
          </p:spPr>
        </p:pic>
        <p:pic>
          <p:nvPicPr>
            <p:cNvPr id="10"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210" y="3096800"/>
              <a:ext cx="1745819" cy="2053512"/>
            </a:xfrm>
            <a:prstGeom prst="rect">
              <a:avLst/>
            </a:prstGeom>
          </p:spPr>
        </p:pic>
        <p:pic>
          <p:nvPicPr>
            <p:cNvPr id="11" name="Picture 1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5350" y="3092912"/>
              <a:ext cx="1745819" cy="2053512"/>
            </a:xfrm>
            <a:prstGeom prst="rect">
              <a:avLst/>
            </a:prstGeom>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3293" y="3092912"/>
              <a:ext cx="1746504" cy="2057399"/>
            </a:xfrm>
            <a:prstGeom prst="rect">
              <a:avLst/>
            </a:prstGeom>
          </p:spPr>
        </p:pic>
      </p:grpSp>
    </p:spTree>
    <p:extLst>
      <p:ext uri="{BB962C8B-B14F-4D97-AF65-F5344CB8AC3E}">
        <p14:creationId xmlns:p14="http://schemas.microsoft.com/office/powerpoint/2010/main" val="350458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200400"/>
            <a:ext cx="7555965" cy="1785104"/>
          </a:xfrm>
          <a:prstGeom prst="rect">
            <a:avLst/>
          </a:prstGeom>
        </p:spPr>
        <p:txBody>
          <a:bodyPr wrap="square">
            <a:spAutoFit/>
          </a:bodyPr>
          <a:lstStyle/>
          <a:p>
            <a:pPr marL="457200" indent="-457200">
              <a:spcAft>
                <a:spcPts val="1200"/>
              </a:spcAft>
              <a:buFont typeface="+mj-lt"/>
              <a:buAutoNum type="arabicPeriod"/>
            </a:pPr>
            <a:r>
              <a:rPr lang="en-US" sz="2500" dirty="0" smtClean="0"/>
              <a:t>How </a:t>
            </a:r>
            <a:r>
              <a:rPr lang="en-US" sz="2500" dirty="0"/>
              <a:t>often have you felt pressured to get a job done at the cost of safety?  What did you do? </a:t>
            </a:r>
            <a:endParaRPr lang="en-US" sz="2500" dirty="0" smtClean="0"/>
          </a:p>
          <a:p>
            <a:pPr marL="457200" lvl="0" indent="-457200">
              <a:spcAft>
                <a:spcPts val="1200"/>
              </a:spcAft>
              <a:buFont typeface="+mj-lt"/>
              <a:buAutoNum type="arabicPeriod"/>
            </a:pPr>
            <a:r>
              <a:rPr lang="en-US" sz="2500" dirty="0" smtClean="0"/>
              <a:t>Keeping in mind the leadership skills, </a:t>
            </a:r>
            <a:r>
              <a:rPr lang="en-US" sz="2500" dirty="0"/>
              <a:t>what do you think Fritz should do next? </a:t>
            </a:r>
          </a:p>
        </p:txBody>
      </p:sp>
      <p:grpSp>
        <p:nvGrpSpPr>
          <p:cNvPr id="17" name="Group 16"/>
          <p:cNvGrpSpPr/>
          <p:nvPr/>
        </p:nvGrpSpPr>
        <p:grpSpPr>
          <a:xfrm>
            <a:off x="29184" y="1418362"/>
            <a:ext cx="1854469" cy="269954"/>
            <a:chOff x="141352" y="1459269"/>
            <a:chExt cx="1854469"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1" y="1459269"/>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Fritz’s Shortcut</a:t>
              </a:r>
              <a:endParaRPr lang="en-US" sz="1400" b="1" dirty="0">
                <a:solidFill>
                  <a:schemeClr val="bg2">
                    <a:lumMod val="10000"/>
                  </a:schemeClr>
                </a:solidFill>
              </a:endParaRPr>
            </a:p>
          </p:txBody>
        </p:sp>
      </p:grpSp>
      <p:pic>
        <p:nvPicPr>
          <p:cNvPr id="29" name="Picture 2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6" name="Group 25"/>
          <p:cNvGrpSpPr/>
          <p:nvPr/>
        </p:nvGrpSpPr>
        <p:grpSpPr>
          <a:xfrm>
            <a:off x="914400" y="2011680"/>
            <a:ext cx="7373349" cy="1034153"/>
            <a:chOff x="1041189" y="1989252"/>
            <a:chExt cx="7373349" cy="1034153"/>
          </a:xfrm>
        </p:grpSpPr>
        <p:sp>
          <p:nvSpPr>
            <p:cNvPr id="27" name="Rounded Rectangle 26"/>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28" name="Picture 2"/>
            <p:cNvPicPr>
              <a:picLocks noChangeAspect="1" noChangeArrowheads="1"/>
            </p:cNvPicPr>
            <p:nvPr/>
          </p:nvPicPr>
          <p:blipFill>
            <a:blip r:embed="rId5"/>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4113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9184" y="1418362"/>
            <a:ext cx="1854469" cy="269954"/>
            <a:chOff x="141352" y="1459269"/>
            <a:chExt cx="1854469" cy="269954"/>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1" y="1459269"/>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Fritz’s Shortcut</a:t>
              </a:r>
              <a:endParaRPr lang="en-US" sz="1400" b="1" dirty="0">
                <a:solidFill>
                  <a:schemeClr val="bg2">
                    <a:lumMod val="10000"/>
                  </a:schemeClr>
                </a:solidFill>
              </a:endParaRPr>
            </a:p>
          </p:txBody>
        </p:sp>
      </p:grpSp>
      <p:sp>
        <p:nvSpPr>
          <p:cNvPr id="15" name="Rectangle 14"/>
          <p:cNvSpPr/>
          <p:nvPr/>
        </p:nvSpPr>
        <p:spPr>
          <a:xfrm>
            <a:off x="1010575" y="3010363"/>
            <a:ext cx="7199145" cy="209288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Later, Fritz </a:t>
            </a:r>
            <a:r>
              <a:rPr lang="en-US" sz="2500" dirty="0"/>
              <a:t>tells Elliot not to </a:t>
            </a:r>
            <a:r>
              <a:rPr lang="en-US" sz="2500" dirty="0" smtClean="0"/>
              <a:t>mention to anyone the </a:t>
            </a:r>
            <a:r>
              <a:rPr lang="en-US" sz="2500" dirty="0"/>
              <a:t>damaged rigging equipment </a:t>
            </a:r>
            <a:r>
              <a:rPr lang="en-US" sz="2500" dirty="0" smtClean="0"/>
              <a:t>and his decision to use it.</a:t>
            </a:r>
            <a:endParaRPr lang="en-US" sz="2500" dirty="0"/>
          </a:p>
          <a:p>
            <a:pPr marL="342900" indent="-342900">
              <a:spcAft>
                <a:spcPts val="600"/>
              </a:spcAft>
              <a:buFont typeface="Arial" charset="0"/>
              <a:buChar char="•"/>
            </a:pPr>
            <a:r>
              <a:rPr lang="en-US" sz="2500" dirty="0"/>
              <a:t>Elliot is angry about Fritz’s request, but he wants to keep his </a:t>
            </a:r>
            <a:r>
              <a:rPr lang="en-US" sz="2500" dirty="0" smtClean="0"/>
              <a:t>job.</a:t>
            </a:r>
            <a:endParaRPr lang="en-US" sz="2500" dirty="0"/>
          </a:p>
        </p:txBody>
      </p:sp>
      <p:sp>
        <p:nvSpPr>
          <p:cNvPr id="16" name="Rectangle 15"/>
          <p:cNvSpPr/>
          <p:nvPr/>
        </p:nvSpPr>
        <p:spPr>
          <a:xfrm>
            <a:off x="438679" y="2088791"/>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222915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200400"/>
            <a:ext cx="6853486" cy="1400383"/>
          </a:xfrm>
          <a:prstGeom prst="rect">
            <a:avLst/>
          </a:prstGeom>
        </p:spPr>
        <p:txBody>
          <a:bodyPr wrap="square">
            <a:spAutoFit/>
          </a:bodyPr>
          <a:lstStyle/>
          <a:p>
            <a:pPr marL="457200" indent="-457200">
              <a:spcAft>
                <a:spcPts val="1200"/>
              </a:spcAft>
              <a:buFont typeface="+mj-lt"/>
              <a:buAutoNum type="arabicPeriod"/>
            </a:pPr>
            <a:r>
              <a:rPr lang="en-US" sz="2500" dirty="0"/>
              <a:t>What do you think </a:t>
            </a:r>
            <a:r>
              <a:rPr lang="en-US" sz="2500" dirty="0" smtClean="0"/>
              <a:t>of the way Fritz </a:t>
            </a:r>
            <a:r>
              <a:rPr lang="en-US" sz="2500" dirty="0"/>
              <a:t>handled this situation? </a:t>
            </a:r>
          </a:p>
          <a:p>
            <a:pPr marL="457200" indent="-457200">
              <a:spcAft>
                <a:spcPts val="1200"/>
              </a:spcAft>
              <a:buFont typeface="+mj-lt"/>
              <a:buAutoNum type="arabicPeriod"/>
            </a:pPr>
            <a:r>
              <a:rPr lang="en-US" sz="2500" dirty="0" smtClean="0"/>
              <a:t>What </a:t>
            </a:r>
            <a:r>
              <a:rPr lang="en-US" sz="2500" dirty="0"/>
              <a:t>do you think Elliot should do</a:t>
            </a:r>
            <a:r>
              <a:rPr lang="en-US" sz="2500" dirty="0" smtClean="0"/>
              <a:t>?</a:t>
            </a:r>
            <a:endParaRPr lang="en-US" sz="2500" dirty="0"/>
          </a:p>
        </p:txBody>
      </p:sp>
      <p:grpSp>
        <p:nvGrpSpPr>
          <p:cNvPr id="26" name="Group 25"/>
          <p:cNvGrpSpPr/>
          <p:nvPr/>
        </p:nvGrpSpPr>
        <p:grpSpPr>
          <a:xfrm>
            <a:off x="29184" y="1418362"/>
            <a:ext cx="1854469" cy="269954"/>
            <a:chOff x="141352" y="1459269"/>
            <a:chExt cx="1854469"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Fritz’s Shortcut</a:t>
              </a:r>
              <a:endParaRPr lang="en-US" sz="1400" b="1" dirty="0">
                <a:solidFill>
                  <a:schemeClr val="bg2">
                    <a:lumMod val="10000"/>
                  </a:schemeClr>
                </a:solidFill>
              </a:endParaRPr>
            </a:p>
          </p:txBody>
        </p:sp>
      </p:grpSp>
      <p:pic>
        <p:nvPicPr>
          <p:cNvPr id="21"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914400" y="2011680"/>
            <a:ext cx="7404147" cy="1034153"/>
            <a:chOff x="1194554" y="1913052"/>
            <a:chExt cx="7404147" cy="1034153"/>
          </a:xfrm>
        </p:grpSpPr>
        <p:sp>
          <p:nvSpPr>
            <p:cNvPr id="20" name="Rounded Rectangle 19"/>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22" name="Picture 2"/>
            <p:cNvPicPr>
              <a:picLocks noChangeAspect="1" noChangeArrowheads="1"/>
            </p:cNvPicPr>
            <p:nvPr/>
          </p:nvPicPr>
          <p:blipFill>
            <a:blip r:embed="rId5"/>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241078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267" y="2747527"/>
            <a:ext cx="8138884" cy="3170099"/>
          </a:xfrm>
          <a:prstGeom prst="rect">
            <a:avLst/>
          </a:prstGeom>
          <a:ln>
            <a:solidFill>
              <a:srgbClr val="5FBAF3"/>
            </a:solidFill>
          </a:ln>
        </p:spPr>
        <p:txBody>
          <a:bodyPr wrap="square">
            <a:spAutoFit/>
          </a:bodyPr>
          <a:lstStyle/>
          <a:p>
            <a:pPr marL="342900" indent="-342900">
              <a:buFont typeface="Arial" charset="0"/>
              <a:buChar char="•"/>
            </a:pPr>
            <a:r>
              <a:rPr lang="en-US" sz="2500" dirty="0" smtClean="0"/>
              <a:t>Fritz tells Eliot he was right to question his decision</a:t>
            </a:r>
          </a:p>
          <a:p>
            <a:pPr marL="342900" indent="-342900">
              <a:buFont typeface="Arial" charset="0"/>
              <a:buChar char="•"/>
            </a:pPr>
            <a:r>
              <a:rPr lang="en-US" sz="2500" dirty="0" smtClean="0"/>
              <a:t>Fritz calls a safety stand down, and explains …</a:t>
            </a:r>
          </a:p>
          <a:p>
            <a:pPr marL="800100" lvl="1" indent="-342900">
              <a:buFont typeface="Arial" charset="0"/>
              <a:buChar char="•"/>
            </a:pPr>
            <a:r>
              <a:rPr lang="en-US" sz="2500" dirty="0" smtClean="0"/>
              <a:t>They will have daily safety huddles to discuss the day’s tasks.</a:t>
            </a:r>
          </a:p>
          <a:p>
            <a:pPr marL="800100" lvl="1" indent="-342900">
              <a:buFont typeface="Arial" charset="0"/>
              <a:buChar char="•"/>
            </a:pPr>
            <a:r>
              <a:rPr lang="en-US" sz="2500" dirty="0" smtClean="0"/>
              <a:t>From now on he will ask questions and listen to crew members have to say.</a:t>
            </a:r>
          </a:p>
          <a:p>
            <a:pPr marL="800100" lvl="1" indent="-342900">
              <a:buFont typeface="Arial" charset="0"/>
              <a:buChar char="•"/>
            </a:pPr>
            <a:r>
              <a:rPr lang="en-US" sz="2500" dirty="0" smtClean="0"/>
              <a:t>He expects his crew to always report any unsafe situations or hazards.</a:t>
            </a:r>
            <a:endParaRPr lang="en-US" sz="2500" dirty="0"/>
          </a:p>
        </p:txBody>
      </p:sp>
      <p:grpSp>
        <p:nvGrpSpPr>
          <p:cNvPr id="23" name="Group 22"/>
          <p:cNvGrpSpPr/>
          <p:nvPr/>
        </p:nvGrpSpPr>
        <p:grpSpPr>
          <a:xfrm>
            <a:off x="29184" y="1418362"/>
            <a:ext cx="1854469" cy="269954"/>
            <a:chOff x="141352" y="1459269"/>
            <a:chExt cx="1854469" cy="269954"/>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1" y="1459269"/>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Fritz’s Shortcut</a:t>
              </a:r>
              <a:endParaRPr lang="en-US" sz="1400" b="1" dirty="0">
                <a:solidFill>
                  <a:schemeClr val="bg2">
                    <a:lumMod val="10000"/>
                  </a:schemeClr>
                </a:solidFill>
              </a:endParaRPr>
            </a:p>
          </p:txBody>
        </p:sp>
      </p:grpSp>
      <p:sp>
        <p:nvSpPr>
          <p:cNvPr id="16" name="Rectangle 15"/>
          <p:cNvSpPr/>
          <p:nvPr/>
        </p:nvSpPr>
        <p:spPr>
          <a:xfrm>
            <a:off x="438679" y="2088791"/>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pic>
        <p:nvPicPr>
          <p:cNvPr id="19" name="Picture 1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436905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200400"/>
            <a:ext cx="7175290" cy="1323439"/>
          </a:xfrm>
          <a:prstGeom prst="rect">
            <a:avLst/>
          </a:prstGeom>
        </p:spPr>
        <p:txBody>
          <a:bodyPr wrap="square">
            <a:spAutoFit/>
          </a:bodyPr>
          <a:lstStyle/>
          <a:p>
            <a:pPr marL="457200" lvl="0" indent="-457200">
              <a:spcAft>
                <a:spcPts val="600"/>
              </a:spcAft>
              <a:buFont typeface="+mj-lt"/>
              <a:buAutoNum type="arabicPeriod"/>
            </a:pPr>
            <a:r>
              <a:rPr lang="en-US" sz="2500" dirty="0" smtClean="0"/>
              <a:t>How </a:t>
            </a:r>
            <a:r>
              <a:rPr lang="en-US" sz="2500" dirty="0"/>
              <a:t>did Fritz do this time?  </a:t>
            </a:r>
            <a:endParaRPr lang="en-US" sz="2500" dirty="0" smtClean="0"/>
          </a:p>
          <a:p>
            <a:pPr marL="457200" lvl="0" indent="-457200">
              <a:spcAft>
                <a:spcPts val="600"/>
              </a:spcAft>
              <a:buFont typeface="+mj-lt"/>
              <a:buAutoNum type="arabicPeriod"/>
            </a:pPr>
            <a:r>
              <a:rPr lang="en-US" sz="2500" dirty="0" smtClean="0"/>
              <a:t>Describe </a:t>
            </a:r>
            <a:r>
              <a:rPr lang="en-US" sz="2500" dirty="0"/>
              <a:t>how the two endings are different in terms of demonstrating specific </a:t>
            </a:r>
            <a:r>
              <a:rPr lang="en-US" sz="2500" dirty="0" smtClean="0"/>
              <a:t>leadership </a:t>
            </a:r>
            <a:r>
              <a:rPr lang="en-US" sz="2500" dirty="0"/>
              <a:t>skills.</a:t>
            </a:r>
          </a:p>
        </p:txBody>
      </p:sp>
      <p:grpSp>
        <p:nvGrpSpPr>
          <p:cNvPr id="27" name="Group 26"/>
          <p:cNvGrpSpPr/>
          <p:nvPr/>
        </p:nvGrpSpPr>
        <p:grpSpPr>
          <a:xfrm>
            <a:off x="29184" y="1418362"/>
            <a:ext cx="1854469" cy="269954"/>
            <a:chOff x="141352" y="1459269"/>
            <a:chExt cx="1854469" cy="269954"/>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49"/>
            <p:cNvGrpSpPr/>
            <p:nvPr/>
          </p:nvGrpSpPr>
          <p:grpSpPr>
            <a:xfrm>
              <a:off x="224715" y="1516377"/>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501581" y="1459269"/>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Fritz’s Shortcut</a:t>
              </a:r>
              <a:endParaRPr lang="en-US" sz="1400" b="1" dirty="0">
                <a:solidFill>
                  <a:schemeClr val="bg2">
                    <a:lumMod val="10000"/>
                  </a:schemeClr>
                </a:solidFill>
              </a:endParaRPr>
            </a:p>
          </p:txBody>
        </p:sp>
      </p:grpSp>
      <p:pic>
        <p:nvPicPr>
          <p:cNvPr id="21"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18" name="Rounded Rectangle 17"/>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9"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40423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2577623" y="4569482"/>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WATCH</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p:cNvGrpSpPr/>
          <p:nvPr/>
        </p:nvGrpSpPr>
        <p:grpSpPr>
          <a:xfrm>
            <a:off x="5066189" y="4582158"/>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 name="Rounded Rectangle 33"/>
          <p:cNvSpPr/>
          <p:nvPr/>
        </p:nvSpPr>
        <p:spPr>
          <a:xfrm>
            <a:off x="877471" y="1796716"/>
            <a:ext cx="7699135" cy="250947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ounded Rectangle 34"/>
          <p:cNvSpPr/>
          <p:nvPr/>
        </p:nvSpPr>
        <p:spPr>
          <a:xfrm>
            <a:off x="766014" y="1767675"/>
            <a:ext cx="7745315" cy="236839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6" name="Table 35"/>
          <p:cNvGraphicFramePr>
            <a:graphicFrameLocks noGrp="1"/>
          </p:cNvGraphicFramePr>
          <p:nvPr>
            <p:extLst/>
          </p:nvPr>
        </p:nvGraphicFramePr>
        <p:xfrm>
          <a:off x="2577623" y="1872542"/>
          <a:ext cx="5649785" cy="213360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1800" b="1" dirty="0" smtClean="0"/>
                        <a:t>Sam</a:t>
                      </a:r>
                    </a:p>
                    <a:p>
                      <a:r>
                        <a:rPr lang="en-US" sz="1800" b="1" dirty="0" smtClean="0"/>
                        <a:t>Francis</a:t>
                      </a:r>
                    </a:p>
                    <a:p>
                      <a:r>
                        <a:rPr lang="en-US" sz="1800" b="1" dirty="0" smtClean="0"/>
                        <a:t>Evan</a:t>
                      </a:r>
                    </a:p>
                    <a:p>
                      <a:r>
                        <a:rPr lang="en-US" sz="1800" b="1" dirty="0" smtClean="0"/>
                        <a:t>Filip</a:t>
                      </a:r>
                    </a:p>
                    <a:p>
                      <a:r>
                        <a:rPr lang="en-US" sz="1800" b="1" dirty="0" smtClean="0"/>
                        <a:t>Elaine</a:t>
                      </a:r>
                    </a:p>
                    <a:p>
                      <a:r>
                        <a:rPr lang="en-US" sz="1800" b="1" dirty="0" smtClean="0"/>
                        <a:t>Tad</a:t>
                      </a:r>
                    </a:p>
                  </a:txBody>
                  <a:tcPr>
                    <a:solidFill>
                      <a:schemeClr val="bg1"/>
                    </a:solidFill>
                  </a:tcPr>
                </a:tc>
                <a:tc>
                  <a:txBody>
                    <a:bodyPr/>
                    <a:lstStyle/>
                    <a:p>
                      <a:r>
                        <a:rPr lang="en-US" sz="1800" b="0" i="1" kern="1200" dirty="0" smtClean="0">
                          <a:solidFill>
                            <a:schemeClr val="tx1"/>
                          </a:solidFill>
                          <a:latin typeface="+mn-lt"/>
                          <a:ea typeface="+mn-ea"/>
                          <a:cs typeface="+mn-cs"/>
                        </a:rPr>
                        <a:t>AMB,</a:t>
                      </a:r>
                      <a:r>
                        <a:rPr lang="en-US" sz="1800" b="0" i="1" kern="1200" baseline="0" dirty="0" smtClean="0">
                          <a:solidFill>
                            <a:schemeClr val="tx1"/>
                          </a:solidFill>
                          <a:latin typeface="+mn-lt"/>
                          <a:ea typeface="+mn-ea"/>
                          <a:cs typeface="+mn-cs"/>
                        </a:rPr>
                        <a:t> Inc. </a:t>
                      </a:r>
                      <a:r>
                        <a:rPr lang="en-US" sz="1800" b="0" i="0" kern="1200" baseline="0" dirty="0" smtClean="0">
                          <a:solidFill>
                            <a:schemeClr val="tx1"/>
                          </a:solidFill>
                          <a:latin typeface="+mn-lt"/>
                          <a:ea typeface="+mn-ea"/>
                          <a:cs typeface="+mn-cs"/>
                        </a:rPr>
                        <a:t>Superintendent</a:t>
                      </a:r>
                    </a:p>
                    <a:p>
                      <a:r>
                        <a:rPr lang="en-US" sz="1800" b="0" i="1" kern="1200" baseline="0" dirty="0" smtClean="0">
                          <a:solidFill>
                            <a:schemeClr val="tx1"/>
                          </a:solidFill>
                          <a:latin typeface="+mn-lt"/>
                          <a:ea typeface="+mn-ea"/>
                          <a:cs typeface="+mn-cs"/>
                        </a:rPr>
                        <a:t>Aiden’s Carpentry </a:t>
                      </a:r>
                      <a:r>
                        <a:rPr lang="en-US" sz="1800" b="0" i="0" kern="1200" baseline="0" dirty="0" smtClean="0">
                          <a:solidFill>
                            <a:schemeClr val="tx1"/>
                          </a:solidFill>
                          <a:latin typeface="+mn-lt"/>
                          <a:ea typeface="+mn-ea"/>
                          <a:cs typeface="+mn-cs"/>
                        </a:rPr>
                        <a:t>Foreman</a:t>
                      </a:r>
                    </a:p>
                    <a:p>
                      <a:r>
                        <a:rPr lang="en-US" sz="1800" b="0" i="1" kern="1200" baseline="0" dirty="0" smtClean="0">
                          <a:solidFill>
                            <a:schemeClr val="tx1"/>
                          </a:solidFill>
                          <a:latin typeface="+mn-lt"/>
                          <a:ea typeface="+mn-ea"/>
                          <a:cs typeface="+mn-cs"/>
                        </a:rPr>
                        <a:t>Aiden’s Carpentry </a:t>
                      </a:r>
                      <a:r>
                        <a:rPr lang="en-US" sz="1800" b="0" i="0" kern="1200" baseline="0" dirty="0" smtClean="0">
                          <a:solidFill>
                            <a:schemeClr val="tx1"/>
                          </a:solidFill>
                          <a:latin typeface="+mn-lt"/>
                          <a:ea typeface="+mn-ea"/>
                          <a:cs typeface="+mn-cs"/>
                        </a:rPr>
                        <a:t>Experienced worker</a:t>
                      </a:r>
                    </a:p>
                    <a:p>
                      <a:r>
                        <a:rPr lang="en-US" sz="1800" b="0" i="1" kern="1200" baseline="0" dirty="0" smtClean="0">
                          <a:solidFill>
                            <a:schemeClr val="tx1"/>
                          </a:solidFill>
                          <a:latin typeface="+mn-lt"/>
                          <a:ea typeface="+mn-ea"/>
                          <a:cs typeface="+mn-cs"/>
                        </a:rPr>
                        <a:t>Parson’s Sheet Metal </a:t>
                      </a:r>
                      <a:r>
                        <a:rPr lang="en-US" sz="1800" b="0" i="0" kern="1200" baseline="0" dirty="0" smtClean="0">
                          <a:solidFill>
                            <a:schemeClr val="tx1"/>
                          </a:solidFill>
                          <a:latin typeface="+mn-lt"/>
                          <a:ea typeface="+mn-ea"/>
                          <a:cs typeface="+mn-cs"/>
                        </a:rPr>
                        <a:t>Foreman</a:t>
                      </a:r>
                    </a:p>
                    <a:p>
                      <a:r>
                        <a:rPr lang="en-US" sz="1800" b="0" i="1" kern="1200" baseline="0" dirty="0" smtClean="0">
                          <a:solidFill>
                            <a:schemeClr val="tx1"/>
                          </a:solidFill>
                          <a:latin typeface="+mn-lt"/>
                          <a:ea typeface="+mn-ea"/>
                          <a:cs typeface="+mn-cs"/>
                        </a:rPr>
                        <a:t>Parson’s Sheet Metal </a:t>
                      </a:r>
                      <a:r>
                        <a:rPr lang="en-US" sz="1800" b="0" i="0" kern="1200" baseline="0" dirty="0" smtClean="0">
                          <a:solidFill>
                            <a:schemeClr val="tx1"/>
                          </a:solidFill>
                          <a:latin typeface="+mn-lt"/>
                          <a:ea typeface="+mn-ea"/>
                          <a:cs typeface="+mn-cs"/>
                        </a:rPr>
                        <a:t>Experienced worker</a:t>
                      </a:r>
                    </a:p>
                    <a:p>
                      <a:r>
                        <a:rPr lang="en-US" sz="1800" b="0" i="1" kern="1200" baseline="0" dirty="0" smtClean="0">
                          <a:solidFill>
                            <a:schemeClr val="tx1"/>
                          </a:solidFill>
                          <a:latin typeface="+mn-lt"/>
                          <a:ea typeface="+mn-ea"/>
                          <a:cs typeface="+mn-cs"/>
                        </a:rPr>
                        <a:t>Parson’s Sheet Metal </a:t>
                      </a:r>
                      <a:r>
                        <a:rPr lang="en-US" sz="1800" b="0" i="0" kern="1200" baseline="0" dirty="0" smtClean="0">
                          <a:solidFill>
                            <a:schemeClr val="tx1"/>
                          </a:solidFill>
                          <a:latin typeface="+mn-lt"/>
                          <a:ea typeface="+mn-ea"/>
                          <a:cs typeface="+mn-cs"/>
                        </a:rPr>
                        <a:t>Trainee</a:t>
                      </a:r>
                    </a:p>
                  </a:txBody>
                  <a:tcPr>
                    <a:solidFill>
                      <a:schemeClr val="bg1"/>
                    </a:solidFill>
                  </a:tcPr>
                </a:tc>
                <a:extLst>
                  <a:ext uri="{0D108BD9-81ED-4DB2-BD59-A6C34878D82A}">
                    <a16:rowId xmlns:a16="http://schemas.microsoft.com/office/drawing/2014/main" val="10001"/>
                  </a:ext>
                </a:extLst>
              </a:tr>
            </a:tbl>
          </a:graphicData>
        </a:graphic>
      </p:graphicFrame>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357" y="2031046"/>
            <a:ext cx="1441937" cy="1798357"/>
          </a:xfrm>
          <a:prstGeom prst="rect">
            <a:avLst/>
          </a:prstGeom>
          <a:ln w="38100">
            <a:solidFill>
              <a:srgbClr val="0270C0"/>
            </a:solidFill>
          </a:ln>
        </p:spPr>
      </p:pic>
      <p:sp>
        <p:nvSpPr>
          <p:cNvPr id="2" name="Rectangle 1">
            <a:hlinkClick r:id="rId5" action="ppaction://hlinksldjump"/>
          </p:cNvPr>
          <p:cNvSpPr/>
          <p:nvPr/>
        </p:nvSpPr>
        <p:spPr>
          <a:xfrm>
            <a:off x="2577623" y="4542186"/>
            <a:ext cx="1473834" cy="17017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hlinkClick r:id="rId6" action="ppaction://hlinksldjump"/>
          </p:cNvPr>
          <p:cNvSpPr/>
          <p:nvPr/>
        </p:nvSpPr>
        <p:spPr>
          <a:xfrm>
            <a:off x="5066189" y="456948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ounded Rectangle 36"/>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noProof="0" dirty="0" smtClean="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pic>
        <p:nvPicPr>
          <p:cNvPr id="28" name="Picture 2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311307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056990"/>
            <a:ext cx="10518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Situation</a:t>
            </a:r>
            <a:endParaRPr kumimoji="0" lang="en-US" sz="1800" b="1" i="1"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2" name="Group 11"/>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3498488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914400" y="3200400"/>
            <a:ext cx="6518652" cy="1246495"/>
          </a:xfrm>
          <a:prstGeom prst="rect">
            <a:avLst/>
          </a:prstGeom>
        </p:spPr>
        <p:txBody>
          <a:bodyPr wrap="square">
            <a:spAutoFit/>
          </a:bodyPr>
          <a:lstStyle/>
          <a:p>
            <a:pPr marL="457200" indent="-457200">
              <a:buFont typeface="+mj-lt"/>
              <a:buAutoNum type="arabicPeriod"/>
            </a:pPr>
            <a:r>
              <a:rPr lang="en-US" sz="2500" dirty="0" smtClean="0"/>
              <a:t>How can the workers demonstrate safety leadership to avoid the hazards on site?</a:t>
            </a:r>
            <a:endParaRPr lang="en-US" sz="2400" dirty="0"/>
          </a:p>
          <a:p>
            <a:pPr marL="457200" lvl="0" indent="-457200">
              <a:buFont typeface="+mj-lt"/>
              <a:buAutoNum type="arabicPeriod"/>
            </a:pPr>
            <a:endParaRPr lang="en-US" sz="2500" dirty="0"/>
          </a:p>
        </p:txBody>
      </p:sp>
      <p:grpSp>
        <p:nvGrpSpPr>
          <p:cNvPr id="22" name="Group 21"/>
          <p:cNvGrpSpPr/>
          <p:nvPr/>
        </p:nvGrpSpPr>
        <p:grpSpPr>
          <a:xfrm>
            <a:off x="49746" y="1430318"/>
            <a:ext cx="1515868" cy="270070"/>
            <a:chOff x="131827" y="1945885"/>
            <a:chExt cx="1515868" cy="270070"/>
          </a:xfrm>
        </p:grpSpPr>
        <p:grpSp>
          <p:nvGrpSpPr>
            <p:cNvPr id="23" name="Group 8"/>
            <p:cNvGrpSpPr/>
            <p:nvPr/>
          </p:nvGrpSpPr>
          <p:grpSpPr>
            <a:xfrm>
              <a:off x="131827" y="1945885"/>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6" name="Picture 2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5" name="Picture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2" name="Group 11"/>
          <p:cNvGrpSpPr/>
          <p:nvPr/>
        </p:nvGrpSpPr>
        <p:grpSpPr>
          <a:xfrm>
            <a:off x="914400" y="2011680"/>
            <a:ext cx="7373349" cy="1034153"/>
            <a:chOff x="1041189" y="1989252"/>
            <a:chExt cx="7373349" cy="1034153"/>
          </a:xfrm>
        </p:grpSpPr>
        <p:sp>
          <p:nvSpPr>
            <p:cNvPr id="13" name="Rounded Rectangle 1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4" name="Picture 2"/>
            <p:cNvPicPr>
              <a:picLocks noChangeAspect="1" noChangeArrowheads="1"/>
            </p:cNvPicPr>
            <p:nvPr/>
          </p:nvPicPr>
          <p:blipFill>
            <a:blip r:embed="rId6"/>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40108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17576" y="6056990"/>
            <a:ext cx="12444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Outcome A</a:t>
            </a:r>
            <a:endParaRPr kumimoji="0" lang="en-US" sz="1800" b="1" i="1"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3" name="Group 12"/>
          <p:cNvGrpSpPr/>
          <p:nvPr/>
        </p:nvGrpSpPr>
        <p:grpSpPr>
          <a:xfrm>
            <a:off x="49746" y="1430318"/>
            <a:ext cx="1515868" cy="270070"/>
            <a:chOff x="131827" y="1945885"/>
            <a:chExt cx="1515868" cy="270070"/>
          </a:xfrm>
        </p:grpSpPr>
        <p:grpSp>
          <p:nvGrpSpPr>
            <p:cNvPr id="15"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25157954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200400"/>
            <a:ext cx="7570521" cy="270843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What </a:t>
            </a:r>
            <a:r>
              <a:rPr kumimoji="0" lang="en-US" sz="2500" b="0" i="0" u="none" strike="noStrike" kern="1200" cap="none" spc="0" normalizeH="0" baseline="0" noProof="0" dirty="0">
                <a:ln>
                  <a:noFill/>
                </a:ln>
                <a:solidFill>
                  <a:prstClr val="black"/>
                </a:solidFill>
                <a:effectLst/>
                <a:uLnTx/>
                <a:uFillTx/>
                <a:latin typeface="Calibri"/>
                <a:ea typeface="+mn-ea"/>
                <a:cs typeface="+mn-cs"/>
              </a:rPr>
              <a:t>are your thoughts on how Elaine and Filip handled this situation?</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Which </a:t>
            </a:r>
            <a:r>
              <a:rPr kumimoji="0" lang="en-US" sz="2500" b="0" i="0" u="none" strike="noStrike" kern="1200" cap="none" spc="0" normalizeH="0" baseline="0" noProof="0" dirty="0">
                <a:ln>
                  <a:noFill/>
                </a:ln>
                <a:solidFill>
                  <a:prstClr val="black"/>
                </a:solidFill>
                <a:effectLst/>
                <a:uLnTx/>
                <a:uFillTx/>
                <a:latin typeface="Calibri"/>
                <a:ea typeface="+mn-ea"/>
                <a:cs typeface="+mn-cs"/>
              </a:rPr>
              <a:t>safety leadership skills did they or did they not demonstrate?</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What </a:t>
            </a:r>
            <a:r>
              <a:rPr kumimoji="0" lang="en-US" sz="2500" b="0" i="0" u="none" strike="noStrike" kern="1200" cap="none" spc="0" normalizeH="0" baseline="0" noProof="0" dirty="0">
                <a:ln>
                  <a:noFill/>
                </a:ln>
                <a:solidFill>
                  <a:prstClr val="black"/>
                </a:solidFill>
                <a:effectLst/>
                <a:uLnTx/>
                <a:uFillTx/>
                <a:latin typeface="Calibri"/>
                <a:ea typeface="+mn-ea"/>
                <a:cs typeface="+mn-cs"/>
              </a:rPr>
              <a:t>message is Filip sending to Elaine and Tad about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how much he values safety?</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1" name="Group 20"/>
          <p:cNvGrpSpPr/>
          <p:nvPr/>
        </p:nvGrpSpPr>
        <p:grpSpPr>
          <a:xfrm>
            <a:off x="49746" y="1430318"/>
            <a:ext cx="1515868" cy="270070"/>
            <a:chOff x="131827" y="1945885"/>
            <a:chExt cx="1515868" cy="270070"/>
          </a:xfrm>
        </p:grpSpPr>
        <p:grpSp>
          <p:nvGrpSpPr>
            <p:cNvPr id="22" name="Group 8"/>
            <p:cNvGrpSpPr/>
            <p:nvPr/>
          </p:nvGrpSpPr>
          <p:grpSpPr>
            <a:xfrm>
              <a:off x="131827" y="1945885"/>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9" name="Picture 28"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3" name="Rounded Rectangle 22"/>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grpSp>
        <p:nvGrpSpPr>
          <p:cNvPr id="11" name="Group 10"/>
          <p:cNvGrpSpPr/>
          <p:nvPr/>
        </p:nvGrpSpPr>
        <p:grpSpPr>
          <a:xfrm>
            <a:off x="914400" y="2011680"/>
            <a:ext cx="7404147" cy="1034153"/>
            <a:chOff x="1194554" y="1913052"/>
            <a:chExt cx="7404147" cy="1034153"/>
          </a:xfrm>
        </p:grpSpPr>
        <p:sp>
          <p:nvSpPr>
            <p:cNvPr id="12" name="Rounded Rectangle 11"/>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3" name="Picture 2"/>
            <p:cNvPicPr>
              <a:picLocks noChangeAspect="1" noChangeArrowheads="1"/>
            </p:cNvPicPr>
            <p:nvPr/>
          </p:nvPicPr>
          <p:blipFill>
            <a:blip r:embed="rId6"/>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22999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369294" y="1947079"/>
            <a:ext cx="6594143" cy="20864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ounded Rectangle 51"/>
          <p:cNvSpPr/>
          <p:nvPr/>
        </p:nvSpPr>
        <p:spPr>
          <a:xfrm>
            <a:off x="1219200" y="1947079"/>
            <a:ext cx="6633695" cy="196702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3" name="Table 52"/>
          <p:cNvGraphicFramePr>
            <a:graphicFrameLocks noGrp="1"/>
          </p:cNvGraphicFramePr>
          <p:nvPr>
            <p:extLst/>
          </p:nvPr>
        </p:nvGraphicFramePr>
        <p:xfrm>
          <a:off x="3276600" y="2049712"/>
          <a:ext cx="4412306" cy="1529976"/>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3574106">
                  <a:extLst>
                    <a:ext uri="{9D8B030D-6E8A-4147-A177-3AD203B41FA5}">
                      <a16:colId xmlns:a16="http://schemas.microsoft.com/office/drawing/2014/main" val="20001"/>
                    </a:ext>
                  </a:extLst>
                </a:gridCol>
              </a:tblGrid>
              <a:tr h="331992">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432696">
                <a:tc>
                  <a:txBody>
                    <a:bodyPr/>
                    <a:lstStyle/>
                    <a:p>
                      <a:r>
                        <a:rPr lang="en-US" sz="2000" b="1" dirty="0" smtClean="0"/>
                        <a:t>Fritz</a:t>
                      </a:r>
                      <a:endParaRPr lang="en-US" sz="2000" b="1" dirty="0"/>
                    </a:p>
                  </a:txBody>
                  <a:tcPr>
                    <a:solidFill>
                      <a:schemeClr val="bg1"/>
                    </a:solidFill>
                  </a:tcPr>
                </a:tc>
                <a:tc>
                  <a:txBody>
                    <a:bodyPr/>
                    <a:lstStyle/>
                    <a:p>
                      <a:r>
                        <a:rPr lang="en-US" sz="2000" b="0" i="1" kern="1200" dirty="0" smtClean="0">
                          <a:solidFill>
                            <a:schemeClr val="tx1"/>
                          </a:solidFill>
                          <a:latin typeface="+mn-lt"/>
                          <a:ea typeface="+mn-ea"/>
                          <a:cs typeface="+mn-cs"/>
                        </a:rPr>
                        <a:t>Mighty Mechanical</a:t>
                      </a:r>
                      <a:r>
                        <a:rPr lang="en-US" sz="2000" b="0" i="1" kern="1200" baseline="0" dirty="0" smtClean="0">
                          <a:solidFill>
                            <a:schemeClr val="tx1"/>
                          </a:solidFill>
                          <a:latin typeface="+mn-lt"/>
                          <a:ea typeface="+mn-ea"/>
                          <a:cs typeface="+mn-cs"/>
                        </a:rPr>
                        <a:t> </a:t>
                      </a:r>
                      <a:r>
                        <a:rPr lang="en-US" sz="2000" b="0" i="0" kern="1200" baseline="0" dirty="0" smtClean="0">
                          <a:solidFill>
                            <a:schemeClr val="tx1"/>
                          </a:solidFill>
                          <a:latin typeface="+mn-lt"/>
                          <a:ea typeface="+mn-ea"/>
                          <a:cs typeface="+mn-cs"/>
                        </a:rPr>
                        <a:t>Foreman</a:t>
                      </a:r>
                      <a:endParaRPr lang="en-US" sz="2000" b="0" i="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493656">
                <a:tc>
                  <a:txBody>
                    <a:bodyPr/>
                    <a:lstStyle/>
                    <a:p>
                      <a:r>
                        <a:rPr lang="en-US" sz="2000" b="1" dirty="0" smtClean="0"/>
                        <a:t>Elliot</a:t>
                      </a:r>
                      <a:endParaRPr lang="en-US" sz="20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smtClean="0">
                          <a:solidFill>
                            <a:schemeClr val="tx1"/>
                          </a:solidFill>
                          <a:latin typeface="+mn-lt"/>
                          <a:ea typeface="+mn-ea"/>
                          <a:cs typeface="+mn-cs"/>
                        </a:rPr>
                        <a:t>Mighty Mechanical </a:t>
                      </a:r>
                      <a:r>
                        <a:rPr lang="en-US" sz="2000" b="0" i="1" kern="1200" baseline="0" dirty="0" smtClean="0">
                          <a:solidFill>
                            <a:schemeClr val="tx1"/>
                          </a:solidFill>
                          <a:latin typeface="+mn-lt"/>
                          <a:ea typeface="+mn-ea"/>
                          <a:cs typeface="+mn-cs"/>
                        </a:rPr>
                        <a:t> </a:t>
                      </a:r>
                      <a:r>
                        <a:rPr lang="en-US" sz="2000" b="0" i="0" kern="1200" baseline="0" dirty="0" smtClean="0">
                          <a:solidFill>
                            <a:schemeClr val="tx1"/>
                          </a:solidFill>
                          <a:latin typeface="+mn-lt"/>
                          <a:ea typeface="+mn-ea"/>
                          <a:cs typeface="+mn-cs"/>
                        </a:rPr>
                        <a:t>Experienced Worker</a:t>
                      </a:r>
                      <a:endParaRPr lang="en-US" sz="2000" b="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bl>
          </a:graphicData>
        </a:graphic>
      </p:graphicFrame>
      <p:grpSp>
        <p:nvGrpSpPr>
          <p:cNvPr id="55" name="Group 54"/>
          <p:cNvGrpSpPr/>
          <p:nvPr/>
        </p:nvGrpSpPr>
        <p:grpSpPr>
          <a:xfrm>
            <a:off x="1524002" y="2064871"/>
            <a:ext cx="1501012" cy="1702129"/>
            <a:chOff x="5696833" y="4396378"/>
            <a:chExt cx="1606435" cy="1865376"/>
          </a:xfrm>
        </p:grpSpPr>
        <p:sp>
          <p:nvSpPr>
            <p:cNvPr id="57" name="Action Button: Custom 56">
              <a:hlinkClick r:id="" action="ppaction://noaction" highlightClick="1"/>
            </p:cNvPr>
            <p:cNvSpPr/>
            <p:nvPr/>
          </p:nvSpPr>
          <p:spPr>
            <a:xfrm>
              <a:off x="5696833" y="4396378"/>
              <a:ext cx="1551709"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8" name="Picture 3" descr="C:\Users\lgoldenhar\Dropbox\CPWR Leadership Grant - Shared folder\Training drafts\Scenarios\Fritz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308" y="4396378"/>
              <a:ext cx="1584960" cy="1865376"/>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grpSp>
      <p:sp>
        <p:nvSpPr>
          <p:cNvPr id="36" name="Rounded Rectangle 35"/>
          <p:cNvSpPr/>
          <p:nvPr/>
        </p:nvSpPr>
        <p:spPr>
          <a:xfrm>
            <a:off x="67100" y="1464887"/>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a:t>
            </a:r>
            <a:r>
              <a:rPr lang="en-US" sz="1400" b="1" dirty="0">
                <a:solidFill>
                  <a:schemeClr val="bg2">
                    <a:lumMod val="10000"/>
                  </a:schemeClr>
                </a:solidFill>
              </a:rPr>
              <a:t>Fritz’s Shortcut</a:t>
            </a:r>
          </a:p>
        </p:txBody>
      </p:sp>
      <p:grpSp>
        <p:nvGrpSpPr>
          <p:cNvPr id="4" name="Group 3"/>
          <p:cNvGrpSpPr/>
          <p:nvPr/>
        </p:nvGrpSpPr>
        <p:grpSpPr>
          <a:xfrm>
            <a:off x="2589647" y="4560309"/>
            <a:ext cx="3964706" cy="1701752"/>
            <a:chOff x="3013316" y="4410181"/>
            <a:chExt cx="3964706" cy="1701752"/>
          </a:xfrm>
        </p:grpSpPr>
        <p:grpSp>
          <p:nvGrpSpPr>
            <p:cNvPr id="14" name="Group 13"/>
            <p:cNvGrpSpPr/>
            <p:nvPr/>
          </p:nvGrpSpPr>
          <p:grpSpPr>
            <a:xfrm>
              <a:off x="3015622" y="4410181"/>
              <a:ext cx="1473834" cy="1689076"/>
              <a:chOff x="1227110" y="1752600"/>
              <a:chExt cx="1473834" cy="1689076"/>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17" name="Picture 16"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18" name="Group 17"/>
            <p:cNvGrpSpPr/>
            <p:nvPr/>
          </p:nvGrpSpPr>
          <p:grpSpPr>
            <a:xfrm>
              <a:off x="5504188" y="4422857"/>
              <a:ext cx="1473834" cy="1689076"/>
              <a:chOff x="3479166" y="1739924"/>
              <a:chExt cx="1473834" cy="1689076"/>
            </a:xfrm>
          </p:grpSpPr>
          <p:sp>
            <p:nvSpPr>
              <p:cNvPr id="19" name="Rounded Rectangle 18"/>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smtClean="0">
                    <a:solidFill>
                      <a:srgbClr val="FF0000"/>
                    </a:solidFill>
                  </a:rPr>
                  <a:t>READ</a:t>
                </a:r>
                <a:endParaRPr lang="en-US" b="1" dirty="0">
                  <a:solidFill>
                    <a:srgbClr val="FF0000"/>
                  </a:solidFill>
                </a:endParaRPr>
              </a:p>
            </p:txBody>
          </p:sp>
          <p:grpSp>
            <p:nvGrpSpPr>
              <p:cNvPr id="21" name="Group 49"/>
              <p:cNvGrpSpPr/>
              <p:nvPr/>
            </p:nvGrpSpPr>
            <p:grpSpPr>
              <a:xfrm>
                <a:off x="3949223" y="2010775"/>
                <a:ext cx="598714" cy="762000"/>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hlinkClick r:id="rId5" action="ppaction://hlinksldjump"/>
            </p:cNvPr>
            <p:cNvSpPr/>
            <p:nvPr/>
          </p:nvSpPr>
          <p:spPr>
            <a:xfrm>
              <a:off x="3013316" y="4410181"/>
              <a:ext cx="1476140"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hlinkClick r:id="rId6" action="ppaction://hlinksldjump"/>
            </p:cNvPr>
            <p:cNvSpPr/>
            <p:nvPr/>
          </p:nvSpPr>
          <p:spPr>
            <a:xfrm>
              <a:off x="5504188" y="4410181"/>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0" name="Picture 2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96539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08417" y="6060999"/>
            <a:ext cx="12348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Outcome B</a:t>
            </a:r>
            <a:endParaRPr kumimoji="0" lang="en-US" sz="1800" b="1" i="1"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4" name="Group 13"/>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5" name="Picture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40050534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204434"/>
            <a:ext cx="7908496" cy="3093154"/>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Which </a:t>
            </a:r>
            <a:r>
              <a:rPr kumimoji="0" lang="en-US" sz="2500" b="0" i="0" u="none" strike="noStrike" kern="1200" cap="none" spc="0" normalizeH="0" baseline="0" noProof="0" dirty="0">
                <a:ln>
                  <a:noFill/>
                </a:ln>
                <a:solidFill>
                  <a:prstClr val="black"/>
                </a:solidFill>
                <a:effectLst/>
                <a:uLnTx/>
                <a:uFillTx/>
                <a:latin typeface="Calibri"/>
                <a:ea typeface="+mn-ea"/>
                <a:cs typeface="+mn-cs"/>
              </a:rPr>
              <a:t>of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the leadership </a:t>
            </a:r>
            <a:r>
              <a:rPr kumimoji="0" lang="en-US" sz="2500" b="0" i="0" u="none" strike="noStrike" kern="1200" cap="none" spc="0" normalizeH="0" baseline="0" noProof="0" dirty="0">
                <a:ln>
                  <a:noFill/>
                </a:ln>
                <a:solidFill>
                  <a:prstClr val="black"/>
                </a:solidFill>
                <a:effectLst/>
                <a:uLnTx/>
                <a:uFillTx/>
                <a:latin typeface="Calibri"/>
                <a:ea typeface="+mn-ea"/>
                <a:cs typeface="+mn-cs"/>
              </a:rPr>
              <a:t>skills did Filip and Elaine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demonstrate this time?</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Think of a </a:t>
            </a:r>
            <a:r>
              <a:rPr kumimoji="0" lang="en-US" sz="2500" b="0" i="0" u="none" strike="noStrike" kern="1200" cap="none" spc="0" normalizeH="0" baseline="0" noProof="0" dirty="0">
                <a:ln>
                  <a:noFill/>
                </a:ln>
                <a:solidFill>
                  <a:prstClr val="black"/>
                </a:solidFill>
                <a:effectLst/>
                <a:uLnTx/>
                <a:uFillTx/>
                <a:latin typeface="Calibri"/>
                <a:ea typeface="+mn-ea"/>
                <a:cs typeface="+mn-cs"/>
              </a:rPr>
              <a:t>situation where a worker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spoke </a:t>
            </a:r>
            <a:r>
              <a:rPr kumimoji="0" lang="en-US" sz="2500" b="0" i="0" u="none" strike="noStrike" kern="1200" cap="none" spc="0" normalizeH="0" baseline="0" noProof="0" dirty="0">
                <a:ln>
                  <a:noFill/>
                </a:ln>
                <a:solidFill>
                  <a:prstClr val="black"/>
                </a:solidFill>
                <a:effectLst/>
                <a:uLnTx/>
                <a:uFillTx/>
                <a:latin typeface="Calibri"/>
                <a:ea typeface="+mn-ea"/>
                <a:cs typeface="+mn-cs"/>
              </a:rPr>
              <a:t>up about a safety hazard</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 What happened and what was </a:t>
            </a:r>
            <a:r>
              <a:rPr kumimoji="0" lang="en-US" sz="2500" b="0" i="0" u="none" strike="noStrike" kern="1200" cap="none" spc="0" normalizeH="0" baseline="0" noProof="0" dirty="0">
                <a:ln>
                  <a:noFill/>
                </a:ln>
                <a:solidFill>
                  <a:prstClr val="black"/>
                </a:solidFill>
                <a:effectLst/>
                <a:uLnTx/>
                <a:uFillTx/>
                <a:latin typeface="Calibri"/>
                <a:ea typeface="+mn-ea"/>
                <a:cs typeface="+mn-cs"/>
              </a:rPr>
              <a:t>the outcome?</a:t>
            </a:r>
          </a:p>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How </a:t>
            </a:r>
            <a:r>
              <a:rPr kumimoji="0" lang="en-US" sz="2500" b="0" i="0" u="none" strike="noStrike" kern="1200" cap="none" spc="0" normalizeH="0" baseline="0" noProof="0" dirty="0">
                <a:ln>
                  <a:noFill/>
                </a:ln>
                <a:solidFill>
                  <a:prstClr val="black"/>
                </a:solidFill>
                <a:effectLst/>
                <a:uLnTx/>
                <a:uFillTx/>
                <a:latin typeface="Calibri"/>
                <a:ea typeface="+mn-ea"/>
                <a:cs typeface="+mn-cs"/>
              </a:rPr>
              <a:t>can you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encourage others on your </a:t>
            </a:r>
            <a:r>
              <a:rPr kumimoji="0" lang="en-US" sz="2500" b="0" i="0" u="none" strike="noStrike" kern="1200" cap="none" spc="0" normalizeH="0" baseline="0" noProof="0" dirty="0">
                <a:ln>
                  <a:noFill/>
                </a:ln>
                <a:solidFill>
                  <a:prstClr val="black"/>
                </a:solidFill>
                <a:effectLst/>
                <a:uLnTx/>
                <a:uFillTx/>
                <a:latin typeface="Calibri"/>
                <a:ea typeface="+mn-ea"/>
                <a:cs typeface="+mn-cs"/>
              </a:rPr>
              <a:t>crews to use safety leadership skills</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2"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29379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746500"/>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500" b="1" i="0" u="none" strike="noStrike" kern="1200" cap="none" spc="0" normalizeH="0" baseline="0" noProof="0" dirty="0" smtClean="0">
                <a:ln>
                  <a:noFill/>
                </a:ln>
                <a:solidFill>
                  <a:srgbClr val="FF0000"/>
                </a:solidFill>
                <a:effectLst/>
                <a:uLnTx/>
                <a:uFillTx/>
                <a:latin typeface="Calibri"/>
                <a:ea typeface="+mn-ea"/>
                <a:cs typeface="+mn-cs"/>
              </a:rPr>
              <a:t>Situation – Key Points</a:t>
            </a:r>
          </a:p>
        </p:txBody>
      </p:sp>
      <p:sp>
        <p:nvSpPr>
          <p:cNvPr id="17" name="Rectangle 16"/>
          <p:cNvSpPr/>
          <p:nvPr/>
        </p:nvSpPr>
        <p:spPr>
          <a:xfrm>
            <a:off x="402468" y="2393947"/>
            <a:ext cx="8302854" cy="4170372"/>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At a morning huddle, AMB superintendent Sam tells the sheet metal and carpentry crews that today they’ll prepare the roof for HVAC systems.</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After discussing the steps and potential hazards, Sam adds that they’ll need to get started because the forecast is showing severe storms with lightning this afternoon.</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Once on the roof, Francis and Evan from Aiden’s Carpentry cut 2 holes for the sheet metal workers to install duct work.</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They won’t start duct work until after lunch, so they screw down plywood over the holes and put out safety cones.</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25"/>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047507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914400" y="3200400"/>
            <a:ext cx="6518652" cy="1246495"/>
          </a:xfrm>
          <a:prstGeom prst="rect">
            <a:avLst/>
          </a:prstGeom>
        </p:spPr>
        <p:txBody>
          <a:bodyPr wrap="square">
            <a:spAutoFit/>
          </a:bodyPr>
          <a:lstStyle/>
          <a:p>
            <a:pPr marL="457200" indent="-457200">
              <a:buFont typeface="+mj-lt"/>
              <a:buAutoNum type="arabicPeriod"/>
            </a:pPr>
            <a:r>
              <a:rPr lang="en-US" sz="2500" dirty="0"/>
              <a:t>How can the workers demonstrate safety leadership to avoid the hazards on site?</a:t>
            </a:r>
            <a:endParaRPr lang="en-US" sz="2400" dirty="0"/>
          </a:p>
          <a:p>
            <a:pPr marL="457200" lvl="0" indent="-457200">
              <a:buFont typeface="+mj-lt"/>
              <a:buAutoNum type="arabicPeriod"/>
            </a:pPr>
            <a:endParaRPr lang="en-US" sz="2500" dirty="0"/>
          </a:p>
        </p:txBody>
      </p:sp>
      <p:pic>
        <p:nvPicPr>
          <p:cNvPr id="17" name="Picture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2" name="Group 11"/>
          <p:cNvGrpSpPr/>
          <p:nvPr/>
        </p:nvGrpSpPr>
        <p:grpSpPr>
          <a:xfrm>
            <a:off x="47044" y="1433057"/>
            <a:ext cx="1506343" cy="269954"/>
            <a:chOff x="141352" y="1459269"/>
            <a:chExt cx="1506343" cy="269954"/>
          </a:xfrm>
        </p:grpSpPr>
        <p:sp>
          <p:nvSpPr>
            <p:cNvPr id="13" name="Rounded Rectangle 1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grpSp>
        <p:nvGrpSpPr>
          <p:cNvPr id="22" name="Group 21"/>
          <p:cNvGrpSpPr/>
          <p:nvPr/>
        </p:nvGrpSpPr>
        <p:grpSpPr>
          <a:xfrm>
            <a:off x="914400" y="2011680"/>
            <a:ext cx="7373349" cy="1034153"/>
            <a:chOff x="1041189" y="1989252"/>
            <a:chExt cx="7373349" cy="1034153"/>
          </a:xfrm>
        </p:grpSpPr>
        <p:sp>
          <p:nvSpPr>
            <p:cNvPr id="23" name="Rounded Rectangle 2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24" name="Picture 2"/>
            <p:cNvPicPr>
              <a:picLocks noChangeAspect="1" noChangeArrowheads="1"/>
            </p:cNvPicPr>
            <p:nvPr/>
          </p:nvPicPr>
          <p:blipFill>
            <a:blip r:embed="rId5"/>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269625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2873" y="2458274"/>
            <a:ext cx="8282449" cy="3631763"/>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After lunch, Filip, the foreman at Parson’s Sheet Metal, notices dark clouds coming in. At the same time, Elaine, an experienced sheet metal worker, notices she’s the only one wearing fall protection, which they’ll need when they remove the plywood covering the holes.</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As Elaine starts telling Tad that everyone needs to be wearing fall protection, Filip interrupts saying there’s really no risk of falling since they’re not working at the edge and the hole won’t be open for that long.</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a:xfrm>
            <a:off x="438679" y="1746500"/>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500" b="1" i="0" u="none" strike="noStrike" kern="1200" cap="none" spc="0" normalizeH="0" baseline="0" noProof="0" dirty="0" smtClean="0">
                <a:ln>
                  <a:noFill/>
                </a:ln>
                <a:solidFill>
                  <a:srgbClr val="FF0000"/>
                </a:solidFill>
                <a:effectLst/>
                <a:uLnTx/>
                <a:uFillTx/>
                <a:latin typeface="Calibri"/>
                <a:ea typeface="+mn-ea"/>
                <a:cs typeface="+mn-cs"/>
              </a:rPr>
              <a:t>Outcome A – Key Points</a:t>
            </a:r>
          </a:p>
        </p:txBody>
      </p:sp>
      <p:grpSp>
        <p:nvGrpSpPr>
          <p:cNvPr id="43" name="Group 42"/>
          <p:cNvGrpSpPr/>
          <p:nvPr/>
        </p:nvGrpSpPr>
        <p:grpSpPr>
          <a:xfrm>
            <a:off x="47044" y="1433057"/>
            <a:ext cx="1506343" cy="269954"/>
            <a:chOff x="141352" y="1459269"/>
            <a:chExt cx="1506343" cy="269954"/>
          </a:xfrm>
        </p:grpSpPr>
        <p:sp>
          <p:nvSpPr>
            <p:cNvPr id="44" name="Rounded Rectangle 4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5" name="Group 49"/>
            <p:cNvGrpSpPr/>
            <p:nvPr/>
          </p:nvGrpSpPr>
          <p:grpSpPr>
            <a:xfrm>
              <a:off x="224715" y="1516377"/>
              <a:ext cx="101031" cy="146644"/>
              <a:chOff x="1524000" y="2971799"/>
              <a:chExt cx="838200" cy="1066800"/>
            </a:xfrm>
          </p:grpSpPr>
          <p:sp>
            <p:nvSpPr>
              <p:cNvPr id="47" name="Rectangle 4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8" name="Straight Connector 4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3679796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14400" y="3200400"/>
            <a:ext cx="7907648" cy="270843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What </a:t>
            </a:r>
            <a:r>
              <a:rPr kumimoji="0" lang="en-US" sz="2500" b="0" i="0" u="none" strike="noStrike" kern="1200" cap="none" spc="0" normalizeH="0" baseline="0" noProof="0" dirty="0">
                <a:ln>
                  <a:noFill/>
                </a:ln>
                <a:solidFill>
                  <a:prstClr val="black"/>
                </a:solidFill>
                <a:effectLst/>
                <a:uLnTx/>
                <a:uFillTx/>
                <a:latin typeface="Calibri"/>
                <a:ea typeface="+mn-ea"/>
                <a:cs typeface="+mn-cs"/>
              </a:rPr>
              <a:t>are your thoughts on how Elaine and Filip handled this situation?</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Which </a:t>
            </a:r>
            <a:r>
              <a:rPr kumimoji="0" lang="en-US" sz="2500" b="0" i="0" u="none" strike="noStrike" kern="1200" cap="none" spc="0" normalizeH="0" baseline="0" noProof="0" dirty="0">
                <a:ln>
                  <a:noFill/>
                </a:ln>
                <a:solidFill>
                  <a:prstClr val="black"/>
                </a:solidFill>
                <a:effectLst/>
                <a:uLnTx/>
                <a:uFillTx/>
                <a:latin typeface="Calibri"/>
                <a:ea typeface="+mn-ea"/>
                <a:cs typeface="+mn-cs"/>
              </a:rPr>
              <a:t>safety leadership skills did they or did they not demonstrate?</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What </a:t>
            </a:r>
            <a:r>
              <a:rPr kumimoji="0" lang="en-US" sz="2500" b="0" i="0" u="none" strike="noStrike" kern="1200" cap="none" spc="0" normalizeH="0" baseline="0" noProof="0" dirty="0">
                <a:ln>
                  <a:noFill/>
                </a:ln>
                <a:solidFill>
                  <a:prstClr val="black"/>
                </a:solidFill>
                <a:effectLst/>
                <a:uLnTx/>
                <a:uFillTx/>
                <a:latin typeface="Calibri"/>
                <a:ea typeface="+mn-ea"/>
                <a:cs typeface="+mn-cs"/>
              </a:rPr>
              <a:t>message is Filip sending to Elaine and Tad about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how much he values safety?</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7" name="Group 26"/>
          <p:cNvGrpSpPr/>
          <p:nvPr/>
        </p:nvGrpSpPr>
        <p:grpSpPr>
          <a:xfrm>
            <a:off x="47044" y="1433057"/>
            <a:ext cx="1506343" cy="269954"/>
            <a:chOff x="141352" y="1459269"/>
            <a:chExt cx="1506343" cy="269954"/>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9" name="Group 49"/>
            <p:cNvGrpSpPr/>
            <p:nvPr/>
          </p:nvGrpSpPr>
          <p:grpSpPr>
            <a:xfrm>
              <a:off x="224715" y="1516377"/>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3" name="Picture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9" name="Group 18"/>
          <p:cNvGrpSpPr/>
          <p:nvPr/>
        </p:nvGrpSpPr>
        <p:grpSpPr>
          <a:xfrm>
            <a:off x="914400" y="2011680"/>
            <a:ext cx="7404147" cy="1034153"/>
            <a:chOff x="1194554" y="1913052"/>
            <a:chExt cx="7404147" cy="1034153"/>
          </a:xfrm>
        </p:grpSpPr>
        <p:sp>
          <p:nvSpPr>
            <p:cNvPr id="20" name="Rounded Rectangle 19"/>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21" name="Picture 2"/>
            <p:cNvPicPr>
              <a:picLocks noChangeAspect="1" noChangeArrowheads="1"/>
            </p:cNvPicPr>
            <p:nvPr/>
          </p:nvPicPr>
          <p:blipFill>
            <a:blip r:embed="rId5"/>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0654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873" y="2458402"/>
            <a:ext cx="8282449" cy="3939540"/>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After lunch,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Filip notices </a:t>
            </a:r>
            <a:r>
              <a:rPr kumimoji="0" lang="en-US" sz="2400" b="0" i="0" u="none" strike="noStrike" kern="1200" cap="none" spc="0" normalizeH="0" baseline="0" noProof="0" dirty="0">
                <a:ln>
                  <a:noFill/>
                </a:ln>
                <a:solidFill>
                  <a:prstClr val="black"/>
                </a:solidFill>
                <a:effectLst/>
                <a:uLnTx/>
                <a:uFillTx/>
                <a:latin typeface="Calibri"/>
                <a:ea typeface="+mn-ea"/>
                <a:cs typeface="+mn-cs"/>
              </a:rPr>
              <a:t>dark clouds coming in.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At </a:t>
            </a:r>
            <a:r>
              <a:rPr kumimoji="0" lang="en-US" sz="2400" b="0" i="0" u="none" strike="noStrike" kern="1200" cap="none" spc="0" normalizeH="0" baseline="0" noProof="0" dirty="0">
                <a:ln>
                  <a:noFill/>
                </a:ln>
                <a:solidFill>
                  <a:prstClr val="black"/>
                </a:solidFill>
                <a:effectLst/>
                <a:uLnTx/>
                <a:uFillTx/>
                <a:latin typeface="Calibri"/>
                <a:ea typeface="+mn-ea"/>
                <a:cs typeface="+mn-cs"/>
              </a:rPr>
              <a:t>the same time,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Elaine notices </a:t>
            </a:r>
            <a:r>
              <a:rPr kumimoji="0" lang="en-US" sz="2400" b="0" i="0" u="none" strike="noStrike" kern="1200" cap="none" spc="0" normalizeH="0" baseline="0" noProof="0" dirty="0">
                <a:ln>
                  <a:noFill/>
                </a:ln>
                <a:solidFill>
                  <a:prstClr val="black"/>
                </a:solidFill>
                <a:effectLst/>
                <a:uLnTx/>
                <a:uFillTx/>
                <a:latin typeface="Calibri"/>
                <a:ea typeface="+mn-ea"/>
                <a:cs typeface="+mn-cs"/>
              </a:rPr>
              <a:t>she’s the only one wearing fall protection, which is needed to remove the plywood covering the holes.</a:t>
            </a:r>
          </a:p>
          <a:p>
            <a:pPr marL="285750" marR="0" lvl="0" indent="-28575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As Elaine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tells Tad </a:t>
            </a:r>
            <a:r>
              <a:rPr kumimoji="0" lang="en-US" sz="2400" b="0" i="0" u="none" strike="noStrike" kern="1200" cap="none" spc="0" normalizeH="0" baseline="0" noProof="0" dirty="0">
                <a:ln>
                  <a:noFill/>
                </a:ln>
                <a:solidFill>
                  <a:prstClr val="black"/>
                </a:solidFill>
                <a:effectLst/>
                <a:uLnTx/>
                <a:uFillTx/>
                <a:latin typeface="Calibri"/>
                <a:ea typeface="+mn-ea"/>
                <a:cs typeface="+mn-cs"/>
              </a:rPr>
              <a:t>that everyone needs fall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protection, Filip starts to interrupt but stops. He empowers Elaine by allowing her to explain the fall hazard to Tad. </a:t>
            </a:r>
          </a:p>
          <a:p>
            <a:pPr marL="285750" marR="0" lvl="0" indent="-28575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Filip realizes the situation allows him to recognize Elaine for taking ownership of safety and for demonstrating good behavior to Tad. When she’s done, Filip thanks Elaine for being a good role model and asks Tad to get the fall protection.</a:t>
            </a:r>
          </a:p>
        </p:txBody>
      </p:sp>
      <p:sp>
        <p:nvSpPr>
          <p:cNvPr id="15" name="Rectangle 14"/>
          <p:cNvSpPr/>
          <p:nvPr/>
        </p:nvSpPr>
        <p:spPr>
          <a:xfrm>
            <a:off x="438679" y="1686834"/>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500" b="1" i="0" u="none" strike="noStrike" kern="1200" cap="none" spc="0" normalizeH="0" baseline="0" noProof="0" dirty="0" smtClean="0">
                <a:ln>
                  <a:noFill/>
                </a:ln>
                <a:solidFill>
                  <a:srgbClr val="FF0000"/>
                </a:solidFill>
                <a:effectLst/>
                <a:uLnTx/>
                <a:uFillTx/>
                <a:latin typeface="Calibri"/>
                <a:ea typeface="+mn-ea"/>
                <a:cs typeface="+mn-cs"/>
              </a:rPr>
              <a:t>Outcome B – Key Points</a:t>
            </a:r>
          </a:p>
        </p:txBody>
      </p:sp>
      <p:grpSp>
        <p:nvGrpSpPr>
          <p:cNvPr id="23" name="Group 22"/>
          <p:cNvGrpSpPr/>
          <p:nvPr/>
        </p:nvGrpSpPr>
        <p:grpSpPr>
          <a:xfrm>
            <a:off x="47044" y="1433057"/>
            <a:ext cx="1506343" cy="269954"/>
            <a:chOff x="141352" y="1459269"/>
            <a:chExt cx="1506343" cy="269954"/>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435164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14400" y="3108960"/>
            <a:ext cx="7745514" cy="3631763"/>
          </a:xfrm>
          <a:prstGeom prst="rect">
            <a:avLst/>
          </a:prstGeom>
        </p:spPr>
        <p:txBody>
          <a:bodyPr wrap="square">
            <a:spAutoFit/>
          </a:bodyPr>
          <a:lstStyle/>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What </a:t>
            </a:r>
            <a:r>
              <a:rPr kumimoji="0" lang="en-US" sz="2500" b="0" i="0" u="none" strike="noStrike" kern="1200" cap="none" spc="0" normalizeH="0" baseline="0" noProof="0" dirty="0">
                <a:ln>
                  <a:noFill/>
                </a:ln>
                <a:solidFill>
                  <a:prstClr val="black"/>
                </a:solidFill>
                <a:effectLst/>
                <a:uLnTx/>
                <a:uFillTx/>
                <a:latin typeface="Calibri"/>
                <a:ea typeface="+mn-ea"/>
                <a:cs typeface="+mn-cs"/>
              </a:rPr>
              <a:t>do you think of the way Filip and Elaine handled the situation this time?</a:t>
            </a:r>
          </a:p>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Which </a:t>
            </a:r>
            <a:r>
              <a:rPr kumimoji="0" lang="en-US" sz="2500" b="0" i="0" u="none" strike="noStrike" kern="1200" cap="none" spc="0" normalizeH="0" baseline="0" noProof="0" dirty="0">
                <a:ln>
                  <a:noFill/>
                </a:ln>
                <a:solidFill>
                  <a:prstClr val="black"/>
                </a:solidFill>
                <a:effectLst/>
                <a:uLnTx/>
                <a:uFillTx/>
                <a:latin typeface="Calibri"/>
                <a:ea typeface="+mn-ea"/>
                <a:cs typeface="+mn-cs"/>
              </a:rPr>
              <a:t>of the leadership skills did they demonstrate?</a:t>
            </a:r>
          </a:p>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Describe </a:t>
            </a:r>
            <a:r>
              <a:rPr kumimoji="0" lang="en-US" sz="2500" b="0" i="0" u="none" strike="noStrike" kern="1200" cap="none" spc="0" normalizeH="0" baseline="0" noProof="0" dirty="0">
                <a:ln>
                  <a:noFill/>
                </a:ln>
                <a:solidFill>
                  <a:prstClr val="black"/>
                </a:solidFill>
                <a:effectLst/>
                <a:uLnTx/>
                <a:uFillTx/>
                <a:latin typeface="Calibri"/>
                <a:ea typeface="+mn-ea"/>
                <a:cs typeface="+mn-cs"/>
              </a:rPr>
              <a:t>a situation where a worker recognized and spoke up about a safety hazard. What safety leadership skills did they use? What was the outcome?</a:t>
            </a:r>
          </a:p>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How </a:t>
            </a:r>
            <a:r>
              <a:rPr kumimoji="0" lang="en-US" sz="2500" b="0" i="0" u="none" strike="noStrike" kern="1200" cap="none" spc="0" normalizeH="0" baseline="0" noProof="0" dirty="0">
                <a:ln>
                  <a:noFill/>
                </a:ln>
                <a:solidFill>
                  <a:prstClr val="black"/>
                </a:solidFill>
                <a:effectLst/>
                <a:uLnTx/>
                <a:uFillTx/>
                <a:latin typeface="Calibri"/>
                <a:ea typeface="+mn-ea"/>
                <a:cs typeface="+mn-cs"/>
              </a:rPr>
              <a:t>can you encourage others on your crews to use safety leadership skills</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8" name="Group 27"/>
          <p:cNvGrpSpPr/>
          <p:nvPr/>
        </p:nvGrpSpPr>
        <p:grpSpPr>
          <a:xfrm>
            <a:off x="47044" y="1433057"/>
            <a:ext cx="1506343" cy="269954"/>
            <a:chOff x="141352" y="1459269"/>
            <a:chExt cx="1506343" cy="269954"/>
          </a:xfrm>
        </p:grpSpPr>
        <p:sp>
          <p:nvSpPr>
            <p:cNvPr id="29" name="Rounded Rectangle 2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0" name="Group 49"/>
            <p:cNvGrpSpPr/>
            <p:nvPr/>
          </p:nvGrpSpPr>
          <p:grpSpPr>
            <a:xfrm>
              <a:off x="224715" y="1516377"/>
              <a:ext cx="101031" cy="146644"/>
              <a:chOff x="1524000" y="2971799"/>
              <a:chExt cx="838200" cy="1066800"/>
            </a:xfrm>
          </p:grpSpPr>
          <p:sp>
            <p:nvSpPr>
              <p:cNvPr id="32" name="Rectangle 3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3" name="Straight Connector 3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2</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Stormy</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18" name="Rounded Rectangle 17"/>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9"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15084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90"/>
            <a:ext cx="7699135"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ounded Rectangle 34"/>
          <p:cNvSpPr/>
          <p:nvPr/>
        </p:nvSpPr>
        <p:spPr>
          <a:xfrm>
            <a:off x="766014" y="1865649"/>
            <a:ext cx="7745315"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6" name="Table 35"/>
          <p:cNvGraphicFramePr>
            <a:graphicFrameLocks noGrp="1"/>
          </p:cNvGraphicFramePr>
          <p:nvPr>
            <p:extLst/>
          </p:nvPr>
        </p:nvGraphicFramePr>
        <p:xfrm>
          <a:off x="2577623" y="1970516"/>
          <a:ext cx="5649785" cy="140208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t>Ferris</a:t>
                      </a:r>
                    </a:p>
                    <a:p>
                      <a:r>
                        <a:rPr lang="en-US" sz="2000" b="1" dirty="0" smtClean="0"/>
                        <a:t>Ethan</a:t>
                      </a:r>
                    </a:p>
                    <a:p>
                      <a:r>
                        <a:rPr lang="en-US" sz="2000" b="1" dirty="0" smtClean="0"/>
                        <a:t>Emily</a:t>
                      </a:r>
                    </a:p>
                  </a:txBody>
                  <a:tcPr>
                    <a:solidFill>
                      <a:schemeClr val="bg1"/>
                    </a:solidFill>
                  </a:tcPr>
                </a:tc>
                <a:tc>
                  <a:txBody>
                    <a:bodyPr/>
                    <a:lstStyle/>
                    <a:p>
                      <a:r>
                        <a:rPr lang="en-US" sz="2000" b="0" i="1" kern="1200" dirty="0" smtClean="0">
                          <a:solidFill>
                            <a:schemeClr val="tx1"/>
                          </a:solidFill>
                          <a:latin typeface="+mn-lt"/>
                          <a:ea typeface="+mn-ea"/>
                          <a:cs typeface="+mn-cs"/>
                        </a:rPr>
                        <a:t>Alan’s Operators</a:t>
                      </a:r>
                      <a:r>
                        <a:rPr lang="en-US" sz="2000" b="0" i="1" kern="1200" baseline="0" dirty="0" smtClean="0">
                          <a:solidFill>
                            <a:schemeClr val="tx1"/>
                          </a:solidFill>
                          <a:latin typeface="+mn-lt"/>
                          <a:ea typeface="+mn-ea"/>
                          <a:cs typeface="+mn-cs"/>
                        </a:rPr>
                        <a:t> </a:t>
                      </a:r>
                      <a:r>
                        <a:rPr lang="en-US" sz="2000" b="0" i="0" kern="1200" baseline="0" dirty="0" smtClean="0">
                          <a:solidFill>
                            <a:schemeClr val="tx1"/>
                          </a:solidFill>
                          <a:latin typeface="+mn-lt"/>
                          <a:ea typeface="+mn-ea"/>
                          <a:cs typeface="+mn-cs"/>
                        </a:rPr>
                        <a:t>Foreman</a:t>
                      </a:r>
                    </a:p>
                    <a:p>
                      <a:r>
                        <a:rPr lang="en-US" sz="2000" b="0" i="1" kern="1200" dirty="0" smtClean="0">
                          <a:solidFill>
                            <a:schemeClr val="tx1"/>
                          </a:solidFill>
                          <a:latin typeface="+mn-lt"/>
                          <a:ea typeface="+mn-ea"/>
                          <a:cs typeface="+mn-cs"/>
                        </a:rPr>
                        <a:t>Alan’s Operators</a:t>
                      </a:r>
                      <a:r>
                        <a:rPr lang="en-US" sz="2000" b="0" i="1" kern="1200" baseline="0" dirty="0" smtClean="0">
                          <a:solidFill>
                            <a:schemeClr val="tx1"/>
                          </a:solidFill>
                          <a:latin typeface="+mn-lt"/>
                          <a:ea typeface="+mn-ea"/>
                          <a:cs typeface="+mn-cs"/>
                        </a:rPr>
                        <a:t> </a:t>
                      </a:r>
                      <a:r>
                        <a:rPr lang="en-US" sz="2000" b="0" i="0" kern="1200" baseline="0" dirty="0" smtClean="0">
                          <a:solidFill>
                            <a:schemeClr val="tx1"/>
                          </a:solidFill>
                          <a:latin typeface="+mn-lt"/>
                          <a:ea typeface="+mn-ea"/>
                          <a:cs typeface="+mn-cs"/>
                        </a:rPr>
                        <a:t>Experienced worker</a:t>
                      </a:r>
                    </a:p>
                    <a:p>
                      <a:r>
                        <a:rPr lang="en-US" sz="2000" b="0" i="1" kern="1200" dirty="0" smtClean="0">
                          <a:solidFill>
                            <a:schemeClr val="tx1"/>
                          </a:solidFill>
                          <a:latin typeface="+mn-lt"/>
                          <a:ea typeface="+mn-ea"/>
                          <a:cs typeface="+mn-cs"/>
                        </a:rPr>
                        <a:t>Alan’s Operators</a:t>
                      </a:r>
                      <a:r>
                        <a:rPr lang="en-US" sz="2000" b="0" i="1" kern="1200" baseline="0" dirty="0" smtClean="0">
                          <a:solidFill>
                            <a:schemeClr val="tx1"/>
                          </a:solidFill>
                          <a:latin typeface="+mn-lt"/>
                          <a:ea typeface="+mn-ea"/>
                          <a:cs typeface="+mn-cs"/>
                        </a:rPr>
                        <a:t> </a:t>
                      </a:r>
                      <a:r>
                        <a:rPr lang="en-US" sz="2000" b="0" i="0" kern="1200" baseline="0" dirty="0" smtClean="0">
                          <a:solidFill>
                            <a:schemeClr val="tx1"/>
                          </a:solidFill>
                          <a:latin typeface="+mn-lt"/>
                          <a:ea typeface="+mn-ea"/>
                          <a:cs typeface="+mn-cs"/>
                        </a:rPr>
                        <a:t>Experienced worker</a:t>
                      </a:r>
                    </a:p>
                  </a:txBody>
                  <a:tcPr>
                    <a:solidFill>
                      <a:schemeClr val="bg1"/>
                    </a:solidFill>
                  </a:tcPr>
                </a:tc>
                <a:extLst>
                  <a:ext uri="{0D108BD9-81ED-4DB2-BD59-A6C34878D82A}">
                    <a16:rowId xmlns:a16="http://schemas.microsoft.com/office/drawing/2014/main" val="10001"/>
                  </a:ext>
                </a:extLst>
              </a:tr>
            </a:tbl>
          </a:graphicData>
        </a:graphic>
      </p:graphicFrame>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36" y="2029599"/>
            <a:ext cx="1325423" cy="1574267"/>
          </a:xfrm>
          <a:prstGeom prst="rect">
            <a:avLst/>
          </a:prstGeom>
          <a:ln w="38100">
            <a:solidFill>
              <a:schemeClr val="accent1"/>
            </a:solidFill>
          </a:ln>
        </p:spPr>
      </p:pic>
      <p:grpSp>
        <p:nvGrpSpPr>
          <p:cNvPr id="4" name="Group 3"/>
          <p:cNvGrpSpPr/>
          <p:nvPr/>
        </p:nvGrpSpPr>
        <p:grpSpPr>
          <a:xfrm>
            <a:off x="2590800" y="4554006"/>
            <a:ext cx="3962400" cy="1701752"/>
            <a:chOff x="2577221" y="4526710"/>
            <a:chExt cx="3962400" cy="1701752"/>
          </a:xfrm>
        </p:grpSpPr>
        <p:grpSp>
          <p:nvGrpSpPr>
            <p:cNvPr id="50" name="Group 49"/>
            <p:cNvGrpSpPr/>
            <p:nvPr/>
          </p:nvGrpSpPr>
          <p:grpSpPr>
            <a:xfrm>
              <a:off x="2577221" y="4526710"/>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WATCH</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53" name="Picture 52"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p:cNvGrpSpPr/>
            <p:nvPr/>
          </p:nvGrpSpPr>
          <p:grpSpPr>
            <a:xfrm>
              <a:off x="5065787" y="4539386"/>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hlinkClick r:id="" action="ppaction://noaction"/>
            </p:cNvPr>
            <p:cNvSpPr/>
            <p:nvPr/>
          </p:nvSpPr>
          <p:spPr>
            <a:xfrm>
              <a:off x="2577221"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hlinkClick r:id="" action="ppaction://noaction"/>
            </p:cNvPr>
            <p:cNvSpPr/>
            <p:nvPr/>
          </p:nvSpPr>
          <p:spPr>
            <a:xfrm>
              <a:off x="5065787"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hlinkClick r:id="rId5" action="ppaction://hlinksldjump"/>
            </p:cNvPr>
            <p:cNvSpPr/>
            <p:nvPr/>
          </p:nvSpPr>
          <p:spPr>
            <a:xfrm>
              <a:off x="2577221"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hlinkClick r:id="rId6" action="ppaction://hlinksldjump"/>
            </p:cNvPr>
            <p:cNvSpPr/>
            <p:nvPr/>
          </p:nvSpPr>
          <p:spPr>
            <a:xfrm>
              <a:off x="5065787"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3" name="Rounded Rectangle 42"/>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pic>
        <p:nvPicPr>
          <p:cNvPr id="30" name="Picture 2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315111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098136"/>
            <a:ext cx="10518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Situation</a:t>
            </a:r>
            <a:endParaRPr kumimoji="0" lang="en-US" sz="1800" b="1" i="1"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2" name="Group 11"/>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3.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35936140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051891" cy="369332"/>
          </a:xfrm>
          <a:prstGeom prst="rect">
            <a:avLst/>
          </a:prstGeom>
          <a:noFill/>
        </p:spPr>
        <p:txBody>
          <a:bodyPr wrap="none" rtlCol="0">
            <a:spAutoFit/>
          </a:bodyPr>
          <a:lstStyle/>
          <a:p>
            <a:r>
              <a:rPr lang="en-US" b="1" i="1" dirty="0" smtClean="0">
                <a:solidFill>
                  <a:schemeClr val="tx1">
                    <a:lumMod val="75000"/>
                    <a:lumOff val="25000"/>
                  </a:schemeClr>
                </a:solidFill>
              </a:rPr>
              <a:t>Situation</a:t>
            </a:r>
            <a:endParaRPr lang="en-US" b="1" i="1" dirty="0">
              <a:solidFill>
                <a:schemeClr val="tx1">
                  <a:lumMod val="75000"/>
                  <a:lumOff val="25000"/>
                </a:schemeClr>
              </a:solidFill>
            </a:endParaRPr>
          </a:p>
        </p:txBody>
      </p:sp>
      <p:pic>
        <p:nvPicPr>
          <p:cNvPr id="17" name="Picture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5" name="Group 24"/>
          <p:cNvGrpSpPr/>
          <p:nvPr/>
        </p:nvGrpSpPr>
        <p:grpSpPr>
          <a:xfrm>
            <a:off x="35272" y="1434291"/>
            <a:ext cx="1863994" cy="270070"/>
            <a:chOff x="131827" y="1945885"/>
            <a:chExt cx="1863994" cy="270070"/>
          </a:xfrm>
        </p:grpSpPr>
        <p:grpSp>
          <p:nvGrpSpPr>
            <p:cNvPr id="26" name="Group 8"/>
            <p:cNvGrpSpPr/>
            <p:nvPr/>
          </p:nvGrpSpPr>
          <p:grpSpPr>
            <a:xfrm>
              <a:off x="131827" y="1945885"/>
              <a:ext cx="275595" cy="260545"/>
              <a:chOff x="1227110" y="1752600"/>
              <a:chExt cx="1473834" cy="1319744"/>
            </a:xfrm>
          </p:grpSpPr>
          <p:sp>
            <p:nvSpPr>
              <p:cNvPr id="28" name="Rounded Rectangle 2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7" name="Rounded Rectangle 26"/>
            <p:cNvSpPr/>
            <p:nvPr/>
          </p:nvSpPr>
          <p:spPr>
            <a:xfrm>
              <a:off x="501581" y="1946001"/>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a:t>
              </a:r>
              <a:r>
                <a:rPr lang="en-US" sz="1400" b="1" dirty="0">
                  <a:solidFill>
                    <a:schemeClr val="bg2">
                      <a:lumMod val="10000"/>
                    </a:schemeClr>
                  </a:solidFill>
                </a:rPr>
                <a:t>Fritz’s Shortcut</a:t>
              </a:r>
            </a:p>
          </p:txBody>
        </p:sp>
      </p:grpSp>
    </p:spTree>
    <p:extLst>
      <p:ext uri="{BB962C8B-B14F-4D97-AF65-F5344CB8AC3E}">
        <p14:creationId xmlns:p14="http://schemas.microsoft.com/office/powerpoint/2010/main" val="169510779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914400" y="3200400"/>
            <a:ext cx="6518652" cy="2339102"/>
          </a:xfrm>
          <a:prstGeom prst="rect">
            <a:avLst/>
          </a:prstGeom>
        </p:spPr>
        <p:txBody>
          <a:bodyPr wrap="square">
            <a:spAutoFit/>
          </a:bodyPr>
          <a:lstStyle/>
          <a:p>
            <a:pPr marL="457200" indent="-457200">
              <a:buFont typeface="+mj-lt"/>
              <a:buAutoNum type="arabicPeriod"/>
            </a:pPr>
            <a:r>
              <a:rPr lang="en-US" sz="2400" dirty="0" smtClean="0"/>
              <a:t>What are your thoughts on Ferris’s decision to go ahead with the lift?</a:t>
            </a:r>
          </a:p>
          <a:p>
            <a:pPr marL="457200" indent="-457200">
              <a:buFont typeface="+mj-lt"/>
              <a:buAutoNum type="arabicPeriod"/>
            </a:pPr>
            <a:r>
              <a:rPr lang="en-US" sz="2400" dirty="0"/>
              <a:t>Keeping in mind the </a:t>
            </a:r>
            <a:r>
              <a:rPr lang="en-US" sz="2400" dirty="0" smtClean="0"/>
              <a:t>leadership </a:t>
            </a:r>
            <a:r>
              <a:rPr lang="en-US" sz="2400" dirty="0"/>
              <a:t>skills, what can Ferris do to demonstrate safety leadership?</a:t>
            </a:r>
          </a:p>
          <a:p>
            <a:pPr marL="457200" indent="-457200">
              <a:buFont typeface="+mj-lt"/>
              <a:buAutoNum type="arabicPeriod"/>
            </a:pPr>
            <a:endParaRPr lang="en-US" sz="2400" dirty="0"/>
          </a:p>
          <a:p>
            <a:pPr marL="457200" lvl="0" indent="-457200">
              <a:buFont typeface="+mj-lt"/>
              <a:buAutoNum type="arabicPeriod"/>
            </a:pPr>
            <a:endParaRPr lang="en-US" sz="2500" dirty="0"/>
          </a:p>
        </p:txBody>
      </p:sp>
      <p:grpSp>
        <p:nvGrpSpPr>
          <p:cNvPr id="13" name="Group 12"/>
          <p:cNvGrpSpPr/>
          <p:nvPr/>
        </p:nvGrpSpPr>
        <p:grpSpPr>
          <a:xfrm>
            <a:off x="49746" y="1430318"/>
            <a:ext cx="1515868" cy="270070"/>
            <a:chOff x="131827" y="1945885"/>
            <a:chExt cx="1515868" cy="270070"/>
          </a:xfrm>
        </p:grpSpPr>
        <p:grpSp>
          <p:nvGrpSpPr>
            <p:cNvPr id="17"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8" name="Picture 27"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3" name="Picture 2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2" name="Group 11"/>
          <p:cNvGrpSpPr/>
          <p:nvPr/>
        </p:nvGrpSpPr>
        <p:grpSpPr>
          <a:xfrm>
            <a:off x="914400" y="2011680"/>
            <a:ext cx="7373349" cy="1034153"/>
            <a:chOff x="1041189" y="1989252"/>
            <a:chExt cx="7373349" cy="1034153"/>
          </a:xfrm>
        </p:grpSpPr>
        <p:sp>
          <p:nvSpPr>
            <p:cNvPr id="14" name="Rounded Rectangle 1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5" name="Picture 2"/>
            <p:cNvPicPr>
              <a:picLocks noChangeAspect="1" noChangeArrowheads="1"/>
            </p:cNvPicPr>
            <p:nvPr/>
          </p:nvPicPr>
          <p:blipFill>
            <a:blip r:embed="rId6"/>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22889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278" y="6073319"/>
            <a:ext cx="12444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Outcome A</a:t>
            </a:r>
            <a:endParaRPr kumimoji="0" lang="en-US" sz="1800" b="1" i="1"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3" name="Group 12"/>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Picture 21"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5" name="Picture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9700929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200400"/>
            <a:ext cx="7748603" cy="2169825"/>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What </a:t>
            </a:r>
            <a:r>
              <a:rPr kumimoji="0" lang="en-US" sz="2500" b="0" i="0" u="none" strike="noStrike" kern="1200" cap="none" spc="0" normalizeH="0" baseline="0" noProof="0" dirty="0">
                <a:ln>
                  <a:noFill/>
                </a:ln>
                <a:solidFill>
                  <a:prstClr val="black"/>
                </a:solidFill>
                <a:effectLst/>
                <a:uLnTx/>
                <a:uFillTx/>
                <a:latin typeface="Calibri"/>
                <a:ea typeface="+mn-ea"/>
                <a:cs typeface="+mn-cs"/>
              </a:rPr>
              <a:t>do you think about how Ferris handled this situation? </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How </a:t>
            </a:r>
            <a:r>
              <a:rPr kumimoji="0" lang="en-US" sz="2500" b="0" i="0" u="none" strike="noStrike" kern="1200" cap="none" spc="0" normalizeH="0" baseline="0" noProof="0" dirty="0">
                <a:ln>
                  <a:noFill/>
                </a:ln>
                <a:solidFill>
                  <a:prstClr val="black"/>
                </a:solidFill>
                <a:effectLst/>
                <a:uLnTx/>
                <a:uFillTx/>
                <a:latin typeface="Calibri"/>
                <a:ea typeface="+mn-ea"/>
                <a:cs typeface="+mn-cs"/>
              </a:rPr>
              <a:t>might his decision to go ahead with the lift affect the likelihood that Emily and Ethan will feel comfortable raising safety issues in the future</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49746" y="1430318"/>
            <a:ext cx="1515868" cy="270070"/>
            <a:chOff x="131827" y="1945885"/>
            <a:chExt cx="1515868" cy="270070"/>
          </a:xfrm>
        </p:grpSpPr>
        <p:grpSp>
          <p:nvGrpSpPr>
            <p:cNvPr id="15" name="Group 8"/>
            <p:cNvGrpSpPr/>
            <p:nvPr/>
          </p:nvGrpSpPr>
          <p:grpSpPr>
            <a:xfrm>
              <a:off x="131827" y="1945885"/>
              <a:ext cx="275595" cy="260545"/>
              <a:chOff x="1227110" y="1752600"/>
              <a:chExt cx="1473834" cy="1319744"/>
            </a:xfrm>
          </p:grpSpPr>
          <p:sp>
            <p:nvSpPr>
              <p:cNvPr id="19" name="Rounded Rectangle 1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cture 19"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3" name="Picture 2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1" name="Group 10"/>
          <p:cNvGrpSpPr/>
          <p:nvPr/>
        </p:nvGrpSpPr>
        <p:grpSpPr>
          <a:xfrm>
            <a:off x="914400" y="2011680"/>
            <a:ext cx="7404147" cy="1034153"/>
            <a:chOff x="1194554" y="1913052"/>
            <a:chExt cx="7404147" cy="1034153"/>
          </a:xfrm>
        </p:grpSpPr>
        <p:sp>
          <p:nvSpPr>
            <p:cNvPr id="12" name="Rounded Rectangle 11"/>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3" name="Picture 2"/>
            <p:cNvPicPr>
              <a:picLocks noChangeAspect="1" noChangeArrowheads="1"/>
            </p:cNvPicPr>
            <p:nvPr/>
          </p:nvPicPr>
          <p:blipFill>
            <a:blip r:embed="rId6"/>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98450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92089" y="6089871"/>
            <a:ext cx="12348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Outcome B</a:t>
            </a:r>
            <a:endParaRPr kumimoji="0" lang="en-US" sz="1800" b="1" i="1"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4" name="Group 13"/>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5" name="Picture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8469323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914400" y="3200400"/>
            <a:ext cx="7831730" cy="178510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Which of the leadership skills did Ferris demonstrate this time?</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Describe how this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ending </a:t>
            </a:r>
            <a:r>
              <a:rPr kumimoji="0" lang="en-US" sz="2500" b="0" i="0" u="none" strike="noStrike" kern="1200" cap="none" spc="0" normalizeH="0" baseline="0" noProof="0" dirty="0">
                <a:ln>
                  <a:noFill/>
                </a:ln>
                <a:solidFill>
                  <a:prstClr val="black"/>
                </a:solidFill>
                <a:effectLst/>
                <a:uLnTx/>
                <a:uFillTx/>
                <a:latin typeface="Calibri"/>
                <a:ea typeface="+mn-ea"/>
                <a:cs typeface="+mn-cs"/>
              </a:rPr>
              <a:t>differed from the first one and what the impact might be on the crew.</a:t>
            </a:r>
          </a:p>
        </p:txBody>
      </p:sp>
      <p:grpSp>
        <p:nvGrpSpPr>
          <p:cNvPr id="13" name="Group 12"/>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a:t>
              </a:r>
              <a:r>
                <a:rPr kumimoji="0" lang="en-US" sz="1400" b="1" i="0" u="none" strike="noStrike" kern="1200" cap="none" spc="0" normalizeH="0" noProof="0" dirty="0" smtClean="0">
                  <a:ln>
                    <a:noFill/>
                  </a:ln>
                  <a:solidFill>
                    <a:srgbClr val="EEECE1">
                      <a:lumMod val="10000"/>
                    </a:srgbClr>
                  </a:solidFill>
                  <a:effectLst/>
                  <a:uLnTx/>
                  <a:uFillTx/>
                  <a:latin typeface="Calibri"/>
                  <a:ea typeface="+mn-ea"/>
                  <a:cs typeface="+mn-cs"/>
                </a:rPr>
                <a:t> </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2" name="Picture 2"/>
          <p:cNvPicPr>
            <a:picLocks noChangeAspect="1" noChangeArrowheads="1"/>
          </p:cNvPicPr>
          <p:nvPr/>
        </p:nvPicPr>
        <p:blipFill>
          <a:blip r:embed="rId7"/>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911004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500" b="1" i="0" u="none" strike="noStrike" kern="1200" cap="none" spc="0" normalizeH="0" baseline="0" noProof="0" dirty="0" smtClean="0">
                <a:ln>
                  <a:noFill/>
                </a:ln>
                <a:solidFill>
                  <a:srgbClr val="FF0000"/>
                </a:solidFill>
                <a:effectLst/>
                <a:uLnTx/>
                <a:uFillTx/>
                <a:latin typeface="Calibri"/>
                <a:ea typeface="+mn-ea"/>
                <a:cs typeface="+mn-cs"/>
              </a:rPr>
              <a:t>Situation – Key Points</a:t>
            </a:r>
          </a:p>
        </p:txBody>
      </p:sp>
      <p:sp>
        <p:nvSpPr>
          <p:cNvPr id="17" name="Rectangle 16"/>
          <p:cNvSpPr/>
          <p:nvPr/>
        </p:nvSpPr>
        <p:spPr>
          <a:xfrm>
            <a:off x="300017" y="2257147"/>
            <a:ext cx="8597800" cy="4093428"/>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Operating engineers Ethan and Emily, their foreman Ferris, and some ironworkers are at the Cain Building parking lot checking out a trailer loaded with mounting structures needed to build solar carports.</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Ferris’s lift plan involves using a crane with a load and capacity big enough to lift the materials, but the GC needed that crane on another jobsite and the only one available to rent is smaller with less capacity.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When an ironworker reminds </a:t>
            </a:r>
            <a:r>
              <a:rPr kumimoji="0" lang="en-US" sz="2500" b="0" i="0" u="none" strike="noStrike" kern="1200" cap="none" spc="0" normalizeH="0" baseline="0" noProof="0" dirty="0">
                <a:ln>
                  <a:noFill/>
                </a:ln>
                <a:solidFill>
                  <a:prstClr val="black"/>
                </a:solidFill>
                <a:effectLst/>
                <a:uLnTx/>
                <a:uFillTx/>
                <a:latin typeface="Calibri"/>
                <a:ea typeface="+mn-ea"/>
                <a:cs typeface="+mn-cs"/>
              </a:rPr>
              <a:t>him they’re behind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schedule, Ferris feels pressured and decides to use the smaller crane.</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25"/>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574160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914400" y="3200400"/>
            <a:ext cx="6518652" cy="2400657"/>
          </a:xfrm>
          <a:prstGeom prst="rect">
            <a:avLst/>
          </a:prstGeom>
        </p:spPr>
        <p:txBody>
          <a:bodyPr wrap="square">
            <a:spAutoFit/>
          </a:bodyPr>
          <a:lstStyle/>
          <a:p>
            <a:pPr marL="457200" indent="-457200">
              <a:buFont typeface="+mj-lt"/>
              <a:buAutoNum type="arabicPeriod"/>
            </a:pPr>
            <a:r>
              <a:rPr lang="en-US" sz="2500" dirty="0"/>
              <a:t>What are your thoughts on Ferris’s decision to go ahead with the lift?</a:t>
            </a:r>
          </a:p>
          <a:p>
            <a:pPr marL="457200" indent="-457200">
              <a:buFont typeface="+mj-lt"/>
              <a:buAutoNum type="arabicPeriod"/>
            </a:pPr>
            <a:r>
              <a:rPr lang="en-US" sz="2500" dirty="0"/>
              <a:t>Keeping in mind </a:t>
            </a:r>
            <a:r>
              <a:rPr lang="en-US" sz="2500" dirty="0" smtClean="0"/>
              <a:t>the </a:t>
            </a:r>
            <a:r>
              <a:rPr lang="en-US" sz="2500" dirty="0"/>
              <a:t>leadership skills, what can Ferris do to demonstrate safety leadership?</a:t>
            </a:r>
          </a:p>
          <a:p>
            <a:pPr marL="457200" indent="-457200">
              <a:buFont typeface="+mj-lt"/>
              <a:buAutoNum type="arabicPeriod"/>
            </a:pPr>
            <a:endParaRPr lang="en-US" sz="2500" dirty="0"/>
          </a:p>
        </p:txBody>
      </p:sp>
      <p:pic>
        <p:nvPicPr>
          <p:cNvPr id="23" name="Picture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2" name="Group 11"/>
          <p:cNvGrpSpPr/>
          <p:nvPr/>
        </p:nvGrpSpPr>
        <p:grpSpPr>
          <a:xfrm>
            <a:off x="47044" y="1433057"/>
            <a:ext cx="1506343" cy="269954"/>
            <a:chOff x="141352" y="1459269"/>
            <a:chExt cx="1506343" cy="269954"/>
          </a:xfrm>
        </p:grpSpPr>
        <p:sp>
          <p:nvSpPr>
            <p:cNvPr id="14" name="Rounded Rectangle 1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 name="Group 49"/>
            <p:cNvGrpSpPr/>
            <p:nvPr/>
          </p:nvGrpSpPr>
          <p:grpSpPr>
            <a:xfrm>
              <a:off x="224715" y="1516377"/>
              <a:ext cx="101031" cy="146644"/>
              <a:chOff x="1524000" y="2971799"/>
              <a:chExt cx="838200" cy="1066800"/>
            </a:xfrm>
          </p:grpSpPr>
          <p:sp>
            <p:nvSpPr>
              <p:cNvPr id="24" name="Rectangle 2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5" name="Straight Connector 2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grpSp>
        <p:nvGrpSpPr>
          <p:cNvPr id="20" name="Group 19"/>
          <p:cNvGrpSpPr/>
          <p:nvPr/>
        </p:nvGrpSpPr>
        <p:grpSpPr>
          <a:xfrm>
            <a:off x="914400" y="2011680"/>
            <a:ext cx="7373349" cy="1034153"/>
            <a:chOff x="1041189" y="1989252"/>
            <a:chExt cx="7373349" cy="1034153"/>
          </a:xfrm>
        </p:grpSpPr>
        <p:sp>
          <p:nvSpPr>
            <p:cNvPr id="21" name="Rounded Rectangle 20"/>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28" name="Picture 2"/>
            <p:cNvPicPr>
              <a:picLocks noChangeAspect="1" noChangeArrowheads="1"/>
            </p:cNvPicPr>
            <p:nvPr/>
          </p:nvPicPr>
          <p:blipFill>
            <a:blip r:embed="rId5"/>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7059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3708708"/>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Ferris asks Ethan and Emily to get the slings and attach them to the mounting structure.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Emily says she’s worried the crane may be too small to do the lift safely. Ferris responds defensively, saying he’s sure it will be fine.</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As Ferris starts the lift and extends the boom, he feels the bed of the crane begin to shift and the outrigger starts lifting off the ground. Luckily, he’s able to retract the boom just in time to prevent a possible disaster.</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438679" y="1575823"/>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500" b="1" i="0" u="none" strike="noStrike" kern="1200" cap="none" spc="0" normalizeH="0" baseline="0" noProof="0" dirty="0" smtClean="0">
                <a:ln>
                  <a:noFill/>
                </a:ln>
                <a:solidFill>
                  <a:srgbClr val="FF0000"/>
                </a:solidFill>
                <a:effectLst/>
                <a:uLnTx/>
                <a:uFillTx/>
                <a:latin typeface="Calibri"/>
                <a:ea typeface="+mn-ea"/>
                <a:cs typeface="+mn-cs"/>
              </a:rPr>
              <a:t>Outcome A – Key Points</a:t>
            </a:r>
          </a:p>
        </p:txBody>
      </p:sp>
      <p:grpSp>
        <p:nvGrpSpPr>
          <p:cNvPr id="28" name="Group 27"/>
          <p:cNvGrpSpPr/>
          <p:nvPr/>
        </p:nvGrpSpPr>
        <p:grpSpPr>
          <a:xfrm>
            <a:off x="47044" y="1433057"/>
            <a:ext cx="1506343" cy="269954"/>
            <a:chOff x="141352" y="1459269"/>
            <a:chExt cx="1506343" cy="269954"/>
          </a:xfrm>
        </p:grpSpPr>
        <p:sp>
          <p:nvSpPr>
            <p:cNvPr id="29" name="Rounded Rectangle 2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0" name="Group 49"/>
            <p:cNvGrpSpPr/>
            <p:nvPr/>
          </p:nvGrpSpPr>
          <p:grpSpPr>
            <a:xfrm>
              <a:off x="224715" y="1516377"/>
              <a:ext cx="101031" cy="146644"/>
              <a:chOff x="1524000" y="2971799"/>
              <a:chExt cx="838200" cy="1066800"/>
            </a:xfrm>
          </p:grpSpPr>
          <p:sp>
            <p:nvSpPr>
              <p:cNvPr id="32" name="Rectangle 3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3" name="Straight Connector 3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2932787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200400"/>
            <a:ext cx="7876309" cy="224676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What </a:t>
            </a:r>
            <a:r>
              <a:rPr kumimoji="0" lang="en-US" sz="2600" b="0" i="0" u="none" strike="noStrike" kern="1200" cap="none" spc="0" normalizeH="0" baseline="0" noProof="0" dirty="0">
                <a:ln>
                  <a:noFill/>
                </a:ln>
                <a:solidFill>
                  <a:prstClr val="black"/>
                </a:solidFill>
                <a:effectLst/>
                <a:uLnTx/>
                <a:uFillTx/>
                <a:latin typeface="Calibri"/>
                <a:ea typeface="+mn-ea"/>
                <a:cs typeface="+mn-cs"/>
              </a:rPr>
              <a:t>do you think about how Ferris handled this situation? </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How </a:t>
            </a:r>
            <a:r>
              <a:rPr kumimoji="0" lang="en-US" sz="2600" b="0" i="0" u="none" strike="noStrike" kern="1200" cap="none" spc="0" normalizeH="0" baseline="0" noProof="0" dirty="0">
                <a:ln>
                  <a:noFill/>
                </a:ln>
                <a:solidFill>
                  <a:prstClr val="black"/>
                </a:solidFill>
                <a:effectLst/>
                <a:uLnTx/>
                <a:uFillTx/>
                <a:latin typeface="Calibri"/>
                <a:ea typeface="+mn-ea"/>
                <a:cs typeface="+mn-cs"/>
              </a:rPr>
              <a:t>might his decision to go ahead with the lift affect the likelihood that Emily and Ethan will feel comfortable raising safety issues in the future</a:t>
            </a: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25"/>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3" name="Picture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9" name="Group 18"/>
          <p:cNvGrpSpPr/>
          <p:nvPr/>
        </p:nvGrpSpPr>
        <p:grpSpPr>
          <a:xfrm>
            <a:off x="914400" y="2011680"/>
            <a:ext cx="7404147" cy="1034153"/>
            <a:chOff x="1194554" y="1913052"/>
            <a:chExt cx="7404147" cy="1034153"/>
          </a:xfrm>
        </p:grpSpPr>
        <p:sp>
          <p:nvSpPr>
            <p:cNvPr id="20" name="Rounded Rectangle 19"/>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21" name="Picture 2"/>
            <p:cNvPicPr>
              <a:picLocks noChangeAspect="1" noChangeArrowheads="1"/>
            </p:cNvPicPr>
            <p:nvPr/>
          </p:nvPicPr>
          <p:blipFill>
            <a:blip r:embed="rId5"/>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7570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364625"/>
            <a:ext cx="8584351" cy="4093428"/>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When Ferris </a:t>
            </a:r>
            <a:r>
              <a:rPr kumimoji="0" lang="en-US" sz="2500" b="0" i="0" u="none" strike="noStrike" kern="1200" cap="none" spc="0" normalizeH="0" baseline="0" noProof="0" dirty="0">
                <a:ln>
                  <a:noFill/>
                </a:ln>
                <a:solidFill>
                  <a:prstClr val="black"/>
                </a:solidFill>
                <a:effectLst/>
                <a:uLnTx/>
                <a:uFillTx/>
                <a:latin typeface="Calibri"/>
                <a:ea typeface="+mn-ea"/>
                <a:cs typeface="+mn-cs"/>
              </a:rPr>
              <a:t>asks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his crew to </a:t>
            </a:r>
            <a:r>
              <a:rPr kumimoji="0" lang="en-US" sz="2500" b="0" i="0" u="none" strike="noStrike" kern="1200" cap="none" spc="0" normalizeH="0" baseline="0" noProof="0" dirty="0">
                <a:ln>
                  <a:noFill/>
                </a:ln>
                <a:solidFill>
                  <a:prstClr val="black"/>
                </a:solidFill>
                <a:effectLst/>
                <a:uLnTx/>
                <a:uFillTx/>
                <a:latin typeface="Calibri"/>
                <a:ea typeface="+mn-ea"/>
                <a:cs typeface="+mn-cs"/>
              </a:rPr>
              <a:t>get the slings and attach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them to the mounting structure, he hears Emily say she’s </a:t>
            </a:r>
            <a:r>
              <a:rPr kumimoji="0" lang="en-US" sz="2500" b="0" i="0" u="none" strike="noStrike" kern="1200" cap="none" spc="0" normalizeH="0" baseline="0" noProof="0" dirty="0">
                <a:ln>
                  <a:noFill/>
                </a:ln>
                <a:solidFill>
                  <a:prstClr val="black"/>
                </a:solidFill>
                <a:effectLst/>
                <a:uLnTx/>
                <a:uFillTx/>
                <a:latin typeface="Calibri"/>
                <a:ea typeface="+mn-ea"/>
                <a:cs typeface="+mn-cs"/>
              </a:rPr>
              <a:t>worried the crane may be too small to do the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lift safety.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He realizes that if he ignores her comment, </a:t>
            </a:r>
            <a:r>
              <a:rPr kumimoji="0" lang="en-US" sz="2500" b="0" i="0" u="none" strike="noStrike" kern="1200" cap="none" spc="0" normalizeH="0" baseline="0" noProof="0" dirty="0">
                <a:ln>
                  <a:noFill/>
                </a:ln>
                <a:solidFill>
                  <a:prstClr val="black"/>
                </a:solidFill>
                <a:effectLst/>
                <a:uLnTx/>
                <a:uFillTx/>
                <a:latin typeface="Calibri"/>
                <a:ea typeface="+mn-ea"/>
                <a:cs typeface="+mn-cs"/>
              </a:rPr>
              <a:t>his role as a safety leader will be greatly weaken </a:t>
            </a: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and his expectation that his crew voice safety concerns will be meaningless.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n-US" sz="2500" b="0" i="0" u="none" strike="noStrike" kern="1200" cap="none" spc="0" normalizeH="0" baseline="0" noProof="0" dirty="0" smtClean="0">
                <a:ln>
                  <a:noFill/>
                </a:ln>
                <a:solidFill>
                  <a:prstClr val="black"/>
                </a:solidFill>
                <a:effectLst/>
                <a:uLnTx/>
                <a:uFillTx/>
                <a:latin typeface="Calibri"/>
                <a:ea typeface="+mn-ea"/>
                <a:cs typeface="+mn-cs"/>
              </a:rPr>
              <a:t>Ferris decides not to use the smaller crane and tells the crew that although the GC may not be happy, he is going to postpone the lift. He thanks Emily for having the courage to speak up about her concern. </a:t>
            </a: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23"/>
          <p:cNvSpPr/>
          <p:nvPr/>
        </p:nvSpPr>
        <p:spPr>
          <a:xfrm>
            <a:off x="438679" y="1575823"/>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500" b="1" i="0" u="none" strike="noStrike" kern="1200" cap="none" spc="0" normalizeH="0" baseline="0" noProof="0" dirty="0" smtClean="0">
                <a:ln>
                  <a:noFill/>
                </a:ln>
                <a:solidFill>
                  <a:srgbClr val="FF0000"/>
                </a:solidFill>
                <a:effectLst/>
                <a:uLnTx/>
                <a:uFillTx/>
                <a:latin typeface="Calibri"/>
                <a:ea typeface="+mn-ea"/>
                <a:cs typeface="+mn-cs"/>
              </a:rPr>
              <a:t>Outcome B – Key Points</a:t>
            </a:r>
          </a:p>
        </p:txBody>
      </p:sp>
      <p:grpSp>
        <p:nvGrpSpPr>
          <p:cNvPr id="25" name="Group 24"/>
          <p:cNvGrpSpPr/>
          <p:nvPr/>
        </p:nvGrpSpPr>
        <p:grpSpPr>
          <a:xfrm>
            <a:off x="47044" y="1433057"/>
            <a:ext cx="1506343" cy="269954"/>
            <a:chOff x="141352" y="1459269"/>
            <a:chExt cx="1506343" cy="269954"/>
          </a:xfrm>
        </p:grpSpPr>
        <p:sp>
          <p:nvSpPr>
            <p:cNvPr id="26" name="Rounded Rectangle 2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7"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EEECE1">
                      <a:lumMod val="10000"/>
                    </a:srgbClr>
                  </a:solidFill>
                  <a:latin typeface="Calibri"/>
                </a:rPr>
                <a:t>3. </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978168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200400"/>
            <a:ext cx="7555965" cy="1785104"/>
          </a:xfrm>
          <a:prstGeom prst="rect">
            <a:avLst/>
          </a:prstGeom>
        </p:spPr>
        <p:txBody>
          <a:bodyPr wrap="square">
            <a:spAutoFit/>
          </a:bodyPr>
          <a:lstStyle/>
          <a:p>
            <a:pPr marL="457200" indent="-457200">
              <a:spcAft>
                <a:spcPts val="1200"/>
              </a:spcAft>
              <a:buFont typeface="+mj-lt"/>
              <a:buAutoNum type="arabicPeriod"/>
            </a:pPr>
            <a:r>
              <a:rPr lang="en-US" sz="2500" dirty="0" smtClean="0"/>
              <a:t>How </a:t>
            </a:r>
            <a:r>
              <a:rPr lang="en-US" sz="2500" dirty="0"/>
              <a:t>often have you felt pressured to get a job done at the cost of safety?  What did you do? </a:t>
            </a:r>
            <a:endParaRPr lang="en-US" sz="2500" dirty="0" smtClean="0"/>
          </a:p>
          <a:p>
            <a:pPr marL="457200" lvl="0" indent="-457200">
              <a:spcAft>
                <a:spcPts val="1200"/>
              </a:spcAft>
              <a:buFont typeface="+mj-lt"/>
              <a:buAutoNum type="arabicPeriod"/>
            </a:pPr>
            <a:r>
              <a:rPr lang="en-US" sz="2500" dirty="0"/>
              <a:t>Keeping </a:t>
            </a:r>
            <a:r>
              <a:rPr lang="en-US" sz="2500" dirty="0" smtClean="0"/>
              <a:t>in mind the leadership skills, </a:t>
            </a:r>
            <a:r>
              <a:rPr lang="en-US" sz="2500" dirty="0"/>
              <a:t>what do you think Fritz should do next? </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2" name="Group 21"/>
          <p:cNvGrpSpPr/>
          <p:nvPr/>
        </p:nvGrpSpPr>
        <p:grpSpPr>
          <a:xfrm>
            <a:off x="35272" y="1434291"/>
            <a:ext cx="1863994" cy="270070"/>
            <a:chOff x="131827" y="1945885"/>
            <a:chExt cx="1863994" cy="270070"/>
          </a:xfrm>
        </p:grpSpPr>
        <p:grpSp>
          <p:nvGrpSpPr>
            <p:cNvPr id="23" name="Group 8"/>
            <p:cNvGrpSpPr/>
            <p:nvPr/>
          </p:nvGrpSpPr>
          <p:grpSpPr>
            <a:xfrm>
              <a:off x="131827" y="1945885"/>
              <a:ext cx="275595" cy="260545"/>
              <a:chOff x="1227110" y="1752600"/>
              <a:chExt cx="1473834" cy="1319744"/>
            </a:xfrm>
          </p:grpSpPr>
          <p:sp>
            <p:nvSpPr>
              <p:cNvPr id="26" name="Rounded Rectangle 2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1" y="1946001"/>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a:t>
              </a:r>
              <a:r>
                <a:rPr lang="en-US" sz="1400" b="1" dirty="0">
                  <a:solidFill>
                    <a:schemeClr val="bg2">
                      <a:lumMod val="10000"/>
                    </a:schemeClr>
                  </a:solidFill>
                </a:rPr>
                <a:t>Fritz’s Shortcut</a:t>
              </a:r>
            </a:p>
          </p:txBody>
        </p:sp>
      </p:grpSp>
      <p:grpSp>
        <p:nvGrpSpPr>
          <p:cNvPr id="11" name="Group 10"/>
          <p:cNvGrpSpPr/>
          <p:nvPr/>
        </p:nvGrpSpPr>
        <p:grpSpPr>
          <a:xfrm>
            <a:off x="914400" y="2011680"/>
            <a:ext cx="7373349" cy="1034153"/>
            <a:chOff x="1041189" y="1989252"/>
            <a:chExt cx="7373349" cy="1034153"/>
          </a:xfrm>
        </p:grpSpPr>
        <p:sp>
          <p:nvSpPr>
            <p:cNvPr id="12" name="Rounded Rectangle 11"/>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3" name="Picture 2"/>
            <p:cNvPicPr>
              <a:picLocks noChangeAspect="1" noChangeArrowheads="1"/>
            </p:cNvPicPr>
            <p:nvPr/>
          </p:nvPicPr>
          <p:blipFill>
            <a:blip r:embed="rId6"/>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909757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200400"/>
            <a:ext cx="7686256" cy="184665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Which of the leadership skills did Ferris demonstrate this time?</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Describe how this ending differed from the first one and what the impact might be on the crew.</a:t>
            </a:r>
          </a:p>
        </p:txBody>
      </p:sp>
      <p:grpSp>
        <p:nvGrpSpPr>
          <p:cNvPr id="27" name="Group 26"/>
          <p:cNvGrpSpPr/>
          <p:nvPr/>
        </p:nvGrpSpPr>
        <p:grpSpPr>
          <a:xfrm>
            <a:off x="47044" y="1433057"/>
            <a:ext cx="1506343" cy="269954"/>
            <a:chOff x="141352" y="1459269"/>
            <a:chExt cx="1506343" cy="269954"/>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9" name="Group 49"/>
            <p:cNvGrpSpPr/>
            <p:nvPr/>
          </p:nvGrpSpPr>
          <p:grpSpPr>
            <a:xfrm>
              <a:off x="224715" y="1516377"/>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EEECE1">
                      <a:lumMod val="10000"/>
                    </a:srgbClr>
                  </a:solidFill>
                  <a:latin typeface="Calibri"/>
                </a:rPr>
                <a:t>3</a:t>
              </a:r>
              <a:r>
                <a:rPr kumimoji="0" lang="en-US" sz="1400" b="1" i="0" u="none" strike="noStrike" kern="1200" cap="none" spc="0" normalizeH="0" baseline="0" noProof="0" dirty="0" smtClean="0">
                  <a:ln>
                    <a:noFill/>
                  </a:ln>
                  <a:solidFill>
                    <a:srgbClr val="EEECE1">
                      <a:lumMod val="10000"/>
                    </a:srgbClr>
                  </a:solidFill>
                  <a:effectLst/>
                  <a:uLnTx/>
                  <a:uFillTx/>
                  <a:latin typeface="Calibri"/>
                  <a:ea typeface="+mn-ea"/>
                  <a:cs typeface="+mn-cs"/>
                </a:rPr>
                <a:t>. Oh Solar</a:t>
              </a:r>
              <a:endParaRPr kumimoji="0" lang="en-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18" name="Rounded Rectangle 17"/>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9"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41521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406857" y="1828800"/>
            <a:ext cx="6594143" cy="20864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1295400" y="1799759"/>
            <a:ext cx="6633695" cy="196702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nvPr>
        </p:nvGraphicFramePr>
        <p:xfrm>
          <a:off x="3285668" y="1966456"/>
          <a:ext cx="4412306" cy="118872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3337647">
                  <a:extLst>
                    <a:ext uri="{9D8B030D-6E8A-4147-A177-3AD203B41FA5}">
                      <a16:colId xmlns:a16="http://schemas.microsoft.com/office/drawing/2014/main" val="20001"/>
                    </a:ext>
                  </a:extLst>
                </a:gridCol>
              </a:tblGrid>
              <a:tr h="377989">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t>Franco</a:t>
                      </a:r>
                      <a:endParaRPr lang="en-US" sz="2000" b="1" dirty="0"/>
                    </a:p>
                  </a:txBody>
                  <a:tcPr>
                    <a:solidFill>
                      <a:schemeClr val="bg1"/>
                    </a:solidFill>
                  </a:tcPr>
                </a:tc>
                <a:tc>
                  <a:txBody>
                    <a:bodyPr/>
                    <a:lstStyle/>
                    <a:p>
                      <a:r>
                        <a:rPr lang="en-US" sz="2000" b="0" i="1" kern="1200" dirty="0" smtClean="0">
                          <a:solidFill>
                            <a:schemeClr val="tx1"/>
                          </a:solidFill>
                          <a:latin typeface="+mn-lt"/>
                          <a:ea typeface="+mn-ea"/>
                          <a:cs typeface="+mn-cs"/>
                        </a:rPr>
                        <a:t>AMB,</a:t>
                      </a:r>
                      <a:r>
                        <a:rPr lang="en-US" sz="2000" b="0" i="1" kern="1200" baseline="0" dirty="0" smtClean="0">
                          <a:solidFill>
                            <a:schemeClr val="tx1"/>
                          </a:solidFill>
                          <a:latin typeface="+mn-lt"/>
                          <a:ea typeface="+mn-ea"/>
                          <a:cs typeface="+mn-cs"/>
                        </a:rPr>
                        <a:t> Inc. </a:t>
                      </a:r>
                      <a:r>
                        <a:rPr lang="en-US" sz="2000" b="0" i="0" kern="1200" baseline="0" dirty="0" smtClean="0">
                          <a:solidFill>
                            <a:schemeClr val="tx1"/>
                          </a:solidFill>
                          <a:latin typeface="+mn-lt"/>
                          <a:ea typeface="+mn-ea"/>
                          <a:cs typeface="+mn-cs"/>
                        </a:rPr>
                        <a:t>Foreman</a:t>
                      </a:r>
                      <a:endParaRPr lang="en-US" sz="2000" b="0" i="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64955">
                <a:tc>
                  <a:txBody>
                    <a:bodyPr/>
                    <a:lstStyle/>
                    <a:p>
                      <a:r>
                        <a:rPr lang="en-US" sz="2000" b="1" dirty="0" smtClean="0"/>
                        <a:t>Emilio</a:t>
                      </a:r>
                      <a:endParaRPr lang="en-US" sz="20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smtClean="0">
                          <a:solidFill>
                            <a:schemeClr val="tx1"/>
                          </a:solidFill>
                          <a:latin typeface="+mn-lt"/>
                          <a:ea typeface="+mn-ea"/>
                          <a:cs typeface="+mn-cs"/>
                        </a:rPr>
                        <a:t>AMB,</a:t>
                      </a:r>
                      <a:r>
                        <a:rPr lang="en-US" sz="2000" b="0" i="1" kern="1200" baseline="0" dirty="0" smtClean="0">
                          <a:solidFill>
                            <a:schemeClr val="tx1"/>
                          </a:solidFill>
                          <a:latin typeface="+mn-lt"/>
                          <a:ea typeface="+mn-ea"/>
                          <a:cs typeface="+mn-cs"/>
                        </a:rPr>
                        <a:t> Inc. </a:t>
                      </a:r>
                      <a:r>
                        <a:rPr lang="en-US" sz="2000" b="0" i="0" kern="1200" baseline="0" dirty="0" smtClean="0">
                          <a:solidFill>
                            <a:schemeClr val="tx1"/>
                          </a:solidFill>
                          <a:latin typeface="+mn-lt"/>
                          <a:ea typeface="+mn-ea"/>
                          <a:cs typeface="+mn-cs"/>
                        </a:rPr>
                        <a:t>Experienced Worker</a:t>
                      </a:r>
                      <a:endParaRPr lang="en-US" sz="2000" b="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bl>
          </a:graphicData>
        </a:graphic>
      </p:graphicFrame>
      <p:pic>
        <p:nvPicPr>
          <p:cNvPr id="38" name="Picture 7" descr="C:\Users\lgoldenhar\Dropbox\CPWR Leadership Grant - Shared folder\Training drafts\Scenarios\TooHot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596" y="1981199"/>
            <a:ext cx="1369956" cy="1598456"/>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70740" y="1433190"/>
            <a:ext cx="1385416"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nvGrpSpPr>
          <p:cNvPr id="4" name="Group 3"/>
          <p:cNvGrpSpPr/>
          <p:nvPr/>
        </p:nvGrpSpPr>
        <p:grpSpPr>
          <a:xfrm>
            <a:off x="2590800" y="4563089"/>
            <a:ext cx="3962400" cy="1701752"/>
            <a:chOff x="2995552" y="4576737"/>
            <a:chExt cx="3962400" cy="1701752"/>
          </a:xfrm>
        </p:grpSpPr>
        <p:grpSp>
          <p:nvGrpSpPr>
            <p:cNvPr id="50" name="Group 49"/>
            <p:cNvGrpSpPr/>
            <p:nvPr/>
          </p:nvGrpSpPr>
          <p:grpSpPr>
            <a:xfrm>
              <a:off x="2995552" y="4576737"/>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53" name="Picture 52"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p:cNvGrpSpPr/>
            <p:nvPr/>
          </p:nvGrpSpPr>
          <p:grpSpPr>
            <a:xfrm>
              <a:off x="5484118" y="4589413"/>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hlinkClick r:id="rId5" action="ppaction://hlinksldjump"/>
            </p:cNvPr>
            <p:cNvSpPr/>
            <p:nvPr/>
          </p:nvSpPr>
          <p:spPr>
            <a:xfrm>
              <a:off x="2995552" y="4576737"/>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hlinkClick r:id="rId6" action="ppaction://hlinksldjump"/>
            </p:cNvPr>
            <p:cNvSpPr/>
            <p:nvPr/>
          </p:nvSpPr>
          <p:spPr>
            <a:xfrm>
              <a:off x="5484118" y="4576737"/>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6" name="Picture 2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363127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051891" cy="369332"/>
          </a:xfrm>
          <a:prstGeom prst="rect">
            <a:avLst/>
          </a:prstGeom>
          <a:noFill/>
        </p:spPr>
        <p:txBody>
          <a:bodyPr wrap="none" rtlCol="0">
            <a:spAutoFit/>
          </a:bodyPr>
          <a:lstStyle/>
          <a:p>
            <a:r>
              <a:rPr lang="en-US" b="1" i="1" dirty="0" smtClean="0">
                <a:solidFill>
                  <a:schemeClr val="tx1">
                    <a:lumMod val="75000"/>
                    <a:lumOff val="25000"/>
                  </a:schemeClr>
                </a:solidFill>
              </a:rPr>
              <a:t>Situation</a:t>
            </a:r>
            <a:endParaRPr lang="en-US" b="1" i="1" dirty="0">
              <a:solidFill>
                <a:schemeClr val="tx1">
                  <a:lumMod val="75000"/>
                  <a:lumOff val="25000"/>
                </a:schemeClr>
              </a:solidFill>
            </a:endParaRPr>
          </a:p>
        </p:txBody>
      </p:sp>
      <p:grpSp>
        <p:nvGrpSpPr>
          <p:cNvPr id="9" name="Group 8"/>
          <p:cNvGrpSpPr/>
          <p:nvPr/>
        </p:nvGrpSpPr>
        <p:grpSpPr>
          <a:xfrm>
            <a:off x="38912" y="1433074"/>
            <a:ext cx="1755170" cy="270070"/>
            <a:chOff x="131827" y="1945885"/>
            <a:chExt cx="1755170" cy="270070"/>
          </a:xfrm>
        </p:grpSpPr>
        <p:grpSp>
          <p:nvGrpSpPr>
            <p:cNvPr id="16"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1" y="1946001"/>
              <a:ext cx="1385416"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235803621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200400"/>
            <a:ext cx="7555965" cy="1785104"/>
          </a:xfrm>
          <a:prstGeom prst="rect">
            <a:avLst/>
          </a:prstGeom>
        </p:spPr>
        <p:txBody>
          <a:bodyPr wrap="square">
            <a:spAutoFit/>
          </a:bodyPr>
          <a:lstStyle/>
          <a:p>
            <a:pPr marL="457200" indent="-457200">
              <a:spcAft>
                <a:spcPts val="1200"/>
              </a:spcAft>
              <a:buFont typeface="+mj-lt"/>
              <a:buAutoNum type="arabicPeriod"/>
            </a:pPr>
            <a:r>
              <a:rPr lang="en-US" sz="2500" dirty="0" smtClean="0"/>
              <a:t>What do you do when you hear instructions that weren’t quite clear?</a:t>
            </a:r>
            <a:endParaRPr lang="en-US" sz="2500" dirty="0"/>
          </a:p>
          <a:p>
            <a:pPr marL="457200" lvl="0" indent="-457200">
              <a:spcAft>
                <a:spcPts val="1200"/>
              </a:spcAft>
              <a:buFont typeface="+mj-lt"/>
              <a:buAutoNum type="arabicPeriod"/>
            </a:pPr>
            <a:r>
              <a:rPr lang="en-US" sz="2500" dirty="0" smtClean="0"/>
              <a:t>Keeping in mind the leadership skills, what do you think about Franco’s instructions for Emilio? </a:t>
            </a:r>
            <a:endParaRPr lang="en-US" sz="2500" dirty="0"/>
          </a:p>
        </p:txBody>
      </p:sp>
      <p:grpSp>
        <p:nvGrpSpPr>
          <p:cNvPr id="12" name="Group 11"/>
          <p:cNvGrpSpPr/>
          <p:nvPr/>
        </p:nvGrpSpPr>
        <p:grpSpPr>
          <a:xfrm>
            <a:off x="38912" y="1433074"/>
            <a:ext cx="1755170" cy="270070"/>
            <a:chOff x="131827" y="1945885"/>
            <a:chExt cx="1755170" cy="270070"/>
          </a:xfrm>
        </p:grpSpPr>
        <p:grpSp>
          <p:nvGrpSpPr>
            <p:cNvPr id="13" name="Group 8"/>
            <p:cNvGrpSpPr/>
            <p:nvPr/>
          </p:nvGrpSpPr>
          <p:grpSpPr>
            <a:xfrm>
              <a:off x="131827" y="1945885"/>
              <a:ext cx="275595" cy="260545"/>
              <a:chOff x="1227110" y="1752600"/>
              <a:chExt cx="1473834" cy="1319744"/>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4" name="Rounded Rectangle 13"/>
            <p:cNvSpPr/>
            <p:nvPr/>
          </p:nvSpPr>
          <p:spPr>
            <a:xfrm>
              <a:off x="501581" y="1946001"/>
              <a:ext cx="1385416"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18" name="Picture 1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1" name="Group 10"/>
          <p:cNvGrpSpPr/>
          <p:nvPr/>
        </p:nvGrpSpPr>
        <p:grpSpPr>
          <a:xfrm>
            <a:off x="914400" y="2011680"/>
            <a:ext cx="7373349" cy="1034153"/>
            <a:chOff x="1041189" y="1989252"/>
            <a:chExt cx="7373349" cy="1034153"/>
          </a:xfrm>
        </p:grpSpPr>
        <p:sp>
          <p:nvSpPr>
            <p:cNvPr id="19" name="Rounded Rectangle 18"/>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20" name="Picture 2"/>
            <p:cNvPicPr>
              <a:picLocks noChangeAspect="1" noChangeArrowheads="1"/>
            </p:cNvPicPr>
            <p:nvPr/>
          </p:nvPicPr>
          <p:blipFill>
            <a:blip r:embed="rId6"/>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2870819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244443" cy="369332"/>
          </a:xfrm>
          <a:prstGeom prst="rect">
            <a:avLst/>
          </a:prstGeom>
          <a:noFill/>
        </p:spPr>
        <p:txBody>
          <a:bodyPr wrap="none" rtlCol="0">
            <a:spAutoFit/>
          </a:bodyPr>
          <a:lstStyle/>
          <a:p>
            <a:r>
              <a:rPr lang="en-US" b="1" i="1" dirty="0" smtClean="0">
                <a:solidFill>
                  <a:schemeClr val="tx1">
                    <a:lumMod val="75000"/>
                    <a:lumOff val="25000"/>
                  </a:schemeClr>
                </a:solidFill>
              </a:rPr>
              <a:t>Outcome A</a:t>
            </a:r>
            <a:endParaRPr lang="en-US" b="1" i="1" dirty="0">
              <a:solidFill>
                <a:schemeClr val="tx1">
                  <a:lumMod val="75000"/>
                  <a:lumOff val="25000"/>
                </a:schemeClr>
              </a:solidFill>
            </a:endParaRPr>
          </a:p>
        </p:txBody>
      </p:sp>
      <p:grpSp>
        <p:nvGrpSpPr>
          <p:cNvPr id="9" name="Group 8"/>
          <p:cNvGrpSpPr/>
          <p:nvPr/>
        </p:nvGrpSpPr>
        <p:grpSpPr>
          <a:xfrm>
            <a:off x="38912" y="1433074"/>
            <a:ext cx="1755170" cy="270070"/>
            <a:chOff x="131827" y="1945885"/>
            <a:chExt cx="1755170" cy="270070"/>
          </a:xfrm>
        </p:grpSpPr>
        <p:grpSp>
          <p:nvGrpSpPr>
            <p:cNvPr id="10"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1" y="1946001"/>
              <a:ext cx="1385416"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13" name="Picture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79780627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200400"/>
            <a:ext cx="6839949" cy="1785104"/>
          </a:xfrm>
          <a:prstGeom prst="rect">
            <a:avLst/>
          </a:prstGeom>
        </p:spPr>
        <p:txBody>
          <a:bodyPr wrap="square">
            <a:spAutoFit/>
          </a:bodyPr>
          <a:lstStyle/>
          <a:p>
            <a:pPr marL="342900" lvl="0" indent="-342900">
              <a:spcAft>
                <a:spcPts val="1200"/>
              </a:spcAft>
              <a:buFont typeface="+mj-lt"/>
              <a:buAutoNum type="arabicPeriod"/>
            </a:pPr>
            <a:r>
              <a:rPr lang="en-US" sz="2500" dirty="0"/>
              <a:t>What do you think </a:t>
            </a:r>
            <a:r>
              <a:rPr lang="en-US" sz="2500" dirty="0" smtClean="0"/>
              <a:t>of the way Franco </a:t>
            </a:r>
            <a:r>
              <a:rPr lang="en-US" sz="2500" dirty="0"/>
              <a:t>handled this situation?  </a:t>
            </a:r>
          </a:p>
          <a:p>
            <a:pPr marL="342900" lvl="0" indent="-342900">
              <a:spcAft>
                <a:spcPts val="1200"/>
              </a:spcAft>
              <a:buFont typeface="+mj-lt"/>
              <a:buAutoNum type="arabicPeriod"/>
            </a:pPr>
            <a:r>
              <a:rPr lang="en-US" sz="2500" dirty="0"/>
              <a:t>Which of the </a:t>
            </a:r>
            <a:r>
              <a:rPr lang="en-US" sz="2500" dirty="0" smtClean="0"/>
              <a:t>leadership </a:t>
            </a:r>
            <a:r>
              <a:rPr lang="en-US" sz="2500" dirty="0"/>
              <a:t>skills did Franco display or not display?</a:t>
            </a:r>
          </a:p>
        </p:txBody>
      </p:sp>
      <p:grpSp>
        <p:nvGrpSpPr>
          <p:cNvPr id="23" name="Group 22"/>
          <p:cNvGrpSpPr/>
          <p:nvPr/>
        </p:nvGrpSpPr>
        <p:grpSpPr>
          <a:xfrm>
            <a:off x="38912" y="1433074"/>
            <a:ext cx="1755170" cy="270070"/>
            <a:chOff x="131827" y="1945885"/>
            <a:chExt cx="1755170" cy="270070"/>
          </a:xfrm>
        </p:grpSpPr>
        <p:grpSp>
          <p:nvGrpSpPr>
            <p:cNvPr id="24" name="Group 8"/>
            <p:cNvGrpSpPr/>
            <p:nvPr/>
          </p:nvGrpSpPr>
          <p:grpSpPr>
            <a:xfrm>
              <a:off x="131827" y="1945885"/>
              <a:ext cx="275595" cy="260545"/>
              <a:chOff x="1227110" y="1752600"/>
              <a:chExt cx="1473834" cy="1319744"/>
            </a:xfrm>
          </p:grpSpPr>
          <p:sp>
            <p:nvSpPr>
              <p:cNvPr id="26" name="Rounded Rectangle 2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5" name="Rounded Rectangle 24"/>
            <p:cNvSpPr/>
            <p:nvPr/>
          </p:nvSpPr>
          <p:spPr>
            <a:xfrm>
              <a:off x="501581" y="1946001"/>
              <a:ext cx="1385416"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13" name="Picture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1" name="Group 10"/>
          <p:cNvGrpSpPr/>
          <p:nvPr/>
        </p:nvGrpSpPr>
        <p:grpSpPr>
          <a:xfrm>
            <a:off x="914400" y="2011680"/>
            <a:ext cx="7404147" cy="1034153"/>
            <a:chOff x="1194554" y="1913052"/>
            <a:chExt cx="7404147" cy="1034153"/>
          </a:xfrm>
        </p:grpSpPr>
        <p:sp>
          <p:nvSpPr>
            <p:cNvPr id="12" name="Rounded Rectangle 11"/>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4" name="Picture 2"/>
            <p:cNvPicPr>
              <a:picLocks noChangeAspect="1" noChangeArrowheads="1"/>
            </p:cNvPicPr>
            <p:nvPr/>
          </p:nvPicPr>
          <p:blipFill>
            <a:blip r:embed="rId6"/>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143188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234825" cy="369332"/>
          </a:xfrm>
          <a:prstGeom prst="rect">
            <a:avLst/>
          </a:prstGeom>
          <a:noFill/>
        </p:spPr>
        <p:txBody>
          <a:bodyPr wrap="none" rtlCol="0">
            <a:spAutoFit/>
          </a:bodyPr>
          <a:lstStyle/>
          <a:p>
            <a:r>
              <a:rPr lang="en-US" b="1" i="1" dirty="0" smtClean="0">
                <a:solidFill>
                  <a:schemeClr val="tx1">
                    <a:lumMod val="75000"/>
                    <a:lumOff val="25000"/>
                  </a:schemeClr>
                </a:solidFill>
              </a:rPr>
              <a:t>Outcome B</a:t>
            </a:r>
            <a:endParaRPr lang="en-US" b="1" i="1" dirty="0">
              <a:solidFill>
                <a:schemeClr val="tx1">
                  <a:lumMod val="75000"/>
                  <a:lumOff val="25000"/>
                </a:schemeClr>
              </a:solidFill>
            </a:endParaRPr>
          </a:p>
        </p:txBody>
      </p:sp>
      <p:grpSp>
        <p:nvGrpSpPr>
          <p:cNvPr id="9" name="Group 8"/>
          <p:cNvGrpSpPr/>
          <p:nvPr/>
        </p:nvGrpSpPr>
        <p:grpSpPr>
          <a:xfrm>
            <a:off x="38912" y="1433074"/>
            <a:ext cx="1755170" cy="270070"/>
            <a:chOff x="131827" y="1945885"/>
            <a:chExt cx="1755170" cy="270070"/>
          </a:xfrm>
        </p:grpSpPr>
        <p:grpSp>
          <p:nvGrpSpPr>
            <p:cNvPr id="10"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1" name="Rounded Rectangle 10"/>
            <p:cNvSpPr/>
            <p:nvPr/>
          </p:nvSpPr>
          <p:spPr>
            <a:xfrm>
              <a:off x="501581" y="1946001"/>
              <a:ext cx="1385416"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14" name="Picture 1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5157678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200400"/>
            <a:ext cx="7190911" cy="1400383"/>
          </a:xfrm>
          <a:prstGeom prst="rect">
            <a:avLst/>
          </a:prstGeom>
        </p:spPr>
        <p:txBody>
          <a:bodyPr wrap="square">
            <a:spAutoFit/>
          </a:bodyPr>
          <a:lstStyle/>
          <a:p>
            <a:pPr marL="457200" lvl="0" indent="-457200">
              <a:spcAft>
                <a:spcPts val="1200"/>
              </a:spcAft>
              <a:buFont typeface="+mj-lt"/>
              <a:buAutoNum type="arabicPeriod"/>
            </a:pPr>
            <a:r>
              <a:rPr lang="en-US" sz="2500" dirty="0" smtClean="0"/>
              <a:t>What leadership skill(s) did use Franco this </a:t>
            </a:r>
            <a:r>
              <a:rPr lang="en-US" sz="2500" dirty="0"/>
              <a:t>time?  </a:t>
            </a:r>
            <a:endParaRPr lang="en-US" sz="2500" dirty="0" smtClean="0"/>
          </a:p>
          <a:p>
            <a:pPr marL="457200" lvl="0" indent="-457200">
              <a:spcAft>
                <a:spcPts val="1200"/>
              </a:spcAft>
              <a:buFont typeface="+mj-lt"/>
              <a:buAutoNum type="arabicPeriod"/>
            </a:pPr>
            <a:r>
              <a:rPr lang="en-US" sz="2500" dirty="0" smtClean="0"/>
              <a:t>Describe </a:t>
            </a:r>
            <a:r>
              <a:rPr lang="en-US" sz="2500" dirty="0"/>
              <a:t>his communication style and how it was different from the first ending. </a:t>
            </a:r>
          </a:p>
        </p:txBody>
      </p:sp>
      <p:grpSp>
        <p:nvGrpSpPr>
          <p:cNvPr id="24" name="Group 23"/>
          <p:cNvGrpSpPr/>
          <p:nvPr/>
        </p:nvGrpSpPr>
        <p:grpSpPr>
          <a:xfrm>
            <a:off x="38912" y="1433074"/>
            <a:ext cx="1755170" cy="270070"/>
            <a:chOff x="131827" y="1945885"/>
            <a:chExt cx="1755170" cy="270070"/>
          </a:xfrm>
        </p:grpSpPr>
        <p:grpSp>
          <p:nvGrpSpPr>
            <p:cNvPr id="25" name="Group 8"/>
            <p:cNvGrpSpPr/>
            <p:nvPr/>
          </p:nvGrpSpPr>
          <p:grpSpPr>
            <a:xfrm>
              <a:off x="131827" y="1945885"/>
              <a:ext cx="275595" cy="260545"/>
              <a:chOff x="1227110" y="1752600"/>
              <a:chExt cx="1473834" cy="1319744"/>
            </a:xfrm>
          </p:grpSpPr>
          <p:sp>
            <p:nvSpPr>
              <p:cNvPr id="27" name="Rounded Rectangle 2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6" name="Rounded Rectangle 25"/>
            <p:cNvSpPr/>
            <p:nvPr/>
          </p:nvSpPr>
          <p:spPr>
            <a:xfrm>
              <a:off x="501581" y="1946001"/>
              <a:ext cx="1385416"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3"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1944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4344" y="1420357"/>
            <a:ext cx="1736090" cy="269954"/>
            <a:chOff x="141352" y="1459269"/>
            <a:chExt cx="1609629" cy="269954"/>
          </a:xfrm>
        </p:grpSpPr>
        <p:sp>
          <p:nvSpPr>
            <p:cNvPr id="19" name="Rounded Rectangle 1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ounded Rectangle 20"/>
            <p:cNvSpPr/>
            <p:nvPr/>
          </p:nvSpPr>
          <p:spPr>
            <a:xfrm>
              <a:off x="501580" y="1459269"/>
              <a:ext cx="124940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sp>
        <p:nvSpPr>
          <p:cNvPr id="16" name="Rectangle 15"/>
          <p:cNvSpPr/>
          <p:nvPr/>
        </p:nvSpPr>
        <p:spPr>
          <a:xfrm>
            <a:off x="438679" y="1969523"/>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670095" y="2773086"/>
            <a:ext cx="7900749" cy="247760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Franco, a foreman, sees Emilio, an experienced worker, pouring </a:t>
            </a:r>
            <a:r>
              <a:rPr lang="en-US" sz="2500" dirty="0"/>
              <a:t>water over his head and sweating profusely and suspects Emilio may have heat exhaustion.</a:t>
            </a:r>
          </a:p>
          <a:p>
            <a:pPr marL="342900" indent="-342900">
              <a:spcAft>
                <a:spcPts val="600"/>
              </a:spcAft>
              <a:buFont typeface="Arial" charset="0"/>
              <a:buChar char="•"/>
            </a:pPr>
            <a:r>
              <a:rPr lang="en-US" sz="2500" dirty="0"/>
              <a:t>He shouts to Emilio that he’ll come down </a:t>
            </a:r>
            <a:r>
              <a:rPr lang="en-US" sz="2500" dirty="0" smtClean="0"/>
              <a:t>and walk </a:t>
            </a:r>
            <a:r>
              <a:rPr lang="en-US" sz="2500" dirty="0"/>
              <a:t>him to the trailer so he can rest, get something to eat and drink and </a:t>
            </a:r>
            <a:r>
              <a:rPr lang="en-US" sz="2500" dirty="0" smtClean="0"/>
              <a:t>get out of the sun.</a:t>
            </a:r>
            <a:endParaRPr lang="en-US" sz="2500" dirty="0"/>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889157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200400"/>
            <a:ext cx="7555965" cy="1785104"/>
          </a:xfrm>
          <a:prstGeom prst="rect">
            <a:avLst/>
          </a:prstGeom>
        </p:spPr>
        <p:txBody>
          <a:bodyPr wrap="square">
            <a:spAutoFit/>
          </a:bodyPr>
          <a:lstStyle/>
          <a:p>
            <a:pPr marL="457200" indent="-457200">
              <a:spcAft>
                <a:spcPts val="1200"/>
              </a:spcAft>
              <a:buFont typeface="+mj-lt"/>
              <a:buAutoNum type="arabicPeriod"/>
            </a:pPr>
            <a:r>
              <a:rPr lang="en-US" sz="2500" dirty="0"/>
              <a:t>What do you do when you hear instructions that weren’t quite clear?</a:t>
            </a:r>
          </a:p>
          <a:p>
            <a:pPr marL="457200" indent="-457200">
              <a:spcAft>
                <a:spcPts val="1200"/>
              </a:spcAft>
              <a:buFont typeface="+mj-lt"/>
              <a:buAutoNum type="arabicPeriod"/>
            </a:pPr>
            <a:r>
              <a:rPr lang="en-US" sz="2500" dirty="0" smtClean="0"/>
              <a:t>Keeping </a:t>
            </a:r>
            <a:r>
              <a:rPr lang="en-US" sz="2500" dirty="0"/>
              <a:t>in mind </a:t>
            </a:r>
            <a:r>
              <a:rPr lang="en-US" sz="2500" dirty="0" smtClean="0"/>
              <a:t>the </a:t>
            </a:r>
            <a:r>
              <a:rPr lang="en-US" sz="2500" dirty="0"/>
              <a:t>leadership skills, what do you think about Franco’s instructions for Emilio? </a:t>
            </a:r>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1" name="Group 10"/>
          <p:cNvGrpSpPr/>
          <p:nvPr/>
        </p:nvGrpSpPr>
        <p:grpSpPr>
          <a:xfrm>
            <a:off x="34344" y="1420357"/>
            <a:ext cx="1736090" cy="269954"/>
            <a:chOff x="141352" y="1459269"/>
            <a:chExt cx="1609629" cy="269954"/>
          </a:xfrm>
        </p:grpSpPr>
        <p:sp>
          <p:nvSpPr>
            <p:cNvPr id="19" name="Rounded Rectangle 1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49"/>
            <p:cNvGrpSpPr/>
            <p:nvPr/>
          </p:nvGrpSpPr>
          <p:grpSpPr>
            <a:xfrm>
              <a:off x="224715" y="1516377"/>
              <a:ext cx="101031" cy="146644"/>
              <a:chOff x="1524000" y="2971799"/>
              <a:chExt cx="838200" cy="1066800"/>
            </a:xfrm>
          </p:grpSpPr>
          <p:sp>
            <p:nvSpPr>
              <p:cNvPr id="23" name="Rectangle 2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0" y="1459269"/>
              <a:ext cx="124940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grpSp>
        <p:nvGrpSpPr>
          <p:cNvPr id="17" name="Group 16"/>
          <p:cNvGrpSpPr/>
          <p:nvPr/>
        </p:nvGrpSpPr>
        <p:grpSpPr>
          <a:xfrm>
            <a:off x="914400" y="2011680"/>
            <a:ext cx="7373349" cy="1034153"/>
            <a:chOff x="1041189" y="1989252"/>
            <a:chExt cx="7373349" cy="1034153"/>
          </a:xfrm>
        </p:grpSpPr>
        <p:sp>
          <p:nvSpPr>
            <p:cNvPr id="30" name="Rounded Rectangle 2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31" name="Picture 2"/>
            <p:cNvPicPr>
              <a:picLocks noChangeAspect="1" noChangeArrowheads="1"/>
            </p:cNvPicPr>
            <p:nvPr/>
          </p:nvPicPr>
          <p:blipFill>
            <a:blip r:embed="rId5"/>
            <a:srcRect l="11940"/>
            <a:stretch>
              <a:fillRect/>
            </a:stretch>
          </p:blipFill>
          <p:spPr bwMode="auto">
            <a:xfrm>
              <a:off x="7150487"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1995766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244443" cy="369332"/>
          </a:xfrm>
          <a:prstGeom prst="rect">
            <a:avLst/>
          </a:prstGeom>
          <a:noFill/>
        </p:spPr>
        <p:txBody>
          <a:bodyPr wrap="none" rtlCol="0">
            <a:spAutoFit/>
          </a:bodyPr>
          <a:lstStyle/>
          <a:p>
            <a:r>
              <a:rPr lang="en-US" b="1" i="1" dirty="0" smtClean="0">
                <a:solidFill>
                  <a:schemeClr val="tx1">
                    <a:lumMod val="75000"/>
                    <a:lumOff val="25000"/>
                  </a:schemeClr>
                </a:solidFill>
              </a:rPr>
              <a:t>Outcome A</a:t>
            </a:r>
            <a:endParaRPr lang="en-US" b="1" i="1" dirty="0">
              <a:solidFill>
                <a:schemeClr val="tx1">
                  <a:lumMod val="75000"/>
                  <a:lumOff val="25000"/>
                </a:schemeClr>
              </a:solidFill>
            </a:endParaRPr>
          </a:p>
        </p:txBody>
      </p:sp>
      <p:grpSp>
        <p:nvGrpSpPr>
          <p:cNvPr id="11" name="Group 10"/>
          <p:cNvGrpSpPr/>
          <p:nvPr/>
        </p:nvGrpSpPr>
        <p:grpSpPr>
          <a:xfrm>
            <a:off x="35272" y="1434291"/>
            <a:ext cx="1863994" cy="270070"/>
            <a:chOff x="131827" y="1945885"/>
            <a:chExt cx="1863994" cy="270070"/>
          </a:xfrm>
        </p:grpSpPr>
        <p:grpSp>
          <p:nvGrpSpPr>
            <p:cNvPr id="12" name="Group 8"/>
            <p:cNvGrpSpPr/>
            <p:nvPr/>
          </p:nvGrpSpPr>
          <p:grpSpPr>
            <a:xfrm>
              <a:off x="131827" y="1945885"/>
              <a:ext cx="275595" cy="260545"/>
              <a:chOff x="1227110" y="1752600"/>
              <a:chExt cx="1473834" cy="1319744"/>
            </a:xfrm>
          </p:grpSpPr>
          <p:sp>
            <p:nvSpPr>
              <p:cNvPr id="14" name="Rounded Rectangle 1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3" name="Rounded Rectangle 12"/>
            <p:cNvSpPr/>
            <p:nvPr/>
          </p:nvSpPr>
          <p:spPr>
            <a:xfrm>
              <a:off x="501581" y="1946001"/>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a:t>
              </a:r>
              <a:r>
                <a:rPr lang="en-US" sz="1400" b="1" dirty="0">
                  <a:solidFill>
                    <a:schemeClr val="bg2">
                      <a:lumMod val="10000"/>
                    </a:schemeClr>
                  </a:solidFill>
                </a:rPr>
                <a:t>Fritz’s Shortcut</a:t>
              </a:r>
            </a:p>
          </p:txBody>
        </p:sp>
      </p:gr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6047641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4344" y="1420357"/>
            <a:ext cx="1736090" cy="269954"/>
            <a:chOff x="141352" y="1459269"/>
            <a:chExt cx="1609629"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0" y="1459269"/>
              <a:ext cx="124940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sp>
        <p:nvSpPr>
          <p:cNvPr id="15" name="Rectangle 14"/>
          <p:cNvSpPr/>
          <p:nvPr/>
        </p:nvSpPr>
        <p:spPr>
          <a:xfrm>
            <a:off x="627027" y="2644884"/>
            <a:ext cx="7900749" cy="340093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Emilio goes to the trailer and gets something to eat and drink.</a:t>
            </a:r>
          </a:p>
          <a:p>
            <a:pPr marL="342900" indent="-342900">
              <a:spcAft>
                <a:spcPts val="600"/>
              </a:spcAft>
              <a:buFont typeface="Arial" charset="0"/>
              <a:buChar char="•"/>
            </a:pPr>
            <a:r>
              <a:rPr lang="en-US" sz="2500" dirty="0" smtClean="0"/>
              <a:t>He sees it’s 2:00 and decides to go back to work.</a:t>
            </a:r>
          </a:p>
          <a:p>
            <a:pPr marL="342900" indent="-342900">
              <a:spcAft>
                <a:spcPts val="600"/>
              </a:spcAft>
              <a:buFont typeface="Arial" charset="0"/>
              <a:buChar char="•"/>
            </a:pPr>
            <a:r>
              <a:rPr lang="en-US" sz="2500" dirty="0" smtClean="0"/>
              <a:t>Once outside he is overcome with nausea. His knee buckles and he drops to the ground.</a:t>
            </a:r>
          </a:p>
          <a:p>
            <a:pPr marL="342900" indent="-342900">
              <a:spcAft>
                <a:spcPts val="600"/>
              </a:spcAft>
              <a:buFont typeface="Arial" charset="0"/>
              <a:buChar char="•"/>
            </a:pPr>
            <a:r>
              <a:rPr lang="en-US" sz="2500" dirty="0" smtClean="0"/>
              <a:t>Franco sees this, runs over, and reminds Emilio that he told him to stay in the trailer for the rest of the day and that he should have listened to his instructions.</a:t>
            </a:r>
            <a:endParaRPr lang="en-US" sz="2500" dirty="0"/>
          </a:p>
        </p:txBody>
      </p:sp>
      <p:sp>
        <p:nvSpPr>
          <p:cNvPr id="16" name="Rectangle 15"/>
          <p:cNvSpPr/>
          <p:nvPr/>
        </p:nvSpPr>
        <p:spPr>
          <a:xfrm>
            <a:off x="438679" y="1929767"/>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434421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200400"/>
            <a:ext cx="6839949" cy="1785104"/>
          </a:xfrm>
          <a:prstGeom prst="rect">
            <a:avLst/>
          </a:prstGeom>
        </p:spPr>
        <p:txBody>
          <a:bodyPr wrap="square">
            <a:spAutoFit/>
          </a:bodyPr>
          <a:lstStyle/>
          <a:p>
            <a:pPr marL="342900" lvl="0" indent="-342900">
              <a:spcAft>
                <a:spcPts val="1200"/>
              </a:spcAft>
              <a:buFont typeface="+mj-lt"/>
              <a:buAutoNum type="arabicPeriod"/>
            </a:pPr>
            <a:r>
              <a:rPr lang="en-US" sz="2500" dirty="0"/>
              <a:t>What do you think </a:t>
            </a:r>
            <a:r>
              <a:rPr lang="en-US" sz="2500" dirty="0" smtClean="0"/>
              <a:t>of the way Franco </a:t>
            </a:r>
            <a:r>
              <a:rPr lang="en-US" sz="2500" dirty="0"/>
              <a:t>handled this situation?  </a:t>
            </a:r>
          </a:p>
          <a:p>
            <a:pPr marL="342900" lvl="0" indent="-342900">
              <a:spcAft>
                <a:spcPts val="1200"/>
              </a:spcAft>
              <a:buFont typeface="+mj-lt"/>
              <a:buAutoNum type="arabicPeriod"/>
            </a:pPr>
            <a:r>
              <a:rPr lang="en-US" sz="2500" dirty="0"/>
              <a:t>Which of </a:t>
            </a:r>
            <a:r>
              <a:rPr lang="en-US" sz="2500" dirty="0" smtClean="0"/>
              <a:t>the leadership </a:t>
            </a:r>
            <a:r>
              <a:rPr lang="en-US" sz="2500" dirty="0"/>
              <a:t>skills did Franco display or not display?</a:t>
            </a:r>
          </a:p>
        </p:txBody>
      </p:sp>
      <p:grpSp>
        <p:nvGrpSpPr>
          <p:cNvPr id="19" name="Group 18"/>
          <p:cNvGrpSpPr/>
          <p:nvPr/>
        </p:nvGrpSpPr>
        <p:grpSpPr>
          <a:xfrm>
            <a:off x="34344" y="1420357"/>
            <a:ext cx="1736090" cy="269954"/>
            <a:chOff x="141352" y="1459269"/>
            <a:chExt cx="1609629" cy="269954"/>
          </a:xfrm>
        </p:grpSpPr>
        <p:sp>
          <p:nvSpPr>
            <p:cNvPr id="20" name="Rounded Rectangle 1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49"/>
            <p:cNvGrpSpPr/>
            <p:nvPr/>
          </p:nvGrpSpPr>
          <p:grpSpPr>
            <a:xfrm>
              <a:off x="224715" y="1516377"/>
              <a:ext cx="101031" cy="146644"/>
              <a:chOff x="1524000" y="2971799"/>
              <a:chExt cx="838200" cy="1066800"/>
            </a:xfrm>
          </p:grpSpPr>
          <p:sp>
            <p:nvSpPr>
              <p:cNvPr id="37" name="Rectangle 3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0" y="1459269"/>
              <a:ext cx="124940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3" name="Group 22"/>
          <p:cNvGrpSpPr/>
          <p:nvPr/>
        </p:nvGrpSpPr>
        <p:grpSpPr>
          <a:xfrm>
            <a:off x="914400" y="2011680"/>
            <a:ext cx="7404147" cy="1034153"/>
            <a:chOff x="1194554" y="1913052"/>
            <a:chExt cx="7404147" cy="1034153"/>
          </a:xfrm>
        </p:grpSpPr>
        <p:sp>
          <p:nvSpPr>
            <p:cNvPr id="24" name="Rounded Rectangle 23"/>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26" name="Picture 2"/>
            <p:cNvPicPr>
              <a:picLocks noChangeAspect="1" noChangeArrowheads="1"/>
            </p:cNvPicPr>
            <p:nvPr/>
          </p:nvPicPr>
          <p:blipFill>
            <a:blip r:embed="rId5"/>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106141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516" y="2697559"/>
            <a:ext cx="7983166" cy="3323987"/>
          </a:xfrm>
          <a:prstGeom prst="rect">
            <a:avLst/>
          </a:prstGeom>
          <a:ln>
            <a:solidFill>
              <a:srgbClr val="5FBAF3"/>
            </a:solidFill>
          </a:ln>
        </p:spPr>
        <p:txBody>
          <a:bodyPr wrap="square">
            <a:spAutoFit/>
          </a:bodyPr>
          <a:lstStyle/>
          <a:p>
            <a:pPr marL="285750" indent="-285750">
              <a:spcAft>
                <a:spcPts val="600"/>
              </a:spcAft>
              <a:buFont typeface="Arial" charset="0"/>
              <a:buChar char="•"/>
            </a:pPr>
            <a:r>
              <a:rPr lang="en-US" sz="2500" dirty="0" smtClean="0"/>
              <a:t>After Franco tells Emilio what he expects him to do, he asks him to repeat his instructions.</a:t>
            </a:r>
          </a:p>
          <a:p>
            <a:pPr marL="285750" indent="-285750">
              <a:spcAft>
                <a:spcPts val="600"/>
              </a:spcAft>
              <a:buFont typeface="Arial" charset="0"/>
              <a:buChar char="•"/>
            </a:pPr>
            <a:r>
              <a:rPr lang="en-US" sz="2500" dirty="0" smtClean="0"/>
              <a:t>Emilio repeats them but he leaves out the part about staying in the trailer for the rest of the </a:t>
            </a:r>
            <a:r>
              <a:rPr lang="en-US" sz="2500" dirty="0"/>
              <a:t>day, </a:t>
            </a:r>
            <a:r>
              <a:rPr lang="en-US" sz="2500" dirty="0" smtClean="0"/>
              <a:t>because </a:t>
            </a:r>
            <a:r>
              <a:rPr lang="en-US" sz="2500" dirty="0"/>
              <a:t>he wants to finish what he was </a:t>
            </a:r>
            <a:r>
              <a:rPr lang="en-US" sz="2500" dirty="0" smtClean="0"/>
              <a:t>doing</a:t>
            </a:r>
            <a:r>
              <a:rPr lang="en-US" sz="2500" dirty="0"/>
              <a:t>.</a:t>
            </a:r>
            <a:endParaRPr lang="en-US" sz="2500" dirty="0" smtClean="0"/>
          </a:p>
          <a:p>
            <a:pPr marL="285750" indent="-285750">
              <a:spcAft>
                <a:spcPts val="600"/>
              </a:spcAft>
              <a:buFont typeface="Arial" charset="0"/>
              <a:buChar char="•"/>
            </a:pPr>
            <a:r>
              <a:rPr lang="en-US" sz="2500" dirty="0" smtClean="0"/>
              <a:t>Franco corrects him and says that his only job today is to get better for tomorrow and that he’ll have another crew member finish-up.</a:t>
            </a:r>
          </a:p>
        </p:txBody>
      </p:sp>
      <p:grpSp>
        <p:nvGrpSpPr>
          <p:cNvPr id="17" name="Group 16"/>
          <p:cNvGrpSpPr/>
          <p:nvPr/>
        </p:nvGrpSpPr>
        <p:grpSpPr>
          <a:xfrm>
            <a:off x="34344" y="1420357"/>
            <a:ext cx="1736090" cy="269954"/>
            <a:chOff x="141352" y="1459269"/>
            <a:chExt cx="1609629"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49"/>
            <p:cNvGrpSpPr/>
            <p:nvPr/>
          </p:nvGrpSpPr>
          <p:grpSpPr>
            <a:xfrm>
              <a:off x="224715" y="1516377"/>
              <a:ext cx="101031" cy="146644"/>
              <a:chOff x="1524000" y="2971799"/>
              <a:chExt cx="838200" cy="1066800"/>
            </a:xfrm>
          </p:grpSpPr>
          <p:sp>
            <p:nvSpPr>
              <p:cNvPr id="35" name="Rectangle 3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0" y="1459269"/>
              <a:ext cx="124940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sp>
        <p:nvSpPr>
          <p:cNvPr id="15" name="Rectangle 14"/>
          <p:cNvSpPr/>
          <p:nvPr/>
        </p:nvSpPr>
        <p:spPr>
          <a:xfrm>
            <a:off x="438679" y="1949645"/>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2760249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200400"/>
            <a:ext cx="7081561" cy="1400383"/>
          </a:xfrm>
          <a:prstGeom prst="rect">
            <a:avLst/>
          </a:prstGeom>
        </p:spPr>
        <p:txBody>
          <a:bodyPr wrap="square">
            <a:spAutoFit/>
          </a:bodyPr>
          <a:lstStyle/>
          <a:p>
            <a:pPr marL="457200" lvl="0" indent="-457200">
              <a:spcAft>
                <a:spcPts val="1200"/>
              </a:spcAft>
              <a:buFont typeface="+mj-lt"/>
              <a:buAutoNum type="arabicPeriod"/>
            </a:pPr>
            <a:r>
              <a:rPr lang="en-US" sz="2500" dirty="0" smtClean="0"/>
              <a:t>What leadership skill(s) did Franco use this </a:t>
            </a:r>
            <a:r>
              <a:rPr lang="en-US" sz="2500" dirty="0"/>
              <a:t>time?  </a:t>
            </a:r>
            <a:endParaRPr lang="en-US" sz="2500" dirty="0" smtClean="0"/>
          </a:p>
          <a:p>
            <a:pPr marL="457200" lvl="0" indent="-457200">
              <a:spcAft>
                <a:spcPts val="1200"/>
              </a:spcAft>
              <a:buFont typeface="+mj-lt"/>
              <a:buAutoNum type="arabicPeriod"/>
            </a:pPr>
            <a:r>
              <a:rPr lang="en-US" sz="2500" dirty="0" smtClean="0"/>
              <a:t>Describe </a:t>
            </a:r>
            <a:r>
              <a:rPr lang="en-US" sz="2500" dirty="0"/>
              <a:t>his communication style and how it was different from the first ending. </a:t>
            </a:r>
          </a:p>
        </p:txBody>
      </p:sp>
      <p:grpSp>
        <p:nvGrpSpPr>
          <p:cNvPr id="18" name="Group 17"/>
          <p:cNvGrpSpPr/>
          <p:nvPr/>
        </p:nvGrpSpPr>
        <p:grpSpPr>
          <a:xfrm>
            <a:off x="34344" y="1420357"/>
            <a:ext cx="1736090" cy="269954"/>
            <a:chOff x="141352" y="1459269"/>
            <a:chExt cx="1609629" cy="269954"/>
          </a:xfrm>
        </p:grpSpPr>
        <p:sp>
          <p:nvSpPr>
            <p:cNvPr id="19" name="Rounded Rectangle 1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ounded Rectangle 20"/>
            <p:cNvSpPr/>
            <p:nvPr/>
          </p:nvSpPr>
          <p:spPr>
            <a:xfrm>
              <a:off x="501580" y="1459269"/>
              <a:ext cx="124940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4</a:t>
              </a:r>
              <a:r>
                <a:rPr lang="en-US" sz="1400" b="1" dirty="0" smtClean="0">
                  <a:solidFill>
                    <a:schemeClr val="bg2">
                      <a:lumMod val="10000"/>
                    </a:schemeClr>
                  </a:solidFill>
                </a:rPr>
                <a:t>. It’s Too Hot!</a:t>
              </a:r>
              <a:endParaRPr lang="en-US" sz="1400" b="1" dirty="0">
                <a:solidFill>
                  <a:schemeClr val="bg2">
                    <a:lumMod val="10000"/>
                  </a:schemeClr>
                </a:solidFill>
              </a:endParaRPr>
            </a:p>
          </p:txBody>
        </p:sp>
      </p:grpSp>
      <p:pic>
        <p:nvPicPr>
          <p:cNvPr id="26" name="Picture 2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24" name="Rounded Rectangle 23"/>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25"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236424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41740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481670"/>
          </a:xfrm>
          <a:prstGeom prst="rect">
            <a:avLst/>
          </a:prstGeom>
        </p:spPr>
        <p:txBody>
          <a:bodyPr wrap="square">
            <a:spAutoFit/>
          </a:bodyPr>
          <a:lstStyle/>
          <a:p>
            <a:pPr>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8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6" y="4012972"/>
            <a:ext cx="1633754" cy="928891"/>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3978085"/>
            <a:ext cx="2452272" cy="928891"/>
          </a:xfrm>
          <a:prstGeom prst="rect">
            <a:avLst/>
          </a:prstGeom>
        </p:spPr>
      </p:pic>
      <p:sp>
        <p:nvSpPr>
          <p:cNvPr id="7" name="Title 1">
            <a:extLst>
              <a:ext uri="{FF2B5EF4-FFF2-40B4-BE49-F238E27FC236}">
                <a16:creationId xmlns:a16="http://schemas.microsoft.com/office/drawing/2014/main" id="{1ADAC5E4-332F-4803-9F8F-6AE45C6618B9}"/>
              </a:ext>
            </a:extLst>
          </p:cNvPr>
          <p:cNvSpPr txBox="1">
            <a:spLocks/>
          </p:cNvSpPr>
          <p:nvPr/>
        </p:nvSpPr>
        <p:spPr>
          <a:xfrm>
            <a:off x="654045" y="2717076"/>
            <a:ext cx="8309024" cy="643749"/>
          </a:xfrm>
          <a:prstGeom prst="rect">
            <a:avLst/>
          </a:prstGeom>
          <a:ln w="44450">
            <a:noFill/>
          </a:ln>
          <a:effectLst>
            <a:outerShdw blurRad="50800" dist="50800" dir="5400000" algn="ctr" rotWithShape="0">
              <a:srgbClr val="FFC000"/>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B0F0"/>
                </a:solidFill>
              </a:rPr>
              <a:t>This training is a collaboration between</a:t>
            </a:r>
          </a:p>
        </p:txBody>
      </p:sp>
    </p:spTree>
    <p:extLst>
      <p:ext uri="{BB962C8B-B14F-4D97-AF65-F5344CB8AC3E}">
        <p14:creationId xmlns:p14="http://schemas.microsoft.com/office/powerpoint/2010/main" val="733213701"/>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7"/>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200400"/>
            <a:ext cx="6853486" cy="1785104"/>
          </a:xfrm>
          <a:prstGeom prst="rect">
            <a:avLst/>
          </a:prstGeom>
        </p:spPr>
        <p:txBody>
          <a:bodyPr wrap="square">
            <a:spAutoFit/>
          </a:bodyPr>
          <a:lstStyle/>
          <a:p>
            <a:pPr marL="457200" indent="-457200">
              <a:spcAft>
                <a:spcPts val="1200"/>
              </a:spcAft>
              <a:buFont typeface="+mj-lt"/>
              <a:buAutoNum type="arabicPeriod"/>
            </a:pPr>
            <a:r>
              <a:rPr lang="en-US" sz="2500" dirty="0"/>
              <a:t>What do you think about how Fritz handled this situation? What are some possible </a:t>
            </a:r>
            <a:r>
              <a:rPr lang="en-US" sz="2500" dirty="0" smtClean="0"/>
              <a:t>safety outcomes? </a:t>
            </a:r>
            <a:endParaRPr lang="en-US" sz="2500" dirty="0"/>
          </a:p>
          <a:p>
            <a:pPr marL="457200" indent="-457200">
              <a:spcAft>
                <a:spcPts val="1200"/>
              </a:spcAft>
              <a:buFont typeface="+mj-lt"/>
              <a:buAutoNum type="arabicPeriod"/>
            </a:pPr>
            <a:r>
              <a:rPr lang="en-US" sz="2500" dirty="0" smtClean="0"/>
              <a:t>What </a:t>
            </a:r>
            <a:r>
              <a:rPr lang="en-US" sz="2500" dirty="0"/>
              <a:t>do you think Elliot should do</a:t>
            </a:r>
            <a:r>
              <a:rPr lang="en-US" sz="2500" dirty="0" smtClean="0"/>
              <a:t>?</a:t>
            </a:r>
            <a:endParaRPr lang="en-US" sz="2500" dirty="0"/>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2" name="Group 21"/>
          <p:cNvGrpSpPr/>
          <p:nvPr/>
        </p:nvGrpSpPr>
        <p:grpSpPr>
          <a:xfrm>
            <a:off x="35272" y="1434291"/>
            <a:ext cx="1863994" cy="270070"/>
            <a:chOff x="131827" y="1945885"/>
            <a:chExt cx="1863994" cy="270070"/>
          </a:xfrm>
        </p:grpSpPr>
        <p:grpSp>
          <p:nvGrpSpPr>
            <p:cNvPr id="23" name="Group 8"/>
            <p:cNvGrpSpPr/>
            <p:nvPr/>
          </p:nvGrpSpPr>
          <p:grpSpPr>
            <a:xfrm>
              <a:off x="131827" y="1945885"/>
              <a:ext cx="275595" cy="260545"/>
              <a:chOff x="1227110" y="1752600"/>
              <a:chExt cx="1473834" cy="1319744"/>
            </a:xfrm>
          </p:grpSpPr>
          <p:sp>
            <p:nvSpPr>
              <p:cNvPr id="26" name="Rounded Rectangle 2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1" y="1946001"/>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a:t>
              </a:r>
              <a:r>
                <a:rPr lang="en-US" sz="1400" b="1" dirty="0">
                  <a:solidFill>
                    <a:schemeClr val="bg2">
                      <a:lumMod val="10000"/>
                    </a:schemeClr>
                  </a:solidFill>
                </a:rPr>
                <a:t>Fritz’s Shortcut</a:t>
              </a:r>
            </a:p>
          </p:txBody>
        </p:sp>
      </p:grpSp>
      <p:grpSp>
        <p:nvGrpSpPr>
          <p:cNvPr id="11" name="Group 10"/>
          <p:cNvGrpSpPr/>
          <p:nvPr/>
        </p:nvGrpSpPr>
        <p:grpSpPr>
          <a:xfrm>
            <a:off x="914400" y="2011680"/>
            <a:ext cx="7404147" cy="1034153"/>
            <a:chOff x="1194554" y="1913052"/>
            <a:chExt cx="7404147" cy="1034153"/>
          </a:xfrm>
        </p:grpSpPr>
        <p:sp>
          <p:nvSpPr>
            <p:cNvPr id="12" name="Rounded Rectangle 11"/>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3" name="Picture 2"/>
            <p:cNvPicPr>
              <a:picLocks noChangeAspect="1" noChangeArrowheads="1"/>
            </p:cNvPicPr>
            <p:nvPr/>
          </p:nvPicPr>
          <p:blipFill>
            <a:blip r:embed="rId6"/>
            <a:srcRect l="11940"/>
            <a:stretch>
              <a:fillRect/>
            </a:stretch>
          </p:blipFill>
          <p:spPr bwMode="auto">
            <a:xfrm>
              <a:off x="7636417" y="19130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5081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234825" cy="369332"/>
          </a:xfrm>
          <a:prstGeom prst="rect">
            <a:avLst/>
          </a:prstGeom>
          <a:noFill/>
        </p:spPr>
        <p:txBody>
          <a:bodyPr wrap="none" rtlCol="0">
            <a:spAutoFit/>
          </a:bodyPr>
          <a:lstStyle/>
          <a:p>
            <a:r>
              <a:rPr lang="en-US" b="1" i="1" dirty="0" smtClean="0">
                <a:solidFill>
                  <a:schemeClr val="tx1">
                    <a:lumMod val="75000"/>
                    <a:lumOff val="25000"/>
                  </a:schemeClr>
                </a:solidFill>
              </a:rPr>
              <a:t>Outcome B</a:t>
            </a:r>
            <a:endParaRPr lang="en-US" b="1" i="1" dirty="0">
              <a:solidFill>
                <a:schemeClr val="tx1">
                  <a:lumMod val="75000"/>
                  <a:lumOff val="25000"/>
                </a:schemeClr>
              </a:solidFill>
            </a:endParaRPr>
          </a:p>
        </p:txBody>
      </p:sp>
      <p:grpSp>
        <p:nvGrpSpPr>
          <p:cNvPr id="12" name="Group 11"/>
          <p:cNvGrpSpPr/>
          <p:nvPr/>
        </p:nvGrpSpPr>
        <p:grpSpPr>
          <a:xfrm>
            <a:off x="35272" y="1434291"/>
            <a:ext cx="1863994" cy="270070"/>
            <a:chOff x="131827" y="1945885"/>
            <a:chExt cx="1863994" cy="270070"/>
          </a:xfrm>
        </p:grpSpPr>
        <p:grpSp>
          <p:nvGrpSpPr>
            <p:cNvPr id="13" name="Group 8"/>
            <p:cNvGrpSpPr/>
            <p:nvPr/>
          </p:nvGrpSpPr>
          <p:grpSpPr>
            <a:xfrm>
              <a:off x="131827" y="1945885"/>
              <a:ext cx="275595" cy="260545"/>
              <a:chOff x="1227110" y="1752600"/>
              <a:chExt cx="1473834" cy="1319744"/>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4" name="Rounded Rectangle 13"/>
            <p:cNvSpPr/>
            <p:nvPr/>
          </p:nvSpPr>
          <p:spPr>
            <a:xfrm>
              <a:off x="501581" y="1946001"/>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a:t>
              </a:r>
              <a:r>
                <a:rPr lang="en-US" sz="1400" b="1" dirty="0">
                  <a:solidFill>
                    <a:schemeClr val="bg2">
                      <a:lumMod val="10000"/>
                    </a:schemeClr>
                  </a:solidFill>
                </a:rPr>
                <a:t>Fritz’s Shortcut</a:t>
              </a:r>
            </a:p>
          </p:txBody>
        </p:sp>
      </p:gr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5430045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200400"/>
            <a:ext cx="7175290" cy="1323439"/>
          </a:xfrm>
          <a:prstGeom prst="rect">
            <a:avLst/>
          </a:prstGeom>
        </p:spPr>
        <p:txBody>
          <a:bodyPr wrap="square">
            <a:spAutoFit/>
          </a:bodyPr>
          <a:lstStyle/>
          <a:p>
            <a:pPr marL="457200" lvl="0" indent="-457200">
              <a:spcAft>
                <a:spcPts val="600"/>
              </a:spcAft>
              <a:buFont typeface="+mj-lt"/>
              <a:buAutoNum type="arabicPeriod"/>
            </a:pPr>
            <a:r>
              <a:rPr lang="en-US" sz="2500" dirty="0" smtClean="0"/>
              <a:t>How </a:t>
            </a:r>
            <a:r>
              <a:rPr lang="en-US" sz="2500" dirty="0"/>
              <a:t>did Fritz do this time?  </a:t>
            </a:r>
            <a:endParaRPr lang="en-US" sz="2500" dirty="0" smtClean="0"/>
          </a:p>
          <a:p>
            <a:pPr marL="457200" lvl="0" indent="-457200">
              <a:spcAft>
                <a:spcPts val="600"/>
              </a:spcAft>
              <a:buFont typeface="+mj-lt"/>
              <a:buAutoNum type="arabicPeriod"/>
            </a:pPr>
            <a:r>
              <a:rPr lang="en-US" sz="2500" dirty="0" smtClean="0"/>
              <a:t>Describe </a:t>
            </a:r>
            <a:r>
              <a:rPr lang="en-US" sz="2500" dirty="0"/>
              <a:t>how the two endings </a:t>
            </a:r>
            <a:r>
              <a:rPr lang="en-US" sz="2500" dirty="0" smtClean="0"/>
              <a:t>differ in </a:t>
            </a:r>
            <a:r>
              <a:rPr lang="en-US" sz="2500" dirty="0"/>
              <a:t>terms of demonstrating </a:t>
            </a:r>
            <a:r>
              <a:rPr lang="en-US" sz="2500" dirty="0" smtClean="0"/>
              <a:t>the leadership </a:t>
            </a:r>
            <a:r>
              <a:rPr lang="en-US" sz="2500" dirty="0"/>
              <a:t>skills.</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2" name="Group 21"/>
          <p:cNvGrpSpPr/>
          <p:nvPr/>
        </p:nvGrpSpPr>
        <p:grpSpPr>
          <a:xfrm>
            <a:off x="35272" y="1434291"/>
            <a:ext cx="1863994" cy="270070"/>
            <a:chOff x="131827" y="1945885"/>
            <a:chExt cx="1863994" cy="270070"/>
          </a:xfrm>
        </p:grpSpPr>
        <p:grpSp>
          <p:nvGrpSpPr>
            <p:cNvPr id="23" name="Group 8"/>
            <p:cNvGrpSpPr/>
            <p:nvPr/>
          </p:nvGrpSpPr>
          <p:grpSpPr>
            <a:xfrm>
              <a:off x="131827" y="1945885"/>
              <a:ext cx="275595" cy="260545"/>
              <a:chOff x="1227110" y="1752600"/>
              <a:chExt cx="1473834" cy="1319744"/>
            </a:xfrm>
          </p:grpSpPr>
          <p:sp>
            <p:nvSpPr>
              <p:cNvPr id="26" name="Rounded Rectangle 2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1" y="1946001"/>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a:t>
              </a:r>
              <a:r>
                <a:rPr lang="en-US" sz="1400" b="1" dirty="0">
                  <a:solidFill>
                    <a:schemeClr val="bg2">
                      <a:lumMod val="10000"/>
                    </a:schemeClr>
                  </a:solidFill>
                </a:rPr>
                <a:t>Fritz’s Shortcut</a:t>
              </a:r>
            </a:p>
          </p:txBody>
        </p:sp>
      </p:grpSp>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2"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2608589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9184" y="1418362"/>
            <a:ext cx="1854469" cy="269954"/>
            <a:chOff x="141352" y="1459269"/>
            <a:chExt cx="1854469"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4942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Fritz’s Shortcut</a:t>
              </a:r>
              <a:endParaRPr lang="en-US" sz="1400" b="1" dirty="0">
                <a:solidFill>
                  <a:schemeClr val="bg2">
                    <a:lumMod val="10000"/>
                  </a:schemeClr>
                </a:solidFill>
              </a:endParaRPr>
            </a:p>
          </p:txBody>
        </p:sp>
      </p:grpSp>
      <p:sp>
        <p:nvSpPr>
          <p:cNvPr id="15" name="Rectangle 14"/>
          <p:cNvSpPr/>
          <p:nvPr/>
        </p:nvSpPr>
        <p:spPr>
          <a:xfrm>
            <a:off x="438679" y="1731031"/>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973518" y="2343764"/>
            <a:ext cx="7261332" cy="3862596"/>
          </a:xfrm>
          <a:prstGeom prst="rect">
            <a:avLst/>
          </a:prstGeom>
          <a:ln>
            <a:solidFill>
              <a:srgbClr val="5FBAF3"/>
            </a:solidFill>
          </a:ln>
        </p:spPr>
        <p:txBody>
          <a:bodyPr wrap="square">
            <a:spAutoFit/>
          </a:bodyPr>
          <a:lstStyle/>
          <a:p>
            <a:pPr marL="285750" indent="-285750">
              <a:spcAft>
                <a:spcPts val="800"/>
              </a:spcAft>
              <a:buFont typeface="Arial" charset="0"/>
              <a:buChar char="•"/>
            </a:pPr>
            <a:r>
              <a:rPr lang="en-US" sz="2500" dirty="0" smtClean="0"/>
              <a:t>Eliot, an experienced worker, </a:t>
            </a:r>
            <a:r>
              <a:rPr lang="en-US" sz="2500" dirty="0"/>
              <a:t>sees that the rigging equipment </a:t>
            </a:r>
            <a:r>
              <a:rPr lang="en-US" sz="2500" dirty="0" smtClean="0"/>
              <a:t>needed to lift the HVAC units to the roof is </a:t>
            </a:r>
            <a:r>
              <a:rPr lang="en-US" sz="2500" dirty="0"/>
              <a:t>damaged and tells </a:t>
            </a:r>
            <a:r>
              <a:rPr lang="en-US" sz="2500" dirty="0" smtClean="0"/>
              <a:t>Fritz, his foreman.</a:t>
            </a:r>
            <a:endParaRPr lang="en-US" sz="2500" dirty="0"/>
          </a:p>
          <a:p>
            <a:pPr marL="285750" indent="-285750">
              <a:spcAft>
                <a:spcPts val="800"/>
              </a:spcAft>
              <a:buFont typeface="Arial" charset="0"/>
              <a:buChar char="•"/>
            </a:pPr>
            <a:r>
              <a:rPr lang="en-US" sz="2500" dirty="0"/>
              <a:t>Fritz tells Eliot to go with what they </a:t>
            </a:r>
            <a:r>
              <a:rPr lang="en-US" sz="2500" dirty="0" smtClean="0"/>
              <a:t>have because they need to keep on-schedule.</a:t>
            </a:r>
            <a:endParaRPr lang="en-US" sz="2500" dirty="0"/>
          </a:p>
          <a:p>
            <a:pPr marL="285750" indent="-285750">
              <a:spcAft>
                <a:spcPts val="800"/>
              </a:spcAft>
              <a:buFont typeface="Arial" charset="0"/>
              <a:buChar char="•"/>
            </a:pPr>
            <a:r>
              <a:rPr lang="en-US" sz="2500" dirty="0"/>
              <a:t>Eliot tells Fritz he’s not comfortable with it, but Fritz tells him to do as he </a:t>
            </a:r>
            <a:r>
              <a:rPr lang="en-US" sz="2500" dirty="0" smtClean="0"/>
              <a:t>says.</a:t>
            </a:r>
            <a:endParaRPr lang="en-US" sz="2500" dirty="0"/>
          </a:p>
          <a:p>
            <a:pPr marL="285750" indent="-285750">
              <a:spcAft>
                <a:spcPts val="800"/>
              </a:spcAft>
              <a:buFont typeface="Arial" charset="0"/>
              <a:buChar char="•"/>
            </a:pPr>
            <a:r>
              <a:rPr lang="en-US" sz="2500" dirty="0"/>
              <a:t>The rigging equipment fails, </a:t>
            </a:r>
            <a:r>
              <a:rPr lang="en-US" sz="2500" dirty="0" smtClean="0"/>
              <a:t>and the HVAC unit falls nearly crushing a worker.</a:t>
            </a:r>
            <a:endParaRPr lang="en-US" sz="2500" dirty="0"/>
          </a:p>
        </p:txBody>
      </p:sp>
      <p:pic>
        <p:nvPicPr>
          <p:cNvPr id="21"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065647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45258</TotalTime>
  <Words>5580</Words>
  <Application>Microsoft Office PowerPoint</Application>
  <PresentationFormat>On-screen Show (4:3)</PresentationFormat>
  <Paragraphs>553</Paragraphs>
  <Slides>54</Slides>
  <Notes>54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54</vt:i4>
      </vt:variant>
    </vt:vector>
  </HeadingPairs>
  <TitlesOfParts>
    <vt:vector size="59" baseType="lpstr">
      <vt:lpstr>Arial</vt:lpstr>
      <vt:lpstr>Calibri</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Molody, Scarlett</cp:lastModifiedBy>
  <cp:revision>1344</cp:revision>
  <cp:lastPrinted>2016-02-18T23:44:45Z</cp:lastPrinted>
  <dcterms:created xsi:type="dcterms:W3CDTF">2015-03-10T21:04:30Z</dcterms:created>
  <dcterms:modified xsi:type="dcterms:W3CDTF">2022-05-20T19:36:45Z</dcterms:modified>
</cp:coreProperties>
</file>