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5" r:id="rId3"/>
  </p:sldMasterIdLst>
  <p:notesMasterIdLst>
    <p:notesMasterId r:id="rId85"/>
  </p:notesMasterIdLst>
  <p:handoutMasterIdLst>
    <p:handoutMasterId r:id="rId86"/>
  </p:handoutMasterIdLst>
  <p:sldIdLst>
    <p:sldId id="925" r:id="rId4"/>
    <p:sldId id="258" r:id="rId5"/>
    <p:sldId id="259" r:id="rId6"/>
    <p:sldId id="261" r:id="rId7"/>
    <p:sldId id="260" r:id="rId8"/>
    <p:sldId id="262" r:id="rId9"/>
    <p:sldId id="264" r:id="rId10"/>
    <p:sldId id="263" r:id="rId11"/>
    <p:sldId id="302" r:id="rId12"/>
    <p:sldId id="631" r:id="rId13"/>
    <p:sldId id="303" r:id="rId14"/>
    <p:sldId id="481" r:id="rId15"/>
    <p:sldId id="265" r:id="rId16"/>
    <p:sldId id="285" r:id="rId17"/>
    <p:sldId id="286" r:id="rId18"/>
    <p:sldId id="287" r:id="rId19"/>
    <p:sldId id="628" r:id="rId20"/>
    <p:sldId id="269" r:id="rId21"/>
    <p:sldId id="450" r:id="rId22"/>
    <p:sldId id="270" r:id="rId23"/>
    <p:sldId id="672" r:id="rId24"/>
    <p:sldId id="280" r:id="rId25"/>
    <p:sldId id="482" r:id="rId26"/>
    <p:sldId id="616" r:id="rId27"/>
    <p:sldId id="271" r:id="rId28"/>
    <p:sldId id="795" r:id="rId29"/>
    <p:sldId id="883" r:id="rId30"/>
    <p:sldId id="884" r:id="rId31"/>
    <p:sldId id="885" r:id="rId32"/>
    <p:sldId id="886" r:id="rId33"/>
    <p:sldId id="887" r:id="rId34"/>
    <p:sldId id="888" r:id="rId35"/>
    <p:sldId id="889" r:id="rId36"/>
    <p:sldId id="890" r:id="rId37"/>
    <p:sldId id="891" r:id="rId38"/>
    <p:sldId id="892" r:id="rId39"/>
    <p:sldId id="893" r:id="rId40"/>
    <p:sldId id="894" r:id="rId41"/>
    <p:sldId id="895" r:id="rId42"/>
    <p:sldId id="896" r:id="rId43"/>
    <p:sldId id="897" r:id="rId44"/>
    <p:sldId id="898" r:id="rId45"/>
    <p:sldId id="899" r:id="rId46"/>
    <p:sldId id="926" r:id="rId47"/>
    <p:sldId id="901" r:id="rId48"/>
    <p:sldId id="902" r:id="rId49"/>
    <p:sldId id="903" r:id="rId50"/>
    <p:sldId id="904" r:id="rId51"/>
    <p:sldId id="905" r:id="rId52"/>
    <p:sldId id="906" r:id="rId53"/>
    <p:sldId id="907" r:id="rId54"/>
    <p:sldId id="908" r:id="rId55"/>
    <p:sldId id="632" r:id="rId56"/>
    <p:sldId id="760" r:id="rId57"/>
    <p:sldId id="875" r:id="rId58"/>
    <p:sldId id="643" r:id="rId59"/>
    <p:sldId id="753" r:id="rId60"/>
    <p:sldId id="644" r:id="rId61"/>
    <p:sldId id="761" r:id="rId62"/>
    <p:sldId id="646" r:id="rId63"/>
    <p:sldId id="876" r:id="rId64"/>
    <p:sldId id="663" r:id="rId65"/>
    <p:sldId id="767" r:id="rId66"/>
    <p:sldId id="664" r:id="rId67"/>
    <p:sldId id="768" r:id="rId68"/>
    <p:sldId id="909" r:id="rId69"/>
    <p:sldId id="910" r:id="rId70"/>
    <p:sldId id="911" r:id="rId71"/>
    <p:sldId id="912" r:id="rId72"/>
    <p:sldId id="913" r:id="rId73"/>
    <p:sldId id="914" r:id="rId74"/>
    <p:sldId id="915" r:id="rId75"/>
    <p:sldId id="916" r:id="rId76"/>
    <p:sldId id="917" r:id="rId77"/>
    <p:sldId id="918" r:id="rId78"/>
    <p:sldId id="919" r:id="rId79"/>
    <p:sldId id="920" r:id="rId80"/>
    <p:sldId id="921" r:id="rId81"/>
    <p:sldId id="927" r:id="rId82"/>
    <p:sldId id="615" r:id="rId83"/>
    <p:sldId id="924"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83EFEC"/>
    <a:srgbClr val="3333CC"/>
    <a:srgbClr val="0000FF"/>
    <a:srgbClr val="FFCC66"/>
    <a:srgbClr val="5FBA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63482" autoAdjust="0"/>
  </p:normalViewPr>
  <p:slideViewPr>
    <p:cSldViewPr snapToGrid="0" snapToObjects="1">
      <p:cViewPr varScale="1">
        <p:scale>
          <a:sx n="59" d="100"/>
          <a:sy n="59" d="100"/>
        </p:scale>
        <p:origin x="1968" y="72"/>
      </p:cViewPr>
      <p:guideLst>
        <p:guide orient="horz" pos="2160"/>
        <p:guide pos="2880"/>
      </p:guideLst>
    </p:cSldViewPr>
  </p:slideViewPr>
  <p:outlineViewPr>
    <p:cViewPr>
      <p:scale>
        <a:sx n="33" d="100"/>
        <a:sy n="33" d="100"/>
      </p:scale>
      <p:origin x="0" y="20624"/>
    </p:cViewPr>
  </p:outlineViewPr>
  <p:notesTextViewPr>
    <p:cViewPr>
      <p:scale>
        <a:sx n="3" d="2"/>
        <a:sy n="3" d="2"/>
      </p:scale>
      <p:origin x="0" y="0"/>
    </p:cViewPr>
  </p:notesTextViewPr>
  <p:sorterViewPr>
    <p:cViewPr>
      <p:scale>
        <a:sx n="50" d="100"/>
        <a:sy n="50" d="100"/>
      </p:scale>
      <p:origin x="0" y="0"/>
    </p:cViewPr>
  </p:sorterViewPr>
  <p:notesViewPr>
    <p:cSldViewPr snapToGrid="0" snapToObjects="1">
      <p:cViewPr>
        <p:scale>
          <a:sx n="80" d="100"/>
          <a:sy n="80" d="100"/>
        </p:scale>
        <p:origin x="-1502" y="14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2B350-CDB0-7245-B09D-BBEE7FA5A17B}" type="doc">
      <dgm:prSet loTypeId="urn:microsoft.com/office/officeart/2005/8/layout/cycle5" loCatId="" qsTypeId="urn:microsoft.com/office/officeart/2005/8/quickstyle/simple1" qsCatId="simple" csTypeId="urn:microsoft.com/office/officeart/2005/8/colors/accent0_1" csCatId="mainScheme" phldr="1"/>
      <dgm:spPr/>
      <dgm:t>
        <a:bodyPr/>
        <a:lstStyle/>
        <a:p>
          <a:endParaRPr lang="en-US"/>
        </a:p>
      </dgm:t>
    </dgm:pt>
    <dgm:pt modelId="{83F53F4A-B8AB-7745-A7DC-787EC34CFDD1}">
      <dgm:prSet phldrT="[Text]"/>
      <dgm:spPr/>
      <dgm:t>
        <a:bodyPr/>
        <a:lstStyle/>
        <a:p>
          <a:r>
            <a:rPr lang="en-US" dirty="0" smtClean="0"/>
            <a:t>Observe worker action</a:t>
          </a:r>
          <a:endParaRPr lang="en-US" dirty="0"/>
        </a:p>
      </dgm:t>
    </dgm:pt>
    <dgm:pt modelId="{2FA4A1F7-462C-FF41-84E5-45EAD4BF4B9E}" type="parTrans" cxnId="{935C7C68-703B-2F4E-946A-9B6702A28355}">
      <dgm:prSet/>
      <dgm:spPr/>
      <dgm:t>
        <a:bodyPr/>
        <a:lstStyle/>
        <a:p>
          <a:endParaRPr lang="en-US"/>
        </a:p>
      </dgm:t>
    </dgm:pt>
    <dgm:pt modelId="{BFE656B8-C741-FE46-BC5D-D2B841D89AD1}" type="sibTrans" cxnId="{935C7C68-703B-2F4E-946A-9B6702A28355}">
      <dgm:prSet/>
      <dgm:spPr/>
      <dgm:t>
        <a:bodyPr/>
        <a:lstStyle/>
        <a:p>
          <a:endParaRPr lang="en-US"/>
        </a:p>
      </dgm:t>
    </dgm:pt>
    <dgm:pt modelId="{6D2B7FC1-624E-3D45-90C9-3F9CB311318C}">
      <dgm:prSet phldrT="[Text]"/>
      <dgm:spPr/>
      <dgm:t>
        <a:bodyPr/>
        <a:lstStyle/>
        <a:p>
          <a:r>
            <a:rPr lang="en-US" dirty="0" smtClean="0"/>
            <a:t>Address the issue </a:t>
          </a:r>
          <a:endParaRPr lang="en-US" dirty="0"/>
        </a:p>
      </dgm:t>
    </dgm:pt>
    <dgm:pt modelId="{0C796EA7-8019-C840-956A-5F39DE6B058B}" type="parTrans" cxnId="{DB44ACD2-F4F2-ED4B-91E4-89389749CE08}">
      <dgm:prSet/>
      <dgm:spPr/>
      <dgm:t>
        <a:bodyPr/>
        <a:lstStyle/>
        <a:p>
          <a:endParaRPr lang="en-US"/>
        </a:p>
      </dgm:t>
    </dgm:pt>
    <dgm:pt modelId="{6577D936-547E-AB4C-A029-60F67FE6DD79}" type="sibTrans" cxnId="{DB44ACD2-F4F2-ED4B-91E4-89389749CE08}">
      <dgm:prSet/>
      <dgm:spPr/>
      <dgm:t>
        <a:bodyPr/>
        <a:lstStyle/>
        <a:p>
          <a:endParaRPr lang="en-US"/>
        </a:p>
      </dgm:t>
    </dgm:pt>
    <dgm:pt modelId="{88DB164C-0174-E44A-8DAE-E6B4B897C24F}">
      <dgm:prSet phldrT="[Text]"/>
      <dgm:spPr/>
      <dgm:t>
        <a:bodyPr/>
        <a:lstStyle/>
        <a:p>
          <a:r>
            <a:rPr lang="en-US" dirty="0" smtClean="0"/>
            <a:t>Problem solve</a:t>
          </a:r>
          <a:endParaRPr lang="en-US" dirty="0"/>
        </a:p>
      </dgm:t>
    </dgm:pt>
    <dgm:pt modelId="{9FBAD297-AFE0-F046-974D-09094D31F592}" type="parTrans" cxnId="{CC11D433-2F00-F84B-B006-4D24B1B608C4}">
      <dgm:prSet/>
      <dgm:spPr/>
      <dgm:t>
        <a:bodyPr/>
        <a:lstStyle/>
        <a:p>
          <a:endParaRPr lang="en-US"/>
        </a:p>
      </dgm:t>
    </dgm:pt>
    <dgm:pt modelId="{AE94DBBC-E257-A44F-84CC-4DB6FC917E8D}" type="sibTrans" cxnId="{CC11D433-2F00-F84B-B006-4D24B1B608C4}">
      <dgm:prSet/>
      <dgm:spPr/>
      <dgm:t>
        <a:bodyPr/>
        <a:lstStyle/>
        <a:p>
          <a:endParaRPr lang="en-US"/>
        </a:p>
      </dgm:t>
    </dgm:pt>
    <dgm:pt modelId="{1DE4C839-F8CF-EA4A-A396-BEFFA23F03EB}">
      <dgm:prSet phldrT="[Text]"/>
      <dgm:spPr/>
      <dgm:t>
        <a:bodyPr/>
        <a:lstStyle/>
        <a:p>
          <a:r>
            <a:rPr lang="en-US" dirty="0" smtClean="0"/>
            <a:t>Practice action</a:t>
          </a:r>
          <a:endParaRPr lang="en-US" dirty="0"/>
        </a:p>
      </dgm:t>
    </dgm:pt>
    <dgm:pt modelId="{818CF82A-3D72-984A-9568-EE141CCE2E1D}" type="parTrans" cxnId="{201FDF85-4E32-584A-A99A-22EE159E3DE9}">
      <dgm:prSet/>
      <dgm:spPr/>
      <dgm:t>
        <a:bodyPr/>
        <a:lstStyle/>
        <a:p>
          <a:endParaRPr lang="en-US"/>
        </a:p>
      </dgm:t>
    </dgm:pt>
    <dgm:pt modelId="{FBAF7E03-70A4-AE41-B163-F0FFDBBB43B7}" type="sibTrans" cxnId="{201FDF85-4E32-584A-A99A-22EE159E3DE9}">
      <dgm:prSet/>
      <dgm:spPr/>
      <dgm:t>
        <a:bodyPr/>
        <a:lstStyle/>
        <a:p>
          <a:endParaRPr lang="en-US"/>
        </a:p>
      </dgm:t>
    </dgm:pt>
    <dgm:pt modelId="{EDB62398-65D3-0942-BE43-969FBF3C5C63}" type="pres">
      <dgm:prSet presAssocID="{EF62B350-CDB0-7245-B09D-BBEE7FA5A17B}" presName="cycle" presStyleCnt="0">
        <dgm:presLayoutVars>
          <dgm:dir/>
          <dgm:resizeHandles val="exact"/>
        </dgm:presLayoutVars>
      </dgm:prSet>
      <dgm:spPr/>
      <dgm:t>
        <a:bodyPr/>
        <a:lstStyle/>
        <a:p>
          <a:endParaRPr lang="en-US"/>
        </a:p>
      </dgm:t>
    </dgm:pt>
    <dgm:pt modelId="{6BB5A5A3-CEC4-2D4B-BD60-E9CCDEF91EB8}" type="pres">
      <dgm:prSet presAssocID="{83F53F4A-B8AB-7745-A7DC-787EC34CFDD1}" presName="node" presStyleLbl="node1" presStyleIdx="0" presStyleCnt="4">
        <dgm:presLayoutVars>
          <dgm:bulletEnabled val="1"/>
        </dgm:presLayoutVars>
      </dgm:prSet>
      <dgm:spPr/>
      <dgm:t>
        <a:bodyPr/>
        <a:lstStyle/>
        <a:p>
          <a:endParaRPr lang="en-US"/>
        </a:p>
      </dgm:t>
    </dgm:pt>
    <dgm:pt modelId="{F003E0C1-64B0-474C-97B7-5E917987F5E5}" type="pres">
      <dgm:prSet presAssocID="{83F53F4A-B8AB-7745-A7DC-787EC34CFDD1}" presName="spNode" presStyleCnt="0"/>
      <dgm:spPr/>
    </dgm:pt>
    <dgm:pt modelId="{D707A76B-AB9F-2745-8CA8-B3B899AEA820}" type="pres">
      <dgm:prSet presAssocID="{BFE656B8-C741-FE46-BC5D-D2B841D89AD1}" presName="sibTrans" presStyleLbl="sibTrans1D1" presStyleIdx="0" presStyleCnt="4"/>
      <dgm:spPr/>
      <dgm:t>
        <a:bodyPr/>
        <a:lstStyle/>
        <a:p>
          <a:endParaRPr lang="en-US"/>
        </a:p>
      </dgm:t>
    </dgm:pt>
    <dgm:pt modelId="{738E411A-671B-4643-865C-63F4D651DE1F}" type="pres">
      <dgm:prSet presAssocID="{6D2B7FC1-624E-3D45-90C9-3F9CB311318C}" presName="node" presStyleLbl="node1" presStyleIdx="1" presStyleCnt="4" custScaleX="82372" custScaleY="89994">
        <dgm:presLayoutVars>
          <dgm:bulletEnabled val="1"/>
        </dgm:presLayoutVars>
      </dgm:prSet>
      <dgm:spPr/>
      <dgm:t>
        <a:bodyPr/>
        <a:lstStyle/>
        <a:p>
          <a:endParaRPr lang="en-US"/>
        </a:p>
      </dgm:t>
    </dgm:pt>
    <dgm:pt modelId="{9135A07C-E2ED-9545-9A18-6C63859A5411}" type="pres">
      <dgm:prSet presAssocID="{6D2B7FC1-624E-3D45-90C9-3F9CB311318C}" presName="spNode" presStyleCnt="0"/>
      <dgm:spPr/>
    </dgm:pt>
    <dgm:pt modelId="{A3204D95-A697-D942-8D9E-1FCFF10682F1}" type="pres">
      <dgm:prSet presAssocID="{6577D936-547E-AB4C-A029-60F67FE6DD79}" presName="sibTrans" presStyleLbl="sibTrans1D1" presStyleIdx="1" presStyleCnt="4"/>
      <dgm:spPr/>
      <dgm:t>
        <a:bodyPr/>
        <a:lstStyle/>
        <a:p>
          <a:endParaRPr lang="en-US"/>
        </a:p>
      </dgm:t>
    </dgm:pt>
    <dgm:pt modelId="{18DB03E1-F04D-8049-87FD-82B2DC005D01}" type="pres">
      <dgm:prSet presAssocID="{88DB164C-0174-E44A-8DAE-E6B4B897C24F}" presName="node" presStyleLbl="node1" presStyleIdx="2" presStyleCnt="4" custScaleX="88593" custScaleY="87606">
        <dgm:presLayoutVars>
          <dgm:bulletEnabled val="1"/>
        </dgm:presLayoutVars>
      </dgm:prSet>
      <dgm:spPr/>
      <dgm:t>
        <a:bodyPr/>
        <a:lstStyle/>
        <a:p>
          <a:endParaRPr lang="en-US"/>
        </a:p>
      </dgm:t>
    </dgm:pt>
    <dgm:pt modelId="{DDF28498-9F25-C54A-A807-EC643DDAAD67}" type="pres">
      <dgm:prSet presAssocID="{88DB164C-0174-E44A-8DAE-E6B4B897C24F}" presName="spNode" presStyleCnt="0"/>
      <dgm:spPr/>
    </dgm:pt>
    <dgm:pt modelId="{239F0880-4F30-794A-9347-CD444C9A09AD}" type="pres">
      <dgm:prSet presAssocID="{AE94DBBC-E257-A44F-84CC-4DB6FC917E8D}" presName="sibTrans" presStyleLbl="sibTrans1D1" presStyleIdx="2" presStyleCnt="4"/>
      <dgm:spPr/>
      <dgm:t>
        <a:bodyPr/>
        <a:lstStyle/>
        <a:p>
          <a:endParaRPr lang="en-US"/>
        </a:p>
      </dgm:t>
    </dgm:pt>
    <dgm:pt modelId="{1D339123-008B-E345-9748-3F5AA6EC7ACB}" type="pres">
      <dgm:prSet presAssocID="{1DE4C839-F8CF-EA4A-A396-BEFFA23F03EB}" presName="node" presStyleLbl="node1" presStyleIdx="3" presStyleCnt="4" custScaleX="86751" custScaleY="95922">
        <dgm:presLayoutVars>
          <dgm:bulletEnabled val="1"/>
        </dgm:presLayoutVars>
      </dgm:prSet>
      <dgm:spPr/>
      <dgm:t>
        <a:bodyPr/>
        <a:lstStyle/>
        <a:p>
          <a:endParaRPr lang="en-US"/>
        </a:p>
      </dgm:t>
    </dgm:pt>
    <dgm:pt modelId="{AFE71803-DEAF-C24F-BCF4-0ED0D716B50C}" type="pres">
      <dgm:prSet presAssocID="{1DE4C839-F8CF-EA4A-A396-BEFFA23F03EB}" presName="spNode" presStyleCnt="0"/>
      <dgm:spPr/>
    </dgm:pt>
    <dgm:pt modelId="{63AA18B5-37F6-F443-AC14-40A695264469}" type="pres">
      <dgm:prSet presAssocID="{FBAF7E03-70A4-AE41-B163-F0FFDBBB43B7}" presName="sibTrans" presStyleLbl="sibTrans1D1" presStyleIdx="3" presStyleCnt="4"/>
      <dgm:spPr/>
      <dgm:t>
        <a:bodyPr/>
        <a:lstStyle/>
        <a:p>
          <a:endParaRPr lang="en-US"/>
        </a:p>
      </dgm:t>
    </dgm:pt>
  </dgm:ptLst>
  <dgm:cxnLst>
    <dgm:cxn modelId="{8B083824-09FC-A24F-940B-6E11CD4E9689}" type="presOf" srcId="{BFE656B8-C741-FE46-BC5D-D2B841D89AD1}" destId="{D707A76B-AB9F-2745-8CA8-B3B899AEA820}" srcOrd="0" destOrd="0" presId="urn:microsoft.com/office/officeart/2005/8/layout/cycle5"/>
    <dgm:cxn modelId="{46859B5E-9199-BF48-A141-7159205E8B16}" type="presOf" srcId="{6D2B7FC1-624E-3D45-90C9-3F9CB311318C}" destId="{738E411A-671B-4643-865C-63F4D651DE1F}" srcOrd="0" destOrd="0" presId="urn:microsoft.com/office/officeart/2005/8/layout/cycle5"/>
    <dgm:cxn modelId="{2AC99E4E-EAA9-CB4E-80F1-5C0E15F7CC4B}" type="presOf" srcId="{6577D936-547E-AB4C-A029-60F67FE6DD79}" destId="{A3204D95-A697-D942-8D9E-1FCFF10682F1}" srcOrd="0" destOrd="0" presId="urn:microsoft.com/office/officeart/2005/8/layout/cycle5"/>
    <dgm:cxn modelId="{BFE7D2E0-C680-F543-A923-681012EF0D0A}" type="presOf" srcId="{1DE4C839-F8CF-EA4A-A396-BEFFA23F03EB}" destId="{1D339123-008B-E345-9748-3F5AA6EC7ACB}" srcOrd="0" destOrd="0" presId="urn:microsoft.com/office/officeart/2005/8/layout/cycle5"/>
    <dgm:cxn modelId="{DB44ACD2-F4F2-ED4B-91E4-89389749CE08}" srcId="{EF62B350-CDB0-7245-B09D-BBEE7FA5A17B}" destId="{6D2B7FC1-624E-3D45-90C9-3F9CB311318C}" srcOrd="1" destOrd="0" parTransId="{0C796EA7-8019-C840-956A-5F39DE6B058B}" sibTransId="{6577D936-547E-AB4C-A029-60F67FE6DD79}"/>
    <dgm:cxn modelId="{89B4787A-37D6-F846-93EC-267785156AEB}" type="presOf" srcId="{FBAF7E03-70A4-AE41-B163-F0FFDBBB43B7}" destId="{63AA18B5-37F6-F443-AC14-40A695264469}" srcOrd="0" destOrd="0" presId="urn:microsoft.com/office/officeart/2005/8/layout/cycle5"/>
    <dgm:cxn modelId="{E5BDE460-F832-7E44-9FD7-156079D4826F}" type="presOf" srcId="{EF62B350-CDB0-7245-B09D-BBEE7FA5A17B}" destId="{EDB62398-65D3-0942-BE43-969FBF3C5C63}" srcOrd="0" destOrd="0" presId="urn:microsoft.com/office/officeart/2005/8/layout/cycle5"/>
    <dgm:cxn modelId="{201FDF85-4E32-584A-A99A-22EE159E3DE9}" srcId="{EF62B350-CDB0-7245-B09D-BBEE7FA5A17B}" destId="{1DE4C839-F8CF-EA4A-A396-BEFFA23F03EB}" srcOrd="3" destOrd="0" parTransId="{818CF82A-3D72-984A-9568-EE141CCE2E1D}" sibTransId="{FBAF7E03-70A4-AE41-B163-F0FFDBBB43B7}"/>
    <dgm:cxn modelId="{70F9D15B-5471-5A4C-8176-B95A77FE5C4C}" type="presOf" srcId="{88DB164C-0174-E44A-8DAE-E6B4B897C24F}" destId="{18DB03E1-F04D-8049-87FD-82B2DC005D01}" srcOrd="0" destOrd="0" presId="urn:microsoft.com/office/officeart/2005/8/layout/cycle5"/>
    <dgm:cxn modelId="{00DE756F-7D4A-234F-A9AE-9EADCF2D3736}" type="presOf" srcId="{83F53F4A-B8AB-7745-A7DC-787EC34CFDD1}" destId="{6BB5A5A3-CEC4-2D4B-BD60-E9CCDEF91EB8}" srcOrd="0" destOrd="0" presId="urn:microsoft.com/office/officeart/2005/8/layout/cycle5"/>
    <dgm:cxn modelId="{935C7C68-703B-2F4E-946A-9B6702A28355}" srcId="{EF62B350-CDB0-7245-B09D-BBEE7FA5A17B}" destId="{83F53F4A-B8AB-7745-A7DC-787EC34CFDD1}" srcOrd="0" destOrd="0" parTransId="{2FA4A1F7-462C-FF41-84E5-45EAD4BF4B9E}" sibTransId="{BFE656B8-C741-FE46-BC5D-D2B841D89AD1}"/>
    <dgm:cxn modelId="{F5264992-2881-6148-81AB-566DA8048A4F}" type="presOf" srcId="{AE94DBBC-E257-A44F-84CC-4DB6FC917E8D}" destId="{239F0880-4F30-794A-9347-CD444C9A09AD}" srcOrd="0" destOrd="0" presId="urn:microsoft.com/office/officeart/2005/8/layout/cycle5"/>
    <dgm:cxn modelId="{CC11D433-2F00-F84B-B006-4D24B1B608C4}" srcId="{EF62B350-CDB0-7245-B09D-BBEE7FA5A17B}" destId="{88DB164C-0174-E44A-8DAE-E6B4B897C24F}" srcOrd="2" destOrd="0" parTransId="{9FBAD297-AFE0-F046-974D-09094D31F592}" sibTransId="{AE94DBBC-E257-A44F-84CC-4DB6FC917E8D}"/>
    <dgm:cxn modelId="{C9B10F9F-27BA-6F4E-863E-09CADDBAA341}" type="presParOf" srcId="{EDB62398-65D3-0942-BE43-969FBF3C5C63}" destId="{6BB5A5A3-CEC4-2D4B-BD60-E9CCDEF91EB8}" srcOrd="0" destOrd="0" presId="urn:microsoft.com/office/officeart/2005/8/layout/cycle5"/>
    <dgm:cxn modelId="{960EB1BB-C726-4246-8581-32B24851E061}" type="presParOf" srcId="{EDB62398-65D3-0942-BE43-969FBF3C5C63}" destId="{F003E0C1-64B0-474C-97B7-5E917987F5E5}" srcOrd="1" destOrd="0" presId="urn:microsoft.com/office/officeart/2005/8/layout/cycle5"/>
    <dgm:cxn modelId="{3ED354A3-C746-C349-A6AA-2E37806EFB52}" type="presParOf" srcId="{EDB62398-65D3-0942-BE43-969FBF3C5C63}" destId="{D707A76B-AB9F-2745-8CA8-B3B899AEA820}" srcOrd="2" destOrd="0" presId="urn:microsoft.com/office/officeart/2005/8/layout/cycle5"/>
    <dgm:cxn modelId="{DFD09B83-A049-A94C-BA57-A2AEA58027FE}" type="presParOf" srcId="{EDB62398-65D3-0942-BE43-969FBF3C5C63}" destId="{738E411A-671B-4643-865C-63F4D651DE1F}" srcOrd="3" destOrd="0" presId="urn:microsoft.com/office/officeart/2005/8/layout/cycle5"/>
    <dgm:cxn modelId="{2BB2DC63-59EB-1C49-8BCB-5BC16474645D}" type="presParOf" srcId="{EDB62398-65D3-0942-BE43-969FBF3C5C63}" destId="{9135A07C-E2ED-9545-9A18-6C63859A5411}" srcOrd="4" destOrd="0" presId="urn:microsoft.com/office/officeart/2005/8/layout/cycle5"/>
    <dgm:cxn modelId="{9CE0DE29-F967-DC48-9052-3D8DDFA32B8A}" type="presParOf" srcId="{EDB62398-65D3-0942-BE43-969FBF3C5C63}" destId="{A3204D95-A697-D942-8D9E-1FCFF10682F1}" srcOrd="5" destOrd="0" presId="urn:microsoft.com/office/officeart/2005/8/layout/cycle5"/>
    <dgm:cxn modelId="{3AAE798B-94D8-6740-A5AA-C63D3785ED60}" type="presParOf" srcId="{EDB62398-65D3-0942-BE43-969FBF3C5C63}" destId="{18DB03E1-F04D-8049-87FD-82B2DC005D01}" srcOrd="6" destOrd="0" presId="urn:microsoft.com/office/officeart/2005/8/layout/cycle5"/>
    <dgm:cxn modelId="{079346D1-1463-404E-9628-B023A4B7E4AA}" type="presParOf" srcId="{EDB62398-65D3-0942-BE43-969FBF3C5C63}" destId="{DDF28498-9F25-C54A-A807-EC643DDAAD67}" srcOrd="7" destOrd="0" presId="urn:microsoft.com/office/officeart/2005/8/layout/cycle5"/>
    <dgm:cxn modelId="{F292304C-AA4B-0D4F-8527-4D8BDC4802B2}" type="presParOf" srcId="{EDB62398-65D3-0942-BE43-969FBF3C5C63}" destId="{239F0880-4F30-794A-9347-CD444C9A09AD}" srcOrd="8" destOrd="0" presId="urn:microsoft.com/office/officeart/2005/8/layout/cycle5"/>
    <dgm:cxn modelId="{202BAD92-768E-1746-BEF1-8937831E38D1}" type="presParOf" srcId="{EDB62398-65D3-0942-BE43-969FBF3C5C63}" destId="{1D339123-008B-E345-9748-3F5AA6EC7ACB}" srcOrd="9" destOrd="0" presId="urn:microsoft.com/office/officeart/2005/8/layout/cycle5"/>
    <dgm:cxn modelId="{02AE23AC-21E2-9A4F-9D21-24866AE1A025}" type="presParOf" srcId="{EDB62398-65D3-0942-BE43-969FBF3C5C63}" destId="{AFE71803-DEAF-C24F-BCF4-0ED0D716B50C}" srcOrd="10" destOrd="0" presId="urn:microsoft.com/office/officeart/2005/8/layout/cycle5"/>
    <dgm:cxn modelId="{8EABDC8F-F921-B643-9D54-C6CEAAE1AC45}" type="presParOf" srcId="{EDB62398-65D3-0942-BE43-969FBF3C5C63}" destId="{63AA18B5-37F6-F443-AC14-40A69526446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A5A3-CEC4-2D4B-BD60-E9CCDEF91EB8}">
      <dsp:nvSpPr>
        <dsp:cNvPr id="0" name=""/>
        <dsp:cNvSpPr/>
      </dsp:nvSpPr>
      <dsp:spPr>
        <a:xfrm>
          <a:off x="2832683" y="35508"/>
          <a:ext cx="1732074" cy="112584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Observe worker action</a:t>
          </a:r>
          <a:endParaRPr lang="en-US" sz="2000" kern="1200" dirty="0"/>
        </a:p>
      </dsp:txBody>
      <dsp:txXfrm>
        <a:off x="2887642" y="90467"/>
        <a:ext cx="1622156" cy="1015930"/>
      </dsp:txXfrm>
    </dsp:sp>
    <dsp:sp modelId="{D707A76B-AB9F-2745-8CA8-B3B899AEA820}">
      <dsp:nvSpPr>
        <dsp:cNvPr id="0" name=""/>
        <dsp:cNvSpPr/>
      </dsp:nvSpPr>
      <dsp:spPr>
        <a:xfrm>
          <a:off x="1840307" y="598432"/>
          <a:ext cx="3716827" cy="3716827"/>
        </a:xfrm>
        <a:custGeom>
          <a:avLst/>
          <a:gdLst/>
          <a:ahLst/>
          <a:cxnLst/>
          <a:rect l="0" t="0" r="0" b="0"/>
          <a:pathLst>
            <a:path>
              <a:moveTo>
                <a:pt x="2971778" y="370421"/>
              </a:moveTo>
              <a:arcTo wR="1858413" hR="1858413" stAng="18408302" swAng="170079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8E411A-671B-4643-865C-63F4D651DE1F}">
      <dsp:nvSpPr>
        <dsp:cNvPr id="0" name=""/>
        <dsp:cNvSpPr/>
      </dsp:nvSpPr>
      <dsp:spPr>
        <a:xfrm>
          <a:off x="4843762" y="1950248"/>
          <a:ext cx="1426744" cy="10131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Address the issue </a:t>
          </a:r>
          <a:endParaRPr lang="en-US" sz="2000" kern="1200" dirty="0"/>
        </a:p>
      </dsp:txBody>
      <dsp:txXfrm>
        <a:off x="4893222" y="1999708"/>
        <a:ext cx="1327824" cy="914275"/>
      </dsp:txXfrm>
    </dsp:sp>
    <dsp:sp modelId="{A3204D95-A697-D942-8D9E-1FCFF10682F1}">
      <dsp:nvSpPr>
        <dsp:cNvPr id="0" name=""/>
        <dsp:cNvSpPr/>
      </dsp:nvSpPr>
      <dsp:spPr>
        <a:xfrm>
          <a:off x="1840307" y="598432"/>
          <a:ext cx="3716827" cy="3716827"/>
        </a:xfrm>
        <a:custGeom>
          <a:avLst/>
          <a:gdLst/>
          <a:ahLst/>
          <a:cxnLst/>
          <a:rect l="0" t="0" r="0" b="0"/>
          <a:pathLst>
            <a:path>
              <a:moveTo>
                <a:pt x="3536240" y="2657537"/>
              </a:moveTo>
              <a:arcTo wR="1858413" hR="1858413" stAng="1528065" swAng="182995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DB03E1-F04D-8049-87FD-82B2DC005D01}">
      <dsp:nvSpPr>
        <dsp:cNvPr id="0" name=""/>
        <dsp:cNvSpPr/>
      </dsp:nvSpPr>
      <dsp:spPr>
        <a:xfrm>
          <a:off x="2931472" y="3822104"/>
          <a:ext cx="1534496" cy="986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Problem solve</a:t>
          </a:r>
          <a:endParaRPr lang="en-US" sz="2000" kern="1200" dirty="0"/>
        </a:p>
      </dsp:txBody>
      <dsp:txXfrm>
        <a:off x="2979620" y="3870252"/>
        <a:ext cx="1438200" cy="890014"/>
      </dsp:txXfrm>
    </dsp:sp>
    <dsp:sp modelId="{239F0880-4F30-794A-9347-CD444C9A09AD}">
      <dsp:nvSpPr>
        <dsp:cNvPr id="0" name=""/>
        <dsp:cNvSpPr/>
      </dsp:nvSpPr>
      <dsp:spPr>
        <a:xfrm>
          <a:off x="1840307" y="598432"/>
          <a:ext cx="3716827" cy="3716827"/>
        </a:xfrm>
        <a:custGeom>
          <a:avLst/>
          <a:gdLst/>
          <a:ahLst/>
          <a:cxnLst/>
          <a:rect l="0" t="0" r="0" b="0"/>
          <a:pathLst>
            <a:path>
              <a:moveTo>
                <a:pt x="823561" y="3402040"/>
              </a:moveTo>
              <a:arcTo wR="1858413" hR="1858413" stAng="7430282" swAng="178901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339123-008B-E345-9748-3F5AA6EC7ACB}">
      <dsp:nvSpPr>
        <dsp:cNvPr id="0" name=""/>
        <dsp:cNvSpPr/>
      </dsp:nvSpPr>
      <dsp:spPr>
        <a:xfrm>
          <a:off x="1089011" y="1916877"/>
          <a:ext cx="1502591" cy="107993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Practice action</a:t>
          </a:r>
          <a:endParaRPr lang="en-US" sz="2000" kern="1200" dirty="0"/>
        </a:p>
      </dsp:txBody>
      <dsp:txXfrm>
        <a:off x="1141729" y="1969595"/>
        <a:ext cx="1397155" cy="974500"/>
      </dsp:txXfrm>
    </dsp:sp>
    <dsp:sp modelId="{63AA18B5-37F6-F443-AC14-40A695264469}">
      <dsp:nvSpPr>
        <dsp:cNvPr id="0" name=""/>
        <dsp:cNvSpPr/>
      </dsp:nvSpPr>
      <dsp:spPr>
        <a:xfrm>
          <a:off x="1840307" y="598432"/>
          <a:ext cx="3716827" cy="3716827"/>
        </a:xfrm>
        <a:custGeom>
          <a:avLst/>
          <a:gdLst/>
          <a:ahLst/>
          <a:cxnLst/>
          <a:rect l="0" t="0" r="0" b="0"/>
          <a:pathLst>
            <a:path>
              <a:moveTo>
                <a:pt x="184164" y="1051820"/>
              </a:moveTo>
              <a:arcTo wR="1858413" hR="1858413" stAng="12343386" swAng="1660161"/>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5/12/2023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5/12/2023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sz="1200" kern="1200" dirty="0" smtClean="0">
                <a:solidFill>
                  <a:schemeClr val="tx1"/>
                </a:solidFill>
                <a:effectLst/>
                <a:latin typeface="+mn-lt"/>
                <a:ea typeface="+mn-ea"/>
                <a:cs typeface="+mn-cs"/>
              </a:rPr>
              <a:t>Introductions:</a:t>
            </a:r>
          </a:p>
          <a:p>
            <a:pPr lvl="0"/>
            <a:r>
              <a:rPr lang="en-US" sz="1200" kern="1200" dirty="0" smtClean="0">
                <a:solidFill>
                  <a:schemeClr val="tx1"/>
                </a:solidFill>
                <a:effectLst/>
                <a:latin typeface="+mn-lt"/>
                <a:ea typeface="+mn-ea"/>
                <a:cs typeface="+mn-cs"/>
              </a:rPr>
              <a:t>Name</a:t>
            </a:r>
          </a:p>
          <a:p>
            <a:pPr lvl="0"/>
            <a:r>
              <a:rPr lang="en-US" sz="1200" kern="1200" dirty="0" smtClean="0">
                <a:solidFill>
                  <a:schemeClr val="tx1"/>
                </a:solidFill>
                <a:effectLst/>
                <a:latin typeface="+mn-lt"/>
                <a:ea typeface="+mn-ea"/>
                <a:cs typeface="+mn-cs"/>
              </a:rPr>
              <a:t>Trade</a:t>
            </a:r>
          </a:p>
          <a:p>
            <a:pPr lvl="0"/>
            <a:r>
              <a:rPr lang="en-US" sz="1200" kern="1200" dirty="0" smtClean="0">
                <a:solidFill>
                  <a:schemeClr val="tx1"/>
                </a:solidFill>
                <a:effectLst/>
                <a:latin typeface="+mn-lt"/>
                <a:ea typeface="+mn-ea"/>
                <a:cs typeface="+mn-cs"/>
              </a:rPr>
              <a:t>Position</a:t>
            </a:r>
          </a:p>
          <a:p>
            <a:pPr lvl="0"/>
            <a:r>
              <a:rPr lang="en-US" sz="1200" kern="1200" dirty="0" smtClean="0">
                <a:solidFill>
                  <a:schemeClr val="tx1"/>
                </a:solidFill>
                <a:effectLst/>
                <a:latin typeface="+mn-lt"/>
                <a:ea typeface="+mn-ea"/>
                <a:cs typeface="+mn-cs"/>
              </a:rPr>
              <a:t>Years in construction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of the slides we’ll be going over are in your student handout </a:t>
            </a:r>
            <a:r>
              <a:rPr lang="en-US" dirty="0"/>
              <a:t>starting on page 4. You can follow along and take notes.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a:t>
            </a:fld>
            <a:endParaRPr lang="en-US" dirty="0"/>
          </a:p>
        </p:txBody>
      </p:sp>
    </p:spTree>
    <p:extLst>
      <p:ext uri="{BB962C8B-B14F-4D97-AF65-F5344CB8AC3E}">
        <p14:creationId xmlns:p14="http://schemas.microsoft.com/office/powerpoint/2010/main" val="174245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a:t>
            </a:r>
          </a:p>
          <a:p>
            <a:r>
              <a:rPr lang="en-US" sz="1200" b="1" kern="1200" dirty="0" smtClean="0">
                <a:solidFill>
                  <a:schemeClr val="tx1"/>
                </a:solidFill>
                <a:effectLst/>
                <a:latin typeface="+mn-lt"/>
                <a:ea typeface="+mn-ea"/>
                <a:cs typeface="+mn-cs"/>
              </a:rPr>
              <a:t>WHAT ARE SOME EXAMPLES OF INDIRECT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COSTS?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Indirect costs include things like family and co-worker suffering, lost productivity related to incident investigations and work stoppage, hiring costs to replace an injured worker, and the company’s diminished public reputation, especially if the incident is covered by local media. </a:t>
            </a:r>
            <a:r>
              <a:rPr lang="en-US" sz="1200" u="none" kern="1200" dirty="0" smtClean="0">
                <a:solidFill>
                  <a:schemeClr val="tx1"/>
                </a:solidFill>
                <a:effectLst/>
                <a:latin typeface="+mn-lt"/>
                <a:ea typeface="+mn-ea"/>
                <a:cs typeface="+mn-cs"/>
              </a:rPr>
              <a:t>This can reduce the company’s ability to win bids.</a:t>
            </a:r>
            <a:r>
              <a:rPr lang="en-US" u="none" dirty="0" smtClean="0">
                <a:effectLst/>
              </a:rPr>
              <a:t> </a:t>
            </a:r>
            <a:endParaRPr lang="en-US" sz="1200" u="non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a:t>
            </a:r>
          </a:p>
          <a:p>
            <a:r>
              <a:rPr lang="en-US" sz="1200" b="1" kern="1200" dirty="0" smtClean="0">
                <a:solidFill>
                  <a:schemeClr val="tx1"/>
                </a:solidFill>
                <a:effectLst/>
                <a:latin typeface="+mn-lt"/>
                <a:ea typeface="+mn-ea"/>
                <a:cs typeface="+mn-cs"/>
              </a:rPr>
              <a:t>ARE SOME OF THESE COSTS MORE IMPORTANT THAN OTHERS?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10</a:t>
            </a:fld>
            <a:endParaRPr lang="en-US" dirty="0"/>
          </a:p>
        </p:txBody>
      </p:sp>
    </p:spTree>
    <p:extLst>
      <p:ext uri="{BB962C8B-B14F-4D97-AF65-F5344CB8AC3E}">
        <p14:creationId xmlns:p14="http://schemas.microsoft.com/office/powerpoint/2010/main" val="136553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 TO SUMMARIZE, TELL ME WHAT YOU THINK SOME OF THE BENEFITS ARE OF BEING AN EFFECTIVE SAFETY LEADER ON A JOBSITE?</a:t>
            </a:r>
          </a:p>
          <a:p>
            <a:endParaRPr lang="en-US" sz="1200" kern="1200" dirty="0" smtClean="0">
              <a:solidFill>
                <a:schemeClr val="tx1"/>
              </a:solidFill>
              <a:effectLst/>
              <a:latin typeface="+mn-lt"/>
              <a:ea typeface="+mn-ea"/>
              <a:cs typeface="+mn-cs"/>
            </a:endParaRPr>
          </a:p>
          <a:p>
            <a:r>
              <a:rPr lang="en-US" dirty="0"/>
              <a:t>(After you make a list on the board, present the slide list and if there’s time, tie this back to costs from slide 9 and 10)</a:t>
            </a:r>
          </a:p>
          <a:p>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We’ve gone over the costs of ineffective safety leadership and benefits of effective leadership and how good leadership can improve safety climate and safety outcomes.  But we actually haven’t defined what a safety leader is or what skills she or he can use on the jobsite.  That’s what we’re going to cover next before we get into the scenarios. </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11</a:t>
            </a:fld>
            <a:endParaRPr lang="en-US" dirty="0"/>
          </a:p>
        </p:txBody>
      </p:sp>
    </p:spTree>
    <p:extLst>
      <p:ext uri="{BB962C8B-B14F-4D97-AF65-F5344CB8AC3E}">
        <p14:creationId xmlns:p14="http://schemas.microsoft.com/office/powerpoint/2010/main" val="304693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a:t>
            </a:r>
          </a:p>
          <a:p>
            <a:r>
              <a:rPr lang="en-US" sz="1200" b="1" kern="1200" dirty="0" smtClean="0">
                <a:solidFill>
                  <a:schemeClr val="tx1"/>
                </a:solidFill>
                <a:effectLst/>
                <a:latin typeface="+mn-lt"/>
                <a:ea typeface="+mn-ea"/>
                <a:cs typeface="+mn-cs"/>
              </a:rPr>
              <a:t>HOW WOULD YOU DEFINE A SAFETY LEADER?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dirty="0"/>
              <a:t>In the </a:t>
            </a:r>
            <a:r>
              <a:rPr lang="en-US" dirty="0" smtClean="0"/>
              <a:t>FSL4Res </a:t>
            </a:r>
            <a:r>
              <a:rPr lang="en-US" dirty="0"/>
              <a:t>course, we define a </a:t>
            </a:r>
            <a:r>
              <a:rPr lang="en-US" b="1" dirty="0"/>
              <a:t>safety leader</a:t>
            </a:r>
            <a:r>
              <a:rPr lang="en-US" dirty="0"/>
              <a:t> as...  A person who has the courage to demonstrate that s/he values safety by working and communicating with team members to identify and limit hazardous situations even in the presence of other job pressures such as scheduling and costs.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CLASS:  </a:t>
            </a:r>
          </a:p>
          <a:p>
            <a:r>
              <a:rPr lang="en-US" sz="1200" b="1" kern="1200" dirty="0" smtClean="0">
                <a:solidFill>
                  <a:schemeClr val="tx1"/>
                </a:solidFill>
                <a:effectLst/>
                <a:latin typeface="+mn-lt"/>
                <a:ea typeface="+mn-ea"/>
                <a:cs typeface="+mn-cs"/>
              </a:rPr>
              <a:t>WHAT DO YOU THINK ABOUT THE WORD COURAGE?  DOES IT TAKE COURAGE TO BE A LEADER?  DOES THE AMOUNT OF COURAGE DEPEND ON YOUR ROLE OR POSITION ON THE JOBSITE? WHEN A COMPANY VALUES SAFETY AND IT’S NOT JUST A PRIORITY, HOW MIGHT THAT AFFECT THE NEED FOR COURAGE?  </a:t>
            </a:r>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pPr/>
              <a:t>12</a:t>
            </a:fld>
            <a:endParaRPr lang="en-US" dirty="0"/>
          </a:p>
        </p:txBody>
      </p:sp>
    </p:spTree>
    <p:extLst>
      <p:ext uri="{BB962C8B-B14F-4D97-AF65-F5344CB8AC3E}">
        <p14:creationId xmlns:p14="http://schemas.microsoft.com/office/powerpoint/2010/main" val="150252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FSL4Res course focuses on critical skills that you as a safety leader can use to create a strong jobsite safety climate and reduce safety incidents.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they are…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DISTRIBUTE WALLET CARD WITH SKILLS AND TELL CLASS: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wallet cards list the skills.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 encourage you to put it in your wallet and look at it every so often to refresh your memory of what you</a:t>
            </a:r>
            <a:r>
              <a:rPr lang="en-US" sz="1200" kern="1200" baseline="0" dirty="0" smtClean="0">
                <a:solidFill>
                  <a:schemeClr val="tx1"/>
                </a:solidFill>
                <a:effectLst/>
                <a:latin typeface="+mn-lt"/>
                <a:ea typeface="+mn-ea"/>
                <a:cs typeface="+mn-cs"/>
              </a:rPr>
              <a:t> learned today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we are going to discuss the specific actions you can use to demonstrate each of these on the jobsite.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13</a:t>
            </a:fld>
            <a:endParaRPr lang="en-US" dirty="0"/>
          </a:p>
        </p:txBody>
      </p:sp>
    </p:spTree>
    <p:extLst>
      <p:ext uri="{BB962C8B-B14F-4D97-AF65-F5344CB8AC3E}">
        <p14:creationId xmlns:p14="http://schemas.microsoft.com/office/powerpoint/2010/main" val="284825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373063"/>
            <a:ext cx="2359025" cy="1768475"/>
          </a:xfrm>
        </p:spPr>
      </p:sp>
      <p:sp>
        <p:nvSpPr>
          <p:cNvPr id="3" name="Notes Placeholder 2"/>
          <p:cNvSpPr>
            <a:spLocks noGrp="1"/>
          </p:cNvSpPr>
          <p:nvPr>
            <p:ph type="body" idx="1"/>
          </p:nvPr>
        </p:nvSpPr>
        <p:spPr>
          <a:xfrm>
            <a:off x="394059" y="2116577"/>
            <a:ext cx="6201093" cy="6880362"/>
          </a:xfrm>
        </p:spPr>
        <p:txBody>
          <a:bodyPr/>
          <a:lstStyle/>
          <a:p>
            <a:r>
              <a:rPr lang="en-US" sz="1000" dirty="0"/>
              <a:t>Leading by example is probably the most important of </a:t>
            </a:r>
            <a:r>
              <a:rPr lang="en-US" sz="1000" dirty="0" smtClean="0"/>
              <a:t>the </a:t>
            </a:r>
            <a:r>
              <a:rPr lang="en-US" sz="1000" dirty="0"/>
              <a:t>safety leadership skills in the </a:t>
            </a:r>
            <a:r>
              <a:rPr lang="en-US" sz="1000" dirty="0" smtClean="0"/>
              <a:t>FSL4Res </a:t>
            </a:r>
            <a:r>
              <a:rPr lang="en-US" sz="1000" dirty="0"/>
              <a:t>course. </a:t>
            </a:r>
          </a:p>
          <a:p>
            <a:r>
              <a:rPr lang="en-US" sz="1000" dirty="0"/>
              <a:t> </a:t>
            </a:r>
          </a:p>
          <a:p>
            <a:r>
              <a:rPr lang="en-US" sz="1000" b="1" dirty="0"/>
              <a:t>ASK CLASS:  WHAT DO YOU THINK IT MEANS TO LEAD BY EXAMPLE? </a:t>
            </a:r>
            <a:endParaRPr lang="en-US" sz="1000" dirty="0"/>
          </a:p>
          <a:p>
            <a:r>
              <a:rPr lang="en-US" sz="1000" dirty="0"/>
              <a:t> </a:t>
            </a:r>
          </a:p>
          <a:p>
            <a:r>
              <a:rPr lang="en-US" sz="1000" dirty="0"/>
              <a:t>Team members learn from their leaders. They notice when they cut corners, don’t follow safety policies or procedures, or give inconsistent safety messages.  </a:t>
            </a:r>
          </a:p>
          <a:p>
            <a:r>
              <a:rPr lang="en-US" sz="1000" dirty="0"/>
              <a:t> </a:t>
            </a:r>
          </a:p>
          <a:p>
            <a:r>
              <a:rPr lang="en-US" sz="1000" b="1" dirty="0"/>
              <a:t>ASK CLASS:  HOW DOES COURAGE PLAY INTO LEADING BY EXAMPLE?</a:t>
            </a:r>
            <a:endParaRPr lang="en-US" sz="1000" dirty="0"/>
          </a:p>
          <a:p>
            <a:r>
              <a:rPr lang="en-US" sz="1000" dirty="0"/>
              <a:t> </a:t>
            </a:r>
          </a:p>
          <a:p>
            <a:r>
              <a:rPr lang="en-US" sz="1000" dirty="0"/>
              <a:t>Let’s go over some ways you can lead by example. </a:t>
            </a:r>
          </a:p>
          <a:p>
            <a:r>
              <a:rPr lang="en-US" sz="1000" dirty="0"/>
              <a:t>First, you need to personally value and consistently demonstrate a positive attitude about safety. You should also establish safety as the team’s core value by building it into all aspects of the job.</a:t>
            </a:r>
          </a:p>
          <a:p>
            <a:r>
              <a:rPr lang="en-US" sz="1000" dirty="0"/>
              <a:t> </a:t>
            </a:r>
          </a:p>
          <a:p>
            <a:r>
              <a:rPr lang="en-US" sz="1000" dirty="0"/>
              <a:t>As a safety leader you must set high safety expectations for every team member. Let them know on a regular basis that you expect them to always use safe work practices and ensure that other team members do too, and immediately report hazardous conditions and all injuries or near misses.</a:t>
            </a:r>
          </a:p>
          <a:p>
            <a:r>
              <a:rPr lang="en-US" sz="1000" dirty="0"/>
              <a:t> </a:t>
            </a:r>
          </a:p>
          <a:p>
            <a:r>
              <a:rPr lang="en-US" sz="1000" dirty="0"/>
              <a:t>These actions send the message that safety is an integral part of working everyday and not just a way to avoid safety violations.  The next way to lead by example is to develop and share your safety vision with your team. </a:t>
            </a:r>
          </a:p>
          <a:p>
            <a:r>
              <a:rPr lang="en-US" sz="1000" b="1" dirty="0"/>
              <a:t> </a:t>
            </a:r>
            <a:endParaRPr lang="en-US" sz="1000" dirty="0"/>
          </a:p>
          <a:p>
            <a:r>
              <a:rPr lang="en-US" sz="1000" b="1" dirty="0"/>
              <a:t>ASK CLASS:   WHAT DO YOU THINK IT MEANS TO HAVE A SAFETY VISION?</a:t>
            </a:r>
            <a:r>
              <a:rPr lang="en-US" sz="1000" dirty="0"/>
              <a:t>  </a:t>
            </a:r>
          </a:p>
          <a:p>
            <a:r>
              <a:rPr lang="en-US" sz="1000" dirty="0"/>
              <a:t> </a:t>
            </a:r>
          </a:p>
          <a:p>
            <a:r>
              <a:rPr lang="en-US" sz="1000" dirty="0"/>
              <a:t>You can talk about the importance of safety for you and for them in terms of the direct and indirect costs we talked about.  You can emphasize that safe work goes hand-in-hand with productive and quality work.  Another part of creating a vision is to consider the safety implications of all your decisions and share those with your team. </a:t>
            </a:r>
          </a:p>
          <a:p>
            <a:r>
              <a:rPr lang="en-US" sz="1000" dirty="0"/>
              <a:t> </a:t>
            </a:r>
          </a:p>
          <a:p>
            <a:r>
              <a:rPr lang="en-US" sz="1000" dirty="0"/>
              <a:t>An action you can put into place immediately is to </a:t>
            </a:r>
            <a:r>
              <a:rPr lang="en-US" sz="1000" u="sng" dirty="0"/>
              <a:t>not</a:t>
            </a:r>
            <a:r>
              <a:rPr lang="en-US" sz="1000" dirty="0"/>
              <a:t> practice the old way of “Do as I say, but not as I Do,” and instead, “Walk the talk” by always following safe work procedures and practicing safe practices.</a:t>
            </a:r>
          </a:p>
          <a:p>
            <a:r>
              <a:rPr lang="en-US" sz="1000" dirty="0"/>
              <a:t>  </a:t>
            </a:r>
          </a:p>
          <a:p>
            <a:r>
              <a:rPr lang="en-US" sz="1000" dirty="0"/>
              <a:t>As a leader, you need to consistently communicate that everyone owns safety.  It’s not just the foreman’s or safety person’s responsibility. It’s up to everyone to keep the jobsite safe for themselves and others.  A final way to lead by example …</a:t>
            </a:r>
          </a:p>
          <a:p>
            <a:r>
              <a:rPr lang="en-US" sz="1000" dirty="0"/>
              <a:t>is to lead up by working to persuade individuals like company owners and others in supervisory positions to improve jobsite safety and health.</a:t>
            </a:r>
          </a:p>
          <a:p>
            <a:r>
              <a:rPr lang="en-US" sz="1000" dirty="0"/>
              <a:t> </a:t>
            </a:r>
          </a:p>
          <a:p>
            <a:r>
              <a:rPr lang="en-US" sz="1000" b="1" dirty="0"/>
              <a:t>ASK CLASS:  HOW DOES COURAGE PLAY INTO LEADING UP?</a:t>
            </a:r>
            <a:endParaRPr lang="en-US" sz="1000" dirty="0"/>
          </a:p>
          <a:p>
            <a:r>
              <a:rPr lang="en-US" sz="1000" dirty="0"/>
              <a:t> </a:t>
            </a:r>
          </a:p>
          <a:p>
            <a:r>
              <a:rPr lang="en-US" sz="1000" dirty="0"/>
              <a:t>Some ideas for things you can do to lead up include:</a:t>
            </a:r>
          </a:p>
          <a:p>
            <a:r>
              <a:rPr lang="en-US" sz="1000" dirty="0"/>
              <a:t>• Find out what has (and hasn’t) worked in the past to motivate them to improve safety and health policies</a:t>
            </a:r>
          </a:p>
          <a:p>
            <a:r>
              <a:rPr lang="en-US" sz="1000" dirty="0"/>
              <a:t>• Try to get them to think about safety in a new way</a:t>
            </a:r>
          </a:p>
          <a:p>
            <a:r>
              <a:rPr lang="en-US" sz="1000" dirty="0"/>
              <a:t>• Present solutions, rather than only pointing out problems</a:t>
            </a:r>
          </a:p>
          <a:p>
            <a:r>
              <a:rPr lang="en-US" sz="1000" dirty="0"/>
              <a:t>• Find others (workers, foremen, etc.) to help you convey your </a:t>
            </a:r>
            <a:r>
              <a:rPr lang="en-US" sz="1000" dirty="0" smtClean="0"/>
              <a:t>message</a:t>
            </a:r>
            <a:endParaRPr lang="en-US" sz="1000"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14</a:t>
            </a:fld>
            <a:endParaRPr lang="en-US" dirty="0"/>
          </a:p>
        </p:txBody>
      </p:sp>
    </p:spTree>
    <p:extLst>
      <p:ext uri="{BB962C8B-B14F-4D97-AF65-F5344CB8AC3E}">
        <p14:creationId xmlns:p14="http://schemas.microsoft.com/office/powerpoint/2010/main" val="176681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leadership skill is to engage and empower team members in the safety process.</a:t>
            </a:r>
          </a:p>
          <a:p>
            <a:r>
              <a:rPr lang="en-US" dirty="0"/>
              <a:t> </a:t>
            </a:r>
          </a:p>
          <a:p>
            <a:r>
              <a:rPr lang="en-US" b="1" dirty="0"/>
              <a:t>ASK CLASS: </a:t>
            </a:r>
            <a:endParaRPr lang="en-US" dirty="0"/>
          </a:p>
          <a:p>
            <a:r>
              <a:rPr lang="en-US" b="1" dirty="0"/>
              <a:t>WHAT ARE SOME IDEAS FOR DOING THAT? </a:t>
            </a:r>
            <a:endParaRPr lang="en-US" dirty="0"/>
          </a:p>
          <a:p>
            <a:r>
              <a:rPr lang="en-US" dirty="0"/>
              <a:t> </a:t>
            </a:r>
          </a:p>
          <a:p>
            <a:r>
              <a:rPr lang="en-US" dirty="0"/>
              <a:t>You can explain </a:t>
            </a:r>
            <a:r>
              <a:rPr lang="en-US" u="sng" dirty="0"/>
              <a:t>why</a:t>
            </a:r>
            <a:r>
              <a:rPr lang="en-US" dirty="0"/>
              <a:t> working safely is critical to getting the job done and not just say “be safe”.</a:t>
            </a:r>
          </a:p>
          <a:p>
            <a:r>
              <a:rPr lang="en-US" dirty="0"/>
              <a:t> </a:t>
            </a:r>
          </a:p>
          <a:p>
            <a:r>
              <a:rPr lang="en-US" dirty="0"/>
              <a:t>You can engage the team in safety-related decisions so they can see how they, too, own safety.  These skills can be used with the whole group as well as with individual workers.</a:t>
            </a:r>
          </a:p>
          <a:p>
            <a:r>
              <a:rPr lang="en-US" dirty="0"/>
              <a:t> </a:t>
            </a:r>
          </a:p>
          <a:p>
            <a:r>
              <a:rPr lang="en-US" sz="1200" kern="1200" dirty="0" smtClean="0">
                <a:solidFill>
                  <a:schemeClr val="tx1"/>
                </a:solidFill>
                <a:effectLst/>
                <a:latin typeface="+mn-lt"/>
                <a:ea typeface="+mn-ea"/>
                <a:cs typeface="+mn-cs"/>
              </a:rPr>
              <a:t>Involving workers in daily huddles and joint management walk-</a:t>
            </a:r>
            <a:r>
              <a:rPr lang="en-US" sz="1200" kern="1200" dirty="0" err="1" smtClean="0">
                <a:solidFill>
                  <a:schemeClr val="tx1"/>
                </a:solidFill>
                <a:effectLst/>
                <a:latin typeface="+mn-lt"/>
                <a:ea typeface="+mn-ea"/>
                <a:cs typeface="+mn-cs"/>
              </a:rPr>
              <a:t>arounds</a:t>
            </a:r>
            <a:r>
              <a:rPr lang="en-US" sz="1200" kern="1200" dirty="0" smtClean="0">
                <a:solidFill>
                  <a:schemeClr val="tx1"/>
                </a:solidFill>
                <a:effectLst/>
                <a:latin typeface="+mn-lt"/>
                <a:ea typeface="+mn-ea"/>
                <a:cs typeface="+mn-cs"/>
              </a:rPr>
              <a:t> lets the team know that safety is valued, it is an essential aspect of how work gets done, and they are a critical part of the overall safety effort.   </a:t>
            </a:r>
          </a:p>
          <a:p>
            <a:r>
              <a:rPr lang="en-US" dirty="0"/>
              <a:t> </a:t>
            </a:r>
          </a:p>
          <a:p>
            <a:r>
              <a:rPr lang="en-US" dirty="0"/>
              <a:t>Finally, as a </a:t>
            </a:r>
            <a:r>
              <a:rPr lang="en-US" dirty="0" smtClean="0"/>
              <a:t>leader, </a:t>
            </a:r>
            <a:r>
              <a:rPr lang="en-US" dirty="0"/>
              <a:t>you need to empower team members to report jobsite hazards, safety concerns, and near misses, and to act upon unsafe situations and make it clear that there will be no negative consequences or retaliation when they do. You can develop an “action list” to show how issues raised are addressed and place the list in a prominent place to help ensure accountability and build trust.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15</a:t>
            </a:fld>
            <a:endParaRPr lang="en-US" dirty="0"/>
          </a:p>
        </p:txBody>
      </p:sp>
    </p:spTree>
    <p:extLst>
      <p:ext uri="{BB962C8B-B14F-4D97-AF65-F5344CB8AC3E}">
        <p14:creationId xmlns:p14="http://schemas.microsoft.com/office/powerpoint/2010/main" val="393869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able to communicate effectively is at the core of all the other leadership skills and is critical to becoming an effective safety </a:t>
            </a:r>
            <a:r>
              <a:rPr lang="en-US" dirty="0" smtClean="0"/>
              <a:t>leader. </a:t>
            </a:r>
            <a:endParaRPr lang="en-US" dirty="0"/>
          </a:p>
          <a:p>
            <a:r>
              <a:rPr lang="en-US" dirty="0"/>
              <a:t> </a:t>
            </a:r>
          </a:p>
          <a:p>
            <a:r>
              <a:rPr lang="en-US" strike="noStrike" baseline="0" dirty="0" smtClean="0"/>
              <a:t>W</a:t>
            </a:r>
            <a:r>
              <a:rPr lang="en-US" dirty="0" smtClean="0"/>
              <a:t>e’ll discuss how </a:t>
            </a:r>
            <a:r>
              <a:rPr lang="en-US" dirty="0"/>
              <a:t>to be an Active rather than Passive listener</a:t>
            </a:r>
            <a:r>
              <a:rPr lang="en-US" dirty="0" smtClean="0"/>
              <a:t>.</a:t>
            </a:r>
          </a:p>
          <a:p>
            <a:r>
              <a:rPr lang="en-US" dirty="0" smtClean="0"/>
              <a:t>  </a:t>
            </a:r>
          </a:p>
          <a:p>
            <a:r>
              <a:rPr lang="en-US" b="1" dirty="0" smtClean="0"/>
              <a:t>ASK </a:t>
            </a:r>
            <a:r>
              <a:rPr lang="en-US" b="1" dirty="0"/>
              <a:t>CLASS:  </a:t>
            </a:r>
            <a:endParaRPr lang="en-US" dirty="0"/>
          </a:p>
          <a:p>
            <a:r>
              <a:rPr lang="en-US" b="1" dirty="0"/>
              <a:t>HAVE YOU EVER TRIED TELLING SOMEONE SOMETHING IMPORTANT AND YOU CAN TELL THEY AREN’T LISTENING? HOW CAN YOU TELL?  </a:t>
            </a:r>
            <a:endParaRPr lang="en-US" dirty="0"/>
          </a:p>
          <a:p>
            <a:r>
              <a:rPr lang="en-US" dirty="0"/>
              <a:t> </a:t>
            </a:r>
          </a:p>
          <a:p>
            <a:r>
              <a:rPr lang="en-US" dirty="0"/>
              <a:t>Learning to actively listen first involves treating your team member with respect and giving that person your full attention.  Don’t check phones, emails, or read other materials during the conversation. Pay special attention to your and the speaker’s body language because it can sometimes convey more information than words. Maintain eye contact; avoid making negative facial expressions or raising your voice. If you’re feeling resentful or insulted, make an extra effort to maintain professional conduct. </a:t>
            </a:r>
          </a:p>
          <a:p>
            <a:r>
              <a:rPr lang="en-US" dirty="0"/>
              <a:t> </a:t>
            </a:r>
          </a:p>
          <a:p>
            <a:r>
              <a:rPr lang="en-US" dirty="0"/>
              <a:t>Most importantly, you need to </a:t>
            </a:r>
            <a:r>
              <a:rPr lang="en-US" u="sng" dirty="0"/>
              <a:t>listen to hear</a:t>
            </a:r>
            <a:r>
              <a:rPr lang="en-US" dirty="0"/>
              <a:t> what the person is saying rather than listening just to come up with a response. Finally, ask clarifying questions to ensure you understand what speaker is saying or asking.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16</a:t>
            </a:fld>
            <a:endParaRPr lang="en-US" dirty="0"/>
          </a:p>
        </p:txBody>
      </p:sp>
    </p:spTree>
    <p:extLst>
      <p:ext uri="{BB962C8B-B14F-4D97-AF65-F5344CB8AC3E}">
        <p14:creationId xmlns:p14="http://schemas.microsoft.com/office/powerpoint/2010/main" val="3003129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63440"/>
          </a:xfrm>
        </p:spPr>
        <p:txBody>
          <a:bodyPr/>
          <a:lstStyle/>
          <a:p>
            <a:r>
              <a:rPr lang="en-US" sz="1200" kern="1200" dirty="0" smtClean="0">
                <a:solidFill>
                  <a:schemeClr val="tx1"/>
                </a:solidFill>
                <a:effectLst/>
                <a:latin typeface="+mn-lt"/>
                <a:ea typeface="+mn-ea"/>
                <a:cs typeface="+mn-cs"/>
              </a:rPr>
              <a:t>This safety leader skill relates to being able to communicate effectively.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skill outlines a simple  strategy you can use to reduce misunderstandings between you and the person you’re speaking with.</a:t>
            </a:r>
          </a:p>
          <a:p>
            <a:endParaRPr lang="en-US" sz="1100" b="1" dirty="0" smtClean="0"/>
          </a:p>
          <a:p>
            <a:endParaRPr lang="en-US" sz="1100" b="1" dirty="0" smtClean="0"/>
          </a:p>
          <a:p>
            <a:r>
              <a:rPr lang="en-US" sz="1100" b="1" dirty="0" smtClean="0"/>
              <a:t>ASK </a:t>
            </a:r>
            <a:r>
              <a:rPr lang="en-US" sz="1100" b="1" dirty="0"/>
              <a:t>CLASS:</a:t>
            </a:r>
            <a:endParaRPr lang="en-US" sz="1100" dirty="0"/>
          </a:p>
          <a:p>
            <a:r>
              <a:rPr lang="en-US" sz="1100" b="1" dirty="0"/>
              <a:t>HAVE YOU EVER GIVEN SOMEONE INSTRUCTIONS TO DO SOMETHING, THEY SAY SURE THING, AND THEN GO AND DO SOMETHING ELSE?  COULD IT BE THAT THEY DIDN’T UNDERSTAND WHAT YOU WERE ASKING THEM TO DO?</a:t>
            </a:r>
            <a:endParaRPr lang="en-US" sz="1100" dirty="0"/>
          </a:p>
          <a:p>
            <a:r>
              <a:rPr lang="en-US" sz="1100" dirty="0"/>
              <a:t> </a:t>
            </a:r>
          </a:p>
          <a:p>
            <a:r>
              <a:rPr lang="en-US" sz="1100" dirty="0"/>
              <a:t>Practicing 3-way communication helps ensure everyone understands your message or instructions. This is done by making sure you have the listener’s attention, being direct and concise, and most importantly, having the listener repeat what you said to be sure the message was understood.  This also allows you to clarify any misunderstandings</a:t>
            </a:r>
            <a:r>
              <a:rPr lang="en-US" sz="1100" dirty="0" smtClean="0"/>
              <a:t>.</a:t>
            </a:r>
          </a:p>
          <a:p>
            <a:endParaRPr lang="en-US" sz="1100" dirty="0"/>
          </a:p>
          <a:p>
            <a:r>
              <a:rPr lang="en-US" sz="1200" b="1" kern="1200" dirty="0" smtClean="0">
                <a:solidFill>
                  <a:schemeClr val="tx1"/>
                </a:solidFill>
                <a:effectLst/>
                <a:latin typeface="+mn-lt"/>
                <a:ea typeface="+mn-ea"/>
                <a:cs typeface="+mn-cs"/>
              </a:rPr>
              <a:t>CLASS ACTIVITY: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PRACTICE 3-WAY COMMUNICATION WITH SOMEONE IN THE CLASS THROUGH THE SANDWICH OR AIRPLANE EXERCISE: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SANDWICH EXERCISE: “Hey [student’s name], can you go get me a sandwich?” After the student responds, comment that they did not get you the right kind of sandwich and they didn’t  get you chips or a drink, either!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AIRPLANE EXERCISE: First, say, “I need paper airplanes now” and you have 3 minutes to make one.  Don’t give them any construction drawings. After 2 or 3 minutes have them hold up what they’ve produced. After they’ve handed in or shown their airplanes, do the exercise again but this time give them instructions (e.g. “fold your paper in half lengthwise, fold corners into center line”) and ask 1 person to repeat the instructions back to you.</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17</a:t>
            </a:fld>
            <a:endParaRPr lang="en-US" dirty="0"/>
          </a:p>
        </p:txBody>
      </p:sp>
    </p:spTree>
    <p:extLst>
      <p:ext uri="{BB962C8B-B14F-4D97-AF65-F5344CB8AC3E}">
        <p14:creationId xmlns:p14="http://schemas.microsoft.com/office/powerpoint/2010/main" val="218404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685800"/>
            <a:ext cx="4086225" cy="3065463"/>
          </a:xfrm>
        </p:spPr>
      </p:sp>
      <p:sp>
        <p:nvSpPr>
          <p:cNvPr id="3" name="Notes Placeholder 2"/>
          <p:cNvSpPr>
            <a:spLocks noGrp="1"/>
          </p:cNvSpPr>
          <p:nvPr>
            <p:ph type="body" idx="1"/>
          </p:nvPr>
        </p:nvSpPr>
        <p:spPr>
          <a:xfrm>
            <a:off x="685800" y="4109720"/>
            <a:ext cx="5486400" cy="4114800"/>
          </a:xfrm>
        </p:spPr>
        <p:txBody>
          <a:bodyPr/>
          <a:lstStyle/>
          <a:p>
            <a:r>
              <a:rPr lang="en-US" sz="1100" dirty="0"/>
              <a:t>Effective safety leaders work to develop their team members by teaching and coaching them on how to do things correctly and safely on the jobsite.  They also provide feedback to let them know how they are doing and if any changes are needed</a:t>
            </a:r>
            <a:r>
              <a:rPr lang="en-US" sz="1100" dirty="0" smtClean="0"/>
              <a:t>.</a:t>
            </a:r>
          </a:p>
          <a:p>
            <a:endParaRPr lang="en-US" sz="1100" dirty="0"/>
          </a:p>
          <a:p>
            <a:r>
              <a:rPr lang="en-US" sz="1100" b="1" dirty="0"/>
              <a:t>ASK CLASS:  </a:t>
            </a:r>
            <a:endParaRPr lang="en-US" sz="1100" dirty="0"/>
          </a:p>
          <a:p>
            <a:r>
              <a:rPr lang="en-US" sz="1100" b="1" dirty="0"/>
              <a:t>WHAT IS THE DIFFERENCE BETWEEN TEACHING, COACHING, AND FEEDBACK? </a:t>
            </a:r>
            <a:endParaRPr lang="en-US" sz="1100" dirty="0"/>
          </a:p>
          <a:p>
            <a:r>
              <a:rPr lang="en-US" sz="1100" b="1" dirty="0"/>
              <a:t> </a:t>
            </a:r>
            <a:endParaRPr lang="en-US" sz="1100" dirty="0"/>
          </a:p>
          <a:p>
            <a:r>
              <a:rPr lang="en-US" sz="1100" b="1" dirty="0"/>
              <a:t>Teaching = telling </a:t>
            </a:r>
            <a:endParaRPr lang="en-US" sz="1100" dirty="0"/>
          </a:p>
          <a:p>
            <a:r>
              <a:rPr lang="en-US" sz="1100" b="1" dirty="0"/>
              <a:t>Coaching = watching</a:t>
            </a:r>
            <a:endParaRPr lang="en-US" sz="1100" dirty="0"/>
          </a:p>
          <a:p>
            <a:r>
              <a:rPr lang="en-US" sz="1100" b="1" dirty="0"/>
              <a:t>Feedback = evaluating performance</a:t>
            </a:r>
            <a:endParaRPr lang="en-US" sz="1100" dirty="0"/>
          </a:p>
          <a:p>
            <a:r>
              <a:rPr lang="en-US" sz="1100" dirty="0"/>
              <a:t> </a:t>
            </a:r>
          </a:p>
          <a:p>
            <a:r>
              <a:rPr lang="en-US" sz="1100" dirty="0"/>
              <a:t>First, we’ll talk about teaching and coaching</a:t>
            </a:r>
            <a:r>
              <a:rPr lang="en-US" sz="1100" dirty="0" smtClean="0"/>
              <a:t>.</a:t>
            </a:r>
          </a:p>
          <a:p>
            <a:endParaRPr lang="en-US" sz="1100" dirty="0"/>
          </a:p>
          <a:p>
            <a:r>
              <a:rPr lang="en-US" sz="1100" dirty="0"/>
              <a:t>When you want to teach a team member a new or better way to do something, respectfully ask questions to understand why s/he is doing it that way and then problem-solve together (even if you already have a solution) to find a better or safer approach to completing the task. </a:t>
            </a:r>
            <a:endParaRPr lang="en-US" sz="1100" dirty="0" smtClean="0"/>
          </a:p>
          <a:p>
            <a:endParaRPr lang="en-US" sz="1100" dirty="0"/>
          </a:p>
          <a:p>
            <a:r>
              <a:rPr lang="en-US" sz="1100" dirty="0"/>
              <a:t>Show the team member how to perform the activity correctly, then watch him/her to be sure they have learned how to do it. If they need to be corrected, treat the person with respect and be a coach.  </a:t>
            </a:r>
            <a:endParaRPr lang="en-US" sz="1100" dirty="0" smtClean="0"/>
          </a:p>
          <a:p>
            <a:endParaRPr lang="en-US" sz="1100" dirty="0"/>
          </a:p>
          <a:p>
            <a:r>
              <a:rPr lang="en-US" sz="1100" dirty="0"/>
              <a:t>Encourage team members to constantly update their knowledge and skills so they can do their jobs better and safer.</a:t>
            </a:r>
          </a:p>
        </p:txBody>
      </p:sp>
      <p:sp>
        <p:nvSpPr>
          <p:cNvPr id="4" name="Slide Number Placeholder 3"/>
          <p:cNvSpPr>
            <a:spLocks noGrp="1"/>
          </p:cNvSpPr>
          <p:nvPr>
            <p:ph type="sldNum" sz="quarter" idx="10"/>
          </p:nvPr>
        </p:nvSpPr>
        <p:spPr/>
        <p:txBody>
          <a:bodyPr/>
          <a:lstStyle/>
          <a:p>
            <a:fld id="{0513728D-F3BB-2641-8A0E-19AC18A3052C}" type="slidenum">
              <a:rPr lang="en-US" smtClean="0"/>
              <a:pPr/>
              <a:t>18</a:t>
            </a:fld>
            <a:endParaRPr lang="en-US" dirty="0"/>
          </a:p>
        </p:txBody>
      </p:sp>
    </p:spTree>
    <p:extLst>
      <p:ext uri="{BB962C8B-B14F-4D97-AF65-F5344CB8AC3E}">
        <p14:creationId xmlns:p14="http://schemas.microsoft.com/office/powerpoint/2010/main" val="387200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685800"/>
            <a:ext cx="3886200" cy="2914650"/>
          </a:xfrm>
        </p:spPr>
      </p:sp>
      <p:sp>
        <p:nvSpPr>
          <p:cNvPr id="3" name="Notes Placeholder 2"/>
          <p:cNvSpPr>
            <a:spLocks noGrp="1"/>
          </p:cNvSpPr>
          <p:nvPr>
            <p:ph type="body" idx="1"/>
          </p:nvPr>
        </p:nvSpPr>
        <p:spPr>
          <a:xfrm>
            <a:off x="685800" y="4099560"/>
            <a:ext cx="5486400" cy="4114800"/>
          </a:xfrm>
        </p:spPr>
        <p:txBody>
          <a:bodyPr/>
          <a:lstStyle/>
          <a:p>
            <a:r>
              <a:rPr lang="en-US" sz="1100" dirty="0"/>
              <a:t>Providing constructive feedback is another leadership skill you can use to develop your team members. </a:t>
            </a:r>
          </a:p>
          <a:p>
            <a:r>
              <a:rPr lang="en-US" sz="1100" dirty="0"/>
              <a:t> </a:t>
            </a:r>
          </a:p>
          <a:p>
            <a:r>
              <a:rPr lang="en-US" sz="1100" dirty="0"/>
              <a:t>When giving constructive feedback, try hard to focus on the situation or behavior rather than the person.  </a:t>
            </a:r>
          </a:p>
          <a:p>
            <a:r>
              <a:rPr lang="en-US" sz="1100" dirty="0"/>
              <a:t> </a:t>
            </a:r>
          </a:p>
          <a:p>
            <a:r>
              <a:rPr lang="en-US" sz="1100" dirty="0"/>
              <a:t>The FIST principle can help you do that. </a:t>
            </a:r>
          </a:p>
          <a:p>
            <a:r>
              <a:rPr lang="en-US" sz="1100" dirty="0"/>
              <a:t> </a:t>
            </a:r>
          </a:p>
          <a:p>
            <a:r>
              <a:rPr lang="en-US" sz="1100" dirty="0"/>
              <a:t>First, describe the </a:t>
            </a:r>
            <a:r>
              <a:rPr lang="en-US" sz="1100" b="1" u="sng" dirty="0"/>
              <a:t>F</a:t>
            </a:r>
            <a:r>
              <a:rPr lang="en-US" sz="1100" b="1" dirty="0"/>
              <a:t>acts</a:t>
            </a:r>
            <a:r>
              <a:rPr lang="en-US" sz="1100" dirty="0"/>
              <a:t>: What is the situation or activity/behavior for which you are providing feedback?  When and where did it occur?  What were the circumstances?  </a:t>
            </a:r>
          </a:p>
          <a:p>
            <a:r>
              <a:rPr lang="en-US" sz="1100" dirty="0"/>
              <a:t> </a:t>
            </a:r>
          </a:p>
          <a:p>
            <a:r>
              <a:rPr lang="en-US" sz="1100" dirty="0"/>
              <a:t>Next, explain the </a:t>
            </a:r>
            <a:r>
              <a:rPr lang="en-US" sz="1100" b="1" u="sng" dirty="0"/>
              <a:t>I</a:t>
            </a:r>
            <a:r>
              <a:rPr lang="en-US" sz="1100" b="1" dirty="0"/>
              <a:t>mpact</a:t>
            </a:r>
            <a:r>
              <a:rPr lang="en-US" sz="1100" dirty="0"/>
              <a:t>: What are the potential consequences that may result (good or bad)? </a:t>
            </a:r>
          </a:p>
          <a:p>
            <a:r>
              <a:rPr lang="en-US" sz="1100" dirty="0"/>
              <a:t> </a:t>
            </a:r>
          </a:p>
          <a:p>
            <a:r>
              <a:rPr lang="en-US" sz="1100" dirty="0"/>
              <a:t>Then, offer </a:t>
            </a:r>
            <a:r>
              <a:rPr lang="en-US" sz="1100" b="1" u="sng" dirty="0"/>
              <a:t>S</a:t>
            </a:r>
            <a:r>
              <a:rPr lang="en-US" sz="1100" b="1" dirty="0"/>
              <a:t>uggestions</a:t>
            </a:r>
            <a:r>
              <a:rPr lang="en-US" sz="1100" dirty="0"/>
              <a:t>: Work together to problem-solve and come up with solutions.  Think of ways team members might use the same approach in the future. </a:t>
            </a:r>
          </a:p>
          <a:p>
            <a:r>
              <a:rPr lang="en-US" sz="1100" dirty="0"/>
              <a:t> </a:t>
            </a:r>
          </a:p>
          <a:p>
            <a:r>
              <a:rPr lang="en-US" sz="1100" dirty="0"/>
              <a:t>Finally, be </a:t>
            </a:r>
            <a:r>
              <a:rPr lang="en-US" sz="1100" b="1" u="sng" dirty="0"/>
              <a:t>T</a:t>
            </a:r>
            <a:r>
              <a:rPr lang="en-US" sz="1100" b="1" dirty="0"/>
              <a:t>imely</a:t>
            </a:r>
            <a:r>
              <a:rPr lang="en-US" sz="1100" dirty="0"/>
              <a:t>: Don’t wait to provide feedback.  It is more effective when you give it close to when the situation/behavior occurred.  </a:t>
            </a:r>
          </a:p>
          <a:p>
            <a:r>
              <a:rPr lang="en-US" sz="1100" b="1" dirty="0"/>
              <a:t> </a:t>
            </a:r>
            <a:endParaRPr lang="en-US" sz="1100" dirty="0"/>
          </a:p>
          <a:p>
            <a:r>
              <a:rPr lang="en-US" sz="1100" b="1" dirty="0"/>
              <a:t>CLASS ACTIVITY:</a:t>
            </a:r>
            <a:endParaRPr lang="en-US" sz="1100" dirty="0"/>
          </a:p>
          <a:p>
            <a:r>
              <a:rPr lang="en-US" sz="1100" b="1" dirty="0"/>
              <a:t>PRACTICE THE FIST PRINCIPLE</a:t>
            </a:r>
            <a:endParaRPr lang="en-US" sz="1100" dirty="0"/>
          </a:p>
          <a:p>
            <a:r>
              <a:rPr lang="en-US" sz="1100" b="1" dirty="0"/>
              <a:t>FOR EXAMPLE, USE THE FIST PRINCIPLE TO GIVE A TEAM MEMBER CONSTRUCTIVE FEEDBACK ABOUT ALWAYS BEING LATE TO WORK. </a:t>
            </a:r>
            <a:endParaRPr lang="en-US" sz="1100"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19</a:t>
            </a:fld>
            <a:endParaRPr lang="en-US" dirty="0"/>
          </a:p>
        </p:txBody>
      </p:sp>
    </p:spTree>
    <p:extLst>
      <p:ext uri="{BB962C8B-B14F-4D97-AF65-F5344CB8AC3E}">
        <p14:creationId xmlns:p14="http://schemas.microsoft.com/office/powerpoint/2010/main" val="334905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overall goal of this training is to give you the opportunity to learn/enhance </a:t>
            </a:r>
            <a:r>
              <a:rPr lang="en-US" sz="1200" u="none" kern="1200" dirty="0" smtClean="0">
                <a:solidFill>
                  <a:schemeClr val="tx1"/>
                </a:solidFill>
                <a:effectLst/>
                <a:latin typeface="+mn-lt"/>
                <a:ea typeface="+mn-ea"/>
                <a:cs typeface="+mn-cs"/>
              </a:rPr>
              <a:t>some critical safety </a:t>
            </a:r>
            <a:r>
              <a:rPr lang="en-US" sz="1200" kern="1200" dirty="0" smtClean="0">
                <a:solidFill>
                  <a:schemeClr val="tx1"/>
                </a:solidFill>
                <a:effectLst/>
                <a:latin typeface="+mn-lt"/>
                <a:ea typeface="+mn-ea"/>
                <a:cs typeface="+mn-cs"/>
              </a:rPr>
              <a:t>leadership skills that you can use to improve the safety climate and safety outcomes on jobsites.</a:t>
            </a:r>
            <a:r>
              <a:rPr lang="en-US" dirty="0" smtClean="0">
                <a:effectLst/>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MANY OF YOU HAVE HEARD THE TERM SAFETY CLIMATE?  DO YOU HAVE SOME THOUGHTS ABOUT WHAT IT MEANS?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(AFTER SOME DISCUSSION, LET THEM KNOW YOU’LL BE PRESENTING THE DEFINITION IN A FEW MINUTES)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a:t>
            </a:fld>
            <a:endParaRPr lang="en-US" dirty="0"/>
          </a:p>
        </p:txBody>
      </p:sp>
    </p:spTree>
    <p:extLst>
      <p:ext uri="{BB962C8B-B14F-4D97-AF65-F5344CB8AC3E}">
        <p14:creationId xmlns:p14="http://schemas.microsoft.com/office/powerpoint/2010/main" val="347437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685800"/>
            <a:ext cx="2932112" cy="2198688"/>
          </a:xfrm>
        </p:spPr>
      </p:sp>
      <p:sp>
        <p:nvSpPr>
          <p:cNvPr id="3" name="Notes Placeholder 2"/>
          <p:cNvSpPr>
            <a:spLocks noGrp="1"/>
          </p:cNvSpPr>
          <p:nvPr>
            <p:ph type="body" idx="1"/>
          </p:nvPr>
        </p:nvSpPr>
        <p:spPr>
          <a:xfrm>
            <a:off x="472440" y="3164286"/>
            <a:ext cx="5791200" cy="5628467"/>
          </a:xfrm>
        </p:spPr>
        <p:txBody>
          <a:bodyPr/>
          <a:lstStyle/>
          <a:p>
            <a:r>
              <a:rPr lang="en-US" sz="1100" dirty="0"/>
              <a:t>The final skill effective safety leaders display is to recognize team members when they go above and beyond to maintain a strong positive jobsite safety climate.  </a:t>
            </a:r>
          </a:p>
          <a:p>
            <a:r>
              <a:rPr lang="en-US" sz="1100" dirty="0"/>
              <a:t> </a:t>
            </a:r>
          </a:p>
          <a:p>
            <a:r>
              <a:rPr lang="en-US" sz="1100" b="1" dirty="0"/>
              <a:t>ASK CLASS:   </a:t>
            </a:r>
            <a:endParaRPr lang="en-US" sz="1100" dirty="0"/>
          </a:p>
          <a:p>
            <a:r>
              <a:rPr lang="en-US" sz="1100" b="1" dirty="0"/>
              <a:t>WHY IS IT IMPORTANT TO DO THIS? (e.g. Appreciation motivates and encourages team members to continue working to maintain and improve the jobsite safety climate)</a:t>
            </a:r>
            <a:endParaRPr lang="en-US" sz="1100" dirty="0"/>
          </a:p>
          <a:p>
            <a:r>
              <a:rPr lang="en-US" sz="1100" dirty="0"/>
              <a:t> </a:t>
            </a:r>
          </a:p>
          <a:p>
            <a:r>
              <a:rPr lang="en-US" sz="1100" dirty="0"/>
              <a:t>Like other types of feedback, recognition should be given in a timely manner and it must be sincere. It’s also important to separate this type of “way to go” or praise feedback from the type of feedback we just discussed.   It may be as simple as saying “good job,” giving a hand shake, or saying “thank you” for going the extra mile for safety or for something really well done. </a:t>
            </a:r>
          </a:p>
          <a:p>
            <a:r>
              <a:rPr lang="en-US" sz="1100" dirty="0"/>
              <a:t> </a:t>
            </a:r>
          </a:p>
          <a:p>
            <a:r>
              <a:rPr lang="en-US" sz="1100" dirty="0"/>
              <a:t>It’s important to know your team members as individuals so you can use praise and acknowledgement effectively. For those who are comfortable with public praise, it is a great way to show others that safety is valued. However, a person uncomfortable with public praise may be more embarrassed rather than pleased.</a:t>
            </a:r>
          </a:p>
          <a:p>
            <a:r>
              <a:rPr lang="en-US" sz="1100" dirty="0"/>
              <a:t> </a:t>
            </a:r>
          </a:p>
          <a:p>
            <a:r>
              <a:rPr lang="en-US" sz="1100" b="1" dirty="0"/>
              <a:t>ASK CLASS:   </a:t>
            </a:r>
            <a:endParaRPr lang="en-US" sz="1100" dirty="0"/>
          </a:p>
          <a:p>
            <a:r>
              <a:rPr lang="en-US" sz="1100" b="1" dirty="0"/>
              <a:t>WHAT ARE SOME THINGS YOU MIGHT WANT TO CONSIDER WHEN GIVING PRAISE?  </a:t>
            </a:r>
            <a:endParaRPr lang="en-US" sz="1100" baseline="0" dirty="0" smtClean="0"/>
          </a:p>
          <a:p>
            <a:r>
              <a:rPr lang="en-US" sz="1100" b="1" dirty="0" smtClean="0"/>
              <a:t>(There are generational differences, as well as differences</a:t>
            </a:r>
            <a:r>
              <a:rPr lang="en-US" sz="1100" b="1" baseline="0" dirty="0" smtClean="0"/>
              <a:t> between individuals. Some workers</a:t>
            </a:r>
            <a:r>
              <a:rPr lang="en-US" sz="1100" b="1" dirty="0" smtClean="0"/>
              <a:t> like</a:t>
            </a:r>
            <a:r>
              <a:rPr lang="en-US" sz="1100" b="1" baseline="0" dirty="0" smtClean="0"/>
              <a:t> to feel valued and appreciated while others feel </a:t>
            </a:r>
            <a:r>
              <a:rPr lang="en-US" sz="1100" b="1" dirty="0" smtClean="0"/>
              <a:t>uncomfortable with praise in public. Think about personality of individuals</a:t>
            </a:r>
            <a:r>
              <a:rPr lang="en-US" sz="1100" b="1" baseline="0" dirty="0" smtClean="0"/>
              <a:t> and</a:t>
            </a:r>
            <a:r>
              <a:rPr lang="en-US" sz="1100" b="1" dirty="0" smtClean="0"/>
              <a:t> jobsite culture or climate).</a:t>
            </a:r>
            <a:endParaRPr lang="en-US" sz="1100" dirty="0" smtClean="0"/>
          </a:p>
          <a:p>
            <a:r>
              <a:rPr lang="en-US" sz="1100" dirty="0"/>
              <a:t> </a:t>
            </a:r>
          </a:p>
          <a:p>
            <a:r>
              <a:rPr lang="en-US" sz="1100" b="1" dirty="0"/>
              <a:t>IS THERE EVER A DOWNSIDE TO GIVING RECOGNITION? (Coworker reaction, perceived favoritism, preferential treatment)</a:t>
            </a:r>
            <a:endParaRPr lang="en-US" sz="1100" dirty="0"/>
          </a:p>
          <a:p>
            <a:r>
              <a:rPr lang="en-US" sz="1100" dirty="0"/>
              <a:t>----------------------------------------</a:t>
            </a:r>
          </a:p>
          <a:p>
            <a:r>
              <a:rPr lang="en-US" sz="1100" dirty="0"/>
              <a:t>So we’ve covered the costs of ineffective safety leadership, the benefits and importance of effective safety leadership, and presented </a:t>
            </a:r>
            <a:r>
              <a:rPr lang="en-US" sz="1100" dirty="0" smtClean="0"/>
              <a:t>the </a:t>
            </a:r>
            <a:r>
              <a:rPr lang="en-US" sz="1100" dirty="0"/>
              <a:t>safety leadership skills covered in this course.  Next we’re going to work through some real-world construction scenarios to see how the skills are or are not applied on the jobsite.  </a:t>
            </a:r>
          </a:p>
          <a:p>
            <a:r>
              <a:rPr lang="en-US" sz="1100" dirty="0"/>
              <a:t> </a:t>
            </a:r>
          </a:p>
          <a:p>
            <a:r>
              <a:rPr lang="en-US" sz="1200" kern="1200" dirty="0" smtClean="0">
                <a:solidFill>
                  <a:schemeClr val="tx1"/>
                </a:solidFill>
                <a:effectLst/>
                <a:latin typeface="+mn-lt"/>
                <a:ea typeface="+mn-ea"/>
                <a:cs typeface="+mn-cs"/>
              </a:rPr>
              <a:t>Before we start that though, as we go through the scenarios I want you to keep in mind that practicing and using these skills is really not very time-consuming.  And that they can be easily inserted into daily workflow and are likely to improve productivity.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20</a:t>
            </a:fld>
            <a:endParaRPr lang="en-US" dirty="0"/>
          </a:p>
        </p:txBody>
      </p:sp>
    </p:spTree>
    <p:extLst>
      <p:ext uri="{BB962C8B-B14F-4D97-AF65-F5344CB8AC3E}">
        <p14:creationId xmlns:p14="http://schemas.microsoft.com/office/powerpoint/2010/main" val="396490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students turn to page </a:t>
            </a:r>
            <a:r>
              <a:rPr lang="en-US" b="1" dirty="0" smtClean="0"/>
              <a:t>15 </a:t>
            </a:r>
            <a:r>
              <a:rPr lang="en-US" b="1" dirty="0"/>
              <a:t>in handout</a:t>
            </a:r>
          </a:p>
          <a:p>
            <a:r>
              <a:rPr lang="en-US" dirty="0"/>
              <a:t> </a:t>
            </a:r>
          </a:p>
          <a:p>
            <a:r>
              <a:rPr lang="en-US" sz="1200" kern="1200" dirty="0" smtClean="0">
                <a:solidFill>
                  <a:schemeClr val="tx1"/>
                </a:solidFill>
                <a:effectLst/>
                <a:latin typeface="+mn-lt"/>
                <a:ea typeface="+mn-ea"/>
                <a:cs typeface="+mn-cs"/>
              </a:rPr>
              <a:t>Depending on how we are doing on time, we may not go through each scenario, but we will be covering all safety</a:t>
            </a:r>
            <a:r>
              <a:rPr lang="en-US" sz="1200" kern="1200" baseline="0" dirty="0" smtClean="0">
                <a:solidFill>
                  <a:schemeClr val="tx1"/>
                </a:solidFill>
                <a:effectLst/>
                <a:latin typeface="+mn-lt"/>
                <a:ea typeface="+mn-ea"/>
                <a:cs typeface="+mn-cs"/>
              </a:rPr>
              <a:t> leadership </a:t>
            </a:r>
            <a:r>
              <a:rPr lang="en-US" sz="1200" kern="1200" dirty="0" smtClean="0">
                <a:solidFill>
                  <a:schemeClr val="tx1"/>
                </a:solidFill>
                <a:effectLst/>
                <a:latin typeface="+mn-lt"/>
                <a:ea typeface="+mn-ea"/>
                <a:cs typeface="+mn-cs"/>
              </a:rPr>
              <a:t>skills.  You can find the scripts for all the videos in your handout, to read after the class. </a:t>
            </a:r>
          </a:p>
          <a:p>
            <a:r>
              <a:rPr lang="en-US" dirty="0"/>
              <a:t> </a:t>
            </a:r>
          </a:p>
          <a:p>
            <a:r>
              <a:rPr lang="en-US" dirty="0"/>
              <a:t> </a:t>
            </a:r>
            <a:r>
              <a:rPr lang="en-US" b="1" dirty="0" smtClean="0"/>
              <a:t>Additional </a:t>
            </a:r>
            <a:r>
              <a:rPr lang="en-US" b="1" dirty="0"/>
              <a:t>Instructor </a:t>
            </a:r>
            <a:r>
              <a:rPr lang="en-US" b="1" dirty="0" smtClean="0"/>
              <a:t>Notes</a:t>
            </a:r>
          </a:p>
          <a:p>
            <a:endParaRPr lang="en-US" dirty="0"/>
          </a:p>
          <a:p>
            <a:r>
              <a:rPr lang="en-US" sz="1200" kern="1200" dirty="0" smtClean="0">
                <a:solidFill>
                  <a:schemeClr val="tx1"/>
                </a:solidFill>
                <a:effectLst/>
                <a:latin typeface="+mn-lt"/>
                <a:ea typeface="+mn-ea"/>
                <a:cs typeface="+mn-cs"/>
              </a:rPr>
              <a:t>While the primary goal of the scenarios is to demonstrate the safety leadership skills, they also illustrate important fall safety hazards. As you go through the scenario, you might find it useful to mention them, but please do NOT spend time discussing the hazards themselves, because that is covered in much greater detail in other safety training materials. If while watching the scenarios students identify a particular safety issue, use the moment to recognize them for noticing it, but then quickly get back to the leadership skills.</a:t>
            </a:r>
          </a:p>
          <a:p>
            <a:endParaRPr lang="en-US" dirty="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21</a:t>
            </a:fld>
            <a:endParaRPr lang="en-US" dirty="0"/>
          </a:p>
        </p:txBody>
      </p:sp>
    </p:spTree>
    <p:extLst>
      <p:ext uri="{BB962C8B-B14F-4D97-AF65-F5344CB8AC3E}">
        <p14:creationId xmlns:p14="http://schemas.microsoft.com/office/powerpoint/2010/main" val="368816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work through each scenario </a:t>
            </a:r>
            <a:r>
              <a:rPr lang="en-US" dirty="0" smtClean="0"/>
              <a:t>together, </a:t>
            </a:r>
            <a:r>
              <a:rPr lang="en-US" dirty="0"/>
              <a:t>we will be analyzing if the characters use any or all of the </a:t>
            </a:r>
            <a:r>
              <a:rPr lang="en-US" dirty="0" smtClean="0"/>
              <a:t>safety leadership  </a:t>
            </a:r>
            <a:r>
              <a:rPr lang="en-US" dirty="0"/>
              <a:t>skills and then discuss what they could have done better. </a:t>
            </a:r>
          </a:p>
          <a:p>
            <a:r>
              <a:rPr lang="en-US" dirty="0"/>
              <a:t> </a:t>
            </a:r>
          </a:p>
          <a:p>
            <a:r>
              <a:rPr lang="en-US" b="1" dirty="0"/>
              <a:t>FOR INSTRUCTOR ONLY –</a:t>
            </a:r>
            <a:r>
              <a:rPr lang="en-US" dirty="0"/>
              <a:t> </a:t>
            </a:r>
            <a:r>
              <a:rPr lang="en-US" sz="1200" b="1" kern="1200" dirty="0" smtClean="0">
                <a:solidFill>
                  <a:schemeClr val="tx1"/>
                </a:solidFill>
                <a:effectLst/>
                <a:latin typeface="+mn-lt"/>
                <a:ea typeface="+mn-ea"/>
                <a:cs typeface="+mn-cs"/>
              </a:rPr>
              <a:t>FOR INSTRUCTOR– </a:t>
            </a:r>
            <a:r>
              <a:rPr lang="en-US" sz="1200" kern="1200" dirty="0" smtClean="0">
                <a:solidFill>
                  <a:schemeClr val="tx1"/>
                </a:solidFill>
                <a:effectLst/>
                <a:latin typeface="+mn-lt"/>
                <a:ea typeface="+mn-ea"/>
                <a:cs typeface="+mn-cs"/>
              </a:rPr>
              <a:t>HERE’S WHEN YOU COULD CREATE THE FACILITATION TABLE (shown earlier) ON A WHITEBOARD OR FLIP CHART TO USE FOR THE SCENARIOS</a:t>
            </a:r>
          </a:p>
          <a:p>
            <a:r>
              <a:rPr lang="en-US" sz="1200" b="1"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312267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a:t>
            </a:r>
            <a:r>
              <a:rPr lang="en-US" sz="1200" kern="1200" dirty="0" smtClean="0">
                <a:solidFill>
                  <a:schemeClr val="tx1"/>
                </a:solidFill>
                <a:effectLst/>
                <a:latin typeface="+mn-lt"/>
                <a:ea typeface="+mn-ea"/>
                <a:cs typeface="+mn-cs"/>
              </a:rPr>
              <a:t>scenario starts with a description of a safety situation on a construction site. This is followed by two possible outcomes, where a leader either doesn’t use (Outcome A) or does use (Outcome B) one or more of the leadership skills.</a:t>
            </a:r>
            <a:endParaRPr lang="en-US" dirty="0"/>
          </a:p>
          <a:p>
            <a:r>
              <a:rPr lang="en-US" dirty="0"/>
              <a:t> </a:t>
            </a:r>
          </a:p>
          <a:p>
            <a:r>
              <a:rPr lang="en-US" dirty="0"/>
              <a:t>In each scenario, you’ll be introduced to a number of different characters.  The first letter of each character’s name is based on their job position.  For example in one of them, </a:t>
            </a:r>
            <a:r>
              <a:rPr lang="en-US" dirty="0" smtClean="0"/>
              <a:t>Stan is a </a:t>
            </a:r>
            <a:r>
              <a:rPr lang="en-US" b="1" u="sng" dirty="0" smtClean="0"/>
              <a:t>S</a:t>
            </a:r>
            <a:r>
              <a:rPr lang="en-US" dirty="0" smtClean="0"/>
              <a:t>uperintendent, Frank is a </a:t>
            </a:r>
            <a:r>
              <a:rPr lang="en-US" b="1" u="sng" dirty="0" smtClean="0"/>
              <a:t>F</a:t>
            </a:r>
            <a:r>
              <a:rPr lang="en-US" dirty="0" smtClean="0"/>
              <a:t>oreman, Stan is a </a:t>
            </a:r>
            <a:r>
              <a:rPr lang="en-US" b="0" u="none" dirty="0" smtClean="0"/>
              <a:t>Emilio</a:t>
            </a:r>
            <a:r>
              <a:rPr lang="en-US" b="0" u="none" baseline="0" dirty="0" smtClean="0"/>
              <a:t> is an </a:t>
            </a:r>
            <a:r>
              <a:rPr lang="en-US" b="1" u="sng" baseline="0" dirty="0" smtClean="0"/>
              <a:t>E</a:t>
            </a:r>
            <a:r>
              <a:rPr lang="en-US" b="0" u="none" baseline="0" dirty="0" smtClean="0"/>
              <a:t>xperienced worker,</a:t>
            </a:r>
            <a:r>
              <a:rPr lang="en-US" b="0" u="none" dirty="0" smtClean="0"/>
              <a:t> </a:t>
            </a:r>
            <a:r>
              <a:rPr lang="en-US" dirty="0" smtClean="0"/>
              <a:t>and Tia is a </a:t>
            </a:r>
            <a:r>
              <a:rPr lang="en-US" b="1" u="sng" dirty="0" smtClean="0"/>
              <a:t>T</a:t>
            </a:r>
            <a:r>
              <a:rPr lang="en-US" dirty="0" smtClean="0"/>
              <a:t>rainee/apprentice.</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23</a:t>
            </a:fld>
            <a:endParaRPr lang="en-US" dirty="0"/>
          </a:p>
        </p:txBody>
      </p:sp>
    </p:spTree>
    <p:extLst>
      <p:ext uri="{BB962C8B-B14F-4D97-AF65-F5344CB8AC3E}">
        <p14:creationId xmlns:p14="http://schemas.microsoft.com/office/powerpoint/2010/main" val="279064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page </a:t>
            </a:r>
            <a:r>
              <a:rPr lang="en-US" dirty="0" smtClean="0"/>
              <a:t>17</a:t>
            </a:r>
            <a:r>
              <a:rPr lang="en-US" baseline="0" dirty="0" smtClean="0"/>
              <a:t> </a:t>
            </a:r>
            <a:r>
              <a:rPr lang="en-US" dirty="0" smtClean="0"/>
              <a:t>of </a:t>
            </a:r>
            <a:r>
              <a:rPr lang="en-US" dirty="0"/>
              <a:t>your handout, there is a checklist like this one of the leadership skills that you can use as a sort of cheat sheet as we work through the scenarios.  </a:t>
            </a:r>
          </a:p>
          <a:p>
            <a:r>
              <a:rPr lang="en-US" dirty="0"/>
              <a:t> </a:t>
            </a:r>
          </a:p>
          <a:p>
            <a:r>
              <a:rPr lang="en-US" dirty="0"/>
              <a:t>They are also on the back of your wallet card.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24</a:t>
            </a:fld>
            <a:endParaRPr lang="en-US" dirty="0"/>
          </a:p>
        </p:txBody>
      </p:sp>
    </p:spTree>
    <p:extLst>
      <p:ext uri="{BB962C8B-B14F-4D97-AF65-F5344CB8AC3E}">
        <p14:creationId xmlns:p14="http://schemas.microsoft.com/office/powerpoint/2010/main" val="110786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rgbClr val="FF0000"/>
              </a:buClr>
              <a:buFont typeface="Arial" panose="020B0604020202020204" pitchFamily="34" charset="0"/>
              <a:buChar char="•"/>
            </a:pPr>
            <a:r>
              <a:rPr lang="en-US" sz="1200" dirty="0" smtClean="0"/>
              <a:t>The videos we are going to watch will take place on various construction jobsites – both residential and commercial – with a variety of tools and equipment.</a:t>
            </a:r>
          </a:p>
          <a:p>
            <a:endParaRPr lang="en-US" sz="1200" dirty="0" smtClean="0"/>
          </a:p>
          <a:p>
            <a:pPr marL="342900" indent="-342900">
              <a:buClr>
                <a:srgbClr val="FF0000"/>
              </a:buClr>
              <a:buFont typeface="Arial" panose="020B0604020202020204" pitchFamily="34" charset="0"/>
              <a:buChar char="•"/>
            </a:pPr>
            <a:r>
              <a:rPr lang="en-US" sz="1200" dirty="0" smtClean="0"/>
              <a:t>While you may not be familiar with the exact setting, the safety leadership skills that are demonstrated by the characters can be applied to any job worksite.</a:t>
            </a:r>
          </a:p>
          <a:p>
            <a:endParaRPr lang="en-US" sz="1200" dirty="0" smtClean="0"/>
          </a:p>
          <a:p>
            <a:pPr marL="342900" indent="-342900">
              <a:buClr>
                <a:srgbClr val="FF0000"/>
              </a:buClr>
              <a:buFont typeface="Arial" panose="020B0604020202020204" pitchFamily="34" charset="0"/>
              <a:buChar char="•"/>
            </a:pPr>
            <a:r>
              <a:rPr lang="en-US" sz="1200" dirty="0" smtClean="0"/>
              <a:t>As we go through the scenarios, think of how </a:t>
            </a:r>
            <a:r>
              <a:rPr lang="en-US" sz="1200" smtClean="0"/>
              <a:t>the leadershi</a:t>
            </a:r>
            <a:endParaRPr lang="en-US" sz="1200"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25</a:t>
            </a:fld>
            <a:endParaRPr lang="en-US" dirty="0"/>
          </a:p>
        </p:txBody>
      </p:sp>
    </p:spTree>
    <p:extLst>
      <p:ext uri="{BB962C8B-B14F-4D97-AF65-F5344CB8AC3E}">
        <p14:creationId xmlns:p14="http://schemas.microsoft.com/office/powerpoint/2010/main" val="3484558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work through [list the scenarios </a:t>
            </a:r>
            <a:r>
              <a:rPr lang="en-US" u="none" dirty="0">
                <a:solidFill>
                  <a:srgbClr val="FF0000"/>
                </a:solidFill>
              </a:rPr>
              <a:t>you’ve picked</a:t>
            </a:r>
            <a:r>
              <a:rPr lang="en-US" dirty="0"/>
              <a:t>]. If we have time, we’ll do some others.</a:t>
            </a:r>
          </a:p>
          <a:p>
            <a:r>
              <a:rPr lang="en-US" dirty="0"/>
              <a:t> </a:t>
            </a:r>
          </a:p>
          <a:p>
            <a:r>
              <a:rPr lang="en-US" b="1" dirty="0"/>
              <a:t>CLICK THE ICON OF THE SCENARIO YOU WISH TO USE</a:t>
            </a:r>
            <a:endParaRPr lang="en-US" dirty="0"/>
          </a:p>
          <a:p>
            <a:endParaRPr lang="en-US" sz="1200" b="1" kern="1200" dirty="0" smtClean="0">
              <a:solidFill>
                <a:schemeClr val="tx1"/>
              </a:solidFill>
              <a:effectLst/>
              <a:latin typeface="+mn-lt"/>
              <a:ea typeface="+mn-ea"/>
              <a:cs typeface="+mn-cs"/>
            </a:endParaRPr>
          </a:p>
          <a:p>
            <a:r>
              <a:rPr lang="en-US" b="1" dirty="0"/>
              <a:t>Additional Instructor </a:t>
            </a:r>
            <a:r>
              <a:rPr lang="en-US" b="1" dirty="0" smtClean="0"/>
              <a:t>Notes</a:t>
            </a:r>
          </a:p>
          <a:p>
            <a:endParaRPr lang="en-US" dirty="0"/>
          </a:p>
          <a:p>
            <a:r>
              <a:rPr lang="en-US" dirty="0"/>
              <a:t>This is the main menu for all the scenarios.  You can click on any of the icons and you will be taken to the introductory slide of that scenario.  Also, you’ll find this icon in the bottom right corner of each scenario slide.  You can click on it and it will take you back to slide 26 so you can click on the next scenario you want to work through.  </a:t>
            </a:r>
          </a:p>
          <a:p>
            <a:r>
              <a:rPr lang="en-US" dirty="0"/>
              <a:t> </a:t>
            </a:r>
          </a:p>
          <a:p>
            <a:r>
              <a:rPr lang="en-US" dirty="0"/>
              <a:t>When you are ready to discuss the </a:t>
            </a:r>
            <a:r>
              <a:rPr lang="en-US" dirty="0" smtClean="0"/>
              <a:t>FSL4Res </a:t>
            </a:r>
            <a:r>
              <a:rPr lang="en-US" dirty="0"/>
              <a:t>course’s takeaway messages, </a:t>
            </a:r>
            <a:r>
              <a:rPr lang="en-US" b="1" dirty="0"/>
              <a:t>click the “Takeaways” </a:t>
            </a:r>
            <a:r>
              <a:rPr lang="en-US" b="1" dirty="0" smtClean="0"/>
              <a:t>icon</a:t>
            </a:r>
            <a:r>
              <a:rPr lang="en-US" b="1" baseline="0" dirty="0" smtClean="0"/>
              <a:t> – are we adding takeaways icon? Or just click forward?</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26</a:t>
            </a:fld>
            <a:endParaRPr lang="en-US" dirty="0">
              <a:solidFill>
                <a:prstClr val="black"/>
              </a:solidFill>
            </a:endParaRPr>
          </a:p>
        </p:txBody>
      </p:sp>
      <p:grpSp>
        <p:nvGrpSpPr>
          <p:cNvPr id="5" name="Group 4"/>
          <p:cNvGrpSpPr/>
          <p:nvPr/>
        </p:nvGrpSpPr>
        <p:grpSpPr>
          <a:xfrm>
            <a:off x="2898458" y="6505892"/>
            <a:ext cx="1061085" cy="643255"/>
            <a:chOff x="0" y="0"/>
            <a:chExt cx="1061293" cy="6434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18" y="11575"/>
              <a:ext cx="841375" cy="631825"/>
            </a:xfrm>
            <a:prstGeom prst="rect">
              <a:avLst/>
            </a:prstGeom>
            <a:ln>
              <a:solidFill>
                <a:schemeClr val="tx1"/>
              </a:solidFill>
            </a:ln>
          </p:spPr>
        </p:pic>
        <p:cxnSp>
          <p:nvCxnSpPr>
            <p:cNvPr id="7" name="Straight Arrow Connector 6"/>
            <p:cNvCxnSpPr/>
            <p:nvPr/>
          </p:nvCxnSpPr>
          <p:spPr>
            <a:xfrm>
              <a:off x="0" y="0"/>
              <a:ext cx="909955" cy="57277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371664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primary safety leadership moment illustrated in </a:t>
            </a:r>
            <a:r>
              <a:rPr lang="en-US" dirty="0" smtClean="0"/>
              <a:t>“</a:t>
            </a:r>
            <a:r>
              <a:rPr lang="en-US" b="1" dirty="0" smtClean="0"/>
              <a:t>Derailing</a:t>
            </a:r>
            <a:r>
              <a:rPr lang="en-US" b="1" baseline="0" dirty="0" smtClean="0"/>
              <a:t> the job</a:t>
            </a:r>
            <a:r>
              <a:rPr lang="en-US" dirty="0" smtClean="0"/>
              <a:t>” </a:t>
            </a:r>
            <a:r>
              <a:rPr lang="en-US" dirty="0"/>
              <a:t>is </a:t>
            </a:r>
            <a:r>
              <a:rPr lang="en-US" sz="1200" kern="1200" dirty="0" smtClean="0">
                <a:solidFill>
                  <a:schemeClr val="tx1"/>
                </a:solidFill>
                <a:effectLst/>
                <a:latin typeface="+mn-lt"/>
                <a:ea typeface="+mn-ea"/>
                <a:cs typeface="+mn-cs"/>
              </a:rPr>
              <a:t>what can happen when production and scheduling are prioritized over safety.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scenario shows a two-story single-family home being built in a new residential neighborhood.  The dry wall crew is almost finished installing the dry wall throughout the house. As soon as they finish, the carpenters will begin putting up the crown molding.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these scenarios are meant to illustrate key safety leadership skills. Focus on how a safety leader would communicate the needs of the task while prioritizing safety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i="1" dirty="0" smtClean="0"/>
              <a:t>The </a:t>
            </a:r>
            <a:r>
              <a:rPr lang="en-US" i="1" dirty="0"/>
              <a:t>safety hazard in this scenario </a:t>
            </a:r>
            <a:r>
              <a:rPr lang="en-US" i="1" dirty="0" smtClean="0"/>
              <a:t>is </a:t>
            </a:r>
            <a:r>
              <a:rPr lang="en-US" b="1" i="1" dirty="0" smtClean="0"/>
              <a:t>fall safety when using a scaffold</a:t>
            </a:r>
            <a:r>
              <a:rPr lang="en-US" i="1" dirty="0" smtClean="0"/>
              <a:t>.</a:t>
            </a:r>
            <a:endParaRPr lang="en-US" dirty="0"/>
          </a:p>
          <a:p>
            <a:r>
              <a:rPr lang="en-US" i="1" dirty="0"/>
              <a:t> </a:t>
            </a:r>
            <a:endParaRPr lang="en-US" dirty="0"/>
          </a:p>
          <a:p>
            <a:r>
              <a:rPr lang="en-US" b="1" dirty="0"/>
              <a:t>INSTRUCTOR INFORMATION - </a:t>
            </a:r>
            <a:r>
              <a:rPr lang="en-US" dirty="0"/>
              <a:t>It is designed to illustrate the following safety </a:t>
            </a:r>
            <a:r>
              <a:rPr lang="en-US" dirty="0" smtClean="0"/>
              <a:t>leadership </a:t>
            </a:r>
            <a:r>
              <a:rPr lang="en-US" dirty="0"/>
              <a:t>skills: </a:t>
            </a:r>
          </a:p>
          <a:p>
            <a:pPr marL="228600" lvl="0" indent="-228600">
              <a:buFont typeface="+mj-lt"/>
              <a:buAutoNum type="arabicPeriod"/>
            </a:pPr>
            <a:r>
              <a:rPr lang="en-US" dirty="0" smtClean="0"/>
              <a:t>Lead </a:t>
            </a:r>
            <a:r>
              <a:rPr lang="en-US" dirty="0"/>
              <a:t>by </a:t>
            </a:r>
            <a:r>
              <a:rPr lang="en-US" dirty="0" smtClean="0"/>
              <a:t>example</a:t>
            </a:r>
          </a:p>
          <a:p>
            <a:pPr marL="228600" lvl="0" indent="-228600">
              <a:buFont typeface="+mj-lt"/>
              <a:buAutoNum type="arabicPeriod"/>
            </a:pPr>
            <a:r>
              <a:rPr lang="en-US" dirty="0" smtClean="0"/>
              <a:t>Actively</a:t>
            </a:r>
            <a:r>
              <a:rPr lang="en-US" baseline="0" dirty="0" smtClean="0"/>
              <a:t> listen </a:t>
            </a:r>
          </a:p>
          <a:p>
            <a:pPr marL="228600" lvl="0" indent="-228600">
              <a:buFont typeface="+mj-lt"/>
              <a:buAutoNum type="arabicPeriod"/>
            </a:pPr>
            <a:r>
              <a:rPr lang="en-US" baseline="0" dirty="0" smtClean="0"/>
              <a:t>Engage &amp; Empower </a:t>
            </a:r>
          </a:p>
          <a:p>
            <a:pPr marL="228600" lvl="0" indent="-228600">
              <a:buFont typeface="+mj-lt"/>
              <a:buAutoNum type="arabicPeriod"/>
            </a:pPr>
            <a:r>
              <a:rPr lang="en-US" baseline="0" dirty="0" smtClean="0"/>
              <a:t>Recognize team members</a:t>
            </a:r>
            <a:endParaRPr lang="en-US" dirty="0" smtClean="0"/>
          </a:p>
          <a:p>
            <a:pPr marL="0" lvl="0" indent="0">
              <a:buFont typeface="+mj-lt"/>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27</a:t>
            </a:fld>
            <a:endParaRPr lang="en-US" dirty="0"/>
          </a:p>
        </p:txBody>
      </p:sp>
    </p:spTree>
    <p:extLst>
      <p:ext uri="{BB962C8B-B14F-4D97-AF65-F5344CB8AC3E}">
        <p14:creationId xmlns:p14="http://schemas.microsoft.com/office/powerpoint/2010/main" val="1591013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28</a:t>
            </a:fld>
            <a:endParaRPr lang="en-US" dirty="0"/>
          </a:p>
        </p:txBody>
      </p:sp>
    </p:spTree>
    <p:extLst>
      <p:ext uri="{BB962C8B-B14F-4D97-AF65-F5344CB8AC3E}">
        <p14:creationId xmlns:p14="http://schemas.microsoft.com/office/powerpoint/2010/main" val="1193308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Try not to spend too much time on the Situation so you have time for the 2 outcomes.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29</a:t>
            </a:fld>
            <a:endParaRPr lang="en-US" dirty="0"/>
          </a:p>
        </p:txBody>
      </p:sp>
    </p:spTree>
    <p:extLst>
      <p:ext uri="{BB962C8B-B14F-4D97-AF65-F5344CB8AC3E}">
        <p14:creationId xmlns:p14="http://schemas.microsoft.com/office/powerpoint/2010/main" val="27244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expect that by the end of today’s training each of you will be able to:</a:t>
            </a:r>
          </a:p>
          <a:p>
            <a:pPr marL="228600" lvl="0" indent="-228600">
              <a:buFont typeface="+mj-lt"/>
              <a:buAutoNum type="arabicPeriod"/>
            </a:pPr>
            <a:r>
              <a:rPr lang="en-US" sz="1200" kern="1200" dirty="0" smtClean="0">
                <a:solidFill>
                  <a:schemeClr val="tx1"/>
                </a:solidFill>
                <a:effectLst/>
                <a:latin typeface="+mn-lt"/>
                <a:ea typeface="+mn-ea"/>
                <a:cs typeface="+mn-cs"/>
              </a:rPr>
              <a:t>Explain why safety leadership is important</a:t>
            </a:r>
          </a:p>
          <a:p>
            <a:pPr marL="228600" lvl="0" indent="-228600">
              <a:buFont typeface="+mj-lt"/>
              <a:buAutoNum type="arabicPeriod"/>
            </a:pPr>
            <a:r>
              <a:rPr lang="en-US" sz="1200" kern="1200" dirty="0" smtClean="0">
                <a:solidFill>
                  <a:schemeClr val="tx1"/>
                </a:solidFill>
                <a:effectLst/>
                <a:latin typeface="+mn-lt"/>
                <a:ea typeface="+mn-ea"/>
                <a:cs typeface="+mn-cs"/>
              </a:rPr>
              <a:t>Describe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critical safety leadership skills and </a:t>
            </a:r>
          </a:p>
          <a:p>
            <a:pPr marL="228600" lvl="0" indent="-228600">
              <a:buFont typeface="+mj-lt"/>
              <a:buAutoNum type="arabicPeriod"/>
            </a:pPr>
            <a:r>
              <a:rPr lang="en-US" sz="1200" kern="1200" dirty="0" smtClean="0">
                <a:solidFill>
                  <a:schemeClr val="tx1"/>
                </a:solidFill>
                <a:effectLst/>
                <a:latin typeface="+mn-lt"/>
                <a:ea typeface="+mn-ea"/>
                <a:cs typeface="+mn-cs"/>
              </a:rPr>
              <a:t>Discuss how an effective leader can apply them on the jobsite.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3</a:t>
            </a:fld>
            <a:endParaRPr lang="en-US" dirty="0"/>
          </a:p>
        </p:txBody>
      </p:sp>
    </p:spTree>
    <p:extLst>
      <p:ext uri="{BB962C8B-B14F-4D97-AF65-F5344CB8AC3E}">
        <p14:creationId xmlns:p14="http://schemas.microsoft.com/office/powerpoint/2010/main" val="1459499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30</a:t>
            </a:fld>
            <a:endParaRPr lang="en-US" dirty="0"/>
          </a:p>
        </p:txBody>
      </p:sp>
    </p:spTree>
    <p:extLst>
      <p:ext uri="{BB962C8B-B14F-4D97-AF65-F5344CB8AC3E}">
        <p14:creationId xmlns:p14="http://schemas.microsoft.com/office/powerpoint/2010/main" val="840553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A, Felix did not use any safety leadership skills. He did not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when</a:t>
            </a:r>
            <a:r>
              <a:rPr lang="en-US" sz="1200" kern="1200" baseline="0" dirty="0" smtClean="0">
                <a:solidFill>
                  <a:schemeClr val="tx1"/>
                </a:solidFill>
                <a:effectLst/>
                <a:latin typeface="+mn-lt"/>
                <a:ea typeface="+mn-ea"/>
                <a:cs typeface="+mn-cs"/>
              </a:rPr>
              <a:t> he brushed off the serious concern of a missing guardrail</a:t>
            </a:r>
            <a:r>
              <a:rPr lang="en-US" sz="1200" kern="1200" dirty="0" smtClean="0">
                <a:solidFill>
                  <a:schemeClr val="tx1"/>
                </a:solidFill>
                <a:effectLst/>
                <a:latin typeface="+mn-lt"/>
                <a:ea typeface="+mn-ea"/>
                <a:cs typeface="+mn-cs"/>
              </a:rPr>
              <a:t>. He did</a:t>
            </a:r>
            <a:r>
              <a:rPr lang="en-US" sz="1200" kern="1200" baseline="0" dirty="0" smtClean="0">
                <a:solidFill>
                  <a:schemeClr val="tx1"/>
                </a:solidFill>
                <a:effectLst/>
                <a:latin typeface="+mn-lt"/>
                <a:ea typeface="+mn-ea"/>
                <a:cs typeface="+mn-cs"/>
              </a:rPr>
              <a:t> not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actively listen </a:t>
            </a:r>
            <a:r>
              <a:rPr lang="en-US" sz="1200" kern="1200" dirty="0" smtClean="0">
                <a:solidFill>
                  <a:schemeClr val="tx1"/>
                </a:solidFill>
                <a:effectLst/>
                <a:latin typeface="+mn-lt"/>
                <a:ea typeface="+mn-ea"/>
                <a:cs typeface="+mn-cs"/>
              </a:rPr>
              <a:t>to Trevor when he voiced his concern. He </a:t>
            </a:r>
            <a:r>
              <a:rPr lang="en-US" sz="1200" kern="1200" baseline="0" dirty="0" smtClean="0">
                <a:solidFill>
                  <a:schemeClr val="tx1"/>
                </a:solidFill>
                <a:effectLst/>
                <a:latin typeface="+mn-lt"/>
                <a:ea typeface="+mn-ea"/>
                <a:cs typeface="+mn-cs"/>
              </a:rPr>
              <a:t>did not </a:t>
            </a:r>
            <a:r>
              <a:rPr lang="en-US" sz="1200" u="sng" kern="1200" baseline="0" dirty="0" smtClean="0">
                <a:solidFill>
                  <a:schemeClr val="tx1"/>
                </a:solidFill>
                <a:effectLst/>
                <a:latin typeface="+mn-lt"/>
                <a:ea typeface="+mn-ea"/>
                <a:cs typeface="+mn-cs"/>
              </a:rPr>
              <a:t>engage or empower his team </a:t>
            </a:r>
            <a:r>
              <a:rPr lang="en-US" sz="1200" kern="1200" baseline="0" dirty="0" smtClean="0">
                <a:solidFill>
                  <a:schemeClr val="tx1"/>
                </a:solidFill>
                <a:effectLst/>
                <a:latin typeface="+mn-lt"/>
                <a:ea typeface="+mn-ea"/>
                <a:cs typeface="+mn-cs"/>
              </a:rPr>
              <a:t>members so they would know what to do in the future. And he also did not </a:t>
            </a:r>
            <a:r>
              <a:rPr lang="en-US" sz="1200" u="sng" kern="1200" baseline="0" dirty="0" smtClean="0">
                <a:solidFill>
                  <a:schemeClr val="tx1"/>
                </a:solidFill>
                <a:effectLst/>
                <a:latin typeface="+mn-lt"/>
                <a:ea typeface="+mn-ea"/>
                <a:cs typeface="+mn-cs"/>
              </a:rPr>
              <a:t>recognize his team members </a:t>
            </a:r>
            <a:r>
              <a:rPr lang="en-US" sz="1200" kern="1200" baseline="0" dirty="0" smtClean="0">
                <a:solidFill>
                  <a:schemeClr val="tx1"/>
                </a:solidFill>
                <a:effectLst/>
                <a:latin typeface="+mn-lt"/>
                <a:ea typeface="+mn-ea"/>
                <a:cs typeface="+mn-cs"/>
              </a:rPr>
              <a:t>for being aware and taking an active participation in worksite safety.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p>
          <a:p>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31</a:t>
            </a:fld>
            <a:endParaRPr lang="en-US" dirty="0"/>
          </a:p>
        </p:txBody>
      </p:sp>
    </p:spTree>
    <p:extLst>
      <p:ext uri="{BB962C8B-B14F-4D97-AF65-F5344CB8AC3E}">
        <p14:creationId xmlns:p14="http://schemas.microsoft.com/office/powerpoint/2010/main" val="328331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32</a:t>
            </a:fld>
            <a:endParaRPr lang="en-US" dirty="0"/>
          </a:p>
        </p:txBody>
      </p:sp>
    </p:spTree>
    <p:extLst>
      <p:ext uri="{BB962C8B-B14F-4D97-AF65-F5344CB8AC3E}">
        <p14:creationId xmlns:p14="http://schemas.microsoft.com/office/powerpoint/2010/main" val="2580124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p>
          <a:p>
            <a:r>
              <a:rPr lang="en-US" sz="1200" kern="1200" dirty="0" smtClean="0">
                <a:solidFill>
                  <a:schemeClr val="tx1"/>
                </a:solidFill>
                <a:effectLst/>
                <a:latin typeface="+mn-lt"/>
                <a:ea typeface="+mn-ea"/>
                <a:cs typeface="+mn-cs"/>
              </a:rPr>
              <a:t>In outcome B, Felix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actively listen</a:t>
            </a:r>
            <a:r>
              <a:rPr lang="en-US" sz="1200" kern="1200" dirty="0" smtClean="0">
                <a:solidFill>
                  <a:schemeClr val="tx1"/>
                </a:solidFill>
                <a:effectLst/>
                <a:latin typeface="+mn-lt"/>
                <a:ea typeface="+mn-ea"/>
                <a:cs typeface="+mn-cs"/>
              </a:rPr>
              <a:t> when Trevor brought the concern about the guardrail to his attention by asking clarifying questions and showed his team safety is important by bringing the issue to the drywall crew’s attention. He did </a:t>
            </a:r>
            <a:r>
              <a:rPr lang="en-US" sz="1200" u="sng" kern="1200" dirty="0" smtClean="0">
                <a:solidFill>
                  <a:schemeClr val="tx1"/>
                </a:solidFill>
                <a:effectLst/>
                <a:latin typeface="+mn-lt"/>
                <a:ea typeface="+mn-ea"/>
                <a:cs typeface="+mn-cs"/>
              </a:rPr>
              <a:t>engage and empower</a:t>
            </a:r>
            <a:r>
              <a:rPr lang="en-US" sz="1200" kern="1200" dirty="0" smtClean="0">
                <a:solidFill>
                  <a:schemeClr val="tx1"/>
                </a:solidFill>
                <a:effectLst/>
                <a:latin typeface="+mn-lt"/>
                <a:ea typeface="+mn-ea"/>
                <a:cs typeface="+mn-cs"/>
              </a:rPr>
              <a:t> his team members when he explained why safety is critical and shared how he’s going to talk to the drywall supervisor and included them in the conversation. Finally, he </a:t>
            </a:r>
            <a:r>
              <a:rPr lang="en-US" sz="1200" u="sng" kern="1200" dirty="0" smtClean="0">
                <a:solidFill>
                  <a:schemeClr val="tx1"/>
                </a:solidFill>
                <a:effectLst/>
                <a:latin typeface="+mn-lt"/>
                <a:ea typeface="+mn-ea"/>
                <a:cs typeface="+mn-cs"/>
              </a:rPr>
              <a:t>recognized his crew</a:t>
            </a:r>
            <a:r>
              <a:rPr lang="en-US" sz="1200" kern="1200" dirty="0" smtClean="0">
                <a:solidFill>
                  <a:schemeClr val="tx1"/>
                </a:solidFill>
                <a:effectLst/>
                <a:latin typeface="+mn-lt"/>
                <a:ea typeface="+mn-ea"/>
                <a:cs typeface="+mn-cs"/>
              </a:rPr>
              <a:t> for bringing the issue to his attention and thanked them for putting safety first.</a:t>
            </a:r>
          </a:p>
          <a:p>
            <a:r>
              <a:rPr lang="en-US" sz="1200" b="1" kern="1200" dirty="0" smtClean="0">
                <a:solidFill>
                  <a:schemeClr val="tx1"/>
                </a:solidFill>
                <a:effectLst/>
                <a:latin typeface="+mn-lt"/>
                <a:ea typeface="+mn-ea"/>
                <a:cs typeface="+mn-cs"/>
              </a:rPr>
              <a:t>ASK CLASS: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THINKING ABOUT THE SAFETY LEADER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DEFINITION WHAT IS FELIX DISPLAYING HERE? (courage)</a:t>
            </a:r>
          </a:p>
          <a:p>
            <a:endParaRPr lang="en-US" sz="1200" b="1" kern="1200" dirty="0" smtClean="0">
              <a:solidFill>
                <a:schemeClr val="tx1"/>
              </a:solidFill>
              <a:effectLst/>
              <a:latin typeface="+mn-lt"/>
              <a:ea typeface="+mn-ea"/>
              <a:cs typeface="+mn-cs"/>
            </a:endParaRPr>
          </a:p>
          <a:p>
            <a:r>
              <a:rPr lang="en-US" b="1" dirty="0" smtClean="0"/>
              <a:t>CLICK SCENARIO MENU ICON TO RETURN TO MAIN MENU</a:t>
            </a:r>
          </a:p>
          <a:p>
            <a:endParaRPr lang="en-US" b="1"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t>33</a:t>
            </a:fld>
            <a:endParaRPr lang="en-US" dirty="0"/>
          </a:p>
        </p:txBody>
      </p:sp>
    </p:spTree>
    <p:extLst>
      <p:ext uri="{BB962C8B-B14F-4D97-AF65-F5344CB8AC3E}">
        <p14:creationId xmlns:p14="http://schemas.microsoft.com/office/powerpoint/2010/main" val="3043710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a:t>
            </a:r>
            <a:r>
              <a:rPr lang="en-US" b="1" dirty="0" smtClean="0"/>
              <a:t>18 </a:t>
            </a:r>
            <a:r>
              <a:rPr lang="en-US" b="1" dirty="0"/>
              <a:t>in the student </a:t>
            </a:r>
            <a:r>
              <a:rPr lang="en-US" b="1" dirty="0" smtClean="0"/>
              <a:t>handout</a:t>
            </a:r>
            <a:endParaRPr lang="en-US" sz="1200" kern="1200" dirty="0" smtClean="0">
              <a:solidFill>
                <a:schemeClr val="tx1"/>
              </a:solidFill>
              <a:effectLst/>
              <a:latin typeface="+mn-lt"/>
              <a:ea typeface="+mn-ea"/>
              <a:cs typeface="+mn-cs"/>
            </a:endParaRPr>
          </a:p>
          <a:p>
            <a:endParaRPr lang="en-US" dirty="0"/>
          </a:p>
          <a:p>
            <a:r>
              <a:rPr lang="en-US" sz="1200" kern="1200" dirty="0" smtClean="0">
                <a:solidFill>
                  <a:schemeClr val="tx1"/>
                </a:solidFill>
                <a:effectLst/>
                <a:latin typeface="+mn-lt"/>
                <a:ea typeface="+mn-ea"/>
                <a:cs typeface="+mn-cs"/>
              </a:rPr>
              <a:t>Ask students to read the situation for “</a:t>
            </a:r>
            <a:r>
              <a:rPr lang="en-US" sz="1200" b="1" kern="1200" dirty="0" smtClean="0">
                <a:solidFill>
                  <a:schemeClr val="tx1"/>
                </a:solidFill>
                <a:effectLst/>
                <a:latin typeface="+mn-lt"/>
                <a:ea typeface="+mn-ea"/>
                <a:cs typeface="+mn-cs"/>
              </a:rPr>
              <a:t>Derailing the Job</a:t>
            </a:r>
            <a:r>
              <a:rPr lang="is-I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34</a:t>
            </a:fld>
            <a:endParaRPr lang="en-US" dirty="0"/>
          </a:p>
        </p:txBody>
      </p:sp>
    </p:spTree>
    <p:extLst>
      <p:ext uri="{BB962C8B-B14F-4D97-AF65-F5344CB8AC3E}">
        <p14:creationId xmlns:p14="http://schemas.microsoft.com/office/powerpoint/2010/main" val="543757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35</a:t>
            </a:fld>
            <a:endParaRPr lang="en-US" dirty="0"/>
          </a:p>
        </p:txBody>
      </p:sp>
    </p:spTree>
    <p:extLst>
      <p:ext uri="{BB962C8B-B14F-4D97-AF65-F5344CB8AC3E}">
        <p14:creationId xmlns:p14="http://schemas.microsoft.com/office/powerpoint/2010/main" val="3756971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A for “</a:t>
            </a:r>
            <a:r>
              <a:rPr lang="en-US" sz="1200" b="1" kern="1200" dirty="0" smtClean="0">
                <a:solidFill>
                  <a:schemeClr val="tx1"/>
                </a:solidFill>
                <a:effectLst/>
                <a:latin typeface="+mn-lt"/>
                <a:ea typeface="+mn-ea"/>
                <a:cs typeface="+mn-cs"/>
              </a:rPr>
              <a:t>Derailing the Job</a:t>
            </a:r>
            <a:r>
              <a:rPr lang="is-I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36</a:t>
            </a:fld>
            <a:endParaRPr lang="en-US" dirty="0"/>
          </a:p>
        </p:txBody>
      </p:sp>
    </p:spTree>
    <p:extLst>
      <p:ext uri="{BB962C8B-B14F-4D97-AF65-F5344CB8AC3E}">
        <p14:creationId xmlns:p14="http://schemas.microsoft.com/office/powerpoint/2010/main" val="2119273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Reveal the discussion questions and/or use the facilitation table to go through skills. </a:t>
            </a:r>
          </a:p>
          <a:p>
            <a:r>
              <a:rPr lang="en-US" dirty="0" smtClean="0"/>
              <a:t> </a:t>
            </a:r>
          </a:p>
          <a:p>
            <a:r>
              <a:rPr lang="en-US" sz="1200" kern="1200" dirty="0" smtClean="0">
                <a:solidFill>
                  <a:schemeClr val="tx1"/>
                </a:solidFill>
                <a:effectLst/>
                <a:latin typeface="+mn-lt"/>
                <a:ea typeface="+mn-ea"/>
                <a:cs typeface="+mn-cs"/>
              </a:rPr>
              <a:t>In outcome A, Felix did not use any safety leadership skills. He did not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when</a:t>
            </a:r>
            <a:r>
              <a:rPr lang="en-US" sz="1200" kern="1200" baseline="0" dirty="0" smtClean="0">
                <a:solidFill>
                  <a:schemeClr val="tx1"/>
                </a:solidFill>
                <a:effectLst/>
                <a:latin typeface="+mn-lt"/>
                <a:ea typeface="+mn-ea"/>
                <a:cs typeface="+mn-cs"/>
              </a:rPr>
              <a:t> he brushed off the serious concern of a missing guardrail</a:t>
            </a:r>
            <a:r>
              <a:rPr lang="en-US" sz="1200" kern="1200" dirty="0" smtClean="0">
                <a:solidFill>
                  <a:schemeClr val="tx1"/>
                </a:solidFill>
                <a:effectLst/>
                <a:latin typeface="+mn-lt"/>
                <a:ea typeface="+mn-ea"/>
                <a:cs typeface="+mn-cs"/>
              </a:rPr>
              <a:t>. He did</a:t>
            </a:r>
            <a:r>
              <a:rPr lang="en-US" sz="1200" kern="1200" baseline="0" dirty="0" smtClean="0">
                <a:solidFill>
                  <a:schemeClr val="tx1"/>
                </a:solidFill>
                <a:effectLst/>
                <a:latin typeface="+mn-lt"/>
                <a:ea typeface="+mn-ea"/>
                <a:cs typeface="+mn-cs"/>
              </a:rPr>
              <a:t> not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actively listen </a:t>
            </a:r>
            <a:r>
              <a:rPr lang="en-US" sz="1200" kern="1200" dirty="0" smtClean="0">
                <a:solidFill>
                  <a:schemeClr val="tx1"/>
                </a:solidFill>
                <a:effectLst/>
                <a:latin typeface="+mn-lt"/>
                <a:ea typeface="+mn-ea"/>
                <a:cs typeface="+mn-cs"/>
              </a:rPr>
              <a:t>to Trevor when he voiced his concern. He </a:t>
            </a:r>
            <a:r>
              <a:rPr lang="en-US" sz="1200" kern="1200" baseline="0" dirty="0" smtClean="0">
                <a:solidFill>
                  <a:schemeClr val="tx1"/>
                </a:solidFill>
                <a:effectLst/>
                <a:latin typeface="+mn-lt"/>
                <a:ea typeface="+mn-ea"/>
                <a:cs typeface="+mn-cs"/>
              </a:rPr>
              <a:t>did not </a:t>
            </a:r>
            <a:r>
              <a:rPr lang="en-US" sz="1200" u="sng" kern="1200" baseline="0" dirty="0" smtClean="0">
                <a:solidFill>
                  <a:schemeClr val="tx1"/>
                </a:solidFill>
                <a:effectLst/>
                <a:latin typeface="+mn-lt"/>
                <a:ea typeface="+mn-ea"/>
                <a:cs typeface="+mn-cs"/>
              </a:rPr>
              <a:t>engage or empower his team </a:t>
            </a:r>
            <a:r>
              <a:rPr lang="en-US" sz="1200" kern="1200" baseline="0" dirty="0" smtClean="0">
                <a:solidFill>
                  <a:schemeClr val="tx1"/>
                </a:solidFill>
                <a:effectLst/>
                <a:latin typeface="+mn-lt"/>
                <a:ea typeface="+mn-ea"/>
                <a:cs typeface="+mn-cs"/>
              </a:rPr>
              <a:t>members so they would know what to do in the future. And he also did not </a:t>
            </a:r>
            <a:r>
              <a:rPr lang="en-US" sz="1200" u="sng" kern="1200" baseline="0" dirty="0" smtClean="0">
                <a:solidFill>
                  <a:schemeClr val="tx1"/>
                </a:solidFill>
                <a:effectLst/>
                <a:latin typeface="+mn-lt"/>
                <a:ea typeface="+mn-ea"/>
                <a:cs typeface="+mn-cs"/>
              </a:rPr>
              <a:t>recognize his team members </a:t>
            </a:r>
            <a:r>
              <a:rPr lang="en-US" sz="1200" kern="1200" baseline="0" dirty="0" smtClean="0">
                <a:solidFill>
                  <a:schemeClr val="tx1"/>
                </a:solidFill>
                <a:effectLst/>
                <a:latin typeface="+mn-lt"/>
                <a:ea typeface="+mn-ea"/>
                <a:cs typeface="+mn-cs"/>
              </a:rPr>
              <a:t>for being aware and taking an active participation in worksite safety.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37</a:t>
            </a:fld>
            <a:endParaRPr lang="en-US" dirty="0"/>
          </a:p>
        </p:txBody>
      </p:sp>
    </p:spTree>
    <p:extLst>
      <p:ext uri="{BB962C8B-B14F-4D97-AF65-F5344CB8AC3E}">
        <p14:creationId xmlns:p14="http://schemas.microsoft.com/office/powerpoint/2010/main" val="992406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B for “</a:t>
            </a:r>
            <a:r>
              <a:rPr lang="en-US" sz="1200" b="1" kern="1200" dirty="0" smtClean="0">
                <a:solidFill>
                  <a:schemeClr val="tx1"/>
                </a:solidFill>
                <a:effectLst/>
                <a:latin typeface="+mn-lt"/>
                <a:ea typeface="+mn-ea"/>
                <a:cs typeface="+mn-cs"/>
              </a:rPr>
              <a:t>Derailing the</a:t>
            </a:r>
            <a:r>
              <a:rPr lang="en-US" sz="1200" b="1" kern="1200" baseline="0" dirty="0" smtClean="0">
                <a:solidFill>
                  <a:schemeClr val="tx1"/>
                </a:solidFill>
                <a:effectLst/>
                <a:latin typeface="+mn-lt"/>
                <a:ea typeface="+mn-ea"/>
                <a:cs typeface="+mn-cs"/>
              </a:rPr>
              <a:t> Job</a:t>
            </a:r>
            <a:r>
              <a:rPr lang="is-I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endParaRPr lang="en-US" dirty="0" smtClean="0"/>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38</a:t>
            </a:fld>
            <a:endParaRPr lang="en-US" dirty="0"/>
          </a:p>
        </p:txBody>
      </p:sp>
    </p:spTree>
    <p:extLst>
      <p:ext uri="{BB962C8B-B14F-4D97-AF65-F5344CB8AC3E}">
        <p14:creationId xmlns:p14="http://schemas.microsoft.com/office/powerpoint/2010/main" val="2644554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Reveal the discussion questions and/or use the facilitation table to go through skills. </a:t>
            </a:r>
          </a:p>
          <a:p>
            <a:r>
              <a:rPr lang="en-US" dirty="0" smtClean="0"/>
              <a:t> </a:t>
            </a:r>
          </a:p>
          <a:p>
            <a:r>
              <a:rPr lang="en-US" sz="1200" kern="1200" dirty="0" smtClean="0">
                <a:solidFill>
                  <a:schemeClr val="tx1"/>
                </a:solidFill>
                <a:effectLst/>
                <a:latin typeface="+mn-lt"/>
                <a:ea typeface="+mn-ea"/>
                <a:cs typeface="+mn-cs"/>
              </a:rPr>
              <a:t>In outcome B, Felix did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actively listen</a:t>
            </a:r>
            <a:r>
              <a:rPr lang="en-US" sz="1200" kern="1200" dirty="0" smtClean="0">
                <a:solidFill>
                  <a:schemeClr val="tx1"/>
                </a:solidFill>
                <a:effectLst/>
                <a:latin typeface="+mn-lt"/>
                <a:ea typeface="+mn-ea"/>
                <a:cs typeface="+mn-cs"/>
              </a:rPr>
              <a:t> when Trevor brought the concern about the guardrail to his attention by asking clarifying questions and showed his team safety is important by bringing the issue to the drywall crew’s attention. He did </a:t>
            </a:r>
            <a:r>
              <a:rPr lang="en-US" sz="1200" u="sng" kern="1200" dirty="0" smtClean="0">
                <a:solidFill>
                  <a:schemeClr val="tx1"/>
                </a:solidFill>
                <a:effectLst/>
                <a:latin typeface="+mn-lt"/>
                <a:ea typeface="+mn-ea"/>
                <a:cs typeface="+mn-cs"/>
              </a:rPr>
              <a:t>engage and empower</a:t>
            </a:r>
            <a:r>
              <a:rPr lang="en-US" sz="1200" kern="1200" dirty="0" smtClean="0">
                <a:solidFill>
                  <a:schemeClr val="tx1"/>
                </a:solidFill>
                <a:effectLst/>
                <a:latin typeface="+mn-lt"/>
                <a:ea typeface="+mn-ea"/>
                <a:cs typeface="+mn-cs"/>
              </a:rPr>
              <a:t> his team members when he explained why safety is critical and shared how he’s going to talk to the drywall supervisor and included them in the conversation. Finally, he </a:t>
            </a:r>
            <a:r>
              <a:rPr lang="en-US" sz="1200" u="sng" kern="1200" dirty="0" smtClean="0">
                <a:solidFill>
                  <a:schemeClr val="tx1"/>
                </a:solidFill>
                <a:effectLst/>
                <a:latin typeface="+mn-lt"/>
                <a:ea typeface="+mn-ea"/>
                <a:cs typeface="+mn-cs"/>
              </a:rPr>
              <a:t>recognized his crew</a:t>
            </a:r>
            <a:r>
              <a:rPr lang="en-US" sz="1200" kern="1200" dirty="0" smtClean="0">
                <a:solidFill>
                  <a:schemeClr val="tx1"/>
                </a:solidFill>
                <a:effectLst/>
                <a:latin typeface="+mn-lt"/>
                <a:ea typeface="+mn-ea"/>
                <a:cs typeface="+mn-cs"/>
              </a:rPr>
              <a:t> for bringing the issue to his attention and thanked them for putting safety first.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THINKING ABOUT THE SAFETY LEADER DEFINITION WE LEARNED, WHAT IS FELIX  DISPLAYING HERE? (courage)</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b="1" dirty="0" smtClean="0"/>
              <a:t>CLICK SCENARIO MENU ICON TO RETURN TO MAIN MENU</a:t>
            </a:r>
          </a:p>
          <a:p>
            <a:endParaRPr lang="en-US" b="1" dirty="0" smtClean="0"/>
          </a:p>
        </p:txBody>
      </p:sp>
      <p:sp>
        <p:nvSpPr>
          <p:cNvPr id="4" name="Slide Number Placeholder 3"/>
          <p:cNvSpPr>
            <a:spLocks noGrp="1"/>
          </p:cNvSpPr>
          <p:nvPr>
            <p:ph type="sldNum" sz="quarter" idx="10"/>
          </p:nvPr>
        </p:nvSpPr>
        <p:spPr/>
        <p:txBody>
          <a:bodyPr/>
          <a:lstStyle/>
          <a:p>
            <a:fld id="{0513728D-F3BB-2641-8A0E-19AC18A3052C}" type="slidenum">
              <a:rPr lang="en-US" smtClean="0"/>
              <a:t>39</a:t>
            </a:fld>
            <a:endParaRPr lang="en-US" dirty="0"/>
          </a:p>
        </p:txBody>
      </p:sp>
    </p:spTree>
    <p:extLst>
      <p:ext uri="{BB962C8B-B14F-4D97-AF65-F5344CB8AC3E}">
        <p14:creationId xmlns:p14="http://schemas.microsoft.com/office/powerpoint/2010/main" val="29273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3700"/>
            <a:ext cx="5486400" cy="48006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To get us started let’s brainstorm about the types of actions that effective and ineffective leaders display. It can be someone you work or have worked with, or maybe he or she was a coach, a teacher, or a parent, or even a friend.  Ok, now tell me some behaviors that make or</a:t>
            </a:r>
            <a:r>
              <a:rPr lang="en-US" sz="1100" kern="1200" baseline="0" dirty="0" smtClean="0">
                <a:solidFill>
                  <a:schemeClr val="tx1"/>
                </a:solidFill>
                <a:effectLst/>
              </a:rPr>
              <a:t> made</a:t>
            </a:r>
            <a:r>
              <a:rPr lang="en-US" sz="1100" kern="1200" dirty="0" smtClean="0">
                <a:solidFill>
                  <a:schemeClr val="tx1"/>
                </a:solidFill>
                <a:effectLst/>
              </a:rPr>
              <a:t> them ineffective leaders.</a:t>
            </a:r>
          </a:p>
          <a:p>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rPr>
              <a:t>&lt; ON A WHITE BOARD OR FLIPCHART MAKE 2 COLUMNS, ONE WITH HEADING ‘INEFFECTIVE’ AND THE OTHER HEADING ‘EFFECTIVE &gt;</a:t>
            </a:r>
            <a:endParaRPr lang="en-US" sz="1100" kern="1200" dirty="0" smtClean="0">
              <a:solidFill>
                <a:schemeClr val="tx1"/>
              </a:solidFill>
              <a:effectLst/>
            </a:endParaRPr>
          </a:p>
          <a:p>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rPr>
              <a:t>ADDITIONAL INSTRUCTOR NOTES </a:t>
            </a:r>
            <a:r>
              <a:rPr lang="en-US" sz="1200" b="1" kern="1200" dirty="0" smtClean="0">
                <a:solidFill>
                  <a:schemeClr val="tx1"/>
                </a:solidFill>
                <a:effectLst/>
                <a:latin typeface="+mn-lt"/>
                <a:ea typeface="+mn-ea"/>
                <a:cs typeface="+mn-cs"/>
              </a:rPr>
              <a:t>FOR INEFFECTIVE LEADERS</a:t>
            </a:r>
            <a:endParaRPr lang="en-US" sz="1200" kern="1200" dirty="0" smtClean="0">
              <a:solidFill>
                <a:schemeClr val="tx1"/>
              </a:solidFill>
              <a:effectLst/>
              <a:latin typeface="+mn-lt"/>
              <a:ea typeface="+mn-ea"/>
              <a:cs typeface="+mn-cs"/>
            </a:endParaRPr>
          </a:p>
          <a:p>
            <a:endParaRPr lang="en-US" sz="1100" b="1" kern="1200" dirty="0" smtClean="0">
              <a:solidFill>
                <a:schemeClr val="tx1"/>
              </a:solidFill>
              <a:effectLst/>
            </a:endParaRPr>
          </a:p>
          <a:p>
            <a:r>
              <a:rPr lang="en-US" sz="1100" b="1" kern="1200" dirty="0" smtClean="0">
                <a:solidFill>
                  <a:schemeClr val="tx1"/>
                </a:solidFill>
                <a:effectLst/>
              </a:rPr>
              <a:t>If students provide only a few (or no ideas) you can ask a few of these questions.</a:t>
            </a:r>
            <a:endParaRPr lang="en-US" sz="1100" kern="1200" dirty="0" smtClean="0">
              <a:solidFill>
                <a:schemeClr val="tx1"/>
              </a:solidFill>
              <a:effectLst/>
            </a:endParaRPr>
          </a:p>
          <a:p>
            <a:r>
              <a:rPr lang="en-US" sz="1100" kern="1200" dirty="0" smtClean="0">
                <a:solidFill>
                  <a:schemeClr val="tx1"/>
                </a:solidFill>
                <a:effectLst/>
              </a:rPr>
              <a:t>   </a:t>
            </a:r>
          </a:p>
          <a:p>
            <a:pPr lvl="0"/>
            <a:r>
              <a:rPr lang="en-US" sz="1100" b="1" dirty="0"/>
              <a:t>What are some of the basic behaviors ineffective leaders display</a:t>
            </a:r>
            <a:r>
              <a:rPr lang="en-US" sz="1100" dirty="0"/>
              <a:t>? (e.g. lies to protect themselves, withholds information, blames worker, blames superiors, reacts angrily to a problem without addressing the problem and seeking solutions</a:t>
            </a:r>
            <a:r>
              <a:rPr lang="en-US" sz="1100" dirty="0" smtClean="0"/>
              <a:t>)</a:t>
            </a:r>
          </a:p>
          <a:p>
            <a:pPr lvl="0"/>
            <a:endParaRPr lang="en-US" sz="1100" dirty="0"/>
          </a:p>
          <a:p>
            <a:pPr lvl="0"/>
            <a:r>
              <a:rPr lang="en-US" sz="1100" b="1" dirty="0"/>
              <a:t>In what ways might ineffective leaders communicate with their team members?</a:t>
            </a:r>
            <a:r>
              <a:rPr lang="en-US" sz="1100" dirty="0"/>
              <a:t>  (e.g., yell, say “just do it and don’t ask questions”, threaten them with retaliation) </a:t>
            </a:r>
            <a:endParaRPr lang="en-US" sz="1100" dirty="0" smtClean="0"/>
          </a:p>
          <a:p>
            <a:pPr lvl="0"/>
            <a:endParaRPr lang="en-US" sz="1100" dirty="0"/>
          </a:p>
          <a:p>
            <a:pPr lvl="0"/>
            <a:r>
              <a:rPr lang="en-US" sz="1100" b="1" dirty="0"/>
              <a:t>How might an ineffective leader fail to create a sense of teamwork?</a:t>
            </a:r>
            <a:r>
              <a:rPr lang="en-US" sz="1100" dirty="0"/>
              <a:t> (e.g. say things like, “I’m in charge here and you’ll do as I say.”  “You don’t need to ask X for their opinion.”  “I’ll tell you when something is risky</a:t>
            </a:r>
            <a:r>
              <a:rPr lang="en-US" sz="1100" dirty="0" smtClean="0"/>
              <a:t>.”)</a:t>
            </a:r>
          </a:p>
          <a:p>
            <a:pPr lvl="0"/>
            <a:endParaRPr lang="en-US" sz="1100" dirty="0"/>
          </a:p>
          <a:p>
            <a:r>
              <a:rPr lang="en-US" sz="1100" b="1" dirty="0"/>
              <a:t>How might an ineffective leader fail to lead by example?</a:t>
            </a:r>
            <a:r>
              <a:rPr lang="en-US" sz="1100" dirty="0"/>
              <a:t> (e.g. is a poor role model by having team members wear PPE and demands safety from them, but doesn’t ‘walk the talk,’ ignores worker safety concerns, thinks that conducting a weekly toolbox talk that may or may not be relevant to the work being done is enough to comply with OSHA regulations and doesn’t need to do anything else, etc.) </a:t>
            </a:r>
            <a:endParaRPr lang="en-US"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4</a:t>
            </a:fld>
            <a:endParaRPr lang="en-US" dirty="0"/>
          </a:p>
        </p:txBody>
      </p:sp>
    </p:spTree>
    <p:extLst>
      <p:ext uri="{BB962C8B-B14F-4D97-AF65-F5344CB8AC3E}">
        <p14:creationId xmlns:p14="http://schemas.microsoft.com/office/powerpoint/2010/main" val="3037041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primary safety leadership moment illustrated in </a:t>
            </a:r>
            <a:r>
              <a:rPr lang="en-US" dirty="0" smtClean="0"/>
              <a:t>“</a:t>
            </a:r>
            <a:r>
              <a:rPr lang="en-US" sz="1200" b="1" dirty="0" smtClean="0">
                <a:solidFill>
                  <a:schemeClr val="bg2">
                    <a:lumMod val="10000"/>
                  </a:schemeClr>
                </a:solidFill>
              </a:rPr>
              <a:t>Reality Check</a:t>
            </a:r>
            <a:r>
              <a:rPr lang="en-US" dirty="0" smtClean="0"/>
              <a:t>” </a:t>
            </a:r>
            <a:r>
              <a:rPr lang="en-US" dirty="0"/>
              <a:t>is </a:t>
            </a:r>
            <a:r>
              <a:rPr lang="en-US" sz="1200" kern="1200" dirty="0" smtClean="0">
                <a:solidFill>
                  <a:schemeClr val="tx1"/>
                </a:solidFill>
                <a:effectLst/>
                <a:latin typeface="+mn-lt"/>
                <a:ea typeface="+mn-ea"/>
                <a:cs typeface="+mn-cs"/>
              </a:rPr>
              <a:t>what can happen when productivity is put over safety.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scenario shows residential worksite. You will see a two-story single-family home in a residential neighborhood. The roof of the home is being</a:t>
            </a:r>
            <a:r>
              <a:rPr lang="en-US" sz="1200" kern="1200" baseline="0" dirty="0" smtClean="0">
                <a:solidFill>
                  <a:schemeClr val="tx1"/>
                </a:solidFill>
                <a:effectLst/>
                <a:latin typeface="+mn-lt"/>
                <a:ea typeface="+mn-ea"/>
                <a:cs typeface="+mn-cs"/>
              </a:rPr>
              <a:t> shingled</a:t>
            </a:r>
            <a:r>
              <a:rPr lang="en-US" sz="1200" kern="1200" dirty="0" smtClean="0">
                <a:solidFill>
                  <a:schemeClr val="tx1"/>
                </a:solidFill>
                <a:effectLst/>
                <a:latin typeface="+mn-lt"/>
                <a:ea typeface="+mn-ea"/>
                <a:cs typeface="+mn-cs"/>
              </a:rPr>
              <a:t>. Five Star Roofing</a:t>
            </a:r>
            <a:r>
              <a:rPr lang="en-US" sz="1200" kern="1200" baseline="0" dirty="0" smtClean="0">
                <a:solidFill>
                  <a:schemeClr val="tx1"/>
                </a:solidFill>
                <a:effectLst/>
                <a:latin typeface="+mn-lt"/>
                <a:ea typeface="+mn-ea"/>
                <a:cs typeface="+mn-cs"/>
              </a:rPr>
              <a:t> is on site to complete the work.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these scenarios are meant to illustrate key safety leadership skills. Focus on how a safety leader would communicate the needs</a:t>
            </a:r>
            <a:r>
              <a:rPr lang="en-US" sz="1200" kern="1200" baseline="0" dirty="0" smtClean="0">
                <a:solidFill>
                  <a:schemeClr val="tx1"/>
                </a:solidFill>
                <a:effectLst/>
                <a:latin typeface="+mn-lt"/>
                <a:ea typeface="+mn-ea"/>
                <a:cs typeface="+mn-cs"/>
              </a:rPr>
              <a:t> of the task while prioritizing safety.</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p>
          <a:p>
            <a:r>
              <a:rPr lang="en-US" i="1" dirty="0"/>
              <a:t>The safety hazard in this scenario </a:t>
            </a:r>
            <a:r>
              <a:rPr lang="en-US" i="1" dirty="0" smtClean="0"/>
              <a:t>is</a:t>
            </a:r>
            <a:r>
              <a:rPr lang="en-US" i="1" baseline="0" dirty="0" smtClean="0"/>
              <a:t> </a:t>
            </a:r>
            <a:r>
              <a:rPr lang="en-US" b="1" i="1" baseline="0" dirty="0" smtClean="0"/>
              <a:t>following safety procedures related to fall protection.</a:t>
            </a:r>
            <a:endParaRPr lang="en-US" dirty="0"/>
          </a:p>
          <a:p>
            <a:r>
              <a:rPr lang="en-US" i="1" dirty="0"/>
              <a:t> </a:t>
            </a:r>
            <a:endParaRPr lang="en-US" dirty="0"/>
          </a:p>
          <a:p>
            <a:r>
              <a:rPr lang="en-US" b="1" dirty="0"/>
              <a:t>INSTRUCTOR INFORMATION - </a:t>
            </a:r>
            <a:r>
              <a:rPr lang="en-US" dirty="0"/>
              <a:t>It is designed to illustrate the following safety leadership skills: </a:t>
            </a:r>
          </a:p>
          <a:p>
            <a:pPr marL="228600" lvl="0" indent="-228600">
              <a:buFont typeface="+mj-lt"/>
              <a:buAutoNum type="arabicPeriod"/>
            </a:pPr>
            <a:r>
              <a:rPr lang="en-US" dirty="0" smtClean="0"/>
              <a:t>Lead by Example</a:t>
            </a:r>
          </a:p>
          <a:p>
            <a:pPr marL="228600" lvl="0" indent="-228600">
              <a:buFont typeface="+mj-lt"/>
              <a:buAutoNum type="arabicPeriod"/>
            </a:pPr>
            <a:r>
              <a:rPr lang="en-US" dirty="0" smtClean="0"/>
              <a:t>Actively Listen</a:t>
            </a:r>
          </a:p>
          <a:p>
            <a:pPr marL="228600" lvl="0" indent="-228600">
              <a:buFont typeface="+mj-lt"/>
              <a:buAutoNum type="arabicPeriod"/>
            </a:pPr>
            <a:r>
              <a:rPr lang="en-US" dirty="0" smtClean="0"/>
              <a:t>Develop Team Members</a:t>
            </a:r>
          </a:p>
          <a:p>
            <a:pPr marL="228600" lvl="0" indent="-228600">
              <a:buFont typeface="+mj-lt"/>
              <a:buAutoNum type="arabicPeriod"/>
            </a:pPr>
            <a:r>
              <a:rPr lang="en-US" dirty="0" smtClean="0"/>
              <a:t>3-Way</a:t>
            </a:r>
            <a:r>
              <a:rPr lang="en-US" baseline="0" dirty="0" smtClean="0"/>
              <a:t> Communication</a:t>
            </a:r>
          </a:p>
          <a:p>
            <a:pPr marL="228600" lvl="0" indent="-228600">
              <a:buFont typeface="+mj-lt"/>
              <a:buAutoNum type="arabicPeriod"/>
            </a:pPr>
            <a:r>
              <a:rPr lang="en-US" baseline="0" dirty="0" smtClean="0"/>
              <a:t>Recognize Team Members</a:t>
            </a:r>
            <a:endParaRPr lang="en-US" dirty="0" smtClean="0"/>
          </a:p>
          <a:p>
            <a:pPr marL="0" lvl="0" indent="0">
              <a:buFont typeface="+mj-lt"/>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40</a:t>
            </a:fld>
            <a:endParaRPr lang="en-US" dirty="0"/>
          </a:p>
        </p:txBody>
      </p:sp>
    </p:spTree>
    <p:extLst>
      <p:ext uri="{BB962C8B-B14F-4D97-AF65-F5344CB8AC3E}">
        <p14:creationId xmlns:p14="http://schemas.microsoft.com/office/powerpoint/2010/main" val="82468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41</a:t>
            </a:fld>
            <a:endParaRPr lang="en-US" dirty="0"/>
          </a:p>
        </p:txBody>
      </p:sp>
    </p:spTree>
    <p:extLst>
      <p:ext uri="{BB962C8B-B14F-4D97-AF65-F5344CB8AC3E}">
        <p14:creationId xmlns:p14="http://schemas.microsoft.com/office/powerpoint/2010/main" val="2115293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42</a:t>
            </a:fld>
            <a:endParaRPr lang="en-US" dirty="0"/>
          </a:p>
        </p:txBody>
      </p:sp>
    </p:spTree>
    <p:extLst>
      <p:ext uri="{BB962C8B-B14F-4D97-AF65-F5344CB8AC3E}">
        <p14:creationId xmlns:p14="http://schemas.microsoft.com/office/powerpoint/2010/main" val="3986345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43</a:t>
            </a:fld>
            <a:endParaRPr lang="en-US" dirty="0"/>
          </a:p>
        </p:txBody>
      </p:sp>
    </p:spTree>
    <p:extLst>
      <p:ext uri="{BB962C8B-B14F-4D97-AF65-F5344CB8AC3E}">
        <p14:creationId xmlns:p14="http://schemas.microsoft.com/office/powerpoint/2010/main" val="982900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Eduardo showed a minimal level of leadership by asking Troy about the fall protection equipment. However, rather than </a:t>
            </a:r>
            <a:r>
              <a:rPr lang="en-US" sz="1200" u="sng" kern="1200" dirty="0" smtClean="0">
                <a:solidFill>
                  <a:schemeClr val="tx1"/>
                </a:solidFill>
                <a:effectLst/>
                <a:latin typeface="+mn-lt"/>
                <a:ea typeface="+mn-ea"/>
                <a:cs typeface="+mn-cs"/>
              </a:rPr>
              <a:t>actively listening </a:t>
            </a:r>
            <a:r>
              <a:rPr lang="en-US" sz="1200" kern="1200" dirty="0" smtClean="0">
                <a:solidFill>
                  <a:schemeClr val="tx1"/>
                </a:solidFill>
                <a:effectLst/>
                <a:latin typeface="+mn-lt"/>
                <a:ea typeface="+mn-ea"/>
                <a:cs typeface="+mn-cs"/>
              </a:rPr>
              <a:t>to what Troy and Tara said about checking the fall protection equipment, and the way they said it, he simply went along with their plea to not have to go up on the roof and check it.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44</a:t>
            </a:fld>
            <a:endParaRPr lang="en-US" dirty="0"/>
          </a:p>
        </p:txBody>
      </p:sp>
    </p:spTree>
    <p:extLst>
      <p:ext uri="{BB962C8B-B14F-4D97-AF65-F5344CB8AC3E}">
        <p14:creationId xmlns:p14="http://schemas.microsoft.com/office/powerpoint/2010/main" val="2376395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45</a:t>
            </a:fld>
            <a:endParaRPr lang="en-US" dirty="0"/>
          </a:p>
        </p:txBody>
      </p:sp>
    </p:spTree>
    <p:extLst>
      <p:ext uri="{BB962C8B-B14F-4D97-AF65-F5344CB8AC3E}">
        <p14:creationId xmlns:p14="http://schemas.microsoft.com/office/powerpoint/2010/main" val="2529297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endParaRPr lang="en-US" dirty="0" smtClean="0"/>
          </a:p>
          <a:p>
            <a:r>
              <a:rPr lang="en-US" sz="1200" kern="1200" dirty="0" smtClean="0">
                <a:solidFill>
                  <a:schemeClr val="tx1"/>
                </a:solidFill>
                <a:effectLst/>
                <a:latin typeface="+mn-lt"/>
                <a:ea typeface="+mn-ea"/>
                <a:cs typeface="+mn-cs"/>
              </a:rPr>
              <a:t>The first leadership skill Eduardo demonstrated was that he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to how Troy and Tara responded and sensed that they might not actually know how to check the rigging. Then, rather than demanding they check it themselves, he </a:t>
            </a:r>
            <a:r>
              <a:rPr lang="en-US" sz="1200" u="sng" kern="1200" dirty="0" smtClean="0">
                <a:solidFill>
                  <a:schemeClr val="tx1"/>
                </a:solidFill>
                <a:effectLst/>
                <a:latin typeface="+mn-lt"/>
                <a:ea typeface="+mn-ea"/>
                <a:cs typeface="+mn-cs"/>
              </a:rPr>
              <a:t>led by example</a:t>
            </a:r>
            <a:r>
              <a:rPr lang="en-US" sz="1200" kern="1200" dirty="0" smtClean="0">
                <a:solidFill>
                  <a:schemeClr val="tx1"/>
                </a:solidFill>
                <a:effectLst/>
                <a:latin typeface="+mn-lt"/>
                <a:ea typeface="+mn-ea"/>
                <a:cs typeface="+mn-cs"/>
              </a:rPr>
              <a:t> by talking to the foreman Foster and offered  to go check it with them.  Foster was able to </a:t>
            </a:r>
            <a:r>
              <a:rPr lang="en-US" sz="1200" u="sng" kern="1200" dirty="0" smtClean="0">
                <a:solidFill>
                  <a:schemeClr val="tx1"/>
                </a:solidFill>
                <a:effectLst/>
                <a:latin typeface="+mn-lt"/>
                <a:ea typeface="+mn-ea"/>
                <a:cs typeface="+mn-cs"/>
              </a:rPr>
              <a:t>develop the three workers </a:t>
            </a:r>
            <a:r>
              <a:rPr lang="en-US" sz="1200" kern="1200" dirty="0" smtClean="0">
                <a:solidFill>
                  <a:schemeClr val="tx1"/>
                </a:solidFill>
                <a:effectLst/>
                <a:latin typeface="+mn-lt"/>
                <a:ea typeface="+mn-ea"/>
                <a:cs typeface="+mn-cs"/>
              </a:rPr>
              <a:t>by using his </a:t>
            </a:r>
            <a:r>
              <a:rPr lang="en-US" sz="1200" u="sng" kern="1200" dirty="0" smtClean="0">
                <a:solidFill>
                  <a:schemeClr val="tx1"/>
                </a:solidFill>
                <a:effectLst/>
                <a:latin typeface="+mn-lt"/>
                <a:ea typeface="+mn-ea"/>
                <a:cs typeface="+mn-cs"/>
              </a:rPr>
              <a:t>teaching and coaching</a:t>
            </a:r>
            <a:r>
              <a:rPr lang="en-US" sz="1200" kern="1200" dirty="0" smtClean="0">
                <a:solidFill>
                  <a:schemeClr val="tx1"/>
                </a:solidFill>
                <a:effectLst/>
                <a:latin typeface="+mn-lt"/>
                <a:ea typeface="+mn-ea"/>
                <a:cs typeface="+mn-cs"/>
              </a:rPr>
              <a:t> skills.  He used his </a:t>
            </a:r>
            <a:r>
              <a:rPr lang="en-US" sz="1200" u="sng" kern="1200" dirty="0" smtClean="0">
                <a:solidFill>
                  <a:schemeClr val="tx1"/>
                </a:solidFill>
                <a:effectLst/>
                <a:latin typeface="+mn-lt"/>
                <a:ea typeface="+mn-ea"/>
                <a:cs typeface="+mn-cs"/>
              </a:rPr>
              <a:t>3-way communication skills </a:t>
            </a:r>
            <a:r>
              <a:rPr lang="en-US" sz="1200" kern="1200" dirty="0" smtClean="0">
                <a:solidFill>
                  <a:schemeClr val="tx1"/>
                </a:solidFill>
                <a:effectLst/>
                <a:latin typeface="+mn-lt"/>
                <a:ea typeface="+mn-ea"/>
                <a:cs typeface="+mn-cs"/>
              </a:rPr>
              <a:t>by asking them to reiterate what he had told them. Lastly, he demonstrated his ability to give </a:t>
            </a:r>
            <a:r>
              <a:rPr lang="en-US" sz="1200" u="sng" kern="1200" dirty="0" smtClean="0">
                <a:solidFill>
                  <a:schemeClr val="tx1"/>
                </a:solidFill>
                <a:effectLst/>
                <a:latin typeface="+mn-lt"/>
                <a:ea typeface="+mn-ea"/>
                <a:cs typeface="+mn-cs"/>
              </a:rPr>
              <a:t>positive feedback</a:t>
            </a:r>
            <a:r>
              <a:rPr lang="en-US" sz="1200" kern="1200" dirty="0" smtClean="0">
                <a:solidFill>
                  <a:schemeClr val="tx1"/>
                </a:solidFill>
                <a:effectLst/>
                <a:latin typeface="+mn-lt"/>
                <a:ea typeface="+mn-ea"/>
                <a:cs typeface="+mn-cs"/>
              </a:rPr>
              <a:t> by telling them how glad he was that they admitted not knowing about rigging and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them for being good team members and valued workers.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THINKING ABOUT THE SAFETY LEADER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DEFINITION WHAT IS EDUARDO DISPLAYING HERE? (courage)</a:t>
            </a:r>
          </a:p>
          <a:p>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b="1" dirty="0" smtClean="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46</a:t>
            </a:fld>
            <a:endParaRPr lang="en-US" dirty="0"/>
          </a:p>
        </p:txBody>
      </p:sp>
    </p:spTree>
    <p:extLst>
      <p:ext uri="{BB962C8B-B14F-4D97-AF65-F5344CB8AC3E}">
        <p14:creationId xmlns:p14="http://schemas.microsoft.com/office/powerpoint/2010/main" val="973637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a:t>
            </a:r>
            <a:r>
              <a:rPr lang="en-US" b="1" dirty="0" smtClean="0"/>
              <a:t>page 20 in the student handout</a:t>
            </a:r>
            <a:endParaRPr lang="en-US" sz="1200" kern="1200" dirty="0" smtClean="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students to read the situation for “</a:t>
            </a:r>
            <a:r>
              <a:rPr lang="en-US" sz="1200" b="1" dirty="0" smtClean="0">
                <a:solidFill>
                  <a:schemeClr val="bg2">
                    <a:lumMod val="10000"/>
                  </a:schemeClr>
                </a:solidFill>
              </a:rPr>
              <a:t>Reality</a:t>
            </a:r>
            <a:r>
              <a:rPr lang="en-US" sz="1200" b="1" baseline="0" dirty="0" smtClean="0">
                <a:solidFill>
                  <a:schemeClr val="bg2">
                    <a:lumMod val="10000"/>
                  </a:schemeClr>
                </a:solidFill>
              </a:rPr>
              <a:t> Check</a:t>
            </a:r>
            <a:r>
              <a:rPr lang="is-I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47</a:t>
            </a:fld>
            <a:endParaRPr lang="en-US" dirty="0"/>
          </a:p>
        </p:txBody>
      </p:sp>
    </p:spTree>
    <p:extLst>
      <p:ext uri="{BB962C8B-B14F-4D97-AF65-F5344CB8AC3E}">
        <p14:creationId xmlns:p14="http://schemas.microsoft.com/office/powerpoint/2010/main" val="1271005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48</a:t>
            </a:fld>
            <a:endParaRPr lang="en-US" dirty="0"/>
          </a:p>
        </p:txBody>
      </p:sp>
    </p:spTree>
    <p:extLst>
      <p:ext uri="{BB962C8B-B14F-4D97-AF65-F5344CB8AC3E}">
        <p14:creationId xmlns:p14="http://schemas.microsoft.com/office/powerpoint/2010/main" val="1876976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A for “</a:t>
            </a:r>
            <a:r>
              <a:rPr lang="en-US" sz="1200" b="1" kern="1200" dirty="0" smtClean="0">
                <a:solidFill>
                  <a:schemeClr val="tx1"/>
                </a:solidFill>
                <a:effectLst/>
                <a:latin typeface="+mn-lt"/>
                <a:ea typeface="+mn-ea"/>
                <a:cs typeface="+mn-cs"/>
              </a:rPr>
              <a:t>Reality</a:t>
            </a:r>
            <a:r>
              <a:rPr lang="en-US" sz="1200" b="1" kern="1200" baseline="0" dirty="0" smtClean="0">
                <a:solidFill>
                  <a:schemeClr val="tx1"/>
                </a:solidFill>
                <a:effectLst/>
                <a:latin typeface="+mn-lt"/>
                <a:ea typeface="+mn-ea"/>
                <a:cs typeface="+mn-cs"/>
              </a:rPr>
              <a:t> Check</a:t>
            </a:r>
            <a:r>
              <a:rPr lang="is-I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49</a:t>
            </a:fld>
            <a:endParaRPr lang="en-US" dirty="0"/>
          </a:p>
        </p:txBody>
      </p:sp>
    </p:spTree>
    <p:extLst>
      <p:ext uri="{BB962C8B-B14F-4D97-AF65-F5344CB8AC3E}">
        <p14:creationId xmlns:p14="http://schemas.microsoft.com/office/powerpoint/2010/main" val="289877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0840"/>
            <a:ext cx="5486400" cy="4333240"/>
          </a:xfrm>
        </p:spPr>
        <p:txBody>
          <a:bodyPr/>
          <a:lstStyle/>
          <a:p>
            <a:r>
              <a:rPr lang="en-US" sz="1100" dirty="0"/>
              <a:t>Now, think of someone who you believe is or was a very effective leader, or may have even been a really great leader, and tell me some behaviors that type of person displayed. </a:t>
            </a:r>
          </a:p>
          <a:p>
            <a:r>
              <a:rPr lang="en-US" sz="1100" dirty="0"/>
              <a:t> </a:t>
            </a:r>
          </a:p>
          <a:p>
            <a:r>
              <a:rPr lang="en-US" sz="1100" b="1" dirty="0"/>
              <a:t>&lt; WRITE EFFECTIVE LIST ON THE BOARD OR FLIPCHART </a:t>
            </a:r>
            <a:r>
              <a:rPr lang="en-US" sz="1100" b="1" dirty="0" smtClean="0"/>
              <a:t>&gt;</a:t>
            </a:r>
            <a:endParaRPr lang="en-US" sz="1100" dirty="0"/>
          </a:p>
          <a:p>
            <a:r>
              <a:rPr lang="en-US" sz="1100" dirty="0"/>
              <a:t> </a:t>
            </a:r>
          </a:p>
          <a:p>
            <a:r>
              <a:rPr lang="en-US" sz="1100" b="1" dirty="0"/>
              <a:t>ADDITIONAL INSTRUCTOR </a:t>
            </a:r>
            <a:r>
              <a:rPr lang="en-US" sz="1100" b="1" dirty="0" smtClean="0"/>
              <a:t>NOTES FOR </a:t>
            </a:r>
            <a:r>
              <a:rPr lang="en-US" sz="1100" b="1" dirty="0"/>
              <a:t>EFFECTIVE LEADERS</a:t>
            </a:r>
            <a:endParaRPr lang="en-US" sz="1100" dirty="0"/>
          </a:p>
          <a:p>
            <a:r>
              <a:rPr lang="en-US" sz="1100" b="1" dirty="0"/>
              <a:t> </a:t>
            </a:r>
            <a:endParaRPr lang="en-US" sz="1100" dirty="0"/>
          </a:p>
          <a:p>
            <a:r>
              <a:rPr lang="en-US" sz="1100" b="1" dirty="0"/>
              <a:t>If students provide only a few (or no) ideas, you can ask a few of these questions.</a:t>
            </a:r>
            <a:endParaRPr lang="en-US" sz="1100" dirty="0"/>
          </a:p>
          <a:p>
            <a:r>
              <a:rPr lang="en-US" sz="1100" dirty="0"/>
              <a:t>   </a:t>
            </a:r>
          </a:p>
          <a:p>
            <a:pPr lvl="0"/>
            <a:r>
              <a:rPr lang="en-US" sz="1100" b="1" dirty="0"/>
              <a:t>What are some behaviors effective leaders demonstrate?</a:t>
            </a:r>
            <a:r>
              <a:rPr lang="en-US" sz="1100" dirty="0"/>
              <a:t> (e.g. never goes back on their word, tells the truth, works hard</a:t>
            </a:r>
            <a:r>
              <a:rPr lang="en-US" sz="1100" dirty="0" smtClean="0"/>
              <a:t>)</a:t>
            </a:r>
          </a:p>
          <a:p>
            <a:pPr lvl="0"/>
            <a:endParaRPr lang="en-US" sz="1100" dirty="0"/>
          </a:p>
          <a:p>
            <a:pPr lvl="0"/>
            <a:r>
              <a:rPr lang="en-US" sz="1100" b="1" dirty="0"/>
              <a:t>How do effective leader communicate with other people?</a:t>
            </a:r>
            <a:r>
              <a:rPr lang="en-US" sz="1100" dirty="0"/>
              <a:t> (e.g. listens to hear vs. listens to speak</a:t>
            </a:r>
            <a:r>
              <a:rPr lang="en-US" sz="1100" dirty="0" smtClean="0"/>
              <a:t>)</a:t>
            </a:r>
          </a:p>
          <a:p>
            <a:pPr lvl="0"/>
            <a:endParaRPr lang="en-US" sz="1100" dirty="0"/>
          </a:p>
          <a:p>
            <a:pPr lvl="0"/>
            <a:r>
              <a:rPr lang="en-US" sz="1100" b="1" dirty="0"/>
              <a:t>How might an effective leader create a sense of teamwork</a:t>
            </a:r>
            <a:r>
              <a:rPr lang="en-US" sz="1100" dirty="0"/>
              <a:t>? (e.g. s/he might ask about a team member’s family or the weekend, make sure team members know each other, highlight the importance of working together as a team to improve safety and ensure no one is working on their own, etc</a:t>
            </a:r>
            <a:r>
              <a:rPr lang="en-US" sz="1100" dirty="0" smtClean="0"/>
              <a:t>.)</a:t>
            </a:r>
          </a:p>
          <a:p>
            <a:pPr lvl="0"/>
            <a:endParaRPr lang="en-US" sz="1100" dirty="0"/>
          </a:p>
          <a:p>
            <a:pPr lvl="0"/>
            <a:r>
              <a:rPr lang="en-US" sz="1100" b="1" dirty="0"/>
              <a:t>How might an effective leader lead by example?</a:t>
            </a:r>
            <a:r>
              <a:rPr lang="en-US" sz="1100" dirty="0"/>
              <a:t> (e.g. always wears PPE, never takes or encourages workers to take shortcuts, gets the resources necessary to work safely, conducts productive daily safety huddles and pre-task planning meetings during which s/he asks workers for input on how to best carry out their tasks safely, makes sure team members are working safely, is fair, holds everyone accountable for being safe and reporting hazards, etc.)</a:t>
            </a:r>
          </a:p>
        </p:txBody>
      </p:sp>
      <p:sp>
        <p:nvSpPr>
          <p:cNvPr id="4" name="Slide Number Placeholder 3"/>
          <p:cNvSpPr>
            <a:spLocks noGrp="1"/>
          </p:cNvSpPr>
          <p:nvPr>
            <p:ph type="sldNum" sz="quarter" idx="10"/>
          </p:nvPr>
        </p:nvSpPr>
        <p:spPr/>
        <p:txBody>
          <a:bodyPr/>
          <a:lstStyle/>
          <a:p>
            <a:fld id="{0513728D-F3BB-2641-8A0E-19AC18A3052C}" type="slidenum">
              <a:rPr lang="en-US" smtClean="0"/>
              <a:pPr/>
              <a:t>5</a:t>
            </a:fld>
            <a:endParaRPr lang="en-US" dirty="0"/>
          </a:p>
        </p:txBody>
      </p:sp>
    </p:spTree>
    <p:extLst>
      <p:ext uri="{BB962C8B-B14F-4D97-AF65-F5344CB8AC3E}">
        <p14:creationId xmlns:p14="http://schemas.microsoft.com/office/powerpoint/2010/main" val="3322421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Eduardo showed a minimal level of leadership by asking Troy about the fall protection equipment. However, rather than </a:t>
            </a:r>
            <a:r>
              <a:rPr lang="en-US" sz="1200" u="sng" kern="1200" dirty="0" smtClean="0">
                <a:solidFill>
                  <a:schemeClr val="tx1"/>
                </a:solidFill>
                <a:effectLst/>
                <a:latin typeface="+mn-lt"/>
                <a:ea typeface="+mn-ea"/>
                <a:cs typeface="+mn-cs"/>
              </a:rPr>
              <a:t>actively listening </a:t>
            </a:r>
            <a:r>
              <a:rPr lang="en-US" sz="1200" kern="1200" dirty="0" smtClean="0">
                <a:solidFill>
                  <a:schemeClr val="tx1"/>
                </a:solidFill>
                <a:effectLst/>
                <a:latin typeface="+mn-lt"/>
                <a:ea typeface="+mn-ea"/>
                <a:cs typeface="+mn-cs"/>
              </a:rPr>
              <a:t>to what Troy and Tara said about checking the fall protection equipment, and how they</a:t>
            </a:r>
            <a:r>
              <a:rPr lang="en-US" sz="1200" kern="1200" baseline="0" dirty="0" smtClean="0">
                <a:solidFill>
                  <a:schemeClr val="tx1"/>
                </a:solidFill>
                <a:effectLst/>
                <a:latin typeface="+mn-lt"/>
                <a:ea typeface="+mn-ea"/>
                <a:cs typeface="+mn-cs"/>
              </a:rPr>
              <a:t> said it, </a:t>
            </a:r>
            <a:r>
              <a:rPr lang="en-US" sz="1200" kern="1200" dirty="0" smtClean="0">
                <a:solidFill>
                  <a:schemeClr val="tx1"/>
                </a:solidFill>
                <a:effectLst/>
                <a:latin typeface="+mn-lt"/>
                <a:ea typeface="+mn-ea"/>
                <a:cs typeface="+mn-cs"/>
              </a:rPr>
              <a:t>he simply went along with their plea to not have to go up on the roof and check it.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50</a:t>
            </a:fld>
            <a:endParaRPr lang="en-US" dirty="0"/>
          </a:p>
        </p:txBody>
      </p:sp>
    </p:spTree>
    <p:extLst>
      <p:ext uri="{BB962C8B-B14F-4D97-AF65-F5344CB8AC3E}">
        <p14:creationId xmlns:p14="http://schemas.microsoft.com/office/powerpoint/2010/main" val="1684397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B in</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Reality Check</a:t>
            </a:r>
            <a:r>
              <a:rPr lang="en-US" sz="1200" kern="1200" baseline="0" dirty="0" smtClean="0">
                <a:solidFill>
                  <a:schemeClr val="tx1"/>
                </a:solidFill>
                <a:effectLst/>
                <a:latin typeface="+mn-lt"/>
                <a:ea typeface="+mn-ea"/>
                <a:cs typeface="+mn-cs"/>
              </a:rPr>
              <a:t>” script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endParaRPr lang="en-US" dirty="0" smtClean="0"/>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51</a:t>
            </a:fld>
            <a:endParaRPr lang="en-US" dirty="0"/>
          </a:p>
        </p:txBody>
      </p:sp>
    </p:spTree>
    <p:extLst>
      <p:ext uri="{BB962C8B-B14F-4D97-AF65-F5344CB8AC3E}">
        <p14:creationId xmlns:p14="http://schemas.microsoft.com/office/powerpoint/2010/main" val="3993263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the discussion questions and/or use the facilitation table to go through skills. </a:t>
            </a:r>
          </a:p>
          <a:p>
            <a:r>
              <a:rPr lang="en-US" dirty="0"/>
              <a:t> </a:t>
            </a:r>
            <a:endParaRPr lang="en-US" dirty="0" smtClean="0"/>
          </a:p>
          <a:p>
            <a:r>
              <a:rPr lang="en-US" sz="1200" kern="1200" dirty="0" smtClean="0">
                <a:solidFill>
                  <a:schemeClr val="tx1"/>
                </a:solidFill>
                <a:effectLst/>
                <a:latin typeface="+mn-lt"/>
                <a:ea typeface="+mn-ea"/>
                <a:cs typeface="+mn-cs"/>
              </a:rPr>
              <a:t>The first leadership skill Eduardo demonstrated was that he </a:t>
            </a:r>
            <a:r>
              <a:rPr lang="en-US" sz="1200" u="sng" kern="1200" dirty="0" smtClean="0">
                <a:solidFill>
                  <a:schemeClr val="tx1"/>
                </a:solidFill>
                <a:effectLst/>
                <a:latin typeface="+mn-lt"/>
                <a:ea typeface="+mn-ea"/>
                <a:cs typeface="+mn-cs"/>
              </a:rPr>
              <a:t>actively listened</a:t>
            </a:r>
            <a:r>
              <a:rPr lang="en-US" sz="1200" kern="1200" dirty="0" smtClean="0">
                <a:solidFill>
                  <a:schemeClr val="tx1"/>
                </a:solidFill>
                <a:effectLst/>
                <a:latin typeface="+mn-lt"/>
                <a:ea typeface="+mn-ea"/>
                <a:cs typeface="+mn-cs"/>
              </a:rPr>
              <a:t> to how Troy and Tara responded and sensed that they might not actually know how to check the rigging. Then, rather than demanding they check it themselves, he </a:t>
            </a:r>
            <a:r>
              <a:rPr lang="en-US" sz="1200" u="sng" kern="1200" dirty="0" smtClean="0">
                <a:solidFill>
                  <a:schemeClr val="tx1"/>
                </a:solidFill>
                <a:effectLst/>
                <a:latin typeface="+mn-lt"/>
                <a:ea typeface="+mn-ea"/>
                <a:cs typeface="+mn-cs"/>
              </a:rPr>
              <a:t>led by example</a:t>
            </a:r>
            <a:r>
              <a:rPr lang="en-US" sz="1200" kern="1200" dirty="0" smtClean="0">
                <a:solidFill>
                  <a:schemeClr val="tx1"/>
                </a:solidFill>
                <a:effectLst/>
                <a:latin typeface="+mn-lt"/>
                <a:ea typeface="+mn-ea"/>
                <a:cs typeface="+mn-cs"/>
              </a:rPr>
              <a:t> by talking to the foreman Foster and offered  to go check it with them.  Foster was able to develop the three workers by using his </a:t>
            </a:r>
            <a:r>
              <a:rPr lang="en-US" sz="1200" u="sng" kern="1200" dirty="0" smtClean="0">
                <a:solidFill>
                  <a:schemeClr val="tx1"/>
                </a:solidFill>
                <a:effectLst/>
                <a:latin typeface="+mn-lt"/>
                <a:ea typeface="+mn-ea"/>
                <a:cs typeface="+mn-cs"/>
              </a:rPr>
              <a:t>teaching and coaching</a:t>
            </a:r>
            <a:r>
              <a:rPr lang="en-US" sz="1200" kern="1200" dirty="0" smtClean="0">
                <a:solidFill>
                  <a:schemeClr val="tx1"/>
                </a:solidFill>
                <a:effectLst/>
                <a:latin typeface="+mn-lt"/>
                <a:ea typeface="+mn-ea"/>
                <a:cs typeface="+mn-cs"/>
              </a:rPr>
              <a:t> skills.  He used his </a:t>
            </a:r>
            <a:r>
              <a:rPr lang="en-US" sz="1200" u="sng" kern="1200" dirty="0" smtClean="0">
                <a:solidFill>
                  <a:schemeClr val="tx1"/>
                </a:solidFill>
                <a:effectLst/>
                <a:latin typeface="+mn-lt"/>
                <a:ea typeface="+mn-ea"/>
                <a:cs typeface="+mn-cs"/>
              </a:rPr>
              <a:t>3-way communication </a:t>
            </a:r>
            <a:r>
              <a:rPr lang="en-US" sz="1200" kern="1200" dirty="0" smtClean="0">
                <a:solidFill>
                  <a:schemeClr val="tx1"/>
                </a:solidFill>
                <a:effectLst/>
                <a:latin typeface="+mn-lt"/>
                <a:ea typeface="+mn-ea"/>
                <a:cs typeface="+mn-cs"/>
              </a:rPr>
              <a:t>skills by asking them to reiterate what he had told them. Lastly, he demonstrated his ability to give </a:t>
            </a:r>
            <a:r>
              <a:rPr lang="en-US" sz="1200" u="sng" kern="1200" dirty="0" smtClean="0">
                <a:solidFill>
                  <a:schemeClr val="tx1"/>
                </a:solidFill>
                <a:effectLst/>
                <a:latin typeface="+mn-lt"/>
                <a:ea typeface="+mn-ea"/>
                <a:cs typeface="+mn-cs"/>
              </a:rPr>
              <a:t>positive feedback</a:t>
            </a:r>
            <a:r>
              <a:rPr lang="en-US" sz="1200" kern="1200" dirty="0" smtClean="0">
                <a:solidFill>
                  <a:schemeClr val="tx1"/>
                </a:solidFill>
                <a:effectLst/>
                <a:latin typeface="+mn-lt"/>
                <a:ea typeface="+mn-ea"/>
                <a:cs typeface="+mn-cs"/>
              </a:rPr>
              <a:t> by telling them how glad he was that they admitted not knowing about rigging and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them for being good team members and valued workers.</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CLASS: THINKING ABOUT THE SAFETY LEADER DEFINITION WE LEARNED, WHAT IS EDUARDO  DISPLAYING HERE? (courage)</a:t>
            </a:r>
          </a:p>
          <a:p>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b="1" dirty="0" smtClean="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52</a:t>
            </a:fld>
            <a:endParaRPr lang="en-US" dirty="0"/>
          </a:p>
        </p:txBody>
      </p:sp>
    </p:spTree>
    <p:extLst>
      <p:ext uri="{BB962C8B-B14F-4D97-AF65-F5344CB8AC3E}">
        <p14:creationId xmlns:p14="http://schemas.microsoft.com/office/powerpoint/2010/main" val="4154507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safety leadership moment illustrated in </a:t>
            </a:r>
            <a:r>
              <a:rPr lang="en-US" b="1" dirty="0" smtClean="0"/>
              <a:t>“Cover </a:t>
            </a:r>
            <a:r>
              <a:rPr lang="en-US" b="1" dirty="0"/>
              <a:t>Up</a:t>
            </a:r>
            <a:r>
              <a:rPr lang="en-US" b="1" dirty="0" smtClean="0"/>
              <a:t>!” </a:t>
            </a:r>
            <a:r>
              <a:rPr lang="en-US" dirty="0"/>
              <a:t>is how a safety leader can effectively communicate with a team member about how and why to carry out a safety-related task</a:t>
            </a:r>
            <a:r>
              <a:rPr lang="en-US" dirty="0" smtClean="0"/>
              <a:t>.</a:t>
            </a:r>
          </a:p>
          <a:p>
            <a:endParaRPr lang="en-US" dirty="0" smtClean="0"/>
          </a:p>
          <a:p>
            <a:r>
              <a:rPr lang="en-US" dirty="0" smtClean="0"/>
              <a:t>This scenario shows the construction of a mixed-use</a:t>
            </a:r>
            <a:r>
              <a:rPr lang="en-US" baseline="0" dirty="0" smtClean="0"/>
              <a:t> commercial/residential building.</a:t>
            </a:r>
            <a:r>
              <a:rPr lang="en-US" dirty="0" smtClean="0"/>
              <a:t> The scenario is also</a:t>
            </a:r>
            <a:r>
              <a:rPr lang="en-US" baseline="0" dirty="0" smtClean="0"/>
              <a:t> relevant to single home residential construction as a</a:t>
            </a:r>
            <a:r>
              <a:rPr lang="en-US" dirty="0" smtClean="0"/>
              <a:t>n uncovered hole is a serious fall hazard and can happen on many different types of construction sites. You will see a free-standing, six-story building with commercial offices on the first floor and residential housing on the upper floors. The crew is working on a level of the building with a large hole in the floor where some damaged plywood needs to be replaced. While watching this scenario, imagine instead that the workers are renovating an old home and there is an uncovered hole in the floor where damaged subfloor had been removed. </a:t>
            </a:r>
            <a:endParaRPr lang="en-US" dirty="0"/>
          </a:p>
          <a:p>
            <a:r>
              <a:rPr lang="en-US" dirty="0"/>
              <a:t>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Remember that these scenarios are meant to illustrate key safety leadership skills. Focus on how a safety leader would communicate the needs</a:t>
            </a:r>
            <a:r>
              <a:rPr lang="en-US" sz="1200" i="0" kern="1200" baseline="0" dirty="0" smtClean="0">
                <a:solidFill>
                  <a:schemeClr val="tx1"/>
                </a:solidFill>
                <a:effectLst/>
                <a:latin typeface="+mn-lt"/>
                <a:ea typeface="+mn-ea"/>
                <a:cs typeface="+mn-cs"/>
              </a:rPr>
              <a:t> of the task while prioritizing safety.</a:t>
            </a:r>
            <a:endParaRPr lang="en-US" dirty="0" smtClean="0"/>
          </a:p>
          <a:p>
            <a:endParaRPr lang="en-US" dirty="0"/>
          </a:p>
          <a:p>
            <a:r>
              <a:rPr lang="en-US" i="1" dirty="0"/>
              <a:t>The safety hazard in this scenario is </a:t>
            </a:r>
            <a:r>
              <a:rPr lang="en-US" b="1" i="1" dirty="0" smtClean="0"/>
              <a:t>falling</a:t>
            </a:r>
            <a:r>
              <a:rPr lang="en-US" b="1" i="1" baseline="0" dirty="0" smtClean="0"/>
              <a:t> through an uncovered hole.</a:t>
            </a:r>
            <a:endParaRPr lang="en-US" dirty="0"/>
          </a:p>
          <a:p>
            <a:r>
              <a:rPr lang="en-US" b="1" dirty="0"/>
              <a:t> </a:t>
            </a:r>
            <a:endParaRPr lang="en-US" dirty="0"/>
          </a:p>
          <a:p>
            <a:r>
              <a:rPr lang="en-US" b="1" dirty="0"/>
              <a:t>INSTRUCTOR INFORMATION -</a:t>
            </a:r>
            <a:r>
              <a:rPr lang="en-US" dirty="0"/>
              <a:t> It is designed to illustrate the following safety leadership skills:  </a:t>
            </a:r>
          </a:p>
          <a:p>
            <a:pPr marL="228600" lvl="0" indent="-228600">
              <a:buFont typeface="+mj-lt"/>
              <a:buAutoNum type="arabicPeriod"/>
            </a:pPr>
            <a:r>
              <a:rPr lang="en-US" dirty="0" smtClean="0"/>
              <a:t>Practice </a:t>
            </a:r>
            <a:r>
              <a:rPr lang="en-US" dirty="0"/>
              <a:t>3-way communication</a:t>
            </a:r>
          </a:p>
          <a:p>
            <a:pPr marL="228600" lvl="0" indent="-228600">
              <a:buFont typeface="+mj-lt"/>
              <a:buAutoNum type="arabicPeriod"/>
            </a:pPr>
            <a:r>
              <a:rPr lang="en-US" dirty="0" smtClean="0"/>
              <a:t>Recognize </a:t>
            </a:r>
            <a:r>
              <a:rPr lang="en-US" dirty="0"/>
              <a:t>team members for a job well done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53</a:t>
            </a:fld>
            <a:endParaRPr lang="en-US" dirty="0"/>
          </a:p>
        </p:txBody>
      </p:sp>
    </p:spTree>
    <p:extLst>
      <p:ext uri="{BB962C8B-B14F-4D97-AF65-F5344CB8AC3E}">
        <p14:creationId xmlns:p14="http://schemas.microsoft.com/office/powerpoint/2010/main" val="4631422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endParaRPr lang="en-US" dirty="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54</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baseline="0" dirty="0" smtClean="0"/>
          </a:p>
          <a:p>
            <a:r>
              <a:rPr lang="en-US" b="1" baseline="0" dirty="0" smtClean="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55</a:t>
            </a:fld>
            <a:endParaRPr lang="en-US" dirty="0"/>
          </a:p>
        </p:txBody>
      </p:sp>
    </p:spTree>
    <p:extLst>
      <p:ext uri="{BB962C8B-B14F-4D97-AF65-F5344CB8AC3E}">
        <p14:creationId xmlns:p14="http://schemas.microsoft.com/office/powerpoint/2010/main" val="382659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endParaRPr lang="en-US" dirty="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56</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t>
            </a:r>
            <a:r>
              <a:rPr lang="en-US" dirty="0" smtClean="0"/>
              <a:t>and/</a:t>
            </a:r>
            <a:r>
              <a:rPr lang="en-US" sz="1200" kern="1200" dirty="0" smtClean="0">
                <a:solidFill>
                  <a:schemeClr val="tx1"/>
                </a:solidFill>
                <a:effectLst/>
                <a:latin typeface="+mn-lt"/>
                <a:ea typeface="+mn-ea"/>
                <a:cs typeface="+mn-cs"/>
              </a:rPr>
              <a:t>or use the facilitation table to go through skills.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In outcome A, Frank did not </a:t>
            </a:r>
            <a:r>
              <a:rPr lang="en-US" sz="1200" u="sng" kern="1200" dirty="0" smtClean="0">
                <a:solidFill>
                  <a:schemeClr val="tx1"/>
                </a:solidFill>
                <a:effectLst/>
                <a:latin typeface="+mn-lt"/>
                <a:ea typeface="+mn-ea"/>
                <a:cs typeface="+mn-cs"/>
              </a:rPr>
              <a:t>practice 3-way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communication </a:t>
            </a:r>
            <a:r>
              <a:rPr lang="en-US" sz="1200" kern="1200" dirty="0" smtClean="0">
                <a:solidFill>
                  <a:schemeClr val="tx1"/>
                </a:solidFill>
                <a:effectLst/>
                <a:latin typeface="+mn-lt"/>
                <a:ea typeface="+mn-ea"/>
                <a:cs typeface="+mn-cs"/>
              </a:rPr>
              <a:t>when he asked Tia to cover the hole in the plywood floor and, therefore, she didn’t understand exactly what he wanted. She felt humiliated when Frank yelled at her, which is likely to have a negative effect on their future communications. </a:t>
            </a:r>
          </a:p>
          <a:p>
            <a:endParaRPr lang="en-US" baseline="0" dirty="0" smtClean="0"/>
          </a:p>
          <a:p>
            <a:r>
              <a:rPr lang="en-US" b="1" baseline="0" dirty="0" smtClean="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57</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WILL START AUTOMATICALLY</a:t>
            </a:r>
            <a:endParaRPr lang="en-US" dirty="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58</a:t>
            </a:fld>
            <a:endParaRPr lang="en-US" dirty="0"/>
          </a:p>
        </p:txBody>
      </p:sp>
    </p:spTree>
    <p:extLst>
      <p:ext uri="{BB962C8B-B14F-4D97-AF65-F5344CB8AC3E}">
        <p14:creationId xmlns:p14="http://schemas.microsoft.com/office/powerpoint/2010/main" val="31980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outcome</a:t>
            </a:r>
            <a:r>
              <a:rPr lang="en-US" baseline="0" dirty="0" smtClean="0"/>
              <a:t> B, Frank did </a:t>
            </a:r>
            <a:r>
              <a:rPr lang="en-US" u="sng" dirty="0" smtClean="0"/>
              <a:t>practice</a:t>
            </a:r>
            <a:r>
              <a:rPr lang="en-US" u="sng" baseline="0" dirty="0" smtClean="0"/>
              <a:t> </a:t>
            </a:r>
            <a:r>
              <a:rPr lang="en-US" u="sng" dirty="0" smtClean="0"/>
              <a:t>3-way communication.</a:t>
            </a:r>
            <a:r>
              <a:rPr lang="en-US" u="none" baseline="0" dirty="0" smtClean="0"/>
              <a:t> This ensured that Tia understands exactly what Frank wanted and by when he wanted it done.  The 2 minutes that it took for Frank to do this helped prevent Tia from being humiliated and also from the drywall installers from getting hurt.  Frank’s </a:t>
            </a:r>
            <a:r>
              <a:rPr lang="en-US" u="sng" baseline="0" dirty="0" smtClean="0"/>
              <a:t>recognizing Tia for doing a good job </a:t>
            </a:r>
            <a:r>
              <a:rPr lang="en-US" u="none" baseline="0" dirty="0" smtClean="0"/>
              <a:t>carrying out his instructions, made Tia feel valued and she is likely to be even more safety-conscious in the future.</a:t>
            </a:r>
          </a:p>
          <a:p>
            <a:endParaRPr lang="en-US" dirty="0" smtClean="0"/>
          </a:p>
          <a:p>
            <a:pPr>
              <a:defRPr/>
            </a:pPr>
            <a:r>
              <a:rPr lang="en-US" b="1" baseline="0" dirty="0" smtClean="0"/>
              <a:t>CLICK SCENARIO MENU ICON </a:t>
            </a:r>
            <a:r>
              <a:rPr lang="en-US" b="1" dirty="0"/>
              <a:t>TO RETURN TO MAIN MENU</a:t>
            </a:r>
            <a:r>
              <a:rPr lang="en-US" dirty="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59</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CLASS: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WHO ARE THE SAFETY LEADERS ON A JOBSITE?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Anyone, regardless of their title or role, who values their safety and well-being and that of their fellow workers, is responsible for being an effective safety leader. This means that everyone needs to develop and use safety leadership skills.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6</a:t>
            </a:fld>
            <a:endParaRPr lang="en-US" dirty="0"/>
          </a:p>
        </p:txBody>
      </p:sp>
    </p:spTree>
    <p:extLst>
      <p:ext uri="{BB962C8B-B14F-4D97-AF65-F5344CB8AC3E}">
        <p14:creationId xmlns:p14="http://schemas.microsoft.com/office/powerpoint/2010/main" val="461707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a:t>
            </a:r>
            <a:r>
              <a:rPr lang="en-US" b="1" dirty="0" smtClean="0"/>
              <a:t>21 </a:t>
            </a:r>
            <a:r>
              <a:rPr lang="en-US" b="1" dirty="0"/>
              <a:t>in the </a:t>
            </a:r>
            <a:r>
              <a:rPr lang="en-US" b="1" dirty="0" smtClean="0"/>
              <a:t>student handout </a:t>
            </a:r>
            <a:endParaRPr lang="en-US" dirty="0"/>
          </a:p>
          <a:p>
            <a:endParaRPr lang="en-US" dirty="0"/>
          </a:p>
          <a:p>
            <a:r>
              <a:rPr lang="en-US" sz="1200" kern="1200" dirty="0" smtClean="0">
                <a:solidFill>
                  <a:schemeClr val="tx1"/>
                </a:solidFill>
                <a:effectLst/>
                <a:latin typeface="+mn-lt"/>
                <a:ea typeface="+mn-ea"/>
                <a:cs typeface="+mn-cs"/>
              </a:rPr>
              <a:t>Read/have students read the situation in the </a:t>
            </a:r>
            <a:r>
              <a:rPr lang="en-US" sz="1200" b="1" kern="1200" dirty="0" smtClean="0">
                <a:solidFill>
                  <a:schemeClr val="tx1"/>
                </a:solidFill>
                <a:effectLst/>
                <a:latin typeface="+mn-lt"/>
                <a:ea typeface="+mn-ea"/>
                <a:cs typeface="+mn-cs"/>
              </a:rPr>
              <a:t>”Cover Up!”</a:t>
            </a:r>
            <a:r>
              <a:rPr lang="en-US" sz="1200" kern="1200" dirty="0" smtClean="0">
                <a:solidFill>
                  <a:schemeClr val="tx1"/>
                </a:solidFill>
                <a:effectLst/>
                <a:latin typeface="+mn-lt"/>
                <a:ea typeface="+mn-ea"/>
                <a:cs typeface="+mn-cs"/>
              </a:rPr>
              <a:t> script (or instructor reads it aloud).</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60</a:t>
            </a:fld>
            <a:endParaRPr lang="en-US" dirty="0"/>
          </a:p>
        </p:txBody>
      </p:sp>
    </p:spTree>
    <p:extLst>
      <p:ext uri="{BB962C8B-B14F-4D97-AF65-F5344CB8AC3E}">
        <p14:creationId xmlns:p14="http://schemas.microsoft.com/office/powerpoint/2010/main" val="12653570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61</a:t>
            </a:fld>
            <a:endParaRPr lang="en-US" dirty="0"/>
          </a:p>
        </p:txBody>
      </p:sp>
    </p:spTree>
    <p:extLst>
      <p:ext uri="{BB962C8B-B14F-4D97-AF65-F5344CB8AC3E}">
        <p14:creationId xmlns:p14="http://schemas.microsoft.com/office/powerpoint/2010/main" val="17493104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Read/have students read outcome</a:t>
            </a:r>
            <a:r>
              <a:rPr lang="en-US" sz="1200" kern="1200" baseline="0" dirty="0" smtClean="0">
                <a:solidFill>
                  <a:schemeClr val="tx1"/>
                </a:solidFill>
                <a:effectLst/>
                <a:latin typeface="+mn-lt"/>
                <a:ea typeface="+mn-ea"/>
                <a:cs typeface="+mn-cs"/>
              </a:rPr>
              <a:t> A in </a:t>
            </a:r>
            <a:r>
              <a:rPr lang="en-US" sz="1200" b="1" kern="1200" baseline="0" dirty="0" smtClean="0">
                <a:solidFill>
                  <a:schemeClr val="tx1"/>
                </a:solidFill>
                <a:effectLst/>
                <a:latin typeface="+mn-lt"/>
                <a:ea typeface="+mn-ea"/>
                <a:cs typeface="+mn-cs"/>
              </a:rPr>
              <a:t>”Cover Up!” </a:t>
            </a:r>
            <a:r>
              <a:rPr lang="en-US" sz="1200" kern="1200" baseline="0" dirty="0" smtClean="0">
                <a:solidFill>
                  <a:schemeClr val="tx1"/>
                </a:solidFill>
                <a:effectLst/>
                <a:latin typeface="+mn-lt"/>
                <a:ea typeface="+mn-ea"/>
                <a:cs typeface="+mn-cs"/>
              </a:rPr>
              <a:t>script </a:t>
            </a:r>
            <a:r>
              <a:rPr lang="en-US" sz="1200" kern="1200" dirty="0" smtClean="0">
                <a:solidFill>
                  <a:schemeClr val="tx1"/>
                </a:solidFill>
                <a:effectLst/>
                <a:latin typeface="+mn-lt"/>
                <a:ea typeface="+mn-ea"/>
                <a:cs typeface="+mn-cs"/>
              </a:rPr>
              <a:t>(or instructor reads it aloud).</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62</a:t>
            </a:fld>
            <a:endParaRPr lang="en-US" dirty="0"/>
          </a:p>
        </p:txBody>
      </p:sp>
    </p:spTree>
    <p:extLst>
      <p:ext uri="{BB962C8B-B14F-4D97-AF65-F5344CB8AC3E}">
        <p14:creationId xmlns:p14="http://schemas.microsoft.com/office/powerpoint/2010/main" val="30332484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outcome</a:t>
            </a:r>
            <a:r>
              <a:rPr lang="en-US" baseline="0" dirty="0" smtClean="0"/>
              <a:t> A, Frank did not </a:t>
            </a:r>
            <a:r>
              <a:rPr lang="en-US" u="sng" dirty="0" smtClean="0"/>
              <a:t>practice</a:t>
            </a:r>
            <a:r>
              <a:rPr lang="en-US" u="sng" baseline="0" dirty="0" smtClean="0"/>
              <a:t> </a:t>
            </a:r>
            <a:r>
              <a:rPr lang="en-US" u="sng" dirty="0" smtClean="0"/>
              <a:t>3-way communication </a:t>
            </a:r>
            <a:r>
              <a:rPr lang="en-US" dirty="0" smtClean="0"/>
              <a:t> when he asks Tia to cover</a:t>
            </a:r>
            <a:r>
              <a:rPr lang="en-US" baseline="0" dirty="0" smtClean="0"/>
              <a:t> the hole in the plywood floor and, therefore, she didn’t understand exactly what he wanted.  She felt humiliated when Frank yelled at her, which is likely to have a negative effect on their future communications.</a:t>
            </a:r>
            <a:endParaRPr lang="en-US" dirty="0" smtClean="0"/>
          </a:p>
          <a:p>
            <a:endParaRPr lang="en-US" dirty="0" smtClean="0"/>
          </a:p>
          <a:p>
            <a:r>
              <a:rPr lang="en-US" b="1" dirty="0" smtClean="0"/>
              <a:t>ADVANCE SLIDE</a:t>
            </a:r>
            <a:endParaRPr lang="en-US" b="1"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63</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Read/have students read outcome</a:t>
            </a:r>
            <a:r>
              <a:rPr lang="en-US" sz="1200" kern="1200" baseline="0" dirty="0" smtClean="0">
                <a:solidFill>
                  <a:schemeClr val="tx1"/>
                </a:solidFill>
                <a:effectLst/>
                <a:latin typeface="+mn-lt"/>
                <a:ea typeface="+mn-ea"/>
                <a:cs typeface="+mn-cs"/>
              </a:rPr>
              <a:t> B in </a:t>
            </a:r>
            <a:r>
              <a:rPr lang="en-US" sz="1200" b="1" kern="1200" baseline="0" dirty="0" smtClean="0">
                <a:solidFill>
                  <a:schemeClr val="tx1"/>
                </a:solidFill>
                <a:effectLst/>
                <a:latin typeface="+mn-lt"/>
                <a:ea typeface="+mn-ea"/>
                <a:cs typeface="+mn-cs"/>
              </a:rPr>
              <a:t>“Cover Up!” </a:t>
            </a:r>
            <a:r>
              <a:rPr lang="en-US" sz="1200" kern="1200" baseline="0" dirty="0" smtClean="0">
                <a:solidFill>
                  <a:schemeClr val="tx1"/>
                </a:solidFill>
                <a:effectLst/>
                <a:latin typeface="+mn-lt"/>
                <a:ea typeface="+mn-ea"/>
                <a:cs typeface="+mn-cs"/>
              </a:rPr>
              <a:t>script </a:t>
            </a:r>
            <a:r>
              <a:rPr lang="en-US" sz="1200" kern="1200" dirty="0" smtClean="0">
                <a:solidFill>
                  <a:schemeClr val="tx1"/>
                </a:solidFill>
                <a:effectLst/>
                <a:latin typeface="+mn-lt"/>
                <a:ea typeface="+mn-ea"/>
                <a:cs typeface="+mn-cs"/>
              </a:rPr>
              <a:t>(or instructor reads it aloud).</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64</a:t>
            </a:fld>
            <a:endParaRPr lang="en-US" dirty="0"/>
          </a:p>
        </p:txBody>
      </p:sp>
    </p:spTree>
    <p:extLst>
      <p:ext uri="{BB962C8B-B14F-4D97-AF65-F5344CB8AC3E}">
        <p14:creationId xmlns:p14="http://schemas.microsoft.com/office/powerpoint/2010/main" val="1029210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In outcome B, Frank did </a:t>
            </a:r>
            <a:r>
              <a:rPr lang="en-US" sz="1200" u="sng" kern="1200" dirty="0" smtClean="0">
                <a:solidFill>
                  <a:schemeClr val="tx1"/>
                </a:solidFill>
                <a:effectLst/>
                <a:latin typeface="+mn-lt"/>
                <a:ea typeface="+mn-ea"/>
                <a:cs typeface="+mn-cs"/>
              </a:rPr>
              <a:t>practice 3-way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communication.</a:t>
            </a:r>
            <a:r>
              <a:rPr lang="en-US" sz="1200" kern="1200" dirty="0" smtClean="0">
                <a:solidFill>
                  <a:schemeClr val="tx1"/>
                </a:solidFill>
                <a:effectLst/>
                <a:latin typeface="+mn-lt"/>
                <a:ea typeface="+mn-ea"/>
                <a:cs typeface="+mn-cs"/>
              </a:rPr>
              <a:t> This ensured that Tia understood exactly what Frank wanted and by when he wanted it done. The 2 minutes that it took for Frank to do this helped prevent Tia from being humiliated and also from the drywall installers from getting hurt. Frank’s </a:t>
            </a:r>
            <a:r>
              <a:rPr lang="en-US" sz="1200" u="sng" kern="1200" dirty="0" smtClean="0">
                <a:solidFill>
                  <a:schemeClr val="tx1"/>
                </a:solidFill>
                <a:effectLst/>
                <a:latin typeface="+mn-lt"/>
                <a:ea typeface="+mn-ea"/>
                <a:cs typeface="+mn-cs"/>
              </a:rPr>
              <a:t>recognizing Tia for doing a good job </a:t>
            </a:r>
            <a:r>
              <a:rPr lang="en-US" sz="1200" kern="1200" dirty="0" smtClean="0">
                <a:solidFill>
                  <a:schemeClr val="tx1"/>
                </a:solidFill>
                <a:effectLst/>
                <a:latin typeface="+mn-lt"/>
                <a:ea typeface="+mn-ea"/>
                <a:cs typeface="+mn-cs"/>
              </a:rPr>
              <a:t>carrying out 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instructions, made Tia feel valued and she is likely to be even more safety conscious in the future.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u="none" baseline="0" dirty="0" smtClean="0"/>
          </a:p>
          <a:p>
            <a:pPr>
              <a:defRPr/>
            </a:pPr>
            <a:r>
              <a:rPr lang="en-US" b="1" baseline="0" dirty="0" smtClean="0"/>
              <a:t>CLICK SCENARIO MENU ICON </a:t>
            </a:r>
            <a:r>
              <a:rPr lang="en-US" b="1" dirty="0"/>
              <a:t>TO RETURN TO MAIN MENU</a:t>
            </a:r>
            <a:r>
              <a:rPr lang="en-US" dirty="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65</a:t>
            </a:fld>
            <a:endParaRPr lang="en-US" dirty="0"/>
          </a:p>
        </p:txBody>
      </p:sp>
    </p:spTree>
    <p:extLst>
      <p:ext uri="{BB962C8B-B14F-4D97-AF65-F5344CB8AC3E}">
        <p14:creationId xmlns:p14="http://schemas.microsoft.com/office/powerpoint/2010/main" val="327949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primary safety leadership moment illustrated in </a:t>
            </a:r>
            <a:r>
              <a:rPr lang="en-US" b="1" dirty="0" smtClean="0"/>
              <a:t>“Don’t Shortcut Safety” </a:t>
            </a:r>
            <a:r>
              <a:rPr lang="en-US" dirty="0"/>
              <a:t>is </a:t>
            </a:r>
            <a:r>
              <a:rPr lang="en-US" sz="1200" kern="1200" dirty="0" smtClean="0">
                <a:solidFill>
                  <a:schemeClr val="tx1"/>
                </a:solidFill>
                <a:effectLst/>
                <a:latin typeface="+mn-lt"/>
                <a:ea typeface="+mn-ea"/>
                <a:cs typeface="+mn-cs"/>
              </a:rPr>
              <a:t>what can happen when failure</a:t>
            </a:r>
            <a:r>
              <a:rPr lang="en-US" sz="1200" kern="1200" baseline="0" dirty="0" smtClean="0">
                <a:solidFill>
                  <a:schemeClr val="tx1"/>
                </a:solidFill>
                <a:effectLst/>
                <a:latin typeface="+mn-lt"/>
                <a:ea typeface="+mn-ea"/>
                <a:cs typeface="+mn-cs"/>
              </a:rPr>
              <a:t> to communicate can end in injury</a:t>
            </a:r>
            <a:r>
              <a:rPr lang="en-US" sz="12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scenario shows residential worksite. You will see a two-story single-family home in a residential neighborhood. It is one of several houses being developed in a neighborhood located in the suburbs right outside of St. Louis. The house is almost complete and needs only a few last-minute tasks completed before the final walkthrough. The project is being managed ACME Homes, a medium-sized residential construction company.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Remember that these scenarios are meant to illustrate key safety leadership skills. Focus on how a safety leader would communicate the needs</a:t>
            </a:r>
            <a:r>
              <a:rPr lang="en-US" sz="1200" i="0" kern="1200" baseline="0" dirty="0" smtClean="0">
                <a:solidFill>
                  <a:schemeClr val="tx1"/>
                </a:solidFill>
                <a:effectLst/>
                <a:latin typeface="+mn-lt"/>
                <a:ea typeface="+mn-ea"/>
                <a:cs typeface="+mn-cs"/>
              </a:rPr>
              <a:t> of the task while prioritizing safety.</a:t>
            </a:r>
            <a:endParaRPr lang="en-US" sz="12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p>
          <a:p>
            <a:r>
              <a:rPr lang="en-US" i="1" dirty="0"/>
              <a:t>The safety hazard in this scenario </a:t>
            </a:r>
            <a:r>
              <a:rPr lang="en-US" i="1" dirty="0" smtClean="0"/>
              <a:t>is use of </a:t>
            </a:r>
            <a:r>
              <a:rPr lang="en-US" b="1" i="1" dirty="0" smtClean="0"/>
              <a:t>proper fall protection equipment</a:t>
            </a:r>
            <a:r>
              <a:rPr lang="en-US" i="1" dirty="0" smtClean="0"/>
              <a:t>.</a:t>
            </a:r>
            <a:endParaRPr lang="en-US" dirty="0"/>
          </a:p>
          <a:p>
            <a:r>
              <a:rPr lang="en-US" i="1" dirty="0"/>
              <a:t> </a:t>
            </a:r>
            <a:endParaRPr lang="en-US" dirty="0"/>
          </a:p>
          <a:p>
            <a:r>
              <a:rPr lang="en-US" b="1" dirty="0"/>
              <a:t>INSTRUCTOR INFORMATION - </a:t>
            </a:r>
            <a:r>
              <a:rPr lang="en-US" dirty="0"/>
              <a:t>It is designed to illustrate the following safety leadership skills: </a:t>
            </a:r>
          </a:p>
          <a:p>
            <a:pPr marL="228600" lvl="0" indent="-228600">
              <a:buFont typeface="+mj-lt"/>
              <a:buAutoNum type="arabicPeriod"/>
            </a:pPr>
            <a:r>
              <a:rPr lang="en-US" dirty="0" smtClean="0"/>
              <a:t>Leads by Example</a:t>
            </a:r>
          </a:p>
          <a:p>
            <a:pPr marL="228600" lvl="0" indent="-228600">
              <a:buFont typeface="+mj-lt"/>
              <a:buAutoNum type="arabicPeriod"/>
            </a:pPr>
            <a:r>
              <a:rPr lang="en-US" dirty="0" smtClean="0"/>
              <a:t>Develop team</a:t>
            </a:r>
            <a:r>
              <a:rPr lang="en-US" baseline="0" dirty="0" smtClean="0"/>
              <a:t> members</a:t>
            </a:r>
            <a:endParaRPr lang="en-US"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Recognize team members</a:t>
            </a:r>
            <a:endParaRPr lang="en-US"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0" lvl="0" indent="0">
              <a:buFont typeface="+mj-lt"/>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ON</a:t>
            </a:r>
            <a:r>
              <a:rPr lang="en-US" sz="1200" b="1" kern="1200" baseline="0" dirty="0" smtClean="0">
                <a:solidFill>
                  <a:schemeClr val="tx1"/>
                </a:solidFill>
                <a:effectLst/>
                <a:latin typeface="+mn-lt"/>
                <a:ea typeface="+mn-ea"/>
                <a:cs typeface="+mn-cs"/>
              </a:rPr>
              <a:t> DESIRED TEACHING MODE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66</a:t>
            </a:fld>
            <a:endParaRPr lang="en-US" dirty="0"/>
          </a:p>
        </p:txBody>
      </p:sp>
    </p:spTree>
    <p:extLst>
      <p:ext uri="{BB962C8B-B14F-4D97-AF65-F5344CB8AC3E}">
        <p14:creationId xmlns:p14="http://schemas.microsoft.com/office/powerpoint/2010/main" val="1239034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67</a:t>
            </a:fld>
            <a:endParaRPr lang="en-US" dirty="0"/>
          </a:p>
        </p:txBody>
      </p:sp>
    </p:spTree>
    <p:extLst>
      <p:ext uri="{BB962C8B-B14F-4D97-AF65-F5344CB8AC3E}">
        <p14:creationId xmlns:p14="http://schemas.microsoft.com/office/powerpoint/2010/main" val="38759235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68</a:t>
            </a:fld>
            <a:endParaRPr lang="en-US" dirty="0"/>
          </a:p>
        </p:txBody>
      </p:sp>
    </p:spTree>
    <p:extLst>
      <p:ext uri="{BB962C8B-B14F-4D97-AF65-F5344CB8AC3E}">
        <p14:creationId xmlns:p14="http://schemas.microsoft.com/office/powerpoint/2010/main" val="4695756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69</a:t>
            </a:fld>
            <a:endParaRPr lang="en-US" dirty="0"/>
          </a:p>
        </p:txBody>
      </p:sp>
    </p:spTree>
    <p:extLst>
      <p:ext uri="{BB962C8B-B14F-4D97-AF65-F5344CB8AC3E}">
        <p14:creationId xmlns:p14="http://schemas.microsoft.com/office/powerpoint/2010/main" val="291659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Safety leaders work at all levels of a company:</a:t>
            </a:r>
          </a:p>
          <a:p>
            <a:pPr marL="171450" lvl="0" indent="-171450">
              <a:buFont typeface="Arial" charset="0"/>
              <a:buChar char="•"/>
            </a:pPr>
            <a:r>
              <a:rPr lang="en-US" sz="1200" kern="1200" dirty="0" smtClean="0">
                <a:solidFill>
                  <a:schemeClr val="tx1"/>
                </a:solidFill>
                <a:effectLst/>
                <a:latin typeface="+mn-lt"/>
                <a:ea typeface="+mn-ea"/>
                <a:cs typeface="+mn-cs"/>
              </a:rPr>
              <a:t>Leaders at the highest level develop the safety programs and policies</a:t>
            </a:r>
          </a:p>
          <a:p>
            <a:pPr marL="171450" lvl="0" indent="-171450">
              <a:buFont typeface="Arial" charset="0"/>
              <a:buChar char="•"/>
            </a:pPr>
            <a:r>
              <a:rPr lang="en-US" sz="1200" kern="1200" dirty="0" smtClean="0">
                <a:solidFill>
                  <a:schemeClr val="tx1"/>
                </a:solidFill>
                <a:effectLst/>
                <a:latin typeface="+mn-lt"/>
                <a:ea typeface="+mn-ea"/>
                <a:cs typeface="+mn-cs"/>
              </a:rPr>
              <a:t>Everyone on the jobsite is a leader when it comes to reducing safety incidents</a:t>
            </a:r>
          </a:p>
          <a:p>
            <a:pPr marL="0" lvl="0" indent="0">
              <a:buFont typeface="Arial"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it is the </a:t>
            </a:r>
          </a:p>
          <a:p>
            <a:pPr marL="171450" lvl="0" indent="-171450">
              <a:buFont typeface="Arial" charset="0"/>
              <a:buChar char="•"/>
            </a:pPr>
            <a:r>
              <a:rPr lang="en-US" sz="1200" kern="1200" dirty="0" smtClean="0">
                <a:solidFill>
                  <a:schemeClr val="tx1"/>
                </a:solidFill>
                <a:effectLst/>
                <a:latin typeface="+mn-lt"/>
                <a:ea typeface="+mn-ea"/>
                <a:cs typeface="+mn-cs"/>
              </a:rPr>
              <a:t>Frontline supervisors and foremen who make sure programs and policies are implemented and enforced which creates a strong jobsite safety climate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7</a:t>
            </a:fld>
            <a:endParaRPr lang="en-US" dirty="0"/>
          </a:p>
        </p:txBody>
      </p:sp>
    </p:spTree>
    <p:extLst>
      <p:ext uri="{BB962C8B-B14F-4D97-AF65-F5344CB8AC3E}">
        <p14:creationId xmlns:p14="http://schemas.microsoft.com/office/powerpoint/2010/main" val="41283516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Franklin did not utilize any of the leadership skills in this scenario outcome. Franklin did not </a:t>
            </a:r>
            <a:r>
              <a:rPr lang="en-US" sz="1200" u="sng" kern="1200" dirty="0" smtClean="0">
                <a:solidFill>
                  <a:schemeClr val="tx1"/>
                </a:solidFill>
                <a:effectLst/>
                <a:latin typeface="+mn-lt"/>
                <a:ea typeface="+mn-ea"/>
                <a:cs typeface="+mn-cs"/>
              </a:rPr>
              <a:t>actively listen </a:t>
            </a:r>
            <a:r>
              <a:rPr lang="en-US" sz="1200" kern="1200" dirty="0" smtClean="0">
                <a:solidFill>
                  <a:schemeClr val="tx1"/>
                </a:solidFill>
                <a:effectLst/>
                <a:latin typeface="+mn-lt"/>
                <a:ea typeface="+mn-ea"/>
                <a:cs typeface="+mn-cs"/>
              </a:rPr>
              <a:t>or </a:t>
            </a:r>
            <a:r>
              <a:rPr lang="en-US" sz="1200" u="sng" kern="1200" dirty="0" smtClean="0">
                <a:solidFill>
                  <a:schemeClr val="tx1"/>
                </a:solidFill>
                <a:effectLst/>
                <a:latin typeface="+mn-lt"/>
                <a:ea typeface="+mn-ea"/>
                <a:cs typeface="+mn-cs"/>
              </a:rPr>
              <a:t>practice 3-way communication </a:t>
            </a:r>
            <a:r>
              <a:rPr lang="en-US" sz="1200" kern="1200" dirty="0" smtClean="0">
                <a:solidFill>
                  <a:schemeClr val="tx1"/>
                </a:solidFill>
                <a:effectLst/>
                <a:latin typeface="+mn-lt"/>
                <a:ea typeface="+mn-ea"/>
                <a:cs typeface="+mn-cs"/>
              </a:rPr>
              <a:t>when communicating the task to Aaron. He did not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prioritize safety when giving instructions for completing the job. He did not </a:t>
            </a:r>
            <a:r>
              <a:rPr lang="en-US" sz="1200" u="sng" kern="1200" dirty="0" smtClean="0">
                <a:solidFill>
                  <a:schemeClr val="tx1"/>
                </a:solidFill>
                <a:effectLst/>
                <a:latin typeface="+mn-lt"/>
                <a:ea typeface="+mn-ea"/>
                <a:cs typeface="+mn-cs"/>
              </a:rPr>
              <a:t>develop his crew members</a:t>
            </a:r>
            <a:r>
              <a:rPr lang="en-US" sz="1200" kern="1200" dirty="0" smtClean="0">
                <a:solidFill>
                  <a:schemeClr val="tx1"/>
                </a:solidFill>
                <a:effectLst/>
                <a:latin typeface="+mn-lt"/>
                <a:ea typeface="+mn-ea"/>
                <a:cs typeface="+mn-cs"/>
              </a:rPr>
              <a:t>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teaching and coaching them on how to do tasks correctly, nor did he </a:t>
            </a:r>
            <a:r>
              <a:rPr lang="en-US" sz="1200" u="sng" kern="1200" dirty="0" smtClean="0">
                <a:solidFill>
                  <a:schemeClr val="tx1"/>
                </a:solidFill>
                <a:effectLst/>
                <a:latin typeface="+mn-lt"/>
                <a:ea typeface="+mn-ea"/>
                <a:cs typeface="+mn-cs"/>
              </a:rPr>
              <a:t>engage and empower </a:t>
            </a:r>
            <a:r>
              <a:rPr lang="en-US" sz="1200" kern="1200" dirty="0" smtClean="0">
                <a:solidFill>
                  <a:schemeClr val="tx1"/>
                </a:solidFill>
                <a:effectLst/>
                <a:latin typeface="+mn-lt"/>
                <a:ea typeface="+mn-ea"/>
                <a:cs typeface="+mn-cs"/>
              </a:rPr>
              <a:t>them to ensure their own safety. And because he was not paying attention to how the job was completed, he did not give himself the opportunity to recognize his team members for remembering to do their jobs safely.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70</a:t>
            </a:fld>
            <a:endParaRPr lang="en-US" dirty="0"/>
          </a:p>
        </p:txBody>
      </p:sp>
    </p:spTree>
    <p:extLst>
      <p:ext uri="{BB962C8B-B14F-4D97-AF65-F5344CB8AC3E}">
        <p14:creationId xmlns:p14="http://schemas.microsoft.com/office/powerpoint/2010/main" val="2012845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WILL START AUTOMATICALLY</a:t>
            </a:r>
            <a:endParaRPr lang="en-US" dirty="0" smtClean="0"/>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71</a:t>
            </a:fld>
            <a:endParaRPr lang="en-US" dirty="0"/>
          </a:p>
        </p:txBody>
      </p:sp>
    </p:spTree>
    <p:extLst>
      <p:ext uri="{BB962C8B-B14F-4D97-AF65-F5344CB8AC3E}">
        <p14:creationId xmlns:p14="http://schemas.microsoft.com/office/powerpoint/2010/main" val="3260561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Reveal the discussion questions and/or use the facilitation table to go through skills. </a:t>
            </a:r>
          </a:p>
          <a:p>
            <a:r>
              <a:rPr lang="en-US" dirty="0" smtClean="0"/>
              <a:t> </a:t>
            </a:r>
          </a:p>
          <a:p>
            <a:r>
              <a:rPr lang="en-US" sz="1200" kern="1200" dirty="0" smtClean="0">
                <a:solidFill>
                  <a:schemeClr val="tx1"/>
                </a:solidFill>
                <a:effectLst/>
                <a:latin typeface="+mn-lt"/>
                <a:ea typeface="+mn-ea"/>
                <a:cs typeface="+mn-cs"/>
              </a:rPr>
              <a:t>In this scenario outcome, Franklin did </a:t>
            </a:r>
            <a:r>
              <a:rPr lang="en-US" sz="1200" u="sng" kern="1200" dirty="0" smtClean="0">
                <a:solidFill>
                  <a:schemeClr val="tx1"/>
                </a:solidFill>
                <a:effectLst/>
                <a:latin typeface="+mn-lt"/>
                <a:ea typeface="+mn-ea"/>
                <a:cs typeface="+mn-cs"/>
              </a:rPr>
              <a:t>lead by example</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he stops work as he sees Aaron performing the job in an unsafe manner. He </a:t>
            </a:r>
            <a:r>
              <a:rPr lang="en-US" sz="1200" u="sng" kern="1200" dirty="0" smtClean="0">
                <a:solidFill>
                  <a:schemeClr val="tx1"/>
                </a:solidFill>
                <a:effectLst/>
                <a:latin typeface="+mn-lt"/>
                <a:ea typeface="+mn-ea"/>
                <a:cs typeface="+mn-cs"/>
              </a:rPr>
              <a:t>developed his team members</a:t>
            </a:r>
            <a:r>
              <a:rPr lang="en-US" sz="1200" kern="1200" dirty="0" smtClean="0">
                <a:solidFill>
                  <a:schemeClr val="tx1"/>
                </a:solidFill>
                <a:effectLst/>
                <a:latin typeface="+mn-lt"/>
                <a:ea typeface="+mn-ea"/>
                <a:cs typeface="+mn-cs"/>
              </a:rPr>
              <a:t> by calling them together to teach them about the various methods they can and must use to safely complete the task. His company leadership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Franklin’s effort in the newsletter for going above and beyond for safety.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THINKING ABOUT THE SAFETY LEADER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DEFINITION WHAT IS FRANKLIN DISPLAYING HERE? (courage)</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b="1" dirty="0" smtClean="0"/>
              <a:t>CLICK SCENARIO MENU ICON TO RETURN TO MAIN MENU</a:t>
            </a:r>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72</a:t>
            </a:fld>
            <a:endParaRPr lang="en-US" dirty="0"/>
          </a:p>
        </p:txBody>
      </p:sp>
    </p:spTree>
    <p:extLst>
      <p:ext uri="{BB962C8B-B14F-4D97-AF65-F5344CB8AC3E}">
        <p14:creationId xmlns:p14="http://schemas.microsoft.com/office/powerpoint/2010/main" val="13085998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students to page </a:t>
            </a:r>
            <a:r>
              <a:rPr lang="en-US" b="1" dirty="0" smtClean="0"/>
              <a:t>19 </a:t>
            </a:r>
            <a:r>
              <a:rPr lang="en-US" b="1" dirty="0"/>
              <a:t>in the student </a:t>
            </a:r>
            <a:r>
              <a:rPr lang="en-US" b="1" dirty="0" smtClean="0"/>
              <a:t>handout</a:t>
            </a:r>
            <a:endParaRPr lang="en-US" sz="1200" kern="1200" dirty="0" smtClean="0">
              <a:solidFill>
                <a:schemeClr val="tx1"/>
              </a:solidFill>
              <a:effectLst/>
              <a:latin typeface="+mn-lt"/>
              <a:ea typeface="+mn-ea"/>
              <a:cs typeface="+mn-cs"/>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students to read the situation for </a:t>
            </a:r>
            <a:r>
              <a:rPr lang="en-US" sz="1200" b="1" kern="1200" dirty="0" smtClean="0">
                <a:solidFill>
                  <a:schemeClr val="tx1"/>
                </a:solidFill>
                <a:effectLst/>
                <a:latin typeface="+mn-lt"/>
                <a:ea typeface="+mn-ea"/>
                <a:cs typeface="+mn-cs"/>
              </a:rPr>
              <a:t>“</a:t>
            </a:r>
            <a:r>
              <a:rPr lang="en-US" sz="1200" b="1" dirty="0" smtClean="0">
                <a:solidFill>
                  <a:schemeClr val="bg2">
                    <a:lumMod val="10000"/>
                  </a:schemeClr>
                </a:solidFill>
              </a:rPr>
              <a:t>Don’t Shortcut Safety</a:t>
            </a:r>
            <a:r>
              <a:rPr lang="is-I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73</a:t>
            </a:fld>
            <a:endParaRPr lang="en-US" dirty="0"/>
          </a:p>
        </p:txBody>
      </p:sp>
    </p:spTree>
    <p:extLst>
      <p:ext uri="{BB962C8B-B14F-4D97-AF65-F5344CB8AC3E}">
        <p14:creationId xmlns:p14="http://schemas.microsoft.com/office/powerpoint/2010/main" val="36185225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Spend a few minutes getting students’ ideas and then say, Ok, let’s see how your ideas match the two alternative endings we came up with.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ADVANCE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74</a:t>
            </a:fld>
            <a:endParaRPr lang="en-US" dirty="0"/>
          </a:p>
        </p:txBody>
      </p:sp>
    </p:spTree>
    <p:extLst>
      <p:ext uri="{BB962C8B-B14F-4D97-AF65-F5344CB8AC3E}">
        <p14:creationId xmlns:p14="http://schemas.microsoft.com/office/powerpoint/2010/main" val="1679627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Read/have</a:t>
            </a:r>
            <a:r>
              <a:rPr lang="en-US" sz="1200" kern="1200" baseline="0" dirty="0" smtClean="0">
                <a:solidFill>
                  <a:schemeClr val="tx1"/>
                </a:solidFill>
                <a:effectLst/>
                <a:latin typeface="+mn-lt"/>
                <a:ea typeface="+mn-ea"/>
                <a:cs typeface="+mn-cs"/>
              </a:rPr>
              <a:t> students read</a:t>
            </a:r>
            <a:r>
              <a:rPr lang="en-US" sz="1200" kern="1200" dirty="0" smtClean="0">
                <a:solidFill>
                  <a:schemeClr val="tx1"/>
                </a:solidFill>
                <a:effectLst/>
                <a:latin typeface="+mn-lt"/>
                <a:ea typeface="+mn-ea"/>
                <a:cs typeface="+mn-cs"/>
              </a:rPr>
              <a:t> Outcome A in </a:t>
            </a:r>
            <a:r>
              <a:rPr lang="en-US" sz="1200" b="1" kern="1200" dirty="0" smtClean="0">
                <a:solidFill>
                  <a:schemeClr val="tx1"/>
                </a:solidFill>
                <a:effectLst/>
                <a:latin typeface="+mn-lt"/>
                <a:ea typeface="+mn-ea"/>
                <a:cs typeface="+mn-cs"/>
              </a:rPr>
              <a:t>“Don’t Shortcut</a:t>
            </a:r>
            <a:r>
              <a:rPr lang="en-US" sz="1200" b="1" kern="1200" baseline="0" dirty="0" smtClean="0">
                <a:solidFill>
                  <a:schemeClr val="tx1"/>
                </a:solidFill>
                <a:effectLst/>
                <a:latin typeface="+mn-lt"/>
                <a:ea typeface="+mn-ea"/>
                <a:cs typeface="+mn-cs"/>
              </a:rPr>
              <a:t> Safety</a:t>
            </a:r>
            <a:r>
              <a:rPr lang="is-I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script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75</a:t>
            </a:fld>
            <a:endParaRPr lang="en-US" dirty="0"/>
          </a:p>
        </p:txBody>
      </p:sp>
    </p:spTree>
    <p:extLst>
      <p:ext uri="{BB962C8B-B14F-4D97-AF65-F5344CB8AC3E}">
        <p14:creationId xmlns:p14="http://schemas.microsoft.com/office/powerpoint/2010/main" val="12556847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Reveal the discussion questions and/or use the facilitation table to go through skills.</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Franklin did not utilize any of the leadership skills in this scenario outcome. Franklin did not </a:t>
            </a:r>
            <a:r>
              <a:rPr lang="en-US" sz="1200" u="sng" kern="1200" dirty="0" smtClean="0">
                <a:solidFill>
                  <a:schemeClr val="tx1"/>
                </a:solidFill>
                <a:effectLst/>
                <a:latin typeface="+mn-lt"/>
                <a:ea typeface="+mn-ea"/>
                <a:cs typeface="+mn-cs"/>
              </a:rPr>
              <a:t>actively listen </a:t>
            </a:r>
            <a:r>
              <a:rPr lang="en-US" sz="1200" kern="1200" dirty="0" smtClean="0">
                <a:solidFill>
                  <a:schemeClr val="tx1"/>
                </a:solidFill>
                <a:effectLst/>
                <a:latin typeface="+mn-lt"/>
                <a:ea typeface="+mn-ea"/>
                <a:cs typeface="+mn-cs"/>
              </a:rPr>
              <a:t>or </a:t>
            </a:r>
            <a:r>
              <a:rPr lang="en-US" sz="1200" u="sng" kern="1200" dirty="0" smtClean="0">
                <a:solidFill>
                  <a:schemeClr val="tx1"/>
                </a:solidFill>
                <a:effectLst/>
                <a:latin typeface="+mn-lt"/>
                <a:ea typeface="+mn-ea"/>
                <a:cs typeface="+mn-cs"/>
              </a:rPr>
              <a:t>practice 3-way communication </a:t>
            </a:r>
            <a:r>
              <a:rPr lang="en-US" sz="1200" kern="1200" dirty="0" smtClean="0">
                <a:solidFill>
                  <a:schemeClr val="tx1"/>
                </a:solidFill>
                <a:effectLst/>
                <a:latin typeface="+mn-lt"/>
                <a:ea typeface="+mn-ea"/>
                <a:cs typeface="+mn-cs"/>
              </a:rPr>
              <a:t>when communicating the task to Aaron. He did not </a:t>
            </a:r>
            <a:r>
              <a:rPr lang="en-US" sz="1200" u="sng" kern="1200" dirty="0" smtClean="0">
                <a:solidFill>
                  <a:schemeClr val="tx1"/>
                </a:solidFill>
                <a:effectLst/>
                <a:latin typeface="+mn-lt"/>
                <a:ea typeface="+mn-ea"/>
                <a:cs typeface="+mn-cs"/>
              </a:rPr>
              <a:t>lead by example</a:t>
            </a:r>
            <a:r>
              <a:rPr lang="en-US" sz="1200" kern="1200" dirty="0" smtClean="0">
                <a:solidFill>
                  <a:schemeClr val="tx1"/>
                </a:solidFill>
                <a:effectLst/>
                <a:latin typeface="+mn-lt"/>
                <a:ea typeface="+mn-ea"/>
                <a:cs typeface="+mn-cs"/>
              </a:rPr>
              <a:t> and prioritize safety when giving instructions for completing the job. He did not </a:t>
            </a:r>
            <a:r>
              <a:rPr lang="en-US" sz="1200" u="sng" kern="1200" dirty="0" smtClean="0">
                <a:solidFill>
                  <a:schemeClr val="tx1"/>
                </a:solidFill>
                <a:effectLst/>
                <a:latin typeface="+mn-lt"/>
                <a:ea typeface="+mn-ea"/>
                <a:cs typeface="+mn-cs"/>
              </a:rPr>
              <a:t>develop his crew members</a:t>
            </a:r>
            <a:r>
              <a:rPr lang="en-US" sz="1200" kern="1200" dirty="0" smtClean="0">
                <a:solidFill>
                  <a:schemeClr val="tx1"/>
                </a:solidFill>
                <a:effectLst/>
                <a:latin typeface="+mn-lt"/>
                <a:ea typeface="+mn-ea"/>
                <a:cs typeface="+mn-cs"/>
              </a:rPr>
              <a:t> by spending time to teach and coach them on how to do tasks correctly, nor </a:t>
            </a:r>
            <a:r>
              <a:rPr lang="en-US" sz="1200" u="sng" kern="1200" dirty="0" smtClean="0">
                <a:solidFill>
                  <a:schemeClr val="tx1"/>
                </a:solidFill>
                <a:effectLst/>
                <a:latin typeface="+mn-lt"/>
                <a:ea typeface="+mn-ea"/>
                <a:cs typeface="+mn-cs"/>
              </a:rPr>
              <a:t>engage and empower </a:t>
            </a:r>
            <a:r>
              <a:rPr lang="en-US" sz="1200" kern="1200" dirty="0" smtClean="0">
                <a:solidFill>
                  <a:schemeClr val="tx1"/>
                </a:solidFill>
                <a:effectLst/>
                <a:latin typeface="+mn-lt"/>
                <a:ea typeface="+mn-ea"/>
                <a:cs typeface="+mn-cs"/>
              </a:rPr>
              <a:t>them to own safety. And because he was not paying attention how the job was completed, he did not put himself in an opportunity to recognize his team members for remembering to do their jobs safely.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76</a:t>
            </a:fld>
            <a:endParaRPr lang="en-US" dirty="0"/>
          </a:p>
        </p:txBody>
      </p:sp>
    </p:spTree>
    <p:extLst>
      <p:ext uri="{BB962C8B-B14F-4D97-AF65-F5344CB8AC3E}">
        <p14:creationId xmlns:p14="http://schemas.microsoft.com/office/powerpoint/2010/main" val="14855101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outcome B for </a:t>
            </a:r>
            <a:r>
              <a:rPr lang="en-US" sz="1200" b="1" kern="1200" dirty="0" smtClean="0">
                <a:solidFill>
                  <a:schemeClr val="tx1"/>
                </a:solidFill>
                <a:effectLst/>
                <a:latin typeface="+mn-lt"/>
                <a:ea typeface="+mn-ea"/>
                <a:cs typeface="+mn-cs"/>
              </a:rPr>
              <a:t>“Don’t</a:t>
            </a:r>
            <a:r>
              <a:rPr lang="en-US" sz="1200" b="1" kern="1200" baseline="0" dirty="0" smtClean="0">
                <a:solidFill>
                  <a:schemeClr val="tx1"/>
                </a:solidFill>
                <a:effectLst/>
                <a:latin typeface="+mn-lt"/>
                <a:ea typeface="+mn-ea"/>
                <a:cs typeface="+mn-cs"/>
              </a:rPr>
              <a:t> Shortcut Safety</a:t>
            </a:r>
            <a:r>
              <a:rPr lang="is-I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instructor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reads it aloud).</a:t>
            </a:r>
          </a:p>
          <a:p>
            <a:endParaRPr lang="en-US" dirty="0" smtClean="0"/>
          </a:p>
          <a:p>
            <a:r>
              <a:rPr lang="en-US" sz="1200" b="1" kern="1200" dirty="0" smtClean="0">
                <a:solidFill>
                  <a:schemeClr val="tx1"/>
                </a:solidFill>
                <a:effectLst/>
                <a:latin typeface="+mn-lt"/>
                <a:ea typeface="+mn-ea"/>
                <a:cs typeface="+mn-cs"/>
              </a:rPr>
              <a:t>ADVANCE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t>77</a:t>
            </a:fld>
            <a:endParaRPr lang="en-US" dirty="0"/>
          </a:p>
        </p:txBody>
      </p:sp>
    </p:spTree>
    <p:extLst>
      <p:ext uri="{BB962C8B-B14F-4D97-AF65-F5344CB8AC3E}">
        <p14:creationId xmlns:p14="http://schemas.microsoft.com/office/powerpoint/2010/main" val="19215770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Reveal the discussion questions and/or use the facilitation table to go through skills. </a:t>
            </a:r>
          </a:p>
          <a:p>
            <a:r>
              <a:rPr lang="en-US" dirty="0" smtClean="0"/>
              <a:t> </a:t>
            </a:r>
          </a:p>
          <a:p>
            <a:r>
              <a:rPr lang="en-US" sz="1200" kern="1200" dirty="0" smtClean="0">
                <a:solidFill>
                  <a:schemeClr val="tx1"/>
                </a:solidFill>
                <a:effectLst/>
                <a:latin typeface="+mn-lt"/>
                <a:ea typeface="+mn-ea"/>
                <a:cs typeface="+mn-cs"/>
              </a:rPr>
              <a:t>In this scenario outcome, Franklin did </a:t>
            </a:r>
            <a:r>
              <a:rPr lang="en-US" sz="1200" u="sng" kern="1200" dirty="0" smtClean="0">
                <a:solidFill>
                  <a:schemeClr val="tx1"/>
                </a:solidFill>
                <a:effectLst/>
                <a:latin typeface="+mn-lt"/>
                <a:ea typeface="+mn-ea"/>
                <a:cs typeface="+mn-cs"/>
              </a:rPr>
              <a:t>lead by example </a:t>
            </a:r>
            <a:r>
              <a:rPr lang="en-US" sz="1200" kern="1200" dirty="0" smtClean="0">
                <a:solidFill>
                  <a:schemeClr val="tx1"/>
                </a:solidFill>
                <a:effectLst/>
                <a:latin typeface="+mn-lt"/>
                <a:ea typeface="+mn-ea"/>
                <a:cs typeface="+mn-cs"/>
              </a:rPr>
              <a:t>when he stops work as he sees Aaron performing the job in an unsafe manner. He </a:t>
            </a:r>
            <a:r>
              <a:rPr lang="en-US" sz="1200" u="sng" kern="1200" dirty="0" smtClean="0">
                <a:solidFill>
                  <a:schemeClr val="tx1"/>
                </a:solidFill>
                <a:effectLst/>
                <a:latin typeface="+mn-lt"/>
                <a:ea typeface="+mn-ea"/>
                <a:cs typeface="+mn-cs"/>
              </a:rPr>
              <a:t>developed his team members</a:t>
            </a:r>
            <a:r>
              <a:rPr lang="en-US" sz="1200" kern="1200" dirty="0" smtClean="0">
                <a:solidFill>
                  <a:schemeClr val="tx1"/>
                </a:solidFill>
                <a:effectLst/>
                <a:latin typeface="+mn-lt"/>
                <a:ea typeface="+mn-ea"/>
                <a:cs typeface="+mn-cs"/>
              </a:rPr>
              <a:t> by calling them together to teach them about the various methods they can and must use to safely complete the task. His company leadership also </a:t>
            </a:r>
            <a:r>
              <a:rPr lang="en-US" sz="1200" u="sng" kern="1200" dirty="0" smtClean="0">
                <a:solidFill>
                  <a:schemeClr val="tx1"/>
                </a:solidFill>
                <a:effectLst/>
                <a:latin typeface="+mn-lt"/>
                <a:ea typeface="+mn-ea"/>
                <a:cs typeface="+mn-cs"/>
              </a:rPr>
              <a:t>recognized</a:t>
            </a:r>
            <a:r>
              <a:rPr lang="en-US" sz="1200" kern="1200" dirty="0" smtClean="0">
                <a:solidFill>
                  <a:schemeClr val="tx1"/>
                </a:solidFill>
                <a:effectLst/>
                <a:latin typeface="+mn-lt"/>
                <a:ea typeface="+mn-ea"/>
                <a:cs typeface="+mn-cs"/>
              </a:rPr>
              <a:t> Franklin’s effort in the newsletter for going above and beyond for safety.</a:t>
            </a:r>
          </a:p>
          <a:p>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ASK CLASS: THINKING ABOUT THE SAFETY LEADER DEFINITION WE LEARNED, WHAT IS FRANKLIN  DISPLAYING HERE? (courage)</a:t>
            </a:r>
          </a:p>
          <a:p>
            <a:endParaRPr lang="en-US" sz="1200" b="1" kern="1200" dirty="0" smtClean="0">
              <a:solidFill>
                <a:schemeClr val="tx1"/>
              </a:solidFill>
              <a:effectLst/>
              <a:latin typeface="+mn-lt"/>
              <a:ea typeface="+mn-ea"/>
              <a:cs typeface="+mn-cs"/>
            </a:endParaRPr>
          </a:p>
          <a:p>
            <a:r>
              <a:rPr lang="en-US" b="1" dirty="0" smtClean="0"/>
              <a:t>CLICK SCENARIO MENU ICON TO RETURN TO MAIN MENU</a:t>
            </a:r>
            <a:endParaRPr lang="en-US" dirty="0" smtClean="0"/>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t>78</a:t>
            </a:fld>
            <a:endParaRPr lang="en-US" dirty="0"/>
          </a:p>
        </p:txBody>
      </p:sp>
    </p:spTree>
    <p:extLst>
      <p:ext uri="{BB962C8B-B14F-4D97-AF65-F5344CB8AC3E}">
        <p14:creationId xmlns:p14="http://schemas.microsoft.com/office/powerpoint/2010/main" val="266573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Additional FSL4Res Resources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CPWR.com, you can find a number of different resources to use as you continue practicing the skills on the jobsite.  If you would like to reference the information you have learned in this training, there are skill sheets, toolbox talks, and self-assessments on the website, along with other materials you may find helpful.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pPr/>
              <a:t>79</a:t>
            </a:fld>
            <a:endParaRPr lang="en-US" dirty="0"/>
          </a:p>
        </p:txBody>
      </p:sp>
    </p:spTree>
    <p:extLst>
      <p:ext uri="{BB962C8B-B14F-4D97-AF65-F5344CB8AC3E}">
        <p14:creationId xmlns:p14="http://schemas.microsoft.com/office/powerpoint/2010/main" val="319744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38625"/>
          </a:xfrm>
        </p:spPr>
        <p:txBody>
          <a:bodyPr/>
          <a:lstStyle/>
          <a:p>
            <a:r>
              <a:rPr lang="en-US" sz="1200" kern="1200" dirty="0" smtClean="0">
                <a:solidFill>
                  <a:schemeClr val="tx1"/>
                </a:solidFill>
                <a:effectLst/>
                <a:latin typeface="+mn-lt"/>
                <a:ea typeface="+mn-ea"/>
                <a:cs typeface="+mn-cs"/>
              </a:rPr>
              <a:t>When we use the term safety climate, we are talking about how well a company’s safety policies, procedures, and practices are actually implemented on the jobsite.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team members practice safety leadership skills they are helping to create a strong safety climate to ensure that everyone works productively, efficiently, and safely.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CLASS: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CAN WORKERS TELL WHEN THERE’S A MISMATCH BETWEEN WHAT MANAGEMENT OR SUPERVISORS SAY ABOUT SAFETY AND WHAT IS ACTUALLY DONE ON THE JOBSITE?  HOW MIGHT THAT AFFECT THEIR THOUGHTS ABOUT SAFETY AND THE JOBSITE SAFETY CLIMATE?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IS THERE A DIFFERENCE BETWEEN A PRIORITY AND A VALUE?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MIGHT SAFETY CLIMATE BE AFFECTED IF SAFETY IS JUST A PRIORITY AND NOT A VALUE?</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8</a:t>
            </a:fld>
            <a:endParaRPr lang="en-US" dirty="0"/>
          </a:p>
        </p:txBody>
      </p:sp>
    </p:spTree>
    <p:extLst>
      <p:ext uri="{BB962C8B-B14F-4D97-AF65-F5344CB8AC3E}">
        <p14:creationId xmlns:p14="http://schemas.microsoft.com/office/powerpoint/2010/main" val="28675669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9209"/>
            <a:ext cx="5486400" cy="4302991"/>
          </a:xfrm>
        </p:spPr>
        <p:txBody>
          <a:bodyPr/>
          <a:lstStyle/>
          <a:p>
            <a:r>
              <a:rPr lang="en-US" sz="1100" dirty="0"/>
              <a:t>We’ve come to the end of the</a:t>
            </a:r>
            <a:r>
              <a:rPr lang="en-US" sz="1100" i="0" dirty="0"/>
              <a:t> </a:t>
            </a:r>
            <a:r>
              <a:rPr lang="en-US" sz="1100" i="0" dirty="0" smtClean="0"/>
              <a:t>FSL4Res </a:t>
            </a:r>
            <a:r>
              <a:rPr lang="en-US" sz="1100" dirty="0"/>
              <a:t>course and we’ve covered a lot.</a:t>
            </a:r>
          </a:p>
          <a:p>
            <a:r>
              <a:rPr lang="en-US" sz="1100" dirty="0"/>
              <a:t> </a:t>
            </a:r>
          </a:p>
          <a:p>
            <a:r>
              <a:rPr lang="en-US" sz="1100" dirty="0"/>
              <a:t>Before we uncover the take away messages, tell me one or two things you learned today, or even better, something you’re going to </a:t>
            </a:r>
            <a:r>
              <a:rPr lang="en-US" sz="1100" dirty="0" smtClean="0"/>
              <a:t>start</a:t>
            </a:r>
            <a:r>
              <a:rPr lang="en-US" sz="1100" baseline="0" dirty="0" smtClean="0"/>
              <a:t> or stop doing right away</a:t>
            </a:r>
            <a:r>
              <a:rPr lang="en-US" sz="1100" dirty="0" smtClean="0"/>
              <a:t> </a:t>
            </a:r>
            <a:r>
              <a:rPr lang="en-US" sz="1100" dirty="0"/>
              <a:t>when you get back to the jobsite.</a:t>
            </a:r>
          </a:p>
          <a:p>
            <a:r>
              <a:rPr lang="en-US" sz="1100" dirty="0"/>
              <a:t> </a:t>
            </a:r>
          </a:p>
          <a:p>
            <a:r>
              <a:rPr lang="en-US" sz="1100" dirty="0"/>
              <a:t>So, here’s are the key points I hope you will take away </a:t>
            </a:r>
            <a:r>
              <a:rPr lang="en-US" sz="1100" dirty="0" smtClean="0"/>
              <a:t>from</a:t>
            </a:r>
            <a:r>
              <a:rPr lang="en-US" sz="1100" baseline="0" dirty="0" smtClean="0"/>
              <a:t> this training</a:t>
            </a:r>
            <a:r>
              <a:rPr lang="en-US" sz="1100" dirty="0" smtClean="0"/>
              <a:t> </a:t>
            </a:r>
            <a:r>
              <a:rPr lang="en-US" sz="1100" dirty="0"/>
              <a:t>and put into practice on the jobsite:</a:t>
            </a:r>
          </a:p>
          <a:p>
            <a:r>
              <a:rPr lang="en-US" sz="1100" dirty="0"/>
              <a:t> </a:t>
            </a:r>
          </a:p>
          <a:p>
            <a:pPr marL="171450" lvl="0" indent="-171450">
              <a:buFont typeface="Arial" charset="0"/>
              <a:buChar char="•"/>
            </a:pPr>
            <a:r>
              <a:rPr lang="en-US" sz="1100" dirty="0"/>
              <a:t>It takes </a:t>
            </a:r>
            <a:r>
              <a:rPr lang="en-US" sz="1100" b="1" dirty="0"/>
              <a:t>COURAGE</a:t>
            </a:r>
            <a:r>
              <a:rPr lang="en-US" sz="1100" dirty="0"/>
              <a:t> to be a leader.</a:t>
            </a:r>
          </a:p>
          <a:p>
            <a:pPr marL="171450" lvl="0" indent="-171450">
              <a:buFont typeface="Arial" charset="0"/>
              <a:buChar char="•"/>
            </a:pPr>
            <a:r>
              <a:rPr lang="en-US" sz="1100" dirty="0"/>
              <a:t>It takes </a:t>
            </a:r>
            <a:r>
              <a:rPr lang="en-US" sz="1100" b="1" dirty="0"/>
              <a:t>COURAGE</a:t>
            </a:r>
            <a:r>
              <a:rPr lang="en-US" sz="1100" dirty="0"/>
              <a:t> to speak up.</a:t>
            </a:r>
          </a:p>
          <a:p>
            <a:pPr marL="171450" lvl="0" indent="-171450">
              <a:buFont typeface="Arial" charset="0"/>
              <a:buChar char="•"/>
            </a:pPr>
            <a:r>
              <a:rPr lang="en-US" sz="1100" dirty="0"/>
              <a:t>These skills can easily be inserted into the daily workflow and productivity will not be affected.</a:t>
            </a:r>
          </a:p>
          <a:p>
            <a:pPr marL="171450" lvl="0" indent="-171450">
              <a:buFont typeface="Arial" charset="0"/>
              <a:buChar char="•"/>
            </a:pPr>
            <a:r>
              <a:rPr lang="en-US" sz="1100" dirty="0"/>
              <a:t>Leaders…</a:t>
            </a:r>
          </a:p>
          <a:p>
            <a:pPr marL="685800" lvl="1" indent="-228600">
              <a:buFont typeface="+mj-lt"/>
              <a:buAutoNum type="arabicPeriod"/>
            </a:pPr>
            <a:r>
              <a:rPr lang="en-US" sz="1100" dirty="0"/>
              <a:t>Lead by Example</a:t>
            </a:r>
          </a:p>
          <a:p>
            <a:pPr marL="685800" lvl="1" indent="-228600">
              <a:buFont typeface="+mj-lt"/>
              <a:buAutoNum type="arabicPeriod"/>
            </a:pPr>
            <a:r>
              <a:rPr lang="en-US" sz="1100" dirty="0"/>
              <a:t>Engage and Empower team members</a:t>
            </a:r>
          </a:p>
          <a:p>
            <a:pPr marL="685800" lvl="1" indent="-228600">
              <a:buFont typeface="+mj-lt"/>
              <a:buAutoNum type="arabicPeriod"/>
            </a:pPr>
            <a:r>
              <a:rPr lang="en-US" sz="1100" dirty="0"/>
              <a:t>Actively </a:t>
            </a:r>
            <a:r>
              <a:rPr lang="en-US" sz="1100" dirty="0" smtClean="0"/>
              <a:t>listen</a:t>
            </a:r>
          </a:p>
          <a:p>
            <a:pPr marL="685800" lvl="1" indent="-228600">
              <a:buFont typeface="+mj-lt"/>
              <a:buAutoNum type="arabicPeriod"/>
            </a:pPr>
            <a:r>
              <a:rPr lang="en-US" sz="1100" dirty="0" smtClean="0"/>
              <a:t>Practice 3-way communication</a:t>
            </a:r>
          </a:p>
          <a:p>
            <a:pPr marL="685800" lvl="1" indent="-228600">
              <a:buFont typeface="+mj-lt"/>
              <a:buAutoNum type="arabicPeriod"/>
            </a:pPr>
            <a:r>
              <a:rPr lang="en-US" sz="1100" dirty="0" smtClean="0"/>
              <a:t>Develop </a:t>
            </a:r>
            <a:r>
              <a:rPr lang="en-US" sz="1100" dirty="0"/>
              <a:t>team members by teaching, coaching, and knowing how to give constructive feedback</a:t>
            </a:r>
          </a:p>
          <a:p>
            <a:pPr marL="685800" lvl="1" indent="-228600">
              <a:buFont typeface="+mj-lt"/>
              <a:buAutoNum type="arabicPeriod"/>
            </a:pPr>
            <a:r>
              <a:rPr lang="en-US" sz="1100" dirty="0"/>
              <a:t>Recognize team members for going above and beyond for </a:t>
            </a:r>
            <a:r>
              <a:rPr lang="en-US" sz="1100" dirty="0" smtClean="0"/>
              <a:t>safety</a:t>
            </a:r>
          </a:p>
          <a:p>
            <a:r>
              <a:rPr lang="en-US" sz="1100" dirty="0"/>
              <a:t> </a:t>
            </a:r>
          </a:p>
          <a:p>
            <a:r>
              <a:rPr lang="en-US" sz="1100" dirty="0"/>
              <a:t>And finally, if you use these skills on the jobsite and become a true safety leader, you can improve both jobsite </a:t>
            </a:r>
            <a:r>
              <a:rPr lang="en-US" sz="1100" b="1" dirty="0"/>
              <a:t>SAFETY CLIMATE and SAFETY OUTCOMES.</a:t>
            </a:r>
            <a:endParaRPr lang="en-US" sz="1100" dirty="0"/>
          </a:p>
          <a:p>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rPr>
              <a:t>ADVANCE SLIDE</a:t>
            </a:r>
          </a:p>
          <a:p>
            <a:endParaRPr lang="en-US" dirty="0"/>
          </a:p>
        </p:txBody>
      </p:sp>
      <p:sp>
        <p:nvSpPr>
          <p:cNvPr id="4" name="Slide Number Placeholder 3"/>
          <p:cNvSpPr>
            <a:spLocks noGrp="1"/>
          </p:cNvSpPr>
          <p:nvPr>
            <p:ph type="sldNum" sz="quarter" idx="10"/>
          </p:nvPr>
        </p:nvSpPr>
        <p:spPr/>
        <p:txBody>
          <a:bodyPr/>
          <a:lstStyle/>
          <a:p>
            <a:fld id="{0513728D-F3BB-2641-8A0E-19AC18A3052C}" type="slidenum">
              <a:rPr lang="en-US" smtClean="0"/>
              <a:pPr/>
              <a:t>80</a:t>
            </a:fld>
            <a:endParaRPr lang="en-US" dirty="0"/>
          </a:p>
        </p:txBody>
      </p:sp>
    </p:spTree>
    <p:extLst>
      <p:ext uri="{BB962C8B-B14F-4D97-AF65-F5344CB8AC3E}">
        <p14:creationId xmlns:p14="http://schemas.microsoft.com/office/powerpoint/2010/main" val="19949972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was developed collaboratively by these organizations.</a:t>
            </a:r>
          </a:p>
          <a:p>
            <a:endParaRPr lang="en-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3728D-F3BB-2641-8A0E-19AC18A3052C}"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09407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been shown that over the course of their career, a construction worker has a 78% chance of getting injured at work. </a:t>
            </a:r>
            <a:endParaRPr lang="en-US" dirty="0" smtClean="0"/>
          </a:p>
          <a:p>
            <a:endParaRPr lang="en-US" dirty="0"/>
          </a:p>
          <a:p>
            <a:r>
              <a:rPr lang="en-US" dirty="0"/>
              <a:t>The </a:t>
            </a:r>
            <a:r>
              <a:rPr lang="en-US" u="sng" dirty="0"/>
              <a:t>total</a:t>
            </a:r>
            <a:r>
              <a:rPr lang="en-US" dirty="0"/>
              <a:t> cost of these injuries to workers, contractors, and the construction industry as a whole is over $11 billion per year or about $27,000 per injured construction worker. </a:t>
            </a:r>
            <a:endParaRPr lang="en-US" dirty="0" smtClean="0"/>
          </a:p>
          <a:p>
            <a:endParaRPr lang="en-US" dirty="0"/>
          </a:p>
          <a:p>
            <a:r>
              <a:rPr lang="en-US" dirty="0"/>
              <a:t>There are costs which are easier to see called Direct Costs, and others which may not be so obvious, called Indirect Costs. Leadership can play a part in whether or not a company experiences these </a:t>
            </a:r>
            <a:r>
              <a:rPr lang="en-US" dirty="0" smtClean="0"/>
              <a:t>costs.</a:t>
            </a:r>
            <a:endParaRPr lang="en-US" dirty="0"/>
          </a:p>
          <a:p>
            <a:r>
              <a:rPr lang="en-US" b="1" dirty="0"/>
              <a:t> </a:t>
            </a:r>
            <a:endParaRPr lang="en-US" dirty="0"/>
          </a:p>
          <a:p>
            <a:r>
              <a:rPr lang="en-US" b="1" dirty="0"/>
              <a:t>ASK CLASS: </a:t>
            </a:r>
            <a:endParaRPr lang="en-US" dirty="0"/>
          </a:p>
          <a:p>
            <a:r>
              <a:rPr lang="en-US" b="1" dirty="0"/>
              <a:t>WHAT DO YOU THINK ARE EXAMPLES OF DIRECT COSTS OF JOBSITE INJURIES?</a:t>
            </a:r>
            <a:endParaRPr lang="en-US" dirty="0"/>
          </a:p>
          <a:p>
            <a:endParaRPr lang="en-US" dirty="0" smtClean="0"/>
          </a:p>
          <a:p>
            <a:r>
              <a:rPr lang="en-US" dirty="0" smtClean="0"/>
              <a:t>Direct </a:t>
            </a:r>
            <a:r>
              <a:rPr lang="en-US" dirty="0"/>
              <a:t>costs include medical treatment, lost wages, sick pay, damage to work product or equipment, and increased insurance premiums.  </a:t>
            </a:r>
          </a:p>
        </p:txBody>
      </p:sp>
      <p:sp>
        <p:nvSpPr>
          <p:cNvPr id="4" name="Slide Number Placeholder 3"/>
          <p:cNvSpPr>
            <a:spLocks noGrp="1"/>
          </p:cNvSpPr>
          <p:nvPr>
            <p:ph type="sldNum" sz="quarter" idx="10"/>
          </p:nvPr>
        </p:nvSpPr>
        <p:spPr/>
        <p:txBody>
          <a:bodyPr/>
          <a:lstStyle/>
          <a:p>
            <a:fld id="{0513728D-F3BB-2641-8A0E-19AC18A3052C}" type="slidenum">
              <a:rPr lang="en-US" smtClean="0"/>
              <a:pPr/>
              <a:t>9</a:t>
            </a:fld>
            <a:endParaRPr lang="en-US" dirty="0"/>
          </a:p>
        </p:txBody>
      </p:sp>
    </p:spTree>
    <p:extLst>
      <p:ext uri="{BB962C8B-B14F-4D97-AF65-F5344CB8AC3E}">
        <p14:creationId xmlns:p14="http://schemas.microsoft.com/office/powerpoint/2010/main" val="328111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19E738-CB36-2B49-A2D2-6A03D3D49B65}" type="datetime1">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6785-5D6D-974A-ADF8-9F1100766E9A}" type="datetime1">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75229-F735-BA41-A171-7CEC01051FD5}" type="datetime1">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Click to edit Master title style</a:t>
            </a:r>
            <a:endParaRPr lang="en-US" dirty="0"/>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721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5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347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72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14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49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660952"/>
            <a:ext cx="8229600" cy="34652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49BE27-3720-F544-BAB3-E5D288B009DA}" type="datetime1">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88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1168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507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4708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2603470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5/12/2023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C1FE-3251-EA40-B078-F2112D051FAB}" type="datetime1">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53534-46AC-F840-9B1F-CDD92C38159F}" type="datetime1">
              <a:rPr lang="en-US" smtClean="0"/>
              <a:pPr/>
              <a:t>5/12/2023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22165A-F091-574B-A6F3-58B417646AC2}" type="datetime1">
              <a:rPr lang="en-US" smtClean="0"/>
              <a:pPr/>
              <a:t>5/12/2023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5/12/2023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5/12/2023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5/12/2023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27352670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5/12/2023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7" name="Picture 6" descr="CPWR_Menu_Blank.jpg"/>
          <p:cNvPicPr>
            <a:picLocks noChangeAspect="1"/>
          </p:cNvPicPr>
          <p:nvPr userDrawn="1"/>
        </p:nvPicPr>
        <p:blipFill>
          <a:blip r:embed="rId13" cstate="print"/>
          <a:stretch>
            <a:fillRect/>
          </a:stretch>
        </p:blipFill>
        <p:spPr>
          <a:xfrm>
            <a:off x="0" y="0"/>
            <a:ext cx="9144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3.xml"/><Relationship Id="rId7" Type="http://schemas.openxmlformats.org/officeDocument/2006/relationships/slide" Target="slide27.xml"/><Relationship Id="rId12"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slide" Target="slide80.xml"/><Relationship Id="rId5" Type="http://schemas.openxmlformats.org/officeDocument/2006/relationships/slide" Target="slide40.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66.xml"/></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19.jp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20.png"/><Relationship Id="rId4" Type="http://schemas.openxmlformats.org/officeDocument/2006/relationships/slide" Target="slide26.xm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ideo" Target="https://www.youtube.com/embed/PR7Ha0d1TgQ"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uIkA4ZSO0t0"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8yCTEJkz24o"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3.jpeg"/><Relationship Id="rId7"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47.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1.xml"/><Relationship Id="rId7" Type="http://schemas.openxmlformats.org/officeDocument/2006/relationships/slide" Target="slide26.xml"/><Relationship Id="rId2" Type="http://schemas.openxmlformats.org/officeDocument/2006/relationships/slideLayout" Target="../slideLayouts/slideLayout1.xml"/><Relationship Id="rId1" Type="http://schemas.openxmlformats.org/officeDocument/2006/relationships/video" Target="https://www.youtube.com/embed/eiRPhNHg-d4" TargetMode="External"/><Relationship Id="rId6" Type="http://schemas.openxmlformats.org/officeDocument/2006/relationships/image" Target="../media/image19.jpg"/><Relationship Id="rId5" Type="http://schemas.openxmlformats.org/officeDocument/2006/relationships/image" Target="../media/image23.jpeg"/><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EIR7DDeXDpo"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5.xml"/><Relationship Id="rId7" Type="http://schemas.openxmlformats.org/officeDocument/2006/relationships/slide" Target="slide26.xml"/><Relationship Id="rId2" Type="http://schemas.openxmlformats.org/officeDocument/2006/relationships/slideLayout" Target="../slideLayouts/slideLayout7.xml"/><Relationship Id="rId1" Type="http://schemas.openxmlformats.org/officeDocument/2006/relationships/video" Target="https://www.youtube.com/embed/fmcc8ZDna2o" TargetMode="External"/><Relationship Id="rId6" Type="http://schemas.openxmlformats.org/officeDocument/2006/relationships/image" Target="../media/image19.jpg"/><Relationship Id="rId5" Type="http://schemas.openxmlformats.org/officeDocument/2006/relationships/image" Target="../media/image23.jpeg"/><Relationship Id="rId4" Type="http://schemas.openxmlformats.org/officeDocument/2006/relationships/image" Target="../media/image27.jpg"/></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5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8.jpeg"/><Relationship Id="rId7" Type="http://schemas.openxmlformats.org/officeDocument/2006/relationships/image" Target="../media/image19.jp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4.xml"/><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lUmjDkx2VPU"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ptmZdQGetuw"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6DnU0ylRVJY"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6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23.jpeg"/><Relationship Id="rId7" Type="http://schemas.openxmlformats.org/officeDocument/2006/relationships/image" Target="../media/image19.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ideo" Target="https://www.youtube.com/embed/tFYWXq_MfY0"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https://www.youtube.com/embed/kKbUJ0LmRxA"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OblIcQhbxfA" TargetMode="External"/><Relationship Id="rId6" Type="http://schemas.openxmlformats.org/officeDocument/2006/relationships/slide" Target="slide26.xml"/><Relationship Id="rId5" Type="http://schemas.openxmlformats.org/officeDocument/2006/relationships/image" Target="../media/image19.jpg"/><Relationship Id="rId4" Type="http://schemas.openxmlformats.org/officeDocument/2006/relationships/image" Target="../media/image23.jpeg"/></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7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9.jpg"/></Relationships>
</file>

<file path=ppt/slides/_rels/slide7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7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slide" Target="slide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18/10/relationships/comments" Target="NULL"/><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hyperlink" Target="http://www.cpwr.com/research/training-and-awareness-programs-from-research-foundations-for-safety-leaders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772" y="2479448"/>
            <a:ext cx="1710256" cy="2011680"/>
          </a:xfrm>
          <a:prstGeom prst="rect">
            <a:avLst/>
          </a:prstGeom>
        </p:spPr>
      </p:pic>
      <p:pic>
        <p:nvPicPr>
          <p:cNvPr id="25" name="Picture 24"/>
          <p:cNvPicPr>
            <a:picLocks noChangeAspect="1"/>
          </p:cNvPicPr>
          <p:nvPr/>
        </p:nvPicPr>
        <p:blipFill>
          <a:blip r:embed="rId4"/>
          <a:stretch>
            <a:fillRect/>
          </a:stretch>
        </p:blipFill>
        <p:spPr>
          <a:xfrm>
            <a:off x="3771127" y="2479448"/>
            <a:ext cx="1709928" cy="2011854"/>
          </a:xfrm>
          <a:prstGeom prst="rect">
            <a:avLst/>
          </a:prstGeom>
        </p:spPr>
      </p:pic>
      <p:pic>
        <p:nvPicPr>
          <p:cNvPr id="32" name="Picture 31"/>
          <p:cNvPicPr>
            <a:picLocks noChangeAspect="1"/>
          </p:cNvPicPr>
          <p:nvPr/>
        </p:nvPicPr>
        <p:blipFill>
          <a:blip r:embed="rId5"/>
          <a:stretch>
            <a:fillRect/>
          </a:stretch>
        </p:blipFill>
        <p:spPr>
          <a:xfrm>
            <a:off x="780153" y="2479448"/>
            <a:ext cx="1710256" cy="2011680"/>
          </a:xfrm>
          <a:prstGeom prst="rect">
            <a:avLst/>
          </a:prstGeom>
        </p:spPr>
      </p:pic>
      <p:pic>
        <p:nvPicPr>
          <p:cNvPr id="33" name="Picture 32"/>
          <p:cNvPicPr>
            <a:picLocks noChangeAspect="1"/>
          </p:cNvPicPr>
          <p:nvPr/>
        </p:nvPicPr>
        <p:blipFill>
          <a:blip r:embed="rId6"/>
          <a:stretch>
            <a:fillRect/>
          </a:stretch>
        </p:blipFill>
        <p:spPr>
          <a:xfrm>
            <a:off x="2260138" y="4668132"/>
            <a:ext cx="1709928" cy="2011680"/>
          </a:xfrm>
          <a:prstGeom prst="rect">
            <a:avLst/>
          </a:prstGeom>
        </p:spPr>
      </p:pic>
      <p:pic>
        <p:nvPicPr>
          <p:cNvPr id="34" name="Picture 33"/>
          <p:cNvPicPr>
            <a:picLocks noChangeAspect="1"/>
          </p:cNvPicPr>
          <p:nvPr/>
        </p:nvPicPr>
        <p:blipFill>
          <a:blip r:embed="rId7"/>
          <a:stretch>
            <a:fillRect/>
          </a:stretch>
        </p:blipFill>
        <p:spPr>
          <a:xfrm>
            <a:off x="5253340" y="4668132"/>
            <a:ext cx="1709928" cy="2011854"/>
          </a:xfrm>
          <a:prstGeom prst="rect">
            <a:avLst/>
          </a:prstGeom>
        </p:spPr>
      </p:pic>
    </p:spTree>
    <p:extLst>
      <p:ext uri="{BB962C8B-B14F-4D97-AF65-F5344CB8AC3E}">
        <p14:creationId xmlns:p14="http://schemas.microsoft.com/office/powerpoint/2010/main" val="3637715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33088" y="4316967"/>
            <a:ext cx="3856581" cy="2031325"/>
          </a:xfrm>
          <a:prstGeom prst="rect">
            <a:avLst/>
          </a:prstGeom>
          <a:noFill/>
          <a:ln>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anose="020B0604020202020204" pitchFamily="34" charset="0"/>
              <a:buChar char="•"/>
            </a:pPr>
            <a:r>
              <a:rPr lang="en-US" dirty="0" smtClean="0"/>
              <a:t>  </a:t>
            </a:r>
            <a:r>
              <a:rPr lang="en-US" dirty="0"/>
              <a:t>Disability</a:t>
            </a:r>
          </a:p>
          <a:p>
            <a:pPr>
              <a:buFont typeface="Arial" panose="020B0604020202020204" pitchFamily="34" charset="0"/>
              <a:buChar char="•"/>
            </a:pPr>
            <a:r>
              <a:rPr lang="en-US" dirty="0"/>
              <a:t> </a:t>
            </a:r>
            <a:r>
              <a:rPr lang="en-US" dirty="0" smtClean="0"/>
              <a:t> Shorter </a:t>
            </a:r>
            <a:r>
              <a:rPr lang="en-US" dirty="0"/>
              <a:t>life expectancy</a:t>
            </a:r>
          </a:p>
          <a:p>
            <a:pPr>
              <a:buFont typeface="Arial" panose="020B0604020202020204" pitchFamily="34" charset="0"/>
              <a:buChar char="•"/>
            </a:pPr>
            <a:r>
              <a:rPr lang="en-US" dirty="0"/>
              <a:t> </a:t>
            </a:r>
            <a:r>
              <a:rPr lang="en-US" dirty="0" smtClean="0"/>
              <a:t> Family </a:t>
            </a:r>
            <a:r>
              <a:rPr lang="en-US" dirty="0"/>
              <a:t>and co-worker suffering</a:t>
            </a:r>
          </a:p>
          <a:p>
            <a:pPr>
              <a:buFont typeface="Arial" panose="020B0604020202020204" pitchFamily="34" charset="0"/>
              <a:buChar char="•"/>
            </a:pPr>
            <a:r>
              <a:rPr lang="en-US" dirty="0"/>
              <a:t> </a:t>
            </a:r>
            <a:r>
              <a:rPr lang="en-US" dirty="0" smtClean="0"/>
              <a:t> Lost </a:t>
            </a:r>
            <a:r>
              <a:rPr lang="en-US" dirty="0"/>
              <a:t>productivity</a:t>
            </a:r>
          </a:p>
          <a:p>
            <a:pPr>
              <a:buFont typeface="Arial" panose="020B0604020202020204" pitchFamily="34" charset="0"/>
              <a:buChar char="•"/>
            </a:pPr>
            <a:r>
              <a:rPr lang="en-US" dirty="0"/>
              <a:t> </a:t>
            </a:r>
            <a:r>
              <a:rPr lang="en-US" dirty="0" smtClean="0"/>
              <a:t> Hiring </a:t>
            </a:r>
            <a:r>
              <a:rPr lang="en-US" dirty="0"/>
              <a:t>costs</a:t>
            </a:r>
          </a:p>
          <a:p>
            <a:pPr>
              <a:buFont typeface="Arial" panose="020B0604020202020204" pitchFamily="34" charset="0"/>
              <a:buChar char="•"/>
            </a:pPr>
            <a:r>
              <a:rPr lang="en-US" dirty="0"/>
              <a:t> </a:t>
            </a:r>
            <a:r>
              <a:rPr lang="en-US" dirty="0" smtClean="0"/>
              <a:t> Diminished </a:t>
            </a:r>
            <a:r>
              <a:rPr lang="en-US" dirty="0"/>
              <a:t>company reputation</a:t>
            </a:r>
          </a:p>
          <a:p>
            <a:pPr>
              <a:buFont typeface="Arial" panose="020B0604020202020204" pitchFamily="34" charset="0"/>
              <a:buChar char="•"/>
            </a:pPr>
            <a:r>
              <a:rPr lang="en-US" dirty="0"/>
              <a:t> </a:t>
            </a:r>
            <a:r>
              <a:rPr lang="en-US" dirty="0" smtClean="0"/>
              <a:t> Death</a:t>
            </a:r>
            <a:endParaRPr lang="en-US" dirty="0"/>
          </a:p>
        </p:txBody>
      </p:sp>
      <p:cxnSp>
        <p:nvCxnSpPr>
          <p:cNvPr id="9" name="Straight Arrow Connector 8"/>
          <p:cNvCxnSpPr/>
          <p:nvPr/>
        </p:nvCxnSpPr>
        <p:spPr>
          <a:xfrm flipH="1">
            <a:off x="3212017" y="5111952"/>
            <a:ext cx="15686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4" descr="http://integralmeditationasia.com/wp-content/uploads/2014/01/Underwater-Iceberg.jpg"/>
          <p:cNvPicPr>
            <a:picLocks noChangeAspect="1" noChangeArrowheads="1"/>
          </p:cNvPicPr>
          <p:nvPr/>
        </p:nvPicPr>
        <p:blipFill rotWithShape="1">
          <a:blip r:embed="rId3">
            <a:extLst>
              <a:ext uri="{28A0092B-C50C-407E-A947-70E740481C1C}">
                <a14:useLocalDpi xmlns:a14="http://schemas.microsoft.com/office/drawing/2010/main" val="0"/>
              </a:ext>
            </a:extLst>
          </a:blip>
          <a:srcRect b="6607"/>
          <a:stretch/>
        </p:blipFill>
        <p:spPr bwMode="auto">
          <a:xfrm>
            <a:off x="582295" y="2704328"/>
            <a:ext cx="258051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37780" y="1791729"/>
            <a:ext cx="8702690" cy="1143000"/>
          </a:xfrm>
        </p:spPr>
        <p:txBody>
          <a:bodyPr>
            <a:noAutofit/>
          </a:bodyPr>
          <a:lstStyle/>
          <a:p>
            <a:r>
              <a:rPr lang="en-US" sz="3500" b="1" dirty="0" smtClean="0">
                <a:solidFill>
                  <a:srgbClr val="FF0000"/>
                </a:solidFill>
              </a:rPr>
              <a:t>Indirect Costs </a:t>
            </a:r>
            <a:endParaRPr lang="en-US" sz="3500" b="1" dirty="0">
              <a:solidFill>
                <a:srgbClr val="FF0000"/>
              </a:solidFill>
            </a:endParaRPr>
          </a:p>
        </p:txBody>
      </p:sp>
    </p:spTree>
    <p:extLst>
      <p:ext uri="{BB962C8B-B14F-4D97-AF65-F5344CB8AC3E}">
        <p14:creationId xmlns:p14="http://schemas.microsoft.com/office/powerpoint/2010/main" val="19148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576" y="1791406"/>
            <a:ext cx="7456848" cy="1143000"/>
          </a:xfrm>
        </p:spPr>
        <p:txBody>
          <a:bodyPr>
            <a:normAutofit/>
          </a:bodyPr>
          <a:lstStyle/>
          <a:p>
            <a:r>
              <a:rPr lang="en-US" sz="3500" b="1" dirty="0" smtClean="0">
                <a:solidFill>
                  <a:srgbClr val="FF0000"/>
                </a:solidFill>
              </a:rPr>
              <a:t>Benefits of Effective Safety Leadership</a:t>
            </a:r>
            <a:endParaRPr lang="en-US" sz="3500" b="1" dirty="0">
              <a:solidFill>
                <a:srgbClr val="FF0000"/>
              </a:solidFill>
            </a:endParaRPr>
          </a:p>
        </p:txBody>
      </p:sp>
      <p:sp>
        <p:nvSpPr>
          <p:cNvPr id="3" name="Content Placeholder 2"/>
          <p:cNvSpPr>
            <a:spLocks noGrp="1"/>
          </p:cNvSpPr>
          <p:nvPr>
            <p:ph idx="1"/>
          </p:nvPr>
        </p:nvSpPr>
        <p:spPr>
          <a:xfrm>
            <a:off x="729481" y="3080711"/>
            <a:ext cx="3979679" cy="2359970"/>
          </a:xfrm>
        </p:spPr>
        <p:txBody>
          <a:bodyPr>
            <a:noAutofit/>
          </a:bodyPr>
          <a:lstStyle/>
          <a:p>
            <a:pPr lvl="0">
              <a:buClr>
                <a:srgbClr val="FF0000"/>
              </a:buClr>
            </a:pPr>
            <a:r>
              <a:rPr lang="en-US" sz="2500" dirty="0"/>
              <a:t>Increased morale </a:t>
            </a:r>
          </a:p>
          <a:p>
            <a:pPr lvl="0">
              <a:buClr>
                <a:srgbClr val="FF0000"/>
              </a:buClr>
            </a:pPr>
            <a:r>
              <a:rPr lang="en-US" sz="2500" dirty="0"/>
              <a:t>Increased </a:t>
            </a:r>
            <a:r>
              <a:rPr lang="en-US" sz="2500" dirty="0" smtClean="0"/>
              <a:t>teamwork</a:t>
            </a:r>
            <a:endParaRPr lang="en-US" sz="2500" dirty="0"/>
          </a:p>
          <a:p>
            <a:pPr lvl="0">
              <a:buClr>
                <a:srgbClr val="FF0000"/>
              </a:buClr>
            </a:pPr>
            <a:r>
              <a:rPr lang="en-US" sz="2500" dirty="0" smtClean="0"/>
              <a:t>Positive safety climate</a:t>
            </a:r>
          </a:p>
          <a:p>
            <a:pPr lvl="0">
              <a:buClr>
                <a:srgbClr val="FF0000"/>
              </a:buClr>
            </a:pPr>
            <a:r>
              <a:rPr lang="en-US" sz="2500" dirty="0" smtClean="0"/>
              <a:t>Reduced hazards</a:t>
            </a:r>
          </a:p>
          <a:p>
            <a:pPr lvl="0">
              <a:buClr>
                <a:srgbClr val="FF0000"/>
              </a:buClr>
            </a:pPr>
            <a:r>
              <a:rPr lang="en-US" sz="2500" dirty="0" smtClean="0"/>
              <a:t>Safer </a:t>
            </a:r>
            <a:r>
              <a:rPr lang="en-US" sz="2500" dirty="0"/>
              <a:t>work </a:t>
            </a:r>
            <a:r>
              <a:rPr lang="en-US" sz="2500" dirty="0" smtClean="0"/>
              <a:t>practices</a:t>
            </a:r>
          </a:p>
        </p:txBody>
      </p:sp>
      <p:sp>
        <p:nvSpPr>
          <p:cNvPr id="4" name="Content Placeholder 2"/>
          <p:cNvSpPr txBox="1">
            <a:spLocks/>
          </p:cNvSpPr>
          <p:nvPr/>
        </p:nvSpPr>
        <p:spPr>
          <a:xfrm>
            <a:off x="4800601" y="3084968"/>
            <a:ext cx="4299718" cy="23191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F0000"/>
              </a:buClr>
            </a:pPr>
            <a:r>
              <a:rPr lang="en-US" sz="2500" dirty="0" smtClean="0"/>
              <a:t>Fewer injuries and fatalities </a:t>
            </a:r>
          </a:p>
          <a:p>
            <a:pPr>
              <a:buClr>
                <a:srgbClr val="FF0000"/>
              </a:buClr>
            </a:pPr>
            <a:r>
              <a:rPr lang="en-US" sz="2500" dirty="0" smtClean="0"/>
              <a:t>Better business reputation</a:t>
            </a:r>
          </a:p>
          <a:p>
            <a:pPr>
              <a:buClr>
                <a:srgbClr val="FF0000"/>
              </a:buClr>
            </a:pPr>
            <a:r>
              <a:rPr lang="en-US" sz="2500" dirty="0" smtClean="0"/>
              <a:t>More productive and better quality</a:t>
            </a:r>
          </a:p>
          <a:p>
            <a:pPr>
              <a:buClr>
                <a:srgbClr val="FF0000"/>
              </a:buClr>
            </a:pPr>
            <a:r>
              <a:rPr lang="en-US" sz="2500" dirty="0" smtClean="0"/>
              <a:t>Others?</a:t>
            </a:r>
            <a:endParaRPr lang="en-US" sz="2500" dirty="0"/>
          </a:p>
        </p:txBody>
      </p:sp>
    </p:spTree>
    <p:extLst>
      <p:ext uri="{BB962C8B-B14F-4D97-AF65-F5344CB8AC3E}">
        <p14:creationId xmlns:p14="http://schemas.microsoft.com/office/powerpoint/2010/main" val="197433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5257"/>
            <a:ext cx="8229600" cy="1143000"/>
          </a:xfrm>
        </p:spPr>
        <p:txBody>
          <a:bodyPr>
            <a:normAutofit/>
          </a:bodyPr>
          <a:lstStyle/>
          <a:p>
            <a:r>
              <a:rPr lang="en-US" sz="3500" b="1" dirty="0" smtClean="0">
                <a:solidFill>
                  <a:srgbClr val="FF0000"/>
                </a:solidFill>
              </a:rPr>
              <a:t>Safety leader is defined as…</a:t>
            </a:r>
            <a:endParaRPr lang="en-US" sz="3500" b="1" dirty="0">
              <a:solidFill>
                <a:srgbClr val="FF0000"/>
              </a:solidFill>
            </a:endParaRPr>
          </a:p>
        </p:txBody>
      </p:sp>
      <p:sp>
        <p:nvSpPr>
          <p:cNvPr id="3" name="Content Placeholder 2"/>
          <p:cNvSpPr>
            <a:spLocks noGrp="1"/>
          </p:cNvSpPr>
          <p:nvPr>
            <p:ph idx="1"/>
          </p:nvPr>
        </p:nvSpPr>
        <p:spPr>
          <a:xfrm>
            <a:off x="1094379" y="3068104"/>
            <a:ext cx="6955243" cy="2163967"/>
          </a:xfrm>
        </p:spPr>
        <p:txBody>
          <a:bodyPr>
            <a:normAutofit lnSpcReduction="10000"/>
          </a:bodyPr>
          <a:lstStyle/>
          <a:p>
            <a:pPr marL="0" indent="0">
              <a:lnSpc>
                <a:spcPct val="114000"/>
              </a:lnSpc>
              <a:buNone/>
            </a:pPr>
            <a:r>
              <a:rPr lang="en-US" sz="2500" dirty="0"/>
              <a:t>A person </a:t>
            </a:r>
            <a:r>
              <a:rPr lang="en-US" sz="2500" dirty="0" smtClean="0"/>
              <a:t>who has the </a:t>
            </a:r>
            <a:r>
              <a:rPr lang="en-US" sz="2500" b="1" u="sng" dirty="0" smtClean="0"/>
              <a:t>courage</a:t>
            </a:r>
            <a:r>
              <a:rPr lang="en-US" sz="2500" dirty="0" smtClean="0"/>
              <a:t> to demonstrate </a:t>
            </a:r>
            <a:r>
              <a:rPr lang="en-US" sz="2500" dirty="0"/>
              <a:t>that s/he values safety by working and communicating with team members to identify and limit hazardous situations even in the presence of other job pressures such as scheduling and </a:t>
            </a:r>
            <a:r>
              <a:rPr lang="en-US" sz="2500" dirty="0" smtClean="0"/>
              <a:t>costs. </a:t>
            </a:r>
            <a:endParaRPr lang="en-US" sz="2500" dirty="0"/>
          </a:p>
        </p:txBody>
      </p:sp>
    </p:spTree>
    <p:extLst>
      <p:ext uri="{BB962C8B-B14F-4D97-AF65-F5344CB8AC3E}">
        <p14:creationId xmlns:p14="http://schemas.microsoft.com/office/powerpoint/2010/main" val="16248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328"/>
            <a:ext cx="8229600" cy="858908"/>
          </a:xfrm>
        </p:spPr>
        <p:txBody>
          <a:bodyPr>
            <a:normAutofit/>
          </a:bodyPr>
          <a:lstStyle/>
          <a:p>
            <a:r>
              <a:rPr lang="en-US" sz="3500" b="1" dirty="0" smtClean="0">
                <a:solidFill>
                  <a:srgbClr val="FF0000"/>
                </a:solidFill>
              </a:rPr>
              <a:t>Safety Leadership</a:t>
            </a:r>
            <a:r>
              <a:rPr lang="en-US" sz="3500" dirty="0" smtClean="0">
                <a:solidFill>
                  <a:srgbClr val="FF0000"/>
                </a:solidFill>
              </a:rPr>
              <a:t> </a:t>
            </a:r>
            <a:r>
              <a:rPr lang="en-US" sz="3500" b="1" dirty="0" smtClean="0">
                <a:solidFill>
                  <a:srgbClr val="FF0000"/>
                </a:solidFill>
              </a:rPr>
              <a:t>Skills</a:t>
            </a:r>
            <a:endParaRPr lang="en-US" sz="3500" b="1" i="1" dirty="0">
              <a:solidFill>
                <a:srgbClr val="FF0000"/>
              </a:solidFill>
            </a:endParaRPr>
          </a:p>
        </p:txBody>
      </p:sp>
      <p:sp>
        <p:nvSpPr>
          <p:cNvPr id="10" name="Rectangle 9"/>
          <p:cNvSpPr/>
          <p:nvPr/>
        </p:nvSpPr>
        <p:spPr>
          <a:xfrm>
            <a:off x="695528" y="2544904"/>
            <a:ext cx="7752944" cy="3939540"/>
          </a:xfrm>
          <a:prstGeom prst="rect">
            <a:avLst/>
          </a:prstGeom>
          <a:ln>
            <a:solidFill>
              <a:schemeClr val="tx1"/>
            </a:solidFill>
          </a:ln>
        </p:spPr>
        <p:txBody>
          <a:bodyPr wrap="square">
            <a:spAutoFit/>
          </a:bodyPr>
          <a:lstStyle/>
          <a:p>
            <a:pPr>
              <a:spcAft>
                <a:spcPts val="1800"/>
              </a:spcAft>
            </a:pPr>
            <a:r>
              <a:rPr lang="en-US" sz="2500" dirty="0" smtClean="0"/>
              <a:t>Leads </a:t>
            </a:r>
            <a:r>
              <a:rPr lang="en-US" sz="2500" dirty="0"/>
              <a:t>by example</a:t>
            </a:r>
          </a:p>
          <a:p>
            <a:pPr>
              <a:spcAft>
                <a:spcPts val="1800"/>
              </a:spcAft>
            </a:pPr>
            <a:r>
              <a:rPr lang="en-US" sz="2500" dirty="0" smtClean="0"/>
              <a:t>Engages and empowers team </a:t>
            </a:r>
            <a:r>
              <a:rPr lang="en-US" sz="2500" dirty="0"/>
              <a:t>members</a:t>
            </a:r>
          </a:p>
          <a:p>
            <a:pPr>
              <a:spcAft>
                <a:spcPts val="1800"/>
              </a:spcAft>
            </a:pPr>
            <a:r>
              <a:rPr lang="en-US" sz="2500" dirty="0" smtClean="0"/>
              <a:t>Actively listens</a:t>
            </a:r>
          </a:p>
          <a:p>
            <a:pPr>
              <a:spcAft>
                <a:spcPts val="1800"/>
              </a:spcAft>
            </a:pPr>
            <a:r>
              <a:rPr lang="en-US" sz="2500" dirty="0"/>
              <a:t>Practices 3</a:t>
            </a:r>
            <a:r>
              <a:rPr lang="en-US" sz="2500" dirty="0" smtClean="0"/>
              <a:t>-way communication</a:t>
            </a:r>
            <a:endParaRPr lang="en-US" sz="2500" dirty="0"/>
          </a:p>
          <a:p>
            <a:pPr>
              <a:spcAft>
                <a:spcPts val="1800"/>
              </a:spcAft>
            </a:pPr>
            <a:r>
              <a:rPr lang="en-US" sz="2500" dirty="0" smtClean="0"/>
              <a:t>Develops </a:t>
            </a:r>
            <a:r>
              <a:rPr lang="en-US" sz="2500" dirty="0"/>
              <a:t>team members through teaching, coaching</a:t>
            </a:r>
            <a:r>
              <a:rPr lang="en-US" sz="2500" dirty="0" smtClean="0"/>
              <a:t>, &amp; feedback</a:t>
            </a:r>
            <a:endParaRPr lang="en-US" sz="2500" dirty="0"/>
          </a:p>
          <a:p>
            <a:pPr>
              <a:spcAft>
                <a:spcPts val="1800"/>
              </a:spcAft>
            </a:pPr>
            <a:r>
              <a:rPr lang="en-US" sz="2500" dirty="0" smtClean="0"/>
              <a:t>Recognizes </a:t>
            </a:r>
            <a:r>
              <a:rPr lang="en-US" sz="2500" dirty="0"/>
              <a:t>team members for a job well </a:t>
            </a:r>
            <a:r>
              <a:rPr lang="en-US" sz="2500" dirty="0" smtClean="0"/>
              <a:t>done</a:t>
            </a:r>
          </a:p>
        </p:txBody>
      </p:sp>
    </p:spTree>
    <p:extLst>
      <p:ext uri="{BB962C8B-B14F-4D97-AF65-F5344CB8AC3E}">
        <p14:creationId xmlns:p14="http://schemas.microsoft.com/office/powerpoint/2010/main" val="2680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79149" y="1588462"/>
            <a:ext cx="4385703" cy="1046230"/>
          </a:xfrm>
        </p:spPr>
        <p:txBody>
          <a:bodyPr>
            <a:noAutofit/>
          </a:bodyPr>
          <a:lstStyle/>
          <a:p>
            <a:r>
              <a:rPr lang="en-US" sz="3500" b="1" dirty="0">
                <a:solidFill>
                  <a:srgbClr val="FF0000"/>
                </a:solidFill>
              </a:rPr>
              <a:t>How </a:t>
            </a:r>
            <a:r>
              <a:rPr lang="en-US" sz="3500" b="1" dirty="0" smtClean="0">
                <a:solidFill>
                  <a:srgbClr val="FF0000"/>
                </a:solidFill>
              </a:rPr>
              <a:t>to </a:t>
            </a:r>
            <a:br>
              <a:rPr lang="en-US" sz="3500" b="1" dirty="0" smtClean="0">
                <a:solidFill>
                  <a:srgbClr val="FF0000"/>
                </a:solidFill>
              </a:rPr>
            </a:br>
            <a:r>
              <a:rPr lang="en-US" sz="3500" dirty="0" smtClean="0">
                <a:solidFill>
                  <a:srgbClr val="FF0000"/>
                </a:solidFill>
              </a:rPr>
              <a:t>Lead </a:t>
            </a:r>
            <a:r>
              <a:rPr lang="en-US" sz="3500" dirty="0">
                <a:solidFill>
                  <a:srgbClr val="FF0000"/>
                </a:solidFill>
              </a:rPr>
              <a:t>by E</a:t>
            </a:r>
            <a:r>
              <a:rPr lang="en-US" sz="3500" dirty="0" smtClean="0">
                <a:solidFill>
                  <a:srgbClr val="FF0000"/>
                </a:solidFill>
              </a:rPr>
              <a:t>xample</a:t>
            </a:r>
            <a:endParaRPr lang="en-US" sz="3500" b="1" dirty="0">
              <a:solidFill>
                <a:srgbClr val="FF0000"/>
              </a:solidFill>
            </a:endParaRPr>
          </a:p>
        </p:txBody>
      </p:sp>
      <p:sp>
        <p:nvSpPr>
          <p:cNvPr id="7" name="Content Placeholder 2"/>
          <p:cNvSpPr>
            <a:spLocks noGrp="1"/>
          </p:cNvSpPr>
          <p:nvPr>
            <p:ph idx="1"/>
          </p:nvPr>
        </p:nvSpPr>
        <p:spPr>
          <a:xfrm>
            <a:off x="885008" y="2779780"/>
            <a:ext cx="7373984" cy="3240999"/>
          </a:xfrm>
        </p:spPr>
        <p:txBody>
          <a:bodyPr>
            <a:noAutofit/>
          </a:bodyPr>
          <a:lstStyle/>
          <a:p>
            <a:pPr lvl="0">
              <a:spcBef>
                <a:spcPts val="0"/>
              </a:spcBef>
              <a:spcAft>
                <a:spcPts val="1200"/>
              </a:spcAft>
              <a:buClr>
                <a:srgbClr val="FF0000"/>
              </a:buClr>
            </a:pPr>
            <a:r>
              <a:rPr lang="en-US" sz="2500" dirty="0" smtClean="0"/>
              <a:t>Have a positive attitude about safety</a:t>
            </a:r>
          </a:p>
          <a:p>
            <a:pPr lvl="0">
              <a:spcBef>
                <a:spcPts val="0"/>
              </a:spcBef>
              <a:spcAft>
                <a:spcPts val="1200"/>
              </a:spcAft>
              <a:buClr>
                <a:srgbClr val="FF0000"/>
              </a:buClr>
            </a:pPr>
            <a:r>
              <a:rPr lang="en-US" sz="2500" dirty="0" smtClean="0"/>
              <a:t>Establish safety as a core value</a:t>
            </a:r>
          </a:p>
          <a:p>
            <a:pPr lvl="0">
              <a:spcBef>
                <a:spcPts val="0"/>
              </a:spcBef>
              <a:spcAft>
                <a:spcPts val="1200"/>
              </a:spcAft>
              <a:buClr>
                <a:srgbClr val="FF0000"/>
              </a:buClr>
            </a:pPr>
            <a:r>
              <a:rPr lang="en-US" sz="2500" dirty="0" smtClean="0"/>
              <a:t>Set high expectations for safety</a:t>
            </a:r>
          </a:p>
          <a:p>
            <a:pPr lvl="0">
              <a:spcBef>
                <a:spcPts val="0"/>
              </a:spcBef>
              <a:spcAft>
                <a:spcPts val="1200"/>
              </a:spcAft>
              <a:buClr>
                <a:srgbClr val="FF0000"/>
              </a:buClr>
            </a:pPr>
            <a:r>
              <a:rPr lang="en-US" sz="2500" dirty="0" smtClean="0"/>
              <a:t>Share  </a:t>
            </a:r>
            <a:r>
              <a:rPr lang="en-US" sz="2500" dirty="0"/>
              <a:t>safety vision with the team </a:t>
            </a:r>
            <a:endParaRPr lang="en-US" sz="2500" dirty="0" smtClean="0"/>
          </a:p>
          <a:p>
            <a:pPr lvl="0">
              <a:spcBef>
                <a:spcPts val="0"/>
              </a:spcBef>
              <a:spcAft>
                <a:spcPts val="1200"/>
              </a:spcAft>
              <a:buClr>
                <a:srgbClr val="FF0000"/>
              </a:buClr>
            </a:pPr>
            <a:r>
              <a:rPr lang="en-US" sz="2500" dirty="0" smtClean="0"/>
              <a:t>“Walk </a:t>
            </a:r>
            <a:r>
              <a:rPr lang="en-US" sz="2500" dirty="0"/>
              <a:t>the talk</a:t>
            </a:r>
            <a:r>
              <a:rPr lang="en-US" sz="2500" dirty="0" smtClean="0"/>
              <a:t>”</a:t>
            </a:r>
            <a:endParaRPr lang="en-US" sz="2500" dirty="0"/>
          </a:p>
          <a:p>
            <a:pPr lvl="0">
              <a:spcBef>
                <a:spcPts val="0"/>
              </a:spcBef>
              <a:spcAft>
                <a:spcPts val="1200"/>
              </a:spcAft>
              <a:buClr>
                <a:srgbClr val="FF0000"/>
              </a:buClr>
            </a:pPr>
            <a:r>
              <a:rPr lang="en-US" sz="2500" dirty="0" smtClean="0"/>
              <a:t>Reinforce </a:t>
            </a:r>
            <a:r>
              <a:rPr lang="en-US" sz="2500" dirty="0"/>
              <a:t>the idea that </a:t>
            </a:r>
            <a:r>
              <a:rPr lang="en-US" sz="2500" b="1" i="1" dirty="0"/>
              <a:t>everyone owns </a:t>
            </a:r>
            <a:r>
              <a:rPr lang="en-US" sz="2500" b="1" i="1" dirty="0" smtClean="0"/>
              <a:t>safety</a:t>
            </a:r>
          </a:p>
          <a:p>
            <a:pPr lvl="0">
              <a:spcBef>
                <a:spcPts val="0"/>
              </a:spcBef>
              <a:spcAft>
                <a:spcPts val="1200"/>
              </a:spcAft>
              <a:buClr>
                <a:srgbClr val="FF0000"/>
              </a:buClr>
            </a:pPr>
            <a:r>
              <a:rPr lang="en-US" sz="2500" dirty="0" smtClean="0"/>
              <a:t>Lead up!</a:t>
            </a:r>
          </a:p>
        </p:txBody>
      </p:sp>
      <p:pic>
        <p:nvPicPr>
          <p:cNvPr id="8" name="Picture 4" descr="http://www.turnerconstruction.com/Files/GetSharepointImage?url=%2FRich%2520Text%2520Images%2FCanon_People045_1484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33" y="1570658"/>
            <a:ext cx="1591867" cy="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7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39013" y="2783081"/>
            <a:ext cx="8065975" cy="4124368"/>
          </a:xfrm>
        </p:spPr>
        <p:txBody>
          <a:bodyPr>
            <a:noAutofit/>
          </a:bodyPr>
          <a:lstStyle/>
          <a:p>
            <a:pPr>
              <a:spcBef>
                <a:spcPts val="0"/>
              </a:spcBef>
              <a:spcAft>
                <a:spcPts val="1200"/>
              </a:spcAft>
              <a:buClr>
                <a:srgbClr val="FF0000"/>
              </a:buClr>
            </a:pPr>
            <a:r>
              <a:rPr lang="en-US" sz="2500" dirty="0"/>
              <a:t>Explain why safety </a:t>
            </a:r>
            <a:r>
              <a:rPr lang="en-US" sz="2500" dirty="0" smtClean="0"/>
              <a:t>is critical </a:t>
            </a:r>
            <a:r>
              <a:rPr lang="en-US" sz="2500" dirty="0"/>
              <a:t>to getting the job done</a:t>
            </a:r>
          </a:p>
          <a:p>
            <a:pPr lvl="0">
              <a:spcBef>
                <a:spcPts val="0"/>
              </a:spcBef>
              <a:spcAft>
                <a:spcPts val="1200"/>
              </a:spcAft>
              <a:buClr>
                <a:srgbClr val="FF0000"/>
              </a:buClr>
            </a:pPr>
            <a:r>
              <a:rPr lang="en-US" sz="2500" dirty="0" smtClean="0"/>
              <a:t>Engage </a:t>
            </a:r>
            <a:r>
              <a:rPr lang="en-US" sz="2500" dirty="0"/>
              <a:t>team members in safety decision-</a:t>
            </a:r>
            <a:r>
              <a:rPr lang="en-US" sz="2500" dirty="0" smtClean="0"/>
              <a:t>making </a:t>
            </a:r>
            <a:endParaRPr lang="en-US" sz="2500" dirty="0"/>
          </a:p>
          <a:p>
            <a:pPr lvl="0">
              <a:spcBef>
                <a:spcPts val="0"/>
              </a:spcBef>
              <a:spcAft>
                <a:spcPts val="1200"/>
              </a:spcAft>
              <a:buClr>
                <a:srgbClr val="FF0000"/>
              </a:buClr>
            </a:pPr>
            <a:r>
              <a:rPr lang="en-US" sz="2500" dirty="0" smtClean="0"/>
              <a:t>Conduct </a:t>
            </a:r>
            <a:r>
              <a:rPr lang="en-US" sz="2500" dirty="0"/>
              <a:t>daily morning safety huddles and joint worker-management walk-arounds throughout the </a:t>
            </a:r>
            <a:r>
              <a:rPr lang="en-US" sz="2500" dirty="0" smtClean="0"/>
              <a:t>workday</a:t>
            </a:r>
            <a:endParaRPr lang="en-US" sz="2500" dirty="0"/>
          </a:p>
          <a:p>
            <a:pPr lvl="0">
              <a:spcBef>
                <a:spcPts val="0"/>
              </a:spcBef>
              <a:spcAft>
                <a:spcPts val="1200"/>
              </a:spcAft>
              <a:buClr>
                <a:srgbClr val="FF0000"/>
              </a:buClr>
            </a:pPr>
            <a:r>
              <a:rPr lang="en-US" sz="2500" dirty="0" smtClean="0"/>
              <a:t>Empower team </a:t>
            </a:r>
            <a:r>
              <a:rPr lang="en-US" sz="2500" dirty="0"/>
              <a:t>members </a:t>
            </a:r>
            <a:r>
              <a:rPr lang="en-US" sz="2500" dirty="0" smtClean="0"/>
              <a:t>to</a:t>
            </a:r>
          </a:p>
          <a:p>
            <a:pPr lvl="1">
              <a:spcBef>
                <a:spcPts val="0"/>
              </a:spcBef>
              <a:spcAft>
                <a:spcPts val="1200"/>
              </a:spcAft>
              <a:buClr>
                <a:srgbClr val="FF0000"/>
              </a:buClr>
            </a:pPr>
            <a:r>
              <a:rPr lang="en-US" sz="2500" dirty="0" smtClean="0"/>
              <a:t>Report safety </a:t>
            </a:r>
            <a:r>
              <a:rPr lang="en-US" sz="2500" dirty="0"/>
              <a:t>concerns</a:t>
            </a:r>
            <a:r>
              <a:rPr lang="en-US" sz="2500" dirty="0" smtClean="0"/>
              <a:t>, injuries, &amp; near misses </a:t>
            </a:r>
          </a:p>
          <a:p>
            <a:pPr lvl="1">
              <a:spcBef>
                <a:spcPts val="0"/>
              </a:spcBef>
              <a:spcAft>
                <a:spcPts val="1200"/>
              </a:spcAft>
              <a:buClr>
                <a:srgbClr val="FF0000"/>
              </a:buClr>
            </a:pPr>
            <a:r>
              <a:rPr lang="en-US" sz="2500" dirty="0" smtClean="0"/>
              <a:t>Report or fix hazards or unsafe situations</a:t>
            </a:r>
          </a:p>
          <a:p>
            <a:pPr lvl="1">
              <a:spcBef>
                <a:spcPts val="0"/>
              </a:spcBef>
              <a:spcAft>
                <a:spcPts val="1200"/>
              </a:spcAft>
              <a:buClr>
                <a:srgbClr val="FF0000"/>
              </a:buClr>
            </a:pPr>
            <a:endParaRPr lang="en-US" sz="2500" dirty="0"/>
          </a:p>
        </p:txBody>
      </p:sp>
      <p:sp>
        <p:nvSpPr>
          <p:cNvPr id="7" name="Title 1"/>
          <p:cNvSpPr>
            <a:spLocks noGrp="1"/>
          </p:cNvSpPr>
          <p:nvPr>
            <p:ph type="title"/>
          </p:nvPr>
        </p:nvSpPr>
        <p:spPr>
          <a:xfrm>
            <a:off x="-104930" y="1591056"/>
            <a:ext cx="9372600" cy="1046230"/>
          </a:xfrm>
        </p:spPr>
        <p:txBody>
          <a:bodyPr>
            <a:noAutofit/>
          </a:bodyPr>
          <a:lstStyle/>
          <a:p>
            <a:r>
              <a:rPr lang="en-US" sz="3500" b="1" dirty="0">
                <a:solidFill>
                  <a:srgbClr val="FF0000"/>
                </a:solidFill>
              </a:rPr>
              <a:t>How </a:t>
            </a:r>
            <a:r>
              <a:rPr lang="en-US" sz="3500" b="1" dirty="0" smtClean="0">
                <a:solidFill>
                  <a:srgbClr val="FF0000"/>
                </a:solidFill>
              </a:rPr>
              <a:t>to </a:t>
            </a:r>
            <a:br>
              <a:rPr lang="en-US" sz="3500" b="1" dirty="0" smtClean="0">
                <a:solidFill>
                  <a:srgbClr val="FF0000"/>
                </a:solidFill>
              </a:rPr>
            </a:br>
            <a:r>
              <a:rPr lang="en-US" sz="3500" dirty="0" smtClean="0">
                <a:solidFill>
                  <a:srgbClr val="FF0000"/>
                </a:solidFill>
              </a:rPr>
              <a:t>Engage and Empower Team Members</a:t>
            </a:r>
            <a:endParaRPr lang="en-US" sz="3500" b="1" dirty="0">
              <a:solidFill>
                <a:srgbClr val="FF0000"/>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7437586" y="5494390"/>
            <a:ext cx="1587368" cy="1051323"/>
          </a:xfrm>
          <a:prstGeom prst="rect">
            <a:avLst/>
          </a:prstGeom>
          <a:noFill/>
          <a:ln>
            <a:noFill/>
          </a:ln>
        </p:spPr>
      </p:pic>
    </p:spTree>
    <p:extLst>
      <p:ext uri="{BB962C8B-B14F-4D97-AF65-F5344CB8AC3E}">
        <p14:creationId xmlns:p14="http://schemas.microsoft.com/office/powerpoint/2010/main" val="32794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1169670" y="2931392"/>
            <a:ext cx="6804660" cy="3352800"/>
          </a:xfrm>
        </p:spPr>
        <p:txBody>
          <a:bodyPr>
            <a:noAutofit/>
          </a:bodyPr>
          <a:lstStyle/>
          <a:p>
            <a:pPr lvl="0">
              <a:spcBef>
                <a:spcPts val="0"/>
              </a:spcBef>
              <a:spcAft>
                <a:spcPts val="400"/>
              </a:spcAft>
              <a:buClr>
                <a:srgbClr val="FF0000"/>
              </a:buClr>
            </a:pPr>
            <a:r>
              <a:rPr lang="en-US" sz="2500" dirty="0" smtClean="0"/>
              <a:t>Treat </a:t>
            </a:r>
            <a:r>
              <a:rPr lang="en-US" sz="2500" dirty="0"/>
              <a:t>team members with respect </a:t>
            </a:r>
            <a:r>
              <a:rPr lang="en-US" sz="2500" dirty="0" smtClean="0"/>
              <a:t>when they are speaking</a:t>
            </a:r>
          </a:p>
          <a:p>
            <a:pPr>
              <a:spcBef>
                <a:spcPts val="0"/>
              </a:spcBef>
              <a:spcAft>
                <a:spcPts val="400"/>
              </a:spcAft>
              <a:buClr>
                <a:srgbClr val="FF0000"/>
              </a:buClr>
            </a:pPr>
            <a:r>
              <a:rPr lang="en-US" sz="2500" dirty="0" smtClean="0"/>
              <a:t>Pay </a:t>
            </a:r>
            <a:r>
              <a:rPr lang="en-US" sz="2500" dirty="0"/>
              <a:t>attention to </a:t>
            </a:r>
            <a:r>
              <a:rPr lang="en-US" sz="2500" dirty="0" smtClean="0"/>
              <a:t>non-verbal cues such as body language and eye contact</a:t>
            </a:r>
          </a:p>
          <a:p>
            <a:pPr>
              <a:spcBef>
                <a:spcPts val="0"/>
              </a:spcBef>
              <a:spcAft>
                <a:spcPts val="400"/>
              </a:spcAft>
              <a:buClr>
                <a:srgbClr val="FF0000"/>
              </a:buClr>
            </a:pPr>
            <a:r>
              <a:rPr lang="en-US" sz="2500" dirty="0" smtClean="0"/>
              <a:t>Listen </a:t>
            </a:r>
            <a:r>
              <a:rPr lang="en-US" sz="2500" dirty="0"/>
              <a:t>to </a:t>
            </a:r>
            <a:r>
              <a:rPr lang="en-US" sz="2500" b="1" dirty="0"/>
              <a:t>hear</a:t>
            </a:r>
            <a:r>
              <a:rPr lang="en-US" sz="2500" dirty="0"/>
              <a:t> what </a:t>
            </a:r>
            <a:r>
              <a:rPr lang="en-US" sz="2500" dirty="0" smtClean="0"/>
              <a:t>is being said vs. to </a:t>
            </a:r>
            <a:r>
              <a:rPr lang="en-US" sz="2500" dirty="0"/>
              <a:t>come up with a response. </a:t>
            </a:r>
          </a:p>
          <a:p>
            <a:pPr lvl="0">
              <a:spcBef>
                <a:spcPts val="0"/>
              </a:spcBef>
              <a:spcAft>
                <a:spcPts val="400"/>
              </a:spcAft>
              <a:buClr>
                <a:srgbClr val="FF0000"/>
              </a:buClr>
            </a:pPr>
            <a:r>
              <a:rPr lang="en-US" sz="2500" dirty="0" smtClean="0"/>
              <a:t>Ask </a:t>
            </a:r>
            <a:r>
              <a:rPr lang="en-US" sz="2500" dirty="0"/>
              <a:t>clarifying </a:t>
            </a:r>
            <a:r>
              <a:rPr lang="en-US" sz="2500" dirty="0" smtClean="0"/>
              <a:t>questions</a:t>
            </a:r>
          </a:p>
        </p:txBody>
      </p:sp>
      <p:sp>
        <p:nvSpPr>
          <p:cNvPr id="15" name="Title 1"/>
          <p:cNvSpPr>
            <a:spLocks noGrp="1"/>
          </p:cNvSpPr>
          <p:nvPr>
            <p:ph type="title"/>
          </p:nvPr>
        </p:nvSpPr>
        <p:spPr>
          <a:xfrm>
            <a:off x="1123950" y="1353448"/>
            <a:ext cx="6896100" cy="1515216"/>
          </a:xfrm>
        </p:spPr>
        <p:txBody>
          <a:bodyPr>
            <a:noAutofit/>
          </a:bodyPr>
          <a:lstStyle/>
          <a:p>
            <a:r>
              <a:rPr lang="en-US" sz="3500" b="1" dirty="0">
                <a:solidFill>
                  <a:srgbClr val="FF0000"/>
                </a:solidFill>
              </a:rPr>
              <a:t>How </a:t>
            </a:r>
            <a:r>
              <a:rPr lang="en-US" sz="3500" b="1" dirty="0" smtClean="0">
                <a:solidFill>
                  <a:srgbClr val="FF0000"/>
                </a:solidFill>
              </a:rPr>
              <a:t>to </a:t>
            </a:r>
            <a:br>
              <a:rPr lang="en-US" sz="3500" b="1" dirty="0" smtClean="0">
                <a:solidFill>
                  <a:srgbClr val="FF0000"/>
                </a:solidFill>
              </a:rPr>
            </a:br>
            <a:r>
              <a:rPr lang="en-US" sz="3500" dirty="0">
                <a:solidFill>
                  <a:srgbClr val="FF0000"/>
                </a:solidFill>
              </a:rPr>
              <a:t>Actively </a:t>
            </a:r>
            <a:r>
              <a:rPr lang="en-US" sz="3500" dirty="0" smtClean="0">
                <a:solidFill>
                  <a:srgbClr val="FF0000"/>
                </a:solidFill>
              </a:rPr>
              <a:t>listen</a:t>
            </a:r>
            <a:endParaRPr lang="en-US" sz="3500" dirty="0">
              <a:solidFill>
                <a:srgbClr val="FF0000"/>
              </a:solidFill>
            </a:endParaRPr>
          </a:p>
        </p:txBody>
      </p:sp>
      <p:pic>
        <p:nvPicPr>
          <p:cNvPr id="16"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16" y="1535381"/>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57300" y="2903278"/>
            <a:ext cx="6629400" cy="2046514"/>
          </a:xfrm>
        </p:spPr>
        <p:txBody>
          <a:bodyPr>
            <a:noAutofit/>
          </a:bodyPr>
          <a:lstStyle/>
          <a:p>
            <a:pPr lvl="0">
              <a:spcBef>
                <a:spcPts val="0"/>
              </a:spcBef>
              <a:spcAft>
                <a:spcPts val="400"/>
              </a:spcAft>
              <a:buClr>
                <a:srgbClr val="FF0000"/>
              </a:buClr>
            </a:pPr>
            <a:r>
              <a:rPr lang="en-US" sz="2500" dirty="0" smtClean="0"/>
              <a:t>Make sure you have listener’s attention</a:t>
            </a:r>
          </a:p>
          <a:p>
            <a:pPr lvl="0">
              <a:spcBef>
                <a:spcPts val="0"/>
              </a:spcBef>
              <a:spcAft>
                <a:spcPts val="400"/>
              </a:spcAft>
              <a:buClr>
                <a:srgbClr val="FF0000"/>
              </a:buClr>
            </a:pPr>
            <a:r>
              <a:rPr lang="en-US" sz="2500" dirty="0" smtClean="0"/>
              <a:t>Be direct and concise </a:t>
            </a:r>
          </a:p>
          <a:p>
            <a:pPr lvl="0">
              <a:spcBef>
                <a:spcPts val="0"/>
              </a:spcBef>
              <a:spcAft>
                <a:spcPts val="400"/>
              </a:spcAft>
              <a:buClr>
                <a:srgbClr val="FF0000"/>
              </a:buClr>
            </a:pPr>
            <a:r>
              <a:rPr lang="en-US" sz="2500" dirty="0" smtClean="0"/>
              <a:t>Ask team member to repeat message</a:t>
            </a:r>
          </a:p>
          <a:p>
            <a:pPr lvl="0">
              <a:spcBef>
                <a:spcPts val="0"/>
              </a:spcBef>
              <a:spcAft>
                <a:spcPts val="400"/>
              </a:spcAft>
              <a:buClr>
                <a:srgbClr val="FF0000"/>
              </a:buClr>
            </a:pPr>
            <a:r>
              <a:rPr lang="en-US" sz="2500" dirty="0" smtClean="0"/>
              <a:t>Clarify any misunderstandings</a:t>
            </a:r>
          </a:p>
          <a:p>
            <a:pPr lvl="0">
              <a:spcBef>
                <a:spcPts val="0"/>
              </a:spcBef>
              <a:spcAft>
                <a:spcPts val="400"/>
              </a:spcAft>
              <a:buClr>
                <a:srgbClr val="FF0000"/>
              </a:buClr>
            </a:pPr>
            <a:endParaRPr lang="en-US" sz="2500" dirty="0" smtClean="0"/>
          </a:p>
        </p:txBody>
      </p:sp>
      <p:sp>
        <p:nvSpPr>
          <p:cNvPr id="6" name="Title 1"/>
          <p:cNvSpPr>
            <a:spLocks noGrp="1"/>
          </p:cNvSpPr>
          <p:nvPr>
            <p:ph type="title"/>
          </p:nvPr>
        </p:nvSpPr>
        <p:spPr>
          <a:xfrm>
            <a:off x="971550" y="1349190"/>
            <a:ext cx="7200900" cy="1515216"/>
          </a:xfrm>
        </p:spPr>
        <p:txBody>
          <a:bodyPr>
            <a:noAutofit/>
          </a:bodyPr>
          <a:lstStyle/>
          <a:p>
            <a:r>
              <a:rPr lang="en-US" sz="3500" b="1" dirty="0">
                <a:solidFill>
                  <a:srgbClr val="FF0000"/>
                </a:solidFill>
              </a:rPr>
              <a:t>How </a:t>
            </a:r>
            <a:r>
              <a:rPr lang="en-US" sz="3500" b="1" dirty="0" smtClean="0">
                <a:solidFill>
                  <a:srgbClr val="FF0000"/>
                </a:solidFill>
              </a:rPr>
              <a:t>to </a:t>
            </a:r>
            <a:r>
              <a:rPr lang="en-US" sz="3500" dirty="0" smtClean="0">
                <a:solidFill>
                  <a:srgbClr val="FF0000"/>
                </a:solidFill>
              </a:rPr>
              <a:t/>
            </a:r>
            <a:br>
              <a:rPr lang="en-US" sz="3500" dirty="0" smtClean="0">
                <a:solidFill>
                  <a:srgbClr val="FF0000"/>
                </a:solidFill>
              </a:rPr>
            </a:br>
            <a:r>
              <a:rPr lang="en-US" sz="3500" dirty="0" smtClean="0">
                <a:solidFill>
                  <a:srgbClr val="FF0000"/>
                </a:solidFill>
              </a:rPr>
              <a:t>Practice 3-way Communication</a:t>
            </a:r>
            <a:endParaRPr lang="en-US" sz="3500" b="1" dirty="0">
              <a:solidFill>
                <a:srgbClr val="FF0000"/>
              </a:solidFill>
            </a:endParaRPr>
          </a:p>
        </p:txBody>
      </p:sp>
      <p:pic>
        <p:nvPicPr>
          <p:cNvPr id="8" name="Picture 2" descr="http://www.marplesconsulting.com/s/cc_images/cache_2434036104.jpg?t=1360857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16" y="1535381"/>
            <a:ext cx="1481328" cy="111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9111134"/>
              </p:ext>
            </p:extLst>
          </p:nvPr>
        </p:nvGraphicFramePr>
        <p:xfrm>
          <a:off x="2400302" y="1650182"/>
          <a:ext cx="7359518" cy="484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330865" y="2164080"/>
            <a:ext cx="2876204" cy="3642359"/>
          </a:xfrm>
        </p:spPr>
        <p:txBody>
          <a:bodyPr>
            <a:noAutofit/>
          </a:bodyPr>
          <a:lstStyle/>
          <a:p>
            <a:r>
              <a:rPr lang="en-US" sz="3500" b="1" dirty="0">
                <a:solidFill>
                  <a:srgbClr val="FF0000"/>
                </a:solidFill>
              </a:rPr>
              <a:t>How </a:t>
            </a:r>
            <a:r>
              <a:rPr lang="en-US" sz="3500" b="1" dirty="0" smtClean="0">
                <a:solidFill>
                  <a:srgbClr val="FF0000"/>
                </a:solidFill>
              </a:rPr>
              <a:t>To</a:t>
            </a:r>
            <a:r>
              <a:rPr lang="en-US" sz="3500" b="1" dirty="0">
                <a:solidFill>
                  <a:srgbClr val="FF0000"/>
                </a:solidFill>
              </a:rPr>
              <a:t/>
            </a:r>
            <a:br>
              <a:rPr lang="en-US" sz="3500" b="1" dirty="0">
                <a:solidFill>
                  <a:srgbClr val="FF0000"/>
                </a:solidFill>
              </a:rPr>
            </a:br>
            <a:r>
              <a:rPr lang="en-US" sz="3500" dirty="0">
                <a:solidFill>
                  <a:srgbClr val="FF0000"/>
                </a:solidFill>
              </a:rPr>
              <a:t>Develop T</a:t>
            </a:r>
            <a:r>
              <a:rPr lang="en-US" sz="3500" dirty="0" smtClean="0">
                <a:solidFill>
                  <a:srgbClr val="FF0000"/>
                </a:solidFill>
              </a:rPr>
              <a:t>eam Members </a:t>
            </a:r>
            <a:r>
              <a:rPr lang="en-US" sz="3500" dirty="0">
                <a:solidFill>
                  <a:srgbClr val="FF0000"/>
                </a:solidFill>
              </a:rPr>
              <a:t>through </a:t>
            </a:r>
            <a:br>
              <a:rPr lang="en-US" sz="3500" dirty="0">
                <a:solidFill>
                  <a:srgbClr val="FF0000"/>
                </a:solidFill>
              </a:rPr>
            </a:br>
            <a:r>
              <a:rPr lang="en-US" sz="3500" u="sng" dirty="0" smtClean="0">
                <a:solidFill>
                  <a:srgbClr val="FF0000"/>
                </a:solidFill>
              </a:rPr>
              <a:t>Teaching</a:t>
            </a:r>
            <a:r>
              <a:rPr lang="en-US" sz="3500" u="sng" dirty="0">
                <a:solidFill>
                  <a:srgbClr val="FF0000"/>
                </a:solidFill>
              </a:rPr>
              <a:t>, </a:t>
            </a:r>
            <a:r>
              <a:rPr lang="en-US" sz="3500" u="sng" dirty="0" smtClean="0">
                <a:solidFill>
                  <a:srgbClr val="FF0000"/>
                </a:solidFill>
              </a:rPr>
              <a:t>Coaching</a:t>
            </a:r>
            <a:r>
              <a:rPr lang="en-US" sz="3500" dirty="0">
                <a:solidFill>
                  <a:srgbClr val="FF0000"/>
                </a:solidFill>
              </a:rPr>
              <a:t>, and </a:t>
            </a:r>
            <a:r>
              <a:rPr lang="en-US" sz="3500" dirty="0" smtClean="0">
                <a:solidFill>
                  <a:srgbClr val="FF0000"/>
                </a:solidFill>
              </a:rPr>
              <a:t>Feedback</a:t>
            </a:r>
            <a:endParaRPr lang="en-US" sz="3500" dirty="0">
              <a:solidFill>
                <a:srgbClr val="FF0000"/>
              </a:solidFill>
            </a:endParaRPr>
          </a:p>
        </p:txBody>
      </p:sp>
      <p:sp>
        <p:nvSpPr>
          <p:cNvPr id="2" name="Rectangle 1"/>
          <p:cNvSpPr/>
          <p:nvPr/>
        </p:nvSpPr>
        <p:spPr>
          <a:xfrm>
            <a:off x="5038652" y="3193349"/>
            <a:ext cx="2082814" cy="477054"/>
          </a:xfrm>
          <a:prstGeom prst="rect">
            <a:avLst/>
          </a:prstGeom>
        </p:spPr>
        <p:txBody>
          <a:bodyPr wrap="none">
            <a:spAutoFit/>
          </a:bodyPr>
          <a:lstStyle/>
          <a:p>
            <a:pPr algn="ctr"/>
            <a:r>
              <a:rPr lang="en-US" sz="2500" b="1" i="1" dirty="0" smtClean="0"/>
              <a:t>Teach &amp; coach</a:t>
            </a:r>
          </a:p>
        </p:txBody>
      </p:sp>
      <p:pic>
        <p:nvPicPr>
          <p:cNvPr id="5" name="Picture 4" descr="https://encrypted-tbn0.gstatic.com/images?q=tbn:ANd9GcQgdkWDzmUnmTXpJuELiyK4Sucd2VZ44GSgZ1Kbh0p2MKrgkWZN"/>
          <p:cNvPicPr/>
          <p:nvPr/>
        </p:nvPicPr>
        <p:blipFill>
          <a:blip r:embed="rId8">
            <a:extLst>
              <a:ext uri="{28A0092B-C50C-407E-A947-70E740481C1C}">
                <a14:useLocalDpi xmlns:a14="http://schemas.microsoft.com/office/drawing/2010/main" val="0"/>
              </a:ext>
            </a:extLst>
          </a:blip>
          <a:srcRect/>
          <a:stretch>
            <a:fillRect/>
          </a:stretch>
        </p:blipFill>
        <p:spPr bwMode="auto">
          <a:xfrm>
            <a:off x="5173151" y="3609294"/>
            <a:ext cx="1813813" cy="1076102"/>
          </a:xfrm>
          <a:prstGeom prst="rect">
            <a:avLst/>
          </a:prstGeom>
          <a:noFill/>
          <a:ln>
            <a:noFill/>
          </a:ln>
        </p:spPr>
      </p:pic>
    </p:spTree>
    <p:extLst>
      <p:ext uri="{BB962C8B-B14F-4D97-AF65-F5344CB8AC3E}">
        <p14:creationId xmlns:p14="http://schemas.microsoft.com/office/powerpoint/2010/main" val="2547021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912" y="2172059"/>
            <a:ext cx="4846007" cy="3588662"/>
          </a:xfrm>
          <a:ln w="9525">
            <a:solidFill>
              <a:schemeClr val="tx1"/>
            </a:solidFill>
          </a:ln>
        </p:spPr>
        <p:txBody>
          <a:bodyPr>
            <a:noAutofit/>
          </a:bodyPr>
          <a:lstStyle/>
          <a:p>
            <a:pPr marL="0" indent="0" algn="ctr">
              <a:lnSpc>
                <a:spcPct val="114000"/>
              </a:lnSpc>
              <a:spcBef>
                <a:spcPts val="0"/>
              </a:spcBef>
              <a:buNone/>
            </a:pPr>
            <a:r>
              <a:rPr lang="en-US" sz="3500" i="1" dirty="0" smtClean="0"/>
              <a:t>Use </a:t>
            </a:r>
            <a:r>
              <a:rPr lang="en-US" sz="3500" i="1" dirty="0"/>
              <a:t>the </a:t>
            </a:r>
            <a:r>
              <a:rPr lang="en-US" sz="3500" b="1" i="1" dirty="0">
                <a:solidFill>
                  <a:srgbClr val="FF0000"/>
                </a:solidFill>
              </a:rPr>
              <a:t>FIST </a:t>
            </a:r>
            <a:r>
              <a:rPr lang="en-US" sz="3500" i="1" dirty="0" smtClean="0"/>
              <a:t>Principle:</a:t>
            </a:r>
          </a:p>
          <a:p>
            <a:pPr marL="0" indent="0">
              <a:lnSpc>
                <a:spcPct val="114000"/>
              </a:lnSpc>
              <a:spcBef>
                <a:spcPts val="0"/>
              </a:spcBef>
              <a:buNone/>
            </a:pPr>
            <a:endParaRPr lang="en-US" sz="3500" dirty="0" smtClean="0"/>
          </a:p>
          <a:p>
            <a:pPr marL="0" indent="0">
              <a:lnSpc>
                <a:spcPct val="114000"/>
              </a:lnSpc>
              <a:spcBef>
                <a:spcPts val="0"/>
              </a:spcBef>
              <a:buNone/>
            </a:pPr>
            <a:r>
              <a:rPr lang="en-US" sz="3000" dirty="0" smtClean="0"/>
              <a:t>Describe the	</a:t>
            </a:r>
            <a:r>
              <a:rPr lang="en-US" sz="3000" b="1" u="sng" dirty="0" smtClean="0">
                <a:solidFill>
                  <a:srgbClr val="FF0000"/>
                </a:solidFill>
              </a:rPr>
              <a:t>F</a:t>
            </a:r>
            <a:r>
              <a:rPr lang="en-US" sz="3000" b="1" dirty="0" smtClean="0"/>
              <a:t>ACTS </a:t>
            </a:r>
          </a:p>
          <a:p>
            <a:pPr marL="0" indent="0">
              <a:lnSpc>
                <a:spcPct val="114000"/>
              </a:lnSpc>
              <a:spcBef>
                <a:spcPts val="0"/>
              </a:spcBef>
              <a:buNone/>
            </a:pPr>
            <a:r>
              <a:rPr lang="en-US" sz="3000" dirty="0" smtClean="0"/>
              <a:t>Explain the		</a:t>
            </a:r>
            <a:r>
              <a:rPr lang="en-US" sz="3000" b="1" u="sng" dirty="0" smtClean="0">
                <a:solidFill>
                  <a:srgbClr val="FF0000"/>
                </a:solidFill>
              </a:rPr>
              <a:t>I</a:t>
            </a:r>
            <a:r>
              <a:rPr lang="en-US" sz="3000" b="1" dirty="0" smtClean="0"/>
              <a:t>MPACT</a:t>
            </a:r>
          </a:p>
          <a:p>
            <a:pPr marL="0" indent="0">
              <a:lnSpc>
                <a:spcPct val="114000"/>
              </a:lnSpc>
              <a:spcBef>
                <a:spcPts val="0"/>
              </a:spcBef>
              <a:buNone/>
            </a:pPr>
            <a:r>
              <a:rPr lang="en-US" sz="3000" dirty="0" smtClean="0"/>
              <a:t>Provide			</a:t>
            </a:r>
            <a:r>
              <a:rPr lang="en-US" sz="3000" b="1" u="sng" dirty="0" smtClean="0">
                <a:solidFill>
                  <a:srgbClr val="FF0000"/>
                </a:solidFill>
              </a:rPr>
              <a:t>S</a:t>
            </a:r>
            <a:r>
              <a:rPr lang="en-US" sz="3000" b="1" dirty="0" smtClean="0"/>
              <a:t>UGGESTIONS</a:t>
            </a:r>
          </a:p>
          <a:p>
            <a:pPr marL="0" indent="0">
              <a:lnSpc>
                <a:spcPct val="114000"/>
              </a:lnSpc>
              <a:spcBef>
                <a:spcPts val="0"/>
              </a:spcBef>
              <a:buNone/>
            </a:pPr>
            <a:r>
              <a:rPr lang="en-US" sz="3000" dirty="0" smtClean="0"/>
              <a:t>Be       			</a:t>
            </a:r>
            <a:r>
              <a:rPr lang="en-US" sz="3000" b="1" u="sng" dirty="0" smtClean="0">
                <a:solidFill>
                  <a:srgbClr val="FF0000"/>
                </a:solidFill>
              </a:rPr>
              <a:t>T</a:t>
            </a:r>
            <a:r>
              <a:rPr lang="en-US" sz="3000" b="1" dirty="0" smtClean="0"/>
              <a:t>IMELY</a:t>
            </a:r>
            <a:endParaRPr lang="en-US" sz="3000" b="1" dirty="0"/>
          </a:p>
        </p:txBody>
      </p:sp>
      <p:sp>
        <p:nvSpPr>
          <p:cNvPr id="8" name="Title 1"/>
          <p:cNvSpPr>
            <a:spLocks noGrp="1"/>
          </p:cNvSpPr>
          <p:nvPr>
            <p:ph type="title"/>
          </p:nvPr>
        </p:nvSpPr>
        <p:spPr>
          <a:xfrm>
            <a:off x="330865" y="2164080"/>
            <a:ext cx="2876204" cy="3642359"/>
          </a:xfrm>
        </p:spPr>
        <p:txBody>
          <a:bodyPr>
            <a:noAutofit/>
          </a:bodyPr>
          <a:lstStyle/>
          <a:p>
            <a:r>
              <a:rPr lang="en-US" sz="3500" b="1" dirty="0">
                <a:solidFill>
                  <a:srgbClr val="FF0000"/>
                </a:solidFill>
              </a:rPr>
              <a:t>How </a:t>
            </a:r>
            <a:r>
              <a:rPr lang="en-US" sz="3500" b="1" dirty="0" smtClean="0">
                <a:solidFill>
                  <a:srgbClr val="FF0000"/>
                </a:solidFill>
              </a:rPr>
              <a:t>To</a:t>
            </a:r>
            <a:r>
              <a:rPr lang="en-US" sz="3500" dirty="0">
                <a:solidFill>
                  <a:srgbClr val="FF0000"/>
                </a:solidFill>
              </a:rPr>
              <a:t/>
            </a:r>
            <a:br>
              <a:rPr lang="en-US" sz="3500" dirty="0">
                <a:solidFill>
                  <a:srgbClr val="FF0000"/>
                </a:solidFill>
              </a:rPr>
            </a:br>
            <a:r>
              <a:rPr lang="en-US" sz="3500" dirty="0">
                <a:solidFill>
                  <a:srgbClr val="FF0000"/>
                </a:solidFill>
              </a:rPr>
              <a:t>Develop T</a:t>
            </a:r>
            <a:r>
              <a:rPr lang="en-US" sz="3500" dirty="0" smtClean="0">
                <a:solidFill>
                  <a:srgbClr val="FF0000"/>
                </a:solidFill>
              </a:rPr>
              <a:t>eam Members </a:t>
            </a:r>
            <a:r>
              <a:rPr lang="en-US" sz="3500" dirty="0">
                <a:solidFill>
                  <a:srgbClr val="FF0000"/>
                </a:solidFill>
              </a:rPr>
              <a:t>through </a:t>
            </a:r>
            <a:br>
              <a:rPr lang="en-US" sz="3500" dirty="0">
                <a:solidFill>
                  <a:srgbClr val="FF0000"/>
                </a:solidFill>
              </a:rPr>
            </a:br>
            <a:r>
              <a:rPr lang="en-US" sz="3500" dirty="0" smtClean="0">
                <a:solidFill>
                  <a:srgbClr val="FF0000"/>
                </a:solidFill>
              </a:rPr>
              <a:t>Teaching</a:t>
            </a:r>
            <a:r>
              <a:rPr lang="en-US" sz="3500" dirty="0">
                <a:solidFill>
                  <a:srgbClr val="FF0000"/>
                </a:solidFill>
              </a:rPr>
              <a:t>, </a:t>
            </a:r>
            <a:r>
              <a:rPr lang="en-US" sz="3500" dirty="0" smtClean="0">
                <a:solidFill>
                  <a:srgbClr val="FF0000"/>
                </a:solidFill>
              </a:rPr>
              <a:t>Coaching</a:t>
            </a:r>
            <a:r>
              <a:rPr lang="en-US" sz="3500" dirty="0">
                <a:solidFill>
                  <a:srgbClr val="FF0000"/>
                </a:solidFill>
              </a:rPr>
              <a:t>, and </a:t>
            </a:r>
            <a:r>
              <a:rPr lang="en-US" sz="3500" u="sng" dirty="0" smtClean="0">
                <a:solidFill>
                  <a:srgbClr val="FF0000"/>
                </a:solidFill>
              </a:rPr>
              <a:t>Feedback</a:t>
            </a:r>
            <a:endParaRPr lang="en-US" sz="3500" u="sng" dirty="0">
              <a:solidFill>
                <a:srgbClr val="FF0000"/>
              </a:solidFill>
            </a:endParaRPr>
          </a:p>
        </p:txBody>
      </p:sp>
    </p:spTree>
    <p:extLst>
      <p:ext uri="{BB962C8B-B14F-4D97-AF65-F5344CB8AC3E}">
        <p14:creationId xmlns:p14="http://schemas.microsoft.com/office/powerpoint/2010/main" val="315248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19" y="1781538"/>
            <a:ext cx="5527963" cy="1143000"/>
          </a:xfrm>
        </p:spPr>
        <p:txBody>
          <a:bodyPr>
            <a:normAutofit/>
          </a:bodyPr>
          <a:lstStyle/>
          <a:p>
            <a:r>
              <a:rPr lang="en-US" sz="3500" b="1" dirty="0" smtClean="0">
                <a:solidFill>
                  <a:srgbClr val="FF0000"/>
                </a:solidFill>
              </a:rPr>
              <a:t>Goal</a:t>
            </a:r>
            <a:endParaRPr lang="en-US" sz="3500" b="1" dirty="0">
              <a:solidFill>
                <a:srgbClr val="FF0000"/>
              </a:solidFill>
            </a:endParaRPr>
          </a:p>
        </p:txBody>
      </p:sp>
      <p:sp>
        <p:nvSpPr>
          <p:cNvPr id="3" name="Content Placeholder 2"/>
          <p:cNvSpPr>
            <a:spLocks noGrp="1"/>
          </p:cNvSpPr>
          <p:nvPr>
            <p:ph idx="1"/>
          </p:nvPr>
        </p:nvSpPr>
        <p:spPr>
          <a:xfrm>
            <a:off x="1504386" y="3079478"/>
            <a:ext cx="6135228" cy="1729854"/>
          </a:xfrm>
        </p:spPr>
        <p:txBody>
          <a:bodyPr>
            <a:noAutofit/>
          </a:bodyPr>
          <a:lstStyle/>
          <a:p>
            <a:pPr marL="0" indent="0" algn="ctr">
              <a:buNone/>
            </a:pPr>
            <a:r>
              <a:rPr lang="en-US" sz="2500" dirty="0" smtClean="0"/>
              <a:t>Introduce you to critical </a:t>
            </a:r>
            <a:r>
              <a:rPr lang="en-US" sz="2500" dirty="0"/>
              <a:t>safety </a:t>
            </a:r>
            <a:r>
              <a:rPr lang="en-US" sz="2500" dirty="0" smtClean="0"/>
              <a:t>leadership </a:t>
            </a:r>
            <a:r>
              <a:rPr lang="en-US" sz="2500" dirty="0"/>
              <a:t>skills </a:t>
            </a:r>
            <a:r>
              <a:rPr lang="en-US" sz="2500" dirty="0" smtClean="0"/>
              <a:t>you can </a:t>
            </a:r>
            <a:r>
              <a:rPr lang="en-US" sz="2500" dirty="0"/>
              <a:t>use to improve safety climate and safety outcomes on the job site.</a:t>
            </a:r>
          </a:p>
        </p:txBody>
      </p:sp>
    </p:spTree>
    <p:extLst>
      <p:ext uri="{BB962C8B-B14F-4D97-AF65-F5344CB8AC3E}">
        <p14:creationId xmlns:p14="http://schemas.microsoft.com/office/powerpoint/2010/main" val="2352308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a:xfrm>
            <a:off x="1005229" y="3333308"/>
            <a:ext cx="7133542" cy="3200400"/>
          </a:xfrm>
        </p:spPr>
        <p:txBody>
          <a:bodyPr>
            <a:noAutofit/>
          </a:bodyPr>
          <a:lstStyle/>
          <a:p>
            <a:pPr>
              <a:lnSpc>
                <a:spcPct val="110000"/>
              </a:lnSpc>
              <a:spcBef>
                <a:spcPts val="0"/>
              </a:spcBef>
              <a:spcAft>
                <a:spcPts val="1200"/>
              </a:spcAft>
              <a:buClr>
                <a:srgbClr val="FF0000"/>
              </a:buClr>
            </a:pPr>
            <a:r>
              <a:rPr lang="en-US" sz="2500" dirty="0"/>
              <a:t>Give recognition separately from other types of feedback</a:t>
            </a:r>
          </a:p>
          <a:p>
            <a:pPr lvl="0">
              <a:lnSpc>
                <a:spcPct val="110000"/>
              </a:lnSpc>
              <a:spcBef>
                <a:spcPts val="0"/>
              </a:spcBef>
              <a:spcAft>
                <a:spcPts val="1200"/>
              </a:spcAft>
              <a:buClr>
                <a:srgbClr val="FF0000"/>
              </a:buClr>
            </a:pPr>
            <a:r>
              <a:rPr lang="en-US" sz="2500" dirty="0" smtClean="0"/>
              <a:t>Regularly give praise in private</a:t>
            </a:r>
            <a:endParaRPr lang="en-US" sz="2500" dirty="0"/>
          </a:p>
          <a:p>
            <a:pPr lvl="0">
              <a:lnSpc>
                <a:spcPct val="110000"/>
              </a:lnSpc>
              <a:spcBef>
                <a:spcPts val="0"/>
              </a:spcBef>
              <a:spcAft>
                <a:spcPts val="1200"/>
              </a:spcAft>
              <a:buClr>
                <a:srgbClr val="FF0000"/>
              </a:buClr>
            </a:pPr>
            <a:r>
              <a:rPr lang="en-US" sz="2500" dirty="0" smtClean="0"/>
              <a:t>Be specific about why you are praising the person </a:t>
            </a:r>
          </a:p>
          <a:p>
            <a:pPr>
              <a:lnSpc>
                <a:spcPct val="110000"/>
              </a:lnSpc>
              <a:spcBef>
                <a:spcPts val="0"/>
              </a:spcBef>
              <a:spcAft>
                <a:spcPts val="1200"/>
              </a:spcAft>
              <a:buClr>
                <a:srgbClr val="FF0000"/>
              </a:buClr>
            </a:pPr>
            <a:r>
              <a:rPr lang="en-US" sz="2500" dirty="0"/>
              <a:t>Give praise publically if the person is comfortable with </a:t>
            </a:r>
            <a:r>
              <a:rPr lang="en-US" sz="2500" dirty="0" smtClean="0"/>
              <a:t>it</a:t>
            </a:r>
            <a:endParaRPr lang="en-US" sz="2500" dirty="0"/>
          </a:p>
        </p:txBody>
      </p:sp>
      <p:sp>
        <p:nvSpPr>
          <p:cNvPr id="8" name="Title 1"/>
          <p:cNvSpPr>
            <a:spLocks noGrp="1"/>
          </p:cNvSpPr>
          <p:nvPr>
            <p:ph type="title"/>
          </p:nvPr>
        </p:nvSpPr>
        <p:spPr>
          <a:xfrm>
            <a:off x="1470553" y="1591056"/>
            <a:ext cx="6202895" cy="1582877"/>
          </a:xfrm>
        </p:spPr>
        <p:txBody>
          <a:bodyPr>
            <a:noAutofit/>
          </a:bodyPr>
          <a:lstStyle/>
          <a:p>
            <a:r>
              <a:rPr lang="en-US" sz="3500" b="1" dirty="0">
                <a:solidFill>
                  <a:srgbClr val="FF0000"/>
                </a:solidFill>
              </a:rPr>
              <a:t>How </a:t>
            </a:r>
            <a:r>
              <a:rPr lang="en-US" sz="3500" b="1" dirty="0" smtClean="0">
                <a:solidFill>
                  <a:srgbClr val="FF0000"/>
                </a:solidFill>
              </a:rPr>
              <a:t>to</a:t>
            </a:r>
            <a:br>
              <a:rPr lang="en-US" sz="3500" b="1" dirty="0" smtClean="0">
                <a:solidFill>
                  <a:srgbClr val="FF0000"/>
                </a:solidFill>
              </a:rPr>
            </a:br>
            <a:r>
              <a:rPr lang="en-US" sz="3500" dirty="0">
                <a:solidFill>
                  <a:srgbClr val="FF0000"/>
                </a:solidFill>
              </a:rPr>
              <a:t>Recognize </a:t>
            </a:r>
            <a:r>
              <a:rPr lang="en-US" sz="3500" dirty="0" smtClean="0">
                <a:solidFill>
                  <a:srgbClr val="FF0000"/>
                </a:solidFill>
              </a:rPr>
              <a:t>Team Members </a:t>
            </a:r>
            <a:br>
              <a:rPr lang="en-US" sz="3500" dirty="0" smtClean="0">
                <a:solidFill>
                  <a:srgbClr val="FF0000"/>
                </a:solidFill>
              </a:rPr>
            </a:br>
            <a:r>
              <a:rPr lang="en-US" sz="3500" dirty="0" smtClean="0">
                <a:solidFill>
                  <a:srgbClr val="FF0000"/>
                </a:solidFill>
              </a:rPr>
              <a:t>for </a:t>
            </a:r>
            <a:r>
              <a:rPr lang="en-US" sz="3500" dirty="0">
                <a:solidFill>
                  <a:srgbClr val="FF0000"/>
                </a:solidFill>
              </a:rPr>
              <a:t>a </a:t>
            </a:r>
            <a:r>
              <a:rPr lang="en-US" sz="3500" dirty="0" smtClean="0">
                <a:solidFill>
                  <a:srgbClr val="FF0000"/>
                </a:solidFill>
              </a:rPr>
              <a:t>Job Well Done</a:t>
            </a:r>
            <a:r>
              <a:rPr lang="en-US" sz="3500" b="1" dirty="0" smtClean="0">
                <a:solidFill>
                  <a:srgbClr val="FF0000"/>
                </a:solidFill>
              </a:rPr>
              <a:t> </a:t>
            </a:r>
            <a:endParaRPr lang="en-US" sz="3500" b="1" dirty="0">
              <a:solidFill>
                <a:srgbClr val="FF0000"/>
              </a:solidFill>
            </a:endParaRPr>
          </a:p>
        </p:txBody>
      </p:sp>
      <p:pic>
        <p:nvPicPr>
          <p:cNvPr id="9" name="Picture 2" descr="http://thumbs.dreamstime.com/z/job-well-done-2219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66" b="4478"/>
          <a:stretch/>
        </p:blipFill>
        <p:spPr bwMode="auto">
          <a:xfrm>
            <a:off x="278996" y="1524000"/>
            <a:ext cx="1423208" cy="180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772" y="2463950"/>
            <a:ext cx="1710256" cy="2011680"/>
          </a:xfrm>
          <a:prstGeom prst="rect">
            <a:avLst/>
          </a:prstGeom>
        </p:spPr>
      </p:pic>
      <p:pic>
        <p:nvPicPr>
          <p:cNvPr id="28" name="Picture 27"/>
          <p:cNvPicPr>
            <a:picLocks noChangeAspect="1"/>
          </p:cNvPicPr>
          <p:nvPr/>
        </p:nvPicPr>
        <p:blipFill>
          <a:blip r:embed="rId4"/>
          <a:stretch>
            <a:fillRect/>
          </a:stretch>
        </p:blipFill>
        <p:spPr>
          <a:xfrm>
            <a:off x="3771127" y="2463950"/>
            <a:ext cx="1709928" cy="2011854"/>
          </a:xfrm>
          <a:prstGeom prst="rect">
            <a:avLst/>
          </a:prstGeom>
        </p:spPr>
      </p:pic>
      <p:pic>
        <p:nvPicPr>
          <p:cNvPr id="29" name="Picture 28"/>
          <p:cNvPicPr>
            <a:picLocks noChangeAspect="1"/>
          </p:cNvPicPr>
          <p:nvPr/>
        </p:nvPicPr>
        <p:blipFill>
          <a:blip r:embed="rId5"/>
          <a:stretch>
            <a:fillRect/>
          </a:stretch>
        </p:blipFill>
        <p:spPr>
          <a:xfrm>
            <a:off x="780153" y="2463950"/>
            <a:ext cx="1710256" cy="2011680"/>
          </a:xfrm>
          <a:prstGeom prst="rect">
            <a:avLst/>
          </a:prstGeom>
        </p:spPr>
      </p:pic>
      <p:pic>
        <p:nvPicPr>
          <p:cNvPr id="30" name="Picture 29"/>
          <p:cNvPicPr>
            <a:picLocks noChangeAspect="1"/>
          </p:cNvPicPr>
          <p:nvPr/>
        </p:nvPicPr>
        <p:blipFill>
          <a:blip r:embed="rId6"/>
          <a:stretch>
            <a:fillRect/>
          </a:stretch>
        </p:blipFill>
        <p:spPr>
          <a:xfrm>
            <a:off x="2308071" y="4652634"/>
            <a:ext cx="1709928" cy="2011680"/>
          </a:xfrm>
          <a:prstGeom prst="rect">
            <a:avLst/>
          </a:prstGeom>
        </p:spPr>
      </p:pic>
      <p:pic>
        <p:nvPicPr>
          <p:cNvPr id="31" name="Picture 30"/>
          <p:cNvPicPr>
            <a:picLocks noChangeAspect="1"/>
          </p:cNvPicPr>
          <p:nvPr/>
        </p:nvPicPr>
        <p:blipFill>
          <a:blip r:embed="rId7"/>
          <a:stretch>
            <a:fillRect/>
          </a:stretch>
        </p:blipFill>
        <p:spPr>
          <a:xfrm>
            <a:off x="5287261" y="4652460"/>
            <a:ext cx="1709928" cy="2011854"/>
          </a:xfrm>
          <a:prstGeom prst="rect">
            <a:avLst/>
          </a:prstGeom>
        </p:spPr>
      </p:pic>
    </p:spTree>
    <p:extLst>
      <p:ext uri="{BB962C8B-B14F-4D97-AF65-F5344CB8AC3E}">
        <p14:creationId xmlns:p14="http://schemas.microsoft.com/office/powerpoint/2010/main" val="922673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6293" y="2951719"/>
            <a:ext cx="5711414" cy="2317448"/>
          </a:xfrm>
        </p:spPr>
        <p:txBody>
          <a:bodyPr>
            <a:normAutofit/>
          </a:bodyPr>
          <a:lstStyle/>
          <a:p>
            <a:pPr lvl="0">
              <a:spcBef>
                <a:spcPts val="0"/>
              </a:spcBef>
              <a:spcAft>
                <a:spcPts val="1200"/>
              </a:spcAft>
              <a:buClr>
                <a:srgbClr val="FF0000"/>
              </a:buClr>
            </a:pPr>
            <a:r>
              <a:rPr lang="en-US" sz="2500" dirty="0" smtClean="0"/>
              <a:t>Analyze </a:t>
            </a:r>
            <a:r>
              <a:rPr lang="en-US" sz="2500" dirty="0"/>
              <a:t>whether </a:t>
            </a:r>
            <a:r>
              <a:rPr lang="en-US" sz="2500" dirty="0" smtClean="0"/>
              <a:t>characters used </a:t>
            </a:r>
            <a:r>
              <a:rPr lang="en-US" sz="2500" dirty="0"/>
              <a:t>the safety </a:t>
            </a:r>
            <a:r>
              <a:rPr lang="en-US" sz="2500" dirty="0" smtClean="0"/>
              <a:t>leadership </a:t>
            </a:r>
            <a:r>
              <a:rPr lang="en-US" sz="2500" dirty="0"/>
              <a:t>skills</a:t>
            </a:r>
          </a:p>
          <a:p>
            <a:pPr>
              <a:spcBef>
                <a:spcPts val="0"/>
              </a:spcBef>
              <a:spcAft>
                <a:spcPts val="1200"/>
              </a:spcAft>
              <a:buClr>
                <a:srgbClr val="FF0000"/>
              </a:buClr>
            </a:pPr>
            <a:r>
              <a:rPr lang="en-US" sz="2500" dirty="0"/>
              <a:t>Discuss what could have been done better </a:t>
            </a:r>
            <a:endParaRPr lang="en-US" sz="2500" dirty="0" smtClean="0"/>
          </a:p>
        </p:txBody>
      </p:sp>
      <p:sp>
        <p:nvSpPr>
          <p:cNvPr id="5" name="Title 3"/>
          <p:cNvSpPr txBox="1">
            <a:spLocks/>
          </p:cNvSpPr>
          <p:nvPr/>
        </p:nvSpPr>
        <p:spPr>
          <a:xfrm>
            <a:off x="457200" y="17927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Scenario Activities</a:t>
            </a:r>
            <a:endParaRPr lang="en-US" sz="3500" b="1" dirty="0">
              <a:solidFill>
                <a:srgbClr val="FF0000"/>
              </a:solidFill>
            </a:endParaRPr>
          </a:p>
        </p:txBody>
      </p:sp>
    </p:spTree>
    <p:extLst>
      <p:ext uri="{BB962C8B-B14F-4D97-AF65-F5344CB8AC3E}">
        <p14:creationId xmlns:p14="http://schemas.microsoft.com/office/powerpoint/2010/main" val="29244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179410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Scenario Structure</a:t>
            </a:r>
            <a:endParaRPr lang="en-US" sz="3500" b="1" dirty="0">
              <a:solidFill>
                <a:srgbClr val="FF0000"/>
              </a:solidFill>
            </a:endParaRPr>
          </a:p>
        </p:txBody>
      </p:sp>
      <p:sp>
        <p:nvSpPr>
          <p:cNvPr id="2" name="Rectangle 1"/>
          <p:cNvSpPr/>
          <p:nvPr/>
        </p:nvSpPr>
        <p:spPr>
          <a:xfrm>
            <a:off x="1008529" y="2625644"/>
            <a:ext cx="7126942" cy="4093428"/>
          </a:xfrm>
          <a:prstGeom prst="rect">
            <a:avLst/>
          </a:prstGeom>
        </p:spPr>
        <p:txBody>
          <a:bodyPr wrap="square">
            <a:spAutoFit/>
          </a:bodyPr>
          <a:lstStyle/>
          <a:p>
            <a:pPr marL="342900" lvl="1" indent="-342900">
              <a:spcBef>
                <a:spcPts val="600"/>
              </a:spcBef>
              <a:buClr>
                <a:srgbClr val="FF0000"/>
              </a:buClr>
              <a:buFont typeface="Arial" panose="020B0604020202020204" pitchFamily="34" charset="0"/>
              <a:buChar char="•"/>
            </a:pPr>
            <a:r>
              <a:rPr lang="en-US" sz="2500" dirty="0"/>
              <a:t>Situation</a:t>
            </a:r>
          </a:p>
          <a:p>
            <a:pPr marL="342900" lvl="1" indent="-342900">
              <a:spcBef>
                <a:spcPts val="600"/>
              </a:spcBef>
              <a:buClr>
                <a:srgbClr val="FF0000"/>
              </a:buClr>
              <a:buFont typeface="Arial" panose="020B0604020202020204" pitchFamily="34" charset="0"/>
              <a:buChar char="•"/>
            </a:pPr>
            <a:r>
              <a:rPr lang="en-US" sz="2500" dirty="0"/>
              <a:t>Outcome A</a:t>
            </a:r>
          </a:p>
          <a:p>
            <a:pPr marL="342900" lvl="1" indent="-342900">
              <a:spcBef>
                <a:spcPts val="600"/>
              </a:spcBef>
              <a:buClr>
                <a:srgbClr val="FF0000"/>
              </a:buClr>
              <a:buFont typeface="Arial" panose="020B0604020202020204" pitchFamily="34" charset="0"/>
              <a:buChar char="•"/>
            </a:pPr>
            <a:r>
              <a:rPr lang="en-US" sz="2500" dirty="0"/>
              <a:t>Outcome B</a:t>
            </a:r>
          </a:p>
          <a:p>
            <a:pPr marL="342900" lvl="1" indent="-342900">
              <a:spcBef>
                <a:spcPts val="600"/>
              </a:spcBef>
              <a:buClr>
                <a:srgbClr val="FF0000"/>
              </a:buClr>
              <a:buFont typeface="Arial" panose="020B0604020202020204" pitchFamily="34" charset="0"/>
              <a:buChar char="•"/>
            </a:pPr>
            <a:r>
              <a:rPr lang="en-US" sz="2500" dirty="0"/>
              <a:t>First letter of character’s name based on job position:</a:t>
            </a:r>
          </a:p>
          <a:p>
            <a:pPr marL="800100" lvl="4" indent="-342900">
              <a:spcBef>
                <a:spcPts val="600"/>
              </a:spcBef>
              <a:buClr>
                <a:srgbClr val="FF0000"/>
              </a:buClr>
              <a:buFont typeface="Arial" panose="020B0604020202020204" pitchFamily="34" charset="0"/>
              <a:buChar char="•"/>
            </a:pPr>
            <a:r>
              <a:rPr lang="en-US" sz="2500" dirty="0"/>
              <a:t>Stan is a </a:t>
            </a:r>
            <a:r>
              <a:rPr lang="en-US" sz="2500" b="1" u="sng" dirty="0"/>
              <a:t>S</a:t>
            </a:r>
            <a:r>
              <a:rPr lang="en-US" sz="2500" dirty="0"/>
              <a:t>uperintendent </a:t>
            </a:r>
          </a:p>
          <a:p>
            <a:pPr marL="800100" lvl="4" indent="-342900">
              <a:spcBef>
                <a:spcPts val="600"/>
              </a:spcBef>
              <a:buClr>
                <a:srgbClr val="FF0000"/>
              </a:buClr>
              <a:buFont typeface="Arial" panose="020B0604020202020204" pitchFamily="34" charset="0"/>
              <a:buChar char="•"/>
            </a:pPr>
            <a:r>
              <a:rPr lang="en-US" sz="2500" dirty="0"/>
              <a:t>Frank is a </a:t>
            </a:r>
            <a:r>
              <a:rPr lang="en-US" sz="2500" b="1" u="sng" dirty="0"/>
              <a:t>F</a:t>
            </a:r>
            <a:r>
              <a:rPr lang="en-US" sz="2500" dirty="0"/>
              <a:t>oreman </a:t>
            </a:r>
            <a:endParaRPr lang="en-US" sz="2500" dirty="0" smtClean="0"/>
          </a:p>
          <a:p>
            <a:pPr marL="800100" lvl="4" indent="-342900">
              <a:spcBef>
                <a:spcPts val="600"/>
              </a:spcBef>
              <a:buClr>
                <a:srgbClr val="FF0000"/>
              </a:buClr>
              <a:buFont typeface="Arial" panose="020B0604020202020204" pitchFamily="34" charset="0"/>
              <a:buChar char="•"/>
            </a:pPr>
            <a:r>
              <a:rPr lang="en-US" sz="2500" dirty="0"/>
              <a:t>Emilio is an </a:t>
            </a:r>
            <a:r>
              <a:rPr lang="en-US" sz="2500" b="1" u="sng" dirty="0"/>
              <a:t>E</a:t>
            </a:r>
            <a:r>
              <a:rPr lang="en-US" sz="2500" dirty="0"/>
              <a:t>xperienced worker </a:t>
            </a:r>
          </a:p>
          <a:p>
            <a:pPr marL="800100" lvl="4" indent="-342900">
              <a:spcBef>
                <a:spcPts val="600"/>
              </a:spcBef>
              <a:buClr>
                <a:srgbClr val="FF0000"/>
              </a:buClr>
              <a:buFont typeface="Arial" panose="020B0604020202020204" pitchFamily="34" charset="0"/>
              <a:buChar char="•"/>
            </a:pPr>
            <a:r>
              <a:rPr lang="en-US" sz="2500" dirty="0" smtClean="0"/>
              <a:t>Tia </a:t>
            </a:r>
            <a:r>
              <a:rPr lang="en-US" sz="2500" dirty="0"/>
              <a:t>is a </a:t>
            </a:r>
            <a:r>
              <a:rPr lang="en-US" sz="2500" b="1" u="sng" dirty="0"/>
              <a:t>T</a:t>
            </a:r>
            <a:r>
              <a:rPr lang="en-US" sz="2500" dirty="0"/>
              <a:t>rainee/apprentice</a:t>
            </a:r>
          </a:p>
        </p:txBody>
      </p:sp>
    </p:spTree>
    <p:extLst>
      <p:ext uri="{BB962C8B-B14F-4D97-AF65-F5344CB8AC3E}">
        <p14:creationId xmlns:p14="http://schemas.microsoft.com/office/powerpoint/2010/main" val="3274650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58674"/>
              </p:ext>
            </p:extLst>
          </p:nvPr>
        </p:nvGraphicFramePr>
        <p:xfrm>
          <a:off x="546100" y="1530663"/>
          <a:ext cx="7696200" cy="5073337"/>
        </p:xfrm>
        <a:graphic>
          <a:graphicData uri="http://schemas.openxmlformats.org/drawingml/2006/table">
            <a:tbl>
              <a:tblPr firstRow="1" firstCol="1" bandRow="1"/>
              <a:tblGrid>
                <a:gridCol w="2250263">
                  <a:extLst>
                    <a:ext uri="{9D8B030D-6E8A-4147-A177-3AD203B41FA5}">
                      <a16:colId xmlns:a16="http://schemas.microsoft.com/office/drawing/2014/main" val="20000"/>
                    </a:ext>
                  </a:extLst>
                </a:gridCol>
                <a:gridCol w="5445937">
                  <a:extLst>
                    <a:ext uri="{9D8B030D-6E8A-4147-A177-3AD203B41FA5}">
                      <a16:colId xmlns:a16="http://schemas.microsoft.com/office/drawing/2014/main" val="20001"/>
                    </a:ext>
                  </a:extLst>
                </a:gridCol>
              </a:tblGrid>
              <a:tr h="171979">
                <a:tc>
                  <a:txBody>
                    <a:bodyPr/>
                    <a:lstStyle/>
                    <a:p>
                      <a:pPr marL="91440" marR="0" algn="ctr">
                        <a:spcBef>
                          <a:spcPts val="0"/>
                        </a:spcBef>
                        <a:spcAft>
                          <a:spcPts val="0"/>
                        </a:spcAft>
                      </a:pPr>
                      <a:r>
                        <a:rPr lang="en-US" sz="1200" b="1" dirty="0">
                          <a:solidFill>
                            <a:srgbClr val="FF0000"/>
                          </a:solidFill>
                          <a:effectLst/>
                          <a:latin typeface="Arial" panose="020B0604020202020204" pitchFamily="34" charset="0"/>
                          <a:ea typeface="Calibri"/>
                          <a:cs typeface="Arial" panose="020B0604020202020204" pitchFamily="34" charset="0"/>
                        </a:rPr>
                        <a:t>Skills</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gn="ctr">
                        <a:spcBef>
                          <a:spcPts val="0"/>
                        </a:spcBef>
                        <a:spcAft>
                          <a:spcPts val="0"/>
                        </a:spcAft>
                      </a:pPr>
                      <a:r>
                        <a:rPr lang="en-US" sz="1200" b="1" dirty="0">
                          <a:solidFill>
                            <a:srgbClr val="FF0000"/>
                          </a:solidFill>
                          <a:effectLst/>
                          <a:latin typeface="Arial" panose="020B0604020202020204" pitchFamily="34" charset="0"/>
                          <a:ea typeface="Calibri"/>
                          <a:cs typeface="Arial" panose="020B0604020202020204" pitchFamily="34" charset="0"/>
                        </a:rPr>
                        <a:t>Actions</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9894">
                <a:tc>
                  <a:txBody>
                    <a:bodyPr/>
                    <a:lstStyle/>
                    <a:p>
                      <a:pPr marL="91440" marR="0">
                        <a:spcBef>
                          <a:spcPts val="0"/>
                        </a:spcBef>
                        <a:spcAft>
                          <a:spcPts val="0"/>
                        </a:spcAft>
                      </a:pPr>
                      <a:r>
                        <a:rPr lang="en-US" sz="1200" b="1" dirty="0">
                          <a:solidFill>
                            <a:srgbClr val="FF0000"/>
                          </a:solidFill>
                          <a:effectLst/>
                          <a:latin typeface="Arial" panose="020B0604020202020204" pitchFamily="34" charset="0"/>
                          <a:ea typeface="Calibri"/>
                          <a:cs typeface="Arial" panose="020B0604020202020204" pitchFamily="34" charset="0"/>
                        </a:rPr>
                        <a:t>Leads by Example</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Establishes safety expectations as a core value</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Shares safety vision with team members</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Demonstrates a positive attitude about safety </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Walks the </a:t>
                      </a:r>
                      <a:r>
                        <a:rPr lang="en-US" sz="1200" dirty="0" smtClean="0">
                          <a:effectLst/>
                          <a:latin typeface="Arial" panose="020B0604020202020204" pitchFamily="34" charset="0"/>
                          <a:ea typeface="Calibri"/>
                          <a:cs typeface="Arial" panose="020B0604020202020204" pitchFamily="34" charset="0"/>
                        </a:rPr>
                        <a:t>Talk</a:t>
                      </a:r>
                    </a:p>
                    <a:p>
                      <a:pPr marL="171450" marR="0" lvl="0" indent="-17145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a:cs typeface="Arial" panose="020B0604020202020204" pitchFamily="34" charset="0"/>
                        </a:rPr>
                        <a:t>Leads up</a:t>
                      </a:r>
                      <a:endParaRPr lang="en-US" sz="1200" dirty="0">
                        <a:effectLst/>
                        <a:latin typeface="Arial" panose="020B0604020202020204" pitchFamily="34" charset="0"/>
                        <a:ea typeface="Calibri"/>
                        <a:cs typeface="Arial" panose="020B0604020202020204" pitchFamily="34" charset="0"/>
                      </a:endParaRP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0748">
                <a:tc>
                  <a:txBody>
                    <a:bodyPr/>
                    <a:lstStyle/>
                    <a:p>
                      <a:pPr marL="91440" marR="0">
                        <a:spcBef>
                          <a:spcPts val="0"/>
                        </a:spcBef>
                        <a:spcAft>
                          <a:spcPts val="0"/>
                        </a:spcAft>
                      </a:pPr>
                      <a:r>
                        <a:rPr lang="en-US" sz="1200" b="1" dirty="0">
                          <a:solidFill>
                            <a:srgbClr val="FF0000"/>
                          </a:solidFill>
                          <a:effectLst/>
                          <a:latin typeface="Arial" panose="020B0604020202020204" pitchFamily="34" charset="0"/>
                          <a:ea typeface="Calibri"/>
                          <a:cs typeface="Arial" panose="020B0604020202020204" pitchFamily="34" charset="0"/>
                        </a:rPr>
                        <a:t>Engages and Empowers Team Members</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ea typeface="Calibri"/>
                          <a:cs typeface="Arial" panose="020B0604020202020204" pitchFamily="34" charset="0"/>
                        </a:rPr>
                        <a:t>Engages, encourages, and empowers team members to identify and act upon unsafe situations by… </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Reporting hazards and safety concerns</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Providing solutions</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Reporting near misses</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Stopping work if necessary</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9645">
                <a:tc>
                  <a:txBody>
                    <a:bodyPr/>
                    <a:lstStyle/>
                    <a:p>
                      <a:pPr marL="91440" marR="0">
                        <a:spcBef>
                          <a:spcPts val="0"/>
                        </a:spcBef>
                        <a:spcAft>
                          <a:spcPts val="0"/>
                        </a:spcAft>
                      </a:pPr>
                      <a:r>
                        <a:rPr lang="en-US" sz="1200" b="1" dirty="0">
                          <a:solidFill>
                            <a:srgbClr val="FF0000"/>
                          </a:solidFill>
                          <a:effectLst/>
                          <a:latin typeface="Arial" panose="020B0604020202020204" pitchFamily="34" charset="0"/>
                          <a:ea typeface="Calibri"/>
                          <a:cs typeface="Arial" panose="020B0604020202020204" pitchFamily="34" charset="0"/>
                        </a:rPr>
                        <a:t>Actively </a:t>
                      </a:r>
                      <a:r>
                        <a:rPr lang="en-US" sz="1200" b="1" dirty="0" smtClean="0">
                          <a:solidFill>
                            <a:srgbClr val="FF0000"/>
                          </a:solidFill>
                          <a:effectLst/>
                          <a:latin typeface="Arial" panose="020B0604020202020204" pitchFamily="34" charset="0"/>
                          <a:ea typeface="Calibri"/>
                          <a:cs typeface="Arial" panose="020B0604020202020204" pitchFamily="34" charset="0"/>
                        </a:rPr>
                        <a:t>Listens</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Actively listens to </a:t>
                      </a:r>
                      <a:r>
                        <a:rPr lang="en-US" sz="1200" b="1" dirty="0">
                          <a:effectLst/>
                          <a:latin typeface="Arial" panose="020B0604020202020204" pitchFamily="34" charset="0"/>
                          <a:ea typeface="Calibri"/>
                          <a:cs typeface="Arial" panose="020B0604020202020204" pitchFamily="34" charset="0"/>
                        </a:rPr>
                        <a:t>hear </a:t>
                      </a:r>
                      <a:r>
                        <a:rPr lang="en-US" sz="1200" dirty="0">
                          <a:effectLst/>
                          <a:latin typeface="Arial" panose="020B0604020202020204" pitchFamily="34" charset="0"/>
                          <a:ea typeface="Calibri"/>
                          <a:cs typeface="Arial" panose="020B0604020202020204" pitchFamily="34" charset="0"/>
                        </a:rPr>
                        <a:t>what team members are </a:t>
                      </a:r>
                      <a:r>
                        <a:rPr lang="en-US" sz="1200" dirty="0" smtClean="0">
                          <a:effectLst/>
                          <a:latin typeface="Arial" panose="020B0604020202020204" pitchFamily="34" charset="0"/>
                          <a:ea typeface="Calibri"/>
                          <a:cs typeface="Arial" panose="020B0604020202020204" pitchFamily="34" charset="0"/>
                        </a:rPr>
                        <a:t>saying</a:t>
                      </a:r>
                    </a:p>
                    <a:p>
                      <a:pPr marL="171450" marR="0" lvl="0" indent="-17145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a:cs typeface="Arial" panose="020B0604020202020204" pitchFamily="34" charset="0"/>
                        </a:rPr>
                        <a:t>Treats team members with respect when they are speaking and listen to hear what is said vs. coming up with a response</a:t>
                      </a:r>
                    </a:p>
                    <a:p>
                      <a:pPr marL="171450" marR="0" lvl="0" indent="-171450">
                        <a:spcBef>
                          <a:spcPts val="0"/>
                        </a:spcBef>
                        <a:spcAft>
                          <a:spcPts val="0"/>
                        </a:spcAft>
                        <a:buFont typeface="Arial" panose="020B0604020202020204" pitchFamily="34" charset="0"/>
                        <a:buChar char="•"/>
                      </a:pPr>
                      <a:r>
                        <a:rPr lang="en-US" sz="1200" dirty="0" smtClean="0">
                          <a:effectLst/>
                          <a:latin typeface="Arial" panose="020B0604020202020204" pitchFamily="34" charset="0"/>
                          <a:ea typeface="Calibri"/>
                          <a:cs typeface="Arial" panose="020B0604020202020204" pitchFamily="34" charset="0"/>
                        </a:rPr>
                        <a:t>Pays attention to non-verbal cues and ask clarifying questions</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effectLst/>
                          <a:latin typeface="Arial" panose="020B0604020202020204" pitchFamily="34" charset="0"/>
                          <a:ea typeface="Calibri"/>
                          <a:cs typeface="Arial" panose="020B0604020202020204" pitchFamily="34" charset="0"/>
                        </a:rPr>
                        <a:t>Practices 3-way Communication</a:t>
                      </a:r>
                      <a:endParaRPr lang="en-US" sz="1200" dirty="0" smtClean="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Is direct and concise, and makes sure s/he has the listener’s attention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Asks team member to repeat message, and clarify misunderstandings</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707234"/>
                  </a:ext>
                </a:extLst>
              </a:tr>
              <a:tr h="999460">
                <a:tc>
                  <a:txBody>
                    <a:bodyPr/>
                    <a:lstStyle/>
                    <a:p>
                      <a:pPr marL="91440" marR="0">
                        <a:spcBef>
                          <a:spcPts val="0"/>
                        </a:spcBef>
                        <a:spcAft>
                          <a:spcPts val="0"/>
                        </a:spcAft>
                      </a:pPr>
                      <a:r>
                        <a:rPr lang="en-US" sz="1200" b="1" dirty="0" smtClean="0">
                          <a:solidFill>
                            <a:srgbClr val="FF0000"/>
                          </a:solidFill>
                          <a:effectLst/>
                          <a:latin typeface="Arial" panose="020B0604020202020204" pitchFamily="34" charset="0"/>
                          <a:ea typeface="Calibri"/>
                          <a:cs typeface="Arial" panose="020B0604020202020204" pitchFamily="34" charset="0"/>
                        </a:rPr>
                        <a:t>Develops </a:t>
                      </a:r>
                      <a:r>
                        <a:rPr lang="en-US" sz="1200" b="1" dirty="0">
                          <a:solidFill>
                            <a:srgbClr val="FF0000"/>
                          </a:solidFill>
                          <a:effectLst/>
                          <a:latin typeface="Arial" panose="020B0604020202020204" pitchFamily="34" charset="0"/>
                          <a:ea typeface="Calibri"/>
                          <a:cs typeface="Arial" panose="020B0604020202020204" pitchFamily="34" charset="0"/>
                        </a:rPr>
                        <a:t>Team Members Through Teaching, Coaching, and Feedback</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Respectfully teaches and coaches workers</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Watches the learner fix the hazardous situation or perform the task to make sure it's done correctly  </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Focuses on potential consequences rather than on the team member </a:t>
                      </a:r>
                    </a:p>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Uses the FIST principle: </a:t>
                      </a:r>
                      <a:r>
                        <a:rPr lang="en-US" sz="1200" b="1" dirty="0">
                          <a:effectLst/>
                          <a:latin typeface="Arial" panose="020B0604020202020204" pitchFamily="34" charset="0"/>
                          <a:ea typeface="Calibri"/>
                          <a:cs typeface="Arial" panose="020B0604020202020204" pitchFamily="34" charset="0"/>
                        </a:rPr>
                        <a:t>F</a:t>
                      </a:r>
                      <a:r>
                        <a:rPr lang="en-US" sz="1200" dirty="0">
                          <a:effectLst/>
                          <a:latin typeface="Arial" panose="020B0604020202020204" pitchFamily="34" charset="0"/>
                          <a:ea typeface="Calibri"/>
                          <a:cs typeface="Arial" panose="020B0604020202020204" pitchFamily="34" charset="0"/>
                        </a:rPr>
                        <a:t>acts, </a:t>
                      </a:r>
                      <a:r>
                        <a:rPr lang="en-US" sz="1200" b="1" dirty="0">
                          <a:effectLst/>
                          <a:latin typeface="Arial" panose="020B0604020202020204" pitchFamily="34" charset="0"/>
                          <a:ea typeface="Calibri"/>
                          <a:cs typeface="Arial" panose="020B0604020202020204" pitchFamily="34" charset="0"/>
                        </a:rPr>
                        <a:t>I</a:t>
                      </a:r>
                      <a:r>
                        <a:rPr lang="en-US" sz="1200" dirty="0">
                          <a:effectLst/>
                          <a:latin typeface="Arial" panose="020B0604020202020204" pitchFamily="34" charset="0"/>
                          <a:ea typeface="Calibri"/>
                          <a:cs typeface="Arial" panose="020B0604020202020204" pitchFamily="34" charset="0"/>
                        </a:rPr>
                        <a:t>mpact, </a:t>
                      </a:r>
                      <a:r>
                        <a:rPr lang="en-US" sz="1200" b="1" dirty="0">
                          <a:effectLst/>
                          <a:latin typeface="Arial" panose="020B0604020202020204" pitchFamily="34" charset="0"/>
                          <a:ea typeface="Calibri"/>
                          <a:cs typeface="Arial" panose="020B0604020202020204" pitchFamily="34" charset="0"/>
                        </a:rPr>
                        <a:t>S</a:t>
                      </a:r>
                      <a:r>
                        <a:rPr lang="en-US" sz="1200" dirty="0">
                          <a:effectLst/>
                          <a:latin typeface="Arial" panose="020B0604020202020204" pitchFamily="34" charset="0"/>
                          <a:ea typeface="Calibri"/>
                          <a:cs typeface="Arial" panose="020B0604020202020204" pitchFamily="34" charset="0"/>
                        </a:rPr>
                        <a:t>uggestions, </a:t>
                      </a:r>
                      <a:r>
                        <a:rPr lang="en-US" sz="1200" b="1" dirty="0">
                          <a:effectLst/>
                          <a:latin typeface="Arial" panose="020B0604020202020204" pitchFamily="34" charset="0"/>
                          <a:ea typeface="Calibri"/>
                          <a:cs typeface="Arial" panose="020B0604020202020204" pitchFamily="34" charset="0"/>
                        </a:rPr>
                        <a:t>T</a:t>
                      </a:r>
                      <a:r>
                        <a:rPr lang="en-US" sz="1200" dirty="0">
                          <a:effectLst/>
                          <a:latin typeface="Arial" panose="020B0604020202020204" pitchFamily="34" charset="0"/>
                          <a:ea typeface="Calibri"/>
                          <a:cs typeface="Arial" panose="020B0604020202020204" pitchFamily="34" charset="0"/>
                        </a:rPr>
                        <a:t>imely</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2744">
                <a:tc>
                  <a:txBody>
                    <a:bodyPr/>
                    <a:lstStyle/>
                    <a:p>
                      <a:pPr marL="91440" marR="0">
                        <a:spcBef>
                          <a:spcPts val="0"/>
                        </a:spcBef>
                        <a:spcAft>
                          <a:spcPts val="0"/>
                        </a:spcAft>
                      </a:pPr>
                      <a:r>
                        <a:rPr lang="en-US" sz="1200" b="1" dirty="0">
                          <a:solidFill>
                            <a:srgbClr val="FF0000"/>
                          </a:solidFill>
                          <a:effectLst/>
                          <a:latin typeface="Arial" panose="020B0604020202020204" pitchFamily="34" charset="0"/>
                          <a:ea typeface="Calibri"/>
                          <a:cs typeface="Arial" panose="020B0604020202020204" pitchFamily="34" charset="0"/>
                        </a:rPr>
                        <a:t>Recognizes Team Members for a Job Well Done </a:t>
                      </a:r>
                      <a:endParaRPr lang="en-US" sz="12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a:cs typeface="Arial" panose="020B0604020202020204" pitchFamily="34" charset="0"/>
                        </a:rPr>
                        <a:t>Privately and/or publicly acknowledges team members for going above and beyond when it comes to </a:t>
                      </a:r>
                      <a:r>
                        <a:rPr lang="en-US" sz="1200" dirty="0" smtClean="0">
                          <a:effectLst/>
                          <a:latin typeface="Arial" panose="020B0604020202020204" pitchFamily="34" charset="0"/>
                          <a:ea typeface="Calibri"/>
                          <a:cs typeface="Arial" panose="020B0604020202020204" pitchFamily="34" charset="0"/>
                        </a:rPr>
                        <a:t>safety</a:t>
                      </a:r>
                    </a:p>
                  </a:txBody>
                  <a:tcPr marL="68580" marR="68580" marT="27432" marB="274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96998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2726078"/>
            <a:ext cx="7632700" cy="3785652"/>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en-US" sz="2400" dirty="0"/>
              <a:t>The videos we are going to watch will take place on various </a:t>
            </a:r>
            <a:r>
              <a:rPr lang="en-US" sz="2400" dirty="0" smtClean="0"/>
              <a:t>construction jobsites </a:t>
            </a:r>
            <a:r>
              <a:rPr lang="en-US" sz="2400" dirty="0"/>
              <a:t>– both residential and commercial – with a variety of tools and </a:t>
            </a:r>
            <a:r>
              <a:rPr lang="en-US" sz="2400" dirty="0" smtClean="0"/>
              <a:t>equipment.</a:t>
            </a:r>
          </a:p>
          <a:p>
            <a:endParaRPr lang="en-US" sz="2400" dirty="0"/>
          </a:p>
          <a:p>
            <a:pPr marL="342900" indent="-342900">
              <a:buClr>
                <a:srgbClr val="FF0000"/>
              </a:buClr>
              <a:buFont typeface="Arial" panose="020B0604020202020204" pitchFamily="34" charset="0"/>
              <a:buChar char="•"/>
            </a:pPr>
            <a:r>
              <a:rPr lang="en-US" sz="2400" dirty="0" smtClean="0"/>
              <a:t>While you may not be familiar with the exact setting, the safety leadership skills that are demonstrated by the characters can be applied to any worksite.</a:t>
            </a:r>
          </a:p>
          <a:p>
            <a:endParaRPr lang="en-US" sz="2400" dirty="0"/>
          </a:p>
          <a:p>
            <a:pPr marL="342900" indent="-342900">
              <a:buClr>
                <a:srgbClr val="FF0000"/>
              </a:buClr>
              <a:buFont typeface="Arial" panose="020B0604020202020204" pitchFamily="34" charset="0"/>
              <a:buChar char="•"/>
            </a:pPr>
            <a:r>
              <a:rPr lang="en-US" sz="2400" dirty="0" smtClean="0"/>
              <a:t>As we go through the scenarios, think of how the leadership skills can be applied to your worksite.</a:t>
            </a:r>
            <a:endParaRPr lang="en-US" sz="2400" dirty="0"/>
          </a:p>
        </p:txBody>
      </p:sp>
      <p:sp>
        <p:nvSpPr>
          <p:cNvPr id="3" name="TextBox 2"/>
          <p:cNvSpPr txBox="1"/>
          <p:nvPr/>
        </p:nvSpPr>
        <p:spPr>
          <a:xfrm>
            <a:off x="1911350" y="2053276"/>
            <a:ext cx="5321300" cy="630942"/>
          </a:xfrm>
          <a:prstGeom prst="rect">
            <a:avLst/>
          </a:prstGeom>
          <a:noFill/>
        </p:spPr>
        <p:txBody>
          <a:bodyPr wrap="square" rtlCol="0">
            <a:spAutoFit/>
          </a:bodyPr>
          <a:lstStyle/>
          <a:p>
            <a:pPr lvl="0" algn="ctr"/>
            <a:r>
              <a:rPr lang="en-US" sz="3500" b="1" dirty="0">
                <a:solidFill>
                  <a:srgbClr val="FF0000"/>
                </a:solidFill>
              </a:rPr>
              <a:t>Scenario </a:t>
            </a:r>
            <a:r>
              <a:rPr lang="en-US" sz="3500" b="1" dirty="0" smtClean="0">
                <a:solidFill>
                  <a:srgbClr val="FF0000"/>
                </a:solidFill>
              </a:rPr>
              <a:t>Information</a:t>
            </a:r>
            <a:endParaRPr lang="en-US" sz="3500" b="1" dirty="0">
              <a:solidFill>
                <a:srgbClr val="FF0000"/>
              </a:solidFill>
            </a:endParaRPr>
          </a:p>
        </p:txBody>
      </p:sp>
    </p:spTree>
    <p:extLst>
      <p:ext uri="{BB962C8B-B14F-4D97-AF65-F5344CB8AC3E}">
        <p14:creationId xmlns:p14="http://schemas.microsoft.com/office/powerpoint/2010/main" val="4146908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772" y="2122989"/>
            <a:ext cx="1710256" cy="2011680"/>
          </a:xfrm>
          <a:prstGeom prst="rect">
            <a:avLst/>
          </a:prstGeom>
        </p:spPr>
      </p:pic>
      <p:pic>
        <p:nvPicPr>
          <p:cNvPr id="13" name="Picture 12">
            <a:hlinkClick r:id="rId5" action="ppaction://hlinksldjump"/>
          </p:cNvPr>
          <p:cNvPicPr>
            <a:picLocks noChangeAspect="1"/>
          </p:cNvPicPr>
          <p:nvPr/>
        </p:nvPicPr>
        <p:blipFill>
          <a:blip r:embed="rId6"/>
          <a:stretch>
            <a:fillRect/>
          </a:stretch>
        </p:blipFill>
        <p:spPr>
          <a:xfrm>
            <a:off x="3771127" y="2122989"/>
            <a:ext cx="1709928" cy="2011854"/>
          </a:xfrm>
          <a:prstGeom prst="rect">
            <a:avLst/>
          </a:prstGeom>
        </p:spPr>
      </p:pic>
      <p:pic>
        <p:nvPicPr>
          <p:cNvPr id="14" name="Picture 13">
            <a:hlinkClick r:id="rId7" action="ppaction://hlinksldjump"/>
          </p:cNvPr>
          <p:cNvPicPr>
            <a:picLocks noChangeAspect="1"/>
          </p:cNvPicPr>
          <p:nvPr/>
        </p:nvPicPr>
        <p:blipFill>
          <a:blip r:embed="rId8"/>
          <a:stretch>
            <a:fillRect/>
          </a:stretch>
        </p:blipFill>
        <p:spPr>
          <a:xfrm>
            <a:off x="780153" y="2122989"/>
            <a:ext cx="1710256" cy="2011680"/>
          </a:xfrm>
          <a:prstGeom prst="rect">
            <a:avLst/>
          </a:prstGeom>
        </p:spPr>
      </p:pic>
      <p:pic>
        <p:nvPicPr>
          <p:cNvPr id="15" name="Picture 14">
            <a:hlinkClick r:id="rId9" action="ppaction://hlinksldjump"/>
          </p:cNvPr>
          <p:cNvPicPr>
            <a:picLocks noChangeAspect="1"/>
          </p:cNvPicPr>
          <p:nvPr/>
        </p:nvPicPr>
        <p:blipFill>
          <a:blip r:embed="rId10"/>
          <a:stretch>
            <a:fillRect/>
          </a:stretch>
        </p:blipFill>
        <p:spPr>
          <a:xfrm>
            <a:off x="2234328" y="4311847"/>
            <a:ext cx="1709928" cy="2011680"/>
          </a:xfrm>
          <a:prstGeom prst="rect">
            <a:avLst/>
          </a:prstGeom>
        </p:spPr>
      </p:pic>
      <p:pic>
        <p:nvPicPr>
          <p:cNvPr id="16" name="Picture 15">
            <a:hlinkClick r:id="rId11" action="ppaction://hlinksldjump"/>
          </p:cNvPr>
          <p:cNvPicPr>
            <a:picLocks noChangeAspect="1"/>
          </p:cNvPicPr>
          <p:nvPr/>
        </p:nvPicPr>
        <p:blipFill>
          <a:blip r:embed="rId12"/>
          <a:stretch>
            <a:fillRect/>
          </a:stretch>
        </p:blipFill>
        <p:spPr>
          <a:xfrm>
            <a:off x="5272513" y="4311847"/>
            <a:ext cx="1709928" cy="2011854"/>
          </a:xfrm>
          <a:prstGeom prst="rect">
            <a:avLst/>
          </a:prstGeom>
        </p:spPr>
      </p:pic>
    </p:spTree>
    <p:extLst>
      <p:ext uri="{BB962C8B-B14F-4D97-AF65-F5344CB8AC3E}">
        <p14:creationId xmlns:p14="http://schemas.microsoft.com/office/powerpoint/2010/main" val="3504588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89"/>
            <a:ext cx="7861580" cy="231628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766014" y="1865649"/>
            <a:ext cx="7908734" cy="218371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nvPr>
        </p:nvGraphicFramePr>
        <p:xfrm>
          <a:off x="2501716" y="1981105"/>
          <a:ext cx="5920116" cy="2011680"/>
        </p:xfrm>
        <a:graphic>
          <a:graphicData uri="http://schemas.openxmlformats.org/drawingml/2006/table">
            <a:tbl>
              <a:tblPr firstRow="1" bandRow="1">
                <a:tableStyleId>{5C22544A-7EE6-4342-B048-85BDC9FD1C3A}</a:tableStyleId>
              </a:tblPr>
              <a:tblGrid>
                <a:gridCol w="1126079">
                  <a:extLst>
                    <a:ext uri="{9D8B030D-6E8A-4147-A177-3AD203B41FA5}">
                      <a16:colId xmlns:a16="http://schemas.microsoft.com/office/drawing/2014/main" val="20000"/>
                    </a:ext>
                  </a:extLst>
                </a:gridCol>
                <a:gridCol w="4794037">
                  <a:extLst>
                    <a:ext uri="{9D8B030D-6E8A-4147-A177-3AD203B41FA5}">
                      <a16:colId xmlns:a16="http://schemas.microsoft.com/office/drawing/2014/main" val="20001"/>
                    </a:ext>
                  </a:extLst>
                </a:gridCol>
              </a:tblGrid>
              <a:tr h="377989">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err="1" smtClean="0"/>
                        <a:t>Tomás</a:t>
                      </a:r>
                      <a:endParaRPr lang="en-US" sz="2000" b="1" dirty="0" smtClean="0"/>
                    </a:p>
                    <a:p>
                      <a:r>
                        <a:rPr lang="en-US" sz="2000" b="1" dirty="0" smtClean="0"/>
                        <a:t>Steve</a:t>
                      </a:r>
                    </a:p>
                    <a:p>
                      <a:r>
                        <a:rPr lang="en-US" sz="2000" b="1" dirty="0" smtClean="0"/>
                        <a:t>Felix</a:t>
                      </a:r>
                    </a:p>
                    <a:p>
                      <a:r>
                        <a:rPr lang="en-US" sz="2000" b="1" dirty="0" smtClean="0"/>
                        <a:t>Trevor</a:t>
                      </a:r>
                    </a:p>
                    <a:p>
                      <a:r>
                        <a:rPr lang="en-US" sz="2000" b="1" dirty="0" smtClean="0"/>
                        <a:t>Ellen</a:t>
                      </a:r>
                    </a:p>
                  </a:txBody>
                  <a:tcPr>
                    <a:solidFill>
                      <a:schemeClr val="bg1"/>
                    </a:solidFill>
                  </a:tcPr>
                </a:tc>
                <a:tc>
                  <a:txBody>
                    <a:bodyPr/>
                    <a:lstStyle/>
                    <a:p>
                      <a:r>
                        <a:rPr lang="en-US" sz="2000" b="0" i="1" kern="1200" baseline="0" dirty="0" smtClean="0">
                          <a:solidFill>
                            <a:schemeClr val="tx1"/>
                          </a:solidFill>
                          <a:latin typeface="+mn-lt"/>
                          <a:ea typeface="+mn-ea"/>
                          <a:cs typeface="+mn-cs"/>
                        </a:rPr>
                        <a:t>Derby Drywall </a:t>
                      </a:r>
                      <a:r>
                        <a:rPr lang="en-US" sz="2000" b="0" i="0" kern="1200" baseline="0" dirty="0" smtClean="0">
                          <a:solidFill>
                            <a:schemeClr val="tx1"/>
                          </a:solidFill>
                          <a:latin typeface="+mn-lt"/>
                          <a:ea typeface="+mn-ea"/>
                          <a:cs typeface="+mn-cs"/>
                        </a:rPr>
                        <a:t>Trainee</a:t>
                      </a:r>
                    </a:p>
                    <a:p>
                      <a:r>
                        <a:rPr lang="en-US" sz="2000" b="0" i="1" kern="1200" dirty="0" smtClean="0">
                          <a:solidFill>
                            <a:schemeClr val="tx1"/>
                          </a:solidFill>
                          <a:latin typeface="+mn-lt"/>
                          <a:ea typeface="+mn-ea"/>
                          <a:cs typeface="+mn-cs"/>
                        </a:rPr>
                        <a:t>Derby Drywall </a:t>
                      </a:r>
                      <a:r>
                        <a:rPr lang="en-US" sz="2000" b="0" i="0" kern="1200" dirty="0" smtClean="0">
                          <a:solidFill>
                            <a:schemeClr val="tx1"/>
                          </a:solidFill>
                          <a:latin typeface="+mn-lt"/>
                          <a:ea typeface="+mn-ea"/>
                          <a:cs typeface="+mn-cs"/>
                        </a:rPr>
                        <a:t>Supervisor</a:t>
                      </a:r>
                    </a:p>
                    <a:p>
                      <a:r>
                        <a:rPr lang="en-US" sz="2000" b="0" i="1" kern="1200" baseline="0" dirty="0" err="1" smtClean="0">
                          <a:solidFill>
                            <a:schemeClr val="tx1"/>
                          </a:solidFill>
                          <a:latin typeface="+mn-lt"/>
                          <a:ea typeface="+mn-ea"/>
                          <a:cs typeface="+mn-cs"/>
                        </a:rPr>
                        <a:t>Haglin</a:t>
                      </a:r>
                      <a:r>
                        <a:rPr lang="en-US" sz="2000" b="0" i="1" kern="1200" baseline="0" dirty="0" smtClean="0">
                          <a:solidFill>
                            <a:schemeClr val="tx1"/>
                          </a:solidFill>
                          <a:latin typeface="+mn-lt"/>
                          <a:ea typeface="+mn-ea"/>
                          <a:cs typeface="+mn-cs"/>
                        </a:rPr>
                        <a:t> Homebuilding </a:t>
                      </a:r>
                      <a:r>
                        <a:rPr lang="en-US" sz="2000" b="0" i="0" kern="1200" baseline="0" dirty="0" smtClean="0">
                          <a:solidFill>
                            <a:schemeClr val="tx1"/>
                          </a:solidFill>
                          <a:latin typeface="+mn-lt"/>
                          <a:ea typeface="+mn-ea"/>
                          <a:cs typeface="+mn-cs"/>
                        </a:rPr>
                        <a:t>Foreman</a:t>
                      </a:r>
                    </a:p>
                    <a:p>
                      <a:r>
                        <a:rPr lang="en-US" sz="2000" b="0" i="1" kern="1200" baseline="0" dirty="0" err="1" smtClean="0">
                          <a:solidFill>
                            <a:schemeClr val="tx1"/>
                          </a:solidFill>
                          <a:latin typeface="+mn-lt"/>
                          <a:ea typeface="+mn-ea"/>
                          <a:cs typeface="+mn-cs"/>
                        </a:rPr>
                        <a:t>Haglin</a:t>
                      </a:r>
                      <a:r>
                        <a:rPr lang="en-US" sz="2000" b="0" i="1" kern="1200" baseline="0" dirty="0" smtClean="0">
                          <a:solidFill>
                            <a:schemeClr val="tx1"/>
                          </a:solidFill>
                          <a:latin typeface="+mn-lt"/>
                          <a:ea typeface="+mn-ea"/>
                          <a:cs typeface="+mn-cs"/>
                        </a:rPr>
                        <a:t> Homebuilding </a:t>
                      </a:r>
                      <a:r>
                        <a:rPr lang="en-US" sz="2000" b="0" i="0" kern="1200" baseline="0" dirty="0" smtClean="0">
                          <a:solidFill>
                            <a:schemeClr val="tx1"/>
                          </a:solidFill>
                          <a:latin typeface="+mn-lt"/>
                          <a:ea typeface="+mn-ea"/>
                          <a:cs typeface="+mn-cs"/>
                        </a:rPr>
                        <a:t>Trainee</a:t>
                      </a:r>
                    </a:p>
                    <a:p>
                      <a:r>
                        <a:rPr lang="en-US" sz="2000" b="0" i="1" kern="1200" baseline="0" dirty="0" err="1" smtClean="0">
                          <a:solidFill>
                            <a:schemeClr val="tx1"/>
                          </a:solidFill>
                          <a:latin typeface="+mn-lt"/>
                          <a:ea typeface="+mn-ea"/>
                          <a:cs typeface="+mn-cs"/>
                        </a:rPr>
                        <a:t>Haglin</a:t>
                      </a:r>
                      <a:r>
                        <a:rPr lang="en-US" sz="2000" b="0" i="1" kern="1200" baseline="0" dirty="0" smtClean="0">
                          <a:solidFill>
                            <a:schemeClr val="tx1"/>
                          </a:solidFill>
                          <a:latin typeface="+mn-lt"/>
                          <a:ea typeface="+mn-ea"/>
                          <a:cs typeface="+mn-cs"/>
                        </a:rPr>
                        <a:t> Homebuilding </a:t>
                      </a:r>
                      <a:r>
                        <a:rPr lang="en-US" sz="2000" b="0" i="0" kern="1200" baseline="0" dirty="0" smtClean="0">
                          <a:solidFill>
                            <a:schemeClr val="tx1"/>
                          </a:solidFill>
                          <a:latin typeface="+mn-lt"/>
                          <a:ea typeface="+mn-ea"/>
                          <a:cs typeface="+mn-cs"/>
                        </a:rPr>
                        <a:t>Experienced Carpenter</a:t>
                      </a:r>
                    </a:p>
                  </a:txBody>
                  <a:tcPr>
                    <a:solidFill>
                      <a:schemeClr val="bg1"/>
                    </a:solidFill>
                  </a:tcPr>
                </a:tc>
                <a:extLst>
                  <a:ext uri="{0D108BD9-81ED-4DB2-BD59-A6C34878D82A}">
                    <a16:rowId xmlns:a16="http://schemas.microsoft.com/office/drawing/2014/main" val="10001"/>
                  </a:ext>
                </a:extLst>
              </a:tr>
            </a:tbl>
          </a:graphicData>
        </a:graphic>
      </p:graphicFrame>
      <p:sp>
        <p:nvSpPr>
          <p:cNvPr id="43" name="Rounded Rectangle 42"/>
          <p:cNvSpPr/>
          <p:nvPr/>
        </p:nvSpPr>
        <p:spPr>
          <a:xfrm>
            <a:off x="81573" y="1430434"/>
            <a:ext cx="1810727" cy="231518"/>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2">
                    <a:lumMod val="10000"/>
                  </a:schemeClr>
                </a:solidFill>
              </a:rPr>
              <a:t>1. Derailing the Job</a:t>
            </a:r>
            <a:endParaRPr lang="en-US" sz="1400" b="1" dirty="0">
              <a:solidFill>
                <a:schemeClr val="bg2">
                  <a:lumMod val="10000"/>
                </a:schemeClr>
              </a:solidFill>
            </a:endParaRPr>
          </a:p>
        </p:txBody>
      </p:sp>
      <p:grpSp>
        <p:nvGrpSpPr>
          <p:cNvPr id="2" name="Group 1"/>
          <p:cNvGrpSpPr/>
          <p:nvPr/>
        </p:nvGrpSpPr>
        <p:grpSpPr>
          <a:xfrm>
            <a:off x="8451668" y="6241655"/>
            <a:ext cx="589047" cy="431074"/>
            <a:chOff x="8451668" y="6241655"/>
            <a:chExt cx="589047" cy="431074"/>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2" name="Rectangle 31">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p:nvPicPr>
        <p:blipFill>
          <a:blip r:embed="rId5"/>
          <a:stretch>
            <a:fillRect/>
          </a:stretch>
        </p:blipFill>
        <p:spPr>
          <a:xfrm>
            <a:off x="919706" y="2093670"/>
            <a:ext cx="1403873" cy="1645920"/>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grpSp>
        <p:nvGrpSpPr>
          <p:cNvPr id="4" name="Group 3"/>
          <p:cNvGrpSpPr/>
          <p:nvPr/>
        </p:nvGrpSpPr>
        <p:grpSpPr>
          <a:xfrm>
            <a:off x="2598216" y="4576924"/>
            <a:ext cx="3947569" cy="1798476"/>
            <a:chOff x="1235566" y="4690762"/>
            <a:chExt cx="3947569" cy="1798476"/>
          </a:xfrm>
        </p:grpSpPr>
        <p:pic>
          <p:nvPicPr>
            <p:cNvPr id="5" name="Picture 4">
              <a:hlinkClick r:id="rId6" action="ppaction://hlinksldjump"/>
            </p:cNvPr>
            <p:cNvPicPr>
              <a:picLocks noChangeAspect="1"/>
            </p:cNvPicPr>
            <p:nvPr/>
          </p:nvPicPr>
          <p:blipFill>
            <a:blip r:embed="rId7"/>
            <a:stretch>
              <a:fillRect/>
            </a:stretch>
          </p:blipFill>
          <p:spPr>
            <a:xfrm>
              <a:off x="1235566" y="4690762"/>
              <a:ext cx="1499746" cy="1798476"/>
            </a:xfrm>
            <a:prstGeom prst="rect">
              <a:avLst/>
            </a:prstGeom>
          </p:spPr>
        </p:pic>
        <p:pic>
          <p:nvPicPr>
            <p:cNvPr id="6" name="Picture 5">
              <a:hlinkClick r:id="rId8" action="ppaction://hlinksldjump"/>
            </p:cNvPr>
            <p:cNvPicPr>
              <a:picLocks noChangeAspect="1"/>
            </p:cNvPicPr>
            <p:nvPr/>
          </p:nvPicPr>
          <p:blipFill>
            <a:blip r:embed="rId9"/>
            <a:stretch>
              <a:fillRect/>
            </a:stretch>
          </p:blipFill>
          <p:spPr>
            <a:xfrm>
              <a:off x="3683389" y="4690762"/>
              <a:ext cx="1499746" cy="1798476"/>
            </a:xfrm>
            <a:prstGeom prst="rect">
              <a:avLst/>
            </a:prstGeom>
          </p:spPr>
        </p:pic>
      </p:grpSp>
    </p:spTree>
    <p:extLst>
      <p:ext uri="{BB962C8B-B14F-4D97-AF65-F5344CB8AC3E}">
        <p14:creationId xmlns:p14="http://schemas.microsoft.com/office/powerpoint/2010/main" val="279532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912" y="1431961"/>
            <a:ext cx="2018488" cy="270070"/>
            <a:chOff x="131827" y="1945885"/>
            <a:chExt cx="201848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Derailing the Job</a:t>
              </a:r>
              <a:endParaRPr lang="en-US" sz="1400" b="1" dirty="0">
                <a:solidFill>
                  <a:schemeClr val="bg2">
                    <a:lumMod val="10000"/>
                  </a:schemeClr>
                </a:solidFill>
              </a:endParaRPr>
            </a:p>
          </p:txBody>
        </p:sp>
      </p:grpSp>
      <p:grpSp>
        <p:nvGrpSpPr>
          <p:cNvPr id="15" name="Group 14"/>
          <p:cNvGrpSpPr/>
          <p:nvPr/>
        </p:nvGrpSpPr>
        <p:grpSpPr>
          <a:xfrm>
            <a:off x="8451668" y="6241655"/>
            <a:ext cx="589047" cy="431074"/>
            <a:chOff x="8451668" y="6241655"/>
            <a:chExt cx="589047" cy="431074"/>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7" name="Rectangle 16">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R7Ha0d1TgQ"/>
          <p:cNvPicPr>
            <a:picLocks noRot="1" noChangeAspect="1"/>
          </p:cNvPicPr>
          <p:nvPr>
            <a:videoFile r:link="rId1"/>
          </p:nvPr>
        </p:nvPicPr>
        <p:blipFill>
          <a:blip r:embed="rId7"/>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1927924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912" y="1431961"/>
            <a:ext cx="2018488" cy="270070"/>
            <a:chOff x="131827" y="1945885"/>
            <a:chExt cx="2018488" cy="270070"/>
          </a:xfrm>
        </p:grpSpPr>
        <p:grpSp>
          <p:nvGrpSpPr>
            <p:cNvPr id="27" name="Group 8"/>
            <p:cNvGrpSpPr/>
            <p:nvPr/>
          </p:nvGrpSpPr>
          <p:grpSpPr>
            <a:xfrm>
              <a:off x="131827" y="1945885"/>
              <a:ext cx="275595" cy="260545"/>
              <a:chOff x="1227110" y="1752600"/>
              <a:chExt cx="1473834" cy="1319744"/>
            </a:xfrm>
          </p:grpSpPr>
          <p:sp>
            <p:nvSpPr>
              <p:cNvPr id="29" name="Rounded Rectangle 2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8" name="Rounded Rectangle 27"/>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Derailing the Job</a:t>
              </a:r>
              <a:endParaRPr lang="en-US" sz="1400" b="1" dirty="0">
                <a:solidFill>
                  <a:schemeClr val="bg2">
                    <a:lumMod val="10000"/>
                  </a:schemeClr>
                </a:solidFill>
              </a:endParaRPr>
            </a:p>
          </p:txBody>
        </p:sp>
      </p:grpSp>
      <p:grpSp>
        <p:nvGrpSpPr>
          <p:cNvPr id="15" name="Group 14"/>
          <p:cNvGrpSpPr/>
          <p:nvPr/>
        </p:nvGrpSpPr>
        <p:grpSpPr>
          <a:xfrm>
            <a:off x="8451668" y="6241655"/>
            <a:ext cx="589047" cy="431074"/>
            <a:chOff x="8451668" y="6241655"/>
            <a:chExt cx="589047" cy="431074"/>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7" name="Rectangle 16">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914400" y="2011680"/>
            <a:ext cx="7373349" cy="1034153"/>
            <a:chOff x="1041189" y="1989252"/>
            <a:chExt cx="7373349" cy="1034153"/>
          </a:xfrm>
        </p:grpSpPr>
        <p:sp>
          <p:nvSpPr>
            <p:cNvPr id="13" name="Rounded Rectangle 1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4" name="Picture 2"/>
            <p:cNvPicPr>
              <a:picLocks noChangeAspect="1" noChangeArrowheads="1"/>
            </p:cNvPicPr>
            <p:nvPr/>
          </p:nvPicPr>
          <p:blipFill>
            <a:blip r:embed="rId6"/>
            <a:srcRect l="11940"/>
            <a:stretch>
              <a:fillRect/>
            </a:stretch>
          </p:blipFill>
          <p:spPr bwMode="auto">
            <a:xfrm>
              <a:off x="7150487" y="1989252"/>
              <a:ext cx="962284" cy="853721"/>
            </a:xfrm>
            <a:prstGeom prst="rect">
              <a:avLst/>
            </a:prstGeom>
            <a:noFill/>
            <a:ln w="9525">
              <a:noFill/>
              <a:miter lim="800000"/>
              <a:headEnd/>
              <a:tailEnd/>
            </a:ln>
          </p:spPr>
        </p:pic>
      </p:grpSp>
      <p:sp>
        <p:nvSpPr>
          <p:cNvPr id="21" name="Rectangle 20"/>
          <p:cNvSpPr/>
          <p:nvPr/>
        </p:nvSpPr>
        <p:spPr>
          <a:xfrm>
            <a:off x="914400" y="3200400"/>
            <a:ext cx="7552772" cy="1323439"/>
          </a:xfrm>
          <a:prstGeom prst="rect">
            <a:avLst/>
          </a:prstGeom>
        </p:spPr>
        <p:txBody>
          <a:bodyPr wrap="square">
            <a:spAutoFit/>
          </a:bodyPr>
          <a:lstStyle/>
          <a:p>
            <a:pPr marL="457200" lvl="0" indent="-457200">
              <a:spcAft>
                <a:spcPts val="600"/>
              </a:spcAft>
              <a:buFont typeface="+mj-lt"/>
              <a:buAutoNum type="arabicPeriod"/>
            </a:pPr>
            <a:r>
              <a:rPr lang="en-US" sz="2500" dirty="0" smtClean="0"/>
              <a:t>What </a:t>
            </a:r>
            <a:r>
              <a:rPr lang="en-US" sz="2500" dirty="0"/>
              <a:t>do you think about </a:t>
            </a:r>
            <a:r>
              <a:rPr lang="en-US" sz="2500" dirty="0" smtClean="0"/>
              <a:t>Trevor </a:t>
            </a:r>
            <a:r>
              <a:rPr lang="en-US" sz="2500" dirty="0"/>
              <a:t>bringing up </a:t>
            </a:r>
            <a:r>
              <a:rPr lang="en-US" sz="2500" dirty="0" smtClean="0"/>
              <a:t>his concern </a:t>
            </a:r>
            <a:r>
              <a:rPr lang="en-US" sz="2500" dirty="0"/>
              <a:t>about the </a:t>
            </a:r>
            <a:r>
              <a:rPr lang="en-US" sz="2500" dirty="0" smtClean="0"/>
              <a:t>guardrail to his foreman?</a:t>
            </a:r>
          </a:p>
          <a:p>
            <a:pPr marL="457200" lvl="0" indent="-457200">
              <a:spcAft>
                <a:spcPts val="600"/>
              </a:spcAft>
              <a:buFont typeface="+mj-lt"/>
              <a:buAutoNum type="arabicPeriod"/>
            </a:pPr>
            <a:r>
              <a:rPr lang="en-US" sz="2500" dirty="0" smtClean="0"/>
              <a:t>What </a:t>
            </a:r>
            <a:r>
              <a:rPr lang="en-US" sz="2500" dirty="0"/>
              <a:t>do you think </a:t>
            </a:r>
            <a:r>
              <a:rPr lang="en-US" sz="2500" dirty="0" smtClean="0"/>
              <a:t>Felix </a:t>
            </a:r>
            <a:r>
              <a:rPr lang="en-US" sz="2500" dirty="0"/>
              <a:t>will do?   </a:t>
            </a:r>
          </a:p>
        </p:txBody>
      </p:sp>
    </p:spTree>
    <p:extLst>
      <p:ext uri="{BB962C8B-B14F-4D97-AF65-F5344CB8AC3E}">
        <p14:creationId xmlns:p14="http://schemas.microsoft.com/office/powerpoint/2010/main" val="42227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16" y="1940658"/>
            <a:ext cx="8229600" cy="848353"/>
          </a:xfrm>
        </p:spPr>
        <p:txBody>
          <a:bodyPr>
            <a:normAutofit/>
          </a:bodyPr>
          <a:lstStyle/>
          <a:p>
            <a:r>
              <a:rPr lang="en-US" sz="3500" b="1" dirty="0" smtClean="0">
                <a:solidFill>
                  <a:srgbClr val="FF0000"/>
                </a:solidFill>
              </a:rPr>
              <a:t>Learning Objectives</a:t>
            </a:r>
            <a:endParaRPr lang="en-US" sz="3500" b="1" dirty="0">
              <a:solidFill>
                <a:srgbClr val="FF0000"/>
              </a:solidFill>
            </a:endParaRPr>
          </a:p>
        </p:txBody>
      </p:sp>
      <p:sp>
        <p:nvSpPr>
          <p:cNvPr id="3" name="Content Placeholder 2"/>
          <p:cNvSpPr>
            <a:spLocks noGrp="1"/>
          </p:cNvSpPr>
          <p:nvPr>
            <p:ph idx="1"/>
          </p:nvPr>
        </p:nvSpPr>
        <p:spPr>
          <a:xfrm>
            <a:off x="1100425" y="3057631"/>
            <a:ext cx="6943150" cy="2689869"/>
          </a:xfrm>
        </p:spPr>
        <p:txBody>
          <a:bodyPr>
            <a:noAutofit/>
          </a:bodyPr>
          <a:lstStyle/>
          <a:p>
            <a:pPr marL="0" indent="0">
              <a:spcBef>
                <a:spcPts val="0"/>
              </a:spcBef>
              <a:spcAft>
                <a:spcPts val="1200"/>
              </a:spcAft>
              <a:buNone/>
            </a:pPr>
            <a:r>
              <a:rPr lang="en-US" sz="2500" i="1" dirty="0" smtClean="0"/>
              <a:t>By the end of this training students will be able to:</a:t>
            </a:r>
          </a:p>
          <a:p>
            <a:pPr marL="514350" indent="-514350">
              <a:spcBef>
                <a:spcPts val="0"/>
              </a:spcBef>
              <a:spcAft>
                <a:spcPts val="1200"/>
              </a:spcAft>
              <a:buFont typeface="+mj-lt"/>
              <a:buAutoNum type="arabicPeriod"/>
            </a:pPr>
            <a:r>
              <a:rPr lang="en-US" sz="2500" dirty="0" smtClean="0"/>
              <a:t>Explain why safety leadership is important</a:t>
            </a:r>
          </a:p>
          <a:p>
            <a:pPr marL="514350" indent="-514350">
              <a:spcBef>
                <a:spcPts val="0"/>
              </a:spcBef>
              <a:spcAft>
                <a:spcPts val="1200"/>
              </a:spcAft>
              <a:buFont typeface="+mj-lt"/>
              <a:buAutoNum type="arabicPeriod"/>
            </a:pPr>
            <a:r>
              <a:rPr lang="en-US" sz="2500" dirty="0" smtClean="0"/>
              <a:t>Describe the safety leadership skills</a:t>
            </a:r>
          </a:p>
          <a:p>
            <a:pPr marL="514350" indent="-514350">
              <a:spcBef>
                <a:spcPts val="0"/>
              </a:spcBef>
              <a:spcAft>
                <a:spcPts val="1200"/>
              </a:spcAft>
              <a:buFont typeface="+mj-lt"/>
              <a:buAutoNum type="arabicPeriod"/>
            </a:pPr>
            <a:r>
              <a:rPr lang="en-US" sz="2500" dirty="0" smtClean="0"/>
              <a:t>Discuss how to apply safety leadership skills on the job site</a:t>
            </a:r>
            <a:endParaRPr lang="en-US" sz="2500" dirty="0"/>
          </a:p>
        </p:txBody>
      </p:sp>
    </p:spTree>
    <p:extLst>
      <p:ext uri="{BB962C8B-B14F-4D97-AF65-F5344CB8AC3E}">
        <p14:creationId xmlns:p14="http://schemas.microsoft.com/office/powerpoint/2010/main" val="10740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912" y="1431961"/>
            <a:ext cx="2018488" cy="270070"/>
            <a:chOff x="131827" y="1945885"/>
            <a:chExt cx="201848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Derailing the Job</a:t>
              </a:r>
              <a:endParaRPr lang="en-US" sz="1400" b="1" dirty="0">
                <a:solidFill>
                  <a:schemeClr val="bg2">
                    <a:lumMod val="10000"/>
                  </a:schemeClr>
                </a:solidFill>
              </a:endParaRPr>
            </a:p>
          </p:txBody>
        </p:sp>
      </p:grpSp>
      <p:grpSp>
        <p:nvGrpSpPr>
          <p:cNvPr id="15" name="Group 14"/>
          <p:cNvGrpSpPr/>
          <p:nvPr/>
        </p:nvGrpSpPr>
        <p:grpSpPr>
          <a:xfrm>
            <a:off x="8451668" y="6241655"/>
            <a:ext cx="589047" cy="431074"/>
            <a:chOff x="8451668" y="6241655"/>
            <a:chExt cx="589047" cy="431074"/>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7" name="Rectangle 16">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uIkA4ZSO0t0"/>
          <p:cNvPicPr>
            <a:picLocks noRot="1" noChangeAspect="1"/>
          </p:cNvPicPr>
          <p:nvPr>
            <a:videoFile r:link="rId1"/>
          </p:nvPr>
        </p:nvPicPr>
        <p:blipFill>
          <a:blip r:embed="rId7"/>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4143891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2011680"/>
            <a:ext cx="7404147" cy="1034153"/>
            <a:chOff x="1194554" y="1913052"/>
            <a:chExt cx="7404147" cy="1034153"/>
          </a:xfrm>
        </p:grpSpPr>
        <p:sp>
          <p:nvSpPr>
            <p:cNvPr id="17" name="Rounded Rectangle 16"/>
            <p:cNvSpPr/>
            <p:nvPr/>
          </p:nvSpPr>
          <p:spPr>
            <a:xfrm>
              <a:off x="1194554" y="24616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8" name="Picture 2"/>
            <p:cNvPicPr>
              <a:picLocks noChangeAspect="1" noChangeArrowheads="1"/>
            </p:cNvPicPr>
            <p:nvPr/>
          </p:nvPicPr>
          <p:blipFill>
            <a:blip r:embed="rId3"/>
            <a:srcRect l="11940"/>
            <a:stretch>
              <a:fillRect/>
            </a:stretch>
          </p:blipFill>
          <p:spPr bwMode="auto">
            <a:xfrm>
              <a:off x="7636417" y="1913052"/>
              <a:ext cx="962284" cy="853721"/>
            </a:xfrm>
            <a:prstGeom prst="rect">
              <a:avLst/>
            </a:prstGeom>
            <a:noFill/>
            <a:ln w="9525">
              <a:noFill/>
              <a:miter lim="800000"/>
              <a:headEnd/>
              <a:tailEnd/>
            </a:ln>
          </p:spPr>
        </p:pic>
      </p:grpSp>
      <p:grpSp>
        <p:nvGrpSpPr>
          <p:cNvPr id="12" name="Group 11"/>
          <p:cNvGrpSpPr/>
          <p:nvPr/>
        </p:nvGrpSpPr>
        <p:grpSpPr>
          <a:xfrm>
            <a:off x="38912" y="1431961"/>
            <a:ext cx="2018488" cy="270070"/>
            <a:chOff x="131827" y="1945885"/>
            <a:chExt cx="2018488" cy="270070"/>
          </a:xfrm>
        </p:grpSpPr>
        <p:grpSp>
          <p:nvGrpSpPr>
            <p:cNvPr id="13" name="Group 8"/>
            <p:cNvGrpSpPr/>
            <p:nvPr/>
          </p:nvGrpSpPr>
          <p:grpSpPr>
            <a:xfrm>
              <a:off x="131827" y="1945885"/>
              <a:ext cx="275595" cy="260545"/>
              <a:chOff x="1227110" y="1752600"/>
              <a:chExt cx="1473834" cy="1319744"/>
            </a:xfrm>
          </p:grpSpPr>
          <p:sp>
            <p:nvSpPr>
              <p:cNvPr id="23" name="Rounded Rectangle 2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2" name="Rounded Rectangle 21"/>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Derailing the Job</a:t>
              </a:r>
              <a:endParaRPr lang="en-US" sz="1400" b="1" dirty="0">
                <a:solidFill>
                  <a:schemeClr val="bg2">
                    <a:lumMod val="10000"/>
                  </a:schemeClr>
                </a:solidFill>
              </a:endParaRPr>
            </a:p>
          </p:txBody>
        </p:sp>
      </p:grpSp>
      <p:grpSp>
        <p:nvGrpSpPr>
          <p:cNvPr id="14" name="Group 13"/>
          <p:cNvGrpSpPr/>
          <p:nvPr/>
        </p:nvGrpSpPr>
        <p:grpSpPr>
          <a:xfrm>
            <a:off x="8451668" y="6241655"/>
            <a:ext cx="589047" cy="431074"/>
            <a:chOff x="8451668" y="6241655"/>
            <a:chExt cx="589047" cy="431074"/>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6" name="Rectangle 15">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angle 18"/>
          <p:cNvSpPr/>
          <p:nvPr/>
        </p:nvSpPr>
        <p:spPr>
          <a:xfrm>
            <a:off x="914400" y="3200400"/>
            <a:ext cx="7748603" cy="2169825"/>
          </a:xfrm>
          <a:prstGeom prst="rect">
            <a:avLst/>
          </a:prstGeom>
        </p:spPr>
        <p:txBody>
          <a:bodyPr wrap="square">
            <a:spAutoFit/>
          </a:bodyPr>
          <a:lstStyle/>
          <a:p>
            <a:pPr marL="342900" lvl="0" indent="-342900">
              <a:spcAft>
                <a:spcPts val="1200"/>
              </a:spcAft>
              <a:buFont typeface="+mj-lt"/>
              <a:buAutoNum type="arabicPeriod"/>
            </a:pPr>
            <a:r>
              <a:rPr lang="en-US" sz="2500" dirty="0" smtClean="0"/>
              <a:t>What </a:t>
            </a:r>
            <a:r>
              <a:rPr lang="en-US" sz="2500" dirty="0"/>
              <a:t>do you think about how </a:t>
            </a:r>
            <a:r>
              <a:rPr lang="en-US" sz="2500" dirty="0" smtClean="0"/>
              <a:t>Felix </a:t>
            </a:r>
            <a:r>
              <a:rPr lang="en-US" sz="2500" dirty="0"/>
              <a:t>handled this situation? </a:t>
            </a:r>
          </a:p>
          <a:p>
            <a:pPr marL="342900" lvl="0" indent="-342900">
              <a:spcAft>
                <a:spcPts val="1200"/>
              </a:spcAft>
              <a:buFont typeface="+mj-lt"/>
              <a:buAutoNum type="arabicPeriod"/>
            </a:pPr>
            <a:r>
              <a:rPr lang="en-US" sz="2500" dirty="0" smtClean="0"/>
              <a:t>How </a:t>
            </a:r>
            <a:r>
              <a:rPr lang="en-US" sz="2500" dirty="0"/>
              <a:t>might </a:t>
            </a:r>
            <a:r>
              <a:rPr lang="en-US" sz="2500" dirty="0" smtClean="0"/>
              <a:t>his communication style </a:t>
            </a:r>
            <a:r>
              <a:rPr lang="en-US" sz="2500" dirty="0"/>
              <a:t>affect the likelihood that </a:t>
            </a:r>
            <a:r>
              <a:rPr lang="en-US" sz="2500" dirty="0" smtClean="0"/>
              <a:t>Trevor will </a:t>
            </a:r>
            <a:r>
              <a:rPr lang="en-US" sz="2500" dirty="0"/>
              <a:t>feel comfortable raising safety issues in the future</a:t>
            </a:r>
            <a:r>
              <a:rPr lang="en-US" sz="2500" dirty="0" smtClean="0"/>
              <a:t>?</a:t>
            </a:r>
            <a:endParaRPr lang="en-US" sz="2500" dirty="0"/>
          </a:p>
        </p:txBody>
      </p:sp>
    </p:spTree>
    <p:extLst>
      <p:ext uri="{BB962C8B-B14F-4D97-AF65-F5344CB8AC3E}">
        <p14:creationId xmlns:p14="http://schemas.microsoft.com/office/powerpoint/2010/main" val="19288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912" y="1431961"/>
            <a:ext cx="2018488" cy="270070"/>
            <a:chOff x="131827" y="1945885"/>
            <a:chExt cx="2018488" cy="270070"/>
          </a:xfrm>
        </p:grpSpPr>
        <p:grpSp>
          <p:nvGrpSpPr>
            <p:cNvPr id="15" name="Group 8"/>
            <p:cNvGrpSpPr/>
            <p:nvPr/>
          </p:nvGrpSpPr>
          <p:grpSpPr>
            <a:xfrm>
              <a:off x="131827" y="1945885"/>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Derailing the Job</a:t>
              </a:r>
              <a:endParaRPr lang="en-US" sz="1400" b="1" dirty="0">
                <a:solidFill>
                  <a:schemeClr val="bg2">
                    <a:lumMod val="10000"/>
                  </a:schemeClr>
                </a:solidFill>
              </a:endParaRPr>
            </a:p>
          </p:txBody>
        </p:sp>
      </p:grpSp>
      <p:grpSp>
        <p:nvGrpSpPr>
          <p:cNvPr id="10" name="Group 9"/>
          <p:cNvGrpSpPr/>
          <p:nvPr/>
        </p:nvGrpSpPr>
        <p:grpSpPr>
          <a:xfrm>
            <a:off x="8451668" y="6241655"/>
            <a:ext cx="589047" cy="431074"/>
            <a:chOff x="8451668" y="6241655"/>
            <a:chExt cx="589047" cy="43107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2" name="Rectangle 11">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8yCTEJkz24o"/>
          <p:cNvPicPr>
            <a:picLocks noRot="1" noChangeAspect="1"/>
          </p:cNvPicPr>
          <p:nvPr>
            <a:videoFile r:link="rId1"/>
          </p:nvPr>
        </p:nvPicPr>
        <p:blipFill>
          <a:blip r:embed="rId7"/>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1432986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grpSp>
        <p:nvGrpSpPr>
          <p:cNvPr id="11" name="Group 10"/>
          <p:cNvGrpSpPr/>
          <p:nvPr/>
        </p:nvGrpSpPr>
        <p:grpSpPr>
          <a:xfrm>
            <a:off x="38912" y="1431961"/>
            <a:ext cx="2018488" cy="270070"/>
            <a:chOff x="131827" y="1945885"/>
            <a:chExt cx="2018488" cy="270070"/>
          </a:xfrm>
        </p:grpSpPr>
        <p:grpSp>
          <p:nvGrpSpPr>
            <p:cNvPr id="12" name="Group 8"/>
            <p:cNvGrpSpPr/>
            <p:nvPr/>
          </p:nvGrpSpPr>
          <p:grpSpPr>
            <a:xfrm>
              <a:off x="131827" y="1945885"/>
              <a:ext cx="275595" cy="260545"/>
              <a:chOff x="1227110" y="1752600"/>
              <a:chExt cx="1473834" cy="1319744"/>
            </a:xfrm>
          </p:grpSpPr>
          <p:sp>
            <p:nvSpPr>
              <p:cNvPr id="22" name="Rounded Rectangle 21"/>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1" name="Rounded Rectangle 20"/>
            <p:cNvSpPr/>
            <p:nvPr/>
          </p:nvSpPr>
          <p:spPr>
            <a:xfrm>
              <a:off x="501581" y="1946001"/>
              <a:ext cx="164873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1</a:t>
              </a:r>
              <a:r>
                <a:rPr lang="en-US" sz="1400" b="1" dirty="0" smtClean="0">
                  <a:solidFill>
                    <a:schemeClr val="bg2">
                      <a:lumMod val="10000"/>
                    </a:schemeClr>
                  </a:solidFill>
                </a:rPr>
                <a:t>. Derailing the Job</a:t>
              </a:r>
              <a:endParaRPr lang="en-US" sz="1400" b="1" dirty="0">
                <a:solidFill>
                  <a:schemeClr val="bg2">
                    <a:lumMod val="10000"/>
                  </a:schemeClr>
                </a:solidFill>
              </a:endParaRPr>
            </a:p>
          </p:txBody>
        </p:sp>
      </p:grpSp>
      <p:grpSp>
        <p:nvGrpSpPr>
          <p:cNvPr id="13" name="Group 12"/>
          <p:cNvGrpSpPr/>
          <p:nvPr/>
        </p:nvGrpSpPr>
        <p:grpSpPr>
          <a:xfrm>
            <a:off x="8451668" y="6241655"/>
            <a:ext cx="589047" cy="431074"/>
            <a:chOff x="8451668" y="6241655"/>
            <a:chExt cx="589047" cy="43107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5" name="Rectangle 14">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Rectangle 17"/>
          <p:cNvSpPr/>
          <p:nvPr/>
        </p:nvSpPr>
        <p:spPr>
          <a:xfrm>
            <a:off x="914400" y="3195763"/>
            <a:ext cx="7831730" cy="1785104"/>
          </a:xfrm>
          <a:prstGeom prst="rect">
            <a:avLst/>
          </a:prstGeom>
        </p:spPr>
        <p:txBody>
          <a:bodyPr wrap="square">
            <a:spAutoFit/>
          </a:bodyPr>
          <a:lstStyle/>
          <a:p>
            <a:pPr marL="342900" indent="-342900">
              <a:spcAft>
                <a:spcPts val="1200"/>
              </a:spcAft>
              <a:buFont typeface="+mj-lt"/>
              <a:buAutoNum type="arabicPeriod"/>
            </a:pPr>
            <a:r>
              <a:rPr lang="en-US" sz="2500" dirty="0"/>
              <a:t>Which of the </a:t>
            </a:r>
            <a:r>
              <a:rPr lang="en-US" sz="2500" dirty="0" smtClean="0"/>
              <a:t>leadership </a:t>
            </a:r>
            <a:r>
              <a:rPr lang="en-US" sz="2500" dirty="0"/>
              <a:t>skills did </a:t>
            </a:r>
            <a:r>
              <a:rPr lang="en-US" sz="2500" dirty="0" smtClean="0"/>
              <a:t>Felix </a:t>
            </a:r>
            <a:r>
              <a:rPr lang="en-US" sz="2500" dirty="0"/>
              <a:t>demonstrate this time?</a:t>
            </a:r>
          </a:p>
          <a:p>
            <a:pPr marL="342900" indent="-342900">
              <a:spcAft>
                <a:spcPts val="1200"/>
              </a:spcAft>
              <a:buFont typeface="+mj-lt"/>
              <a:buAutoNum type="arabicPeriod"/>
            </a:pPr>
            <a:r>
              <a:rPr lang="en-US" sz="2500" dirty="0"/>
              <a:t>Describe how this </a:t>
            </a:r>
            <a:r>
              <a:rPr lang="en-US" sz="2500" dirty="0" smtClean="0"/>
              <a:t>ending </a:t>
            </a:r>
            <a:r>
              <a:rPr lang="en-US" sz="2500" dirty="0"/>
              <a:t>differed from the first one and what the impact might be on the crew.</a:t>
            </a:r>
          </a:p>
        </p:txBody>
      </p:sp>
      <p:pic>
        <p:nvPicPr>
          <p:cNvPr id="19"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18149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300017" y="2283273"/>
            <a:ext cx="8597800" cy="286232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Crew from Derby Drywall are trying to finish taping the drywall in a two story residential home. In order to finish his task, the trainee, Tomas, removes the guardrail and fails to replace it at the end of the day.</a:t>
            </a:r>
          </a:p>
          <a:p>
            <a:pPr marL="342900" indent="-342900">
              <a:spcAft>
                <a:spcPts val="600"/>
              </a:spcAft>
              <a:buFont typeface="Arial" charset="0"/>
              <a:buChar char="•"/>
            </a:pPr>
            <a:r>
              <a:rPr lang="en-US" sz="2500" dirty="0" smtClean="0"/>
              <a:t>The </a:t>
            </a:r>
            <a:r>
              <a:rPr lang="en-US" sz="2500" dirty="0" err="1" smtClean="0"/>
              <a:t>Haglin</a:t>
            </a:r>
            <a:r>
              <a:rPr lang="en-US" sz="2500" dirty="0" smtClean="0"/>
              <a:t> Homebuilding carpentry crew notices the missing guardrail and a trainee alerts their Foreman about the fall hazard.</a:t>
            </a:r>
            <a:endParaRPr lang="en-US" sz="2500" dirty="0"/>
          </a:p>
        </p:txBody>
      </p:sp>
      <p:grpSp>
        <p:nvGrpSpPr>
          <p:cNvPr id="26" name="Group 25"/>
          <p:cNvGrpSpPr/>
          <p:nvPr/>
        </p:nvGrpSpPr>
        <p:grpSpPr>
          <a:xfrm>
            <a:off x="47044" y="1433057"/>
            <a:ext cx="2029949" cy="269954"/>
            <a:chOff x="141352" y="1459269"/>
            <a:chExt cx="2029949"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1</a:t>
              </a:r>
              <a:r>
                <a:rPr lang="en-US" sz="1400" b="1" dirty="0" smtClean="0">
                  <a:solidFill>
                    <a:schemeClr val="bg2">
                      <a:lumMod val="10000"/>
                    </a:schemeClr>
                  </a:solidFill>
                </a:rPr>
                <a:t>. Derailing </a:t>
              </a:r>
              <a:r>
                <a:rPr lang="en-US" sz="1400" b="1" dirty="0">
                  <a:solidFill>
                    <a:schemeClr val="bg2">
                      <a:lumMod val="10000"/>
                    </a:schemeClr>
                  </a:solidFill>
                </a:rPr>
                <a:t>the Job</a:t>
              </a:r>
            </a:p>
          </p:txBody>
        </p:sp>
      </p:grpSp>
      <p:grpSp>
        <p:nvGrpSpPr>
          <p:cNvPr id="19" name="Group 18"/>
          <p:cNvGrpSpPr/>
          <p:nvPr/>
        </p:nvGrpSpPr>
        <p:grpSpPr>
          <a:xfrm>
            <a:off x="8451668" y="6241655"/>
            <a:ext cx="589047" cy="431074"/>
            <a:chOff x="8451668" y="6241655"/>
            <a:chExt cx="589047" cy="431074"/>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2" name="Rectangle 21">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75086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p:cNvPr>
          <p:cNvSpPr/>
          <p:nvPr/>
        </p:nvSpPr>
        <p:spPr>
          <a:xfrm>
            <a:off x="8449907" y="5887694"/>
            <a:ext cx="647874" cy="764989"/>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47044" y="1433057"/>
            <a:ext cx="2029949" cy="269954"/>
            <a:chOff x="141352" y="1459269"/>
            <a:chExt cx="2029949" cy="269954"/>
          </a:xfrm>
        </p:grpSpPr>
        <p:sp>
          <p:nvSpPr>
            <p:cNvPr id="14" name="Rounded Rectangle 1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49"/>
            <p:cNvGrpSpPr/>
            <p:nvPr/>
          </p:nvGrpSpPr>
          <p:grpSpPr>
            <a:xfrm>
              <a:off x="224715" y="1516377"/>
              <a:ext cx="101031" cy="146644"/>
              <a:chOff x="1524000" y="2971799"/>
              <a:chExt cx="838200" cy="1066800"/>
            </a:xfrm>
          </p:grpSpPr>
          <p:sp>
            <p:nvSpPr>
              <p:cNvPr id="17" name="Rectangle 1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1</a:t>
              </a:r>
              <a:r>
                <a:rPr lang="en-US" sz="1400" b="1" dirty="0" smtClean="0">
                  <a:solidFill>
                    <a:schemeClr val="bg2">
                      <a:lumMod val="10000"/>
                    </a:schemeClr>
                  </a:solidFill>
                </a:rPr>
                <a:t>. Derailing </a:t>
              </a:r>
              <a:r>
                <a:rPr lang="en-US" sz="1400" b="1" dirty="0">
                  <a:solidFill>
                    <a:schemeClr val="bg2">
                      <a:lumMod val="10000"/>
                    </a:schemeClr>
                  </a:solidFill>
                </a:rPr>
                <a:t>the Job</a:t>
              </a:r>
            </a:p>
          </p:txBody>
        </p:sp>
      </p:grpSp>
      <p:grpSp>
        <p:nvGrpSpPr>
          <p:cNvPr id="27" name="Group 26"/>
          <p:cNvGrpSpPr/>
          <p:nvPr/>
        </p:nvGrpSpPr>
        <p:grpSpPr>
          <a:xfrm>
            <a:off x="8451668" y="6241655"/>
            <a:ext cx="589047" cy="431074"/>
            <a:chOff x="8451668" y="6241655"/>
            <a:chExt cx="589047" cy="431074"/>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9" name="Rectangle 28">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4" name="Rounded Rectangle 33"/>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sp>
        <p:nvSpPr>
          <p:cNvPr id="36" name="Rectangle 35"/>
          <p:cNvSpPr/>
          <p:nvPr/>
        </p:nvSpPr>
        <p:spPr>
          <a:xfrm>
            <a:off x="914400" y="3200400"/>
            <a:ext cx="7552772"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about Trevor bringing up his concern about the guardrail to his foreman?</a:t>
            </a:r>
          </a:p>
          <a:p>
            <a:pPr marL="457200" lvl="0" indent="-457200">
              <a:spcAft>
                <a:spcPts val="600"/>
              </a:spcAft>
              <a:buFont typeface="+mj-lt"/>
              <a:buAutoNum type="arabicPeriod"/>
            </a:pPr>
            <a:r>
              <a:rPr lang="en-US" sz="2500" dirty="0"/>
              <a:t>What do you think Felix will do?   </a:t>
            </a:r>
          </a:p>
        </p:txBody>
      </p:sp>
      <p:pic>
        <p:nvPicPr>
          <p:cNvPr id="30" name="Picture 2"/>
          <p:cNvPicPr>
            <a:picLocks noChangeAspect="1" noChangeArrowheads="1"/>
          </p:cNvPicPr>
          <p:nvPr/>
        </p:nvPicPr>
        <p:blipFill>
          <a:blip r:embed="rId5"/>
          <a:srcRect l="11940"/>
          <a:stretch>
            <a:fillRect/>
          </a:stretch>
        </p:blipFill>
        <p:spPr bwMode="auto">
          <a:xfrm>
            <a:off x="7023698"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9341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247760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Felix </a:t>
            </a:r>
            <a:r>
              <a:rPr lang="en-US" sz="2500" dirty="0"/>
              <a:t>thanks Trevor for letting him know and tells him to “deal with it.” </a:t>
            </a:r>
            <a:r>
              <a:rPr lang="en-US" sz="2500" dirty="0" smtClean="0"/>
              <a:t>Trevor </a:t>
            </a:r>
            <a:r>
              <a:rPr lang="en-US" sz="2500" dirty="0"/>
              <a:t>isn’t sure if he should put the guardrail back up since </a:t>
            </a:r>
            <a:r>
              <a:rPr lang="en-US" sz="2500" dirty="0" smtClean="0"/>
              <a:t>Felix </a:t>
            </a:r>
            <a:r>
              <a:rPr lang="en-US" sz="2500" dirty="0"/>
              <a:t>didn’t tell him to, but decides </a:t>
            </a:r>
            <a:r>
              <a:rPr lang="en-US" sz="2500" dirty="0" smtClean="0"/>
              <a:t>it’s better to be safe than sorry.</a:t>
            </a:r>
          </a:p>
          <a:p>
            <a:pPr marL="342900" indent="-342900">
              <a:spcAft>
                <a:spcPts val="600"/>
              </a:spcAft>
              <a:buFont typeface="Arial" charset="0"/>
              <a:buChar char="•"/>
            </a:pPr>
            <a:r>
              <a:rPr lang="en-US" sz="2500" dirty="0"/>
              <a:t>Later, </a:t>
            </a:r>
            <a:r>
              <a:rPr lang="en-US" sz="2500" dirty="0" smtClean="0"/>
              <a:t>Felix </a:t>
            </a:r>
            <a:r>
              <a:rPr lang="en-US" sz="2500" dirty="0"/>
              <a:t>notices that the guardrail is up, but does not say anything to the crew</a:t>
            </a:r>
            <a:r>
              <a:rPr lang="en-US" sz="2500" dirty="0" smtClean="0"/>
              <a:t>.</a:t>
            </a:r>
            <a:endParaRPr lang="en-US" sz="2500" dirty="0"/>
          </a:p>
        </p:txBody>
      </p:sp>
      <p:sp>
        <p:nvSpPr>
          <p:cNvPr id="27" name="Rectangle 26"/>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38" name="Group 37"/>
          <p:cNvGrpSpPr/>
          <p:nvPr/>
        </p:nvGrpSpPr>
        <p:grpSpPr>
          <a:xfrm>
            <a:off x="47044" y="1433057"/>
            <a:ext cx="2029949" cy="269954"/>
            <a:chOff x="141352" y="1459269"/>
            <a:chExt cx="2029949" cy="269954"/>
          </a:xfrm>
        </p:grpSpPr>
        <p:sp>
          <p:nvSpPr>
            <p:cNvPr id="39" name="Rounded Rectangle 3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49"/>
            <p:cNvGrpSpPr/>
            <p:nvPr/>
          </p:nvGrpSpPr>
          <p:grpSpPr>
            <a:xfrm>
              <a:off x="224715" y="1516377"/>
              <a:ext cx="101031" cy="146644"/>
              <a:chOff x="1524000" y="2971799"/>
              <a:chExt cx="838200" cy="1066800"/>
            </a:xfrm>
          </p:grpSpPr>
          <p:sp>
            <p:nvSpPr>
              <p:cNvPr id="44" name="Rectangle 4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ounded Rectangle 40"/>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1</a:t>
              </a:r>
              <a:r>
                <a:rPr lang="en-US" sz="1400" b="1" dirty="0" smtClean="0">
                  <a:solidFill>
                    <a:schemeClr val="bg2">
                      <a:lumMod val="10000"/>
                    </a:schemeClr>
                  </a:solidFill>
                </a:rPr>
                <a:t>. Derailing </a:t>
              </a:r>
              <a:r>
                <a:rPr lang="en-US" sz="1400" b="1" dirty="0">
                  <a:solidFill>
                    <a:schemeClr val="bg2">
                      <a:lumMod val="10000"/>
                    </a:schemeClr>
                  </a:solidFill>
                </a:rPr>
                <a:t>the Job</a:t>
              </a:r>
            </a:p>
          </p:txBody>
        </p:sp>
      </p:grpSp>
      <p:grpSp>
        <p:nvGrpSpPr>
          <p:cNvPr id="17" name="Group 16"/>
          <p:cNvGrpSpPr/>
          <p:nvPr/>
        </p:nvGrpSpPr>
        <p:grpSpPr>
          <a:xfrm>
            <a:off x="8451668" y="6241655"/>
            <a:ext cx="589047" cy="431074"/>
            <a:chOff x="8451668" y="6241655"/>
            <a:chExt cx="589047" cy="431074"/>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9" name="Rectangle 18">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0073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grpSp>
        <p:nvGrpSpPr>
          <p:cNvPr id="12" name="Group 11"/>
          <p:cNvGrpSpPr/>
          <p:nvPr/>
        </p:nvGrpSpPr>
        <p:grpSpPr>
          <a:xfrm>
            <a:off x="47044" y="1433057"/>
            <a:ext cx="2029949" cy="269954"/>
            <a:chOff x="141352" y="1459269"/>
            <a:chExt cx="2029949" cy="269954"/>
          </a:xfrm>
        </p:grpSpPr>
        <p:sp>
          <p:nvSpPr>
            <p:cNvPr id="13" name="Rounded Rectangle 1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49"/>
            <p:cNvGrpSpPr/>
            <p:nvPr/>
          </p:nvGrpSpPr>
          <p:grpSpPr>
            <a:xfrm>
              <a:off x="224715" y="1516377"/>
              <a:ext cx="101031" cy="146644"/>
              <a:chOff x="1524000" y="2971799"/>
              <a:chExt cx="838200" cy="1066800"/>
            </a:xfrm>
          </p:grpSpPr>
          <p:sp>
            <p:nvSpPr>
              <p:cNvPr id="24" name="Rectangle 2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1</a:t>
              </a:r>
              <a:r>
                <a:rPr lang="en-US" sz="1400" b="1" dirty="0" smtClean="0">
                  <a:solidFill>
                    <a:schemeClr val="bg2">
                      <a:lumMod val="10000"/>
                    </a:schemeClr>
                  </a:solidFill>
                </a:rPr>
                <a:t>. Derailing </a:t>
              </a:r>
              <a:r>
                <a:rPr lang="en-US" sz="1400" b="1" dirty="0">
                  <a:solidFill>
                    <a:schemeClr val="bg2">
                      <a:lumMod val="10000"/>
                    </a:schemeClr>
                  </a:solidFill>
                </a:rPr>
                <a:t>the Job</a:t>
              </a:r>
            </a:p>
          </p:txBody>
        </p:sp>
      </p:grpSp>
      <p:grpSp>
        <p:nvGrpSpPr>
          <p:cNvPr id="19" name="Group 18"/>
          <p:cNvGrpSpPr/>
          <p:nvPr/>
        </p:nvGrpSpPr>
        <p:grpSpPr>
          <a:xfrm>
            <a:off x="8451668" y="6241655"/>
            <a:ext cx="589047" cy="431074"/>
            <a:chOff x="8451668" y="6241655"/>
            <a:chExt cx="589047" cy="431074"/>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1" name="Rectangle 20">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Rectangle 30"/>
          <p:cNvSpPr/>
          <p:nvPr/>
        </p:nvSpPr>
        <p:spPr>
          <a:xfrm>
            <a:off x="914400" y="3200400"/>
            <a:ext cx="7748603" cy="2169825"/>
          </a:xfrm>
          <a:prstGeom prst="rect">
            <a:avLst/>
          </a:prstGeom>
        </p:spPr>
        <p:txBody>
          <a:bodyPr wrap="square">
            <a:spAutoFit/>
          </a:bodyPr>
          <a:lstStyle/>
          <a:p>
            <a:pPr marL="342900" lvl="0" indent="-342900">
              <a:spcAft>
                <a:spcPts val="1200"/>
              </a:spcAft>
              <a:buFont typeface="+mj-lt"/>
              <a:buAutoNum type="arabicPeriod"/>
            </a:pPr>
            <a:r>
              <a:rPr lang="en-US" sz="2500" dirty="0" smtClean="0"/>
              <a:t>What </a:t>
            </a:r>
            <a:r>
              <a:rPr lang="en-US" sz="2500" dirty="0"/>
              <a:t>do you think about how </a:t>
            </a:r>
            <a:r>
              <a:rPr lang="en-US" sz="2500" dirty="0" smtClean="0"/>
              <a:t>Felix </a:t>
            </a:r>
            <a:r>
              <a:rPr lang="en-US" sz="2500" dirty="0"/>
              <a:t>handled this situation? </a:t>
            </a:r>
          </a:p>
          <a:p>
            <a:pPr marL="342900" lvl="0" indent="-342900">
              <a:spcAft>
                <a:spcPts val="1200"/>
              </a:spcAft>
              <a:buFont typeface="+mj-lt"/>
              <a:buAutoNum type="arabicPeriod"/>
            </a:pPr>
            <a:r>
              <a:rPr lang="en-US" sz="2500" dirty="0" smtClean="0"/>
              <a:t>How </a:t>
            </a:r>
            <a:r>
              <a:rPr lang="en-US" sz="2500" dirty="0"/>
              <a:t>might </a:t>
            </a:r>
            <a:r>
              <a:rPr lang="en-US" sz="2500" dirty="0" smtClean="0"/>
              <a:t>his communication style </a:t>
            </a:r>
            <a:r>
              <a:rPr lang="en-US" sz="2500" dirty="0"/>
              <a:t>affect the likelihood that </a:t>
            </a:r>
            <a:r>
              <a:rPr lang="en-US" sz="2500" dirty="0" smtClean="0"/>
              <a:t>Trevor will </a:t>
            </a:r>
            <a:r>
              <a:rPr lang="en-US" sz="2500" dirty="0"/>
              <a:t>feel comfortable raising safety issues in the future</a:t>
            </a:r>
            <a:r>
              <a:rPr lang="en-US" sz="2500" dirty="0" smtClean="0"/>
              <a:t>?</a:t>
            </a:r>
            <a:endParaRPr lang="en-US" sz="2500" dirty="0"/>
          </a:p>
        </p:txBody>
      </p:sp>
      <p:pic>
        <p:nvPicPr>
          <p:cNvPr id="32"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60682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206765"/>
            <a:ext cx="8584351" cy="417037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Felix is surprised and asks if this has happened before. The workers acknowledge that this is a pattern.</a:t>
            </a:r>
          </a:p>
          <a:p>
            <a:pPr marL="342900" indent="-342900">
              <a:spcAft>
                <a:spcPts val="600"/>
              </a:spcAft>
              <a:buFont typeface="Arial" charset="0"/>
              <a:buChar char="•"/>
            </a:pPr>
            <a:r>
              <a:rPr lang="en-US" sz="2500" dirty="0" smtClean="0"/>
              <a:t>Felix reminds the crew the importance of fall safety. He thanks his team for paying attention and speaking up, then says he is going to talk to the drywall supervisor.</a:t>
            </a:r>
          </a:p>
          <a:p>
            <a:pPr marL="342900" indent="-342900">
              <a:spcAft>
                <a:spcPts val="600"/>
              </a:spcAft>
              <a:buFont typeface="Arial" charset="0"/>
              <a:buChar char="•"/>
            </a:pPr>
            <a:r>
              <a:rPr lang="en-US" sz="2500" dirty="0" smtClean="0"/>
              <a:t>Felix tells Steve, the Derby Drywall Supervisor about the guardrail being removed. Steve gets defensive, but admits they are getting pressure to move quickly. </a:t>
            </a:r>
          </a:p>
          <a:p>
            <a:pPr marL="342900" indent="-342900">
              <a:spcAft>
                <a:spcPts val="600"/>
              </a:spcAft>
              <a:buFont typeface="Arial" charset="0"/>
              <a:buChar char="•"/>
            </a:pPr>
            <a:r>
              <a:rPr lang="en-US" sz="2500" dirty="0" smtClean="0"/>
              <a:t>Steve and Felix work together to develop a new process for ensuring guardrails are in place at all times.</a:t>
            </a:r>
            <a:endParaRPr lang="en-US" sz="2500" dirty="0"/>
          </a:p>
        </p:txBody>
      </p:sp>
      <p:sp>
        <p:nvSpPr>
          <p:cNvPr id="24" name="Rectangle 23"/>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grpSp>
        <p:nvGrpSpPr>
          <p:cNvPr id="16" name="Group 15"/>
          <p:cNvGrpSpPr/>
          <p:nvPr/>
        </p:nvGrpSpPr>
        <p:grpSpPr>
          <a:xfrm>
            <a:off x="47044" y="1433057"/>
            <a:ext cx="2029949" cy="269954"/>
            <a:chOff x="141352" y="1459269"/>
            <a:chExt cx="2029949" cy="26995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1</a:t>
              </a:r>
              <a:r>
                <a:rPr lang="en-US" sz="1400" b="1" dirty="0" smtClean="0">
                  <a:solidFill>
                    <a:schemeClr val="bg2">
                      <a:lumMod val="10000"/>
                    </a:schemeClr>
                  </a:solidFill>
                </a:rPr>
                <a:t>. Derailing </a:t>
              </a:r>
              <a:r>
                <a:rPr lang="en-US" sz="1400" b="1" dirty="0">
                  <a:solidFill>
                    <a:schemeClr val="bg2">
                      <a:lumMod val="10000"/>
                    </a:schemeClr>
                  </a:solidFill>
                </a:rPr>
                <a:t>the Job</a:t>
              </a:r>
            </a:p>
          </p:txBody>
        </p:sp>
      </p:grpSp>
      <p:grpSp>
        <p:nvGrpSpPr>
          <p:cNvPr id="18" name="Group 17"/>
          <p:cNvGrpSpPr/>
          <p:nvPr/>
        </p:nvGrpSpPr>
        <p:grpSpPr>
          <a:xfrm>
            <a:off x="8451668" y="6241655"/>
            <a:ext cx="589047" cy="431074"/>
            <a:chOff x="8451668" y="6241655"/>
            <a:chExt cx="589047" cy="431074"/>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6" name="Rectangle 25">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580025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grpSp>
        <p:nvGrpSpPr>
          <p:cNvPr id="11" name="Group 10"/>
          <p:cNvGrpSpPr/>
          <p:nvPr/>
        </p:nvGrpSpPr>
        <p:grpSpPr>
          <a:xfrm>
            <a:off x="47044" y="1433057"/>
            <a:ext cx="2029949" cy="269954"/>
            <a:chOff x="141352" y="1459269"/>
            <a:chExt cx="2029949" cy="269954"/>
          </a:xfrm>
        </p:grpSpPr>
        <p:sp>
          <p:nvSpPr>
            <p:cNvPr id="12" name="Rounded Rectangle 1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49"/>
            <p:cNvGrpSpPr/>
            <p:nvPr/>
          </p:nvGrpSpPr>
          <p:grpSpPr>
            <a:xfrm>
              <a:off x="224715" y="1516377"/>
              <a:ext cx="101031" cy="146644"/>
              <a:chOff x="1524000" y="2971799"/>
              <a:chExt cx="838200" cy="1066800"/>
            </a:xfrm>
          </p:grpSpPr>
          <p:sp>
            <p:nvSpPr>
              <p:cNvPr id="23" name="Rectangle 2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1</a:t>
              </a:r>
              <a:r>
                <a:rPr lang="en-US" sz="1400" b="1" dirty="0" smtClean="0">
                  <a:solidFill>
                    <a:schemeClr val="bg2">
                      <a:lumMod val="10000"/>
                    </a:schemeClr>
                  </a:solidFill>
                </a:rPr>
                <a:t>. Derailing </a:t>
              </a:r>
              <a:r>
                <a:rPr lang="en-US" sz="1400" b="1" dirty="0">
                  <a:solidFill>
                    <a:schemeClr val="bg2">
                      <a:lumMod val="10000"/>
                    </a:schemeClr>
                  </a:solidFill>
                </a:rPr>
                <a:t>the Job</a:t>
              </a:r>
            </a:p>
          </p:txBody>
        </p:sp>
      </p:grpSp>
      <p:grpSp>
        <p:nvGrpSpPr>
          <p:cNvPr id="18" name="Group 17"/>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Rectangle 29"/>
          <p:cNvSpPr/>
          <p:nvPr/>
        </p:nvSpPr>
        <p:spPr>
          <a:xfrm>
            <a:off x="914400" y="3195763"/>
            <a:ext cx="7831730" cy="1785104"/>
          </a:xfrm>
          <a:prstGeom prst="rect">
            <a:avLst/>
          </a:prstGeom>
        </p:spPr>
        <p:txBody>
          <a:bodyPr wrap="square">
            <a:spAutoFit/>
          </a:bodyPr>
          <a:lstStyle/>
          <a:p>
            <a:pPr marL="342900" indent="-342900">
              <a:spcAft>
                <a:spcPts val="1200"/>
              </a:spcAft>
              <a:buFont typeface="+mj-lt"/>
              <a:buAutoNum type="arabicPeriod"/>
            </a:pPr>
            <a:r>
              <a:rPr lang="en-US" sz="2500" dirty="0"/>
              <a:t>Which of the </a:t>
            </a:r>
            <a:r>
              <a:rPr lang="en-US" sz="2500" dirty="0" smtClean="0"/>
              <a:t>leadership </a:t>
            </a:r>
            <a:r>
              <a:rPr lang="en-US" sz="2500" dirty="0"/>
              <a:t>skills did </a:t>
            </a:r>
            <a:r>
              <a:rPr lang="en-US" sz="2500" dirty="0" smtClean="0"/>
              <a:t>Felix </a:t>
            </a:r>
            <a:r>
              <a:rPr lang="en-US" sz="2500" dirty="0"/>
              <a:t>demonstrate this time?</a:t>
            </a:r>
          </a:p>
          <a:p>
            <a:pPr marL="342900" indent="-342900">
              <a:spcAft>
                <a:spcPts val="1200"/>
              </a:spcAft>
              <a:buFont typeface="+mj-lt"/>
              <a:buAutoNum type="arabicPeriod"/>
            </a:pPr>
            <a:r>
              <a:rPr lang="en-US" sz="2500" dirty="0"/>
              <a:t>Describe how this </a:t>
            </a:r>
            <a:r>
              <a:rPr lang="en-US" sz="2500" dirty="0" smtClean="0"/>
              <a:t>ending </a:t>
            </a:r>
            <a:r>
              <a:rPr lang="en-US" sz="2500" dirty="0"/>
              <a:t>differed from the first one and what the impact might be on the crew.</a:t>
            </a:r>
          </a:p>
        </p:txBody>
      </p:sp>
      <p:pic>
        <p:nvPicPr>
          <p:cNvPr id="31"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20463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smtClean="0">
                <a:solidFill>
                  <a:srgbClr val="FF0000"/>
                </a:solidFill>
              </a:rPr>
              <a:t>What </a:t>
            </a:r>
            <a:r>
              <a:rPr lang="en-US" sz="3500" b="1" dirty="0">
                <a:solidFill>
                  <a:srgbClr val="FF0000"/>
                </a:solidFill>
              </a:rPr>
              <a:t>types of things do </a:t>
            </a:r>
            <a:endParaRPr lang="en-US" sz="3500" b="1" dirty="0" smtClean="0">
              <a:solidFill>
                <a:srgbClr val="FF0000"/>
              </a:solidFill>
            </a:endParaRPr>
          </a:p>
          <a:p>
            <a:pPr algn="ctr"/>
            <a:r>
              <a:rPr lang="en-US" sz="3500" b="1" u="sng" dirty="0" smtClean="0">
                <a:solidFill>
                  <a:srgbClr val="FF0000"/>
                </a:solidFill>
              </a:rPr>
              <a:t>ineffective</a:t>
            </a:r>
            <a:r>
              <a:rPr lang="en-US" sz="3500" b="1" dirty="0" smtClean="0">
                <a:solidFill>
                  <a:srgbClr val="FF0000"/>
                </a:solidFill>
              </a:rPr>
              <a:t> </a:t>
            </a:r>
            <a:r>
              <a:rPr lang="en-US" sz="3500" b="1" dirty="0">
                <a:solidFill>
                  <a:srgbClr val="FF0000"/>
                </a:solidFill>
              </a:rPr>
              <a:t>leaders </a:t>
            </a:r>
            <a:r>
              <a:rPr lang="en-US" sz="3500" b="1" dirty="0" smtClean="0">
                <a:solidFill>
                  <a:srgbClr val="FF0000"/>
                </a:solidFill>
              </a:rPr>
              <a:t>do?</a:t>
            </a:r>
            <a:endParaRPr lang="en-US" sz="3500" b="1" dirty="0">
              <a:solidFill>
                <a:srgbClr val="FF0000"/>
              </a:solidFill>
            </a:endParaRPr>
          </a:p>
        </p:txBody>
      </p:sp>
    </p:spTree>
    <p:extLst>
      <p:ext uri="{BB962C8B-B14F-4D97-AF65-F5344CB8AC3E}">
        <p14:creationId xmlns:p14="http://schemas.microsoft.com/office/powerpoint/2010/main" val="974642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90"/>
            <a:ext cx="7699135"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766014" y="1865649"/>
            <a:ext cx="7745315"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nvPr>
        </p:nvGraphicFramePr>
        <p:xfrm>
          <a:off x="2577623" y="1970516"/>
          <a:ext cx="5649785" cy="1706880"/>
        </p:xfrm>
        <a:graphic>
          <a:graphicData uri="http://schemas.openxmlformats.org/drawingml/2006/table">
            <a:tbl>
              <a:tblPr firstRow="1" bandRow="1">
                <a:tableStyleId>{5C22544A-7EE6-4342-B048-85BDC9FD1C3A}</a:tableStyleId>
              </a:tblPr>
              <a:tblGrid>
                <a:gridCol w="1074659">
                  <a:extLst>
                    <a:ext uri="{9D8B030D-6E8A-4147-A177-3AD203B41FA5}">
                      <a16:colId xmlns:a16="http://schemas.microsoft.com/office/drawing/2014/main" val="20000"/>
                    </a:ext>
                  </a:extLst>
                </a:gridCol>
                <a:gridCol w="4575126">
                  <a:extLst>
                    <a:ext uri="{9D8B030D-6E8A-4147-A177-3AD203B41FA5}">
                      <a16:colId xmlns:a16="http://schemas.microsoft.com/office/drawing/2014/main" val="20001"/>
                    </a:ext>
                  </a:extLst>
                </a:gridCol>
              </a:tblGrid>
              <a:tr h="377989">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t>Foster</a:t>
                      </a:r>
                    </a:p>
                    <a:p>
                      <a:r>
                        <a:rPr lang="en-US" sz="2000" b="1" dirty="0" smtClean="0"/>
                        <a:t>Eduardo</a:t>
                      </a:r>
                    </a:p>
                    <a:p>
                      <a:r>
                        <a:rPr lang="en-US" sz="2000" b="1" dirty="0" smtClean="0"/>
                        <a:t>Troy</a:t>
                      </a:r>
                    </a:p>
                    <a:p>
                      <a:r>
                        <a:rPr lang="en-US" sz="2000" b="1" dirty="0" smtClean="0"/>
                        <a:t>Tara</a:t>
                      </a:r>
                    </a:p>
                  </a:txBody>
                  <a:tcPr>
                    <a:solidFill>
                      <a:schemeClr val="bg1"/>
                    </a:solidFill>
                  </a:tcPr>
                </a:tc>
                <a:tc>
                  <a:txBody>
                    <a:bodyPr/>
                    <a:lstStyle/>
                    <a:p>
                      <a:r>
                        <a:rPr lang="en-US" sz="2000" b="0" i="1" kern="1200" dirty="0" smtClean="0">
                          <a:solidFill>
                            <a:schemeClr val="tx1"/>
                          </a:solidFill>
                          <a:latin typeface="+mn-lt"/>
                          <a:ea typeface="+mn-ea"/>
                          <a:cs typeface="+mn-cs"/>
                        </a:rPr>
                        <a:t>Five Star Roofing </a:t>
                      </a:r>
                      <a:r>
                        <a:rPr lang="en-US" sz="2000" b="0" i="0" kern="1200" dirty="0" smtClean="0">
                          <a:solidFill>
                            <a:schemeClr val="tx1"/>
                          </a:solidFill>
                          <a:latin typeface="+mn-lt"/>
                          <a:ea typeface="+mn-ea"/>
                          <a:cs typeface="+mn-cs"/>
                        </a:rPr>
                        <a:t>Foreman</a:t>
                      </a:r>
                      <a:endParaRPr lang="en-US" sz="2000" b="0" i="0" kern="1200" baseline="0" dirty="0" smtClean="0">
                        <a:solidFill>
                          <a:schemeClr val="tx1"/>
                        </a:solidFill>
                        <a:latin typeface="+mn-lt"/>
                        <a:ea typeface="+mn-ea"/>
                        <a:cs typeface="+mn-cs"/>
                      </a:endParaRPr>
                    </a:p>
                    <a:p>
                      <a:r>
                        <a:rPr lang="en-US" sz="2000" b="0" i="1" kern="1200" dirty="0" smtClean="0">
                          <a:solidFill>
                            <a:schemeClr val="tx1"/>
                          </a:solidFill>
                          <a:latin typeface="+mn-lt"/>
                          <a:ea typeface="+mn-ea"/>
                          <a:cs typeface="+mn-cs"/>
                        </a:rPr>
                        <a:t>Five Star Roofing </a:t>
                      </a:r>
                      <a:r>
                        <a:rPr lang="en-US" sz="2000" b="0" i="0" kern="1200" baseline="0" dirty="0" smtClean="0">
                          <a:solidFill>
                            <a:schemeClr val="tx1"/>
                          </a:solidFill>
                          <a:latin typeface="+mn-lt"/>
                          <a:ea typeface="+mn-ea"/>
                          <a:cs typeface="+mn-cs"/>
                        </a:rPr>
                        <a:t>Experienced Worker</a:t>
                      </a:r>
                    </a:p>
                    <a:p>
                      <a:r>
                        <a:rPr lang="en-US" sz="2000" b="0" i="1" kern="1200" dirty="0" smtClean="0">
                          <a:solidFill>
                            <a:schemeClr val="tx1"/>
                          </a:solidFill>
                          <a:latin typeface="+mn-lt"/>
                          <a:ea typeface="+mn-ea"/>
                          <a:cs typeface="+mn-cs"/>
                        </a:rPr>
                        <a:t>Five Star Roofing </a:t>
                      </a:r>
                      <a:r>
                        <a:rPr lang="en-US" sz="2000" b="0" i="0" kern="1200" baseline="0" dirty="0" smtClean="0">
                          <a:solidFill>
                            <a:schemeClr val="tx1"/>
                          </a:solidFill>
                          <a:latin typeface="+mn-lt"/>
                          <a:ea typeface="+mn-ea"/>
                          <a:cs typeface="+mn-cs"/>
                        </a:rPr>
                        <a:t>Trainee</a:t>
                      </a:r>
                    </a:p>
                    <a:p>
                      <a:r>
                        <a:rPr lang="en-US" sz="2000" b="0" i="1" kern="1200" dirty="0" smtClean="0">
                          <a:solidFill>
                            <a:schemeClr val="tx1"/>
                          </a:solidFill>
                          <a:latin typeface="+mn-lt"/>
                          <a:ea typeface="+mn-ea"/>
                          <a:cs typeface="+mn-cs"/>
                        </a:rPr>
                        <a:t>Five Star Roofing </a:t>
                      </a:r>
                      <a:r>
                        <a:rPr lang="en-US" sz="2000" b="0" i="0" kern="1200" dirty="0" smtClean="0">
                          <a:solidFill>
                            <a:schemeClr val="tx1"/>
                          </a:solidFill>
                          <a:latin typeface="+mn-lt"/>
                          <a:ea typeface="+mn-ea"/>
                          <a:cs typeface="+mn-cs"/>
                        </a:rPr>
                        <a:t>Trainee</a:t>
                      </a:r>
                      <a:endParaRPr lang="en-US" sz="2000" b="0" i="0" kern="1200" baseline="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bl>
          </a:graphicData>
        </a:graphic>
      </p:graphicFrame>
      <p:grpSp>
        <p:nvGrpSpPr>
          <p:cNvPr id="10" name="Group 9"/>
          <p:cNvGrpSpPr/>
          <p:nvPr/>
        </p:nvGrpSpPr>
        <p:grpSpPr>
          <a:xfrm>
            <a:off x="2630387" y="4578706"/>
            <a:ext cx="3883226" cy="1701752"/>
            <a:chOff x="2173332" y="4896206"/>
            <a:chExt cx="3883226" cy="1701752"/>
          </a:xfrm>
        </p:grpSpPr>
        <p:grpSp>
          <p:nvGrpSpPr>
            <p:cNvPr id="8" name="Group 7"/>
            <p:cNvGrpSpPr/>
            <p:nvPr/>
          </p:nvGrpSpPr>
          <p:grpSpPr>
            <a:xfrm>
              <a:off x="2173332" y="4902544"/>
              <a:ext cx="1473834" cy="1689076"/>
              <a:chOff x="1269206" y="4407612"/>
              <a:chExt cx="1473834" cy="1689076"/>
            </a:xfrm>
          </p:grpSpPr>
          <p:grpSp>
            <p:nvGrpSpPr>
              <p:cNvPr id="50" name="Group 49"/>
              <p:cNvGrpSpPr/>
              <p:nvPr/>
            </p:nvGrpSpPr>
            <p:grpSpPr>
              <a:xfrm>
                <a:off x="1269206" y="4407612"/>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4" action="ppaction://hlinksldjump"/>
              </p:cNvPr>
              <p:cNvSpPr/>
              <p:nvPr/>
            </p:nvSpPr>
            <p:spPr>
              <a:xfrm>
                <a:off x="1269206"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582724" y="4896206"/>
              <a:ext cx="1473834" cy="1701752"/>
              <a:chOff x="3757772" y="4407612"/>
              <a:chExt cx="1473834" cy="1701752"/>
            </a:xfrm>
          </p:grpSpPr>
          <p:grpSp>
            <p:nvGrpSpPr>
              <p:cNvPr id="54" name="Group 53"/>
              <p:cNvGrpSpPr/>
              <p:nvPr/>
            </p:nvGrpSpPr>
            <p:grpSpPr>
              <a:xfrm>
                <a:off x="3757772" y="4420288"/>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hlinkClick r:id="rId5" action="ppaction://hlinksldjump"/>
              </p:cNvPr>
              <p:cNvSpPr/>
              <p:nvPr/>
            </p:nvSpPr>
            <p:spPr>
              <a:xfrm>
                <a:off x="3757772" y="440761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9" name="Picture 8"/>
          <p:cNvPicPr>
            <a:picLocks noChangeAspect="1"/>
          </p:cNvPicPr>
          <p:nvPr/>
        </p:nvPicPr>
        <p:blipFill rotWithShape="1">
          <a:blip r:embed="rId6"/>
          <a:srcRect l="5834" r="6037"/>
          <a:stretch/>
        </p:blipFill>
        <p:spPr>
          <a:xfrm>
            <a:off x="949842" y="1970770"/>
            <a:ext cx="1389321" cy="1645920"/>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grpSp>
        <p:nvGrpSpPr>
          <p:cNvPr id="28" name="Group 27"/>
          <p:cNvGrpSpPr/>
          <p:nvPr/>
        </p:nvGrpSpPr>
        <p:grpSpPr>
          <a:xfrm>
            <a:off x="8451668" y="6241655"/>
            <a:ext cx="589047" cy="431074"/>
            <a:chOff x="8451668" y="6241655"/>
            <a:chExt cx="589047" cy="431074"/>
          </a:xfrm>
        </p:grpSpPr>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0" name="Rectangle 29">
              <a:hlinkClick r:id="rId8"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3" name="Rounded Rectangle 32"/>
          <p:cNvSpPr/>
          <p:nvPr/>
        </p:nvSpPr>
        <p:spPr>
          <a:xfrm>
            <a:off x="178858" y="1461020"/>
            <a:ext cx="142403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spTree>
    <p:extLst>
      <p:ext uri="{BB962C8B-B14F-4D97-AF65-F5344CB8AC3E}">
        <p14:creationId xmlns:p14="http://schemas.microsoft.com/office/powerpoint/2010/main" val="421007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4"/>
          </a:xfrm>
          <a:prstGeom prst="rect">
            <a:avLst/>
          </a:prstGeom>
        </p:spPr>
      </p:pic>
      <p:grpSp>
        <p:nvGrpSpPr>
          <p:cNvPr id="7" name="Group 6"/>
          <p:cNvGrpSpPr/>
          <p:nvPr/>
        </p:nvGrpSpPr>
        <p:grpSpPr>
          <a:xfrm>
            <a:off x="70358" y="1425281"/>
            <a:ext cx="1793784" cy="270070"/>
            <a:chOff x="131827" y="1945885"/>
            <a:chExt cx="1793784" cy="270070"/>
          </a:xfrm>
        </p:grpSpPr>
        <p:grpSp>
          <p:nvGrpSpPr>
            <p:cNvPr id="8" name="Group 8"/>
            <p:cNvGrpSpPr/>
            <p:nvPr/>
          </p:nvGrpSpPr>
          <p:grpSpPr>
            <a:xfrm>
              <a:off x="131827" y="1945885"/>
              <a:ext cx="275595" cy="260545"/>
              <a:chOff x="1227110" y="1752600"/>
              <a:chExt cx="1473834" cy="1319744"/>
            </a:xfrm>
          </p:grpSpPr>
          <p:sp>
            <p:nvSpPr>
              <p:cNvPr id="10" name="Rounded Rectangle 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0" y="1946001"/>
              <a:ext cx="142403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grpSp>
        <p:nvGrpSpPr>
          <p:cNvPr id="12" name="Group 11"/>
          <p:cNvGrpSpPr/>
          <p:nvPr/>
        </p:nvGrpSpPr>
        <p:grpSpPr>
          <a:xfrm>
            <a:off x="8451668" y="6241655"/>
            <a:ext cx="589047" cy="431074"/>
            <a:chOff x="8451668" y="6241655"/>
            <a:chExt cx="589047" cy="431074"/>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4" name="Rectangle 13">
              <a:hlinkClick r:id="rId7"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eiRPhNHg-d4"/>
          <p:cNvPicPr>
            <a:picLocks noRot="1" noChangeAspect="1"/>
          </p:cNvPicPr>
          <p:nvPr>
            <a:videoFile r:link="rId1"/>
          </p:nvPr>
        </p:nvPicPr>
        <p:blipFill>
          <a:blip r:embed="rId8"/>
          <a:stretch>
            <a:fillRect/>
          </a:stretch>
        </p:blipFill>
        <p:spPr>
          <a:xfrm>
            <a:off x="175497" y="1885192"/>
            <a:ext cx="8128000" cy="4572000"/>
          </a:xfrm>
          <a:prstGeom prst="rect">
            <a:avLst/>
          </a:prstGeom>
        </p:spPr>
      </p:pic>
    </p:spTree>
    <p:extLst>
      <p:ext uri="{BB962C8B-B14F-4D97-AF65-F5344CB8AC3E}">
        <p14:creationId xmlns:p14="http://schemas.microsoft.com/office/powerpoint/2010/main" val="1252086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0358" y="1425281"/>
            <a:ext cx="1793784" cy="270070"/>
            <a:chOff x="131827" y="1945885"/>
            <a:chExt cx="1793784" cy="270070"/>
          </a:xfrm>
        </p:grpSpPr>
        <p:grpSp>
          <p:nvGrpSpPr>
            <p:cNvPr id="23" name="Group 8"/>
            <p:cNvGrpSpPr/>
            <p:nvPr/>
          </p:nvGrpSpPr>
          <p:grpSpPr>
            <a:xfrm>
              <a:off x="131827" y="1945885"/>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0" y="1946001"/>
              <a:ext cx="142403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914400" y="3200400"/>
            <a:ext cx="6518652" cy="2446824"/>
          </a:xfrm>
          <a:prstGeom prst="rect">
            <a:avLst/>
          </a:prstGeom>
        </p:spPr>
        <p:txBody>
          <a:bodyPr wrap="square">
            <a:spAutoFit/>
          </a:bodyPr>
          <a:lstStyle/>
          <a:p>
            <a:pPr marL="457200" indent="-457200">
              <a:buFont typeface="+mj-lt"/>
              <a:buAutoNum type="arabicPeriod"/>
            </a:pPr>
            <a:r>
              <a:rPr lang="en-US" sz="2500" dirty="0" smtClean="0"/>
              <a:t>Keeping in mind the leadership skills, what can Eduardo do to demonstrate safety leadership?</a:t>
            </a:r>
          </a:p>
          <a:p>
            <a:pPr marL="457200" lvl="0" indent="-457200">
              <a:spcAft>
                <a:spcPts val="600"/>
              </a:spcAft>
              <a:buFont typeface="+mj-lt"/>
              <a:buAutoNum type="arabicPeriod"/>
            </a:pPr>
            <a:r>
              <a:rPr lang="en-US" sz="2400" dirty="0" smtClean="0"/>
              <a:t>What are your thoughts on Troy </a:t>
            </a:r>
            <a:r>
              <a:rPr lang="en-US" sz="2400" dirty="0"/>
              <a:t>&amp; Tara’s responses to Eduardo?</a:t>
            </a:r>
          </a:p>
          <a:p>
            <a:pPr marL="457200" lvl="0" indent="-457200">
              <a:buFont typeface="+mj-lt"/>
              <a:buAutoNum type="arabicPeriod"/>
            </a:pPr>
            <a:endParaRPr lang="en-US" sz="2500" dirty="0"/>
          </a:p>
        </p:txBody>
      </p:sp>
      <p:grpSp>
        <p:nvGrpSpPr>
          <p:cNvPr id="13" name="Group 12"/>
          <p:cNvGrpSpPr/>
          <p:nvPr/>
        </p:nvGrpSpPr>
        <p:grpSpPr>
          <a:xfrm>
            <a:off x="8451668" y="6241655"/>
            <a:ext cx="589047" cy="431074"/>
            <a:chOff x="8451668" y="6241655"/>
            <a:chExt cx="589047" cy="431074"/>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ounded Rectangle 14"/>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14" name="Picture 2"/>
          <p:cNvPicPr>
            <a:picLocks noChangeAspect="1" noChangeArrowheads="1"/>
          </p:cNvPicPr>
          <p:nvPr/>
        </p:nvPicPr>
        <p:blipFill>
          <a:blip r:embed="rId6"/>
          <a:srcRect l="11940"/>
          <a:stretch>
            <a:fillRect/>
          </a:stretch>
        </p:blipFill>
        <p:spPr bwMode="auto">
          <a:xfrm>
            <a:off x="7023698"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5057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0358" y="1425281"/>
            <a:ext cx="1793784" cy="270070"/>
            <a:chOff x="131827" y="1945885"/>
            <a:chExt cx="1793784" cy="270070"/>
          </a:xfrm>
        </p:grpSpPr>
        <p:grpSp>
          <p:nvGrpSpPr>
            <p:cNvPr id="8" name="Group 8"/>
            <p:cNvGrpSpPr/>
            <p:nvPr/>
          </p:nvGrpSpPr>
          <p:grpSpPr>
            <a:xfrm>
              <a:off x="131827" y="1945885"/>
              <a:ext cx="275595" cy="260545"/>
              <a:chOff x="1227110" y="1752600"/>
              <a:chExt cx="1473834" cy="1319744"/>
            </a:xfrm>
          </p:grpSpPr>
          <p:sp>
            <p:nvSpPr>
              <p:cNvPr id="10" name="Rounded Rectangle 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0" y="1946001"/>
              <a:ext cx="142403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grpSp>
        <p:nvGrpSpPr>
          <p:cNvPr id="12" name="Group 11"/>
          <p:cNvGrpSpPr/>
          <p:nvPr/>
        </p:nvGrpSpPr>
        <p:grpSpPr>
          <a:xfrm>
            <a:off x="8451668" y="6241655"/>
            <a:ext cx="589047" cy="431074"/>
            <a:chOff x="8451668" y="6241655"/>
            <a:chExt cx="589047" cy="431074"/>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4" name="Rectangle 13">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EIR7DDeXDpo"/>
          <p:cNvPicPr>
            <a:picLocks noRot="1" noChangeAspect="1"/>
          </p:cNvPicPr>
          <p:nvPr>
            <a:videoFile r:link="rId1"/>
          </p:nvPr>
        </p:nvPicPr>
        <p:blipFill>
          <a:blip r:embed="rId7"/>
          <a:stretch>
            <a:fillRect/>
          </a:stretch>
        </p:blipFill>
        <p:spPr>
          <a:xfrm>
            <a:off x="175497" y="1885192"/>
            <a:ext cx="8128000" cy="4572000"/>
          </a:xfrm>
          <a:prstGeom prst="rect">
            <a:avLst/>
          </a:prstGeom>
        </p:spPr>
      </p:pic>
    </p:spTree>
    <p:extLst>
      <p:ext uri="{BB962C8B-B14F-4D97-AF65-F5344CB8AC3E}">
        <p14:creationId xmlns:p14="http://schemas.microsoft.com/office/powerpoint/2010/main" val="3815823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grpSp>
        <p:nvGrpSpPr>
          <p:cNvPr id="21" name="Group 20"/>
          <p:cNvGrpSpPr/>
          <p:nvPr/>
        </p:nvGrpSpPr>
        <p:grpSpPr>
          <a:xfrm>
            <a:off x="70358" y="1425281"/>
            <a:ext cx="1793784" cy="270070"/>
            <a:chOff x="131827" y="1945885"/>
            <a:chExt cx="1793784" cy="270070"/>
          </a:xfrm>
        </p:grpSpPr>
        <p:grpSp>
          <p:nvGrpSpPr>
            <p:cNvPr id="22" name="Group 8"/>
            <p:cNvGrpSpPr/>
            <p:nvPr/>
          </p:nvGrpSpPr>
          <p:grpSpPr>
            <a:xfrm>
              <a:off x="131827" y="1945885"/>
              <a:ext cx="275595" cy="260545"/>
              <a:chOff x="1227110" y="1752600"/>
              <a:chExt cx="1473834" cy="1319744"/>
            </a:xfrm>
          </p:grpSpPr>
          <p:sp>
            <p:nvSpPr>
              <p:cNvPr id="24" name="Rounded Rectangle 2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3" name="Rounded Rectangle 22"/>
            <p:cNvSpPr/>
            <p:nvPr/>
          </p:nvSpPr>
          <p:spPr>
            <a:xfrm>
              <a:off x="501580" y="1946001"/>
              <a:ext cx="142403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sp>
        <p:nvSpPr>
          <p:cNvPr id="20" name="Rectangle 19"/>
          <p:cNvSpPr/>
          <p:nvPr/>
        </p:nvSpPr>
        <p:spPr>
          <a:xfrm>
            <a:off x="914400" y="3200400"/>
            <a:ext cx="7748603" cy="2554545"/>
          </a:xfrm>
          <a:prstGeom prst="rect">
            <a:avLst/>
          </a:prstGeom>
        </p:spPr>
        <p:txBody>
          <a:bodyPr wrap="square">
            <a:spAutoFit/>
          </a:bodyPr>
          <a:lstStyle/>
          <a:p>
            <a:pPr marL="457200" lvl="0" indent="-457200">
              <a:spcAft>
                <a:spcPts val="600"/>
              </a:spcAft>
              <a:buFont typeface="+mj-lt"/>
              <a:buAutoNum type="arabicPeriod"/>
            </a:pPr>
            <a:r>
              <a:rPr lang="en-US" sz="2500" dirty="0"/>
              <a:t>What are your thoughts on how </a:t>
            </a:r>
            <a:r>
              <a:rPr lang="en-US" sz="2500" dirty="0" smtClean="0"/>
              <a:t>Eduardo </a:t>
            </a:r>
            <a:r>
              <a:rPr lang="en-US" sz="2500" dirty="0"/>
              <a:t>handled this situation? </a:t>
            </a:r>
          </a:p>
          <a:p>
            <a:pPr marL="457200" lvl="0" indent="-457200">
              <a:spcAft>
                <a:spcPts val="600"/>
              </a:spcAft>
              <a:buFont typeface="+mj-lt"/>
              <a:buAutoNum type="arabicPeriod"/>
            </a:pPr>
            <a:r>
              <a:rPr lang="en-US" sz="2500" dirty="0"/>
              <a:t>Which safety </a:t>
            </a:r>
            <a:r>
              <a:rPr lang="en-US" sz="2500" dirty="0" smtClean="0"/>
              <a:t>leadership </a:t>
            </a:r>
            <a:r>
              <a:rPr lang="en-US" sz="2500" dirty="0"/>
              <a:t>skills did or did he not demonstrate?</a:t>
            </a:r>
          </a:p>
          <a:p>
            <a:pPr marL="457200" lvl="0" indent="-457200">
              <a:spcAft>
                <a:spcPts val="600"/>
              </a:spcAft>
              <a:buFont typeface="+mj-lt"/>
              <a:buAutoNum type="arabicPeriod"/>
            </a:pPr>
            <a:r>
              <a:rPr lang="en-US" sz="2500" dirty="0"/>
              <a:t>What message is </a:t>
            </a:r>
            <a:r>
              <a:rPr lang="en-US" sz="2500" dirty="0" smtClean="0"/>
              <a:t>Eduardo </a:t>
            </a:r>
            <a:r>
              <a:rPr lang="en-US" sz="2500" dirty="0"/>
              <a:t>sending to </a:t>
            </a:r>
            <a:r>
              <a:rPr lang="en-US" sz="2500" dirty="0" smtClean="0"/>
              <a:t>Troy and Tara about </a:t>
            </a:r>
            <a:r>
              <a:rPr lang="en-US" sz="2500" dirty="0"/>
              <a:t>the value of safety?</a:t>
            </a:r>
          </a:p>
        </p:txBody>
      </p:sp>
      <p:grpSp>
        <p:nvGrpSpPr>
          <p:cNvPr id="12" name="Group 11"/>
          <p:cNvGrpSpPr/>
          <p:nvPr/>
        </p:nvGrpSpPr>
        <p:grpSpPr>
          <a:xfrm>
            <a:off x="8451668" y="6241655"/>
            <a:ext cx="589047" cy="431074"/>
            <a:chOff x="8451668" y="6241655"/>
            <a:chExt cx="589047" cy="431074"/>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4" name="Rectangle 13">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5"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6103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4"/>
          </a:xfrm>
          <a:prstGeom prst="rect">
            <a:avLst/>
          </a:prstGeom>
        </p:spPr>
      </p:pic>
      <p:grpSp>
        <p:nvGrpSpPr>
          <p:cNvPr id="6" name="Group 5"/>
          <p:cNvGrpSpPr/>
          <p:nvPr/>
        </p:nvGrpSpPr>
        <p:grpSpPr>
          <a:xfrm>
            <a:off x="70358" y="1425281"/>
            <a:ext cx="1793784" cy="270070"/>
            <a:chOff x="131827" y="1945885"/>
            <a:chExt cx="1793784" cy="270070"/>
          </a:xfrm>
        </p:grpSpPr>
        <p:grpSp>
          <p:nvGrpSpPr>
            <p:cNvPr id="7" name="Group 8"/>
            <p:cNvGrpSpPr/>
            <p:nvPr/>
          </p:nvGrpSpPr>
          <p:grpSpPr>
            <a:xfrm>
              <a:off x="131827" y="1945885"/>
              <a:ext cx="275595" cy="260545"/>
              <a:chOff x="1227110" y="1752600"/>
              <a:chExt cx="1473834" cy="1319744"/>
            </a:xfrm>
          </p:grpSpPr>
          <p:sp>
            <p:nvSpPr>
              <p:cNvPr id="9" name="Rounded Rectangle 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8" name="Rounded Rectangle 7"/>
            <p:cNvSpPr/>
            <p:nvPr/>
          </p:nvSpPr>
          <p:spPr>
            <a:xfrm>
              <a:off x="501580" y="1946001"/>
              <a:ext cx="142403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grpSp>
        <p:nvGrpSpPr>
          <p:cNvPr id="11" name="Group 10"/>
          <p:cNvGrpSpPr/>
          <p:nvPr/>
        </p:nvGrpSpPr>
        <p:grpSpPr>
          <a:xfrm>
            <a:off x="8451668" y="6241655"/>
            <a:ext cx="589047" cy="431074"/>
            <a:chOff x="8451668" y="6241655"/>
            <a:chExt cx="589047" cy="431074"/>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3" name="Rectangle 12">
              <a:hlinkClick r:id="rId7"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fmcc8ZDna2o"/>
          <p:cNvPicPr>
            <a:picLocks noRot="1" noChangeAspect="1"/>
          </p:cNvPicPr>
          <p:nvPr>
            <a:videoFile r:link="rId1"/>
          </p:nvPr>
        </p:nvPicPr>
        <p:blipFill>
          <a:blip r:embed="rId8"/>
          <a:stretch>
            <a:fillRect/>
          </a:stretch>
        </p:blipFill>
        <p:spPr>
          <a:xfrm>
            <a:off x="175497" y="1885192"/>
            <a:ext cx="8128000" cy="4572000"/>
          </a:xfrm>
          <a:prstGeom prst="rect">
            <a:avLst/>
          </a:prstGeom>
        </p:spPr>
      </p:pic>
    </p:spTree>
    <p:extLst>
      <p:ext uri="{BB962C8B-B14F-4D97-AF65-F5344CB8AC3E}">
        <p14:creationId xmlns:p14="http://schemas.microsoft.com/office/powerpoint/2010/main" val="1516322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4"/>
          </a:xfrm>
          <a:prstGeom prst="rect">
            <a:avLst/>
          </a:prstGeom>
        </p:spPr>
      </p:pic>
      <p:grpSp>
        <p:nvGrpSpPr>
          <p:cNvPr id="20" name="Group 19"/>
          <p:cNvGrpSpPr/>
          <p:nvPr/>
        </p:nvGrpSpPr>
        <p:grpSpPr>
          <a:xfrm>
            <a:off x="70358" y="1425281"/>
            <a:ext cx="1793784" cy="270070"/>
            <a:chOff x="131827" y="1945885"/>
            <a:chExt cx="1793784" cy="270070"/>
          </a:xfrm>
        </p:grpSpPr>
        <p:grpSp>
          <p:nvGrpSpPr>
            <p:cNvPr id="21" name="Group 8"/>
            <p:cNvGrpSpPr/>
            <p:nvPr/>
          </p:nvGrpSpPr>
          <p:grpSpPr>
            <a:xfrm>
              <a:off x="131827" y="1945885"/>
              <a:ext cx="275595" cy="260545"/>
              <a:chOff x="1227110" y="1752600"/>
              <a:chExt cx="1473834" cy="1319744"/>
            </a:xfrm>
          </p:grpSpPr>
          <p:sp>
            <p:nvSpPr>
              <p:cNvPr id="23" name="Rounded Rectangle 2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2" name="Rounded Rectangle 21"/>
            <p:cNvSpPr/>
            <p:nvPr/>
          </p:nvSpPr>
          <p:spPr>
            <a:xfrm>
              <a:off x="501580" y="1946001"/>
              <a:ext cx="142403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grpSp>
        <p:nvGrpSpPr>
          <p:cNvPr id="13" name="Group 12"/>
          <p:cNvGrpSpPr/>
          <p:nvPr/>
        </p:nvGrpSpPr>
        <p:grpSpPr>
          <a:xfrm>
            <a:off x="8451668" y="6241655"/>
            <a:ext cx="589047" cy="431074"/>
            <a:chOff x="8451668" y="6241655"/>
            <a:chExt cx="589047" cy="431074"/>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5" name="Rectangle 14">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Rectangle 17"/>
          <p:cNvSpPr/>
          <p:nvPr/>
        </p:nvSpPr>
        <p:spPr>
          <a:xfrm>
            <a:off x="914400" y="3195763"/>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Eduardo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pic>
        <p:nvPicPr>
          <p:cNvPr id="19" name="Picture 2"/>
          <p:cNvPicPr>
            <a:picLocks noChangeAspect="1" noChangeArrowheads="1"/>
          </p:cNvPicPr>
          <p:nvPr/>
        </p:nvPicPr>
        <p:blipFill>
          <a:blip r:embed="rId7"/>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5588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300017" y="2257147"/>
            <a:ext cx="8597800" cy="2477601"/>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Eduardo, an experienced roofer, sees trainees Troy and Tara, starting to climb onto the roof to begin their work. Eduardo asks if they’ve inspected all of the fall protection harnesses, ropes, and anchor points going to be used that day. </a:t>
            </a:r>
            <a:endParaRPr lang="en-US" sz="2500" dirty="0" smtClean="0"/>
          </a:p>
          <a:p>
            <a:pPr marL="342900" indent="-342900">
              <a:spcAft>
                <a:spcPts val="600"/>
              </a:spcAft>
              <a:buFont typeface="Arial" charset="0"/>
              <a:buChar char="•"/>
            </a:pPr>
            <a:r>
              <a:rPr lang="en-US" sz="2500" dirty="0"/>
              <a:t>Troy snaps back, saying they’d checked it all yesterday. Tara chimes in, saying she’s sure it’s all fine</a:t>
            </a:r>
          </a:p>
        </p:txBody>
      </p:sp>
      <p:grpSp>
        <p:nvGrpSpPr>
          <p:cNvPr id="26" name="Group 25"/>
          <p:cNvGrpSpPr/>
          <p:nvPr/>
        </p:nvGrpSpPr>
        <p:grpSpPr>
          <a:xfrm>
            <a:off x="47044" y="1433057"/>
            <a:ext cx="2218483" cy="269954"/>
            <a:chOff x="141352" y="1459269"/>
            <a:chExt cx="2218483" cy="26995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185825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grpSp>
        <p:nvGrpSpPr>
          <p:cNvPr id="19" name="Group 18"/>
          <p:cNvGrpSpPr/>
          <p:nvPr/>
        </p:nvGrpSpPr>
        <p:grpSpPr>
          <a:xfrm>
            <a:off x="8451668" y="6241655"/>
            <a:ext cx="589047" cy="431074"/>
            <a:chOff x="8451668" y="6241655"/>
            <a:chExt cx="589047" cy="431074"/>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2" name="Rectangle 21">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9771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660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451668" y="6241655"/>
            <a:ext cx="589047" cy="431074"/>
            <a:chOff x="8451668" y="6241655"/>
            <a:chExt cx="589047" cy="431074"/>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4" name="Rectangle 23">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Rectangle 15"/>
          <p:cNvSpPr/>
          <p:nvPr/>
        </p:nvSpPr>
        <p:spPr>
          <a:xfrm>
            <a:off x="914400" y="3200400"/>
            <a:ext cx="6518652" cy="2477601"/>
          </a:xfrm>
          <a:prstGeom prst="rect">
            <a:avLst/>
          </a:prstGeom>
        </p:spPr>
        <p:txBody>
          <a:bodyPr wrap="square">
            <a:spAutoFit/>
          </a:bodyPr>
          <a:lstStyle/>
          <a:p>
            <a:pPr marL="457200" indent="-457200">
              <a:buFont typeface="+mj-lt"/>
              <a:buAutoNum type="arabicPeriod"/>
            </a:pPr>
            <a:r>
              <a:rPr lang="en-US" sz="2500" dirty="0" smtClean="0"/>
              <a:t>Keeping in mind the leadership skills, what can Eduardo do to demonstrate safety leadership?</a:t>
            </a:r>
          </a:p>
          <a:p>
            <a:pPr marL="457200" lvl="0" indent="-457200">
              <a:spcAft>
                <a:spcPts val="600"/>
              </a:spcAft>
              <a:buFont typeface="+mj-lt"/>
              <a:buAutoNum type="arabicPeriod"/>
            </a:pPr>
            <a:r>
              <a:rPr lang="en-US" sz="2500" dirty="0" smtClean="0"/>
              <a:t>What are your thoughts on Troy </a:t>
            </a:r>
            <a:r>
              <a:rPr lang="en-US" sz="2500" dirty="0"/>
              <a:t>&amp; Tara’s responses to Eduardo?</a:t>
            </a:r>
          </a:p>
          <a:p>
            <a:pPr marL="457200" lvl="0" indent="-457200">
              <a:buFont typeface="+mj-lt"/>
              <a:buAutoNum type="arabicPeriod"/>
            </a:pPr>
            <a:endParaRPr lang="en-US" sz="2500" dirty="0"/>
          </a:p>
        </p:txBody>
      </p:sp>
      <p:sp>
        <p:nvSpPr>
          <p:cNvPr id="25" name="Rounded Rectangle 24"/>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grpSp>
        <p:nvGrpSpPr>
          <p:cNvPr id="29" name="Group 28"/>
          <p:cNvGrpSpPr/>
          <p:nvPr/>
        </p:nvGrpSpPr>
        <p:grpSpPr>
          <a:xfrm>
            <a:off x="47044" y="1433057"/>
            <a:ext cx="2218483" cy="269954"/>
            <a:chOff x="141352" y="1459269"/>
            <a:chExt cx="2218483" cy="269954"/>
          </a:xfrm>
        </p:grpSpPr>
        <p:sp>
          <p:nvSpPr>
            <p:cNvPr id="30" name="Rounded Rectangle 2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49"/>
            <p:cNvGrpSpPr/>
            <p:nvPr/>
          </p:nvGrpSpPr>
          <p:grpSpPr>
            <a:xfrm>
              <a:off x="224715" y="1516377"/>
              <a:ext cx="101031" cy="146644"/>
              <a:chOff x="1524000" y="2971799"/>
              <a:chExt cx="838200" cy="1066800"/>
            </a:xfrm>
          </p:grpSpPr>
          <p:sp>
            <p:nvSpPr>
              <p:cNvPr id="33" name="Rectangle 3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501580" y="1459269"/>
              <a:ext cx="185825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pic>
        <p:nvPicPr>
          <p:cNvPr id="20" name="Picture 2"/>
          <p:cNvPicPr>
            <a:picLocks noChangeAspect="1" noChangeArrowheads="1"/>
          </p:cNvPicPr>
          <p:nvPr/>
        </p:nvPicPr>
        <p:blipFill>
          <a:blip r:embed="rId5"/>
          <a:srcRect l="11940"/>
          <a:stretch>
            <a:fillRect/>
          </a:stretch>
        </p:blipFill>
        <p:spPr bwMode="auto">
          <a:xfrm>
            <a:off x="7023698"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8443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4016484"/>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Eduardo shrugs, saying they are on a short timeline and yesterday’s check is probably okay. Eduardo tells Troy and Tara to hurry and get up onto the roof to get </a:t>
            </a:r>
            <a:r>
              <a:rPr lang="en-US" sz="2500" dirty="0" smtClean="0"/>
              <a:t>started</a:t>
            </a:r>
          </a:p>
          <a:p>
            <a:pPr marL="342900" indent="-342900">
              <a:spcAft>
                <a:spcPts val="600"/>
              </a:spcAft>
              <a:buFont typeface="Arial" charset="0"/>
              <a:buChar char="•"/>
            </a:pPr>
            <a:r>
              <a:rPr lang="en-US" sz="2500" dirty="0"/>
              <a:t>Troy reaches the roof and connects his harness to the roof anchor line. As he walks across the roof to retrieve some shingles, he stumbles but catches himself before falling. Relieved that he is OK after this close call, Troy takes a look at the anchor line and notices a section that is badly frayed. Had he fallen, the rope would not have stopped his fall and he could have been seriously injured.</a:t>
            </a:r>
          </a:p>
        </p:txBody>
      </p:sp>
      <p:sp>
        <p:nvSpPr>
          <p:cNvPr id="27" name="Rectangle 26"/>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18" name="Group 17"/>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47044" y="1433057"/>
            <a:ext cx="2218483" cy="269954"/>
            <a:chOff x="141352" y="1459269"/>
            <a:chExt cx="2218483" cy="269954"/>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49"/>
            <p:cNvGrpSpPr/>
            <p:nvPr/>
          </p:nvGrpSpPr>
          <p:grpSpPr>
            <a:xfrm>
              <a:off x="224715" y="1516377"/>
              <a:ext cx="101031" cy="146644"/>
              <a:chOff x="1524000" y="2971799"/>
              <a:chExt cx="838200" cy="1066800"/>
            </a:xfrm>
          </p:grpSpPr>
          <p:sp>
            <p:nvSpPr>
              <p:cNvPr id="25" name="Rectangle 2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ounded Rectangle 23"/>
            <p:cNvSpPr/>
            <p:nvPr/>
          </p:nvSpPr>
          <p:spPr>
            <a:xfrm>
              <a:off x="501580" y="1459269"/>
              <a:ext cx="185825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618843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50" y="2317992"/>
            <a:ext cx="7157900" cy="33911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500" b="1" dirty="0" smtClean="0">
                <a:solidFill>
                  <a:srgbClr val="FF0000"/>
                </a:solidFill>
              </a:rPr>
              <a:t>What </a:t>
            </a:r>
            <a:r>
              <a:rPr lang="en-US" sz="3500" b="1" dirty="0">
                <a:solidFill>
                  <a:srgbClr val="FF0000"/>
                </a:solidFill>
              </a:rPr>
              <a:t>types of things do </a:t>
            </a:r>
            <a:endParaRPr lang="en-US" sz="3500" b="1" dirty="0" smtClean="0">
              <a:solidFill>
                <a:srgbClr val="FF0000"/>
              </a:solidFill>
            </a:endParaRPr>
          </a:p>
          <a:p>
            <a:pPr algn="ctr"/>
            <a:r>
              <a:rPr lang="en-US" sz="3500" b="1" u="sng" dirty="0" smtClean="0">
                <a:solidFill>
                  <a:srgbClr val="FF0000"/>
                </a:solidFill>
              </a:rPr>
              <a:t>effective</a:t>
            </a:r>
            <a:r>
              <a:rPr lang="en-US" sz="3500" b="1" dirty="0" smtClean="0">
                <a:solidFill>
                  <a:srgbClr val="FF0000"/>
                </a:solidFill>
              </a:rPr>
              <a:t> </a:t>
            </a:r>
            <a:r>
              <a:rPr lang="en-US" sz="3500" b="1" dirty="0">
                <a:solidFill>
                  <a:srgbClr val="FF0000"/>
                </a:solidFill>
              </a:rPr>
              <a:t>leaders </a:t>
            </a:r>
            <a:r>
              <a:rPr lang="en-US" sz="3500" b="1" dirty="0" smtClean="0">
                <a:solidFill>
                  <a:srgbClr val="FF0000"/>
                </a:solidFill>
              </a:rPr>
              <a:t>do?</a:t>
            </a:r>
            <a:endParaRPr lang="en-US" sz="3500" b="1" dirty="0">
              <a:solidFill>
                <a:srgbClr val="FF0000"/>
              </a:solidFill>
            </a:endParaRPr>
          </a:p>
        </p:txBody>
      </p:sp>
    </p:spTree>
    <p:extLst>
      <p:ext uri="{BB962C8B-B14F-4D97-AF65-F5344CB8AC3E}">
        <p14:creationId xmlns:p14="http://schemas.microsoft.com/office/powerpoint/2010/main" val="1140903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grpSp>
        <p:nvGrpSpPr>
          <p:cNvPr id="14" name="Group 13"/>
          <p:cNvGrpSpPr/>
          <p:nvPr/>
        </p:nvGrpSpPr>
        <p:grpSpPr>
          <a:xfrm>
            <a:off x="8451668" y="6241655"/>
            <a:ext cx="589047" cy="431074"/>
            <a:chOff x="8451668" y="6241655"/>
            <a:chExt cx="589047" cy="43107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6" name="Rectangle 15">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angle 18"/>
          <p:cNvSpPr/>
          <p:nvPr/>
        </p:nvSpPr>
        <p:spPr>
          <a:xfrm>
            <a:off x="914400" y="3200400"/>
            <a:ext cx="7748603" cy="2554545"/>
          </a:xfrm>
          <a:prstGeom prst="rect">
            <a:avLst/>
          </a:prstGeom>
        </p:spPr>
        <p:txBody>
          <a:bodyPr wrap="square">
            <a:spAutoFit/>
          </a:bodyPr>
          <a:lstStyle/>
          <a:p>
            <a:pPr marL="457200" lvl="0" indent="-457200">
              <a:spcAft>
                <a:spcPts val="600"/>
              </a:spcAft>
              <a:buFont typeface="+mj-lt"/>
              <a:buAutoNum type="arabicPeriod"/>
            </a:pPr>
            <a:r>
              <a:rPr lang="en-US" sz="2500" dirty="0"/>
              <a:t>What are your thoughts on how </a:t>
            </a:r>
            <a:r>
              <a:rPr lang="en-US" sz="2500" dirty="0" smtClean="0"/>
              <a:t>Eduardo </a:t>
            </a:r>
            <a:r>
              <a:rPr lang="en-US" sz="2500" dirty="0"/>
              <a:t>handled this situation? </a:t>
            </a:r>
          </a:p>
          <a:p>
            <a:pPr marL="457200" lvl="0" indent="-457200">
              <a:spcAft>
                <a:spcPts val="600"/>
              </a:spcAft>
              <a:buFont typeface="+mj-lt"/>
              <a:buAutoNum type="arabicPeriod"/>
            </a:pPr>
            <a:r>
              <a:rPr lang="en-US" sz="2500" dirty="0"/>
              <a:t>Which safety </a:t>
            </a:r>
            <a:r>
              <a:rPr lang="en-US" sz="2500" dirty="0" smtClean="0"/>
              <a:t>leadership </a:t>
            </a:r>
            <a:r>
              <a:rPr lang="en-US" sz="2500" dirty="0"/>
              <a:t>skills did or did he not demonstrate?</a:t>
            </a:r>
          </a:p>
          <a:p>
            <a:pPr marL="457200" lvl="0" indent="-457200">
              <a:spcAft>
                <a:spcPts val="600"/>
              </a:spcAft>
              <a:buFont typeface="+mj-lt"/>
              <a:buAutoNum type="arabicPeriod"/>
            </a:pPr>
            <a:r>
              <a:rPr lang="en-US" sz="2500" dirty="0"/>
              <a:t>What message is </a:t>
            </a:r>
            <a:r>
              <a:rPr lang="en-US" sz="2500" dirty="0" smtClean="0"/>
              <a:t>Eduardo </a:t>
            </a:r>
            <a:r>
              <a:rPr lang="en-US" sz="2500" dirty="0"/>
              <a:t>sending to </a:t>
            </a:r>
            <a:r>
              <a:rPr lang="en-US" sz="2500" dirty="0" smtClean="0"/>
              <a:t>Troy and Tara about </a:t>
            </a:r>
            <a:r>
              <a:rPr lang="en-US" sz="2500" dirty="0"/>
              <a:t>the value of safety?</a:t>
            </a:r>
          </a:p>
        </p:txBody>
      </p:sp>
      <p:grpSp>
        <p:nvGrpSpPr>
          <p:cNvPr id="21" name="Group 20"/>
          <p:cNvGrpSpPr/>
          <p:nvPr/>
        </p:nvGrpSpPr>
        <p:grpSpPr>
          <a:xfrm>
            <a:off x="47044" y="1433057"/>
            <a:ext cx="2218483" cy="269954"/>
            <a:chOff x="141352" y="1459269"/>
            <a:chExt cx="2218483" cy="269954"/>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49"/>
            <p:cNvGrpSpPr/>
            <p:nvPr/>
          </p:nvGrpSpPr>
          <p:grpSpPr>
            <a:xfrm>
              <a:off x="224715" y="1516377"/>
              <a:ext cx="101031" cy="146644"/>
              <a:chOff x="1524000" y="2971799"/>
              <a:chExt cx="838200" cy="1066800"/>
            </a:xfrm>
          </p:grpSpPr>
          <p:sp>
            <p:nvSpPr>
              <p:cNvPr id="25" name="Rectangle 2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ounded Rectangle 23"/>
            <p:cNvSpPr/>
            <p:nvPr/>
          </p:nvSpPr>
          <p:spPr>
            <a:xfrm>
              <a:off x="501580" y="1459269"/>
              <a:ext cx="185825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pic>
        <p:nvPicPr>
          <p:cNvPr id="26"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88506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260121"/>
            <a:ext cx="8584351" cy="4555093"/>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dirty="0"/>
              <a:t>Troy and Tara’s reaction makes Eduardo wonder if they actually know how to inspect the fall protection </a:t>
            </a:r>
            <a:r>
              <a:rPr lang="en-US" dirty="0" smtClean="0"/>
              <a:t>equipment or think </a:t>
            </a:r>
            <a:r>
              <a:rPr lang="en-US" dirty="0"/>
              <a:t>it’s okay to cut corners. </a:t>
            </a:r>
            <a:r>
              <a:rPr lang="en-US" dirty="0" smtClean="0"/>
              <a:t>Even </a:t>
            </a:r>
            <a:r>
              <a:rPr lang="en-US" dirty="0"/>
              <a:t>though they were ok the day before, </a:t>
            </a:r>
            <a:r>
              <a:rPr lang="en-US" dirty="0" smtClean="0"/>
              <a:t>the equipment must be </a:t>
            </a:r>
            <a:r>
              <a:rPr lang="en-US" dirty="0"/>
              <a:t>checked! Eduardo tells Foster, the foreman, his </a:t>
            </a:r>
            <a:r>
              <a:rPr lang="en-US" dirty="0" smtClean="0"/>
              <a:t>concerns.</a:t>
            </a:r>
          </a:p>
          <a:p>
            <a:pPr marL="342900" indent="-342900">
              <a:spcAft>
                <a:spcPts val="600"/>
              </a:spcAft>
              <a:buFont typeface="Arial" charset="0"/>
              <a:buChar char="•"/>
            </a:pPr>
            <a:r>
              <a:rPr lang="en-US" dirty="0" smtClean="0"/>
              <a:t>Foster </a:t>
            </a:r>
            <a:r>
              <a:rPr lang="en-US" dirty="0"/>
              <a:t>calls the group together so they can all check the equipment. </a:t>
            </a:r>
            <a:r>
              <a:rPr lang="en-US" dirty="0" smtClean="0"/>
              <a:t>Admitting they they’re </a:t>
            </a:r>
            <a:r>
              <a:rPr lang="en-US" dirty="0"/>
              <a:t>not </a:t>
            </a:r>
            <a:r>
              <a:rPr lang="en-US" dirty="0" smtClean="0"/>
              <a:t>sure </a:t>
            </a:r>
            <a:r>
              <a:rPr lang="en-US" dirty="0"/>
              <a:t>what to look </a:t>
            </a:r>
            <a:r>
              <a:rPr lang="en-US" dirty="0" smtClean="0"/>
              <a:t>for, Foster </a:t>
            </a:r>
            <a:r>
              <a:rPr lang="en-US" dirty="0"/>
              <a:t>thanks him for being </a:t>
            </a:r>
            <a:r>
              <a:rPr lang="en-US" dirty="0" smtClean="0"/>
              <a:t>honest and carefully </a:t>
            </a:r>
            <a:r>
              <a:rPr lang="en-US" dirty="0"/>
              <a:t>goes over </a:t>
            </a:r>
            <a:r>
              <a:rPr lang="en-US" dirty="0" smtClean="0"/>
              <a:t>how to check the </a:t>
            </a:r>
            <a:r>
              <a:rPr lang="en-US" dirty="0"/>
              <a:t>equipment. When he’s done, he asks them to take turns repeating the rules and demonstrating how to inspect everything</a:t>
            </a:r>
            <a:r>
              <a:rPr lang="en-US" dirty="0" smtClean="0"/>
              <a:t>.</a:t>
            </a:r>
          </a:p>
          <a:p>
            <a:pPr marL="342900" indent="-342900">
              <a:spcAft>
                <a:spcPts val="600"/>
              </a:spcAft>
              <a:buFont typeface="Arial" charset="0"/>
              <a:buChar char="•"/>
            </a:pPr>
            <a:r>
              <a:rPr lang="en-US" dirty="0"/>
              <a:t>While doing his checks, Troy finds that his rope has been compromised from a cut that must have happened the day before. </a:t>
            </a:r>
            <a:r>
              <a:rPr lang="en-US" dirty="0" smtClean="0"/>
              <a:t>Changing out the rope together, they </a:t>
            </a:r>
            <a:r>
              <a:rPr lang="en-US" dirty="0"/>
              <a:t>talk about how serious it could have been if Troy had not noticed the cut and fallen off of the roof</a:t>
            </a:r>
            <a:r>
              <a:rPr lang="en-US" dirty="0" smtClean="0"/>
              <a:t>.</a:t>
            </a:r>
          </a:p>
          <a:p>
            <a:pPr marL="342900" indent="-342900">
              <a:spcAft>
                <a:spcPts val="600"/>
              </a:spcAft>
              <a:buFont typeface="Arial" charset="0"/>
              <a:buChar char="•"/>
            </a:pPr>
            <a:r>
              <a:rPr lang="en-US" dirty="0"/>
              <a:t>Foster tells them again how much he appreciates their good work and for not pretending to know how to do something, particularly when it could have such  </a:t>
            </a:r>
            <a:r>
              <a:rPr lang="en-US" dirty="0" smtClean="0"/>
              <a:t>serious </a:t>
            </a:r>
            <a:r>
              <a:rPr lang="en-US" dirty="0"/>
              <a:t>safety consequences. </a:t>
            </a:r>
          </a:p>
        </p:txBody>
      </p:sp>
      <p:sp>
        <p:nvSpPr>
          <p:cNvPr id="24" name="Rectangle 23"/>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grpSp>
        <p:nvGrpSpPr>
          <p:cNvPr id="18" name="Group 17"/>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47044" y="1433057"/>
            <a:ext cx="2218483" cy="269954"/>
            <a:chOff x="141352" y="1459269"/>
            <a:chExt cx="2218483" cy="269954"/>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49"/>
            <p:cNvGrpSpPr/>
            <p:nvPr/>
          </p:nvGrpSpPr>
          <p:grpSpPr>
            <a:xfrm>
              <a:off x="224715" y="1516377"/>
              <a:ext cx="101031" cy="146644"/>
              <a:chOff x="1524000" y="2971799"/>
              <a:chExt cx="838200" cy="1066800"/>
            </a:xfrm>
          </p:grpSpPr>
          <p:sp>
            <p:nvSpPr>
              <p:cNvPr id="36" name="Rectangle 3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501580" y="1459269"/>
              <a:ext cx="185825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spTree>
    <p:extLst>
      <p:ext uri="{BB962C8B-B14F-4D97-AF65-F5344CB8AC3E}">
        <p14:creationId xmlns:p14="http://schemas.microsoft.com/office/powerpoint/2010/main" val="1084460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grpSp>
        <p:nvGrpSpPr>
          <p:cNvPr id="13" name="Group 12"/>
          <p:cNvGrpSpPr/>
          <p:nvPr/>
        </p:nvGrpSpPr>
        <p:grpSpPr>
          <a:xfrm>
            <a:off x="8451668" y="6241655"/>
            <a:ext cx="589047" cy="431074"/>
            <a:chOff x="8451668" y="6241655"/>
            <a:chExt cx="589047" cy="43107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5" name="Rectangle 14">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4" name="Rectangle 33"/>
          <p:cNvSpPr/>
          <p:nvPr/>
        </p:nvSpPr>
        <p:spPr>
          <a:xfrm>
            <a:off x="914400" y="3195763"/>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Eduardo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grpSp>
        <p:nvGrpSpPr>
          <p:cNvPr id="20" name="Group 19"/>
          <p:cNvGrpSpPr/>
          <p:nvPr/>
        </p:nvGrpSpPr>
        <p:grpSpPr>
          <a:xfrm>
            <a:off x="47044" y="1433057"/>
            <a:ext cx="2218483" cy="269954"/>
            <a:chOff x="141352" y="1459269"/>
            <a:chExt cx="2218483" cy="269954"/>
          </a:xfrm>
        </p:grpSpPr>
        <p:sp>
          <p:nvSpPr>
            <p:cNvPr id="21" name="Rounded Rectangle 20"/>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49"/>
            <p:cNvGrpSpPr/>
            <p:nvPr/>
          </p:nvGrpSpPr>
          <p:grpSpPr>
            <a:xfrm>
              <a:off x="224715" y="1516377"/>
              <a:ext cx="101031" cy="146644"/>
              <a:chOff x="1524000" y="2971799"/>
              <a:chExt cx="838200" cy="1066800"/>
            </a:xfrm>
          </p:grpSpPr>
          <p:sp>
            <p:nvSpPr>
              <p:cNvPr id="24" name="Rectangle 2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501580" y="1459269"/>
              <a:ext cx="185825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2</a:t>
              </a:r>
              <a:r>
                <a:rPr lang="en-US" sz="1400" b="1" dirty="0" smtClean="0">
                  <a:solidFill>
                    <a:schemeClr val="bg2">
                      <a:lumMod val="10000"/>
                    </a:schemeClr>
                  </a:solidFill>
                </a:rPr>
                <a:t>. Reality Check</a:t>
              </a:r>
              <a:endParaRPr lang="en-US" sz="1400" b="1" dirty="0">
                <a:solidFill>
                  <a:schemeClr val="bg2">
                    <a:lumMod val="10000"/>
                  </a:schemeClr>
                </a:solidFill>
              </a:endParaRPr>
            </a:p>
          </p:txBody>
        </p:sp>
      </p:grpSp>
      <p:pic>
        <p:nvPicPr>
          <p:cNvPr id="25"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496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377204" y="1952159"/>
            <a:ext cx="6441743" cy="19340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31"/>
          <p:cNvSpPr/>
          <p:nvPr/>
        </p:nvSpPr>
        <p:spPr>
          <a:xfrm>
            <a:off x="1265748" y="1828800"/>
            <a:ext cx="6441743" cy="19340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3" name="Table 32"/>
          <p:cNvGraphicFramePr>
            <a:graphicFrameLocks noGrp="1"/>
          </p:cNvGraphicFramePr>
          <p:nvPr>
            <p:extLst>
              <p:ext uri="{D42A27DB-BD31-4B8C-83A1-F6EECF244321}">
                <p14:modId xmlns:p14="http://schemas.microsoft.com/office/powerpoint/2010/main" val="1133107788"/>
              </p:ext>
            </p:extLst>
          </p:nvPr>
        </p:nvGraphicFramePr>
        <p:xfrm>
          <a:off x="3217378" y="2003980"/>
          <a:ext cx="4310331" cy="1584960"/>
        </p:xfrm>
        <a:graphic>
          <a:graphicData uri="http://schemas.openxmlformats.org/drawingml/2006/table">
            <a:tbl>
              <a:tblPr firstRow="1" bandRow="1">
                <a:tableStyleId>{5C22544A-7EE6-4342-B048-85BDC9FD1C3A}</a:tableStyleId>
              </a:tblPr>
              <a:tblGrid>
                <a:gridCol w="839552">
                  <a:extLst>
                    <a:ext uri="{9D8B030D-6E8A-4147-A177-3AD203B41FA5}">
                      <a16:colId xmlns:a16="http://schemas.microsoft.com/office/drawing/2014/main" val="20000"/>
                    </a:ext>
                  </a:extLst>
                </a:gridCol>
                <a:gridCol w="3470779">
                  <a:extLst>
                    <a:ext uri="{9D8B030D-6E8A-4147-A177-3AD203B41FA5}">
                      <a16:colId xmlns:a16="http://schemas.microsoft.com/office/drawing/2014/main" val="20001"/>
                    </a:ext>
                  </a:extLst>
                </a:gridCol>
              </a:tblGrid>
              <a:tr h="377989">
                <a:tc>
                  <a:txBody>
                    <a:bodyPr/>
                    <a:lstStyle/>
                    <a:p>
                      <a:pPr algn="ctr"/>
                      <a:r>
                        <a:rPr lang="en-US" sz="2000" dirty="0" smtClean="0">
                          <a:solidFill>
                            <a:schemeClr val="bg1"/>
                          </a:solidFill>
                        </a:rPr>
                        <a:t>Who</a:t>
                      </a:r>
                      <a:endParaRPr lang="en-US" sz="2000" dirty="0">
                        <a:solidFill>
                          <a:schemeClr val="bg1"/>
                        </a:solidFill>
                      </a:endParaRPr>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solidFill>
                            <a:schemeClr val="tx1"/>
                          </a:solidFill>
                        </a:rPr>
                        <a:t>Stan</a:t>
                      </a:r>
                      <a:endParaRPr lang="en-US" sz="2000" dirty="0">
                        <a:solidFill>
                          <a:schemeClr val="tx1"/>
                        </a:solidFill>
                      </a:endParaRPr>
                    </a:p>
                  </a:txBody>
                  <a:tcPr>
                    <a:solidFill>
                      <a:schemeClr val="bg1"/>
                    </a:solidFill>
                  </a:tcPr>
                </a:tc>
                <a:tc>
                  <a:txBody>
                    <a:bodyPr/>
                    <a:lstStyle/>
                    <a:p>
                      <a:r>
                        <a:rPr lang="en-US" sz="2000" i="1" dirty="0" smtClean="0">
                          <a:solidFill>
                            <a:schemeClr val="tx1"/>
                          </a:solidFill>
                        </a:rPr>
                        <a:t>Volt Electric</a:t>
                      </a:r>
                      <a:r>
                        <a:rPr lang="en-US" sz="2000" dirty="0" smtClean="0">
                          <a:solidFill>
                            <a:schemeClr val="tx1"/>
                          </a:solidFill>
                        </a:rPr>
                        <a:t> Superintendent</a:t>
                      </a:r>
                      <a:endParaRPr lang="en-US" sz="2000" b="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64955">
                <a:tc>
                  <a:txBody>
                    <a:bodyPr/>
                    <a:lstStyle/>
                    <a:p>
                      <a:r>
                        <a:rPr lang="en-US" sz="2000" b="1" dirty="0" smtClean="0">
                          <a:solidFill>
                            <a:schemeClr val="tx1"/>
                          </a:solidFill>
                        </a:rPr>
                        <a:t>Frank</a:t>
                      </a:r>
                      <a:endParaRPr lang="en-US" sz="2000" dirty="0">
                        <a:solidFill>
                          <a:schemeClr val="tx1"/>
                        </a:solidFill>
                      </a:endParaRPr>
                    </a:p>
                  </a:txBody>
                  <a:tcPr>
                    <a:solidFill>
                      <a:schemeClr val="bg1"/>
                    </a:solidFill>
                  </a:tcPr>
                </a:tc>
                <a:tc>
                  <a:txBody>
                    <a:bodyPr/>
                    <a:lstStyle/>
                    <a:p>
                      <a:r>
                        <a:rPr lang="en-US" sz="2000" i="1" dirty="0" smtClean="0">
                          <a:solidFill>
                            <a:schemeClr val="tx1"/>
                          </a:solidFill>
                        </a:rPr>
                        <a:t>Volt Electric</a:t>
                      </a:r>
                      <a:r>
                        <a:rPr lang="en-US" sz="2000" dirty="0" smtClean="0">
                          <a:solidFill>
                            <a:schemeClr val="tx1"/>
                          </a:solidFill>
                        </a:rPr>
                        <a:t> Lead Foreman</a:t>
                      </a:r>
                      <a:endParaRPr lang="en-US" sz="2000" b="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364955">
                <a:tc>
                  <a:txBody>
                    <a:bodyPr/>
                    <a:lstStyle/>
                    <a:p>
                      <a:r>
                        <a:rPr lang="en-US" sz="2000" b="1" kern="1200" dirty="0" smtClean="0">
                          <a:solidFill>
                            <a:schemeClr val="tx1"/>
                          </a:solidFill>
                          <a:latin typeface="+mn-lt"/>
                          <a:ea typeface="+mn-ea"/>
                          <a:cs typeface="+mn-cs"/>
                        </a:rPr>
                        <a:t>Tia</a:t>
                      </a:r>
                    </a:p>
                  </a:txBody>
                  <a:tcPr>
                    <a:solidFill>
                      <a:schemeClr val="bg1"/>
                    </a:solidFill>
                  </a:tcPr>
                </a:tc>
                <a:tc>
                  <a:txBody>
                    <a:bodyPr/>
                    <a:lstStyle/>
                    <a:p>
                      <a:r>
                        <a:rPr lang="en-US" sz="2000" i="1" dirty="0" smtClean="0">
                          <a:solidFill>
                            <a:schemeClr val="tx1"/>
                          </a:solidFill>
                        </a:rPr>
                        <a:t>Volt Electric</a:t>
                      </a:r>
                      <a:r>
                        <a:rPr lang="en-US" sz="2000" dirty="0" smtClean="0">
                          <a:solidFill>
                            <a:schemeClr val="tx1"/>
                          </a:solidFill>
                        </a:rPr>
                        <a:t> Trainee/apprentice</a:t>
                      </a:r>
                      <a:endParaRPr lang="en-US" sz="2000" b="1"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bl>
          </a:graphicData>
        </a:graphic>
      </p:graphicFrame>
      <p:grpSp>
        <p:nvGrpSpPr>
          <p:cNvPr id="34" name="Group 33"/>
          <p:cNvGrpSpPr/>
          <p:nvPr/>
        </p:nvGrpSpPr>
        <p:grpSpPr>
          <a:xfrm>
            <a:off x="1555241" y="2021634"/>
            <a:ext cx="1797559" cy="2016965"/>
            <a:chOff x="1555241" y="2021634"/>
            <a:chExt cx="1797559" cy="2016965"/>
          </a:xfrm>
        </p:grpSpPr>
        <p:sp>
          <p:nvSpPr>
            <p:cNvPr id="35" name="Rectangle 34"/>
            <p:cNvSpPr/>
            <p:nvPr/>
          </p:nvSpPr>
          <p:spPr>
            <a:xfrm>
              <a:off x="2065823" y="2558031"/>
              <a:ext cx="1286977" cy="14805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8" descr="C:\Users\lgoldenhar\Dropbox\CPWR Leadership Grant - Shared folder\Training drafts\Scenarios\coverUp_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41" y="2021634"/>
              <a:ext cx="1430411" cy="1652849"/>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grpSp>
      <p:sp>
        <p:nvSpPr>
          <p:cNvPr id="38" name="Rounded Rectangle 37"/>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nvGrpSpPr>
          <p:cNvPr id="6" name="Group 5"/>
          <p:cNvGrpSpPr/>
          <p:nvPr/>
        </p:nvGrpSpPr>
        <p:grpSpPr>
          <a:xfrm>
            <a:off x="2629986" y="4584724"/>
            <a:ext cx="3884029" cy="1701752"/>
            <a:chOff x="1272109" y="4366490"/>
            <a:chExt cx="3884029" cy="1701752"/>
          </a:xfrm>
        </p:grpSpPr>
        <p:grpSp>
          <p:nvGrpSpPr>
            <p:cNvPr id="4" name="Group 3"/>
            <p:cNvGrpSpPr/>
            <p:nvPr/>
          </p:nvGrpSpPr>
          <p:grpSpPr>
            <a:xfrm>
              <a:off x="1272109" y="4366490"/>
              <a:ext cx="1473834" cy="1689076"/>
              <a:chOff x="2946252" y="4492072"/>
              <a:chExt cx="1473834" cy="1689076"/>
            </a:xfrm>
          </p:grpSpPr>
          <p:grpSp>
            <p:nvGrpSpPr>
              <p:cNvPr id="41" name="Group 40"/>
              <p:cNvGrpSpPr/>
              <p:nvPr/>
            </p:nvGrpSpPr>
            <p:grpSpPr>
              <a:xfrm>
                <a:off x="2946252" y="4492072"/>
                <a:ext cx="1473834" cy="1689076"/>
                <a:chOff x="1227110" y="1752600"/>
                <a:chExt cx="1473834" cy="1689076"/>
              </a:xfrm>
            </p:grpSpPr>
            <p:sp>
              <p:nvSpPr>
                <p:cNvPr id="49" name="Rounded Rectangle 4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62" name="Picture 61"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rId5" action="ppaction://hlinksldjump"/>
              </p:cNvPr>
              <p:cNvSpPr/>
              <p:nvPr/>
            </p:nvSpPr>
            <p:spPr>
              <a:xfrm>
                <a:off x="2946252"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3682304" y="4366490"/>
              <a:ext cx="1473834" cy="1701752"/>
              <a:chOff x="5434818" y="4492072"/>
              <a:chExt cx="1473834" cy="1701752"/>
            </a:xfrm>
          </p:grpSpPr>
          <p:grpSp>
            <p:nvGrpSpPr>
              <p:cNvPr id="63" name="Group 62"/>
              <p:cNvGrpSpPr/>
              <p:nvPr/>
            </p:nvGrpSpPr>
            <p:grpSpPr>
              <a:xfrm>
                <a:off x="5434818" y="4504748"/>
                <a:ext cx="1473834" cy="1689076"/>
                <a:chOff x="3479166" y="1739924"/>
                <a:chExt cx="1473834" cy="1689076"/>
              </a:xfrm>
            </p:grpSpPr>
            <p:sp>
              <p:nvSpPr>
                <p:cNvPr id="64" name="Rounded Rectangle 63"/>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smtClean="0">
                      <a:solidFill>
                        <a:srgbClr val="FF0000"/>
                      </a:solidFill>
                    </a:rPr>
                    <a:t>READ</a:t>
                  </a:r>
                  <a:endParaRPr lang="en-US" b="1" dirty="0">
                    <a:solidFill>
                      <a:srgbClr val="FF0000"/>
                    </a:solidFill>
                  </a:endParaRPr>
                </a:p>
              </p:txBody>
            </p:sp>
            <p:grpSp>
              <p:nvGrpSpPr>
                <p:cNvPr id="66" name="Group 49"/>
                <p:cNvGrpSpPr/>
                <p:nvPr/>
              </p:nvGrpSpPr>
              <p:grpSpPr>
                <a:xfrm>
                  <a:off x="3949223" y="2010775"/>
                  <a:ext cx="598714" cy="762000"/>
                  <a:chOff x="1524000" y="2971799"/>
                  <a:chExt cx="838200" cy="1066800"/>
                </a:xfrm>
              </p:grpSpPr>
              <p:sp>
                <p:nvSpPr>
                  <p:cNvPr id="67" name="Rectangle 6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rId6" action="ppaction://hlinksldjump"/>
              </p:cNvPr>
              <p:cNvSpPr/>
              <p:nvPr/>
            </p:nvSpPr>
            <p:spPr>
              <a:xfrm>
                <a:off x="5434818"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28" name="Group 27"/>
          <p:cNvGrpSpPr/>
          <p:nvPr/>
        </p:nvGrpSpPr>
        <p:grpSpPr>
          <a:xfrm>
            <a:off x="8451668" y="6241655"/>
            <a:ext cx="589047" cy="431074"/>
            <a:chOff x="8451668" y="6241655"/>
            <a:chExt cx="589047" cy="431074"/>
          </a:xfrm>
        </p:grpSpPr>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0" name="Rectangle 29">
              <a:hlinkClick r:id="rId8"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65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16" name="Group 15"/>
          <p:cNvGrpSpPr/>
          <p:nvPr/>
        </p:nvGrpSpPr>
        <p:grpSpPr>
          <a:xfrm>
            <a:off x="8451668" y="6241655"/>
            <a:ext cx="589047" cy="431074"/>
            <a:chOff x="8451668" y="6241655"/>
            <a:chExt cx="589047" cy="431074"/>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8" name="Rectangle 17">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lUmjDkx2VPU"/>
          <p:cNvPicPr>
            <a:picLocks noRot="1" noChangeAspect="1"/>
          </p:cNvPicPr>
          <p:nvPr>
            <a:videoFile r:link="rId1"/>
          </p:nvPr>
        </p:nvPicPr>
        <p:blipFill>
          <a:blip r:embed="rId7"/>
          <a:stretch>
            <a:fillRect/>
          </a:stretch>
        </p:blipFill>
        <p:spPr>
          <a:xfrm>
            <a:off x="187543" y="1885192"/>
            <a:ext cx="8128000" cy="4572000"/>
          </a:xfrm>
          <a:prstGeom prst="rect">
            <a:avLst/>
          </a:prstGeom>
        </p:spPr>
      </p:pic>
    </p:spTree>
    <p:extLst>
      <p:ext uri="{BB962C8B-B14F-4D97-AF65-F5344CB8AC3E}">
        <p14:creationId xmlns:p14="http://schemas.microsoft.com/office/powerpoint/2010/main" val="344959503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grpSp>
        <p:nvGrpSpPr>
          <p:cNvPr id="25" name="Group 24"/>
          <p:cNvGrpSpPr/>
          <p:nvPr/>
        </p:nvGrpSpPr>
        <p:grpSpPr>
          <a:xfrm>
            <a:off x="49746" y="1430318"/>
            <a:ext cx="1515868" cy="270070"/>
            <a:chOff x="131827" y="1945885"/>
            <a:chExt cx="1515868" cy="270070"/>
          </a:xfrm>
        </p:grpSpPr>
        <p:grpSp>
          <p:nvGrpSpPr>
            <p:cNvPr id="26" name="Group 8"/>
            <p:cNvGrpSpPr/>
            <p:nvPr/>
          </p:nvGrpSpPr>
          <p:grpSpPr>
            <a:xfrm>
              <a:off x="131827" y="1945885"/>
              <a:ext cx="275595" cy="260545"/>
              <a:chOff x="1227110" y="1752600"/>
              <a:chExt cx="1473834" cy="1319744"/>
            </a:xfrm>
          </p:grpSpPr>
          <p:sp>
            <p:nvSpPr>
              <p:cNvPr id="28" name="Rounded Rectangle 2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7" name="Rounded Rectangle 26"/>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12" name="Group 11"/>
          <p:cNvGrpSpPr/>
          <p:nvPr/>
        </p:nvGrpSpPr>
        <p:grpSpPr>
          <a:xfrm>
            <a:off x="8451668" y="6241655"/>
            <a:ext cx="589047" cy="431074"/>
            <a:chOff x="8451668" y="6241655"/>
            <a:chExt cx="589047" cy="431074"/>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4" name="Rectangle 13">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p:cNvSpPr/>
          <p:nvPr/>
        </p:nvSpPr>
        <p:spPr>
          <a:xfrm>
            <a:off x="914400" y="3200400"/>
            <a:ext cx="7555965" cy="2169825"/>
          </a:xfrm>
          <a:prstGeom prst="rect">
            <a:avLst/>
          </a:prstGeom>
        </p:spPr>
        <p:txBody>
          <a:bodyPr wrap="square">
            <a:spAutoFit/>
          </a:bodyPr>
          <a:lstStyle/>
          <a:p>
            <a:pPr marL="457200" indent="-457200">
              <a:spcAft>
                <a:spcPts val="1200"/>
              </a:spcAft>
              <a:buFont typeface="+mj-lt"/>
              <a:buAutoNum type="arabicPeriod"/>
            </a:pPr>
            <a:r>
              <a:rPr lang="en-US" sz="2500" dirty="0" smtClean="0"/>
              <a:t>What have you done in the past when you have noticed a safety hazard that wasn’t being addressed?</a:t>
            </a:r>
          </a:p>
          <a:p>
            <a:pPr marL="457200" lvl="0" indent="-457200">
              <a:spcAft>
                <a:spcPts val="1200"/>
              </a:spcAft>
              <a:buFont typeface="+mj-lt"/>
              <a:buAutoNum type="arabicPeriod"/>
            </a:pPr>
            <a:r>
              <a:rPr lang="en-US" sz="2500" dirty="0" smtClean="0"/>
              <a:t>Keeping in mind the leadership skills, how should Frank go about recruiting someone to cover up the hole? </a:t>
            </a:r>
            <a:endParaRPr lang="en-US" sz="2500" dirty="0"/>
          </a:p>
        </p:txBody>
      </p:sp>
      <p:pic>
        <p:nvPicPr>
          <p:cNvPr id="17" name="Picture 2"/>
          <p:cNvPicPr>
            <a:picLocks noChangeAspect="1" noChangeArrowheads="1"/>
          </p:cNvPicPr>
          <p:nvPr/>
        </p:nvPicPr>
        <p:blipFill>
          <a:blip r:embed="rId6"/>
          <a:srcRect l="11940"/>
          <a:stretch>
            <a:fillRect/>
          </a:stretch>
        </p:blipFill>
        <p:spPr bwMode="auto">
          <a:xfrm>
            <a:off x="7023698"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1467837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16" name="Group 15"/>
          <p:cNvGrpSpPr/>
          <p:nvPr/>
        </p:nvGrpSpPr>
        <p:grpSpPr>
          <a:xfrm>
            <a:off x="8451668" y="6241655"/>
            <a:ext cx="589047" cy="431074"/>
            <a:chOff x="8451668" y="6241655"/>
            <a:chExt cx="589047" cy="431074"/>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8" name="Rectangle 17">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tmZdQGetuw"/>
          <p:cNvPicPr>
            <a:picLocks noRot="1" noChangeAspect="1"/>
          </p:cNvPicPr>
          <p:nvPr>
            <a:videoFile r:link="rId1"/>
          </p:nvPr>
        </p:nvPicPr>
        <p:blipFill>
          <a:blip r:embed="rId7"/>
          <a:stretch>
            <a:fillRect/>
          </a:stretch>
        </p:blipFill>
        <p:spPr>
          <a:xfrm>
            <a:off x="187543" y="1885192"/>
            <a:ext cx="8128000" cy="4572000"/>
          </a:xfrm>
          <a:prstGeom prst="rect">
            <a:avLst/>
          </a:prstGeom>
        </p:spPr>
      </p:pic>
    </p:spTree>
    <p:extLst>
      <p:ext uri="{BB962C8B-B14F-4D97-AF65-F5344CB8AC3E}">
        <p14:creationId xmlns:p14="http://schemas.microsoft.com/office/powerpoint/2010/main" val="104827058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15" name="Rectangle 14"/>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a:t>What went wrong that caused the miscommunication between Frank and Tia? </a:t>
            </a:r>
            <a:endParaRPr lang="en-US" sz="2500" dirty="0" smtClean="0"/>
          </a:p>
          <a:p>
            <a:pPr marL="457200" lvl="0" indent="-457200">
              <a:spcAft>
                <a:spcPts val="600"/>
              </a:spcAft>
              <a:buFont typeface="+mj-lt"/>
              <a:buAutoNum type="arabicPeriod"/>
            </a:pPr>
            <a:r>
              <a:rPr lang="en-US" sz="2500" dirty="0" smtClean="0"/>
              <a:t>Which leadership  skill(s)  could Frank have used to avoid the miscommunication and treat Tia with respect?</a:t>
            </a:r>
            <a:endParaRPr lang="en-US" sz="2500" dirty="0"/>
          </a:p>
        </p:txBody>
      </p:sp>
      <p:sp>
        <p:nvSpPr>
          <p:cNvPr id="18" name="Rounded Rectangle 17"/>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grpSp>
        <p:nvGrpSpPr>
          <p:cNvPr id="20" name="Group 19"/>
          <p:cNvGrpSpPr/>
          <p:nvPr/>
        </p:nvGrpSpPr>
        <p:grpSpPr>
          <a:xfrm>
            <a:off x="8451668" y="6241655"/>
            <a:ext cx="589047" cy="431074"/>
            <a:chOff x="8451668" y="6241655"/>
            <a:chExt cx="589047" cy="431074"/>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2" name="Rectangle 21">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6"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659966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9746" y="1430318"/>
            <a:ext cx="1515868" cy="270070"/>
            <a:chOff x="131827" y="1945885"/>
            <a:chExt cx="1515868" cy="270070"/>
          </a:xfrm>
        </p:grpSpPr>
        <p:grpSp>
          <p:nvGrpSpPr>
            <p:cNvPr id="12" name="Group 8"/>
            <p:cNvGrpSpPr/>
            <p:nvPr/>
          </p:nvGrpSpPr>
          <p:grpSpPr>
            <a:xfrm>
              <a:off x="131827" y="1945885"/>
              <a:ext cx="275595" cy="260545"/>
              <a:chOff x="1227110" y="1752600"/>
              <a:chExt cx="1473834" cy="1319744"/>
            </a:xfrm>
          </p:grpSpPr>
          <p:sp>
            <p:nvSpPr>
              <p:cNvPr id="14" name="Rounded Rectangle 1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3" name="Rounded Rectangle 12"/>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16" name="Group 15"/>
          <p:cNvGrpSpPr/>
          <p:nvPr/>
        </p:nvGrpSpPr>
        <p:grpSpPr>
          <a:xfrm>
            <a:off x="8451668" y="6241655"/>
            <a:ext cx="589047" cy="431074"/>
            <a:chOff x="8451668" y="6241655"/>
            <a:chExt cx="589047" cy="431074"/>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8" name="Rectangle 17">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6DnU0ylRVJY"/>
          <p:cNvPicPr>
            <a:picLocks noRot="1" noChangeAspect="1"/>
          </p:cNvPicPr>
          <p:nvPr>
            <a:videoFile r:link="rId1"/>
          </p:nvPr>
        </p:nvPicPr>
        <p:blipFill>
          <a:blip r:embed="rId7"/>
          <a:stretch>
            <a:fillRect/>
          </a:stretch>
        </p:blipFill>
        <p:spPr>
          <a:xfrm>
            <a:off x="187543" y="1885192"/>
            <a:ext cx="8128000" cy="4572000"/>
          </a:xfrm>
          <a:prstGeom prst="rect">
            <a:avLst/>
          </a:prstGeom>
        </p:spPr>
      </p:pic>
    </p:spTree>
    <p:extLst>
      <p:ext uri="{BB962C8B-B14F-4D97-AF65-F5344CB8AC3E}">
        <p14:creationId xmlns:p14="http://schemas.microsoft.com/office/powerpoint/2010/main" val="140143514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746" y="1430318"/>
            <a:ext cx="1515868" cy="270070"/>
            <a:chOff x="131827" y="1945885"/>
            <a:chExt cx="1515868"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9" name="Rounded Rectangle 8"/>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sp>
        <p:nvSpPr>
          <p:cNvPr id="15" name="Rectangle 14"/>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smtClean="0"/>
              <a:t>Which </a:t>
            </a:r>
            <a:r>
              <a:rPr lang="en-US" sz="2500" dirty="0"/>
              <a:t>of the </a:t>
            </a:r>
            <a:r>
              <a:rPr lang="en-US" sz="2500" dirty="0" smtClean="0"/>
              <a:t>leadership skill(s) did </a:t>
            </a:r>
            <a:r>
              <a:rPr lang="en-US" sz="2500" dirty="0"/>
              <a:t>Frank </a:t>
            </a:r>
            <a:r>
              <a:rPr lang="en-US" sz="2500" dirty="0" smtClean="0"/>
              <a:t>display in this ending?</a:t>
            </a:r>
          </a:p>
          <a:p>
            <a:pPr marL="457200" lvl="0" indent="-457200">
              <a:spcAft>
                <a:spcPts val="600"/>
              </a:spcAft>
              <a:buFont typeface="+mj-lt"/>
              <a:buAutoNum type="arabicPeriod"/>
            </a:pPr>
            <a:r>
              <a:rPr lang="en-US" sz="2500" dirty="0" smtClean="0"/>
              <a:t>How do you think Tia will respond to Frank in the future when he asks her to do something?</a:t>
            </a:r>
            <a:endParaRPr lang="en-US" sz="2500" dirty="0"/>
          </a:p>
        </p:txBody>
      </p:sp>
      <p:grpSp>
        <p:nvGrpSpPr>
          <p:cNvPr id="17" name="Group 16"/>
          <p:cNvGrpSpPr/>
          <p:nvPr/>
        </p:nvGrpSpPr>
        <p:grpSpPr>
          <a:xfrm>
            <a:off x="8451668" y="6241655"/>
            <a:ext cx="589047" cy="431074"/>
            <a:chOff x="8451668" y="6241655"/>
            <a:chExt cx="589047" cy="431074"/>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9" name="Rectangle 18">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449595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8321"/>
            <a:ext cx="8229600" cy="1143000"/>
          </a:xfrm>
        </p:spPr>
        <p:txBody>
          <a:bodyPr>
            <a:normAutofit/>
          </a:bodyPr>
          <a:lstStyle/>
          <a:p>
            <a:r>
              <a:rPr lang="en-US" sz="3500" b="1" dirty="0" smtClean="0">
                <a:solidFill>
                  <a:srgbClr val="FF0000"/>
                </a:solidFill>
              </a:rPr>
              <a:t>Who are Safety Leaders?</a:t>
            </a:r>
            <a:endParaRPr lang="en-US" sz="3500" b="1" dirty="0">
              <a:solidFill>
                <a:srgbClr val="FF0000"/>
              </a:solidFill>
            </a:endParaRPr>
          </a:p>
        </p:txBody>
      </p:sp>
      <p:pic>
        <p:nvPicPr>
          <p:cNvPr id="3" name="Content Placeholder 2"/>
          <p:cNvPicPr>
            <a:picLocks noGrp="1" noChangeAspect="1"/>
          </p:cNvPicPr>
          <p:nvPr>
            <p:ph sz="quarter" idx="4"/>
          </p:nvPr>
        </p:nvPicPr>
        <p:blipFill>
          <a:blip r:embed="rId3"/>
          <a:srcRect l="9404" r="9404"/>
          <a:stretch>
            <a:fillRect/>
          </a:stretch>
        </p:blipFill>
        <p:spPr>
          <a:xfrm>
            <a:off x="5327035" y="3119551"/>
            <a:ext cx="2594093" cy="2246673"/>
          </a:xfrm>
          <a:ln w="57150">
            <a:solidFill>
              <a:srgbClr val="00B0F0"/>
            </a:solidFill>
          </a:ln>
        </p:spPr>
      </p:pic>
      <p:sp>
        <p:nvSpPr>
          <p:cNvPr id="4" name="Rectangle 3"/>
          <p:cNvSpPr/>
          <p:nvPr/>
        </p:nvSpPr>
        <p:spPr>
          <a:xfrm>
            <a:off x="1031132" y="3038212"/>
            <a:ext cx="3647872" cy="2400657"/>
          </a:xfrm>
          <a:prstGeom prst="rect">
            <a:avLst/>
          </a:prstGeom>
        </p:spPr>
        <p:txBody>
          <a:bodyPr wrap="square">
            <a:spAutoFit/>
          </a:bodyPr>
          <a:lstStyle/>
          <a:p>
            <a:pPr marL="342900" indent="-342900">
              <a:buClr>
                <a:srgbClr val="FF0000"/>
              </a:buClr>
              <a:buFont typeface="Arial" panose="020B0604020202020204" pitchFamily="34" charset="0"/>
              <a:buChar char="•"/>
            </a:pPr>
            <a:r>
              <a:rPr lang="en-US" sz="2500" dirty="0"/>
              <a:t>Foremen</a:t>
            </a:r>
          </a:p>
          <a:p>
            <a:pPr marL="342900" indent="-342900">
              <a:buClr>
                <a:srgbClr val="FF0000"/>
              </a:buClr>
              <a:buFont typeface="Arial" panose="020B0604020202020204" pitchFamily="34" charset="0"/>
              <a:buChar char="•"/>
            </a:pPr>
            <a:r>
              <a:rPr lang="en-US" sz="2500" dirty="0"/>
              <a:t>Experienced workers</a:t>
            </a:r>
          </a:p>
          <a:p>
            <a:pPr marL="342900" indent="-342900">
              <a:buClr>
                <a:srgbClr val="FF0000"/>
              </a:buClr>
              <a:buFont typeface="Arial" panose="020B0604020202020204" pitchFamily="34" charset="0"/>
              <a:buChar char="•"/>
            </a:pPr>
            <a:r>
              <a:rPr lang="en-US" sz="2500" dirty="0" smtClean="0"/>
              <a:t>Trainees/apprentices</a:t>
            </a:r>
            <a:endParaRPr lang="en-US" sz="2500" dirty="0"/>
          </a:p>
          <a:p>
            <a:pPr marL="342900" indent="-342900">
              <a:buClr>
                <a:srgbClr val="FF0000"/>
              </a:buClr>
              <a:buFont typeface="Arial" panose="020B0604020202020204" pitchFamily="34" charset="0"/>
              <a:buChar char="•"/>
            </a:pPr>
            <a:r>
              <a:rPr lang="en-US" sz="2500" dirty="0"/>
              <a:t>Superintendents</a:t>
            </a:r>
          </a:p>
          <a:p>
            <a:pPr marL="342900" indent="-342900">
              <a:buClr>
                <a:srgbClr val="FF0000"/>
              </a:buClr>
              <a:buFont typeface="Arial" panose="020B0604020202020204" pitchFamily="34" charset="0"/>
              <a:buChar char="•"/>
            </a:pPr>
            <a:r>
              <a:rPr lang="en-US" sz="2500" dirty="0"/>
              <a:t>Owners</a:t>
            </a:r>
          </a:p>
          <a:p>
            <a:pPr marL="342900" indent="-342900">
              <a:buClr>
                <a:srgbClr val="FF0000"/>
              </a:buClr>
              <a:buFont typeface="Arial" panose="020B0604020202020204" pitchFamily="34" charset="0"/>
              <a:buChar char="•"/>
            </a:pPr>
            <a:r>
              <a:rPr lang="en-US" sz="2500" b="1" i="1" dirty="0"/>
              <a:t>Anyone….Everyone</a:t>
            </a:r>
          </a:p>
        </p:txBody>
      </p:sp>
    </p:spTree>
    <p:extLst>
      <p:ext uri="{BB962C8B-B14F-4D97-AF65-F5344CB8AC3E}">
        <p14:creationId xmlns:p14="http://schemas.microsoft.com/office/powerpoint/2010/main" val="21108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4344" y="1420357"/>
            <a:ext cx="1506343" cy="269954"/>
            <a:chOff x="141352" y="1459269"/>
            <a:chExt cx="1506343" cy="269954"/>
          </a:xfrm>
        </p:grpSpPr>
        <p:sp>
          <p:nvSpPr>
            <p:cNvPr id="46" name="Rounded Rectangle 4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9"/>
            <p:cNvGrpSpPr/>
            <p:nvPr/>
          </p:nvGrpSpPr>
          <p:grpSpPr>
            <a:xfrm>
              <a:off x="224715" y="1516377"/>
              <a:ext cx="101031" cy="146644"/>
              <a:chOff x="1524000" y="2971799"/>
              <a:chExt cx="838200" cy="1066800"/>
            </a:xfrm>
          </p:grpSpPr>
          <p:sp>
            <p:nvSpPr>
              <p:cNvPr id="49" name="Rectangle 4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17" name="Rectangle 16"/>
          <p:cNvSpPr/>
          <p:nvPr/>
        </p:nvSpPr>
        <p:spPr>
          <a:xfrm>
            <a:off x="709851" y="2991084"/>
            <a:ext cx="7900749" cy="1708160"/>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There is a large hole in the plywood floor causing a fall hazard.</a:t>
            </a:r>
          </a:p>
          <a:p>
            <a:pPr marL="342900" indent="-342900">
              <a:spcAft>
                <a:spcPts val="600"/>
              </a:spcAft>
              <a:buFont typeface="Arial" charset="0"/>
              <a:buChar char="•"/>
            </a:pPr>
            <a:r>
              <a:rPr lang="en-US" sz="2500" dirty="0" smtClean="0"/>
              <a:t>Stan, AMB superintendent, asks Frank, AMB’s foreman, to take care of it.</a:t>
            </a:r>
          </a:p>
        </p:txBody>
      </p:sp>
      <p:sp>
        <p:nvSpPr>
          <p:cNvPr id="15" name="Rectangle 14"/>
          <p:cNvSpPr/>
          <p:nvPr/>
        </p:nvSpPr>
        <p:spPr>
          <a:xfrm>
            <a:off x="438679" y="2088791"/>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grpSp>
        <p:nvGrpSpPr>
          <p:cNvPr id="19" name="Group 18"/>
          <p:cNvGrpSpPr/>
          <p:nvPr/>
        </p:nvGrpSpPr>
        <p:grpSpPr>
          <a:xfrm>
            <a:off x="8451668" y="6241655"/>
            <a:ext cx="589047" cy="431074"/>
            <a:chOff x="8451668" y="6241655"/>
            <a:chExt cx="589047" cy="431074"/>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1" name="Rectangle 20">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7053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200400"/>
            <a:ext cx="7555965" cy="2169825"/>
          </a:xfrm>
          <a:prstGeom prst="rect">
            <a:avLst/>
          </a:prstGeom>
        </p:spPr>
        <p:txBody>
          <a:bodyPr wrap="square">
            <a:spAutoFit/>
          </a:bodyPr>
          <a:lstStyle/>
          <a:p>
            <a:pPr marL="457200" indent="-457200">
              <a:spcAft>
                <a:spcPts val="1200"/>
              </a:spcAft>
              <a:buFont typeface="+mj-lt"/>
              <a:buAutoNum type="arabicPeriod"/>
            </a:pPr>
            <a:r>
              <a:rPr lang="en-US" sz="2500" dirty="0"/>
              <a:t>What have you done in the past when you have noticed a safety hazard that wasn’t being addressed?</a:t>
            </a:r>
          </a:p>
          <a:p>
            <a:pPr marL="457200" indent="-457200">
              <a:spcAft>
                <a:spcPts val="1200"/>
              </a:spcAft>
              <a:buFont typeface="+mj-lt"/>
              <a:buAutoNum type="arabicPeriod"/>
            </a:pPr>
            <a:r>
              <a:rPr lang="en-US" sz="2500" dirty="0" smtClean="0"/>
              <a:t>Keeping </a:t>
            </a:r>
            <a:r>
              <a:rPr lang="en-US" sz="2500" dirty="0"/>
              <a:t>in mind </a:t>
            </a:r>
            <a:r>
              <a:rPr lang="en-US" sz="2500" dirty="0" smtClean="0"/>
              <a:t>the </a:t>
            </a:r>
            <a:r>
              <a:rPr lang="en-US" sz="2500" dirty="0"/>
              <a:t>leadership skills, how should Frank go about recruiting someone to cover up the hole? </a:t>
            </a:r>
          </a:p>
        </p:txBody>
      </p:sp>
      <p:grpSp>
        <p:nvGrpSpPr>
          <p:cNvPr id="28" name="Group 27"/>
          <p:cNvGrpSpPr/>
          <p:nvPr/>
        </p:nvGrpSpPr>
        <p:grpSpPr>
          <a:xfrm>
            <a:off x="34344" y="1420357"/>
            <a:ext cx="1506343" cy="269954"/>
            <a:chOff x="141352" y="1459269"/>
            <a:chExt cx="1506343" cy="269954"/>
          </a:xfrm>
        </p:grpSpPr>
        <p:sp>
          <p:nvSpPr>
            <p:cNvPr id="29" name="Rounded Rectangle 2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49"/>
            <p:cNvGrpSpPr/>
            <p:nvPr/>
          </p:nvGrpSpPr>
          <p:grpSpPr>
            <a:xfrm>
              <a:off x="224715" y="1516377"/>
              <a:ext cx="101031" cy="146644"/>
              <a:chOff x="1524000" y="2971799"/>
              <a:chExt cx="838200" cy="1066800"/>
            </a:xfrm>
          </p:grpSpPr>
          <p:sp>
            <p:nvSpPr>
              <p:cNvPr id="32" name="Rectangle 3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ounded Rectangle 30"/>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grpSp>
        <p:nvGrpSpPr>
          <p:cNvPr id="18" name="Group 17"/>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Rounded Rectangle 20"/>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pic>
        <p:nvPicPr>
          <p:cNvPr id="23" name="Picture 2"/>
          <p:cNvPicPr>
            <a:picLocks noChangeAspect="1" noChangeArrowheads="1"/>
          </p:cNvPicPr>
          <p:nvPr/>
        </p:nvPicPr>
        <p:blipFill>
          <a:blip r:embed="rId5"/>
          <a:srcRect l="11940"/>
          <a:stretch>
            <a:fillRect/>
          </a:stretch>
        </p:blipFill>
        <p:spPr bwMode="auto">
          <a:xfrm>
            <a:off x="7023698"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28856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344" y="1420357"/>
            <a:ext cx="1506343" cy="269954"/>
            <a:chOff x="141352" y="1459269"/>
            <a:chExt cx="1506343" cy="269954"/>
          </a:xfrm>
        </p:grpSpPr>
        <p:sp>
          <p:nvSpPr>
            <p:cNvPr id="7" name="Rounded Rectangle 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49"/>
            <p:cNvGrpSpPr/>
            <p:nvPr/>
          </p:nvGrpSpPr>
          <p:grpSpPr>
            <a:xfrm>
              <a:off x="224715" y="1516377"/>
              <a:ext cx="101031" cy="146644"/>
              <a:chOff x="1524000" y="2971799"/>
              <a:chExt cx="838200" cy="1066800"/>
            </a:xfrm>
          </p:grpSpPr>
          <p:sp>
            <p:nvSpPr>
              <p:cNvPr id="10" name="Rectangle 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18" name="Rectangle 17"/>
          <p:cNvSpPr/>
          <p:nvPr/>
        </p:nvSpPr>
        <p:spPr>
          <a:xfrm>
            <a:off x="786051" y="2551454"/>
            <a:ext cx="7900749" cy="3477875"/>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smtClean="0"/>
              <a:t>Frank tells Tia, a trainee/apprentice to cover the hole.</a:t>
            </a:r>
          </a:p>
          <a:p>
            <a:pPr marL="342900" indent="-342900">
              <a:spcAft>
                <a:spcPts val="600"/>
              </a:spcAft>
              <a:buFont typeface="Arial" charset="0"/>
              <a:buChar char="•"/>
            </a:pPr>
            <a:r>
              <a:rPr lang="en-US" sz="2500" dirty="0" smtClean="0"/>
              <a:t>Tia decides to take care of it in 15 minutes so she can finish what she’s doing and not delay other workers.</a:t>
            </a:r>
          </a:p>
          <a:p>
            <a:pPr marL="342900" indent="-342900">
              <a:spcAft>
                <a:spcPts val="600"/>
              </a:spcAft>
              <a:buFont typeface="Arial" charset="0"/>
              <a:buChar char="•"/>
            </a:pPr>
            <a:r>
              <a:rPr lang="en-US" sz="2500" dirty="0" smtClean="0"/>
              <a:t>Two drywall installers almost fall into the hole.</a:t>
            </a:r>
          </a:p>
          <a:p>
            <a:pPr marL="342900" indent="-342900">
              <a:spcAft>
                <a:spcPts val="600"/>
              </a:spcAft>
              <a:buFont typeface="Arial" charset="0"/>
              <a:buChar char="•"/>
            </a:pPr>
            <a:r>
              <a:rPr lang="en-US" sz="2500" dirty="0" smtClean="0"/>
              <a:t>Frank yells at Tia for not immediately doing what he’d asked.</a:t>
            </a:r>
          </a:p>
          <a:p>
            <a:pPr marL="342900" indent="-342900">
              <a:spcAft>
                <a:spcPts val="600"/>
              </a:spcAft>
              <a:buFont typeface="Arial" charset="0"/>
              <a:buChar char="•"/>
            </a:pPr>
            <a:r>
              <a:rPr lang="en-US" sz="2500" dirty="0" smtClean="0"/>
              <a:t>Tia feels humiliated.  She did not realize he wanted her to drop everything to cover the hole.</a:t>
            </a:r>
            <a:endParaRPr lang="en-US" sz="2500" dirty="0"/>
          </a:p>
        </p:txBody>
      </p:sp>
      <p:sp>
        <p:nvSpPr>
          <p:cNvPr id="19" name="Rectangle 18"/>
          <p:cNvSpPr/>
          <p:nvPr/>
        </p:nvSpPr>
        <p:spPr>
          <a:xfrm>
            <a:off x="438679" y="187013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21" name="Group 20"/>
          <p:cNvGrpSpPr/>
          <p:nvPr/>
        </p:nvGrpSpPr>
        <p:grpSpPr>
          <a:xfrm>
            <a:off x="8451668" y="6241655"/>
            <a:ext cx="589047" cy="431074"/>
            <a:chOff x="8451668" y="6241655"/>
            <a:chExt cx="589047" cy="431074"/>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3" name="Rectangle 22">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250767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4344" y="1420357"/>
            <a:ext cx="1506343" cy="269954"/>
            <a:chOff x="141352" y="1459269"/>
            <a:chExt cx="1506343" cy="26995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28" name="Rounded Rectangle 27"/>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grpSp>
        <p:nvGrpSpPr>
          <p:cNvPr id="31" name="Group 30"/>
          <p:cNvGrpSpPr/>
          <p:nvPr/>
        </p:nvGrpSpPr>
        <p:grpSpPr>
          <a:xfrm>
            <a:off x="8451668" y="6241655"/>
            <a:ext cx="589047" cy="431074"/>
            <a:chOff x="8451668" y="6241655"/>
            <a:chExt cx="589047" cy="431074"/>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3" name="Rectangle 32">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Rectangle 29"/>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a:t>What went wrong that caused the miscommunication between Frank and Tia? </a:t>
            </a:r>
            <a:endParaRPr lang="en-US" sz="2500" dirty="0" smtClean="0"/>
          </a:p>
          <a:p>
            <a:pPr marL="457200" lvl="0" indent="-457200">
              <a:spcAft>
                <a:spcPts val="600"/>
              </a:spcAft>
              <a:buFont typeface="+mj-lt"/>
              <a:buAutoNum type="arabicPeriod"/>
            </a:pPr>
            <a:r>
              <a:rPr lang="en-US" sz="2500" dirty="0" smtClean="0"/>
              <a:t>Which leadership  skill(s)  could Frank have used to avoid the miscommunication and treat Tia with respect?</a:t>
            </a:r>
            <a:endParaRPr lang="en-US" sz="2500" dirty="0"/>
          </a:p>
        </p:txBody>
      </p:sp>
      <p:pic>
        <p:nvPicPr>
          <p:cNvPr id="27"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2684671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344" y="1420357"/>
            <a:ext cx="1506343" cy="269954"/>
            <a:chOff x="141352" y="1459269"/>
            <a:chExt cx="1506343" cy="269954"/>
          </a:xfrm>
        </p:grpSpPr>
        <p:sp>
          <p:nvSpPr>
            <p:cNvPr id="7" name="Rounded Rectangle 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49"/>
            <p:cNvGrpSpPr/>
            <p:nvPr/>
          </p:nvGrpSpPr>
          <p:grpSpPr>
            <a:xfrm>
              <a:off x="224715" y="1516377"/>
              <a:ext cx="101031" cy="146644"/>
              <a:chOff x="1524000" y="2971799"/>
              <a:chExt cx="838200" cy="1066800"/>
            </a:xfrm>
          </p:grpSpPr>
          <p:sp>
            <p:nvSpPr>
              <p:cNvPr id="10" name="Rectangle 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17" name="Rectangle 16"/>
          <p:cNvSpPr/>
          <p:nvPr/>
        </p:nvSpPr>
        <p:spPr>
          <a:xfrm>
            <a:off x="438679" y="1850277"/>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sp>
        <p:nvSpPr>
          <p:cNvPr id="18" name="Rectangle 17"/>
          <p:cNvSpPr/>
          <p:nvPr/>
        </p:nvSpPr>
        <p:spPr>
          <a:xfrm>
            <a:off x="1129276" y="2445784"/>
            <a:ext cx="6941294" cy="3939540"/>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Frank tells Tia, a trainee/apprentice to cover the </a:t>
            </a:r>
            <a:r>
              <a:rPr lang="en-US" sz="2500" dirty="0" smtClean="0"/>
              <a:t>hole immediately.</a:t>
            </a:r>
            <a:endParaRPr lang="en-US" sz="2500" dirty="0"/>
          </a:p>
          <a:p>
            <a:pPr marL="342900" indent="-342900">
              <a:spcAft>
                <a:spcPts val="600"/>
              </a:spcAft>
              <a:buFont typeface="Arial" charset="0"/>
              <a:buChar char="•"/>
            </a:pPr>
            <a:r>
              <a:rPr lang="en-US" sz="2500" dirty="0" smtClean="0"/>
              <a:t>He gives her detailed instructions on how he wants her to do it, including tying off.</a:t>
            </a:r>
          </a:p>
          <a:p>
            <a:pPr marL="342900" indent="-342900">
              <a:spcAft>
                <a:spcPts val="600"/>
              </a:spcAft>
              <a:buFont typeface="Arial" charset="0"/>
              <a:buChar char="•"/>
            </a:pPr>
            <a:r>
              <a:rPr lang="en-US" sz="2500" dirty="0" smtClean="0"/>
              <a:t>Frank asks Tia to repeat his instructions.</a:t>
            </a:r>
          </a:p>
          <a:p>
            <a:pPr marL="342900" indent="-342900">
              <a:spcAft>
                <a:spcPts val="600"/>
              </a:spcAft>
              <a:buFont typeface="Arial" charset="0"/>
              <a:buChar char="•"/>
            </a:pPr>
            <a:r>
              <a:rPr lang="en-US" sz="2500" dirty="0" smtClean="0"/>
              <a:t>Tia follows his exact instructions. </a:t>
            </a:r>
          </a:p>
          <a:p>
            <a:pPr marL="342900" indent="-342900">
              <a:spcAft>
                <a:spcPts val="600"/>
              </a:spcAft>
              <a:buFont typeface="Arial" charset="0"/>
              <a:buChar char="•"/>
            </a:pPr>
            <a:r>
              <a:rPr lang="en-US" sz="2500" dirty="0" smtClean="0"/>
              <a:t>Frank thanks Tia.</a:t>
            </a:r>
          </a:p>
          <a:p>
            <a:pPr marL="342900" indent="-342900">
              <a:spcAft>
                <a:spcPts val="600"/>
              </a:spcAft>
              <a:buFont typeface="Arial" charset="0"/>
              <a:buChar char="•"/>
            </a:pPr>
            <a:r>
              <a:rPr lang="en-US" sz="2500" dirty="0" smtClean="0"/>
              <a:t>Two drywall installers are prevented from falling in the hole.</a:t>
            </a:r>
            <a:endParaRPr lang="en-US" sz="2500" dirty="0"/>
          </a:p>
        </p:txBody>
      </p:sp>
      <p:grpSp>
        <p:nvGrpSpPr>
          <p:cNvPr id="21" name="Group 20"/>
          <p:cNvGrpSpPr/>
          <p:nvPr/>
        </p:nvGrpSpPr>
        <p:grpSpPr>
          <a:xfrm>
            <a:off x="8451668" y="6241655"/>
            <a:ext cx="589047" cy="431074"/>
            <a:chOff x="8451668" y="6241655"/>
            <a:chExt cx="589047" cy="431074"/>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3" name="Rectangle 22">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13288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4344" y="1420357"/>
            <a:ext cx="1506343" cy="269954"/>
            <a:chOff x="141352" y="1459269"/>
            <a:chExt cx="1506343" cy="269954"/>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81" y="1459269"/>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3</a:t>
              </a:r>
              <a:r>
                <a:rPr lang="en-US" sz="1400" b="1" dirty="0" smtClean="0">
                  <a:solidFill>
                    <a:schemeClr val="bg2">
                      <a:lumMod val="10000"/>
                    </a:schemeClr>
                  </a:solidFill>
                </a:rPr>
                <a:t>. Cover Up!</a:t>
              </a:r>
              <a:endParaRPr lang="en-US" sz="1400" b="1" dirty="0">
                <a:solidFill>
                  <a:schemeClr val="bg2">
                    <a:lumMod val="10000"/>
                  </a:schemeClr>
                </a:solidFill>
              </a:endParaRPr>
            </a:p>
          </p:txBody>
        </p:sp>
      </p:grpSp>
      <p:sp>
        <p:nvSpPr>
          <p:cNvPr id="27" name="Rounded Rectangle 2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grpSp>
        <p:nvGrpSpPr>
          <p:cNvPr id="30" name="Group 29"/>
          <p:cNvGrpSpPr/>
          <p:nvPr/>
        </p:nvGrpSpPr>
        <p:grpSpPr>
          <a:xfrm>
            <a:off x="8451668" y="6241655"/>
            <a:ext cx="589047" cy="431074"/>
            <a:chOff x="8451668" y="6241655"/>
            <a:chExt cx="589047" cy="431074"/>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3" name="Rectangle 32">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Rectangle 30"/>
          <p:cNvSpPr/>
          <p:nvPr/>
        </p:nvSpPr>
        <p:spPr>
          <a:xfrm>
            <a:off x="914400" y="3200400"/>
            <a:ext cx="8181703" cy="1708160"/>
          </a:xfrm>
          <a:prstGeom prst="rect">
            <a:avLst/>
          </a:prstGeom>
        </p:spPr>
        <p:txBody>
          <a:bodyPr wrap="square">
            <a:spAutoFit/>
          </a:bodyPr>
          <a:lstStyle/>
          <a:p>
            <a:pPr marL="457200" lvl="0" indent="-457200">
              <a:spcAft>
                <a:spcPts val="600"/>
              </a:spcAft>
              <a:buFont typeface="+mj-lt"/>
              <a:buAutoNum type="arabicPeriod"/>
            </a:pPr>
            <a:r>
              <a:rPr lang="en-US" sz="2500" dirty="0" smtClean="0"/>
              <a:t>Which </a:t>
            </a:r>
            <a:r>
              <a:rPr lang="en-US" sz="2500" dirty="0"/>
              <a:t>of the </a:t>
            </a:r>
            <a:r>
              <a:rPr lang="en-US" sz="2500" dirty="0" smtClean="0"/>
              <a:t>leadership skill(s) did </a:t>
            </a:r>
            <a:r>
              <a:rPr lang="en-US" sz="2500" dirty="0"/>
              <a:t>Frank </a:t>
            </a:r>
            <a:r>
              <a:rPr lang="en-US" sz="2500" dirty="0" smtClean="0"/>
              <a:t>display in this ending?</a:t>
            </a:r>
          </a:p>
          <a:p>
            <a:pPr marL="457200" lvl="0" indent="-457200">
              <a:spcAft>
                <a:spcPts val="600"/>
              </a:spcAft>
              <a:buFont typeface="+mj-lt"/>
              <a:buAutoNum type="arabicPeriod"/>
            </a:pPr>
            <a:r>
              <a:rPr lang="en-US" sz="2500" dirty="0" smtClean="0"/>
              <a:t>How do you think Tia will respond to Frank in the future when he asks her to do something?</a:t>
            </a:r>
            <a:endParaRPr lang="en-US" sz="2500" dirty="0"/>
          </a:p>
        </p:txBody>
      </p:sp>
      <p:pic>
        <p:nvPicPr>
          <p:cNvPr id="29"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40097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099333" y="2008587"/>
            <a:ext cx="7100157"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ounded Rectangle 34"/>
          <p:cNvSpPr/>
          <p:nvPr/>
        </p:nvSpPr>
        <p:spPr>
          <a:xfrm>
            <a:off x="987876" y="1979546"/>
            <a:ext cx="7142744"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1359006914"/>
              </p:ext>
            </p:extLst>
          </p:nvPr>
        </p:nvGraphicFramePr>
        <p:xfrm>
          <a:off x="2733758" y="2089075"/>
          <a:ext cx="5204356" cy="1402080"/>
        </p:xfrm>
        <a:graphic>
          <a:graphicData uri="http://schemas.openxmlformats.org/drawingml/2006/table">
            <a:tbl>
              <a:tblPr firstRow="1" bandRow="1">
                <a:tableStyleId>{5C22544A-7EE6-4342-B048-85BDC9FD1C3A}</a:tableStyleId>
              </a:tblPr>
              <a:tblGrid>
                <a:gridCol w="1450503">
                  <a:extLst>
                    <a:ext uri="{9D8B030D-6E8A-4147-A177-3AD203B41FA5}">
                      <a16:colId xmlns:a16="http://schemas.microsoft.com/office/drawing/2014/main" val="20000"/>
                    </a:ext>
                  </a:extLst>
                </a:gridCol>
                <a:gridCol w="3753853">
                  <a:extLst>
                    <a:ext uri="{9D8B030D-6E8A-4147-A177-3AD203B41FA5}">
                      <a16:colId xmlns:a16="http://schemas.microsoft.com/office/drawing/2014/main" val="20001"/>
                    </a:ext>
                  </a:extLst>
                </a:gridCol>
              </a:tblGrid>
              <a:tr h="0">
                <a:tc>
                  <a:txBody>
                    <a:bodyPr/>
                    <a:lstStyle/>
                    <a:p>
                      <a:pPr algn="ctr"/>
                      <a:r>
                        <a:rPr lang="en-US" sz="2000" dirty="0" smtClean="0"/>
                        <a:t>Who</a:t>
                      </a:r>
                      <a:endParaRPr lang="en-US" sz="2000" dirty="0"/>
                    </a:p>
                  </a:txBody>
                  <a:tcPr>
                    <a:solidFill>
                      <a:schemeClr val="tx1">
                        <a:lumMod val="65000"/>
                        <a:lumOff val="35000"/>
                      </a:schemeClr>
                    </a:solidFill>
                  </a:tcPr>
                </a:tc>
                <a:tc>
                  <a:txBody>
                    <a:bodyPr/>
                    <a:lstStyle/>
                    <a:p>
                      <a:pPr algn="ctr"/>
                      <a:r>
                        <a:rPr lang="en-US" sz="2000" b="1" kern="1200" dirty="0" smtClean="0">
                          <a:solidFill>
                            <a:schemeClr val="bg1"/>
                          </a:solidFill>
                          <a:latin typeface="+mn-lt"/>
                          <a:ea typeface="+mn-ea"/>
                          <a:cs typeface="+mn-cs"/>
                        </a:rPr>
                        <a:t>Role</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r>
                        <a:rPr lang="en-US" sz="2000" b="1" dirty="0" smtClean="0">
                          <a:latin typeface="Arial" panose="020B0604020202020204" pitchFamily="34" charset="0"/>
                          <a:cs typeface="Arial" panose="020B0604020202020204" pitchFamily="34" charset="0"/>
                        </a:rPr>
                        <a:t>Sonia</a:t>
                      </a:r>
                    </a:p>
                    <a:p>
                      <a:r>
                        <a:rPr lang="en-US" sz="2000" b="1" dirty="0" smtClean="0">
                          <a:latin typeface="Arial" panose="020B0604020202020204" pitchFamily="34" charset="0"/>
                          <a:cs typeface="Arial" panose="020B0604020202020204" pitchFamily="34" charset="0"/>
                        </a:rPr>
                        <a:t>Franklin</a:t>
                      </a:r>
                    </a:p>
                    <a:p>
                      <a:r>
                        <a:rPr lang="en-US" sz="2000" b="1" dirty="0" err="1" smtClean="0">
                          <a:latin typeface="Arial" panose="020B0604020202020204" pitchFamily="34" charset="0"/>
                          <a:cs typeface="Arial" panose="020B0604020202020204" pitchFamily="34" charset="0"/>
                        </a:rPr>
                        <a:t>Aarón</a:t>
                      </a:r>
                      <a:endParaRPr lang="en-US" sz="2000" b="1" dirty="0" smtClean="0">
                        <a:latin typeface="Arial" panose="020B0604020202020204" pitchFamily="34" charset="0"/>
                        <a:cs typeface="Arial" panose="020B0604020202020204" pitchFamily="34" charset="0"/>
                      </a:endParaRPr>
                    </a:p>
                  </a:txBody>
                  <a:tcPr>
                    <a:solidFill>
                      <a:schemeClr val="bg1"/>
                    </a:solidFill>
                  </a:tcPr>
                </a:tc>
                <a:tc>
                  <a:txBody>
                    <a:bodyPr/>
                    <a:lstStyle/>
                    <a:p>
                      <a:r>
                        <a:rPr lang="en-US" sz="2000" b="0" i="1" kern="1200" dirty="0" smtClean="0">
                          <a:solidFill>
                            <a:schemeClr val="tx1"/>
                          </a:solidFill>
                          <a:latin typeface="Arial" panose="020B0604020202020204" pitchFamily="34" charset="0"/>
                          <a:ea typeface="+mn-ea"/>
                          <a:cs typeface="Arial" panose="020B0604020202020204" pitchFamily="34" charset="0"/>
                        </a:rPr>
                        <a:t>ACME Homes </a:t>
                      </a:r>
                      <a:r>
                        <a:rPr lang="en-US" sz="2000" b="0" i="0" kern="1200" dirty="0" smtClean="0">
                          <a:solidFill>
                            <a:schemeClr val="tx1"/>
                          </a:solidFill>
                          <a:latin typeface="Arial" panose="020B0604020202020204" pitchFamily="34" charset="0"/>
                          <a:ea typeface="+mn-ea"/>
                          <a:cs typeface="Arial" panose="020B0604020202020204" pitchFamily="34" charset="0"/>
                        </a:rPr>
                        <a:t>Supervisor</a:t>
                      </a:r>
                      <a:endParaRPr lang="en-US" sz="2000" b="0" i="0" kern="1200" baseline="0" dirty="0" smtClean="0">
                        <a:solidFill>
                          <a:schemeClr val="tx1"/>
                        </a:solidFill>
                        <a:latin typeface="Arial" panose="020B0604020202020204" pitchFamily="34" charset="0"/>
                        <a:ea typeface="+mn-ea"/>
                        <a:cs typeface="Arial" panose="020B0604020202020204" pitchFamily="34" charset="0"/>
                      </a:endParaRPr>
                    </a:p>
                    <a:p>
                      <a:r>
                        <a:rPr lang="en-US" sz="2000" b="0" i="1" kern="1200" dirty="0" smtClean="0">
                          <a:solidFill>
                            <a:schemeClr val="tx1"/>
                          </a:solidFill>
                          <a:latin typeface="Arial" panose="020B0604020202020204" pitchFamily="34" charset="0"/>
                          <a:ea typeface="+mn-ea"/>
                          <a:cs typeface="Arial" panose="020B0604020202020204" pitchFamily="34" charset="0"/>
                        </a:rPr>
                        <a:t>ACME Homes</a:t>
                      </a:r>
                      <a:r>
                        <a:rPr lang="en-US" sz="2000" b="0" i="1" kern="1200" baseline="0" dirty="0" smtClean="0">
                          <a:solidFill>
                            <a:schemeClr val="tx1"/>
                          </a:solidFill>
                          <a:latin typeface="Arial" panose="020B0604020202020204" pitchFamily="34" charset="0"/>
                          <a:ea typeface="+mn-ea"/>
                          <a:cs typeface="Arial" panose="020B0604020202020204" pitchFamily="34" charset="0"/>
                        </a:rPr>
                        <a:t> </a:t>
                      </a:r>
                      <a:r>
                        <a:rPr lang="en-US" sz="2000" b="0" i="0" kern="1200" baseline="0" dirty="0" smtClean="0">
                          <a:solidFill>
                            <a:schemeClr val="tx1"/>
                          </a:solidFill>
                          <a:latin typeface="Arial" panose="020B0604020202020204" pitchFamily="34" charset="0"/>
                          <a:ea typeface="+mn-ea"/>
                          <a:cs typeface="Arial" panose="020B0604020202020204" pitchFamily="34" charset="0"/>
                        </a:rPr>
                        <a:t>Foreman</a:t>
                      </a:r>
                    </a:p>
                    <a:p>
                      <a:r>
                        <a:rPr lang="en-US" sz="2000" b="0" i="1" kern="1200" dirty="0" smtClean="0">
                          <a:solidFill>
                            <a:schemeClr val="tx1"/>
                          </a:solidFill>
                          <a:latin typeface="Arial" panose="020B0604020202020204" pitchFamily="34" charset="0"/>
                          <a:ea typeface="+mn-ea"/>
                          <a:cs typeface="Arial" panose="020B0604020202020204" pitchFamily="34" charset="0"/>
                        </a:rPr>
                        <a:t>ACME</a:t>
                      </a:r>
                      <a:r>
                        <a:rPr lang="en-US" sz="2000" b="0" i="0" kern="1200" baseline="0" dirty="0" smtClean="0">
                          <a:solidFill>
                            <a:schemeClr val="tx1"/>
                          </a:solidFill>
                          <a:latin typeface="Arial" panose="020B0604020202020204" pitchFamily="34" charset="0"/>
                          <a:ea typeface="+mn-ea"/>
                          <a:cs typeface="Arial" panose="020B0604020202020204" pitchFamily="34" charset="0"/>
                        </a:rPr>
                        <a:t> </a:t>
                      </a:r>
                      <a:r>
                        <a:rPr lang="en-US" sz="2000" b="0" i="1" kern="1200" baseline="0" dirty="0" smtClean="0">
                          <a:solidFill>
                            <a:schemeClr val="tx1"/>
                          </a:solidFill>
                          <a:latin typeface="Arial" panose="020B0604020202020204" pitchFamily="34" charset="0"/>
                          <a:ea typeface="+mn-ea"/>
                          <a:cs typeface="Arial" panose="020B0604020202020204" pitchFamily="34" charset="0"/>
                        </a:rPr>
                        <a:t>Homes </a:t>
                      </a:r>
                      <a:r>
                        <a:rPr lang="en-US" sz="2000" b="0" i="0" kern="1200" baseline="0" dirty="0" smtClean="0">
                          <a:solidFill>
                            <a:schemeClr val="tx1"/>
                          </a:solidFill>
                          <a:latin typeface="Arial" panose="020B0604020202020204" pitchFamily="34" charset="0"/>
                          <a:ea typeface="+mn-ea"/>
                          <a:cs typeface="Arial" panose="020B0604020202020204" pitchFamily="34" charset="0"/>
                        </a:rPr>
                        <a:t> Apprentice</a:t>
                      </a:r>
                    </a:p>
                  </a:txBody>
                  <a:tcPr>
                    <a:solidFill>
                      <a:schemeClr val="bg1"/>
                    </a:solidFill>
                  </a:tcPr>
                </a:tc>
                <a:extLst>
                  <a:ext uri="{0D108BD9-81ED-4DB2-BD59-A6C34878D82A}">
                    <a16:rowId xmlns:a16="http://schemas.microsoft.com/office/drawing/2014/main" val="10001"/>
                  </a:ext>
                </a:extLst>
              </a:tr>
            </a:tbl>
          </a:graphicData>
        </a:graphic>
      </p:graphicFrame>
      <p:grpSp>
        <p:nvGrpSpPr>
          <p:cNvPr id="8" name="Group 7"/>
          <p:cNvGrpSpPr/>
          <p:nvPr/>
        </p:nvGrpSpPr>
        <p:grpSpPr>
          <a:xfrm>
            <a:off x="2626016" y="4584748"/>
            <a:ext cx="3891969" cy="1701752"/>
            <a:chOff x="1269402" y="4319244"/>
            <a:chExt cx="3891969" cy="1701752"/>
          </a:xfrm>
        </p:grpSpPr>
        <p:grpSp>
          <p:nvGrpSpPr>
            <p:cNvPr id="4" name="Group 3"/>
            <p:cNvGrpSpPr/>
            <p:nvPr/>
          </p:nvGrpSpPr>
          <p:grpSpPr>
            <a:xfrm>
              <a:off x="1269402" y="4328141"/>
              <a:ext cx="1473834" cy="1689076"/>
              <a:chOff x="2657255" y="4453723"/>
              <a:chExt cx="1473834" cy="1689076"/>
            </a:xfrm>
          </p:grpSpPr>
          <p:grpSp>
            <p:nvGrpSpPr>
              <p:cNvPr id="50" name="Group 49"/>
              <p:cNvGrpSpPr/>
              <p:nvPr/>
            </p:nvGrpSpPr>
            <p:grpSpPr>
              <a:xfrm>
                <a:off x="2657255" y="4453723"/>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a:r>
                    <a:rPr lang="en-US" b="1" dirty="0" smtClean="0">
                      <a:solidFill>
                        <a:srgbClr val="FF0000"/>
                      </a:solidFill>
                    </a:rPr>
                    <a:t>WATCH</a:t>
                  </a:r>
                  <a:endParaRPr lang="en-US" b="1" dirty="0">
                    <a:solidFill>
                      <a:srgbClr val="FF0000"/>
                    </a:solidFill>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 action="ppaction://noaction"/>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3687537" y="4319244"/>
              <a:ext cx="1473834" cy="1701752"/>
              <a:chOff x="5145821" y="4453723"/>
              <a:chExt cx="1473834" cy="1701752"/>
            </a:xfrm>
          </p:grpSpPr>
          <p:grpSp>
            <p:nvGrpSpPr>
              <p:cNvPr id="54" name="Group 53"/>
              <p:cNvGrpSpPr/>
              <p:nvPr/>
            </p:nvGrpSpPr>
            <p:grpSpPr>
              <a:xfrm>
                <a:off x="5145821" y="4466399"/>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a:r>
                    <a:rPr lang="en-US" b="1" dirty="0">
                      <a:solidFill>
                        <a:srgbClr val="FF0000"/>
                      </a:solidFill>
                    </a:rPr>
                    <a:t>READ</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hlinkClick r:id="" action="ppaction://noaction"/>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3" name="Rounded Rectangle 42"/>
          <p:cNvSpPr/>
          <p:nvPr/>
        </p:nvSpPr>
        <p:spPr>
          <a:xfrm>
            <a:off x="81574" y="1430433"/>
            <a:ext cx="2077426" cy="291261"/>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Shortcut Safety</a:t>
            </a:r>
            <a:endParaRPr lang="en-US" sz="1400" b="1" dirty="0">
              <a:solidFill>
                <a:schemeClr val="bg2">
                  <a:lumMod val="10000"/>
                </a:schemeClr>
              </a:solidFill>
            </a:endParaRPr>
          </a:p>
        </p:txBody>
      </p:sp>
      <p:grpSp>
        <p:nvGrpSpPr>
          <p:cNvPr id="11" name="Group 10"/>
          <p:cNvGrpSpPr/>
          <p:nvPr/>
        </p:nvGrpSpPr>
        <p:grpSpPr>
          <a:xfrm>
            <a:off x="1232513" y="2135394"/>
            <a:ext cx="1321439" cy="1550998"/>
            <a:chOff x="1010652" y="2021497"/>
            <a:chExt cx="1321439" cy="1550998"/>
          </a:xfrm>
        </p:grpSpPr>
        <p:pic>
          <p:nvPicPr>
            <p:cNvPr id="9" name="Picture 8"/>
            <p:cNvPicPr>
              <a:picLocks noChangeAspect="1"/>
            </p:cNvPicPr>
            <p:nvPr/>
          </p:nvPicPr>
          <p:blipFill>
            <a:blip r:embed="rId4"/>
            <a:stretch>
              <a:fillRect/>
            </a:stretch>
          </p:blipFill>
          <p:spPr>
            <a:xfrm>
              <a:off x="1017114" y="2021497"/>
              <a:ext cx="1314977" cy="1550998"/>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p:spPr>
        </p:pic>
        <p:grpSp>
          <p:nvGrpSpPr>
            <p:cNvPr id="39" name="Group 38"/>
            <p:cNvGrpSpPr>
              <a:grpSpLocks noChangeAspect="1"/>
            </p:cNvGrpSpPr>
            <p:nvPr/>
          </p:nvGrpSpPr>
          <p:grpSpPr>
            <a:xfrm>
              <a:off x="1010652" y="2021497"/>
              <a:ext cx="1314977" cy="1515095"/>
              <a:chOff x="7661233" y="5076383"/>
              <a:chExt cx="1591194" cy="1877731"/>
            </a:xfrm>
          </p:grpSpPr>
          <p:pic>
            <p:nvPicPr>
              <p:cNvPr id="40" name="Picture 39"/>
              <p:cNvPicPr>
                <a:picLocks noChangeAspect="1"/>
              </p:cNvPicPr>
              <p:nvPr/>
            </p:nvPicPr>
            <p:blipFill>
              <a:blip r:embed="rId5"/>
              <a:stretch>
                <a:fillRect/>
              </a:stretch>
            </p:blipFill>
            <p:spPr>
              <a:xfrm>
                <a:off x="7661233" y="5076383"/>
                <a:ext cx="1591194" cy="1877731"/>
              </a:xfrm>
              <a:prstGeom prst="rect">
                <a:avLst/>
              </a:prstGeom>
            </p:spPr>
          </p:pic>
          <p:pic>
            <p:nvPicPr>
              <p:cNvPr id="41" name="Picture 40"/>
              <p:cNvPicPr>
                <a:picLocks noChangeAspect="1"/>
              </p:cNvPicPr>
              <p:nvPr/>
            </p:nvPicPr>
            <p:blipFill>
              <a:blip r:embed="rId6"/>
              <a:stretch>
                <a:fillRect/>
              </a:stretch>
            </p:blipFill>
            <p:spPr>
              <a:xfrm>
                <a:off x="7768542" y="5724543"/>
                <a:ext cx="1463167" cy="1176630"/>
              </a:xfrm>
              <a:prstGeom prst="rect">
                <a:avLst/>
              </a:prstGeom>
            </p:spPr>
          </p:pic>
        </p:grpSp>
      </p:grpSp>
      <p:grpSp>
        <p:nvGrpSpPr>
          <p:cNvPr id="31" name="Group 30"/>
          <p:cNvGrpSpPr/>
          <p:nvPr/>
        </p:nvGrpSpPr>
        <p:grpSpPr>
          <a:xfrm>
            <a:off x="8451668" y="6241655"/>
            <a:ext cx="589047" cy="431074"/>
            <a:chOff x="8451668" y="6241655"/>
            <a:chExt cx="589047" cy="431074"/>
          </a:xfrm>
        </p:grpSpPr>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33" name="Rectangle 32">
              <a:hlinkClick r:id="rId8"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5149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0358" y="1425281"/>
            <a:ext cx="2392623" cy="260545"/>
            <a:chOff x="131827" y="1945885"/>
            <a:chExt cx="2392623" cy="260545"/>
          </a:xfrm>
        </p:grpSpPr>
        <p:grpSp>
          <p:nvGrpSpPr>
            <p:cNvPr id="7" name="Group 8"/>
            <p:cNvGrpSpPr/>
            <p:nvPr/>
          </p:nvGrpSpPr>
          <p:grpSpPr>
            <a:xfrm>
              <a:off x="131827" y="1945885"/>
              <a:ext cx="275595" cy="260545"/>
              <a:chOff x="1227110" y="1752600"/>
              <a:chExt cx="1473834" cy="1319744"/>
            </a:xfrm>
          </p:grpSpPr>
          <p:sp>
            <p:nvSpPr>
              <p:cNvPr id="9" name="Rounded Rectangle 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8" name="Rounded Rectangle 7"/>
            <p:cNvSpPr/>
            <p:nvPr/>
          </p:nvSpPr>
          <p:spPr>
            <a:xfrm>
              <a:off x="501580" y="1946001"/>
              <a:ext cx="202287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a:t>
              </a:r>
              <a:r>
                <a:rPr lang="en-US" sz="1400" b="1" dirty="0">
                  <a:solidFill>
                    <a:schemeClr val="bg2">
                      <a:lumMod val="10000"/>
                    </a:schemeClr>
                  </a:solidFill>
                </a:rPr>
                <a:t>Shortcut Safety</a:t>
              </a:r>
            </a:p>
          </p:txBody>
        </p:sp>
      </p:grpSp>
      <p:grpSp>
        <p:nvGrpSpPr>
          <p:cNvPr id="11" name="Group 10"/>
          <p:cNvGrpSpPr/>
          <p:nvPr/>
        </p:nvGrpSpPr>
        <p:grpSpPr>
          <a:xfrm>
            <a:off x="8451668" y="6241655"/>
            <a:ext cx="589047" cy="431074"/>
            <a:chOff x="8451668" y="6241655"/>
            <a:chExt cx="589047" cy="431074"/>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3" name="Rectangle 12">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tFYWXq_MfY0"/>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24097496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0358" y="1425281"/>
            <a:ext cx="2392623" cy="260545"/>
            <a:chOff x="131827" y="1945885"/>
            <a:chExt cx="2392623" cy="260545"/>
          </a:xfrm>
        </p:grpSpPr>
        <p:grpSp>
          <p:nvGrpSpPr>
            <p:cNvPr id="23" name="Group 8"/>
            <p:cNvGrpSpPr/>
            <p:nvPr/>
          </p:nvGrpSpPr>
          <p:grpSpPr>
            <a:xfrm>
              <a:off x="131827" y="1945885"/>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0" y="1946001"/>
              <a:ext cx="202287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a:t>
              </a:r>
              <a:r>
                <a:rPr lang="en-US" sz="1400" b="1" dirty="0">
                  <a:solidFill>
                    <a:schemeClr val="bg2">
                      <a:lumMod val="10000"/>
                    </a:schemeClr>
                  </a:solidFill>
                </a:rPr>
                <a:t>Shortcut Safety</a:t>
              </a:r>
            </a:p>
          </p:txBody>
        </p:sp>
      </p:grpSp>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8451668" y="6241655"/>
            <a:ext cx="589047" cy="431074"/>
            <a:chOff x="8451668" y="6241655"/>
            <a:chExt cx="589047" cy="431074"/>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ounded Rectangle 14"/>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sp>
        <p:nvSpPr>
          <p:cNvPr id="28" name="Rectangle 27"/>
          <p:cNvSpPr/>
          <p:nvPr/>
        </p:nvSpPr>
        <p:spPr>
          <a:xfrm>
            <a:off x="914400" y="3200400"/>
            <a:ext cx="6518652" cy="1246495"/>
          </a:xfrm>
          <a:prstGeom prst="rect">
            <a:avLst/>
          </a:prstGeom>
        </p:spPr>
        <p:txBody>
          <a:bodyPr wrap="square">
            <a:spAutoFit/>
          </a:bodyPr>
          <a:lstStyle/>
          <a:p>
            <a:pPr marL="457200" lvl="0" indent="-457200">
              <a:spcAft>
                <a:spcPts val="1200"/>
              </a:spcAft>
              <a:buFont typeface="+mj-lt"/>
              <a:buAutoNum type="arabicPeriod"/>
            </a:pPr>
            <a:r>
              <a:rPr lang="en-US" sz="2500" dirty="0"/>
              <a:t>Keeping in mind </a:t>
            </a:r>
            <a:r>
              <a:rPr lang="en-US" sz="2500" dirty="0" smtClean="0"/>
              <a:t>the leadership </a:t>
            </a:r>
            <a:r>
              <a:rPr lang="en-US" sz="2500" dirty="0"/>
              <a:t>skills</a:t>
            </a:r>
            <a:r>
              <a:rPr lang="en-US" sz="2500" dirty="0" smtClean="0"/>
              <a:t>, how should Franklin recruit Aaron to install the shutters?</a:t>
            </a:r>
            <a:endParaRPr lang="en-US" sz="2500" dirty="0"/>
          </a:p>
        </p:txBody>
      </p:sp>
      <p:pic>
        <p:nvPicPr>
          <p:cNvPr id="14" name="Picture 2"/>
          <p:cNvPicPr>
            <a:picLocks noChangeAspect="1" noChangeArrowheads="1"/>
          </p:cNvPicPr>
          <p:nvPr/>
        </p:nvPicPr>
        <p:blipFill>
          <a:blip r:embed="rId6"/>
          <a:srcRect l="11940"/>
          <a:stretch>
            <a:fillRect/>
          </a:stretch>
        </p:blipFill>
        <p:spPr bwMode="auto">
          <a:xfrm>
            <a:off x="7023698"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16487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358" y="1425281"/>
            <a:ext cx="2392623" cy="260545"/>
            <a:chOff x="131827" y="1945885"/>
            <a:chExt cx="2392623" cy="260545"/>
          </a:xfrm>
        </p:grpSpPr>
        <p:grpSp>
          <p:nvGrpSpPr>
            <p:cNvPr id="5" name="Group 8"/>
            <p:cNvGrpSpPr/>
            <p:nvPr/>
          </p:nvGrpSpPr>
          <p:grpSpPr>
            <a:xfrm>
              <a:off x="131827" y="1945885"/>
              <a:ext cx="275595" cy="260545"/>
              <a:chOff x="1227110" y="1752600"/>
              <a:chExt cx="1473834" cy="1319744"/>
            </a:xfrm>
          </p:grpSpPr>
          <p:sp>
            <p:nvSpPr>
              <p:cNvPr id="7" name="Rounded Rectangle 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6" name="Rounded Rectangle 5"/>
            <p:cNvSpPr/>
            <p:nvPr/>
          </p:nvSpPr>
          <p:spPr>
            <a:xfrm>
              <a:off x="501580" y="1946001"/>
              <a:ext cx="202287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a:t>
              </a:r>
              <a:r>
                <a:rPr lang="en-US" sz="1400" b="1" dirty="0">
                  <a:solidFill>
                    <a:schemeClr val="bg2">
                      <a:lumMod val="10000"/>
                    </a:schemeClr>
                  </a:solidFill>
                </a:rPr>
                <a:t>Shortcut Safety</a:t>
              </a:r>
            </a:p>
          </p:txBody>
        </p:sp>
      </p:grpSp>
      <p:grpSp>
        <p:nvGrpSpPr>
          <p:cNvPr id="9" name="Group 8"/>
          <p:cNvGrpSpPr/>
          <p:nvPr/>
        </p:nvGrpSpPr>
        <p:grpSpPr>
          <a:xfrm>
            <a:off x="8451668" y="6241655"/>
            <a:ext cx="589047" cy="431074"/>
            <a:chOff x="8451668" y="6241655"/>
            <a:chExt cx="589047" cy="431074"/>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1" name="Rectangle 10">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2" name="kKbUJ0LmRxA"/>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2652070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4724400" y="15240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500" b="1" dirty="0">
                <a:effectLst/>
                <a:latin typeface="Arial"/>
                <a:ea typeface="Cambria"/>
                <a:cs typeface="Times New Roman"/>
              </a:rPr>
              <a:t>Safety </a:t>
            </a:r>
            <a:r>
              <a:rPr lang="en-US" sz="2500" b="1" dirty="0" smtClean="0">
                <a:effectLst/>
                <a:latin typeface="Arial"/>
                <a:ea typeface="Cambria"/>
                <a:cs typeface="Times New Roman"/>
              </a:rPr>
              <a:t>Programs &amp;</a:t>
            </a:r>
          </a:p>
          <a:p>
            <a:pPr marL="0" marR="0" algn="ctr">
              <a:spcBef>
                <a:spcPts val="0"/>
              </a:spcBef>
              <a:spcAft>
                <a:spcPts val="0"/>
              </a:spcAft>
            </a:pPr>
            <a:r>
              <a:rPr lang="en-US" sz="2500" b="1" dirty="0" smtClean="0">
                <a:latin typeface="Arial"/>
                <a:ea typeface="Cambria"/>
                <a:cs typeface="Times New Roman"/>
              </a:rPr>
              <a:t>Policies</a:t>
            </a:r>
            <a:endParaRPr lang="en-US" sz="2500" dirty="0">
              <a:effectLst/>
              <a:ea typeface="Cambria"/>
              <a:cs typeface="Times New Roman"/>
            </a:endParaRPr>
          </a:p>
        </p:txBody>
      </p:sp>
      <p:sp>
        <p:nvSpPr>
          <p:cNvPr id="25" name="Oval 24"/>
          <p:cNvSpPr/>
          <p:nvPr/>
        </p:nvSpPr>
        <p:spPr>
          <a:xfrm>
            <a:off x="609600" y="3221642"/>
            <a:ext cx="3038412" cy="1655158"/>
          </a:xfrm>
          <a:prstGeom prst="ellipse">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dirty="0">
                <a:ln w="1905" cmpd="sng">
                  <a:solidFill>
                    <a:schemeClr val="tx1"/>
                  </a:solidFill>
                </a:ln>
                <a:solidFill>
                  <a:schemeClr val="tx1"/>
                </a:solidFill>
                <a:effectLst/>
                <a:ea typeface="Cambria"/>
                <a:cs typeface="Times New Roman"/>
              </a:rPr>
              <a:t>Safety </a:t>
            </a:r>
            <a:r>
              <a:rPr lang="en-US" sz="2800" dirty="0" smtClean="0">
                <a:ln w="1905" cmpd="sng">
                  <a:solidFill>
                    <a:schemeClr val="tx1"/>
                  </a:solidFill>
                </a:ln>
                <a:solidFill>
                  <a:schemeClr val="tx1"/>
                </a:solidFill>
                <a:effectLst/>
                <a:ea typeface="Cambria"/>
                <a:cs typeface="Times New Roman"/>
              </a:rPr>
              <a:t>Leaders</a:t>
            </a:r>
            <a:endParaRPr lang="en-US" sz="2800" dirty="0">
              <a:ln w="1905" cmpd="sng">
                <a:solidFill>
                  <a:schemeClr val="tx1"/>
                </a:solidFill>
              </a:ln>
              <a:solidFill>
                <a:schemeClr val="tx1"/>
              </a:solidFill>
              <a:effectLst/>
              <a:ea typeface="Cambria"/>
              <a:cs typeface="Times New Roman"/>
            </a:endParaRPr>
          </a:p>
        </p:txBody>
      </p:sp>
      <p:cxnSp>
        <p:nvCxnSpPr>
          <p:cNvPr id="26" name="Straight Arrow Connector 25"/>
          <p:cNvCxnSpPr>
            <a:endCxn id="24" idx="2"/>
          </p:cNvCxnSpPr>
          <p:nvPr/>
        </p:nvCxnSpPr>
        <p:spPr>
          <a:xfrm flipV="1">
            <a:off x="3281157" y="2324100"/>
            <a:ext cx="1443243" cy="1164242"/>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4722844" y="32766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500" b="1" dirty="0">
                <a:effectLst/>
                <a:latin typeface="Arial"/>
                <a:ea typeface="Cambria"/>
                <a:cs typeface="Times New Roman"/>
              </a:rPr>
              <a:t>Safety </a:t>
            </a:r>
            <a:r>
              <a:rPr lang="en-US" sz="2500" b="1" dirty="0" smtClean="0">
                <a:effectLst/>
                <a:latin typeface="Arial"/>
                <a:ea typeface="Cambria"/>
                <a:cs typeface="Times New Roman"/>
              </a:rPr>
              <a:t>Climate</a:t>
            </a:r>
            <a:endParaRPr lang="en-US" sz="2500" dirty="0">
              <a:effectLst/>
              <a:ea typeface="Cambria"/>
              <a:cs typeface="Times New Roman"/>
            </a:endParaRPr>
          </a:p>
        </p:txBody>
      </p:sp>
      <p:sp>
        <p:nvSpPr>
          <p:cNvPr id="28" name="Oval 27"/>
          <p:cNvSpPr/>
          <p:nvPr/>
        </p:nvSpPr>
        <p:spPr>
          <a:xfrm>
            <a:off x="4722844" y="5029200"/>
            <a:ext cx="2971800" cy="1600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500" b="1" dirty="0">
                <a:effectLst/>
                <a:latin typeface="Arial"/>
                <a:ea typeface="Cambria"/>
                <a:cs typeface="Times New Roman"/>
              </a:rPr>
              <a:t>Safety </a:t>
            </a:r>
            <a:r>
              <a:rPr lang="en-US" sz="2500" b="1" dirty="0" smtClean="0">
                <a:effectLst/>
                <a:latin typeface="Arial"/>
                <a:ea typeface="Cambria"/>
                <a:cs typeface="Times New Roman"/>
              </a:rPr>
              <a:t>Incidents</a:t>
            </a:r>
            <a:endParaRPr lang="en-US" sz="2500" dirty="0">
              <a:effectLst/>
              <a:ea typeface="Cambria"/>
              <a:cs typeface="Times New Roman"/>
            </a:endParaRPr>
          </a:p>
        </p:txBody>
      </p:sp>
      <p:cxnSp>
        <p:nvCxnSpPr>
          <p:cNvPr id="29" name="Straight Arrow Connector 28"/>
          <p:cNvCxnSpPr/>
          <p:nvPr/>
        </p:nvCxnSpPr>
        <p:spPr>
          <a:xfrm>
            <a:off x="3648012" y="4084476"/>
            <a:ext cx="1000188" cy="0"/>
          </a:xfrm>
          <a:prstGeom prst="straightConnector1">
            <a:avLst/>
          </a:prstGeom>
          <a:ln w="76200">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28" idx="2"/>
          </p:cNvCxnSpPr>
          <p:nvPr/>
        </p:nvCxnSpPr>
        <p:spPr>
          <a:xfrm>
            <a:off x="3048000" y="4724400"/>
            <a:ext cx="1674844" cy="1104900"/>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7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4"/>
          </a:xfrm>
          <a:prstGeom prst="rect">
            <a:avLst/>
          </a:prstGeom>
        </p:spPr>
      </p:pic>
      <p:grpSp>
        <p:nvGrpSpPr>
          <p:cNvPr id="22" name="Group 21"/>
          <p:cNvGrpSpPr/>
          <p:nvPr/>
        </p:nvGrpSpPr>
        <p:grpSpPr>
          <a:xfrm>
            <a:off x="70358" y="1425281"/>
            <a:ext cx="2392623" cy="260545"/>
            <a:chOff x="131827" y="1945885"/>
            <a:chExt cx="2392623" cy="260545"/>
          </a:xfrm>
        </p:grpSpPr>
        <p:grpSp>
          <p:nvGrpSpPr>
            <p:cNvPr id="23" name="Group 8"/>
            <p:cNvGrpSpPr/>
            <p:nvPr/>
          </p:nvGrpSpPr>
          <p:grpSpPr>
            <a:xfrm>
              <a:off x="131827" y="1945885"/>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4" name="Rounded Rectangle 23"/>
            <p:cNvSpPr/>
            <p:nvPr/>
          </p:nvSpPr>
          <p:spPr>
            <a:xfrm>
              <a:off x="501580" y="1946001"/>
              <a:ext cx="202287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a:t>
              </a:r>
              <a:r>
                <a:rPr lang="en-US" sz="1400" b="1" dirty="0">
                  <a:solidFill>
                    <a:schemeClr val="bg2">
                      <a:lumMod val="10000"/>
                    </a:schemeClr>
                  </a:solidFill>
                </a:rPr>
                <a:t>Shortcut Safety</a:t>
              </a:r>
            </a:p>
          </p:txBody>
        </p:sp>
      </p:grpSp>
      <p:grpSp>
        <p:nvGrpSpPr>
          <p:cNvPr id="14" name="Group 13"/>
          <p:cNvGrpSpPr/>
          <p:nvPr/>
        </p:nvGrpSpPr>
        <p:grpSpPr>
          <a:xfrm>
            <a:off x="8451668" y="6241655"/>
            <a:ext cx="589047" cy="431074"/>
            <a:chOff x="8451668" y="6241655"/>
            <a:chExt cx="589047" cy="431074"/>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6" name="Rectangle 15">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1" name="Rectangle 20"/>
          <p:cNvSpPr/>
          <p:nvPr/>
        </p:nvSpPr>
        <p:spPr>
          <a:xfrm>
            <a:off x="914400" y="3200400"/>
            <a:ext cx="7831730" cy="861774"/>
          </a:xfrm>
          <a:prstGeom prst="rect">
            <a:avLst/>
          </a:prstGeom>
        </p:spPr>
        <p:txBody>
          <a:bodyPr wrap="square">
            <a:spAutoFit/>
          </a:bodyPr>
          <a:lstStyle/>
          <a:p>
            <a:pPr marL="457200" lvl="0" indent="-457200">
              <a:spcAft>
                <a:spcPts val="600"/>
              </a:spcAft>
              <a:buFont typeface="+mj-lt"/>
              <a:buAutoNum type="arabicPeriod"/>
            </a:pPr>
            <a:r>
              <a:rPr lang="en-US" sz="2500" dirty="0"/>
              <a:t>What </a:t>
            </a:r>
            <a:r>
              <a:rPr lang="en-US" sz="2500" dirty="0" smtClean="0"/>
              <a:t>are your thoughts about how Franklin handled this situation?</a:t>
            </a:r>
            <a:endParaRPr lang="en-US" sz="2500" dirty="0"/>
          </a:p>
        </p:txBody>
      </p:sp>
      <p:pic>
        <p:nvPicPr>
          <p:cNvPr id="27" name="Picture 2"/>
          <p:cNvPicPr>
            <a:picLocks noChangeAspect="1" noChangeArrowheads="1"/>
          </p:cNvPicPr>
          <p:nvPr/>
        </p:nvPicPr>
        <p:blipFill>
          <a:blip r:embed="rId7"/>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13230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0358" y="1425281"/>
            <a:ext cx="2392623" cy="260545"/>
            <a:chOff x="131827" y="1945885"/>
            <a:chExt cx="2392623" cy="260545"/>
          </a:xfrm>
        </p:grpSpPr>
        <p:grpSp>
          <p:nvGrpSpPr>
            <p:cNvPr id="6" name="Group 8"/>
            <p:cNvGrpSpPr/>
            <p:nvPr/>
          </p:nvGrpSpPr>
          <p:grpSpPr>
            <a:xfrm>
              <a:off x="131827" y="1945885"/>
              <a:ext cx="275595" cy="260545"/>
              <a:chOff x="1227110" y="1752600"/>
              <a:chExt cx="1473834" cy="1319744"/>
            </a:xfrm>
          </p:grpSpPr>
          <p:sp>
            <p:nvSpPr>
              <p:cNvPr id="8" name="Rounded Rectangle 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7" name="Rounded Rectangle 6"/>
            <p:cNvSpPr/>
            <p:nvPr/>
          </p:nvSpPr>
          <p:spPr>
            <a:xfrm>
              <a:off x="501580" y="1946001"/>
              <a:ext cx="202287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a:t>
              </a:r>
              <a:r>
                <a:rPr lang="en-US" sz="1400" b="1" dirty="0">
                  <a:solidFill>
                    <a:schemeClr val="bg2">
                      <a:lumMod val="10000"/>
                    </a:schemeClr>
                  </a:solidFill>
                </a:rPr>
                <a:t>Shortcut Safety</a:t>
              </a:r>
            </a:p>
          </p:txBody>
        </p:sp>
      </p:grpSp>
      <p:grpSp>
        <p:nvGrpSpPr>
          <p:cNvPr id="10" name="Group 9"/>
          <p:cNvGrpSpPr/>
          <p:nvPr/>
        </p:nvGrpSpPr>
        <p:grpSpPr>
          <a:xfrm>
            <a:off x="8451668" y="6241655"/>
            <a:ext cx="589047" cy="431074"/>
            <a:chOff x="8451668" y="6241655"/>
            <a:chExt cx="589047" cy="43107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2" name="Rectangle 11">
              <a:hlinkClick r:id="rId6"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OblIcQhbxfA"/>
          <p:cNvPicPr>
            <a:picLocks noRot="1" noChangeAspect="1"/>
          </p:cNvPicPr>
          <p:nvPr>
            <a:videoFile r:link="rId1"/>
          </p:nvPr>
        </p:nvPicPr>
        <p:blipFill>
          <a:blip r:embed="rId7"/>
          <a:stretch>
            <a:fillRect/>
          </a:stretch>
        </p:blipFill>
        <p:spPr>
          <a:xfrm>
            <a:off x="208155" y="1885192"/>
            <a:ext cx="8128000" cy="4572000"/>
          </a:xfrm>
          <a:prstGeom prst="rect">
            <a:avLst/>
          </a:prstGeom>
        </p:spPr>
      </p:pic>
    </p:spTree>
    <p:extLst>
      <p:ext uri="{BB962C8B-B14F-4D97-AF65-F5344CB8AC3E}">
        <p14:creationId xmlns:p14="http://schemas.microsoft.com/office/powerpoint/2010/main" val="30508933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grpSp>
        <p:nvGrpSpPr>
          <p:cNvPr id="21" name="Group 20"/>
          <p:cNvGrpSpPr/>
          <p:nvPr/>
        </p:nvGrpSpPr>
        <p:grpSpPr>
          <a:xfrm>
            <a:off x="70358" y="1425281"/>
            <a:ext cx="2392623" cy="260545"/>
            <a:chOff x="131827" y="1945885"/>
            <a:chExt cx="2392623" cy="260545"/>
          </a:xfrm>
        </p:grpSpPr>
        <p:grpSp>
          <p:nvGrpSpPr>
            <p:cNvPr id="22" name="Group 8"/>
            <p:cNvGrpSpPr/>
            <p:nvPr/>
          </p:nvGrpSpPr>
          <p:grpSpPr>
            <a:xfrm>
              <a:off x="131827" y="1945885"/>
              <a:ext cx="275595" cy="260545"/>
              <a:chOff x="1227110" y="1752600"/>
              <a:chExt cx="1473834" cy="1319744"/>
            </a:xfrm>
          </p:grpSpPr>
          <p:sp>
            <p:nvSpPr>
              <p:cNvPr id="24" name="Rounded Rectangle 23"/>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3" name="Rounded Rectangle 22"/>
            <p:cNvSpPr/>
            <p:nvPr/>
          </p:nvSpPr>
          <p:spPr>
            <a:xfrm>
              <a:off x="501580" y="1946001"/>
              <a:ext cx="202287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a:t>
              </a:r>
              <a:r>
                <a:rPr lang="en-US" sz="1400" b="1" dirty="0">
                  <a:solidFill>
                    <a:schemeClr val="bg2">
                      <a:lumMod val="10000"/>
                    </a:schemeClr>
                  </a:solidFill>
                </a:rPr>
                <a:t>Shortcut Safety</a:t>
              </a:r>
            </a:p>
          </p:txBody>
        </p:sp>
      </p:grpSp>
      <p:grpSp>
        <p:nvGrpSpPr>
          <p:cNvPr id="13" name="Group 12"/>
          <p:cNvGrpSpPr/>
          <p:nvPr/>
        </p:nvGrpSpPr>
        <p:grpSpPr>
          <a:xfrm>
            <a:off x="8451668" y="6241655"/>
            <a:ext cx="589047" cy="431074"/>
            <a:chOff x="8451668" y="6241655"/>
            <a:chExt cx="589047" cy="43107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15" name="Rectangle 14">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Rectangle 17"/>
          <p:cNvSpPr/>
          <p:nvPr/>
        </p:nvSpPr>
        <p:spPr>
          <a:xfrm>
            <a:off x="914400" y="3200400"/>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Franklin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pic>
        <p:nvPicPr>
          <p:cNvPr id="19" name="Picture 2"/>
          <p:cNvPicPr>
            <a:picLocks noChangeAspect="1" noChangeArrowheads="1"/>
          </p:cNvPicPr>
          <p:nvPr/>
        </p:nvPicPr>
        <p:blipFill>
          <a:blip r:embed="rId6"/>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14487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8679" y="1559198"/>
            <a:ext cx="8266643" cy="630942"/>
          </a:xfrm>
          <a:prstGeom prst="rect">
            <a:avLst/>
          </a:prstGeom>
        </p:spPr>
        <p:txBody>
          <a:bodyPr wrap="square">
            <a:spAutoFit/>
          </a:bodyPr>
          <a:lstStyle/>
          <a:p>
            <a:pPr algn="ctr">
              <a:spcAft>
                <a:spcPts val="1200"/>
              </a:spcAft>
            </a:pPr>
            <a:r>
              <a:rPr lang="en-US" sz="3500" b="1" dirty="0" smtClean="0">
                <a:solidFill>
                  <a:srgbClr val="FF0000"/>
                </a:solidFill>
              </a:rPr>
              <a:t>Situation – Key Points</a:t>
            </a:r>
          </a:p>
        </p:txBody>
      </p:sp>
      <p:sp>
        <p:nvSpPr>
          <p:cNvPr id="17" name="Rectangle 16"/>
          <p:cNvSpPr/>
          <p:nvPr/>
        </p:nvSpPr>
        <p:spPr>
          <a:xfrm>
            <a:off x="300017" y="2257147"/>
            <a:ext cx="8597800" cy="2862322"/>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500" dirty="0"/>
              <a:t>Sonia, the superintendent from ACME homes, has a final walk through coming in just a few </a:t>
            </a:r>
            <a:r>
              <a:rPr lang="en-US" sz="2500" dirty="0" smtClean="0"/>
              <a:t>hours. The </a:t>
            </a:r>
            <a:r>
              <a:rPr lang="en-US" sz="2500" dirty="0"/>
              <a:t>shutters for the home have been on backorder for weeks and just arrived this morning. </a:t>
            </a:r>
            <a:r>
              <a:rPr lang="en-US" sz="2500" dirty="0" smtClean="0"/>
              <a:t>Sonia asks the framing crew foeman to help her get the shutters installed before the owners arrive. </a:t>
            </a:r>
            <a:endParaRPr lang="en-US" sz="2500" dirty="0"/>
          </a:p>
          <a:p>
            <a:pPr marL="342900" indent="-342900">
              <a:spcAft>
                <a:spcPts val="600"/>
              </a:spcAft>
              <a:buFont typeface="Arial" charset="0"/>
              <a:buChar char="•"/>
            </a:pPr>
            <a:r>
              <a:rPr lang="en-US" sz="2500" dirty="0" smtClean="0"/>
              <a:t>Franklin agrees to help and sends his apprentice to do the job since he recently had training on exterior trim work.</a:t>
            </a:r>
            <a:endParaRPr lang="en-US" sz="2500" dirty="0"/>
          </a:p>
        </p:txBody>
      </p:sp>
      <p:grpSp>
        <p:nvGrpSpPr>
          <p:cNvPr id="26" name="Group 25"/>
          <p:cNvGrpSpPr/>
          <p:nvPr/>
        </p:nvGrpSpPr>
        <p:grpSpPr>
          <a:xfrm>
            <a:off x="47044" y="1433057"/>
            <a:ext cx="2386440" cy="258964"/>
            <a:chOff x="141352" y="1459269"/>
            <a:chExt cx="2386440" cy="25896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2026212"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Shortcut Safety</a:t>
              </a:r>
              <a:endParaRPr lang="en-US" sz="1400" b="1" dirty="0">
                <a:solidFill>
                  <a:schemeClr val="bg2">
                    <a:lumMod val="10000"/>
                  </a:schemeClr>
                </a:solidFill>
              </a:endParaRPr>
            </a:p>
          </p:txBody>
        </p:sp>
      </p:grpSp>
      <p:grpSp>
        <p:nvGrpSpPr>
          <p:cNvPr id="19" name="Group 18"/>
          <p:cNvGrpSpPr/>
          <p:nvPr/>
        </p:nvGrpSpPr>
        <p:grpSpPr>
          <a:xfrm>
            <a:off x="8451668" y="6241655"/>
            <a:ext cx="589047" cy="431074"/>
            <a:chOff x="8451668" y="6241655"/>
            <a:chExt cx="589047" cy="431074"/>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2" name="Rectangle 21">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4397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4"/>
          </a:xfrm>
          <a:prstGeom prst="rect">
            <a:avLst/>
          </a:prstGeom>
        </p:spPr>
      </p:pic>
      <p:grpSp>
        <p:nvGrpSpPr>
          <p:cNvPr id="21" name="Group 20"/>
          <p:cNvGrpSpPr/>
          <p:nvPr/>
        </p:nvGrpSpPr>
        <p:grpSpPr>
          <a:xfrm>
            <a:off x="47044" y="1433057"/>
            <a:ext cx="2386440" cy="258964"/>
            <a:chOff x="141352" y="1459269"/>
            <a:chExt cx="2386440" cy="258964"/>
          </a:xfrm>
        </p:grpSpPr>
        <p:sp>
          <p:nvSpPr>
            <p:cNvPr id="28" name="Rounded Rectangle 2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49"/>
            <p:cNvGrpSpPr/>
            <p:nvPr/>
          </p:nvGrpSpPr>
          <p:grpSpPr>
            <a:xfrm>
              <a:off x="224715" y="1516377"/>
              <a:ext cx="101031" cy="146644"/>
              <a:chOff x="1524000" y="2971799"/>
              <a:chExt cx="838200" cy="1066800"/>
            </a:xfrm>
          </p:grpSpPr>
          <p:sp>
            <p:nvSpPr>
              <p:cNvPr id="31" name="Rectangle 3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501580" y="1459269"/>
              <a:ext cx="2026212"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Shortcut Safety</a:t>
              </a:r>
              <a:endParaRPr lang="en-US" sz="1400" b="1" dirty="0">
                <a:solidFill>
                  <a:schemeClr val="bg2">
                    <a:lumMod val="10000"/>
                  </a:schemeClr>
                </a:solidFill>
              </a:endParaRPr>
            </a:p>
          </p:txBody>
        </p:sp>
      </p:grpSp>
      <p:grpSp>
        <p:nvGrpSpPr>
          <p:cNvPr id="22" name="Group 21"/>
          <p:cNvGrpSpPr/>
          <p:nvPr/>
        </p:nvGrpSpPr>
        <p:grpSpPr>
          <a:xfrm>
            <a:off x="8451668" y="6241655"/>
            <a:ext cx="589047" cy="431074"/>
            <a:chOff x="8451668" y="6241655"/>
            <a:chExt cx="589047" cy="431074"/>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4" name="Rectangle 23">
              <a:hlinkClick r:id="rId5"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Rounded Rectangle 24"/>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Situation</a:t>
            </a:r>
            <a:endParaRPr lang="en-US" sz="3500" b="1" dirty="0">
              <a:solidFill>
                <a:srgbClr val="FF0000"/>
              </a:solidFill>
            </a:endParaRPr>
          </a:p>
        </p:txBody>
      </p:sp>
      <p:sp>
        <p:nvSpPr>
          <p:cNvPr id="38" name="Rectangle 37"/>
          <p:cNvSpPr/>
          <p:nvPr/>
        </p:nvSpPr>
        <p:spPr>
          <a:xfrm>
            <a:off x="914400" y="3200400"/>
            <a:ext cx="6518652" cy="1246495"/>
          </a:xfrm>
          <a:prstGeom prst="rect">
            <a:avLst/>
          </a:prstGeom>
        </p:spPr>
        <p:txBody>
          <a:bodyPr wrap="square">
            <a:spAutoFit/>
          </a:bodyPr>
          <a:lstStyle/>
          <a:p>
            <a:pPr marL="457200" lvl="0" indent="-457200">
              <a:spcAft>
                <a:spcPts val="1200"/>
              </a:spcAft>
              <a:buFont typeface="+mj-lt"/>
              <a:buAutoNum type="arabicPeriod"/>
            </a:pPr>
            <a:r>
              <a:rPr lang="en-US" sz="2500" dirty="0"/>
              <a:t>Keeping in mind the </a:t>
            </a:r>
            <a:r>
              <a:rPr lang="en-US" sz="2500" dirty="0" smtClean="0"/>
              <a:t>leadership </a:t>
            </a:r>
            <a:r>
              <a:rPr lang="en-US" sz="2500" dirty="0"/>
              <a:t>skills</a:t>
            </a:r>
            <a:r>
              <a:rPr lang="en-US" sz="2500" dirty="0" smtClean="0"/>
              <a:t>, how should Franklin recruit Aaron to install the shutters?</a:t>
            </a:r>
            <a:endParaRPr lang="en-US" sz="2500" dirty="0"/>
          </a:p>
        </p:txBody>
      </p:sp>
      <p:pic>
        <p:nvPicPr>
          <p:cNvPr id="39" name="Picture 2"/>
          <p:cNvPicPr>
            <a:picLocks noChangeAspect="1" noChangeArrowheads="1"/>
          </p:cNvPicPr>
          <p:nvPr/>
        </p:nvPicPr>
        <p:blipFill>
          <a:blip r:embed="rId6"/>
          <a:srcRect l="11940"/>
          <a:stretch>
            <a:fillRect/>
          </a:stretch>
        </p:blipFill>
        <p:spPr bwMode="auto">
          <a:xfrm>
            <a:off x="7023698"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9022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12304" y="2394855"/>
            <a:ext cx="8293018" cy="397031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sz="2200" dirty="0" smtClean="0"/>
              <a:t>Franklin tells </a:t>
            </a:r>
            <a:r>
              <a:rPr lang="en-US" sz="2200" dirty="0" err="1" smtClean="0"/>
              <a:t>Aarón</a:t>
            </a:r>
            <a:r>
              <a:rPr lang="en-US" sz="2200" dirty="0" smtClean="0"/>
              <a:t> to grab a screw gun and go down to the house to put the shutters on.  He instructs him to remember what he learned in school and tells him that it will only take a few minutes. </a:t>
            </a:r>
          </a:p>
          <a:p>
            <a:pPr marL="342900" indent="-342900">
              <a:spcAft>
                <a:spcPts val="600"/>
              </a:spcAft>
              <a:buFont typeface="Arial" charset="0"/>
              <a:buChar char="•"/>
            </a:pPr>
            <a:r>
              <a:rPr lang="en-US" sz="2200" dirty="0" err="1"/>
              <a:t>Aarón</a:t>
            </a:r>
            <a:r>
              <a:rPr lang="en-US" sz="2200" dirty="0"/>
              <a:t> follows </a:t>
            </a:r>
            <a:r>
              <a:rPr lang="en-US" sz="2200" dirty="0" smtClean="0"/>
              <a:t>Franklin’s </a:t>
            </a:r>
            <a:r>
              <a:rPr lang="en-US" sz="2200" dirty="0"/>
              <a:t>directions and gets his screw gun, heads down to the house and goes to </a:t>
            </a:r>
            <a:r>
              <a:rPr lang="en-US" sz="2200" dirty="0" smtClean="0"/>
              <a:t>work. </a:t>
            </a:r>
            <a:r>
              <a:rPr lang="en-US" sz="2200" dirty="0" err="1"/>
              <a:t>Aarón</a:t>
            </a:r>
            <a:r>
              <a:rPr lang="en-US" sz="2200" dirty="0"/>
              <a:t> decides to step back to get a better view of his work </a:t>
            </a:r>
            <a:r>
              <a:rPr lang="en-US" sz="2200" dirty="0" smtClean="0"/>
              <a:t>after installing the last shutter on the second story. </a:t>
            </a:r>
          </a:p>
          <a:p>
            <a:pPr marL="342900" indent="-342900">
              <a:spcAft>
                <a:spcPts val="600"/>
              </a:spcAft>
              <a:buFont typeface="Arial" charset="0"/>
              <a:buChar char="•"/>
            </a:pPr>
            <a:r>
              <a:rPr lang="en-US" sz="2200" dirty="0" err="1" smtClean="0"/>
              <a:t>Aarón</a:t>
            </a:r>
            <a:r>
              <a:rPr lang="en-US" sz="2200" dirty="0" smtClean="0"/>
              <a:t> </a:t>
            </a:r>
            <a:r>
              <a:rPr lang="en-US" sz="2200" dirty="0"/>
              <a:t>forgets his surroundings, and as he steps backwards he walks right off the porch roof and falls to the ground. The homeowners arrive to an injured worker and an ambulance at their new home. Not the perfect closing walk through that Sonia was hoping for.</a:t>
            </a:r>
          </a:p>
        </p:txBody>
      </p:sp>
      <p:sp>
        <p:nvSpPr>
          <p:cNvPr id="27" name="Rectangle 26"/>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A – Key Points</a:t>
            </a:r>
          </a:p>
        </p:txBody>
      </p:sp>
      <p:grpSp>
        <p:nvGrpSpPr>
          <p:cNvPr id="19" name="Group 18"/>
          <p:cNvGrpSpPr/>
          <p:nvPr/>
        </p:nvGrpSpPr>
        <p:grpSpPr>
          <a:xfrm>
            <a:off x="47044" y="1433057"/>
            <a:ext cx="2386440" cy="258964"/>
            <a:chOff x="141352" y="1459269"/>
            <a:chExt cx="2386440" cy="258964"/>
          </a:xfrm>
        </p:grpSpPr>
        <p:sp>
          <p:nvSpPr>
            <p:cNvPr id="20" name="Rounded Rectangle 1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49"/>
            <p:cNvGrpSpPr/>
            <p:nvPr/>
          </p:nvGrpSpPr>
          <p:grpSpPr>
            <a:xfrm>
              <a:off x="224715" y="1516377"/>
              <a:ext cx="101031" cy="146644"/>
              <a:chOff x="1524000" y="2971799"/>
              <a:chExt cx="838200" cy="1066800"/>
            </a:xfrm>
          </p:grpSpPr>
          <p:sp>
            <p:nvSpPr>
              <p:cNvPr id="23" name="Rectangle 2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0" y="1459269"/>
              <a:ext cx="2026212"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Shortcut Safety</a:t>
              </a:r>
              <a:endParaRPr lang="en-US" sz="1400" b="1" dirty="0">
                <a:solidFill>
                  <a:schemeClr val="bg2">
                    <a:lumMod val="10000"/>
                  </a:schemeClr>
                </a:solidFill>
              </a:endParaRPr>
            </a:p>
          </p:txBody>
        </p:sp>
      </p:grpSp>
      <p:grpSp>
        <p:nvGrpSpPr>
          <p:cNvPr id="18" name="Group 17"/>
          <p:cNvGrpSpPr/>
          <p:nvPr/>
        </p:nvGrpSpPr>
        <p:grpSpPr>
          <a:xfrm>
            <a:off x="8451668" y="6241655"/>
            <a:ext cx="589047" cy="431074"/>
            <a:chOff x="8451668" y="6241655"/>
            <a:chExt cx="589047" cy="431074"/>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9" name="Rectangle 28">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629587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p:cNvPr>
          <p:cNvSpPr/>
          <p:nvPr/>
        </p:nvSpPr>
        <p:spPr>
          <a:xfrm>
            <a:off x="8298310" y="5828804"/>
            <a:ext cx="775854" cy="849236"/>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A</a:t>
            </a:r>
            <a:endParaRPr lang="en-US" sz="3500" b="1" dirty="0">
              <a:solidFill>
                <a:srgbClr val="FF0000"/>
              </a:solidFill>
            </a:endParaRPr>
          </a:p>
        </p:txBody>
      </p:sp>
      <p:grpSp>
        <p:nvGrpSpPr>
          <p:cNvPr id="22" name="Group 21"/>
          <p:cNvGrpSpPr/>
          <p:nvPr/>
        </p:nvGrpSpPr>
        <p:grpSpPr>
          <a:xfrm>
            <a:off x="47044" y="1433057"/>
            <a:ext cx="2386440" cy="258964"/>
            <a:chOff x="141352" y="1459269"/>
            <a:chExt cx="2386440" cy="258964"/>
          </a:xfrm>
        </p:grpSpPr>
        <p:sp>
          <p:nvSpPr>
            <p:cNvPr id="23" name="Rounded Rectangle 2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501580" y="1459269"/>
              <a:ext cx="2026212"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Shortcut Safety</a:t>
              </a:r>
              <a:endParaRPr lang="en-US" sz="1400" b="1" dirty="0">
                <a:solidFill>
                  <a:schemeClr val="bg2">
                    <a:lumMod val="10000"/>
                  </a:schemeClr>
                </a:solidFill>
              </a:endParaRPr>
            </a:p>
          </p:txBody>
        </p:sp>
      </p:grpSp>
      <p:grpSp>
        <p:nvGrpSpPr>
          <p:cNvPr id="19" name="Group 18"/>
          <p:cNvGrpSpPr/>
          <p:nvPr/>
        </p:nvGrpSpPr>
        <p:grpSpPr>
          <a:xfrm>
            <a:off x="8451668" y="6241655"/>
            <a:ext cx="589047" cy="431074"/>
            <a:chOff x="8451668" y="6241655"/>
            <a:chExt cx="589047" cy="431074"/>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1" name="Rectangle 20">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5" name="Rectangle 34"/>
          <p:cNvSpPr/>
          <p:nvPr/>
        </p:nvSpPr>
        <p:spPr>
          <a:xfrm>
            <a:off x="914400" y="3200400"/>
            <a:ext cx="7831730" cy="861774"/>
          </a:xfrm>
          <a:prstGeom prst="rect">
            <a:avLst/>
          </a:prstGeom>
        </p:spPr>
        <p:txBody>
          <a:bodyPr wrap="square">
            <a:spAutoFit/>
          </a:bodyPr>
          <a:lstStyle/>
          <a:p>
            <a:pPr marL="457200" lvl="0" indent="-457200">
              <a:spcAft>
                <a:spcPts val="600"/>
              </a:spcAft>
              <a:buFont typeface="+mj-lt"/>
              <a:buAutoNum type="arabicPeriod"/>
            </a:pPr>
            <a:r>
              <a:rPr lang="en-US" sz="2500" dirty="0"/>
              <a:t>What </a:t>
            </a:r>
            <a:r>
              <a:rPr lang="en-US" sz="2500" dirty="0" smtClean="0"/>
              <a:t>are your thoughts about how Franklin handled this situation?</a:t>
            </a:r>
            <a:endParaRPr lang="en-US" sz="2500" dirty="0"/>
          </a:p>
        </p:txBody>
      </p:sp>
      <p:pic>
        <p:nvPicPr>
          <p:cNvPr id="36"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31189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34" y="2364625"/>
            <a:ext cx="8584351" cy="3570208"/>
          </a:xfrm>
          <a:prstGeom prst="rect">
            <a:avLst/>
          </a:prstGeom>
          <a:ln>
            <a:solidFill>
              <a:srgbClr val="5FBAF3"/>
            </a:solidFill>
          </a:ln>
        </p:spPr>
        <p:txBody>
          <a:bodyPr wrap="square">
            <a:spAutoFit/>
          </a:bodyPr>
          <a:lstStyle/>
          <a:p>
            <a:pPr marL="342900" indent="-342900">
              <a:spcAft>
                <a:spcPts val="600"/>
              </a:spcAft>
              <a:buFont typeface="Arial" charset="0"/>
              <a:buChar char="•"/>
            </a:pPr>
            <a:r>
              <a:rPr lang="en-US" dirty="0" smtClean="0"/>
              <a:t>Franklin </a:t>
            </a:r>
            <a:r>
              <a:rPr lang="en-US" dirty="0"/>
              <a:t>asks </a:t>
            </a:r>
            <a:r>
              <a:rPr lang="en-US" dirty="0" err="1"/>
              <a:t>Aarón</a:t>
            </a:r>
            <a:r>
              <a:rPr lang="en-US" dirty="0"/>
              <a:t> if he remembers his training and can go down to the house and help Sonia out and get those shutters on. </a:t>
            </a:r>
            <a:r>
              <a:rPr lang="en-US" dirty="0" err="1"/>
              <a:t>Aarón</a:t>
            </a:r>
            <a:r>
              <a:rPr lang="en-US" dirty="0"/>
              <a:t> grabs his screw gun, eager to impress his boss, and heads down to the </a:t>
            </a:r>
            <a:r>
              <a:rPr lang="en-US" dirty="0" smtClean="0"/>
              <a:t>house. Franklin </a:t>
            </a:r>
            <a:r>
              <a:rPr lang="en-US" dirty="0"/>
              <a:t>did not see </a:t>
            </a:r>
            <a:r>
              <a:rPr lang="en-US" dirty="0" err="1"/>
              <a:t>Aarón</a:t>
            </a:r>
            <a:r>
              <a:rPr lang="en-US" dirty="0"/>
              <a:t> grab any other equipment than the screw gun, and wonders how he is going to do the job </a:t>
            </a:r>
            <a:r>
              <a:rPr lang="en-US" dirty="0" smtClean="0"/>
              <a:t>safely.</a:t>
            </a:r>
            <a:endParaRPr lang="en-US" dirty="0"/>
          </a:p>
          <a:p>
            <a:pPr marL="342900" indent="-342900">
              <a:spcAft>
                <a:spcPts val="600"/>
              </a:spcAft>
              <a:buFont typeface="Arial" charset="0"/>
              <a:buChar char="•"/>
            </a:pPr>
            <a:r>
              <a:rPr lang="en-US" dirty="0" smtClean="0"/>
              <a:t>Just </a:t>
            </a:r>
            <a:r>
              <a:rPr lang="en-US" dirty="0"/>
              <a:t>as </a:t>
            </a:r>
            <a:r>
              <a:rPr lang="en-US" dirty="0" err="1" smtClean="0"/>
              <a:t>Aarón</a:t>
            </a:r>
            <a:r>
              <a:rPr lang="en-US" dirty="0" smtClean="0"/>
              <a:t> </a:t>
            </a:r>
            <a:r>
              <a:rPr lang="en-US" dirty="0"/>
              <a:t>starts to step out of the window on to the porch roof to install the shutters, </a:t>
            </a:r>
            <a:r>
              <a:rPr lang="en-US" dirty="0" smtClean="0"/>
              <a:t>Franklin </a:t>
            </a:r>
            <a:r>
              <a:rPr lang="en-US" dirty="0"/>
              <a:t>shouts to </a:t>
            </a:r>
            <a:r>
              <a:rPr lang="en-US" dirty="0" err="1"/>
              <a:t>Aarón</a:t>
            </a:r>
            <a:r>
              <a:rPr lang="en-US" dirty="0"/>
              <a:t> to stop immediately. Clearly </a:t>
            </a:r>
            <a:r>
              <a:rPr lang="en-US" dirty="0" err="1"/>
              <a:t>Aarón</a:t>
            </a:r>
            <a:r>
              <a:rPr lang="en-US" dirty="0"/>
              <a:t> didn’t remember his safety </a:t>
            </a:r>
            <a:r>
              <a:rPr lang="en-US" dirty="0" smtClean="0"/>
              <a:t>training</a:t>
            </a:r>
            <a:endParaRPr lang="en-US" dirty="0"/>
          </a:p>
          <a:p>
            <a:pPr marL="342900" indent="-342900">
              <a:spcAft>
                <a:spcPts val="600"/>
              </a:spcAft>
              <a:buFont typeface="Arial" charset="0"/>
              <a:buChar char="•"/>
            </a:pPr>
            <a:r>
              <a:rPr lang="en-US" dirty="0" smtClean="0"/>
              <a:t>Franklin </a:t>
            </a:r>
            <a:r>
              <a:rPr lang="en-US" dirty="0"/>
              <a:t>gathers the crew and reminds them that they should use a harness and a lanyard before going out on the porch roof. Because the room was already carpeted, they could use a typical roof anchorage point as the nails would go through the carpet without damage. </a:t>
            </a:r>
            <a:r>
              <a:rPr lang="en-US" dirty="0" smtClean="0"/>
              <a:t>Franklin </a:t>
            </a:r>
            <a:r>
              <a:rPr lang="en-US" dirty="0"/>
              <a:t>also takes the time to show the crew members how to use a new window frame anchorage device that the company has just purchased. </a:t>
            </a:r>
          </a:p>
        </p:txBody>
      </p:sp>
      <p:sp>
        <p:nvSpPr>
          <p:cNvPr id="24" name="Rectangle 23"/>
          <p:cNvSpPr/>
          <p:nvPr/>
        </p:nvSpPr>
        <p:spPr>
          <a:xfrm>
            <a:off x="438679" y="1575823"/>
            <a:ext cx="8266643" cy="630942"/>
          </a:xfrm>
          <a:prstGeom prst="rect">
            <a:avLst/>
          </a:prstGeom>
        </p:spPr>
        <p:txBody>
          <a:bodyPr wrap="square">
            <a:spAutoFit/>
          </a:bodyPr>
          <a:lstStyle/>
          <a:p>
            <a:pPr algn="ctr">
              <a:spcAft>
                <a:spcPts val="1200"/>
              </a:spcAft>
            </a:pPr>
            <a:r>
              <a:rPr lang="en-US" sz="3500" b="1" dirty="0" smtClean="0">
                <a:solidFill>
                  <a:srgbClr val="FF0000"/>
                </a:solidFill>
              </a:rPr>
              <a:t>Outcome B – Key Points</a:t>
            </a:r>
          </a:p>
        </p:txBody>
      </p:sp>
      <p:grpSp>
        <p:nvGrpSpPr>
          <p:cNvPr id="18" name="Group 17"/>
          <p:cNvGrpSpPr/>
          <p:nvPr/>
        </p:nvGrpSpPr>
        <p:grpSpPr>
          <a:xfrm>
            <a:off x="8451668" y="6241655"/>
            <a:ext cx="589047" cy="431074"/>
            <a:chOff x="8451668" y="6241655"/>
            <a:chExt cx="589047" cy="431074"/>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0" name="Rectangle 19">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47044" y="1433057"/>
            <a:ext cx="2386440" cy="258964"/>
            <a:chOff x="141352" y="1459269"/>
            <a:chExt cx="2386440" cy="258964"/>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49"/>
            <p:cNvGrpSpPr/>
            <p:nvPr/>
          </p:nvGrpSpPr>
          <p:grpSpPr>
            <a:xfrm>
              <a:off x="224715" y="1516377"/>
              <a:ext cx="101031" cy="146644"/>
              <a:chOff x="1524000" y="2971799"/>
              <a:chExt cx="838200" cy="1066800"/>
            </a:xfrm>
          </p:grpSpPr>
          <p:sp>
            <p:nvSpPr>
              <p:cNvPr id="36" name="Rectangle 3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501580" y="1459269"/>
              <a:ext cx="2026212"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Shortcut Safety</a:t>
              </a:r>
              <a:endParaRPr lang="en-US" sz="1400" b="1" dirty="0">
                <a:solidFill>
                  <a:schemeClr val="bg2">
                    <a:lumMod val="10000"/>
                  </a:schemeClr>
                </a:solidFill>
              </a:endParaRPr>
            </a:p>
          </p:txBody>
        </p:sp>
      </p:grpSp>
    </p:spTree>
    <p:extLst>
      <p:ext uri="{BB962C8B-B14F-4D97-AF65-F5344CB8AC3E}">
        <p14:creationId xmlns:p14="http://schemas.microsoft.com/office/powerpoint/2010/main" val="2228761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14400" y="2560320"/>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3500" b="1" dirty="0" smtClean="0">
                <a:solidFill>
                  <a:schemeClr val="tx1"/>
                </a:solidFill>
              </a:rPr>
              <a:t>Discussion Questions:  </a:t>
            </a:r>
            <a:r>
              <a:rPr lang="en-US" sz="3500" b="1" dirty="0" smtClean="0">
                <a:solidFill>
                  <a:srgbClr val="FF0000"/>
                </a:solidFill>
              </a:rPr>
              <a:t>Outcome B</a:t>
            </a:r>
            <a:endParaRPr lang="en-US" sz="3500" b="1" dirty="0">
              <a:solidFill>
                <a:srgbClr val="FF0000"/>
              </a:solidFill>
            </a:endParaRPr>
          </a:p>
        </p:txBody>
      </p:sp>
      <p:grpSp>
        <p:nvGrpSpPr>
          <p:cNvPr id="20" name="Group 19"/>
          <p:cNvGrpSpPr/>
          <p:nvPr/>
        </p:nvGrpSpPr>
        <p:grpSpPr>
          <a:xfrm>
            <a:off x="8451668" y="6241655"/>
            <a:ext cx="589047" cy="431074"/>
            <a:chOff x="8451668" y="6241655"/>
            <a:chExt cx="589047" cy="431074"/>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950" y="6241656"/>
              <a:ext cx="574765" cy="431073"/>
            </a:xfrm>
            <a:prstGeom prst="rect">
              <a:avLst/>
            </a:prstGeom>
          </p:spPr>
        </p:pic>
        <p:sp>
          <p:nvSpPr>
            <p:cNvPr id="22" name="Rectangle 21">
              <a:hlinkClick r:id="rId4" action="ppaction://hlinksldjump"/>
            </p:cNvPr>
            <p:cNvSpPr/>
            <p:nvPr/>
          </p:nvSpPr>
          <p:spPr>
            <a:xfrm>
              <a:off x="8451668" y="6241655"/>
              <a:ext cx="574765" cy="43107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914400" y="3200400"/>
            <a:ext cx="7831730" cy="1323439"/>
          </a:xfrm>
          <a:prstGeom prst="rect">
            <a:avLst/>
          </a:prstGeom>
        </p:spPr>
        <p:txBody>
          <a:bodyPr wrap="square">
            <a:spAutoFit/>
          </a:bodyPr>
          <a:lstStyle/>
          <a:p>
            <a:pPr marL="457200" lvl="0" indent="-457200">
              <a:spcAft>
                <a:spcPts val="600"/>
              </a:spcAft>
              <a:buFont typeface="+mj-lt"/>
              <a:buAutoNum type="arabicPeriod"/>
            </a:pPr>
            <a:r>
              <a:rPr lang="en-US" sz="2500" dirty="0"/>
              <a:t>What do you think of the way </a:t>
            </a:r>
            <a:r>
              <a:rPr lang="en-US" sz="2500" dirty="0" smtClean="0"/>
              <a:t>Franklin </a:t>
            </a:r>
            <a:r>
              <a:rPr lang="en-US" sz="2500" dirty="0"/>
              <a:t>handled the situation this time?</a:t>
            </a:r>
          </a:p>
          <a:p>
            <a:pPr marL="457200" lvl="0" indent="-457200">
              <a:spcAft>
                <a:spcPts val="600"/>
              </a:spcAft>
              <a:buFont typeface="+mj-lt"/>
              <a:buAutoNum type="arabicPeriod"/>
            </a:pPr>
            <a:r>
              <a:rPr lang="en-US" sz="2500" dirty="0"/>
              <a:t>Which of the </a:t>
            </a:r>
            <a:r>
              <a:rPr lang="en-US" sz="2500" dirty="0" smtClean="0"/>
              <a:t>leadership </a:t>
            </a:r>
            <a:r>
              <a:rPr lang="en-US" sz="2500" dirty="0"/>
              <a:t>skills did he demonstrate? </a:t>
            </a:r>
          </a:p>
        </p:txBody>
      </p:sp>
      <p:grpSp>
        <p:nvGrpSpPr>
          <p:cNvPr id="24" name="Group 23"/>
          <p:cNvGrpSpPr/>
          <p:nvPr/>
        </p:nvGrpSpPr>
        <p:grpSpPr>
          <a:xfrm>
            <a:off x="47044" y="1433057"/>
            <a:ext cx="2386440" cy="258964"/>
            <a:chOff x="141352" y="1459269"/>
            <a:chExt cx="2386440" cy="258964"/>
          </a:xfrm>
        </p:grpSpPr>
        <p:sp>
          <p:nvSpPr>
            <p:cNvPr id="25" name="Rounded Rectangle 24"/>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49"/>
            <p:cNvGrpSpPr/>
            <p:nvPr/>
          </p:nvGrpSpPr>
          <p:grpSpPr>
            <a:xfrm>
              <a:off x="224715" y="1516377"/>
              <a:ext cx="101031" cy="146644"/>
              <a:chOff x="1524000" y="2971799"/>
              <a:chExt cx="838200" cy="1066800"/>
            </a:xfrm>
          </p:grpSpPr>
          <p:sp>
            <p:nvSpPr>
              <p:cNvPr id="28" name="Rectangle 2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501580" y="1459269"/>
              <a:ext cx="2026212"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2">
                      <a:lumMod val="10000"/>
                    </a:schemeClr>
                  </a:solidFill>
                </a:rPr>
                <a:t>4</a:t>
              </a:r>
              <a:r>
                <a:rPr lang="en-US" sz="1400" b="1" dirty="0" smtClean="0">
                  <a:solidFill>
                    <a:schemeClr val="bg2">
                      <a:lumMod val="10000"/>
                    </a:schemeClr>
                  </a:solidFill>
                </a:rPr>
                <a:t>. Don’t Shortcut Safety</a:t>
              </a:r>
              <a:endParaRPr lang="en-US" sz="1400" b="1" dirty="0">
                <a:solidFill>
                  <a:schemeClr val="bg2">
                    <a:lumMod val="10000"/>
                  </a:schemeClr>
                </a:solidFill>
              </a:endParaRPr>
            </a:p>
          </p:txBody>
        </p:sp>
      </p:grpSp>
      <p:pic>
        <p:nvPicPr>
          <p:cNvPr id="35" name="Picture 2"/>
          <p:cNvPicPr>
            <a:picLocks noChangeAspect="1" noChangeArrowheads="1"/>
          </p:cNvPicPr>
          <p:nvPr/>
        </p:nvPicPr>
        <p:blipFill>
          <a:blip r:embed="rId5"/>
          <a:srcRect l="11940"/>
          <a:stretch>
            <a:fillRect/>
          </a:stretch>
        </p:blipFill>
        <p:spPr bwMode="auto">
          <a:xfrm>
            <a:off x="7356263" y="2011680"/>
            <a:ext cx="962284" cy="853721"/>
          </a:xfrm>
          <a:prstGeom prst="rect">
            <a:avLst/>
          </a:prstGeom>
          <a:noFill/>
          <a:ln w="9525">
            <a:noFill/>
            <a:miter lim="800000"/>
            <a:headEnd/>
            <a:tailEnd/>
          </a:ln>
        </p:spPr>
      </p:pic>
    </p:spTree>
    <p:extLst>
      <p:ext uri="{BB962C8B-B14F-4D97-AF65-F5344CB8AC3E}">
        <p14:creationId xmlns:p14="http://schemas.microsoft.com/office/powerpoint/2010/main" val="182284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61094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FF0000"/>
                </a:solidFill>
              </a:rPr>
              <a:t>Additional FSL4Res Resources</a:t>
            </a:r>
            <a:endParaRPr lang="en-US" sz="3500" b="1" dirty="0">
              <a:solidFill>
                <a:srgbClr val="FF0000"/>
              </a:solidFill>
            </a:endParaRPr>
          </a:p>
        </p:txBody>
      </p:sp>
      <p:sp>
        <p:nvSpPr>
          <p:cNvPr id="6" name="Content Placeholder 2"/>
          <p:cNvSpPr txBox="1">
            <a:spLocks/>
          </p:cNvSpPr>
          <p:nvPr/>
        </p:nvSpPr>
        <p:spPr>
          <a:xfrm>
            <a:off x="1513114" y="2830146"/>
            <a:ext cx="6117772" cy="34652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smtClean="0"/>
              <a:t>Skill sheets</a:t>
            </a:r>
          </a:p>
          <a:p>
            <a:r>
              <a:rPr lang="en-US" sz="2500" dirty="0" smtClean="0"/>
              <a:t>Toolbox talks</a:t>
            </a:r>
          </a:p>
          <a:p>
            <a:r>
              <a:rPr lang="en-US" sz="2500" dirty="0" smtClean="0"/>
              <a:t>Create your own scenario worksheet</a:t>
            </a:r>
          </a:p>
          <a:p>
            <a:r>
              <a:rPr lang="en-US" sz="2500" dirty="0" smtClean="0"/>
              <a:t>Self-assessments</a:t>
            </a:r>
            <a:endParaRPr lang="en-US" sz="2500" dirty="0"/>
          </a:p>
        </p:txBody>
      </p:sp>
    </p:spTree>
    <p:extLst>
      <p:ext uri="{BB962C8B-B14F-4D97-AF65-F5344CB8AC3E}">
        <p14:creationId xmlns:p14="http://schemas.microsoft.com/office/powerpoint/2010/main" val="2963669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153440" y="3615680"/>
            <a:ext cx="6837120" cy="1335330"/>
          </a:xfrm>
        </p:spPr>
        <p:txBody>
          <a:bodyPr>
            <a:noAutofit/>
          </a:bodyPr>
          <a:lstStyle/>
          <a:p>
            <a:pPr marL="0" indent="0">
              <a:buNone/>
            </a:pPr>
            <a:r>
              <a:rPr lang="en-US" sz="2500" dirty="0" smtClean="0"/>
              <a:t>How </a:t>
            </a:r>
            <a:r>
              <a:rPr lang="en-US" sz="2500" dirty="0"/>
              <a:t>well a company’s policies, procedures, and practices are actually implemented on the </a:t>
            </a:r>
            <a:r>
              <a:rPr lang="en-US" sz="2500" dirty="0" smtClean="0"/>
              <a:t>job site.</a:t>
            </a:r>
            <a:endParaRPr lang="en-US" sz="2500" dirty="0"/>
          </a:p>
        </p:txBody>
      </p:sp>
      <p:sp>
        <p:nvSpPr>
          <p:cNvPr id="5" name="Title 1"/>
          <p:cNvSpPr>
            <a:spLocks noGrp="1"/>
          </p:cNvSpPr>
          <p:nvPr>
            <p:ph type="title"/>
          </p:nvPr>
        </p:nvSpPr>
        <p:spPr>
          <a:xfrm>
            <a:off x="457200" y="2045541"/>
            <a:ext cx="8229600" cy="1143000"/>
          </a:xfrm>
        </p:spPr>
        <p:txBody>
          <a:bodyPr>
            <a:noAutofit/>
          </a:bodyPr>
          <a:lstStyle/>
          <a:p>
            <a:r>
              <a:rPr lang="en-US" sz="3500" b="1" dirty="0" smtClean="0">
                <a:solidFill>
                  <a:srgbClr val="FF0000"/>
                </a:solidFill>
              </a:rPr>
              <a:t>Safety Leaders Strengthen </a:t>
            </a:r>
            <a:br>
              <a:rPr lang="en-US" sz="3500" b="1" dirty="0" smtClean="0">
                <a:solidFill>
                  <a:srgbClr val="FF0000"/>
                </a:solidFill>
              </a:rPr>
            </a:br>
            <a:r>
              <a:rPr lang="en-US" sz="3500" b="1" dirty="0" smtClean="0">
                <a:solidFill>
                  <a:srgbClr val="FF0000"/>
                </a:solidFill>
              </a:rPr>
              <a:t>Jobsite Safety Climate</a:t>
            </a:r>
            <a:endParaRPr lang="en-US" sz="3500" b="1" dirty="0">
              <a:solidFill>
                <a:srgbClr val="FF0000"/>
              </a:solidFill>
            </a:endParaRPr>
          </a:p>
        </p:txBody>
      </p:sp>
    </p:spTree>
    <p:extLst>
      <p:ext uri="{BB962C8B-B14F-4D97-AF65-F5344CB8AC3E}">
        <p14:creationId xmlns:p14="http://schemas.microsoft.com/office/powerpoint/2010/main" val="32111904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9564" y="1778166"/>
            <a:ext cx="2174250" cy="630942"/>
          </a:xfrm>
          <a:prstGeom prst="rect">
            <a:avLst/>
          </a:prstGeom>
          <a:noFill/>
        </p:spPr>
        <p:txBody>
          <a:bodyPr wrap="none" rtlCol="0">
            <a:spAutoFit/>
          </a:bodyPr>
          <a:lstStyle/>
          <a:p>
            <a:r>
              <a:rPr lang="en-US" sz="3500" b="1" dirty="0" smtClean="0">
                <a:solidFill>
                  <a:srgbClr val="FF0000"/>
                </a:solidFill>
                <a:latin typeface="+mj-lt"/>
              </a:rPr>
              <a:t>Takeaways</a:t>
            </a:r>
            <a:endParaRPr lang="en-US" sz="3500" b="1" dirty="0">
              <a:solidFill>
                <a:srgbClr val="FF0000"/>
              </a:solidFill>
              <a:latin typeface="+mj-lt"/>
            </a:endParaRPr>
          </a:p>
        </p:txBody>
      </p:sp>
      <p:sp>
        <p:nvSpPr>
          <p:cNvPr id="3" name="TextBox 2"/>
          <p:cNvSpPr txBox="1"/>
          <p:nvPr/>
        </p:nvSpPr>
        <p:spPr>
          <a:xfrm>
            <a:off x="505235" y="2415025"/>
            <a:ext cx="8479746" cy="4093428"/>
          </a:xfrm>
          <a:prstGeom prst="rect">
            <a:avLst/>
          </a:prstGeom>
          <a:noFill/>
        </p:spPr>
        <p:txBody>
          <a:bodyPr wrap="square" rtlCol="0">
            <a:spAutoFit/>
          </a:bodyPr>
          <a:lstStyle/>
          <a:p>
            <a:pPr marL="342900" indent="-342900">
              <a:buClr>
                <a:srgbClr val="FF0000"/>
              </a:buClr>
              <a:buSzPct val="105000"/>
              <a:buFont typeface="Calibri" panose="020F0502020204030204" pitchFamily="34" charset="0"/>
              <a:buChar char="•"/>
            </a:pPr>
            <a:r>
              <a:rPr lang="en-US" sz="2000" dirty="0" smtClean="0"/>
              <a:t>It takes </a:t>
            </a:r>
            <a:r>
              <a:rPr lang="en-US" sz="2000" b="1" dirty="0" smtClean="0"/>
              <a:t>COURAGE</a:t>
            </a:r>
            <a:r>
              <a:rPr lang="en-US" sz="2000" dirty="0" smtClean="0"/>
              <a:t> to be a leader</a:t>
            </a:r>
          </a:p>
          <a:p>
            <a:pPr marL="342900" indent="-342900">
              <a:buClr>
                <a:srgbClr val="FF0000"/>
              </a:buClr>
              <a:buSzPct val="105000"/>
              <a:buFont typeface="Calibri" panose="020F0502020204030204" pitchFamily="34" charset="0"/>
              <a:buChar char="•"/>
            </a:pPr>
            <a:r>
              <a:rPr lang="en-US" sz="2000" dirty="0" smtClean="0"/>
              <a:t>It takes </a:t>
            </a:r>
            <a:r>
              <a:rPr lang="en-US" sz="2000" b="1" dirty="0" smtClean="0"/>
              <a:t>COURAGE</a:t>
            </a:r>
            <a:r>
              <a:rPr lang="en-US" sz="2000" dirty="0" smtClean="0"/>
              <a:t> to speak up</a:t>
            </a:r>
          </a:p>
          <a:p>
            <a:pPr marL="342900" indent="-342900">
              <a:buClr>
                <a:srgbClr val="FF0000"/>
              </a:buClr>
              <a:buSzPct val="105000"/>
              <a:buFont typeface="Calibri" panose="020F0502020204030204" pitchFamily="34" charset="0"/>
              <a:buChar char="•"/>
            </a:pPr>
            <a:r>
              <a:rPr lang="en-US" sz="2000" dirty="0" smtClean="0"/>
              <a:t>These skills can easily be inserted into the daily workflow and productivity will not be effected.</a:t>
            </a:r>
          </a:p>
          <a:p>
            <a:pPr marL="342900" indent="-342900">
              <a:buClr>
                <a:srgbClr val="FF0000"/>
              </a:buClr>
              <a:buSzPct val="105000"/>
              <a:buFont typeface="Calibri" panose="020F0502020204030204" pitchFamily="34" charset="0"/>
              <a:buChar char="•"/>
            </a:pPr>
            <a:r>
              <a:rPr lang="en-US" sz="2000" dirty="0" smtClean="0"/>
              <a:t>Leaders…</a:t>
            </a:r>
          </a:p>
          <a:p>
            <a:pPr marL="914400" lvl="1" indent="-457200">
              <a:buClr>
                <a:srgbClr val="FF0000"/>
              </a:buClr>
              <a:buSzPct val="105000"/>
              <a:buFont typeface="Calibri" panose="020F0502020204030204" pitchFamily="34" charset="0"/>
              <a:buChar char="•"/>
            </a:pPr>
            <a:r>
              <a:rPr lang="en-US" sz="2000" dirty="0" smtClean="0"/>
              <a:t>Lead by example</a:t>
            </a:r>
          </a:p>
          <a:p>
            <a:pPr marL="914400" lvl="1" indent="-457200">
              <a:buClr>
                <a:srgbClr val="FF0000"/>
              </a:buClr>
              <a:buSzPct val="105000"/>
              <a:buFont typeface="Calibri" panose="020F0502020204030204" pitchFamily="34" charset="0"/>
              <a:buChar char="•"/>
            </a:pPr>
            <a:r>
              <a:rPr lang="en-US" sz="2000" dirty="0" smtClean="0"/>
              <a:t>Engage and empower team member</a:t>
            </a:r>
          </a:p>
          <a:p>
            <a:pPr marL="914400" lvl="1" indent="-457200">
              <a:buClr>
                <a:srgbClr val="FF0000"/>
              </a:buClr>
              <a:buSzPct val="105000"/>
              <a:buFont typeface="Calibri" panose="020F0502020204030204" pitchFamily="34" charset="0"/>
              <a:buChar char="•"/>
            </a:pPr>
            <a:r>
              <a:rPr lang="en-US" sz="2000" dirty="0" smtClean="0"/>
              <a:t>Actively listen</a:t>
            </a:r>
          </a:p>
          <a:p>
            <a:pPr marL="914400" lvl="1" indent="-457200">
              <a:buClr>
                <a:srgbClr val="FF0000"/>
              </a:buClr>
              <a:buSzPct val="105000"/>
              <a:buFont typeface="Calibri" panose="020F0502020204030204" pitchFamily="34" charset="0"/>
              <a:buChar char="•"/>
            </a:pPr>
            <a:r>
              <a:rPr lang="en-US" sz="2000" dirty="0" smtClean="0"/>
              <a:t>Practice 3-way communication</a:t>
            </a:r>
          </a:p>
          <a:p>
            <a:pPr marL="914400" lvl="1" indent="-457200">
              <a:buClr>
                <a:srgbClr val="FF0000"/>
              </a:buClr>
              <a:buSzPct val="105000"/>
              <a:buFont typeface="Calibri" panose="020F0502020204030204" pitchFamily="34" charset="0"/>
              <a:buChar char="•"/>
            </a:pPr>
            <a:r>
              <a:rPr lang="en-US" sz="2000" dirty="0" smtClean="0"/>
              <a:t>Develop team members by teaching, coaching, and knowing how to give constructive feedback</a:t>
            </a:r>
          </a:p>
          <a:p>
            <a:pPr marL="914400" lvl="1" indent="-457200">
              <a:buClr>
                <a:srgbClr val="FF0000"/>
              </a:buClr>
              <a:buSzPct val="105000"/>
              <a:buFont typeface="Calibri" panose="020F0502020204030204" pitchFamily="34" charset="0"/>
              <a:buChar char="•"/>
            </a:pPr>
            <a:r>
              <a:rPr lang="en-US" sz="2000" dirty="0" smtClean="0"/>
              <a:t>Recognize team members</a:t>
            </a:r>
          </a:p>
          <a:p>
            <a:pPr marL="342900" indent="-342900">
              <a:buClr>
                <a:srgbClr val="FF0000"/>
              </a:buClr>
              <a:buSzPct val="105000"/>
              <a:buFont typeface="Calibri" panose="020F0502020204030204" pitchFamily="34" charset="0"/>
              <a:buChar char="•"/>
            </a:pPr>
            <a:r>
              <a:rPr lang="en-US" sz="2000" dirty="0" smtClean="0"/>
              <a:t>Leaders improve </a:t>
            </a:r>
            <a:r>
              <a:rPr lang="en-US" sz="2000" b="1" dirty="0" smtClean="0"/>
              <a:t>SAFETY CLIMATE AND SAFETY OUTCOMES</a:t>
            </a:r>
            <a:endParaRPr lang="en-US" sz="2000" dirty="0"/>
          </a:p>
        </p:txBody>
      </p:sp>
    </p:spTree>
    <p:extLst>
      <p:ext uri="{BB962C8B-B14F-4D97-AF65-F5344CB8AC3E}">
        <p14:creationId xmlns:p14="http://schemas.microsoft.com/office/powerpoint/2010/main" val="5931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41740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481670"/>
          </a:xfrm>
          <a:prstGeom prst="rect">
            <a:avLst/>
          </a:prstGeom>
        </p:spPr>
        <p:txBody>
          <a:bodyPr wrap="square">
            <a:spAutoFit/>
          </a:bodyPr>
          <a:lstStyle/>
          <a:p>
            <a:pPr>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Development of the FSL4Res training was supported with funding from a cooperative agreement to CPWR - The Center for Construction Research and Training (#U60OH009762) from the National Institute for Occupational Safety and Health (NIOSH) The FSL4Res is based on the original </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FSL training</a:t>
            </a:r>
            <a:r>
              <a:rPr lang="en-US" sz="800" dirty="0">
                <a:latin typeface="Calibri" panose="020F0502020204030204" pitchFamily="34" charset="0"/>
                <a:ea typeface="Calibri" panose="020F0502020204030204" pitchFamily="34" charset="0"/>
                <a:cs typeface="Times New Roman" panose="02020603050405020304" pitchFamily="18" charset="0"/>
              </a:rPr>
              <a:t> created by CPWR under an earlier NIOSH cooperative agreement (#OH009762) The contents are solely the responsibility of the authors and do not necessarily represent the official views of NIOSH. All Rights Reserved.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6" y="4012972"/>
            <a:ext cx="1633754" cy="928891"/>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3978085"/>
            <a:ext cx="2452272" cy="928891"/>
          </a:xfrm>
          <a:prstGeom prst="rect">
            <a:avLst/>
          </a:prstGeom>
        </p:spPr>
      </p:pic>
      <p:sp>
        <p:nvSpPr>
          <p:cNvPr id="7" name="Title 1">
            <a:extLst>
              <a:ext uri="{FF2B5EF4-FFF2-40B4-BE49-F238E27FC236}">
                <a16:creationId xmlns:a16="http://schemas.microsoft.com/office/drawing/2014/main" id="{1ADAC5E4-332F-4803-9F8F-6AE45C6618B9}"/>
              </a:ext>
            </a:extLst>
          </p:cNvPr>
          <p:cNvSpPr txBox="1">
            <a:spLocks/>
          </p:cNvSpPr>
          <p:nvPr/>
        </p:nvSpPr>
        <p:spPr>
          <a:xfrm>
            <a:off x="654045" y="2717076"/>
            <a:ext cx="8309024" cy="643749"/>
          </a:xfrm>
          <a:prstGeom prst="rect">
            <a:avLst/>
          </a:prstGeom>
          <a:ln w="44450">
            <a:noFill/>
          </a:ln>
          <a:effectLst>
            <a:outerShdw blurRad="50800" dist="50800" dir="5400000" algn="ctr" rotWithShape="0">
              <a:srgbClr val="FFC000"/>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B0F0"/>
                </a:solidFill>
              </a:rPr>
              <a:t>This training is a collaboration between</a:t>
            </a:r>
          </a:p>
        </p:txBody>
      </p:sp>
    </p:spTree>
    <p:extLst>
      <p:ext uri="{BB962C8B-B14F-4D97-AF65-F5344CB8AC3E}">
        <p14:creationId xmlns:p14="http://schemas.microsoft.com/office/powerpoint/2010/main" val="2114688616"/>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7"/>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0" y="1782585"/>
            <a:ext cx="8702690" cy="1143000"/>
          </a:xfrm>
        </p:spPr>
        <p:txBody>
          <a:bodyPr>
            <a:noAutofit/>
          </a:bodyPr>
          <a:lstStyle/>
          <a:p>
            <a:r>
              <a:rPr lang="en-US" sz="3500" b="1" dirty="0" smtClean="0">
                <a:solidFill>
                  <a:srgbClr val="FF0000"/>
                </a:solidFill>
              </a:rPr>
              <a:t>Direct Costs </a:t>
            </a:r>
            <a:endParaRPr lang="en-US" sz="3500" b="1" dirty="0">
              <a:solidFill>
                <a:srgbClr val="FF0000"/>
              </a:solidFill>
            </a:endParaRPr>
          </a:p>
        </p:txBody>
      </p:sp>
      <p:sp>
        <p:nvSpPr>
          <p:cNvPr id="6" name="TextBox 5"/>
          <p:cNvSpPr txBox="1"/>
          <p:nvPr/>
        </p:nvSpPr>
        <p:spPr>
          <a:xfrm>
            <a:off x="4933089" y="2831849"/>
            <a:ext cx="3856581" cy="1477328"/>
          </a:xfrm>
          <a:prstGeom prst="rect">
            <a:avLst/>
          </a:prstGeom>
          <a:solidFill>
            <a:schemeClr val="bg1"/>
          </a:solidFill>
          <a:ln>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anose="020B0604020202020204" pitchFamily="34" charset="0"/>
              <a:buChar char="•"/>
            </a:pPr>
            <a:r>
              <a:rPr lang="en-US" dirty="0" smtClean="0"/>
              <a:t>  Medical treatment</a:t>
            </a:r>
          </a:p>
          <a:p>
            <a:pPr>
              <a:buFont typeface="Arial" panose="020B0604020202020204" pitchFamily="34" charset="0"/>
              <a:buChar char="•"/>
            </a:pPr>
            <a:r>
              <a:rPr lang="en-US" dirty="0" smtClean="0"/>
              <a:t>  Lost wages</a:t>
            </a:r>
          </a:p>
          <a:p>
            <a:pPr>
              <a:buFont typeface="Arial" panose="020B0604020202020204" pitchFamily="34" charset="0"/>
              <a:buChar char="•"/>
            </a:pPr>
            <a:r>
              <a:rPr lang="en-US" dirty="0"/>
              <a:t> </a:t>
            </a:r>
            <a:r>
              <a:rPr lang="en-US" dirty="0" smtClean="0"/>
              <a:t> Sick pay</a:t>
            </a:r>
          </a:p>
          <a:p>
            <a:pPr>
              <a:buFont typeface="Arial" panose="020B0604020202020204" pitchFamily="34" charset="0"/>
              <a:buChar char="•"/>
            </a:pPr>
            <a:r>
              <a:rPr lang="en-US" dirty="0"/>
              <a:t> </a:t>
            </a:r>
            <a:r>
              <a:rPr lang="en-US" dirty="0" smtClean="0"/>
              <a:t> Damage to product or equipment</a:t>
            </a:r>
          </a:p>
          <a:p>
            <a:pPr>
              <a:buFont typeface="Arial" panose="020B0604020202020204" pitchFamily="34" charset="0"/>
              <a:buChar char="•"/>
            </a:pPr>
            <a:r>
              <a:rPr lang="en-US" dirty="0"/>
              <a:t> </a:t>
            </a:r>
            <a:r>
              <a:rPr lang="en-US" dirty="0" smtClean="0"/>
              <a:t> Higher insurance premiums</a:t>
            </a:r>
            <a:endParaRPr lang="en-US" dirty="0"/>
          </a:p>
        </p:txBody>
      </p:sp>
      <p:cxnSp>
        <p:nvCxnSpPr>
          <p:cNvPr id="8" name="Straight Arrow Connector 7"/>
          <p:cNvCxnSpPr/>
          <p:nvPr/>
        </p:nvCxnSpPr>
        <p:spPr>
          <a:xfrm flipH="1">
            <a:off x="3200400" y="3642064"/>
            <a:ext cx="1568671"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4" descr="http://integralmeditationasia.com/wp-content/uploads/2014/01/Underwater-Iceberg.jpg"/>
          <p:cNvPicPr>
            <a:picLocks noChangeAspect="1" noChangeArrowheads="1"/>
          </p:cNvPicPr>
          <p:nvPr/>
        </p:nvPicPr>
        <p:blipFill rotWithShape="1">
          <a:blip r:embed="rId3">
            <a:extLst>
              <a:ext uri="{28A0092B-C50C-407E-A947-70E740481C1C}">
                <a14:useLocalDpi xmlns:a14="http://schemas.microsoft.com/office/drawing/2010/main" val="0"/>
              </a:ext>
            </a:extLst>
          </a:blip>
          <a:srcRect b="6607"/>
          <a:stretch/>
        </p:blipFill>
        <p:spPr bwMode="auto">
          <a:xfrm>
            <a:off x="582295" y="2704328"/>
            <a:ext cx="258051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60684</TotalTime>
  <Words>10995</Words>
  <Application>Microsoft Office PowerPoint</Application>
  <PresentationFormat>On-screen Show (4:3)</PresentationFormat>
  <Paragraphs>1029</Paragraphs>
  <Slides>81</Slides>
  <Notes>81</Notes>
  <HiddenSlides>0</HiddenSlides>
  <MMClips>12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81</vt:i4>
      </vt:variant>
    </vt:vector>
  </HeadingPairs>
  <TitlesOfParts>
    <vt:vector size="88" baseType="lpstr">
      <vt:lpstr>Arial</vt:lpstr>
      <vt:lpstr>Calibri</vt:lpstr>
      <vt:lpstr>Cambria</vt:lpstr>
      <vt:lpstr>Times New Roman</vt:lpstr>
      <vt:lpstr>Office Theme</vt:lpstr>
      <vt:lpstr>2_Office Theme</vt:lpstr>
      <vt:lpstr>1_Office Theme</vt:lpstr>
      <vt:lpstr>PowerPoint Presentation</vt:lpstr>
      <vt:lpstr>Goal</vt:lpstr>
      <vt:lpstr>Learning Objectives</vt:lpstr>
      <vt:lpstr>PowerPoint Presentation</vt:lpstr>
      <vt:lpstr>PowerPoint Presentation</vt:lpstr>
      <vt:lpstr>Who are Safety Leaders?</vt:lpstr>
      <vt:lpstr>PowerPoint Presentation</vt:lpstr>
      <vt:lpstr>Safety Leaders Strengthen  Jobsite Safety Climate</vt:lpstr>
      <vt:lpstr>Direct Costs </vt:lpstr>
      <vt:lpstr>Indirect Costs </vt:lpstr>
      <vt:lpstr>Benefits of Effective Safety Leadership</vt:lpstr>
      <vt:lpstr>Safety leader is defined as…</vt:lpstr>
      <vt:lpstr>Safety Leadership Skills</vt:lpstr>
      <vt:lpstr>How to  Lead by Example</vt:lpstr>
      <vt:lpstr>How to  Engage and Empower Team Members</vt:lpstr>
      <vt:lpstr>How to  Actively listen</vt:lpstr>
      <vt:lpstr>How to  Practice 3-way Communication</vt:lpstr>
      <vt:lpstr>How To Develop Team Members through  Teaching, Coaching, and Feedback</vt:lpstr>
      <vt:lpstr>How To Develop Team Members through  Teaching, Coaching, and Feedback</vt:lpstr>
      <vt:lpstr>How to Recognize Team Members  for a Job Well Done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Natalie Schwatka</dc:creator>
  <cp:lastModifiedBy>Kinghorn, Anna</cp:lastModifiedBy>
  <cp:revision>1413</cp:revision>
  <cp:lastPrinted>2016-02-18T23:44:45Z</cp:lastPrinted>
  <dcterms:created xsi:type="dcterms:W3CDTF">2015-03-10T21:04:30Z</dcterms:created>
  <dcterms:modified xsi:type="dcterms:W3CDTF">2023-05-12T19:46:11Z</dcterms:modified>
</cp:coreProperties>
</file>