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795" r:id="rId2"/>
    <p:sldId id="638" r:id="rId3"/>
    <p:sldId id="639" r:id="rId4"/>
    <p:sldId id="772" r:id="rId5"/>
    <p:sldId id="640" r:id="rId6"/>
    <p:sldId id="770" r:id="rId7"/>
    <p:sldId id="641" r:id="rId8"/>
    <p:sldId id="771" r:id="rId9"/>
    <p:sldId id="567" r:id="rId10"/>
    <p:sldId id="568" r:id="rId11"/>
    <p:sldId id="569" r:id="rId12"/>
    <p:sldId id="570" r:id="rId13"/>
    <p:sldId id="571" r:id="rId14"/>
    <p:sldId id="572" r:id="rId15"/>
    <p:sldId id="847" r:id="rId16"/>
    <p:sldId id="848" r:id="rId17"/>
    <p:sldId id="879" r:id="rId18"/>
    <p:sldId id="849" r:id="rId19"/>
    <p:sldId id="850" r:id="rId20"/>
    <p:sldId id="851" r:id="rId21"/>
    <p:sldId id="852" r:id="rId22"/>
    <p:sldId id="853" r:id="rId23"/>
    <p:sldId id="880" r:id="rId24"/>
    <p:sldId id="854" r:id="rId25"/>
    <p:sldId id="855" r:id="rId26"/>
    <p:sldId id="856" r:id="rId27"/>
    <p:sldId id="857" r:id="rId28"/>
    <p:sldId id="861" r:id="rId29"/>
    <p:sldId id="862" r:id="rId30"/>
    <p:sldId id="881" r:id="rId31"/>
    <p:sldId id="863" r:id="rId32"/>
    <p:sldId id="864" r:id="rId33"/>
    <p:sldId id="865" r:id="rId34"/>
    <p:sldId id="866" r:id="rId35"/>
    <p:sldId id="867" r:id="rId36"/>
    <p:sldId id="882" r:id="rId37"/>
    <p:sldId id="868" r:id="rId38"/>
    <p:sldId id="869" r:id="rId39"/>
    <p:sldId id="870" r:id="rId40"/>
    <p:sldId id="871" r:id="rId41"/>
    <p:sldId id="927" r:id="rId42"/>
    <p:sldId id="928" r:id="rId43"/>
    <p:sldId id="929" r:id="rId44"/>
    <p:sldId id="930" r:id="rId45"/>
    <p:sldId id="931" r:id="rId46"/>
    <p:sldId id="932" r:id="rId47"/>
    <p:sldId id="933" r:id="rId48"/>
    <p:sldId id="934" r:id="rId49"/>
    <p:sldId id="935" r:id="rId50"/>
    <p:sldId id="936" r:id="rId51"/>
    <p:sldId id="937" r:id="rId52"/>
    <p:sldId id="938" r:id="rId53"/>
    <p:sldId id="939" r:id="rId54"/>
    <p:sldId id="94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BE3"/>
    <a:srgbClr val="83EFEC"/>
    <a:srgbClr val="4F81BD"/>
    <a:srgbClr val="3333CC"/>
    <a:srgbClr val="0000FF"/>
    <a:srgbClr val="FFCC66"/>
    <a:srgbClr val="5FBA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D7CC90-493E-4A91-B83C-1FF95E381479}" v="27" dt="2023-02-15T19:36:02.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5" autoAdjust="0"/>
    <p:restoredTop sz="93969" autoAdjust="0"/>
  </p:normalViewPr>
  <p:slideViewPr>
    <p:cSldViewPr snapToGrid="0" snapToObjects="1">
      <p:cViewPr varScale="1">
        <p:scale>
          <a:sx n="89" d="100"/>
          <a:sy n="89" d="100"/>
        </p:scale>
        <p:origin x="1306" y="86"/>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80" d="100"/>
          <a:sy n="80" d="100"/>
        </p:scale>
        <p:origin x="-1502" y="14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6/5/2025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6/5/2025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dirty="0"/>
              <a:t>Hoy vamos a trabajar en [enumere los escenarios </a:t>
            </a:r>
            <a:r>
              <a:rPr lang="es-us" b="0" i="0" u="none" baseline="0" dirty="0">
                <a:solidFill>
                  <a:srgbClr val="FF0000"/>
                </a:solidFill>
              </a:rPr>
              <a:t>que haya elegido</a:t>
            </a:r>
            <a:r>
              <a:rPr lang="es-us" b="0" i="0" u="none" baseline="0" dirty="0"/>
              <a:t>]. </a:t>
            </a:r>
          </a:p>
          <a:p>
            <a:pPr algn="l" rtl="0"/>
            <a:r>
              <a:rPr lang="es-us" b="0" i="0" u="none" baseline="0" dirty="0"/>
              <a:t> </a:t>
            </a:r>
          </a:p>
          <a:p>
            <a:pPr algn="l" rtl="0"/>
            <a:r>
              <a:rPr lang="es-us" b="1" i="0" u="none" baseline="0" dirty="0"/>
              <a:t>HAGA CLIC EN EL ÍCONO DEL ESCENARIO QUE DESEA UTILIZAR</a:t>
            </a:r>
            <a:endParaRPr lang="es-us" dirty="0"/>
          </a:p>
          <a:p>
            <a:endParaRPr lang="es-us" sz="1200" b="1" kern="1200" dirty="0">
              <a:solidFill>
                <a:schemeClr val="tx1"/>
              </a:solidFill>
              <a:effectLst/>
              <a:latin typeface="+mn-lt"/>
              <a:ea typeface="+mn-ea"/>
              <a:cs typeface="+mn-cs"/>
            </a:endParaRPr>
          </a:p>
          <a:p>
            <a:pPr algn="l" rtl="0"/>
            <a:r>
              <a:rPr lang="es-us" b="1" i="0" u="none" baseline="0" dirty="0"/>
              <a:t>Notas adicionales para el instructor</a:t>
            </a:r>
          </a:p>
          <a:p>
            <a:endParaRPr lang="es-us" b="1" dirty="0"/>
          </a:p>
          <a:p>
            <a:pPr algn="l" rtl="0"/>
            <a:r>
              <a:rPr lang="es-us" b="0" i="0" u="none" baseline="0" dirty="0"/>
              <a:t>Estos escenarios de seguridad se deben usar además de la sesión de capacitación principal de Fundamentos de Liderazgo en Seguridad para Construcciones Residenciales (Foundations for Safety Leadership 4 Residential Construction, FSL4Res). </a:t>
            </a:r>
            <a:endParaRPr lang="es-us" b="0" dirty="0"/>
          </a:p>
          <a:p>
            <a:endParaRPr lang="es-us" dirty="0"/>
          </a:p>
          <a:p>
            <a:pPr algn="l" rtl="0"/>
            <a:r>
              <a:rPr lang="es-us" b="0" i="0" u="none" baseline="0" dirty="0"/>
              <a:t>Este es el menú principal de todos los escenarios.  Puede hacer clic en cualquiera de los íconos y accederá a la diapositiva introductoria de ese escenario.  Además, encontrará este ícono en la esquina inferior derecha de la diapositiva de cada escenario.  Puede hacer clic en él para volver a la diapositiva 1 para que pueda hacer clic en el siguiente escenario en el que desea trabajar.  </a:t>
            </a:r>
          </a:p>
          <a:p>
            <a:pPr algn="l" rtl="0"/>
            <a:r>
              <a:rPr lang="es-us" b="0" i="0" u="none" baseline="0" dirty="0"/>
              <a:t> </a:t>
            </a:r>
            <a:endParaRPr lang="es-us" dirty="0"/>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t>1</a:t>
            </a:fld>
            <a:endParaRPr lang="es-us" dirty="0">
              <a:solidFill>
                <a:prstClr val="black"/>
              </a:solidFill>
            </a:endParaRPr>
          </a:p>
        </p:txBody>
      </p:sp>
      <p:grpSp>
        <p:nvGrpSpPr>
          <p:cNvPr id="5" name="Group 4"/>
          <p:cNvGrpSpPr/>
          <p:nvPr/>
        </p:nvGrpSpPr>
        <p:grpSpPr>
          <a:xfrm>
            <a:off x="2898458" y="6505892"/>
            <a:ext cx="1061085" cy="643255"/>
            <a:chOff x="0" y="0"/>
            <a:chExt cx="1061293" cy="6434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18" y="11575"/>
              <a:ext cx="841375" cy="631825"/>
            </a:xfrm>
            <a:prstGeom prst="rect">
              <a:avLst/>
            </a:prstGeom>
            <a:ln>
              <a:solidFill>
                <a:schemeClr val="tx1"/>
              </a:solidFill>
            </a:ln>
          </p:spPr>
        </p:pic>
        <p:cxnSp>
          <p:nvCxnSpPr>
            <p:cNvPr id="7" name="Straight Arrow Connector 6"/>
            <p:cNvCxnSpPr/>
            <p:nvPr/>
          </p:nvCxnSpPr>
          <p:spPr>
            <a:xfrm>
              <a:off x="0" y="0"/>
              <a:ext cx="909955" cy="57277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371664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dirty="0">
                <a:solidFill>
                  <a:schemeClr val="tx1"/>
                </a:solidFill>
                <a:effectLst/>
                <a:latin typeface="+mn-lt"/>
                <a:ea typeface="+mn-ea"/>
                <a:cs typeface="+mn-cs"/>
              </a:rPr>
              <a:t>Muestre las preguntas de debate o use la tabla de facilitación para examinar las habilidades.</a:t>
            </a:r>
            <a:r>
              <a:rPr lang="es" b="0" i="0" u="none" baseline="0" dirty="0">
                <a:effectLst/>
              </a:rPr>
              <a:t> </a:t>
            </a: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pPr marL="0" indent="0" algn="l" rtl="0">
              <a:buFont typeface="+mj-lt"/>
              <a:buNone/>
            </a:pP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10</a:t>
            </a:fld>
            <a:endParaRPr lang="es-us" dirty="0"/>
          </a:p>
        </p:txBody>
      </p:sp>
    </p:spTree>
    <p:extLst>
      <p:ext uri="{BB962C8B-B14F-4D97-AF65-F5344CB8AC3E}">
        <p14:creationId xmlns:p14="http://schemas.microsoft.com/office/powerpoint/2010/main" val="172238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dirty="0">
                <a:solidFill>
                  <a:schemeClr val="tx1"/>
                </a:solidFill>
                <a:effectLst/>
                <a:latin typeface="+mn-lt"/>
                <a:ea typeface="+mn-ea"/>
                <a:cs typeface="+mn-cs"/>
              </a:rPr>
              <a:t>Lea o pida a los estudiantes que lean el resultado A del guion “</a:t>
            </a:r>
            <a:r>
              <a:rPr lang="es-ES" sz="1200" b="0" i="0" u="none" kern="1200" baseline="0" dirty="0">
                <a:solidFill>
                  <a:schemeClr val="tx1"/>
                </a:solidFill>
                <a:effectLst/>
                <a:latin typeface="+mn-lt"/>
                <a:ea typeface="+mn-ea"/>
                <a:cs typeface="+mn-cs"/>
              </a:rPr>
              <a:t>Mauro</a:t>
            </a:r>
            <a:r>
              <a:rPr lang="es" sz="1200" b="0" i="0" u="none" kern="1200" baseline="0" dirty="0">
                <a:solidFill>
                  <a:schemeClr val="tx1"/>
                </a:solidFill>
                <a:effectLst/>
                <a:latin typeface="+mn-lt"/>
                <a:ea typeface="+mn-ea"/>
                <a:cs typeface="+mn-cs"/>
              </a:rPr>
              <a:t> toma un atajo” (el instructor también lo puede leer en voz alta).</a:t>
            </a:r>
            <a:r>
              <a:rPr lang="es" b="0" i="0" u="none" baseline="0" dirty="0">
                <a:effectLst/>
              </a:rPr>
              <a:t> </a:t>
            </a:r>
            <a:endParaRPr lang="es" sz="1200" kern="1200" dirty="0">
              <a:solidFill>
                <a:schemeClr val="tx1"/>
              </a:solidFill>
              <a:effectLst/>
              <a:latin typeface="+mn-lt"/>
              <a:ea typeface="+mn-ea"/>
              <a:cs typeface="+mn-cs"/>
            </a:endParaRPr>
          </a:p>
          <a:p>
            <a:endParaRPr lang="es-us" baseline="0" dirty="0"/>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11</a:t>
            </a:fld>
            <a:endParaRPr lang="es-us" dirty="0"/>
          </a:p>
        </p:txBody>
      </p:sp>
    </p:spTree>
    <p:extLst>
      <p:ext uri="{BB962C8B-B14F-4D97-AF65-F5344CB8AC3E}">
        <p14:creationId xmlns:p14="http://schemas.microsoft.com/office/powerpoint/2010/main" val="99419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dirty="0">
                <a:solidFill>
                  <a:schemeClr val="tx1"/>
                </a:solidFill>
                <a:effectLst/>
                <a:latin typeface="+mn-lt"/>
                <a:ea typeface="+mn-ea"/>
                <a:cs typeface="+mn-cs"/>
              </a:rPr>
              <a:t>Muestre las preguntas de debate o use la tabla de facilitación para examinar las habilidades.</a:t>
            </a:r>
            <a:r>
              <a:rPr lang="es" b="0" i="0" u="none" baseline="0" dirty="0">
                <a:effectLst/>
              </a:rPr>
              <a:t> </a:t>
            </a:r>
          </a:p>
          <a:p>
            <a:pPr algn="l" rtl="0"/>
            <a:r>
              <a:rPr lang="es" sz="1200" b="0" i="0" u="none" kern="1200" baseline="0" dirty="0">
                <a:solidFill>
                  <a:schemeClr val="tx1"/>
                </a:solidFill>
                <a:effectLst/>
                <a:latin typeface="+mn-lt"/>
                <a:ea typeface="+mn-ea"/>
                <a:cs typeface="+mn-cs"/>
              </a:rPr>
              <a:t> </a:t>
            </a:r>
          </a:p>
          <a:p>
            <a:pPr algn="l" rtl="0"/>
            <a:r>
              <a:rPr lang="es-ES" sz="1200" b="0" i="0" u="none" kern="1200" baseline="0" dirty="0">
                <a:solidFill>
                  <a:schemeClr val="tx1"/>
                </a:solidFill>
                <a:effectLst/>
                <a:latin typeface="+mn-lt"/>
                <a:ea typeface="+mn-ea"/>
                <a:cs typeface="+mn-cs"/>
              </a:rPr>
              <a:t>Mauro</a:t>
            </a:r>
            <a:r>
              <a:rPr lang="es" sz="1200" b="0" i="0" u="none" kern="1200" baseline="0" dirty="0">
                <a:solidFill>
                  <a:schemeClr val="tx1"/>
                </a:solidFill>
                <a:effectLst/>
                <a:latin typeface="+mn-lt"/>
                <a:ea typeface="+mn-ea"/>
                <a:cs typeface="+mn-cs"/>
              </a:rPr>
              <a:t> demuestra muy pocas habilidades de liderazgo.   En definitiva, NO lidera con el ejemplo.  NO escucha activamente a Travis, ni lo involucra o empodera para identificar e informar sobre peligros y situaciones inseguras.</a:t>
            </a: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12</a:t>
            </a:fld>
            <a:endParaRPr lang="es-us" dirty="0"/>
          </a:p>
        </p:txBody>
      </p:sp>
    </p:spTree>
    <p:extLst>
      <p:ext uri="{BB962C8B-B14F-4D97-AF65-F5344CB8AC3E}">
        <p14:creationId xmlns:p14="http://schemas.microsoft.com/office/powerpoint/2010/main" val="240901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dirty="0">
                <a:solidFill>
                  <a:schemeClr val="tx1"/>
                </a:solidFill>
                <a:effectLst/>
                <a:latin typeface="+mn-lt"/>
                <a:ea typeface="+mn-ea"/>
                <a:cs typeface="+mn-cs"/>
              </a:rPr>
              <a:t>Lea o pida a los estudiantes que lean el resultado B del guion “</a:t>
            </a:r>
            <a:r>
              <a:rPr lang="es-ES" sz="1200" b="0" i="0" u="none" kern="1200" baseline="0" dirty="0">
                <a:solidFill>
                  <a:schemeClr val="tx1"/>
                </a:solidFill>
                <a:effectLst/>
                <a:latin typeface="+mn-lt"/>
                <a:ea typeface="+mn-ea"/>
                <a:cs typeface="+mn-cs"/>
              </a:rPr>
              <a:t>Mauro</a:t>
            </a:r>
            <a:r>
              <a:rPr lang="es" sz="1200" b="0" i="0" u="none" kern="1200" baseline="0" dirty="0">
                <a:solidFill>
                  <a:schemeClr val="tx1"/>
                </a:solidFill>
                <a:effectLst/>
                <a:latin typeface="+mn-lt"/>
                <a:ea typeface="+mn-ea"/>
                <a:cs typeface="+mn-cs"/>
              </a:rPr>
              <a:t> toma un atajo” (el instructor también lo puede leer en voz alta).</a:t>
            </a:r>
            <a:r>
              <a:rPr lang="es" b="0" i="0" u="none" baseline="0" dirty="0">
                <a:effectLst/>
              </a:rPr>
              <a:t> </a:t>
            </a:r>
            <a:endParaRPr lang="es" sz="1200" kern="1200" dirty="0">
              <a:solidFill>
                <a:schemeClr val="tx1"/>
              </a:solidFill>
              <a:effectLst/>
              <a:latin typeface="+mn-lt"/>
              <a:ea typeface="+mn-ea"/>
              <a:cs typeface="+mn-cs"/>
            </a:endParaRPr>
          </a:p>
          <a:p>
            <a:pPr algn="l" rtl="0"/>
            <a:r>
              <a:rPr lang="es" sz="1200" b="0" i="0" u="none" kern="1200" baseline="0" dirty="0">
                <a:solidFill>
                  <a:schemeClr val="tx1"/>
                </a:solidFill>
                <a:effectLst/>
                <a:latin typeface="+mn-lt"/>
                <a:ea typeface="+mn-ea"/>
                <a:cs typeface="+mn-cs"/>
              </a:rPr>
              <a:t> </a:t>
            </a:r>
          </a:p>
          <a:p>
            <a:pPr algn="l" rtl="0"/>
            <a:r>
              <a:rPr lang="es-us" sz="1200" b="0" i="0" u="none" kern="1200" baseline="0" dirty="0">
                <a:solidFill>
                  <a:schemeClr val="tx1"/>
                </a:solidFill>
                <a:effectLst/>
                <a:latin typeface="+mn-lt"/>
                <a:ea typeface="+mn-ea"/>
                <a:cs typeface="+mn-cs"/>
              </a:rPr>
              <a:t> </a:t>
            </a:r>
          </a:p>
          <a:p>
            <a:endParaRPr lang="es-us" sz="1200" b="1"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13</a:t>
            </a:fld>
            <a:endParaRPr lang="es-us" dirty="0"/>
          </a:p>
        </p:txBody>
      </p:sp>
    </p:spTree>
    <p:extLst>
      <p:ext uri="{BB962C8B-B14F-4D97-AF65-F5344CB8AC3E}">
        <p14:creationId xmlns:p14="http://schemas.microsoft.com/office/powerpoint/2010/main" val="99419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 sz="1200" b="0" i="0" u="none" kern="1200" baseline="0" dirty="0">
                <a:solidFill>
                  <a:schemeClr val="tx1"/>
                </a:solidFill>
                <a:effectLst/>
                <a:latin typeface="+mn-lt"/>
                <a:ea typeface="+mn-ea"/>
                <a:cs typeface="+mn-cs"/>
              </a:rPr>
              <a:t>Muestre las preguntas de debate o use la tabla de facilitación para examinar las habilidades.</a:t>
            </a:r>
            <a:r>
              <a:rPr lang="es" b="0" i="0" u="none" baseline="0"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 sz="1200" b="0" i="0" u="none" kern="1200" baseline="0" dirty="0">
                <a:solidFill>
                  <a:schemeClr val="tx1"/>
                </a:solidFill>
                <a:effectLst/>
                <a:latin typeface="+mn-lt"/>
                <a:ea typeface="+mn-ea"/>
                <a:cs typeface="+mn-cs"/>
              </a:rPr>
              <a:t>En el resultado B, </a:t>
            </a:r>
            <a:r>
              <a:rPr lang="es-ES" sz="1200" b="0" i="0" u="none" kern="1200" baseline="0" dirty="0">
                <a:solidFill>
                  <a:schemeClr val="tx1"/>
                </a:solidFill>
                <a:effectLst/>
                <a:latin typeface="+mn-lt"/>
                <a:ea typeface="+mn-ea"/>
                <a:cs typeface="+mn-cs"/>
              </a:rPr>
              <a:t>Mauro</a:t>
            </a:r>
            <a:r>
              <a:rPr lang="es" sz="1200" b="0" i="0" u="none" kern="1200" baseline="0" dirty="0">
                <a:solidFill>
                  <a:schemeClr val="tx1"/>
                </a:solidFill>
                <a:effectLst/>
                <a:latin typeface="+mn-lt"/>
                <a:ea typeface="+mn-ea"/>
                <a:cs typeface="+mn-cs"/>
              </a:rPr>
              <a:t> </a:t>
            </a:r>
            <a:r>
              <a:rPr lang="es" sz="1200" b="0" i="0" u="sng" kern="1200" baseline="0" dirty="0">
                <a:solidFill>
                  <a:schemeClr val="tx1"/>
                </a:solidFill>
                <a:effectLst/>
                <a:latin typeface="+mn-lt"/>
                <a:ea typeface="+mn-ea"/>
                <a:cs typeface="+mn-cs"/>
              </a:rPr>
              <a:t>lidera con el ejemplo</a:t>
            </a:r>
            <a:r>
              <a:rPr lang="es" sz="1200" b="0" i="0" u="none" kern="1200" baseline="0" dirty="0">
                <a:solidFill>
                  <a:schemeClr val="tx1"/>
                </a:solidFill>
                <a:effectLst/>
                <a:latin typeface="+mn-lt"/>
                <a:ea typeface="+mn-ea"/>
                <a:cs typeface="+mn-cs"/>
              </a:rPr>
              <a:t> al bajar la guardia y compartir con su equipo que él también puede ser influenciado negativamente por el orgullo y el ego, lo que puede hacer que tome malas decisiones relacionadas con la seguridad.  </a:t>
            </a:r>
          </a:p>
          <a:p>
            <a:pPr marL="0" marR="0" indent="0" algn="l" defTabSz="457200" rtl="0" eaLnBrk="1" fontAlgn="auto" latinLnBrk="0" hangingPunct="1">
              <a:lnSpc>
                <a:spcPct val="100000"/>
              </a:lnSpc>
              <a:spcBef>
                <a:spcPts val="0"/>
              </a:spcBef>
              <a:spcAft>
                <a:spcPts val="0"/>
              </a:spcAft>
              <a:buClrTx/>
              <a:buSzTx/>
              <a:buFontTx/>
              <a:buNone/>
              <a:tabLst/>
              <a:defRPr/>
            </a:pPr>
            <a:endParaRPr lang="es" sz="1200" kern="1200" dirty="0">
              <a:solidFill>
                <a:schemeClr val="tx1"/>
              </a:solidFill>
              <a:effectLst/>
              <a:latin typeface="+mn-lt"/>
              <a:ea typeface="+mn-ea"/>
              <a:cs typeface="+mn-cs"/>
            </a:endParaRPr>
          </a:p>
          <a:p>
            <a:pPr algn="l" rtl="0"/>
            <a:r>
              <a:rPr lang="es" sz="1200" b="1" i="0" u="none" kern="1200" baseline="0" dirty="0">
                <a:solidFill>
                  <a:schemeClr val="tx1"/>
                </a:solidFill>
                <a:effectLst/>
                <a:latin typeface="+mn-lt"/>
                <a:ea typeface="+mn-ea"/>
                <a:cs typeface="+mn-cs"/>
              </a:rPr>
              <a:t>PREGÚNTELE A LA CLASE: </a:t>
            </a:r>
          </a:p>
          <a:p>
            <a:pPr algn="l" rtl="0"/>
            <a:r>
              <a:rPr lang="es" sz="1200" b="1" i="0" u="none" kern="1200" baseline="0" dirty="0">
                <a:solidFill>
                  <a:schemeClr val="tx1"/>
                </a:solidFill>
                <a:effectLst/>
                <a:latin typeface="+mn-lt"/>
                <a:ea typeface="+mn-ea"/>
                <a:cs typeface="+mn-cs"/>
              </a:rPr>
              <a:t>AL PENSAR EN LA DEFINICIÓN DE LÍDER DE SEGURIDAD QUE ESTUDIAMOS, ¿QUÉ ESTÁ DEMOSTRANDO MAURO AQUÍ? (valor)</a:t>
            </a:r>
            <a:endParaRPr lang="es" sz="1200" kern="1200" dirty="0">
              <a:solidFill>
                <a:schemeClr val="tx1"/>
              </a:solidFill>
              <a:effectLst/>
              <a:latin typeface="+mn-lt"/>
              <a:ea typeface="+mn-ea"/>
              <a:cs typeface="+mn-cs"/>
            </a:endParaRPr>
          </a:p>
          <a:p>
            <a:pPr algn="l" rtl="0"/>
            <a:r>
              <a:rPr lang="es" sz="1200" b="0" i="0" u="none" kern="1200" baseline="0" dirty="0">
                <a:solidFill>
                  <a:schemeClr val="tx1"/>
                </a:solidFill>
                <a:effectLst/>
                <a:latin typeface="+mn-lt"/>
                <a:ea typeface="+mn-ea"/>
                <a:cs typeface="+mn-cs"/>
              </a:rPr>
              <a:t> </a:t>
            </a:r>
          </a:p>
          <a:p>
            <a:pPr algn="l" rtl="0"/>
            <a:r>
              <a:rPr lang="es" sz="1200" b="0" i="0" u="sng" kern="1200" baseline="0" dirty="0">
                <a:solidFill>
                  <a:schemeClr val="tx1"/>
                </a:solidFill>
                <a:effectLst/>
                <a:latin typeface="+mn-lt"/>
                <a:ea typeface="+mn-ea"/>
                <a:cs typeface="+mn-cs"/>
              </a:rPr>
              <a:t>Reconoce</a:t>
            </a:r>
            <a:r>
              <a:rPr lang="es" sz="1200" b="0" i="0" u="none" kern="1200" baseline="0" dirty="0">
                <a:solidFill>
                  <a:schemeClr val="tx1"/>
                </a:solidFill>
                <a:effectLst/>
                <a:latin typeface="+mn-lt"/>
                <a:ea typeface="+mn-ea"/>
                <a:cs typeface="+mn-cs"/>
              </a:rPr>
              <a:t> a Travis por identificar y tratar de evitar una situación insegura.  Luego, </a:t>
            </a:r>
            <a:r>
              <a:rPr lang="es" sz="1200" b="0" i="0" u="sng" kern="1200" baseline="0" dirty="0">
                <a:solidFill>
                  <a:schemeClr val="tx1"/>
                </a:solidFill>
                <a:effectLst/>
                <a:latin typeface="+mn-lt"/>
                <a:ea typeface="+mn-ea"/>
                <a:cs typeface="+mn-cs"/>
              </a:rPr>
              <a:t>involucra</a:t>
            </a:r>
            <a:r>
              <a:rPr lang="es" sz="1200" b="0" i="0" u="none" kern="1200" baseline="0" dirty="0">
                <a:solidFill>
                  <a:schemeClr val="tx1"/>
                </a:solidFill>
                <a:effectLst/>
                <a:latin typeface="+mn-lt"/>
                <a:ea typeface="+mn-ea"/>
                <a:cs typeface="+mn-cs"/>
              </a:rPr>
              <a:t> a su equipo al iniciar una reunión diaria de seguridad y los empodera al crear la expectativa de que todos deben informar las condiciones peligrosas y los cuasi accidentes. </a:t>
            </a:r>
            <a:r>
              <a:rPr lang="es-ES" sz="1200" b="0" i="0" u="none" kern="1200" baseline="0" dirty="0">
                <a:solidFill>
                  <a:schemeClr val="tx1"/>
                </a:solidFill>
                <a:effectLst/>
                <a:latin typeface="+mn-lt"/>
                <a:ea typeface="+mn-ea"/>
                <a:cs typeface="+mn-cs"/>
              </a:rPr>
              <a:t>Mauro</a:t>
            </a:r>
            <a:r>
              <a:rPr lang="es" sz="1200" b="0" i="0" u="none" kern="1200" baseline="0" dirty="0">
                <a:solidFill>
                  <a:schemeClr val="tx1"/>
                </a:solidFill>
                <a:effectLst/>
                <a:latin typeface="+mn-lt"/>
                <a:ea typeface="+mn-ea"/>
                <a:cs typeface="+mn-cs"/>
              </a:rPr>
              <a:t> promete que en el futuro </a:t>
            </a:r>
            <a:r>
              <a:rPr lang="es" sz="1200" b="0" i="0" u="sng" kern="1200" baseline="0" dirty="0">
                <a:solidFill>
                  <a:schemeClr val="tx1"/>
                </a:solidFill>
                <a:effectLst/>
                <a:latin typeface="+mn-lt"/>
                <a:ea typeface="+mn-ea"/>
                <a:cs typeface="+mn-cs"/>
              </a:rPr>
              <a:t>escuchará</a:t>
            </a:r>
            <a:r>
              <a:rPr lang="es" sz="1200" b="0" i="0" u="none" kern="1200" baseline="0" dirty="0">
                <a:solidFill>
                  <a:schemeClr val="tx1"/>
                </a:solidFill>
                <a:effectLst/>
                <a:latin typeface="+mn-lt"/>
                <a:ea typeface="+mn-ea"/>
                <a:cs typeface="+mn-cs"/>
              </a:rPr>
              <a:t> activamente sus ideas y comentarios.</a:t>
            </a:r>
            <a:r>
              <a:rPr lang="es" b="0" i="0" u="none" baseline="0" dirty="0">
                <a:effectLst/>
              </a:rPr>
              <a:t> </a:t>
            </a:r>
            <a:r>
              <a:rPr lang="es" sz="1200" b="0" i="0" u="none" kern="1200" baseline="0" dirty="0">
                <a:solidFill>
                  <a:schemeClr val="tx1"/>
                </a:solidFill>
                <a:effectLst/>
                <a:latin typeface="+mn-lt"/>
                <a:ea typeface="+mn-ea"/>
                <a:cs typeface="+mn-cs"/>
              </a:rPr>
              <a:t> </a:t>
            </a:r>
          </a:p>
          <a:p>
            <a:endParaRPr lang="es" sz="1200" b="1" kern="1200" dirty="0">
              <a:solidFill>
                <a:schemeClr val="tx1"/>
              </a:solidFill>
              <a:effectLst/>
              <a:latin typeface="+mn-lt"/>
              <a:ea typeface="+mn-ea"/>
              <a:cs typeface="+mn-cs"/>
            </a:endParaRPr>
          </a:p>
          <a:p>
            <a:pPr algn="l" rtl="0"/>
            <a:r>
              <a:rPr lang="es" b="1" i="0" u="none" baseline="0" dirty="0"/>
              <a:t>HAGA CLIC EN EL ÍCONO DEL MENÚ DE ESCENARIOS </a:t>
            </a:r>
            <a:r>
              <a:rPr lang="es-ES" b="1" i="0" u="none" baseline="0" dirty="0"/>
              <a:t>PARA VOLVER</a:t>
            </a:r>
            <a:r>
              <a:rPr lang="es" b="1" i="0" u="none" baseline="0" dirty="0"/>
              <a:t> AL MENÚ PRINCIPAL</a:t>
            </a:r>
            <a:endParaRPr lang="e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14</a:t>
            </a:fld>
            <a:endParaRPr lang="es-us" dirty="0"/>
          </a:p>
        </p:txBody>
      </p:sp>
    </p:spTree>
    <p:extLst>
      <p:ext uri="{BB962C8B-B14F-4D97-AF65-F5344CB8AC3E}">
        <p14:creationId xmlns:p14="http://schemas.microsoft.com/office/powerpoint/2010/main" val="403868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us" b="0" i="0" u="none" baseline="0" dirty="0"/>
              <a:t>El momento principal de liderazgo en seguridad que se ilustra en </a:t>
            </a:r>
            <a:r>
              <a:rPr lang="es-us" b="1" i="0" u="none" baseline="0" dirty="0"/>
              <a:t>“</a:t>
            </a:r>
            <a:r>
              <a:rPr lang="es-ES" sz="1200" b="1" dirty="0"/>
              <a:t>clima tormentoso</a:t>
            </a:r>
            <a:r>
              <a:rPr lang="es-us" b="1" i="0" u="none" baseline="0" dirty="0"/>
              <a:t>”</a:t>
            </a:r>
            <a:r>
              <a:rPr lang="es-us" b="0" i="0" u="none" baseline="0" dirty="0"/>
              <a:t> es cómo </a:t>
            </a:r>
            <a:r>
              <a:rPr lang="es-us" sz="1200" b="0" i="0" u="none" kern="1200" baseline="0" dirty="0">
                <a:solidFill>
                  <a:schemeClr val="tx1"/>
                </a:solidFill>
                <a:effectLst/>
                <a:latin typeface="+mn-lt"/>
                <a:ea typeface="+mn-ea"/>
                <a:cs typeface="+mn-cs"/>
              </a:rPr>
              <a:t>animar a los demás a usar las habilidades de liderazgo en seguridad.</a:t>
            </a:r>
            <a:endParaRPr lang="es-us" dirty="0"/>
          </a:p>
          <a:p>
            <a:pPr algn="l" rtl="0"/>
            <a:r>
              <a:rPr lang="es-us" b="0" i="0" u="none" baseline="0" dirty="0"/>
              <a:t> </a:t>
            </a:r>
            <a:endParaRPr lang="es-us" dirty="0"/>
          </a:p>
          <a:p>
            <a:pPr algn="l" rtl="0"/>
            <a:r>
              <a:rPr lang="es-us" b="0" i="0" u="none" baseline="0" dirty="0"/>
              <a:t>Este escenario muestra un lugar de trabajo comercial; sin embargo, también es relevante para la construcción residencial, ya que usar equipo de protección contra caídas es una precaución de seguridad importante en muchas obras de construcción diferentes. En este escenario, verá un edificio independiente de seis pisos con oficinas comerciales en el primer piso y viviendas residenciales en los pisos superiores. Una cuadrilla de trabajadores de láminas de metal está tratando de retirar las cubiertas de madera contrachapada del techo del edificio para instalar unidades de HVAC antes de que llegue una tormenta, pero solo un trabajador tiene el equipo de protección contra caídas adecuado. Mientras observan este escenario, imaginen que los trabajadores están tratando de terminar de instalar el revestimiento del techo sin el equipo contra caídas adecuado en una construcción residencial. </a:t>
            </a:r>
          </a:p>
          <a:p>
            <a:endParaRPr lang="es-us" dirty="0"/>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dirty="0">
                <a:solidFill>
                  <a:schemeClr val="tx1"/>
                </a:solidFill>
                <a:effectLst/>
                <a:latin typeface="+mn-lt"/>
                <a:ea typeface="+mn-ea"/>
                <a:cs typeface="+mn-cs"/>
              </a:rPr>
              <a:t>Recuerden que estos escenarios están concebidos para ilustrar las habilidades clave de liderazgo en seguridad. Concéntrense en cómo un líder de seguridad comunicaría las necesidades de la tarea mientras prioriza la seguridad.</a:t>
            </a:r>
            <a:endParaRPr lang="es-us" dirty="0"/>
          </a:p>
          <a:p>
            <a:endParaRPr lang="es-us" dirty="0"/>
          </a:p>
          <a:p>
            <a:pPr algn="l" rtl="0"/>
            <a:r>
              <a:rPr lang="es-us" b="0" i="1" u="none" baseline="0" dirty="0"/>
              <a:t>Los riesgos para la seguridad en este escenario son </a:t>
            </a:r>
            <a:r>
              <a:rPr lang="es-us" b="1" i="1" u="none" baseline="0" dirty="0"/>
              <a:t>caídas </a:t>
            </a:r>
            <a:r>
              <a:rPr lang="es-us" b="0" i="0" u="none" baseline="0" dirty="0"/>
              <a:t>y </a:t>
            </a:r>
            <a:r>
              <a:rPr lang="es-us" b="1" i="1" u="none" baseline="0" dirty="0"/>
              <a:t>mal tiempo</a:t>
            </a:r>
            <a:r>
              <a:rPr lang="es-us" b="0" i="1" u="none" baseline="0" dirty="0"/>
              <a:t>.</a:t>
            </a:r>
            <a:endParaRPr lang="es-us" dirty="0"/>
          </a:p>
          <a:p>
            <a:pPr algn="l" rtl="0"/>
            <a:r>
              <a:rPr lang="es-us" b="0" i="0" u="none" baseline="0" dirty="0"/>
              <a:t> </a:t>
            </a:r>
            <a:endParaRPr lang="es-us" dirty="0"/>
          </a:p>
          <a:p>
            <a:pPr algn="l" rtl="0"/>
            <a:r>
              <a:rPr lang="es-us" b="1" i="0" u="none" baseline="0" dirty="0"/>
              <a:t>INFORMACIÓN PARA EL INSTRUCTOR</a:t>
            </a:r>
            <a:r>
              <a:rPr lang="es-us" b="0" i="0" u="none" baseline="0" dirty="0"/>
              <a:t>: esto está diseñado para ilustrar las siguientes habilidades de liderazgo en seguridad: </a:t>
            </a:r>
          </a:p>
          <a:p>
            <a:pPr marL="228600" lvl="0" indent="-228600" algn="l" rtl="0">
              <a:buFont typeface="+mj-lt"/>
              <a:buAutoNum type="arabicPeriod"/>
            </a:pPr>
            <a:r>
              <a:rPr lang="es-us" b="0" i="0" u="none" baseline="0" dirty="0"/>
              <a:t>Liderar con el ejemplo.</a:t>
            </a:r>
          </a:p>
          <a:p>
            <a:pPr marL="228600" lvl="0" indent="-228600" algn="l" rtl="0">
              <a:buFont typeface="+mj-lt"/>
              <a:buAutoNum type="arabicPeriod"/>
            </a:pPr>
            <a:r>
              <a:rPr lang="es-us" b="0" i="0" u="none" baseline="0" dirty="0"/>
              <a:t>Involucrar y empoderar a los trabajadores.</a:t>
            </a:r>
          </a:p>
          <a:p>
            <a:pPr marL="228600" lvl="0" indent="-228600" algn="l" rtl="0">
              <a:buFont typeface="+mj-lt"/>
              <a:buAutoNum type="arabicPeriod"/>
            </a:pPr>
            <a:r>
              <a:rPr lang="es-us" b="0" i="0" u="none" baseline="0" dirty="0"/>
              <a:t>Desarrollar a los miembros del equipo mediante enseñanza, asesoría y comentarios.</a:t>
            </a:r>
          </a:p>
          <a:p>
            <a:pPr marL="228600" lvl="0" indent="-228600" algn="l" rtl="0">
              <a:buFont typeface="+mj-lt"/>
              <a:buAutoNum type="arabicPeriod"/>
            </a:pPr>
            <a:r>
              <a:rPr lang="es-us" b="0" i="0" u="none" baseline="0" dirty="0"/>
              <a:t>Dar reconocimiento a los miembros del equipo por un trabajo bien hecho.</a:t>
            </a:r>
            <a:endParaRPr lang="es-us" dirty="0"/>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HAGA CLIC EN EL MODO DE ENSEÑANZA DESEADO</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46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dirty="0"/>
              <a:t>EL VIDEO COMENZARÁ AUTOMÁTICAMENTE</a:t>
            </a:r>
            <a:r>
              <a:rPr lang="es-us" b="0" i="0" u="none" baseline="0" dirty="0"/>
              <a:t> </a:t>
            </a:r>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18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Revele las preguntas para propiciar el debate o use la tabla de facilitación para repasar las habilidades.</a:t>
            </a:r>
            <a:r>
              <a:rPr lang="es-us" b="0" i="0" u="none" baseline="0" dirty="0">
                <a:effectLst/>
              </a:rPr>
              <a:t> </a:t>
            </a:r>
          </a:p>
          <a:p>
            <a:pPr algn="l" rtl="0"/>
            <a:r>
              <a:rPr lang="es-us" sz="1200" b="0" i="0" u="none" kern="1200" baseline="0" dirty="0">
                <a:solidFill>
                  <a:schemeClr val="tx1"/>
                </a:solidFill>
                <a:effectLst/>
                <a:latin typeface="+mn-lt"/>
                <a:ea typeface="+mn-ea"/>
                <a:cs typeface="+mn-cs"/>
              </a:rPr>
              <a:t> </a:t>
            </a:r>
          </a:p>
          <a:p>
            <a:pPr algn="l" rtl="0"/>
            <a:r>
              <a:rPr lang="es-us" sz="1200" b="0" i="0" u="none" kern="1200" baseline="0" dirty="0">
                <a:solidFill>
                  <a:schemeClr val="tx1"/>
                </a:solidFill>
                <a:effectLst/>
                <a:latin typeface="+mn-lt"/>
                <a:ea typeface="+mn-ea"/>
                <a:cs typeface="+mn-cs"/>
              </a:rPr>
              <a:t>Dedique unos minutos a obtener ideas de los estudiantes y luego diga: "Bien, veamos cómo sus ideas coinciden con los dos finales alternativos que se nos ocurrieron".</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17</a:t>
            </a:fld>
            <a:endParaRPr lang="es-us" dirty="0"/>
          </a:p>
        </p:txBody>
      </p:sp>
    </p:spTree>
    <p:extLst>
      <p:ext uri="{BB962C8B-B14F-4D97-AF65-F5344CB8AC3E}">
        <p14:creationId xmlns:p14="http://schemas.microsoft.com/office/powerpoint/2010/main" val="2704156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dirty="0">
                <a:solidFill>
                  <a:schemeClr val="tx1"/>
                </a:solidFill>
                <a:effectLst/>
                <a:latin typeface="+mn-lt"/>
                <a:ea typeface="+mn-ea"/>
                <a:cs typeface="+mn-cs"/>
              </a:rPr>
              <a:t>E</a:t>
            </a:r>
            <a:r>
              <a:rPr lang="es-us" b="1" i="0" u="none" baseline="0" dirty="0"/>
              <a:t>L VIDEO COMENZARÁ AUTOMÁTICAMENTE</a:t>
            </a:r>
            <a:r>
              <a:rPr lang="es-us" b="0" i="0" u="none" baseline="0" dirty="0"/>
              <a:t> </a:t>
            </a:r>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85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dirty="0"/>
              <a:t>Revele las preguntas para propiciar el debate o use la tabla de facilitación para repasar las habilidades. </a:t>
            </a:r>
          </a:p>
          <a:p>
            <a:pPr algn="l" rtl="0"/>
            <a:r>
              <a:rPr lang="es-us" b="0" i="0" u="none" baseline="0" dirty="0"/>
              <a:t> </a:t>
            </a:r>
          </a:p>
          <a:p>
            <a:pPr algn="l" rtl="0"/>
            <a:r>
              <a:rPr lang="es-us" sz="1200" b="0" i="0" u="none" kern="1200" baseline="0" dirty="0">
                <a:solidFill>
                  <a:schemeClr val="tx1"/>
                </a:solidFill>
                <a:effectLst/>
                <a:latin typeface="+mn-lt"/>
                <a:ea typeface="+mn-ea"/>
                <a:cs typeface="+mn-cs"/>
              </a:rPr>
              <a:t>En el resultado A, Elaine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y </a:t>
            </a:r>
            <a:r>
              <a:rPr lang="es-us" sz="1200" b="0" i="0" u="sng" kern="1200" baseline="0" dirty="0">
                <a:solidFill>
                  <a:schemeClr val="tx1"/>
                </a:solidFill>
                <a:effectLst/>
                <a:latin typeface="+mn-lt"/>
                <a:ea typeface="+mn-ea"/>
                <a:cs typeface="+mn-cs"/>
              </a:rPr>
              <a:t>desarrolló al miembro de su equipo</a:t>
            </a:r>
            <a:r>
              <a:rPr lang="es-us" sz="1200" b="0" i="0" u="none" kern="1200" baseline="0" dirty="0">
                <a:solidFill>
                  <a:schemeClr val="tx1"/>
                </a:solidFill>
                <a:effectLst/>
                <a:latin typeface="+mn-lt"/>
                <a:ea typeface="+mn-ea"/>
                <a:cs typeface="+mn-cs"/>
              </a:rPr>
              <a:t>, Tad, cuando comenzó a </a:t>
            </a:r>
            <a:r>
              <a:rPr lang="es-us" sz="1200" b="0" i="0" u="sng" kern="1200" baseline="0" dirty="0">
                <a:solidFill>
                  <a:schemeClr val="tx1"/>
                </a:solidFill>
                <a:effectLst/>
                <a:latin typeface="+mn-lt"/>
                <a:ea typeface="+mn-ea"/>
                <a:cs typeface="+mn-cs"/>
              </a:rPr>
              <a:t>enseñarle</a:t>
            </a:r>
            <a:r>
              <a:rPr lang="es-us" sz="1200" b="0" i="0" u="none" kern="1200" baseline="0" dirty="0">
                <a:solidFill>
                  <a:schemeClr val="tx1"/>
                </a:solidFill>
                <a:effectLst/>
                <a:latin typeface="+mn-lt"/>
                <a:ea typeface="+mn-ea"/>
                <a:cs typeface="+mn-cs"/>
              </a:rPr>
              <a:t> que el agujero del techo presenta un riesgo de caída y que todos deberían usar protección contra caídas. Filip, por otro lado, </a:t>
            </a:r>
            <a:r>
              <a:rPr lang="es-us" sz="1200" b="0" i="0" u="sng" kern="1200" baseline="0" dirty="0">
                <a:solidFill>
                  <a:schemeClr val="tx1"/>
                </a:solidFill>
                <a:effectLst/>
                <a:latin typeface="+mn-lt"/>
                <a:ea typeface="+mn-ea"/>
                <a:cs typeface="+mn-cs"/>
              </a:rPr>
              <a:t>no lideró con el ejemplo</a:t>
            </a:r>
            <a:r>
              <a:rPr lang="es-us" sz="1200" b="0" i="0" u="none" kern="1200" baseline="0" dirty="0">
                <a:solidFill>
                  <a:schemeClr val="tx1"/>
                </a:solidFill>
                <a:effectLst/>
                <a:latin typeface="+mn-lt"/>
                <a:ea typeface="+mn-ea"/>
                <a:cs typeface="+mn-cs"/>
              </a:rPr>
              <a:t> cuando la interrumpió y dio motivos por los que no tenían que preocuparse por la protección contra caídas. Socavó la autoridad de Elaine como trabajadora experimentada y envió un mensaje a Tad de que en el futuro no necesita prestar atención a lo que ella le pida hacer en términos de seguridad en el lugar de trabajo.</a:t>
            </a: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08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t>El momento clave del liderazgo en seguridad en “</a:t>
            </a:r>
            <a:r>
              <a:rPr lang="es-ES" b="0" i="0" u="none" baseline="0" dirty="0"/>
              <a:t>Mauro</a:t>
            </a:r>
            <a:r>
              <a:rPr lang="es" b="0" i="0" u="none" baseline="0" dirty="0"/>
              <a:t> toma un atajo” es la forma en que un líder maneja un cuasi accidente causado porque tomó la decisión de anteponer la productividad a la seguridad.  </a:t>
            </a:r>
          </a:p>
          <a:p>
            <a:endParaRPr lang="es-us" dirty="0"/>
          </a:p>
          <a:p>
            <a:pPr algn="l" rtl="0"/>
            <a:r>
              <a:rPr lang="es-us" b="0" i="0" u="none" baseline="0" dirty="0"/>
              <a:t>Este escenario de seguridad muestra un entorno de construcción comercial, sin embargo, también es relevante para la construcción residencial, ya que realizar inspecciones de seguridad y reemplazar el equipo dañado son claves para garantizar que un trabajo se haga de manera segura en cualquier obra de construcción. En este escenario, verá un edificio independiente de seis pisos en Carolina del Norte con oficinas comerciales en el primer piso y viviendas residenciales en los cinco pisos superiores.  La cuadrilla está usando una grúa para mover dos unidades de calefacción, ventilación y aire acondicionado (heating, ventilation and air conditioning, HVAC) al techo del edificio. Mientras observan este escenario, imaginen que la grúa se usa para colocar vigas de techo en una construcción residencial nueva. </a:t>
            </a:r>
          </a:p>
          <a:p>
            <a:endParaRPr lang="es-us" dirty="0"/>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dirty="0">
                <a:solidFill>
                  <a:schemeClr val="tx1"/>
                </a:solidFill>
                <a:effectLst/>
                <a:latin typeface="+mn-lt"/>
                <a:ea typeface="+mn-ea"/>
                <a:cs typeface="+mn-cs"/>
              </a:rPr>
              <a:t>Recuerden que estos escenarios están concebidos para ilustrar las habilidades clave de liderazgo en seguridad. Concéntrense en cómo un líder de seguridad comunicaría las necesidades de la tarea mientras prioriza la seguridad.</a:t>
            </a:r>
            <a:endParaRPr lang="es-us" dirty="0"/>
          </a:p>
          <a:p>
            <a:pPr algn="l" rtl="0"/>
            <a:r>
              <a:rPr lang="es-us" b="0" i="0" u="none" baseline="0" dirty="0"/>
              <a:t> </a:t>
            </a:r>
          </a:p>
          <a:p>
            <a:pPr algn="l" rtl="0"/>
            <a:r>
              <a:rPr lang="es-us" b="0" i="1" u="none" baseline="0" dirty="0"/>
              <a:t>Los principales riesgos para la seguridad en este escenario son </a:t>
            </a:r>
            <a:r>
              <a:rPr lang="es-us" b="1" i="1" u="none" baseline="0" dirty="0"/>
              <a:t>recibir golpes y quedar atrapado</a:t>
            </a:r>
            <a:r>
              <a:rPr lang="es-us" b="0" i="1" u="none" baseline="0" dirty="0"/>
              <a:t>.</a:t>
            </a:r>
            <a:endParaRPr lang="es-us" dirty="0"/>
          </a:p>
          <a:p>
            <a:pPr algn="l" rtl="0"/>
            <a:r>
              <a:rPr lang="es-us" b="0" i="0" u="none" baseline="0" dirty="0"/>
              <a:t> </a:t>
            </a:r>
          </a:p>
          <a:p>
            <a:pPr algn="l" rtl="0"/>
            <a:r>
              <a:rPr lang="es-us" b="1" i="0" u="none" baseline="0" dirty="0"/>
              <a:t>INFORMACIÓN PARA EL INSTRUCTOR</a:t>
            </a:r>
            <a:r>
              <a:rPr lang="es-us" b="0" i="0" u="none" baseline="0" dirty="0"/>
              <a:t>: este escenario está diseñado para ilustrar las siguientes habilidades de liderazgo en seguridad: </a:t>
            </a:r>
          </a:p>
          <a:p>
            <a:pPr marL="228600" lvl="0" indent="-228600" algn="l" rtl="0">
              <a:buFont typeface="+mj-lt"/>
              <a:buAutoNum type="arabicPeriod"/>
            </a:pPr>
            <a:r>
              <a:rPr lang="es-us" b="0" i="0" u="none" baseline="0" dirty="0"/>
              <a:t>Liderar con el ejemplo. </a:t>
            </a:r>
          </a:p>
          <a:p>
            <a:pPr marL="228600" lvl="0" indent="-228600" algn="l" rtl="0">
              <a:buFont typeface="+mj-lt"/>
              <a:buAutoNum type="arabicPeriod"/>
            </a:pPr>
            <a:r>
              <a:rPr lang="es-us" b="0" i="0" u="none" baseline="0" dirty="0"/>
              <a:t>Involucrar a los miembros del equipo.</a:t>
            </a:r>
          </a:p>
          <a:p>
            <a:pPr marL="228600" lvl="0" indent="-228600" algn="l" rtl="0">
              <a:buFont typeface="+mj-lt"/>
              <a:buAutoNum type="arabicPeriod"/>
            </a:pPr>
            <a:r>
              <a:rPr lang="es-us" b="0" i="0" u="none" baseline="0" dirty="0"/>
              <a:t>Escuchar activamente.</a:t>
            </a:r>
            <a:endParaRPr lang="es-us" dirty="0"/>
          </a:p>
          <a:p>
            <a:pPr marL="228600" lvl="0" indent="-228600" algn="l" rtl="0">
              <a:buFont typeface="+mj-lt"/>
              <a:buAutoNum type="arabicPeriod"/>
            </a:pPr>
            <a:r>
              <a:rPr lang="es-us" b="0" i="0" u="none" baseline="0" dirty="0"/>
              <a:t>Dar reconocimiento a los miembros del equipo por un trabajo bien hecho. </a:t>
            </a: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HAGA CLIC EN EL MODO DE ENSEÑANZA DESEADO</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a:t>
            </a:fld>
            <a:endParaRPr lang="es-us" dirty="0"/>
          </a:p>
        </p:txBody>
      </p:sp>
    </p:spTree>
    <p:extLst>
      <p:ext uri="{BB962C8B-B14F-4D97-AF65-F5344CB8AC3E}">
        <p14:creationId xmlns:p14="http://schemas.microsoft.com/office/powerpoint/2010/main" val="1175282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dirty="0">
                <a:solidFill>
                  <a:schemeClr val="tx1"/>
                </a:solidFill>
                <a:effectLst/>
                <a:latin typeface="+mn-lt"/>
                <a:ea typeface="+mn-ea"/>
                <a:cs typeface="+mn-cs"/>
              </a:rPr>
              <a:t>E</a:t>
            </a:r>
            <a:r>
              <a:rPr lang="es-us" b="1" i="0" u="none" baseline="0" dirty="0"/>
              <a:t>L VIDEO COMENZARÁ AUTOMÁTICAMENTE</a:t>
            </a:r>
            <a:r>
              <a:rPr lang="es-us" b="0" i="0" u="none" baseline="0" dirty="0"/>
              <a:t> </a:t>
            </a:r>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2462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dirty="0"/>
              <a:t>Revele las preguntas para propiciar el debate o use la tabla de facilitación para repasar las habilidades. </a:t>
            </a:r>
          </a:p>
          <a:p>
            <a:pPr algn="l" rtl="0"/>
            <a:r>
              <a:rPr lang="es-us" b="0" i="0" u="none" baseline="0" dirty="0"/>
              <a:t> </a:t>
            </a:r>
          </a:p>
          <a:p>
            <a:pPr algn="l" rtl="0"/>
            <a:r>
              <a:rPr lang="es-us" sz="1200" b="0" i="0" u="none" kern="1200" baseline="0" dirty="0">
                <a:solidFill>
                  <a:schemeClr val="tx1"/>
                </a:solidFill>
                <a:effectLst/>
                <a:latin typeface="+mn-lt"/>
                <a:ea typeface="+mn-ea"/>
                <a:cs typeface="+mn-cs"/>
              </a:rPr>
              <a:t>En el resultado B, Elaine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y </a:t>
            </a:r>
            <a:r>
              <a:rPr lang="es-us" sz="1200" b="0" i="0" u="sng" kern="1200" baseline="0" dirty="0">
                <a:solidFill>
                  <a:schemeClr val="tx1"/>
                </a:solidFill>
                <a:effectLst/>
                <a:latin typeface="+mn-lt"/>
                <a:ea typeface="+mn-ea"/>
                <a:cs typeface="+mn-cs"/>
              </a:rPr>
              <a:t>desarrolló al miembro de su equipo</a:t>
            </a:r>
            <a:r>
              <a:rPr lang="es-us" sz="1200" b="0" i="0" u="none" kern="1200" baseline="0" dirty="0">
                <a:solidFill>
                  <a:schemeClr val="tx1"/>
                </a:solidFill>
                <a:effectLst/>
                <a:latin typeface="+mn-lt"/>
                <a:ea typeface="+mn-ea"/>
                <a:cs typeface="+mn-cs"/>
              </a:rPr>
              <a:t>, Tad, cuando comenzó a explicarle que el agujero del techo presenta un riesgo de caída y que todos deberían usar protección contra caídas. Esta vez, Filip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y </a:t>
            </a:r>
            <a:r>
              <a:rPr lang="es-us" sz="1200" b="0" i="0" u="sng" kern="1200" baseline="0" dirty="0">
                <a:solidFill>
                  <a:schemeClr val="tx1"/>
                </a:solidFill>
                <a:effectLst/>
                <a:latin typeface="+mn-lt"/>
                <a:ea typeface="+mn-ea"/>
                <a:cs typeface="+mn-cs"/>
              </a:rPr>
              <a:t>empoderó</a:t>
            </a:r>
            <a:r>
              <a:rPr lang="es-us" sz="1200" b="0" i="0" u="none" kern="1200" baseline="0" dirty="0">
                <a:solidFill>
                  <a:schemeClr val="tx1"/>
                </a:solidFill>
                <a:effectLst/>
                <a:latin typeface="+mn-lt"/>
                <a:ea typeface="+mn-ea"/>
                <a:cs typeface="+mn-cs"/>
              </a:rPr>
              <a:t> a Elaine al darle tiempo para explicarle a Tad el riesgo de caída, a pesar de la tormenta inminente. Filip también </a:t>
            </a:r>
            <a:r>
              <a:rPr lang="es-us" sz="1200" b="0" i="0" u="sng" kern="1200" baseline="0" dirty="0">
                <a:solidFill>
                  <a:schemeClr val="tx1"/>
                </a:solidFill>
                <a:effectLst/>
                <a:latin typeface="+mn-lt"/>
                <a:ea typeface="+mn-ea"/>
                <a:cs typeface="+mn-cs"/>
              </a:rPr>
              <a:t>dio reconocimiento</a:t>
            </a:r>
            <a:r>
              <a:rPr lang="es-us" sz="1200" b="0" i="0" u="none" kern="1200" baseline="0" dirty="0">
                <a:solidFill>
                  <a:schemeClr val="tx1"/>
                </a:solidFill>
                <a:effectLst/>
                <a:latin typeface="+mn-lt"/>
                <a:ea typeface="+mn-ea"/>
                <a:cs typeface="+mn-cs"/>
              </a:rPr>
              <a:t> a Elaine por ser un buen modelo para Tad.  </a:t>
            </a:r>
          </a:p>
          <a:p>
            <a:endParaRPr lang="es-us" sz="1200" b="1" kern="1200" dirty="0">
              <a:solidFill>
                <a:schemeClr val="tx1"/>
              </a:solidFill>
              <a:effectLst/>
              <a:latin typeface="+mn-lt"/>
              <a:ea typeface="+mn-ea"/>
              <a:cs typeface="+mn-cs"/>
            </a:endParaRPr>
          </a:p>
          <a:p>
            <a:pPr algn="l" rtl="0"/>
            <a:r>
              <a:rPr lang="es-us" b="1" i="0" u="none" baseline="0" dirty="0"/>
              <a:t>HAGA CLIC EN EL ÍCONO DEL MENÚ DE ESCENARIOS PARA VOLVER AL MENÚ PRINCIPAL</a:t>
            </a:r>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6444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dirty="0"/>
              <a:t>Remita a los estudiantes a la página 6 de su guía sobre escenarios adicionales.</a:t>
            </a:r>
            <a:endParaRPr lang="es-us" sz="1200" kern="1200" dirty="0">
              <a:solidFill>
                <a:schemeClr val="tx1"/>
              </a:solidFill>
              <a:effectLst/>
              <a:latin typeface="+mn-lt"/>
              <a:ea typeface="+mn-ea"/>
              <a:cs typeface="+mn-cs"/>
            </a:endParaRPr>
          </a:p>
          <a:p>
            <a:endParaRPr lang="es-us" dirty="0"/>
          </a:p>
          <a:p>
            <a:pPr algn="l" rtl="0"/>
            <a:r>
              <a:rPr lang="es-us" sz="1200" b="0" i="0" u="none" kern="1200" baseline="0" dirty="0">
                <a:solidFill>
                  <a:schemeClr val="tx1"/>
                </a:solidFill>
                <a:effectLst/>
                <a:latin typeface="+mn-lt"/>
                <a:ea typeface="+mn-ea"/>
                <a:cs typeface="+mn-cs"/>
              </a:rPr>
              <a:t>Pida a los estudiantes que lean la situación </a:t>
            </a:r>
            <a:r>
              <a:rPr lang="es-us" sz="1200" b="1" i="0" u="none" kern="1200" baseline="0" dirty="0">
                <a:solidFill>
                  <a:schemeClr val="tx1"/>
                </a:solidFill>
                <a:effectLst/>
                <a:latin typeface="+mn-lt"/>
                <a:ea typeface="+mn-ea"/>
                <a:cs typeface="+mn-cs"/>
              </a:rPr>
              <a:t>“</a:t>
            </a:r>
            <a:r>
              <a:rPr lang="es-ES" sz="1200" b="1" dirty="0"/>
              <a:t>clima tormentoso</a:t>
            </a:r>
            <a:r>
              <a:rPr lang="es-us" sz="1200" b="1" i="0" u="none" kern="1200" baseline="0" dirty="0">
                <a:solidFill>
                  <a:schemeClr val="tx1"/>
                </a:solidFill>
                <a:effectLst/>
                <a:latin typeface="+mn-lt"/>
                <a:ea typeface="+mn-ea"/>
                <a:cs typeface="+mn-cs"/>
              </a:rPr>
              <a:t>”</a:t>
            </a:r>
            <a:r>
              <a:rPr lang="es-us" sz="1200" b="0" i="0" u="none" kern="1200" baseline="0" dirty="0">
                <a:solidFill>
                  <a:schemeClr val="tx1"/>
                </a:solidFill>
                <a:effectLst/>
                <a:latin typeface="+mn-lt"/>
                <a:ea typeface="+mn-ea"/>
                <a:cs typeface="+mn-cs"/>
              </a:rPr>
              <a:t> (o el instructor la lee en voz alta).</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045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Revele las preguntas para propiciar el debate o use la tabla de facilitación para repasar las habilidades.</a:t>
            </a:r>
            <a:r>
              <a:rPr lang="es-us" b="0" i="0" u="none" baseline="0" dirty="0">
                <a:effectLst/>
              </a:rPr>
              <a:t> </a:t>
            </a:r>
          </a:p>
          <a:p>
            <a:pPr algn="l" rtl="0"/>
            <a:r>
              <a:rPr lang="es-us" sz="1200" b="0" i="0" u="none" kern="1200" baseline="0" dirty="0">
                <a:solidFill>
                  <a:schemeClr val="tx1"/>
                </a:solidFill>
                <a:effectLst/>
                <a:latin typeface="+mn-lt"/>
                <a:ea typeface="+mn-ea"/>
                <a:cs typeface="+mn-cs"/>
              </a:rPr>
              <a:t> </a:t>
            </a:r>
          </a:p>
          <a:p>
            <a:pPr algn="l" rtl="0"/>
            <a:r>
              <a:rPr lang="es-us" sz="1200" b="0" i="0" u="none" kern="1200" baseline="0" dirty="0">
                <a:solidFill>
                  <a:schemeClr val="tx1"/>
                </a:solidFill>
                <a:effectLst/>
                <a:latin typeface="+mn-lt"/>
                <a:ea typeface="+mn-ea"/>
                <a:cs typeface="+mn-cs"/>
              </a:rPr>
              <a:t>Dedique unos minutos a obtener ideas de los estudiantes y luego diga: "Bien, veamos cómo sus ideas coinciden con los dos finales alternativos que se nos ocurrieron".</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23</a:t>
            </a:fld>
            <a:endParaRPr lang="es-us" dirty="0"/>
          </a:p>
        </p:txBody>
      </p:sp>
    </p:spTree>
    <p:extLst>
      <p:ext uri="{BB962C8B-B14F-4D97-AF65-F5344CB8AC3E}">
        <p14:creationId xmlns:p14="http://schemas.microsoft.com/office/powerpoint/2010/main" val="1669736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Pida a los estudiantes que lean el resultado A de </a:t>
            </a:r>
            <a:r>
              <a:rPr lang="es-us" sz="1200" b="1" i="0" u="none" kern="1200" baseline="0" dirty="0">
                <a:solidFill>
                  <a:schemeClr val="tx1"/>
                </a:solidFill>
                <a:effectLst/>
                <a:latin typeface="+mn-lt"/>
                <a:ea typeface="+mn-ea"/>
                <a:cs typeface="+mn-cs"/>
              </a:rPr>
              <a:t>“</a:t>
            </a:r>
            <a:r>
              <a:rPr lang="es-ES" sz="1200" b="1" dirty="0"/>
              <a:t>clima tormentoso</a:t>
            </a:r>
            <a:r>
              <a:rPr lang="es-us" sz="1200" b="1" i="0" u="none" kern="1200" baseline="0" dirty="0">
                <a:solidFill>
                  <a:schemeClr val="tx1"/>
                </a:solidFill>
                <a:effectLst/>
                <a:latin typeface="+mn-lt"/>
                <a:ea typeface="+mn-ea"/>
                <a:cs typeface="+mn-cs"/>
              </a:rPr>
              <a:t>”</a:t>
            </a:r>
            <a:r>
              <a:rPr lang="es-us" sz="1200" b="0" i="0" u="none" kern="1200" baseline="0" dirty="0">
                <a:solidFill>
                  <a:schemeClr val="tx1"/>
                </a:solidFill>
                <a:effectLst/>
                <a:latin typeface="+mn-lt"/>
                <a:ea typeface="+mn-ea"/>
                <a:cs typeface="+mn-cs"/>
              </a:rPr>
              <a:t> (o el instructor lo lee en voz alta).</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 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565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dirty="0"/>
              <a:t>Revele las preguntas para propiciar el debate o use la tabla de facilitación para repasar las habilidades. </a:t>
            </a:r>
          </a:p>
          <a:p>
            <a:pPr algn="l" rtl="0"/>
            <a:r>
              <a:rPr lang="es-us" b="0" i="0" u="none" baseline="0" dirty="0"/>
              <a:t> </a:t>
            </a:r>
          </a:p>
          <a:p>
            <a:pPr algn="l" rtl="0"/>
            <a:r>
              <a:rPr lang="es-us" sz="1200" b="0" i="0" u="none" kern="1200" baseline="0" dirty="0">
                <a:solidFill>
                  <a:schemeClr val="tx1"/>
                </a:solidFill>
                <a:effectLst/>
                <a:latin typeface="+mn-lt"/>
                <a:ea typeface="+mn-ea"/>
                <a:cs typeface="+mn-cs"/>
              </a:rPr>
              <a:t>En el resultado A, Elaine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y </a:t>
            </a:r>
            <a:r>
              <a:rPr lang="es-us" sz="1200" b="0" i="0" u="sng" kern="1200" baseline="0" dirty="0">
                <a:solidFill>
                  <a:schemeClr val="tx1"/>
                </a:solidFill>
                <a:effectLst/>
                <a:latin typeface="+mn-lt"/>
                <a:ea typeface="+mn-ea"/>
                <a:cs typeface="+mn-cs"/>
              </a:rPr>
              <a:t>desarrolló al miembro de su equipo</a:t>
            </a:r>
            <a:r>
              <a:rPr lang="es-us" sz="1200" b="0" i="0" u="none" kern="1200" baseline="0" dirty="0">
                <a:solidFill>
                  <a:schemeClr val="tx1"/>
                </a:solidFill>
                <a:effectLst/>
                <a:latin typeface="+mn-lt"/>
                <a:ea typeface="+mn-ea"/>
                <a:cs typeface="+mn-cs"/>
              </a:rPr>
              <a:t>, Tad, cuando comenzó a </a:t>
            </a:r>
            <a:r>
              <a:rPr lang="es-us" sz="1200" b="0" i="0" u="sng" kern="1200" baseline="0" dirty="0">
                <a:solidFill>
                  <a:schemeClr val="tx1"/>
                </a:solidFill>
                <a:effectLst/>
                <a:latin typeface="+mn-lt"/>
                <a:ea typeface="+mn-ea"/>
                <a:cs typeface="+mn-cs"/>
              </a:rPr>
              <a:t>enseñarle</a:t>
            </a:r>
            <a:r>
              <a:rPr lang="es-us" sz="1200" b="0" i="0" u="none" kern="1200" baseline="0" dirty="0">
                <a:solidFill>
                  <a:schemeClr val="tx1"/>
                </a:solidFill>
                <a:effectLst/>
                <a:latin typeface="+mn-lt"/>
                <a:ea typeface="+mn-ea"/>
                <a:cs typeface="+mn-cs"/>
              </a:rPr>
              <a:t> que el agujero del techo presenta un riesgo de caída y que todos deberían usar protección contra caídas. Filip, por otro lado, </a:t>
            </a:r>
            <a:r>
              <a:rPr lang="es-us" sz="1200" b="0" i="0" u="sng" kern="1200" baseline="0" dirty="0">
                <a:solidFill>
                  <a:schemeClr val="tx1"/>
                </a:solidFill>
                <a:effectLst/>
                <a:latin typeface="+mn-lt"/>
                <a:ea typeface="+mn-ea"/>
                <a:cs typeface="+mn-cs"/>
              </a:rPr>
              <a:t>no lideró con el ejemplo</a:t>
            </a:r>
            <a:r>
              <a:rPr lang="es-us" sz="1200" b="0" i="0" u="none" kern="1200" baseline="0" dirty="0">
                <a:solidFill>
                  <a:schemeClr val="tx1"/>
                </a:solidFill>
                <a:effectLst/>
                <a:latin typeface="+mn-lt"/>
                <a:ea typeface="+mn-ea"/>
                <a:cs typeface="+mn-cs"/>
              </a:rPr>
              <a:t> cuando la interrumpió y dio motivos por los que no tenían que preocuparse por la protección contra caídas.  Socavó la autoridad de Elaine como trabajadora experimentada y envió un mensaje a Tad de que en el futuro no necesita prestar atención a lo que ella le pida hacer por seguridad.  </a:t>
            </a: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341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Pida a los estudiantes que lean el resultado B de </a:t>
            </a:r>
            <a:r>
              <a:rPr lang="es-us" sz="1200" b="1" i="0" u="none" kern="1200" baseline="0" dirty="0">
                <a:solidFill>
                  <a:schemeClr val="tx1"/>
                </a:solidFill>
                <a:effectLst/>
                <a:latin typeface="+mn-lt"/>
                <a:ea typeface="+mn-ea"/>
                <a:cs typeface="+mn-cs"/>
              </a:rPr>
              <a:t>“</a:t>
            </a:r>
            <a:r>
              <a:rPr lang="es-ES" sz="1200" b="1" dirty="0"/>
              <a:t>clima tormentoso</a:t>
            </a:r>
            <a:r>
              <a:rPr lang="es-us" sz="1200" b="1" i="0" u="none" kern="1200" baseline="0" dirty="0">
                <a:solidFill>
                  <a:schemeClr val="tx1"/>
                </a:solidFill>
                <a:effectLst/>
                <a:latin typeface="+mn-lt"/>
                <a:ea typeface="+mn-ea"/>
                <a:cs typeface="+mn-cs"/>
              </a:rPr>
              <a:t>”</a:t>
            </a:r>
            <a:r>
              <a:rPr lang="es-us" sz="1200" b="0" i="0" u="none" kern="1200" baseline="0" dirty="0">
                <a:solidFill>
                  <a:schemeClr val="tx1"/>
                </a:solidFill>
                <a:effectLst/>
                <a:latin typeface="+mn-lt"/>
                <a:ea typeface="+mn-ea"/>
                <a:cs typeface="+mn-cs"/>
              </a:rPr>
              <a:t> (o el instructor lo lee en voz alta).</a:t>
            </a:r>
          </a:p>
          <a:p>
            <a:endParaRPr lang="es-us" dirty="0"/>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065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Revele las preguntas para propiciar el debate o use la tabla de facilitación para repasar las habilidades.</a:t>
            </a:r>
            <a:r>
              <a:rPr lang="es-us" b="0" i="0" u="none" baseline="0" dirty="0">
                <a:effectLst/>
              </a:rPr>
              <a:t> </a:t>
            </a:r>
          </a:p>
          <a:p>
            <a:endParaRPr lang="es-us" sz="1200" kern="1200" dirty="0">
              <a:solidFill>
                <a:schemeClr val="tx1"/>
              </a:solidFill>
              <a:effectLst/>
              <a:latin typeface="+mn-lt"/>
              <a:ea typeface="+mn-ea"/>
              <a:cs typeface="+mn-cs"/>
            </a:endParaRPr>
          </a:p>
          <a:p>
            <a:pPr algn="l" rtl="0"/>
            <a:r>
              <a:rPr lang="es-us" sz="1200" b="0" i="0" u="none" kern="1200" baseline="0" dirty="0">
                <a:solidFill>
                  <a:schemeClr val="tx1"/>
                </a:solidFill>
                <a:effectLst/>
                <a:latin typeface="+mn-lt"/>
                <a:ea typeface="+mn-ea"/>
                <a:cs typeface="+mn-cs"/>
              </a:rPr>
              <a:t>En el resultado B, Elaine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y </a:t>
            </a:r>
            <a:r>
              <a:rPr lang="es-us" sz="1200" b="0" i="0" u="sng" kern="1200" baseline="0" dirty="0">
                <a:solidFill>
                  <a:schemeClr val="tx1"/>
                </a:solidFill>
                <a:effectLst/>
                <a:latin typeface="+mn-lt"/>
                <a:ea typeface="+mn-ea"/>
                <a:cs typeface="+mn-cs"/>
              </a:rPr>
              <a:t>desarrolló al miembro de su equipo</a:t>
            </a:r>
            <a:r>
              <a:rPr lang="es-us" sz="1200" b="0" i="0" u="none" kern="1200" baseline="0" dirty="0">
                <a:solidFill>
                  <a:schemeClr val="tx1"/>
                </a:solidFill>
                <a:effectLst/>
                <a:latin typeface="+mn-lt"/>
                <a:ea typeface="+mn-ea"/>
                <a:cs typeface="+mn-cs"/>
              </a:rPr>
              <a:t>, Tad, cuando comenzó a explicarle que el agujero del techo presenta un riesgo de caída y que todos deberían usar protección contra caídas. Esta vez, Filip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y </a:t>
            </a:r>
            <a:r>
              <a:rPr lang="es-us" sz="1200" b="0" i="0" u="sng" kern="1200" baseline="0" dirty="0">
                <a:solidFill>
                  <a:schemeClr val="tx1"/>
                </a:solidFill>
                <a:effectLst/>
                <a:latin typeface="+mn-lt"/>
                <a:ea typeface="+mn-ea"/>
                <a:cs typeface="+mn-cs"/>
              </a:rPr>
              <a:t>empoderó</a:t>
            </a:r>
            <a:r>
              <a:rPr lang="es-us" sz="1200" b="0" i="0" u="none" kern="1200" baseline="0" dirty="0">
                <a:solidFill>
                  <a:schemeClr val="tx1"/>
                </a:solidFill>
                <a:effectLst/>
                <a:latin typeface="+mn-lt"/>
                <a:ea typeface="+mn-ea"/>
                <a:cs typeface="+mn-cs"/>
              </a:rPr>
              <a:t> a Elaine al darle tiempo para explicarle a Tad el riesgo de caída, a pesar de la tormenta inminente. Filip también </a:t>
            </a:r>
            <a:r>
              <a:rPr lang="es-us" sz="1200" b="0" i="0" u="sng" kern="1200" baseline="0" dirty="0">
                <a:solidFill>
                  <a:schemeClr val="tx1"/>
                </a:solidFill>
                <a:effectLst/>
                <a:latin typeface="+mn-lt"/>
                <a:ea typeface="+mn-ea"/>
                <a:cs typeface="+mn-cs"/>
              </a:rPr>
              <a:t>dio reconocimiento</a:t>
            </a:r>
            <a:r>
              <a:rPr lang="es-us" sz="1200" b="0" i="0" u="none" kern="1200" baseline="0" dirty="0">
                <a:solidFill>
                  <a:schemeClr val="tx1"/>
                </a:solidFill>
                <a:effectLst/>
                <a:latin typeface="+mn-lt"/>
                <a:ea typeface="+mn-ea"/>
                <a:cs typeface="+mn-cs"/>
              </a:rPr>
              <a:t> a Elaine por ser un buen modelo para Tad.  </a:t>
            </a:r>
          </a:p>
          <a:p>
            <a:endParaRPr lang="es-us" sz="1200" b="1" kern="1200" dirty="0">
              <a:solidFill>
                <a:schemeClr val="tx1"/>
              </a:solidFill>
              <a:effectLst/>
              <a:latin typeface="+mn-lt"/>
              <a:ea typeface="+mn-ea"/>
              <a:cs typeface="+mn-cs"/>
            </a:endParaRPr>
          </a:p>
          <a:p>
            <a:pPr algn="l" rtl="0"/>
            <a:r>
              <a:rPr lang="es-us" b="1" i="0" u="none" baseline="0" dirty="0"/>
              <a:t>HAGA CLIC EN EL ÍCONO DEL MENÚ DE ESCENARIOS PARA VOLVER AL MENÚ PRINCIPAL</a:t>
            </a:r>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217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us" b="0" i="0" u="none" baseline="0" dirty="0"/>
              <a:t>El principal momento de liderazgo en seguridad que se ilustra en </a:t>
            </a:r>
            <a:r>
              <a:rPr lang="es-us" b="1" i="0" u="none" baseline="0" dirty="0"/>
              <a:t>"Oh Solar Mio" </a:t>
            </a:r>
            <a:r>
              <a:rPr lang="es-us" sz="1200" b="0" i="0" u="none" kern="1200" baseline="0" dirty="0">
                <a:solidFill>
                  <a:schemeClr val="tx1"/>
                </a:solidFill>
                <a:effectLst/>
                <a:latin typeface="+mn-lt"/>
                <a:ea typeface="+mn-ea"/>
                <a:cs typeface="+mn-cs"/>
              </a:rPr>
              <a:t>es lo que puede suceder cuando la producción y la programación se priorizan sobre la seguridad.</a:t>
            </a:r>
          </a:p>
          <a:p>
            <a:pPr algn="l" rtl="0"/>
            <a:r>
              <a:rPr lang="es-us" b="0" i="0" u="none" baseline="0" dirty="0"/>
              <a:t> </a:t>
            </a:r>
            <a:endParaRPr lang="es-us" dirty="0"/>
          </a:p>
          <a:p>
            <a:pPr algn="l" rtl="0"/>
            <a:r>
              <a:rPr lang="es-us" b="0" i="0" u="none" baseline="0" dirty="0"/>
              <a:t>Este escenario muestra un lugar de trabajo comercial; sin embargo, también es relevante para la construcción residencial, ya que asegurarse de que una grúa tenga la carga y la capacidad de elevación correctas para la tarea en cuestión es importante para realizar un trabajo de elevación en muchos tipos diferentes de obras de construcción. En este escenario, verá un edificio independiente de seis pisos con oficinas comerciales en el primer piso y viviendas residenciales en los pisos superiores. La cuadrilla se está preparando para levantar estructuras de montaje para cocheras solares, pero la grúa más grande que habían planeado usar no está disponible. Mientras observan este escenario, imaginen que en vez de levantar estructuras de montaje para cocheras solares los trabajadores deben colocar una viga sobre los cimientos de una construcción residencial con una grúa. </a:t>
            </a:r>
          </a:p>
          <a:p>
            <a:endParaRPr lang="es-us" dirty="0"/>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dirty="0">
                <a:solidFill>
                  <a:schemeClr val="tx1"/>
                </a:solidFill>
                <a:effectLst/>
                <a:latin typeface="+mn-lt"/>
                <a:ea typeface="+mn-ea"/>
                <a:cs typeface="+mn-cs"/>
              </a:rPr>
              <a:t>Recuerden que estos escenarios están concebidos para ilustrar las habilidades clave de liderazgo en seguridad. Concéntrense en cómo un líder de seguridad comunicaría las necesidades de la tarea mientras prioriza la seguridad.</a:t>
            </a:r>
            <a:endParaRPr lang="es-us" dirty="0"/>
          </a:p>
          <a:p>
            <a:endParaRPr lang="es-us" dirty="0"/>
          </a:p>
          <a:p>
            <a:pPr algn="l" rtl="0"/>
            <a:r>
              <a:rPr lang="es-us" b="0" i="1" u="none" baseline="0" dirty="0"/>
              <a:t>El riesgo para la seguridad en este escenario es el uso del </a:t>
            </a:r>
            <a:r>
              <a:rPr lang="es-us" b="1" i="1" u="none" baseline="0" dirty="0"/>
              <a:t>equipo apropiado</a:t>
            </a:r>
            <a:r>
              <a:rPr lang="es-us" b="0" i="1" u="none" baseline="0" dirty="0"/>
              <a:t>.</a:t>
            </a:r>
            <a:endParaRPr lang="es-us" dirty="0"/>
          </a:p>
          <a:p>
            <a:pPr algn="l" rtl="0"/>
            <a:r>
              <a:rPr lang="es-us" b="0" i="0" u="none" baseline="0" dirty="0"/>
              <a:t> </a:t>
            </a:r>
            <a:endParaRPr lang="es-us" dirty="0"/>
          </a:p>
          <a:p>
            <a:pPr algn="l" rtl="0"/>
            <a:r>
              <a:rPr lang="es-us" b="1" i="0" u="none" baseline="0" dirty="0"/>
              <a:t>INFORMACIÓN PARA EL INSTRUCTOR</a:t>
            </a:r>
            <a:r>
              <a:rPr lang="es-us" b="0" i="0" u="none" baseline="0" dirty="0"/>
              <a:t>: esto está diseñado para ilustrar las siguientes habilidades de liderazgo en seguridad: </a:t>
            </a:r>
          </a:p>
          <a:p>
            <a:pPr marL="228600" lvl="0" indent="-228600" algn="l" rtl="0">
              <a:buFont typeface="+mj-lt"/>
              <a:buAutoNum type="arabicPeriod"/>
            </a:pPr>
            <a:r>
              <a:rPr lang="es-us" b="0" i="0" u="none" baseline="0" dirty="0"/>
              <a:t>Liderar con el ejemplo.</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s-us" b="0" i="0" u="none" baseline="0" dirty="0"/>
              <a:t>Involucrar y empoderar a los trabajadores.</a:t>
            </a:r>
          </a:p>
          <a:p>
            <a:pPr marL="228600" lvl="0" indent="-228600" algn="l" rtl="0">
              <a:buFont typeface="+mj-lt"/>
              <a:buAutoNum type="arabicPeriod"/>
            </a:pPr>
            <a:r>
              <a:rPr lang="es-us" b="0" i="0" u="none" baseline="0" dirty="0"/>
              <a:t>Escuchar activamente. </a:t>
            </a:r>
          </a:p>
          <a:p>
            <a:pPr marL="228600" lvl="0" indent="-228600" algn="l" rtl="0">
              <a:buFont typeface="+mj-lt"/>
              <a:buAutoNum type="arabicPeriod"/>
            </a:pPr>
            <a:r>
              <a:rPr lang="es-us" b="0" i="0" u="none" baseline="0" dirty="0"/>
              <a:t>Practicar la comunicación de 3 vías.</a:t>
            </a:r>
          </a:p>
          <a:p>
            <a:pPr marL="228600" lvl="0" indent="-228600" algn="l" rtl="0">
              <a:buFont typeface="+mj-lt"/>
              <a:buAutoNum type="arabicPeriod"/>
            </a:pPr>
            <a:r>
              <a:rPr lang="es-us" b="0" i="0" u="none" baseline="0" dirty="0"/>
              <a:t>Dar reconocimiento a los miembros del equipo por un trabajo bien hecho.</a:t>
            </a:r>
            <a:endParaRPr lang="es-us" dirty="0"/>
          </a:p>
          <a:p>
            <a:pPr marL="0" lvl="0" indent="0" algn="l" rtl="0">
              <a:buFont typeface="+mj-lt"/>
              <a:buNone/>
            </a:pPr>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HAGA CLIC EN EL MODO DE ENSEÑANZA DESEADO</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529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dirty="0"/>
              <a:t>EL VIDEO COMENZARÁ AUTOMÁTICAMENTE</a:t>
            </a:r>
            <a:r>
              <a:rPr lang="es-us" b="0" i="0" u="none" baseline="0" dirty="0"/>
              <a:t> </a:t>
            </a:r>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71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es-us" b="1" i="0" u="none" baseline="0" dirty="0"/>
              <a:t>EL VIDEO COMENZARÁ AUTOMÁTICAMENTE</a:t>
            </a:r>
            <a:r>
              <a:rPr lang="es-us" b="0" i="0" u="none" baseline="0" dirty="0"/>
              <a:t> </a:t>
            </a:r>
            <a:endParaRPr lang="es-us" dirty="0"/>
          </a:p>
          <a:p>
            <a:pPr algn="l" rtl="0">
              <a:defRPr/>
            </a:pPr>
            <a:endParaRPr lang="es-us" dirty="0"/>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3</a:t>
            </a:fld>
            <a:endParaRPr lang="es-us" dirty="0"/>
          </a:p>
        </p:txBody>
      </p:sp>
    </p:spTree>
    <p:extLst>
      <p:ext uri="{BB962C8B-B14F-4D97-AF65-F5344CB8AC3E}">
        <p14:creationId xmlns:p14="http://schemas.microsoft.com/office/powerpoint/2010/main" val="1158683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Revele las preguntas para propiciar el debate o use la tabla de facilitación para repasar las habilidades.</a:t>
            </a:r>
            <a:r>
              <a:rPr lang="es-us" b="0" i="0" u="none" baseline="0" dirty="0">
                <a:effectLst/>
              </a:rPr>
              <a:t> </a:t>
            </a:r>
          </a:p>
          <a:p>
            <a:pPr algn="l" rtl="0"/>
            <a:r>
              <a:rPr lang="es-us" sz="1200" b="0" i="0" u="none" kern="1200" baseline="0" dirty="0">
                <a:solidFill>
                  <a:schemeClr val="tx1"/>
                </a:solidFill>
                <a:effectLst/>
                <a:latin typeface="+mn-lt"/>
                <a:ea typeface="+mn-ea"/>
                <a:cs typeface="+mn-cs"/>
              </a:rPr>
              <a:t> </a:t>
            </a:r>
          </a:p>
          <a:p>
            <a:pPr algn="l" rtl="0"/>
            <a:r>
              <a:rPr lang="es-us" sz="1200" b="0" i="0" u="none" kern="1200" baseline="0" dirty="0">
                <a:solidFill>
                  <a:schemeClr val="tx1"/>
                </a:solidFill>
                <a:effectLst/>
                <a:latin typeface="+mn-lt"/>
                <a:ea typeface="+mn-ea"/>
                <a:cs typeface="+mn-cs"/>
              </a:rPr>
              <a:t>Dedique unos minutos a obtener ideas de los estudiantes y luego diga: "Bien, veamos cómo sus ideas coinciden con los dos finales alternativos que se nos ocurrieron".</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30</a:t>
            </a:fld>
            <a:endParaRPr lang="es-us" dirty="0"/>
          </a:p>
        </p:txBody>
      </p:sp>
    </p:spTree>
    <p:extLst>
      <p:ext uri="{BB962C8B-B14F-4D97-AF65-F5344CB8AC3E}">
        <p14:creationId xmlns:p14="http://schemas.microsoft.com/office/powerpoint/2010/main" val="1894561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dirty="0">
                <a:solidFill>
                  <a:schemeClr val="tx1"/>
                </a:solidFill>
                <a:effectLst/>
                <a:latin typeface="+mn-lt"/>
                <a:ea typeface="+mn-ea"/>
                <a:cs typeface="+mn-cs"/>
              </a:rPr>
              <a:t>E</a:t>
            </a:r>
            <a:r>
              <a:rPr lang="es-us" b="1" i="0" u="none" baseline="0" dirty="0"/>
              <a:t>L VIDEO COMENZARÁ AUTOMÁTICAMENTE</a:t>
            </a:r>
            <a:r>
              <a:rPr lang="es-us" b="0" i="0" u="none" baseline="0" dirty="0"/>
              <a:t> </a:t>
            </a:r>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164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dirty="0"/>
              <a:t>Revele las preguntas para propiciar el debate o use la tabla de facilitación para repasar las habilidades. </a:t>
            </a:r>
          </a:p>
          <a:p>
            <a:pPr algn="l" rtl="0"/>
            <a:r>
              <a:rPr lang="es-us" b="0" i="0" u="none" baseline="0" dirty="0"/>
              <a:t> </a:t>
            </a:r>
          </a:p>
          <a:p>
            <a:pPr algn="l" rtl="0"/>
            <a:r>
              <a:rPr lang="es-us" sz="1200" b="0" i="0" u="none" kern="1200" baseline="0" dirty="0">
                <a:solidFill>
                  <a:schemeClr val="tx1"/>
                </a:solidFill>
                <a:effectLst/>
                <a:latin typeface="+mn-lt"/>
                <a:ea typeface="+mn-ea"/>
                <a:cs typeface="+mn-cs"/>
              </a:rPr>
              <a:t>En el resultado A, Ferris no usó ninguna habilidad de liderazgo en seguridad. No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cuando decidió seguir adelante con el levantamiento, a pesar de que sabía que no tenía el equipo adecuado. No </a:t>
            </a:r>
            <a:r>
              <a:rPr lang="es-us" sz="1200" b="0" i="0" u="sng" kern="1200" baseline="0" dirty="0">
                <a:solidFill>
                  <a:schemeClr val="tx1"/>
                </a:solidFill>
                <a:effectLst/>
                <a:latin typeface="+mn-lt"/>
                <a:ea typeface="+mn-ea"/>
                <a:cs typeface="+mn-cs"/>
              </a:rPr>
              <a:t>involucró a su cuadrilla</a:t>
            </a:r>
            <a:r>
              <a:rPr lang="es-us" sz="1200" b="0" i="0" u="none" kern="1200" baseline="0" dirty="0">
                <a:solidFill>
                  <a:schemeClr val="tx1"/>
                </a:solidFill>
                <a:effectLst/>
                <a:latin typeface="+mn-lt"/>
                <a:ea typeface="+mn-ea"/>
                <a:cs typeface="+mn-cs"/>
              </a:rPr>
              <a:t> en el proceso de toma de decisiones sobre la seguridad y </a:t>
            </a:r>
            <a:r>
              <a:rPr lang="es-us" sz="1200" b="0" i="0" u="sng" kern="1200" baseline="0" dirty="0">
                <a:solidFill>
                  <a:schemeClr val="tx1"/>
                </a:solidFill>
                <a:effectLst/>
                <a:latin typeface="+mn-lt"/>
                <a:ea typeface="+mn-ea"/>
                <a:cs typeface="+mn-cs"/>
              </a:rPr>
              <a:t>tampoco escuchó</a:t>
            </a:r>
            <a:r>
              <a:rPr lang="es-us" sz="1200" b="0" i="0" u="none" kern="1200" baseline="0" dirty="0">
                <a:solidFill>
                  <a:schemeClr val="tx1"/>
                </a:solidFill>
                <a:effectLst/>
                <a:latin typeface="+mn-lt"/>
                <a:ea typeface="+mn-ea"/>
                <a:cs typeface="+mn-cs"/>
              </a:rPr>
              <a:t> a Emily cuando expresó su preocupación. </a:t>
            </a:r>
          </a:p>
          <a:p>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917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dirty="0">
                <a:solidFill>
                  <a:schemeClr val="tx1"/>
                </a:solidFill>
                <a:effectLst/>
                <a:latin typeface="+mn-lt"/>
                <a:ea typeface="+mn-ea"/>
                <a:cs typeface="+mn-cs"/>
              </a:rPr>
              <a:t>E</a:t>
            </a:r>
            <a:r>
              <a:rPr lang="es-us" b="1" i="0" u="none" baseline="0" dirty="0"/>
              <a:t>L VIDEO COMENZARÁ AUTOMÁTICAMENTE</a:t>
            </a:r>
            <a:r>
              <a:rPr lang="es-us" b="0" i="0" u="none" baseline="0" dirty="0"/>
              <a:t> </a:t>
            </a:r>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288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dirty="0"/>
              <a:t>Revele las preguntas para propiciar el debate o use la tabla de facilitación para repasar las habilidades. </a:t>
            </a:r>
          </a:p>
          <a:p>
            <a:pPr algn="l" rtl="0"/>
            <a:r>
              <a:rPr lang="es-us" b="0" i="0" u="none" baseline="0" dirty="0"/>
              <a:t> </a:t>
            </a:r>
          </a:p>
          <a:p>
            <a:pPr algn="l" rtl="0"/>
            <a:r>
              <a:rPr lang="es-us" sz="1200" b="0" i="0" u="none" kern="1200" baseline="0" dirty="0">
                <a:solidFill>
                  <a:schemeClr val="tx1"/>
                </a:solidFill>
                <a:effectLst/>
                <a:latin typeface="+mn-lt"/>
                <a:ea typeface="+mn-ea"/>
                <a:cs typeface="+mn-cs"/>
              </a:rPr>
              <a:t>En el resultado B, Ferris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a:t>
            </a:r>
            <a:r>
              <a:rPr lang="es-us" sz="1200" b="0" i="0" u="sng" kern="1200" baseline="0" dirty="0">
                <a:solidFill>
                  <a:schemeClr val="tx1"/>
                </a:solidFill>
                <a:effectLst/>
                <a:latin typeface="+mn-lt"/>
                <a:ea typeface="+mn-ea"/>
                <a:cs typeface="+mn-cs"/>
              </a:rPr>
              <a:t>escuchó activamente</a:t>
            </a:r>
            <a:r>
              <a:rPr lang="es-us" sz="1200" b="0" i="0" u="none" kern="1200" baseline="0" dirty="0">
                <a:solidFill>
                  <a:schemeClr val="tx1"/>
                </a:solidFill>
                <a:effectLst/>
                <a:latin typeface="+mn-lt"/>
                <a:ea typeface="+mn-ea"/>
                <a:cs typeface="+mn-cs"/>
              </a:rPr>
              <a:t> las preocupaciones de Emily y la </a:t>
            </a:r>
            <a:r>
              <a:rPr lang="es-us" sz="1200" b="0" i="0" u="sng" kern="1200" baseline="0" dirty="0">
                <a:solidFill>
                  <a:schemeClr val="tx1"/>
                </a:solidFill>
                <a:effectLst/>
                <a:latin typeface="+mn-lt"/>
                <a:ea typeface="+mn-ea"/>
                <a:cs typeface="+mn-cs"/>
              </a:rPr>
              <a:t>empoderó</a:t>
            </a:r>
            <a:r>
              <a:rPr lang="es-us" sz="1200" b="0" i="0" u="none" kern="1200" baseline="0" dirty="0">
                <a:solidFill>
                  <a:schemeClr val="tx1"/>
                </a:solidFill>
                <a:effectLst/>
                <a:latin typeface="+mn-lt"/>
                <a:ea typeface="+mn-ea"/>
                <a:cs typeface="+mn-cs"/>
              </a:rPr>
              <a:t> cuando él decidió detener el trabajo hasta que se dispusiera del equipo apropiado. También </a:t>
            </a:r>
            <a:r>
              <a:rPr lang="es-us" sz="1200" b="0" i="0" u="sng" kern="1200" baseline="0" dirty="0">
                <a:solidFill>
                  <a:schemeClr val="tx1"/>
                </a:solidFill>
                <a:effectLst/>
                <a:latin typeface="+mn-lt"/>
                <a:ea typeface="+mn-ea"/>
                <a:cs typeface="+mn-cs"/>
              </a:rPr>
              <a:t>dio reconocimiento</a:t>
            </a:r>
            <a:r>
              <a:rPr lang="es-us" sz="1200" b="0" i="0" u="none" kern="1200" baseline="0" dirty="0">
                <a:solidFill>
                  <a:schemeClr val="tx1"/>
                </a:solidFill>
                <a:effectLst/>
                <a:latin typeface="+mn-lt"/>
                <a:ea typeface="+mn-ea"/>
                <a:cs typeface="+mn-cs"/>
              </a:rPr>
              <a:t> a Emily por tener el coraje de hablar y por ser un miembro valioso del equipo.</a:t>
            </a:r>
          </a:p>
          <a:p>
            <a:endParaRPr lang="es-us" sz="1200" b="1" kern="1200" dirty="0">
              <a:solidFill>
                <a:schemeClr val="tx1"/>
              </a:solidFill>
              <a:effectLst/>
              <a:latin typeface="+mn-lt"/>
              <a:ea typeface="+mn-ea"/>
              <a:cs typeface="+mn-cs"/>
            </a:endParaRPr>
          </a:p>
          <a:p>
            <a:pPr algn="l" rtl="0"/>
            <a:r>
              <a:rPr lang="es-us" b="1" i="0" u="none" baseline="0" dirty="0"/>
              <a:t>HAGA CLIC EN EL ÍCONO DEL MENÚ DE ESCENARIOS PARA VOLVER AL MENÚ PRINCIPAL</a:t>
            </a:r>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139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dirty="0"/>
              <a:t>Remita a los estudiantes a la página 8 de su guía sobre escenarios adicionales.</a:t>
            </a:r>
            <a:endParaRPr lang="es-us" sz="1200" kern="1200" dirty="0">
              <a:solidFill>
                <a:schemeClr val="tx1"/>
              </a:solidFill>
              <a:effectLst/>
              <a:latin typeface="+mn-lt"/>
              <a:ea typeface="+mn-ea"/>
              <a:cs typeface="+mn-cs"/>
            </a:endParaRPr>
          </a:p>
          <a:p>
            <a:endParaRPr lang="es-us" dirty="0"/>
          </a:p>
          <a:p>
            <a:pPr algn="l" rtl="0"/>
            <a:r>
              <a:rPr lang="es-us" sz="1200" b="0" i="0" u="none" kern="1200" baseline="0" dirty="0">
                <a:solidFill>
                  <a:schemeClr val="tx1"/>
                </a:solidFill>
                <a:effectLst/>
                <a:latin typeface="+mn-lt"/>
                <a:ea typeface="+mn-ea"/>
                <a:cs typeface="+mn-cs"/>
              </a:rPr>
              <a:t>Pida a los estudiantes que lean la situación de </a:t>
            </a:r>
            <a:r>
              <a:rPr lang="es-us" sz="1200" b="1" i="0" u="none" kern="1200" baseline="0" dirty="0">
                <a:solidFill>
                  <a:schemeClr val="tx1"/>
                </a:solidFill>
                <a:effectLst/>
                <a:latin typeface="+mn-lt"/>
                <a:ea typeface="+mn-ea"/>
                <a:cs typeface="+mn-cs"/>
              </a:rPr>
              <a:t>"Oh Solar Mio"</a:t>
            </a:r>
            <a:r>
              <a:rPr lang="es-us" sz="1200" b="0" i="0" u="none" kern="1200" baseline="0" dirty="0">
                <a:solidFill>
                  <a:schemeClr val="tx1"/>
                </a:solidFill>
                <a:effectLst/>
                <a:latin typeface="+mn-lt"/>
                <a:ea typeface="+mn-ea"/>
                <a:cs typeface="+mn-cs"/>
              </a:rPr>
              <a:t> (o el instructor la lee en voz alta).</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830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Revele las preguntas para propiciar el debate o use la tabla de facilitación para repasar las habilidades.</a:t>
            </a:r>
            <a:r>
              <a:rPr lang="es-us" b="0" i="0" u="none" baseline="0" dirty="0">
                <a:effectLst/>
              </a:rPr>
              <a:t> </a:t>
            </a:r>
          </a:p>
          <a:p>
            <a:pPr algn="l" rtl="0"/>
            <a:r>
              <a:rPr lang="es-us" sz="1200" b="0" i="0" u="none" kern="1200" baseline="0" dirty="0">
                <a:solidFill>
                  <a:schemeClr val="tx1"/>
                </a:solidFill>
                <a:effectLst/>
                <a:latin typeface="+mn-lt"/>
                <a:ea typeface="+mn-ea"/>
                <a:cs typeface="+mn-cs"/>
              </a:rPr>
              <a:t> </a:t>
            </a:r>
          </a:p>
          <a:p>
            <a:pPr algn="l" rtl="0"/>
            <a:r>
              <a:rPr lang="es-us" sz="1200" b="0" i="0" u="none" kern="1200" baseline="0" dirty="0">
                <a:solidFill>
                  <a:schemeClr val="tx1"/>
                </a:solidFill>
                <a:effectLst/>
                <a:latin typeface="+mn-lt"/>
                <a:ea typeface="+mn-ea"/>
                <a:cs typeface="+mn-cs"/>
              </a:rPr>
              <a:t>Dedique unos minutos a obtener ideas de los estudiantes y luego diga: "Bien, veamos cómo sus ideas coinciden con los dos finales alternativos que se nos ocurrieron".</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36</a:t>
            </a:fld>
            <a:endParaRPr lang="es-us" dirty="0"/>
          </a:p>
        </p:txBody>
      </p:sp>
    </p:spTree>
    <p:extLst>
      <p:ext uri="{BB962C8B-B14F-4D97-AF65-F5344CB8AC3E}">
        <p14:creationId xmlns:p14="http://schemas.microsoft.com/office/powerpoint/2010/main" val="2681849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Pida a los estudiantes que lean el resultado de </a:t>
            </a:r>
            <a:r>
              <a:rPr lang="es-us" sz="1200" b="1" i="0" u="none" kern="1200" baseline="0" dirty="0">
                <a:solidFill>
                  <a:schemeClr val="tx1"/>
                </a:solidFill>
                <a:effectLst/>
                <a:latin typeface="+mn-lt"/>
                <a:ea typeface="+mn-ea"/>
                <a:cs typeface="+mn-cs"/>
              </a:rPr>
              <a:t>"Oh Solar Mio"</a:t>
            </a:r>
            <a:r>
              <a:rPr lang="es-us" sz="1200" b="0" i="0" u="none" kern="1200" baseline="0" dirty="0">
                <a:solidFill>
                  <a:schemeClr val="tx1"/>
                </a:solidFill>
                <a:effectLst/>
                <a:latin typeface="+mn-lt"/>
                <a:ea typeface="+mn-ea"/>
                <a:cs typeface="+mn-cs"/>
              </a:rPr>
              <a:t> (o el instructor lo lee en voz alta).</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 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599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dirty="0"/>
              <a:t>Revele las preguntas para propiciar el debate o use la tabla de facilitación para repasar las habilidades. </a:t>
            </a:r>
          </a:p>
          <a:p>
            <a:pPr algn="l" rtl="0"/>
            <a:r>
              <a:rPr lang="es-us" b="0" i="0" u="none" baseline="0" dirty="0"/>
              <a:t> </a:t>
            </a:r>
          </a:p>
          <a:p>
            <a:pPr algn="l" rtl="0"/>
            <a:r>
              <a:rPr lang="es-us" sz="1200" b="0" i="0" u="none" kern="1200" baseline="0" dirty="0">
                <a:solidFill>
                  <a:schemeClr val="tx1"/>
                </a:solidFill>
                <a:effectLst/>
                <a:latin typeface="+mn-lt"/>
                <a:ea typeface="+mn-ea"/>
                <a:cs typeface="+mn-cs"/>
              </a:rPr>
              <a:t>En el resultado A, Ferris no usó ninguna habilidad de liderazgo en seguridad. No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cuando decidió seguir adelante con el levantamiento, a pesar de que sabía que no tenía el equipo adecuado. No </a:t>
            </a:r>
            <a:r>
              <a:rPr lang="es-us" sz="1200" b="0" i="0" u="sng" kern="1200" baseline="0" dirty="0">
                <a:solidFill>
                  <a:schemeClr val="tx1"/>
                </a:solidFill>
                <a:effectLst/>
                <a:latin typeface="+mn-lt"/>
                <a:ea typeface="+mn-ea"/>
                <a:cs typeface="+mn-cs"/>
              </a:rPr>
              <a:t>involucró a su cuadrilla</a:t>
            </a:r>
            <a:r>
              <a:rPr lang="es-us" sz="1200" b="0" i="0" u="none" kern="1200" baseline="0" dirty="0">
                <a:solidFill>
                  <a:schemeClr val="tx1"/>
                </a:solidFill>
                <a:effectLst/>
                <a:latin typeface="+mn-lt"/>
                <a:ea typeface="+mn-ea"/>
                <a:cs typeface="+mn-cs"/>
              </a:rPr>
              <a:t> en el proceso de toma de decisiones sobre la seguridad y </a:t>
            </a:r>
            <a:r>
              <a:rPr lang="es-us" sz="1200" b="0" i="0" u="sng" kern="1200" baseline="0" dirty="0">
                <a:solidFill>
                  <a:schemeClr val="tx1"/>
                </a:solidFill>
                <a:effectLst/>
                <a:latin typeface="+mn-lt"/>
                <a:ea typeface="+mn-ea"/>
                <a:cs typeface="+mn-cs"/>
              </a:rPr>
              <a:t>tampoco escuchó</a:t>
            </a:r>
            <a:r>
              <a:rPr lang="es-us" sz="1200" b="0" i="0" u="none" kern="1200" baseline="0" dirty="0">
                <a:solidFill>
                  <a:schemeClr val="tx1"/>
                </a:solidFill>
                <a:effectLst/>
                <a:latin typeface="+mn-lt"/>
                <a:ea typeface="+mn-ea"/>
                <a:cs typeface="+mn-cs"/>
              </a:rPr>
              <a:t> a Emily cuando expresó su preocupación. </a:t>
            </a: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5114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Pida a los estudiantes que lean el resultado B de </a:t>
            </a:r>
            <a:r>
              <a:rPr lang="es-us" sz="1200" b="1" i="0" u="none" kern="1200" baseline="0" dirty="0">
                <a:solidFill>
                  <a:schemeClr val="tx1"/>
                </a:solidFill>
                <a:effectLst/>
                <a:latin typeface="+mn-lt"/>
                <a:ea typeface="+mn-ea"/>
                <a:cs typeface="+mn-cs"/>
              </a:rPr>
              <a:t>"Oh Solar Mio"</a:t>
            </a:r>
            <a:r>
              <a:rPr lang="es-us" sz="1200" b="0" i="0" u="none" kern="1200" baseline="0" dirty="0">
                <a:solidFill>
                  <a:schemeClr val="tx1"/>
                </a:solidFill>
                <a:effectLst/>
                <a:latin typeface="+mn-lt"/>
                <a:ea typeface="+mn-ea"/>
                <a:cs typeface="+mn-cs"/>
              </a:rPr>
              <a:t> (o el instructor lo lee en voz alta).</a:t>
            </a:r>
          </a:p>
          <a:p>
            <a:endParaRPr lang="es-us" dirty="0"/>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033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dirty="0">
                <a:solidFill>
                  <a:schemeClr val="tx1"/>
                </a:solidFill>
                <a:effectLst/>
                <a:latin typeface="+mn-lt"/>
                <a:ea typeface="+mn-ea"/>
                <a:cs typeface="+mn-cs"/>
              </a:rPr>
              <a:t>Muestre las preguntas de debate o use la tabla de facilitación para examinar las habilidades.</a:t>
            </a:r>
            <a:r>
              <a:rPr lang="es" b="0" i="0" u="none" baseline="0" dirty="0">
                <a:effectLst/>
              </a:rPr>
              <a:t> </a:t>
            </a:r>
          </a:p>
          <a:p>
            <a:endParaRPr lang="es-us" baseline="0" dirty="0"/>
          </a:p>
          <a:p>
            <a:pPr algn="l" rtl="0"/>
            <a:r>
              <a:rPr lang="es-us" b="1" i="0" u="none" baseline="0" dirty="0"/>
              <a:t>AVANCE DE DIAPOSITIVAS</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pPr/>
              <a:t>4</a:t>
            </a:fld>
            <a:endParaRPr lang="es-us" dirty="0"/>
          </a:p>
        </p:txBody>
      </p:sp>
    </p:spTree>
    <p:extLst>
      <p:ext uri="{BB962C8B-B14F-4D97-AF65-F5344CB8AC3E}">
        <p14:creationId xmlns:p14="http://schemas.microsoft.com/office/powerpoint/2010/main" val="327949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Revele las preguntas para propiciar el debate o use la tabla de facilitación para repasar las habilidades.</a:t>
            </a:r>
            <a:r>
              <a:rPr lang="es-us" b="0" i="0" u="none" baseline="0" dirty="0">
                <a:effectLst/>
              </a:rPr>
              <a:t> </a:t>
            </a:r>
          </a:p>
          <a:p>
            <a:endParaRPr lang="es-us" sz="1200" kern="1200" dirty="0">
              <a:solidFill>
                <a:schemeClr val="tx1"/>
              </a:solidFill>
              <a:effectLst/>
              <a:latin typeface="+mn-lt"/>
              <a:ea typeface="+mn-ea"/>
              <a:cs typeface="+mn-cs"/>
            </a:endParaRPr>
          </a:p>
          <a:p>
            <a:pPr algn="l" rtl="0"/>
            <a:r>
              <a:rPr lang="es-us" sz="1200" b="0" i="0" u="none" kern="1200" baseline="0" dirty="0">
                <a:solidFill>
                  <a:schemeClr val="tx1"/>
                </a:solidFill>
                <a:effectLst/>
                <a:latin typeface="+mn-lt"/>
                <a:ea typeface="+mn-ea"/>
                <a:cs typeface="+mn-cs"/>
              </a:rPr>
              <a:t>En el resultado B, Ferris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a:t>
            </a:r>
            <a:r>
              <a:rPr lang="es-us" sz="1200" b="0" i="0" u="sng" kern="1200" baseline="0" dirty="0">
                <a:solidFill>
                  <a:schemeClr val="tx1"/>
                </a:solidFill>
                <a:effectLst/>
                <a:latin typeface="+mn-lt"/>
                <a:ea typeface="+mn-ea"/>
                <a:cs typeface="+mn-cs"/>
              </a:rPr>
              <a:t>escuchó activamente</a:t>
            </a:r>
            <a:r>
              <a:rPr lang="es-us" sz="1200" b="0" i="0" u="none" kern="1200" baseline="0" dirty="0">
                <a:solidFill>
                  <a:schemeClr val="tx1"/>
                </a:solidFill>
                <a:effectLst/>
                <a:latin typeface="+mn-lt"/>
                <a:ea typeface="+mn-ea"/>
                <a:cs typeface="+mn-cs"/>
              </a:rPr>
              <a:t> las preocupaciones de Emily y la </a:t>
            </a:r>
            <a:r>
              <a:rPr lang="es-us" sz="1200" b="0" i="0" u="sng" kern="1200" baseline="0" dirty="0">
                <a:solidFill>
                  <a:schemeClr val="tx1"/>
                </a:solidFill>
                <a:effectLst/>
                <a:latin typeface="+mn-lt"/>
                <a:ea typeface="+mn-ea"/>
                <a:cs typeface="+mn-cs"/>
              </a:rPr>
              <a:t>empoderó</a:t>
            </a:r>
            <a:r>
              <a:rPr lang="es-us" sz="1200" b="0" i="0" u="none" kern="1200" baseline="0" dirty="0">
                <a:solidFill>
                  <a:schemeClr val="tx1"/>
                </a:solidFill>
                <a:effectLst/>
                <a:latin typeface="+mn-lt"/>
                <a:ea typeface="+mn-ea"/>
                <a:cs typeface="+mn-cs"/>
              </a:rPr>
              <a:t> cuando él decidió detener el trabajo hasta que se dispusiera del equipo apropiado. También </a:t>
            </a:r>
            <a:r>
              <a:rPr lang="es-us" sz="1200" b="0" i="0" u="sng" kern="1200" baseline="0" dirty="0">
                <a:solidFill>
                  <a:schemeClr val="tx1"/>
                </a:solidFill>
                <a:effectLst/>
                <a:latin typeface="+mn-lt"/>
                <a:ea typeface="+mn-ea"/>
                <a:cs typeface="+mn-cs"/>
              </a:rPr>
              <a:t>dio reconocimiento</a:t>
            </a:r>
            <a:r>
              <a:rPr lang="es-us" sz="1200" b="0" i="0" u="none" kern="1200" baseline="0" dirty="0">
                <a:solidFill>
                  <a:schemeClr val="tx1"/>
                </a:solidFill>
                <a:effectLst/>
                <a:latin typeface="+mn-lt"/>
                <a:ea typeface="+mn-ea"/>
                <a:cs typeface="+mn-cs"/>
              </a:rPr>
              <a:t> a Emily por tener el coraje de hablar y por ser un miembro valioso del equipo.</a:t>
            </a:r>
          </a:p>
          <a:p>
            <a:endParaRPr lang="es-us" sz="1200" b="1" kern="1200" dirty="0">
              <a:solidFill>
                <a:schemeClr val="tx1"/>
              </a:solidFill>
              <a:effectLst/>
              <a:latin typeface="+mn-lt"/>
              <a:ea typeface="+mn-ea"/>
              <a:cs typeface="+mn-cs"/>
            </a:endParaRPr>
          </a:p>
          <a:p>
            <a:pPr algn="l" rtl="0"/>
            <a:r>
              <a:rPr lang="es-us" b="1" i="0" u="none" baseline="0" dirty="0"/>
              <a:t>HAGA CLIC EN EL ÍCONO DEL MENÚ DE ESCENARIOS PARA VOLVER AL MENÚ PRINCIPAL</a:t>
            </a:r>
            <a:endParaRPr lang="es-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3728D-F3BB-2641-8A0E-19AC18A3052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s-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44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0" u="none" baseline="0" dirty="0"/>
              <a:t>El principal momento de liderazgo en seguridad que se ilustra en </a:t>
            </a:r>
            <a:r>
              <a:rPr lang="es-us" b="1" i="0" u="none" baseline="0" dirty="0"/>
              <a:t>"</a:t>
            </a:r>
            <a:r>
              <a:rPr lang="es" b="0" i="0" u="none" baseline="0" dirty="0"/>
              <a:t>Hace mucho calor, </a:t>
            </a:r>
            <a:r>
              <a:rPr lang="es-ES" b="0" i="0" u="none" baseline="0" dirty="0"/>
              <a:t>mucho calor, mucho calor, nena</a:t>
            </a:r>
            <a:r>
              <a:rPr lang="es-us" b="1" i="0" u="none" baseline="0" dirty="0"/>
              <a:t>"</a:t>
            </a:r>
            <a:r>
              <a:rPr lang="es-us" b="0" i="0" u="none" baseline="0" dirty="0"/>
              <a:t> es cómo un líder de seguridad se acerca a un miembro del equipo que puede estar enfrentando un riesgo de salud potencialmente grave.  </a:t>
            </a:r>
            <a:endParaRPr lang="es-us" dirty="0"/>
          </a:p>
          <a:p>
            <a:endParaRPr lang="es-us" dirty="0"/>
          </a:p>
          <a:p>
            <a:pPr algn="l" rtl="0"/>
            <a:r>
              <a:rPr lang="es-us" b="0" i="0" u="none" baseline="0" dirty="0"/>
              <a:t>Este escenario de seguridad muestra un lugar de trabajo comercial; sin embargo, también es relevante para la construcción residencial, ya que el agotamiento por calor es un problema de salud grave que puede ocurrir en cualquier tipo de obra de construcción.  En este escenario, verá un edificio independiente de seis pisos en Carolina del Norte con oficinas comerciales en el primer piso y viviendas residenciales en los cinco pisos superiores. Mientras trabaja en la obra, un trabajador experimenta agotamiento por calor y su supervisor le dice que se refresque en el remolque por el resto del día.  Mientras observan este escenario, imaginen que el supervisor envía al trabajador a su auto para refrescarse durante el resto del día en vez de al remolque. </a:t>
            </a:r>
          </a:p>
          <a:p>
            <a:endParaRPr lang="es-us" dirty="0"/>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dirty="0">
                <a:solidFill>
                  <a:schemeClr val="tx1"/>
                </a:solidFill>
                <a:effectLst/>
                <a:latin typeface="+mn-lt"/>
                <a:ea typeface="+mn-ea"/>
                <a:cs typeface="+mn-cs"/>
              </a:rPr>
              <a:t>Recuerden que estos escenarios están concebidos para ilustrar las habilidades clave de liderazgo en seguridad. Concéntrense en cómo un líder de seguridad comunicaría las necesidades de la tarea mientras prioriza la seguridad.</a:t>
            </a:r>
            <a:endParaRPr lang="es-us" dirty="0"/>
          </a:p>
          <a:p>
            <a:endParaRPr lang="es-us" dirty="0"/>
          </a:p>
          <a:p>
            <a:pPr algn="l" rtl="0"/>
            <a:r>
              <a:rPr lang="es-us" b="0" i="1" u="none" baseline="0" dirty="0"/>
              <a:t>El riesgo para la seguridad en este escenario es el </a:t>
            </a:r>
            <a:r>
              <a:rPr lang="es-us" b="1" i="1" u="none" baseline="0" dirty="0"/>
              <a:t>estrés por calor</a:t>
            </a:r>
            <a:r>
              <a:rPr lang="es-us" b="0" i="1" u="none" baseline="0" dirty="0"/>
              <a:t>.</a:t>
            </a:r>
            <a:endParaRPr lang="es-us" dirty="0"/>
          </a:p>
          <a:p>
            <a:pPr algn="l" rtl="0"/>
            <a:r>
              <a:rPr lang="es-us" b="0" i="0" u="none" baseline="0" dirty="0"/>
              <a:t> </a:t>
            </a:r>
            <a:endParaRPr lang="es-us" dirty="0"/>
          </a:p>
          <a:p>
            <a:pPr algn="l" rtl="0"/>
            <a:r>
              <a:rPr lang="es-us" b="1" i="0" u="none" baseline="0" dirty="0"/>
              <a:t>INFORMACIÓN PARA EL INSTRUCTOR</a:t>
            </a:r>
            <a:r>
              <a:rPr lang="es-us" b="0" i="0" u="none" baseline="0" dirty="0"/>
              <a:t>: esto está diseñado para ilustrar las siguientes habilidades de liderazgo en seguridad: </a:t>
            </a:r>
          </a:p>
          <a:p>
            <a:pPr marL="228600" lvl="0" indent="-228600" algn="l" rtl="0">
              <a:buFont typeface="+mj-lt"/>
              <a:buAutoNum type="arabicPeriod"/>
            </a:pPr>
            <a:r>
              <a:rPr lang="es-us" b="0" i="0" u="none" baseline="0" dirty="0"/>
              <a:t>Liderar con el ejemplo.</a:t>
            </a:r>
          </a:p>
          <a:p>
            <a:pPr marL="228600" lvl="0" indent="-228600" algn="l" rtl="0">
              <a:buFont typeface="+mj-lt"/>
              <a:buAutoNum type="arabicPeriod"/>
            </a:pPr>
            <a:r>
              <a:rPr lang="es-us" b="0" i="0" u="none" baseline="0" dirty="0"/>
              <a:t>Practicar la comunicación de 3 vías.</a:t>
            </a:r>
          </a:p>
          <a:p>
            <a:pPr marL="228600" lvl="0" indent="-228600" algn="l" rtl="0">
              <a:buFont typeface="+mj-lt"/>
              <a:buAutoNum type="arabicPeriod"/>
            </a:pPr>
            <a:r>
              <a:rPr lang="es-us" b="0" i="0" u="none" baseline="0" dirty="0"/>
              <a:t>Involucrar y empoderar a los trabajadores.</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HAGA CLIC EN EL MODO DE ENSEÑANZA DESEADO</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41</a:t>
            </a:fld>
            <a:endParaRPr lang="es-us" dirty="0"/>
          </a:p>
        </p:txBody>
      </p:sp>
    </p:spTree>
    <p:extLst>
      <p:ext uri="{BB962C8B-B14F-4D97-AF65-F5344CB8AC3E}">
        <p14:creationId xmlns:p14="http://schemas.microsoft.com/office/powerpoint/2010/main" val="1584858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dirty="0"/>
              <a:t>EL VIDEO COMENZARÁ AUTOMÁTICAMENTE</a:t>
            </a:r>
            <a:r>
              <a:rPr lang="es-us" b="0" i="0" u="none" baseline="0" dirty="0"/>
              <a:t> </a:t>
            </a:r>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42</a:t>
            </a:fld>
            <a:endParaRPr lang="es-us" dirty="0"/>
          </a:p>
        </p:txBody>
      </p:sp>
    </p:spTree>
    <p:extLst>
      <p:ext uri="{BB962C8B-B14F-4D97-AF65-F5344CB8AC3E}">
        <p14:creationId xmlns:p14="http://schemas.microsoft.com/office/powerpoint/2010/main" val="3514421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Revele las preguntas para propiciar el debate o use la tabla de facilitación para repasar las habilidades.</a:t>
            </a:r>
            <a:r>
              <a:rPr lang="es-us" b="0" i="0" u="none" baseline="0" dirty="0">
                <a:effectLst/>
              </a:rPr>
              <a:t> </a:t>
            </a:r>
          </a:p>
          <a:p>
            <a:endParaRPr lang="es-us" baseline="0" dirty="0"/>
          </a:p>
          <a:p>
            <a:pPr algn="l" rtl="0"/>
            <a:r>
              <a:rPr lang="es-us" b="1" i="0" u="none" baseline="0" dirty="0"/>
              <a:t>AVANCE DE DIAPOSITIVAS</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pPr/>
              <a:t>43</a:t>
            </a:fld>
            <a:endParaRPr lang="es-us" dirty="0"/>
          </a:p>
        </p:txBody>
      </p:sp>
    </p:spTree>
    <p:extLst>
      <p:ext uri="{BB962C8B-B14F-4D97-AF65-F5344CB8AC3E}">
        <p14:creationId xmlns:p14="http://schemas.microsoft.com/office/powerpoint/2010/main" val="1529592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dirty="0">
                <a:solidFill>
                  <a:schemeClr val="tx1"/>
                </a:solidFill>
                <a:effectLst/>
                <a:latin typeface="+mn-lt"/>
                <a:ea typeface="+mn-ea"/>
                <a:cs typeface="+mn-cs"/>
              </a:rPr>
              <a:t>E</a:t>
            </a:r>
            <a:r>
              <a:rPr lang="es-us" b="1" i="0" u="none" baseline="0" dirty="0"/>
              <a:t>L VIDEO COMENZARÁ AUTOMÁTICAMENTE</a:t>
            </a:r>
            <a:r>
              <a:rPr lang="es-us" b="0" i="0" u="none" baseline="0" dirty="0"/>
              <a:t> </a:t>
            </a:r>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44</a:t>
            </a:fld>
            <a:endParaRPr lang="es-us" dirty="0"/>
          </a:p>
        </p:txBody>
      </p:sp>
    </p:spTree>
    <p:extLst>
      <p:ext uri="{BB962C8B-B14F-4D97-AF65-F5344CB8AC3E}">
        <p14:creationId xmlns:p14="http://schemas.microsoft.com/office/powerpoint/2010/main" val="3826253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t>Muestre las preguntas de debate o use la tabla de facilitación para examinar las habilidades. </a:t>
            </a:r>
          </a:p>
          <a:p>
            <a:pPr algn="l" rtl="0"/>
            <a:r>
              <a:rPr lang="es" b="0" i="0" u="none" baseline="0" dirty="0"/>
              <a:t> </a:t>
            </a:r>
          </a:p>
          <a:p>
            <a:pPr algn="l" rtl="0"/>
            <a:r>
              <a:rPr lang="es-ES" b="0" i="0" u="none" baseline="0" dirty="0"/>
              <a:t>Marcos</a:t>
            </a:r>
            <a:r>
              <a:rPr lang="es" b="0" i="0" u="none" baseline="0" dirty="0"/>
              <a:t> </a:t>
            </a:r>
            <a:r>
              <a:rPr lang="es" b="0" i="0" u="sng" baseline="0" dirty="0"/>
              <a:t>lideró con el ejemplo</a:t>
            </a:r>
            <a:r>
              <a:rPr lang="es" b="0" i="0" u="none" baseline="0" dirty="0"/>
              <a:t> al poner la seguridad por encima de la productividad cuando le pidió a </a:t>
            </a:r>
            <a:r>
              <a:rPr lang="es-ES" b="0" i="0" u="none" baseline="0" dirty="0"/>
              <a:t>Thomas</a:t>
            </a:r>
            <a:r>
              <a:rPr lang="es" b="0" i="0" u="none" baseline="0" dirty="0"/>
              <a:t> que fuera al remolque y descansara.  Desafortunadamente, </a:t>
            </a:r>
            <a:r>
              <a:rPr lang="es-ES" b="0" i="0" u="none" baseline="0" dirty="0"/>
              <a:t>Marcos</a:t>
            </a:r>
            <a:r>
              <a:rPr lang="es" b="0" i="0" u="none" baseline="0" dirty="0"/>
              <a:t> </a:t>
            </a:r>
            <a:r>
              <a:rPr lang="es" b="0" i="0" u="sng" baseline="0" dirty="0"/>
              <a:t>no practicó la</a:t>
            </a:r>
            <a:r>
              <a:rPr lang="es-ES" b="0" i="0" u="sng" baseline="0" dirty="0"/>
              <a:t>s habilidades de</a:t>
            </a:r>
            <a:r>
              <a:rPr lang="es" b="0" i="0" u="sng" baseline="0" dirty="0"/>
              <a:t> comunicación a tres bandas</a:t>
            </a:r>
            <a:r>
              <a:rPr lang="es" b="0" i="0" u="none" baseline="0" dirty="0"/>
              <a:t>, lo que hizo que </a:t>
            </a:r>
            <a:r>
              <a:rPr lang="es-ES" b="0" i="0" u="none" baseline="0" dirty="0"/>
              <a:t>Thomas</a:t>
            </a:r>
            <a:r>
              <a:rPr lang="es" b="0" i="0" u="none" baseline="0" dirty="0"/>
              <a:t> no entendiera que </a:t>
            </a:r>
            <a:r>
              <a:rPr lang="es-ES" b="0" i="0" u="none" baseline="0" dirty="0"/>
              <a:t>Marcos</a:t>
            </a:r>
            <a:r>
              <a:rPr lang="es" b="0" i="0" u="none" baseline="0" dirty="0"/>
              <a:t> no solo quería que descansara, sino que también dejara de trabajar durante ese día.</a:t>
            </a: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45</a:t>
            </a:fld>
            <a:endParaRPr lang="es-us" dirty="0"/>
          </a:p>
        </p:txBody>
      </p:sp>
    </p:spTree>
    <p:extLst>
      <p:ext uri="{BB962C8B-B14F-4D97-AF65-F5344CB8AC3E}">
        <p14:creationId xmlns:p14="http://schemas.microsoft.com/office/powerpoint/2010/main" val="782417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dirty="0">
                <a:solidFill>
                  <a:schemeClr val="tx1"/>
                </a:solidFill>
                <a:effectLst/>
                <a:latin typeface="+mn-lt"/>
                <a:ea typeface="+mn-ea"/>
                <a:cs typeface="+mn-cs"/>
              </a:rPr>
              <a:t>E</a:t>
            </a:r>
            <a:r>
              <a:rPr lang="es-us" b="1" i="0" u="none" baseline="0" dirty="0"/>
              <a:t>L VIDEO COMENZARÁ AUTOMÁTICAMENTE</a:t>
            </a:r>
            <a:r>
              <a:rPr lang="es-us" b="0" i="0" u="none" baseline="0" dirty="0"/>
              <a:t> </a:t>
            </a:r>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46</a:t>
            </a:fld>
            <a:endParaRPr lang="es-us" dirty="0"/>
          </a:p>
        </p:txBody>
      </p:sp>
    </p:spTree>
    <p:extLst>
      <p:ext uri="{BB962C8B-B14F-4D97-AF65-F5344CB8AC3E}">
        <p14:creationId xmlns:p14="http://schemas.microsoft.com/office/powerpoint/2010/main" val="3237962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t>Muestre las preguntas de debate o use la tabla de facilitación para examinar las habilidades. </a:t>
            </a:r>
          </a:p>
          <a:p>
            <a:pPr algn="l" rtl="0"/>
            <a:r>
              <a:rPr lang="es" b="0" i="0" u="none" baseline="0" dirty="0"/>
              <a:t> </a:t>
            </a:r>
          </a:p>
          <a:p>
            <a:pPr algn="l" rtl="0"/>
            <a:r>
              <a:rPr lang="es" b="0" i="0" u="none" baseline="0" dirty="0"/>
              <a:t>Además de </a:t>
            </a:r>
            <a:r>
              <a:rPr lang="es" b="0" i="0" u="sng" baseline="0" dirty="0"/>
              <a:t>liderar con el ejemplo</a:t>
            </a:r>
            <a:r>
              <a:rPr lang="es" b="0" i="0" u="none" baseline="0" dirty="0"/>
              <a:t> como en el resultado A, </a:t>
            </a:r>
            <a:r>
              <a:rPr lang="es-ES" b="0" i="0" u="none" baseline="0" dirty="0"/>
              <a:t>Marcos</a:t>
            </a:r>
            <a:r>
              <a:rPr lang="es" b="0" i="0" u="none" baseline="0" dirty="0"/>
              <a:t> practicó la </a:t>
            </a:r>
            <a:r>
              <a:rPr lang="es" b="0" i="0" u="sng" baseline="0" dirty="0"/>
              <a:t>comunicación </a:t>
            </a:r>
            <a:r>
              <a:rPr lang="es-ES" b="0" i="0" u="sng" baseline="0" dirty="0"/>
              <a:t>a</a:t>
            </a:r>
            <a:r>
              <a:rPr lang="es" b="0" i="0" u="sng" baseline="0" dirty="0"/>
              <a:t> tres bandas</a:t>
            </a:r>
            <a:r>
              <a:rPr lang="es" b="0" i="0" u="none" baseline="0" dirty="0"/>
              <a:t> con </a:t>
            </a:r>
            <a:r>
              <a:rPr lang="es-ES" b="0" i="0" u="none" baseline="0" dirty="0"/>
              <a:t>Thomas</a:t>
            </a:r>
            <a:r>
              <a:rPr lang="es" b="0" i="0" u="none" baseline="0" dirty="0"/>
              <a:t>.  Esto les permitió a ambos entender y estar de acuerdo en que </a:t>
            </a:r>
            <a:r>
              <a:rPr lang="es-ES" b="0" i="0" u="none" baseline="0" dirty="0"/>
              <a:t>Thomas</a:t>
            </a:r>
            <a:r>
              <a:rPr lang="es" b="0" i="0" u="none" baseline="0" dirty="0"/>
              <a:t> debía ir al remolque donde estaba fresco </a:t>
            </a:r>
            <a:r>
              <a:rPr lang="es-ES" b="0" i="0" u="none" baseline="0" dirty="0"/>
              <a:t>y</a:t>
            </a:r>
            <a:r>
              <a:rPr lang="es" b="0" i="0" u="none" baseline="0" dirty="0"/>
              <a:t> podía beber líquidos y comer un bocadillo, y que no debía volver a trabajar ese día. También </a:t>
            </a:r>
            <a:r>
              <a:rPr lang="es" b="0" i="0" u="sng" baseline="0" dirty="0"/>
              <a:t>lideró con el ejemplo e involucró</a:t>
            </a:r>
            <a:r>
              <a:rPr lang="es" b="0" i="0" u="none" baseline="0" dirty="0"/>
              <a:t> a </a:t>
            </a:r>
            <a:r>
              <a:rPr lang="es-ES" b="0" i="0" u="none" baseline="0" dirty="0"/>
              <a:t>Thomas</a:t>
            </a:r>
            <a:r>
              <a:rPr lang="es" b="0" i="0" u="none" baseline="0" dirty="0"/>
              <a:t> al ofrecerle que uno de los otros trabajadores terminara lo que él había comenzado. Esto hace que </a:t>
            </a:r>
            <a:r>
              <a:rPr lang="es-ES" b="0" i="0" u="none" baseline="0" dirty="0"/>
              <a:t>Thomas</a:t>
            </a:r>
            <a:r>
              <a:rPr lang="es" b="0" i="0" u="none" baseline="0" dirty="0"/>
              <a:t> sepa que se le valora y que puede enfocarse en mejorarse.</a:t>
            </a:r>
          </a:p>
          <a:p>
            <a:endParaRPr lang="es-us" sz="1200" b="1" kern="1200" dirty="0">
              <a:solidFill>
                <a:schemeClr val="tx1"/>
              </a:solidFill>
              <a:effectLst/>
              <a:latin typeface="+mn-lt"/>
              <a:ea typeface="+mn-ea"/>
              <a:cs typeface="+mn-cs"/>
            </a:endParaRPr>
          </a:p>
          <a:p>
            <a:pPr algn="l" rtl="0"/>
            <a:r>
              <a:rPr lang="es-us" b="1" i="0" u="none" baseline="0" dirty="0"/>
              <a:t>HAGA CLIC EN EL ÍCONO DEL MENÚ DE ESCENARIOS PARA VOLVER AL MENÚ PRINCIPAL</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t>47</a:t>
            </a:fld>
            <a:endParaRPr lang="es-us" dirty="0"/>
          </a:p>
        </p:txBody>
      </p:sp>
    </p:spTree>
    <p:extLst>
      <p:ext uri="{BB962C8B-B14F-4D97-AF65-F5344CB8AC3E}">
        <p14:creationId xmlns:p14="http://schemas.microsoft.com/office/powerpoint/2010/main" val="526260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dirty="0"/>
              <a:t>Indique a los estudiantes que consulten la página 19 de la guía del estudiante</a:t>
            </a:r>
            <a:endParaRPr lang="es" sz="1200" kern="1200" dirty="0">
              <a:solidFill>
                <a:schemeClr val="tx1"/>
              </a:solidFill>
              <a:effectLst/>
              <a:latin typeface="+mn-lt"/>
              <a:ea typeface="+mn-ea"/>
              <a:cs typeface="+mn-cs"/>
            </a:endParaRPr>
          </a:p>
          <a:p>
            <a:endParaRPr lang="es" dirty="0"/>
          </a:p>
          <a:p>
            <a:pPr algn="l" rtl="0"/>
            <a:r>
              <a:rPr lang="es" sz="1200" b="0" i="0" u="none" kern="1200" baseline="0" dirty="0">
                <a:solidFill>
                  <a:schemeClr val="tx1"/>
                </a:solidFill>
                <a:effectLst/>
                <a:latin typeface="+mn-lt"/>
                <a:ea typeface="+mn-ea"/>
                <a:cs typeface="+mn-cs"/>
              </a:rPr>
              <a:t>Pídales a los estudiantes que lean la situación de “Hace mucho calor...” (el instructor también la puede leer en voz alta).</a:t>
            </a:r>
          </a:p>
          <a:p>
            <a:pPr algn="l" rtl="0"/>
            <a:r>
              <a:rPr lang="es" sz="1200" b="0" i="0" u="none" kern="1200" baseline="0" dirty="0">
                <a:solidFill>
                  <a:schemeClr val="tx1"/>
                </a:solidFill>
                <a:effectLst/>
                <a:latin typeface="+mn-lt"/>
                <a:ea typeface="+mn-ea"/>
                <a:cs typeface="+mn-cs"/>
              </a:rPr>
              <a:t> </a:t>
            </a:r>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48</a:t>
            </a:fld>
            <a:endParaRPr lang="es-us" dirty="0"/>
          </a:p>
        </p:txBody>
      </p:sp>
    </p:spTree>
    <p:extLst>
      <p:ext uri="{BB962C8B-B14F-4D97-AF65-F5344CB8AC3E}">
        <p14:creationId xmlns:p14="http://schemas.microsoft.com/office/powerpoint/2010/main" val="1167077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dirty="0">
                <a:solidFill>
                  <a:schemeClr val="tx1"/>
                </a:solidFill>
                <a:effectLst/>
                <a:latin typeface="+mn-lt"/>
                <a:ea typeface="+mn-ea"/>
                <a:cs typeface="+mn-cs"/>
              </a:rPr>
              <a:t>Revele las preguntas para propiciar el debate o use la tabla de facilitación para repasar las habilidades.</a:t>
            </a:r>
            <a:r>
              <a:rPr lang="es-us" b="0" i="0" u="none" baseline="0" dirty="0">
                <a:effectLst/>
              </a:rPr>
              <a:t> </a:t>
            </a:r>
          </a:p>
          <a:p>
            <a:endParaRPr lang="es-us" baseline="0" dirty="0"/>
          </a:p>
          <a:p>
            <a:pPr algn="l" rtl="0"/>
            <a:r>
              <a:rPr lang="es-us" b="1" i="0" u="none" baseline="0" dirty="0"/>
              <a:t>AVANCE DE DIAPOSITIVAS</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pPr/>
              <a:t>49</a:t>
            </a:fld>
            <a:endParaRPr lang="es-us" dirty="0"/>
          </a:p>
        </p:txBody>
      </p:sp>
    </p:spTree>
    <p:extLst>
      <p:ext uri="{BB962C8B-B14F-4D97-AF65-F5344CB8AC3E}">
        <p14:creationId xmlns:p14="http://schemas.microsoft.com/office/powerpoint/2010/main" val="333825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dirty="0"/>
              <a:t>EL VIDEO COMENZARÁ AUTOMÁTICAMENTE</a:t>
            </a:r>
            <a:r>
              <a:rPr lang="es-us" b="0" i="0" u="none" baseline="0" dirty="0"/>
              <a:t> </a:t>
            </a:r>
            <a:endParaRPr lang="es-us" dirty="0"/>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5</a:t>
            </a:fld>
            <a:endParaRPr lang="es-us" dirty="0"/>
          </a:p>
        </p:txBody>
      </p:sp>
    </p:spTree>
    <p:extLst>
      <p:ext uri="{BB962C8B-B14F-4D97-AF65-F5344CB8AC3E}">
        <p14:creationId xmlns:p14="http://schemas.microsoft.com/office/powerpoint/2010/main" val="230850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dirty="0">
                <a:solidFill>
                  <a:schemeClr val="tx1"/>
                </a:solidFill>
                <a:effectLst/>
                <a:latin typeface="+mn-lt"/>
                <a:ea typeface="+mn-ea"/>
                <a:cs typeface="+mn-cs"/>
              </a:rPr>
              <a:t>Pídales a los estudiantes que lean el resultado A de “Hace mucho calor...” (el instructor también lo puede leer en voz alta).</a:t>
            </a:r>
          </a:p>
          <a:p>
            <a:pPr algn="l" rtl="0"/>
            <a:r>
              <a:rPr lang="es" sz="1200" b="0" i="0" u="none" kern="1200" baseline="0" dirty="0">
                <a:solidFill>
                  <a:schemeClr val="tx1"/>
                </a:solidFill>
                <a:effectLst/>
                <a:latin typeface="+mn-lt"/>
                <a:ea typeface="+mn-ea"/>
                <a:cs typeface="+mn-cs"/>
              </a:rPr>
              <a:t> </a:t>
            </a:r>
          </a:p>
          <a:p>
            <a:pPr algn="l" rtl="0"/>
            <a:r>
              <a:rPr lang="es-us" sz="1200" b="0" i="0" u="none" kern="1200" baseline="0" dirty="0">
                <a:solidFill>
                  <a:schemeClr val="tx1"/>
                </a:solidFill>
                <a:effectLst/>
                <a:latin typeface="+mn-lt"/>
                <a:ea typeface="+mn-ea"/>
                <a:cs typeface="+mn-cs"/>
              </a:rPr>
              <a:t> </a:t>
            </a:r>
          </a:p>
          <a:p>
            <a:pPr algn="l" rtl="0"/>
            <a:r>
              <a:rPr lang="es-us" sz="1200" b="1" i="0" u="none" kern="1200" baseline="0" dirty="0">
                <a:solidFill>
                  <a:schemeClr val="tx1"/>
                </a:solidFill>
                <a:effectLst/>
                <a:latin typeface="+mn-lt"/>
                <a:ea typeface="+mn-ea"/>
                <a:cs typeface="+mn-cs"/>
              </a:rPr>
              <a:t> 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50</a:t>
            </a:fld>
            <a:endParaRPr lang="es-us" dirty="0"/>
          </a:p>
        </p:txBody>
      </p:sp>
    </p:spTree>
    <p:extLst>
      <p:ext uri="{BB962C8B-B14F-4D97-AF65-F5344CB8AC3E}">
        <p14:creationId xmlns:p14="http://schemas.microsoft.com/office/powerpoint/2010/main" val="2004960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t>Muestre las preguntas de debate o use la tabla de facilitación para examinar las habilidades. </a:t>
            </a:r>
          </a:p>
          <a:p>
            <a:pPr algn="l" rtl="0"/>
            <a:r>
              <a:rPr lang="es" b="0" i="0" u="none" baseline="0" dirty="0"/>
              <a:t> </a:t>
            </a:r>
          </a:p>
          <a:p>
            <a:pPr algn="l" rtl="0"/>
            <a:r>
              <a:rPr lang="es-ES" b="0" i="0" u="none" baseline="0" dirty="0"/>
              <a:t>Marcos</a:t>
            </a:r>
            <a:r>
              <a:rPr lang="es" b="0" i="0" u="none" baseline="0" dirty="0"/>
              <a:t> </a:t>
            </a:r>
            <a:r>
              <a:rPr lang="es" b="0" i="0" u="sng" baseline="0" dirty="0"/>
              <a:t>lideró con el ejemplo</a:t>
            </a:r>
            <a:r>
              <a:rPr lang="es" b="0" i="0" u="none" baseline="0" dirty="0"/>
              <a:t> al poner la seguridad por encima de la productividad cuando le pidió a </a:t>
            </a:r>
            <a:r>
              <a:rPr lang="es-ES" b="0" i="0" u="none" baseline="0" dirty="0"/>
              <a:t>Thomas</a:t>
            </a:r>
            <a:r>
              <a:rPr lang="es" b="0" i="0" u="none" baseline="0" dirty="0"/>
              <a:t> que fuera al remolque y descansara.  Desafortunadamente, </a:t>
            </a:r>
            <a:r>
              <a:rPr lang="es-ES" b="0" i="0" u="none" baseline="0" dirty="0"/>
              <a:t>Marcos</a:t>
            </a:r>
            <a:r>
              <a:rPr lang="es" b="0" i="0" u="none" baseline="0" dirty="0"/>
              <a:t> </a:t>
            </a:r>
            <a:r>
              <a:rPr lang="es" b="0" i="0" u="sng" baseline="0" dirty="0"/>
              <a:t>no practicó la</a:t>
            </a:r>
            <a:r>
              <a:rPr lang="es-ES" b="0" i="0" u="sng" baseline="0" dirty="0"/>
              <a:t>s habilidades de</a:t>
            </a:r>
            <a:r>
              <a:rPr lang="es" b="0" i="0" u="sng" baseline="0" dirty="0"/>
              <a:t> comunicación a tres bandas</a:t>
            </a:r>
            <a:r>
              <a:rPr lang="es" b="0" i="0" u="none" baseline="0" dirty="0"/>
              <a:t>, lo que hizo que </a:t>
            </a:r>
            <a:r>
              <a:rPr lang="es-ES" b="0" i="0" u="none" baseline="0" dirty="0"/>
              <a:t>Thomas</a:t>
            </a:r>
            <a:r>
              <a:rPr lang="es" b="0" i="0" u="none" baseline="0" dirty="0"/>
              <a:t> no entendiera que </a:t>
            </a:r>
            <a:r>
              <a:rPr lang="es-ES" b="0" i="0" u="none" baseline="0" dirty="0"/>
              <a:t>Marcos</a:t>
            </a:r>
            <a:r>
              <a:rPr lang="es" b="0" i="0" u="none" baseline="0" dirty="0"/>
              <a:t> no solo quería que descansara, sino que también dejara de trabajar durante ese día.</a:t>
            </a: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51</a:t>
            </a:fld>
            <a:endParaRPr lang="es-us" dirty="0"/>
          </a:p>
        </p:txBody>
      </p:sp>
    </p:spTree>
    <p:extLst>
      <p:ext uri="{BB962C8B-B14F-4D97-AF65-F5344CB8AC3E}">
        <p14:creationId xmlns:p14="http://schemas.microsoft.com/office/powerpoint/2010/main" val="1335881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dirty="0">
                <a:solidFill>
                  <a:schemeClr val="tx1"/>
                </a:solidFill>
                <a:effectLst/>
                <a:latin typeface="+mn-lt"/>
                <a:ea typeface="+mn-ea"/>
                <a:cs typeface="+mn-cs"/>
              </a:rPr>
              <a:t>Pídales a los estudiantes que lean el resultado B de “Hace mucho calor...” (el instructor también lo puede leer en voz alta).</a:t>
            </a:r>
          </a:p>
          <a:p>
            <a:endParaRPr lang="es-us" dirty="0"/>
          </a:p>
          <a:p>
            <a:pPr algn="l" rtl="0"/>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52</a:t>
            </a:fld>
            <a:endParaRPr lang="es-us" dirty="0"/>
          </a:p>
        </p:txBody>
      </p:sp>
    </p:spTree>
    <p:extLst>
      <p:ext uri="{BB962C8B-B14F-4D97-AF65-F5344CB8AC3E}">
        <p14:creationId xmlns:p14="http://schemas.microsoft.com/office/powerpoint/2010/main" val="1322279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dirty="0">
                <a:solidFill>
                  <a:schemeClr val="tx1"/>
                </a:solidFill>
                <a:effectLst/>
                <a:latin typeface="+mn-lt"/>
                <a:ea typeface="+mn-ea"/>
                <a:cs typeface="+mn-cs"/>
              </a:rPr>
              <a:t>Muestre las preguntas de debate o use la tabla de facilitación para examinar las habilidades.</a:t>
            </a:r>
            <a:r>
              <a:rPr lang="es" b="0" i="0" u="none" baseline="0" dirty="0">
                <a:effectLst/>
              </a:rPr>
              <a:t> </a:t>
            </a:r>
          </a:p>
          <a:p>
            <a:endParaRPr lang="es" sz="1200" kern="1200" dirty="0">
              <a:solidFill>
                <a:schemeClr val="tx1"/>
              </a:solidFill>
              <a:effectLst/>
              <a:latin typeface="+mn-lt"/>
              <a:ea typeface="+mn-ea"/>
              <a:cs typeface="+mn-cs"/>
            </a:endParaRPr>
          </a:p>
          <a:p>
            <a:pPr algn="l" rtl="0"/>
            <a:r>
              <a:rPr lang="es" sz="1200" b="0" i="0" u="none" kern="1200" baseline="0" dirty="0">
                <a:solidFill>
                  <a:schemeClr val="tx1"/>
                </a:solidFill>
                <a:effectLst/>
                <a:latin typeface="+mn-lt"/>
                <a:ea typeface="+mn-ea"/>
                <a:cs typeface="+mn-cs"/>
              </a:rPr>
              <a:t>Además de </a:t>
            </a:r>
            <a:r>
              <a:rPr lang="es" sz="1200" b="0" i="0" u="sng" kern="1200" baseline="0" dirty="0">
                <a:solidFill>
                  <a:schemeClr val="tx1"/>
                </a:solidFill>
                <a:effectLst/>
                <a:latin typeface="+mn-lt"/>
                <a:ea typeface="+mn-ea"/>
                <a:cs typeface="+mn-cs"/>
              </a:rPr>
              <a:t>liderar con el ejemplo</a:t>
            </a:r>
            <a:r>
              <a:rPr lang="es" sz="1200" b="0" i="0" u="none" kern="1200" baseline="0" dirty="0">
                <a:solidFill>
                  <a:schemeClr val="tx1"/>
                </a:solidFill>
                <a:effectLst/>
                <a:latin typeface="+mn-lt"/>
                <a:ea typeface="+mn-ea"/>
                <a:cs typeface="+mn-cs"/>
              </a:rPr>
              <a:t> como en el resultado A, </a:t>
            </a:r>
            <a:r>
              <a:rPr lang="es-ES" sz="1200" b="0" i="0" u="none" kern="1200" baseline="0" dirty="0">
                <a:solidFill>
                  <a:schemeClr val="tx1"/>
                </a:solidFill>
                <a:effectLst/>
                <a:latin typeface="+mn-lt"/>
                <a:ea typeface="+mn-ea"/>
                <a:cs typeface="+mn-cs"/>
              </a:rPr>
              <a:t>Marcos</a:t>
            </a:r>
            <a:r>
              <a:rPr lang="es" sz="1200" b="0" i="0" u="none" kern="1200" baseline="0" dirty="0">
                <a:solidFill>
                  <a:schemeClr val="tx1"/>
                </a:solidFill>
                <a:effectLst/>
                <a:latin typeface="+mn-lt"/>
                <a:ea typeface="+mn-ea"/>
                <a:cs typeface="+mn-cs"/>
              </a:rPr>
              <a:t> practicó la </a:t>
            </a:r>
            <a:r>
              <a:rPr lang="es" sz="1200" b="0" i="0" u="sng" kern="1200" baseline="0" dirty="0">
                <a:solidFill>
                  <a:schemeClr val="tx1"/>
                </a:solidFill>
                <a:effectLst/>
                <a:latin typeface="+mn-lt"/>
                <a:ea typeface="+mn-ea"/>
                <a:cs typeface="+mn-cs"/>
              </a:rPr>
              <a:t>comunicación a tres bandas</a:t>
            </a:r>
            <a:r>
              <a:rPr lang="es" sz="1200" b="0" i="0" u="none" kern="1200" baseline="0" dirty="0">
                <a:solidFill>
                  <a:schemeClr val="tx1"/>
                </a:solidFill>
                <a:effectLst/>
                <a:latin typeface="+mn-lt"/>
                <a:ea typeface="+mn-ea"/>
                <a:cs typeface="+mn-cs"/>
              </a:rPr>
              <a:t> con </a:t>
            </a:r>
            <a:r>
              <a:rPr lang="es-ES" sz="1200" b="0" i="0" u="none" kern="1200" baseline="0" dirty="0">
                <a:solidFill>
                  <a:schemeClr val="tx1"/>
                </a:solidFill>
                <a:effectLst/>
                <a:latin typeface="+mn-lt"/>
                <a:ea typeface="+mn-ea"/>
                <a:cs typeface="+mn-cs"/>
              </a:rPr>
              <a:t>Thomas</a:t>
            </a:r>
            <a:r>
              <a:rPr lang="es" sz="1200" b="0" i="0" u="none" kern="1200" baseline="0" dirty="0">
                <a:solidFill>
                  <a:schemeClr val="tx1"/>
                </a:solidFill>
                <a:effectLst/>
                <a:latin typeface="+mn-lt"/>
                <a:ea typeface="+mn-ea"/>
                <a:cs typeface="+mn-cs"/>
              </a:rPr>
              <a:t>.  Esto les permitió a ambos entender y estar de acuerdo en que </a:t>
            </a:r>
            <a:r>
              <a:rPr lang="es-ES" sz="1200" b="0" i="0" u="none" kern="1200" baseline="0" dirty="0">
                <a:solidFill>
                  <a:schemeClr val="tx1"/>
                </a:solidFill>
                <a:effectLst/>
                <a:latin typeface="+mn-lt"/>
                <a:ea typeface="+mn-ea"/>
                <a:cs typeface="+mn-cs"/>
              </a:rPr>
              <a:t>Thomas</a:t>
            </a:r>
            <a:r>
              <a:rPr lang="es" sz="1200" b="0" i="0" u="none" kern="1200" baseline="0" dirty="0">
                <a:solidFill>
                  <a:schemeClr val="tx1"/>
                </a:solidFill>
                <a:effectLst/>
                <a:latin typeface="+mn-lt"/>
                <a:ea typeface="+mn-ea"/>
                <a:cs typeface="+mn-cs"/>
              </a:rPr>
              <a:t> debía ir al remolque, beber líquidos, comer un bocadillo y no volver a trabajar ese día. También </a:t>
            </a:r>
            <a:r>
              <a:rPr lang="es" sz="1200" b="0" i="0" u="sng" kern="1200" baseline="0" dirty="0">
                <a:solidFill>
                  <a:schemeClr val="tx1"/>
                </a:solidFill>
                <a:effectLst/>
                <a:latin typeface="+mn-lt"/>
                <a:ea typeface="+mn-ea"/>
                <a:cs typeface="+mn-cs"/>
              </a:rPr>
              <a:t>lideró con el ejemplo e involucró</a:t>
            </a:r>
            <a:r>
              <a:rPr lang="es" sz="1200" b="0" i="0" u="none" kern="1200" baseline="0" dirty="0">
                <a:solidFill>
                  <a:schemeClr val="tx1"/>
                </a:solidFill>
                <a:effectLst/>
                <a:latin typeface="+mn-lt"/>
                <a:ea typeface="+mn-ea"/>
                <a:cs typeface="+mn-cs"/>
              </a:rPr>
              <a:t> a </a:t>
            </a:r>
            <a:r>
              <a:rPr lang="es-ES" sz="1200" b="0" i="0" u="none" kern="1200" baseline="0" dirty="0">
                <a:solidFill>
                  <a:schemeClr val="tx1"/>
                </a:solidFill>
                <a:effectLst/>
                <a:latin typeface="+mn-lt"/>
                <a:ea typeface="+mn-ea"/>
                <a:cs typeface="+mn-cs"/>
              </a:rPr>
              <a:t>Thomas</a:t>
            </a:r>
            <a:r>
              <a:rPr lang="es" sz="1200" b="0" i="0" u="none" kern="1200" baseline="0" dirty="0">
                <a:solidFill>
                  <a:schemeClr val="tx1"/>
                </a:solidFill>
                <a:effectLst/>
                <a:latin typeface="+mn-lt"/>
                <a:ea typeface="+mn-ea"/>
                <a:cs typeface="+mn-cs"/>
              </a:rPr>
              <a:t> al ofrecerle que uno de los otros trabajadores terminara lo que él había comenzado. Esto hace que </a:t>
            </a:r>
            <a:r>
              <a:rPr lang="es-ES" sz="1200" b="0" i="0" u="none" kern="1200" baseline="0" dirty="0">
                <a:solidFill>
                  <a:schemeClr val="tx1"/>
                </a:solidFill>
                <a:effectLst/>
                <a:latin typeface="+mn-lt"/>
                <a:ea typeface="+mn-ea"/>
                <a:cs typeface="+mn-cs"/>
              </a:rPr>
              <a:t>Thomas</a:t>
            </a:r>
            <a:r>
              <a:rPr lang="es" sz="1200" b="0" i="0" u="none" kern="1200" baseline="0" dirty="0">
                <a:solidFill>
                  <a:schemeClr val="tx1"/>
                </a:solidFill>
                <a:effectLst/>
                <a:latin typeface="+mn-lt"/>
                <a:ea typeface="+mn-ea"/>
                <a:cs typeface="+mn-cs"/>
              </a:rPr>
              <a:t> sepa que se le valora y que puede enfocarse en mejorar.</a:t>
            </a:r>
            <a:endParaRPr lang="es" sz="1200"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algn="l" rtl="0"/>
            <a:r>
              <a:rPr lang="es-us" b="1" i="0" u="none" baseline="0" dirty="0"/>
              <a:t>HAGA CLIC EN EL ÍCONO DEL MENÚ DE ESCENARIOS PARA VOLVER AL MENÚ PRINCIPAL</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t>53</a:t>
            </a:fld>
            <a:endParaRPr lang="es-us" dirty="0"/>
          </a:p>
        </p:txBody>
      </p:sp>
    </p:spTree>
    <p:extLst>
      <p:ext uri="{BB962C8B-B14F-4D97-AF65-F5344CB8AC3E}">
        <p14:creationId xmlns:p14="http://schemas.microsoft.com/office/powerpoint/2010/main" val="3874653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0" u="none" kern="1200" baseline="0" dirty="0">
                <a:solidFill>
                  <a:schemeClr val="tx1"/>
                </a:solidFill>
                <a:effectLst/>
                <a:latin typeface="+mn-lt"/>
                <a:ea typeface="+mn-ea"/>
                <a:cs typeface="+mn-cs"/>
              </a:rPr>
              <a:t>Esta capacitación fue desarrollada en colaboración por estas organizaciones.</a:t>
            </a:r>
          </a:p>
          <a:p>
            <a:endParaRPr lang="es-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t>54</a:t>
            </a:fld>
            <a:endParaRPr lang="es-us" dirty="0">
              <a:solidFill>
                <a:prstClr val="black"/>
              </a:solidFill>
            </a:endParaRPr>
          </a:p>
        </p:txBody>
      </p:sp>
    </p:spTree>
    <p:extLst>
      <p:ext uri="{BB962C8B-B14F-4D97-AF65-F5344CB8AC3E}">
        <p14:creationId xmlns:p14="http://schemas.microsoft.com/office/powerpoint/2010/main" val="75505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dirty="0">
                <a:solidFill>
                  <a:schemeClr val="tx1"/>
                </a:solidFill>
                <a:effectLst/>
                <a:latin typeface="+mn-lt"/>
                <a:ea typeface="+mn-ea"/>
                <a:cs typeface="+mn-cs"/>
              </a:rPr>
              <a:t>Muestre las preguntas de debate o use la tabla de facilitación para examinar las habilidades.</a:t>
            </a:r>
            <a:endParaRPr lang="es" baseline="0" dirty="0"/>
          </a:p>
          <a:p>
            <a:endParaRPr lang="es" baseline="0" dirty="0"/>
          </a:p>
          <a:p>
            <a:pPr algn="l" rtl="0"/>
            <a:r>
              <a:rPr lang="es-ES" b="0" i="0" u="none" baseline="0" dirty="0"/>
              <a:t>Mauro</a:t>
            </a:r>
            <a:r>
              <a:rPr lang="es" b="0" i="0" u="none" baseline="0" dirty="0"/>
              <a:t> demuestra muy pocas habilidades de liderazgo.   En definitiva, NO lidera con el ejemplo.  NO escucha activamente a Travis, ni lo involucra o empodera para identificar e informar sobre peligros y situaciones inseguras.</a:t>
            </a:r>
          </a:p>
          <a:p>
            <a:endParaRPr lang="es-us" baseline="0" dirty="0"/>
          </a:p>
          <a:p>
            <a:pPr algn="l" rtl="0"/>
            <a:r>
              <a:rPr lang="es-us" b="1" i="0" u="none" baseline="0" dirty="0"/>
              <a:t>AVANCE DE DIAPOSITIVAS</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pPr/>
              <a:t>6</a:t>
            </a:fld>
            <a:endParaRPr lang="es-us" dirty="0"/>
          </a:p>
        </p:txBody>
      </p:sp>
    </p:spTree>
    <p:extLst>
      <p:ext uri="{BB962C8B-B14F-4D97-AF65-F5344CB8AC3E}">
        <p14:creationId xmlns:p14="http://schemas.microsoft.com/office/powerpoint/2010/main" val="32794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1" i="0" u="none" baseline="0" dirty="0"/>
              <a:t>EL VIDEO COMENZARÁ AUTOMÁTICAMENTE</a:t>
            </a:r>
            <a:endParaRPr lang="es-us" dirty="0"/>
          </a:p>
          <a:p>
            <a:endParaRPr lang="es-us" dirty="0"/>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7</a:t>
            </a:fld>
            <a:endParaRPr lang="es-us" dirty="0"/>
          </a:p>
        </p:txBody>
      </p:sp>
    </p:spTree>
    <p:extLst>
      <p:ext uri="{BB962C8B-B14F-4D97-AF65-F5344CB8AC3E}">
        <p14:creationId xmlns:p14="http://schemas.microsoft.com/office/powerpoint/2010/main" val="26525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dirty="0"/>
              <a:t>Muestre las preguntas de debate o use la tabla de facilitación para examinar las habilidades.  </a:t>
            </a:r>
          </a:p>
          <a:p>
            <a:pPr algn="l" rtl="0"/>
            <a:r>
              <a:rPr lang="es" b="0" i="0" u="none" baseline="0" dirty="0"/>
              <a:t> </a:t>
            </a:r>
          </a:p>
          <a:p>
            <a:pPr algn="l" rtl="0"/>
            <a:r>
              <a:rPr lang="es" b="0" i="0" u="none" baseline="0" dirty="0"/>
              <a:t>En el resultado B, </a:t>
            </a:r>
            <a:r>
              <a:rPr lang="es-ES" b="0" i="0" u="none" baseline="0" dirty="0"/>
              <a:t>Mauro</a:t>
            </a:r>
            <a:r>
              <a:rPr lang="es" b="0" i="0" u="none" baseline="0" dirty="0"/>
              <a:t> </a:t>
            </a:r>
            <a:r>
              <a:rPr lang="es" b="0" i="0" u="sng" baseline="0" dirty="0"/>
              <a:t>lidera con el ejemplo</a:t>
            </a:r>
            <a:r>
              <a:rPr lang="es" b="0" i="0" u="none" baseline="0" dirty="0"/>
              <a:t> al bajar la guardia y compartir con su equipo que él también puede ser influenciado negativamente por el orgullo y el ego, lo que puede hacer que tome malas decisiones relacionadas con la seguridad.  </a:t>
            </a:r>
          </a:p>
          <a:p>
            <a:pPr algn="l" rtl="0"/>
            <a:r>
              <a:rPr lang="es" b="0" i="0" u="none" baseline="0" dirty="0"/>
              <a:t> </a:t>
            </a:r>
          </a:p>
          <a:p>
            <a:pPr algn="l" rtl="0"/>
            <a:r>
              <a:rPr lang="es" sz="1200" b="1" i="0" u="none" kern="1200" baseline="0" dirty="0">
                <a:solidFill>
                  <a:schemeClr val="tx1"/>
                </a:solidFill>
                <a:effectLst/>
                <a:latin typeface="+mn-lt"/>
                <a:ea typeface="+mn-ea"/>
                <a:cs typeface="+mn-cs"/>
              </a:rPr>
              <a:t>PREGÚNTELE A LA CLASE: </a:t>
            </a:r>
            <a:endParaRPr lang="es" sz="1200" kern="1200" dirty="0">
              <a:solidFill>
                <a:schemeClr val="tx1"/>
              </a:solidFill>
              <a:effectLst/>
              <a:latin typeface="+mn-lt"/>
              <a:ea typeface="+mn-ea"/>
              <a:cs typeface="+mn-cs"/>
            </a:endParaRPr>
          </a:p>
          <a:p>
            <a:pPr algn="l" rtl="0"/>
            <a:r>
              <a:rPr lang="es" sz="1200" b="1" i="0" u="none" kern="1200" baseline="0" dirty="0">
                <a:solidFill>
                  <a:schemeClr val="tx1"/>
                </a:solidFill>
                <a:effectLst/>
                <a:latin typeface="+mn-lt"/>
                <a:ea typeface="+mn-ea"/>
                <a:cs typeface="+mn-cs"/>
              </a:rPr>
              <a:t>AL PENSAR EN LA DEFINICIÓN DE LÍDER DE SEGURIDAD, ¿QUÉ ESTÁ DEMOSTRANDO MAURO AQUÍ? (valor)</a:t>
            </a:r>
            <a:r>
              <a:rPr lang="es" sz="1200" b="0" i="0" u="none" kern="1200" baseline="0" dirty="0">
                <a:solidFill>
                  <a:schemeClr val="tx1"/>
                </a:solidFill>
                <a:effectLst/>
                <a:latin typeface="+mn-lt"/>
                <a:ea typeface="+mn-ea"/>
                <a:cs typeface="+mn-cs"/>
              </a:rPr>
              <a:t> </a:t>
            </a:r>
          </a:p>
          <a:p>
            <a:pPr algn="l" rtl="0"/>
            <a:r>
              <a:rPr lang="es" sz="1200" b="0" i="0" u="none" kern="1200" baseline="0" dirty="0">
                <a:solidFill>
                  <a:schemeClr val="tx1"/>
                </a:solidFill>
                <a:effectLst/>
                <a:latin typeface="+mn-lt"/>
                <a:ea typeface="+mn-ea"/>
                <a:cs typeface="+mn-cs"/>
              </a:rPr>
              <a:t> </a:t>
            </a:r>
            <a:r>
              <a:rPr lang="es" b="0" i="0" u="none" baseline="0" dirty="0"/>
              <a:t> </a:t>
            </a:r>
          </a:p>
          <a:p>
            <a:pPr algn="l" rtl="0"/>
            <a:r>
              <a:rPr lang="es" b="0" i="0" u="sng" baseline="0" dirty="0"/>
              <a:t>Reconoce</a:t>
            </a:r>
            <a:r>
              <a:rPr lang="es" b="0" i="0" u="none" baseline="0" dirty="0"/>
              <a:t> a Travis por identificar y tratar de evitar una situación insegura.  Luego, </a:t>
            </a:r>
            <a:r>
              <a:rPr lang="es" b="0" i="0" u="sng" baseline="0" dirty="0"/>
              <a:t>involucra</a:t>
            </a:r>
            <a:r>
              <a:rPr lang="es" b="0" i="0" u="none" baseline="0" dirty="0"/>
              <a:t> a su equipo al iniciar una reunión diaria de seguridad y los empodera al crear la expectativa de que todos deben informar las condiciones peligrosas y los cuasi accidentes. </a:t>
            </a:r>
            <a:r>
              <a:rPr lang="es-ES" b="0" i="0" u="none" baseline="0" dirty="0"/>
              <a:t>Mauro</a:t>
            </a:r>
            <a:r>
              <a:rPr lang="es" b="0" i="0" u="none" baseline="0" dirty="0"/>
              <a:t> promete que en el futuro </a:t>
            </a:r>
            <a:r>
              <a:rPr lang="es" b="0" i="0" u="sng" baseline="0" dirty="0"/>
              <a:t>escuchará</a:t>
            </a:r>
            <a:r>
              <a:rPr lang="es" b="0" i="0" u="none" baseline="0" dirty="0"/>
              <a:t> activamente sus ideas y comentarios.  </a:t>
            </a:r>
          </a:p>
          <a:p>
            <a:endParaRPr lang="es" baseline="0" dirty="0"/>
          </a:p>
          <a:p>
            <a:pPr algn="l" rtl="0">
              <a:defRPr/>
            </a:pPr>
            <a:r>
              <a:rPr lang="es" b="1" i="0" u="none" baseline="0" dirty="0"/>
              <a:t>HAGA CLIC EN EL ÍCONO DEL MENÚ DE ESCENARIOS </a:t>
            </a:r>
            <a:r>
              <a:rPr lang="es-ES" b="1" i="0" u="none" baseline="0" dirty="0"/>
              <a:t>PARA VOLVER</a:t>
            </a:r>
            <a:r>
              <a:rPr lang="es" b="1" i="0" u="none" baseline="0" dirty="0"/>
              <a:t> AL MENÚ PRINCIPAL</a:t>
            </a:r>
            <a:r>
              <a:rPr lang="es" b="0" i="0" u="none" baseline="0" dirty="0"/>
              <a:t> </a:t>
            </a:r>
            <a:endParaRPr lang="es" b="1" dirty="0"/>
          </a:p>
        </p:txBody>
      </p:sp>
      <p:sp>
        <p:nvSpPr>
          <p:cNvPr id="4" name="Slide Number Placeholder 3"/>
          <p:cNvSpPr>
            <a:spLocks noGrp="1"/>
          </p:cNvSpPr>
          <p:nvPr>
            <p:ph type="sldNum" sz="quarter" idx="10"/>
          </p:nvPr>
        </p:nvSpPr>
        <p:spPr/>
        <p:txBody>
          <a:bodyPr/>
          <a:lstStyle/>
          <a:p>
            <a:pPr algn="l" rtl="0"/>
            <a:fld id="{0513728D-F3BB-2641-8A0E-19AC18A3052C}" type="slidenum">
              <a:rPr/>
              <a:pPr/>
              <a:t>8</a:t>
            </a:fld>
            <a:endParaRPr lang="es-us" dirty="0"/>
          </a:p>
        </p:txBody>
      </p:sp>
    </p:spTree>
    <p:extLst>
      <p:ext uri="{BB962C8B-B14F-4D97-AF65-F5344CB8AC3E}">
        <p14:creationId xmlns:p14="http://schemas.microsoft.com/office/powerpoint/2010/main" val="32794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dirty="0"/>
              <a:t>Indique a los estudiantes que consulten la página 5 de la guía del estudiante</a:t>
            </a:r>
            <a:endParaRPr lang="es" dirty="0"/>
          </a:p>
          <a:p>
            <a:endParaRPr lang="es" sz="1200" kern="1200" dirty="0">
              <a:solidFill>
                <a:schemeClr val="tx1"/>
              </a:solidFill>
              <a:effectLst/>
              <a:latin typeface="+mn-lt"/>
              <a:ea typeface="+mn-ea"/>
              <a:cs typeface="+mn-cs"/>
            </a:endParaRPr>
          </a:p>
          <a:p>
            <a:pPr algn="l" rtl="0"/>
            <a:r>
              <a:rPr lang="es" sz="1200" b="0" i="0" u="none" kern="1200" baseline="0" dirty="0">
                <a:solidFill>
                  <a:schemeClr val="tx1"/>
                </a:solidFill>
                <a:effectLst/>
                <a:latin typeface="+mn-lt"/>
                <a:ea typeface="+mn-ea"/>
                <a:cs typeface="+mn-cs"/>
              </a:rPr>
              <a:t>Lea o pida a los estudiantes que lean la situación dl guion “</a:t>
            </a:r>
            <a:r>
              <a:rPr lang="es-ES" sz="1200" b="0" i="0" u="none" kern="1200" baseline="0" dirty="0">
                <a:solidFill>
                  <a:schemeClr val="tx1"/>
                </a:solidFill>
                <a:effectLst/>
                <a:latin typeface="+mn-lt"/>
                <a:ea typeface="+mn-ea"/>
                <a:cs typeface="+mn-cs"/>
              </a:rPr>
              <a:t>Mauro</a:t>
            </a:r>
            <a:r>
              <a:rPr lang="es" sz="1200" b="0" i="0" u="none" kern="1200" baseline="0" dirty="0">
                <a:solidFill>
                  <a:schemeClr val="tx1"/>
                </a:solidFill>
                <a:effectLst/>
                <a:latin typeface="+mn-lt"/>
                <a:ea typeface="+mn-ea"/>
                <a:cs typeface="+mn-cs"/>
              </a:rPr>
              <a:t> toma un atajo” (el instructor también la puede leer en voz alta).</a:t>
            </a:r>
            <a:r>
              <a:rPr lang="es" b="0" i="0" u="none" baseline="0" dirty="0">
                <a:effectLst/>
              </a:rPr>
              <a:t> </a:t>
            </a:r>
            <a:endParaRPr lang="es" sz="1200" kern="1200" dirty="0">
              <a:solidFill>
                <a:schemeClr val="tx1"/>
              </a:solidFill>
              <a:effectLst/>
              <a:latin typeface="+mn-lt"/>
              <a:ea typeface="+mn-ea"/>
              <a:cs typeface="+mn-cs"/>
            </a:endParaRPr>
          </a:p>
          <a:p>
            <a:endParaRPr lang="es-us" dirty="0"/>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9</a:t>
            </a:fld>
            <a:endParaRPr lang="es-us" dirty="0"/>
          </a:p>
        </p:txBody>
      </p:sp>
    </p:spTree>
    <p:extLst>
      <p:ext uri="{BB962C8B-B14F-4D97-AF65-F5344CB8AC3E}">
        <p14:creationId xmlns:p14="http://schemas.microsoft.com/office/powerpoint/2010/main" val="99419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119E738-CB36-2B49-A2D2-6A03D3D49B65}" type="datetime1">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46785-5D6D-974A-ADF8-9F1100766E9A}" type="datetime1">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75229-F735-BA41-A171-7CEC01051FD5}" type="datetime1">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a:t>Click to edit Master title style</a:t>
            </a:r>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660952"/>
            <a:ext cx="8229600" cy="34652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49BE27-3720-F544-BAB3-E5D288B009DA}" type="datetime1">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DC1FE-3251-EA40-B078-F2112D051FAB}" type="datetime1">
              <a:rPr lang="en-US" smtClean="0"/>
              <a:pPr/>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53534-46AC-F840-9B1F-CDD92C38159F}" type="datetime1">
              <a:rPr lang="en-US" smtClean="0"/>
              <a:pPr/>
              <a:t>6/5/2025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22165A-F091-574B-A6F3-58B417646AC2}" type="datetime1">
              <a:rPr lang="en-US" smtClean="0"/>
              <a:pPr/>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6/5/2025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6/5/2025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pic>
        <p:nvPicPr>
          <p:cNvPr id="10" name="Picture 9"/>
          <p:cNvPicPr>
            <a:picLocks noChangeAspect="1"/>
          </p:cNvPicPr>
          <p:nvPr userDrawn="1"/>
        </p:nvPicPr>
        <p:blipFill rotWithShape="1">
          <a:blip r:embed="rId16">
            <a:extLst>
              <a:ext uri="{28A0092B-C50C-407E-A947-70E740481C1C}">
                <a14:useLocalDpi xmlns:a14="http://schemas.microsoft.com/office/drawing/2010/main" val="0"/>
              </a:ext>
            </a:extLst>
          </a:blip>
          <a:srcRect t="816" b="80244"/>
          <a:stretch/>
        </p:blipFill>
        <p:spPr>
          <a:xfrm>
            <a:off x="0" y="40801"/>
            <a:ext cx="9144000" cy="132664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8.xml"/><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41.xml"/><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9.jpeg"/><Relationship Id="rId7"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A4ab0u5-ERM?feature=oembed" TargetMode="External"/><Relationship Id="rId6" Type="http://schemas.openxmlformats.org/officeDocument/2006/relationships/image" Target="../media/image9.jpeg"/><Relationship Id="rId5" Type="http://schemas.openxmlformats.org/officeDocument/2006/relationships/image" Target="../media/image10.jp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e6UZ-ovObgc?feature=oembed" TargetMode="External"/><Relationship Id="rId6" Type="http://schemas.openxmlformats.org/officeDocument/2006/relationships/image" Target="../media/image9.jpeg"/><Relationship Id="rId5" Type="http://schemas.openxmlformats.org/officeDocument/2006/relationships/image" Target="../media/image10.jpg"/><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e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9.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NznEmw0W7pw?feature=oembed" TargetMode="External"/><Relationship Id="rId6" Type="http://schemas.openxmlformats.org/officeDocument/2006/relationships/image" Target="../media/image9.jpeg"/><Relationship Id="rId5" Type="http://schemas.openxmlformats.org/officeDocument/2006/relationships/image" Target="../media/image10.jpg"/><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0.jpg"/><Relationship Id="rId7"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29.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ddbzW-VBv2s?feature=oembed" TargetMode="External"/><Relationship Id="rId6" Type="http://schemas.openxmlformats.org/officeDocument/2006/relationships/image" Target="../media/image10.jpg"/><Relationship Id="rId5" Type="http://schemas.openxmlformats.org/officeDocument/2006/relationships/slide" Target="slide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GRojonlMNKA?feature=oembed" TargetMode="External"/><Relationship Id="rId6" Type="http://schemas.openxmlformats.org/officeDocument/2006/relationships/image" Target="../media/image9.jpeg"/><Relationship Id="rId5" Type="http://schemas.openxmlformats.org/officeDocument/2006/relationships/image" Target="../media/image10.jp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jpg"/><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xBRDICcvHwc?feature=oembed" TargetMode="External"/><Relationship Id="rId6" Type="http://schemas.openxmlformats.org/officeDocument/2006/relationships/image" Target="../media/image10.jpg"/><Relationship Id="rId5" Type="http://schemas.openxmlformats.org/officeDocument/2006/relationships/slide" Target="slide1.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jpg"/><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NdCUiAV_uEc?feature=oembed" TargetMode="External"/><Relationship Id="rId6" Type="http://schemas.openxmlformats.org/officeDocument/2006/relationships/image" Target="../media/image10.jpg"/><Relationship Id="rId5" Type="http://schemas.openxmlformats.org/officeDocument/2006/relationships/slide" Target="slide1.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0.jpg"/><Relationship Id="rId5" Type="http://schemas.openxmlformats.org/officeDocument/2006/relationships/slide" Target="slide1.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4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4.jpeg"/><Relationship Id="rId7" Type="http://schemas.openxmlformats.org/officeDocument/2006/relationships/slide" Target="slide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j3mBNQU1msc?feature=oembed" TargetMode="External"/><Relationship Id="rId6" Type="http://schemas.openxmlformats.org/officeDocument/2006/relationships/image" Target="../media/image10.jpg"/><Relationship Id="rId5" Type="http://schemas.openxmlformats.org/officeDocument/2006/relationships/slide" Target="slide1.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0.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s9aaIwr1Zsc?feature=oembed" TargetMode="External"/><Relationship Id="rId6" Type="http://schemas.openxmlformats.org/officeDocument/2006/relationships/image" Target="../media/image9.jpeg"/><Relationship Id="rId5" Type="http://schemas.openxmlformats.org/officeDocument/2006/relationships/image" Target="../media/image10.jpg"/><Relationship Id="rId4" Type="http://schemas.openxmlformats.org/officeDocument/2006/relationships/slide" Target="slide1.xml"/></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9GKmKKsWsg8?feature=oembed" TargetMode="External"/><Relationship Id="rId6" Type="http://schemas.openxmlformats.org/officeDocument/2006/relationships/image" Target="../media/image9.jpeg"/><Relationship Id="rId5" Type="http://schemas.openxmlformats.org/officeDocument/2006/relationships/image" Target="../media/image10.jpg"/><Relationship Id="rId4" Type="http://schemas.openxmlformats.org/officeDocument/2006/relationships/slide" Target="slide1.xml"/></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0.jpg"/></Relationships>
</file>

<file path=ppt/slides/_rels/slide4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Pb4QShAKt5E?feature=oembed" TargetMode="External"/><Relationship Id="rId6" Type="http://schemas.openxmlformats.org/officeDocument/2006/relationships/image" Target="../media/image9.jpeg"/><Relationship Id="rId5" Type="http://schemas.openxmlformats.org/officeDocument/2006/relationships/image" Target="../media/image10.jpg"/><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5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hyperlink" Target="http://www.cpwr.com/research/training-and-awareness-programs-from-research-foundations-for-safety-leadership/"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9hTqSvjJtuo?feature=oembed" TargetMode="External"/><Relationship Id="rId6" Type="http://schemas.openxmlformats.org/officeDocument/2006/relationships/image" Target="../media/image9.jpeg"/><Relationship Id="rId5" Type="http://schemas.openxmlformats.org/officeDocument/2006/relationships/image" Target="../media/image10.jp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10584" y="2793288"/>
            <a:ext cx="8387332" cy="2061288"/>
            <a:chOff x="410584" y="2793288"/>
            <a:chExt cx="8387332" cy="2061288"/>
          </a:xfrm>
        </p:grpSpPr>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847" y="2797176"/>
              <a:ext cx="1745819" cy="2053512"/>
            </a:xfrm>
            <a:prstGeom prst="rect">
              <a:avLst/>
            </a:prstGeom>
          </p:spPr>
        </p:pic>
        <p:pic>
          <p:nvPicPr>
            <p:cNvPr id="12" name="Picture 1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5790" y="2797176"/>
              <a:ext cx="1746504" cy="2057399"/>
            </a:xfrm>
            <a:prstGeom prst="rect">
              <a:avLst/>
            </a:prstGeom>
          </p:spPr>
        </p:pic>
        <p:sp>
          <p:nvSpPr>
            <p:cNvPr id="18" name="Rectangle 17"/>
            <p:cNvSpPr/>
            <p:nvPr/>
          </p:nvSpPr>
          <p:spPr>
            <a:xfrm>
              <a:off x="7168615" y="2869327"/>
              <a:ext cx="1369956" cy="320040"/>
            </a:xfrm>
            <a:prstGeom prst="rect">
              <a:avLst/>
            </a:prstGeom>
            <a:solidFill>
              <a:srgbClr val="33BB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960170" y="2835424"/>
              <a:ext cx="1837746" cy="338554"/>
            </a:xfrm>
            <a:prstGeom prst="rect">
              <a:avLst/>
            </a:prstGeom>
          </p:spPr>
          <p:txBody>
            <a:bodyPr wrap="none">
              <a:spAutoFit/>
            </a:bodyPr>
            <a:lstStyle/>
            <a:p>
              <a:pPr algn="ctr"/>
              <a:r>
                <a:rPr lang="es-us" sz="1600" b="1" dirty="0">
                  <a:solidFill>
                    <a:schemeClr val="bg2">
                      <a:lumMod val="10000"/>
                    </a:schemeClr>
                  </a:solidFill>
                </a:rPr>
                <a:t>¡Hace mucho calor!</a:t>
              </a:r>
            </a:p>
          </p:txBody>
        </p:sp>
        <p:sp>
          <p:nvSpPr>
            <p:cNvPr id="20" name="Rectangle 19"/>
            <p:cNvSpPr/>
            <p:nvPr/>
          </p:nvSpPr>
          <p:spPr>
            <a:xfrm>
              <a:off x="4975778" y="2869327"/>
              <a:ext cx="1369956" cy="320040"/>
            </a:xfrm>
            <a:prstGeom prst="rect">
              <a:avLst/>
            </a:prstGeom>
            <a:solidFill>
              <a:srgbClr val="33BB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53295" y="2820035"/>
              <a:ext cx="1435009" cy="369332"/>
            </a:xfrm>
            <a:prstGeom prst="rect">
              <a:avLst/>
            </a:prstGeom>
          </p:spPr>
          <p:txBody>
            <a:bodyPr wrap="none">
              <a:spAutoFit/>
            </a:bodyPr>
            <a:lstStyle/>
            <a:p>
              <a:pPr algn="ctr"/>
              <a:r>
                <a:rPr lang="es-us" b="1" dirty="0">
                  <a:solidFill>
                    <a:srgbClr val="EEECE1">
                      <a:lumMod val="10000"/>
                    </a:srgbClr>
                  </a:solidFill>
                </a:rPr>
                <a:t>Oh Solar </a:t>
              </a:r>
              <a:r>
                <a:rPr lang="es-us" b="1" dirty="0" err="1">
                  <a:solidFill>
                    <a:srgbClr val="EEECE1">
                      <a:lumMod val="10000"/>
                    </a:srgbClr>
                  </a:solidFill>
                </a:rPr>
                <a:t>Mio</a:t>
              </a:r>
              <a:endParaRPr lang="en-US" dirty="0"/>
            </a:p>
          </p:txBody>
        </p:sp>
        <p:grpSp>
          <p:nvGrpSpPr>
            <p:cNvPr id="8" name="Group 7"/>
            <p:cNvGrpSpPr/>
            <p:nvPr/>
          </p:nvGrpSpPr>
          <p:grpSpPr>
            <a:xfrm>
              <a:off x="410584" y="2801064"/>
              <a:ext cx="1883977" cy="2053512"/>
              <a:chOff x="311312" y="2801064"/>
              <a:chExt cx="1883977" cy="2053512"/>
            </a:xfrm>
          </p:grpSpPr>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707" y="2801064"/>
                <a:ext cx="1745819" cy="2053512"/>
              </a:xfrm>
              <a:prstGeom prst="rect">
                <a:avLst/>
              </a:prstGeom>
            </p:spPr>
          </p:pic>
          <p:sp>
            <p:nvSpPr>
              <p:cNvPr id="15" name="Rectangle 14"/>
              <p:cNvSpPr/>
              <p:nvPr/>
            </p:nvSpPr>
            <p:spPr>
              <a:xfrm>
                <a:off x="391707" y="2820035"/>
                <a:ext cx="1745818" cy="369332"/>
              </a:xfrm>
              <a:prstGeom prst="rect">
                <a:avLst/>
              </a:prstGeom>
              <a:solidFill>
                <a:srgbClr val="33BBE3"/>
              </a:solidFill>
            </p:spPr>
            <p:txBody>
              <a:bodyPr wrap="square">
                <a:spAutoFit/>
              </a:bodyPr>
              <a:lstStyle/>
              <a:p>
                <a:pPr algn="ctr"/>
                <a:endParaRPr lang="en-US" b="1" dirty="0"/>
              </a:p>
            </p:txBody>
          </p:sp>
          <p:sp>
            <p:nvSpPr>
              <p:cNvPr id="6" name="Rectangle 5"/>
              <p:cNvSpPr/>
              <p:nvPr/>
            </p:nvSpPr>
            <p:spPr>
              <a:xfrm>
                <a:off x="311312" y="2836654"/>
                <a:ext cx="1883977" cy="323165"/>
              </a:xfrm>
              <a:prstGeom prst="rect">
                <a:avLst/>
              </a:prstGeom>
            </p:spPr>
            <p:txBody>
              <a:bodyPr wrap="none">
                <a:spAutoFit/>
              </a:bodyPr>
              <a:lstStyle/>
              <a:p>
                <a:pPr algn="ctr"/>
                <a:r>
                  <a:rPr lang="en-US" sz="1500" b="1" dirty="0"/>
                  <a:t>Mauro toma un atajo</a:t>
                </a:r>
              </a:p>
            </p:txBody>
          </p:sp>
        </p:grpSp>
        <p:pic>
          <p:nvPicPr>
            <p:cNvPr id="3" name="Picture 2"/>
            <p:cNvPicPr>
              <a:picLocks noChangeAspect="1"/>
            </p:cNvPicPr>
            <p:nvPr/>
          </p:nvPicPr>
          <p:blipFill>
            <a:blip r:embed="rId9"/>
            <a:stretch>
              <a:fillRect/>
            </a:stretch>
          </p:blipFill>
          <p:spPr>
            <a:xfrm>
              <a:off x="2716655" y="2793288"/>
              <a:ext cx="1644688" cy="2057400"/>
            </a:xfrm>
            <a:prstGeom prst="rect">
              <a:avLst/>
            </a:prstGeom>
          </p:spPr>
        </p:pic>
        <p:sp>
          <p:nvSpPr>
            <p:cNvPr id="24" name="Rectangle 23"/>
            <p:cNvSpPr/>
            <p:nvPr/>
          </p:nvSpPr>
          <p:spPr>
            <a:xfrm>
              <a:off x="2735579" y="2881590"/>
              <a:ext cx="1618029" cy="246221"/>
            </a:xfrm>
            <a:prstGeom prst="rect">
              <a:avLst/>
            </a:prstGeom>
            <a:solidFill>
              <a:srgbClr val="33BBE3"/>
            </a:solidFill>
          </p:spPr>
          <p:txBody>
            <a:bodyPr wrap="square" lIns="0" tIns="0" rIns="0" bIns="0">
              <a:spAutoFit/>
            </a:bodyPr>
            <a:lstStyle/>
            <a:p>
              <a:pPr algn="ctr"/>
              <a:r>
                <a:rPr lang="en-US" sz="1600" b="1" dirty="0" err="1"/>
                <a:t>Clima</a:t>
              </a:r>
              <a:r>
                <a:rPr lang="en-US" sz="1600" b="1" dirty="0"/>
                <a:t> </a:t>
              </a:r>
              <a:r>
                <a:rPr lang="en-US" sz="1600" b="1" dirty="0" err="1"/>
                <a:t>tormentoso</a:t>
              </a:r>
              <a:endParaRPr lang="en-US" sz="1600" b="1" dirty="0"/>
            </a:p>
          </p:txBody>
        </p:sp>
      </p:grpSp>
    </p:spTree>
    <p:extLst>
      <p:ext uri="{BB962C8B-B14F-4D97-AF65-F5344CB8AC3E}">
        <p14:creationId xmlns:p14="http://schemas.microsoft.com/office/powerpoint/2010/main" val="350458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207" y="3429000"/>
            <a:ext cx="7501132" cy="2169825"/>
          </a:xfrm>
          <a:prstGeom prst="rect">
            <a:avLst/>
          </a:prstGeom>
        </p:spPr>
        <p:txBody>
          <a:bodyPr wrap="square">
            <a:spAutoFit/>
          </a:bodyPr>
          <a:lstStyle/>
          <a:p>
            <a:pPr marL="457200" indent="-457200">
              <a:spcAft>
                <a:spcPts val="1200"/>
              </a:spcAft>
              <a:buFont typeface="+mj-lt"/>
              <a:buAutoNum type="arabicPeriod"/>
            </a:pPr>
            <a:r>
              <a:rPr lang="es" sz="2500" dirty="0"/>
              <a:t>¿Con qué frecuencia se han sentido presionados para realizar un trabajo a costa de la seguridad?  ¿Qué hicieron? </a:t>
            </a:r>
          </a:p>
          <a:p>
            <a:pPr marL="457200" lvl="0" indent="-457200">
              <a:spcAft>
                <a:spcPts val="1200"/>
              </a:spcAft>
              <a:buFont typeface="+mj-lt"/>
              <a:buAutoNum type="arabicPeriod"/>
            </a:pPr>
            <a:r>
              <a:rPr lang="es" sz="2500" dirty="0"/>
              <a:t>Considerando las 5 habilidades de liderazgo, ¿qué piensan que debería hacer </a:t>
            </a:r>
            <a:r>
              <a:rPr lang="es-ES" sz="2500" dirty="0"/>
              <a:t>Mauro</a:t>
            </a:r>
            <a:r>
              <a:rPr lang="es" sz="2500" dirty="0"/>
              <a:t> a continuación? </a:t>
            </a:r>
          </a:p>
        </p:txBody>
      </p:sp>
      <p:pic>
        <p:nvPicPr>
          <p:cNvPr id="29" name="Picture 2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5" name="Group 24"/>
          <p:cNvGrpSpPr/>
          <p:nvPr/>
        </p:nvGrpSpPr>
        <p:grpSpPr>
          <a:xfrm>
            <a:off x="673829" y="1912217"/>
            <a:ext cx="7796342" cy="1066941"/>
            <a:chOff x="1041189" y="1956464"/>
            <a:chExt cx="7796342" cy="1066941"/>
          </a:xfrm>
        </p:grpSpPr>
        <p:sp>
          <p:nvSpPr>
            <p:cNvPr id="30" name="Rounded Rectangle 2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Situación</a:t>
              </a:r>
            </a:p>
          </p:txBody>
        </p:sp>
        <p:pic>
          <p:nvPicPr>
            <p:cNvPr id="31"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32" name="Group 31"/>
          <p:cNvGrpSpPr/>
          <p:nvPr/>
        </p:nvGrpSpPr>
        <p:grpSpPr>
          <a:xfrm>
            <a:off x="60139" y="1434579"/>
            <a:ext cx="248706" cy="253980"/>
            <a:chOff x="141352" y="1464253"/>
            <a:chExt cx="248706" cy="253980"/>
          </a:xfrm>
        </p:grpSpPr>
        <p:sp>
          <p:nvSpPr>
            <p:cNvPr id="33" name="Rounded Rectangle 3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4" name="Group 49"/>
            <p:cNvGrpSpPr/>
            <p:nvPr/>
          </p:nvGrpSpPr>
          <p:grpSpPr>
            <a:xfrm>
              <a:off x="224715" y="1516377"/>
              <a:ext cx="101031" cy="146644"/>
              <a:chOff x="1524000" y="2971799"/>
              <a:chExt cx="838200" cy="1066800"/>
            </a:xfrm>
          </p:grpSpPr>
          <p:sp>
            <p:nvSpPr>
              <p:cNvPr id="35" name="Rectangle 3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6" name="Straight Connector 35"/>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5" name="Rounded Rectangle 44"/>
          <p:cNvSpPr/>
          <p:nvPr/>
        </p:nvSpPr>
        <p:spPr>
          <a:xfrm>
            <a:off x="364545" y="1431297"/>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spTree>
    <p:extLst>
      <p:ext uri="{BB962C8B-B14F-4D97-AF65-F5344CB8AC3E}">
        <p14:creationId xmlns:p14="http://schemas.microsoft.com/office/powerpoint/2010/main" val="341138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10575" y="3010363"/>
            <a:ext cx="7199145" cy="2092881"/>
          </a:xfrm>
          <a:prstGeom prst="rect">
            <a:avLst/>
          </a:prstGeom>
          <a:ln>
            <a:solidFill>
              <a:srgbClr val="5FBAF3"/>
            </a:solidFill>
          </a:ln>
        </p:spPr>
        <p:txBody>
          <a:bodyPr wrap="square">
            <a:spAutoFit/>
          </a:bodyPr>
          <a:lstStyle/>
          <a:p>
            <a:pPr marL="342900" indent="-342900">
              <a:spcAft>
                <a:spcPts val="600"/>
              </a:spcAft>
              <a:buFont typeface="Arial" charset="0"/>
              <a:buChar char="•"/>
            </a:pPr>
            <a:r>
              <a:rPr lang="es" sz="2500" dirty="0"/>
              <a:t>Más tarde, </a:t>
            </a:r>
            <a:r>
              <a:rPr lang="es-ES" sz="2500" dirty="0"/>
              <a:t>Mauro</a:t>
            </a:r>
            <a:r>
              <a:rPr lang="es" sz="2500" dirty="0"/>
              <a:t> le dice a Travis que no comente </a:t>
            </a:r>
            <a:r>
              <a:rPr lang="es-ES" sz="2500" dirty="0"/>
              <a:t>nada</a:t>
            </a:r>
            <a:r>
              <a:rPr lang="es" sz="2500" dirty="0"/>
              <a:t> a nadie sobre el equipo de aparejo dañado y su decisión de usarlo.</a:t>
            </a:r>
          </a:p>
          <a:p>
            <a:pPr marL="342900" indent="-342900">
              <a:spcAft>
                <a:spcPts val="600"/>
              </a:spcAft>
              <a:buFont typeface="Arial" charset="0"/>
              <a:buChar char="•"/>
            </a:pPr>
            <a:r>
              <a:rPr lang="es" sz="2500" dirty="0"/>
              <a:t>A Travis le molesta la petición de </a:t>
            </a:r>
            <a:r>
              <a:rPr lang="es-ES" sz="2500" dirty="0"/>
              <a:t>Mauro</a:t>
            </a:r>
            <a:r>
              <a:rPr lang="es" sz="2500" dirty="0"/>
              <a:t>, pero quiere conservar su empleo.</a:t>
            </a:r>
          </a:p>
        </p:txBody>
      </p:sp>
      <p:sp>
        <p:nvSpPr>
          <p:cNvPr id="16" name="Rectangle 15"/>
          <p:cNvSpPr/>
          <p:nvPr/>
        </p:nvSpPr>
        <p:spPr>
          <a:xfrm>
            <a:off x="438679" y="2088791"/>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A: puntos clave</a:t>
            </a:r>
          </a:p>
        </p:txBody>
      </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7" name="Group 16"/>
          <p:cNvGrpSpPr/>
          <p:nvPr/>
        </p:nvGrpSpPr>
        <p:grpSpPr>
          <a:xfrm>
            <a:off x="60139" y="1434579"/>
            <a:ext cx="248706" cy="253980"/>
            <a:chOff x="141352" y="1464253"/>
            <a:chExt cx="248706" cy="253980"/>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9" name="Group 49"/>
            <p:cNvGrpSpPr/>
            <p:nvPr/>
          </p:nvGrpSpPr>
          <p:grpSpPr>
            <a:xfrm>
              <a:off x="224715" y="1516377"/>
              <a:ext cx="101031" cy="146644"/>
              <a:chOff x="1524000" y="2971799"/>
              <a:chExt cx="838200" cy="1066800"/>
            </a:xfrm>
          </p:grpSpPr>
          <p:sp>
            <p:nvSpPr>
              <p:cNvPr id="21" name="Rectangle 2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2" name="Straight Connector 2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 name="Rounded Rectangle 38"/>
          <p:cNvSpPr/>
          <p:nvPr/>
        </p:nvSpPr>
        <p:spPr>
          <a:xfrm>
            <a:off x="364545" y="1431297"/>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spTree>
    <p:extLst>
      <p:ext uri="{BB962C8B-B14F-4D97-AF65-F5344CB8AC3E}">
        <p14:creationId xmlns:p14="http://schemas.microsoft.com/office/powerpoint/2010/main" val="222915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448258"/>
            <a:ext cx="7372350" cy="1400383"/>
          </a:xfrm>
          <a:prstGeom prst="rect">
            <a:avLst/>
          </a:prstGeom>
        </p:spPr>
        <p:txBody>
          <a:bodyPr wrap="square">
            <a:spAutoFit/>
          </a:bodyPr>
          <a:lstStyle/>
          <a:p>
            <a:pPr marL="457200" indent="-457200">
              <a:spcAft>
                <a:spcPts val="1200"/>
              </a:spcAft>
              <a:buFont typeface="+mj-lt"/>
              <a:buAutoNum type="arabicPeriod"/>
            </a:pPr>
            <a:r>
              <a:rPr lang="es" sz="2500" dirty="0"/>
              <a:t>¿Qué piensa sobre la forma en que </a:t>
            </a:r>
            <a:r>
              <a:rPr lang="es-ES" sz="2500" dirty="0"/>
              <a:t>Mauro</a:t>
            </a:r>
            <a:r>
              <a:rPr lang="es" sz="2500" dirty="0"/>
              <a:t> manejó la situación? </a:t>
            </a:r>
          </a:p>
          <a:p>
            <a:pPr marL="457200" indent="-457200">
              <a:spcAft>
                <a:spcPts val="1200"/>
              </a:spcAft>
              <a:buFont typeface="+mj-lt"/>
              <a:buAutoNum type="arabicPeriod"/>
            </a:pPr>
            <a:r>
              <a:rPr lang="es" sz="2500" dirty="0"/>
              <a:t>¿Qué piensan que debería hacer Travis?</a:t>
            </a:r>
          </a:p>
        </p:txBody>
      </p:sp>
      <p:pic>
        <p:nvPicPr>
          <p:cNvPr id="21" name="Picture 2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9" name="Group 18"/>
          <p:cNvGrpSpPr/>
          <p:nvPr/>
        </p:nvGrpSpPr>
        <p:grpSpPr>
          <a:xfrm>
            <a:off x="673829" y="1912217"/>
            <a:ext cx="7796342" cy="1066941"/>
            <a:chOff x="1041189" y="1956464"/>
            <a:chExt cx="7796342" cy="1066941"/>
          </a:xfrm>
        </p:grpSpPr>
        <p:sp>
          <p:nvSpPr>
            <p:cNvPr id="23" name="Rounded Rectangle 22"/>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A</a:t>
              </a:r>
            </a:p>
          </p:txBody>
        </p:sp>
        <p:pic>
          <p:nvPicPr>
            <p:cNvPr id="24"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47" name="Group 46"/>
          <p:cNvGrpSpPr/>
          <p:nvPr/>
        </p:nvGrpSpPr>
        <p:grpSpPr>
          <a:xfrm>
            <a:off x="60139" y="1434579"/>
            <a:ext cx="248706" cy="253980"/>
            <a:chOff x="141352" y="1464253"/>
            <a:chExt cx="248706" cy="253980"/>
          </a:xfrm>
        </p:grpSpPr>
        <p:sp>
          <p:nvSpPr>
            <p:cNvPr id="48" name="Rounded Rectangle 4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9" name="Group 49"/>
            <p:cNvGrpSpPr/>
            <p:nvPr/>
          </p:nvGrpSpPr>
          <p:grpSpPr>
            <a:xfrm>
              <a:off x="224715" y="1516377"/>
              <a:ext cx="101031" cy="146644"/>
              <a:chOff x="1524000" y="2971799"/>
              <a:chExt cx="838200" cy="1066800"/>
            </a:xfrm>
          </p:grpSpPr>
          <p:sp>
            <p:nvSpPr>
              <p:cNvPr id="50" name="Rectangle 4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1" name="Straight Connector 5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7" name="Rounded Rectangle 56"/>
          <p:cNvSpPr/>
          <p:nvPr/>
        </p:nvSpPr>
        <p:spPr>
          <a:xfrm>
            <a:off x="364545" y="1431297"/>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spTree>
    <p:extLst>
      <p:ext uri="{BB962C8B-B14F-4D97-AF65-F5344CB8AC3E}">
        <p14:creationId xmlns:p14="http://schemas.microsoft.com/office/powerpoint/2010/main" val="241078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267" y="2747527"/>
            <a:ext cx="8138884" cy="3554819"/>
          </a:xfrm>
          <a:prstGeom prst="rect">
            <a:avLst/>
          </a:prstGeom>
          <a:ln>
            <a:solidFill>
              <a:srgbClr val="5FBAF3"/>
            </a:solidFill>
          </a:ln>
        </p:spPr>
        <p:txBody>
          <a:bodyPr wrap="square">
            <a:spAutoFit/>
          </a:bodyPr>
          <a:lstStyle/>
          <a:p>
            <a:pPr marL="342900" indent="-342900">
              <a:buFont typeface="Arial" charset="0"/>
              <a:buChar char="•"/>
            </a:pPr>
            <a:r>
              <a:rPr lang="es-ES" sz="2500" dirty="0"/>
              <a:t>Mauro</a:t>
            </a:r>
            <a:r>
              <a:rPr lang="es" sz="2500" dirty="0"/>
              <a:t> le dice a Travis que tenía razón al cuestionar su decisión.</a:t>
            </a:r>
          </a:p>
          <a:p>
            <a:pPr marL="342900" indent="-342900">
              <a:buFont typeface="Arial" charset="0"/>
              <a:buChar char="•"/>
            </a:pPr>
            <a:r>
              <a:rPr lang="es-ES" sz="2500" dirty="0"/>
              <a:t>Mauro</a:t>
            </a:r>
            <a:r>
              <a:rPr lang="es" sz="2500" dirty="0"/>
              <a:t> llama a detener el trabajo por seguridad, y explica:</a:t>
            </a:r>
          </a:p>
          <a:p>
            <a:pPr marL="800100" lvl="1" indent="-342900">
              <a:buFont typeface="Arial" charset="0"/>
              <a:buChar char="•"/>
            </a:pPr>
            <a:r>
              <a:rPr lang="es" sz="2500" dirty="0"/>
              <a:t>que tendrán reuniones de seguridad diarias para discutir las tareas de cada día,</a:t>
            </a:r>
          </a:p>
          <a:p>
            <a:pPr marL="800100" lvl="1" indent="-342900">
              <a:buFont typeface="Arial" charset="0"/>
              <a:buChar char="•"/>
            </a:pPr>
            <a:r>
              <a:rPr lang="es" sz="2500" dirty="0"/>
              <a:t>que de ahora en adelante preguntará y escuchará lo que los miembros del equipo tengan que decir,</a:t>
            </a:r>
          </a:p>
          <a:p>
            <a:pPr marL="800100" lvl="1" indent="-342900">
              <a:buFont typeface="Arial" charset="0"/>
              <a:buChar char="•"/>
            </a:pPr>
            <a:r>
              <a:rPr lang="es" sz="2500" dirty="0"/>
              <a:t>que espera que su equipo siempre le informe acerca de situaciones inseguras o peligros.</a:t>
            </a:r>
          </a:p>
        </p:txBody>
      </p:sp>
      <p:sp>
        <p:nvSpPr>
          <p:cNvPr id="16" name="Rectangle 15"/>
          <p:cNvSpPr/>
          <p:nvPr/>
        </p:nvSpPr>
        <p:spPr>
          <a:xfrm>
            <a:off x="438679" y="2088791"/>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B: puntos clave</a:t>
            </a:r>
          </a:p>
        </p:txBody>
      </p:sp>
      <p:pic>
        <p:nvPicPr>
          <p:cNvPr id="19" name="Picture 1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7" name="Group 16"/>
          <p:cNvGrpSpPr/>
          <p:nvPr/>
        </p:nvGrpSpPr>
        <p:grpSpPr>
          <a:xfrm>
            <a:off x="60139" y="1434579"/>
            <a:ext cx="248706" cy="253980"/>
            <a:chOff x="141352" y="1464253"/>
            <a:chExt cx="248706" cy="253980"/>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0" name="Group 49"/>
            <p:cNvGrpSpPr/>
            <p:nvPr/>
          </p:nvGrpSpPr>
          <p:grpSpPr>
            <a:xfrm>
              <a:off x="224715" y="1516377"/>
              <a:ext cx="101031" cy="146644"/>
              <a:chOff x="1524000" y="2971799"/>
              <a:chExt cx="838200" cy="1066800"/>
            </a:xfrm>
          </p:grpSpPr>
          <p:sp>
            <p:nvSpPr>
              <p:cNvPr id="21" name="Rectangle 2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2" name="Straight Connector 2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 name="Rounded Rectangle 38"/>
          <p:cNvSpPr/>
          <p:nvPr/>
        </p:nvSpPr>
        <p:spPr>
          <a:xfrm>
            <a:off x="364545" y="1431297"/>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spTree>
    <p:extLst>
      <p:ext uri="{BB962C8B-B14F-4D97-AF65-F5344CB8AC3E}">
        <p14:creationId xmlns:p14="http://schemas.microsoft.com/office/powerpoint/2010/main" val="1436905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438525"/>
            <a:ext cx="7391400" cy="1708160"/>
          </a:xfrm>
          <a:prstGeom prst="rect">
            <a:avLst/>
          </a:prstGeom>
        </p:spPr>
        <p:txBody>
          <a:bodyPr wrap="square">
            <a:spAutoFit/>
          </a:bodyPr>
          <a:lstStyle/>
          <a:p>
            <a:pPr marL="457200" lvl="0" indent="-457200">
              <a:spcAft>
                <a:spcPts val="600"/>
              </a:spcAft>
              <a:buFont typeface="+mj-lt"/>
              <a:buAutoNum type="arabicPeriod"/>
            </a:pPr>
            <a:r>
              <a:rPr lang="es" sz="2500" dirty="0"/>
              <a:t>¿Cómo lo hizo </a:t>
            </a:r>
            <a:r>
              <a:rPr lang="es-ES" sz="2500" dirty="0"/>
              <a:t>Mauro</a:t>
            </a:r>
            <a:r>
              <a:rPr lang="es" sz="2500" dirty="0"/>
              <a:t> esta vez?  </a:t>
            </a:r>
          </a:p>
          <a:p>
            <a:pPr marL="457200" lvl="0" indent="-457200">
              <a:spcAft>
                <a:spcPts val="600"/>
              </a:spcAft>
              <a:buFont typeface="+mj-lt"/>
              <a:buAutoNum type="arabicPeriod"/>
            </a:pPr>
            <a:r>
              <a:rPr lang="es" sz="2500" dirty="0"/>
              <a:t>Describa en qué se diferencian los dos finales en lo que respecta a demostrar habilidades de liderazgo específicas.</a:t>
            </a:r>
          </a:p>
        </p:txBody>
      </p:sp>
      <p:pic>
        <p:nvPicPr>
          <p:cNvPr id="21" name="Picture 2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7" name="Group 16"/>
          <p:cNvGrpSpPr/>
          <p:nvPr/>
        </p:nvGrpSpPr>
        <p:grpSpPr>
          <a:xfrm>
            <a:off x="673829" y="1912217"/>
            <a:ext cx="7796342" cy="1066941"/>
            <a:chOff x="1041189" y="1956464"/>
            <a:chExt cx="7796342" cy="1066941"/>
          </a:xfrm>
        </p:grpSpPr>
        <p:sp>
          <p:nvSpPr>
            <p:cNvPr id="20" name="Rounded Rectangle 1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B</a:t>
              </a:r>
            </a:p>
          </p:txBody>
        </p:sp>
        <p:pic>
          <p:nvPicPr>
            <p:cNvPr id="22"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23" name="Group 22"/>
          <p:cNvGrpSpPr/>
          <p:nvPr/>
        </p:nvGrpSpPr>
        <p:grpSpPr>
          <a:xfrm>
            <a:off x="60139" y="1434579"/>
            <a:ext cx="248706" cy="253980"/>
            <a:chOff x="141352" y="1464253"/>
            <a:chExt cx="248706" cy="253980"/>
          </a:xfrm>
        </p:grpSpPr>
        <p:sp>
          <p:nvSpPr>
            <p:cNvPr id="24" name="Rounded Rectangle 2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5"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8" name="Straight Connector 3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 name="Rounded Rectangle 43"/>
          <p:cNvSpPr/>
          <p:nvPr/>
        </p:nvSpPr>
        <p:spPr>
          <a:xfrm>
            <a:off x="364545" y="1431297"/>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spTree>
    <p:extLst>
      <p:ext uri="{BB962C8B-B14F-4D97-AF65-F5344CB8AC3E}">
        <p14:creationId xmlns:p14="http://schemas.microsoft.com/office/powerpoint/2010/main" val="40423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2577623" y="4569482"/>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dirty="0">
                  <a:ln>
                    <a:noFill/>
                  </a:ln>
                  <a:solidFill>
                    <a:srgbClr val="FF0000"/>
                  </a:solidFill>
                  <a:effectLst/>
                  <a:uLnTx/>
                  <a:uFillTx/>
                  <a:latin typeface="Calibri"/>
                  <a:ea typeface="+mn-ea"/>
                  <a:cs typeface="+mn-cs"/>
                </a:rPr>
                <a:t>VER</a:t>
              </a:r>
              <a:endParaRPr kumimoji="0" lang="es-us" sz="1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54" name="Group 53"/>
          <p:cNvGrpSpPr/>
          <p:nvPr/>
        </p:nvGrpSpPr>
        <p:grpSpPr>
          <a:xfrm>
            <a:off x="5066189" y="4582158"/>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dirty="0">
                  <a:ln>
                    <a:noFill/>
                  </a:ln>
                  <a:solidFill>
                    <a:srgbClr val="FF0000"/>
                  </a:solidFill>
                  <a:effectLst/>
                  <a:uLnTx/>
                  <a:uFillTx/>
                  <a:latin typeface="Calibri"/>
                  <a:ea typeface="+mn-ea"/>
                  <a:cs typeface="+mn-cs"/>
                </a:rPr>
                <a:t>LEER</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 name="Rounded Rectangle 33"/>
          <p:cNvSpPr/>
          <p:nvPr/>
        </p:nvSpPr>
        <p:spPr>
          <a:xfrm>
            <a:off x="877471" y="1796716"/>
            <a:ext cx="7699135" cy="250947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ounded Rectangle 34"/>
          <p:cNvSpPr/>
          <p:nvPr/>
        </p:nvSpPr>
        <p:spPr>
          <a:xfrm>
            <a:off x="766014" y="1767675"/>
            <a:ext cx="7745315" cy="236839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6" name="Table 35"/>
          <p:cNvGraphicFramePr>
            <a:graphicFrameLocks noGrp="1"/>
          </p:cNvGraphicFramePr>
          <p:nvPr>
            <p:extLst>
              <p:ext uri="{D42A27DB-BD31-4B8C-83A1-F6EECF244321}">
                <p14:modId xmlns:p14="http://schemas.microsoft.com/office/powerpoint/2010/main" val="1637897262"/>
              </p:ext>
            </p:extLst>
          </p:nvPr>
        </p:nvGraphicFramePr>
        <p:xfrm>
          <a:off x="2577623" y="2031046"/>
          <a:ext cx="5649785" cy="1950720"/>
        </p:xfrm>
        <a:graphic>
          <a:graphicData uri="http://schemas.openxmlformats.org/drawingml/2006/table">
            <a:tbl>
              <a:tblPr firstRow="1" bandRow="1">
                <a:tableStyleId>{5C22544A-7EE6-4342-B048-85BDC9FD1C3A}</a:tableStyleId>
              </a:tblPr>
              <a:tblGrid>
                <a:gridCol w="1074659">
                  <a:extLst>
                    <a:ext uri="{9D8B030D-6E8A-4147-A177-3AD203B41FA5}">
                      <a16:colId xmlns:a16="http://schemas.microsoft.com/office/drawing/2014/main" val="20000"/>
                    </a:ext>
                  </a:extLst>
                </a:gridCol>
                <a:gridCol w="4575126">
                  <a:extLst>
                    <a:ext uri="{9D8B030D-6E8A-4147-A177-3AD203B41FA5}">
                      <a16:colId xmlns:a16="http://schemas.microsoft.com/office/drawing/2014/main" val="20001"/>
                    </a:ext>
                  </a:extLst>
                </a:gridCol>
              </a:tblGrid>
              <a:tr h="377989">
                <a:tc>
                  <a:txBody>
                    <a:bodyPr/>
                    <a:lstStyle/>
                    <a:p>
                      <a:pPr algn="ctr" rtl="0"/>
                      <a:r>
                        <a:rPr lang="es-us" sz="2000" b="1" i="0" u="none" baseline="0" dirty="0"/>
                        <a:t>Quién</a:t>
                      </a:r>
                      <a:endParaRPr lang="es-us" sz="2000" dirty="0"/>
                    </a:p>
                  </a:txBody>
                  <a:tcPr>
                    <a:solidFill>
                      <a:schemeClr val="tx1">
                        <a:lumMod val="65000"/>
                        <a:lumOff val="35000"/>
                      </a:schemeClr>
                    </a:solidFill>
                  </a:tcPr>
                </a:tc>
                <a:tc>
                  <a:txBody>
                    <a:bodyPr/>
                    <a:lstStyle/>
                    <a:p>
                      <a:pPr algn="ctr" rtl="0"/>
                      <a:r>
                        <a:rPr lang="es-us" sz="2000" b="1" i="0" u="none" kern="1200" baseline="0" dirty="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1600" b="1" i="0" u="none" baseline="0" dirty="0"/>
                        <a:t>Sam</a:t>
                      </a:r>
                    </a:p>
                    <a:p>
                      <a:pPr algn="l" rtl="0"/>
                      <a:r>
                        <a:rPr lang="es-us" sz="1600" b="1" i="0" u="none" baseline="0" dirty="0"/>
                        <a:t>Francis</a:t>
                      </a:r>
                    </a:p>
                    <a:p>
                      <a:pPr algn="l" rtl="0"/>
                      <a:r>
                        <a:rPr lang="es-us" sz="1600" b="1" i="0" u="none" baseline="0" dirty="0"/>
                        <a:t>Evan</a:t>
                      </a:r>
                    </a:p>
                    <a:p>
                      <a:pPr algn="l" rtl="0"/>
                      <a:r>
                        <a:rPr lang="es-us" sz="1600" b="1" i="0" u="none" baseline="0" dirty="0"/>
                        <a:t>Filip</a:t>
                      </a:r>
                    </a:p>
                    <a:p>
                      <a:pPr algn="l" rtl="0"/>
                      <a:r>
                        <a:rPr lang="es-us" sz="1600" b="1" i="0" u="none" baseline="0" dirty="0"/>
                        <a:t>Elaine</a:t>
                      </a:r>
                    </a:p>
                    <a:p>
                      <a:pPr algn="l" rtl="0"/>
                      <a:r>
                        <a:rPr lang="es-us" sz="1600" b="1" i="0" u="none" baseline="0" dirty="0"/>
                        <a:t>Tad</a:t>
                      </a:r>
                    </a:p>
                  </a:txBody>
                  <a:tcPr>
                    <a:solidFill>
                      <a:schemeClr val="bg1"/>
                    </a:solidFill>
                  </a:tcPr>
                </a:tc>
                <a:tc>
                  <a:txBody>
                    <a:bodyPr/>
                    <a:lstStyle/>
                    <a:p>
                      <a:pPr algn="l" rtl="0"/>
                      <a:r>
                        <a:rPr lang="es-us" sz="1600" b="0" i="0" u="none" kern="1200" baseline="0" dirty="0">
                          <a:solidFill>
                            <a:schemeClr val="tx1"/>
                          </a:solidFill>
                          <a:latin typeface="+mn-lt"/>
                          <a:ea typeface="+mn-ea"/>
                          <a:cs typeface="+mn-cs"/>
                        </a:rPr>
                        <a:t>Superintendente de </a:t>
                      </a:r>
                      <a:r>
                        <a:rPr lang="es-us" sz="1600" b="0" i="1" u="none" kern="1200" baseline="0" dirty="0">
                          <a:solidFill>
                            <a:schemeClr val="tx1"/>
                          </a:solidFill>
                          <a:latin typeface="+mn-lt"/>
                          <a:ea typeface="+mn-ea"/>
                          <a:cs typeface="+mn-cs"/>
                        </a:rPr>
                        <a:t>AMB, Inc.</a:t>
                      </a:r>
                    </a:p>
                    <a:p>
                      <a:pPr algn="l" rtl="0"/>
                      <a:r>
                        <a:rPr lang="es-us" sz="1600" b="0" i="0" u="none" kern="1200" baseline="0" dirty="0">
                          <a:solidFill>
                            <a:schemeClr val="tx1"/>
                          </a:solidFill>
                          <a:latin typeface="+mn-lt"/>
                          <a:ea typeface="+mn-ea"/>
                          <a:cs typeface="+mn-cs"/>
                        </a:rPr>
                        <a:t>Capataz de </a:t>
                      </a:r>
                      <a:r>
                        <a:rPr lang="es-us" sz="1600" b="0" i="1" u="none" kern="1200" baseline="0" dirty="0">
                          <a:solidFill>
                            <a:schemeClr val="tx1"/>
                          </a:solidFill>
                          <a:latin typeface="+mn-lt"/>
                          <a:ea typeface="+mn-ea"/>
                          <a:cs typeface="+mn-cs"/>
                        </a:rPr>
                        <a:t>Aiden’s Carpentry</a:t>
                      </a:r>
                    </a:p>
                    <a:p>
                      <a:pPr algn="l" rtl="0"/>
                      <a:r>
                        <a:rPr lang="es-us" sz="1600" b="0" i="0" u="none" kern="1200" baseline="0" dirty="0">
                          <a:solidFill>
                            <a:schemeClr val="tx1"/>
                          </a:solidFill>
                          <a:latin typeface="+mn-lt"/>
                          <a:ea typeface="+mn-ea"/>
                          <a:cs typeface="+mn-cs"/>
                        </a:rPr>
                        <a:t>Trabajador experimentado de </a:t>
                      </a:r>
                      <a:r>
                        <a:rPr lang="es-us" sz="1600" b="0" i="1" u="none" kern="1200" baseline="0" dirty="0">
                          <a:solidFill>
                            <a:schemeClr val="tx1"/>
                          </a:solidFill>
                          <a:latin typeface="+mn-lt"/>
                          <a:ea typeface="+mn-ea"/>
                          <a:cs typeface="+mn-cs"/>
                        </a:rPr>
                        <a:t>Aiden’s Carpentry</a:t>
                      </a:r>
                    </a:p>
                    <a:p>
                      <a:pPr algn="l" rtl="0"/>
                      <a:r>
                        <a:rPr lang="es-us" sz="1600" b="0" i="0" u="none" kern="1200" baseline="0" dirty="0">
                          <a:solidFill>
                            <a:schemeClr val="tx1"/>
                          </a:solidFill>
                          <a:latin typeface="+mn-lt"/>
                          <a:ea typeface="+mn-ea"/>
                          <a:cs typeface="+mn-cs"/>
                        </a:rPr>
                        <a:t>Capataz de </a:t>
                      </a:r>
                      <a:r>
                        <a:rPr lang="es-us" sz="1600" b="0" i="1" u="none" kern="1200" baseline="0" dirty="0">
                          <a:solidFill>
                            <a:schemeClr val="tx1"/>
                          </a:solidFill>
                          <a:latin typeface="+mn-lt"/>
                          <a:ea typeface="+mn-ea"/>
                          <a:cs typeface="+mn-cs"/>
                        </a:rPr>
                        <a:t>Parson’s Sheet Metal</a:t>
                      </a:r>
                    </a:p>
                    <a:p>
                      <a:pPr algn="l" rtl="0"/>
                      <a:r>
                        <a:rPr lang="es-us" sz="1600" b="0" i="0" u="none" kern="1200" baseline="0" dirty="0">
                          <a:solidFill>
                            <a:schemeClr val="tx1"/>
                          </a:solidFill>
                          <a:latin typeface="+mn-lt"/>
                          <a:ea typeface="+mn-ea"/>
                          <a:cs typeface="+mn-cs"/>
                        </a:rPr>
                        <a:t>Trabajador experimentado de </a:t>
                      </a:r>
                      <a:r>
                        <a:rPr lang="es-us" sz="1600" b="0" i="1" u="none" kern="1200" baseline="0" dirty="0">
                          <a:solidFill>
                            <a:schemeClr val="tx1"/>
                          </a:solidFill>
                          <a:latin typeface="+mn-lt"/>
                          <a:ea typeface="+mn-ea"/>
                          <a:cs typeface="+mn-cs"/>
                        </a:rPr>
                        <a:t>Parson’s Sheet Metal</a:t>
                      </a:r>
                    </a:p>
                    <a:p>
                      <a:pPr algn="l" rtl="0"/>
                      <a:r>
                        <a:rPr lang="es-us" sz="1600" b="0" i="0" u="none" kern="1200" baseline="0" dirty="0">
                          <a:solidFill>
                            <a:schemeClr val="tx1"/>
                          </a:solidFill>
                          <a:latin typeface="+mn-lt"/>
                          <a:ea typeface="+mn-ea"/>
                          <a:cs typeface="+mn-cs"/>
                        </a:rPr>
                        <a:t>Aprendiz de </a:t>
                      </a:r>
                      <a:r>
                        <a:rPr lang="es-us" sz="1600" b="0" i="1" u="none" kern="1200" baseline="0" dirty="0">
                          <a:solidFill>
                            <a:schemeClr val="tx1"/>
                          </a:solidFill>
                          <a:latin typeface="+mn-lt"/>
                          <a:ea typeface="+mn-ea"/>
                          <a:cs typeface="+mn-cs"/>
                        </a:rPr>
                        <a:t>Parson’s Sheet Metal</a:t>
                      </a:r>
                    </a:p>
                  </a:txBody>
                  <a:tcPr>
                    <a:solidFill>
                      <a:schemeClr val="bg1"/>
                    </a:solidFill>
                  </a:tcPr>
                </a:tc>
                <a:extLst>
                  <a:ext uri="{0D108BD9-81ED-4DB2-BD59-A6C34878D82A}">
                    <a16:rowId xmlns:a16="http://schemas.microsoft.com/office/drawing/2014/main" val="10001"/>
                  </a:ext>
                </a:extLst>
              </a:tr>
            </a:tbl>
          </a:graphicData>
        </a:graphic>
      </p:graphicFrame>
      <p:sp>
        <p:nvSpPr>
          <p:cNvPr id="2" name="Rectangle 1">
            <a:hlinkClick r:id="rId4" action="ppaction://hlinksldjump"/>
          </p:cNvPr>
          <p:cNvSpPr/>
          <p:nvPr/>
        </p:nvSpPr>
        <p:spPr>
          <a:xfrm>
            <a:off x="2577623" y="4542186"/>
            <a:ext cx="1473834" cy="17017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hlinkClick r:id="rId5" action="ppaction://hlinksldjump"/>
          </p:cNvPr>
          <p:cNvSpPr/>
          <p:nvPr/>
        </p:nvSpPr>
        <p:spPr>
          <a:xfrm>
            <a:off x="5066189" y="456948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Rounded Rectangle 36"/>
          <p:cNvSpPr/>
          <p:nvPr/>
        </p:nvSpPr>
        <p:spPr>
          <a:xfrm>
            <a:off x="9525" y="1445034"/>
            <a:ext cx="1743075" cy="229356"/>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pic>
        <p:nvPicPr>
          <p:cNvPr id="28" name="Picture 2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5" name="Group 4"/>
          <p:cNvGrpSpPr/>
          <p:nvPr/>
        </p:nvGrpSpPr>
        <p:grpSpPr>
          <a:xfrm>
            <a:off x="1031357" y="2031046"/>
            <a:ext cx="1441937" cy="1798357"/>
            <a:chOff x="1031357" y="2031046"/>
            <a:chExt cx="1441937" cy="1798357"/>
          </a:xfrm>
        </p:grpSpPr>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357" y="2031046"/>
              <a:ext cx="1441937" cy="1798357"/>
            </a:xfrm>
            <a:prstGeom prst="rect">
              <a:avLst/>
            </a:prstGeom>
            <a:ln w="38100">
              <a:noFill/>
            </a:ln>
          </p:spPr>
        </p:pic>
        <p:sp>
          <p:nvSpPr>
            <p:cNvPr id="4" name="Rectangle 3"/>
            <p:cNvSpPr/>
            <p:nvPr/>
          </p:nvSpPr>
          <p:spPr>
            <a:xfrm>
              <a:off x="1031357" y="2106717"/>
              <a:ext cx="1441937" cy="223138"/>
            </a:xfrm>
            <a:prstGeom prst="rect">
              <a:avLst/>
            </a:prstGeom>
            <a:solidFill>
              <a:srgbClr val="33BBE3"/>
            </a:solidFill>
          </p:spPr>
          <p:txBody>
            <a:bodyPr wrap="square" lIns="0" tIns="0" rIns="0" bIns="0">
              <a:spAutoFit/>
            </a:bodyPr>
            <a:lstStyle/>
            <a:p>
              <a:pPr algn="ctr"/>
              <a:r>
                <a:rPr lang="es-ES" sz="1450" b="1" dirty="0"/>
                <a:t>Clima tormentoso</a:t>
              </a:r>
            </a:p>
          </p:txBody>
        </p:sp>
      </p:grpSp>
    </p:spTree>
    <p:extLst>
      <p:ext uri="{BB962C8B-B14F-4D97-AF65-F5344CB8AC3E}">
        <p14:creationId xmlns:p14="http://schemas.microsoft.com/office/powerpoint/2010/main" val="311307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3" name="Group 2"/>
          <p:cNvGrpSpPr/>
          <p:nvPr/>
        </p:nvGrpSpPr>
        <p:grpSpPr>
          <a:xfrm>
            <a:off x="33079" y="1468418"/>
            <a:ext cx="2064808" cy="260545"/>
            <a:chOff x="33079" y="1468418"/>
            <a:chExt cx="2064808" cy="260545"/>
          </a:xfrm>
        </p:grpSpPr>
        <p:grpSp>
          <p:nvGrpSpPr>
            <p:cNvPr id="14" name="Group 8"/>
            <p:cNvGrpSpPr/>
            <p:nvPr/>
          </p:nvGrpSpPr>
          <p:grpSpPr>
            <a:xfrm>
              <a:off x="33079" y="1468418"/>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0" name="Rounded Rectangle 9"/>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pic>
        <p:nvPicPr>
          <p:cNvPr id="2" name="Online Media 1" title="Clima Tormentoso Situación">
            <a:hlinkClick r:id="" action="ppaction://media"/>
            <a:extLst>
              <a:ext uri="{FF2B5EF4-FFF2-40B4-BE49-F238E27FC236}">
                <a16:creationId xmlns:a16="http://schemas.microsoft.com/office/drawing/2014/main" id="{0E862AC3-1828-7FC9-1005-8AAD4139DC8F}"/>
              </a:ext>
            </a:extLst>
          </p:cNvPr>
          <p:cNvPicPr>
            <a:picLocks noRot="1" noChangeAspect="1"/>
          </p:cNvPicPr>
          <p:nvPr>
            <a:videoFile r:link="rId1"/>
          </p:nvPr>
        </p:nvPicPr>
        <p:blipFill>
          <a:blip r:embed="rId7"/>
          <a:stretch>
            <a:fillRect/>
          </a:stretch>
        </p:blipFill>
        <p:spPr>
          <a:xfrm>
            <a:off x="914400" y="1871374"/>
            <a:ext cx="7315200" cy="4132580"/>
          </a:xfrm>
          <a:prstGeom prst="rect">
            <a:avLst/>
          </a:prstGeom>
        </p:spPr>
      </p:pic>
    </p:spTree>
    <p:extLst>
      <p:ext uri="{BB962C8B-B14F-4D97-AF65-F5344CB8AC3E}">
        <p14:creationId xmlns:p14="http://schemas.microsoft.com/office/powerpoint/2010/main" val="1349848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16" name="Rectangle 15"/>
          <p:cNvSpPr/>
          <p:nvPr/>
        </p:nvSpPr>
        <p:spPr>
          <a:xfrm>
            <a:off x="914399" y="3438525"/>
            <a:ext cx="7373349" cy="1631216"/>
          </a:xfrm>
          <a:prstGeom prst="rect">
            <a:avLst/>
          </a:prstGeom>
        </p:spPr>
        <p:txBody>
          <a:bodyPr wrap="square">
            <a:spAutoFit/>
          </a:bodyPr>
          <a:lstStyle/>
          <a:p>
            <a:pPr marL="457200" indent="-457200" algn="l" rtl="0">
              <a:buFont typeface="+mj-lt"/>
              <a:buAutoNum type="arabicPeriod"/>
            </a:pPr>
            <a:r>
              <a:rPr lang="es-us" sz="2500" b="0" i="0" u="none" baseline="0" dirty="0"/>
              <a:t>¿Cómo los trabajadores pueden demostrar liderazgo en seguridad para evitar los riesgos en la obra?</a:t>
            </a:r>
            <a:endParaRPr lang="es-us" sz="2400" dirty="0"/>
          </a:p>
          <a:p>
            <a:pPr marL="457200" lvl="0" indent="-457200" algn="l" rtl="0">
              <a:buFont typeface="+mj-lt"/>
              <a:buAutoNum type="arabicPeriod"/>
            </a:pPr>
            <a:endParaRPr lang="es-us" sz="2500" dirty="0"/>
          </a:p>
        </p:txBody>
      </p:sp>
      <p:pic>
        <p:nvPicPr>
          <p:cNvPr id="15" name="Picture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7" name="Group 16"/>
          <p:cNvGrpSpPr/>
          <p:nvPr/>
        </p:nvGrpSpPr>
        <p:grpSpPr>
          <a:xfrm>
            <a:off x="673829" y="1912217"/>
            <a:ext cx="7796342" cy="1066941"/>
            <a:chOff x="1041189" y="1956464"/>
            <a:chExt cx="7796342" cy="1066941"/>
          </a:xfrm>
        </p:grpSpPr>
        <p:sp>
          <p:nvSpPr>
            <p:cNvPr id="18" name="Rounded Rectangle 1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Situación</a:t>
              </a:r>
            </a:p>
          </p:txBody>
        </p:sp>
        <p:pic>
          <p:nvPicPr>
            <p:cNvPr id="19"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20" name="Group 19"/>
          <p:cNvGrpSpPr/>
          <p:nvPr/>
        </p:nvGrpSpPr>
        <p:grpSpPr>
          <a:xfrm>
            <a:off x="33079" y="1468418"/>
            <a:ext cx="2064808" cy="260545"/>
            <a:chOff x="33079" y="1468418"/>
            <a:chExt cx="2064808" cy="260545"/>
          </a:xfrm>
        </p:grpSpPr>
        <p:grpSp>
          <p:nvGrpSpPr>
            <p:cNvPr id="21" name="Group 8"/>
            <p:cNvGrpSpPr/>
            <p:nvPr/>
          </p:nvGrpSpPr>
          <p:grpSpPr>
            <a:xfrm>
              <a:off x="33079" y="1468418"/>
              <a:ext cx="275595" cy="260545"/>
              <a:chOff x="1227110" y="1752600"/>
              <a:chExt cx="1473834" cy="1319744"/>
            </a:xfrm>
          </p:grpSpPr>
          <p:sp>
            <p:nvSpPr>
              <p:cNvPr id="29" name="Rounded Rectangle 2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0" name="Picture 29"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8" name="Rounded Rectangle 27"/>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spTree>
    <p:extLst>
      <p:ext uri="{BB962C8B-B14F-4D97-AF65-F5344CB8AC3E}">
        <p14:creationId xmlns:p14="http://schemas.microsoft.com/office/powerpoint/2010/main" val="40108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0" name="Group 9"/>
          <p:cNvGrpSpPr/>
          <p:nvPr/>
        </p:nvGrpSpPr>
        <p:grpSpPr>
          <a:xfrm>
            <a:off x="33079" y="1468418"/>
            <a:ext cx="2064808" cy="260545"/>
            <a:chOff x="33079" y="1468418"/>
            <a:chExt cx="2064808" cy="260545"/>
          </a:xfrm>
        </p:grpSpPr>
        <p:grpSp>
          <p:nvGrpSpPr>
            <p:cNvPr id="11" name="Group 8"/>
            <p:cNvGrpSpPr/>
            <p:nvPr/>
          </p:nvGrpSpPr>
          <p:grpSpPr>
            <a:xfrm>
              <a:off x="33079" y="1468418"/>
              <a:ext cx="275595" cy="260545"/>
              <a:chOff x="1227110" y="1752600"/>
              <a:chExt cx="1473834" cy="1319744"/>
            </a:xfrm>
          </p:grpSpPr>
          <p:sp>
            <p:nvSpPr>
              <p:cNvPr id="14" name="Rounded Rectangle 1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pic>
        <p:nvPicPr>
          <p:cNvPr id="2" name="Online Media 1" title="Clima Tormentoso Resultado A">
            <a:hlinkClick r:id="" action="ppaction://media"/>
            <a:extLst>
              <a:ext uri="{FF2B5EF4-FFF2-40B4-BE49-F238E27FC236}">
                <a16:creationId xmlns:a16="http://schemas.microsoft.com/office/drawing/2014/main" id="{6ABE8BE1-2A23-0278-6E4D-6D01A337E314}"/>
              </a:ext>
            </a:extLst>
          </p:cNvPr>
          <p:cNvPicPr>
            <a:picLocks noRot="1" noChangeAspect="1"/>
          </p:cNvPicPr>
          <p:nvPr>
            <a:videoFile r:link="rId1"/>
          </p:nvPr>
        </p:nvPicPr>
        <p:blipFill>
          <a:blip r:embed="rId7"/>
          <a:stretch>
            <a:fillRect/>
          </a:stretch>
        </p:blipFill>
        <p:spPr>
          <a:xfrm>
            <a:off x="914400" y="2018605"/>
            <a:ext cx="7315200" cy="4132580"/>
          </a:xfrm>
          <a:prstGeom prst="rect">
            <a:avLst/>
          </a:prstGeom>
        </p:spPr>
      </p:pic>
    </p:spTree>
    <p:extLst>
      <p:ext uri="{BB962C8B-B14F-4D97-AF65-F5344CB8AC3E}">
        <p14:creationId xmlns:p14="http://schemas.microsoft.com/office/powerpoint/2010/main" val="2515795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3925" y="3442751"/>
            <a:ext cx="7570521" cy="270843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¿Qué piensan sobre cómo Elaine y Filip manejaron esta situación?</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¿Qué habilidades de liderazgo en seguridad demostraron o no?</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¿Qué mensaje envía Filip a Elaine y Tad sobre cuánto valora la seguridad?</a:t>
            </a:r>
            <a:endParaRPr kumimoji="0" lang="es-us" sz="2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4" name="Group 13"/>
          <p:cNvGrpSpPr/>
          <p:nvPr/>
        </p:nvGrpSpPr>
        <p:grpSpPr>
          <a:xfrm>
            <a:off x="673829" y="1912217"/>
            <a:ext cx="7796342" cy="1066941"/>
            <a:chOff x="1041189" y="1956464"/>
            <a:chExt cx="7796342" cy="1066941"/>
          </a:xfrm>
        </p:grpSpPr>
        <p:sp>
          <p:nvSpPr>
            <p:cNvPr id="15" name="Rounded Rectangle 14"/>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A</a:t>
              </a:r>
            </a:p>
          </p:txBody>
        </p:sp>
        <p:pic>
          <p:nvPicPr>
            <p:cNvPr id="16"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17" name="Group 16"/>
          <p:cNvGrpSpPr/>
          <p:nvPr/>
        </p:nvGrpSpPr>
        <p:grpSpPr>
          <a:xfrm>
            <a:off x="33079" y="1468418"/>
            <a:ext cx="2064808" cy="260545"/>
            <a:chOff x="33079" y="1468418"/>
            <a:chExt cx="2064808" cy="260545"/>
          </a:xfrm>
        </p:grpSpPr>
        <p:grpSp>
          <p:nvGrpSpPr>
            <p:cNvPr id="18" name="Group 8"/>
            <p:cNvGrpSpPr/>
            <p:nvPr/>
          </p:nvGrpSpPr>
          <p:grpSpPr>
            <a:xfrm>
              <a:off x="33079" y="1468418"/>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4" name="Picture 23"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9" name="Rounded Rectangle 18"/>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spTree>
    <p:extLst>
      <p:ext uri="{BB962C8B-B14F-4D97-AF65-F5344CB8AC3E}">
        <p14:creationId xmlns:p14="http://schemas.microsoft.com/office/powerpoint/2010/main" val="22999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369294" y="1947079"/>
            <a:ext cx="6594143" cy="208644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52" name="Rounded Rectangle 51"/>
          <p:cNvSpPr/>
          <p:nvPr/>
        </p:nvSpPr>
        <p:spPr>
          <a:xfrm>
            <a:off x="1219200" y="1947079"/>
            <a:ext cx="6633695" cy="196702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53" name="Table 52"/>
          <p:cNvGraphicFramePr>
            <a:graphicFrameLocks noGrp="1"/>
          </p:cNvGraphicFramePr>
          <p:nvPr>
            <p:extLst>
              <p:ext uri="{D42A27DB-BD31-4B8C-83A1-F6EECF244321}">
                <p14:modId xmlns:p14="http://schemas.microsoft.com/office/powerpoint/2010/main" val="4192011708"/>
              </p:ext>
            </p:extLst>
          </p:nvPr>
        </p:nvGraphicFramePr>
        <p:xfrm>
          <a:off x="3276600" y="2049712"/>
          <a:ext cx="4412306" cy="1798320"/>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20000"/>
                    </a:ext>
                  </a:extLst>
                </a:gridCol>
                <a:gridCol w="3436946">
                  <a:extLst>
                    <a:ext uri="{9D8B030D-6E8A-4147-A177-3AD203B41FA5}">
                      <a16:colId xmlns:a16="http://schemas.microsoft.com/office/drawing/2014/main" val="20001"/>
                    </a:ext>
                  </a:extLst>
                </a:gridCol>
              </a:tblGrid>
              <a:tr h="331992">
                <a:tc>
                  <a:txBody>
                    <a:bodyPr/>
                    <a:lstStyle/>
                    <a:p>
                      <a:pPr algn="ctr" rtl="0"/>
                      <a:r>
                        <a:rPr lang="es-us" sz="2000" b="1" i="0" u="none" baseline="0" dirty="0"/>
                        <a:t>Quién</a:t>
                      </a:r>
                      <a:endParaRPr lang="es-us" sz="2000" dirty="0"/>
                    </a:p>
                  </a:txBody>
                  <a:tcPr>
                    <a:solidFill>
                      <a:schemeClr val="tx1">
                        <a:lumMod val="65000"/>
                        <a:lumOff val="35000"/>
                      </a:schemeClr>
                    </a:solidFill>
                  </a:tcPr>
                </a:tc>
                <a:tc>
                  <a:txBody>
                    <a:bodyPr/>
                    <a:lstStyle/>
                    <a:p>
                      <a:pPr algn="ctr" rtl="0"/>
                      <a:r>
                        <a:rPr lang="es-us" sz="2000" b="1" i="0" u="none" kern="1200" baseline="0" dirty="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432696">
                <a:tc>
                  <a:txBody>
                    <a:bodyPr/>
                    <a:lstStyle/>
                    <a:p>
                      <a:pPr algn="l" rtl="0"/>
                      <a:r>
                        <a:rPr lang="es-us" sz="2000" b="1" i="0" u="none" baseline="0" dirty="0"/>
                        <a:t>Mauro</a:t>
                      </a:r>
                      <a:endParaRPr lang="es-us" sz="2000" b="1" dirty="0"/>
                    </a:p>
                  </a:txBody>
                  <a:tcPr>
                    <a:solidFill>
                      <a:schemeClr val="bg1"/>
                    </a:solidFill>
                  </a:tcPr>
                </a:tc>
                <a:tc>
                  <a:txBody>
                    <a:bodyPr/>
                    <a:lstStyle/>
                    <a:p>
                      <a:pPr algn="l" rtl="0"/>
                      <a:r>
                        <a:rPr lang="es-ES" sz="2000" b="0" i="0" u="none" kern="1200" baseline="0" dirty="0">
                          <a:solidFill>
                            <a:schemeClr val="tx1"/>
                          </a:solidFill>
                          <a:latin typeface="+mn-lt"/>
                          <a:ea typeface="+mn-ea"/>
                          <a:cs typeface="+mn-cs"/>
                        </a:rPr>
                        <a:t>Maestro de obras</a:t>
                      </a:r>
                      <a:r>
                        <a:rPr lang="es" sz="2000" b="0" i="0" u="none" kern="1200" baseline="0" dirty="0">
                          <a:solidFill>
                            <a:schemeClr val="tx1"/>
                          </a:solidFill>
                          <a:latin typeface="+mn-lt"/>
                          <a:ea typeface="+mn-ea"/>
                          <a:cs typeface="+mn-cs"/>
                        </a:rPr>
                        <a:t> en </a:t>
                      </a:r>
                      <a:r>
                        <a:rPr lang="es" sz="2000" b="0" i="1" u="none" kern="1200" baseline="0" dirty="0">
                          <a:solidFill>
                            <a:schemeClr val="tx1"/>
                          </a:solidFill>
                          <a:latin typeface="+mn-lt"/>
                          <a:ea typeface="+mn-ea"/>
                          <a:cs typeface="+mn-cs"/>
                        </a:rPr>
                        <a:t>Mighty Mechanical</a:t>
                      </a:r>
                      <a:endParaRPr lang="es" sz="2000" b="0" i="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493656">
                <a:tc>
                  <a:txBody>
                    <a:bodyPr/>
                    <a:lstStyle/>
                    <a:p>
                      <a:pPr algn="l" rtl="0"/>
                      <a:r>
                        <a:rPr lang="es-us" sz="2000" b="1" i="0" u="none" baseline="0" dirty="0" err="1"/>
                        <a:t>Travis</a:t>
                      </a:r>
                      <a:endParaRPr lang="es-us" sz="20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2000" b="0" i="0" u="none" kern="1200" baseline="0" dirty="0">
                          <a:solidFill>
                            <a:schemeClr val="tx1"/>
                          </a:solidFill>
                          <a:latin typeface="+mn-lt"/>
                          <a:ea typeface="+mn-ea"/>
                          <a:cs typeface="+mn-cs"/>
                        </a:rPr>
                        <a:t>Trabajador experimentado en </a:t>
                      </a:r>
                      <a:r>
                        <a:rPr lang="es" sz="2000" b="0" i="1" u="none" kern="1200" baseline="0" dirty="0">
                          <a:solidFill>
                            <a:schemeClr val="tx1"/>
                          </a:solidFill>
                          <a:latin typeface="+mn-lt"/>
                          <a:ea typeface="+mn-ea"/>
                          <a:cs typeface="+mn-cs"/>
                        </a:rPr>
                        <a:t>Mighty Mechanical</a:t>
                      </a:r>
                      <a:endParaRPr lang="es" sz="20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bl>
          </a:graphicData>
        </a:graphic>
      </p:graphicFrame>
      <p:sp>
        <p:nvSpPr>
          <p:cNvPr id="36" name="Rounded Rectangle 35"/>
          <p:cNvSpPr/>
          <p:nvPr/>
        </p:nvSpPr>
        <p:spPr>
          <a:xfrm>
            <a:off x="67100" y="1464887"/>
            <a:ext cx="17007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grpSp>
        <p:nvGrpSpPr>
          <p:cNvPr id="14" name="Group 13"/>
          <p:cNvGrpSpPr/>
          <p:nvPr/>
        </p:nvGrpSpPr>
        <p:grpSpPr>
          <a:xfrm>
            <a:off x="2591953" y="4560309"/>
            <a:ext cx="1473834" cy="1689076"/>
            <a:chOff x="1227110" y="1752600"/>
            <a:chExt cx="1473834" cy="1689076"/>
          </a:xfrm>
        </p:grpSpPr>
        <p:sp>
          <p:nvSpPr>
            <p:cNvPr id="15" name="Rounded Rectangle 1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6" name="TextBox 15">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rtl="0"/>
              <a:r>
                <a:rPr lang="es-us" b="1" i="0" u="none" baseline="0" dirty="0">
                  <a:solidFill>
                    <a:srgbClr val="FF0000"/>
                  </a:solidFill>
                </a:rPr>
                <a:t>VER</a:t>
              </a:r>
              <a:endParaRPr lang="es-us" b="1" dirty="0">
                <a:solidFill>
                  <a:srgbClr val="FF0000"/>
                </a:solidFill>
              </a:endParaRPr>
            </a:p>
          </p:txBody>
        </p:sp>
        <p:pic>
          <p:nvPicPr>
            <p:cNvPr id="17" name="Picture 16"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18" name="Group 17"/>
          <p:cNvGrpSpPr/>
          <p:nvPr/>
        </p:nvGrpSpPr>
        <p:grpSpPr>
          <a:xfrm>
            <a:off x="5080519" y="4572985"/>
            <a:ext cx="1473834" cy="1689076"/>
            <a:chOff x="3479166" y="1739924"/>
            <a:chExt cx="1473834" cy="1689076"/>
          </a:xfrm>
        </p:grpSpPr>
        <p:sp>
          <p:nvSpPr>
            <p:cNvPr id="19" name="Rounded Rectangle 18"/>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20" name="TextBox 19">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rtl="0"/>
              <a:r>
                <a:rPr lang="es-us" b="1" i="0" u="none" baseline="0" dirty="0">
                  <a:solidFill>
                    <a:srgbClr val="FF0000"/>
                  </a:solidFill>
                </a:rPr>
                <a:t>LEER</a:t>
              </a:r>
              <a:endParaRPr lang="es-us" b="1" dirty="0">
                <a:solidFill>
                  <a:srgbClr val="FF0000"/>
                </a:solidFill>
              </a:endParaRPr>
            </a:p>
          </p:txBody>
        </p:sp>
        <p:grpSp>
          <p:nvGrpSpPr>
            <p:cNvPr id="21" name="Group 49"/>
            <p:cNvGrpSpPr/>
            <p:nvPr/>
          </p:nvGrpSpPr>
          <p:grpSpPr>
            <a:xfrm>
              <a:off x="3949223" y="2010775"/>
              <a:ext cx="598714" cy="762000"/>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3" name="Straight Connector 2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Rectangle 1">
            <a:hlinkClick r:id="rId4" action="ppaction://hlinksldjump"/>
          </p:cNvPr>
          <p:cNvSpPr/>
          <p:nvPr/>
        </p:nvSpPr>
        <p:spPr>
          <a:xfrm>
            <a:off x="2589647" y="4543584"/>
            <a:ext cx="1476140"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 name="Rectangle 2">
            <a:hlinkClick r:id="rId5" action="ppaction://hlinksldjump"/>
          </p:cNvPr>
          <p:cNvSpPr/>
          <p:nvPr/>
        </p:nvSpPr>
        <p:spPr>
          <a:xfrm>
            <a:off x="5080519" y="4560309"/>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pic>
        <p:nvPicPr>
          <p:cNvPr id="30" name="Picture 2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55" name="Group 54"/>
          <p:cNvGrpSpPr/>
          <p:nvPr/>
        </p:nvGrpSpPr>
        <p:grpSpPr>
          <a:xfrm>
            <a:off x="1524002" y="2064871"/>
            <a:ext cx="1501012" cy="1702129"/>
            <a:chOff x="5696833" y="4396378"/>
            <a:chExt cx="1606435" cy="1865376"/>
          </a:xfrm>
        </p:grpSpPr>
        <p:sp>
          <p:nvSpPr>
            <p:cNvPr id="57" name="Action Button: Custom 56">
              <a:hlinkClick r:id="" action="ppaction://noaction" highlightClick="1"/>
            </p:cNvPr>
            <p:cNvSpPr/>
            <p:nvPr/>
          </p:nvSpPr>
          <p:spPr>
            <a:xfrm>
              <a:off x="5696833" y="4396378"/>
              <a:ext cx="1551709"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pic>
          <p:nvPicPr>
            <p:cNvPr id="58" name="Picture 3" descr="C:\Users\lgoldenhar\Dropbox\CPWR Leadership Grant - Shared folder\Training drafts\Scenarios\Fritz_Ic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8308" y="4396378"/>
              <a:ext cx="1584960" cy="1865376"/>
            </a:xfrm>
            <a:prstGeom prst="rect">
              <a:avLst/>
            </a:prstGeom>
            <a:noFill/>
            <a:ln w="34925">
              <a:noFill/>
            </a:ln>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1544069" y="2066919"/>
            <a:ext cx="1480945" cy="355971"/>
          </a:xfrm>
          <a:prstGeom prst="rect">
            <a:avLst/>
          </a:prstGeom>
          <a:solidFill>
            <a:srgbClr val="33BB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557953" y="2146900"/>
            <a:ext cx="1462298" cy="192360"/>
          </a:xfrm>
          <a:prstGeom prst="rect">
            <a:avLst/>
          </a:prstGeom>
          <a:solidFill>
            <a:srgbClr val="33BBE3"/>
          </a:solidFill>
        </p:spPr>
        <p:txBody>
          <a:bodyPr wrap="square" lIns="0" tIns="0" rIns="0" bIns="0">
            <a:spAutoFit/>
          </a:bodyPr>
          <a:lstStyle/>
          <a:p>
            <a:pPr algn="ctr"/>
            <a:r>
              <a:rPr lang="en-US" sz="1250" b="1" dirty="0"/>
              <a:t>Mauro toma un atajo</a:t>
            </a:r>
          </a:p>
        </p:txBody>
      </p:sp>
    </p:spTree>
    <p:extLst>
      <p:ext uri="{BB962C8B-B14F-4D97-AF65-F5344CB8AC3E}">
        <p14:creationId xmlns:p14="http://schemas.microsoft.com/office/powerpoint/2010/main" val="96539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0" name="Group 9"/>
          <p:cNvGrpSpPr/>
          <p:nvPr/>
        </p:nvGrpSpPr>
        <p:grpSpPr>
          <a:xfrm>
            <a:off x="33079" y="1468418"/>
            <a:ext cx="2064808" cy="260545"/>
            <a:chOff x="33079" y="1468418"/>
            <a:chExt cx="2064808" cy="260545"/>
          </a:xfrm>
        </p:grpSpPr>
        <p:grpSp>
          <p:nvGrpSpPr>
            <p:cNvPr id="11" name="Group 8"/>
            <p:cNvGrpSpPr/>
            <p:nvPr/>
          </p:nvGrpSpPr>
          <p:grpSpPr>
            <a:xfrm>
              <a:off x="33079" y="1468418"/>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pic>
        <p:nvPicPr>
          <p:cNvPr id="2" name="Online Media 1" title="Clima Tormentoso Resultado B">
            <a:hlinkClick r:id="" action="ppaction://media"/>
            <a:extLst>
              <a:ext uri="{FF2B5EF4-FFF2-40B4-BE49-F238E27FC236}">
                <a16:creationId xmlns:a16="http://schemas.microsoft.com/office/drawing/2014/main" id="{B3A828E1-3D29-2F24-CA71-F10366056DB1}"/>
              </a:ext>
            </a:extLst>
          </p:cNvPr>
          <p:cNvPicPr>
            <a:picLocks noRot="1" noChangeAspect="1"/>
          </p:cNvPicPr>
          <p:nvPr>
            <a:videoFile r:link="rId1"/>
          </p:nvPr>
        </p:nvPicPr>
        <p:blipFill>
          <a:blip r:embed="rId7"/>
          <a:stretch>
            <a:fillRect/>
          </a:stretch>
        </p:blipFill>
        <p:spPr>
          <a:xfrm>
            <a:off x="914400" y="2018605"/>
            <a:ext cx="7315200" cy="4132580"/>
          </a:xfrm>
          <a:prstGeom prst="rect">
            <a:avLst/>
          </a:prstGeom>
        </p:spPr>
      </p:pic>
    </p:spTree>
    <p:extLst>
      <p:ext uri="{BB962C8B-B14F-4D97-AF65-F5344CB8AC3E}">
        <p14:creationId xmlns:p14="http://schemas.microsoft.com/office/powerpoint/2010/main" val="4005053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5825" y="3219450"/>
            <a:ext cx="7372350" cy="3477875"/>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¿Cuál de las habilidades de liderazgo demostraron Filip y Elaine esta vez?</a:t>
            </a:r>
            <a:endParaRPr kumimoji="0" lang="es-us" sz="25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Piense en una situación en la que un trabajador habló sobre un riesgo para la seguridad. ¿Qué pasó y cuál fue el resultado?</a:t>
            </a:r>
          </a:p>
          <a:p>
            <a:pPr marL="457200" marR="0" lvl="0" indent="-4572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¿Cómo puede animar a otros miembros de su cuadrilla a utilizar habilidades de liderazgo en seguridad?</a:t>
            </a:r>
            <a:endParaRPr kumimoji="0" lang="es-us" sz="2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6" name="Group 15"/>
          <p:cNvGrpSpPr/>
          <p:nvPr/>
        </p:nvGrpSpPr>
        <p:grpSpPr>
          <a:xfrm>
            <a:off x="673829" y="1778867"/>
            <a:ext cx="7796342" cy="1066941"/>
            <a:chOff x="1041189" y="1956464"/>
            <a:chExt cx="7796342" cy="1066941"/>
          </a:xfrm>
        </p:grpSpPr>
        <p:sp>
          <p:nvSpPr>
            <p:cNvPr id="17" name="Rounded Rectangle 16"/>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B</a:t>
              </a:r>
            </a:p>
          </p:txBody>
        </p:sp>
        <p:pic>
          <p:nvPicPr>
            <p:cNvPr id="20"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21" name="Group 20"/>
          <p:cNvGrpSpPr/>
          <p:nvPr/>
        </p:nvGrpSpPr>
        <p:grpSpPr>
          <a:xfrm>
            <a:off x="33079" y="1468418"/>
            <a:ext cx="2064808" cy="260545"/>
            <a:chOff x="33079" y="1468418"/>
            <a:chExt cx="2064808" cy="260545"/>
          </a:xfrm>
        </p:grpSpPr>
        <p:grpSp>
          <p:nvGrpSpPr>
            <p:cNvPr id="23" name="Group 8"/>
            <p:cNvGrpSpPr/>
            <p:nvPr/>
          </p:nvGrpSpPr>
          <p:grpSpPr>
            <a:xfrm>
              <a:off x="33079" y="1468418"/>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6" name="Picture 25"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4" name="Rounded Rectangle 23"/>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spTree>
    <p:extLst>
      <p:ext uri="{BB962C8B-B14F-4D97-AF65-F5344CB8AC3E}">
        <p14:creationId xmlns:p14="http://schemas.microsoft.com/office/powerpoint/2010/main" val="29379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746500"/>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s-us" sz="3500" b="1" i="0" u="none" strike="noStrike" kern="1200" cap="none" spc="0" normalizeH="0" baseline="0" dirty="0">
                <a:ln>
                  <a:noFill/>
                </a:ln>
                <a:solidFill>
                  <a:srgbClr val="FF0000"/>
                </a:solidFill>
                <a:effectLst/>
                <a:uLnTx/>
                <a:uFillTx/>
                <a:latin typeface="Calibri"/>
                <a:ea typeface="+mn-ea"/>
                <a:cs typeface="+mn-cs"/>
              </a:rPr>
              <a:t>Situación: puntos clave</a:t>
            </a:r>
          </a:p>
        </p:txBody>
      </p:sp>
      <p:sp>
        <p:nvSpPr>
          <p:cNvPr id="17" name="Rectangle 16"/>
          <p:cNvSpPr/>
          <p:nvPr/>
        </p:nvSpPr>
        <p:spPr>
          <a:xfrm>
            <a:off x="402468" y="2393947"/>
            <a:ext cx="8302854" cy="4016484"/>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En una reunión matutina, el superintendente de AMB, Sam, les dice a las cuadrillas de láminas de metal y carpintería que hoy prepararán el techo para los sistemas de HVAC.</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Después de analizar los pasos y los posibles riesgos, Sam agrega que deberán comenzar porque el pronóstico indica que esta tarde se esperan tormentas intensas con relámpagos.</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Una vez en el techo, Francis y Evan de Aiden's Carpentry hicieron 2 agujeros para que los trabajadores de láminas de metal instalaran los conductos.</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No comenzarán a instalar los conductos hasta después del almuerzo, por lo que atornillan madera contrachapada sobre los agujeros y colocan conos de seguridad.</a:t>
            </a:r>
            <a:endParaRPr kumimoji="0" lang="es-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 name="Group 1"/>
          <p:cNvGrpSpPr/>
          <p:nvPr/>
        </p:nvGrpSpPr>
        <p:grpSpPr>
          <a:xfrm>
            <a:off x="46523" y="1466907"/>
            <a:ext cx="2051364" cy="259009"/>
            <a:chOff x="46523" y="1466907"/>
            <a:chExt cx="2051364" cy="259009"/>
          </a:xfrm>
        </p:grpSpPr>
        <p:grpSp>
          <p:nvGrpSpPr>
            <p:cNvPr id="26" name="Group 25"/>
            <p:cNvGrpSpPr/>
            <p:nvPr/>
          </p:nvGrpSpPr>
          <p:grpSpPr>
            <a:xfrm>
              <a:off x="46523" y="1466907"/>
              <a:ext cx="248706" cy="253980"/>
              <a:chOff x="141352" y="1464253"/>
              <a:chExt cx="248706" cy="253980"/>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 name="Rounded Rectangle 19"/>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spTree>
    <p:extLst>
      <p:ext uri="{BB962C8B-B14F-4D97-AF65-F5344CB8AC3E}">
        <p14:creationId xmlns:p14="http://schemas.microsoft.com/office/powerpoint/2010/main" val="1047507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23924" y="3438525"/>
            <a:ext cx="7343775" cy="1631216"/>
          </a:xfrm>
          <a:prstGeom prst="rect">
            <a:avLst/>
          </a:prstGeom>
        </p:spPr>
        <p:txBody>
          <a:bodyPr wrap="square">
            <a:spAutoFit/>
          </a:bodyPr>
          <a:lstStyle/>
          <a:p>
            <a:pPr marL="457200" indent="-457200" algn="l" rtl="0">
              <a:buFont typeface="+mj-lt"/>
              <a:buAutoNum type="arabicPeriod"/>
            </a:pPr>
            <a:r>
              <a:rPr lang="es-us" sz="2500" b="0" i="0" u="none" baseline="0" dirty="0"/>
              <a:t>¿Cómo los trabajadores pueden demostrar liderazgo en seguridad para evitar los riesgos en la obra?</a:t>
            </a:r>
            <a:endParaRPr lang="es-us" sz="2400" dirty="0"/>
          </a:p>
          <a:p>
            <a:pPr marL="457200" lvl="0" indent="-457200" algn="l" rtl="0">
              <a:buFont typeface="+mj-lt"/>
              <a:buAutoNum type="arabicPeriod"/>
            </a:pPr>
            <a:endParaRPr lang="es-us" sz="2500" dirty="0"/>
          </a:p>
        </p:txBody>
      </p:sp>
      <p:pic>
        <p:nvPicPr>
          <p:cNvPr id="17" name="Picture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36" name="Group 35"/>
          <p:cNvGrpSpPr/>
          <p:nvPr/>
        </p:nvGrpSpPr>
        <p:grpSpPr>
          <a:xfrm>
            <a:off x="673829" y="1912217"/>
            <a:ext cx="7796342" cy="1066941"/>
            <a:chOff x="1041189" y="1956464"/>
            <a:chExt cx="7796342" cy="1066941"/>
          </a:xfrm>
        </p:grpSpPr>
        <p:sp>
          <p:nvSpPr>
            <p:cNvPr id="37" name="Rounded Rectangle 36"/>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Situación</a:t>
              </a:r>
            </a:p>
          </p:txBody>
        </p:sp>
        <p:pic>
          <p:nvPicPr>
            <p:cNvPr id="38"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39" name="Group 38"/>
          <p:cNvGrpSpPr/>
          <p:nvPr/>
        </p:nvGrpSpPr>
        <p:grpSpPr>
          <a:xfrm>
            <a:off x="46523" y="1466907"/>
            <a:ext cx="2051364" cy="259009"/>
            <a:chOff x="46523" y="1466907"/>
            <a:chExt cx="2051364" cy="259009"/>
          </a:xfrm>
        </p:grpSpPr>
        <p:grpSp>
          <p:nvGrpSpPr>
            <p:cNvPr id="40" name="Group 39"/>
            <p:cNvGrpSpPr/>
            <p:nvPr/>
          </p:nvGrpSpPr>
          <p:grpSpPr>
            <a:xfrm>
              <a:off x="46523" y="1466907"/>
              <a:ext cx="248706" cy="253980"/>
              <a:chOff x="141352" y="1464253"/>
              <a:chExt cx="248706" cy="253980"/>
            </a:xfrm>
          </p:grpSpPr>
          <p:sp>
            <p:nvSpPr>
              <p:cNvPr id="42" name="Rounded Rectangle 4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3" name="Group 49"/>
              <p:cNvGrpSpPr/>
              <p:nvPr/>
            </p:nvGrpSpPr>
            <p:grpSpPr>
              <a:xfrm>
                <a:off x="224715" y="1516377"/>
                <a:ext cx="101031" cy="146644"/>
                <a:chOff x="1524000" y="2971799"/>
                <a:chExt cx="838200" cy="1066800"/>
              </a:xfrm>
            </p:grpSpPr>
            <p:sp>
              <p:nvSpPr>
                <p:cNvPr id="44" name="Rectangle 4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5" name="Straight Connector 4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 name="Rounded Rectangle 40"/>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spTree>
    <p:extLst>
      <p:ext uri="{BB962C8B-B14F-4D97-AF65-F5344CB8AC3E}">
        <p14:creationId xmlns:p14="http://schemas.microsoft.com/office/powerpoint/2010/main" val="269625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2873" y="2458274"/>
            <a:ext cx="8282449" cy="4231928"/>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400" b="0" i="0" u="none" strike="noStrike" kern="1200" cap="none" spc="0" normalizeH="0" baseline="0" dirty="0">
                <a:ln>
                  <a:noFill/>
                </a:ln>
                <a:solidFill>
                  <a:prstClr val="black"/>
                </a:solidFill>
                <a:effectLst/>
                <a:uLnTx/>
                <a:uFillTx/>
                <a:latin typeface="Calibri"/>
                <a:ea typeface="+mn-ea"/>
                <a:cs typeface="+mn-cs"/>
              </a:rPr>
              <a:t>Después del almuerzo, Filip, el capataz de Parson's Sheet Metal, observa que se acercan nubes oscuras. Al mismo tiempo, Elaine, una trabajadora experimentada en láminas de metal, se da cuenta de que es la única que usa la protección contra caídas que necesitarán cuando retiren la madera contrachapada que cubre los agujeros.</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400" b="0" i="0" u="none" strike="noStrike" kern="1200" cap="none" spc="0" normalizeH="0" baseline="0" dirty="0">
                <a:ln>
                  <a:noFill/>
                </a:ln>
                <a:solidFill>
                  <a:prstClr val="black"/>
                </a:solidFill>
                <a:effectLst/>
                <a:uLnTx/>
                <a:uFillTx/>
                <a:latin typeface="Calibri"/>
                <a:ea typeface="+mn-ea"/>
                <a:cs typeface="+mn-cs"/>
              </a:rPr>
              <a:t>Cuando Elaine comienza a decirle a Tad que todos deben usar protección contra caídas, Filip interrumpe y dice que realmente no hay riesgos de caída, ya que no están trabajando en el borde y que el agujero no estará abierto por tanto tiempo.</a:t>
            </a:r>
            <a:endParaRPr kumimoji="0" lang="es-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p:cNvSpPr/>
          <p:nvPr/>
        </p:nvSpPr>
        <p:spPr>
          <a:xfrm>
            <a:off x="438679" y="1746500"/>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s-us" sz="3500" b="1" i="0" u="none" strike="noStrike" kern="1200" cap="none" spc="0" normalizeH="0" baseline="0" dirty="0">
                <a:ln>
                  <a:noFill/>
                </a:ln>
                <a:solidFill>
                  <a:srgbClr val="FF0000"/>
                </a:solidFill>
                <a:effectLst/>
                <a:uLnTx/>
                <a:uFillTx/>
                <a:latin typeface="Calibri"/>
                <a:ea typeface="+mn-ea"/>
                <a:cs typeface="+mn-cs"/>
              </a:rPr>
              <a:t>Resultado A: puntos clave</a:t>
            </a:r>
          </a:p>
        </p:txBody>
      </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6" name="Group 15"/>
          <p:cNvGrpSpPr/>
          <p:nvPr/>
        </p:nvGrpSpPr>
        <p:grpSpPr>
          <a:xfrm>
            <a:off x="46523" y="1466907"/>
            <a:ext cx="2051364" cy="259009"/>
            <a:chOff x="46523" y="1466907"/>
            <a:chExt cx="2051364" cy="259009"/>
          </a:xfrm>
        </p:grpSpPr>
        <p:grpSp>
          <p:nvGrpSpPr>
            <p:cNvPr id="17" name="Group 16"/>
            <p:cNvGrpSpPr/>
            <p:nvPr/>
          </p:nvGrpSpPr>
          <p:grpSpPr>
            <a:xfrm>
              <a:off x="46523" y="1466907"/>
              <a:ext cx="248706" cy="253980"/>
              <a:chOff x="141352" y="1464253"/>
              <a:chExt cx="248706" cy="253980"/>
            </a:xfrm>
          </p:grpSpPr>
          <p:sp>
            <p:nvSpPr>
              <p:cNvPr id="19" name="Rounded Rectangle 1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Group 49"/>
              <p:cNvGrpSpPr/>
              <p:nvPr/>
            </p:nvGrpSpPr>
            <p:grpSpPr>
              <a:xfrm>
                <a:off x="224715" y="1516377"/>
                <a:ext cx="101031" cy="146644"/>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3" name="Straight Connector 2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Rounded Rectangle 17"/>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spTree>
    <p:extLst>
      <p:ext uri="{BB962C8B-B14F-4D97-AF65-F5344CB8AC3E}">
        <p14:creationId xmlns:p14="http://schemas.microsoft.com/office/powerpoint/2010/main" val="367979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23925" y="3442751"/>
            <a:ext cx="7362825" cy="270843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¿Qué piensan sobre cómo Elaine y Filip manejaron esta situación?</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¿Qué habilidades de liderazgo en seguridad demostraron o no?</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¿Qué mensaje envía Filip a Elaine y Tad sobre cuánto valora la seguridad?</a:t>
            </a:r>
            <a:endParaRPr kumimoji="0" lang="es-us" sz="2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Picture 2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37" name="Group 36"/>
          <p:cNvGrpSpPr/>
          <p:nvPr/>
        </p:nvGrpSpPr>
        <p:grpSpPr>
          <a:xfrm>
            <a:off x="673829" y="1912217"/>
            <a:ext cx="7796342" cy="1066941"/>
            <a:chOff x="1041189" y="1956464"/>
            <a:chExt cx="7796342" cy="1066941"/>
          </a:xfrm>
        </p:grpSpPr>
        <p:sp>
          <p:nvSpPr>
            <p:cNvPr id="38" name="Rounded Rectangle 3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A</a:t>
              </a:r>
            </a:p>
          </p:txBody>
        </p:sp>
        <p:pic>
          <p:nvPicPr>
            <p:cNvPr id="39"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40" name="Group 39"/>
          <p:cNvGrpSpPr/>
          <p:nvPr/>
        </p:nvGrpSpPr>
        <p:grpSpPr>
          <a:xfrm>
            <a:off x="46523" y="1466907"/>
            <a:ext cx="2051364" cy="259009"/>
            <a:chOff x="46523" y="1466907"/>
            <a:chExt cx="2051364" cy="259009"/>
          </a:xfrm>
        </p:grpSpPr>
        <p:grpSp>
          <p:nvGrpSpPr>
            <p:cNvPr id="41" name="Group 40"/>
            <p:cNvGrpSpPr/>
            <p:nvPr/>
          </p:nvGrpSpPr>
          <p:grpSpPr>
            <a:xfrm>
              <a:off x="46523" y="1466907"/>
              <a:ext cx="248706" cy="253980"/>
              <a:chOff x="141352" y="1464253"/>
              <a:chExt cx="248706" cy="253980"/>
            </a:xfrm>
          </p:grpSpPr>
          <p:sp>
            <p:nvSpPr>
              <p:cNvPr id="43" name="Rounded Rectangle 4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5" name="Group 49"/>
              <p:cNvGrpSpPr/>
              <p:nvPr/>
            </p:nvGrpSpPr>
            <p:grpSpPr>
              <a:xfrm>
                <a:off x="224715" y="1516377"/>
                <a:ext cx="101031" cy="146644"/>
                <a:chOff x="1524000" y="2971799"/>
                <a:chExt cx="838200" cy="1066800"/>
              </a:xfrm>
            </p:grpSpPr>
            <p:sp>
              <p:nvSpPr>
                <p:cNvPr id="46" name="Rectangle 4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7" name="Straight Connector 4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2" name="Rounded Rectangle 41"/>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spTree>
    <p:extLst>
      <p:ext uri="{BB962C8B-B14F-4D97-AF65-F5344CB8AC3E}">
        <p14:creationId xmlns:p14="http://schemas.microsoft.com/office/powerpoint/2010/main" val="30654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873" y="2458402"/>
            <a:ext cx="8282449" cy="3631763"/>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Después del almuerzo, Filip observa que se acercan nubes oscuras.  Al mismo tiempo, Elaine se da cuenta de que es la única que usa la protección contra caídas que es necesaria para retirar la madera contrachapada que cubre los agujeros.</a:t>
            </a:r>
          </a:p>
          <a:p>
            <a:pPr marL="285750" marR="0" lvl="0" indent="-28575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Cuando Elaine le dice a Tad que todos necesitan protección contra caídas, Filip comienza a interrumpir, pero se detiene. Empodera a Elaine al permitirle explicarle a Tad el riesgo de caídas. </a:t>
            </a:r>
          </a:p>
          <a:p>
            <a:pPr marL="285750" marR="0" lvl="0" indent="-28575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Filip se da cuenta de que la situación le permite dar reconocimiento a Elaine por hacerse cargo de la seguridad y por demostrarle un buen comportamiento a Tad. Cuando ella termina, Filip le agradece por ser un buen modelo y le pide a Tad que use la protección contra caídas.</a:t>
            </a:r>
          </a:p>
        </p:txBody>
      </p:sp>
      <p:sp>
        <p:nvSpPr>
          <p:cNvPr id="15" name="Rectangle 14"/>
          <p:cNvSpPr/>
          <p:nvPr/>
        </p:nvSpPr>
        <p:spPr>
          <a:xfrm>
            <a:off x="438679" y="1686834"/>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s-us" sz="3500" b="1" i="0" u="none" strike="noStrike" kern="1200" cap="none" spc="0" normalizeH="0" baseline="0" dirty="0">
                <a:ln>
                  <a:noFill/>
                </a:ln>
                <a:solidFill>
                  <a:srgbClr val="FF0000"/>
                </a:solidFill>
                <a:effectLst/>
                <a:uLnTx/>
                <a:uFillTx/>
                <a:latin typeface="Calibri"/>
                <a:ea typeface="+mn-ea"/>
                <a:cs typeface="+mn-cs"/>
              </a:rPr>
              <a:t>Resultado B: puntos clave</a:t>
            </a:r>
          </a:p>
        </p:txBody>
      </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6" name="Group 15"/>
          <p:cNvGrpSpPr/>
          <p:nvPr/>
        </p:nvGrpSpPr>
        <p:grpSpPr>
          <a:xfrm>
            <a:off x="46523" y="1466907"/>
            <a:ext cx="2051364" cy="259009"/>
            <a:chOff x="46523" y="1466907"/>
            <a:chExt cx="2051364" cy="259009"/>
          </a:xfrm>
        </p:grpSpPr>
        <p:grpSp>
          <p:nvGrpSpPr>
            <p:cNvPr id="17" name="Group 16"/>
            <p:cNvGrpSpPr/>
            <p:nvPr/>
          </p:nvGrpSpPr>
          <p:grpSpPr>
            <a:xfrm>
              <a:off x="46523" y="1466907"/>
              <a:ext cx="248706" cy="253980"/>
              <a:chOff x="141352" y="1464253"/>
              <a:chExt cx="248706" cy="253980"/>
            </a:xfrm>
          </p:grpSpPr>
          <p:sp>
            <p:nvSpPr>
              <p:cNvPr id="19" name="Rounded Rectangle 1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Group 49"/>
              <p:cNvGrpSpPr/>
              <p:nvPr/>
            </p:nvGrpSpPr>
            <p:grpSpPr>
              <a:xfrm>
                <a:off x="224715" y="1516377"/>
                <a:ext cx="101031" cy="146644"/>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4" name="Straight Connector 3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Rounded Rectangle 17"/>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spTree>
    <p:extLst>
      <p:ext uri="{BB962C8B-B14F-4D97-AF65-F5344CB8AC3E}">
        <p14:creationId xmlns:p14="http://schemas.microsoft.com/office/powerpoint/2010/main" val="43516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14400" y="3442335"/>
            <a:ext cx="7419975" cy="3016210"/>
          </a:xfrm>
          <a:prstGeom prst="rect">
            <a:avLst/>
          </a:prstGeom>
        </p:spPr>
        <p:txBody>
          <a:bodyPr wrap="square">
            <a:spAutoFit/>
          </a:bodyPr>
          <a:lstStyle/>
          <a:p>
            <a:pPr marL="347472" marR="0" lvl="0" indent="-347472"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¿Qué opina de la forma en que Filip y Elaine manejaron la situación esta vez?</a:t>
            </a:r>
          </a:p>
          <a:p>
            <a:pPr marL="347472" marR="0" lvl="0" indent="-347472"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¿Cuál de las habilidades de liderazgo demostraron?</a:t>
            </a:r>
          </a:p>
          <a:p>
            <a:pPr marL="347472" marR="0" lvl="0" indent="-347472"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Describa una situación en la que un trabajador reconoció y habló sobre un riesgo para la seguridad. ¿Qué habilidades de liderazgo en seguridad usaron? ¿Cuál fue el resultado?</a:t>
            </a:r>
          </a:p>
          <a:p>
            <a:pPr marL="347472" marR="0" lvl="0" indent="-347472"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000" b="0" i="0" u="none" strike="noStrike" kern="1200" cap="none" spc="0" normalizeH="0" baseline="0" dirty="0">
                <a:ln>
                  <a:noFill/>
                </a:ln>
                <a:solidFill>
                  <a:prstClr val="black"/>
                </a:solidFill>
                <a:effectLst/>
                <a:uLnTx/>
                <a:uFillTx/>
                <a:latin typeface="Calibri"/>
                <a:ea typeface="+mn-ea"/>
                <a:cs typeface="+mn-cs"/>
              </a:rPr>
              <a:t>¿Cómo puede animar a otros miembros de su cuadrilla a utilizar habilidades de liderazgo en seguridad?</a:t>
            </a:r>
            <a:endParaRPr kumimoji="0" lang="es-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0" name="Group 19"/>
          <p:cNvGrpSpPr/>
          <p:nvPr/>
        </p:nvGrpSpPr>
        <p:grpSpPr>
          <a:xfrm>
            <a:off x="673829" y="1912217"/>
            <a:ext cx="7796342" cy="1066941"/>
            <a:chOff x="1041189" y="1956464"/>
            <a:chExt cx="7796342" cy="1066941"/>
          </a:xfrm>
        </p:grpSpPr>
        <p:sp>
          <p:nvSpPr>
            <p:cNvPr id="21" name="Rounded Rectangle 20"/>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B</a:t>
              </a:r>
            </a:p>
          </p:txBody>
        </p:sp>
        <p:pic>
          <p:nvPicPr>
            <p:cNvPr id="23"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24" name="Group 23"/>
          <p:cNvGrpSpPr/>
          <p:nvPr/>
        </p:nvGrpSpPr>
        <p:grpSpPr>
          <a:xfrm>
            <a:off x="46523" y="1466907"/>
            <a:ext cx="2051364" cy="259009"/>
            <a:chOff x="46523" y="1466907"/>
            <a:chExt cx="2051364" cy="259009"/>
          </a:xfrm>
        </p:grpSpPr>
        <p:grpSp>
          <p:nvGrpSpPr>
            <p:cNvPr id="25" name="Group 24"/>
            <p:cNvGrpSpPr/>
            <p:nvPr/>
          </p:nvGrpSpPr>
          <p:grpSpPr>
            <a:xfrm>
              <a:off x="46523" y="1466907"/>
              <a:ext cx="248706" cy="253980"/>
              <a:chOff x="141352" y="1464253"/>
              <a:chExt cx="248706" cy="253980"/>
            </a:xfrm>
          </p:grpSpPr>
          <p:sp>
            <p:nvSpPr>
              <p:cNvPr id="39" name="Rounded Rectangle 3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0" name="Group 49"/>
              <p:cNvGrpSpPr/>
              <p:nvPr/>
            </p:nvGrpSpPr>
            <p:grpSpPr>
              <a:xfrm>
                <a:off x="224715" y="1516377"/>
                <a:ext cx="101031" cy="146644"/>
                <a:chOff x="1524000" y="2971799"/>
                <a:chExt cx="838200" cy="1066800"/>
              </a:xfrm>
            </p:grpSpPr>
            <p:sp>
              <p:nvSpPr>
                <p:cNvPr id="41" name="Rectangle 4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2" name="Straight Connector 4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Rounded Rectangle 26"/>
            <p:cNvSpPr/>
            <p:nvPr/>
          </p:nvSpPr>
          <p:spPr>
            <a:xfrm>
              <a:off x="354812" y="1471463"/>
              <a:ext cx="1743075" cy="254453"/>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s-us" sz="1400" b="1" i="0" u="none" baseline="0" dirty="0">
                  <a:solidFill>
                    <a:srgbClr val="EEECE1">
                      <a:lumMod val="10000"/>
                    </a:srgbClr>
                  </a:solidFill>
                  <a:latin typeface="Calibri"/>
                  <a:ea typeface="Calibri"/>
                  <a:cs typeface="Calibri"/>
                </a:rPr>
                <a:t>2</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a:t>
              </a:r>
              <a:r>
                <a:rPr lang="es-ES" sz="1400" b="1" dirty="0">
                  <a:solidFill>
                    <a:schemeClr val="tx1"/>
                  </a:solidFill>
                </a:rPr>
                <a:t>Clima tormentoso</a:t>
              </a:r>
            </a:p>
          </p:txBody>
        </p:sp>
      </p:grpSp>
    </p:spTree>
    <p:extLst>
      <p:ext uri="{BB962C8B-B14F-4D97-AF65-F5344CB8AC3E}">
        <p14:creationId xmlns:p14="http://schemas.microsoft.com/office/powerpoint/2010/main" val="15084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90"/>
            <a:ext cx="7699135"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ounded Rectangle 34"/>
          <p:cNvSpPr/>
          <p:nvPr/>
        </p:nvSpPr>
        <p:spPr>
          <a:xfrm>
            <a:off x="766014" y="1865649"/>
            <a:ext cx="7745315"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6" name="Table 35"/>
          <p:cNvGraphicFramePr>
            <a:graphicFrameLocks noGrp="1"/>
          </p:cNvGraphicFramePr>
          <p:nvPr>
            <p:extLst>
              <p:ext uri="{D42A27DB-BD31-4B8C-83A1-F6EECF244321}">
                <p14:modId xmlns:p14="http://schemas.microsoft.com/office/powerpoint/2010/main" val="1435009872"/>
              </p:ext>
            </p:extLst>
          </p:nvPr>
        </p:nvGraphicFramePr>
        <p:xfrm>
          <a:off x="2577623" y="1970516"/>
          <a:ext cx="5649785" cy="1310640"/>
        </p:xfrm>
        <a:graphic>
          <a:graphicData uri="http://schemas.openxmlformats.org/drawingml/2006/table">
            <a:tbl>
              <a:tblPr firstRow="1" bandRow="1">
                <a:tableStyleId>{5C22544A-7EE6-4342-B048-85BDC9FD1C3A}</a:tableStyleId>
              </a:tblPr>
              <a:tblGrid>
                <a:gridCol w="1074659">
                  <a:extLst>
                    <a:ext uri="{9D8B030D-6E8A-4147-A177-3AD203B41FA5}">
                      <a16:colId xmlns:a16="http://schemas.microsoft.com/office/drawing/2014/main" val="20000"/>
                    </a:ext>
                  </a:extLst>
                </a:gridCol>
                <a:gridCol w="4575126">
                  <a:extLst>
                    <a:ext uri="{9D8B030D-6E8A-4147-A177-3AD203B41FA5}">
                      <a16:colId xmlns:a16="http://schemas.microsoft.com/office/drawing/2014/main" val="20001"/>
                    </a:ext>
                  </a:extLst>
                </a:gridCol>
              </a:tblGrid>
              <a:tr h="377989">
                <a:tc>
                  <a:txBody>
                    <a:bodyPr/>
                    <a:lstStyle/>
                    <a:p>
                      <a:pPr algn="ctr" rtl="0"/>
                      <a:r>
                        <a:rPr lang="es-us" sz="2000" b="1" i="0" u="none" baseline="0" dirty="0"/>
                        <a:t>Quién</a:t>
                      </a:r>
                      <a:endParaRPr lang="es-us" sz="2000" dirty="0"/>
                    </a:p>
                  </a:txBody>
                  <a:tcPr>
                    <a:solidFill>
                      <a:schemeClr val="tx1">
                        <a:lumMod val="65000"/>
                        <a:lumOff val="35000"/>
                      </a:schemeClr>
                    </a:solidFill>
                  </a:tcPr>
                </a:tc>
                <a:tc>
                  <a:txBody>
                    <a:bodyPr/>
                    <a:lstStyle/>
                    <a:p>
                      <a:pPr algn="ctr" rtl="0"/>
                      <a:r>
                        <a:rPr lang="es-us" sz="2000" b="1" i="0" u="none" kern="1200" baseline="0" dirty="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1800" b="1" i="0" u="none" baseline="0" dirty="0"/>
                        <a:t>Ferris</a:t>
                      </a:r>
                    </a:p>
                    <a:p>
                      <a:pPr algn="l" rtl="0"/>
                      <a:r>
                        <a:rPr lang="es-us" sz="1800" b="1" i="0" u="none" baseline="0" dirty="0"/>
                        <a:t>Ethan</a:t>
                      </a:r>
                    </a:p>
                    <a:p>
                      <a:pPr algn="l" rtl="0"/>
                      <a:r>
                        <a:rPr lang="es-us" sz="1800" b="1" i="0" u="none" baseline="0" dirty="0"/>
                        <a:t>Emily</a:t>
                      </a:r>
                    </a:p>
                  </a:txBody>
                  <a:tcPr>
                    <a:solidFill>
                      <a:schemeClr val="bg1"/>
                    </a:solidFill>
                  </a:tcPr>
                </a:tc>
                <a:tc>
                  <a:txBody>
                    <a:bodyPr/>
                    <a:lstStyle/>
                    <a:p>
                      <a:pPr algn="l" rtl="0"/>
                      <a:r>
                        <a:rPr lang="es-us" sz="1800" b="0" i="0" u="none" kern="1200" baseline="0" dirty="0">
                          <a:solidFill>
                            <a:schemeClr val="tx1"/>
                          </a:solidFill>
                          <a:latin typeface="+mn-lt"/>
                          <a:ea typeface="+mn-ea"/>
                          <a:cs typeface="+mn-cs"/>
                        </a:rPr>
                        <a:t>Capataz de </a:t>
                      </a:r>
                      <a:r>
                        <a:rPr lang="es-us" sz="1800" b="0" i="1" u="none" kern="1200" baseline="0" dirty="0">
                          <a:solidFill>
                            <a:schemeClr val="tx1"/>
                          </a:solidFill>
                          <a:latin typeface="+mn-lt"/>
                          <a:ea typeface="+mn-ea"/>
                          <a:cs typeface="+mn-cs"/>
                        </a:rPr>
                        <a:t>Alan’s Operators</a:t>
                      </a:r>
                    </a:p>
                    <a:p>
                      <a:pPr algn="l" rtl="0"/>
                      <a:r>
                        <a:rPr lang="es-us" sz="1800" b="0" i="0" u="none" kern="1200" baseline="0" dirty="0">
                          <a:solidFill>
                            <a:schemeClr val="tx1"/>
                          </a:solidFill>
                          <a:latin typeface="+mn-lt"/>
                          <a:ea typeface="+mn-ea"/>
                          <a:cs typeface="+mn-cs"/>
                        </a:rPr>
                        <a:t>Trabajador experimentado de </a:t>
                      </a:r>
                      <a:r>
                        <a:rPr lang="es-us" sz="1800" b="0" i="1" u="none" kern="1200" baseline="0" dirty="0">
                          <a:solidFill>
                            <a:schemeClr val="tx1"/>
                          </a:solidFill>
                          <a:latin typeface="+mn-lt"/>
                          <a:ea typeface="+mn-ea"/>
                          <a:cs typeface="+mn-cs"/>
                        </a:rPr>
                        <a:t>Alan’s Operators</a:t>
                      </a:r>
                    </a:p>
                    <a:p>
                      <a:pPr algn="l" rtl="0"/>
                      <a:r>
                        <a:rPr lang="es-us" sz="1800" b="0" i="0" u="none" kern="1200" baseline="0" dirty="0">
                          <a:solidFill>
                            <a:schemeClr val="tx1"/>
                          </a:solidFill>
                          <a:latin typeface="+mn-lt"/>
                          <a:ea typeface="+mn-ea"/>
                          <a:cs typeface="+mn-cs"/>
                        </a:rPr>
                        <a:t>Trabajador experimentado de </a:t>
                      </a:r>
                      <a:r>
                        <a:rPr lang="es-us" sz="1800" b="0" i="1" u="none" kern="1200" baseline="0" dirty="0">
                          <a:solidFill>
                            <a:schemeClr val="tx1"/>
                          </a:solidFill>
                          <a:latin typeface="+mn-lt"/>
                          <a:ea typeface="+mn-ea"/>
                          <a:cs typeface="+mn-cs"/>
                        </a:rPr>
                        <a:t>Alan’s Operators</a:t>
                      </a:r>
                    </a:p>
                  </a:txBody>
                  <a:tcPr>
                    <a:solidFill>
                      <a:schemeClr val="bg1"/>
                    </a:solidFill>
                  </a:tcPr>
                </a:tc>
                <a:extLst>
                  <a:ext uri="{0D108BD9-81ED-4DB2-BD59-A6C34878D82A}">
                    <a16:rowId xmlns:a16="http://schemas.microsoft.com/office/drawing/2014/main" val="10001"/>
                  </a:ext>
                </a:extLst>
              </a:tr>
            </a:tbl>
          </a:graphicData>
        </a:graphic>
      </p:graphicFrame>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836" y="2029599"/>
            <a:ext cx="1325423" cy="1574267"/>
          </a:xfrm>
          <a:prstGeom prst="rect">
            <a:avLst/>
          </a:prstGeom>
          <a:ln w="38100">
            <a:noFill/>
          </a:ln>
        </p:spPr>
      </p:pic>
      <p:grpSp>
        <p:nvGrpSpPr>
          <p:cNvPr id="4" name="Group 3"/>
          <p:cNvGrpSpPr/>
          <p:nvPr/>
        </p:nvGrpSpPr>
        <p:grpSpPr>
          <a:xfrm>
            <a:off x="2590800" y="4554006"/>
            <a:ext cx="3962400" cy="1701752"/>
            <a:chOff x="2577221" y="4526710"/>
            <a:chExt cx="3962400" cy="1701752"/>
          </a:xfrm>
        </p:grpSpPr>
        <p:grpSp>
          <p:nvGrpSpPr>
            <p:cNvPr id="50" name="Group 49"/>
            <p:cNvGrpSpPr/>
            <p:nvPr/>
          </p:nvGrpSpPr>
          <p:grpSpPr>
            <a:xfrm>
              <a:off x="2577221" y="4526710"/>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dirty="0">
                    <a:ln>
                      <a:noFill/>
                    </a:ln>
                    <a:solidFill>
                      <a:srgbClr val="FF0000"/>
                    </a:solidFill>
                    <a:effectLst/>
                    <a:uLnTx/>
                    <a:uFillTx/>
                    <a:latin typeface="Calibri"/>
                    <a:ea typeface="+mn-ea"/>
                    <a:cs typeface="+mn-cs"/>
                  </a:rPr>
                  <a:t>VER</a:t>
                </a:r>
                <a:endParaRPr kumimoji="0" lang="es-us" sz="1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53" name="Picture 52"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54" name="Group 53"/>
            <p:cNvGrpSpPr/>
            <p:nvPr/>
          </p:nvGrpSpPr>
          <p:grpSpPr>
            <a:xfrm>
              <a:off x="5065787" y="4539386"/>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sz="1800" b="1" i="0" u="none" strike="noStrike" kern="1200" cap="none" spc="0" normalizeH="0" baseline="0" dirty="0">
                    <a:ln>
                      <a:noFill/>
                    </a:ln>
                    <a:solidFill>
                      <a:srgbClr val="FF0000"/>
                    </a:solidFill>
                    <a:effectLst/>
                    <a:uLnTx/>
                    <a:uFillTx/>
                    <a:latin typeface="Calibri"/>
                    <a:ea typeface="+mn-ea"/>
                    <a:cs typeface="+mn-cs"/>
                  </a:rPr>
                  <a:t>LEER</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Rectangle 1">
              <a:hlinkClick r:id="" action="ppaction://noaction"/>
            </p:cNvPr>
            <p:cNvSpPr/>
            <p:nvPr/>
          </p:nvSpPr>
          <p:spPr>
            <a:xfrm>
              <a:off x="2577221" y="4526710"/>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hlinkClick r:id="" action="ppaction://noaction"/>
            </p:cNvPr>
            <p:cNvSpPr/>
            <p:nvPr/>
          </p:nvSpPr>
          <p:spPr>
            <a:xfrm>
              <a:off x="5065787" y="4526710"/>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hlinkClick r:id="rId5" action="ppaction://hlinksldjump"/>
            </p:cNvPr>
            <p:cNvSpPr/>
            <p:nvPr/>
          </p:nvSpPr>
          <p:spPr>
            <a:xfrm>
              <a:off x="2577221" y="4526710"/>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hlinkClick r:id="rId6" action="ppaction://hlinksldjump"/>
            </p:cNvPr>
            <p:cNvSpPr/>
            <p:nvPr/>
          </p:nvSpPr>
          <p:spPr>
            <a:xfrm>
              <a:off x="5065787" y="4526710"/>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3" name="Rounded Rectangle 42"/>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pic>
        <p:nvPicPr>
          <p:cNvPr id="30" name="Picture 2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315111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3.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17" name="Picture 1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pic>
        <p:nvPicPr>
          <p:cNvPr id="3" name="Online Media 2" title="Oh Solar Mio Situación">
            <a:hlinkClick r:id="" action="ppaction://media"/>
            <a:extLst>
              <a:ext uri="{FF2B5EF4-FFF2-40B4-BE49-F238E27FC236}">
                <a16:creationId xmlns:a16="http://schemas.microsoft.com/office/drawing/2014/main" id="{DABA2A54-379F-1CDC-F2DB-84A5CAB07C12}"/>
              </a:ext>
            </a:extLst>
          </p:cNvPr>
          <p:cNvPicPr>
            <a:picLocks noRot="1" noChangeAspect="1"/>
          </p:cNvPicPr>
          <p:nvPr>
            <a:videoFile r:link="rId1"/>
          </p:nvPr>
        </p:nvPicPr>
        <p:blipFill>
          <a:blip r:embed="rId7"/>
          <a:stretch>
            <a:fillRect/>
          </a:stretch>
        </p:blipFill>
        <p:spPr>
          <a:xfrm>
            <a:off x="914400" y="2018605"/>
            <a:ext cx="7315200" cy="4132580"/>
          </a:xfrm>
          <a:prstGeom prst="rect">
            <a:avLst/>
          </a:prstGeom>
        </p:spPr>
      </p:pic>
    </p:spTree>
    <p:extLst>
      <p:ext uri="{BB962C8B-B14F-4D97-AF65-F5344CB8AC3E}">
        <p14:creationId xmlns:p14="http://schemas.microsoft.com/office/powerpoint/2010/main" val="3593614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3" name="Group 2"/>
          <p:cNvGrpSpPr/>
          <p:nvPr/>
        </p:nvGrpSpPr>
        <p:grpSpPr>
          <a:xfrm>
            <a:off x="35272" y="1434291"/>
            <a:ext cx="2030013" cy="260545"/>
            <a:chOff x="35272" y="1434291"/>
            <a:chExt cx="2030013" cy="260545"/>
          </a:xfrm>
        </p:grpSpPr>
        <p:grpSp>
          <p:nvGrpSpPr>
            <p:cNvPr id="26" name="Group 8"/>
            <p:cNvGrpSpPr/>
            <p:nvPr/>
          </p:nvGrpSpPr>
          <p:grpSpPr>
            <a:xfrm>
              <a:off x="35272" y="1434291"/>
              <a:ext cx="275595" cy="260545"/>
              <a:chOff x="1227110" y="1752600"/>
              <a:chExt cx="1473834" cy="1319744"/>
            </a:xfrm>
          </p:grpSpPr>
          <p:sp>
            <p:nvSpPr>
              <p:cNvPr id="28" name="Rounded Rectangle 2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9" name="Picture 28"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0" name="Rounded Rectangle 9"/>
            <p:cNvSpPr/>
            <p:nvPr/>
          </p:nvSpPr>
          <p:spPr>
            <a:xfrm>
              <a:off x="364545" y="1434292"/>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grpSp>
      <p:pic>
        <p:nvPicPr>
          <p:cNvPr id="2" name="Online Media 1" title="El Atajo de Mauro Situación">
            <a:hlinkClick r:id="" action="ppaction://media"/>
            <a:extLst>
              <a:ext uri="{FF2B5EF4-FFF2-40B4-BE49-F238E27FC236}">
                <a16:creationId xmlns:a16="http://schemas.microsoft.com/office/drawing/2014/main" id="{49DE297A-466B-D7A4-484A-39C66683D090}"/>
              </a:ext>
            </a:extLst>
          </p:cNvPr>
          <p:cNvPicPr>
            <a:picLocks noRot="1" noChangeAspect="1"/>
          </p:cNvPicPr>
          <p:nvPr>
            <a:videoFile r:link="rId1"/>
          </p:nvPr>
        </p:nvPicPr>
        <p:blipFill>
          <a:blip r:embed="rId7"/>
          <a:stretch>
            <a:fillRect/>
          </a:stretch>
        </p:blipFill>
        <p:spPr>
          <a:xfrm>
            <a:off x="914400" y="1942405"/>
            <a:ext cx="7315200" cy="4132580"/>
          </a:xfrm>
          <a:prstGeom prst="rect">
            <a:avLst/>
          </a:prstGeom>
        </p:spPr>
      </p:pic>
    </p:spTree>
    <p:extLst>
      <p:ext uri="{BB962C8B-B14F-4D97-AF65-F5344CB8AC3E}">
        <p14:creationId xmlns:p14="http://schemas.microsoft.com/office/powerpoint/2010/main" val="1695107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16" name="Rectangle 15"/>
          <p:cNvSpPr/>
          <p:nvPr/>
        </p:nvSpPr>
        <p:spPr>
          <a:xfrm>
            <a:off x="914399" y="3438525"/>
            <a:ext cx="7362825" cy="2693045"/>
          </a:xfrm>
          <a:prstGeom prst="rect">
            <a:avLst/>
          </a:prstGeom>
        </p:spPr>
        <p:txBody>
          <a:bodyPr wrap="square">
            <a:spAutoFit/>
          </a:bodyPr>
          <a:lstStyle/>
          <a:p>
            <a:pPr marL="457200" indent="-457200" algn="l" rtl="0">
              <a:buFont typeface="+mj-lt"/>
              <a:buAutoNum type="arabicPeriod"/>
            </a:pPr>
            <a:r>
              <a:rPr lang="es-us" sz="2400" b="0" i="0" u="none" baseline="0" dirty="0"/>
              <a:t>¿Qué piensa sobre la decisión de Ferris de seguir adelante con el levantamiento?</a:t>
            </a:r>
          </a:p>
          <a:p>
            <a:pPr marL="457200" indent="-457200" algn="l" rtl="0">
              <a:buFont typeface="+mj-lt"/>
              <a:buAutoNum type="arabicPeriod"/>
            </a:pPr>
            <a:r>
              <a:rPr lang="es-us" sz="2400" b="0" i="0" u="none" baseline="0" dirty="0"/>
              <a:t>Tengan en cuenta las habilidades de liderazgo. ¿Qué puede hacer Ferris para demostrar liderazgo en seguridad?</a:t>
            </a:r>
          </a:p>
          <a:p>
            <a:pPr marL="457200" indent="-457200" algn="l" rtl="0">
              <a:buFont typeface="+mj-lt"/>
              <a:buAutoNum type="arabicPeriod"/>
            </a:pPr>
            <a:endParaRPr lang="es-us" sz="2400" dirty="0"/>
          </a:p>
          <a:p>
            <a:pPr marL="457200" lvl="0" indent="-457200" algn="l" rtl="0">
              <a:buFont typeface="+mj-lt"/>
              <a:buAutoNum type="arabicPeriod"/>
            </a:pPr>
            <a:endParaRPr lang="es-us" sz="2500" dirty="0"/>
          </a:p>
        </p:txBody>
      </p:sp>
      <p:grpSp>
        <p:nvGrpSpPr>
          <p:cNvPr id="13" name="Group 12"/>
          <p:cNvGrpSpPr/>
          <p:nvPr/>
        </p:nvGrpSpPr>
        <p:grpSpPr>
          <a:xfrm>
            <a:off x="49746" y="1430318"/>
            <a:ext cx="1515868" cy="270070"/>
            <a:chOff x="131827" y="1945885"/>
            <a:chExt cx="1515868" cy="270070"/>
          </a:xfrm>
        </p:grpSpPr>
        <p:grpSp>
          <p:nvGrpSpPr>
            <p:cNvPr id="17"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8" name="Picture 27"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0" name="Rounded Rectangle 19"/>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3" name="Picture 2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8" name="Group 17"/>
          <p:cNvGrpSpPr/>
          <p:nvPr/>
        </p:nvGrpSpPr>
        <p:grpSpPr>
          <a:xfrm>
            <a:off x="673829" y="1912217"/>
            <a:ext cx="7796342" cy="1066941"/>
            <a:chOff x="1041189" y="1956464"/>
            <a:chExt cx="7796342" cy="1066941"/>
          </a:xfrm>
        </p:grpSpPr>
        <p:sp>
          <p:nvSpPr>
            <p:cNvPr id="19" name="Rounded Rectangle 18"/>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Situación</a:t>
              </a:r>
            </a:p>
          </p:txBody>
        </p:sp>
        <p:pic>
          <p:nvPicPr>
            <p:cNvPr id="22" name="Picture 2"/>
            <p:cNvPicPr>
              <a:picLocks noChangeAspect="1" noChangeArrowheads="1"/>
            </p:cNvPicPr>
            <p:nvPr/>
          </p:nvPicPr>
          <p:blipFill>
            <a:blip r:embed="rId6"/>
            <a:srcRect l="11940"/>
            <a:stretch>
              <a:fillRect/>
            </a:stretch>
          </p:blipFill>
          <p:spPr bwMode="auto">
            <a:xfrm>
              <a:off x="7875247" y="1956464"/>
              <a:ext cx="962284" cy="853721"/>
            </a:xfrm>
            <a:prstGeom prst="rect">
              <a:avLst/>
            </a:prstGeom>
            <a:noFill/>
            <a:ln w="9525">
              <a:noFill/>
              <a:miter lim="800000"/>
              <a:headEnd/>
              <a:tailEnd/>
            </a:ln>
          </p:spPr>
        </p:pic>
      </p:grpSp>
    </p:spTree>
    <p:extLst>
      <p:ext uri="{BB962C8B-B14F-4D97-AF65-F5344CB8AC3E}">
        <p14:creationId xmlns:p14="http://schemas.microsoft.com/office/powerpoint/2010/main" val="228892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746" y="1430318"/>
            <a:ext cx="1515868" cy="270070"/>
            <a:chOff x="131827" y="1945885"/>
            <a:chExt cx="1515868" cy="270070"/>
          </a:xfrm>
        </p:grpSpPr>
        <p:grpSp>
          <p:nvGrpSpPr>
            <p:cNvPr id="16"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2" name="Picture 21"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0" name="Rounded Rectangle 19"/>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15" name="Picture 1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pic>
        <p:nvPicPr>
          <p:cNvPr id="3" name="Online Media 2" title="Oh Solar Mio Resultado A">
            <a:hlinkClick r:id="" action="ppaction://media"/>
            <a:extLst>
              <a:ext uri="{FF2B5EF4-FFF2-40B4-BE49-F238E27FC236}">
                <a16:creationId xmlns:a16="http://schemas.microsoft.com/office/drawing/2014/main" id="{17AD51C6-9F12-4ACD-521B-697FCE98C385}"/>
              </a:ext>
            </a:extLst>
          </p:cNvPr>
          <p:cNvPicPr>
            <a:picLocks noRot="1" noChangeAspect="1"/>
          </p:cNvPicPr>
          <p:nvPr>
            <a:videoFile r:link="rId1"/>
          </p:nvPr>
        </p:nvPicPr>
        <p:blipFill>
          <a:blip r:embed="rId7"/>
          <a:stretch>
            <a:fillRect/>
          </a:stretch>
        </p:blipFill>
        <p:spPr>
          <a:xfrm>
            <a:off x="914400" y="1871374"/>
            <a:ext cx="7315200" cy="4132580"/>
          </a:xfrm>
          <a:prstGeom prst="rect">
            <a:avLst/>
          </a:prstGeom>
        </p:spPr>
      </p:pic>
    </p:spTree>
    <p:extLst>
      <p:ext uri="{BB962C8B-B14F-4D97-AF65-F5344CB8AC3E}">
        <p14:creationId xmlns:p14="http://schemas.microsoft.com/office/powerpoint/2010/main" val="1970092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1" y="3438525"/>
            <a:ext cx="7410450" cy="2554545"/>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¿Qué opina de la forma en que Ferris manejó esta situación? </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¿Cómo su decisión de seguir adelante con el levantamiento podría afectar la probabilidad de que Emily y Ethan se sientan cómodos al plantear problemas de seguridad en el futuro?</a:t>
            </a:r>
            <a:endParaRPr kumimoji="0" lang="es-us" sz="25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p:cNvGrpSpPr/>
          <p:nvPr/>
        </p:nvGrpSpPr>
        <p:grpSpPr>
          <a:xfrm>
            <a:off x="49746" y="1430318"/>
            <a:ext cx="1515868" cy="270070"/>
            <a:chOff x="131827" y="1945885"/>
            <a:chExt cx="1515868" cy="270070"/>
          </a:xfrm>
        </p:grpSpPr>
        <p:grpSp>
          <p:nvGrpSpPr>
            <p:cNvPr id="15" name="Group 8"/>
            <p:cNvGrpSpPr/>
            <p:nvPr/>
          </p:nvGrpSpPr>
          <p:grpSpPr>
            <a:xfrm>
              <a:off x="131827" y="1945885"/>
              <a:ext cx="275595" cy="260545"/>
              <a:chOff x="1227110" y="1752600"/>
              <a:chExt cx="1473834" cy="1319744"/>
            </a:xfrm>
          </p:grpSpPr>
          <p:sp>
            <p:nvSpPr>
              <p:cNvPr id="19" name="Rounded Rectangle 1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Picture 19"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3" name="Picture 2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7" name="Group 16"/>
          <p:cNvGrpSpPr/>
          <p:nvPr/>
        </p:nvGrpSpPr>
        <p:grpSpPr>
          <a:xfrm>
            <a:off x="673829" y="1912217"/>
            <a:ext cx="7796342" cy="1066941"/>
            <a:chOff x="1041189" y="1956464"/>
            <a:chExt cx="7796342" cy="1066941"/>
          </a:xfrm>
        </p:grpSpPr>
        <p:sp>
          <p:nvSpPr>
            <p:cNvPr id="18" name="Rounded Rectangle 1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A</a:t>
              </a:r>
            </a:p>
          </p:txBody>
        </p:sp>
        <p:pic>
          <p:nvPicPr>
            <p:cNvPr id="21" name="Picture 2"/>
            <p:cNvPicPr>
              <a:picLocks noChangeAspect="1" noChangeArrowheads="1"/>
            </p:cNvPicPr>
            <p:nvPr/>
          </p:nvPicPr>
          <p:blipFill>
            <a:blip r:embed="rId6"/>
            <a:srcRect l="11940"/>
            <a:stretch>
              <a:fillRect/>
            </a:stretch>
          </p:blipFill>
          <p:spPr bwMode="auto">
            <a:xfrm>
              <a:off x="7875247" y="1956464"/>
              <a:ext cx="962284" cy="853721"/>
            </a:xfrm>
            <a:prstGeom prst="rect">
              <a:avLst/>
            </a:prstGeom>
            <a:noFill/>
            <a:ln w="9525">
              <a:noFill/>
              <a:miter lim="800000"/>
              <a:headEnd/>
              <a:tailEnd/>
            </a:ln>
          </p:spPr>
        </p:pic>
      </p:grpSp>
    </p:spTree>
    <p:extLst>
      <p:ext uri="{BB962C8B-B14F-4D97-AF65-F5344CB8AC3E}">
        <p14:creationId xmlns:p14="http://schemas.microsoft.com/office/powerpoint/2010/main" val="98450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9746" y="1430318"/>
            <a:ext cx="1515868" cy="270070"/>
            <a:chOff x="131827" y="1945885"/>
            <a:chExt cx="1515868" cy="270070"/>
          </a:xfrm>
        </p:grpSpPr>
        <p:grpSp>
          <p:nvGrpSpPr>
            <p:cNvPr id="16"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7" name="Rounded Rectangle 16"/>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15" name="Picture 1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pic>
        <p:nvPicPr>
          <p:cNvPr id="2" name="Online Media 1" title="Oh Solar Mio Resultado B">
            <a:hlinkClick r:id="" action="ppaction://media"/>
            <a:extLst>
              <a:ext uri="{FF2B5EF4-FFF2-40B4-BE49-F238E27FC236}">
                <a16:creationId xmlns:a16="http://schemas.microsoft.com/office/drawing/2014/main" id="{018A7918-6419-75B5-8D08-1B63930C8D06}"/>
              </a:ext>
            </a:extLst>
          </p:cNvPr>
          <p:cNvPicPr>
            <a:picLocks noRot="1" noChangeAspect="1"/>
          </p:cNvPicPr>
          <p:nvPr>
            <a:videoFile r:link="rId1"/>
          </p:nvPr>
        </p:nvPicPr>
        <p:blipFill>
          <a:blip r:embed="rId7"/>
          <a:stretch>
            <a:fillRect/>
          </a:stretch>
        </p:blipFill>
        <p:spPr>
          <a:xfrm>
            <a:off x="914400" y="1857520"/>
            <a:ext cx="7315200" cy="4132580"/>
          </a:xfrm>
          <a:prstGeom prst="rect">
            <a:avLst/>
          </a:prstGeom>
        </p:spPr>
      </p:pic>
    </p:spTree>
    <p:extLst>
      <p:ext uri="{BB962C8B-B14F-4D97-AF65-F5344CB8AC3E}">
        <p14:creationId xmlns:p14="http://schemas.microsoft.com/office/powerpoint/2010/main" val="846932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914400" y="3438525"/>
            <a:ext cx="7353300" cy="178510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¿Cuál de las habilidades de liderazgo demostró Ferris esta vez?</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500" b="0" i="0" u="none" strike="noStrike" kern="1200" cap="none" spc="0" normalizeH="0" baseline="0" dirty="0">
                <a:ln>
                  <a:noFill/>
                </a:ln>
                <a:solidFill>
                  <a:prstClr val="black"/>
                </a:solidFill>
                <a:effectLst/>
                <a:uLnTx/>
                <a:uFillTx/>
                <a:latin typeface="Calibri"/>
                <a:ea typeface="+mn-ea"/>
                <a:cs typeface="+mn-cs"/>
              </a:rPr>
              <a:t>Describa en qué se diferenció este final del primero y cuál podría ser el impacto en la cuadrilla.</a:t>
            </a:r>
          </a:p>
        </p:txBody>
      </p:sp>
      <p:grpSp>
        <p:nvGrpSpPr>
          <p:cNvPr id="13" name="Group 12"/>
          <p:cNvGrpSpPr/>
          <p:nvPr/>
        </p:nvGrpSpPr>
        <p:grpSpPr>
          <a:xfrm>
            <a:off x="49746" y="1430318"/>
            <a:ext cx="1515868" cy="270070"/>
            <a:chOff x="131827" y="1945885"/>
            <a:chExt cx="1515868" cy="270070"/>
          </a:xfrm>
        </p:grpSpPr>
        <p:grpSp>
          <p:nvGrpSpPr>
            <p:cNvPr id="14" name="Group 8"/>
            <p:cNvGrpSpPr/>
            <p:nvPr/>
          </p:nvGrpSpPr>
          <p:grpSpPr>
            <a:xfrm>
              <a:off x="131827" y="1945885"/>
              <a:ext cx="275595" cy="260545"/>
              <a:chOff x="1227110" y="1752600"/>
              <a:chExt cx="1473834" cy="1319744"/>
            </a:xfrm>
          </p:grpSpPr>
          <p:sp>
            <p:nvSpPr>
              <p:cNvPr id="18" name="Rounded Rectangle 1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9" name="Picture 18"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2" name="Picture 2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1" name="Group 20"/>
          <p:cNvGrpSpPr/>
          <p:nvPr/>
        </p:nvGrpSpPr>
        <p:grpSpPr>
          <a:xfrm>
            <a:off x="673829" y="1912217"/>
            <a:ext cx="7796342" cy="1066941"/>
            <a:chOff x="1041189" y="1956464"/>
            <a:chExt cx="7796342" cy="1066941"/>
          </a:xfrm>
        </p:grpSpPr>
        <p:sp>
          <p:nvSpPr>
            <p:cNvPr id="23" name="Rounded Rectangle 22"/>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B</a:t>
              </a:r>
            </a:p>
          </p:txBody>
        </p:sp>
        <p:pic>
          <p:nvPicPr>
            <p:cNvPr id="24" name="Picture 2"/>
            <p:cNvPicPr>
              <a:picLocks noChangeAspect="1" noChangeArrowheads="1"/>
            </p:cNvPicPr>
            <p:nvPr/>
          </p:nvPicPr>
          <p:blipFill>
            <a:blip r:embed="rId7"/>
            <a:srcRect l="11940"/>
            <a:stretch>
              <a:fillRect/>
            </a:stretch>
          </p:blipFill>
          <p:spPr bwMode="auto">
            <a:xfrm>
              <a:off x="7875247" y="1956464"/>
              <a:ext cx="962284" cy="853721"/>
            </a:xfrm>
            <a:prstGeom prst="rect">
              <a:avLst/>
            </a:prstGeom>
            <a:noFill/>
            <a:ln w="9525">
              <a:noFill/>
              <a:miter lim="800000"/>
              <a:headEnd/>
              <a:tailEnd/>
            </a:ln>
          </p:spPr>
        </p:pic>
      </p:grpSp>
    </p:spTree>
    <p:extLst>
      <p:ext uri="{BB962C8B-B14F-4D97-AF65-F5344CB8AC3E}">
        <p14:creationId xmlns:p14="http://schemas.microsoft.com/office/powerpoint/2010/main" val="3911004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559198"/>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s-us" sz="3500" b="1" i="0" u="none" strike="noStrike" kern="1200" cap="none" spc="0" normalizeH="0" baseline="0" dirty="0">
                <a:ln>
                  <a:noFill/>
                </a:ln>
                <a:solidFill>
                  <a:srgbClr val="FF0000"/>
                </a:solidFill>
                <a:effectLst/>
                <a:uLnTx/>
                <a:uFillTx/>
                <a:latin typeface="Calibri"/>
                <a:ea typeface="+mn-ea"/>
                <a:cs typeface="+mn-cs"/>
              </a:rPr>
              <a:t>Situación: puntos clave</a:t>
            </a:r>
          </a:p>
        </p:txBody>
      </p:sp>
      <p:sp>
        <p:nvSpPr>
          <p:cNvPr id="17" name="Rectangle 16"/>
          <p:cNvSpPr/>
          <p:nvPr/>
        </p:nvSpPr>
        <p:spPr>
          <a:xfrm>
            <a:off x="300017" y="2257147"/>
            <a:ext cx="8597800" cy="3970318"/>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200" b="0" i="0" u="none" strike="noStrike" kern="1200" cap="none" spc="0" normalizeH="0" baseline="0" dirty="0">
                <a:ln>
                  <a:noFill/>
                </a:ln>
                <a:solidFill>
                  <a:prstClr val="black"/>
                </a:solidFill>
                <a:effectLst/>
                <a:uLnTx/>
                <a:uFillTx/>
                <a:latin typeface="Calibri"/>
                <a:ea typeface="+mn-ea"/>
                <a:cs typeface="+mn-cs"/>
              </a:rPr>
              <a:t>Los ingenieros operativos, Ethan y Emily, su capataz Ferris y algunos herreros están en el estacionamiento del edificio Cain revisando un remolque cargado con las estructuras de montaje necesarias para construir cocheras solares.</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200" b="0" i="0" u="none" strike="noStrike" kern="1200" cap="none" spc="0" normalizeH="0" baseline="0" dirty="0">
                <a:ln>
                  <a:noFill/>
                </a:ln>
                <a:solidFill>
                  <a:prstClr val="black"/>
                </a:solidFill>
                <a:effectLst/>
                <a:uLnTx/>
                <a:uFillTx/>
                <a:latin typeface="Calibri"/>
                <a:ea typeface="+mn-ea"/>
                <a:cs typeface="+mn-cs"/>
              </a:rPr>
              <a:t>El plan de elevación de Ferris implica el uso de una grúa con una carga y capacidad lo suficientemente grandes como para levantar los materiales, pero el contratista general (General Contractor, GC) necesitaba esa grúa en otro lugar de trabajo y la única disponible para alquilar es más pequeña y tiene menos capacidad. </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200" b="0" i="0" u="none" strike="noStrike" kern="1200" cap="none" spc="0" normalizeH="0" baseline="0" dirty="0">
                <a:ln>
                  <a:noFill/>
                </a:ln>
                <a:solidFill>
                  <a:prstClr val="black"/>
                </a:solidFill>
                <a:effectLst/>
                <a:uLnTx/>
                <a:uFillTx/>
                <a:latin typeface="Calibri"/>
                <a:ea typeface="+mn-ea"/>
                <a:cs typeface="+mn-cs"/>
              </a:rPr>
              <a:t>Cuando un herrero le recuerda que están atrasados, Ferris se siente presionado y decide usar la grúa más pequeña.</a:t>
            </a:r>
            <a:endParaRPr kumimoji="0" lang="es-us" sz="2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6" name="Group 25"/>
          <p:cNvGrpSpPr/>
          <p:nvPr/>
        </p:nvGrpSpPr>
        <p:grpSpPr>
          <a:xfrm>
            <a:off x="47044" y="1433057"/>
            <a:ext cx="1506343" cy="269954"/>
            <a:chOff x="141352" y="1459269"/>
            <a:chExt cx="150634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574160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14399" y="3438525"/>
            <a:ext cx="7362825" cy="2400657"/>
          </a:xfrm>
          <a:prstGeom prst="rect">
            <a:avLst/>
          </a:prstGeom>
        </p:spPr>
        <p:txBody>
          <a:bodyPr wrap="square">
            <a:spAutoFit/>
          </a:bodyPr>
          <a:lstStyle/>
          <a:p>
            <a:pPr marL="457200" indent="-457200" algn="l" rtl="0">
              <a:buFont typeface="+mj-lt"/>
              <a:buAutoNum type="arabicPeriod"/>
            </a:pPr>
            <a:r>
              <a:rPr lang="es-us" sz="2500" b="0" i="0" u="none" baseline="0" dirty="0"/>
              <a:t>¿Qué piensa sobre la decisión de Ferris de seguir adelante con el levantamiento?</a:t>
            </a:r>
          </a:p>
          <a:p>
            <a:pPr marL="457200" indent="-457200" algn="l" rtl="0">
              <a:buFont typeface="+mj-lt"/>
              <a:buAutoNum type="arabicPeriod"/>
            </a:pPr>
            <a:r>
              <a:rPr lang="es-us" sz="2500" b="0" i="0" u="none" baseline="0" dirty="0"/>
              <a:t>Tengan en cuenta las habilidades de liderazgo. ¿Qué puede hacer Ferris para demostrar liderazgo en seguridad?</a:t>
            </a:r>
          </a:p>
          <a:p>
            <a:pPr marL="457200" indent="-457200" algn="l" rtl="0">
              <a:buFont typeface="+mj-lt"/>
              <a:buAutoNum type="arabicPeriod"/>
            </a:pPr>
            <a:endParaRPr lang="es-us" sz="2500" dirty="0"/>
          </a:p>
        </p:txBody>
      </p:sp>
      <p:pic>
        <p:nvPicPr>
          <p:cNvPr id="23" name="Picture 2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2" name="Group 11"/>
          <p:cNvGrpSpPr/>
          <p:nvPr/>
        </p:nvGrpSpPr>
        <p:grpSpPr>
          <a:xfrm>
            <a:off x="47044" y="1433057"/>
            <a:ext cx="1506343" cy="269954"/>
            <a:chOff x="141352" y="1459269"/>
            <a:chExt cx="1506343" cy="269954"/>
          </a:xfrm>
        </p:grpSpPr>
        <p:sp>
          <p:nvSpPr>
            <p:cNvPr id="14" name="Rounded Rectangle 1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5" name="Group 49"/>
            <p:cNvGrpSpPr/>
            <p:nvPr/>
          </p:nvGrpSpPr>
          <p:grpSpPr>
            <a:xfrm>
              <a:off x="224715" y="1516377"/>
              <a:ext cx="101031" cy="146644"/>
              <a:chOff x="1524000" y="2971799"/>
              <a:chExt cx="838200" cy="1066800"/>
            </a:xfrm>
          </p:grpSpPr>
          <p:sp>
            <p:nvSpPr>
              <p:cNvPr id="24" name="Rectangle 2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5" name="Straight Connector 2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grpSp>
        <p:nvGrpSpPr>
          <p:cNvPr id="35" name="Group 34"/>
          <p:cNvGrpSpPr/>
          <p:nvPr/>
        </p:nvGrpSpPr>
        <p:grpSpPr>
          <a:xfrm>
            <a:off x="673829" y="1912217"/>
            <a:ext cx="7796342" cy="1066941"/>
            <a:chOff x="1041189" y="1956464"/>
            <a:chExt cx="7796342" cy="1066941"/>
          </a:xfrm>
        </p:grpSpPr>
        <p:sp>
          <p:nvSpPr>
            <p:cNvPr id="36" name="Rounded Rectangle 35"/>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Situación</a:t>
              </a:r>
            </a:p>
          </p:txBody>
        </p:sp>
        <p:pic>
          <p:nvPicPr>
            <p:cNvPr id="37"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spTree>
    <p:extLst>
      <p:ext uri="{BB962C8B-B14F-4D97-AF65-F5344CB8AC3E}">
        <p14:creationId xmlns:p14="http://schemas.microsoft.com/office/powerpoint/2010/main" val="7059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2304" y="2394855"/>
            <a:ext cx="8293018" cy="3431709"/>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300" b="0" i="0" u="none" strike="noStrike" kern="1200" cap="none" spc="0" normalizeH="0" baseline="0" dirty="0">
                <a:ln>
                  <a:noFill/>
                </a:ln>
                <a:solidFill>
                  <a:prstClr val="black"/>
                </a:solidFill>
                <a:effectLst/>
                <a:uLnTx/>
                <a:uFillTx/>
                <a:latin typeface="Calibri"/>
                <a:ea typeface="+mn-ea"/>
                <a:cs typeface="+mn-cs"/>
              </a:rPr>
              <a:t>Ferris les pide a Ethan y Emily que busquen las eslingas y las sujeten a la estructura de montaje. </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300" b="0" i="0" u="none" strike="noStrike" kern="1200" cap="none" spc="0" normalizeH="0" baseline="0" dirty="0">
                <a:ln>
                  <a:noFill/>
                </a:ln>
                <a:solidFill>
                  <a:prstClr val="black"/>
                </a:solidFill>
                <a:effectLst/>
                <a:uLnTx/>
                <a:uFillTx/>
                <a:latin typeface="Calibri"/>
                <a:ea typeface="+mn-ea"/>
                <a:cs typeface="+mn-cs"/>
              </a:rPr>
              <a:t>Emily dice que le preocupa que la grúa sea demasiado pequeña para hacer el levantamiento de manera segura. Ferris responde a la defensiva y dice que está seguro de que estará bien.</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300" b="0" i="0" u="none" strike="noStrike" kern="1200" cap="none" spc="0" normalizeH="0" baseline="0" dirty="0">
                <a:ln>
                  <a:noFill/>
                </a:ln>
                <a:solidFill>
                  <a:prstClr val="black"/>
                </a:solidFill>
                <a:effectLst/>
                <a:uLnTx/>
                <a:uFillTx/>
                <a:latin typeface="Calibri"/>
                <a:ea typeface="+mn-ea"/>
                <a:cs typeface="+mn-cs"/>
              </a:rPr>
              <a:t>Cuando Ferris inicia el levantamiento y extiende la pluma, siente que la base de la grúa comienza a moverse y el estabilizador comienza a levantarse del suelo. Afortunadamente, puede retraer la pluma justo a tiempo para evitar un posible desastre.</a:t>
            </a:r>
            <a:endParaRPr kumimoji="0" lang="es-us" sz="2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438679" y="1575823"/>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s-us" sz="3500" b="1" i="0" u="none" strike="noStrike" kern="1200" cap="none" spc="0" normalizeH="0" baseline="0" dirty="0">
                <a:ln>
                  <a:noFill/>
                </a:ln>
                <a:solidFill>
                  <a:srgbClr val="FF0000"/>
                </a:solidFill>
                <a:effectLst/>
                <a:uLnTx/>
                <a:uFillTx/>
                <a:latin typeface="Calibri"/>
                <a:ea typeface="+mn-ea"/>
                <a:cs typeface="+mn-cs"/>
              </a:rPr>
              <a:t>Resultado A: puntos clave</a:t>
            </a:r>
          </a:p>
        </p:txBody>
      </p:sp>
      <p:grpSp>
        <p:nvGrpSpPr>
          <p:cNvPr id="28" name="Group 27"/>
          <p:cNvGrpSpPr/>
          <p:nvPr/>
        </p:nvGrpSpPr>
        <p:grpSpPr>
          <a:xfrm>
            <a:off x="47044" y="1433057"/>
            <a:ext cx="1506343" cy="269954"/>
            <a:chOff x="141352" y="1459269"/>
            <a:chExt cx="1506343" cy="269954"/>
          </a:xfrm>
        </p:grpSpPr>
        <p:sp>
          <p:nvSpPr>
            <p:cNvPr id="29" name="Rounded Rectangle 2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0" name="Group 49"/>
            <p:cNvGrpSpPr/>
            <p:nvPr/>
          </p:nvGrpSpPr>
          <p:grpSpPr>
            <a:xfrm>
              <a:off x="224715" y="1516377"/>
              <a:ext cx="101031" cy="146644"/>
              <a:chOff x="1524000" y="2971799"/>
              <a:chExt cx="838200" cy="1066800"/>
            </a:xfrm>
          </p:grpSpPr>
          <p:sp>
            <p:nvSpPr>
              <p:cNvPr id="32" name="Rectangle 3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3" name="Straight Connector 3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2932787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438525"/>
            <a:ext cx="7362825" cy="2646878"/>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600" b="0" i="0" u="none" strike="noStrike" kern="1200" cap="none" spc="0" normalizeH="0" baseline="0" dirty="0">
                <a:ln>
                  <a:noFill/>
                </a:ln>
                <a:solidFill>
                  <a:prstClr val="black"/>
                </a:solidFill>
                <a:effectLst/>
                <a:uLnTx/>
                <a:uFillTx/>
                <a:latin typeface="Calibri"/>
                <a:ea typeface="+mn-ea"/>
                <a:cs typeface="+mn-cs"/>
              </a:rPr>
              <a:t>¿Qué opina de la forma en que Ferris manejó esta situación? </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600" b="0" i="0" u="none" strike="noStrike" kern="1200" cap="none" spc="0" normalizeH="0" baseline="0" dirty="0">
                <a:ln>
                  <a:noFill/>
                </a:ln>
                <a:solidFill>
                  <a:prstClr val="black"/>
                </a:solidFill>
                <a:effectLst/>
                <a:uLnTx/>
                <a:uFillTx/>
                <a:latin typeface="Calibri"/>
                <a:ea typeface="+mn-ea"/>
                <a:cs typeface="+mn-cs"/>
              </a:rPr>
              <a:t>¿Cómo su decisión de seguir adelante con el levantamiento podría afectar la probabilidad de que Emily y Ethan se sientan cómodos al plantear problemas de seguridad en el futuro?</a:t>
            </a:r>
            <a:endParaRPr kumimoji="0" lang="es-us" sz="2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6" name="Group 25"/>
          <p:cNvGrpSpPr/>
          <p:nvPr/>
        </p:nvGrpSpPr>
        <p:grpSpPr>
          <a:xfrm>
            <a:off x="47044" y="1433057"/>
            <a:ext cx="1506343" cy="269954"/>
            <a:chOff x="141352" y="1459269"/>
            <a:chExt cx="150634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3" name="Picture 2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8" name="Group 17"/>
          <p:cNvGrpSpPr/>
          <p:nvPr/>
        </p:nvGrpSpPr>
        <p:grpSpPr>
          <a:xfrm>
            <a:off x="673829" y="1912217"/>
            <a:ext cx="7796342" cy="1066941"/>
            <a:chOff x="1041189" y="1956464"/>
            <a:chExt cx="7796342" cy="1066941"/>
          </a:xfrm>
        </p:grpSpPr>
        <p:sp>
          <p:nvSpPr>
            <p:cNvPr id="22" name="Rounded Rectangle 21"/>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A</a:t>
              </a:r>
            </a:p>
          </p:txBody>
        </p:sp>
        <p:pic>
          <p:nvPicPr>
            <p:cNvPr id="24"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spTree>
    <p:extLst>
      <p:ext uri="{BB962C8B-B14F-4D97-AF65-F5344CB8AC3E}">
        <p14:creationId xmlns:p14="http://schemas.microsoft.com/office/powerpoint/2010/main" val="375705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34" y="2364625"/>
            <a:ext cx="8584351" cy="3631763"/>
          </a:xfrm>
          <a:prstGeom prst="rect">
            <a:avLst/>
          </a:prstGeom>
          <a:ln>
            <a:solidFill>
              <a:srgbClr val="5FBAF3"/>
            </a:solidFill>
          </a:ln>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200" b="0" i="0" u="none" strike="noStrike" kern="1200" cap="none" spc="0" normalizeH="0" baseline="0" dirty="0">
                <a:ln>
                  <a:noFill/>
                </a:ln>
                <a:solidFill>
                  <a:prstClr val="black"/>
                </a:solidFill>
                <a:effectLst/>
                <a:uLnTx/>
                <a:uFillTx/>
                <a:latin typeface="Calibri"/>
                <a:ea typeface="+mn-ea"/>
                <a:cs typeface="+mn-cs"/>
              </a:rPr>
              <a:t>Cuando Ferris le pide a su cuadrilla que tomen las eslingas y las sujeten a la estructura de montaje, escucha a Emily decir que le preocupa que la grúa sea demasiado pequeña para hacer el levantamiento de manera segura. </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200" b="0" i="0" u="none" strike="noStrike" kern="1200" cap="none" spc="0" normalizeH="0" baseline="0" dirty="0">
                <a:ln>
                  <a:noFill/>
                </a:ln>
                <a:solidFill>
                  <a:prstClr val="black"/>
                </a:solidFill>
                <a:effectLst/>
                <a:uLnTx/>
                <a:uFillTx/>
                <a:latin typeface="Calibri"/>
                <a:ea typeface="+mn-ea"/>
                <a:cs typeface="+mn-cs"/>
              </a:rPr>
              <a:t>Se da cuenta de que si ignora su comentario, su función como líder de seguridad se verá muy debilitada y su expectativa de que la cuadrilla exprese sus preocupaciones sobre la seguridad no tendrá sentido. </a:t>
            </a:r>
          </a:p>
          <a:p>
            <a:pPr marL="342900" marR="0" lvl="0" indent="-342900" algn="l" defTabSz="457200" rtl="0" eaLnBrk="1" fontAlgn="auto" latinLnBrk="0" hangingPunct="1">
              <a:lnSpc>
                <a:spcPct val="100000"/>
              </a:lnSpc>
              <a:spcBef>
                <a:spcPts val="0"/>
              </a:spcBef>
              <a:spcAft>
                <a:spcPts val="600"/>
              </a:spcAft>
              <a:buClrTx/>
              <a:buSzTx/>
              <a:buFont typeface="Arial" charset="0"/>
              <a:buChar char="•"/>
              <a:tabLst/>
              <a:defRPr/>
            </a:pPr>
            <a:r>
              <a:rPr kumimoji="0" lang="es-us" sz="2200" b="0" i="0" u="none" strike="noStrike" kern="1200" cap="none" spc="0" normalizeH="0" baseline="0" dirty="0">
                <a:ln>
                  <a:noFill/>
                </a:ln>
                <a:solidFill>
                  <a:prstClr val="black"/>
                </a:solidFill>
                <a:effectLst/>
                <a:uLnTx/>
                <a:uFillTx/>
                <a:latin typeface="Calibri"/>
                <a:ea typeface="+mn-ea"/>
                <a:cs typeface="+mn-cs"/>
              </a:rPr>
              <a:t>Ferris decide no usar la grúa más pequeña y le dice a la cuadrilla que, aunque el GC no esté contento, pospondrá el levantamiento. Agradece a Emily por tener el coraje de expresar su preocupación. </a:t>
            </a:r>
            <a:endParaRPr kumimoji="0" lang="es-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23"/>
          <p:cNvSpPr/>
          <p:nvPr/>
        </p:nvSpPr>
        <p:spPr>
          <a:xfrm>
            <a:off x="438679" y="1575823"/>
            <a:ext cx="8266643" cy="63094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s-us" sz="3500" b="1" i="0" u="none" strike="noStrike" kern="1200" cap="none" spc="0" normalizeH="0" baseline="0" dirty="0">
                <a:ln>
                  <a:noFill/>
                </a:ln>
                <a:solidFill>
                  <a:srgbClr val="FF0000"/>
                </a:solidFill>
                <a:effectLst/>
                <a:uLnTx/>
                <a:uFillTx/>
                <a:latin typeface="Calibri"/>
                <a:ea typeface="+mn-ea"/>
                <a:cs typeface="+mn-cs"/>
              </a:rPr>
              <a:t>Resultado B: puntos clave</a:t>
            </a:r>
          </a:p>
        </p:txBody>
      </p:sp>
      <p:grpSp>
        <p:nvGrpSpPr>
          <p:cNvPr id="25" name="Group 24"/>
          <p:cNvGrpSpPr/>
          <p:nvPr/>
        </p:nvGrpSpPr>
        <p:grpSpPr>
          <a:xfrm>
            <a:off x="47044" y="1433057"/>
            <a:ext cx="1506343" cy="269954"/>
            <a:chOff x="141352" y="1459269"/>
            <a:chExt cx="1506343" cy="269954"/>
          </a:xfrm>
        </p:grpSpPr>
        <p:sp>
          <p:nvSpPr>
            <p:cNvPr id="26" name="Rounded Rectangle 2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7"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 </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0" name="Picture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Tree>
    <p:extLst>
      <p:ext uri="{BB962C8B-B14F-4D97-AF65-F5344CB8AC3E}">
        <p14:creationId xmlns:p14="http://schemas.microsoft.com/office/powerpoint/2010/main" val="197816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00100" y="3438525"/>
            <a:ext cx="7487649" cy="2169825"/>
          </a:xfrm>
          <a:prstGeom prst="rect">
            <a:avLst/>
          </a:prstGeom>
        </p:spPr>
        <p:txBody>
          <a:bodyPr wrap="square">
            <a:spAutoFit/>
          </a:bodyPr>
          <a:lstStyle/>
          <a:p>
            <a:pPr marL="457200" indent="-457200">
              <a:spcAft>
                <a:spcPts val="1200"/>
              </a:spcAft>
              <a:buFont typeface="+mj-lt"/>
              <a:buAutoNum type="arabicPeriod"/>
            </a:pPr>
            <a:r>
              <a:rPr lang="es" sz="2500" dirty="0"/>
              <a:t>¿Con qué frecuencia se han sentido presionados para realizar un trabajo a costa de la seguridad?  ¿Qué hicieron? </a:t>
            </a:r>
          </a:p>
          <a:p>
            <a:pPr marL="457200" lvl="0" indent="-457200">
              <a:spcAft>
                <a:spcPts val="1200"/>
              </a:spcAft>
              <a:buFont typeface="+mj-lt"/>
              <a:buAutoNum type="arabicPeriod"/>
            </a:pPr>
            <a:r>
              <a:rPr lang="es" sz="2500" dirty="0"/>
              <a:t>Considerando las 5 habilidades de liderazgo, ¿qué piensan que debería hacer </a:t>
            </a:r>
            <a:r>
              <a:rPr lang="es-ES" sz="2500" dirty="0"/>
              <a:t>Mauro</a:t>
            </a:r>
            <a:r>
              <a:rPr lang="es" sz="2500" dirty="0"/>
              <a:t> a continuación? </a:t>
            </a:r>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1" name="Group 10"/>
          <p:cNvGrpSpPr/>
          <p:nvPr/>
        </p:nvGrpSpPr>
        <p:grpSpPr>
          <a:xfrm>
            <a:off x="674328" y="1918910"/>
            <a:ext cx="7796342" cy="1066941"/>
            <a:chOff x="1041189" y="1956464"/>
            <a:chExt cx="7796342" cy="1066941"/>
          </a:xfrm>
        </p:grpSpPr>
        <p:sp>
          <p:nvSpPr>
            <p:cNvPr id="12" name="Rounded Rectangle 11"/>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es-us" sz="3500" b="1" i="0" u="none" baseline="0" dirty="0">
                  <a:solidFill>
                    <a:schemeClr val="tx1"/>
                  </a:solidFill>
                </a:rPr>
                <a:t>Preguntas para propiciar el debate:  </a:t>
              </a:r>
              <a:r>
                <a:rPr lang="es-us" sz="3500" b="1" i="0" u="none" baseline="0" dirty="0">
                  <a:solidFill>
                    <a:srgbClr val="FF0000"/>
                  </a:solidFill>
                </a:rPr>
                <a:t>Situación</a:t>
              </a:r>
              <a:endParaRPr lang="es-us" sz="3500" b="1" dirty="0">
                <a:solidFill>
                  <a:srgbClr val="FF0000"/>
                </a:solidFill>
              </a:endParaRPr>
            </a:p>
          </p:txBody>
        </p:sp>
        <p:pic>
          <p:nvPicPr>
            <p:cNvPr id="13"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14" name="Group 13"/>
          <p:cNvGrpSpPr/>
          <p:nvPr/>
        </p:nvGrpSpPr>
        <p:grpSpPr>
          <a:xfrm>
            <a:off x="35272" y="1434291"/>
            <a:ext cx="2030013" cy="260545"/>
            <a:chOff x="35272" y="1434291"/>
            <a:chExt cx="2030013" cy="260545"/>
          </a:xfrm>
        </p:grpSpPr>
        <p:grpSp>
          <p:nvGrpSpPr>
            <p:cNvPr id="15" name="Group 8"/>
            <p:cNvGrpSpPr/>
            <p:nvPr/>
          </p:nvGrpSpPr>
          <p:grpSpPr>
            <a:xfrm>
              <a:off x="35272" y="1434291"/>
              <a:ext cx="275595" cy="260545"/>
              <a:chOff x="1227110" y="1752600"/>
              <a:chExt cx="1473834" cy="1319744"/>
            </a:xfrm>
          </p:grpSpPr>
          <p:sp>
            <p:nvSpPr>
              <p:cNvPr id="17" name="Rounded Rectangle 1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8" name="Picture 17"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364545" y="1434292"/>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grpSp>
    </p:spTree>
    <p:extLst>
      <p:ext uri="{BB962C8B-B14F-4D97-AF65-F5344CB8AC3E}">
        <p14:creationId xmlns:p14="http://schemas.microsoft.com/office/powerpoint/2010/main" val="3909757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438525"/>
            <a:ext cx="7400925" cy="184665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600" b="0" i="0" u="none" strike="noStrike" kern="1200" cap="none" spc="0" normalizeH="0" baseline="0" dirty="0">
                <a:ln>
                  <a:noFill/>
                </a:ln>
                <a:solidFill>
                  <a:prstClr val="black"/>
                </a:solidFill>
                <a:effectLst/>
                <a:uLnTx/>
                <a:uFillTx/>
                <a:latin typeface="Calibri"/>
                <a:ea typeface="+mn-ea"/>
                <a:cs typeface="+mn-cs"/>
              </a:rPr>
              <a:t>¿Cuál de las habilidades de liderazgo demostró Ferris esta vez?</a:t>
            </a: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s-us" sz="2600" b="0" i="0" u="none" strike="noStrike" kern="1200" cap="none" spc="0" normalizeH="0" baseline="0" dirty="0">
                <a:ln>
                  <a:noFill/>
                </a:ln>
                <a:solidFill>
                  <a:prstClr val="black"/>
                </a:solidFill>
                <a:effectLst/>
                <a:uLnTx/>
                <a:uFillTx/>
                <a:latin typeface="Calibri"/>
                <a:ea typeface="+mn-ea"/>
                <a:cs typeface="+mn-cs"/>
              </a:rPr>
              <a:t>Describa en qué se diferenció este final del primero y cuál podría ser el impacto en la cuadrilla.</a:t>
            </a:r>
          </a:p>
        </p:txBody>
      </p:sp>
      <p:grpSp>
        <p:nvGrpSpPr>
          <p:cNvPr id="27" name="Group 26"/>
          <p:cNvGrpSpPr/>
          <p:nvPr/>
        </p:nvGrpSpPr>
        <p:grpSpPr>
          <a:xfrm>
            <a:off x="47044" y="1433057"/>
            <a:ext cx="1506343" cy="269954"/>
            <a:chOff x="141352" y="1459269"/>
            <a:chExt cx="1506343" cy="269954"/>
          </a:xfrm>
        </p:grpSpPr>
        <p:sp>
          <p:nvSpPr>
            <p:cNvPr id="28" name="Rounded Rectangle 2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9" name="Group 49"/>
            <p:cNvGrpSpPr/>
            <p:nvPr/>
          </p:nvGrpSpPr>
          <p:grpSpPr>
            <a:xfrm>
              <a:off x="224715" y="1516377"/>
              <a:ext cx="101031" cy="146644"/>
              <a:chOff x="1524000" y="2971799"/>
              <a:chExt cx="838200" cy="1066800"/>
            </a:xfrm>
          </p:grpSpPr>
          <p:sp>
            <p:nvSpPr>
              <p:cNvPr id="31" name="Rectangle 3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2" name="Straight Connector 3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us" sz="1400" b="1" i="0" u="none" baseline="0" dirty="0">
                  <a:solidFill>
                    <a:srgbClr val="EEECE1">
                      <a:lumMod val="10000"/>
                    </a:srgbClr>
                  </a:solidFill>
                  <a:latin typeface="Calibri"/>
                  <a:ea typeface="Calibri"/>
                  <a:cs typeface="Calibri"/>
                </a:rPr>
                <a:t>3</a:t>
              </a:r>
              <a:r>
                <a:rPr kumimoji="0" lang="es-us" sz="1400" b="1" i="0" u="none" strike="noStrike" kern="1200" cap="none" spc="0" normalizeH="0" baseline="0" dirty="0">
                  <a:ln>
                    <a:noFill/>
                  </a:ln>
                  <a:solidFill>
                    <a:srgbClr val="EEECE1">
                      <a:lumMod val="10000"/>
                    </a:srgbClr>
                  </a:solidFill>
                  <a:effectLst/>
                  <a:uLnTx/>
                  <a:uFillTx/>
                  <a:latin typeface="Calibri"/>
                  <a:ea typeface="+mn-ea"/>
                  <a:cs typeface="+mn-cs"/>
                </a:rPr>
                <a:t>. Oh Solar</a:t>
              </a:r>
              <a:endParaRPr kumimoji="0" lang="es-us" sz="1400" b="1" i="0" u="none" strike="noStrike" kern="1200" cap="none" spc="0" normalizeH="0" baseline="0" noProof="0" dirty="0">
                <a:ln>
                  <a:noFill/>
                </a:ln>
                <a:solidFill>
                  <a:srgbClr val="EEECE1">
                    <a:lumMod val="10000"/>
                  </a:srgbClr>
                </a:solidFill>
                <a:effectLst/>
                <a:uLnTx/>
                <a:uFillTx/>
                <a:latin typeface="Calibri"/>
                <a:ea typeface="+mn-ea"/>
                <a:cs typeface="+mn-cs"/>
              </a:endParaRPr>
            </a:p>
          </p:txBody>
        </p:sp>
      </p:gr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7" name="Group 16"/>
          <p:cNvGrpSpPr/>
          <p:nvPr/>
        </p:nvGrpSpPr>
        <p:grpSpPr>
          <a:xfrm>
            <a:off x="673829" y="1912217"/>
            <a:ext cx="7796342" cy="1066941"/>
            <a:chOff x="1041189" y="1956464"/>
            <a:chExt cx="7796342" cy="1066941"/>
          </a:xfrm>
        </p:grpSpPr>
        <p:sp>
          <p:nvSpPr>
            <p:cNvPr id="20" name="Rounded Rectangle 1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B</a:t>
              </a:r>
            </a:p>
          </p:txBody>
        </p:sp>
        <p:pic>
          <p:nvPicPr>
            <p:cNvPr id="21"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spTree>
    <p:extLst>
      <p:ext uri="{BB962C8B-B14F-4D97-AF65-F5344CB8AC3E}">
        <p14:creationId xmlns:p14="http://schemas.microsoft.com/office/powerpoint/2010/main" val="415211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406857" y="1828800"/>
            <a:ext cx="6594143" cy="208644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5" name="Rounded Rectangle 34"/>
          <p:cNvSpPr/>
          <p:nvPr/>
        </p:nvSpPr>
        <p:spPr>
          <a:xfrm>
            <a:off x="1295400" y="1799759"/>
            <a:ext cx="6633695" cy="196702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36" name="Table 35"/>
          <p:cNvGraphicFramePr>
            <a:graphicFrameLocks noGrp="1"/>
          </p:cNvGraphicFramePr>
          <p:nvPr>
            <p:extLst>
              <p:ext uri="{D42A27DB-BD31-4B8C-83A1-F6EECF244321}">
                <p14:modId xmlns:p14="http://schemas.microsoft.com/office/powerpoint/2010/main" val="544844305"/>
              </p:ext>
            </p:extLst>
          </p:nvPr>
        </p:nvGraphicFramePr>
        <p:xfrm>
          <a:off x="3285668" y="1966456"/>
          <a:ext cx="4562932" cy="1493520"/>
        </p:xfrm>
        <a:graphic>
          <a:graphicData uri="http://schemas.openxmlformats.org/drawingml/2006/table">
            <a:tbl>
              <a:tblPr firstRow="1" bandRow="1">
                <a:tableStyleId>{5C22544A-7EE6-4342-B048-85BDC9FD1C3A}</a:tableStyleId>
              </a:tblPr>
              <a:tblGrid>
                <a:gridCol w="1111345">
                  <a:extLst>
                    <a:ext uri="{9D8B030D-6E8A-4147-A177-3AD203B41FA5}">
                      <a16:colId xmlns:a16="http://schemas.microsoft.com/office/drawing/2014/main" val="20000"/>
                    </a:ext>
                  </a:extLst>
                </a:gridCol>
                <a:gridCol w="3451587">
                  <a:extLst>
                    <a:ext uri="{9D8B030D-6E8A-4147-A177-3AD203B41FA5}">
                      <a16:colId xmlns:a16="http://schemas.microsoft.com/office/drawing/2014/main" val="20001"/>
                    </a:ext>
                  </a:extLst>
                </a:gridCol>
              </a:tblGrid>
              <a:tr h="377989">
                <a:tc>
                  <a:txBody>
                    <a:bodyPr/>
                    <a:lstStyle/>
                    <a:p>
                      <a:pPr algn="ctr" rtl="0"/>
                      <a:r>
                        <a:rPr lang="es-us" sz="2000" b="1" i="0" u="none" baseline="0" dirty="0"/>
                        <a:t>Quién</a:t>
                      </a:r>
                      <a:endParaRPr lang="es-us" sz="2000" dirty="0"/>
                    </a:p>
                  </a:txBody>
                  <a:tcPr>
                    <a:solidFill>
                      <a:schemeClr val="tx1">
                        <a:lumMod val="65000"/>
                        <a:lumOff val="35000"/>
                      </a:schemeClr>
                    </a:solidFill>
                  </a:tcPr>
                </a:tc>
                <a:tc>
                  <a:txBody>
                    <a:bodyPr/>
                    <a:lstStyle/>
                    <a:p>
                      <a:pPr algn="ctr" rtl="0"/>
                      <a:r>
                        <a:rPr lang="es-us" sz="2000" b="1" i="0" u="none" kern="1200" baseline="0" dirty="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2000" b="1" i="0" u="none" baseline="0" dirty="0"/>
                        <a:t>Marcos</a:t>
                      </a:r>
                      <a:endParaRPr lang="es-us" sz="2000" b="1" dirty="0"/>
                    </a:p>
                  </a:txBody>
                  <a:tcPr>
                    <a:solidFill>
                      <a:schemeClr val="bg1"/>
                    </a:solidFill>
                  </a:tcPr>
                </a:tc>
                <a:tc>
                  <a:txBody>
                    <a:bodyPr/>
                    <a:lstStyle/>
                    <a:p>
                      <a:pPr algn="l" rtl="0"/>
                      <a:r>
                        <a:rPr lang="es-ES" sz="2000" b="0" i="0" u="none" kern="1200" baseline="0" dirty="0">
                          <a:solidFill>
                            <a:schemeClr val="tx1"/>
                          </a:solidFill>
                          <a:latin typeface="+mn-lt"/>
                          <a:ea typeface="+mn-ea"/>
                          <a:cs typeface="+mn-cs"/>
                        </a:rPr>
                        <a:t>Maestro de obras</a:t>
                      </a:r>
                      <a:r>
                        <a:rPr lang="es" sz="2000" b="0" i="0" u="none" kern="1200" baseline="0" dirty="0">
                          <a:solidFill>
                            <a:schemeClr val="tx1"/>
                          </a:solidFill>
                          <a:latin typeface="+mn-lt"/>
                          <a:ea typeface="+mn-ea"/>
                          <a:cs typeface="+mn-cs"/>
                        </a:rPr>
                        <a:t> en </a:t>
                      </a:r>
                      <a:r>
                        <a:rPr lang="es" sz="2000" b="0" i="1" u="none" kern="1200" baseline="0" dirty="0">
                          <a:solidFill>
                            <a:schemeClr val="tx1"/>
                          </a:solidFill>
                          <a:latin typeface="+mn-lt"/>
                          <a:ea typeface="+mn-ea"/>
                          <a:cs typeface="+mn-cs"/>
                        </a:rPr>
                        <a:t>AMB, Inc.</a:t>
                      </a:r>
                      <a:endParaRPr lang="es" sz="2000" b="0" i="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64955">
                <a:tc>
                  <a:txBody>
                    <a:bodyPr/>
                    <a:lstStyle/>
                    <a:p>
                      <a:pPr algn="l" rtl="0"/>
                      <a:r>
                        <a:rPr lang="es-us" sz="2000" b="1" i="0" u="none" baseline="0" dirty="0"/>
                        <a:t>Thomas</a:t>
                      </a:r>
                      <a:endParaRPr lang="es-us" sz="20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2000" b="0" i="0" u="none" kern="1200" baseline="0" dirty="0">
                          <a:solidFill>
                            <a:schemeClr val="tx1"/>
                          </a:solidFill>
                          <a:latin typeface="+mn-lt"/>
                          <a:ea typeface="+mn-ea"/>
                          <a:cs typeface="+mn-cs"/>
                        </a:rPr>
                        <a:t>Trabajador experimentado en </a:t>
                      </a:r>
                      <a:r>
                        <a:rPr lang="es-us" sz="2000" b="0" i="1" u="none" kern="1200" baseline="0" dirty="0">
                          <a:solidFill>
                            <a:schemeClr val="tx1"/>
                          </a:solidFill>
                          <a:latin typeface="+mn-lt"/>
                          <a:ea typeface="+mn-ea"/>
                          <a:cs typeface="+mn-cs"/>
                        </a:rPr>
                        <a:t>AMB, Inc.</a:t>
                      </a:r>
                      <a:endParaRPr lang="es-us" sz="20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bl>
          </a:graphicData>
        </a:graphic>
      </p:graphicFrame>
      <p:pic>
        <p:nvPicPr>
          <p:cNvPr id="38" name="Picture 7" descr="C:\Users\lgoldenhar\Dropbox\CPWR Leadership Grant - Shared folder\Training drafts\Scenarios\TooHot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596" y="1981199"/>
            <a:ext cx="1369956" cy="1598456"/>
          </a:xfrm>
          <a:prstGeom prst="rect">
            <a:avLst/>
          </a:prstGeom>
          <a:noFill/>
          <a:ln w="34925">
            <a:noFill/>
          </a:ln>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70739" y="1433190"/>
            <a:ext cx="183426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nvGrpSpPr>
          <p:cNvPr id="4" name="Group 3"/>
          <p:cNvGrpSpPr/>
          <p:nvPr/>
        </p:nvGrpSpPr>
        <p:grpSpPr>
          <a:xfrm>
            <a:off x="2590800" y="4563089"/>
            <a:ext cx="3962400" cy="1701752"/>
            <a:chOff x="2995552" y="4576737"/>
            <a:chExt cx="3962400" cy="1701752"/>
          </a:xfrm>
        </p:grpSpPr>
        <p:grpSp>
          <p:nvGrpSpPr>
            <p:cNvPr id="50" name="Group 49"/>
            <p:cNvGrpSpPr/>
            <p:nvPr/>
          </p:nvGrpSpPr>
          <p:grpSpPr>
            <a:xfrm>
              <a:off x="2995552" y="4576737"/>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rtl="0"/>
                <a:r>
                  <a:rPr lang="es-us" b="1" i="0" u="none" baseline="0" dirty="0">
                    <a:solidFill>
                      <a:srgbClr val="FF0000"/>
                    </a:solidFill>
                  </a:rPr>
                  <a:t>VER</a:t>
                </a:r>
                <a:endParaRPr lang="es-us" b="1" dirty="0">
                  <a:solidFill>
                    <a:srgbClr val="FF0000"/>
                  </a:solidFill>
                </a:endParaRPr>
              </a:p>
            </p:txBody>
          </p:sp>
          <p:pic>
            <p:nvPicPr>
              <p:cNvPr id="53" name="Picture 52"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grpSp>
          <p:nvGrpSpPr>
            <p:cNvPr id="54" name="Group 53"/>
            <p:cNvGrpSpPr/>
            <p:nvPr/>
          </p:nvGrpSpPr>
          <p:grpSpPr>
            <a:xfrm>
              <a:off x="5484118" y="4589413"/>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rtl="0"/>
                <a:r>
                  <a:rPr lang="es-us" b="1" i="0" u="none" baseline="0" dirty="0">
                    <a:solidFill>
                      <a:srgbClr val="FF0000"/>
                    </a:solidFill>
                  </a:rPr>
                  <a:t>LEER</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Rectangle 1">
              <a:hlinkClick r:id="rId5" action="ppaction://hlinksldjump"/>
            </p:cNvPr>
            <p:cNvSpPr/>
            <p:nvPr/>
          </p:nvSpPr>
          <p:spPr>
            <a:xfrm>
              <a:off x="2995552" y="4576737"/>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 name="Rectangle 2">
              <a:hlinkClick r:id="rId6" action="ppaction://hlinksldjump"/>
            </p:cNvPr>
            <p:cNvSpPr/>
            <p:nvPr/>
          </p:nvSpPr>
          <p:spPr>
            <a:xfrm>
              <a:off x="5484118" y="4576737"/>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26" name="Picture 2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sp>
        <p:nvSpPr>
          <p:cNvPr id="6" name="Rectangle 5"/>
          <p:cNvSpPr/>
          <p:nvPr/>
        </p:nvSpPr>
        <p:spPr>
          <a:xfrm>
            <a:off x="1625596" y="1981199"/>
            <a:ext cx="1369956" cy="320040"/>
          </a:xfrm>
          <a:prstGeom prst="rect">
            <a:avLst/>
          </a:prstGeom>
          <a:solidFill>
            <a:srgbClr val="33BB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05754" y="2002481"/>
            <a:ext cx="1422890" cy="276999"/>
          </a:xfrm>
          <a:prstGeom prst="rect">
            <a:avLst/>
          </a:prstGeom>
        </p:spPr>
        <p:txBody>
          <a:bodyPr wrap="none">
            <a:spAutoFit/>
          </a:bodyPr>
          <a:lstStyle/>
          <a:p>
            <a:pPr algn="ctr"/>
            <a:r>
              <a:rPr lang="es-us" sz="1200" b="1" dirty="0">
                <a:solidFill>
                  <a:schemeClr val="bg2">
                    <a:lumMod val="10000"/>
                  </a:schemeClr>
                </a:solidFill>
              </a:rPr>
              <a:t>¡Hace mucho calor!</a:t>
            </a:r>
          </a:p>
        </p:txBody>
      </p:sp>
    </p:spTree>
    <p:extLst>
      <p:ext uri="{BB962C8B-B14F-4D97-AF65-F5344CB8AC3E}">
        <p14:creationId xmlns:p14="http://schemas.microsoft.com/office/powerpoint/2010/main" val="3631275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912" y="1433074"/>
            <a:ext cx="2196288" cy="260545"/>
            <a:chOff x="131827" y="1945885"/>
            <a:chExt cx="2196288" cy="260545"/>
          </a:xfrm>
        </p:grpSpPr>
        <p:grpSp>
          <p:nvGrpSpPr>
            <p:cNvPr id="16" name="Group 8"/>
            <p:cNvGrpSpPr/>
            <p:nvPr/>
          </p:nvGrpSpPr>
          <p:grpSpPr>
            <a:xfrm>
              <a:off x="131827" y="1945885"/>
              <a:ext cx="275595" cy="260545"/>
              <a:chOff x="1227110" y="1752600"/>
              <a:chExt cx="1473834" cy="1319744"/>
            </a:xfrm>
          </p:grpSpPr>
          <p:sp>
            <p:nvSpPr>
              <p:cNvPr id="18" name="Rounded Rectangle 1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9" name="Picture 18"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7" name="Rounded Rectangle 16"/>
            <p:cNvSpPr/>
            <p:nvPr/>
          </p:nvSpPr>
          <p:spPr>
            <a:xfrm>
              <a:off x="501580" y="1954666"/>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pic>
        <p:nvPicPr>
          <p:cNvPr id="12" name="Picture 1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pic>
        <p:nvPicPr>
          <p:cNvPr id="2" name="Online Media 1" title="Hace Mucho Calor Situación">
            <a:hlinkClick r:id="" action="ppaction://media"/>
            <a:extLst>
              <a:ext uri="{FF2B5EF4-FFF2-40B4-BE49-F238E27FC236}">
                <a16:creationId xmlns:a16="http://schemas.microsoft.com/office/drawing/2014/main" id="{63D38481-0E9D-AE59-4DC7-B3B82A4CE9AC}"/>
              </a:ext>
            </a:extLst>
          </p:cNvPr>
          <p:cNvPicPr>
            <a:picLocks noRot="1" noChangeAspect="1"/>
          </p:cNvPicPr>
          <p:nvPr>
            <a:videoFile r:link="rId1"/>
          </p:nvPr>
        </p:nvPicPr>
        <p:blipFill>
          <a:blip r:embed="rId7"/>
          <a:stretch>
            <a:fillRect/>
          </a:stretch>
        </p:blipFill>
        <p:spPr>
          <a:xfrm>
            <a:off x="914400" y="1885229"/>
            <a:ext cx="7315200" cy="4132580"/>
          </a:xfrm>
          <a:prstGeom prst="rect">
            <a:avLst/>
          </a:prstGeom>
        </p:spPr>
      </p:pic>
    </p:spTree>
    <p:extLst>
      <p:ext uri="{BB962C8B-B14F-4D97-AF65-F5344CB8AC3E}">
        <p14:creationId xmlns:p14="http://schemas.microsoft.com/office/powerpoint/2010/main" val="2358036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1" y="3438525"/>
            <a:ext cx="7353300" cy="1785104"/>
          </a:xfrm>
          <a:prstGeom prst="rect">
            <a:avLst/>
          </a:prstGeom>
        </p:spPr>
        <p:txBody>
          <a:bodyPr wrap="square">
            <a:spAutoFit/>
          </a:bodyPr>
          <a:lstStyle/>
          <a:p>
            <a:pPr marL="457200" indent="-457200" algn="l" rtl="0">
              <a:spcAft>
                <a:spcPts val="1200"/>
              </a:spcAft>
              <a:buFont typeface="+mj-lt"/>
              <a:buAutoNum type="arabicPeriod"/>
            </a:pPr>
            <a:r>
              <a:rPr lang="es-us" sz="2500" b="0" i="0" u="none" baseline="0" dirty="0"/>
              <a:t>¿Qué hace cuando escucha instrucciones que no fueron del todo claras?</a:t>
            </a:r>
            <a:endParaRPr lang="es-us" sz="2500" dirty="0"/>
          </a:p>
          <a:p>
            <a:pPr marL="457200" lvl="0" indent="-457200" algn="l" rtl="0">
              <a:spcAft>
                <a:spcPts val="1200"/>
              </a:spcAft>
              <a:buFont typeface="+mj-lt"/>
              <a:buAutoNum type="arabicPeriod"/>
            </a:pPr>
            <a:r>
              <a:rPr lang="es-us" sz="2500" b="0" i="0" u="none" baseline="0" dirty="0"/>
              <a:t>Tengan en cuenta las habilidades de liderazgo. ¿Qué opinan de las instrucciones </a:t>
            </a:r>
            <a:r>
              <a:rPr lang="es-us" sz="2500" b="0" i="0" u="none" baseline="0"/>
              <a:t>de Marcos </a:t>
            </a:r>
            <a:r>
              <a:rPr lang="es-us" sz="2500" b="0" i="0" u="none" baseline="0" dirty="0"/>
              <a:t>a Thomas? </a:t>
            </a:r>
            <a:endParaRPr lang="es-us" sz="2500" dirty="0"/>
          </a:p>
        </p:txBody>
      </p:sp>
      <p:pic>
        <p:nvPicPr>
          <p:cNvPr id="18" name="Pictur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4" name="Group 23"/>
          <p:cNvGrpSpPr/>
          <p:nvPr/>
        </p:nvGrpSpPr>
        <p:grpSpPr>
          <a:xfrm>
            <a:off x="673829" y="1912217"/>
            <a:ext cx="7796342" cy="1066941"/>
            <a:chOff x="1041189" y="1956464"/>
            <a:chExt cx="7796342" cy="1066941"/>
          </a:xfrm>
        </p:grpSpPr>
        <p:sp>
          <p:nvSpPr>
            <p:cNvPr id="25" name="Rounded Rectangle 24"/>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Situación</a:t>
              </a:r>
            </a:p>
          </p:txBody>
        </p:sp>
        <p:pic>
          <p:nvPicPr>
            <p:cNvPr id="26"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27" name="Group 26"/>
          <p:cNvGrpSpPr/>
          <p:nvPr/>
        </p:nvGrpSpPr>
        <p:grpSpPr>
          <a:xfrm>
            <a:off x="38912" y="1433074"/>
            <a:ext cx="2196288" cy="260545"/>
            <a:chOff x="131827" y="1945885"/>
            <a:chExt cx="2196288" cy="260545"/>
          </a:xfrm>
        </p:grpSpPr>
        <p:grpSp>
          <p:nvGrpSpPr>
            <p:cNvPr id="28" name="Group 8"/>
            <p:cNvGrpSpPr/>
            <p:nvPr/>
          </p:nvGrpSpPr>
          <p:grpSpPr>
            <a:xfrm>
              <a:off x="131827" y="1945885"/>
              <a:ext cx="275595" cy="260545"/>
              <a:chOff x="1227110" y="1752600"/>
              <a:chExt cx="1473834" cy="1319744"/>
            </a:xfrm>
          </p:grpSpPr>
          <p:sp>
            <p:nvSpPr>
              <p:cNvPr id="30" name="Rounded Rectangle 2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1" name="Picture 30"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9" name="Rounded Rectangle 28"/>
            <p:cNvSpPr/>
            <p:nvPr/>
          </p:nvSpPr>
          <p:spPr>
            <a:xfrm>
              <a:off x="501580" y="1954666"/>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spTree>
    <p:extLst>
      <p:ext uri="{BB962C8B-B14F-4D97-AF65-F5344CB8AC3E}">
        <p14:creationId xmlns:p14="http://schemas.microsoft.com/office/powerpoint/2010/main" val="2870819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1" name="Group 10"/>
          <p:cNvGrpSpPr/>
          <p:nvPr/>
        </p:nvGrpSpPr>
        <p:grpSpPr>
          <a:xfrm>
            <a:off x="38912" y="1433074"/>
            <a:ext cx="2196288" cy="260545"/>
            <a:chOff x="131827" y="1945885"/>
            <a:chExt cx="2196288" cy="260545"/>
          </a:xfrm>
        </p:grpSpPr>
        <p:grpSp>
          <p:nvGrpSpPr>
            <p:cNvPr id="12" name="Group 8"/>
            <p:cNvGrpSpPr/>
            <p:nvPr/>
          </p:nvGrpSpPr>
          <p:grpSpPr>
            <a:xfrm>
              <a:off x="131827" y="1945885"/>
              <a:ext cx="275595" cy="260545"/>
              <a:chOff x="1227110" y="1752600"/>
              <a:chExt cx="1473834" cy="1319744"/>
            </a:xfrm>
          </p:grpSpPr>
          <p:sp>
            <p:nvSpPr>
              <p:cNvPr id="15" name="Rounded Rectangle 1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6" name="Picture 15"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4" name="Rounded Rectangle 13"/>
            <p:cNvSpPr/>
            <p:nvPr/>
          </p:nvSpPr>
          <p:spPr>
            <a:xfrm>
              <a:off x="501580" y="1954666"/>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pic>
        <p:nvPicPr>
          <p:cNvPr id="2" name="Online Media 1" title="Hace Mucho Calor Resultado A">
            <a:hlinkClick r:id="" action="ppaction://media"/>
            <a:extLst>
              <a:ext uri="{FF2B5EF4-FFF2-40B4-BE49-F238E27FC236}">
                <a16:creationId xmlns:a16="http://schemas.microsoft.com/office/drawing/2014/main" id="{6DCAAA8B-8E6C-488A-13B9-1E9C91231A2F}"/>
              </a:ext>
            </a:extLst>
          </p:cNvPr>
          <p:cNvPicPr>
            <a:picLocks noRot="1" noChangeAspect="1"/>
          </p:cNvPicPr>
          <p:nvPr>
            <a:videoFile r:link="rId1"/>
          </p:nvPr>
        </p:nvPicPr>
        <p:blipFill>
          <a:blip r:embed="rId7"/>
          <a:stretch>
            <a:fillRect/>
          </a:stretch>
        </p:blipFill>
        <p:spPr>
          <a:xfrm>
            <a:off x="914400" y="1783674"/>
            <a:ext cx="7315200" cy="4132580"/>
          </a:xfrm>
          <a:prstGeom prst="rect">
            <a:avLst/>
          </a:prstGeom>
        </p:spPr>
      </p:pic>
    </p:spTree>
    <p:extLst>
      <p:ext uri="{BB962C8B-B14F-4D97-AF65-F5344CB8AC3E}">
        <p14:creationId xmlns:p14="http://schemas.microsoft.com/office/powerpoint/2010/main" val="797806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438525"/>
            <a:ext cx="7400925" cy="1785104"/>
          </a:xfrm>
          <a:prstGeom prst="rect">
            <a:avLst/>
          </a:prstGeom>
        </p:spPr>
        <p:txBody>
          <a:bodyPr wrap="square">
            <a:spAutoFit/>
          </a:bodyPr>
          <a:lstStyle/>
          <a:p>
            <a:pPr marL="342900" lvl="0" indent="-342900">
              <a:spcAft>
                <a:spcPts val="1200"/>
              </a:spcAft>
              <a:buFont typeface="+mj-lt"/>
              <a:buAutoNum type="arabicPeriod"/>
            </a:pPr>
            <a:r>
              <a:rPr lang="es" sz="2500"/>
              <a:t>¿Qué piensa sobre la forma en que </a:t>
            </a:r>
            <a:r>
              <a:rPr lang="es-ES" sz="2500"/>
              <a:t>Marcos</a:t>
            </a:r>
            <a:r>
              <a:rPr lang="es" sz="2500"/>
              <a:t> manejó la situación?  </a:t>
            </a:r>
          </a:p>
          <a:p>
            <a:pPr marL="342900" lvl="0" indent="-342900">
              <a:spcAft>
                <a:spcPts val="1200"/>
              </a:spcAft>
              <a:buFont typeface="+mj-lt"/>
              <a:buAutoNum type="arabicPeriod"/>
            </a:pPr>
            <a:r>
              <a:rPr lang="es" sz="2500"/>
              <a:t>¿Cuáles de las 5 habilidades de liderazgo demostró o no demostró </a:t>
            </a:r>
            <a:r>
              <a:rPr lang="es-ES" sz="2500"/>
              <a:t>Marcos</a:t>
            </a:r>
            <a:r>
              <a:rPr lang="es" sz="2500"/>
              <a:t>?</a:t>
            </a:r>
            <a:endParaRPr lang="es" sz="2500" dirty="0"/>
          </a:p>
        </p:txBody>
      </p:sp>
      <p:pic>
        <p:nvPicPr>
          <p:cNvPr id="13" name="Picture 1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5" name="Group 14"/>
          <p:cNvGrpSpPr/>
          <p:nvPr/>
        </p:nvGrpSpPr>
        <p:grpSpPr>
          <a:xfrm>
            <a:off x="673829" y="1912217"/>
            <a:ext cx="7796342" cy="1066941"/>
            <a:chOff x="1041189" y="1956464"/>
            <a:chExt cx="7796342" cy="1066941"/>
          </a:xfrm>
        </p:grpSpPr>
        <p:sp>
          <p:nvSpPr>
            <p:cNvPr id="16" name="Rounded Rectangle 15"/>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A</a:t>
              </a:r>
            </a:p>
          </p:txBody>
        </p:sp>
        <p:pic>
          <p:nvPicPr>
            <p:cNvPr id="17"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18" name="Group 17"/>
          <p:cNvGrpSpPr/>
          <p:nvPr/>
        </p:nvGrpSpPr>
        <p:grpSpPr>
          <a:xfrm>
            <a:off x="38912" y="1433074"/>
            <a:ext cx="2196288" cy="260545"/>
            <a:chOff x="131827" y="1945885"/>
            <a:chExt cx="2196288" cy="260545"/>
          </a:xfrm>
        </p:grpSpPr>
        <p:grpSp>
          <p:nvGrpSpPr>
            <p:cNvPr id="19"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2" name="Picture 21"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0" name="Rounded Rectangle 19"/>
            <p:cNvSpPr/>
            <p:nvPr/>
          </p:nvSpPr>
          <p:spPr>
            <a:xfrm>
              <a:off x="501580" y="1954666"/>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spTree>
    <p:extLst>
      <p:ext uri="{BB962C8B-B14F-4D97-AF65-F5344CB8AC3E}">
        <p14:creationId xmlns:p14="http://schemas.microsoft.com/office/powerpoint/2010/main" val="143188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2" name="Group 11"/>
          <p:cNvGrpSpPr/>
          <p:nvPr/>
        </p:nvGrpSpPr>
        <p:grpSpPr>
          <a:xfrm>
            <a:off x="38912" y="1433074"/>
            <a:ext cx="2196288" cy="260545"/>
            <a:chOff x="131827" y="1945885"/>
            <a:chExt cx="2196288" cy="260545"/>
          </a:xfrm>
        </p:grpSpPr>
        <p:grpSp>
          <p:nvGrpSpPr>
            <p:cNvPr id="13" name="Group 8"/>
            <p:cNvGrpSpPr/>
            <p:nvPr/>
          </p:nvGrpSpPr>
          <p:grpSpPr>
            <a:xfrm>
              <a:off x="131827" y="1945885"/>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7" name="Picture 16"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0" y="1954666"/>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pic>
        <p:nvPicPr>
          <p:cNvPr id="2" name="Online Media 1" title="Hace Mucho Calor Resultado B">
            <a:hlinkClick r:id="" action="ppaction://media"/>
            <a:extLst>
              <a:ext uri="{FF2B5EF4-FFF2-40B4-BE49-F238E27FC236}">
                <a16:creationId xmlns:a16="http://schemas.microsoft.com/office/drawing/2014/main" id="{95644074-118B-A324-C486-A964C0B6A131}"/>
              </a:ext>
            </a:extLst>
          </p:cNvPr>
          <p:cNvPicPr>
            <a:picLocks noRot="1" noChangeAspect="1"/>
          </p:cNvPicPr>
          <p:nvPr>
            <a:videoFile r:link="rId1"/>
          </p:nvPr>
        </p:nvPicPr>
        <p:blipFill>
          <a:blip r:embed="rId7"/>
          <a:stretch>
            <a:fillRect/>
          </a:stretch>
        </p:blipFill>
        <p:spPr>
          <a:xfrm>
            <a:off x="1094738" y="1943100"/>
            <a:ext cx="7320600" cy="4133088"/>
          </a:xfrm>
          <a:prstGeom prst="rect">
            <a:avLst/>
          </a:prstGeom>
        </p:spPr>
      </p:pic>
    </p:spTree>
    <p:extLst>
      <p:ext uri="{BB962C8B-B14F-4D97-AF65-F5344CB8AC3E}">
        <p14:creationId xmlns:p14="http://schemas.microsoft.com/office/powerpoint/2010/main" val="151576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438525"/>
            <a:ext cx="7372350" cy="1400383"/>
          </a:xfrm>
          <a:prstGeom prst="rect">
            <a:avLst/>
          </a:prstGeom>
        </p:spPr>
        <p:txBody>
          <a:bodyPr wrap="square">
            <a:spAutoFit/>
          </a:bodyPr>
          <a:lstStyle/>
          <a:p>
            <a:pPr marL="457200" lvl="0" indent="-457200">
              <a:spcAft>
                <a:spcPts val="1200"/>
              </a:spcAft>
              <a:buFont typeface="+mj-lt"/>
              <a:buAutoNum type="arabicPeriod"/>
            </a:pPr>
            <a:r>
              <a:rPr lang="es" sz="2500" dirty="0"/>
              <a:t>¿Qué habilidades de liderazgo usó </a:t>
            </a:r>
            <a:r>
              <a:rPr lang="es-ES" sz="2500" dirty="0"/>
              <a:t>Marcos</a:t>
            </a:r>
            <a:r>
              <a:rPr lang="es" sz="2500" dirty="0"/>
              <a:t> esta vez?  </a:t>
            </a:r>
          </a:p>
          <a:p>
            <a:pPr marL="457200" lvl="0" indent="-457200">
              <a:spcAft>
                <a:spcPts val="1200"/>
              </a:spcAft>
              <a:buFont typeface="+mj-lt"/>
              <a:buAutoNum type="arabicPeriod"/>
            </a:pPr>
            <a:r>
              <a:rPr lang="es" sz="2500" dirty="0"/>
              <a:t>Describa su estilo de comunicación y de qué manera fue diferente del primer final. </a:t>
            </a:r>
          </a:p>
        </p:txBody>
      </p:sp>
      <p:pic>
        <p:nvPicPr>
          <p:cNvPr id="12" name="Picture 1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4" name="Group 13"/>
          <p:cNvGrpSpPr/>
          <p:nvPr/>
        </p:nvGrpSpPr>
        <p:grpSpPr>
          <a:xfrm>
            <a:off x="673829" y="1912217"/>
            <a:ext cx="7796342" cy="1066941"/>
            <a:chOff x="1041189" y="1956464"/>
            <a:chExt cx="7796342" cy="1066941"/>
          </a:xfrm>
        </p:grpSpPr>
        <p:sp>
          <p:nvSpPr>
            <p:cNvPr id="15" name="Rounded Rectangle 14"/>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B</a:t>
              </a:r>
            </a:p>
          </p:txBody>
        </p:sp>
        <p:pic>
          <p:nvPicPr>
            <p:cNvPr id="16"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17" name="Group 16"/>
          <p:cNvGrpSpPr/>
          <p:nvPr/>
        </p:nvGrpSpPr>
        <p:grpSpPr>
          <a:xfrm>
            <a:off x="38912" y="1433074"/>
            <a:ext cx="2196288" cy="260545"/>
            <a:chOff x="131827" y="1945885"/>
            <a:chExt cx="2196288" cy="260545"/>
          </a:xfrm>
        </p:grpSpPr>
        <p:grpSp>
          <p:nvGrpSpPr>
            <p:cNvPr id="18" name="Group 8"/>
            <p:cNvGrpSpPr/>
            <p:nvPr/>
          </p:nvGrpSpPr>
          <p:grpSpPr>
            <a:xfrm>
              <a:off x="131827" y="1945885"/>
              <a:ext cx="275595" cy="260545"/>
              <a:chOff x="1227110" y="1752600"/>
              <a:chExt cx="1473834" cy="1319744"/>
            </a:xfrm>
          </p:grpSpPr>
          <p:sp>
            <p:nvSpPr>
              <p:cNvPr id="20" name="Rounded Rectangle 1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1" name="Picture 20"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9" name="Rounded Rectangle 18"/>
            <p:cNvSpPr/>
            <p:nvPr/>
          </p:nvSpPr>
          <p:spPr>
            <a:xfrm>
              <a:off x="501580" y="1954666"/>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spTree>
    <p:extLst>
      <p:ext uri="{BB962C8B-B14F-4D97-AF65-F5344CB8AC3E}">
        <p14:creationId xmlns:p14="http://schemas.microsoft.com/office/powerpoint/2010/main" val="319448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969523"/>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Situación: puntos clave</a:t>
            </a:r>
          </a:p>
        </p:txBody>
      </p:sp>
      <p:sp>
        <p:nvSpPr>
          <p:cNvPr id="17" name="Rectangle 16"/>
          <p:cNvSpPr/>
          <p:nvPr/>
        </p:nvSpPr>
        <p:spPr>
          <a:xfrm>
            <a:off x="670095" y="2773086"/>
            <a:ext cx="7900749" cy="2862322"/>
          </a:xfrm>
          <a:prstGeom prst="rect">
            <a:avLst/>
          </a:prstGeom>
          <a:ln>
            <a:solidFill>
              <a:srgbClr val="5FBAF3"/>
            </a:solidFill>
          </a:ln>
        </p:spPr>
        <p:txBody>
          <a:bodyPr wrap="square">
            <a:spAutoFit/>
          </a:bodyPr>
          <a:lstStyle/>
          <a:p>
            <a:pPr marL="342900" indent="-342900">
              <a:spcAft>
                <a:spcPts val="600"/>
              </a:spcAft>
              <a:buFont typeface="Arial" charset="0"/>
              <a:buChar char="•"/>
            </a:pPr>
            <a:r>
              <a:rPr lang="es-ES" sz="2500" dirty="0"/>
              <a:t>Marcos</a:t>
            </a:r>
            <a:r>
              <a:rPr lang="es" sz="2500" dirty="0"/>
              <a:t> (un maestro de obras) ve a </a:t>
            </a:r>
            <a:r>
              <a:rPr lang="es-ES" sz="2500" dirty="0"/>
              <a:t>Thomas</a:t>
            </a:r>
            <a:r>
              <a:rPr lang="es" sz="2500" dirty="0"/>
              <a:t> (un trabajador experimentado) vertiendo agua sobre su cabeza y sudando abundantemente, y sospecha que </a:t>
            </a:r>
            <a:r>
              <a:rPr lang="es-ES" sz="2500" dirty="0"/>
              <a:t>Thomas</a:t>
            </a:r>
            <a:r>
              <a:rPr lang="es" sz="2500" dirty="0"/>
              <a:t> pueda tener agotamiento por calor.</a:t>
            </a:r>
          </a:p>
          <a:p>
            <a:pPr marL="342900" indent="-342900">
              <a:spcAft>
                <a:spcPts val="600"/>
              </a:spcAft>
              <a:buFont typeface="Arial" charset="0"/>
              <a:buChar char="•"/>
            </a:pPr>
            <a:r>
              <a:rPr lang="es" sz="2500" dirty="0"/>
              <a:t>Le grita a </a:t>
            </a:r>
            <a:r>
              <a:rPr lang="es-ES" sz="2500" dirty="0"/>
              <a:t>Thomas</a:t>
            </a:r>
            <a:r>
              <a:rPr lang="es" sz="2500" dirty="0"/>
              <a:t> que bajará para llevarlo al remolque para que pueda descansar, comer y beber algo, y estar donde no le dé el sol.</a:t>
            </a:r>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 name="Group 1"/>
          <p:cNvGrpSpPr/>
          <p:nvPr/>
        </p:nvGrpSpPr>
        <p:grpSpPr>
          <a:xfrm>
            <a:off x="40365" y="1438768"/>
            <a:ext cx="2184694" cy="260499"/>
            <a:chOff x="40365" y="1438768"/>
            <a:chExt cx="2184694" cy="260499"/>
          </a:xfrm>
        </p:grpSpPr>
        <p:grpSp>
          <p:nvGrpSpPr>
            <p:cNvPr id="18" name="Group 17"/>
            <p:cNvGrpSpPr/>
            <p:nvPr/>
          </p:nvGrpSpPr>
          <p:grpSpPr>
            <a:xfrm>
              <a:off x="40365" y="1445287"/>
              <a:ext cx="268246" cy="253980"/>
              <a:chOff x="141352" y="1464253"/>
              <a:chExt cx="248706" cy="253980"/>
            </a:xfrm>
          </p:grpSpPr>
          <p:sp>
            <p:nvSpPr>
              <p:cNvPr id="19" name="Rounded Rectangle 1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0" name="Group 49"/>
              <p:cNvGrpSpPr/>
              <p:nvPr/>
            </p:nvGrpSpPr>
            <p:grpSpPr>
              <a:xfrm>
                <a:off x="224715" y="1516377"/>
                <a:ext cx="101031" cy="146644"/>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4" name="Straight Connector 3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 name="Rounded Rectangle 25"/>
            <p:cNvSpPr/>
            <p:nvPr/>
          </p:nvSpPr>
          <p:spPr>
            <a:xfrm>
              <a:off x="398524" y="1438768"/>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spTree>
    <p:extLst>
      <p:ext uri="{BB962C8B-B14F-4D97-AF65-F5344CB8AC3E}">
        <p14:creationId xmlns:p14="http://schemas.microsoft.com/office/powerpoint/2010/main" val="1889157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3438525"/>
            <a:ext cx="7381875" cy="1785104"/>
          </a:xfrm>
          <a:prstGeom prst="rect">
            <a:avLst/>
          </a:prstGeom>
        </p:spPr>
        <p:txBody>
          <a:bodyPr wrap="square">
            <a:spAutoFit/>
          </a:bodyPr>
          <a:lstStyle/>
          <a:p>
            <a:pPr marL="457200" indent="-457200" algn="l" rtl="0">
              <a:spcAft>
                <a:spcPts val="1200"/>
              </a:spcAft>
              <a:buFont typeface="+mj-lt"/>
              <a:buAutoNum type="arabicPeriod"/>
            </a:pPr>
            <a:r>
              <a:rPr lang="es-us" sz="2500" b="0" i="0" u="none" baseline="0" dirty="0"/>
              <a:t>¿Qué hace cuando escucha instrucciones que no fueron del todo claras?</a:t>
            </a:r>
          </a:p>
          <a:p>
            <a:pPr marL="457200" indent="-457200" algn="l" rtl="0">
              <a:spcAft>
                <a:spcPts val="1200"/>
              </a:spcAft>
              <a:buFont typeface="+mj-lt"/>
              <a:buAutoNum type="arabicPeriod"/>
            </a:pPr>
            <a:r>
              <a:rPr lang="es-us" sz="2500" b="0" i="0" u="none" baseline="0" dirty="0"/>
              <a:t>Tengan en cuenta las habilidades de liderazgo. ¿Qué opinan de las instrucciones de Marcos a Thomas? </a:t>
            </a:r>
          </a:p>
        </p:txBody>
      </p:sp>
      <p:pic>
        <p:nvPicPr>
          <p:cNvPr id="18" name="Picture 1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32" name="Group 31"/>
          <p:cNvGrpSpPr/>
          <p:nvPr/>
        </p:nvGrpSpPr>
        <p:grpSpPr>
          <a:xfrm>
            <a:off x="673829" y="1912217"/>
            <a:ext cx="7796342" cy="1066941"/>
            <a:chOff x="1041189" y="1956464"/>
            <a:chExt cx="7796342" cy="1066941"/>
          </a:xfrm>
        </p:grpSpPr>
        <p:sp>
          <p:nvSpPr>
            <p:cNvPr id="33" name="Rounded Rectangle 32"/>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Situación</a:t>
              </a:r>
            </a:p>
          </p:txBody>
        </p:sp>
        <p:pic>
          <p:nvPicPr>
            <p:cNvPr id="34"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35" name="Group 34"/>
          <p:cNvGrpSpPr/>
          <p:nvPr/>
        </p:nvGrpSpPr>
        <p:grpSpPr>
          <a:xfrm>
            <a:off x="40365" y="1438768"/>
            <a:ext cx="2184694" cy="260499"/>
            <a:chOff x="40365" y="1438768"/>
            <a:chExt cx="2184694" cy="260499"/>
          </a:xfrm>
        </p:grpSpPr>
        <p:grpSp>
          <p:nvGrpSpPr>
            <p:cNvPr id="36" name="Group 35"/>
            <p:cNvGrpSpPr/>
            <p:nvPr/>
          </p:nvGrpSpPr>
          <p:grpSpPr>
            <a:xfrm>
              <a:off x="40365" y="1445287"/>
              <a:ext cx="268246" cy="253980"/>
              <a:chOff x="141352" y="1464253"/>
              <a:chExt cx="248706" cy="253980"/>
            </a:xfrm>
          </p:grpSpPr>
          <p:sp>
            <p:nvSpPr>
              <p:cNvPr id="38" name="Rounded Rectangle 3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9" name="Group 49"/>
              <p:cNvGrpSpPr/>
              <p:nvPr/>
            </p:nvGrpSpPr>
            <p:grpSpPr>
              <a:xfrm>
                <a:off x="224715" y="1516377"/>
                <a:ext cx="101031" cy="146644"/>
                <a:chOff x="1524000" y="2971799"/>
                <a:chExt cx="838200" cy="1066800"/>
              </a:xfrm>
            </p:grpSpPr>
            <p:sp>
              <p:nvSpPr>
                <p:cNvPr id="40" name="Rectangle 3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1" name="Straight Connector 4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Rounded Rectangle 36"/>
            <p:cNvSpPr/>
            <p:nvPr/>
          </p:nvSpPr>
          <p:spPr>
            <a:xfrm>
              <a:off x="398524" y="1438768"/>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spTree>
    <p:extLst>
      <p:ext uri="{BB962C8B-B14F-4D97-AF65-F5344CB8AC3E}">
        <p14:creationId xmlns:p14="http://schemas.microsoft.com/office/powerpoint/2010/main" val="1995766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0" name="Group 9"/>
          <p:cNvGrpSpPr/>
          <p:nvPr/>
        </p:nvGrpSpPr>
        <p:grpSpPr>
          <a:xfrm>
            <a:off x="35272" y="1434291"/>
            <a:ext cx="2030013" cy="260545"/>
            <a:chOff x="35272" y="1434291"/>
            <a:chExt cx="2030013" cy="260545"/>
          </a:xfrm>
        </p:grpSpPr>
        <p:grpSp>
          <p:nvGrpSpPr>
            <p:cNvPr id="16" name="Group 8"/>
            <p:cNvGrpSpPr/>
            <p:nvPr/>
          </p:nvGrpSpPr>
          <p:grpSpPr>
            <a:xfrm>
              <a:off x="35272" y="1434291"/>
              <a:ext cx="275595" cy="260545"/>
              <a:chOff x="1227110" y="1752600"/>
              <a:chExt cx="1473834" cy="1319744"/>
            </a:xfrm>
          </p:grpSpPr>
          <p:sp>
            <p:nvSpPr>
              <p:cNvPr id="19" name="Rounded Rectangle 1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0" name="Picture 19"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8" name="Rounded Rectangle 17"/>
            <p:cNvSpPr/>
            <p:nvPr/>
          </p:nvSpPr>
          <p:spPr>
            <a:xfrm>
              <a:off x="364545" y="1434292"/>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grpSp>
      <p:pic>
        <p:nvPicPr>
          <p:cNvPr id="2" name="Online Media 1" title="El Atajo de Mauro Resultado A">
            <a:hlinkClick r:id="" action="ppaction://media"/>
            <a:extLst>
              <a:ext uri="{FF2B5EF4-FFF2-40B4-BE49-F238E27FC236}">
                <a16:creationId xmlns:a16="http://schemas.microsoft.com/office/drawing/2014/main" id="{081570AF-B5ED-BA71-A3FF-FF85A772C9E0}"/>
              </a:ext>
            </a:extLst>
          </p:cNvPr>
          <p:cNvPicPr>
            <a:picLocks noRot="1" noChangeAspect="1"/>
          </p:cNvPicPr>
          <p:nvPr>
            <a:videoFile r:link="rId1"/>
          </p:nvPr>
        </p:nvPicPr>
        <p:blipFill>
          <a:blip r:embed="rId7"/>
          <a:stretch>
            <a:fillRect/>
          </a:stretch>
        </p:blipFill>
        <p:spPr>
          <a:xfrm>
            <a:off x="914400" y="1912938"/>
            <a:ext cx="7315200" cy="4132580"/>
          </a:xfrm>
          <a:prstGeom prst="rect">
            <a:avLst/>
          </a:prstGeom>
        </p:spPr>
      </p:pic>
    </p:spTree>
    <p:extLst>
      <p:ext uri="{BB962C8B-B14F-4D97-AF65-F5344CB8AC3E}">
        <p14:creationId xmlns:p14="http://schemas.microsoft.com/office/powerpoint/2010/main" val="604764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27027" y="2644884"/>
            <a:ext cx="7900749" cy="3400931"/>
          </a:xfrm>
          <a:prstGeom prst="rect">
            <a:avLst/>
          </a:prstGeom>
          <a:ln>
            <a:solidFill>
              <a:srgbClr val="5FBAF3"/>
            </a:solidFill>
          </a:ln>
        </p:spPr>
        <p:txBody>
          <a:bodyPr wrap="square">
            <a:spAutoFit/>
          </a:bodyPr>
          <a:lstStyle/>
          <a:p>
            <a:pPr marL="342900" indent="-342900">
              <a:spcAft>
                <a:spcPts val="600"/>
              </a:spcAft>
              <a:buFont typeface="Arial" charset="0"/>
              <a:buChar char="•"/>
            </a:pPr>
            <a:r>
              <a:rPr lang="es-ES" sz="2500" dirty="0"/>
              <a:t>Thomas</a:t>
            </a:r>
            <a:r>
              <a:rPr lang="es" sz="2500" dirty="0"/>
              <a:t> va al remolque y busca algo para comer y beber.</a:t>
            </a:r>
          </a:p>
          <a:p>
            <a:pPr marL="342900" indent="-342900">
              <a:spcAft>
                <a:spcPts val="600"/>
              </a:spcAft>
              <a:buFont typeface="Arial" charset="0"/>
              <a:buChar char="•"/>
            </a:pPr>
            <a:r>
              <a:rPr lang="es" sz="2500" dirty="0"/>
              <a:t>Se da cuenta de que son las 2:00 y decide volver a trabajar.</a:t>
            </a:r>
          </a:p>
          <a:p>
            <a:pPr marL="342900" indent="-342900">
              <a:spcAft>
                <a:spcPts val="600"/>
              </a:spcAft>
              <a:buFont typeface="Arial" charset="0"/>
              <a:buChar char="•"/>
            </a:pPr>
            <a:r>
              <a:rPr lang="es" sz="2500" dirty="0"/>
              <a:t>Al salir, lo invaden las náuseas. Se le doblan las rodillas y cae al suelo.</a:t>
            </a:r>
          </a:p>
          <a:p>
            <a:pPr marL="342900" indent="-342900">
              <a:spcAft>
                <a:spcPts val="600"/>
              </a:spcAft>
              <a:buFont typeface="Arial" charset="0"/>
              <a:buChar char="•"/>
            </a:pPr>
            <a:r>
              <a:rPr lang="es-ES" sz="2500" dirty="0"/>
              <a:t>Marcos</a:t>
            </a:r>
            <a:r>
              <a:rPr lang="es" sz="2500" dirty="0"/>
              <a:t> lo ve, se acerca corriendo y le recuerda a </a:t>
            </a:r>
            <a:r>
              <a:rPr lang="es-ES" sz="2500" dirty="0"/>
              <a:t>Thomas</a:t>
            </a:r>
            <a:r>
              <a:rPr lang="es" sz="2500" dirty="0"/>
              <a:t> que le dijo que se quedara en el remolque el resto del día y que debería haber hecho caso a sus instrucciones.</a:t>
            </a:r>
          </a:p>
        </p:txBody>
      </p:sp>
      <p:sp>
        <p:nvSpPr>
          <p:cNvPr id="16" name="Rectangle 15"/>
          <p:cNvSpPr/>
          <p:nvPr/>
        </p:nvSpPr>
        <p:spPr>
          <a:xfrm>
            <a:off x="438679" y="1929767"/>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A: puntos clave</a:t>
            </a:r>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1" name="Group 20"/>
          <p:cNvGrpSpPr/>
          <p:nvPr/>
        </p:nvGrpSpPr>
        <p:grpSpPr>
          <a:xfrm>
            <a:off x="40365" y="1438768"/>
            <a:ext cx="2184694" cy="260499"/>
            <a:chOff x="40365" y="1438768"/>
            <a:chExt cx="2184694" cy="260499"/>
          </a:xfrm>
        </p:grpSpPr>
        <p:grpSp>
          <p:nvGrpSpPr>
            <p:cNvPr id="24" name="Group 23"/>
            <p:cNvGrpSpPr/>
            <p:nvPr/>
          </p:nvGrpSpPr>
          <p:grpSpPr>
            <a:xfrm>
              <a:off x="40365" y="1445287"/>
              <a:ext cx="268246" cy="253980"/>
              <a:chOff x="141352" y="1464253"/>
              <a:chExt cx="248706" cy="253980"/>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8"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 name="Rounded Rectangle 25"/>
            <p:cNvSpPr/>
            <p:nvPr/>
          </p:nvSpPr>
          <p:spPr>
            <a:xfrm>
              <a:off x="398524" y="1438768"/>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spTree>
    <p:extLst>
      <p:ext uri="{BB962C8B-B14F-4D97-AF65-F5344CB8AC3E}">
        <p14:creationId xmlns:p14="http://schemas.microsoft.com/office/powerpoint/2010/main" val="1434421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438525"/>
            <a:ext cx="7400925" cy="1785104"/>
          </a:xfrm>
          <a:prstGeom prst="rect">
            <a:avLst/>
          </a:prstGeom>
        </p:spPr>
        <p:txBody>
          <a:bodyPr wrap="square">
            <a:spAutoFit/>
          </a:bodyPr>
          <a:lstStyle/>
          <a:p>
            <a:pPr marL="342900" lvl="0" indent="-342900">
              <a:spcAft>
                <a:spcPts val="1200"/>
              </a:spcAft>
              <a:buFont typeface="+mj-lt"/>
              <a:buAutoNum type="arabicPeriod"/>
            </a:pPr>
            <a:r>
              <a:rPr lang="es" sz="2500" dirty="0"/>
              <a:t>¿Qué piensa sobre la forma en que </a:t>
            </a:r>
            <a:r>
              <a:rPr lang="es-ES" sz="2500" dirty="0"/>
              <a:t>Marcos</a:t>
            </a:r>
            <a:r>
              <a:rPr lang="es" sz="2500" dirty="0"/>
              <a:t> manejó la situación?  </a:t>
            </a:r>
          </a:p>
          <a:p>
            <a:pPr marL="342900" lvl="0" indent="-342900">
              <a:spcAft>
                <a:spcPts val="1200"/>
              </a:spcAft>
              <a:buFont typeface="+mj-lt"/>
              <a:buAutoNum type="arabicPeriod"/>
            </a:pPr>
            <a:r>
              <a:rPr lang="es" sz="2500" dirty="0"/>
              <a:t>¿Cuáles de las 5 habilidades de liderazgo demostró o no demostró </a:t>
            </a:r>
            <a:r>
              <a:rPr lang="es-ES" sz="2500" dirty="0"/>
              <a:t>Marcos</a:t>
            </a:r>
            <a:r>
              <a:rPr lang="es" sz="2500" dirty="0"/>
              <a:t>?</a:t>
            </a:r>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8" name="Group 17"/>
          <p:cNvGrpSpPr/>
          <p:nvPr/>
        </p:nvGrpSpPr>
        <p:grpSpPr>
          <a:xfrm>
            <a:off x="673829" y="1912217"/>
            <a:ext cx="7796342" cy="1066941"/>
            <a:chOff x="1041189" y="1956464"/>
            <a:chExt cx="7796342" cy="1066941"/>
          </a:xfrm>
        </p:grpSpPr>
        <p:sp>
          <p:nvSpPr>
            <p:cNvPr id="27" name="Rounded Rectangle 26"/>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A</a:t>
              </a:r>
            </a:p>
          </p:txBody>
        </p:sp>
        <p:pic>
          <p:nvPicPr>
            <p:cNvPr id="28"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29" name="Group 28"/>
          <p:cNvGrpSpPr/>
          <p:nvPr/>
        </p:nvGrpSpPr>
        <p:grpSpPr>
          <a:xfrm>
            <a:off x="40365" y="1438768"/>
            <a:ext cx="2184694" cy="260499"/>
            <a:chOff x="40365" y="1438768"/>
            <a:chExt cx="2184694" cy="260499"/>
          </a:xfrm>
        </p:grpSpPr>
        <p:grpSp>
          <p:nvGrpSpPr>
            <p:cNvPr id="30" name="Group 29"/>
            <p:cNvGrpSpPr/>
            <p:nvPr/>
          </p:nvGrpSpPr>
          <p:grpSpPr>
            <a:xfrm>
              <a:off x="40365" y="1445287"/>
              <a:ext cx="268246" cy="253980"/>
              <a:chOff x="141352" y="1464253"/>
              <a:chExt cx="248706" cy="253980"/>
            </a:xfrm>
          </p:grpSpPr>
          <p:sp>
            <p:nvSpPr>
              <p:cNvPr id="32" name="Rounded Rectangle 3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3" name="Group 49"/>
              <p:cNvGrpSpPr/>
              <p:nvPr/>
            </p:nvGrpSpPr>
            <p:grpSpPr>
              <a:xfrm>
                <a:off x="224715" y="1516377"/>
                <a:ext cx="101031" cy="146644"/>
                <a:chOff x="1524000" y="2971799"/>
                <a:chExt cx="838200" cy="1066800"/>
              </a:xfrm>
            </p:grpSpPr>
            <p:sp>
              <p:nvSpPr>
                <p:cNvPr id="34" name="Rectangle 3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5" name="Straight Connector 3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Rounded Rectangle 30"/>
            <p:cNvSpPr/>
            <p:nvPr/>
          </p:nvSpPr>
          <p:spPr>
            <a:xfrm>
              <a:off x="398524" y="1438768"/>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spTree>
    <p:extLst>
      <p:ext uri="{BB962C8B-B14F-4D97-AF65-F5344CB8AC3E}">
        <p14:creationId xmlns:p14="http://schemas.microsoft.com/office/powerpoint/2010/main" val="106141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516" y="2697559"/>
            <a:ext cx="7983166" cy="3323987"/>
          </a:xfrm>
          <a:prstGeom prst="rect">
            <a:avLst/>
          </a:prstGeom>
          <a:ln>
            <a:solidFill>
              <a:srgbClr val="5FBAF3"/>
            </a:solidFill>
          </a:ln>
        </p:spPr>
        <p:txBody>
          <a:bodyPr wrap="square">
            <a:spAutoFit/>
          </a:bodyPr>
          <a:lstStyle/>
          <a:p>
            <a:pPr marL="285750" indent="-285750">
              <a:spcAft>
                <a:spcPts val="600"/>
              </a:spcAft>
              <a:buFont typeface="Arial" charset="0"/>
              <a:buChar char="•"/>
            </a:pPr>
            <a:r>
              <a:rPr lang="es" sz="2500" dirty="0"/>
              <a:t>Después de que </a:t>
            </a:r>
            <a:r>
              <a:rPr lang="es-ES" sz="2500" dirty="0"/>
              <a:t>Marcos</a:t>
            </a:r>
            <a:r>
              <a:rPr lang="es" sz="2500" dirty="0"/>
              <a:t> le dice a </a:t>
            </a:r>
            <a:r>
              <a:rPr lang="es-ES" sz="2500" dirty="0"/>
              <a:t>Thomas</a:t>
            </a:r>
            <a:r>
              <a:rPr lang="es" sz="2500" dirty="0"/>
              <a:t> lo que espera que haga, le pide que repita sus instrucciones.</a:t>
            </a:r>
          </a:p>
          <a:p>
            <a:pPr marL="285750" indent="-285750">
              <a:spcAft>
                <a:spcPts val="600"/>
              </a:spcAft>
              <a:buFont typeface="Arial" charset="0"/>
              <a:buChar char="•"/>
            </a:pPr>
            <a:r>
              <a:rPr lang="es-ES" sz="2500" dirty="0"/>
              <a:t>Thomas</a:t>
            </a:r>
            <a:r>
              <a:rPr lang="es" sz="2500" dirty="0"/>
              <a:t> las repite, pero no menciona la parte de quedarse en el remolque el resto del día, porque quiere terminar lo que estaba haciendo.</a:t>
            </a:r>
          </a:p>
          <a:p>
            <a:pPr marL="285750" indent="-285750">
              <a:spcAft>
                <a:spcPts val="600"/>
              </a:spcAft>
              <a:buFont typeface="Arial" charset="0"/>
              <a:buChar char="•"/>
            </a:pPr>
            <a:r>
              <a:rPr lang="es-ES" sz="2500" dirty="0"/>
              <a:t>Marcos</a:t>
            </a:r>
            <a:r>
              <a:rPr lang="es" sz="2500" dirty="0"/>
              <a:t> lo corrige y le dice que su único trabajo por hoy es mejorarse para mañana y que le pedirá a otro miembro del equipo que termine el trabajo.</a:t>
            </a:r>
          </a:p>
        </p:txBody>
      </p:sp>
      <p:sp>
        <p:nvSpPr>
          <p:cNvPr id="15" name="Rectangle 14"/>
          <p:cNvSpPr/>
          <p:nvPr/>
        </p:nvSpPr>
        <p:spPr>
          <a:xfrm>
            <a:off x="438679" y="1949645"/>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B: puntos clave</a:t>
            </a:r>
          </a:p>
        </p:txBody>
      </p:sp>
      <p:pic>
        <p:nvPicPr>
          <p:cNvPr id="22" name="Picture 2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6" name="Group 15"/>
          <p:cNvGrpSpPr/>
          <p:nvPr/>
        </p:nvGrpSpPr>
        <p:grpSpPr>
          <a:xfrm>
            <a:off x="40365" y="1438768"/>
            <a:ext cx="2184694" cy="260499"/>
            <a:chOff x="40365" y="1438768"/>
            <a:chExt cx="2184694" cy="260499"/>
          </a:xfrm>
        </p:grpSpPr>
        <p:grpSp>
          <p:nvGrpSpPr>
            <p:cNvPr id="21" name="Group 20"/>
            <p:cNvGrpSpPr/>
            <p:nvPr/>
          </p:nvGrpSpPr>
          <p:grpSpPr>
            <a:xfrm>
              <a:off x="40365" y="1445287"/>
              <a:ext cx="268246" cy="253980"/>
              <a:chOff x="141352" y="1464253"/>
              <a:chExt cx="248706" cy="253980"/>
            </a:xfrm>
          </p:grpSpPr>
          <p:sp>
            <p:nvSpPr>
              <p:cNvPr id="24" name="Rounded Rectangle 2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5"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7" name="Straight Connector 2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 name="Rounded Rectangle 22"/>
            <p:cNvSpPr/>
            <p:nvPr/>
          </p:nvSpPr>
          <p:spPr>
            <a:xfrm>
              <a:off x="398524" y="1438768"/>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spTree>
    <p:extLst>
      <p:ext uri="{BB962C8B-B14F-4D97-AF65-F5344CB8AC3E}">
        <p14:creationId xmlns:p14="http://schemas.microsoft.com/office/powerpoint/2010/main" val="2760249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438525"/>
            <a:ext cx="7381875" cy="1785104"/>
          </a:xfrm>
          <a:prstGeom prst="rect">
            <a:avLst/>
          </a:prstGeom>
        </p:spPr>
        <p:txBody>
          <a:bodyPr wrap="square">
            <a:spAutoFit/>
          </a:bodyPr>
          <a:lstStyle/>
          <a:p>
            <a:pPr marL="457200" lvl="0" indent="-457200">
              <a:spcAft>
                <a:spcPts val="1200"/>
              </a:spcAft>
              <a:buFont typeface="+mj-lt"/>
              <a:buAutoNum type="arabicPeriod"/>
            </a:pPr>
            <a:r>
              <a:rPr lang="es" sz="2500" dirty="0"/>
              <a:t>¿Qué habilidades de liderazgo empleó </a:t>
            </a:r>
            <a:r>
              <a:rPr lang="es-ES" sz="2500" dirty="0"/>
              <a:t>Marcos</a:t>
            </a:r>
            <a:r>
              <a:rPr lang="es" sz="2500" dirty="0"/>
              <a:t> esta vez?  </a:t>
            </a:r>
          </a:p>
          <a:p>
            <a:pPr marL="457200" lvl="0" indent="-457200">
              <a:spcAft>
                <a:spcPts val="1200"/>
              </a:spcAft>
              <a:buFont typeface="+mj-lt"/>
              <a:buAutoNum type="arabicPeriod"/>
            </a:pPr>
            <a:r>
              <a:rPr lang="es" sz="2500" dirty="0"/>
              <a:t>Describa su estilo de comunicación y de qué manera fue diferente del primer final. </a:t>
            </a:r>
          </a:p>
        </p:txBody>
      </p:sp>
      <p:pic>
        <p:nvPicPr>
          <p:cNvPr id="26" name="Picture 2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7" name="Group 16"/>
          <p:cNvGrpSpPr/>
          <p:nvPr/>
        </p:nvGrpSpPr>
        <p:grpSpPr>
          <a:xfrm>
            <a:off x="673829" y="1912217"/>
            <a:ext cx="7796342" cy="1066941"/>
            <a:chOff x="1041189" y="1956464"/>
            <a:chExt cx="7796342" cy="1066941"/>
          </a:xfrm>
        </p:grpSpPr>
        <p:sp>
          <p:nvSpPr>
            <p:cNvPr id="27" name="Rounded Rectangle 26"/>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B</a:t>
              </a:r>
            </a:p>
          </p:txBody>
        </p:sp>
        <p:pic>
          <p:nvPicPr>
            <p:cNvPr id="28"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29" name="Group 28"/>
          <p:cNvGrpSpPr/>
          <p:nvPr/>
        </p:nvGrpSpPr>
        <p:grpSpPr>
          <a:xfrm>
            <a:off x="40365" y="1438768"/>
            <a:ext cx="2184694" cy="260499"/>
            <a:chOff x="40365" y="1438768"/>
            <a:chExt cx="2184694" cy="260499"/>
          </a:xfrm>
        </p:grpSpPr>
        <p:grpSp>
          <p:nvGrpSpPr>
            <p:cNvPr id="30" name="Group 29"/>
            <p:cNvGrpSpPr/>
            <p:nvPr/>
          </p:nvGrpSpPr>
          <p:grpSpPr>
            <a:xfrm>
              <a:off x="40365" y="1445287"/>
              <a:ext cx="268246" cy="253980"/>
              <a:chOff x="141352" y="1464253"/>
              <a:chExt cx="248706" cy="253980"/>
            </a:xfrm>
          </p:grpSpPr>
          <p:sp>
            <p:nvSpPr>
              <p:cNvPr id="32" name="Rounded Rectangle 3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3" name="Group 49"/>
              <p:cNvGrpSpPr/>
              <p:nvPr/>
            </p:nvGrpSpPr>
            <p:grpSpPr>
              <a:xfrm>
                <a:off x="224715" y="1516377"/>
                <a:ext cx="101031" cy="146644"/>
                <a:chOff x="1524000" y="2971799"/>
                <a:chExt cx="838200" cy="1066800"/>
              </a:xfrm>
            </p:grpSpPr>
            <p:sp>
              <p:nvSpPr>
                <p:cNvPr id="34" name="Rectangle 3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5" name="Straight Connector 3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Rounded Rectangle 30"/>
            <p:cNvSpPr/>
            <p:nvPr/>
          </p:nvSpPr>
          <p:spPr>
            <a:xfrm>
              <a:off x="398524" y="1438768"/>
              <a:ext cx="1826535"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4. ¡Hace mucho calor!</a:t>
              </a:r>
              <a:endParaRPr lang="es-us" sz="1400" b="1" dirty="0">
                <a:solidFill>
                  <a:schemeClr val="bg2">
                    <a:lumMod val="10000"/>
                  </a:schemeClr>
                </a:solidFill>
              </a:endParaRPr>
            </a:p>
          </p:txBody>
        </p:sp>
      </p:grpSp>
    </p:spTree>
    <p:extLst>
      <p:ext uri="{BB962C8B-B14F-4D97-AF65-F5344CB8AC3E}">
        <p14:creationId xmlns:p14="http://schemas.microsoft.com/office/powerpoint/2010/main" val="236424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41740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481670"/>
          </a:xfrm>
          <a:prstGeom prst="rect">
            <a:avLst/>
          </a:prstGeom>
        </p:spPr>
        <p:txBody>
          <a:bodyPr wrap="square">
            <a:spAutoFit/>
          </a:bodyPr>
          <a:lstStyle/>
          <a:p>
            <a:pPr algn="l" rtl="0">
              <a:lnSpc>
                <a:spcPct val="107000"/>
              </a:lnSpc>
              <a:spcAft>
                <a:spcPts val="800"/>
              </a:spcAft>
            </a:pPr>
            <a:r>
              <a:rPr lang="es-us" sz="800" b="0" i="0" u="none" baseline="0" dirty="0">
                <a:latin typeface="Calibri" panose="020F0502020204030204" pitchFamily="34" charset="0"/>
                <a:ea typeface="Calibri" panose="020F0502020204030204" pitchFamily="34" charset="0"/>
                <a:cs typeface="Times New Roman" panose="02020603050405020304" pitchFamily="18" charset="0"/>
              </a:rPr>
              <a:t>El desarrollo de la capacitación del FSL4Res fue posible gracias al financiamiento de un acuerdo de cooperación con el Centro de Investigación y Capacitación en Construcción (Center for Construction Research and Training, CPWR) (N.º U60OH009762) del Instituto Nacional de Seguridad y Salud Ocupacional (National Institute for Occupational Safety and Health, NIOSH). El FSL4Res se basa en la </a:t>
            </a:r>
            <a:r>
              <a:rPr lang="es-us" sz="800" b="0" i="0" u="sng" baseline="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capacitación FSL</a:t>
            </a:r>
            <a:r>
              <a:rPr lang="es-us" sz="800" b="0" i="0" u="none" baseline="0" dirty="0">
                <a:latin typeface="Calibri" panose="020F0502020204030204" pitchFamily="34" charset="0"/>
                <a:ea typeface="Calibri" panose="020F0502020204030204" pitchFamily="34" charset="0"/>
                <a:cs typeface="Times New Roman" panose="02020603050405020304" pitchFamily="18" charset="0"/>
              </a:rPr>
              <a:t> original creada por el CPWR en el marco de un acuerdo de cooperación anterior del NIOSH (N.º OH009762). Los contenidos son responsabilidad exclusiva de los autores y no representan necesariamente los puntos de vista oficiales del NIOSH. Todos los derechos reservados.</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6" y="4012972"/>
            <a:ext cx="1633754" cy="928891"/>
          </a:xfrm>
          <a:prstGeom prst="rect">
            <a:avLst/>
          </a:prstGeom>
        </p:spPr>
      </p:pic>
      <p:pic>
        <p:nvPicPr>
          <p:cNvPr id="3" name="Picture 2" descr="Texto&#10;&#10;Descripción generada automáticamente con confianza media">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3978085"/>
            <a:ext cx="2452272" cy="928891"/>
          </a:xfrm>
          <a:prstGeom prst="rect">
            <a:avLst/>
          </a:prstGeom>
        </p:spPr>
      </p:pic>
      <p:sp>
        <p:nvSpPr>
          <p:cNvPr id="7" name="Title 1">
            <a:extLst>
              <a:ext uri="{FF2B5EF4-FFF2-40B4-BE49-F238E27FC236}">
                <a16:creationId xmlns:a16="http://schemas.microsoft.com/office/drawing/2014/main" id="{1ADAC5E4-332F-4803-9F8F-6AE45C6618B9}"/>
              </a:ext>
            </a:extLst>
          </p:cNvPr>
          <p:cNvSpPr txBox="1">
            <a:spLocks/>
          </p:cNvSpPr>
          <p:nvPr/>
        </p:nvSpPr>
        <p:spPr>
          <a:xfrm>
            <a:off x="307206" y="2738297"/>
            <a:ext cx="8542506" cy="643749"/>
          </a:xfrm>
          <a:prstGeom prst="rect">
            <a:avLst/>
          </a:prstGeom>
          <a:ln w="44450">
            <a:noFill/>
          </a:ln>
          <a:effectLst>
            <a:outerShdw blurRad="50800" dist="50800" dir="5400000" algn="ctr" rotWithShape="0">
              <a:srgbClr val="FFC000"/>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600" b="1" i="0" u="none" baseline="0" dirty="0">
                <a:solidFill>
                  <a:srgbClr val="00B0F0"/>
                </a:solidFill>
              </a:rPr>
              <a:t>Esta capacitación es una colaboración entre</a:t>
            </a:r>
          </a:p>
        </p:txBody>
      </p:sp>
    </p:spTree>
    <p:extLst>
      <p:ext uri="{BB962C8B-B14F-4D97-AF65-F5344CB8AC3E}">
        <p14:creationId xmlns:p14="http://schemas.microsoft.com/office/powerpoint/2010/main" val="73321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399" y="3438525"/>
            <a:ext cx="7373349" cy="1785104"/>
          </a:xfrm>
          <a:prstGeom prst="rect">
            <a:avLst/>
          </a:prstGeom>
        </p:spPr>
        <p:txBody>
          <a:bodyPr wrap="square">
            <a:spAutoFit/>
          </a:bodyPr>
          <a:lstStyle/>
          <a:p>
            <a:pPr marL="457200" indent="-457200">
              <a:spcAft>
                <a:spcPts val="1200"/>
              </a:spcAft>
              <a:buFont typeface="+mj-lt"/>
              <a:buAutoNum type="arabicPeriod"/>
            </a:pPr>
            <a:r>
              <a:rPr lang="es" sz="2500" dirty="0"/>
              <a:t>¿Qué piensan sobre la forma en que </a:t>
            </a:r>
            <a:r>
              <a:rPr lang="es-ES" sz="2500" dirty="0"/>
              <a:t>Mauro</a:t>
            </a:r>
            <a:r>
              <a:rPr lang="es" sz="2500" dirty="0"/>
              <a:t> manejó esta situación? ¿Cuáles son algunos de los posibles resultados de seguridad? </a:t>
            </a:r>
          </a:p>
          <a:p>
            <a:pPr marL="457200" indent="-457200">
              <a:spcAft>
                <a:spcPts val="1200"/>
              </a:spcAft>
              <a:buFont typeface="+mj-lt"/>
              <a:buAutoNum type="arabicPeriod"/>
            </a:pPr>
            <a:r>
              <a:rPr lang="es" sz="2500" dirty="0"/>
              <a:t>¿Qué piensan que debería hacer Travis?</a:t>
            </a:r>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7" name="Group 16"/>
          <p:cNvGrpSpPr/>
          <p:nvPr/>
        </p:nvGrpSpPr>
        <p:grpSpPr>
          <a:xfrm>
            <a:off x="673829" y="1912217"/>
            <a:ext cx="7796342" cy="1066941"/>
            <a:chOff x="1041189" y="1956464"/>
            <a:chExt cx="7796342" cy="1066941"/>
          </a:xfrm>
        </p:grpSpPr>
        <p:sp>
          <p:nvSpPr>
            <p:cNvPr id="18" name="Rounded Rectangle 1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A</a:t>
              </a:r>
            </a:p>
          </p:txBody>
        </p:sp>
        <p:pic>
          <p:nvPicPr>
            <p:cNvPr id="19"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20" name="Group 19"/>
          <p:cNvGrpSpPr/>
          <p:nvPr/>
        </p:nvGrpSpPr>
        <p:grpSpPr>
          <a:xfrm>
            <a:off x="35272" y="1434291"/>
            <a:ext cx="2030013" cy="260545"/>
            <a:chOff x="35272" y="1434291"/>
            <a:chExt cx="2030013" cy="260545"/>
          </a:xfrm>
        </p:grpSpPr>
        <p:grpSp>
          <p:nvGrpSpPr>
            <p:cNvPr id="28" name="Group 8"/>
            <p:cNvGrpSpPr/>
            <p:nvPr/>
          </p:nvGrpSpPr>
          <p:grpSpPr>
            <a:xfrm>
              <a:off x="35272" y="1434291"/>
              <a:ext cx="275595" cy="260545"/>
              <a:chOff x="1227110" y="1752600"/>
              <a:chExt cx="1473834" cy="1319744"/>
            </a:xfrm>
          </p:grpSpPr>
          <p:sp>
            <p:nvSpPr>
              <p:cNvPr id="30" name="Rounded Rectangle 2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1" name="Picture 30"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9" name="Rounded Rectangle 28"/>
            <p:cNvSpPr/>
            <p:nvPr/>
          </p:nvSpPr>
          <p:spPr>
            <a:xfrm>
              <a:off x="364545" y="1434292"/>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grpSp>
    </p:spTree>
    <p:extLst>
      <p:ext uri="{BB962C8B-B14F-4D97-AF65-F5344CB8AC3E}">
        <p14:creationId xmlns:p14="http://schemas.microsoft.com/office/powerpoint/2010/main" val="35081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8" name="Group 17"/>
          <p:cNvGrpSpPr/>
          <p:nvPr/>
        </p:nvGrpSpPr>
        <p:grpSpPr>
          <a:xfrm>
            <a:off x="35272" y="1434291"/>
            <a:ext cx="2030013" cy="260545"/>
            <a:chOff x="35272" y="1434291"/>
            <a:chExt cx="2030013" cy="260545"/>
          </a:xfrm>
        </p:grpSpPr>
        <p:grpSp>
          <p:nvGrpSpPr>
            <p:cNvPr id="19" name="Group 8"/>
            <p:cNvGrpSpPr/>
            <p:nvPr/>
          </p:nvGrpSpPr>
          <p:grpSpPr>
            <a:xfrm>
              <a:off x="35272" y="1434291"/>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2" name="Picture 21"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0" name="Rounded Rectangle 19"/>
            <p:cNvSpPr/>
            <p:nvPr/>
          </p:nvSpPr>
          <p:spPr>
            <a:xfrm>
              <a:off x="364545" y="1434292"/>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grpSp>
      <p:pic>
        <p:nvPicPr>
          <p:cNvPr id="2" name="Online Media 1" title="El Atajo de Mauro Resultado B">
            <a:hlinkClick r:id="" action="ppaction://media"/>
            <a:extLst>
              <a:ext uri="{FF2B5EF4-FFF2-40B4-BE49-F238E27FC236}">
                <a16:creationId xmlns:a16="http://schemas.microsoft.com/office/drawing/2014/main" id="{ED1BAAF8-7D13-DC89-E8F2-AC95C5D7C989}"/>
              </a:ext>
            </a:extLst>
          </p:cNvPr>
          <p:cNvPicPr>
            <a:picLocks noRot="1" noChangeAspect="1"/>
          </p:cNvPicPr>
          <p:nvPr>
            <a:videoFile r:link="rId1"/>
          </p:nvPr>
        </p:nvPicPr>
        <p:blipFill>
          <a:blip r:embed="rId7"/>
          <a:stretch>
            <a:fillRect/>
          </a:stretch>
        </p:blipFill>
        <p:spPr>
          <a:xfrm>
            <a:off x="914400" y="1871374"/>
            <a:ext cx="7315200" cy="4132580"/>
          </a:xfrm>
          <a:prstGeom prst="rect">
            <a:avLst/>
          </a:prstGeom>
        </p:spPr>
      </p:pic>
    </p:spTree>
    <p:extLst>
      <p:ext uri="{BB962C8B-B14F-4D97-AF65-F5344CB8AC3E}">
        <p14:creationId xmlns:p14="http://schemas.microsoft.com/office/powerpoint/2010/main" val="1543004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3438525"/>
            <a:ext cx="7353300" cy="1708160"/>
          </a:xfrm>
          <a:prstGeom prst="rect">
            <a:avLst/>
          </a:prstGeom>
        </p:spPr>
        <p:txBody>
          <a:bodyPr wrap="square">
            <a:spAutoFit/>
          </a:bodyPr>
          <a:lstStyle/>
          <a:p>
            <a:pPr marL="457200" lvl="0" indent="-457200">
              <a:spcAft>
                <a:spcPts val="600"/>
              </a:spcAft>
              <a:buFont typeface="+mj-lt"/>
              <a:buAutoNum type="arabicPeriod"/>
            </a:pPr>
            <a:r>
              <a:rPr lang="es" sz="2500" dirty="0"/>
              <a:t>¿Cómo lo hizo </a:t>
            </a:r>
            <a:r>
              <a:rPr lang="es-ES" sz="2500" dirty="0"/>
              <a:t>Mauro</a:t>
            </a:r>
            <a:r>
              <a:rPr lang="es" sz="2500" dirty="0"/>
              <a:t> esta vez?  </a:t>
            </a:r>
          </a:p>
          <a:p>
            <a:pPr marL="457200" lvl="0" indent="-457200">
              <a:spcAft>
                <a:spcPts val="600"/>
              </a:spcAft>
              <a:buFont typeface="+mj-lt"/>
              <a:buAutoNum type="arabicPeriod"/>
            </a:pPr>
            <a:r>
              <a:rPr lang="es" sz="2500" dirty="0"/>
              <a:t>Describa en qué se diferencian los dos finales en lo que respecta a demostrar las habilidades de liderazgo.</a:t>
            </a:r>
          </a:p>
        </p:txBody>
      </p:sp>
      <p:pic>
        <p:nvPicPr>
          <p:cNvPr id="25" name="Picture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13" name="Group 12"/>
          <p:cNvGrpSpPr/>
          <p:nvPr/>
        </p:nvGrpSpPr>
        <p:grpSpPr>
          <a:xfrm>
            <a:off x="673829" y="1912217"/>
            <a:ext cx="7796342" cy="1066941"/>
            <a:chOff x="1041189" y="1956464"/>
            <a:chExt cx="7796342" cy="1066941"/>
          </a:xfrm>
        </p:grpSpPr>
        <p:sp>
          <p:nvSpPr>
            <p:cNvPr id="14" name="Rounded Rectangle 1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us" sz="3500" b="1" i="0" u="none" baseline="0" dirty="0">
                  <a:solidFill>
                    <a:schemeClr val="tx1"/>
                  </a:solidFill>
                </a:rPr>
                <a:t>Preguntas para propiciar el debate: </a:t>
              </a:r>
              <a:r>
                <a:rPr lang="es-us" sz="3500" b="1" dirty="0">
                  <a:solidFill>
                    <a:srgbClr val="FF0000"/>
                  </a:solidFill>
                </a:rPr>
                <a:t>Resultado B</a:t>
              </a:r>
            </a:p>
          </p:txBody>
        </p:sp>
        <p:pic>
          <p:nvPicPr>
            <p:cNvPr id="15" name="Picture 2"/>
            <p:cNvPicPr>
              <a:picLocks noChangeAspect="1" noChangeArrowheads="1"/>
            </p:cNvPicPr>
            <p:nvPr/>
          </p:nvPicPr>
          <p:blipFill>
            <a:blip r:embed="rId5"/>
            <a:srcRect l="11940"/>
            <a:stretch>
              <a:fillRect/>
            </a:stretch>
          </p:blipFill>
          <p:spPr bwMode="auto">
            <a:xfrm>
              <a:off x="7875247" y="1956464"/>
              <a:ext cx="962284" cy="853721"/>
            </a:xfrm>
            <a:prstGeom prst="rect">
              <a:avLst/>
            </a:prstGeom>
            <a:noFill/>
            <a:ln w="9525">
              <a:noFill/>
              <a:miter lim="800000"/>
              <a:headEnd/>
              <a:tailEnd/>
            </a:ln>
          </p:spPr>
        </p:pic>
      </p:grpSp>
      <p:grpSp>
        <p:nvGrpSpPr>
          <p:cNvPr id="16" name="Group 15"/>
          <p:cNvGrpSpPr/>
          <p:nvPr/>
        </p:nvGrpSpPr>
        <p:grpSpPr>
          <a:xfrm>
            <a:off x="35272" y="1434291"/>
            <a:ext cx="2030013" cy="260545"/>
            <a:chOff x="35272" y="1434291"/>
            <a:chExt cx="2030013" cy="260545"/>
          </a:xfrm>
        </p:grpSpPr>
        <p:grpSp>
          <p:nvGrpSpPr>
            <p:cNvPr id="17" name="Group 8"/>
            <p:cNvGrpSpPr/>
            <p:nvPr/>
          </p:nvGrpSpPr>
          <p:grpSpPr>
            <a:xfrm>
              <a:off x="35272" y="1434291"/>
              <a:ext cx="275595" cy="260545"/>
              <a:chOff x="1227110" y="1752600"/>
              <a:chExt cx="1473834" cy="1319744"/>
            </a:xfrm>
          </p:grpSpPr>
          <p:sp>
            <p:nvSpPr>
              <p:cNvPr id="19" name="Rounded Rectangle 1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0" name="Picture 19" descr="bigstock-Video-Camera-Icon-67601779.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8" name="Rounded Rectangle 17"/>
            <p:cNvSpPr/>
            <p:nvPr/>
          </p:nvSpPr>
          <p:spPr>
            <a:xfrm>
              <a:off x="364545" y="1434292"/>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grpSp>
    </p:spTree>
    <p:extLst>
      <p:ext uri="{BB962C8B-B14F-4D97-AF65-F5344CB8AC3E}">
        <p14:creationId xmlns:p14="http://schemas.microsoft.com/office/powerpoint/2010/main" val="2608589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38679" y="1731031"/>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Situación: puntos clave</a:t>
            </a:r>
          </a:p>
        </p:txBody>
      </p:sp>
      <p:sp>
        <p:nvSpPr>
          <p:cNvPr id="17" name="Rectangle 16"/>
          <p:cNvSpPr/>
          <p:nvPr/>
        </p:nvSpPr>
        <p:spPr>
          <a:xfrm>
            <a:off x="973518" y="2343764"/>
            <a:ext cx="7261332" cy="4093428"/>
          </a:xfrm>
          <a:prstGeom prst="rect">
            <a:avLst/>
          </a:prstGeom>
          <a:ln>
            <a:solidFill>
              <a:srgbClr val="5FBAF3"/>
            </a:solidFill>
          </a:ln>
        </p:spPr>
        <p:txBody>
          <a:bodyPr wrap="square">
            <a:spAutoFit/>
          </a:bodyPr>
          <a:lstStyle/>
          <a:p>
            <a:pPr marL="285750" indent="-285750">
              <a:spcAft>
                <a:spcPts val="800"/>
              </a:spcAft>
              <a:buFont typeface="Arial" charset="0"/>
              <a:buChar char="•"/>
            </a:pPr>
            <a:r>
              <a:rPr lang="es" sz="2400" dirty="0"/>
              <a:t>Travis, un trabajador experimentado, ve que el equipo de aparejo necesario para elevar las unidades de HVAC hasta el techo está dañado y le dice a </a:t>
            </a:r>
            <a:r>
              <a:rPr lang="es-ES" sz="2400" dirty="0"/>
              <a:t>Mauro</a:t>
            </a:r>
            <a:r>
              <a:rPr lang="es" sz="2400" dirty="0"/>
              <a:t>, su maestro de obras.</a:t>
            </a:r>
          </a:p>
          <a:p>
            <a:pPr marL="285750" indent="-285750">
              <a:spcAft>
                <a:spcPts val="800"/>
              </a:spcAft>
              <a:buFont typeface="Arial" charset="0"/>
              <a:buChar char="•"/>
            </a:pPr>
            <a:r>
              <a:rPr lang="es-ES" sz="2400" dirty="0"/>
              <a:t>Mauro</a:t>
            </a:r>
            <a:r>
              <a:rPr lang="es" sz="2400" dirty="0"/>
              <a:t> le dice a Travis que usen lo que tienen porque deben ceñirse al cronograma.</a:t>
            </a:r>
          </a:p>
          <a:p>
            <a:pPr marL="285750" indent="-285750">
              <a:spcAft>
                <a:spcPts val="800"/>
              </a:spcAft>
              <a:buFont typeface="Arial" charset="0"/>
              <a:buChar char="•"/>
            </a:pPr>
            <a:r>
              <a:rPr lang="es" sz="2400" dirty="0"/>
              <a:t>Travis le dice a </a:t>
            </a:r>
            <a:r>
              <a:rPr lang="es-ES" sz="2400" dirty="0"/>
              <a:t>Mauro</a:t>
            </a:r>
            <a:r>
              <a:rPr lang="es" sz="2400" dirty="0"/>
              <a:t> que no se siente cómodo con eso, pero </a:t>
            </a:r>
            <a:r>
              <a:rPr lang="es-ES" sz="2400" dirty="0"/>
              <a:t>Mauro</a:t>
            </a:r>
            <a:r>
              <a:rPr lang="es" sz="2400" dirty="0"/>
              <a:t> le responde que haga lo que él dice.</a:t>
            </a:r>
          </a:p>
          <a:p>
            <a:pPr marL="285750" indent="-285750">
              <a:spcAft>
                <a:spcPts val="800"/>
              </a:spcAft>
              <a:buFont typeface="Arial" charset="0"/>
              <a:buChar char="•"/>
            </a:pPr>
            <a:r>
              <a:rPr lang="es" sz="2400" dirty="0"/>
              <a:t>El equipo de aparejo falla, y la unidad de HVAC cae y casi aplasta a un trabajador.</a:t>
            </a:r>
          </a:p>
        </p:txBody>
      </p:sp>
      <p:pic>
        <p:nvPicPr>
          <p:cNvPr id="21" name="Picture 2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338" y="6151185"/>
            <a:ext cx="647061" cy="485296"/>
          </a:xfrm>
          <a:prstGeom prst="rect">
            <a:avLst/>
          </a:prstGeom>
        </p:spPr>
      </p:pic>
      <p:grpSp>
        <p:nvGrpSpPr>
          <p:cNvPr id="2" name="Group 1"/>
          <p:cNvGrpSpPr/>
          <p:nvPr/>
        </p:nvGrpSpPr>
        <p:grpSpPr>
          <a:xfrm>
            <a:off x="60139" y="1431297"/>
            <a:ext cx="2005146" cy="260544"/>
            <a:chOff x="60139" y="1431297"/>
            <a:chExt cx="2005146" cy="260544"/>
          </a:xfrm>
        </p:grpSpPr>
        <p:grpSp>
          <p:nvGrpSpPr>
            <p:cNvPr id="16" name="Group 15"/>
            <p:cNvGrpSpPr/>
            <p:nvPr/>
          </p:nvGrpSpPr>
          <p:grpSpPr>
            <a:xfrm>
              <a:off x="60139" y="1434579"/>
              <a:ext cx="248706" cy="253980"/>
              <a:chOff x="141352" y="1464253"/>
              <a:chExt cx="248706" cy="253980"/>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 name="Rounded Rectangle 19"/>
            <p:cNvSpPr/>
            <p:nvPr/>
          </p:nvSpPr>
          <p:spPr>
            <a:xfrm>
              <a:off x="364545" y="1431297"/>
              <a:ext cx="1700740" cy="26054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us" sz="1400" b="1" i="0" u="none" baseline="0" dirty="0">
                  <a:solidFill>
                    <a:schemeClr val="bg2">
                      <a:lumMod val="10000"/>
                    </a:schemeClr>
                  </a:solidFill>
                </a:rPr>
                <a:t>1. </a:t>
              </a:r>
              <a:r>
                <a:rPr lang="es" sz="1400" b="1" dirty="0">
                  <a:solidFill>
                    <a:schemeClr val="bg2">
                      <a:lumMod val="10000"/>
                    </a:schemeClr>
                  </a:solidFill>
                </a:rPr>
                <a:t>El atajo de </a:t>
              </a:r>
              <a:r>
                <a:rPr lang="es-ES" sz="1400" b="1" dirty="0">
                  <a:solidFill>
                    <a:schemeClr val="bg2">
                      <a:lumMod val="10000"/>
                    </a:schemeClr>
                  </a:solidFill>
                </a:rPr>
                <a:t>Mauro</a:t>
              </a:r>
              <a:endParaRPr lang="es-us" sz="1400" b="1" i="0" u="none" baseline="0" dirty="0">
                <a:solidFill>
                  <a:schemeClr val="bg2">
                    <a:lumMod val="10000"/>
                  </a:schemeClr>
                </a:solidFill>
              </a:endParaRPr>
            </a:p>
          </p:txBody>
        </p:sp>
      </p:grpSp>
    </p:spTree>
    <p:extLst>
      <p:ext uri="{BB962C8B-B14F-4D97-AF65-F5344CB8AC3E}">
        <p14:creationId xmlns:p14="http://schemas.microsoft.com/office/powerpoint/2010/main" val="1065647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50435</TotalTime>
  <Words>6534</Words>
  <Application>Microsoft Office PowerPoint</Application>
  <PresentationFormat>On-screen Show (4:3)</PresentationFormat>
  <Paragraphs>559</Paragraphs>
  <Slides>54</Slides>
  <Notes>54</Notes>
  <HiddenSlides>0</HiddenSlides>
  <MMClips>12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Anna Kinghorn</dc:creator>
  <cp:lastModifiedBy>Bill Wright</cp:lastModifiedBy>
  <cp:revision>1368</cp:revision>
  <cp:lastPrinted>2016-02-18T23:44:45Z</cp:lastPrinted>
  <dcterms:created xsi:type="dcterms:W3CDTF">2015-03-10T21:04:30Z</dcterms:created>
  <dcterms:modified xsi:type="dcterms:W3CDTF">2025-06-05T18:10:04Z</dcterms:modified>
</cp:coreProperties>
</file>