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0"/>
  </p:notesMasterIdLst>
  <p:handoutMasterIdLst>
    <p:handoutMasterId r:id="rId31"/>
  </p:handoutMasterIdLst>
  <p:sldIdLst>
    <p:sldId id="1261" r:id="rId3"/>
    <p:sldId id="807" r:id="rId4"/>
    <p:sldId id="1284" r:id="rId5"/>
    <p:sldId id="1266" r:id="rId6"/>
    <p:sldId id="616" r:id="rId7"/>
    <p:sldId id="974" r:id="rId8"/>
    <p:sldId id="975" r:id="rId9"/>
    <p:sldId id="976" r:id="rId10"/>
    <p:sldId id="977" r:id="rId11"/>
    <p:sldId id="978" r:id="rId12"/>
    <p:sldId id="1281" r:id="rId13"/>
    <p:sldId id="994" r:id="rId14"/>
    <p:sldId id="1267" r:id="rId15"/>
    <p:sldId id="1268" r:id="rId16"/>
    <p:sldId id="1269" r:id="rId17"/>
    <p:sldId id="1270" r:id="rId18"/>
    <p:sldId id="1271" r:id="rId19"/>
    <p:sldId id="1272" r:id="rId20"/>
    <p:sldId id="1273" r:id="rId21"/>
    <p:sldId id="1280" r:id="rId22"/>
    <p:sldId id="1274" r:id="rId23"/>
    <p:sldId id="1286" r:id="rId24"/>
    <p:sldId id="1276" r:id="rId25"/>
    <p:sldId id="1288" r:id="rId26"/>
    <p:sldId id="1278" r:id="rId27"/>
    <p:sldId id="1289" r:id="rId28"/>
    <p:sldId id="1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20486-60D2-4041-BE1A-F3516E58DF1F}" v="5" dt="2023-02-20T01:32:07.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4" autoAdjust="0"/>
    <p:restoredTop sz="56527" autoAdjust="0"/>
  </p:normalViewPr>
  <p:slideViewPr>
    <p:cSldViewPr snapToGrid="0" snapToObjects="1">
      <p:cViewPr varScale="1">
        <p:scale>
          <a:sx n="63" d="100"/>
          <a:sy n="63" d="100"/>
        </p:scale>
        <p:origin x="2406" y="78"/>
      </p:cViewPr>
      <p:guideLst>
        <p:guide orient="horz" pos="2160"/>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4/23/2024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4/23/2024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Presentaciones (si son necesarias)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Consulte el folleto del estudiante para tomar notas. Repasaremos las habilidades enseñadas en la sesión 1, que se pueden encontrar a partir de la página 4.</a:t>
            </a: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a:t>
            </a:fld>
            <a:endParaRPr lang="es-us" dirty="0"/>
          </a:p>
        </p:txBody>
      </p:sp>
    </p:spTree>
    <p:extLst>
      <p:ext uri="{BB962C8B-B14F-4D97-AF65-F5344CB8AC3E}">
        <p14:creationId xmlns:p14="http://schemas.microsoft.com/office/powerpoint/2010/main" val="2084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habilidad anterior que analizamos fue la importancia de reconocer a los miembros del equipo por un trabajo bien hecho.  Dar reconocimiento a los miembros del equipo (incluso con algo tan simple como decir "gracias") ayuda a crear un clima positivo de seguridad en el lugar de trabajo y permite que los trabajadores sepan que son valorados.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es importante recordar acerca de dar reconocimiento a los miembros del equipo?</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[Propicie un debate].</a:t>
            </a:r>
            <a:r>
              <a:rPr lang="es-us" sz="1200" b="1"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endParaRPr lang="es-us" sz="1200" i="1" kern="1200" dirty="0">
              <a:solidFill>
                <a:schemeClr val="tx1"/>
              </a:solidFill>
              <a:effectLst/>
              <a:latin typeface="+mn-lt"/>
              <a:ea typeface="+mn-ea"/>
              <a:cs typeface="+mn-cs"/>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chemeClr val="tx1"/>
                </a:solidFill>
                <a:effectLst/>
                <a:latin typeface="+mn-lt"/>
                <a:ea typeface="+mn-ea"/>
                <a:cs typeface="+mn-cs"/>
              </a:rPr>
              <a:t>NOTA PARA EL INSTRUCTOR: En aras del tiempo, recomendamos aclarar los puntos a medida que la clase ofrece los detalles de esta habilidad y solo repasar el siguiente material si no se mencionó en el debate.</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Como líder en seguridad, querrá</a:t>
            </a:r>
            <a:endParaRPr lang="es-us" sz="1200" kern="1200" dirty="0">
              <a:solidFill>
                <a:schemeClr val="tx1"/>
              </a:solidFill>
              <a:effectLst/>
              <a:latin typeface="+mn-lt"/>
              <a:ea typeface="+mn-ea"/>
              <a:cs typeface="+mn-cs"/>
            </a:endParaRPr>
          </a:p>
          <a:p>
            <a:pPr lvl="0" algn="l" rtl="0"/>
            <a:r>
              <a:rPr lang="es-us" sz="1200" b="0" i="1" u="none" kern="1200" baseline="0">
                <a:solidFill>
                  <a:schemeClr val="tx1"/>
                </a:solidFill>
                <a:effectLst/>
                <a:latin typeface="+mn-lt"/>
                <a:ea typeface="+mn-ea"/>
                <a:cs typeface="+mn-cs"/>
              </a:rPr>
              <a:t>Den reconocimiento aparte de los tipos de comentarios de evaluación.</a:t>
            </a:r>
            <a:endParaRPr lang="es-us" sz="1200" kern="1200" dirty="0">
              <a:solidFill>
                <a:schemeClr val="tx1"/>
              </a:solidFill>
              <a:effectLst/>
              <a:latin typeface="+mn-lt"/>
              <a:ea typeface="+mn-ea"/>
              <a:cs typeface="+mn-cs"/>
            </a:endParaRPr>
          </a:p>
          <a:p>
            <a:pPr lvl="0" algn="l" rtl="0"/>
            <a:r>
              <a:rPr lang="es-us" sz="1200" b="0" i="1" u="none" kern="1200" baseline="0">
                <a:solidFill>
                  <a:schemeClr val="tx1"/>
                </a:solidFill>
                <a:effectLst/>
                <a:latin typeface="+mn-lt"/>
                <a:ea typeface="+mn-ea"/>
                <a:cs typeface="+mn-cs"/>
              </a:rPr>
              <a:t>Asegúrense</a:t>
            </a:r>
            <a:r>
              <a:rPr lang="es-us" sz="1200" b="1" i="1"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de que el miembro de la cuadrilla sepa por qué lo están elogiando y háganlo poco después de que ocurra la situación.</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 se abstengan de dar reconocimiento en privado a los miembros de la cuadrilla por ir más allá en lo que respecta a la seguridad, y si el miembro de la cuadrilla se siente cómodo recibiendo elogios en público, puede ser una excelente manera de mostrar a los demás cuánto valoran la seguridad.</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¿Alguien tuvo la oportunidad de practicar u observar que se use esta habilidad en el lugar de trabajo desde la sesión 1? ¿Cómo fue esa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spTree>
    <p:extLst>
      <p:ext uri="{BB962C8B-B14F-4D97-AF65-F5344CB8AC3E}">
        <p14:creationId xmlns:p14="http://schemas.microsoft.com/office/powerpoint/2010/main" val="136628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Ahora que hemos repasado las habilidades de liderazgo en seguridad y analizado cómo practicarlas en el mundo real, hablemos sobre lo que aprendieron de sus autoevaluaciones.</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¿Les sorprendió alguna de sus respuestas? ¿Ya usan alguna de las habilidades? ¿Qué habilidades se utilizan más que otras?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85527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Ahora vamos a trabajar en el primer escenario del mundo real. Todos los escenarios en los que trabajarán durante el curso comienzan con la descripción de una situación de seguridad relacionada con una caída en una obra de construcción. A esto le siguen dos resultados posibles en los que un líder usa o no usa una o más de las habilidades de liderazgo.</a:t>
            </a:r>
          </a:p>
          <a:p>
            <a:pPr algn="l" rtl="0"/>
            <a:r>
              <a:rPr lang="es-us" sz="1200" b="0" i="0" u="none" kern="1200" baseline="0">
                <a:solidFill>
                  <a:schemeClr val="tx1"/>
                </a:solidFill>
                <a:effectLst/>
                <a:latin typeface="+mn-lt"/>
                <a:ea typeface="+mn-ea"/>
                <a:cs typeface="+mn-cs"/>
              </a:rPr>
              <a:t>Analizaremos si los personajes usan alguna o todas las habilidades de liderazgo en seguridad y luego analizaremos qué podrían haber hecho mejor.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us" sz="1200" i="1"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NOTA PARA EL INSTRUCTOR: Para ayudar a facilitar este debate, puede crear una lista de verificación de liderazgo en el escenario como se describe en la página 9 con una pizarra o un rotafolio</a:t>
            </a:r>
            <a:r>
              <a:rPr lang="es-us" sz="1200" b="1" i="0"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252295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El principal momento de liderazgo en seguridad que se ilustra en "Descarrilamiento del trabajo" es lo que puede suceder cuando la producción y la programación se priorizan sobre la seguridad.</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Este escenario muestra una casa unifamiliar de dos pisos que se está construyendo en un vecindario residencial nuevo. </a:t>
            </a:r>
          </a:p>
          <a:p>
            <a:pPr algn="l" rtl="0"/>
            <a:r>
              <a:rPr lang="es-us" sz="1200" b="0" i="0" u="none" kern="1200" baseline="0">
                <a:solidFill>
                  <a:schemeClr val="tx1"/>
                </a:solidFill>
                <a:effectLst/>
                <a:latin typeface="+mn-lt"/>
                <a:ea typeface="+mn-ea"/>
                <a:cs typeface="+mn-cs"/>
              </a:rPr>
              <a:t>Tan pronto como termine la cuadrilla de paneles de yeso, los carpinteros comenzarán a colocar la moldura de corona.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Recuerden</a:t>
            </a:r>
            <a:r>
              <a:rPr lang="es-us" sz="1200" b="0" i="1" u="none" kern="1200" baseline="0">
                <a:solidFill>
                  <a:schemeClr val="tx1"/>
                </a:solidFill>
                <a:effectLst/>
                <a:latin typeface="+mn-lt"/>
                <a:ea typeface="+mn-ea"/>
                <a:cs typeface="+mn-cs"/>
              </a:rPr>
              <a:t> </a:t>
            </a:r>
            <a:r>
              <a:rPr lang="es-us" sz="1200" b="0" i="0" u="none" kern="1200" baseline="0">
                <a:solidFill>
                  <a:schemeClr val="tx1"/>
                </a:solidFill>
                <a:effectLst/>
                <a:latin typeface="+mn-lt"/>
                <a:ea typeface="+mn-ea"/>
                <a:cs typeface="+mn-cs"/>
              </a:rPr>
              <a:t>que estos escenarios pretenden ilustrar cómo las habilidades de liderazgo en seguridad que han aprendido se pueden usar para abordar una situación de seguridad.</a:t>
            </a:r>
          </a:p>
          <a:p>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NOTA PARA EL INSTRUCTOR: este escenario está diseñado para ilustrar las siguientes habilidades de liderazgo en seguridad: </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Liderar con el ejemplo.</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Escuchar activamente. </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Involucrar y empoderar. </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Dar reconocimiento a los miembros del equipo.</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1" u="none" kern="1200" baseline="0">
                <a:solidFill>
                  <a:schemeClr val="tx1"/>
                </a:solidFill>
                <a:effectLst/>
                <a:latin typeface="+mn-lt"/>
                <a:ea typeface="+mn-ea"/>
                <a:cs typeface="+mn-cs"/>
              </a:rPr>
              <a:t>HAGA CLIC EN EL MODO DE ENSEÑANZA DESEADO</a:t>
            </a:r>
          </a:p>
          <a:p>
            <a:endParaRPr lang="es-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53023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dirty="0"/>
              <a:t>EL VIDEO COMENZARÁ AUTOMÁTICAMENTE</a:t>
            </a:r>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144549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dirty="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dirty="0">
                <a:solidFill>
                  <a:schemeClr val="tx1"/>
                </a:solidFill>
                <a:effectLst/>
                <a:latin typeface="+mn-lt"/>
                <a:ea typeface="+mn-ea"/>
                <a:cs typeface="+mn-cs"/>
              </a:rPr>
              <a:t> </a:t>
            </a:r>
          </a:p>
          <a:p>
            <a:endParaRPr lang="es-us" sz="1200" i="0" kern="1200" baseline="0" dirty="0">
              <a:solidFill>
                <a:schemeClr val="tx1"/>
              </a:solidFill>
              <a:effectLst/>
              <a:latin typeface="+mn-lt"/>
              <a:ea typeface="+mn-ea"/>
              <a:cs typeface="+mn-cs"/>
            </a:endParaRPr>
          </a:p>
          <a:p>
            <a:pPr algn="l" rtl="0"/>
            <a:r>
              <a:rPr lang="es-us" sz="1200" b="0" i="1" u="none" kern="1200" baseline="0" dirty="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15</a:t>
            </a:fld>
            <a:endParaRPr lang="es-us" dirty="0"/>
          </a:p>
        </p:txBody>
      </p:sp>
    </p:spTree>
    <p:extLst>
      <p:ext uri="{BB962C8B-B14F-4D97-AF65-F5344CB8AC3E}">
        <p14:creationId xmlns:p14="http://schemas.microsoft.com/office/powerpoint/2010/main" val="176038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a:p>
            <a:endParaRPr lang="es-us" sz="1200" b="1"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16</a:t>
            </a:fld>
            <a:endParaRPr lang="es-us" dirty="0"/>
          </a:p>
        </p:txBody>
      </p:sp>
    </p:spTree>
    <p:extLst>
      <p:ext uri="{BB962C8B-B14F-4D97-AF65-F5344CB8AC3E}">
        <p14:creationId xmlns:p14="http://schemas.microsoft.com/office/powerpoint/2010/main" val="149633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dirty="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dirty="0">
                <a:solidFill>
                  <a:schemeClr val="tx1"/>
                </a:solidFill>
                <a:effectLst/>
                <a:latin typeface="+mn-lt"/>
                <a:ea typeface="+mn-ea"/>
                <a:cs typeface="+mn-cs"/>
              </a:rPr>
              <a:t> </a:t>
            </a:r>
            <a:r>
              <a:rPr lang="es-us" sz="1200" b="0" i="1" u="none" kern="1200" baseline="0" dirty="0">
                <a:solidFill>
                  <a:schemeClr val="tx1"/>
                </a:solidFill>
                <a:effectLst/>
                <a:latin typeface="+mn-lt"/>
                <a:ea typeface="+mn-ea"/>
                <a:cs typeface="+mn-cs"/>
              </a:rPr>
              <a:t>Trate de no tardarse mucho en el resultado A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En el resultado A, Felix no usó ninguna habilidad de liderazgo en seguridad y perdió oportunidades de utilizar las habilidades y promover un lugar de trabajo seguro. </a:t>
            </a:r>
          </a:p>
          <a:p>
            <a:endParaRPr lang="es-us" sz="1200" kern="1200" baseline="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PREGUNTE A LA CLASE: ¿Qué habilidades de liderazgo podría haber usado él en este escenario? </a:t>
            </a:r>
            <a:r>
              <a:rPr lang="es-us" sz="1200" b="0" i="1" u="none" kern="1200" baseline="0" dirty="0">
                <a:solidFill>
                  <a:schemeClr val="tx1"/>
                </a:solidFill>
                <a:effectLst/>
                <a:latin typeface="+mn-lt"/>
                <a:ea typeface="+mn-ea"/>
                <a:cs typeface="+mn-cs"/>
              </a:rPr>
              <a:t>[Debate breve].</a:t>
            </a:r>
          </a:p>
          <a:p>
            <a:endParaRPr lang="es-us" sz="1200" b="1" kern="1200" baseline="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17</a:t>
            </a:fld>
            <a:endParaRPr lang="es-us" dirty="0"/>
          </a:p>
        </p:txBody>
      </p:sp>
    </p:spTree>
    <p:extLst>
      <p:ext uri="{BB962C8B-B14F-4D97-AF65-F5344CB8AC3E}">
        <p14:creationId xmlns:p14="http://schemas.microsoft.com/office/powerpoint/2010/main" val="384773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dirty="0"/>
              <a:t>EL VIDEO COMENZARÁ AUTOMÁTICAMENTE</a:t>
            </a:r>
          </a:p>
          <a:p>
            <a:endParaRPr lang="es-us"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AVANCE DE DIAPOSITIVAS</a:t>
            </a:r>
            <a:endParaRPr lang="es-us" sz="1200" kern="1200" dirty="0">
              <a:solidFill>
                <a:schemeClr val="tx1"/>
              </a:solidFill>
              <a:effectLst/>
              <a:latin typeface="+mn-lt"/>
              <a:ea typeface="+mn-ea"/>
              <a:cs typeface="+mn-cs"/>
            </a:endParaRP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18</a:t>
            </a:fld>
            <a:endParaRPr lang="es-us" dirty="0"/>
          </a:p>
        </p:txBody>
      </p:sp>
    </p:spTree>
    <p:extLst>
      <p:ext uri="{BB962C8B-B14F-4D97-AF65-F5344CB8AC3E}">
        <p14:creationId xmlns:p14="http://schemas.microsoft.com/office/powerpoint/2010/main" val="169792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dirty="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i="1" kern="1200" dirty="0">
              <a:solidFill>
                <a:schemeClr val="tx1"/>
              </a:solidFill>
              <a:effectLst/>
              <a:latin typeface="+mn-lt"/>
              <a:ea typeface="+mn-ea"/>
              <a:cs typeface="+mn-cs"/>
            </a:endParaRPr>
          </a:p>
          <a:p>
            <a:pPr algn="l" rtl="0"/>
            <a:r>
              <a:rPr lang="es-us" sz="1200" b="0" i="1" u="none" kern="1200" baseline="0" dirty="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pPr algn="l" rtl="0"/>
            <a:r>
              <a:rPr lang="es-us" sz="1200" b="0" i="0" u="none" kern="1200" baseline="0" dirty="0">
                <a:solidFill>
                  <a:schemeClr val="tx1"/>
                </a:solidFill>
                <a:effectLst/>
                <a:latin typeface="+mn-lt"/>
                <a:ea typeface="+mn-ea"/>
                <a:cs typeface="+mn-cs"/>
              </a:rPr>
              <a:t> </a:t>
            </a:r>
          </a:p>
          <a:p>
            <a:pPr algn="l" rtl="0"/>
            <a:r>
              <a:rPr lang="es-us" sz="1200" b="0" i="0" u="none" kern="1200" baseline="0" dirty="0">
                <a:solidFill>
                  <a:schemeClr val="tx1"/>
                </a:solidFill>
                <a:effectLst/>
                <a:latin typeface="+mn-lt"/>
                <a:ea typeface="+mn-ea"/>
                <a:cs typeface="+mn-cs"/>
              </a:rPr>
              <a:t>Para recapitular: En el resultado B, cuando se le llamó la atención sobre el problema de la barandilla, Felix </a:t>
            </a:r>
            <a:r>
              <a:rPr lang="es-us" sz="1200" b="0" i="0" u="sng" kern="1200" baseline="0" dirty="0">
                <a:solidFill>
                  <a:schemeClr val="tx1"/>
                </a:solidFill>
                <a:effectLst/>
                <a:latin typeface="+mn-lt"/>
                <a:ea typeface="+mn-ea"/>
                <a:cs typeface="+mn-cs"/>
              </a:rPr>
              <a:t>lideró con el ejemplo</a:t>
            </a:r>
            <a:r>
              <a:rPr lang="es-us" sz="1200" b="0" i="0" u="none" kern="1200" baseline="0" dirty="0">
                <a:solidFill>
                  <a:schemeClr val="tx1"/>
                </a:solidFill>
                <a:effectLst/>
                <a:latin typeface="+mn-lt"/>
                <a:ea typeface="+mn-ea"/>
                <a:cs typeface="+mn-cs"/>
              </a:rPr>
              <a:t> y </a:t>
            </a:r>
            <a:r>
              <a:rPr lang="es-us" sz="1200" b="0" i="0" u="sng" kern="1200" baseline="0" dirty="0">
                <a:solidFill>
                  <a:schemeClr val="tx1"/>
                </a:solidFill>
                <a:effectLst/>
                <a:latin typeface="+mn-lt"/>
                <a:ea typeface="+mn-ea"/>
                <a:cs typeface="+mn-cs"/>
              </a:rPr>
              <a:t>escuchó activamente:</a:t>
            </a:r>
            <a:r>
              <a:rPr lang="es-us" sz="1200" b="0" i="0" u="none" kern="1200" baseline="0" dirty="0">
                <a:solidFill>
                  <a:schemeClr val="tx1"/>
                </a:solidFill>
                <a:effectLst/>
                <a:latin typeface="+mn-lt"/>
                <a:ea typeface="+mn-ea"/>
                <a:cs typeface="+mn-cs"/>
              </a:rPr>
              <a:t> hizo preguntas aclaratorias y mostró a su equipo que la seguridad es importante al exponer el problema al supervisor de paneles de yeso. </a:t>
            </a:r>
            <a:r>
              <a:rPr lang="es-us" sz="1200" b="0" i="0" u="sng" kern="1200" baseline="0" dirty="0">
                <a:solidFill>
                  <a:schemeClr val="tx1"/>
                </a:solidFill>
                <a:effectLst/>
                <a:latin typeface="+mn-lt"/>
                <a:ea typeface="+mn-ea"/>
                <a:cs typeface="+mn-cs"/>
              </a:rPr>
              <a:t>Involucró y empoderó</a:t>
            </a:r>
            <a:r>
              <a:rPr lang="es-us" sz="1200" b="0" i="0" u="none" kern="1200" baseline="0" dirty="0">
                <a:solidFill>
                  <a:schemeClr val="tx1"/>
                </a:solidFill>
                <a:effectLst/>
                <a:latin typeface="+mn-lt"/>
                <a:ea typeface="+mn-ea"/>
                <a:cs typeface="+mn-cs"/>
              </a:rPr>
              <a:t> a los miembros de su equipo cuando explicó por qué la seguridad es fundamental y compartió cómo iba a hablar con el supervisor de paneles de yeso y los incluyó en la conversación. Por último, </a:t>
            </a:r>
            <a:r>
              <a:rPr lang="es-us" sz="1200" b="0" i="0" u="sng" kern="1200" baseline="0" dirty="0">
                <a:solidFill>
                  <a:schemeClr val="tx1"/>
                </a:solidFill>
                <a:effectLst/>
                <a:latin typeface="+mn-lt"/>
                <a:ea typeface="+mn-ea"/>
                <a:cs typeface="+mn-cs"/>
              </a:rPr>
              <a:t>dio reconocimiento a su cuadrilla</a:t>
            </a:r>
            <a:r>
              <a:rPr lang="es-us" sz="1200" b="0" i="0" u="none" kern="1200" baseline="0" dirty="0">
                <a:solidFill>
                  <a:schemeClr val="tx1"/>
                </a:solidFill>
                <a:effectLst/>
                <a:latin typeface="+mn-lt"/>
                <a:ea typeface="+mn-ea"/>
                <a:cs typeface="+mn-cs"/>
              </a:rPr>
              <a:t> por exponerle el problema y por priorizar la seguridad.</a:t>
            </a:r>
          </a:p>
          <a:p>
            <a:endParaRPr lang="es-us" sz="1200" kern="1200" dirty="0">
              <a:solidFill>
                <a:schemeClr val="tx1"/>
              </a:solidFill>
              <a:effectLst/>
              <a:latin typeface="+mn-lt"/>
              <a:ea typeface="+mn-ea"/>
              <a:cs typeface="+mn-cs"/>
            </a:endParaRPr>
          </a:p>
          <a:p>
            <a:pPr algn="l" rtl="0"/>
            <a:r>
              <a:rPr lang="es-us" sz="1200" b="1" i="0" u="none" kern="1200" baseline="0" dirty="0">
                <a:solidFill>
                  <a:schemeClr val="tx1"/>
                </a:solidFill>
                <a:effectLst/>
                <a:latin typeface="+mn-lt"/>
                <a:ea typeface="+mn-ea"/>
                <a:cs typeface="+mn-cs"/>
              </a:rPr>
              <a:t>AVANCE DE DIAPOSITIVAS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t>19</a:t>
            </a:fld>
            <a:endParaRPr lang="es-us" dirty="0"/>
          </a:p>
        </p:txBody>
      </p:sp>
    </p:spTree>
    <p:extLst>
      <p:ext uri="{BB962C8B-B14F-4D97-AF65-F5344CB8AC3E}">
        <p14:creationId xmlns:p14="http://schemas.microsoft.com/office/powerpoint/2010/main" val="277141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Hoy haremos lo siguiente</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Repaso y debate sobre:</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definición de liderazgo en seguridad;</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Habilidades de liderazgo en seguridad</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las autoevaluaciones.</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También repasaremos el escenario y analizaremos sobre "Descarrilamiento del trabajo".</a:t>
            </a:r>
          </a:p>
          <a:p>
            <a:endParaRPr lang="es-us" sz="1100" dirty="0">
              <a:solidFill>
                <a:schemeClr val="bg1"/>
              </a:solidFill>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4198743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Con esto termina la sesión 2.</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Antes de la próxima sesión elijan una o más de las habilidades de liderazgo para practicar en la siguiente sesión. Asegúrense de anotar sus experiencias, como qué tan fácil fue ponerla en práctica y cómo respondió su equipo. </a:t>
            </a:r>
            <a:r>
              <a:rPr lang="es-us" sz="1200" b="0" i="0" u="sng" kern="1200" baseline="0">
                <a:solidFill>
                  <a:schemeClr val="tx1"/>
                </a:solidFill>
                <a:effectLst/>
                <a:latin typeface="+mn-lt"/>
                <a:ea typeface="+mn-ea"/>
                <a:cs typeface="+mn-cs"/>
              </a:rPr>
              <a:t>Traigan estas notas a la próxima sesión.</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lgn="l" rtl="0"/>
              <a:t>20</a:t>
            </a:fld>
            <a:endParaRPr lang="es-us" dirty="0">
              <a:solidFill>
                <a:prstClr val="black"/>
              </a:solidFill>
            </a:endParaRPr>
          </a:p>
        </p:txBody>
      </p:sp>
    </p:spTree>
    <p:extLst>
      <p:ext uri="{BB962C8B-B14F-4D97-AF65-F5344CB8AC3E}">
        <p14:creationId xmlns:p14="http://schemas.microsoft.com/office/powerpoint/2010/main" val="2263109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Remita</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a los estudiantes a la página 18 de su guía del estudiante.</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Lea en voz alta o pida a los estudiantes que lean la situación en el guion "</a:t>
            </a:r>
            <a:r>
              <a:rPr lang="es-us" sz="1200" b="0" i="1" u="sng" kern="1200" baseline="0">
                <a:solidFill>
                  <a:schemeClr val="tx1"/>
                </a:solidFill>
                <a:effectLst/>
                <a:latin typeface="+mn-lt"/>
                <a:ea typeface="+mn-ea"/>
                <a:cs typeface="+mn-cs"/>
              </a:rPr>
              <a:t>Descarrilamiento del trabajo</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21</a:t>
            </a:fld>
            <a:endParaRPr lang="es-us" dirty="0"/>
          </a:p>
        </p:txBody>
      </p:sp>
    </p:spTree>
    <p:extLst>
      <p:ext uri="{BB962C8B-B14F-4D97-AF65-F5344CB8AC3E}">
        <p14:creationId xmlns:p14="http://schemas.microsoft.com/office/powerpoint/2010/main" val="28193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lgn="l" rtl="0"/>
              <a:t>22</a:t>
            </a:fld>
            <a:endParaRPr lang="es-us" dirty="0"/>
          </a:p>
        </p:txBody>
      </p:sp>
    </p:spTree>
    <p:extLst>
      <p:ext uri="{BB962C8B-B14F-4D97-AF65-F5344CB8AC3E}">
        <p14:creationId xmlns:p14="http://schemas.microsoft.com/office/powerpoint/2010/main" val="1635936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Lea en voz alta o pida a los estudiantes que lean el resultado A en el guion "</a:t>
            </a:r>
            <a:r>
              <a:rPr lang="es-us" sz="1200" b="0" i="1" u="sng" kern="1200" baseline="0">
                <a:solidFill>
                  <a:schemeClr val="tx1"/>
                </a:solidFill>
                <a:effectLst/>
                <a:latin typeface="+mn-lt"/>
                <a:ea typeface="+mn-ea"/>
                <a:cs typeface="+mn-cs"/>
              </a:rPr>
              <a:t>Descarrilamiento del trabajo</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23</a:t>
            </a:fld>
            <a:endParaRPr lang="es-us" dirty="0"/>
          </a:p>
        </p:txBody>
      </p:sp>
    </p:spTree>
    <p:extLst>
      <p:ext uri="{BB962C8B-B14F-4D97-AF65-F5344CB8AC3E}">
        <p14:creationId xmlns:p14="http://schemas.microsoft.com/office/powerpoint/2010/main" val="3727549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de no tardarse mucho en el resultado A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Felix no usó ninguna habilidad de liderazgo en seguridad y perdió oportunidades de utilizar las habilidades de liderazgo y promover un lugar de trabajo seguro.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él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a:p>
            <a:endParaRPr lang="es-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24</a:t>
            </a:fld>
            <a:endParaRPr lang="es-us" dirty="0"/>
          </a:p>
        </p:txBody>
      </p:sp>
    </p:spTree>
    <p:extLst>
      <p:ext uri="{BB962C8B-B14F-4D97-AF65-F5344CB8AC3E}">
        <p14:creationId xmlns:p14="http://schemas.microsoft.com/office/powerpoint/2010/main" val="2157269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Lea en voz alta o pida a los estudiantes que lean el resultado B en el guion "</a:t>
            </a:r>
            <a:r>
              <a:rPr lang="es-us" sz="1200" b="0" i="1" u="sng" kern="1200" baseline="0">
                <a:solidFill>
                  <a:schemeClr val="tx1"/>
                </a:solidFill>
                <a:effectLst/>
                <a:latin typeface="+mn-lt"/>
                <a:ea typeface="+mn-ea"/>
                <a:cs typeface="+mn-cs"/>
              </a:rPr>
              <a:t>Descarrilamiento del trabajo</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25</a:t>
            </a:fld>
            <a:endParaRPr lang="es-us" dirty="0"/>
          </a:p>
        </p:txBody>
      </p:sp>
    </p:spTree>
    <p:extLst>
      <p:ext uri="{BB962C8B-B14F-4D97-AF65-F5344CB8AC3E}">
        <p14:creationId xmlns:p14="http://schemas.microsoft.com/office/powerpoint/2010/main" val="2951255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i="1"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Para recapitular: En el resultado B, cuando se le llamó la atención sobre el problema de la barandilla, Felix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y </a:t>
            </a:r>
            <a:r>
              <a:rPr lang="es-us" sz="1200" b="0" i="0" u="sng" kern="1200" baseline="0">
                <a:solidFill>
                  <a:schemeClr val="tx1"/>
                </a:solidFill>
                <a:effectLst/>
                <a:latin typeface="+mn-lt"/>
                <a:ea typeface="+mn-ea"/>
                <a:cs typeface="+mn-cs"/>
              </a:rPr>
              <a:t>escuchó activamente:</a:t>
            </a:r>
            <a:r>
              <a:rPr lang="es-us" sz="1200" b="0" i="0" u="none" kern="1200" baseline="0">
                <a:solidFill>
                  <a:schemeClr val="tx1"/>
                </a:solidFill>
                <a:effectLst/>
                <a:latin typeface="+mn-lt"/>
                <a:ea typeface="+mn-ea"/>
                <a:cs typeface="+mn-cs"/>
              </a:rPr>
              <a:t> hizo preguntas aclaratorias y mostró a su equipo que la seguridad es importante al exponer el problema al supervisor de paneles de yeso. </a:t>
            </a:r>
            <a:r>
              <a:rPr lang="es-us" sz="1200" b="0" i="0" u="sng" kern="1200" baseline="0">
                <a:solidFill>
                  <a:schemeClr val="tx1"/>
                </a:solidFill>
                <a:effectLst/>
                <a:latin typeface="+mn-lt"/>
                <a:ea typeface="+mn-ea"/>
                <a:cs typeface="+mn-cs"/>
              </a:rPr>
              <a:t>Involucró y empoderó</a:t>
            </a:r>
            <a:r>
              <a:rPr lang="es-us" sz="1200" b="0" i="0" u="none" kern="1200" baseline="0">
                <a:solidFill>
                  <a:schemeClr val="tx1"/>
                </a:solidFill>
                <a:effectLst/>
                <a:latin typeface="+mn-lt"/>
                <a:ea typeface="+mn-ea"/>
                <a:cs typeface="+mn-cs"/>
              </a:rPr>
              <a:t> a los miembros de su equipo cuando explicó por qué la seguridad es fundamental y compartió cómo iba a hablar con el supervisor de paneles de yeso y los incluyó en la conversación. Por último, </a:t>
            </a:r>
            <a:r>
              <a:rPr lang="es-us" sz="1200" b="0" i="0" u="sng" kern="1200" baseline="0">
                <a:solidFill>
                  <a:schemeClr val="tx1"/>
                </a:solidFill>
                <a:effectLst/>
                <a:latin typeface="+mn-lt"/>
                <a:ea typeface="+mn-ea"/>
                <a:cs typeface="+mn-cs"/>
              </a:rPr>
              <a:t>dio reconocimiento a su cuadrilla</a:t>
            </a:r>
            <a:r>
              <a:rPr lang="es-us" sz="1200" b="0" i="0" u="none" kern="1200" baseline="0">
                <a:solidFill>
                  <a:schemeClr val="tx1"/>
                </a:solidFill>
                <a:effectLst/>
                <a:latin typeface="+mn-lt"/>
                <a:ea typeface="+mn-ea"/>
                <a:cs typeface="+mn-cs"/>
              </a:rPr>
              <a:t> por exponerle el problema y por priorizar la seguridad.</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26</a:t>
            </a:fld>
            <a:endParaRPr lang="es-us" dirty="0"/>
          </a:p>
        </p:txBody>
      </p:sp>
    </p:spTree>
    <p:extLst>
      <p:ext uri="{BB962C8B-B14F-4D97-AF65-F5344CB8AC3E}">
        <p14:creationId xmlns:p14="http://schemas.microsoft.com/office/powerpoint/2010/main" val="385077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Con esto termina la sesión 2.</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Antes de la próxima sesión elijan una o más de las habilidades de liderazgo para practicar en la siguiente sesión. Asegúrense de anotar sus experiencias, como qué tan fácil fue ponerla en práctica y cómo respondió su equipo. </a:t>
            </a:r>
            <a:r>
              <a:rPr lang="es-us" sz="1200" b="0" i="0" u="sng" kern="1200" baseline="0">
                <a:solidFill>
                  <a:schemeClr val="tx1"/>
                </a:solidFill>
                <a:effectLst/>
                <a:latin typeface="+mn-lt"/>
                <a:ea typeface="+mn-ea"/>
                <a:cs typeface="+mn-cs"/>
              </a:rPr>
              <a:t>Traigan estas notas a la próxima sesión.</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lgn="l" rtl="0"/>
              <a:t>27</a:t>
            </a:fld>
            <a:endParaRPr lang="es-us" dirty="0">
              <a:solidFill>
                <a:prstClr val="black"/>
              </a:solidFill>
            </a:endParaRPr>
          </a:p>
        </p:txBody>
      </p:sp>
    </p:spTree>
    <p:extLst>
      <p:ext uri="{BB962C8B-B14F-4D97-AF65-F5344CB8AC3E}">
        <p14:creationId xmlns:p14="http://schemas.microsoft.com/office/powerpoint/2010/main" val="277258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¿Alguien puede recordarme cuál es la definición de líder en seguridad del curso de FSL y la importancia de la palabra coraje?</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persona que tiene el coraje de demostrar que valora la seguridad: trabaja y se comunica con los miembros del equipo para identificar y limitar situaciones riesgosas, incluso ante otras presiones laborales, como programación y costos. </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259205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En la sesión 1 vimos seis habilidades que un líder eficaz en seguridad emplea en el lugar de trabajo para crear un clima sólido de seguridad y reducir los incidentes de seguridad. </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¿Alguien puede nombrar una o más de las habilidades de liderazgo en seguridad que analizamos?</a:t>
            </a:r>
            <a:r>
              <a:rPr lang="es-us" sz="1200" b="0" i="0" u="none" kern="1200" baseline="0">
                <a:solidFill>
                  <a:schemeClr val="tx1"/>
                </a:solidFill>
                <a:effectLst/>
                <a:latin typeface="+mn-lt"/>
                <a:ea typeface="+mn-ea"/>
                <a:cs typeface="+mn-cs"/>
              </a:rPr>
              <a:t> [Revele las habilidades después de que la clase dé sus respuestas]</a:t>
            </a:r>
            <a:endParaRPr lang="es-us" sz="1200" b="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Lo primero que haremos hoy es recordar brevemente los pasos que puede seguir para practicar estas habilidades en el lugar de trabajo.</a:t>
            </a:r>
          </a:p>
          <a:p>
            <a:endParaRPr lang="es-us" sz="1200" kern="1200" dirty="0">
              <a:solidFill>
                <a:schemeClr val="tx1"/>
              </a:solidFill>
              <a:effectLst/>
              <a:latin typeface="+mn-lt"/>
              <a:ea typeface="+mn-ea"/>
              <a:cs typeface="+mn-cs"/>
            </a:endParaRPr>
          </a:p>
          <a:p>
            <a:endParaRPr lang="es-us" baseline="0" dirty="0"/>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spTree>
    <p:extLst>
      <p:ext uri="{BB962C8B-B14F-4D97-AF65-F5344CB8AC3E}">
        <p14:creationId xmlns:p14="http://schemas.microsoft.com/office/powerpoint/2010/main" val="150582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Recuerden que liderar con el ejemplo anima a todos a priorizar un entorno de trabajo seguro a medida que los miembros del equipo aprenden de sus líderes. Se dan cuenta cuando toman atajos, no cumplen políticas o procedimientos de seguridad o dan mensajes de seguridad incongruentes.</a:t>
            </a:r>
          </a:p>
          <a:p>
            <a:endParaRPr lang="es-us" sz="1200" b="1"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Recuerden que liderar con el ejemplo anima a todos a priorizar un entorno de trabajo seguro a medida que los miembros del equipo aprenden de sus líderes. Se dan cuenta cuando toman atajos, no cumplen políticas o procedimientos de seguridad o dan mensajes de seguridad incongruentes.</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¿Pueden recordar algunas formas de liderar con el ejemplo que analizamos en la sesión 1? </a:t>
            </a:r>
            <a:endParaRPr lang="es-us" dirty="0">
              <a:solidFill>
                <a:srgbClr val="FF99FF"/>
              </a:solidFill>
            </a:endParaRPr>
          </a:p>
          <a:p>
            <a:endParaRPr lang="es-us" dirty="0">
              <a:solidFill>
                <a:srgbClr val="FF99FF"/>
              </a:solidFill>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chemeClr val="tx1"/>
                </a:solidFill>
                <a:effectLst/>
                <a:latin typeface="+mn-lt"/>
                <a:ea typeface="+mn-ea"/>
                <a:cs typeface="+mn-cs"/>
              </a:rPr>
              <a:t>NOTA PARA EL INSTRUCTOR: En aras del tiempo, recomendamos aclarar los puntos a medida que la clase ofrece los detalles de esta habilidad y solo repasar el siguiente material si no se mencionó en el debate.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Establezcan altas expectativas de seguridad para cada miembro del equipo. Háganles saber regularmente que esperan que siempre usen prácticas de trabajo prudentes y que se aseguren de que otros miembros del equipo también lo hagan y que informen de inmediato de condiciones riesgosas y todas las lesiones o conatos de accidentes.</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Comparta su visión de seguridad con los miembros del equipo. Puede hablar de la importancia de la seguridad y que un trabajo seguro va de la mano con un trabajo productivo y de calidad. Considere también las implicaciones de seguridad de todas sus decisiones y compártalas con su equipo. Muestre que personalmente valora la seguridad y demuestre constantemente una actitud positiva sobre la seguridad. Establezca la seguridad como el valor central del equipo e incorpórela en todos los aspectos del trabajo.</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No practique la vieja forma de “haz lo que te digo, pero no lo que hago”, por el contrario "haga lo que dice" y siga siempre procedimientos de trabajo prudentes e implemente prácticas seguras.</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Lidere para persuadir a personas como los propietarios de la compañía y otras personas en cargos de supervisión para mejorar la seguridad y la salud en el lugar de trabajo. Averigüe qué ha funcionado, y qué no, en el pasado para motivarlos a mejorar las políticas de seguridad y salud; intente que piensen en la seguridad de una manera diferente; presente soluciones, en vez de solo señalar problemas; y encuentre a otras personas (trabajadores, capataces, etc.) que lo ayuden a transmitir su mensaje.</a:t>
            </a:r>
            <a:endParaRPr lang="es-us" sz="1200" b="1"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¿Alguien ha tenido la oportunidad de practicar u observar esta habilidad?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Se puede tener coraje para tomar estas medidas, pero también permitir que todos sepan que todos son responsables de mantener el lugar de trabajo seguro para ellos y para los demás.</a:t>
            </a:r>
          </a:p>
          <a:p>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es-us" dirty="0">
              <a:solidFill>
                <a:srgbClr val="FF99FF"/>
              </a:solidFill>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110786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siguiente habilidad de liderazgo que analizamos en la sesión 1 fue involucrar y empoderar a los miembros del equipo.</a:t>
            </a:r>
          </a:p>
          <a:p>
            <a:pPr algn="l" rtl="0"/>
            <a:r>
              <a:rPr lang="es-us" sz="1200" b="0" i="0" u="none" kern="1200" baseline="0">
                <a:solidFill>
                  <a:schemeClr val="tx1"/>
                </a:solidFill>
                <a:effectLst/>
                <a:latin typeface="+mn-lt"/>
                <a:ea typeface="+mn-ea"/>
                <a:cs typeface="+mn-cs"/>
              </a:rPr>
              <a:t>Involucrar y empoderar a los miembros de su equipo en el proceso de seguridad les permite saber que la seguridad es valorada y los ayuda a comprender cómo ellos también pueden ser dueños de la seguridad. </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¿Cuáles son las medidas de liderazgo que puede tomar para involucrar y empoderar a los miembros de su equipo? </a:t>
            </a:r>
            <a:r>
              <a:rPr lang="es-us" sz="1200" b="0" i="1" u="none" kern="1200" baseline="0">
                <a:solidFill>
                  <a:schemeClr val="tx1"/>
                </a:solidFill>
                <a:effectLst/>
                <a:latin typeface="+mn-lt"/>
                <a:ea typeface="+mn-ea"/>
                <a:cs typeface="+mn-cs"/>
              </a:rPr>
              <a:t>[Propicie un debate].</a:t>
            </a:r>
          </a:p>
          <a:p>
            <a:endParaRPr lang="es-us" sz="1200" i="1"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rgbClr val="FF99FF"/>
                </a:solidFill>
                <a:effectLst/>
                <a:latin typeface="+mn-lt"/>
                <a:ea typeface="+mn-ea"/>
                <a:cs typeface="+mn-cs"/>
              </a:rPr>
              <a:t>NOTA PARA EL INSTRUCTOR</a:t>
            </a:r>
            <a:r>
              <a:rPr lang="es-us" sz="1200" b="0" i="1" u="none" kern="1200" baseline="0">
                <a:solidFill>
                  <a:schemeClr val="tx1"/>
                </a:solidFill>
                <a:effectLst/>
                <a:latin typeface="+mn-lt"/>
                <a:ea typeface="+mn-ea"/>
                <a:cs typeface="+mn-cs"/>
              </a:rPr>
              <a:t>: En aras del tiempo, aclare los puntos a medida que la clase ofrece los detalles de esta habilidad y solo repase el siguiente material si no se mencionó en el debate: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Involucre a los miembros de la cuadrilla en la toma de decisiones de seguridad.</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Realice reuniones de seguridad en la mañana todos los días y recorridos a lo largo del día para hablar con los trabajadores sobre las tareas y cualquier problema de seguridad.</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Deje en claro que nadie se meterá en problemas por informar de condiciones inseguras, conatos de accidentes o lesiones.</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Genere confianza para que los problemas de seguridad identificados se tomen en serio.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Prepare una "lista de acciones" que muestre cómo se abordan los problemas planteados y publíquela en un lugar destacado para ayudar a garantizar la responsabilidad y generar confianza.</a:t>
            </a:r>
            <a:endParaRPr lang="es-us" sz="1200" kern="1200" dirty="0">
              <a:solidFill>
                <a:schemeClr val="tx1"/>
              </a:solidFill>
              <a:effectLst/>
              <a:latin typeface="+mn-lt"/>
              <a:ea typeface="+mn-ea"/>
              <a:cs typeface="+mn-cs"/>
            </a:endParaRPr>
          </a:p>
          <a:p>
            <a:endParaRPr lang="es-us" baseline="0" dirty="0"/>
          </a:p>
          <a:p>
            <a:pPr algn="l" rtl="0"/>
            <a:r>
              <a:rPr lang="es-us" sz="1200" b="1" i="0" u="none" kern="1200" baseline="0">
                <a:solidFill>
                  <a:schemeClr val="tx1"/>
                </a:solidFill>
                <a:effectLst/>
                <a:latin typeface="+mn-lt"/>
                <a:ea typeface="+mn-ea"/>
                <a:cs typeface="+mn-cs"/>
              </a:rPr>
              <a:t>PREGUNTE A LA CLASE: ¿Alguien tuvo la oportunidad de practicar u observar que se use esta habilidad en el lugar de trabajo desde la sesión 1? ¿Cómo fue esa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294080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Escuchar activamente fue la tercera habilidad de liderazgo que analizamos.  Recuerden que comunicarse de manera eficaz es el centro de todas las demás habilidades de liderazgo y es fundamental para convertirse en un líder eficaz en seguridad. Escuchar activamente los ayudará a ustedes y a los miembros de su equipo a evitar problemas de comunicación y les hará saber a sus equipos que valoran su opinión.</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¿Cuáles son algunos de los pasos necesarios para escuchar activamente? </a:t>
            </a:r>
            <a:r>
              <a:rPr lang="es-us" sz="1200" b="0" i="1" u="none" kern="1200" baseline="0">
                <a:solidFill>
                  <a:schemeClr val="tx1"/>
                </a:solidFill>
                <a:effectLst/>
                <a:latin typeface="+mn-lt"/>
                <a:ea typeface="+mn-ea"/>
                <a:cs typeface="+mn-cs"/>
              </a:rPr>
              <a:t>[Propicie un debate].</a:t>
            </a:r>
          </a:p>
          <a:p>
            <a:endParaRPr lang="es-us" sz="1200" b="0" i="1" kern="1200" dirty="0">
              <a:solidFill>
                <a:schemeClr val="tx1"/>
              </a:solidFill>
              <a:effectLst/>
              <a:latin typeface="+mn-lt"/>
              <a:ea typeface="+mn-ea"/>
              <a:cs typeface="+mn-cs"/>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chemeClr val="tx1"/>
                </a:solidFill>
                <a:effectLst/>
                <a:latin typeface="+mn-lt"/>
                <a:ea typeface="+mn-ea"/>
                <a:cs typeface="+mn-cs"/>
              </a:rPr>
              <a:t>NOTA PARA EL INSTRUCTOR: En aras del tiempo, recomendamos aclarar los puntos a medida que la clase ofrece los detalles de esta habilidad y solo repasar el siguiente material si no se mencionó en el debate.</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Los pasos son:</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Traten al miembro del equipo con respeto y presten a esa persona toda su atención.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Presten especial atención a su lenguaje corporal y al de la persona que habla.</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Mantengan el contacto visual; eviten hacer expresiones faciales negativas o levantar la voz.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Lo que es más importante, </a:t>
            </a:r>
            <a:r>
              <a:rPr lang="es-us" sz="1200" b="0" i="1" u="sng" kern="1200" baseline="0">
                <a:solidFill>
                  <a:schemeClr val="tx1"/>
                </a:solidFill>
                <a:effectLst/>
                <a:latin typeface="+mn-lt"/>
                <a:ea typeface="+mn-ea"/>
                <a:cs typeface="+mn-cs"/>
              </a:rPr>
              <a:t>oigan para escuchar</a:t>
            </a:r>
            <a:r>
              <a:rPr lang="es-us" sz="1200" b="0" i="1" u="none" kern="1200" baseline="0">
                <a:solidFill>
                  <a:schemeClr val="tx1"/>
                </a:solidFill>
                <a:effectLst/>
                <a:latin typeface="+mn-lt"/>
                <a:ea typeface="+mn-ea"/>
                <a:cs typeface="+mn-cs"/>
              </a:rPr>
              <a:t> lo que dice la persona en vez de escuchar solamente para pensar en una respuesta. Pueden perder información clave si ya están formulando su respuesta a la cuadrilla.</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Asegúrense de hacer preguntas aclaratorias para garantizar que entienden lo que la persona que habla dice o pregunta.</a:t>
            </a:r>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us" sz="1200" b="0" i="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¿Alguien tuvo la oportunidad de practicar u observar que se use esta habilidad en el lugar de trabajo desde la sesión 1? ¿Cómo fue esa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270183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Como líder en seguridad, debe preparar a sus trabajadores para el éxito en esta área y garantizar que tengan la capacitación para el trabajo, que sean físicamente capaces de llevar a cabo las instrucciones y que entiendan su mensaje y órdenes. Practicar la comunicación de tres vías ayuda a su cuadrilla a sentir seguridad y comodidad al realizar sus tareas y a hablar si tienen alguna pregunta.</a:t>
            </a:r>
          </a:p>
          <a:p>
            <a:pPr algn="l" rtl="0"/>
            <a:r>
              <a:rPr lang="es-us" sz="1200" b="0" i="0" u="none" kern="1200" baseline="0">
                <a:solidFill>
                  <a:schemeClr val="tx1"/>
                </a:solidFill>
                <a:effectLst/>
                <a:latin typeface="+mn-lt"/>
                <a:ea typeface="+mn-ea"/>
                <a:cs typeface="+mn-cs"/>
              </a:rPr>
              <a:t> </a:t>
            </a:r>
          </a:p>
          <a:p>
            <a:pPr algn="l" rtl="0"/>
            <a:r>
              <a:rPr lang="es-us" sz="1200" b="1" i="0" u="none" kern="1200" baseline="0">
                <a:solidFill>
                  <a:schemeClr val="tx1"/>
                </a:solidFill>
                <a:effectLst/>
                <a:latin typeface="+mn-lt"/>
                <a:ea typeface="+mn-ea"/>
                <a:cs typeface="+mn-cs"/>
              </a:rPr>
              <a:t>PREGUNTE A LA CLASE: Recuerde que la segunda habilidad de comunicación importante es practicar la comunicación de 3 vías. ¿Cuáles son algunos de los pasos necesarios para practicar esta habilidad?</a:t>
            </a:r>
            <a:r>
              <a:rPr lang="es-us" sz="1200" b="0" i="1" u="none" kern="1200" baseline="0">
                <a:solidFill>
                  <a:schemeClr val="tx1"/>
                </a:solidFill>
                <a:effectLst/>
                <a:latin typeface="+mn-lt"/>
                <a:ea typeface="+mn-ea"/>
                <a:cs typeface="+mn-cs"/>
              </a:rPr>
              <a:t> [Propicie un debate].</a:t>
            </a:r>
          </a:p>
          <a:p>
            <a:endParaRPr lang="es-us" sz="1200" kern="1200" dirty="0">
              <a:solidFill>
                <a:schemeClr val="tx1"/>
              </a:solidFill>
              <a:effectLst/>
              <a:latin typeface="+mn-lt"/>
              <a:ea typeface="+mn-ea"/>
              <a:cs typeface="+mn-cs"/>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chemeClr val="tx1"/>
                </a:solidFill>
                <a:effectLst/>
                <a:latin typeface="+mn-lt"/>
                <a:ea typeface="+mn-ea"/>
                <a:cs typeface="+mn-cs"/>
              </a:rPr>
              <a:t>NOTA PARA EL INSTRUCTOR: En aras del tiempo, recomendamos aclarar los puntos a medida que la clase ofrece los detalles de esta habilidad y solo repasar el siguiente material si no se mencionó en el debate:  </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Los pasos son:</a:t>
            </a:r>
            <a:r>
              <a:rPr lang="es-us" sz="1200" b="1"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Obtener la atención del oyente. Asegurarse de que no haya distracciones para que ambos puedan concentrarse en la conversación en cuestión. </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Ser directo y conciso. Mantener la conversación corta y enfocada.</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Pedirle a su oyente que repita lo que escuchó y aclarar cualquier malentendido, asegurándole que solo le está pidiendo que repita las instrucciones para que todos estén en sintonía.</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endParaRPr lang="es-us" sz="1200" i="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¿Alguien tuvo la oportunidad de practicar u observar que se use esta habilidad en el lugar de trabajo desde la sesión 1? ¿Cómo fue esa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152866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La cuarta habilidad que analizamos la vez pasada fue cómo desarrollar a los miembros del equipo mediante enseñanza, asesoría y comentarios.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¿Cuáles son los pasos que los líderes deben seguir para enseñar, asesorar y hacer comentarios a los miembros del equipo?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algn="l" rtl="0"/>
            <a:r>
              <a:rPr lang="es-us" b="0" i="0" u="none" baseline="0">
                <a:solidFill>
                  <a:srgbClr val="FF99FF"/>
                </a:solidFill>
              </a:rPr>
              <a:t>[CONTINÚE A LA PREGUNTA ADICIONAL DEBAJO DE LAS NOTAS PARA EL INSTRUCTOR]</a:t>
            </a:r>
          </a:p>
          <a:p>
            <a:endParaRPr lang="es-us" dirty="0">
              <a:solidFill>
                <a:srgbClr val="FF99FF"/>
              </a:solidFill>
            </a:endParaRPr>
          </a:p>
          <a:p>
            <a:pPr algn="l" rtl="0"/>
            <a:r>
              <a:rPr lang="es-us" sz="1200" b="0" i="1" u="none" kern="1200" baseline="0">
                <a:solidFill>
                  <a:schemeClr val="tx1"/>
                </a:solidFill>
                <a:effectLst/>
                <a:latin typeface="+mn-lt"/>
                <a:ea typeface="+mn-ea"/>
                <a:cs typeface="+mn-cs"/>
              </a:rPr>
              <a:t>NOTA PARA EL INSTRUCTOR: En aras del tiempo, recomendamos aclarar los puntos a medida que la clase ofrece los detalles de esta habilidad y solo repasar el siguiente material si no se mencionó en el debate.</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1" u="sng" kern="1200" baseline="0">
                <a:solidFill>
                  <a:schemeClr val="tx1"/>
                </a:solidFill>
                <a:effectLst/>
                <a:latin typeface="+mn-lt"/>
                <a:ea typeface="+mn-ea"/>
                <a:cs typeface="+mn-cs"/>
              </a:rPr>
              <a:t>Observar</a:t>
            </a:r>
            <a:r>
              <a:rPr lang="es-us" sz="1200" b="0" i="1" u="none" kern="1200" baseline="0">
                <a:solidFill>
                  <a:schemeClr val="tx1"/>
                </a:solidFill>
                <a:effectLst/>
                <a:latin typeface="+mn-lt"/>
                <a:ea typeface="+mn-ea"/>
                <a:cs typeface="+mn-cs"/>
              </a:rPr>
              <a:t> a los miembros de la cuadrilla. Estar atento a si los miembros de su cuadrilla están realizando las tareas de manera prudente y adecuada.</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1" u="sng" kern="1200" baseline="0">
                <a:solidFill>
                  <a:schemeClr val="tx1"/>
                </a:solidFill>
                <a:effectLst/>
                <a:latin typeface="+mn-lt"/>
                <a:ea typeface="+mn-ea"/>
                <a:cs typeface="+mn-cs"/>
              </a:rPr>
              <a:t>Enseñar</a:t>
            </a:r>
            <a:r>
              <a:rPr lang="es-us" sz="1200" b="0" i="1" u="none" kern="1200" baseline="0">
                <a:solidFill>
                  <a:schemeClr val="tx1"/>
                </a:solidFill>
                <a:effectLst/>
                <a:latin typeface="+mn-lt"/>
                <a:ea typeface="+mn-ea"/>
                <a:cs typeface="+mn-cs"/>
              </a:rPr>
              <a:t> a través de la resolución de problemas en conjunto. Si un miembro de la cuadrilla no está haciendo una tarea de manera prudente, hágale preguntas respetuosamente para entender por qué lo está haciendo así, y luego resuelvan el problema juntos para encontrar un enfoque mejor o más seguro para realizar la tarea.</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La</a:t>
            </a:r>
            <a:r>
              <a:rPr lang="es-us" sz="1200" b="1" i="1" u="none" kern="1200" baseline="0">
                <a:solidFill>
                  <a:schemeClr val="tx1"/>
                </a:solidFill>
                <a:effectLst/>
                <a:latin typeface="+mn-lt"/>
                <a:ea typeface="+mn-ea"/>
                <a:cs typeface="+mn-cs"/>
              </a:rPr>
              <a:t> </a:t>
            </a:r>
            <a:r>
              <a:rPr lang="es-us" sz="1200" b="0" i="1" u="sng" kern="1200" baseline="0">
                <a:solidFill>
                  <a:schemeClr val="tx1"/>
                </a:solidFill>
                <a:effectLst/>
                <a:latin typeface="+mn-lt"/>
                <a:ea typeface="+mn-ea"/>
                <a:cs typeface="+mn-cs"/>
              </a:rPr>
              <a:t>asesoría</a:t>
            </a:r>
            <a:r>
              <a:rPr lang="es-us" sz="1200" b="0" i="1" u="none" kern="1200" baseline="0">
                <a:solidFill>
                  <a:schemeClr val="tx1"/>
                </a:solidFill>
                <a:effectLst/>
                <a:latin typeface="+mn-lt"/>
                <a:ea typeface="+mn-ea"/>
                <a:cs typeface="+mn-cs"/>
              </a:rPr>
              <a:t> implica mostrar a las personas cómo hacer tareas de manera correcta y segura, así como observar cómo corrigen la situación riesgosa o hacen la tarea para asegurarse de que se haga correctamente.</a:t>
            </a:r>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Analizamos el </a:t>
            </a:r>
            <a:r>
              <a:rPr lang="es-us" sz="1200" b="0" i="1" u="sng" kern="1200" baseline="0">
                <a:solidFill>
                  <a:schemeClr val="tx1"/>
                </a:solidFill>
                <a:effectLst/>
                <a:latin typeface="+mn-lt"/>
                <a:ea typeface="+mn-ea"/>
                <a:cs typeface="+mn-cs"/>
              </a:rPr>
              <a:t>principio </a:t>
            </a:r>
            <a:r>
              <a:rPr lang="es-us" sz="1200" b="1" i="1" u="sng" kern="1200" baseline="0">
                <a:solidFill>
                  <a:schemeClr val="tx1"/>
                </a:solidFill>
                <a:effectLst/>
                <a:latin typeface="+mn-lt"/>
                <a:ea typeface="+mn-ea"/>
                <a:cs typeface="+mn-cs"/>
              </a:rPr>
              <a:t>FIST</a:t>
            </a:r>
            <a:r>
              <a:rPr lang="es-us" sz="1200" b="0" i="1" u="none" kern="1200" baseline="0">
                <a:solidFill>
                  <a:schemeClr val="tx1"/>
                </a:solidFill>
                <a:effectLst/>
                <a:latin typeface="+mn-lt"/>
                <a:ea typeface="+mn-ea"/>
                <a:cs typeface="+mn-cs"/>
              </a:rPr>
              <a:t> para hacer comentarios constructivos, donde el líder se enfoca en los hechos (</a:t>
            </a:r>
            <a:r>
              <a:rPr lang="es-us" sz="1200" b="0" i="1" u="sng" kern="1200" baseline="0">
                <a:solidFill>
                  <a:schemeClr val="tx1"/>
                </a:solidFill>
                <a:effectLst/>
                <a:latin typeface="+mn-lt"/>
                <a:ea typeface="+mn-ea"/>
                <a:cs typeface="+mn-cs"/>
              </a:rPr>
              <a:t>F</a:t>
            </a:r>
            <a:r>
              <a:rPr lang="es-us" sz="1200" b="0" i="1" u="none" kern="1200" baseline="0">
                <a:solidFill>
                  <a:schemeClr val="tx1"/>
                </a:solidFill>
                <a:effectLst/>
                <a:latin typeface="+mn-lt"/>
                <a:ea typeface="+mn-ea"/>
                <a:cs typeface="+mn-cs"/>
              </a:rPr>
              <a:t>acts) y en la repercusión (</a:t>
            </a:r>
            <a:r>
              <a:rPr lang="es-us" sz="1200" b="0" i="1" u="sng" kern="1200" baseline="0">
                <a:solidFill>
                  <a:schemeClr val="tx1"/>
                </a:solidFill>
                <a:effectLst/>
                <a:latin typeface="+mn-lt"/>
                <a:ea typeface="+mn-ea"/>
                <a:cs typeface="+mn-cs"/>
              </a:rPr>
              <a:t>I</a:t>
            </a:r>
            <a:r>
              <a:rPr lang="es-us" sz="1200" b="0" i="1" u="none" kern="1200" baseline="0">
                <a:solidFill>
                  <a:schemeClr val="tx1"/>
                </a:solidFill>
                <a:effectLst/>
                <a:latin typeface="+mn-lt"/>
                <a:ea typeface="+mn-ea"/>
                <a:cs typeface="+mn-cs"/>
              </a:rPr>
              <a:t>mpact), hace sugerencias (</a:t>
            </a:r>
            <a:r>
              <a:rPr lang="es-us" sz="1200" b="0" i="1" u="sng" kern="1200" baseline="0">
                <a:solidFill>
                  <a:schemeClr val="tx1"/>
                </a:solidFill>
                <a:effectLst/>
                <a:latin typeface="+mn-lt"/>
                <a:ea typeface="+mn-ea"/>
                <a:cs typeface="+mn-cs"/>
              </a:rPr>
              <a:t>S</a:t>
            </a:r>
            <a:r>
              <a:rPr lang="es-us" sz="1200" b="0" i="1" u="none" kern="1200" baseline="0">
                <a:solidFill>
                  <a:schemeClr val="tx1"/>
                </a:solidFill>
                <a:effectLst/>
                <a:latin typeface="+mn-lt"/>
                <a:ea typeface="+mn-ea"/>
                <a:cs typeface="+mn-cs"/>
              </a:rPr>
              <a:t>uggestions) y hace todo de manera oportuna (</a:t>
            </a:r>
            <a:r>
              <a:rPr lang="es-us" sz="1200" b="0" i="1" u="sng" kern="1200" baseline="0">
                <a:solidFill>
                  <a:schemeClr val="tx1"/>
                </a:solidFill>
                <a:effectLst/>
                <a:latin typeface="+mn-lt"/>
                <a:ea typeface="+mn-ea"/>
                <a:cs typeface="+mn-cs"/>
              </a:rPr>
              <a:t>T</a:t>
            </a:r>
            <a:r>
              <a:rPr lang="es-us" sz="1200" b="0" i="1" u="none" kern="1200" baseline="0">
                <a:solidFill>
                  <a:schemeClr val="tx1"/>
                </a:solidFill>
                <a:effectLst/>
                <a:latin typeface="+mn-lt"/>
                <a:ea typeface="+mn-ea"/>
                <a:cs typeface="+mn-cs"/>
              </a:rPr>
              <a:t>imely).</a:t>
            </a:r>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¿Alguien tuvo la oportunidad de practicar u observar que se use esta habilidad en el lugar de trabajo desde la sesión 1? ¿Cómo fue esa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pPr marL="171450" indent="-171450" algn="l" rtl="0">
              <a:buFont typeface="Arial" panose="020B0604020202020204" pitchFamily="34" charset="0"/>
              <a:buChar char="•"/>
            </a:pP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126059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4/23/2024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4/23/2024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4/23/2024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4/23/2024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4/23/2024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4/23/2024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4/23/2024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90"/>
            <a:ext cx="9144000" cy="1383792"/>
          </a:xfrm>
          <a:prstGeom prst="rect">
            <a:avLst/>
          </a:prstGeom>
        </p:spPr>
      </p:pic>
      <p:pic>
        <p:nvPicPr>
          <p:cNvPr id="10" name="Picture 9"/>
          <p:cNvPicPr>
            <a:picLocks noChangeAspect="1"/>
          </p:cNvPicPr>
          <p:nvPr userDrawn="1"/>
        </p:nvPicPr>
        <p:blipFill rotWithShape="1">
          <a:blip r:embed="rId16">
            <a:extLst>
              <a:ext uri="{28A0092B-C50C-407E-A947-70E740481C1C}">
                <a14:useLocalDpi xmlns:a14="http://schemas.microsoft.com/office/drawing/2010/main" val="0"/>
              </a:ext>
            </a:extLst>
          </a:blip>
          <a:srcRect t="816" b="80244"/>
          <a:stretch/>
        </p:blipFill>
        <p:spPr>
          <a:xfrm>
            <a:off x="0" y="40801"/>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4/23/2024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dPk_mi84uXw?si=AKjnmadQ8QZHTwg6"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T8j6ssqmvS8?si=9ml0LRKrB9VCEljL"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tVJY5GI6sZU?si=ItReP1_f3DYu8V0P"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cpwr.com/research/training-and-awareness-programs-from-research-foundations-for-safety-leadershi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hyperlink" Target="http://www.cpwr.com/research/training-and-awareness-programs-from-research-foundations-for-safety-leadershi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a:srcRect l="5982" t="2624" r="6177" b="667"/>
          <a:stretch/>
        </p:blipFill>
        <p:spPr>
          <a:xfrm>
            <a:off x="2726092" y="3300746"/>
            <a:ext cx="1764792" cy="2011680"/>
          </a:xfrm>
          <a:prstGeom prst="rect">
            <a:avLst/>
          </a:prstGeom>
        </p:spPr>
      </p:pic>
      <p:pic>
        <p:nvPicPr>
          <p:cNvPr id="14" name="Picture 13"/>
          <p:cNvPicPr>
            <a:picLocks noChangeAspect="1"/>
          </p:cNvPicPr>
          <p:nvPr/>
        </p:nvPicPr>
        <p:blipFill rotWithShape="1">
          <a:blip r:embed="rId4"/>
          <a:srcRect t="3542" r="2285"/>
          <a:stretch/>
        </p:blipFill>
        <p:spPr>
          <a:xfrm>
            <a:off x="785830" y="3300746"/>
            <a:ext cx="1764792" cy="2012809"/>
          </a:xfrm>
          <a:prstGeom prst="rect">
            <a:avLst/>
          </a:prstGeom>
        </p:spPr>
      </p:pic>
      <p:pic>
        <p:nvPicPr>
          <p:cNvPr id="15" name="Picture 14"/>
          <p:cNvPicPr>
            <a:picLocks noChangeAspect="1"/>
          </p:cNvPicPr>
          <p:nvPr/>
        </p:nvPicPr>
        <p:blipFill rotWithShape="1">
          <a:blip r:embed="rId5"/>
          <a:srcRect l="1" t="2811" r="1587"/>
          <a:stretch/>
        </p:blipFill>
        <p:spPr>
          <a:xfrm>
            <a:off x="6606616" y="3296880"/>
            <a:ext cx="1764792" cy="2015546"/>
          </a:xfrm>
          <a:prstGeom prst="rect">
            <a:avLst/>
          </a:prstGeom>
        </p:spPr>
      </p:pic>
      <p:pic>
        <p:nvPicPr>
          <p:cNvPr id="2" name="Picture 1">
            <a:hlinkClick r:id="" action="ppaction://noaction"/>
            <a:extLst>
              <a:ext uri="{FF2B5EF4-FFF2-40B4-BE49-F238E27FC236}">
                <a16:creationId xmlns:a16="http://schemas.microsoft.com/office/drawing/2014/main" id="{A3EA1264-D290-DB0B-4F31-E59702CE5FA6}"/>
              </a:ext>
            </a:extLst>
          </p:cNvPr>
          <p:cNvPicPr>
            <a:picLocks noChangeAspect="1"/>
          </p:cNvPicPr>
          <p:nvPr/>
        </p:nvPicPr>
        <p:blipFill rotWithShape="1">
          <a:blip r:embed="rId6"/>
          <a:srcRect b="1733"/>
          <a:stretch/>
        </p:blipFill>
        <p:spPr>
          <a:xfrm>
            <a:off x="4666354" y="3301874"/>
            <a:ext cx="1764792" cy="2011681"/>
          </a:xfrm>
          <a:prstGeom prst="rect">
            <a:avLst/>
          </a:prstGeom>
        </p:spPr>
      </p:pic>
    </p:spTree>
    <p:extLst>
      <p:ext uri="{BB962C8B-B14F-4D97-AF65-F5344CB8AC3E}">
        <p14:creationId xmlns:p14="http://schemas.microsoft.com/office/powerpoint/2010/main" val="305404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Den reconocimiento aparte de otros tipos de comentarios.</a:t>
            </a: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Sean específicos y oportunos.</a:t>
            </a: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Da reconocimiento en privado o públicamente a los miembros del equipo por ir más allá en lo que respecta a la seguridad.</a:t>
            </a:r>
            <a:endParaRPr lang="es-us" dirty="0">
              <a:ea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p:txBody>
          <a:bodyPr>
            <a:noAutofit/>
          </a:bodyPr>
          <a:lstStyle/>
          <a:p>
            <a:r>
              <a:rPr lang="es-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Dar reconocimiento a los miembros </a:t>
            </a:r>
            <a:br>
              <a:rPr lang="es-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es-us" sz="36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del equipo por un trabajo bien hecho </a:t>
            </a:r>
            <a:endParaRPr lang="en-US" sz="3600" dirty="0"/>
          </a:p>
        </p:txBody>
      </p:sp>
    </p:spTree>
    <p:extLst>
      <p:ext uri="{BB962C8B-B14F-4D97-AF65-F5344CB8AC3E}">
        <p14:creationId xmlns:p14="http://schemas.microsoft.com/office/powerpoint/2010/main" val="90375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690623" y="1478943"/>
          <a:ext cx="5762754" cy="5224008"/>
        </p:xfrm>
        <a:graphic>
          <a:graphicData uri="http://schemas.openxmlformats.org/drawingml/2006/table">
            <a:tbl>
              <a:tblPr firstRow="1" firstCol="1" lastRow="1" lastCol="1" bandRow="1" bandCol="1"/>
              <a:tblGrid>
                <a:gridCol w="3447009">
                  <a:extLst>
                    <a:ext uri="{9D8B030D-6E8A-4147-A177-3AD203B41FA5}">
                      <a16:colId xmlns:a16="http://schemas.microsoft.com/office/drawing/2014/main" val="3422816801"/>
                    </a:ext>
                  </a:extLst>
                </a:gridCol>
                <a:gridCol w="701938">
                  <a:extLst>
                    <a:ext uri="{9D8B030D-6E8A-4147-A177-3AD203B41FA5}">
                      <a16:colId xmlns:a16="http://schemas.microsoft.com/office/drawing/2014/main" val="424588365"/>
                    </a:ext>
                  </a:extLst>
                </a:gridCol>
                <a:gridCol w="972187">
                  <a:extLst>
                    <a:ext uri="{9D8B030D-6E8A-4147-A177-3AD203B41FA5}">
                      <a16:colId xmlns:a16="http://schemas.microsoft.com/office/drawing/2014/main" val="3016471659"/>
                    </a:ext>
                  </a:extLst>
                </a:gridCol>
                <a:gridCol w="641620">
                  <a:extLst>
                    <a:ext uri="{9D8B030D-6E8A-4147-A177-3AD203B41FA5}">
                      <a16:colId xmlns:a16="http://schemas.microsoft.com/office/drawing/2014/main" val="3193691074"/>
                    </a:ext>
                  </a:extLst>
                </a:gridCol>
              </a:tblGrid>
              <a:tr h="207744">
                <a:tc>
                  <a:txBody>
                    <a:bodyPr/>
                    <a:lstStyle/>
                    <a:p>
                      <a:pPr marL="0" marR="0" algn="l" rtl="0">
                        <a:spcBef>
                          <a:spcPts val="0"/>
                        </a:spcBef>
                        <a:spcAft>
                          <a:spcPts val="0"/>
                        </a:spcAft>
                      </a:pPr>
                      <a:r>
                        <a:rPr lang="es-us" sz="600" b="0" i="0" u="none" baseline="0">
                          <a:effectLst/>
                          <a:latin typeface="Times New Roman" panose="02020603050405020304" pitchFamily="18" charset="0"/>
                          <a:ea typeface="Tahoma" panose="020B0604030504040204" pitchFamily="34" charset="0"/>
                          <a:cs typeface="Tahoma" panose="020B0604030504040204" pitchFamily="34" charset="0"/>
                        </a:rPr>
                        <a:t> </a:t>
                      </a:r>
                      <a:r>
                        <a:rPr lang="es-us" sz="1050" b="1" i="0" u="none" baseline="0">
                          <a:effectLst/>
                          <a:latin typeface="Times New Roman" panose="02020603050405020304" pitchFamily="18" charset="0"/>
                          <a:ea typeface="Tahoma" panose="020B0604030504040204" pitchFamily="34" charset="0"/>
                          <a:cs typeface="Tahoma" panose="020B0604030504040204" pitchFamily="34" charset="0"/>
                        </a:rPr>
                        <a:t>Con qué frecuencia hace lo siguiente:</a:t>
                      </a:r>
                      <a:endParaRPr lang="es-us" sz="1050" b="1"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3355" marR="0" algn="l"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Siempre</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2720" marR="0" algn="l"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Algunas veces</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6845" marR="75565" algn="ctr" rtl="0">
                        <a:spcBef>
                          <a:spcPts val="95"/>
                        </a:spcBef>
                        <a:spcAft>
                          <a:spcPts val="0"/>
                        </a:spcAft>
                      </a:pPr>
                      <a:r>
                        <a:rPr lang="es-us" sz="800" b="1" i="0" u="none" baseline="0">
                          <a:effectLst/>
                          <a:latin typeface="Tahoma" panose="020B0604030504040204" pitchFamily="34" charset="0"/>
                          <a:ea typeface="Tahoma" panose="020B0604030504040204" pitchFamily="34" charset="0"/>
                          <a:cs typeface="Times New Roman" panose="02020603050405020304" pitchFamily="18" charset="0"/>
                        </a:rPr>
                        <a:t>Nunca</a:t>
                      </a:r>
                      <a:endParaRPr lang="es-us" sz="8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40299"/>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1.</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Liderar</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con</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el ejemplo</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2509947962"/>
                  </a:ext>
                </a:extLst>
              </a:tr>
              <a:tr h="204101">
                <a:tc>
                  <a:txBody>
                    <a:bodyPr/>
                    <a:lstStyle/>
                    <a:p>
                      <a:pPr marL="69850" marR="0" algn="l" rtl="0">
                        <a:spcBef>
                          <a:spcPts val="60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Mantener</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una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actitud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positiva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sobre</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la seguridad.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66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957515"/>
                  </a:ext>
                </a:extLst>
              </a:tr>
              <a:tr h="185778">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Considerar las implicaciones de la seguridad de todas sus decisiones.</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009843"/>
                  </a:ext>
                </a:extLst>
              </a:tr>
              <a:tr h="179812">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Establecer expectativas altas a los miembros del equipo.</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45374"/>
                  </a:ext>
                </a:extLst>
              </a:tr>
              <a:tr h="178109">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Hacer lo que dice, seguir siempre las prácticas de trabajo seguras</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397580"/>
                  </a:ext>
                </a:extLst>
              </a:tr>
              <a:tr h="181945">
                <a:tc>
                  <a:txBody>
                    <a:bodyPr/>
                    <a:lstStyle/>
                    <a:p>
                      <a:pPr marL="69850" marR="0" algn="l" rtl="0">
                        <a:spcBef>
                          <a:spcPts val="48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Comunicar a su equipo que todos son dueños de la seguridad.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315"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4140" marR="0" algn="ctr" rtl="0">
                        <a:spcBef>
                          <a:spcPts val="54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132948"/>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2. Involucrar y empoderar a los miembros del equipo</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439655064"/>
                  </a:ext>
                </a:extLst>
              </a:tr>
              <a:tr h="259494">
                <a:tc>
                  <a:txBody>
                    <a:bodyPr/>
                    <a:lstStyle/>
                    <a:p>
                      <a:pPr marL="69850" marR="247015" algn="l" rtl="0">
                        <a:spcBef>
                          <a:spcPts val="34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Involucrar a los miembros del equipo en reuniones de seguridad diarias o reuniones de seguridad matutinas.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6633066"/>
                  </a:ext>
                </a:extLst>
              </a:tr>
              <a:tr h="178109">
                <a:tc>
                  <a:txBody>
                    <a:bodyPr/>
                    <a:lstStyle/>
                    <a:p>
                      <a:pPr marL="69850" marR="0" algn="l" rtl="0">
                        <a:spcBef>
                          <a:spcPts val="46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Solicitar la opinión de los miembros del equipo sobre la seguridad.</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1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466895"/>
                  </a:ext>
                </a:extLst>
              </a:tr>
              <a:tr h="299123">
                <a:tc>
                  <a:txBody>
                    <a:bodyPr/>
                    <a:lstStyle/>
                    <a:p>
                      <a:pPr marL="69850" marR="109855" algn="l" rtl="0">
                        <a:spcBef>
                          <a:spcPts val="58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Alentar a los miembros del equipo a identificar e informar de problemas de seguridad como riesgos, preocupaciones, lesiones y conatos de accidentes.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2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769733"/>
                  </a:ext>
                </a:extLst>
              </a:tr>
              <a:tr h="158083">
                <a:tc gridSpan="4">
                  <a:txBody>
                    <a:bodyPr/>
                    <a:lstStyle/>
                    <a:p>
                      <a:pPr marL="69850" marR="0" algn="l" rtl="0">
                        <a:spcBef>
                          <a:spcPts val="24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3. Escuchar</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activamente</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2580445089"/>
                  </a:ext>
                </a:extLst>
              </a:tr>
              <a:tr h="233501">
                <a:tc>
                  <a:txBody>
                    <a:bodyPr/>
                    <a:lstStyle/>
                    <a:p>
                      <a:pPr marL="69850" marR="155575" algn="l" rtl="0">
                        <a:spcBef>
                          <a:spcPts val="19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Tratar a los miembros del equipo con respeto cuando se comunique con ellos.</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8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006244"/>
                  </a:ext>
                </a:extLst>
              </a:tr>
              <a:tr h="207744">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Oír activamente para escuchar lo que se dice en vez de pensar en una respuesta.</a:t>
                      </a:r>
                      <a:r>
                        <a:rPr lang="es-us" sz="600" b="0"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032567"/>
                  </a:ext>
                </a:extLst>
              </a:tr>
              <a:tr h="185778">
                <a:tc>
                  <a:txBody>
                    <a:bodyPr/>
                    <a:lstStyle/>
                    <a:p>
                      <a:pPr marL="69850" marR="0" algn="l" rtl="0">
                        <a:spcBef>
                          <a:spcPts val="51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Prestar atención a las señales no verbales y hacer preguntas aclaratorias.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56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941973"/>
                  </a:ext>
                </a:extLst>
              </a:tr>
              <a:tr h="158083">
                <a:tc gridSpan="4">
                  <a:txBody>
                    <a:bodyPr/>
                    <a:lstStyle/>
                    <a:p>
                      <a:pPr marL="69850" marR="0" algn="l" rtl="0">
                        <a:spcBef>
                          <a:spcPts val="24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4. Practicar la comunicación de 3 vías</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968276397"/>
                  </a:ext>
                </a:extLst>
              </a:tr>
              <a:tr h="255658">
                <a:tc>
                  <a:txBody>
                    <a:bodyPr/>
                    <a:lstStyle/>
                    <a:p>
                      <a:pPr marL="69850" marR="132080" algn="l" rtl="0">
                        <a:spcBef>
                          <a:spcPts val="32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Ser directo y conciso, y asegurarse de que tiene la atención de su oyente.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060951"/>
                  </a:ext>
                </a:extLst>
              </a:tr>
              <a:tr h="255658">
                <a:tc>
                  <a:txBody>
                    <a:bodyPr/>
                    <a:lstStyle/>
                    <a:p>
                      <a:pPr marL="69850" marR="132080" algn="l" rtl="0">
                        <a:spcBef>
                          <a:spcPts val="32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Le pide al miembro del equipo que repita el mensaje o las instrucciones y aclare los malentendidos.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99753"/>
                  </a:ext>
                </a:extLst>
              </a:tr>
              <a:tr h="162343">
                <a:tc gridSpan="4">
                  <a:txBody>
                    <a:bodyPr/>
                    <a:lstStyle/>
                    <a:p>
                      <a:pPr marL="69850" marR="0" algn="l" rtl="0">
                        <a:spcBef>
                          <a:spcPts val="135"/>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5.Desarrollar a los miembros del equipo mediante enseñanza, asesoría y comentarios</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3567791234"/>
                  </a:ext>
                </a:extLst>
              </a:tr>
              <a:tr h="167883">
                <a:tc>
                  <a:txBody>
                    <a:bodyPr/>
                    <a:lstStyle/>
                    <a:p>
                      <a:pPr marL="69850" marR="0" algn="l" rtl="0">
                        <a:spcBef>
                          <a:spcPts val="39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Enseñar y asesorar a los miembros del equipo de manera respetuosa.</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445"/>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426443"/>
                  </a:ext>
                </a:extLst>
              </a:tr>
              <a:tr h="251397">
                <a:tc>
                  <a:txBody>
                    <a:bodyPr/>
                    <a:lstStyle/>
                    <a:p>
                      <a:pPr marL="69850" marR="247015" algn="l" rtl="0">
                        <a:spcBef>
                          <a:spcPts val="29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Concentrarse en el problema en vez de juzgar a la persona cuando haga comentarios.</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9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5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901624"/>
                  </a:ext>
                </a:extLst>
              </a:tr>
              <a:tr h="255233">
                <a:tc>
                  <a:txBody>
                    <a:bodyPr/>
                    <a:lstStyle/>
                    <a:p>
                      <a:pPr marL="69850" marR="0" algn="l" rtl="0">
                        <a:lnSpc>
                          <a:spcPct val="100000"/>
                        </a:lnSpc>
                        <a:spcBef>
                          <a:spcPts val="31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Asegurarse de que los miembros del equipo sepan cómo hacer una tarea nueva antes de hacerla.</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30"/>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96814"/>
                  </a:ext>
                </a:extLst>
              </a:tr>
              <a:tr h="181945">
                <a:tc gridSpan="4">
                  <a:txBody>
                    <a:bodyPr/>
                    <a:lstStyle/>
                    <a:p>
                      <a:pPr marL="69850" marR="0" algn="l" rtl="0">
                        <a:spcBef>
                          <a:spcPts val="380"/>
                        </a:spcBef>
                        <a:spcAft>
                          <a:spcPts val="0"/>
                        </a:spcAft>
                      </a:pPr>
                      <a:r>
                        <a:rPr lang="es-us" sz="600" b="1" i="0" u="none" baseline="0">
                          <a:effectLst/>
                          <a:latin typeface="Tahoma" panose="020B0604030504040204" pitchFamily="34" charset="0"/>
                          <a:ea typeface="Tahoma" panose="020B0604030504040204" pitchFamily="34" charset="0"/>
                          <a:cs typeface="Times New Roman" panose="02020603050405020304" pitchFamily="18" charset="0"/>
                        </a:rPr>
                        <a:t>6. Dar reconocimiento a los miembros del equipo por un trabajo bien hecho</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3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1" i="0" u="none" spc="-15"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4F0"/>
                    </a:solidFill>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4088514585"/>
                  </a:ext>
                </a:extLst>
              </a:tr>
              <a:tr h="259494">
                <a:tc>
                  <a:txBody>
                    <a:bodyPr/>
                    <a:lstStyle/>
                    <a:p>
                      <a:pPr marL="69850" marR="247015" algn="l" rtl="0">
                        <a:lnSpc>
                          <a:spcPct val="100000"/>
                        </a:lnSpc>
                        <a:spcBef>
                          <a:spcPts val="34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Decir "buen trabajo" o "gracias" a los miembros del equipo que hacen todo lo posible por crear un lugar de trabajo seguro.</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5"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1016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3810"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5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 </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p>
                      <a:pPr marL="635" marR="0" algn="ctr" rtl="0">
                        <a:spcBef>
                          <a:spcPts val="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402426"/>
                  </a:ext>
                </a:extLst>
              </a:tr>
              <a:tr h="253103">
                <a:tc>
                  <a:txBody>
                    <a:bodyPr/>
                    <a:lstStyle/>
                    <a:p>
                      <a:pPr marL="69850" marR="247015" algn="l" rtl="0">
                        <a:spcBef>
                          <a:spcPts val="315"/>
                        </a:spcBef>
                        <a:spcAft>
                          <a:spcPts val="0"/>
                        </a:spcAft>
                      </a:pPr>
                      <a:r>
                        <a:rPr lang="es-us" sz="600" b="0" i="0" u="none" baseline="0">
                          <a:effectLst/>
                          <a:latin typeface="Tahoma" panose="020B0604030504040204" pitchFamily="34" charset="0"/>
                          <a:ea typeface="Tahoma" panose="020B0604030504040204" pitchFamily="34" charset="0"/>
                          <a:cs typeface="Times New Roman" panose="02020603050405020304" pitchFamily="18" charset="0"/>
                        </a:rPr>
                        <a:t>Usar el reconocimiento positivo de los miembros del equipo para fomentar la seguridad en el lugar de trabajo.</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2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5"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300" baseline="0">
                          <a:effectLst/>
                          <a:latin typeface="Tahoma" panose="020B0604030504040204" pitchFamily="34" charset="0"/>
                          <a:ea typeface="Tahoma" panose="020B0604030504040204" pitchFamily="34" charset="0"/>
                          <a:cs typeface="Times New Roman" panose="02020603050405020304" pitchFamily="18" charset="0"/>
                        </a:rPr>
                        <a:t> </a:t>
                      </a:r>
                      <a:r>
                        <a:rPr lang="es-us" sz="600" b="0" i="0" u="none" spc="-10" baseline="0">
                          <a:effectLst/>
                          <a:latin typeface="Tahoma" panose="020B0604030504040204" pitchFamily="34" charset="0"/>
                          <a:ea typeface="Tahoma" panose="020B060403050404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marR="0" algn="ctr" rtl="0">
                        <a:spcBef>
                          <a:spcPts val="97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0" algn="ctr" rtl="0">
                        <a:spcBef>
                          <a:spcPts val="970"/>
                        </a:spcBef>
                        <a:spcAft>
                          <a:spcPts val="0"/>
                        </a:spcAft>
                      </a:pPr>
                      <a:r>
                        <a:rPr lang="es-us" sz="600" b="0" i="0" u="none" baseline="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marR="0" algn="ctr" rtl="0">
                        <a:spcBef>
                          <a:spcPts val="970"/>
                        </a:spcBef>
                        <a:spcAft>
                          <a:spcPts val="0"/>
                        </a:spcAft>
                      </a:pPr>
                      <a:r>
                        <a:rPr lang="es-us" sz="600" b="0" i="0" u="none" baseline="0" dirty="0">
                          <a:effectLst/>
                          <a:latin typeface="Wingdings" panose="05000000000000000000" pitchFamily="2" charset="2"/>
                          <a:ea typeface="Tahoma" panose="020B0604030504040204" pitchFamily="34" charset="0"/>
                          <a:cs typeface="Times New Roman" panose="02020603050405020304" pitchFamily="18" charset="0"/>
                        </a:rPr>
                        <a:t>r</a:t>
                      </a:r>
                      <a:endParaRPr lang="es-us" sz="6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676511"/>
                  </a:ext>
                </a:extLst>
              </a:tr>
            </a:tbl>
          </a:graphicData>
        </a:graphic>
      </p:graphicFrame>
      <p:sp>
        <p:nvSpPr>
          <p:cNvPr id="9" name="TextBox 8"/>
          <p:cNvSpPr txBox="1"/>
          <p:nvPr/>
        </p:nvSpPr>
        <p:spPr>
          <a:xfrm rot="16200000">
            <a:off x="-458208" y="3345700"/>
            <a:ext cx="2843786" cy="523220"/>
          </a:xfrm>
          <a:prstGeom prst="rect">
            <a:avLst/>
          </a:prstGeom>
          <a:noFill/>
        </p:spPr>
        <p:txBody>
          <a:bodyPr wrap="square" rtlCol="0">
            <a:spAutoFit/>
          </a:bodyPr>
          <a:lstStyle/>
          <a:p>
            <a:pPr algn="l" rtl="0"/>
            <a:r>
              <a:rPr lang="es-us" sz="2800" b="1" i="0" u="none" baseline="0">
                <a:solidFill>
                  <a:srgbClr val="FF0000"/>
                </a:solidFill>
              </a:rPr>
              <a:t>Autoevaluación</a:t>
            </a:r>
            <a:endParaRPr lang="es-us" sz="2800" b="1" dirty="0">
              <a:solidFill>
                <a:srgbClr val="FF0000"/>
              </a:solidFill>
            </a:endParaRPr>
          </a:p>
        </p:txBody>
      </p:sp>
    </p:spTree>
    <p:extLst>
      <p:ext uri="{BB962C8B-B14F-4D97-AF65-F5344CB8AC3E}">
        <p14:creationId xmlns:p14="http://schemas.microsoft.com/office/powerpoint/2010/main" val="274217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720626" y="2578777"/>
            <a:ext cx="4040188" cy="639762"/>
          </a:xfrm>
        </p:spPr>
        <p:txBody>
          <a:bodyPr>
            <a:normAutofit/>
          </a:bodyPr>
          <a:lstStyle/>
          <a:p>
            <a:pPr algn="l" rtl="0">
              <a:spcBef>
                <a:spcPts val="0"/>
              </a:spcBef>
              <a:spcAft>
                <a:spcPts val="1200"/>
              </a:spcAft>
              <a:buClr>
                <a:srgbClr val="FF0000"/>
              </a:buClr>
            </a:pPr>
            <a:r>
              <a:rPr lang="es-us" sz="2800" b="1" i="0" u="none" baseline="0" dirty="0">
                <a:solidFill>
                  <a:srgbClr val="FF0000"/>
                </a:solidFill>
              </a:rPr>
              <a:t>Actividades</a:t>
            </a:r>
            <a:endParaRPr lang="es-us" sz="2500" dirty="0"/>
          </a:p>
        </p:txBody>
      </p:sp>
      <p:sp>
        <p:nvSpPr>
          <p:cNvPr id="11" name="Content Placeholder 10"/>
          <p:cNvSpPr>
            <a:spLocks noGrp="1"/>
          </p:cNvSpPr>
          <p:nvPr>
            <p:ph sz="half" idx="2"/>
          </p:nvPr>
        </p:nvSpPr>
        <p:spPr>
          <a:xfrm>
            <a:off x="4720626" y="3412067"/>
            <a:ext cx="3966174" cy="2739496"/>
          </a:xfrm>
        </p:spPr>
        <p:txBody>
          <a:bodyPr>
            <a:normAutofit/>
          </a:bodyPr>
          <a:lstStyle/>
          <a:p>
            <a:pPr lvl="0" algn="l" rtl="0">
              <a:spcBef>
                <a:spcPts val="0"/>
              </a:spcBef>
              <a:spcAft>
                <a:spcPts val="1200"/>
              </a:spcAft>
              <a:buClr>
                <a:srgbClr val="FF0000"/>
              </a:buClr>
            </a:pPr>
            <a:r>
              <a:rPr lang="es-us" b="0" i="0" u="none" baseline="0" dirty="0"/>
              <a:t>Analizar si los personajes utilizaron las habilidades de liderazgo en seguridad.</a:t>
            </a:r>
          </a:p>
          <a:p>
            <a:pPr algn="l" rtl="0">
              <a:spcBef>
                <a:spcPts val="0"/>
              </a:spcBef>
              <a:spcAft>
                <a:spcPts val="1200"/>
              </a:spcAft>
              <a:buClr>
                <a:srgbClr val="FF0000"/>
              </a:buClr>
            </a:pPr>
            <a:r>
              <a:rPr lang="es-us" b="0" i="0" u="none" baseline="0" dirty="0"/>
              <a:t>Analizar qué se podría haber hecho mejor. </a:t>
            </a:r>
          </a:p>
          <a:p>
            <a:endParaRPr lang="es-us" dirty="0"/>
          </a:p>
        </p:txBody>
      </p:sp>
      <p:sp>
        <p:nvSpPr>
          <p:cNvPr id="12" name="Text Placeholder 11"/>
          <p:cNvSpPr>
            <a:spLocks noGrp="1"/>
          </p:cNvSpPr>
          <p:nvPr>
            <p:ph type="body" sz="quarter" idx="3"/>
          </p:nvPr>
        </p:nvSpPr>
        <p:spPr>
          <a:xfrm>
            <a:off x="1761283" y="2578777"/>
            <a:ext cx="4041775" cy="639762"/>
          </a:xfrm>
        </p:spPr>
        <p:txBody>
          <a:bodyPr>
            <a:normAutofit/>
          </a:bodyPr>
          <a:lstStyle/>
          <a:p>
            <a:pPr algn="l" rtl="0"/>
            <a:r>
              <a:rPr lang="es-us" sz="2800" b="1" i="0" u="none" baseline="0" dirty="0">
                <a:solidFill>
                  <a:srgbClr val="FF0000"/>
                </a:solidFill>
              </a:rPr>
              <a:t>Estructura</a:t>
            </a:r>
            <a:endParaRPr lang="es-us" sz="2800" dirty="0">
              <a:solidFill>
                <a:srgbClr val="FF0000"/>
              </a:solidFill>
            </a:endParaRPr>
          </a:p>
        </p:txBody>
      </p:sp>
      <p:sp>
        <p:nvSpPr>
          <p:cNvPr id="13" name="Content Placeholder 12"/>
          <p:cNvSpPr>
            <a:spLocks noGrp="1"/>
          </p:cNvSpPr>
          <p:nvPr>
            <p:ph sz="quarter" idx="4"/>
          </p:nvPr>
        </p:nvSpPr>
        <p:spPr>
          <a:xfrm>
            <a:off x="1761283" y="3386667"/>
            <a:ext cx="4041775" cy="2739496"/>
          </a:xfrm>
        </p:spPr>
        <p:txBody>
          <a:bodyPr>
            <a:normAutofit/>
          </a:bodyPr>
          <a:lstStyle/>
          <a:p>
            <a:pPr marL="342900" lvl="1" indent="-342900" algn="l" rtl="0">
              <a:spcBef>
                <a:spcPts val="600"/>
              </a:spcBef>
              <a:buClr>
                <a:srgbClr val="FF0000"/>
              </a:buClr>
              <a:buFont typeface="Arial" panose="020B0604020202020204" pitchFamily="34" charset="0"/>
              <a:buChar char="•"/>
            </a:pPr>
            <a:r>
              <a:rPr lang="es-us" sz="2400" b="0" i="0" u="none" baseline="0" dirty="0"/>
              <a:t>Situación</a:t>
            </a:r>
          </a:p>
          <a:p>
            <a:pPr marL="342900" lvl="1" indent="-342900" algn="l" rtl="0">
              <a:spcBef>
                <a:spcPts val="600"/>
              </a:spcBef>
              <a:buClr>
                <a:srgbClr val="FF0000"/>
              </a:buClr>
              <a:buFont typeface="Arial" panose="020B0604020202020204" pitchFamily="34" charset="0"/>
              <a:buChar char="•"/>
            </a:pPr>
            <a:r>
              <a:rPr lang="es-us" sz="2400" b="0" i="0" u="none" baseline="0" dirty="0"/>
              <a:t>Resultado A</a:t>
            </a:r>
          </a:p>
          <a:p>
            <a:pPr marL="342900" lvl="1" indent="-342900" algn="l" rtl="0">
              <a:spcBef>
                <a:spcPts val="600"/>
              </a:spcBef>
              <a:buClr>
                <a:srgbClr val="FF0000"/>
              </a:buClr>
              <a:buFont typeface="Arial" panose="020B0604020202020204" pitchFamily="34" charset="0"/>
              <a:buChar char="•"/>
            </a:pPr>
            <a:r>
              <a:rPr lang="es-us" sz="2400" b="0" i="0" u="none" baseline="0" dirty="0"/>
              <a:t>Resultado B</a:t>
            </a:r>
            <a:endParaRPr lang="es-us" sz="2400" dirty="0"/>
          </a:p>
        </p:txBody>
      </p:sp>
      <p:sp>
        <p:nvSpPr>
          <p:cNvPr id="9" name="Title 3"/>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rPr>
              <a:t>Escenarios</a:t>
            </a:r>
            <a:endParaRPr lang="es-us" sz="3500" b="1" dirty="0">
              <a:solidFill>
                <a:srgbClr val="FF0000"/>
              </a:solidFill>
            </a:endParaRPr>
          </a:p>
        </p:txBody>
      </p:sp>
    </p:spTree>
    <p:extLst>
      <p:ext uri="{BB962C8B-B14F-4D97-AF65-F5344CB8AC3E}">
        <p14:creationId xmlns:p14="http://schemas.microsoft.com/office/powerpoint/2010/main" val="429282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877471" y="1894689"/>
            <a:ext cx="7861580" cy="2316289"/>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766014" y="1865649"/>
            <a:ext cx="7908734" cy="218371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extLst>
              <p:ext uri="{D42A27DB-BD31-4B8C-83A1-F6EECF244321}">
                <p14:modId xmlns:p14="http://schemas.microsoft.com/office/powerpoint/2010/main" val="1484593389"/>
              </p:ext>
            </p:extLst>
          </p:nvPr>
        </p:nvGraphicFramePr>
        <p:xfrm>
          <a:off x="2501716" y="2133505"/>
          <a:ext cx="5920116" cy="1706880"/>
        </p:xfrm>
        <a:graphic>
          <a:graphicData uri="http://schemas.openxmlformats.org/drawingml/2006/table">
            <a:tbl>
              <a:tblPr firstRow="1" bandRow="1">
                <a:tableStyleId>{5C22544A-7EE6-4342-B048-85BDC9FD1C3A}</a:tableStyleId>
              </a:tblPr>
              <a:tblGrid>
                <a:gridCol w="1126079">
                  <a:extLst>
                    <a:ext uri="{9D8B030D-6E8A-4147-A177-3AD203B41FA5}">
                      <a16:colId xmlns:a16="http://schemas.microsoft.com/office/drawing/2014/main" val="20000"/>
                    </a:ext>
                  </a:extLst>
                </a:gridCol>
                <a:gridCol w="4794037">
                  <a:extLst>
                    <a:ext uri="{9D8B030D-6E8A-4147-A177-3AD203B41FA5}">
                      <a16:colId xmlns:a16="http://schemas.microsoft.com/office/drawing/2014/main" val="20001"/>
                    </a:ext>
                  </a:extLst>
                </a:gridCol>
              </a:tblGrid>
              <a:tr h="377989">
                <a:tc>
                  <a:txBody>
                    <a:bodyPr/>
                    <a:lstStyle/>
                    <a:p>
                      <a:pPr algn="ctr" rtl="0"/>
                      <a:r>
                        <a:rPr lang="es-us" sz="2000" b="1" i="0" u="none" baseline="0"/>
                        <a:t>Quién</a:t>
                      </a:r>
                      <a:endParaRPr lang="es-us" sz="2000" dirty="0"/>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600" b="1" i="0" u="none" baseline="0"/>
                        <a:t>Tomás</a:t>
                      </a:r>
                      <a:endParaRPr lang="es-us" sz="1600" b="1" dirty="0"/>
                    </a:p>
                    <a:p>
                      <a:pPr algn="l" rtl="0"/>
                      <a:r>
                        <a:rPr lang="es-us" sz="1600" b="1" i="0" u="none" baseline="0"/>
                        <a:t>Steve</a:t>
                      </a:r>
                    </a:p>
                    <a:p>
                      <a:pPr algn="l" rtl="0"/>
                      <a:r>
                        <a:rPr lang="es-us" sz="1600" b="1" i="0" u="none" baseline="0"/>
                        <a:t>Felix</a:t>
                      </a:r>
                    </a:p>
                    <a:p>
                      <a:pPr algn="l" rtl="0"/>
                      <a:r>
                        <a:rPr lang="es-us" sz="1600" b="1" i="0" u="none" baseline="0"/>
                        <a:t>Trevor</a:t>
                      </a:r>
                    </a:p>
                    <a:p>
                      <a:pPr algn="l" rtl="0"/>
                      <a:r>
                        <a:rPr lang="es-us" sz="1600" b="1" i="0" u="none" baseline="0"/>
                        <a:t>Ellen</a:t>
                      </a:r>
                    </a:p>
                  </a:txBody>
                  <a:tcPr>
                    <a:solidFill>
                      <a:schemeClr val="bg1"/>
                    </a:solidFill>
                  </a:tcPr>
                </a:tc>
                <a:tc>
                  <a:txBody>
                    <a:bodyPr/>
                    <a:lstStyle/>
                    <a:p>
                      <a:pPr algn="l" rtl="0"/>
                      <a:r>
                        <a:rPr lang="es-us" sz="1600" b="0" i="0" u="none" kern="1200" baseline="0" dirty="0">
                          <a:solidFill>
                            <a:schemeClr val="tx1"/>
                          </a:solidFill>
                          <a:latin typeface="+mn-lt"/>
                          <a:ea typeface="+mn-ea"/>
                          <a:cs typeface="+mn-cs"/>
                        </a:rPr>
                        <a:t>Aprendiz de </a:t>
                      </a:r>
                      <a:r>
                        <a:rPr lang="es-us" sz="1600" b="0" i="1" u="none" kern="1200" baseline="0" dirty="0">
                          <a:solidFill>
                            <a:schemeClr val="tx1"/>
                          </a:solidFill>
                          <a:latin typeface="+mn-lt"/>
                          <a:ea typeface="+mn-ea"/>
                          <a:cs typeface="+mn-cs"/>
                        </a:rPr>
                        <a:t>Derby </a:t>
                      </a:r>
                      <a:r>
                        <a:rPr lang="es-us" sz="1600" b="0" i="1" u="none" kern="1200" baseline="0" dirty="0" err="1">
                          <a:solidFill>
                            <a:schemeClr val="tx1"/>
                          </a:solidFill>
                          <a:latin typeface="+mn-lt"/>
                          <a:ea typeface="+mn-ea"/>
                          <a:cs typeface="+mn-cs"/>
                        </a:rPr>
                        <a:t>Drywall</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Supervisor de </a:t>
                      </a:r>
                      <a:r>
                        <a:rPr lang="es-us" sz="1600" b="0" i="1" u="none" kern="1200" baseline="0" dirty="0">
                          <a:solidFill>
                            <a:schemeClr val="tx1"/>
                          </a:solidFill>
                          <a:latin typeface="+mn-lt"/>
                          <a:ea typeface="+mn-ea"/>
                          <a:cs typeface="+mn-cs"/>
                        </a:rPr>
                        <a:t>Derby </a:t>
                      </a:r>
                      <a:r>
                        <a:rPr lang="es-us" sz="1600" b="0" i="1" u="none" kern="1200" baseline="0" dirty="0" err="1">
                          <a:solidFill>
                            <a:schemeClr val="tx1"/>
                          </a:solidFill>
                          <a:latin typeface="+mn-lt"/>
                          <a:ea typeface="+mn-ea"/>
                          <a:cs typeface="+mn-cs"/>
                        </a:rPr>
                        <a:t>Drywall</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Capataz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Aprendiz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p>
                      <a:pPr algn="l" rtl="0"/>
                      <a:r>
                        <a:rPr lang="es-us" sz="1600" b="0" i="0" u="none" kern="1200" baseline="0" dirty="0">
                          <a:solidFill>
                            <a:schemeClr val="tx1"/>
                          </a:solidFill>
                          <a:latin typeface="+mn-lt"/>
                          <a:ea typeface="+mn-ea"/>
                          <a:cs typeface="+mn-cs"/>
                        </a:rPr>
                        <a:t>Carpintero experimentado de </a:t>
                      </a:r>
                      <a:r>
                        <a:rPr lang="es-us" sz="1600" b="0" i="1" u="none" kern="1200" baseline="0" dirty="0" err="1">
                          <a:solidFill>
                            <a:schemeClr val="tx1"/>
                          </a:solidFill>
                          <a:latin typeface="+mn-lt"/>
                          <a:ea typeface="+mn-ea"/>
                          <a:cs typeface="+mn-cs"/>
                        </a:rPr>
                        <a:t>Haglin</a:t>
                      </a:r>
                      <a:r>
                        <a:rPr lang="es-us" sz="1600" b="0" i="1" u="none" kern="1200" baseline="0" dirty="0">
                          <a:solidFill>
                            <a:schemeClr val="tx1"/>
                          </a:solidFill>
                          <a:latin typeface="+mn-lt"/>
                          <a:ea typeface="+mn-ea"/>
                          <a:cs typeface="+mn-cs"/>
                        </a:rPr>
                        <a:t> </a:t>
                      </a:r>
                      <a:r>
                        <a:rPr lang="es-us" sz="1600" b="0" i="1" u="none" kern="1200" baseline="0" dirty="0" err="1">
                          <a:solidFill>
                            <a:schemeClr val="tx1"/>
                          </a:solidFill>
                          <a:latin typeface="+mn-lt"/>
                          <a:ea typeface="+mn-ea"/>
                          <a:cs typeface="+mn-cs"/>
                        </a:rPr>
                        <a:t>Homebuilding</a:t>
                      </a:r>
                      <a:endParaRPr lang="es-us" sz="1600" b="0" i="1" u="none" kern="1200" baseline="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3" name="Rounded Rectangle 42"/>
          <p:cNvSpPr/>
          <p:nvPr/>
        </p:nvSpPr>
        <p:spPr>
          <a:xfrm>
            <a:off x="81574" y="1430434"/>
            <a:ext cx="2516642" cy="240898"/>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pic>
        <p:nvPicPr>
          <p:cNvPr id="2" name="Picture 1"/>
          <p:cNvPicPr>
            <a:picLocks noChangeAspect="1"/>
          </p:cNvPicPr>
          <p:nvPr/>
        </p:nvPicPr>
        <p:blipFill>
          <a:blip r:embed="rId3"/>
          <a:stretch>
            <a:fillRect/>
          </a:stretch>
        </p:blipFill>
        <p:spPr>
          <a:xfrm>
            <a:off x="947116" y="2133506"/>
            <a:ext cx="1490297" cy="1706880"/>
          </a:xfrm>
          <a:prstGeom prst="rect">
            <a:avLst/>
          </a:prstGeom>
        </p:spPr>
      </p:pic>
      <p:grpSp>
        <p:nvGrpSpPr>
          <p:cNvPr id="11" name="Group 10"/>
          <p:cNvGrpSpPr/>
          <p:nvPr/>
        </p:nvGrpSpPr>
        <p:grpSpPr>
          <a:xfrm>
            <a:off x="2598216" y="4576924"/>
            <a:ext cx="1499746" cy="1726483"/>
            <a:chOff x="2598216" y="4576924"/>
            <a:chExt cx="1499746" cy="1726483"/>
          </a:xfrm>
        </p:grpSpPr>
        <p:pic>
          <p:nvPicPr>
            <p:cNvPr id="12" name="Picture 11">
              <a:hlinkClick r:id="" action="ppaction://noaction"/>
            </p:cNvPr>
            <p:cNvPicPr>
              <a:picLocks noChangeAspect="1"/>
            </p:cNvPicPr>
            <p:nvPr/>
          </p:nvPicPr>
          <p:blipFill rotWithShape="1">
            <a:blip r:embed="rId4"/>
            <a:srcRect b="24539"/>
            <a:stretch/>
          </p:blipFill>
          <p:spPr>
            <a:xfrm>
              <a:off x="2598216" y="4576924"/>
              <a:ext cx="1499746" cy="1357151"/>
            </a:xfrm>
            <a:prstGeom prst="rect">
              <a:avLst/>
            </a:prstGeom>
          </p:spPr>
        </p:pic>
        <p:sp>
          <p:nvSpPr>
            <p:cNvPr id="13" name="TextBox 12"/>
            <p:cNvSpPr txBox="1"/>
            <p:nvPr/>
          </p:nvSpPr>
          <p:spPr>
            <a:xfrm>
              <a:off x="3097988" y="5934075"/>
              <a:ext cx="553357" cy="369332"/>
            </a:xfrm>
            <a:prstGeom prst="rect">
              <a:avLst/>
            </a:prstGeom>
            <a:noFill/>
          </p:spPr>
          <p:txBody>
            <a:bodyPr wrap="none" rtlCol="0">
              <a:spAutoFit/>
            </a:bodyPr>
            <a:lstStyle/>
            <a:p>
              <a:r>
                <a:rPr lang="en-US" dirty="0">
                  <a:solidFill>
                    <a:srgbClr val="FF0000"/>
                  </a:solidFill>
                </a:rPr>
                <a:t>VER</a:t>
              </a:r>
            </a:p>
          </p:txBody>
        </p:sp>
      </p:grpSp>
      <p:grpSp>
        <p:nvGrpSpPr>
          <p:cNvPr id="14" name="Group 13"/>
          <p:cNvGrpSpPr/>
          <p:nvPr/>
        </p:nvGrpSpPr>
        <p:grpSpPr>
          <a:xfrm>
            <a:off x="5046039" y="4576924"/>
            <a:ext cx="1499746" cy="1726483"/>
            <a:chOff x="5046039" y="4576924"/>
            <a:chExt cx="1499746" cy="1726483"/>
          </a:xfrm>
        </p:grpSpPr>
        <p:pic>
          <p:nvPicPr>
            <p:cNvPr id="15" name="Picture 14">
              <a:hlinkClick r:id="" action="ppaction://noaction"/>
            </p:cNvPr>
            <p:cNvPicPr>
              <a:picLocks noChangeAspect="1"/>
            </p:cNvPicPr>
            <p:nvPr/>
          </p:nvPicPr>
          <p:blipFill rotWithShape="1">
            <a:blip r:embed="rId5"/>
            <a:srcRect b="24539"/>
            <a:stretch/>
          </p:blipFill>
          <p:spPr>
            <a:xfrm>
              <a:off x="5046039" y="4576924"/>
              <a:ext cx="1499746" cy="1357151"/>
            </a:xfrm>
            <a:prstGeom prst="rect">
              <a:avLst/>
            </a:prstGeom>
          </p:spPr>
        </p:pic>
        <p:sp>
          <p:nvSpPr>
            <p:cNvPr id="16" name="TextBox 15"/>
            <p:cNvSpPr txBox="1"/>
            <p:nvPr/>
          </p:nvSpPr>
          <p:spPr>
            <a:xfrm>
              <a:off x="5545811" y="5934075"/>
              <a:ext cx="631904" cy="369332"/>
            </a:xfrm>
            <a:prstGeom prst="rect">
              <a:avLst/>
            </a:prstGeom>
            <a:noFill/>
          </p:spPr>
          <p:txBody>
            <a:bodyPr wrap="none" rtlCol="0">
              <a:spAutoFit/>
            </a:bodyPr>
            <a:lstStyle/>
            <a:p>
              <a:r>
                <a:rPr lang="en-US" dirty="0">
                  <a:solidFill>
                    <a:srgbClr val="FF0000"/>
                  </a:solidFill>
                </a:rPr>
                <a:t>LEER</a:t>
              </a:r>
            </a:p>
          </p:txBody>
        </p:sp>
      </p:grpSp>
    </p:spTree>
    <p:extLst>
      <p:ext uri="{BB962C8B-B14F-4D97-AF65-F5344CB8AC3E}">
        <p14:creationId xmlns:p14="http://schemas.microsoft.com/office/powerpoint/2010/main" val="211979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720330" cy="260545"/>
            <a:chOff x="131827" y="1945885"/>
            <a:chExt cx="2720330" cy="260545"/>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23505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pic>
        <p:nvPicPr>
          <p:cNvPr id="8" name="dPk_mi84uXw"/>
          <p:cNvPicPr>
            <a:picLocks noRot="1" noChangeAspect="1"/>
          </p:cNvPicPr>
          <p:nvPr>
            <a:videoFile r:link="rId1"/>
          </p:nvPr>
        </p:nvPicPr>
        <p:blipFill>
          <a:blip r:embed="rId5"/>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31677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912" y="1431961"/>
            <a:ext cx="2784498" cy="260545"/>
            <a:chOff x="131827" y="1945885"/>
            <a:chExt cx="2784498" cy="260545"/>
          </a:xfrm>
        </p:grpSpPr>
        <p:grpSp>
          <p:nvGrpSpPr>
            <p:cNvPr id="27" name="Group 8"/>
            <p:cNvGrpSpPr/>
            <p:nvPr/>
          </p:nvGrpSpPr>
          <p:grpSpPr>
            <a:xfrm>
              <a:off x="131827" y="1945885"/>
              <a:ext cx="275595" cy="260545"/>
              <a:chOff x="1227110" y="1752600"/>
              <a:chExt cx="1473834" cy="1319744"/>
            </a:xfrm>
          </p:grpSpPr>
          <p:sp>
            <p:nvSpPr>
              <p:cNvPr id="29" name="Rounded Rectangle 2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0" name="Picture 29"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8" name="Rounded Rectangle 27"/>
            <p:cNvSpPr/>
            <p:nvPr/>
          </p:nvSpPr>
          <p:spPr>
            <a:xfrm>
              <a:off x="501580" y="1946001"/>
              <a:ext cx="2414745" cy="260429"/>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grpSp>
        <p:nvGrpSpPr>
          <p:cNvPr id="13" name="Group 12"/>
          <p:cNvGrpSpPr/>
          <p:nvPr/>
        </p:nvGrpSpPr>
        <p:grpSpPr>
          <a:xfrm>
            <a:off x="756707" y="1675059"/>
            <a:ext cx="7666386" cy="1034153"/>
            <a:chOff x="1041189" y="1989252"/>
            <a:chExt cx="7666386" cy="1034153"/>
          </a:xfrm>
        </p:grpSpPr>
        <p:sp>
          <p:nvSpPr>
            <p:cNvPr id="14" name="Rounded Rectangle 1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17"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sp>
        <p:nvSpPr>
          <p:cNvPr id="19" name="Rectangle 18"/>
          <p:cNvSpPr/>
          <p:nvPr/>
        </p:nvSpPr>
        <p:spPr>
          <a:xfrm>
            <a:off x="914400" y="3200400"/>
            <a:ext cx="7305675"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que Trevor le plantee su preocupación sobre la barandilla a su capataz?</a:t>
            </a:r>
          </a:p>
          <a:p>
            <a:pPr marL="457200" lvl="0" indent="-457200" algn="l" rtl="0">
              <a:spcAft>
                <a:spcPts val="600"/>
              </a:spcAft>
              <a:buFont typeface="+mj-lt"/>
              <a:buAutoNum type="arabicPeriod"/>
            </a:pPr>
            <a:r>
              <a:rPr lang="es-us" sz="2500" b="0" i="0" u="none" baseline="0" dirty="0"/>
              <a:t>¿Qué creen que hará Felix?   </a:t>
            </a:r>
          </a:p>
        </p:txBody>
      </p:sp>
    </p:spTree>
    <p:extLst>
      <p:ext uri="{BB962C8B-B14F-4D97-AF65-F5344CB8AC3E}">
        <p14:creationId xmlns:p14="http://schemas.microsoft.com/office/powerpoint/2010/main" val="21485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8912" y="1431961"/>
            <a:ext cx="2736372" cy="260545"/>
            <a:chOff x="131827" y="1945885"/>
            <a:chExt cx="2736372" cy="260545"/>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2366618"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pic>
        <p:nvPicPr>
          <p:cNvPr id="8" name="T8j6ssqmvS8"/>
          <p:cNvPicPr>
            <a:picLocks noRot="1" noChangeAspect="1"/>
          </p:cNvPicPr>
          <p:nvPr>
            <a:videoFile r:link="rId1"/>
          </p:nvPr>
        </p:nvPicPr>
        <p:blipFill>
          <a:blip r:embed="rId5"/>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412927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912" y="1431961"/>
            <a:ext cx="2752414" cy="260545"/>
            <a:chOff x="131827" y="1945885"/>
            <a:chExt cx="2752414" cy="260545"/>
          </a:xfrm>
        </p:grpSpPr>
        <p:grpSp>
          <p:nvGrpSpPr>
            <p:cNvPr id="13"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4" name="Picture 23"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238266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grpSp>
        <p:nvGrpSpPr>
          <p:cNvPr id="29" name="Group 28"/>
          <p:cNvGrpSpPr/>
          <p:nvPr/>
        </p:nvGrpSpPr>
        <p:grpSpPr>
          <a:xfrm>
            <a:off x="756707" y="1675059"/>
            <a:ext cx="7666386" cy="1034153"/>
            <a:chOff x="1041189" y="1989252"/>
            <a:chExt cx="7666386" cy="1034153"/>
          </a:xfrm>
        </p:grpSpPr>
        <p:sp>
          <p:nvSpPr>
            <p:cNvPr id="30" name="Rounded Rectangle 2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1"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sp>
        <p:nvSpPr>
          <p:cNvPr id="32" name="Rectangle 31"/>
          <p:cNvSpPr/>
          <p:nvPr/>
        </p:nvSpPr>
        <p:spPr>
          <a:xfrm>
            <a:off x="914401" y="3200400"/>
            <a:ext cx="7315200" cy="216982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dirty="0"/>
              <a:t>¿Qué opinan de la forma en que Felix manejó esta situación? </a:t>
            </a:r>
          </a:p>
          <a:p>
            <a:pPr marL="457200" lvl="0" indent="-457200" algn="l" rtl="0">
              <a:spcAft>
                <a:spcPts val="1200"/>
              </a:spcAft>
              <a:buFont typeface="+mj-lt"/>
              <a:buAutoNum type="arabicPeriod"/>
            </a:pPr>
            <a:r>
              <a:rPr lang="es-us" sz="2500" b="0" i="0" u="none" baseline="0" dirty="0"/>
              <a:t>¿Cómo su estilo de comunicación podría afectar la probabilidad de que Trevor se sienta cómodo al plantear problemas de seguridad en el futuro?</a:t>
            </a:r>
          </a:p>
        </p:txBody>
      </p:sp>
      <p:grpSp>
        <p:nvGrpSpPr>
          <p:cNvPr id="33" name="Group 32"/>
          <p:cNvGrpSpPr/>
          <p:nvPr/>
        </p:nvGrpSpPr>
        <p:grpSpPr>
          <a:xfrm>
            <a:off x="38912" y="1431961"/>
            <a:ext cx="2926230" cy="260545"/>
            <a:chOff x="131827" y="1945885"/>
            <a:chExt cx="2926230" cy="260545"/>
          </a:xfrm>
        </p:grpSpPr>
        <p:grpSp>
          <p:nvGrpSpPr>
            <p:cNvPr id="34" name="Group 8"/>
            <p:cNvGrpSpPr/>
            <p:nvPr/>
          </p:nvGrpSpPr>
          <p:grpSpPr>
            <a:xfrm>
              <a:off x="131827" y="1945885"/>
              <a:ext cx="275595" cy="260545"/>
              <a:chOff x="1227110" y="1752600"/>
              <a:chExt cx="1473834" cy="1319744"/>
            </a:xfrm>
          </p:grpSpPr>
          <p:sp>
            <p:nvSpPr>
              <p:cNvPr id="36" name="Rounded Rectangle 3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37" name="Picture 3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35" name="Rounded Rectangle 34"/>
            <p:cNvSpPr/>
            <p:nvPr/>
          </p:nvSpPr>
          <p:spPr>
            <a:xfrm>
              <a:off x="501581" y="1946001"/>
              <a:ext cx="2556476"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1. Descarrilamiento del trabajo</a:t>
              </a:r>
            </a:p>
          </p:txBody>
        </p:sp>
      </p:grpSp>
    </p:spTree>
    <p:extLst>
      <p:ext uri="{BB962C8B-B14F-4D97-AF65-F5344CB8AC3E}">
        <p14:creationId xmlns:p14="http://schemas.microsoft.com/office/powerpoint/2010/main" val="157058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8912" y="1431961"/>
            <a:ext cx="2752414" cy="260545"/>
            <a:chOff x="131827" y="1945885"/>
            <a:chExt cx="2752414" cy="260545"/>
          </a:xfrm>
        </p:grpSpPr>
        <p:grpSp>
          <p:nvGrpSpPr>
            <p:cNvPr id="15" name="Group 8"/>
            <p:cNvGrpSpPr/>
            <p:nvPr/>
          </p:nvGrpSpPr>
          <p:grpSpPr>
            <a:xfrm>
              <a:off x="131827" y="1945885"/>
              <a:ext cx="275595" cy="260545"/>
              <a:chOff x="1227110" y="1752600"/>
              <a:chExt cx="1473834" cy="1319744"/>
            </a:xfrm>
          </p:grpSpPr>
          <p:sp>
            <p:nvSpPr>
              <p:cNvPr id="17" name="Rounded Rectangle 16"/>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8" name="Picture 17"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6" name="Rounded Rectangle 15"/>
            <p:cNvSpPr/>
            <p:nvPr/>
          </p:nvSpPr>
          <p:spPr>
            <a:xfrm>
              <a:off x="501581" y="1946001"/>
              <a:ext cx="2382660"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pic>
        <p:nvPicPr>
          <p:cNvPr id="10" name="tVJY5GI6sZU"/>
          <p:cNvPicPr>
            <a:picLocks noRot="1" noChangeAspect="1"/>
          </p:cNvPicPr>
          <p:nvPr>
            <a:videoFile r:link="rId1"/>
          </p:nvPr>
        </p:nvPicPr>
        <p:blipFill>
          <a:blip r:embed="rId5"/>
          <a:stretch>
            <a:fillRect/>
          </a:stretch>
        </p:blipFill>
        <p:spPr>
          <a:xfrm>
            <a:off x="176709" y="1885192"/>
            <a:ext cx="8128000" cy="4572000"/>
          </a:xfrm>
          <a:prstGeom prst="rect">
            <a:avLst/>
          </a:prstGeom>
        </p:spPr>
      </p:pic>
    </p:spTree>
    <p:extLst>
      <p:ext uri="{BB962C8B-B14F-4D97-AF65-F5344CB8AC3E}">
        <p14:creationId xmlns:p14="http://schemas.microsoft.com/office/powerpoint/2010/main" val="10650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912" y="1431961"/>
            <a:ext cx="2832624" cy="260545"/>
            <a:chOff x="131827" y="1945885"/>
            <a:chExt cx="2832624" cy="260545"/>
          </a:xfrm>
        </p:grpSpPr>
        <p:grpSp>
          <p:nvGrpSpPr>
            <p:cNvPr id="12" name="Group 8"/>
            <p:cNvGrpSpPr/>
            <p:nvPr/>
          </p:nvGrpSpPr>
          <p:grpSpPr>
            <a:xfrm>
              <a:off x="131827" y="1945885"/>
              <a:ext cx="275595" cy="260545"/>
              <a:chOff x="1227110" y="1752600"/>
              <a:chExt cx="1473834" cy="1319744"/>
            </a:xfrm>
          </p:grpSpPr>
          <p:sp>
            <p:nvSpPr>
              <p:cNvPr id="22" name="Rounded Rectangle 21"/>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3" name="Picture 2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1" name="Rounded Rectangle 20"/>
            <p:cNvSpPr/>
            <p:nvPr/>
          </p:nvSpPr>
          <p:spPr>
            <a:xfrm>
              <a:off x="501580" y="1946001"/>
              <a:ext cx="2462871" cy="242982"/>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endParaRPr lang="es-us" sz="1400" b="1" dirty="0">
                <a:solidFill>
                  <a:schemeClr val="bg2">
                    <a:lumMod val="10000"/>
                  </a:schemeClr>
                </a:solidFill>
              </a:endParaRPr>
            </a:p>
          </p:txBody>
        </p:sp>
      </p:grpSp>
      <p:sp>
        <p:nvSpPr>
          <p:cNvPr id="10" name="Rectangle 9"/>
          <p:cNvSpPr/>
          <p:nvPr/>
        </p:nvSpPr>
        <p:spPr>
          <a:xfrm>
            <a:off x="914400" y="3195763"/>
            <a:ext cx="7334250" cy="1785104"/>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dirty="0"/>
              <a:t>¿Cuál de las habilidades de liderazgo demostró </a:t>
            </a:r>
            <a:r>
              <a:rPr lang="es-us" sz="2500" b="0" i="0" u="none" baseline="0" dirty="0" err="1"/>
              <a:t>Felix</a:t>
            </a:r>
            <a:r>
              <a:rPr lang="es-us" sz="2500" b="0" i="0" u="none" baseline="0" dirty="0"/>
              <a:t> esta vez?</a:t>
            </a:r>
          </a:p>
          <a:p>
            <a:pPr marL="457200" indent="-457200" algn="l" rtl="0">
              <a:spcAft>
                <a:spcPts val="1200"/>
              </a:spcAft>
              <a:buFont typeface="+mj-lt"/>
              <a:buAutoNum type="arabicPeriod"/>
            </a:pPr>
            <a:r>
              <a:rPr lang="es-us" sz="2500" b="0" i="0" u="none" baseline="0" dirty="0"/>
              <a:t>Describa en qué se diferenció este final del primero y cuál podría ser el impacto en la cuadrilla.</a:t>
            </a:r>
          </a:p>
        </p:txBody>
      </p:sp>
      <p:grpSp>
        <p:nvGrpSpPr>
          <p:cNvPr id="16" name="Group 15"/>
          <p:cNvGrpSpPr/>
          <p:nvPr/>
        </p:nvGrpSpPr>
        <p:grpSpPr>
          <a:xfrm>
            <a:off x="756707" y="1675059"/>
            <a:ext cx="7666386" cy="1034153"/>
            <a:chOff x="1041189" y="1989252"/>
            <a:chExt cx="7666386" cy="1034153"/>
          </a:xfrm>
        </p:grpSpPr>
        <p:sp>
          <p:nvSpPr>
            <p:cNvPr id="17" name="Rounded Rectangle 16"/>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endParaRPr lang="es-us" sz="3500" b="1" i="0" u="none" baseline="0" dirty="0">
                <a:solidFill>
                  <a:srgbClr val="FF0000"/>
                </a:solidFill>
              </a:endParaRPr>
            </a:p>
          </p:txBody>
        </p:sp>
        <p:pic>
          <p:nvPicPr>
            <p:cNvPr id="18" name="Picture 2"/>
            <p:cNvPicPr>
              <a:picLocks noChangeAspect="1" noChangeArrowheads="1"/>
            </p:cNvPicPr>
            <p:nvPr/>
          </p:nvPicPr>
          <p:blipFill>
            <a:blip r:embed="rId4"/>
            <a:srcRect l="11940"/>
            <a:stretch>
              <a:fillRect/>
            </a:stretch>
          </p:blipFill>
          <p:spPr bwMode="auto">
            <a:xfrm>
              <a:off x="7745291"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27506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057"/>
            <a:ext cx="8229600" cy="1143000"/>
          </a:xfrm>
        </p:spPr>
        <p:txBody>
          <a:bodyPr>
            <a:normAutofit/>
          </a:bodyPr>
          <a:lstStyle/>
          <a:p>
            <a:pPr rtl="0"/>
            <a:r>
              <a:rPr lang="es-us" sz="3500" b="0" i="0" u="none" baseline="0">
                <a:solidFill>
                  <a:schemeClr val="bg1"/>
                </a:solidFill>
              </a:rPr>
              <a:t>Sesión 2</a:t>
            </a:r>
            <a:endParaRPr lang="es-us" sz="3500" dirty="0">
              <a:solidFill>
                <a:schemeClr val="bg1"/>
              </a:solidFill>
            </a:endParaRPr>
          </a:p>
        </p:txBody>
      </p:sp>
      <p:sp>
        <p:nvSpPr>
          <p:cNvPr id="3" name="Content Placeholder 2"/>
          <p:cNvSpPr>
            <a:spLocks noGrp="1"/>
          </p:cNvSpPr>
          <p:nvPr>
            <p:ph idx="4294967295"/>
          </p:nvPr>
        </p:nvSpPr>
        <p:spPr>
          <a:xfrm>
            <a:off x="457200" y="3614057"/>
            <a:ext cx="8229600" cy="2512106"/>
          </a:xfrm>
        </p:spPr>
        <p:txBody>
          <a:bodyPr>
            <a:normAutofit fontScale="92500" lnSpcReduction="20000"/>
          </a:bodyPr>
          <a:lstStyle/>
          <a:p>
            <a:pPr algn="l" rtl="0"/>
            <a:r>
              <a:rPr lang="es-us" b="0" i="0" u="none" baseline="0">
                <a:solidFill>
                  <a:schemeClr val="bg1"/>
                </a:solidFill>
              </a:rPr>
              <a:t>Repaso y debate sobre:</a:t>
            </a:r>
          </a:p>
          <a:p>
            <a:pPr lvl="1" algn="l" rtl="0"/>
            <a:r>
              <a:rPr lang="es-us" b="0" i="0" u="none" baseline="0">
                <a:solidFill>
                  <a:schemeClr val="bg1"/>
                </a:solidFill>
              </a:rPr>
              <a:t>definición de liderazgo en seguridad</a:t>
            </a:r>
          </a:p>
          <a:p>
            <a:pPr lvl="1" algn="l" rtl="0"/>
            <a:r>
              <a:rPr lang="es-us" b="0" i="0" u="none" baseline="0">
                <a:solidFill>
                  <a:schemeClr val="bg1"/>
                </a:solidFill>
              </a:rPr>
              <a:t>habilidades de liderazgo</a:t>
            </a:r>
          </a:p>
          <a:p>
            <a:pPr lvl="1" algn="l" rtl="0"/>
            <a:r>
              <a:rPr lang="es-us" b="0" i="0" u="none" baseline="0">
                <a:solidFill>
                  <a:schemeClr val="bg1"/>
                </a:solidFill>
              </a:rPr>
              <a:t>autoevaluación</a:t>
            </a:r>
            <a:endParaRPr lang="es-us" dirty="0">
              <a:solidFill>
                <a:schemeClr val="bg1"/>
              </a:solidFill>
            </a:endParaRPr>
          </a:p>
          <a:p>
            <a:pPr algn="l" rtl="0"/>
            <a:r>
              <a:rPr lang="es-us" b="0" i="0" u="none" baseline="0">
                <a:solidFill>
                  <a:schemeClr val="bg1"/>
                </a:solidFill>
              </a:rPr>
              <a:t> Escenario de </a:t>
            </a:r>
            <a:r>
              <a:rPr lang="es-us" b="0" i="1" u="none" baseline="0">
                <a:solidFill>
                  <a:schemeClr val="bg1"/>
                </a:solidFill>
              </a:rPr>
              <a:t>"Descarrilamiento del trabajo"</a:t>
            </a:r>
            <a:r>
              <a:rPr lang="es-us" b="0" i="0" u="none" baseline="0">
                <a:solidFill>
                  <a:schemeClr val="bg1"/>
                </a:solidFill>
              </a:rPr>
              <a:t> con debate</a:t>
            </a:r>
            <a:endParaRPr lang="es-us" sz="2500" dirty="0">
              <a:solidFill>
                <a:schemeClr val="bg1"/>
              </a:solidFill>
            </a:endParaRPr>
          </a:p>
        </p:txBody>
      </p:sp>
    </p:spTree>
    <p:extLst>
      <p:ext uri="{BB962C8B-B14F-4D97-AF65-F5344CB8AC3E}">
        <p14:creationId xmlns:p14="http://schemas.microsoft.com/office/powerpoint/2010/main" val="74055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gn="l" rtl="0">
              <a:lnSpc>
                <a:spcPct val="107000"/>
              </a:lnSpc>
              <a:spcAft>
                <a:spcPts val="800"/>
              </a:spcAft>
            </a:pPr>
            <a:r>
              <a:rPr lang="es-us" sz="900" b="0" i="0" u="none" baseline="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for Construction Research and Training, CPWR) (N.º U60OH009762) del Instituto Nacional de Seguridad y Salud Ocupacional (National Institute for Occupational Safety and Health, NIOSH). El FSL4Res se basa en la </a:t>
            </a:r>
            <a:r>
              <a:rPr lang="es-us" sz="900" b="0" i="0" u="sng" baseline="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effectLst>
                  <a:outerShdw blurRad="38100" dist="38100" dir="2700000" algn="tl">
                    <a:srgbClr val="000000">
                      <a:alpha val="43137"/>
                    </a:srgbClr>
                  </a:outerShdw>
                </a:effectLst>
              </a:rPr>
              <a:t>Ya terminaron la sesión 2</a:t>
            </a:r>
            <a:endParaRPr lang="es-us" sz="3500" b="1" dirty="0">
              <a:solidFill>
                <a:srgbClr val="FF0000"/>
              </a:solidFill>
              <a:effectLst>
                <a:outerShdw blurRad="38100" dist="38100" dir="2700000" algn="tl">
                  <a:srgbClr val="000000">
                    <a:alpha val="43137"/>
                  </a:srgbClr>
                </a:outerShdw>
              </a:effectLst>
            </a:endParaRP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202557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044" y="1433057"/>
            <a:ext cx="2728240" cy="279348"/>
            <a:chOff x="141352" y="1459269"/>
            <a:chExt cx="2728240" cy="279348"/>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2368012" cy="279348"/>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p>
          </p:txBody>
        </p:sp>
      </p:grpSp>
      <p:sp>
        <p:nvSpPr>
          <p:cNvPr id="18" name="Rectangle 17"/>
          <p:cNvSpPr/>
          <p:nvPr/>
        </p:nvSpPr>
        <p:spPr>
          <a:xfrm>
            <a:off x="407271" y="2671893"/>
            <a:ext cx="8346061" cy="2862322"/>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La cuadrilla de Derby </a:t>
            </a:r>
            <a:r>
              <a:rPr lang="es-us" sz="2500" b="0" i="0" u="none" baseline="0" dirty="0" err="1"/>
              <a:t>Drywall</a:t>
            </a:r>
            <a:r>
              <a:rPr lang="es-us" sz="2500" b="0" i="0" u="none" baseline="0" dirty="0"/>
              <a:t> está tratando de terminar de encintar el panel de yeso en una casa residencial de dos pisos. Para terminar su tarea, el aprendiz, Tomas, retira la barandilla y no la vuelve a colocar al final del día.</a:t>
            </a:r>
          </a:p>
          <a:p>
            <a:pPr marL="342900" indent="-342900" algn="l" rtl="0">
              <a:spcAft>
                <a:spcPts val="600"/>
              </a:spcAft>
              <a:buFont typeface="Arial" charset="0"/>
              <a:buChar char="•"/>
            </a:pPr>
            <a:r>
              <a:rPr lang="es-us" sz="2500" b="0" i="0" u="none" baseline="0" dirty="0"/>
              <a:t>La cuadrilla de carpintería de </a:t>
            </a:r>
            <a:r>
              <a:rPr lang="es-us" sz="2500" b="0" i="0" u="none" baseline="0" dirty="0" err="1"/>
              <a:t>Haglin</a:t>
            </a:r>
            <a:r>
              <a:rPr lang="es-us" sz="2500" b="0" i="0" u="none" baseline="0" dirty="0"/>
              <a:t> </a:t>
            </a:r>
            <a:r>
              <a:rPr lang="es-us" sz="2500" b="0" i="0" u="none" baseline="0" dirty="0" err="1"/>
              <a:t>Homebuilding</a:t>
            </a:r>
            <a:r>
              <a:rPr lang="es-us" sz="2500" b="0" i="0" u="none" baseline="0" dirty="0"/>
              <a:t> nota que falta la barandilla y un aprendiz alerta a su capataz sobre el riesgo de caída.</a:t>
            </a:r>
          </a:p>
        </p:txBody>
      </p:sp>
      <p:sp>
        <p:nvSpPr>
          <p:cNvPr id="19"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spTree>
    <p:extLst>
      <p:ext uri="{BB962C8B-B14F-4D97-AF65-F5344CB8AC3E}">
        <p14:creationId xmlns:p14="http://schemas.microsoft.com/office/powerpoint/2010/main" val="1431607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044" y="1433057"/>
            <a:ext cx="2824493" cy="269954"/>
            <a:chOff x="141352" y="1459269"/>
            <a:chExt cx="2824493" cy="269954"/>
          </a:xfrm>
        </p:grpSpPr>
        <p:sp>
          <p:nvSpPr>
            <p:cNvPr id="14" name="Rounded Rectangle 13"/>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7" name="Group 49"/>
            <p:cNvGrpSpPr/>
            <p:nvPr/>
          </p:nvGrpSpPr>
          <p:grpSpPr>
            <a:xfrm>
              <a:off x="224715" y="1516377"/>
              <a:ext cx="101031" cy="146644"/>
              <a:chOff x="1524000" y="2971799"/>
              <a:chExt cx="838200" cy="1066800"/>
            </a:xfrm>
          </p:grpSpPr>
          <p:sp>
            <p:nvSpPr>
              <p:cNvPr id="20" name="Rectangle 1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1" name="Straight Connector 2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01580" y="1459269"/>
              <a:ext cx="2464265"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p>
          </p:txBody>
        </p:sp>
      </p:grpSp>
      <p:sp>
        <p:nvSpPr>
          <p:cNvPr id="18" name="Rectangle 17"/>
          <p:cNvSpPr/>
          <p:nvPr/>
        </p:nvSpPr>
        <p:spPr>
          <a:xfrm>
            <a:off x="914400" y="3200400"/>
            <a:ext cx="7552772"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opinan de que Trevor le plantee su preocupación sobre la barandilla a su capataz?</a:t>
            </a:r>
          </a:p>
          <a:p>
            <a:pPr marL="457200" lvl="0" indent="-457200" algn="l" rtl="0">
              <a:spcAft>
                <a:spcPts val="600"/>
              </a:spcAft>
              <a:buFont typeface="+mj-lt"/>
              <a:buAutoNum type="arabicPeriod"/>
            </a:pPr>
            <a:r>
              <a:rPr lang="es-us" sz="2500" b="0" i="0" u="none" baseline="0" dirty="0"/>
              <a:t>¿Qué creen que hará </a:t>
            </a:r>
            <a:r>
              <a:rPr lang="es-us" sz="2500" b="0" i="0" u="none" baseline="0" dirty="0" err="1"/>
              <a:t>Felix</a:t>
            </a:r>
            <a:r>
              <a:rPr lang="es-us" sz="2500" b="0" i="0" u="none" baseline="0" dirty="0"/>
              <a:t>?   </a:t>
            </a:r>
          </a:p>
        </p:txBody>
      </p:sp>
      <p:grpSp>
        <p:nvGrpSpPr>
          <p:cNvPr id="27" name="Group 26"/>
          <p:cNvGrpSpPr/>
          <p:nvPr/>
        </p:nvGrpSpPr>
        <p:grpSpPr>
          <a:xfrm>
            <a:off x="756707" y="1675059"/>
            <a:ext cx="7666386" cy="1034153"/>
            <a:chOff x="1041189" y="1989252"/>
            <a:chExt cx="7666386" cy="1034153"/>
          </a:xfrm>
        </p:grpSpPr>
        <p:sp>
          <p:nvSpPr>
            <p:cNvPr id="28" name="Rounded Rectangle 2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9"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40066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7044" y="1433057"/>
            <a:ext cx="2728240" cy="258964"/>
            <a:chOff x="141352" y="1459269"/>
            <a:chExt cx="2728240" cy="258964"/>
          </a:xfrm>
        </p:grpSpPr>
        <p:sp>
          <p:nvSpPr>
            <p:cNvPr id="39" name="Rounded Rectangle 38"/>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0" name="Group 49"/>
            <p:cNvGrpSpPr/>
            <p:nvPr/>
          </p:nvGrpSpPr>
          <p:grpSpPr>
            <a:xfrm>
              <a:off x="224715" y="1516377"/>
              <a:ext cx="101031" cy="146644"/>
              <a:chOff x="1524000" y="2971799"/>
              <a:chExt cx="838200" cy="1066800"/>
            </a:xfrm>
          </p:grpSpPr>
          <p:sp>
            <p:nvSpPr>
              <p:cNvPr id="44" name="Rectangle 4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45" name="Straight Connector 4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Rounded Rectangle 40"/>
            <p:cNvSpPr/>
            <p:nvPr/>
          </p:nvSpPr>
          <p:spPr>
            <a:xfrm>
              <a:off x="501580" y="1459269"/>
              <a:ext cx="2368012" cy="253980"/>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p>
          </p:txBody>
        </p:sp>
      </p:grpSp>
      <p:sp>
        <p:nvSpPr>
          <p:cNvPr id="16" name="Rectangle 15"/>
          <p:cNvSpPr/>
          <p:nvPr/>
        </p:nvSpPr>
        <p:spPr>
          <a:xfrm>
            <a:off x="408666" y="2676455"/>
            <a:ext cx="8344666" cy="2477601"/>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Felix agradece a Trevor por informarle y le dice: “Ocúpate de eso.” Trevor no está seguro de si debería volver a colocar la barandilla, ya que Felix no se lo dijo, pero decide que es mejor prevenir que lamentar.</a:t>
            </a:r>
          </a:p>
          <a:p>
            <a:pPr marL="342900" indent="-342900" algn="l" rtl="0">
              <a:spcAft>
                <a:spcPts val="600"/>
              </a:spcAft>
              <a:buFont typeface="Arial" charset="0"/>
              <a:buChar char="•"/>
            </a:pPr>
            <a:r>
              <a:rPr lang="es-us" sz="2500" b="0" i="0" u="none" baseline="0" dirty="0"/>
              <a:t>Más tarde, </a:t>
            </a:r>
            <a:r>
              <a:rPr lang="es-us" sz="2500" b="0" i="0" u="none" baseline="0" dirty="0" err="1"/>
              <a:t>Felix</a:t>
            </a:r>
            <a:r>
              <a:rPr lang="es-us" sz="2500" b="0" i="0" u="none" baseline="0" dirty="0"/>
              <a:t> se da cuenta de que la barandilla está levantada, pero no le dice nada a la cuadrilla.</a:t>
            </a:r>
          </a:p>
        </p:txBody>
      </p:sp>
      <p:sp>
        <p:nvSpPr>
          <p:cNvPr id="17"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A: puntos clave</a:t>
            </a:r>
            <a:endParaRPr lang="en-US" sz="3500" dirty="0"/>
          </a:p>
        </p:txBody>
      </p:sp>
    </p:spTree>
    <p:extLst>
      <p:ext uri="{BB962C8B-B14F-4D97-AF65-F5344CB8AC3E}">
        <p14:creationId xmlns:p14="http://schemas.microsoft.com/office/powerpoint/2010/main" val="70858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47044" y="1433057"/>
            <a:ext cx="2744282" cy="269954"/>
            <a:chOff x="141352" y="1459269"/>
            <a:chExt cx="2744282"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9" name="Group 49"/>
            <p:cNvGrpSpPr/>
            <p:nvPr/>
          </p:nvGrpSpPr>
          <p:grpSpPr>
            <a:xfrm>
              <a:off x="224715" y="1516377"/>
              <a:ext cx="101031" cy="146644"/>
              <a:chOff x="1524000" y="2971799"/>
              <a:chExt cx="838200" cy="1066800"/>
            </a:xfrm>
          </p:grpSpPr>
          <p:sp>
            <p:nvSpPr>
              <p:cNvPr id="21" name="Rectangle 20"/>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5" name="Straight Connector 2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501580" y="1459269"/>
              <a:ext cx="238405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p>
          </p:txBody>
        </p:sp>
      </p:grpSp>
      <p:sp>
        <p:nvSpPr>
          <p:cNvPr id="22" name="Rectangle 21"/>
          <p:cNvSpPr/>
          <p:nvPr/>
        </p:nvSpPr>
        <p:spPr>
          <a:xfrm>
            <a:off x="914400" y="3200400"/>
            <a:ext cx="7748603" cy="2169825"/>
          </a:xfrm>
          <a:prstGeom prst="rect">
            <a:avLst/>
          </a:prstGeom>
        </p:spPr>
        <p:txBody>
          <a:bodyPr wrap="square">
            <a:spAutoFit/>
          </a:bodyPr>
          <a:lstStyle/>
          <a:p>
            <a:pPr marL="342900" lvl="0" indent="-342900" algn="l" rtl="0">
              <a:spcAft>
                <a:spcPts val="1200"/>
              </a:spcAft>
              <a:buFont typeface="+mj-lt"/>
              <a:buAutoNum type="arabicPeriod"/>
            </a:pPr>
            <a:r>
              <a:rPr lang="es-us" sz="2500" b="0" i="0" u="none" baseline="0"/>
              <a:t>¿Qué opinan de la forma en que Felix manejó esta situación? </a:t>
            </a:r>
          </a:p>
          <a:p>
            <a:pPr marL="342900" lvl="0" indent="-342900" algn="l" rtl="0">
              <a:spcAft>
                <a:spcPts val="1200"/>
              </a:spcAft>
              <a:buFont typeface="+mj-lt"/>
              <a:buAutoNum type="arabicPeriod"/>
            </a:pPr>
            <a:r>
              <a:rPr lang="es-us" sz="2500" b="0" i="0" u="none" baseline="0"/>
              <a:t>¿Cómo su estilo de comunicación podría afectar la probabilidad de que Trevor se sienta cómodo al plantear problemas de seguridad en el futuro?</a:t>
            </a:r>
          </a:p>
        </p:txBody>
      </p:sp>
      <p:grpSp>
        <p:nvGrpSpPr>
          <p:cNvPr id="23" name="Group 22"/>
          <p:cNvGrpSpPr/>
          <p:nvPr/>
        </p:nvGrpSpPr>
        <p:grpSpPr>
          <a:xfrm>
            <a:off x="756707" y="1675059"/>
            <a:ext cx="7666386" cy="1034153"/>
            <a:chOff x="1041189" y="1989252"/>
            <a:chExt cx="7666386" cy="1034153"/>
          </a:xfrm>
        </p:grpSpPr>
        <p:sp>
          <p:nvSpPr>
            <p:cNvPr id="24" name="Rounded Rectangle 2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31"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13461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044" y="1433057"/>
            <a:ext cx="2840535" cy="269954"/>
            <a:chOff x="141352" y="1459269"/>
            <a:chExt cx="2029949" cy="269954"/>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5" name="Group 49"/>
            <p:cNvGrpSpPr/>
            <p:nvPr/>
          </p:nvGrpSpPr>
          <p:grpSpPr>
            <a:xfrm>
              <a:off x="224715" y="1516377"/>
              <a:ext cx="101031" cy="146644"/>
              <a:chOff x="1524000" y="2971799"/>
              <a:chExt cx="838200" cy="1066800"/>
            </a:xfrm>
          </p:grpSpPr>
          <p:sp>
            <p:nvSpPr>
              <p:cNvPr id="27" name="Rectangle 2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8" name="Straight Connector 2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ounded Rectangle 25"/>
            <p:cNvSpPr/>
            <p:nvPr/>
          </p:nvSpPr>
          <p:spPr>
            <a:xfrm>
              <a:off x="501580" y="1459269"/>
              <a:ext cx="1669721"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a:solidFill>
                    <a:schemeClr val="bg2">
                      <a:lumMod val="10000"/>
                    </a:schemeClr>
                  </a:solidFill>
                </a:rPr>
                <a:t>Descarrilamiento del trabajo</a:t>
              </a:r>
            </a:p>
          </p:txBody>
        </p:sp>
      </p:grpSp>
      <p:sp>
        <p:nvSpPr>
          <p:cNvPr id="16" name="Rectangle 15"/>
          <p:cNvSpPr/>
          <p:nvPr/>
        </p:nvSpPr>
        <p:spPr>
          <a:xfrm>
            <a:off x="407272" y="2672208"/>
            <a:ext cx="8298050" cy="370870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200" b="0" i="0" u="none" baseline="0" dirty="0"/>
              <a:t>Felix se sorprende y pregunta si esto ha sucedido antes. Los trabajadores reconocen que esto es un patrón.</a:t>
            </a:r>
          </a:p>
          <a:p>
            <a:pPr marL="342900" indent="-342900" algn="l" rtl="0">
              <a:spcAft>
                <a:spcPts val="600"/>
              </a:spcAft>
              <a:buFont typeface="Arial" charset="0"/>
              <a:buChar char="•"/>
            </a:pPr>
            <a:r>
              <a:rPr lang="es-us" sz="2200" b="0" i="0" u="none" baseline="0" dirty="0"/>
              <a:t>Felix le recuerda a la cuadrilla la importancia de la seguridad contra caídas. Agradece a su equipo por prestar atención y expresarse, luego dice que va a hablar con el supervisor de paneles de yeso.</a:t>
            </a:r>
          </a:p>
          <a:p>
            <a:pPr marL="342900" indent="-342900" algn="l" rtl="0">
              <a:spcAft>
                <a:spcPts val="600"/>
              </a:spcAft>
              <a:buFont typeface="Arial" charset="0"/>
              <a:buChar char="•"/>
            </a:pPr>
            <a:r>
              <a:rPr lang="es-us" sz="2200" b="0" i="0" u="none" baseline="0" dirty="0"/>
              <a:t>Felix le cuenta a Steve, el supervisor de Derby </a:t>
            </a:r>
            <a:r>
              <a:rPr lang="es-us" sz="2200" b="0" i="0" u="none" baseline="0" dirty="0" err="1"/>
              <a:t>Drywall</a:t>
            </a:r>
            <a:r>
              <a:rPr lang="es-us" sz="2200" b="0" i="0" u="none" baseline="0" dirty="0"/>
              <a:t>, que se retiró la barandilla. Steve se pone a la defensiva, pero admite que están siendo presionados para moverse rápidamente. </a:t>
            </a:r>
          </a:p>
          <a:p>
            <a:pPr marL="342900" indent="-342900" algn="l" rtl="0">
              <a:spcAft>
                <a:spcPts val="600"/>
              </a:spcAft>
              <a:buFont typeface="Arial" charset="0"/>
              <a:buChar char="•"/>
            </a:pPr>
            <a:r>
              <a:rPr lang="es-us" sz="2200" b="0" i="0" u="none" baseline="0" dirty="0"/>
              <a:t>Steve y </a:t>
            </a:r>
            <a:r>
              <a:rPr lang="es-us" sz="2200" b="0" i="0" u="none" baseline="0" dirty="0" err="1"/>
              <a:t>Felix</a:t>
            </a:r>
            <a:r>
              <a:rPr lang="es-us" sz="2200" b="0" i="0" u="none" baseline="0" dirty="0"/>
              <a:t> trabajan juntos para desarrollar un proceso nuevo para garantizar que las barandillas estén en su lugar en todo momento.</a:t>
            </a:r>
          </a:p>
        </p:txBody>
      </p:sp>
      <p:sp>
        <p:nvSpPr>
          <p:cNvPr id="17"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B: puntos clave</a:t>
            </a:r>
            <a:endParaRPr lang="en-US" sz="3500" dirty="0"/>
          </a:p>
        </p:txBody>
      </p:sp>
    </p:spTree>
    <p:extLst>
      <p:ext uri="{BB962C8B-B14F-4D97-AF65-F5344CB8AC3E}">
        <p14:creationId xmlns:p14="http://schemas.microsoft.com/office/powerpoint/2010/main" val="5782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044" y="1433057"/>
            <a:ext cx="2776367" cy="269954"/>
            <a:chOff x="141352" y="1459269"/>
            <a:chExt cx="2776367" cy="269954"/>
          </a:xfrm>
        </p:grpSpPr>
        <p:sp>
          <p:nvSpPr>
            <p:cNvPr id="16" name="Rounded Rectangle 1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7" name="Group 49"/>
            <p:cNvGrpSpPr/>
            <p:nvPr/>
          </p:nvGrpSpPr>
          <p:grpSpPr>
            <a:xfrm>
              <a:off x="224715" y="1516377"/>
              <a:ext cx="101031" cy="146644"/>
              <a:chOff x="1524000" y="2971799"/>
              <a:chExt cx="838200" cy="1066800"/>
            </a:xfrm>
          </p:grpSpPr>
          <p:sp>
            <p:nvSpPr>
              <p:cNvPr id="19" name="Rectangle 1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0" name="Straight Connector 1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501580" y="1459269"/>
              <a:ext cx="2416139"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Descarrilamiento del trabajo</a:t>
              </a:r>
            </a:p>
          </p:txBody>
        </p:sp>
      </p:grpSp>
      <p:sp>
        <p:nvSpPr>
          <p:cNvPr id="30" name="Rectangle 29"/>
          <p:cNvSpPr/>
          <p:nvPr/>
        </p:nvSpPr>
        <p:spPr>
          <a:xfrm>
            <a:off x="914400" y="3195763"/>
            <a:ext cx="7831730" cy="1785104"/>
          </a:xfrm>
          <a:prstGeom prst="rect">
            <a:avLst/>
          </a:prstGeom>
        </p:spPr>
        <p:txBody>
          <a:bodyPr wrap="square">
            <a:spAutoFit/>
          </a:bodyPr>
          <a:lstStyle/>
          <a:p>
            <a:pPr marL="342900" indent="-342900" algn="l" rtl="0">
              <a:spcAft>
                <a:spcPts val="1200"/>
              </a:spcAft>
              <a:buFont typeface="+mj-lt"/>
              <a:buAutoNum type="arabicPeriod"/>
            </a:pPr>
            <a:r>
              <a:rPr lang="es-us" sz="2500" b="0" i="0" u="none" baseline="0" dirty="0"/>
              <a:t>¿Cuál de las habilidades de liderazgo demostró Felix esta vez?</a:t>
            </a:r>
          </a:p>
          <a:p>
            <a:pPr marL="342900" indent="-342900" algn="l" rtl="0">
              <a:spcAft>
                <a:spcPts val="1200"/>
              </a:spcAft>
              <a:buFont typeface="+mj-lt"/>
              <a:buAutoNum type="arabicPeriod"/>
            </a:pPr>
            <a:r>
              <a:rPr lang="es-us" sz="2500" b="0" i="0" u="none" baseline="0" dirty="0"/>
              <a:t>Describa en qué se diferenció este final del primero y cuál podría ser el impacto en la cuadrilla.</a:t>
            </a:r>
          </a:p>
        </p:txBody>
      </p:sp>
      <p:grpSp>
        <p:nvGrpSpPr>
          <p:cNvPr id="31" name="Group 30"/>
          <p:cNvGrpSpPr/>
          <p:nvPr/>
        </p:nvGrpSpPr>
        <p:grpSpPr>
          <a:xfrm>
            <a:off x="756707" y="1675059"/>
            <a:ext cx="7666386" cy="1034153"/>
            <a:chOff x="1041189" y="1989252"/>
            <a:chExt cx="7666386" cy="1034153"/>
          </a:xfrm>
        </p:grpSpPr>
        <p:sp>
          <p:nvSpPr>
            <p:cNvPr id="32" name="Rounded Rectangle 3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33" name="Picture 2"/>
            <p:cNvPicPr>
              <a:picLocks noChangeAspect="1" noChangeArrowheads="1"/>
            </p:cNvPicPr>
            <p:nvPr/>
          </p:nvPicPr>
          <p:blipFill>
            <a:blip r:embed="rId3"/>
            <a:srcRect l="11940"/>
            <a:stretch>
              <a:fillRect/>
            </a:stretch>
          </p:blipFill>
          <p:spPr bwMode="auto">
            <a:xfrm>
              <a:off x="7745291" y="1989252"/>
              <a:ext cx="962284" cy="853721"/>
            </a:xfrm>
            <a:prstGeom prst="rect">
              <a:avLst/>
            </a:prstGeom>
            <a:noFill/>
            <a:ln w="9525">
              <a:noFill/>
              <a:miter lim="800000"/>
              <a:headEnd/>
              <a:tailEnd/>
            </a:ln>
          </p:spPr>
        </p:pic>
      </p:grpSp>
    </p:spTree>
    <p:extLst>
      <p:ext uri="{BB962C8B-B14F-4D97-AF65-F5344CB8AC3E}">
        <p14:creationId xmlns:p14="http://schemas.microsoft.com/office/powerpoint/2010/main" val="350998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064232"/>
            <a:ext cx="9137084" cy="530338"/>
          </a:xfrm>
          <a:prstGeom prst="rect">
            <a:avLst/>
          </a:prstGeom>
        </p:spPr>
        <p:txBody>
          <a:bodyPr wrap="square">
            <a:spAutoFit/>
          </a:bodyPr>
          <a:lstStyle/>
          <a:p>
            <a:pPr algn="l" rtl="0">
              <a:lnSpc>
                <a:spcPct val="107000"/>
              </a:lnSpc>
              <a:spcAft>
                <a:spcPts val="800"/>
              </a:spcAft>
            </a:pP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Construction</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Research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and Training, CPWR) (N.º U60OH009762) del Instituto Nacional de Seguridad y Salud Ocupacional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National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Institute</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for</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Occupational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Safety and </a:t>
            </a:r>
            <a:r>
              <a:rPr lang="es-us" sz="900" b="0" i="0" u="none" baseline="0" dirty="0" err="1">
                <a:latin typeface="Calibri" panose="020F0502020204030204" pitchFamily="34" charset="0"/>
                <a:ea typeface="Calibri" panose="020F0502020204030204" pitchFamily="34" charset="0"/>
                <a:cs typeface="Times New Roman" panose="02020603050405020304" pitchFamily="18" charset="0"/>
              </a:rPr>
              <a:t>Health</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NIOSH). El FSL4Res se basa en la </a:t>
            </a:r>
            <a:r>
              <a:rPr lang="es-us" sz="900" b="0" i="0" u="sng" baseline="0"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dirty="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a:solidFill>
                  <a:srgbClr val="FF0000"/>
                </a:solidFill>
                <a:effectLst>
                  <a:outerShdw blurRad="38100" dist="38100" dir="2700000" algn="tl">
                    <a:srgbClr val="000000">
                      <a:alpha val="43137"/>
                    </a:srgbClr>
                  </a:outerShdw>
                </a:effectLst>
              </a:rPr>
              <a:t>Ya terminaron la sesión 2</a:t>
            </a:r>
            <a:endParaRPr lang="es-us" sz="3500" b="1" dirty="0">
              <a:solidFill>
                <a:srgbClr val="FF0000"/>
              </a:solidFill>
              <a:effectLst>
                <a:outerShdw blurRad="38100" dist="38100" dir="2700000" algn="tl">
                  <a:srgbClr val="000000">
                    <a:alpha val="43137"/>
                  </a:srgbClr>
                </a:outerShdw>
              </a:effectLst>
            </a:endParaRP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215128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El líder en seguridad se define como:</a:t>
            </a:r>
            <a:endParaRPr lang="es-us" sz="3500" b="1" dirty="0">
              <a:solidFill>
                <a:srgbClr val="FF0000"/>
              </a:solidFill>
            </a:endParaRPr>
          </a:p>
        </p:txBody>
      </p:sp>
      <p:sp>
        <p:nvSpPr>
          <p:cNvPr id="3" name="Content Placeholder 2"/>
          <p:cNvSpPr>
            <a:spLocks noGrp="1"/>
          </p:cNvSpPr>
          <p:nvPr>
            <p:ph idx="1"/>
          </p:nvPr>
        </p:nvSpPr>
        <p:spPr/>
        <p:txBody>
          <a:bodyPr>
            <a:normAutofit/>
          </a:bodyPr>
          <a:lstStyle/>
          <a:p>
            <a:pPr marL="0" indent="0" algn="l" rtl="0">
              <a:lnSpc>
                <a:spcPct val="114000"/>
              </a:lnSpc>
              <a:buNone/>
            </a:pPr>
            <a:r>
              <a:rPr lang="es-us" sz="2500" b="0" i="0" u="none" baseline="0"/>
              <a:t>Persona que tiene el </a:t>
            </a:r>
            <a:r>
              <a:rPr lang="es-us" sz="2500" b="1" i="0" u="sng" baseline="0"/>
              <a:t>coraje</a:t>
            </a:r>
            <a:r>
              <a:rPr lang="es-us" sz="2500" b="0" i="0" u="none" baseline="0"/>
              <a:t> de demostrar que valora la seguridad: trabaja y se comunica con los miembros del equipo para identificar y limitar situaciones riesgosas, incluso ante otras presiones laborales, como programación y costos. </a:t>
            </a:r>
            <a:endParaRPr lang="es-us" sz="2500" dirty="0"/>
          </a:p>
        </p:txBody>
      </p:sp>
    </p:spTree>
    <p:extLst>
      <p:ext uri="{BB962C8B-B14F-4D97-AF65-F5344CB8AC3E}">
        <p14:creationId xmlns:p14="http://schemas.microsoft.com/office/powerpoint/2010/main" val="25938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us" sz="3500" b="1" i="0" u="none" baseline="0" dirty="0">
                <a:solidFill>
                  <a:srgbClr val="FF0000"/>
                </a:solidFill>
              </a:rPr>
              <a:t>Habilidades</a:t>
            </a:r>
            <a:r>
              <a:rPr lang="es-us" sz="3500" b="0" i="0" u="none" baseline="0" dirty="0">
                <a:solidFill>
                  <a:srgbClr val="FF0000"/>
                </a:solidFill>
              </a:rPr>
              <a:t> </a:t>
            </a:r>
            <a:r>
              <a:rPr lang="es-us" sz="3500" b="1" i="0" u="none" baseline="0" dirty="0">
                <a:solidFill>
                  <a:srgbClr val="FF0000"/>
                </a:solidFill>
              </a:rPr>
              <a:t>de liderazgo en seguridad</a:t>
            </a:r>
            <a:endParaRPr lang="es-us" sz="3500" b="1" i="1" dirty="0">
              <a:solidFill>
                <a:srgbClr val="FF0000"/>
              </a:solidFill>
            </a:endParaRPr>
          </a:p>
        </p:txBody>
      </p:sp>
      <p:sp>
        <p:nvSpPr>
          <p:cNvPr id="10" name="Rectangle 9"/>
          <p:cNvSpPr/>
          <p:nvPr/>
        </p:nvSpPr>
        <p:spPr>
          <a:xfrm>
            <a:off x="695528" y="2544904"/>
            <a:ext cx="7752944" cy="4201150"/>
          </a:xfrm>
          <a:prstGeom prst="rect">
            <a:avLst/>
          </a:prstGeom>
          <a:ln>
            <a:solidFill>
              <a:schemeClr val="tx1"/>
            </a:solidFill>
          </a:ln>
        </p:spPr>
        <p:txBody>
          <a:bodyPr wrap="square">
            <a:spAutoFit/>
          </a:bodyPr>
          <a:lstStyle/>
          <a:p>
            <a:pPr algn="l" rtl="0">
              <a:spcAft>
                <a:spcPts val="1800"/>
              </a:spcAft>
            </a:pPr>
            <a:r>
              <a:rPr lang="es-us" sz="2400" b="0" i="0" u="none" baseline="0" dirty="0"/>
              <a:t>Liderar con el ejemplo.</a:t>
            </a:r>
          </a:p>
          <a:p>
            <a:pPr algn="l" rtl="0">
              <a:spcAft>
                <a:spcPts val="1800"/>
              </a:spcAft>
            </a:pPr>
            <a:r>
              <a:rPr lang="es-us" sz="2400" b="0" i="0" u="none" baseline="0" dirty="0"/>
              <a:t>Involucrar y empoderar a los miembros del equipo.</a:t>
            </a:r>
          </a:p>
          <a:p>
            <a:pPr algn="l" rtl="0">
              <a:spcAft>
                <a:spcPts val="1800"/>
              </a:spcAft>
            </a:pPr>
            <a:r>
              <a:rPr lang="es-us" sz="2400" b="0" i="0" u="none" baseline="0" dirty="0"/>
              <a:t>Escuchar activamente.</a:t>
            </a:r>
          </a:p>
          <a:p>
            <a:pPr algn="l" rtl="0">
              <a:spcAft>
                <a:spcPts val="1800"/>
              </a:spcAft>
            </a:pPr>
            <a:r>
              <a:rPr lang="es-us" sz="2400" b="0" i="0" u="none" baseline="0" dirty="0"/>
              <a:t>Practicar la comunicación de 3 vías.</a:t>
            </a:r>
            <a:endParaRPr lang="es-us" sz="2400" dirty="0"/>
          </a:p>
          <a:p>
            <a:pPr algn="l" rtl="0">
              <a:spcAft>
                <a:spcPts val="1800"/>
              </a:spcAft>
            </a:pPr>
            <a:r>
              <a:rPr lang="es-us" sz="2400" b="0" i="0" u="none" baseline="0" dirty="0"/>
              <a:t>Desarrollar a los miembros del equipo mediante enseñanza, asesoría y comentarios.</a:t>
            </a:r>
            <a:endParaRPr lang="es-us" sz="2400" dirty="0"/>
          </a:p>
          <a:p>
            <a:pPr algn="l" rtl="0">
              <a:spcAft>
                <a:spcPts val="1800"/>
              </a:spcAft>
            </a:pPr>
            <a:r>
              <a:rPr lang="es-us" sz="2400" b="0" i="0" u="none" baseline="0" dirty="0"/>
              <a:t>Dar reconocimiento a los miembros del equipo por un trabajo bien hecho.</a:t>
            </a:r>
          </a:p>
        </p:txBody>
      </p:sp>
    </p:spTree>
    <p:extLst>
      <p:ext uri="{BB962C8B-B14F-4D97-AF65-F5344CB8AC3E}">
        <p14:creationId xmlns:p14="http://schemas.microsoft.com/office/powerpoint/2010/main" val="31301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Establece expectativas de seguridad como un valor central.</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91440" algn="l"/>
              </a:tabLst>
            </a:pPr>
            <a:r>
              <a:rPr lang="es-us" dirty="0">
                <a:ea typeface="Times New Roman" panose="02020603050405020304" pitchFamily="18" charset="0"/>
                <a:cs typeface="Arial" panose="020B0604020202020204" pitchFamily="34" charset="0"/>
              </a:rPr>
              <a:t>Comparte la visión de seguridad con los miembros del equipo.</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91440" algn="l"/>
              </a:tabLst>
            </a:pPr>
            <a:r>
              <a:rPr lang="es-us" dirty="0">
                <a:ea typeface="Times New Roman" panose="02020603050405020304" pitchFamily="18" charset="0"/>
                <a:cs typeface="Arial" panose="020B0604020202020204" pitchFamily="34" charset="0"/>
              </a:rPr>
              <a:t>Demuestra una actitud positiva sobre la seguridad. </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91440" algn="l"/>
              </a:tabLst>
            </a:pPr>
            <a:r>
              <a:rPr lang="es-us" dirty="0">
                <a:ea typeface="Times New Roman" panose="02020603050405020304" pitchFamily="18" charset="0"/>
                <a:cs typeface="Arial" panose="020B0604020202020204" pitchFamily="34" charset="0"/>
              </a:rPr>
              <a:t>“Hace lo que dice.”</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91440" algn="l"/>
              </a:tabLst>
            </a:pPr>
            <a:r>
              <a:rPr lang="es-us" dirty="0">
                <a:ea typeface="Times New Roman" panose="02020603050405020304" pitchFamily="18" charset="0"/>
                <a:cs typeface="Arial" panose="020B0604020202020204" pitchFamily="34" charset="0"/>
              </a:rPr>
              <a:t>¡Lidera!</a:t>
            </a:r>
            <a:endParaRPr lang="es-us" dirty="0">
              <a:ea typeface="Times New Roman" panose="02020603050405020304" pitchFamily="18" charset="0"/>
              <a:cs typeface="Times New Roman" panose="02020603050405020304" pitchFamily="18" charset="0"/>
            </a:endParaRPr>
          </a:p>
        </p:txBody>
      </p:sp>
      <p:sp>
        <p:nvSpPr>
          <p:cNvPr id="6" name="Title 5"/>
          <p:cNvSpPr>
            <a:spLocks noGrp="1"/>
          </p:cNvSpPr>
          <p:nvPr>
            <p:ph type="title"/>
          </p:nvPr>
        </p:nvSpPr>
        <p:spPr/>
        <p:txBody>
          <a:bodyPr>
            <a:normAutofit/>
          </a:bodyPr>
          <a:lstStyle/>
          <a:p>
            <a:r>
              <a:rPr lang="es-us" b="1" dirty="0">
                <a:solidFill>
                  <a:srgbClr val="FF0000"/>
                </a:solidFill>
                <a:latin typeface="Calibri" panose="020F0502020204030204" pitchFamily="34" charset="0"/>
                <a:ea typeface="Times New Roman" panose="02020603050405020304" pitchFamily="18" charset="0"/>
                <a:cs typeface="Arial" panose="020B0604020202020204" pitchFamily="34" charset="0"/>
              </a:rPr>
              <a:t>Liderar con el ejemplo</a:t>
            </a:r>
            <a:endParaRPr lang="en-US" dirty="0"/>
          </a:p>
        </p:txBody>
      </p:sp>
    </p:spTree>
    <p:extLst>
      <p:ext uri="{BB962C8B-B14F-4D97-AF65-F5344CB8AC3E}">
        <p14:creationId xmlns:p14="http://schemas.microsoft.com/office/powerpoint/2010/main" val="209699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s-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Involucrar y empoderar a los miembros </a:t>
            </a:r>
            <a:br>
              <a:rPr lang="es-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es-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del equipo</a:t>
            </a:r>
            <a:endParaRPr lang="en-US" sz="3200" dirty="0"/>
          </a:p>
        </p:txBody>
      </p:sp>
      <p:sp>
        <p:nvSpPr>
          <p:cNvPr id="7" name="Content Placeholder 6"/>
          <p:cNvSpPr>
            <a:spLocks noGrp="1"/>
          </p:cNvSpPr>
          <p:nvPr>
            <p:ph idx="1"/>
          </p:nvPr>
        </p:nvSpPr>
        <p:spPr/>
        <p:txBody>
          <a:bodyPr>
            <a:noAutofit/>
          </a:bodyPr>
          <a:lstStyle/>
          <a:p>
            <a:pPr>
              <a:spcBef>
                <a:spcPts val="0"/>
              </a:spcBef>
              <a:spcAft>
                <a:spcPts val="1200"/>
              </a:spcAft>
              <a:buFont typeface="Calibri" panose="020F0502020204030204" pitchFamily="34" charset="0"/>
              <a:buChar char="•"/>
            </a:pPr>
            <a:r>
              <a:rPr lang="es-us" sz="2000" dirty="0"/>
              <a:t>Expliquen por qué la seguridad es fundamental para hacer el trabajo</a:t>
            </a:r>
          </a:p>
          <a:p>
            <a:pPr>
              <a:spcBef>
                <a:spcPts val="0"/>
              </a:spcBef>
              <a:spcAft>
                <a:spcPts val="1200"/>
              </a:spcAft>
              <a:buFont typeface="Calibri" panose="020F0502020204030204" pitchFamily="34" charset="0"/>
              <a:buChar char="•"/>
            </a:pPr>
            <a:r>
              <a:rPr lang="es-us" sz="2000" dirty="0"/>
              <a:t>Involucren a los miembros del equipo en la toma de decisiones de seguridad</a:t>
            </a:r>
          </a:p>
          <a:p>
            <a:pPr lvl="0">
              <a:spcBef>
                <a:spcPts val="0"/>
              </a:spcBef>
              <a:spcAft>
                <a:spcPts val="1200"/>
              </a:spcAft>
              <a:buFont typeface="Calibri" panose="020F0502020204030204" pitchFamily="34" charset="0"/>
              <a:buChar char="•"/>
            </a:pPr>
            <a:r>
              <a:rPr lang="es-us" sz="2000" dirty="0"/>
              <a:t>Realicen reuniones de seguridad en la mañana todos los días y recorridos conjuntos de la gerencia y los trabajadores a lo largo de la jornada laboral</a:t>
            </a:r>
          </a:p>
          <a:p>
            <a:pPr lvl="0">
              <a:spcBef>
                <a:spcPts val="0"/>
              </a:spcBef>
              <a:spcAft>
                <a:spcPts val="1200"/>
              </a:spcAft>
              <a:buFont typeface="Calibri" panose="020F0502020204030204" pitchFamily="34" charset="0"/>
              <a:buChar char="•"/>
            </a:pPr>
            <a:r>
              <a:rPr lang="es-us" sz="2000" dirty="0"/>
              <a:t>Empoderen a los miembros del equipo para:</a:t>
            </a:r>
          </a:p>
          <a:p>
            <a:pPr marL="800100" lvl="1" indent="-342900">
              <a:spcBef>
                <a:spcPts val="0"/>
              </a:spcBef>
              <a:spcAft>
                <a:spcPts val="1200"/>
              </a:spcAft>
              <a:buFont typeface="Calibri" panose="020F0502020204030204" pitchFamily="34" charset="0"/>
              <a:buChar char="•"/>
            </a:pPr>
            <a:r>
              <a:rPr lang="es-us" sz="1800" dirty="0"/>
              <a:t>informar de preocupaciones de seguridad, lesiones y conatos de accidentes</a:t>
            </a:r>
          </a:p>
          <a:p>
            <a:pPr marL="800100" lvl="1" indent="-342900">
              <a:spcBef>
                <a:spcPts val="0"/>
              </a:spcBef>
              <a:spcAft>
                <a:spcPts val="1200"/>
              </a:spcAft>
              <a:buFont typeface="Calibri" panose="020F0502020204030204" pitchFamily="34" charset="0"/>
              <a:buChar char="•"/>
            </a:pPr>
            <a:r>
              <a:rPr lang="es-us" sz="1800" dirty="0"/>
              <a:t>informar o corregir riesgos o situaciones inseguras</a:t>
            </a:r>
            <a:endParaRPr lang="es-us" sz="18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12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s-us" b="1" dirty="0">
                <a:solidFill>
                  <a:srgbClr val="FF0000"/>
                </a:solidFill>
                <a:latin typeface="Calibri" panose="020F0502020204030204" pitchFamily="34" charset="0"/>
                <a:ea typeface="Times New Roman" panose="02020603050405020304" pitchFamily="18" charset="0"/>
                <a:cs typeface="Arial" panose="020B0604020202020204" pitchFamily="34" charset="0"/>
              </a:rPr>
              <a:t>Escuchar activamente</a:t>
            </a:r>
            <a:endParaRPr lang="en-US" dirty="0"/>
          </a:p>
        </p:txBody>
      </p:sp>
      <p:sp>
        <p:nvSpPr>
          <p:cNvPr id="7" name="Content Placeholder 6"/>
          <p:cNvSpPr>
            <a:spLocks noGrp="1"/>
          </p:cNvSpPr>
          <p:nvPr>
            <p:ph idx="1"/>
          </p:nvPr>
        </p:nvSpPr>
        <p:spPr/>
        <p:txBody>
          <a:bodyPr>
            <a:normAutofit fontScale="92500"/>
          </a:bodyPr>
          <a:lstStyle/>
          <a:p>
            <a:pPr lvl="0">
              <a:spcBef>
                <a:spcPts val="0"/>
              </a:spcBef>
              <a:buFont typeface="Symbol" panose="05050102010706020507" pitchFamily="18" charset="2"/>
              <a:buChar char=""/>
            </a:pPr>
            <a:r>
              <a:rPr lang="es-us" dirty="0">
                <a:ea typeface="Times New Roman" panose="02020603050405020304" pitchFamily="18" charset="0"/>
                <a:cs typeface="Times New Roman" panose="02020603050405020304" pitchFamily="18" charset="0"/>
              </a:rPr>
              <a:t>Prestar toda su atención y tratar a los miembros de la cuadrilla con respeto cuando hablen.</a:t>
            </a:r>
          </a:p>
          <a:p>
            <a:pPr lvl="0">
              <a:spcBef>
                <a:spcPts val="0"/>
              </a:spcBef>
              <a:buFont typeface="Symbol" panose="05050102010706020507" pitchFamily="18" charset="2"/>
              <a:buChar char=""/>
            </a:pPr>
            <a:r>
              <a:rPr lang="es-us" dirty="0">
                <a:ea typeface="Times New Roman" panose="02020603050405020304" pitchFamily="18" charset="0"/>
                <a:cs typeface="Times New Roman" panose="02020603050405020304" pitchFamily="18" charset="0"/>
              </a:rPr>
              <a:t>Prestar atención a las señales no verbales, como el lenguaje corporal y el contacto visual.</a:t>
            </a:r>
          </a:p>
          <a:p>
            <a:pPr lvl="0">
              <a:spcBef>
                <a:spcPts val="0"/>
              </a:spcBef>
              <a:buFont typeface="Symbol" panose="05050102010706020507" pitchFamily="18" charset="2"/>
              <a:buChar char=""/>
            </a:pPr>
            <a:r>
              <a:rPr lang="es-us" dirty="0">
                <a:ea typeface="Times New Roman" panose="02020603050405020304" pitchFamily="18" charset="0"/>
                <a:cs typeface="Times New Roman" panose="02020603050405020304" pitchFamily="18" charset="0"/>
              </a:rPr>
              <a:t>Oír activamente para escuchar lo que se está diciendo en vez de pensar en una respuesta.</a:t>
            </a:r>
          </a:p>
          <a:p>
            <a:pPr lvl="0">
              <a:spcBef>
                <a:spcPts val="0"/>
              </a:spcBef>
              <a:buFont typeface="Symbol" panose="05050102010706020507" pitchFamily="18" charset="2"/>
              <a:buChar char=""/>
            </a:pPr>
            <a:r>
              <a:rPr lang="es-us" dirty="0">
                <a:ea typeface="Times New Roman" panose="02020603050405020304" pitchFamily="18" charset="0"/>
                <a:cs typeface="Times New Roman" panose="02020603050405020304" pitchFamily="18" charset="0"/>
              </a:rPr>
              <a:t>Hacer preguntas aclaratorias.</a:t>
            </a:r>
            <a:r>
              <a:rPr lang="es-us" dirty="0">
                <a:ea typeface="Times New Roman" panose="02020603050405020304" pitchFamily="18" charset="0"/>
                <a:cs typeface="Arial" panose="020B0604020202020204" pitchFamily="34" charset="0"/>
              </a:rPr>
              <a:t> </a:t>
            </a:r>
            <a:endParaRPr lang="es-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935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También se llama "proceso de repetición." </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Times New Roman" panose="02020603050405020304" pitchFamily="18" charset="0"/>
              </a:rPr>
              <a:t>Obtener la atención del oyente. </a:t>
            </a: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Times New Roman" panose="02020603050405020304" pitchFamily="18" charset="0"/>
              </a:rPr>
              <a:t>Ser directo y conciso.</a:t>
            </a: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Times New Roman" panose="02020603050405020304" pitchFamily="18" charset="0"/>
              </a:rPr>
              <a:t>Pedirle a su oyente que repita lo que escuchó y aclarar cualquier malentendido.</a:t>
            </a:r>
          </a:p>
        </p:txBody>
      </p:sp>
      <p:sp>
        <p:nvSpPr>
          <p:cNvPr id="6" name="Title 5"/>
          <p:cNvSpPr>
            <a:spLocks noGrp="1"/>
          </p:cNvSpPr>
          <p:nvPr>
            <p:ph type="title"/>
          </p:nvPr>
        </p:nvSpPr>
        <p:spPr/>
        <p:txBody>
          <a:bodyPr>
            <a:normAutofit/>
          </a:bodyPr>
          <a:lstStyle/>
          <a:p>
            <a:r>
              <a:rPr lang="es-us" b="1" dirty="0">
                <a:solidFill>
                  <a:srgbClr val="FF0000"/>
                </a:solidFill>
                <a:latin typeface="Calibri" panose="020F0502020204030204" pitchFamily="34" charset="0"/>
                <a:ea typeface="Times New Roman" panose="02020603050405020304" pitchFamily="18" charset="0"/>
                <a:cs typeface="Arial" panose="020B0604020202020204" pitchFamily="34" charset="0"/>
              </a:rPr>
              <a:t>Practicar la comunicación de 3 vías</a:t>
            </a:r>
            <a:endParaRPr lang="en-US" dirty="0"/>
          </a:p>
        </p:txBody>
      </p:sp>
    </p:spTree>
    <p:extLst>
      <p:ext uri="{BB962C8B-B14F-4D97-AF65-F5344CB8AC3E}">
        <p14:creationId xmlns:p14="http://schemas.microsoft.com/office/powerpoint/2010/main" val="349058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s-us" sz="3200" b="1" dirty="0">
                <a:solidFill>
                  <a:srgbClr val="FF0000"/>
                </a:solidFill>
                <a:latin typeface="Calibri" panose="020F0502020204030204" pitchFamily="34" charset="0"/>
                <a:ea typeface="Times New Roman" panose="02020603050405020304" pitchFamily="18" charset="0"/>
                <a:cs typeface="Arial" panose="020B0604020202020204" pitchFamily="34" charset="0"/>
              </a:rPr>
              <a:t>Desarrollar a los miembros del equipo mediante enseñanza, asesoría y comentarios</a:t>
            </a:r>
            <a:endParaRPr lang="en-US" sz="3200" dirty="0"/>
          </a:p>
        </p:txBody>
      </p:sp>
      <p:sp>
        <p:nvSpPr>
          <p:cNvPr id="7" name="Content Placeholder 6"/>
          <p:cNvSpPr>
            <a:spLocks noGrp="1"/>
          </p:cNvSpPr>
          <p:nvPr>
            <p:ph idx="1"/>
          </p:nvPr>
        </p:nvSpPr>
        <p:spPr/>
        <p:txBody>
          <a:bodyPr>
            <a:normAutofit fontScale="85000" lnSpcReduction="10000"/>
          </a:bodyPr>
          <a:lstStyle/>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Respetuosamente enseña y asesora a los trabajadores.</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Observa al aprendiz corregir la situación riesgosa o realizar la tarea para asegurarse de que se haga correctamente.  </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Se enfoca en las posibles consecuencias más que en el miembro del equipo. </a:t>
            </a:r>
            <a:endParaRPr lang="es-us" dirty="0">
              <a:ea typeface="Times New Roman" panose="02020603050405020304" pitchFamily="18" charset="0"/>
              <a:cs typeface="Times New Roman" panose="02020603050405020304" pitchFamily="18" charset="0"/>
            </a:endParaRPr>
          </a:p>
          <a:p>
            <a:pPr lvl="0">
              <a:spcBef>
                <a:spcPts val="0"/>
              </a:spcBef>
              <a:buFont typeface="Symbol" panose="05050102010706020507" pitchFamily="18" charset="2"/>
              <a:buChar char=""/>
              <a:tabLst>
                <a:tab pos="160020" algn="l"/>
              </a:tabLst>
            </a:pPr>
            <a:r>
              <a:rPr lang="es-us" dirty="0">
                <a:ea typeface="Times New Roman" panose="02020603050405020304" pitchFamily="18" charset="0"/>
                <a:cs typeface="Arial" panose="020B0604020202020204" pitchFamily="34" charset="0"/>
              </a:rPr>
              <a:t>Utiliza el principio FIST: </a:t>
            </a:r>
            <a:r>
              <a:rPr lang="es-us" dirty="0" err="1">
                <a:ea typeface="Times New Roman" panose="02020603050405020304" pitchFamily="18" charset="0"/>
                <a:cs typeface="Arial" panose="020B0604020202020204" pitchFamily="34" charset="0"/>
              </a:rPr>
              <a:t>Facts</a:t>
            </a:r>
            <a:r>
              <a:rPr lang="es-us" dirty="0">
                <a:ea typeface="Times New Roman" panose="02020603050405020304" pitchFamily="18" charset="0"/>
                <a:cs typeface="Arial" panose="020B0604020202020204" pitchFamily="34" charset="0"/>
              </a:rPr>
              <a:t>, </a:t>
            </a:r>
            <a:r>
              <a:rPr lang="es-us" dirty="0" err="1">
                <a:ea typeface="Times New Roman" panose="02020603050405020304" pitchFamily="18" charset="0"/>
                <a:cs typeface="Arial" panose="020B0604020202020204" pitchFamily="34" charset="0"/>
              </a:rPr>
              <a:t>Impact</a:t>
            </a:r>
            <a:r>
              <a:rPr lang="es-us" dirty="0">
                <a:ea typeface="Times New Roman" panose="02020603050405020304" pitchFamily="18" charset="0"/>
                <a:cs typeface="Arial" panose="020B0604020202020204" pitchFamily="34" charset="0"/>
              </a:rPr>
              <a:t>, </a:t>
            </a:r>
            <a:r>
              <a:rPr lang="es-us" dirty="0" err="1">
                <a:ea typeface="Times New Roman" panose="02020603050405020304" pitchFamily="18" charset="0"/>
                <a:cs typeface="Arial" panose="020B0604020202020204" pitchFamily="34" charset="0"/>
              </a:rPr>
              <a:t>Suggestions</a:t>
            </a:r>
            <a:r>
              <a:rPr lang="es-us" dirty="0">
                <a:ea typeface="Times New Roman" panose="02020603050405020304" pitchFamily="18" charset="0"/>
                <a:cs typeface="Arial" panose="020B0604020202020204" pitchFamily="34" charset="0"/>
              </a:rPr>
              <a:t>, </a:t>
            </a:r>
            <a:r>
              <a:rPr lang="es-us" dirty="0" err="1">
                <a:ea typeface="Times New Roman" panose="02020603050405020304" pitchFamily="18" charset="0"/>
                <a:cs typeface="Arial" panose="020B0604020202020204" pitchFamily="34" charset="0"/>
              </a:rPr>
              <a:t>Timely</a:t>
            </a:r>
            <a:r>
              <a:rPr lang="es-us" dirty="0">
                <a:ea typeface="Times New Roman" panose="02020603050405020304" pitchFamily="18" charset="0"/>
                <a:cs typeface="Arial" panose="020B0604020202020204" pitchFamily="34" charset="0"/>
              </a:rPr>
              <a:t> (hechos, repercusión, sugerencias y de manera oportuna).</a:t>
            </a:r>
            <a:endParaRPr lang="es-us" dirty="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458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88821</TotalTime>
  <Words>5056</Words>
  <Application>Microsoft Office PowerPoint</Application>
  <PresentationFormat>On-screen Show (4:3)</PresentationFormat>
  <Paragraphs>412</Paragraphs>
  <Slides>27</Slides>
  <Notes>27</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Symbol</vt:lpstr>
      <vt:lpstr>Tahoma</vt:lpstr>
      <vt:lpstr>Times New Roman</vt:lpstr>
      <vt:lpstr>Wingdings</vt:lpstr>
      <vt:lpstr>Office Theme</vt:lpstr>
      <vt:lpstr>1_Office Theme</vt:lpstr>
      <vt:lpstr>PowerPoint Presentation</vt:lpstr>
      <vt:lpstr>Sesión 2</vt:lpstr>
      <vt:lpstr>El líder en seguridad se define como:</vt:lpstr>
      <vt:lpstr>Habilidades de liderazgo en seguridad</vt:lpstr>
      <vt:lpstr>Liderar con el ejemplo</vt:lpstr>
      <vt:lpstr>Involucrar y empoderar a los miembros  del equipo</vt:lpstr>
      <vt:lpstr>Escuchar activamente</vt:lpstr>
      <vt:lpstr>Practicar la comunicación de 3 vías</vt:lpstr>
      <vt:lpstr>Desarrollar a los miembros del equipo mediante enseñanza, asesoría y comentarios</vt:lpstr>
      <vt:lpstr>Dar reconocimiento a los miembros  del equipo por un trabajo bien hecho </vt:lpstr>
      <vt:lpstr>PowerPoint Presentation</vt:lpstr>
      <vt:lpstr>Escenarios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Kinghorn, Anna</cp:lastModifiedBy>
  <cp:revision>1461</cp:revision>
  <cp:lastPrinted>2016-02-18T23:44:45Z</cp:lastPrinted>
  <dcterms:created xsi:type="dcterms:W3CDTF">2015-03-10T21:04:30Z</dcterms:created>
  <dcterms:modified xsi:type="dcterms:W3CDTF">2024-04-23T17:09:21Z</dcterms:modified>
</cp:coreProperties>
</file>