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23"/>
  </p:notesMasterIdLst>
  <p:handoutMasterIdLst>
    <p:handoutMasterId r:id="rId24"/>
  </p:handoutMasterIdLst>
  <p:sldIdLst>
    <p:sldId id="1247" r:id="rId3"/>
    <p:sldId id="1221" r:id="rId4"/>
    <p:sldId id="1250" r:id="rId5"/>
    <p:sldId id="1251" r:id="rId6"/>
    <p:sldId id="261" r:id="rId7"/>
    <p:sldId id="260" r:id="rId8"/>
    <p:sldId id="1252" r:id="rId9"/>
    <p:sldId id="1253" r:id="rId10"/>
    <p:sldId id="1254" r:id="rId11"/>
    <p:sldId id="1255" r:id="rId12"/>
    <p:sldId id="1256" r:id="rId13"/>
    <p:sldId id="1257" r:id="rId14"/>
    <p:sldId id="1258" r:id="rId15"/>
    <p:sldId id="1259" r:id="rId16"/>
    <p:sldId id="1260" r:id="rId17"/>
    <p:sldId id="1261" r:id="rId18"/>
    <p:sldId id="1262" r:id="rId19"/>
    <p:sldId id="1246" r:id="rId20"/>
    <p:sldId id="1263" r:id="rId21"/>
    <p:sldId id="124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F8DF0-63F8-4846-9C76-4E0A2723AEC2}" v="13" dt="2023-02-20T01:25:09.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79397" autoAdjust="0"/>
  </p:normalViewPr>
  <p:slideViewPr>
    <p:cSldViewPr snapToGrid="0" snapToObjects="1">
      <p:cViewPr varScale="1">
        <p:scale>
          <a:sx n="91" d="100"/>
          <a:sy n="91" d="100"/>
        </p:scale>
        <p:origin x="1776" y="84"/>
      </p:cViewPr>
      <p:guideLst>
        <p:guide orient="horz" pos="2136"/>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4112"/>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2B350-CDB0-7245-B09D-BBEE7FA5A17B}"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s-us"/>
        </a:p>
      </dgm:t>
    </dgm:pt>
    <dgm:pt modelId="{83F53F4A-B8AB-7745-A7DC-787EC34CFDD1}">
      <dgm:prSet phldrT="[Text]"/>
      <dgm:spPr/>
      <dgm:t>
        <a:bodyPr/>
        <a:lstStyle/>
        <a:p>
          <a:pPr algn="ctr" rtl="0"/>
          <a:r>
            <a:rPr lang="es-us" b="0" i="0" u="none" baseline="0"/>
            <a:t>Observe la acción del trabajador</a:t>
          </a:r>
          <a:endParaRPr lang="es-us" dirty="0"/>
        </a:p>
      </dgm:t>
    </dgm:pt>
    <dgm:pt modelId="{2FA4A1F7-462C-FF41-84E5-45EAD4BF4B9E}" type="parTrans" cxnId="{935C7C68-703B-2F4E-946A-9B6702A28355}">
      <dgm:prSet/>
      <dgm:spPr/>
      <dgm:t>
        <a:bodyPr/>
        <a:lstStyle/>
        <a:p>
          <a:endParaRPr lang="es-us"/>
        </a:p>
      </dgm:t>
    </dgm:pt>
    <dgm:pt modelId="{BFE656B8-C741-FE46-BC5D-D2B841D89AD1}" type="sibTrans" cxnId="{935C7C68-703B-2F4E-946A-9B6702A28355}">
      <dgm:prSet/>
      <dgm:spPr/>
      <dgm:t>
        <a:bodyPr/>
        <a:lstStyle/>
        <a:p>
          <a:endParaRPr lang="es-us"/>
        </a:p>
      </dgm:t>
    </dgm:pt>
    <dgm:pt modelId="{6D2B7FC1-624E-3D45-90C9-3F9CB311318C}">
      <dgm:prSet phldrT="[Text]"/>
      <dgm:spPr/>
      <dgm:t>
        <a:bodyPr/>
        <a:lstStyle/>
        <a:p>
          <a:pPr algn="ctr" rtl="0"/>
          <a:r>
            <a:rPr lang="es-us" b="0" i="0" u="none" baseline="0"/>
            <a:t>Aborde el problema </a:t>
          </a:r>
          <a:endParaRPr lang="es-us" dirty="0"/>
        </a:p>
      </dgm:t>
    </dgm:pt>
    <dgm:pt modelId="{0C796EA7-8019-C840-956A-5F39DE6B058B}" type="parTrans" cxnId="{DB44ACD2-F4F2-ED4B-91E4-89389749CE08}">
      <dgm:prSet/>
      <dgm:spPr/>
      <dgm:t>
        <a:bodyPr/>
        <a:lstStyle/>
        <a:p>
          <a:endParaRPr lang="es-us"/>
        </a:p>
      </dgm:t>
    </dgm:pt>
    <dgm:pt modelId="{6577D936-547E-AB4C-A029-60F67FE6DD79}" type="sibTrans" cxnId="{DB44ACD2-F4F2-ED4B-91E4-89389749CE08}">
      <dgm:prSet/>
      <dgm:spPr/>
      <dgm:t>
        <a:bodyPr/>
        <a:lstStyle/>
        <a:p>
          <a:endParaRPr lang="es-us"/>
        </a:p>
      </dgm:t>
    </dgm:pt>
    <dgm:pt modelId="{88DB164C-0174-E44A-8DAE-E6B4B897C24F}">
      <dgm:prSet phldrT="[Text]"/>
      <dgm:spPr/>
      <dgm:t>
        <a:bodyPr/>
        <a:lstStyle/>
        <a:p>
          <a:pPr algn="ctr" rtl="0"/>
          <a:r>
            <a:rPr lang="es-us" b="0" i="0" u="none" baseline="0"/>
            <a:t>Solucione el problema</a:t>
          </a:r>
          <a:endParaRPr lang="es-us" dirty="0"/>
        </a:p>
      </dgm:t>
    </dgm:pt>
    <dgm:pt modelId="{9FBAD297-AFE0-F046-974D-09094D31F592}" type="parTrans" cxnId="{CC11D433-2F00-F84B-B006-4D24B1B608C4}">
      <dgm:prSet/>
      <dgm:spPr/>
      <dgm:t>
        <a:bodyPr/>
        <a:lstStyle/>
        <a:p>
          <a:endParaRPr lang="es-us"/>
        </a:p>
      </dgm:t>
    </dgm:pt>
    <dgm:pt modelId="{AE94DBBC-E257-A44F-84CC-4DB6FC917E8D}" type="sibTrans" cxnId="{CC11D433-2F00-F84B-B006-4D24B1B608C4}">
      <dgm:prSet/>
      <dgm:spPr/>
      <dgm:t>
        <a:bodyPr/>
        <a:lstStyle/>
        <a:p>
          <a:endParaRPr lang="es-us"/>
        </a:p>
      </dgm:t>
    </dgm:pt>
    <dgm:pt modelId="{1DE4C839-F8CF-EA4A-A396-BEFFA23F03EB}">
      <dgm:prSet phldrT="[Text]"/>
      <dgm:spPr/>
      <dgm:t>
        <a:bodyPr/>
        <a:lstStyle/>
        <a:p>
          <a:pPr algn="ctr" rtl="0"/>
          <a:r>
            <a:rPr lang="es-us" b="0" i="0" u="none" baseline="0"/>
            <a:t>Practique la acción</a:t>
          </a:r>
          <a:endParaRPr lang="es-us" dirty="0"/>
        </a:p>
      </dgm:t>
    </dgm:pt>
    <dgm:pt modelId="{818CF82A-3D72-984A-9568-EE141CCE2E1D}" type="parTrans" cxnId="{201FDF85-4E32-584A-A99A-22EE159E3DE9}">
      <dgm:prSet/>
      <dgm:spPr/>
      <dgm:t>
        <a:bodyPr/>
        <a:lstStyle/>
        <a:p>
          <a:endParaRPr lang="es-us"/>
        </a:p>
      </dgm:t>
    </dgm:pt>
    <dgm:pt modelId="{FBAF7E03-70A4-AE41-B163-F0FFDBBB43B7}" type="sibTrans" cxnId="{201FDF85-4E32-584A-A99A-22EE159E3DE9}">
      <dgm:prSet/>
      <dgm:spPr/>
      <dgm:t>
        <a:bodyPr/>
        <a:lstStyle/>
        <a:p>
          <a:endParaRPr lang="es-us"/>
        </a:p>
      </dgm:t>
    </dgm:pt>
    <dgm:pt modelId="{EDB62398-65D3-0942-BE43-969FBF3C5C63}" type="pres">
      <dgm:prSet presAssocID="{EF62B350-CDB0-7245-B09D-BBEE7FA5A17B}" presName="cycle" presStyleCnt="0">
        <dgm:presLayoutVars>
          <dgm:dir/>
          <dgm:resizeHandles val="exact"/>
        </dgm:presLayoutVars>
      </dgm:prSet>
      <dgm:spPr/>
    </dgm:pt>
    <dgm:pt modelId="{6BB5A5A3-CEC4-2D4B-BD60-E9CCDEF91EB8}" type="pres">
      <dgm:prSet presAssocID="{83F53F4A-B8AB-7745-A7DC-787EC34CFDD1}" presName="node" presStyleLbl="node1" presStyleIdx="0" presStyleCnt="4">
        <dgm:presLayoutVars>
          <dgm:bulletEnabled val="1"/>
        </dgm:presLayoutVars>
      </dgm:prSet>
      <dgm:spPr/>
    </dgm:pt>
    <dgm:pt modelId="{F003E0C1-64B0-474C-97B7-5E917987F5E5}" type="pres">
      <dgm:prSet presAssocID="{83F53F4A-B8AB-7745-A7DC-787EC34CFDD1}" presName="spNode" presStyleCnt="0"/>
      <dgm:spPr/>
    </dgm:pt>
    <dgm:pt modelId="{D707A76B-AB9F-2745-8CA8-B3B899AEA820}" type="pres">
      <dgm:prSet presAssocID="{BFE656B8-C741-FE46-BC5D-D2B841D89AD1}" presName="sibTrans" presStyleLbl="sibTrans1D1" presStyleIdx="0" presStyleCnt="4"/>
      <dgm:spPr/>
    </dgm:pt>
    <dgm:pt modelId="{738E411A-671B-4643-865C-63F4D651DE1F}" type="pres">
      <dgm:prSet presAssocID="{6D2B7FC1-624E-3D45-90C9-3F9CB311318C}" presName="node" presStyleLbl="node1" presStyleIdx="1" presStyleCnt="4" custScaleX="82372" custScaleY="89994">
        <dgm:presLayoutVars>
          <dgm:bulletEnabled val="1"/>
        </dgm:presLayoutVars>
      </dgm:prSet>
      <dgm:spPr/>
    </dgm:pt>
    <dgm:pt modelId="{9135A07C-E2ED-9545-9A18-6C63859A5411}" type="pres">
      <dgm:prSet presAssocID="{6D2B7FC1-624E-3D45-90C9-3F9CB311318C}" presName="spNode" presStyleCnt="0"/>
      <dgm:spPr/>
    </dgm:pt>
    <dgm:pt modelId="{A3204D95-A697-D942-8D9E-1FCFF10682F1}" type="pres">
      <dgm:prSet presAssocID="{6577D936-547E-AB4C-A029-60F67FE6DD79}" presName="sibTrans" presStyleLbl="sibTrans1D1" presStyleIdx="1" presStyleCnt="4"/>
      <dgm:spPr/>
    </dgm:pt>
    <dgm:pt modelId="{18DB03E1-F04D-8049-87FD-82B2DC005D01}" type="pres">
      <dgm:prSet presAssocID="{88DB164C-0174-E44A-8DAE-E6B4B897C24F}" presName="node" presStyleLbl="node1" presStyleIdx="2" presStyleCnt="4" custScaleX="88593" custScaleY="87606">
        <dgm:presLayoutVars>
          <dgm:bulletEnabled val="1"/>
        </dgm:presLayoutVars>
      </dgm:prSet>
      <dgm:spPr/>
    </dgm:pt>
    <dgm:pt modelId="{DDF28498-9F25-C54A-A807-EC643DDAAD67}" type="pres">
      <dgm:prSet presAssocID="{88DB164C-0174-E44A-8DAE-E6B4B897C24F}" presName="spNode" presStyleCnt="0"/>
      <dgm:spPr/>
    </dgm:pt>
    <dgm:pt modelId="{239F0880-4F30-794A-9347-CD444C9A09AD}" type="pres">
      <dgm:prSet presAssocID="{AE94DBBC-E257-A44F-84CC-4DB6FC917E8D}" presName="sibTrans" presStyleLbl="sibTrans1D1" presStyleIdx="2" presStyleCnt="4"/>
      <dgm:spPr/>
    </dgm:pt>
    <dgm:pt modelId="{1D339123-008B-E345-9748-3F5AA6EC7ACB}" type="pres">
      <dgm:prSet presAssocID="{1DE4C839-F8CF-EA4A-A396-BEFFA23F03EB}" presName="node" presStyleLbl="node1" presStyleIdx="3" presStyleCnt="4" custScaleX="86751" custScaleY="95922">
        <dgm:presLayoutVars>
          <dgm:bulletEnabled val="1"/>
        </dgm:presLayoutVars>
      </dgm:prSet>
      <dgm:spPr/>
    </dgm:pt>
    <dgm:pt modelId="{AFE71803-DEAF-C24F-BCF4-0ED0D716B50C}" type="pres">
      <dgm:prSet presAssocID="{1DE4C839-F8CF-EA4A-A396-BEFFA23F03EB}" presName="spNode" presStyleCnt="0"/>
      <dgm:spPr/>
    </dgm:pt>
    <dgm:pt modelId="{63AA18B5-37F6-F443-AC14-40A695264469}" type="pres">
      <dgm:prSet presAssocID="{FBAF7E03-70A4-AE41-B163-F0FFDBBB43B7}" presName="sibTrans" presStyleLbl="sibTrans1D1" presStyleIdx="3" presStyleCnt="4"/>
      <dgm:spPr/>
    </dgm:pt>
  </dgm:ptLst>
  <dgm:cxnLst>
    <dgm:cxn modelId="{8B083824-09FC-A24F-940B-6E11CD4E9689}" type="presOf" srcId="{BFE656B8-C741-FE46-BC5D-D2B841D89AD1}" destId="{D707A76B-AB9F-2745-8CA8-B3B899AEA820}" srcOrd="0" destOrd="0" presId="urn:microsoft.com/office/officeart/2005/8/layout/cycle5"/>
    <dgm:cxn modelId="{CC11D433-2F00-F84B-B006-4D24B1B608C4}" srcId="{EF62B350-CDB0-7245-B09D-BBEE7FA5A17B}" destId="{88DB164C-0174-E44A-8DAE-E6B4B897C24F}" srcOrd="2" destOrd="0" parTransId="{9FBAD297-AFE0-F046-974D-09094D31F592}" sibTransId="{AE94DBBC-E257-A44F-84CC-4DB6FC917E8D}"/>
    <dgm:cxn modelId="{70F9D15B-5471-5A4C-8176-B95A77FE5C4C}" type="presOf" srcId="{88DB164C-0174-E44A-8DAE-E6B4B897C24F}" destId="{18DB03E1-F04D-8049-87FD-82B2DC005D01}" srcOrd="0" destOrd="0" presId="urn:microsoft.com/office/officeart/2005/8/layout/cycle5"/>
    <dgm:cxn modelId="{46859B5E-9199-BF48-A141-7159205E8B16}" type="presOf" srcId="{6D2B7FC1-624E-3D45-90C9-3F9CB311318C}" destId="{738E411A-671B-4643-865C-63F4D651DE1F}" srcOrd="0" destOrd="0" presId="urn:microsoft.com/office/officeart/2005/8/layout/cycle5"/>
    <dgm:cxn modelId="{E5BDE460-F832-7E44-9FD7-156079D4826F}" type="presOf" srcId="{EF62B350-CDB0-7245-B09D-BBEE7FA5A17B}" destId="{EDB62398-65D3-0942-BE43-969FBF3C5C63}" srcOrd="0" destOrd="0" presId="urn:microsoft.com/office/officeart/2005/8/layout/cycle5"/>
    <dgm:cxn modelId="{935C7C68-703B-2F4E-946A-9B6702A28355}" srcId="{EF62B350-CDB0-7245-B09D-BBEE7FA5A17B}" destId="{83F53F4A-B8AB-7745-A7DC-787EC34CFDD1}" srcOrd="0" destOrd="0" parTransId="{2FA4A1F7-462C-FF41-84E5-45EAD4BF4B9E}" sibTransId="{BFE656B8-C741-FE46-BC5D-D2B841D89AD1}"/>
    <dgm:cxn modelId="{2AC99E4E-EAA9-CB4E-80F1-5C0E15F7CC4B}" type="presOf" srcId="{6577D936-547E-AB4C-A029-60F67FE6DD79}" destId="{A3204D95-A697-D942-8D9E-1FCFF10682F1}" srcOrd="0" destOrd="0" presId="urn:microsoft.com/office/officeart/2005/8/layout/cycle5"/>
    <dgm:cxn modelId="{00DE756F-7D4A-234F-A9AE-9EADCF2D3736}" type="presOf" srcId="{83F53F4A-B8AB-7745-A7DC-787EC34CFDD1}" destId="{6BB5A5A3-CEC4-2D4B-BD60-E9CCDEF91EB8}" srcOrd="0" destOrd="0" presId="urn:microsoft.com/office/officeart/2005/8/layout/cycle5"/>
    <dgm:cxn modelId="{89B4787A-37D6-F846-93EC-267785156AEB}" type="presOf" srcId="{FBAF7E03-70A4-AE41-B163-F0FFDBBB43B7}" destId="{63AA18B5-37F6-F443-AC14-40A695264469}" srcOrd="0" destOrd="0" presId="urn:microsoft.com/office/officeart/2005/8/layout/cycle5"/>
    <dgm:cxn modelId="{201FDF85-4E32-584A-A99A-22EE159E3DE9}" srcId="{EF62B350-CDB0-7245-B09D-BBEE7FA5A17B}" destId="{1DE4C839-F8CF-EA4A-A396-BEFFA23F03EB}" srcOrd="3" destOrd="0" parTransId="{818CF82A-3D72-984A-9568-EE141CCE2E1D}" sibTransId="{FBAF7E03-70A4-AE41-B163-F0FFDBBB43B7}"/>
    <dgm:cxn modelId="{F5264992-2881-6148-81AB-566DA8048A4F}" type="presOf" srcId="{AE94DBBC-E257-A44F-84CC-4DB6FC917E8D}" destId="{239F0880-4F30-794A-9347-CD444C9A09AD}" srcOrd="0" destOrd="0" presId="urn:microsoft.com/office/officeart/2005/8/layout/cycle5"/>
    <dgm:cxn modelId="{DB44ACD2-F4F2-ED4B-91E4-89389749CE08}" srcId="{EF62B350-CDB0-7245-B09D-BBEE7FA5A17B}" destId="{6D2B7FC1-624E-3D45-90C9-3F9CB311318C}" srcOrd="1" destOrd="0" parTransId="{0C796EA7-8019-C840-956A-5F39DE6B058B}" sibTransId="{6577D936-547E-AB4C-A029-60F67FE6DD79}"/>
    <dgm:cxn modelId="{BFE7D2E0-C680-F543-A923-681012EF0D0A}" type="presOf" srcId="{1DE4C839-F8CF-EA4A-A396-BEFFA23F03EB}" destId="{1D339123-008B-E345-9748-3F5AA6EC7ACB}" srcOrd="0" destOrd="0" presId="urn:microsoft.com/office/officeart/2005/8/layout/cycle5"/>
    <dgm:cxn modelId="{C9B10F9F-27BA-6F4E-863E-09CADDBAA341}" type="presParOf" srcId="{EDB62398-65D3-0942-BE43-969FBF3C5C63}" destId="{6BB5A5A3-CEC4-2D4B-BD60-E9CCDEF91EB8}" srcOrd="0" destOrd="0" presId="urn:microsoft.com/office/officeart/2005/8/layout/cycle5"/>
    <dgm:cxn modelId="{960EB1BB-C726-4246-8581-32B24851E061}" type="presParOf" srcId="{EDB62398-65D3-0942-BE43-969FBF3C5C63}" destId="{F003E0C1-64B0-474C-97B7-5E917987F5E5}" srcOrd="1" destOrd="0" presId="urn:microsoft.com/office/officeart/2005/8/layout/cycle5"/>
    <dgm:cxn modelId="{3ED354A3-C746-C349-A6AA-2E37806EFB52}" type="presParOf" srcId="{EDB62398-65D3-0942-BE43-969FBF3C5C63}" destId="{D707A76B-AB9F-2745-8CA8-B3B899AEA820}" srcOrd="2" destOrd="0" presId="urn:microsoft.com/office/officeart/2005/8/layout/cycle5"/>
    <dgm:cxn modelId="{DFD09B83-A049-A94C-BA57-A2AEA58027FE}" type="presParOf" srcId="{EDB62398-65D3-0942-BE43-969FBF3C5C63}" destId="{738E411A-671B-4643-865C-63F4D651DE1F}" srcOrd="3" destOrd="0" presId="urn:microsoft.com/office/officeart/2005/8/layout/cycle5"/>
    <dgm:cxn modelId="{2BB2DC63-59EB-1C49-8BCB-5BC16474645D}" type="presParOf" srcId="{EDB62398-65D3-0942-BE43-969FBF3C5C63}" destId="{9135A07C-E2ED-9545-9A18-6C63859A5411}" srcOrd="4" destOrd="0" presId="urn:microsoft.com/office/officeart/2005/8/layout/cycle5"/>
    <dgm:cxn modelId="{9CE0DE29-F967-DC48-9052-3D8DDFA32B8A}" type="presParOf" srcId="{EDB62398-65D3-0942-BE43-969FBF3C5C63}" destId="{A3204D95-A697-D942-8D9E-1FCFF10682F1}" srcOrd="5" destOrd="0" presId="urn:microsoft.com/office/officeart/2005/8/layout/cycle5"/>
    <dgm:cxn modelId="{3AAE798B-94D8-6740-A5AA-C63D3785ED60}" type="presParOf" srcId="{EDB62398-65D3-0942-BE43-969FBF3C5C63}" destId="{18DB03E1-F04D-8049-87FD-82B2DC005D01}" srcOrd="6" destOrd="0" presId="urn:microsoft.com/office/officeart/2005/8/layout/cycle5"/>
    <dgm:cxn modelId="{079346D1-1463-404E-9628-B023A4B7E4AA}" type="presParOf" srcId="{EDB62398-65D3-0942-BE43-969FBF3C5C63}" destId="{DDF28498-9F25-C54A-A807-EC643DDAAD67}" srcOrd="7" destOrd="0" presId="urn:microsoft.com/office/officeart/2005/8/layout/cycle5"/>
    <dgm:cxn modelId="{F292304C-AA4B-0D4F-8527-4D8BDC4802B2}" type="presParOf" srcId="{EDB62398-65D3-0942-BE43-969FBF3C5C63}" destId="{239F0880-4F30-794A-9347-CD444C9A09AD}" srcOrd="8" destOrd="0" presId="urn:microsoft.com/office/officeart/2005/8/layout/cycle5"/>
    <dgm:cxn modelId="{202BAD92-768E-1746-BEF1-8937831E38D1}" type="presParOf" srcId="{EDB62398-65D3-0942-BE43-969FBF3C5C63}" destId="{1D339123-008B-E345-9748-3F5AA6EC7ACB}" srcOrd="9" destOrd="0" presId="urn:microsoft.com/office/officeart/2005/8/layout/cycle5"/>
    <dgm:cxn modelId="{02AE23AC-21E2-9A4F-9D21-24866AE1A025}" type="presParOf" srcId="{EDB62398-65D3-0942-BE43-969FBF3C5C63}" destId="{AFE71803-DEAF-C24F-BCF4-0ED0D716B50C}" srcOrd="10" destOrd="0" presId="urn:microsoft.com/office/officeart/2005/8/layout/cycle5"/>
    <dgm:cxn modelId="{8EABDC8F-F921-B643-9D54-C6CEAAE1AC45}" type="presParOf" srcId="{EDB62398-65D3-0942-BE43-969FBF3C5C63}" destId="{63AA18B5-37F6-F443-AC14-40A69526446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A5A3-CEC4-2D4B-BD60-E9CCDEF91EB8}">
      <dsp:nvSpPr>
        <dsp:cNvPr id="0" name=""/>
        <dsp:cNvSpPr/>
      </dsp:nvSpPr>
      <dsp:spPr>
        <a:xfrm>
          <a:off x="2832683" y="35508"/>
          <a:ext cx="1732074" cy="11258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Observe la acción del trabajador</a:t>
          </a:r>
          <a:endParaRPr lang="es-us" sz="2000" kern="1200" dirty="0"/>
        </a:p>
      </dsp:txBody>
      <dsp:txXfrm>
        <a:off x="2887642" y="90467"/>
        <a:ext cx="1622156" cy="1015930"/>
      </dsp:txXfrm>
    </dsp:sp>
    <dsp:sp modelId="{D707A76B-AB9F-2745-8CA8-B3B899AEA820}">
      <dsp:nvSpPr>
        <dsp:cNvPr id="0" name=""/>
        <dsp:cNvSpPr/>
      </dsp:nvSpPr>
      <dsp:spPr>
        <a:xfrm>
          <a:off x="1840307" y="598432"/>
          <a:ext cx="3716827" cy="3716827"/>
        </a:xfrm>
        <a:custGeom>
          <a:avLst/>
          <a:gdLst/>
          <a:ahLst/>
          <a:cxnLst/>
          <a:rect l="0" t="0" r="0" b="0"/>
          <a:pathLst>
            <a:path>
              <a:moveTo>
                <a:pt x="2971778" y="370421"/>
              </a:moveTo>
              <a:arcTo wR="1858413" hR="1858413" stAng="18408302" swAng="170079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8E411A-671B-4643-865C-63F4D651DE1F}">
      <dsp:nvSpPr>
        <dsp:cNvPr id="0" name=""/>
        <dsp:cNvSpPr/>
      </dsp:nvSpPr>
      <dsp:spPr>
        <a:xfrm>
          <a:off x="4843762" y="1950248"/>
          <a:ext cx="1426744" cy="10131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Aborde el problema </a:t>
          </a:r>
          <a:endParaRPr lang="es-us" sz="2000" kern="1200" dirty="0"/>
        </a:p>
      </dsp:txBody>
      <dsp:txXfrm>
        <a:off x="4893222" y="1999708"/>
        <a:ext cx="1327824" cy="914275"/>
      </dsp:txXfrm>
    </dsp:sp>
    <dsp:sp modelId="{A3204D95-A697-D942-8D9E-1FCFF10682F1}">
      <dsp:nvSpPr>
        <dsp:cNvPr id="0" name=""/>
        <dsp:cNvSpPr/>
      </dsp:nvSpPr>
      <dsp:spPr>
        <a:xfrm>
          <a:off x="1840307" y="598432"/>
          <a:ext cx="3716827" cy="3716827"/>
        </a:xfrm>
        <a:custGeom>
          <a:avLst/>
          <a:gdLst/>
          <a:ahLst/>
          <a:cxnLst/>
          <a:rect l="0" t="0" r="0" b="0"/>
          <a:pathLst>
            <a:path>
              <a:moveTo>
                <a:pt x="3536240" y="2657537"/>
              </a:moveTo>
              <a:arcTo wR="1858413" hR="1858413" stAng="1528065" swAng="182995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DB03E1-F04D-8049-87FD-82B2DC005D01}">
      <dsp:nvSpPr>
        <dsp:cNvPr id="0" name=""/>
        <dsp:cNvSpPr/>
      </dsp:nvSpPr>
      <dsp:spPr>
        <a:xfrm>
          <a:off x="2931472" y="3822104"/>
          <a:ext cx="1534496" cy="986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Solucione el problema</a:t>
          </a:r>
          <a:endParaRPr lang="es-us" sz="2000" kern="1200" dirty="0"/>
        </a:p>
      </dsp:txBody>
      <dsp:txXfrm>
        <a:off x="2979620" y="3870252"/>
        <a:ext cx="1438200" cy="890014"/>
      </dsp:txXfrm>
    </dsp:sp>
    <dsp:sp modelId="{239F0880-4F30-794A-9347-CD444C9A09AD}">
      <dsp:nvSpPr>
        <dsp:cNvPr id="0" name=""/>
        <dsp:cNvSpPr/>
      </dsp:nvSpPr>
      <dsp:spPr>
        <a:xfrm>
          <a:off x="1840307" y="598432"/>
          <a:ext cx="3716827" cy="3716827"/>
        </a:xfrm>
        <a:custGeom>
          <a:avLst/>
          <a:gdLst/>
          <a:ahLst/>
          <a:cxnLst/>
          <a:rect l="0" t="0" r="0" b="0"/>
          <a:pathLst>
            <a:path>
              <a:moveTo>
                <a:pt x="823561" y="3402040"/>
              </a:moveTo>
              <a:arcTo wR="1858413" hR="1858413" stAng="7430282" swAng="178901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339123-008B-E345-9748-3F5AA6EC7ACB}">
      <dsp:nvSpPr>
        <dsp:cNvPr id="0" name=""/>
        <dsp:cNvSpPr/>
      </dsp:nvSpPr>
      <dsp:spPr>
        <a:xfrm>
          <a:off x="1089011" y="1916877"/>
          <a:ext cx="1502591" cy="107993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Practique la acción</a:t>
          </a:r>
          <a:endParaRPr lang="es-us" sz="2000" kern="1200" dirty="0"/>
        </a:p>
      </dsp:txBody>
      <dsp:txXfrm>
        <a:off x="1141729" y="1969595"/>
        <a:ext cx="1397155" cy="974500"/>
      </dsp:txXfrm>
    </dsp:sp>
    <dsp:sp modelId="{63AA18B5-37F6-F443-AC14-40A695264469}">
      <dsp:nvSpPr>
        <dsp:cNvPr id="0" name=""/>
        <dsp:cNvSpPr/>
      </dsp:nvSpPr>
      <dsp:spPr>
        <a:xfrm>
          <a:off x="1840307" y="598432"/>
          <a:ext cx="3716827" cy="3716827"/>
        </a:xfrm>
        <a:custGeom>
          <a:avLst/>
          <a:gdLst/>
          <a:ahLst/>
          <a:cxnLst/>
          <a:rect l="0" t="0" r="0" b="0"/>
          <a:pathLst>
            <a:path>
              <a:moveTo>
                <a:pt x="184164" y="1051820"/>
              </a:moveTo>
              <a:arcTo wR="1858413" hR="1858413" stAng="12343386" swAng="1660161"/>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5/22/2024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5/22/2024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Bienvenida</a:t>
            </a:r>
          </a:p>
          <a:p>
            <a:endParaRPr lang="es-us" dirty="0"/>
          </a:p>
          <a:p>
            <a:pPr algn="l" rtl="0"/>
            <a:r>
              <a:rPr lang="es-us" sz="1200" b="0" i="0" u="none" kern="1200" baseline="0" dirty="0">
                <a:solidFill>
                  <a:schemeClr val="tx1"/>
                </a:solidFill>
                <a:effectLst/>
                <a:latin typeface="+mn-lt"/>
                <a:ea typeface="+mn-ea"/>
                <a:cs typeface="+mn-cs"/>
              </a:rPr>
              <a:t>Presentaciones:</a:t>
            </a:r>
          </a:p>
          <a:p>
            <a:pPr marL="171450" lvl="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Nombre</a:t>
            </a:r>
          </a:p>
          <a:p>
            <a:pPr marL="171450" lvl="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Oficio</a:t>
            </a:r>
          </a:p>
          <a:p>
            <a:pPr marL="171450" lvl="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Cargo</a:t>
            </a:r>
          </a:p>
          <a:p>
            <a:pPr marL="171450" lvl="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Años en la construcción</a:t>
            </a:r>
          </a:p>
          <a:p>
            <a:pPr algn="l" rtl="0"/>
            <a:r>
              <a:rPr lang="es-u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La mayoría de las diapositivas que repasaremos están en su folleto del estudiante que </a:t>
            </a:r>
            <a:r>
              <a:rPr lang="es-us" b="0" i="0" u="none" baseline="0" dirty="0"/>
              <a:t>comienza en la página 4. Pueden seguirlo y tomar notas. </a:t>
            </a:r>
          </a:p>
        </p:txBody>
      </p:sp>
      <p:sp>
        <p:nvSpPr>
          <p:cNvPr id="4" name="Slide Number Placeholder 3"/>
          <p:cNvSpPr>
            <a:spLocks noGrp="1"/>
          </p:cNvSpPr>
          <p:nvPr>
            <p:ph type="sldNum" sz="quarter" idx="10"/>
          </p:nvPr>
        </p:nvSpPr>
        <p:spPr/>
        <p:txBody>
          <a:bodyPr/>
          <a:lstStyle/>
          <a:p>
            <a:pPr algn="l" rtl="0"/>
            <a:fld id="{0513728D-F3BB-2641-8A0E-19AC18A3052C}" type="slidenum">
              <a:rPr/>
              <a:pPr/>
              <a:t>1</a:t>
            </a:fld>
            <a:endParaRPr lang="es-us" dirty="0"/>
          </a:p>
        </p:txBody>
      </p:sp>
    </p:spTree>
    <p:extLst>
      <p:ext uri="{BB962C8B-B14F-4D97-AF65-F5344CB8AC3E}">
        <p14:creationId xmlns:p14="http://schemas.microsoft.com/office/powerpoint/2010/main" val="281146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El curso de FSL4Res se enfoca en las habilidades fundamentales que ustedes, como líderes en seguridad, pueden usar para crear un clima sólido de seguridad en el lugar de trabajo y reducir los incidentes de seguridad.</a:t>
            </a:r>
          </a:p>
          <a:p>
            <a:pPr algn="l" rtl="0"/>
            <a:r>
              <a:rPr lang="es-us" sz="1200" b="0" i="0" u="none" kern="1200" baseline="0">
                <a:solidFill>
                  <a:schemeClr val="tx1"/>
                </a:solidFill>
                <a:effectLst/>
                <a:latin typeface="+mn-lt"/>
                <a:ea typeface="+mn-ea"/>
                <a:cs typeface="+mn-cs"/>
              </a:rPr>
              <a:t>Son las siguientes: </a:t>
            </a:r>
            <a:r>
              <a:rPr lang="es-us" sz="1200" b="0" i="1" u="none" kern="1200" baseline="0">
                <a:solidFill>
                  <a:schemeClr val="tx1"/>
                </a:solidFill>
                <a:effectLst/>
                <a:latin typeface="+mn-lt"/>
                <a:ea typeface="+mn-ea"/>
                <a:cs typeface="+mn-cs"/>
              </a:rPr>
              <a:t>[revele las habilidades a la clase].</a:t>
            </a:r>
          </a:p>
          <a:p>
            <a:endParaRPr lang="es-us" sz="1200" b="1" i="1" kern="1200" dirty="0">
              <a:solidFill>
                <a:schemeClr val="tx1"/>
              </a:solidFill>
              <a:effectLst/>
              <a:latin typeface="+mn-lt"/>
              <a:ea typeface="+mn-ea"/>
              <a:cs typeface="+mn-cs"/>
            </a:endParaRPr>
          </a:p>
          <a:p>
            <a:pPr lvl="1" algn="l" rtl="0"/>
            <a:r>
              <a:rPr lang="es-us" sz="1200" b="1" i="1" u="none" kern="1200" baseline="0">
                <a:solidFill>
                  <a:schemeClr val="tx1"/>
                </a:solidFill>
                <a:effectLst/>
                <a:latin typeface="+mn-lt"/>
                <a:ea typeface="+mn-ea"/>
                <a:cs typeface="+mn-cs"/>
              </a:rPr>
              <a:t>Nota para el instructor: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s-us" sz="1200" b="0" i="1" u="none" kern="1200" baseline="0">
                <a:solidFill>
                  <a:schemeClr val="tx1"/>
                </a:solidFill>
                <a:effectLst/>
                <a:latin typeface="+mn-lt"/>
                <a:ea typeface="+mn-ea"/>
                <a:cs typeface="+mn-cs"/>
              </a:rPr>
              <a:t>Si va a utilizar las tarjetas de bolsillo, repártalas ahora. Diga a la clase:</a:t>
            </a:r>
            <a:r>
              <a:rPr lang="es-us" sz="1200" b="1" i="1"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estas tarjetas de bolsillo enumeran las habilidades de liderazgo. Los animo a que la guarden en su bolsillo y la miren de vez en cuando para refrescar la memoria sobre lo que aprenderán hoy.</a:t>
            </a:r>
            <a:endParaRPr lang="es-us" sz="1200" kern="1200" dirty="0">
              <a:solidFill>
                <a:schemeClr val="tx1"/>
              </a:solidFill>
              <a:effectLst/>
              <a:latin typeface="+mn-lt"/>
              <a:ea typeface="+mn-ea"/>
              <a:cs typeface="+mn-cs"/>
            </a:endParaRPr>
          </a:p>
          <a:p>
            <a:pPr lvl="1" algn="l" rtl="0"/>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A continuación, analizaremos las acciones específicas que pueden utilizar para demostrar cada una de estas en el lugar de trabajo.</a:t>
            </a: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10</a:t>
            </a:fld>
            <a:endParaRPr lang="es-us" dirty="0"/>
          </a:p>
        </p:txBody>
      </p:sp>
    </p:spTree>
    <p:extLst>
      <p:ext uri="{BB962C8B-B14F-4D97-AF65-F5344CB8AC3E}">
        <p14:creationId xmlns:p14="http://schemas.microsoft.com/office/powerpoint/2010/main" val="374237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373063"/>
            <a:ext cx="2359025" cy="1768475"/>
          </a:xfrm>
        </p:spPr>
      </p:sp>
      <p:sp>
        <p:nvSpPr>
          <p:cNvPr id="3" name="Notes Placeholder 2"/>
          <p:cNvSpPr>
            <a:spLocks noGrp="1"/>
          </p:cNvSpPr>
          <p:nvPr>
            <p:ph type="body" idx="1"/>
          </p:nvPr>
        </p:nvSpPr>
        <p:spPr>
          <a:xfrm>
            <a:off x="394059" y="2116577"/>
            <a:ext cx="6201093" cy="6880362"/>
          </a:xfrm>
        </p:spPr>
        <p:txBody>
          <a:bodyPr/>
          <a:lstStyle/>
          <a:p>
            <a:pPr algn="l" rtl="0"/>
            <a:r>
              <a:rPr lang="es-us" sz="1200" b="0" i="0" u="none" kern="1200" baseline="0">
                <a:solidFill>
                  <a:schemeClr val="tx1"/>
                </a:solidFill>
                <a:effectLst/>
                <a:latin typeface="+mn-lt"/>
                <a:ea typeface="+mn-ea"/>
                <a:cs typeface="+mn-cs"/>
              </a:rPr>
              <a:t>Liderar con el ejemplo es probablemente la más importante de las habilidades de liderazgo en seguridad en el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curso de FSL4Res. Los miembros del equipo aprenden de sus líderes. Se dan cuenta cuando toman atajos, no cumplen políticas o procedimientos de seguridad o dan mensajes de seguridad incongruentes.</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La primera forma de liderar con el ejemplo es “</a:t>
            </a:r>
            <a:r>
              <a:rPr lang="es-us" sz="1200" b="0" i="0" u="sng" kern="1200" baseline="0">
                <a:solidFill>
                  <a:schemeClr val="tx1"/>
                </a:solidFill>
                <a:effectLst/>
                <a:latin typeface="+mn-lt"/>
                <a:ea typeface="+mn-ea"/>
                <a:cs typeface="+mn-cs"/>
              </a:rPr>
              <a:t>hacer lo que se dice”</a:t>
            </a:r>
            <a:r>
              <a:rPr lang="es-us" sz="1200" b="0" i="0" u="none" kern="1200" baseline="0">
                <a:solidFill>
                  <a:schemeClr val="tx1"/>
                </a:solidFill>
                <a:effectLst/>
                <a:latin typeface="+mn-lt"/>
                <a:ea typeface="+mn-ea"/>
                <a:cs typeface="+mn-cs"/>
              </a:rPr>
              <a:t>: cumplir procedimientos de trabajo prudentes y prácticas confiables; practicar lo que se predica en términos de seguridad; no practicar la vieja forma de “haz lo que te digo, pero no lo que hago”.</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Demuestren una </a:t>
            </a:r>
            <a:r>
              <a:rPr lang="es-us" sz="1200" b="0" i="0" u="sng" kern="1200" baseline="0">
                <a:solidFill>
                  <a:schemeClr val="tx1"/>
                </a:solidFill>
                <a:effectLst/>
                <a:latin typeface="+mn-lt"/>
                <a:ea typeface="+mn-ea"/>
                <a:cs typeface="+mn-cs"/>
              </a:rPr>
              <a:t>actitud positiva acerca de la seguridad</a:t>
            </a:r>
            <a:r>
              <a:rPr lang="es-us" sz="1200" b="0" i="0" u="none" kern="1200" baseline="0">
                <a:solidFill>
                  <a:schemeClr val="tx1"/>
                </a:solidFill>
                <a:effectLst/>
                <a:latin typeface="+mn-lt"/>
                <a:ea typeface="+mn-ea"/>
                <a:cs typeface="+mn-cs"/>
              </a:rPr>
              <a:t>: usen un lenguaje optimista cuando hablen sobre la seguridad con su cuadrilla. Elogien a los miembros de la cuadrilla que se acerquen a ustedes para expresar inquietudes de seguridad.</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Establezcan la seguridad como el </a:t>
            </a:r>
            <a:r>
              <a:rPr lang="es-us" sz="1200" b="0" i="0" u="sng" kern="1200" baseline="0">
                <a:solidFill>
                  <a:schemeClr val="tx1"/>
                </a:solidFill>
                <a:effectLst/>
                <a:latin typeface="+mn-lt"/>
                <a:ea typeface="+mn-ea"/>
                <a:cs typeface="+mn-cs"/>
              </a:rPr>
              <a:t>valor central</a:t>
            </a:r>
            <a:r>
              <a:rPr lang="es-us" sz="1200" b="0" i="0" u="none" kern="1200" baseline="0">
                <a:solidFill>
                  <a:schemeClr val="tx1"/>
                </a:solidFill>
                <a:effectLst/>
                <a:latin typeface="+mn-lt"/>
                <a:ea typeface="+mn-ea"/>
                <a:cs typeface="+mn-cs"/>
              </a:rPr>
              <a:t> del equipo: demuestren que la seguridad es uno de sus valores centrales al considerar sus implicaciones en cada decisión que toman ustedes y su cuadrilla. Como líderes en seguridad, deben establecer </a:t>
            </a:r>
            <a:r>
              <a:rPr lang="es-us" sz="1200" b="0" i="0" u="sng" kern="1200" baseline="0">
                <a:solidFill>
                  <a:schemeClr val="tx1"/>
                </a:solidFill>
                <a:effectLst/>
                <a:latin typeface="+mn-lt"/>
                <a:ea typeface="+mn-ea"/>
                <a:cs typeface="+mn-cs"/>
              </a:rPr>
              <a:t>expectativas altas de seguridad</a:t>
            </a:r>
            <a:r>
              <a:rPr lang="es-us" sz="1200" b="0" i="0" u="none" kern="1200" baseline="0">
                <a:solidFill>
                  <a:schemeClr val="tx1"/>
                </a:solidFill>
                <a:effectLst/>
                <a:latin typeface="+mn-lt"/>
                <a:ea typeface="+mn-ea"/>
                <a:cs typeface="+mn-cs"/>
              </a:rPr>
              <a:t> a cada miembro del equipo: informen regularmente a su cuadrilla que espera que siempre usen prácticas de trabajo prudentes.</a:t>
            </a:r>
          </a:p>
          <a:p>
            <a:endParaRPr lang="es-us" sz="1200" u="sng" kern="1200" dirty="0">
              <a:solidFill>
                <a:schemeClr val="tx1"/>
              </a:solidFill>
              <a:effectLst/>
              <a:latin typeface="+mn-lt"/>
              <a:ea typeface="+mn-ea"/>
              <a:cs typeface="+mn-cs"/>
            </a:endParaRPr>
          </a:p>
          <a:p>
            <a:pPr algn="l" rtl="0"/>
            <a:r>
              <a:rPr lang="es-us" sz="1200" b="0" i="0" u="sng" kern="1200" baseline="0">
                <a:solidFill>
                  <a:schemeClr val="tx1"/>
                </a:solidFill>
                <a:effectLst/>
                <a:latin typeface="+mn-lt"/>
                <a:ea typeface="+mn-ea"/>
                <a:cs typeface="+mn-cs"/>
              </a:rPr>
              <a:t>Desarrollen y compartan su visión de seguridad con su equipo</a:t>
            </a:r>
            <a:r>
              <a:rPr lang="es-us" sz="1200" b="0" i="0" u="none" kern="1200" baseline="0">
                <a:solidFill>
                  <a:schemeClr val="tx1"/>
                </a:solidFill>
                <a:effectLst/>
                <a:latin typeface="+mn-lt"/>
                <a:ea typeface="+mn-ea"/>
                <a:cs typeface="+mn-cs"/>
              </a:rPr>
              <a:t>: consideren las implicaciones de seguridad de todas sus decisiones e infórmenlas a su equipo; hablen sobre la importancia de la seguridad para ustedes y su cuadrilla y sean coherentes. Enfaticen que el trabajo seguro va de la mano con el trabajo productivo y de calidad y que las lesiones afectarán su vida laboral y familiar.</a:t>
            </a:r>
          </a:p>
          <a:p>
            <a:endParaRPr lang="es-us" sz="1200" u="sng" kern="1200" dirty="0">
              <a:solidFill>
                <a:schemeClr val="tx1"/>
              </a:solidFill>
              <a:effectLst/>
              <a:latin typeface="+mn-lt"/>
              <a:ea typeface="+mn-ea"/>
              <a:cs typeface="+mn-cs"/>
            </a:endParaRPr>
          </a:p>
          <a:p>
            <a:pPr algn="l" rtl="0"/>
            <a:r>
              <a:rPr lang="es-us" sz="1200" b="0" i="0" u="sng" kern="1200" baseline="0">
                <a:solidFill>
                  <a:schemeClr val="tx1"/>
                </a:solidFill>
                <a:effectLst/>
                <a:latin typeface="+mn-lt"/>
                <a:ea typeface="+mn-ea"/>
                <a:cs typeface="+mn-cs"/>
              </a:rPr>
              <a:t>Comuniquen constantemente que todos son dueños de la seguridad</a:t>
            </a:r>
            <a:r>
              <a:rPr lang="es-us" sz="1200" b="0" i="0" u="none" kern="1200" baseline="0">
                <a:solidFill>
                  <a:schemeClr val="tx1"/>
                </a:solidFill>
                <a:effectLst/>
                <a:latin typeface="+mn-lt"/>
                <a:ea typeface="+mn-ea"/>
                <a:cs typeface="+mn-cs"/>
              </a:rPr>
              <a:t>: no es solo responsabilidad del capataz o de la persona encargada de la seguridad. Depende de todos mantener el lugar de trabajo seguro para sí mismos y para los demás.</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Una última forma de liderar con el ejemplo es </a:t>
            </a:r>
            <a:r>
              <a:rPr lang="es-us" sz="1200" b="0" i="0" u="sng" kern="1200" baseline="0">
                <a:solidFill>
                  <a:schemeClr val="tx1"/>
                </a:solidFill>
                <a:effectLst/>
                <a:latin typeface="+mn-lt"/>
                <a:ea typeface="+mn-ea"/>
                <a:cs typeface="+mn-cs"/>
              </a:rPr>
              <a:t>liderar</a:t>
            </a:r>
            <a:r>
              <a:rPr lang="es-us" sz="1200" b="0" i="0" u="none" kern="1200" baseline="0">
                <a:solidFill>
                  <a:schemeClr val="tx1"/>
                </a:solidFill>
                <a:effectLst/>
                <a:latin typeface="+mn-lt"/>
                <a:ea typeface="+mn-ea"/>
                <a:cs typeface="+mn-cs"/>
              </a:rPr>
              <a:t> para persuadir a personas como los propietarios de la compañía y otras personas en cargos de supervisión para mejorar la seguridad y la salud en el lugar de trabajo.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Estas acciones envían el mensaje de que la seguridad es una parte integral del trabajo diario y no solo una forma de evitar transgresiones de seguridad. </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11</a:t>
            </a:fld>
            <a:endParaRPr lang="es-us" dirty="0"/>
          </a:p>
        </p:txBody>
      </p:sp>
    </p:spTree>
    <p:extLst>
      <p:ext uri="{BB962C8B-B14F-4D97-AF65-F5344CB8AC3E}">
        <p14:creationId xmlns:p14="http://schemas.microsoft.com/office/powerpoint/2010/main" val="214929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La siguiente habilidad de liderazgo es involucrar y empoderar a los miembros del equipo en el proceso de seguridad.</a:t>
            </a:r>
          </a:p>
          <a:p>
            <a:pPr algn="l" rtl="0"/>
            <a:r>
              <a:rPr lang="es-us" sz="1200" b="0" i="0" u="none" kern="1200" baseline="0">
                <a:solidFill>
                  <a:schemeClr val="tx1"/>
                </a:solidFill>
                <a:effectLst/>
                <a:latin typeface="+mn-lt"/>
                <a:ea typeface="+mn-ea"/>
                <a:cs typeface="+mn-cs"/>
              </a:rPr>
              <a:t>Pueden </a:t>
            </a:r>
            <a:r>
              <a:rPr lang="es-us" sz="1200" b="0" i="0" u="sng" kern="1200" baseline="0">
                <a:solidFill>
                  <a:schemeClr val="tx1"/>
                </a:solidFill>
                <a:effectLst/>
                <a:latin typeface="+mn-lt"/>
                <a:ea typeface="+mn-ea"/>
                <a:cs typeface="+mn-cs"/>
              </a:rPr>
              <a:t>explicar por qué</a:t>
            </a:r>
            <a:r>
              <a:rPr lang="es-us" sz="1200" b="0" i="0" u="none" kern="1200" baseline="0">
                <a:solidFill>
                  <a:schemeClr val="tx1"/>
                </a:solidFill>
                <a:effectLst/>
                <a:latin typeface="+mn-lt"/>
                <a:ea typeface="+mn-ea"/>
                <a:cs typeface="+mn-cs"/>
              </a:rPr>
              <a:t> trabajar de manera prudente es fundamental para hacer el trabajo y que no basta solo con decir "ten cuidado".</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Pueden </a:t>
            </a:r>
            <a:r>
              <a:rPr lang="es-us" sz="1200" b="0" i="0" u="sng" kern="1200" baseline="0">
                <a:solidFill>
                  <a:schemeClr val="tx1"/>
                </a:solidFill>
                <a:effectLst/>
                <a:latin typeface="+mn-lt"/>
                <a:ea typeface="+mn-ea"/>
                <a:cs typeface="+mn-cs"/>
              </a:rPr>
              <a:t>involucrar al equipo</a:t>
            </a:r>
            <a:r>
              <a:rPr lang="es-us" sz="1200" b="0" i="0" u="none" kern="1200" baseline="0">
                <a:solidFill>
                  <a:schemeClr val="tx1"/>
                </a:solidFill>
                <a:effectLst/>
                <a:latin typeface="+mn-lt"/>
                <a:ea typeface="+mn-ea"/>
                <a:cs typeface="+mn-cs"/>
              </a:rPr>
              <a:t> en decisiones relacionadas con la seguridad para que puedan ver cómo ellos también son dueños de la seguridad. Estas habilidades se pueden utilizar con todo el grupo, así como con trabajadores individuales.</a:t>
            </a:r>
          </a:p>
          <a:p>
            <a:pPr algn="l" rtl="0"/>
            <a:r>
              <a:rPr lang="es-us" sz="1200" b="0" i="0" u="sng" kern="1200" baseline="0">
                <a:solidFill>
                  <a:schemeClr val="tx1"/>
                </a:solidFill>
                <a:effectLst/>
                <a:latin typeface="+mn-lt"/>
                <a:ea typeface="+mn-ea"/>
                <a:cs typeface="+mn-cs"/>
              </a:rPr>
              <a:t>Involucrar a los trabajadores en reuniones diarias</a:t>
            </a:r>
            <a:r>
              <a:rPr lang="es-us" sz="1200" b="0" i="0" u="none" kern="1200" baseline="0">
                <a:solidFill>
                  <a:schemeClr val="tx1"/>
                </a:solidFill>
                <a:effectLst/>
                <a:latin typeface="+mn-lt"/>
                <a:ea typeface="+mn-ea"/>
                <a:cs typeface="+mn-cs"/>
              </a:rPr>
              <a:t> y recorridos conjuntos de la gerencia le permite al equipo saber que se valora la seguridad, que es un aspecto esencial de cómo se realiza el trabajo y que ellos son una parte fundamental del esfuerzo general de seguridad.</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Finalmente, como líderes, deben </a:t>
            </a:r>
            <a:r>
              <a:rPr lang="es-us" sz="1200" b="0" i="0" u="sng" kern="1200" baseline="0">
                <a:solidFill>
                  <a:schemeClr val="tx1"/>
                </a:solidFill>
                <a:effectLst/>
                <a:latin typeface="+mn-lt"/>
                <a:ea typeface="+mn-ea"/>
                <a:cs typeface="+mn-cs"/>
              </a:rPr>
              <a:t>empoderar a los miembros del equipo</a:t>
            </a:r>
            <a:r>
              <a:rPr lang="es-us" sz="1200" b="0" i="0" u="none" kern="1200" baseline="0">
                <a:solidFill>
                  <a:schemeClr val="tx1"/>
                </a:solidFill>
                <a:effectLst/>
                <a:latin typeface="+mn-lt"/>
                <a:ea typeface="+mn-ea"/>
                <a:cs typeface="+mn-cs"/>
              </a:rPr>
              <a:t> para que informen sobre riesgos en el lugar de trabajo, preocupaciones de seguridad y conatos de accidentes. Animen a sus equipos a actuar de inmediato ante situaciones inseguras o riesgosas y a que les informen sobre el problema. Pídanles su opinión sobre cómo corregir el problema y tengan una actitud receptiva ante sus sugerencias. Dejen claro que no habrá consecuencias negativas ni represalias cuando informen de problemas de seguridad, lesiones o conatos de accidentes. </a:t>
            </a:r>
          </a:p>
          <a:p>
            <a:pPr algn="l" rtl="0"/>
            <a:r>
              <a:rPr lang="es-us" sz="1200" b="0" i="0" u="none" kern="1200" baseline="0">
                <a:solidFill>
                  <a:schemeClr val="tx1"/>
                </a:solidFill>
                <a:effectLst/>
                <a:latin typeface="+mn-lt"/>
                <a:ea typeface="+mn-ea"/>
                <a:cs typeface="+mn-cs"/>
              </a:rPr>
              <a:t>Pueden preparar una "lista de acciones" para mostrar cómo se abordan los problemas planteados y colocarla en un lugar destacado para ayudar a garantizar la responsabilidad y generar confianza. También pueden animarlos para que le informen sobre posibles problemas de seguridad con anticipación para que puedan cuidarlos y prevenir lesiones antes de que ocurran.</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12</a:t>
            </a:fld>
            <a:endParaRPr lang="es-us" dirty="0"/>
          </a:p>
        </p:txBody>
      </p:sp>
    </p:spTree>
    <p:extLst>
      <p:ext uri="{BB962C8B-B14F-4D97-AF65-F5344CB8AC3E}">
        <p14:creationId xmlns:p14="http://schemas.microsoft.com/office/powerpoint/2010/main" val="362988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Ser capaz de comunicarse de manera eficaz es el centro de todas las demás habilidades de liderazgo y es fundamental para convertirse en un líder eficaz en seguridad.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Aprender primero a escuchar activamente implica </a:t>
            </a:r>
            <a:r>
              <a:rPr lang="es-us" sz="1200" b="0" i="0" u="sng" kern="1200" baseline="0">
                <a:solidFill>
                  <a:schemeClr val="tx1"/>
                </a:solidFill>
                <a:effectLst/>
                <a:latin typeface="+mn-lt"/>
                <a:ea typeface="+mn-ea"/>
                <a:cs typeface="+mn-cs"/>
              </a:rPr>
              <a:t>tratar al miembro de su equipo con respeto</a:t>
            </a:r>
            <a:r>
              <a:rPr lang="es-us" sz="1200" b="0" i="0" u="none" kern="1200" baseline="0">
                <a:solidFill>
                  <a:schemeClr val="tx1"/>
                </a:solidFill>
                <a:effectLst/>
                <a:latin typeface="+mn-lt"/>
                <a:ea typeface="+mn-ea"/>
                <a:cs typeface="+mn-cs"/>
              </a:rPr>
              <a:t> y prestarle toda su atención. No revisen teléfonos ni lean mensajes de correo electrónico ni otros materiales durante la conversación. </a:t>
            </a:r>
          </a:p>
          <a:p>
            <a:endParaRPr lang="es-us" sz="1200" u="sng" kern="1200" dirty="0">
              <a:solidFill>
                <a:schemeClr val="tx1"/>
              </a:solidFill>
              <a:effectLst/>
              <a:latin typeface="+mn-lt"/>
              <a:ea typeface="+mn-ea"/>
              <a:cs typeface="+mn-cs"/>
            </a:endParaRPr>
          </a:p>
          <a:p>
            <a:pPr algn="l" rtl="0"/>
            <a:r>
              <a:rPr lang="es-us" sz="1200" b="0" i="0" u="sng" kern="1200" baseline="0">
                <a:solidFill>
                  <a:schemeClr val="tx1"/>
                </a:solidFill>
                <a:effectLst/>
                <a:latin typeface="+mn-lt"/>
                <a:ea typeface="+mn-ea"/>
                <a:cs typeface="+mn-cs"/>
              </a:rPr>
              <a:t>Presten especial atención a su lenguaje corporal y al de la persona que habla</a:t>
            </a:r>
            <a:r>
              <a:rPr lang="es-us" sz="1200" b="0" i="0" u="none" kern="1200" baseline="0">
                <a:solidFill>
                  <a:schemeClr val="tx1"/>
                </a:solidFill>
                <a:effectLst/>
                <a:latin typeface="+mn-lt"/>
                <a:ea typeface="+mn-ea"/>
                <a:cs typeface="+mn-cs"/>
              </a:rPr>
              <a:t> porque, a veces, esto puede transmitir más información que las palabras. Mantengan el contacto visual; eviten hacer expresiones faciales negativas o levantar la voz. Si se sienten resentidos o insultados, hagan un esfuerzo adicional por mantener una conducta profesional.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Lo que es más importante, deben </a:t>
            </a:r>
            <a:r>
              <a:rPr lang="es-us" sz="1200" b="0" i="0" u="sng" kern="1200" baseline="0">
                <a:solidFill>
                  <a:schemeClr val="tx1"/>
                </a:solidFill>
                <a:effectLst/>
                <a:latin typeface="+mn-lt"/>
                <a:ea typeface="+mn-ea"/>
                <a:cs typeface="+mn-cs"/>
              </a:rPr>
              <a:t>oír para escuchar</a:t>
            </a:r>
            <a:r>
              <a:rPr lang="es-us" sz="1200" b="0" i="0" u="none" kern="1200" baseline="0">
                <a:solidFill>
                  <a:schemeClr val="tx1"/>
                </a:solidFill>
                <a:effectLst/>
                <a:latin typeface="+mn-lt"/>
                <a:ea typeface="+mn-ea"/>
                <a:cs typeface="+mn-cs"/>
              </a:rPr>
              <a:t> lo que dice la persona en vez de escuchar solamente para pensar en una respuesta.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Finalmente, asegúrense de entender lo que la persona que habla dice o hagan </a:t>
            </a:r>
            <a:r>
              <a:rPr lang="es-us" sz="1200" b="0" i="0" u="sng" kern="1200" baseline="0">
                <a:solidFill>
                  <a:schemeClr val="tx1"/>
                </a:solidFill>
                <a:effectLst/>
                <a:latin typeface="+mn-lt"/>
                <a:ea typeface="+mn-ea"/>
                <a:cs typeface="+mn-cs"/>
              </a:rPr>
              <a:t>preguntas aclaratorias</a:t>
            </a:r>
            <a:r>
              <a:rPr lang="es-us" sz="1200" b="0" i="0" u="none" kern="1200" baseline="0">
                <a:solidFill>
                  <a:schemeClr val="tx1"/>
                </a:solidFill>
                <a:effectLst/>
                <a:latin typeface="+mn-lt"/>
                <a:ea typeface="+mn-ea"/>
                <a:cs typeface="+mn-cs"/>
              </a:rPr>
              <a:t> o parafraseen lo que el miembro de la cuadrilla les respondió, para que puedan garantizar que escucharon correctamente (es decir: "Lo que te oigo decir es...").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13</a:t>
            </a:fld>
            <a:endParaRPr lang="es-us" dirty="0"/>
          </a:p>
        </p:txBody>
      </p:sp>
    </p:spTree>
    <p:extLst>
      <p:ext uri="{BB962C8B-B14F-4D97-AF65-F5344CB8AC3E}">
        <p14:creationId xmlns:p14="http://schemas.microsoft.com/office/powerpoint/2010/main" val="413689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63440"/>
          </a:xfrm>
        </p:spPr>
        <p:txBody>
          <a:bodyPr/>
          <a:lstStyle/>
          <a:p>
            <a:pPr algn="l" rtl="0"/>
            <a:r>
              <a:rPr lang="es-us" sz="1200" b="0" i="0" u="none" kern="1200" baseline="0">
                <a:solidFill>
                  <a:schemeClr val="tx1"/>
                </a:solidFill>
                <a:effectLst/>
                <a:latin typeface="+mn-lt"/>
                <a:ea typeface="+mn-ea"/>
                <a:cs typeface="+mn-cs"/>
              </a:rPr>
              <a:t>Esta habilidad describe una estrategia sencilla que pueden utilizar para reducir los malentendidos entre ustedes y la persona con la que habla. Practicar la comunicación de 3 vías ayuda a garantizar que todos entienden el mensaje o las instrucciones.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Así es como se hace: </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Primero, </a:t>
            </a:r>
            <a:r>
              <a:rPr lang="es-us" sz="1200" b="0" i="0" u="sng" kern="1200" baseline="0">
                <a:solidFill>
                  <a:schemeClr val="tx1"/>
                </a:solidFill>
                <a:effectLst/>
                <a:latin typeface="+mn-lt"/>
                <a:ea typeface="+mn-ea"/>
                <a:cs typeface="+mn-cs"/>
              </a:rPr>
              <a:t>asegúrense de tener la atención del oyente</a:t>
            </a:r>
            <a:r>
              <a:rPr lang="es-us" sz="1200" b="0" i="0" u="none" kern="1200" baseline="0">
                <a:solidFill>
                  <a:schemeClr val="tx1"/>
                </a:solidFill>
                <a:effectLst/>
                <a:latin typeface="+mn-lt"/>
                <a:ea typeface="+mn-ea"/>
                <a:cs typeface="+mn-cs"/>
              </a:rPr>
              <a:t>: antes de comenzar a hablar, asegúrense de tener toda la atención del miembro de su cuadrilla; asegúrense de que ninguno de los dos esté preocupado por teléfonos, computadoras u otras distracciones.</a:t>
            </a:r>
          </a:p>
          <a:p>
            <a:pPr marL="171450" lvl="0" indent="-171450" algn="l" rtl="0">
              <a:buFont typeface="Arial" panose="020B0604020202020204" pitchFamily="34" charset="0"/>
              <a:buChar char="•"/>
            </a:pPr>
            <a:r>
              <a:rPr lang="es-us" sz="1200" b="0" i="0" u="sng" kern="1200" baseline="0">
                <a:solidFill>
                  <a:schemeClr val="tx1"/>
                </a:solidFill>
                <a:effectLst/>
                <a:latin typeface="+mn-lt"/>
                <a:ea typeface="+mn-ea"/>
                <a:cs typeface="+mn-cs"/>
              </a:rPr>
              <a:t>Sean directos y concisos</a:t>
            </a:r>
            <a:r>
              <a:rPr lang="es-us" sz="1200" b="0" i="0" u="none" kern="1200" baseline="0">
                <a:solidFill>
                  <a:schemeClr val="tx1"/>
                </a:solidFill>
                <a:effectLst/>
                <a:latin typeface="+mn-lt"/>
                <a:ea typeface="+mn-ea"/>
                <a:cs typeface="+mn-cs"/>
              </a:rPr>
              <a:t>: sean específicos cuando den instrucciones o encomienden asignaciones. Eviten dar información no relacionada que pueda generar confusión.</a:t>
            </a:r>
          </a:p>
          <a:p>
            <a:pPr marL="171450" lvl="0" indent="-171450" algn="l" rtl="0">
              <a:buFont typeface="Arial" panose="020B0604020202020204" pitchFamily="34" charset="0"/>
              <a:buChar char="•"/>
            </a:pPr>
            <a:r>
              <a:rPr lang="es-us" sz="1200" b="0" i="0" u="sng" kern="1200" baseline="0">
                <a:solidFill>
                  <a:schemeClr val="tx1"/>
                </a:solidFill>
                <a:effectLst/>
                <a:latin typeface="+mn-lt"/>
                <a:ea typeface="+mn-ea"/>
                <a:cs typeface="+mn-cs"/>
              </a:rPr>
              <a:t>Pídanle al oyente que repita lo que ustedes dijeron</a:t>
            </a:r>
            <a:r>
              <a:rPr lang="es-us" sz="1200" b="0" i="0" u="none" kern="1200" baseline="0">
                <a:solidFill>
                  <a:schemeClr val="tx1"/>
                </a:solidFill>
                <a:effectLst/>
                <a:latin typeface="+mn-lt"/>
                <a:ea typeface="+mn-ea"/>
                <a:cs typeface="+mn-cs"/>
              </a:rPr>
              <a:t> para que se aseguren de que entendió el mensaje. No asuman que su oyente entendió lo que ustedes dijeron. Pídales a los miembros de la cuadrilla que repitan su mensaje para confirmar que comprenden lo que les está diciendo. Si se siente incómodo pidiéndoles que repitan las instrucciones, puede decir: “Solo para estar seguros de que estamos en sintonía, ¿pueden decirme exactamente qué van a hacer?”. Esta es la clave de la comunicación de 3 vías.</a:t>
            </a:r>
          </a:p>
          <a:p>
            <a:pPr marL="17145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Finalmente, </a:t>
            </a:r>
            <a:r>
              <a:rPr lang="es-us" sz="1200" b="0" i="0" u="sng" kern="1200" baseline="0">
                <a:solidFill>
                  <a:schemeClr val="tx1"/>
                </a:solidFill>
                <a:effectLst/>
                <a:latin typeface="+mn-lt"/>
                <a:ea typeface="+mn-ea"/>
                <a:cs typeface="+mn-cs"/>
              </a:rPr>
              <a:t>aclaren cualquier malentendido</a:t>
            </a:r>
            <a:r>
              <a:rPr lang="es-us" sz="1200" b="0" i="0" u="none" kern="1200" baseline="0">
                <a:solidFill>
                  <a:schemeClr val="tx1"/>
                </a:solidFill>
                <a:effectLst/>
                <a:latin typeface="+mn-lt"/>
                <a:ea typeface="+mn-ea"/>
                <a:cs typeface="+mn-cs"/>
              </a:rPr>
              <a:t>: si escuchan algún malentendido de la cuadrilla, aclaren y obtengan la confirmación final de que todos están en sintonía.</a:t>
            </a:r>
            <a:endParaRPr lang="es-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14</a:t>
            </a:fld>
            <a:endParaRPr lang="es-us" dirty="0"/>
          </a:p>
        </p:txBody>
      </p:sp>
    </p:spTree>
    <p:extLst>
      <p:ext uri="{BB962C8B-B14F-4D97-AF65-F5344CB8AC3E}">
        <p14:creationId xmlns:p14="http://schemas.microsoft.com/office/powerpoint/2010/main" val="175010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685800"/>
            <a:ext cx="4086225" cy="3065463"/>
          </a:xfrm>
        </p:spPr>
      </p:sp>
      <p:sp>
        <p:nvSpPr>
          <p:cNvPr id="3" name="Notes Placeholder 2"/>
          <p:cNvSpPr>
            <a:spLocks noGrp="1"/>
          </p:cNvSpPr>
          <p:nvPr>
            <p:ph type="body" idx="1"/>
          </p:nvPr>
        </p:nvSpPr>
        <p:spPr>
          <a:xfrm>
            <a:off x="685800" y="4109720"/>
            <a:ext cx="5486400" cy="4114800"/>
          </a:xfrm>
        </p:spPr>
        <p:txBody>
          <a:bodyPr/>
          <a:lstStyle/>
          <a:p>
            <a:pPr algn="l" rtl="0"/>
            <a:r>
              <a:rPr lang="es-us" sz="1200" b="0" i="0" u="none" kern="1200" baseline="0">
                <a:solidFill>
                  <a:schemeClr val="tx1"/>
                </a:solidFill>
                <a:effectLst/>
                <a:latin typeface="+mn-lt"/>
                <a:ea typeface="+mn-ea"/>
                <a:cs typeface="+mn-cs"/>
              </a:rPr>
              <a:t>Los líderes eficaces de seguridad trabajan para desarrollar a los miembros de su equipo enseñándolos y asesorándolos sobre cómo hacer las cosas de manera correcta y segura en el lugar de trabajo. También brindan comentarios para informarles cómo les está yendo y si se necesita algún cambio.</a:t>
            </a:r>
          </a:p>
          <a:p>
            <a:endParaRPr lang="es-us" sz="1200" u="sng" kern="1200" dirty="0">
              <a:solidFill>
                <a:schemeClr val="tx1"/>
              </a:solidFill>
              <a:effectLst/>
              <a:latin typeface="+mn-lt"/>
              <a:ea typeface="+mn-ea"/>
              <a:cs typeface="+mn-cs"/>
            </a:endParaRPr>
          </a:p>
          <a:p>
            <a:pPr algn="l" rtl="0"/>
            <a:r>
              <a:rPr lang="es-us" sz="1200" b="0" i="0" u="sng" kern="1200" baseline="0">
                <a:solidFill>
                  <a:schemeClr val="tx1"/>
                </a:solidFill>
                <a:effectLst/>
                <a:latin typeface="+mn-lt"/>
                <a:ea typeface="+mn-ea"/>
                <a:cs typeface="+mn-cs"/>
              </a:rPr>
              <a:t>Enseñanza = decir; </a:t>
            </a:r>
          </a:p>
          <a:p>
            <a:pPr algn="l" rtl="0"/>
            <a:r>
              <a:rPr lang="es-us" sz="1200" b="0" i="0" u="sng" kern="1200" baseline="0">
                <a:solidFill>
                  <a:schemeClr val="tx1"/>
                </a:solidFill>
                <a:effectLst/>
                <a:latin typeface="+mn-lt"/>
                <a:ea typeface="+mn-ea"/>
                <a:cs typeface="+mn-cs"/>
              </a:rPr>
              <a:t>Asesoraría = observar;</a:t>
            </a:r>
            <a:r>
              <a:rPr lang="es-us" sz="1200" b="0" i="0" u="none" kern="1200" baseline="0">
                <a:solidFill>
                  <a:schemeClr val="tx1"/>
                </a:solidFill>
                <a:effectLst/>
                <a:latin typeface="+mn-lt"/>
                <a:ea typeface="+mn-ea"/>
                <a:cs typeface="+mn-cs"/>
              </a:rPr>
              <a:t> </a:t>
            </a:r>
          </a:p>
          <a:p>
            <a:pPr algn="l" rtl="0"/>
            <a:r>
              <a:rPr lang="es-us" sz="1200" b="0" i="0" u="sng" kern="1200" baseline="0">
                <a:solidFill>
                  <a:schemeClr val="tx1"/>
                </a:solidFill>
                <a:effectLst/>
                <a:latin typeface="+mn-lt"/>
                <a:ea typeface="+mn-ea"/>
                <a:cs typeface="+mn-cs"/>
              </a:rPr>
              <a:t>Comentarios = evaluar el desempeño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Primero, hablaremos sobre enseñanza y asesoría.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Cuando quieran enseñarle a un miembro del equipo una forma nueva o mejor de hacer algo, háganle preguntas respetuosamente para entender por qué lo está haciendo de esa manera y luego resuelvan el problema juntos (incluso si ya ustedes tienen una solución) para encontrar un enfoque mejor o más seguro para realizar la tarea.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Muestren al miembro del equipo cómo realizar la actividad correctamente, luego obsérvenlo para asegurarse de que haya aprendido a hacerlo. Si deben corregir, traten a la persona con respeto y compórtense como un asesor. Animen a los miembros del equipo a actualizar constantemente sus conocimientos y habilidades para que puedan hacer su trabajo mejor y con más prudencia.</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15</a:t>
            </a:fld>
            <a:endParaRPr lang="es-us" dirty="0"/>
          </a:p>
        </p:txBody>
      </p:sp>
    </p:spTree>
    <p:extLst>
      <p:ext uri="{BB962C8B-B14F-4D97-AF65-F5344CB8AC3E}">
        <p14:creationId xmlns:p14="http://schemas.microsoft.com/office/powerpoint/2010/main" val="315560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685800"/>
            <a:ext cx="3886200" cy="2914650"/>
          </a:xfrm>
        </p:spPr>
      </p:sp>
      <p:sp>
        <p:nvSpPr>
          <p:cNvPr id="3" name="Notes Placeholder 2"/>
          <p:cNvSpPr>
            <a:spLocks noGrp="1"/>
          </p:cNvSpPr>
          <p:nvPr>
            <p:ph type="body" idx="1"/>
          </p:nvPr>
        </p:nvSpPr>
        <p:spPr>
          <a:xfrm>
            <a:off x="685800" y="4099560"/>
            <a:ext cx="5486400" cy="4114800"/>
          </a:xfrm>
        </p:spPr>
        <p:txBody>
          <a:bodyPr/>
          <a:lstStyle/>
          <a:p>
            <a:pPr algn="l" rtl="0"/>
            <a:r>
              <a:rPr lang="es-us" sz="1200" b="0" i="0" u="none" kern="1200" baseline="0" dirty="0">
                <a:solidFill>
                  <a:schemeClr val="tx1"/>
                </a:solidFill>
                <a:effectLst/>
                <a:latin typeface="+mn-lt"/>
                <a:ea typeface="+mn-ea"/>
                <a:cs typeface="+mn-cs"/>
              </a:rPr>
              <a:t>Proporcionar comentarios constructivos es otra habilidad de liderazgo que pueden utilizar para desarrollar a los miembros de su equipo. Cuando brinden comentarios constructivos, intenten concentrarse en la situación o el comportamiento en vez de en la persona. El principio FIST puede ayudarlos.</a:t>
            </a:r>
          </a:p>
          <a:p>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Primero, describan los hechos (</a:t>
            </a:r>
            <a:r>
              <a:rPr lang="es-us" sz="1200" b="1" i="0" u="sng" kern="1200" baseline="0" dirty="0" err="1">
                <a:solidFill>
                  <a:schemeClr val="tx1"/>
                </a:solidFill>
                <a:effectLst/>
                <a:latin typeface="+mn-lt"/>
                <a:ea typeface="+mn-ea"/>
                <a:cs typeface="+mn-cs"/>
              </a:rPr>
              <a:t>F</a:t>
            </a:r>
            <a:r>
              <a:rPr lang="es-us" sz="1200" b="1" i="0" u="none" kern="1200" baseline="0" dirty="0" err="1">
                <a:solidFill>
                  <a:schemeClr val="tx1"/>
                </a:solidFill>
                <a:effectLst/>
                <a:latin typeface="+mn-lt"/>
                <a:ea typeface="+mn-ea"/>
                <a:cs typeface="+mn-cs"/>
              </a:rPr>
              <a:t>acts</a:t>
            </a:r>
            <a:r>
              <a:rPr lang="es-us" sz="1200" b="0" i="0" u="none" kern="1200" baseline="0" dirty="0">
                <a:solidFill>
                  <a:schemeClr val="tx1"/>
                </a:solidFill>
                <a:effectLst/>
                <a:latin typeface="+mn-lt"/>
                <a:ea typeface="+mn-ea"/>
                <a:cs typeface="+mn-cs"/>
              </a:rPr>
              <a:t>): ¿cuál es la situación, la actividad o el comportamiento sobre lo que están proporcionando los comentarios? ¿Cuándo y dónde ocurrió? ¿Cuáles fueron las circunstancias?</a:t>
            </a:r>
          </a:p>
          <a:p>
            <a:pPr marL="171450" indent="-171450" algn="l" rtl="0">
              <a:buFont typeface="Arial" panose="020B0604020202020204" pitchFamily="34" charset="0"/>
              <a:buChar char="•"/>
            </a:pP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Luego expliquen la repercusión (</a:t>
            </a:r>
            <a:r>
              <a:rPr lang="es-us" sz="1200" b="1" i="0" u="sng" kern="1200" baseline="0" dirty="0" err="1">
                <a:solidFill>
                  <a:schemeClr val="tx1"/>
                </a:solidFill>
                <a:effectLst/>
                <a:latin typeface="+mn-lt"/>
                <a:ea typeface="+mn-ea"/>
                <a:cs typeface="+mn-cs"/>
              </a:rPr>
              <a:t>I</a:t>
            </a:r>
            <a:r>
              <a:rPr lang="es-us" sz="1200" b="1" i="0" u="none" kern="1200" baseline="0" dirty="0" err="1">
                <a:solidFill>
                  <a:schemeClr val="tx1"/>
                </a:solidFill>
                <a:effectLst/>
                <a:latin typeface="+mn-lt"/>
                <a:ea typeface="+mn-ea"/>
                <a:cs typeface="+mn-cs"/>
              </a:rPr>
              <a:t>mpact</a:t>
            </a:r>
            <a:r>
              <a:rPr lang="es-us" sz="1200" b="0" i="0" u="none" kern="1200" baseline="0" dirty="0">
                <a:solidFill>
                  <a:schemeClr val="tx1"/>
                </a:solidFill>
                <a:effectLst/>
                <a:latin typeface="+mn-lt"/>
                <a:ea typeface="+mn-ea"/>
                <a:cs typeface="+mn-cs"/>
              </a:rPr>
              <a:t>), que son las posibles consecuencias (buenas o malas). </a:t>
            </a:r>
          </a:p>
          <a:p>
            <a:pPr marL="171450" indent="-171450" algn="l" rtl="0">
              <a:buFont typeface="Arial" panose="020B0604020202020204" pitchFamily="34" charset="0"/>
              <a:buChar char="•"/>
            </a:pP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Después, ofrezca sugerencias (</a:t>
            </a:r>
            <a:r>
              <a:rPr lang="es-us" sz="1200" b="1" i="0" u="sng" kern="1200" baseline="0" dirty="0" err="1">
                <a:solidFill>
                  <a:schemeClr val="tx1"/>
                </a:solidFill>
                <a:effectLst/>
                <a:latin typeface="+mn-lt"/>
                <a:ea typeface="+mn-ea"/>
                <a:cs typeface="+mn-cs"/>
              </a:rPr>
              <a:t>Suggestions</a:t>
            </a:r>
            <a:r>
              <a:rPr lang="es-us" sz="1200" b="0" i="0" u="sng" kern="1200" baseline="0" dirty="0">
                <a:solidFill>
                  <a:schemeClr val="tx1"/>
                </a:solidFill>
                <a:effectLst/>
                <a:latin typeface="+mn-lt"/>
                <a:ea typeface="+mn-ea"/>
                <a:cs typeface="+mn-cs"/>
              </a:rPr>
              <a:t>)</a:t>
            </a:r>
            <a:r>
              <a:rPr lang="es-us" sz="1200" b="0" i="0" u="none" kern="1200" baseline="0" dirty="0">
                <a:solidFill>
                  <a:schemeClr val="tx1"/>
                </a:solidFill>
                <a:effectLst/>
                <a:latin typeface="+mn-lt"/>
                <a:ea typeface="+mn-ea"/>
                <a:cs typeface="+mn-cs"/>
              </a:rPr>
              <a:t>: trabajen en conjunto para resolver problemas y encontrar soluciones. Piensen en formas en que los miembros del equipo podrían usar el mismo enfoque en el futuro. </a:t>
            </a:r>
          </a:p>
          <a:p>
            <a:pPr marL="171450" indent="-171450" algn="l" rtl="0">
              <a:buFont typeface="Arial" panose="020B0604020202020204" pitchFamily="34" charset="0"/>
              <a:buChar char="•"/>
            </a:pPr>
            <a:endParaRPr lang="es-us" sz="1200" b="1"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0" u="none" kern="1200" baseline="0" dirty="0">
                <a:solidFill>
                  <a:schemeClr val="tx1"/>
                </a:solidFill>
                <a:effectLst/>
                <a:latin typeface="+mn-lt"/>
                <a:ea typeface="+mn-ea"/>
                <a:cs typeface="+mn-cs"/>
              </a:rPr>
              <a:t>Sean oportunos (</a:t>
            </a:r>
            <a:r>
              <a:rPr lang="es-us" sz="1200" b="1" i="0" u="sng" kern="1200" baseline="0" dirty="0" err="1">
                <a:solidFill>
                  <a:schemeClr val="tx1"/>
                </a:solidFill>
                <a:effectLst/>
                <a:latin typeface="+mn-lt"/>
                <a:ea typeface="+mn-ea"/>
                <a:cs typeface="+mn-cs"/>
              </a:rPr>
              <a:t>T</a:t>
            </a:r>
            <a:r>
              <a:rPr lang="es-us" sz="1200" b="1" i="0" u="none" kern="1200" baseline="0" dirty="0" err="1">
                <a:solidFill>
                  <a:schemeClr val="tx1"/>
                </a:solidFill>
                <a:effectLst/>
                <a:latin typeface="+mn-lt"/>
                <a:ea typeface="+mn-ea"/>
                <a:cs typeface="+mn-cs"/>
              </a:rPr>
              <a:t>imely</a:t>
            </a:r>
            <a:r>
              <a:rPr lang="es-us" sz="1200" b="0" i="0" u="none" kern="1200" baseline="0" dirty="0">
                <a:solidFill>
                  <a:schemeClr val="tx1"/>
                </a:solidFill>
                <a:effectLst/>
                <a:latin typeface="+mn-lt"/>
                <a:ea typeface="+mn-ea"/>
                <a:cs typeface="+mn-cs"/>
              </a:rPr>
              <a:t>): no esperen para proporcionar comentarios. Es más eficaz cuando se habla cerca del momento en que ocurrió la situación o comportamiento.</a:t>
            </a:r>
            <a:endParaRPr lang="es-us" sz="1100"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16</a:t>
            </a:fld>
            <a:endParaRPr lang="es-us" dirty="0"/>
          </a:p>
        </p:txBody>
      </p:sp>
    </p:spTree>
    <p:extLst>
      <p:ext uri="{BB962C8B-B14F-4D97-AF65-F5344CB8AC3E}">
        <p14:creationId xmlns:p14="http://schemas.microsoft.com/office/powerpoint/2010/main" val="40809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685800"/>
            <a:ext cx="2932112" cy="2198688"/>
          </a:xfrm>
        </p:spPr>
      </p:sp>
      <p:sp>
        <p:nvSpPr>
          <p:cNvPr id="3" name="Notes Placeholder 2"/>
          <p:cNvSpPr>
            <a:spLocks noGrp="1"/>
          </p:cNvSpPr>
          <p:nvPr>
            <p:ph type="body" idx="1"/>
          </p:nvPr>
        </p:nvSpPr>
        <p:spPr>
          <a:xfrm>
            <a:off x="472440" y="3164286"/>
            <a:ext cx="5791200" cy="5628467"/>
          </a:xfrm>
        </p:spPr>
        <p:txBody>
          <a:bodyPr/>
          <a:lstStyle/>
          <a:p>
            <a:pPr algn="l" rtl="0"/>
            <a:r>
              <a:rPr lang="es-us" sz="1200" b="0" i="0" u="none" kern="1200" baseline="0">
                <a:solidFill>
                  <a:schemeClr val="tx1"/>
                </a:solidFill>
                <a:effectLst/>
                <a:latin typeface="+mn-lt"/>
                <a:ea typeface="+mn-ea"/>
                <a:cs typeface="+mn-cs"/>
              </a:rPr>
              <a:t>La habilidad final que muestran los líderes eficaces en seguridad es dar reconocimiento a los miembros del equipo cuando hacen todo lo posible por mantener un clima de seguridad sólido y positivo en el lugar de trabajo.</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Cuando ustedes dan reconocimiento a los miembros de su equipo deben tomar en cuenta lo siguiente:</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Den reconocimiento aparte de otros tipos de comentarios.</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Elogien regularmente en privado.</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Sean específicos acerca de por qué están elogiando a la persona.</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Elogien públicamente si la persona se siente cómoda con ello.</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La apreciación motiva y anima a los miembros del equipo a seguir trabajando para mantener y mejorar el clima de seguridad en el lugar de trabajo. Al igual que otros tipos de comentarios, el reconocimiento debe darse en el momento oportuno y debe ser sincero. Puede ser tan simple como decir "buen trabajo", dar un apretón de manos o decir "gracias" por hacer un esfuerzo adicional por la seguridad o por algo realmente bien hecho.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 importante que conozcan aspectos personales de los miembros de su equipo para que pueda usar los elogios y el reconocimiento de manera eficaz. En el caso de quienes se sienten cómodos con los elogios públicos, es una excelente manera de mostrarles a los demás que se valora la seguridad. Sin embargo, una persona que le incomodan los elogios públicos puede sentirse más avergonzada que complacida. Hay diferencias generacionales, así como diferencias entre personas. A algunos trabajadores les gusta sentirse valorados y apreciados, mientras que otros se sienten incómodos con los elogios públicos. Piensen en la personalidad de cada quien y la cultura o el clima del lugar de trabajo. Tengan cuidado de considerar cualquier trato preferencial percibido.</a:t>
            </a:r>
            <a:endParaRPr lang="es-us" sz="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17</a:t>
            </a:fld>
            <a:endParaRPr lang="es-us" dirty="0"/>
          </a:p>
        </p:txBody>
      </p:sp>
    </p:spTree>
    <p:extLst>
      <p:ext uri="{BB962C8B-B14F-4D97-AF65-F5344CB8AC3E}">
        <p14:creationId xmlns:p14="http://schemas.microsoft.com/office/powerpoint/2010/main" val="204326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[Entregue la hoja de trabajo de autoevaluación].</a:t>
            </a:r>
          </a:p>
          <a:p>
            <a:endParaRPr lang="es-us" baseline="0" dirty="0"/>
          </a:p>
          <a:p>
            <a:pPr algn="l" rtl="0"/>
            <a:r>
              <a:rPr lang="es-us" sz="1200" b="0" i="0" u="none" kern="1200" baseline="0">
                <a:solidFill>
                  <a:schemeClr val="tx1"/>
                </a:solidFill>
                <a:effectLst/>
                <a:latin typeface="+mn-lt"/>
                <a:ea typeface="+mn-ea"/>
                <a:cs typeface="+mn-cs"/>
              </a:rPr>
              <a:t>Esta hoja de trabajo les dará una idea de la frecuencia con la que ya utilizan las habilidades de liderazgo y cuáles son nuevas para ustedes. Completen la hoja de trabajo y tráiganla a la sesión 2 para que podamos hablar sobre con qué frecuencia usan las habilidades en el lugar de trabajo.</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18</a:t>
            </a:fld>
            <a:endParaRPr lang="es-us" dirty="0"/>
          </a:p>
        </p:txBody>
      </p:sp>
    </p:spTree>
    <p:extLst>
      <p:ext uri="{BB962C8B-B14F-4D97-AF65-F5344CB8AC3E}">
        <p14:creationId xmlns:p14="http://schemas.microsoft.com/office/powerpoint/2010/main" val="240031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9209"/>
            <a:ext cx="5486400" cy="4302991"/>
          </a:xfrm>
        </p:spPr>
        <p:txBody>
          <a:bodyPr/>
          <a:lstStyle/>
          <a:p>
            <a:pPr algn="l" rtl="0"/>
            <a:r>
              <a:rPr lang="es-us" sz="1200" b="0" i="0" u="none" kern="1200" baseline="0">
                <a:solidFill>
                  <a:schemeClr val="tx1"/>
                </a:solidFill>
                <a:effectLst/>
                <a:latin typeface="+mn-lt"/>
                <a:ea typeface="+mn-ea"/>
                <a:cs typeface="+mn-cs"/>
              </a:rPr>
              <a:t>Llegamos al final de la primera sesión y abarcamos mucha información.</a:t>
            </a:r>
          </a:p>
          <a:p>
            <a:pPr algn="l" rtl="0"/>
            <a:r>
              <a:rPr lang="es-us" sz="1200" b="0" i="0" u="none" kern="1200" baseline="0">
                <a:solidFill>
                  <a:schemeClr val="tx1"/>
                </a:solidFill>
                <a:effectLst/>
                <a:latin typeface="+mn-lt"/>
                <a:ea typeface="+mn-ea"/>
                <a:cs typeface="+mn-cs"/>
              </a:rPr>
              <a:t>Antes de descubrir los mensajes principales, cuéntenme una o dos cosas que aprendieron hoy, o incluso mejor, algo que van a comenzar o tal vez dejar de hacer cuando regresen al lugar de trabajo.</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Entonces, estos son los puntos clave que espero que se lleven y pongan en práctica en el lugar de trabajo:</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Se</a:t>
            </a:r>
            <a:r>
              <a:rPr lang="es-us" sz="1200" b="1" i="0" u="none" kern="1200" baseline="0">
                <a:solidFill>
                  <a:schemeClr val="tx1"/>
                </a:solidFill>
                <a:effectLst/>
                <a:latin typeface="+mn-lt"/>
                <a:ea typeface="+mn-ea"/>
                <a:cs typeface="+mn-cs"/>
              </a:rPr>
              <a:t> </a:t>
            </a:r>
            <a:r>
              <a:rPr lang="es-us" sz="1200" b="0" i="0" u="none" kern="1200" baseline="0">
                <a:solidFill>
                  <a:schemeClr val="tx1"/>
                </a:solidFill>
                <a:effectLst/>
                <a:latin typeface="+mn-lt"/>
                <a:ea typeface="+mn-ea"/>
                <a:cs typeface="+mn-cs"/>
              </a:rPr>
              <a:t>necesita </a:t>
            </a:r>
            <a:r>
              <a:rPr lang="es-us" sz="1200" b="0" i="0" u="sng" kern="1200" baseline="0">
                <a:solidFill>
                  <a:schemeClr val="tx1"/>
                </a:solidFill>
                <a:effectLst/>
                <a:latin typeface="+mn-lt"/>
                <a:ea typeface="+mn-ea"/>
                <a:cs typeface="+mn-cs"/>
              </a:rPr>
              <a:t>coraje</a:t>
            </a:r>
            <a:r>
              <a:rPr lang="es-us" sz="1200" b="0" i="0" u="none" kern="1200" baseline="0">
                <a:solidFill>
                  <a:schemeClr val="tx1"/>
                </a:solidFill>
                <a:effectLst/>
                <a:latin typeface="+mn-lt"/>
                <a:ea typeface="+mn-ea"/>
                <a:cs typeface="+mn-cs"/>
              </a:rPr>
              <a:t> para ser un líder y expresarse.</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Puede usar estas habilidades a diario sin afectar el flujo de trabajo y la productividad.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Los líderes:</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Liderar con el ejemplo.</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Involucrar y empoderar a los miembros del equipo.</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Escuchar activamente. </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Practicar la comunicación de 3 vías.</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desarrollan a los miembros del equipo: enseñan, asesoran y saben cómo hacer comentarios de manera constructiva;</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brindan reconocimiento a los miembros del equipo por ir más allá de la seguridad.</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Y finalmente, si usan estas habilidades en el lugar de trabajo y se convierten en verdaderos líderes en seguridad, pueden mejorar el </a:t>
            </a:r>
            <a:r>
              <a:rPr lang="es-us" sz="1200" b="0" i="0" u="sng" kern="1200" baseline="0">
                <a:solidFill>
                  <a:schemeClr val="tx1"/>
                </a:solidFill>
                <a:effectLst/>
                <a:latin typeface="+mn-lt"/>
                <a:ea typeface="+mn-ea"/>
                <a:cs typeface="+mn-cs"/>
              </a:rPr>
              <a:t>clima y los resultados de seguridad</a:t>
            </a:r>
            <a:r>
              <a:rPr lang="es-us" sz="1200" b="0" i="0" u="none" kern="1200" baseline="0">
                <a:solidFill>
                  <a:schemeClr val="tx1"/>
                </a:solidFill>
                <a:effectLst/>
                <a:latin typeface="+mn-lt"/>
                <a:ea typeface="+mn-ea"/>
                <a:cs typeface="+mn-cs"/>
              </a:rPr>
              <a:t> en el lugar de trabajo.</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19</a:t>
            </a:fld>
            <a:endParaRPr lang="es-us" dirty="0"/>
          </a:p>
        </p:txBody>
      </p:sp>
    </p:spTree>
    <p:extLst>
      <p:ext uri="{BB962C8B-B14F-4D97-AF65-F5344CB8AC3E}">
        <p14:creationId xmlns:p14="http://schemas.microsoft.com/office/powerpoint/2010/main" val="12340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Hoy repasaremos lo siguiente:</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Metas y objetivos de aprendizaje de la sesión.</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Definición de un líder de seguridad.</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Características de líderes ineficaces y eficaces </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Importancia y beneficios del liderazgo eficaz en seguridad. </a:t>
            </a:r>
          </a:p>
          <a:p>
            <a:pPr marL="17145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Por último, presentaré las habilidades de liderazgo en seguridad que analizaremos a lo largo de este curso.</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a:t>
            </a:fld>
            <a:endParaRPr lang="es-us" dirty="0"/>
          </a:p>
        </p:txBody>
      </p:sp>
    </p:spTree>
    <p:extLst>
      <p:ext uri="{BB962C8B-B14F-4D97-AF65-F5344CB8AC3E}">
        <p14:creationId xmlns:p14="http://schemas.microsoft.com/office/powerpoint/2010/main" val="296016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Con esto termina la sesión 1.</a:t>
            </a:r>
          </a:p>
          <a:p>
            <a:endParaRPr lang="es-us" sz="1200" kern="120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Recuerden hacer su autoevaluación y traerla a la sesión 2.</a:t>
            </a:r>
          </a:p>
          <a:p>
            <a:endParaRPr lang="es-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lgn="l" rtl="0"/>
              <a:t>20</a:t>
            </a:fld>
            <a:endParaRPr lang="es-us" dirty="0">
              <a:solidFill>
                <a:prstClr val="black"/>
              </a:solidFill>
            </a:endParaRPr>
          </a:p>
        </p:txBody>
      </p:sp>
    </p:spTree>
    <p:extLst>
      <p:ext uri="{BB962C8B-B14F-4D97-AF65-F5344CB8AC3E}">
        <p14:creationId xmlns:p14="http://schemas.microsoft.com/office/powerpoint/2010/main" val="90135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La meta general de esta capacitación es brindarle la oportunidad de aprender y mejorar algunas habilidades fundamentales de liderazgo en seguridad que puede utilizar para mejorar el clima y los resultados de seguridad en los lugares de trabajo. </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¿Cuántos han escuchado el término clima de seguridad? ¿Tienen alguna idea sobre lo que significa?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Cuando usamos el término clima de seguridad nos referimos a qué tan bien se implementan las políticas, los procedimientos y las prácticas de seguridad de una compañía en el lugar de trabajo. Cuando los miembros del equipo practican habilidades de liderazgo en seguridad están ayudando a crear un clima de seguridad sólido para garantizar que todos trabajen de manera productiva, eficiente y prudente.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3</a:t>
            </a:fld>
            <a:endParaRPr lang="es-us" dirty="0"/>
          </a:p>
        </p:txBody>
      </p:sp>
    </p:spTree>
    <p:extLst>
      <p:ext uri="{BB962C8B-B14F-4D97-AF65-F5344CB8AC3E}">
        <p14:creationId xmlns:p14="http://schemas.microsoft.com/office/powerpoint/2010/main" val="298754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Esperamos que al final de esta capacitación de FSL4Res cada uno de ustedes pueda hacer lo siguiente:</a:t>
            </a:r>
          </a:p>
          <a:p>
            <a:pPr marL="228600" lvl="0" indent="-228600" algn="l" rtl="0">
              <a:buFont typeface="+mj-lt"/>
              <a:buAutoNum type="arabicPeriod"/>
            </a:pPr>
            <a:r>
              <a:rPr lang="es-us" sz="1200" b="0" i="0" u="none" kern="1200" baseline="0">
                <a:solidFill>
                  <a:schemeClr val="tx1"/>
                </a:solidFill>
                <a:effectLst/>
                <a:latin typeface="+mn-lt"/>
                <a:ea typeface="+mn-ea"/>
                <a:cs typeface="+mn-cs"/>
              </a:rPr>
              <a:t>Explicar por qué es importante el liderazgo en seguridad.</a:t>
            </a:r>
          </a:p>
          <a:p>
            <a:pPr marL="228600" lvl="0" indent="-228600" algn="l" rtl="0">
              <a:buFont typeface="+mj-lt"/>
              <a:buAutoNum type="arabicPeriod"/>
            </a:pPr>
            <a:r>
              <a:rPr lang="es-us" sz="1200" b="0" i="0" u="none" kern="1200" baseline="0">
                <a:solidFill>
                  <a:schemeClr val="tx1"/>
                </a:solidFill>
                <a:effectLst/>
                <a:latin typeface="+mn-lt"/>
                <a:ea typeface="+mn-ea"/>
                <a:cs typeface="+mn-cs"/>
              </a:rPr>
              <a:t>Describir las habilidades fundamentales de liderazgo en seguridad.</a:t>
            </a:r>
          </a:p>
          <a:p>
            <a:pPr marL="228600" lvl="0" indent="-228600" algn="l" rtl="0">
              <a:buFont typeface="+mj-lt"/>
              <a:buAutoNum type="arabicPeriod"/>
            </a:pPr>
            <a:r>
              <a:rPr lang="es-us" sz="1200" b="0" i="0" u="none" kern="1200" baseline="0">
                <a:solidFill>
                  <a:schemeClr val="tx1"/>
                </a:solidFill>
                <a:effectLst/>
                <a:latin typeface="+mn-lt"/>
                <a:ea typeface="+mn-ea"/>
                <a:cs typeface="+mn-cs"/>
              </a:rPr>
              <a:t>Explicar cómo un líder eficaz puede aplicarlas en el lugar de trabajo.</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4</a:t>
            </a:fld>
            <a:endParaRPr lang="es-us" dirty="0"/>
          </a:p>
        </p:txBody>
      </p:sp>
    </p:spTree>
    <p:extLst>
      <p:ext uri="{BB962C8B-B14F-4D97-AF65-F5344CB8AC3E}">
        <p14:creationId xmlns:p14="http://schemas.microsoft.com/office/powerpoint/2010/main" val="22050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3700"/>
            <a:ext cx="5486400" cy="4800600"/>
          </a:xfrm>
        </p:spPr>
        <p:txBody>
          <a:bodyPr/>
          <a:lstStyle/>
          <a:p>
            <a:pPr algn="l" rtl="0"/>
            <a:r>
              <a:rPr lang="es-us" sz="1200" b="0" i="0" u="none" kern="1200" baseline="0">
                <a:solidFill>
                  <a:schemeClr val="tx1"/>
                </a:solidFill>
                <a:effectLst/>
                <a:latin typeface="+mn-lt"/>
                <a:ea typeface="+mn-ea"/>
                <a:cs typeface="+mn-cs"/>
              </a:rPr>
              <a:t>Para comenzar, hagamos una lluvia de ideas sobre los tipos de acciones que muestran los líderes eficaces y los ineficaces. Piensen en alguien que crean que fue un líder ineficaz. Puede ser alguien con quien trabajan o han trabajado, o tal vez un asesor, un maestro, su padre o madre o incluso un amigo.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¿Cuáles son algunos comportamientos que los hacen o hicieron líderes ineficaces?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1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100" b="1" i="0" u="none" kern="1200" baseline="0">
                <a:solidFill>
                  <a:schemeClr val="tx1"/>
                </a:solidFill>
                <a:effectLst/>
              </a:rPr>
              <a:t>NOTAS ADICIONALES PARA EL INSTRUCTOR:</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b="1" i="1" u="none" kern="1200" baseline="0">
                <a:solidFill>
                  <a:schemeClr val="tx1"/>
                </a:solidFill>
                <a:effectLst/>
                <a:latin typeface="+mn-lt"/>
                <a:ea typeface="+mn-ea"/>
                <a:cs typeface="+mn-cs"/>
              </a:rPr>
              <a:t>Si los estudiantes hablan sobre solo algunas (o ninguna) ideas, puede hacer algunas de estas preguntas.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1" i="1" u="none" baseline="0">
                <a:effectLst/>
              </a:rPr>
              <a:t>¿Cuáles son algunos de los comportamientos básicos que muestran los líderes ineficaces? </a:t>
            </a:r>
            <a:r>
              <a:rPr lang="es-us" sz="1200" b="0" i="1" u="none" baseline="0">
                <a:effectLst/>
              </a:rPr>
              <a:t>(p. ej., mienten para protegerse, retienen información, culpan al trabajador, culpan a los superiores, reaccionan con enojo ante un problema sin abordarlo y buscar soluciones, etc.).</a:t>
            </a:r>
            <a:endParaRPr lang="es-us" sz="1100" dirty="0">
              <a:effectLst/>
            </a:endParaRPr>
          </a:p>
          <a:p>
            <a:pPr marL="171450" lvl="0" indent="-171450" algn="l" rtl="0">
              <a:buFont typeface="Arial" panose="020B0604020202020204" pitchFamily="34" charset="0"/>
              <a:buChar char="•"/>
            </a:pPr>
            <a:r>
              <a:rPr lang="es-us" sz="1200" b="1" i="1" u="none" baseline="0">
                <a:effectLst/>
              </a:rPr>
              <a:t>¿De qué manera los líderes ineficaces podrían comunicarse con los miembros de su equipo? </a:t>
            </a:r>
            <a:r>
              <a:rPr lang="es-us" sz="1200" b="0" i="1" u="none" baseline="0">
                <a:effectLst/>
              </a:rPr>
              <a:t>(p. ej., gritar, decir: “Solo hágalo sin hacer preguntas” o amenazarlos con represalias). </a:t>
            </a:r>
            <a:endParaRPr lang="es-us" sz="1100" dirty="0">
              <a:effectLst/>
            </a:endParaRPr>
          </a:p>
          <a:p>
            <a:pPr marL="171450" lvl="0" indent="-171450" algn="l" rtl="0">
              <a:buFont typeface="Arial" panose="020B0604020202020204" pitchFamily="34" charset="0"/>
              <a:buChar char="•"/>
            </a:pPr>
            <a:r>
              <a:rPr lang="es-us" sz="1200" b="1" i="1" u="none" baseline="0">
                <a:effectLst/>
              </a:rPr>
              <a:t>¿Cómo un líder ineficaz podría no crear un sentido de trabajo en equipo? </a:t>
            </a:r>
            <a:r>
              <a:rPr lang="es-us" sz="1200" b="0" i="1" u="none" baseline="0">
                <a:effectLst/>
              </a:rPr>
              <a:t>(p. ej., decir cosas como: "Estoy a cargo aquí y harás lo que te digo". "No necesitas pedirle su opinión a X").</a:t>
            </a:r>
            <a:endParaRPr lang="es-us" sz="1100" dirty="0">
              <a:effectLst/>
            </a:endParaRPr>
          </a:p>
          <a:p>
            <a:pPr marL="171450" indent="-171450" algn="l" rtl="0">
              <a:buFont typeface="Arial" panose="020B0604020202020204" pitchFamily="34" charset="0"/>
              <a:buChar char="•"/>
            </a:pPr>
            <a:r>
              <a:rPr lang="es-us" sz="1200" b="1" i="1" u="none" kern="1200" baseline="0">
                <a:solidFill>
                  <a:schemeClr val="tx1"/>
                </a:solidFill>
                <a:effectLst/>
                <a:latin typeface="+mn-lt"/>
                <a:ea typeface="+mn-ea"/>
                <a:cs typeface="+mn-cs"/>
              </a:rPr>
              <a:t>¿Cómo un líder ineficaz podría no liderar con el ejemplo? </a:t>
            </a:r>
            <a:r>
              <a:rPr lang="es-us" sz="1200" b="0" i="1" u="none" kern="1200" baseline="0">
                <a:solidFill>
                  <a:schemeClr val="tx1"/>
                </a:solidFill>
                <a:effectLst/>
                <a:latin typeface="+mn-lt"/>
                <a:ea typeface="+mn-ea"/>
                <a:cs typeface="+mn-cs"/>
              </a:rPr>
              <a:t>(p. ej., es un mal modelo al hacer que los miembros del equipo usen EPP; les exige seguridad, pero no “hace lo que dice”; ignora las preocupaciones de seguridad de los trabajadores; etc.).</a:t>
            </a:r>
            <a:endParaRPr lang="es-us" sz="1100" kern="1200" dirty="0">
              <a:solidFill>
                <a:schemeClr val="tx1"/>
              </a:solidFill>
              <a:effectLst/>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5</a:t>
            </a:fld>
            <a:endParaRPr lang="es-us" dirty="0"/>
          </a:p>
        </p:txBody>
      </p:sp>
    </p:spTree>
    <p:extLst>
      <p:ext uri="{BB962C8B-B14F-4D97-AF65-F5344CB8AC3E}">
        <p14:creationId xmlns:p14="http://schemas.microsoft.com/office/powerpoint/2010/main" val="303704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0840"/>
            <a:ext cx="5486400" cy="4333240"/>
          </a:xfrm>
        </p:spPr>
        <p:txBody>
          <a:bodyPr/>
          <a:lstStyle/>
          <a:p>
            <a:pPr algn="l" rtl="0"/>
            <a:r>
              <a:rPr lang="es-us" sz="1200" b="0" i="0" u="none" kern="1200" baseline="0">
                <a:solidFill>
                  <a:schemeClr val="tx1"/>
                </a:solidFill>
                <a:effectLst/>
                <a:latin typeface="+mn-lt"/>
                <a:ea typeface="+mn-ea"/>
                <a:cs typeface="+mn-cs"/>
              </a:rPr>
              <a:t>Ahora, piensen en alguien que crean que es o fue un líder eficaz, o que incluso pudo haber sido un gran líder. </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PREGUNTE A LA CLASE: ¿Cuáles son algunos comportamientos que muestra ese tipo de persona?</a:t>
            </a:r>
            <a:r>
              <a:rPr lang="es-us" sz="1200" b="0" i="1" u="none" kern="1200" baseline="0">
                <a:solidFill>
                  <a:schemeClr val="tx1"/>
                </a:solidFill>
                <a:effectLst/>
                <a:latin typeface="+mn-lt"/>
                <a:ea typeface="+mn-ea"/>
                <a:cs typeface="+mn-cs"/>
              </a:rPr>
              <a:t> [Propicie un debate].</a:t>
            </a:r>
            <a:endParaRPr lang="es-us" sz="1200" kern="1200" dirty="0">
              <a:solidFill>
                <a:schemeClr val="tx1"/>
              </a:solidFill>
              <a:effectLst/>
              <a:latin typeface="+mn-lt"/>
              <a:ea typeface="+mn-ea"/>
              <a:cs typeface="+mn-cs"/>
            </a:endParaRPr>
          </a:p>
          <a:p>
            <a:endParaRPr lang="es-us" sz="1100" b="1" dirty="0"/>
          </a:p>
          <a:p>
            <a:pPr algn="l" rtl="0"/>
            <a:r>
              <a:rPr lang="es-us" sz="1100" b="1" i="0" u="none" baseline="0"/>
              <a:t>NOTAS ADICIONALES PARA EL INSTRUCTOR:</a:t>
            </a:r>
            <a:endParaRPr lang="es-us" sz="1100" dirty="0"/>
          </a:p>
          <a:p>
            <a:pPr algn="l" rtl="0"/>
            <a:r>
              <a:rPr lang="es-us" sz="1200" b="1" i="1" u="none" kern="1200" baseline="0">
                <a:solidFill>
                  <a:schemeClr val="tx1"/>
                </a:solidFill>
                <a:effectLst/>
                <a:latin typeface="+mn-lt"/>
                <a:ea typeface="+mn-ea"/>
                <a:cs typeface="+mn-cs"/>
              </a:rPr>
              <a:t>Si los estudiantes hablan sobre solo algunas (o ninguna) ideas, puede hacer algunas de estas preguntas.</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¿Cuáles son algunos de los comportamientos que demuestran los líderes eficaces? (p. ej., nunca incumplen su palabra, dicen la verdad o trabajan arduamente).</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¿Cómo se comunican los líderes eficaces con otras personas? (p. ej., oyen para escuchar versus oyen para hablar, hacen preguntas y dan instrucciones y expectativas claras).</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¿Cómo un líder eficaz podría crear un sentido de trabajo en equipo? (p. ej., puede preguntar sobre la familia de un miembro del equipo o las actividades del fin de semana, se asegura de que los miembros del equipo se conozcan, resalta la importancia de trabajar juntos como equipo para mejorar la seguridad y garantizar que nadie trabaje solo, etc.).</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¿Cómo un líder eficaz podría liderar con el ejemplo? (p. ej., siempre usa EPP, nunca toma atajos ni anima a los trabajadores a hacerlo, obtiene los recursos necesarios para trabajar de manera segura, lleva a cabo reuniones diarias productivas de seguridad y de planificación antes de las tareas durante las cuales les pide a los trabajadores su opinión sobre la mejor manera de llevar a cabo sus tareas de manera prudente, garantiza que los miembros del equipo trabajen de manera prudente, es justo, responsabiliza a todos por estar seguros y por informar de riesgos, etc.).</a:t>
            </a: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es-us" sz="1100" dirty="0"/>
          </a:p>
        </p:txBody>
      </p:sp>
      <p:sp>
        <p:nvSpPr>
          <p:cNvPr id="4" name="Slide Number Placeholder 3"/>
          <p:cNvSpPr>
            <a:spLocks noGrp="1"/>
          </p:cNvSpPr>
          <p:nvPr>
            <p:ph type="sldNum" sz="quarter" idx="10"/>
          </p:nvPr>
        </p:nvSpPr>
        <p:spPr/>
        <p:txBody>
          <a:bodyPr/>
          <a:lstStyle/>
          <a:p>
            <a:pPr algn="l" rtl="0"/>
            <a:fld id="{0513728D-F3BB-2641-8A0E-19AC18A3052C}" type="slidenum">
              <a:rPr/>
              <a:pPr/>
              <a:t>6</a:t>
            </a:fld>
            <a:endParaRPr lang="es-us" dirty="0"/>
          </a:p>
        </p:txBody>
      </p:sp>
    </p:spTree>
    <p:extLst>
      <p:ext uri="{BB962C8B-B14F-4D97-AF65-F5344CB8AC3E}">
        <p14:creationId xmlns:p14="http://schemas.microsoft.com/office/powerpoint/2010/main" val="332242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¿Cómo definirían a un líder en seguridad? </a:t>
            </a:r>
            <a:r>
              <a:rPr lang="es-us" sz="1200" b="0" i="1" u="none" kern="1200" baseline="0">
                <a:solidFill>
                  <a:schemeClr val="tx1"/>
                </a:solidFill>
                <a:effectLst/>
                <a:latin typeface="+mn-lt"/>
                <a:ea typeface="+mn-ea"/>
                <a:cs typeface="+mn-cs"/>
              </a:rPr>
              <a:t>[Dé tiempo a la clase para responder].</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En</a:t>
            </a:r>
            <a:r>
              <a:rPr lang="es-us" sz="1200" b="1" i="0" u="none" kern="1200" baseline="0">
                <a:solidFill>
                  <a:schemeClr val="tx1"/>
                </a:solidFill>
                <a:effectLst/>
                <a:latin typeface="+mn-lt"/>
                <a:ea typeface="+mn-ea"/>
                <a:cs typeface="+mn-cs"/>
              </a:rPr>
              <a:t> </a:t>
            </a:r>
            <a:r>
              <a:rPr lang="es-us" sz="1200" b="0" i="0" u="none" kern="1200" baseline="0">
                <a:solidFill>
                  <a:schemeClr val="tx1"/>
                </a:solidFill>
                <a:effectLst/>
                <a:latin typeface="+mn-lt"/>
                <a:ea typeface="+mn-ea"/>
                <a:cs typeface="+mn-cs"/>
              </a:rPr>
              <a:t>el curso de FSL4Res definimos un </a:t>
            </a:r>
            <a:r>
              <a:rPr lang="es-us" sz="1200" b="0" i="0" u="sng" kern="1200" baseline="0">
                <a:solidFill>
                  <a:schemeClr val="tx1"/>
                </a:solidFill>
                <a:effectLst/>
                <a:latin typeface="+mn-lt"/>
                <a:ea typeface="+mn-ea"/>
                <a:cs typeface="+mn-cs"/>
              </a:rPr>
              <a:t>líder en seguridad</a:t>
            </a:r>
            <a:r>
              <a:rPr lang="es-us" sz="1200" b="0" i="0" u="none" kern="1200" baseline="0">
                <a:solidFill>
                  <a:schemeClr val="tx1"/>
                </a:solidFill>
                <a:effectLst/>
                <a:latin typeface="+mn-lt"/>
                <a:ea typeface="+mn-ea"/>
                <a:cs typeface="+mn-cs"/>
              </a:rPr>
              <a:t> como: </a:t>
            </a:r>
          </a:p>
          <a:p>
            <a:pPr algn="l" rtl="0"/>
            <a:r>
              <a:rPr lang="es-us" sz="1200" b="0" i="0" u="none" kern="1200" baseline="0">
                <a:solidFill>
                  <a:schemeClr val="tx1"/>
                </a:solidFill>
                <a:effectLst/>
                <a:latin typeface="+mn-lt"/>
                <a:ea typeface="+mn-ea"/>
                <a:cs typeface="+mn-cs"/>
              </a:rPr>
              <a:t>persona que tiene el coraje de demostrar que valora la seguridad: trabaja y se comunica con los miembros del equipo para identificar y limitar situaciones riesgosas, incluso ante otras presiones laborales, como programación y costos.</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1" i="0" u="none" kern="1200" baseline="0">
                <a:solidFill>
                  <a:schemeClr val="tx1"/>
                </a:solidFill>
                <a:effectLst/>
                <a:latin typeface="+mn-lt"/>
                <a:ea typeface="+mn-ea"/>
                <a:cs typeface="+mn-cs"/>
              </a:rPr>
              <a:t>¿Qué opinan de la palabra coraje?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1" i="0" u="none" kern="1200" baseline="0">
                <a:solidFill>
                  <a:schemeClr val="tx1"/>
                </a:solidFill>
                <a:effectLst/>
                <a:latin typeface="+mn-lt"/>
                <a:ea typeface="+mn-ea"/>
                <a:cs typeface="+mn-cs"/>
              </a:rPr>
              <a:t>¿Se necesita coraje para ser un líder?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1" i="0" u="none" kern="1200" baseline="0">
                <a:solidFill>
                  <a:schemeClr val="tx1"/>
                </a:solidFill>
                <a:effectLst/>
                <a:latin typeface="+mn-lt"/>
                <a:ea typeface="+mn-ea"/>
                <a:cs typeface="+mn-cs"/>
              </a:rPr>
              <a:t>¿El nivel de coraje depende de su función o cargo en el lugar de trabajo?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1" i="0" u="none" kern="1200" baseline="0">
                <a:solidFill>
                  <a:schemeClr val="tx1"/>
                </a:solidFill>
                <a:effectLst/>
                <a:latin typeface="+mn-lt"/>
                <a:ea typeface="+mn-ea"/>
                <a:cs typeface="+mn-cs"/>
              </a:rPr>
              <a:t>Cuando una compañía valora la seguridad y no es solo una prioridad, ¿cómo podría eso afectar la necesidad de coraje?</a:t>
            </a:r>
            <a:r>
              <a:rPr lang="es-us" sz="1200" b="0" i="1" u="none" kern="1200" baseline="0">
                <a:solidFill>
                  <a:schemeClr val="tx1"/>
                </a:solidFill>
                <a:effectLst/>
                <a:latin typeface="+mn-lt"/>
                <a:ea typeface="+mn-ea"/>
                <a:cs typeface="+mn-cs"/>
              </a:rPr>
              <a:t> [Propicie un debate].</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7</a:t>
            </a:fld>
            <a:endParaRPr lang="es-us" dirty="0"/>
          </a:p>
        </p:txBody>
      </p:sp>
    </p:spTree>
    <p:extLst>
      <p:ext uri="{BB962C8B-B14F-4D97-AF65-F5344CB8AC3E}">
        <p14:creationId xmlns:p14="http://schemas.microsoft.com/office/powerpoint/2010/main" val="3042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¿Quiénes son los líderes en seguridad en un lugar de trabajo?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Cualquiera, independientemente de su cargo o función, que valore su seguridad y bienestar y los de sus compañeros de trabajo es responsable de ser un líder eficaz en seguridad. Esto significa que todos deben desarrollar y utilizar habilidades de liderazgo en seguridad.</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8</a:t>
            </a:fld>
            <a:endParaRPr lang="es-us" dirty="0"/>
          </a:p>
        </p:txBody>
      </p:sp>
    </p:spTree>
    <p:extLst>
      <p:ext uri="{BB962C8B-B14F-4D97-AF65-F5344CB8AC3E}">
        <p14:creationId xmlns:p14="http://schemas.microsoft.com/office/powerpoint/2010/main" val="2870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Entonces, para resumir, díganme cuáles creen que son algunos de los beneficios de ser un líder eficaz en seguridad en el lugar de trabajo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Hemos repasado el liderazgo eficaz y el ineficaz y cómo un buen liderazgo puede mejorar el clima y los resultados de seguridad. A continuación, repasaremos qué habilidades puede usar el líder en el lugar de trabajo. </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9</a:t>
            </a:fld>
            <a:endParaRPr lang="es-us" dirty="0"/>
          </a:p>
        </p:txBody>
      </p:sp>
    </p:spTree>
    <p:extLst>
      <p:ext uri="{BB962C8B-B14F-4D97-AF65-F5344CB8AC3E}">
        <p14:creationId xmlns:p14="http://schemas.microsoft.com/office/powerpoint/2010/main" val="107311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5/22/2024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10" name="Picture 9"/>
          <p:cNvPicPr>
            <a:picLocks noChangeAspect="1"/>
          </p:cNvPicPr>
          <p:nvPr userDrawn="1"/>
        </p:nvPicPr>
        <p:blipFill rotWithShape="1">
          <a:blip r:embed="rId15">
            <a:extLst>
              <a:ext uri="{28A0092B-C50C-407E-A947-70E740481C1C}">
                <a14:useLocalDpi xmlns:a14="http://schemas.microsoft.com/office/drawing/2010/main" val="0"/>
              </a:ext>
            </a:extLst>
          </a:blip>
          <a:srcRect t="816" b="80244"/>
          <a:stretch/>
        </p:blipFill>
        <p:spPr>
          <a:xfrm>
            <a:off x="0" y="40801"/>
            <a:ext cx="9144000" cy="132664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5/22/2024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www.cpwr.com/research/training-and-awareness-programs-from-research-foundations-for-safety-leadershi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rotWithShape="1">
          <a:blip r:embed="rId3"/>
          <a:srcRect l="5982" t="2624" r="6177" b="667"/>
          <a:stretch/>
        </p:blipFill>
        <p:spPr>
          <a:xfrm>
            <a:off x="2726092" y="3300746"/>
            <a:ext cx="1764792" cy="2011680"/>
          </a:xfrm>
          <a:prstGeom prst="rect">
            <a:avLst/>
          </a:prstGeom>
        </p:spPr>
      </p:pic>
      <p:pic>
        <p:nvPicPr>
          <p:cNvPr id="9" name="Picture 8"/>
          <p:cNvPicPr>
            <a:picLocks noChangeAspect="1"/>
          </p:cNvPicPr>
          <p:nvPr/>
        </p:nvPicPr>
        <p:blipFill rotWithShape="1">
          <a:blip r:embed="rId4"/>
          <a:srcRect t="3542" r="2285"/>
          <a:stretch/>
        </p:blipFill>
        <p:spPr>
          <a:xfrm>
            <a:off x="785830" y="3300746"/>
            <a:ext cx="1764792" cy="2012809"/>
          </a:xfrm>
          <a:prstGeom prst="rect">
            <a:avLst/>
          </a:prstGeom>
        </p:spPr>
      </p:pic>
      <p:pic>
        <p:nvPicPr>
          <p:cNvPr id="10" name="Picture 9"/>
          <p:cNvPicPr>
            <a:picLocks noChangeAspect="1"/>
          </p:cNvPicPr>
          <p:nvPr/>
        </p:nvPicPr>
        <p:blipFill rotWithShape="1">
          <a:blip r:embed="rId5"/>
          <a:srcRect l="1" t="2811" r="1587"/>
          <a:stretch/>
        </p:blipFill>
        <p:spPr>
          <a:xfrm>
            <a:off x="6606616" y="3296880"/>
            <a:ext cx="1764792" cy="2015546"/>
          </a:xfrm>
          <a:prstGeom prst="rect">
            <a:avLst/>
          </a:prstGeom>
        </p:spPr>
      </p:pic>
      <p:pic>
        <p:nvPicPr>
          <p:cNvPr id="2" name="Picture 1">
            <a:extLst>
              <a:ext uri="{FF2B5EF4-FFF2-40B4-BE49-F238E27FC236}">
                <a16:creationId xmlns:a16="http://schemas.microsoft.com/office/drawing/2014/main" id="{C37F8FCC-ADAF-4F11-DE90-663471B32D53}"/>
              </a:ext>
            </a:extLst>
          </p:cNvPr>
          <p:cNvPicPr>
            <a:picLocks noChangeAspect="1"/>
          </p:cNvPicPr>
          <p:nvPr/>
        </p:nvPicPr>
        <p:blipFill rotWithShape="1">
          <a:blip r:embed="rId6"/>
          <a:srcRect b="1733"/>
          <a:stretch/>
        </p:blipFill>
        <p:spPr>
          <a:xfrm>
            <a:off x="4666354" y="3296880"/>
            <a:ext cx="1764792" cy="2011681"/>
          </a:xfrm>
          <a:prstGeom prst="rect">
            <a:avLst/>
          </a:prstGeom>
        </p:spPr>
      </p:pic>
    </p:spTree>
    <p:extLst>
      <p:ext uri="{BB962C8B-B14F-4D97-AF65-F5344CB8AC3E}">
        <p14:creationId xmlns:p14="http://schemas.microsoft.com/office/powerpoint/2010/main" val="163986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dirty="0">
                <a:solidFill>
                  <a:srgbClr val="FF0000"/>
                </a:solidFill>
              </a:rPr>
              <a:t>Habilidades</a:t>
            </a:r>
            <a:r>
              <a:rPr lang="es-us" sz="3500" b="0" i="0" u="none" baseline="0" dirty="0">
                <a:solidFill>
                  <a:srgbClr val="FF0000"/>
                </a:solidFill>
              </a:rPr>
              <a:t> </a:t>
            </a:r>
            <a:r>
              <a:rPr lang="es-us" sz="3500" b="1" i="0" u="none" baseline="0" dirty="0">
                <a:solidFill>
                  <a:srgbClr val="FF0000"/>
                </a:solidFill>
              </a:rPr>
              <a:t>de liderazgo en seguridad</a:t>
            </a:r>
            <a:endParaRPr lang="es-us" sz="3500" b="1" i="1" dirty="0">
              <a:solidFill>
                <a:srgbClr val="FF0000"/>
              </a:solidFill>
            </a:endParaRPr>
          </a:p>
        </p:txBody>
      </p:sp>
      <p:sp>
        <p:nvSpPr>
          <p:cNvPr id="10" name="Rectangle 9"/>
          <p:cNvSpPr/>
          <p:nvPr/>
        </p:nvSpPr>
        <p:spPr>
          <a:xfrm>
            <a:off x="695528" y="2430604"/>
            <a:ext cx="7752944" cy="4201150"/>
          </a:xfrm>
          <a:prstGeom prst="rect">
            <a:avLst/>
          </a:prstGeom>
          <a:ln>
            <a:solidFill>
              <a:schemeClr val="tx1"/>
            </a:solidFill>
          </a:ln>
        </p:spPr>
        <p:txBody>
          <a:bodyPr wrap="square">
            <a:spAutoFit/>
          </a:bodyPr>
          <a:lstStyle/>
          <a:p>
            <a:pPr algn="l" rtl="0">
              <a:spcAft>
                <a:spcPts val="1800"/>
              </a:spcAft>
            </a:pPr>
            <a:r>
              <a:rPr lang="es-us" sz="2300" b="0" i="0" u="none" baseline="0" dirty="0"/>
              <a:t>Liderar con el ejemplo.</a:t>
            </a:r>
          </a:p>
          <a:p>
            <a:pPr algn="l" rtl="0">
              <a:spcAft>
                <a:spcPts val="1800"/>
              </a:spcAft>
            </a:pPr>
            <a:r>
              <a:rPr lang="es-us" sz="2300" b="0" i="0" u="none" baseline="0" dirty="0"/>
              <a:t>Involucrar y empoderar a los miembros del equipo.</a:t>
            </a:r>
          </a:p>
          <a:p>
            <a:pPr algn="l" rtl="0">
              <a:spcAft>
                <a:spcPts val="1800"/>
              </a:spcAft>
            </a:pPr>
            <a:r>
              <a:rPr lang="es-us" sz="2300" b="0" i="0" u="none" baseline="0" dirty="0"/>
              <a:t>Escuchar activamente.</a:t>
            </a:r>
          </a:p>
          <a:p>
            <a:pPr algn="l" rtl="0">
              <a:spcAft>
                <a:spcPts val="1800"/>
              </a:spcAft>
            </a:pPr>
            <a:r>
              <a:rPr lang="es-us" sz="2300" b="0" i="0" u="none" baseline="0" dirty="0"/>
              <a:t>Practicar la comunicación de 3 vías.</a:t>
            </a:r>
            <a:endParaRPr lang="es-us" sz="2300" dirty="0"/>
          </a:p>
          <a:p>
            <a:pPr algn="l" rtl="0">
              <a:spcAft>
                <a:spcPts val="1800"/>
              </a:spcAft>
            </a:pPr>
            <a:r>
              <a:rPr lang="es-us" sz="2300" b="0" i="0" u="none" baseline="0" dirty="0"/>
              <a:t>Desarrollar a los miembros del equipo mediante enseñanza, asesoría y comentarios.</a:t>
            </a:r>
            <a:endParaRPr lang="es-us" sz="2300" dirty="0"/>
          </a:p>
          <a:p>
            <a:pPr algn="l" rtl="0">
              <a:spcAft>
                <a:spcPts val="1800"/>
              </a:spcAft>
            </a:pPr>
            <a:r>
              <a:rPr lang="es-us" sz="2300" b="0" i="0" u="none" baseline="0" dirty="0"/>
              <a:t>Dar reconocimiento a los miembros del equipo por un trabajo bien hecho.</a:t>
            </a:r>
          </a:p>
        </p:txBody>
      </p:sp>
    </p:spTree>
    <p:extLst>
      <p:ext uri="{BB962C8B-B14F-4D97-AF65-F5344CB8AC3E}">
        <p14:creationId xmlns:p14="http://schemas.microsoft.com/office/powerpoint/2010/main" val="387178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rtl="0"/>
            <a:r>
              <a:rPr lang="es-us" sz="3500" b="1" i="0" u="none" baseline="0" dirty="0">
                <a:solidFill>
                  <a:srgbClr val="FF0000"/>
                </a:solidFill>
              </a:rPr>
              <a:t>Cómo</a:t>
            </a:r>
            <a:r>
              <a:rPr lang="es-us" sz="3500" b="0" i="0" u="none" baseline="0" dirty="0">
                <a:solidFill>
                  <a:srgbClr val="FF0000"/>
                </a:solidFill>
              </a:rPr>
              <a:t> </a:t>
            </a:r>
            <a:br>
              <a:rPr lang="es-us" sz="3500" b="1" dirty="0">
                <a:solidFill>
                  <a:srgbClr val="FF0000"/>
                </a:solidFill>
              </a:rPr>
            </a:br>
            <a:r>
              <a:rPr lang="es-us" sz="3500" b="0" i="0" u="none" baseline="0" dirty="0">
                <a:solidFill>
                  <a:srgbClr val="FF0000"/>
                </a:solidFill>
              </a:rPr>
              <a:t>liderar con el ejemplo</a:t>
            </a:r>
            <a:endParaRPr lang="es-us" sz="3500" b="1" dirty="0">
              <a:solidFill>
                <a:srgbClr val="FF0000"/>
              </a:solidFill>
            </a:endParaRPr>
          </a:p>
        </p:txBody>
      </p:sp>
      <p:sp>
        <p:nvSpPr>
          <p:cNvPr id="7" name="Content Placeholder 2"/>
          <p:cNvSpPr>
            <a:spLocks noGrp="1"/>
          </p:cNvSpPr>
          <p:nvPr>
            <p:ph idx="1"/>
          </p:nvPr>
        </p:nvSpPr>
        <p:spPr/>
        <p:txBody>
          <a:bodyPr>
            <a:noAutofit/>
          </a:bodyPr>
          <a:lstStyle/>
          <a:p>
            <a:pPr lvl="0" algn="l" rtl="0">
              <a:spcBef>
                <a:spcPts val="0"/>
              </a:spcBef>
              <a:spcAft>
                <a:spcPts val="1200"/>
              </a:spcAft>
              <a:buClr>
                <a:srgbClr val="FF0000"/>
              </a:buClr>
            </a:pPr>
            <a:r>
              <a:rPr lang="es-us" sz="2400" b="0" i="0" u="none" baseline="0" dirty="0"/>
              <a:t>Tengan una actitud positiva sobre la seguridad.</a:t>
            </a:r>
          </a:p>
          <a:p>
            <a:pPr lvl="0" algn="l" rtl="0">
              <a:spcBef>
                <a:spcPts val="0"/>
              </a:spcBef>
              <a:spcAft>
                <a:spcPts val="1200"/>
              </a:spcAft>
              <a:buClr>
                <a:srgbClr val="FF0000"/>
              </a:buClr>
            </a:pPr>
            <a:r>
              <a:rPr lang="es-us" sz="2400" b="0" i="0" u="none" baseline="0" dirty="0"/>
              <a:t>Establezcan la seguridad como un valor central.</a:t>
            </a:r>
          </a:p>
          <a:p>
            <a:pPr lvl="0" algn="l" rtl="0">
              <a:spcBef>
                <a:spcPts val="0"/>
              </a:spcBef>
              <a:spcAft>
                <a:spcPts val="1200"/>
              </a:spcAft>
              <a:buClr>
                <a:srgbClr val="FF0000"/>
              </a:buClr>
            </a:pPr>
            <a:r>
              <a:rPr lang="es-us" sz="2400" b="0" i="0" u="none" baseline="0" dirty="0"/>
              <a:t>Establezcan expectativas altas de seguridad.</a:t>
            </a:r>
          </a:p>
          <a:p>
            <a:pPr lvl="0" algn="l" rtl="0">
              <a:spcBef>
                <a:spcPts val="0"/>
              </a:spcBef>
              <a:spcAft>
                <a:spcPts val="1200"/>
              </a:spcAft>
              <a:buClr>
                <a:srgbClr val="FF0000"/>
              </a:buClr>
            </a:pPr>
            <a:r>
              <a:rPr lang="es-us" sz="2400" b="0" i="0" u="none" baseline="0" dirty="0"/>
              <a:t>Compartan la visión de seguridad con el equipo. </a:t>
            </a:r>
            <a:endParaRPr lang="es-us" sz="2400" dirty="0"/>
          </a:p>
          <a:p>
            <a:pPr lvl="0" algn="l" rtl="0">
              <a:spcBef>
                <a:spcPts val="0"/>
              </a:spcBef>
              <a:spcAft>
                <a:spcPts val="1200"/>
              </a:spcAft>
              <a:buClr>
                <a:srgbClr val="FF0000"/>
              </a:buClr>
            </a:pPr>
            <a:r>
              <a:rPr lang="es-us" sz="2400" b="0" i="0" u="none" baseline="0" dirty="0"/>
              <a:t>“Hagan lo que dicen”.</a:t>
            </a:r>
            <a:endParaRPr lang="es-us" sz="2400" dirty="0"/>
          </a:p>
          <a:p>
            <a:pPr lvl="0" algn="l" rtl="0">
              <a:spcBef>
                <a:spcPts val="0"/>
              </a:spcBef>
              <a:spcAft>
                <a:spcPts val="1200"/>
              </a:spcAft>
              <a:buClr>
                <a:srgbClr val="FF0000"/>
              </a:buClr>
            </a:pPr>
            <a:r>
              <a:rPr lang="es-us" sz="2400" b="0" i="0" u="none" baseline="0" dirty="0"/>
              <a:t>Refuercen la idea de que </a:t>
            </a:r>
            <a:r>
              <a:rPr lang="es-us" sz="2400" b="1" i="1" u="none" baseline="0" dirty="0"/>
              <a:t>todos son dueños de la seguridad.</a:t>
            </a:r>
          </a:p>
          <a:p>
            <a:pPr lvl="0" algn="l" rtl="0">
              <a:spcBef>
                <a:spcPts val="0"/>
              </a:spcBef>
              <a:spcAft>
                <a:spcPts val="1200"/>
              </a:spcAft>
              <a:buClr>
                <a:srgbClr val="FF0000"/>
              </a:buClr>
            </a:pPr>
            <a:r>
              <a:rPr lang="es-us" sz="2400" b="0" i="0" u="none" baseline="0" dirty="0"/>
              <a:t>¡Lideren!</a:t>
            </a:r>
          </a:p>
        </p:txBody>
      </p:sp>
      <p:pic>
        <p:nvPicPr>
          <p:cNvPr id="8" name="Picture 4" descr="http://www.turnerconstruction.com/Files/GetSharepointImage?url=%2FRich%2520Text%2520Images%2FCanon_People045_1484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33" y="1570658"/>
            <a:ext cx="1591867" cy="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6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7" y="1584792"/>
            <a:ext cx="9512133" cy="10462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rPr>
              <a:t>Cómo</a:t>
            </a:r>
            <a:r>
              <a:rPr lang="es-us" sz="2800" b="1" i="0" u="none" baseline="0" dirty="0">
                <a:solidFill>
                  <a:srgbClr val="FF0000"/>
                </a:solidFill>
              </a:rPr>
              <a:t> </a:t>
            </a:r>
            <a:endParaRPr lang="es-us" sz="2800" b="1" dirty="0">
              <a:solidFill>
                <a:srgbClr val="FF0000"/>
              </a:solidFill>
            </a:endParaRPr>
          </a:p>
          <a:p>
            <a:pPr rtl="0"/>
            <a:r>
              <a:rPr lang="es-us" sz="3200" b="0" i="0" u="none" baseline="0" dirty="0">
                <a:solidFill>
                  <a:srgbClr val="FF0000"/>
                </a:solidFill>
              </a:rPr>
              <a:t>involucrar y empoderar a los miembros del equipo</a:t>
            </a:r>
            <a:endParaRPr lang="es-us" sz="3200" b="1" dirty="0">
              <a:solidFill>
                <a:srgbClr val="FF0000"/>
              </a:solidFill>
            </a:endParaRPr>
          </a:p>
        </p:txBody>
      </p:sp>
      <p:sp>
        <p:nvSpPr>
          <p:cNvPr id="6" name="Content Placeholder 2"/>
          <p:cNvSpPr>
            <a:spLocks noGrp="1"/>
          </p:cNvSpPr>
          <p:nvPr>
            <p:ph idx="1"/>
          </p:nvPr>
        </p:nvSpPr>
        <p:spPr/>
        <p:txBody>
          <a:bodyPr>
            <a:normAutofit fontScale="70000" lnSpcReduction="20000"/>
          </a:bodyPr>
          <a:lstStyle/>
          <a:p>
            <a:r>
              <a:rPr lang="es-us"/>
              <a:t>Expliquen por qué la seguridad es fundamental para hacer el trabajo</a:t>
            </a:r>
          </a:p>
          <a:p>
            <a:pPr lvl="0"/>
            <a:r>
              <a:rPr lang="es-us"/>
              <a:t>Involucren a los miembros del equipo en la toma de decisiones de seguridad</a:t>
            </a:r>
          </a:p>
          <a:p>
            <a:pPr lvl="0"/>
            <a:r>
              <a:rPr lang="es-us"/>
              <a:t>Realicen reuniones de seguridad en la mañana todos los días y recorridos conjuntos de la gerencia y los trabajadores a lo largo de la jornada laboral</a:t>
            </a:r>
          </a:p>
          <a:p>
            <a:pPr lvl="0"/>
            <a:r>
              <a:rPr lang="es-us"/>
              <a:t>Empoderen a los miembros del equipo para:</a:t>
            </a:r>
          </a:p>
          <a:p>
            <a:pPr lvl="1"/>
            <a:r>
              <a:rPr lang="es-us"/>
              <a:t>informar de preocupaciones de seguridad, lesiones y conatos de accidentes</a:t>
            </a:r>
          </a:p>
          <a:p>
            <a:pPr lvl="1"/>
            <a:r>
              <a:rPr lang="es-us"/>
              <a:t>informar o corregir riesgos o situaciones inseguras</a:t>
            </a:r>
          </a:p>
          <a:p>
            <a:pPr lvl="1"/>
            <a:endParaRPr lang="es-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7437586" y="5547099"/>
            <a:ext cx="1587368" cy="1051323"/>
          </a:xfrm>
          <a:prstGeom prst="rect">
            <a:avLst/>
          </a:prstGeom>
          <a:noFill/>
          <a:ln>
            <a:noFill/>
          </a:ln>
        </p:spPr>
      </p:pic>
    </p:spTree>
    <p:extLst>
      <p:ext uri="{BB962C8B-B14F-4D97-AF65-F5344CB8AC3E}">
        <p14:creationId xmlns:p14="http://schemas.microsoft.com/office/powerpoint/2010/main" val="22692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Autofit/>
          </a:bodyPr>
          <a:lstStyle/>
          <a:p>
            <a:pPr rtl="0"/>
            <a:r>
              <a:rPr lang="es-us" sz="3500" b="1" i="0" u="none" baseline="0" dirty="0">
                <a:solidFill>
                  <a:srgbClr val="FF0000"/>
                </a:solidFill>
              </a:rPr>
              <a:t>Cómo </a:t>
            </a:r>
            <a:br>
              <a:rPr lang="es-us" sz="3500" b="1" dirty="0">
                <a:solidFill>
                  <a:srgbClr val="FF0000"/>
                </a:solidFill>
              </a:rPr>
            </a:br>
            <a:r>
              <a:rPr lang="es-us" sz="3500" b="0" i="0" u="none" baseline="0" dirty="0">
                <a:solidFill>
                  <a:srgbClr val="FF0000"/>
                </a:solidFill>
              </a:rPr>
              <a:t>escuchar activamente</a:t>
            </a:r>
            <a:endParaRPr lang="es-us" sz="3500" dirty="0">
              <a:solidFill>
                <a:srgbClr val="FF0000"/>
              </a:solidFill>
            </a:endParaRPr>
          </a:p>
        </p:txBody>
      </p:sp>
      <p:sp>
        <p:nvSpPr>
          <p:cNvPr id="14" name="Content Placeholder 2"/>
          <p:cNvSpPr>
            <a:spLocks noGrp="1"/>
          </p:cNvSpPr>
          <p:nvPr>
            <p:ph idx="1"/>
          </p:nvPr>
        </p:nvSpPr>
        <p:spPr/>
        <p:txBody>
          <a:bodyPr>
            <a:noAutofit/>
          </a:bodyPr>
          <a:lstStyle/>
          <a:p>
            <a:pPr lvl="0" algn="l" rtl="0">
              <a:spcBef>
                <a:spcPts val="0"/>
              </a:spcBef>
              <a:spcAft>
                <a:spcPts val="400"/>
              </a:spcAft>
              <a:buClr>
                <a:srgbClr val="FF0000"/>
              </a:buClr>
            </a:pPr>
            <a:r>
              <a:rPr lang="es-us" sz="2500" b="0" i="0" u="none" baseline="0" dirty="0"/>
              <a:t>Traten a los miembros del equipo con respeto cuando hablen.</a:t>
            </a:r>
          </a:p>
          <a:p>
            <a:pPr algn="l" rtl="0">
              <a:spcBef>
                <a:spcPts val="0"/>
              </a:spcBef>
              <a:spcAft>
                <a:spcPts val="400"/>
              </a:spcAft>
              <a:buClr>
                <a:srgbClr val="FF0000"/>
              </a:buClr>
            </a:pPr>
            <a:r>
              <a:rPr lang="es-us" sz="2500" b="0" i="0" u="none" baseline="0" dirty="0"/>
              <a:t>Presten atención a las señales no verbales, como el lenguaje corporal y el contacto visual.</a:t>
            </a:r>
          </a:p>
          <a:p>
            <a:pPr algn="l" rtl="0">
              <a:spcBef>
                <a:spcPts val="0"/>
              </a:spcBef>
              <a:spcAft>
                <a:spcPts val="400"/>
              </a:spcAft>
              <a:buClr>
                <a:srgbClr val="FF0000"/>
              </a:buClr>
            </a:pPr>
            <a:r>
              <a:rPr lang="es-us" sz="2500" b="0" i="0" u="none" baseline="0" dirty="0"/>
              <a:t>Oigan para </a:t>
            </a:r>
            <a:r>
              <a:rPr lang="es-us" sz="2500" b="1" i="0" u="none" baseline="0" dirty="0"/>
              <a:t>escuchar</a:t>
            </a:r>
            <a:r>
              <a:rPr lang="es-us" sz="2500" b="0" i="0" u="none" baseline="0" dirty="0"/>
              <a:t> lo que se dice, en vez de pensar en una respuesta. </a:t>
            </a:r>
          </a:p>
          <a:p>
            <a:pPr lvl="0" algn="l" rtl="0">
              <a:spcBef>
                <a:spcPts val="0"/>
              </a:spcBef>
              <a:spcAft>
                <a:spcPts val="400"/>
              </a:spcAft>
              <a:buClr>
                <a:srgbClr val="FF0000"/>
              </a:buClr>
            </a:pPr>
            <a:r>
              <a:rPr lang="es-us" sz="2500" b="0" i="0" u="none" baseline="0" dirty="0"/>
              <a:t>Hagan preguntas aclaratorias.</a:t>
            </a:r>
          </a:p>
        </p:txBody>
      </p:sp>
      <p:pic>
        <p:nvPicPr>
          <p:cNvPr id="16"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554" y="5155032"/>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2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57300" y="2899144"/>
            <a:ext cx="6629400" cy="2046514"/>
          </a:xfrm>
        </p:spPr>
        <p:txBody>
          <a:bodyPr>
            <a:noAutofit/>
          </a:bodyPr>
          <a:lstStyle/>
          <a:p>
            <a:pPr lvl="0" algn="l" rtl="0">
              <a:spcBef>
                <a:spcPts val="0"/>
              </a:spcBef>
              <a:spcAft>
                <a:spcPts val="400"/>
              </a:spcAft>
              <a:buClr>
                <a:srgbClr val="FF0000"/>
              </a:buClr>
            </a:pPr>
            <a:r>
              <a:rPr lang="es-us" sz="2500" b="0" i="0" u="none" baseline="0"/>
              <a:t>Asegúrense de tener la atención del oyente.</a:t>
            </a:r>
          </a:p>
          <a:p>
            <a:pPr lvl="0" algn="l" rtl="0">
              <a:spcBef>
                <a:spcPts val="0"/>
              </a:spcBef>
              <a:spcAft>
                <a:spcPts val="400"/>
              </a:spcAft>
              <a:buClr>
                <a:srgbClr val="FF0000"/>
              </a:buClr>
            </a:pPr>
            <a:r>
              <a:rPr lang="es-us" sz="2500" b="0" i="0" u="none" baseline="0"/>
              <a:t>Sean directos y concisos. </a:t>
            </a:r>
          </a:p>
          <a:p>
            <a:pPr lvl="0" algn="l" rtl="0">
              <a:spcBef>
                <a:spcPts val="0"/>
              </a:spcBef>
              <a:spcAft>
                <a:spcPts val="400"/>
              </a:spcAft>
              <a:buClr>
                <a:srgbClr val="FF0000"/>
              </a:buClr>
            </a:pPr>
            <a:r>
              <a:rPr lang="es-us" sz="2500" b="0" i="0" u="none" baseline="0"/>
              <a:t>Pidan al miembro del equipo que repita el mensaje.</a:t>
            </a:r>
          </a:p>
          <a:p>
            <a:pPr lvl="0" algn="l" rtl="0">
              <a:spcBef>
                <a:spcPts val="0"/>
              </a:spcBef>
              <a:spcAft>
                <a:spcPts val="400"/>
              </a:spcAft>
              <a:buClr>
                <a:srgbClr val="FF0000"/>
              </a:buClr>
            </a:pPr>
            <a:r>
              <a:rPr lang="es-us" sz="2500" b="0" i="0" u="none" baseline="0"/>
              <a:t>Aclaren los malentendidos.</a:t>
            </a:r>
          </a:p>
          <a:p>
            <a:pPr lvl="0" algn="l" rtl="0">
              <a:spcBef>
                <a:spcPts val="0"/>
              </a:spcBef>
              <a:spcAft>
                <a:spcPts val="400"/>
              </a:spcAft>
              <a:buClr>
                <a:srgbClr val="FF0000"/>
              </a:buClr>
            </a:pPr>
            <a:endParaRPr lang="es-us" sz="2500" dirty="0"/>
          </a:p>
        </p:txBody>
      </p:sp>
      <p:sp>
        <p:nvSpPr>
          <p:cNvPr id="6" name="Title 1"/>
          <p:cNvSpPr>
            <a:spLocks noGrp="1"/>
          </p:cNvSpPr>
          <p:nvPr>
            <p:ph type="title"/>
          </p:nvPr>
        </p:nvSpPr>
        <p:spPr>
          <a:xfrm>
            <a:off x="971550" y="1359581"/>
            <a:ext cx="7200900" cy="1515216"/>
          </a:xfrm>
        </p:spPr>
        <p:txBody>
          <a:bodyPr>
            <a:noAutofit/>
          </a:bodyPr>
          <a:lstStyle/>
          <a:p>
            <a:pPr rtl="0"/>
            <a:r>
              <a:rPr lang="es-us" sz="3500" b="1" i="0" u="none" baseline="0" dirty="0">
                <a:solidFill>
                  <a:srgbClr val="FF0000"/>
                </a:solidFill>
              </a:rPr>
              <a:t>Cómo </a:t>
            </a:r>
            <a:br>
              <a:rPr lang="es-us" sz="3500" dirty="0">
                <a:solidFill>
                  <a:srgbClr val="FF0000"/>
                </a:solidFill>
              </a:rPr>
            </a:br>
            <a:r>
              <a:rPr lang="es-us" sz="3500" b="0" i="0" u="none" baseline="0" dirty="0">
                <a:solidFill>
                  <a:srgbClr val="FF0000"/>
                </a:solidFill>
              </a:rPr>
              <a:t>practicar la comunicación de 3 vías</a:t>
            </a:r>
            <a:endParaRPr lang="es-us" sz="3500" b="1" dirty="0">
              <a:solidFill>
                <a:srgbClr val="FF0000"/>
              </a:solidFill>
            </a:endParaRPr>
          </a:p>
        </p:txBody>
      </p:sp>
      <p:pic>
        <p:nvPicPr>
          <p:cNvPr id="8"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52" y="5341262"/>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5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400302" y="1650182"/>
          <a:ext cx="7359518" cy="484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330865" y="2164080"/>
            <a:ext cx="2876204" cy="3642359"/>
          </a:xfrm>
        </p:spPr>
        <p:txBody>
          <a:bodyPr>
            <a:noAutofit/>
          </a:bodyPr>
          <a:lstStyle/>
          <a:p>
            <a:pPr rtl="0"/>
            <a:r>
              <a:rPr lang="es-us" sz="3500" b="1" i="0" u="none" baseline="0">
                <a:solidFill>
                  <a:srgbClr val="FF0000"/>
                </a:solidFill>
              </a:rPr>
              <a:t>Cómo</a:t>
            </a:r>
            <a:br>
              <a:rPr lang="es-us" sz="3500" b="1">
                <a:solidFill>
                  <a:srgbClr val="FF0000"/>
                </a:solidFill>
              </a:rPr>
            </a:br>
            <a:r>
              <a:rPr lang="es-us" sz="3500" b="0" i="0" u="none" baseline="0">
                <a:solidFill>
                  <a:srgbClr val="FF0000"/>
                </a:solidFill>
              </a:rPr>
              <a:t>desarrollar a los miembros del equipo mediante </a:t>
            </a:r>
            <a:br>
              <a:rPr lang="es-us" sz="3500">
                <a:solidFill>
                  <a:srgbClr val="FF0000"/>
                </a:solidFill>
              </a:rPr>
            </a:br>
            <a:r>
              <a:rPr lang="es-us" sz="3500" b="0" i="0" u="sng" baseline="0">
                <a:solidFill>
                  <a:srgbClr val="FF0000"/>
                </a:solidFill>
              </a:rPr>
              <a:t>enseñanza</a:t>
            </a:r>
            <a:r>
              <a:rPr lang="es-us" sz="3500" b="0" i="0" u="none" baseline="0">
                <a:solidFill>
                  <a:srgbClr val="FF0000"/>
                </a:solidFill>
              </a:rPr>
              <a:t>, </a:t>
            </a:r>
            <a:r>
              <a:rPr lang="es-us" sz="3500" b="0" i="0" u="sng" baseline="0">
                <a:solidFill>
                  <a:srgbClr val="FF0000"/>
                </a:solidFill>
              </a:rPr>
              <a:t>asesoría</a:t>
            </a:r>
            <a:r>
              <a:rPr lang="es-us" sz="3500" b="0" i="0" u="none" baseline="0">
                <a:solidFill>
                  <a:srgbClr val="FF0000"/>
                </a:solidFill>
              </a:rPr>
              <a:t> y comentarios</a:t>
            </a:r>
            <a:endParaRPr lang="es-us" sz="3500" dirty="0">
              <a:solidFill>
                <a:srgbClr val="FF0000"/>
              </a:solidFill>
            </a:endParaRPr>
          </a:p>
        </p:txBody>
      </p:sp>
      <p:sp>
        <p:nvSpPr>
          <p:cNvPr id="2" name="Rectangle 1"/>
          <p:cNvSpPr/>
          <p:nvPr/>
        </p:nvSpPr>
        <p:spPr>
          <a:xfrm>
            <a:off x="5038652" y="3193349"/>
            <a:ext cx="2082814" cy="477054"/>
          </a:xfrm>
          <a:prstGeom prst="rect">
            <a:avLst/>
          </a:prstGeom>
        </p:spPr>
        <p:txBody>
          <a:bodyPr wrap="none">
            <a:spAutoFit/>
          </a:bodyPr>
          <a:lstStyle/>
          <a:p>
            <a:pPr algn="ctr" rtl="0"/>
            <a:r>
              <a:rPr lang="es-us" sz="2500" b="1" i="1" u="none" baseline="0"/>
              <a:t>Enseñanza y asesoría</a:t>
            </a:r>
          </a:p>
        </p:txBody>
      </p:sp>
      <p:pic>
        <p:nvPicPr>
          <p:cNvPr id="5" name="Picture 4" descr="https://encrypted-tbn0.gstatic.com/images?q=tbn:ANd9GcQgdkWDzmUnmTXpJuELiyK4Sucd2VZ44GSgZ1Kbh0p2MKrgkWZN"/>
          <p:cNvPicPr/>
          <p:nvPr/>
        </p:nvPicPr>
        <p:blipFill>
          <a:blip r:embed="rId8">
            <a:extLst>
              <a:ext uri="{28A0092B-C50C-407E-A947-70E740481C1C}">
                <a14:useLocalDpi xmlns:a14="http://schemas.microsoft.com/office/drawing/2010/main" val="0"/>
              </a:ext>
            </a:extLst>
          </a:blip>
          <a:srcRect/>
          <a:stretch>
            <a:fillRect/>
          </a:stretch>
        </p:blipFill>
        <p:spPr bwMode="auto">
          <a:xfrm>
            <a:off x="5173151" y="3609294"/>
            <a:ext cx="1813813" cy="1076102"/>
          </a:xfrm>
          <a:prstGeom prst="rect">
            <a:avLst/>
          </a:prstGeom>
          <a:noFill/>
          <a:ln>
            <a:noFill/>
          </a:ln>
        </p:spPr>
      </p:pic>
    </p:spTree>
    <p:extLst>
      <p:ext uri="{BB962C8B-B14F-4D97-AF65-F5344CB8AC3E}">
        <p14:creationId xmlns:p14="http://schemas.microsoft.com/office/powerpoint/2010/main" val="172110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95626" y="2780526"/>
            <a:ext cx="5903594" cy="2409466"/>
          </a:xfrm>
          <a:ln w="9525">
            <a:solidFill>
              <a:schemeClr val="tx1"/>
            </a:solidFill>
          </a:ln>
        </p:spPr>
        <p:txBody>
          <a:bodyPr>
            <a:noAutofit/>
          </a:bodyPr>
          <a:lstStyle/>
          <a:p>
            <a:pPr marL="0" indent="0" algn="ctr" rtl="0">
              <a:lnSpc>
                <a:spcPct val="114000"/>
              </a:lnSpc>
              <a:spcBef>
                <a:spcPts val="0"/>
              </a:spcBef>
              <a:buNone/>
            </a:pPr>
            <a:r>
              <a:rPr lang="es-us" sz="3500" b="0" i="1" u="none" baseline="0" dirty="0"/>
              <a:t>Utilicen el principio </a:t>
            </a:r>
            <a:r>
              <a:rPr lang="es-us" sz="3500" b="1" i="1" u="none" baseline="0" dirty="0">
                <a:solidFill>
                  <a:srgbClr val="FF0000"/>
                </a:solidFill>
              </a:rPr>
              <a:t>FIST</a:t>
            </a:r>
            <a:r>
              <a:rPr lang="es-us" sz="3500" b="0" i="1" u="none" baseline="0" dirty="0">
                <a:solidFill>
                  <a:srgbClr val="FF0000"/>
                </a:solidFill>
              </a:rPr>
              <a:t>: </a:t>
            </a:r>
            <a:endParaRPr lang="es-us" sz="2800" dirty="0"/>
          </a:p>
          <a:p>
            <a:pPr marL="0" indent="0" algn="l" rtl="0">
              <a:lnSpc>
                <a:spcPct val="114000"/>
              </a:lnSpc>
              <a:spcBef>
                <a:spcPts val="0"/>
              </a:spcBef>
              <a:buNone/>
            </a:pPr>
            <a:r>
              <a:rPr lang="es-us" sz="2400" b="0" i="0" u="none" baseline="0" dirty="0"/>
              <a:t>Describan los hechos	</a:t>
            </a:r>
            <a:r>
              <a:rPr lang="es-US" sz="2400" dirty="0"/>
              <a:t>       	</a:t>
            </a:r>
            <a:r>
              <a:rPr lang="es-us" sz="2400" b="1" i="0" u="sng" baseline="0" dirty="0"/>
              <a:t>(</a:t>
            </a:r>
            <a:r>
              <a:rPr lang="es-us" sz="2400" b="1" i="0" u="sng" baseline="0" dirty="0">
                <a:solidFill>
                  <a:srgbClr val="FF0000"/>
                </a:solidFill>
              </a:rPr>
              <a:t>F</a:t>
            </a:r>
            <a:r>
              <a:rPr lang="es-us" sz="2400" b="1" i="0" u="none" baseline="0" dirty="0"/>
              <a:t>ACTS) </a:t>
            </a:r>
          </a:p>
          <a:p>
            <a:pPr marL="0" indent="0" algn="l" rtl="0">
              <a:lnSpc>
                <a:spcPct val="114000"/>
              </a:lnSpc>
              <a:spcBef>
                <a:spcPts val="0"/>
              </a:spcBef>
              <a:buNone/>
            </a:pPr>
            <a:r>
              <a:rPr lang="es-us" sz="2400" b="0" i="0" u="none" baseline="0" dirty="0"/>
              <a:t>Expliquen la repercusión		</a:t>
            </a:r>
            <a:r>
              <a:rPr lang="es-us" sz="2400" b="1" i="0" u="sng" baseline="0" dirty="0"/>
              <a:t>(</a:t>
            </a:r>
            <a:r>
              <a:rPr lang="es-us" sz="2400" b="1" i="0" u="sng" baseline="0" dirty="0">
                <a:solidFill>
                  <a:srgbClr val="FF0000"/>
                </a:solidFill>
              </a:rPr>
              <a:t>I</a:t>
            </a:r>
            <a:r>
              <a:rPr lang="es-us" sz="2400" b="1" i="0" u="none" baseline="0" dirty="0"/>
              <a:t>MPACT)</a:t>
            </a:r>
          </a:p>
          <a:p>
            <a:pPr marL="0" indent="0" algn="l" rtl="0">
              <a:lnSpc>
                <a:spcPct val="114000"/>
              </a:lnSpc>
              <a:spcBef>
                <a:spcPts val="0"/>
              </a:spcBef>
              <a:buNone/>
            </a:pPr>
            <a:r>
              <a:rPr lang="es-us" sz="2400" b="0" i="0" u="none" baseline="0" dirty="0"/>
              <a:t>Proporcionen sugerencias 	</a:t>
            </a:r>
            <a:r>
              <a:rPr lang="es-us" sz="2400" b="1" i="0" u="sng" baseline="0" dirty="0"/>
              <a:t>(</a:t>
            </a:r>
            <a:r>
              <a:rPr lang="es-us" sz="2400" b="1" i="0" u="sng" baseline="0" dirty="0">
                <a:solidFill>
                  <a:srgbClr val="FF0000"/>
                </a:solidFill>
              </a:rPr>
              <a:t>S</a:t>
            </a:r>
            <a:r>
              <a:rPr lang="es-us" sz="2400" b="1" i="0" u="none" baseline="0" dirty="0"/>
              <a:t>UGGESTIONS)</a:t>
            </a:r>
          </a:p>
          <a:p>
            <a:pPr marL="0" indent="0" algn="l" rtl="0">
              <a:lnSpc>
                <a:spcPct val="114000"/>
              </a:lnSpc>
              <a:spcBef>
                <a:spcPts val="0"/>
              </a:spcBef>
              <a:buNone/>
            </a:pPr>
            <a:r>
              <a:rPr lang="es-us" sz="2400" b="0" i="0" u="none" baseline="0" dirty="0"/>
              <a:t>Sean oportunos 				</a:t>
            </a:r>
            <a:r>
              <a:rPr lang="es-us" sz="2400" b="1" i="0" u="sng" baseline="0" dirty="0"/>
              <a:t>(</a:t>
            </a:r>
            <a:r>
              <a:rPr lang="es-us" sz="2400" b="1" i="0" u="sng" baseline="0" dirty="0">
                <a:solidFill>
                  <a:srgbClr val="FF0000"/>
                </a:solidFill>
              </a:rPr>
              <a:t>T</a:t>
            </a:r>
            <a:r>
              <a:rPr lang="es-us" sz="2400" b="1" i="0" u="none" baseline="0" dirty="0"/>
              <a:t>IMELY)</a:t>
            </a:r>
          </a:p>
        </p:txBody>
      </p:sp>
      <p:sp>
        <p:nvSpPr>
          <p:cNvPr id="7" name="Title 1"/>
          <p:cNvSpPr>
            <a:spLocks noGrp="1"/>
          </p:cNvSpPr>
          <p:nvPr>
            <p:ph type="title"/>
          </p:nvPr>
        </p:nvSpPr>
        <p:spPr>
          <a:xfrm>
            <a:off x="105122" y="2164080"/>
            <a:ext cx="2876204" cy="3642359"/>
          </a:xfrm>
        </p:spPr>
        <p:txBody>
          <a:bodyPr>
            <a:noAutofit/>
          </a:bodyPr>
          <a:lstStyle/>
          <a:p>
            <a:pPr rtl="0"/>
            <a:r>
              <a:rPr lang="es-us" sz="3500" b="1" i="0" u="none" baseline="0" dirty="0">
                <a:solidFill>
                  <a:srgbClr val="FF0000"/>
                </a:solidFill>
              </a:rPr>
              <a:t>Cómo</a:t>
            </a:r>
            <a:br>
              <a:rPr lang="es-us" sz="3500" dirty="0">
                <a:solidFill>
                  <a:srgbClr val="FF0000"/>
                </a:solidFill>
              </a:rPr>
            </a:br>
            <a:r>
              <a:rPr lang="es-us" sz="3500" b="0" i="0" u="none" baseline="0" dirty="0">
                <a:solidFill>
                  <a:srgbClr val="FF0000"/>
                </a:solidFill>
              </a:rPr>
              <a:t>desarrollar a los miembros del equipo mediante </a:t>
            </a:r>
            <a:br>
              <a:rPr lang="es-us" sz="3500" dirty="0">
                <a:solidFill>
                  <a:srgbClr val="FF0000"/>
                </a:solidFill>
              </a:rPr>
            </a:br>
            <a:r>
              <a:rPr lang="es-us" sz="3500" b="0" i="0" u="none" baseline="0" dirty="0">
                <a:solidFill>
                  <a:srgbClr val="FF0000"/>
                </a:solidFill>
              </a:rPr>
              <a:t>enseñanza, asesoría y </a:t>
            </a:r>
            <a:r>
              <a:rPr lang="es-us" sz="3500" b="0" i="0" u="sng" baseline="0" dirty="0">
                <a:solidFill>
                  <a:srgbClr val="FF0000"/>
                </a:solidFill>
              </a:rPr>
              <a:t>comentarios</a:t>
            </a:r>
          </a:p>
        </p:txBody>
      </p:sp>
    </p:spTree>
    <p:extLst>
      <p:ext uri="{BB962C8B-B14F-4D97-AF65-F5344CB8AC3E}">
        <p14:creationId xmlns:p14="http://schemas.microsoft.com/office/powerpoint/2010/main" val="15214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46010"/>
            <a:ext cx="8229600" cy="1143000"/>
          </a:xfrm>
        </p:spPr>
        <p:txBody>
          <a:bodyPr>
            <a:noAutofit/>
          </a:bodyPr>
          <a:lstStyle/>
          <a:p>
            <a:pPr rtl="0"/>
            <a:r>
              <a:rPr lang="es-us" sz="3500" b="1" i="0" u="none" baseline="0" dirty="0">
                <a:solidFill>
                  <a:srgbClr val="FF0000"/>
                </a:solidFill>
              </a:rPr>
              <a:t>Cómo</a:t>
            </a:r>
            <a:br>
              <a:rPr lang="es-us" sz="3500" b="1" dirty="0">
                <a:solidFill>
                  <a:srgbClr val="FF0000"/>
                </a:solidFill>
              </a:rPr>
            </a:br>
            <a:r>
              <a:rPr lang="es-us" sz="3500" b="0" i="0" u="none" baseline="0" dirty="0">
                <a:solidFill>
                  <a:srgbClr val="FF0000"/>
                </a:solidFill>
              </a:rPr>
              <a:t>dar reconocimiento a los miembros del equipo por un trabajo bien hecho</a:t>
            </a:r>
            <a:r>
              <a:rPr lang="es-us" sz="3500" b="1" i="0" u="none" baseline="0" dirty="0">
                <a:solidFill>
                  <a:srgbClr val="FF0000"/>
                </a:solidFill>
              </a:rPr>
              <a:t> </a:t>
            </a:r>
            <a:endParaRPr lang="es-us" sz="3500" b="1" dirty="0">
              <a:solidFill>
                <a:srgbClr val="FF0000"/>
              </a:solidFill>
            </a:endParaRPr>
          </a:p>
        </p:txBody>
      </p:sp>
      <p:sp>
        <p:nvSpPr>
          <p:cNvPr id="6" name="Content Placeholder 6"/>
          <p:cNvSpPr>
            <a:spLocks noGrp="1"/>
          </p:cNvSpPr>
          <p:nvPr>
            <p:ph idx="1"/>
          </p:nvPr>
        </p:nvSpPr>
        <p:spPr>
          <a:xfrm>
            <a:off x="457200" y="3217011"/>
            <a:ext cx="8229600" cy="3465211"/>
          </a:xfrm>
        </p:spPr>
        <p:txBody>
          <a:bodyPr>
            <a:noAutofit/>
          </a:bodyPr>
          <a:lstStyle/>
          <a:p>
            <a:pPr algn="l" rtl="0">
              <a:lnSpc>
                <a:spcPct val="110000"/>
              </a:lnSpc>
              <a:spcBef>
                <a:spcPts val="0"/>
              </a:spcBef>
              <a:spcAft>
                <a:spcPts val="1200"/>
              </a:spcAft>
              <a:buClr>
                <a:srgbClr val="FF0000"/>
              </a:buClr>
            </a:pPr>
            <a:r>
              <a:rPr lang="es-us" sz="2500" b="0" i="0" u="none" baseline="0" dirty="0"/>
              <a:t>Den reconocimiento aparte de otros tipos de comentarios.</a:t>
            </a:r>
          </a:p>
          <a:p>
            <a:pPr lvl="0" algn="l" rtl="0">
              <a:lnSpc>
                <a:spcPct val="110000"/>
              </a:lnSpc>
              <a:spcBef>
                <a:spcPts val="0"/>
              </a:spcBef>
              <a:spcAft>
                <a:spcPts val="1200"/>
              </a:spcAft>
              <a:buClr>
                <a:srgbClr val="FF0000"/>
              </a:buClr>
            </a:pPr>
            <a:r>
              <a:rPr lang="es-us" sz="2500" b="0" i="0" u="none" baseline="0" dirty="0"/>
              <a:t>Elogien regularmente en privado.</a:t>
            </a:r>
            <a:endParaRPr lang="es-us" sz="2500" dirty="0"/>
          </a:p>
          <a:p>
            <a:pPr lvl="0" algn="l" rtl="0">
              <a:lnSpc>
                <a:spcPct val="110000"/>
              </a:lnSpc>
              <a:spcBef>
                <a:spcPts val="0"/>
              </a:spcBef>
              <a:spcAft>
                <a:spcPts val="1200"/>
              </a:spcAft>
              <a:buClr>
                <a:srgbClr val="FF0000"/>
              </a:buClr>
            </a:pPr>
            <a:r>
              <a:rPr lang="es-us" sz="2500" b="0" i="0" u="none" baseline="0" dirty="0"/>
              <a:t>Sean específicos acerca de por qué están elogiando a la persona. </a:t>
            </a:r>
          </a:p>
          <a:p>
            <a:pPr algn="l" rtl="0">
              <a:lnSpc>
                <a:spcPct val="110000"/>
              </a:lnSpc>
              <a:spcBef>
                <a:spcPts val="0"/>
              </a:spcBef>
              <a:spcAft>
                <a:spcPts val="1200"/>
              </a:spcAft>
              <a:buClr>
                <a:srgbClr val="FF0000"/>
              </a:buClr>
            </a:pPr>
            <a:r>
              <a:rPr lang="es-us" sz="2500" b="0" i="0" u="none" baseline="0" dirty="0"/>
              <a:t>Elogien públicamente si la persona se siente                          cómoda con ello.</a:t>
            </a:r>
            <a:endParaRPr lang="es-us" sz="2500" dirty="0"/>
          </a:p>
        </p:txBody>
      </p:sp>
      <p:pic>
        <p:nvPicPr>
          <p:cNvPr id="9" name="Picture 2" descr="http://thumbs.dreamstime.com/z/job-well-done-2219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66" b="4478"/>
          <a:stretch/>
        </p:blipFill>
        <p:spPr bwMode="auto">
          <a:xfrm>
            <a:off x="7560252" y="4879378"/>
            <a:ext cx="1423208" cy="180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82720318"/>
              </p:ext>
            </p:extLst>
          </p:nvPr>
        </p:nvGraphicFramePr>
        <p:xfrm>
          <a:off x="1690623" y="1478943"/>
          <a:ext cx="5762754" cy="5224008"/>
        </p:xfrm>
        <a:graphic>
          <a:graphicData uri="http://schemas.openxmlformats.org/drawingml/2006/table">
            <a:tbl>
              <a:tblPr firstRow="1" firstCol="1" lastRow="1" lastCol="1" bandRow="1" bandCol="1"/>
              <a:tblGrid>
                <a:gridCol w="3447009">
                  <a:extLst>
                    <a:ext uri="{9D8B030D-6E8A-4147-A177-3AD203B41FA5}">
                      <a16:colId xmlns:a16="http://schemas.microsoft.com/office/drawing/2014/main" val="3422816801"/>
                    </a:ext>
                  </a:extLst>
                </a:gridCol>
                <a:gridCol w="701938">
                  <a:extLst>
                    <a:ext uri="{9D8B030D-6E8A-4147-A177-3AD203B41FA5}">
                      <a16:colId xmlns:a16="http://schemas.microsoft.com/office/drawing/2014/main" val="424588365"/>
                    </a:ext>
                  </a:extLst>
                </a:gridCol>
                <a:gridCol w="972187">
                  <a:extLst>
                    <a:ext uri="{9D8B030D-6E8A-4147-A177-3AD203B41FA5}">
                      <a16:colId xmlns:a16="http://schemas.microsoft.com/office/drawing/2014/main" val="3016471659"/>
                    </a:ext>
                  </a:extLst>
                </a:gridCol>
                <a:gridCol w="641620">
                  <a:extLst>
                    <a:ext uri="{9D8B030D-6E8A-4147-A177-3AD203B41FA5}">
                      <a16:colId xmlns:a16="http://schemas.microsoft.com/office/drawing/2014/main" val="3193691074"/>
                    </a:ext>
                  </a:extLst>
                </a:gridCol>
              </a:tblGrid>
              <a:tr h="207744">
                <a:tc>
                  <a:txBody>
                    <a:bodyPr/>
                    <a:lstStyle/>
                    <a:p>
                      <a:pPr marL="0" marR="0" algn="l" rtl="0">
                        <a:spcBef>
                          <a:spcPts val="0"/>
                        </a:spcBef>
                        <a:spcAft>
                          <a:spcPts val="0"/>
                        </a:spcAft>
                      </a:pPr>
                      <a:r>
                        <a:rPr lang="es-us" sz="600" b="0" i="0" u="none" baseline="0">
                          <a:effectLst/>
                          <a:latin typeface="Times New Roman" panose="02020603050405020304" pitchFamily="18" charset="0"/>
                          <a:ea typeface="Tahoma" panose="020B0604030504040204" pitchFamily="34" charset="0"/>
                          <a:cs typeface="Tahoma" panose="020B0604030504040204" pitchFamily="34" charset="0"/>
                        </a:rPr>
                        <a:t> </a:t>
                      </a:r>
                      <a:r>
                        <a:rPr lang="es-us" sz="1050" b="1" i="0" u="none" baseline="0">
                          <a:effectLst/>
                          <a:latin typeface="Times New Roman" panose="02020603050405020304" pitchFamily="18" charset="0"/>
                          <a:ea typeface="Tahoma" panose="020B0604030504040204" pitchFamily="34" charset="0"/>
                          <a:cs typeface="Tahoma" panose="020B0604030504040204" pitchFamily="34" charset="0"/>
                        </a:rPr>
                        <a:t>Con qué frecuencia hace lo siguiente:</a:t>
                      </a:r>
                      <a:endParaRPr lang="es-us" sz="1050" b="1"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355" marR="0" algn="l" rtl="0">
                        <a:spcBef>
                          <a:spcPts val="95"/>
                        </a:spcBef>
                        <a:spcAft>
                          <a:spcPts val="0"/>
                        </a:spcAft>
                      </a:pPr>
                      <a:r>
                        <a:rPr lang="es-us" sz="800" b="1" i="0" u="none" baseline="0">
                          <a:effectLst/>
                          <a:latin typeface="Tahoma" panose="020B0604030504040204" pitchFamily="34" charset="0"/>
                          <a:ea typeface="Tahoma" panose="020B0604030504040204" pitchFamily="34" charset="0"/>
                          <a:cs typeface="Times New Roman" panose="02020603050405020304" pitchFamily="18" charset="0"/>
                        </a:rPr>
                        <a:t>Siempre</a:t>
                      </a:r>
                      <a:endParaRPr lang="es-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2720" marR="0" algn="l" rtl="0">
                        <a:spcBef>
                          <a:spcPts val="95"/>
                        </a:spcBef>
                        <a:spcAft>
                          <a:spcPts val="0"/>
                        </a:spcAft>
                      </a:pPr>
                      <a:r>
                        <a:rPr lang="es-us" sz="800" b="1" i="0" u="none" baseline="0">
                          <a:effectLst/>
                          <a:latin typeface="Tahoma" panose="020B0604030504040204" pitchFamily="34" charset="0"/>
                          <a:ea typeface="Tahoma" panose="020B0604030504040204" pitchFamily="34" charset="0"/>
                          <a:cs typeface="Times New Roman" panose="02020603050405020304" pitchFamily="18" charset="0"/>
                        </a:rPr>
                        <a:t>Algunas veces</a:t>
                      </a:r>
                      <a:endParaRPr lang="es-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75565" algn="ctr" rtl="0">
                        <a:spcBef>
                          <a:spcPts val="95"/>
                        </a:spcBef>
                        <a:spcAft>
                          <a:spcPts val="0"/>
                        </a:spcAft>
                      </a:pPr>
                      <a:r>
                        <a:rPr lang="es-us" sz="800" b="1" i="0" u="none" baseline="0">
                          <a:effectLst/>
                          <a:latin typeface="Tahoma" panose="020B0604030504040204" pitchFamily="34" charset="0"/>
                          <a:ea typeface="Tahoma" panose="020B0604030504040204" pitchFamily="34" charset="0"/>
                          <a:cs typeface="Times New Roman" panose="02020603050405020304" pitchFamily="18" charset="0"/>
                        </a:rPr>
                        <a:t>Nunca</a:t>
                      </a:r>
                      <a:endParaRPr lang="es-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40299"/>
                  </a:ext>
                </a:extLst>
              </a:tr>
              <a:tr h="181945">
                <a:tc gridSpan="4">
                  <a:txBody>
                    <a:bodyPr/>
                    <a:lstStyle/>
                    <a:p>
                      <a:pPr marL="69850" marR="0" algn="l" rtl="0">
                        <a:spcBef>
                          <a:spcPts val="38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1.</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Liderar</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con</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el ejemplo</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2509947962"/>
                  </a:ext>
                </a:extLst>
              </a:tr>
              <a:tr h="204101">
                <a:tc>
                  <a:txBody>
                    <a:bodyPr/>
                    <a:lstStyle/>
                    <a:p>
                      <a:pPr marL="69850" marR="0" algn="l" rtl="0">
                        <a:spcBef>
                          <a:spcPts val="60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Mantener</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una</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actitud</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positiva</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sobre</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la seguridad.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66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66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66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957515"/>
                  </a:ext>
                </a:extLst>
              </a:tr>
              <a:tr h="185778">
                <a:tc>
                  <a:txBody>
                    <a:bodyPr/>
                    <a:lstStyle/>
                    <a:p>
                      <a:pPr marL="69850" marR="0" algn="l" rtl="0">
                        <a:spcBef>
                          <a:spcPts val="51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Considerar las implicaciones de la seguridad de todas sus decisiones.</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009843"/>
                  </a:ext>
                </a:extLst>
              </a:tr>
              <a:tr h="179812">
                <a:tc>
                  <a:txBody>
                    <a:bodyPr/>
                    <a:lstStyle/>
                    <a:p>
                      <a:pPr marL="69850" marR="0" algn="l" rtl="0">
                        <a:spcBef>
                          <a:spcPts val="46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Establecer expectativas altas a los miembros del equipo.</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45374"/>
                  </a:ext>
                </a:extLst>
              </a:tr>
              <a:tr h="178109">
                <a:tc>
                  <a:txBody>
                    <a:bodyPr/>
                    <a:lstStyle/>
                    <a:p>
                      <a:pPr marL="69850" marR="0" algn="l" rtl="0">
                        <a:spcBef>
                          <a:spcPts val="46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Hacer lo que dice, seguir siempre las prácticas de trabajo seguras</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397580"/>
                  </a:ext>
                </a:extLst>
              </a:tr>
              <a:tr h="181945">
                <a:tc>
                  <a:txBody>
                    <a:bodyPr/>
                    <a:lstStyle/>
                    <a:p>
                      <a:pPr marL="69850" marR="0" algn="l" rtl="0">
                        <a:spcBef>
                          <a:spcPts val="48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Comunicar a su equipo que todos son dueños de la seguridad.</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4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4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4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132948"/>
                  </a:ext>
                </a:extLst>
              </a:tr>
              <a:tr h="181945">
                <a:tc gridSpan="4">
                  <a:txBody>
                    <a:bodyPr/>
                    <a:lstStyle/>
                    <a:p>
                      <a:pPr marL="69850" marR="0" algn="l" rtl="0">
                        <a:spcBef>
                          <a:spcPts val="38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2. Involucrar y empoderar a los miembros del equipo</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3439655064"/>
                  </a:ext>
                </a:extLst>
              </a:tr>
              <a:tr h="259494">
                <a:tc>
                  <a:txBody>
                    <a:bodyPr/>
                    <a:lstStyle/>
                    <a:p>
                      <a:pPr marL="69850" marR="247015" algn="l" rtl="0">
                        <a:spcBef>
                          <a:spcPts val="34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Involucrar a los miembros del equipo en reuniones de seguridad diarias o reuniones de seguridad matutinas.</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633066"/>
                  </a:ext>
                </a:extLst>
              </a:tr>
              <a:tr h="178109">
                <a:tc>
                  <a:txBody>
                    <a:bodyPr/>
                    <a:lstStyle/>
                    <a:p>
                      <a:pPr marL="69850" marR="0" algn="l" rtl="0">
                        <a:spcBef>
                          <a:spcPts val="46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Solicitar la opinión de los miembros del equipo sobre la seguridad.</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466895"/>
                  </a:ext>
                </a:extLst>
              </a:tr>
              <a:tr h="299123">
                <a:tc>
                  <a:txBody>
                    <a:bodyPr/>
                    <a:lstStyle/>
                    <a:p>
                      <a:pPr marL="69850" marR="109855" algn="l" rtl="0">
                        <a:spcBef>
                          <a:spcPts val="58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Alentar a los miembros del equipo a identificar e informar de problemas de seguridad como riesgos, preocupaciones, lesiones y conatos de accidentes.</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2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2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2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769733"/>
                  </a:ext>
                </a:extLst>
              </a:tr>
              <a:tr h="158083">
                <a:tc gridSpan="4">
                  <a:txBody>
                    <a:bodyPr/>
                    <a:lstStyle/>
                    <a:p>
                      <a:pPr marL="69850" marR="0" algn="l" rtl="0">
                        <a:spcBef>
                          <a:spcPts val="24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3. Escuchar</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activamente</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2580445089"/>
                  </a:ext>
                </a:extLst>
              </a:tr>
              <a:tr h="233501">
                <a:tc>
                  <a:txBody>
                    <a:bodyPr/>
                    <a:lstStyle/>
                    <a:p>
                      <a:pPr marL="69850" marR="155575" algn="l" rtl="0">
                        <a:spcBef>
                          <a:spcPts val="19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Tratar a los miembros del equipo con respeto cuando se comunique con ellos.</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8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8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8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06244"/>
                  </a:ext>
                </a:extLst>
              </a:tr>
              <a:tr h="207744">
                <a:tc>
                  <a:txBody>
                    <a:bodyPr/>
                    <a:lstStyle/>
                    <a:p>
                      <a:pPr marL="69850" marR="0" algn="l" rtl="0">
                        <a:spcBef>
                          <a:spcPts val="51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Oír activamente para escuchar lo que se dice en vez de pensar en una respuesta.</a:t>
                      </a:r>
                      <a:r>
                        <a:rPr lang="es-us" sz="600" b="0"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032567"/>
                  </a:ext>
                </a:extLst>
              </a:tr>
              <a:tr h="185778">
                <a:tc>
                  <a:txBody>
                    <a:bodyPr/>
                    <a:lstStyle/>
                    <a:p>
                      <a:pPr marL="69850" marR="0" algn="l" rtl="0">
                        <a:spcBef>
                          <a:spcPts val="51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Prestar atención a las señales no verbales y hacer preguntas aclaratorias.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941973"/>
                  </a:ext>
                </a:extLst>
              </a:tr>
              <a:tr h="158083">
                <a:tc gridSpan="4">
                  <a:txBody>
                    <a:bodyPr/>
                    <a:lstStyle/>
                    <a:p>
                      <a:pPr marL="69850" marR="0" algn="l" rtl="0">
                        <a:spcBef>
                          <a:spcPts val="24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4. Practicar la comunicación de 3 vías</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3968276397"/>
                  </a:ext>
                </a:extLst>
              </a:tr>
              <a:tr h="255658">
                <a:tc>
                  <a:txBody>
                    <a:bodyPr/>
                    <a:lstStyle/>
                    <a:p>
                      <a:pPr marL="69850" marR="132080" algn="l" rtl="0">
                        <a:spcBef>
                          <a:spcPts val="32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Ser directo y conciso, y asegurarse de que tiene la atención de su oyente.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060951"/>
                  </a:ext>
                </a:extLst>
              </a:tr>
              <a:tr h="255658">
                <a:tc>
                  <a:txBody>
                    <a:bodyPr/>
                    <a:lstStyle/>
                    <a:p>
                      <a:pPr marL="69850" marR="132080" algn="l" rtl="0">
                        <a:spcBef>
                          <a:spcPts val="32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Le pide al miembro del equipo que repita el mensaje o las instrucciones y aclare los malentendidos.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899753"/>
                  </a:ext>
                </a:extLst>
              </a:tr>
              <a:tr h="162343">
                <a:tc gridSpan="4">
                  <a:txBody>
                    <a:bodyPr/>
                    <a:lstStyle/>
                    <a:p>
                      <a:pPr marL="69850" marR="0" algn="l" rtl="0">
                        <a:spcBef>
                          <a:spcPts val="135"/>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5.Desarrollar a los miembros del equipo mediante enseñanza, asesoría y comentarios</a:t>
                      </a:r>
                      <a:r>
                        <a:rPr lang="es-us" sz="600" b="1"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3567791234"/>
                  </a:ext>
                </a:extLst>
              </a:tr>
              <a:tr h="167883">
                <a:tc>
                  <a:txBody>
                    <a:bodyPr/>
                    <a:lstStyle/>
                    <a:p>
                      <a:pPr marL="69850" marR="0" algn="l" rtl="0">
                        <a:spcBef>
                          <a:spcPts val="39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Enseñar y asesorar a los miembros del equipo de manera respetuosa.</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44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44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44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426443"/>
                  </a:ext>
                </a:extLst>
              </a:tr>
              <a:tr h="251397">
                <a:tc>
                  <a:txBody>
                    <a:bodyPr/>
                    <a:lstStyle/>
                    <a:p>
                      <a:pPr marL="69850" marR="247015" algn="l" rtl="0">
                        <a:spcBef>
                          <a:spcPts val="29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Concentrarse en el problema en vez de juzgar a la persona cuando haga comentarios.</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9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901624"/>
                  </a:ext>
                </a:extLst>
              </a:tr>
              <a:tr h="255233">
                <a:tc>
                  <a:txBody>
                    <a:bodyPr/>
                    <a:lstStyle/>
                    <a:p>
                      <a:pPr marL="69850" marR="0" algn="l" rtl="0">
                        <a:lnSpc>
                          <a:spcPct val="100000"/>
                        </a:lnSpc>
                        <a:spcBef>
                          <a:spcPts val="31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Asegurarse de que los miembros del equipo sepan cómo hacer una tarea nueva antes de hacerla.</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96814"/>
                  </a:ext>
                </a:extLst>
              </a:tr>
              <a:tr h="181945">
                <a:tc gridSpan="4">
                  <a:txBody>
                    <a:bodyPr/>
                    <a:lstStyle/>
                    <a:p>
                      <a:pPr marL="69850" marR="0" algn="l" rtl="0">
                        <a:spcBef>
                          <a:spcPts val="38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6. Dar reconocimiento a los miembros del equipo por un trabajo bien hecho</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1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4088514585"/>
                  </a:ext>
                </a:extLst>
              </a:tr>
              <a:tr h="259494">
                <a:tc>
                  <a:txBody>
                    <a:bodyPr/>
                    <a:lstStyle/>
                    <a:p>
                      <a:pPr marL="69850" marR="247015" algn="l" rtl="0">
                        <a:lnSpc>
                          <a:spcPct val="100000"/>
                        </a:lnSpc>
                        <a:spcBef>
                          <a:spcPts val="34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Decir "buen trabajo" o "gracias" a los miembros del equipo que hacen todo lo posible por crear un lugar de trabajo seguro.</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5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5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5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402426"/>
                  </a:ext>
                </a:extLst>
              </a:tr>
              <a:tr h="253103">
                <a:tc>
                  <a:txBody>
                    <a:bodyPr/>
                    <a:lstStyle/>
                    <a:p>
                      <a:pPr marL="69850" marR="247015" algn="l" rtl="0">
                        <a:spcBef>
                          <a:spcPts val="31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Usar el reconocimiento positivo de los miembros del equipo para fomentar la seguridad en el lugar de trabajo.</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7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7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70"/>
                        </a:spcBef>
                        <a:spcAft>
                          <a:spcPts val="0"/>
                        </a:spcAft>
                      </a:pPr>
                      <a:r>
                        <a:rPr lang="es-us" sz="600" b="0" i="0" u="none" baseline="0" dirty="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676511"/>
                  </a:ext>
                </a:extLst>
              </a:tr>
            </a:tbl>
          </a:graphicData>
        </a:graphic>
      </p:graphicFrame>
      <p:sp>
        <p:nvSpPr>
          <p:cNvPr id="9" name="TextBox 8"/>
          <p:cNvSpPr txBox="1"/>
          <p:nvPr/>
        </p:nvSpPr>
        <p:spPr>
          <a:xfrm rot="16200000">
            <a:off x="-458208" y="3345700"/>
            <a:ext cx="2843786" cy="523220"/>
          </a:xfrm>
          <a:prstGeom prst="rect">
            <a:avLst/>
          </a:prstGeom>
          <a:noFill/>
        </p:spPr>
        <p:txBody>
          <a:bodyPr wrap="square" rtlCol="0">
            <a:spAutoFit/>
          </a:bodyPr>
          <a:lstStyle/>
          <a:p>
            <a:pPr algn="l" rtl="0"/>
            <a:r>
              <a:rPr lang="es-us" sz="2800" b="1" i="0" u="none" baseline="0">
                <a:solidFill>
                  <a:srgbClr val="FF0000"/>
                </a:solidFill>
              </a:rPr>
              <a:t>Autoevaluación</a:t>
            </a:r>
            <a:endParaRPr lang="es-us" sz="2800" b="1" dirty="0">
              <a:solidFill>
                <a:srgbClr val="FF0000"/>
              </a:solidFill>
            </a:endParaRPr>
          </a:p>
        </p:txBody>
      </p:sp>
    </p:spTree>
    <p:extLst>
      <p:ext uri="{BB962C8B-B14F-4D97-AF65-F5344CB8AC3E}">
        <p14:creationId xmlns:p14="http://schemas.microsoft.com/office/powerpoint/2010/main" val="286266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us" b="1" dirty="0">
                <a:solidFill>
                  <a:srgbClr val="FF0000"/>
                </a:solidFill>
                <a:ea typeface="+mj-lt"/>
                <a:cs typeface="+mj-lt"/>
              </a:rPr>
              <a:t>Mensajes principales</a:t>
            </a:r>
            <a:endParaRPr lang="en-US" dirty="0"/>
          </a:p>
        </p:txBody>
      </p:sp>
      <p:sp>
        <p:nvSpPr>
          <p:cNvPr id="7" name="Content Placeholder 6"/>
          <p:cNvSpPr>
            <a:spLocks noGrp="1"/>
          </p:cNvSpPr>
          <p:nvPr>
            <p:ph idx="1"/>
          </p:nvPr>
        </p:nvSpPr>
        <p:spPr/>
        <p:txBody>
          <a:bodyPr>
            <a:normAutofit fontScale="85000" lnSpcReduction="20000"/>
          </a:bodyPr>
          <a:lstStyle/>
          <a:p>
            <a:pPr>
              <a:buClr>
                <a:srgbClr val="FF0000"/>
              </a:buClr>
              <a:buSzPct val="105000"/>
              <a:buFont typeface="Calibri" panose="020F0502020204030204" pitchFamily="34" charset="0"/>
              <a:buChar char="•"/>
            </a:pPr>
            <a:r>
              <a:rPr lang="es-us" sz="2000" dirty="0"/>
              <a:t>Se necesita </a:t>
            </a:r>
            <a:r>
              <a:rPr lang="es-us" sz="2000" b="1" dirty="0"/>
              <a:t>CORAJE</a:t>
            </a:r>
            <a:r>
              <a:rPr lang="es-us" sz="2000" dirty="0"/>
              <a:t> para ser un líder.</a:t>
            </a:r>
          </a:p>
          <a:p>
            <a:pPr>
              <a:buClr>
                <a:srgbClr val="FF0000"/>
              </a:buClr>
              <a:buSzPct val="105000"/>
              <a:buFont typeface="Calibri" panose="020F0502020204030204" pitchFamily="34" charset="0"/>
              <a:buChar char="•"/>
            </a:pPr>
            <a:r>
              <a:rPr lang="es-us" sz="2000" dirty="0"/>
              <a:t>Se necesita </a:t>
            </a:r>
            <a:r>
              <a:rPr lang="es-us" sz="2000" b="1" dirty="0"/>
              <a:t>CORAJE</a:t>
            </a:r>
            <a:r>
              <a:rPr lang="es-us" sz="2000" dirty="0"/>
              <a:t> para expresarse.</a:t>
            </a:r>
          </a:p>
          <a:p>
            <a:pPr>
              <a:buClr>
                <a:srgbClr val="FF0000"/>
              </a:buClr>
              <a:buSzPct val="105000"/>
              <a:buFont typeface="Calibri" panose="020F0502020204030204" pitchFamily="34" charset="0"/>
              <a:buChar char="•"/>
            </a:pPr>
            <a:r>
              <a:rPr lang="es-us" sz="2000" dirty="0"/>
              <a:t>Estas habilidades se pueden introducir fácilmente en el flujo de trabajo diario y la productividad no se verá afectada.</a:t>
            </a:r>
          </a:p>
          <a:p>
            <a:pPr>
              <a:buClr>
                <a:srgbClr val="FF0000"/>
              </a:buClr>
              <a:buSzPct val="105000"/>
              <a:buFont typeface="Calibri" panose="020F0502020204030204" pitchFamily="34" charset="0"/>
              <a:buChar char="•"/>
            </a:pPr>
            <a:r>
              <a:rPr lang="es-us" sz="2000" dirty="0"/>
              <a:t>Los líderes:</a:t>
            </a:r>
          </a:p>
          <a:p>
            <a:pPr marL="914400" lvl="1" indent="-457200">
              <a:buClr>
                <a:srgbClr val="FF0000"/>
              </a:buClr>
              <a:buSzPct val="105000"/>
              <a:buFont typeface="Calibri" panose="020F0502020204030204" pitchFamily="34" charset="0"/>
              <a:buChar char="•"/>
            </a:pPr>
            <a:r>
              <a:rPr lang="es-us" sz="2000" dirty="0"/>
              <a:t>Liderar con el ejemplo.</a:t>
            </a:r>
          </a:p>
          <a:p>
            <a:pPr marL="914400" lvl="1" indent="-457200">
              <a:buClr>
                <a:srgbClr val="FF0000"/>
              </a:buClr>
              <a:buSzPct val="105000"/>
              <a:buFont typeface="Calibri" panose="020F0502020204030204" pitchFamily="34" charset="0"/>
              <a:buChar char="•"/>
            </a:pPr>
            <a:r>
              <a:rPr lang="es-us" sz="2000" dirty="0"/>
              <a:t>involucran y empoderan al miembro del equipo;</a:t>
            </a:r>
          </a:p>
          <a:p>
            <a:pPr marL="914400" lvl="1" indent="-457200">
              <a:buClr>
                <a:srgbClr val="FF0000"/>
              </a:buClr>
              <a:buSzPct val="105000"/>
              <a:buFont typeface="Calibri" panose="020F0502020204030204" pitchFamily="34" charset="0"/>
              <a:buChar char="•"/>
            </a:pPr>
            <a:r>
              <a:rPr lang="es-us" sz="2000" dirty="0"/>
              <a:t>Escuchar activamente.</a:t>
            </a:r>
          </a:p>
          <a:p>
            <a:pPr marL="914400" lvl="1" indent="-457200">
              <a:buClr>
                <a:srgbClr val="FF0000"/>
              </a:buClr>
              <a:buSzPct val="105000"/>
              <a:buFont typeface="Calibri" panose="020F0502020204030204" pitchFamily="34" charset="0"/>
              <a:buChar char="•"/>
            </a:pPr>
            <a:r>
              <a:rPr lang="es-us" sz="2000" dirty="0"/>
              <a:t>Practicar la comunicación de 3 vías.</a:t>
            </a:r>
          </a:p>
          <a:p>
            <a:pPr marL="914400" lvl="1" indent="-457200">
              <a:buClr>
                <a:srgbClr val="FF0000"/>
              </a:buClr>
              <a:buSzPct val="105000"/>
              <a:buFont typeface="Calibri" panose="020F0502020204030204" pitchFamily="34" charset="0"/>
              <a:buChar char="•"/>
            </a:pPr>
            <a:r>
              <a:rPr lang="es-us" sz="2000" dirty="0"/>
              <a:t>desarrollan a los miembros del equipo: enseñan, asesoran y saben cómo hacer comentarios de manera constructiva;</a:t>
            </a:r>
          </a:p>
          <a:p>
            <a:pPr marL="914400" lvl="1" indent="-457200">
              <a:buClr>
                <a:srgbClr val="FF0000"/>
              </a:buClr>
              <a:buSzPct val="105000"/>
              <a:buFont typeface="Calibri" panose="020F0502020204030204" pitchFamily="34" charset="0"/>
              <a:buChar char="•"/>
            </a:pPr>
            <a:r>
              <a:rPr lang="es-us" sz="2000" dirty="0"/>
              <a:t>Dar reconocimiento a los miembros del equipo.</a:t>
            </a:r>
          </a:p>
          <a:p>
            <a:pPr>
              <a:buClr>
                <a:srgbClr val="FF0000"/>
              </a:buClr>
              <a:buSzPct val="105000"/>
              <a:buFont typeface="Calibri" panose="020F0502020204030204" pitchFamily="34" charset="0"/>
              <a:buChar char="•"/>
            </a:pPr>
            <a:r>
              <a:rPr lang="es-us" sz="2000" dirty="0"/>
              <a:t>Los líderes mejoran el</a:t>
            </a:r>
            <a:r>
              <a:rPr lang="es-us" sz="2000" b="1" dirty="0"/>
              <a:t> CLIMA Y LOS RESULTADOS DE SEGURIDAD.</a:t>
            </a:r>
            <a:endParaRPr lang="es-us" sz="2000" dirty="0"/>
          </a:p>
        </p:txBody>
      </p:sp>
    </p:spTree>
    <p:extLst>
      <p:ext uri="{BB962C8B-B14F-4D97-AF65-F5344CB8AC3E}">
        <p14:creationId xmlns:p14="http://schemas.microsoft.com/office/powerpoint/2010/main" val="242573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657599"/>
            <a:ext cx="8229600" cy="3004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s-us" sz="2400" b="0" i="0" u="none" baseline="0" dirty="0">
                <a:solidFill>
                  <a:schemeClr val="bg1"/>
                </a:solidFill>
              </a:rPr>
              <a:t>Bienvenida, presentaciones, metas y objetivos de aprendizaje</a:t>
            </a:r>
          </a:p>
          <a:p>
            <a:pPr algn="l" rtl="0"/>
            <a:r>
              <a:rPr lang="es-us" sz="2400" b="0" i="0" u="none" baseline="0" dirty="0">
                <a:solidFill>
                  <a:schemeClr val="bg1"/>
                </a:solidFill>
              </a:rPr>
              <a:t>Características de líderes ineficaces y eficaces</a:t>
            </a:r>
          </a:p>
          <a:p>
            <a:pPr algn="l" rtl="0"/>
            <a:r>
              <a:rPr lang="es-us" sz="2400" b="0" i="0" u="none" baseline="0" dirty="0">
                <a:solidFill>
                  <a:schemeClr val="bg1"/>
                </a:solidFill>
              </a:rPr>
              <a:t>Importancia y beneficios del liderazgo eficaz en seguridad</a:t>
            </a:r>
          </a:p>
          <a:p>
            <a:pPr algn="l" rtl="0"/>
            <a:r>
              <a:rPr lang="es-us" sz="2400" b="0" i="0" u="none" baseline="0" dirty="0">
                <a:solidFill>
                  <a:schemeClr val="bg1"/>
                </a:solidFill>
              </a:rPr>
              <a:t>Dar a conocer las habilidades del liderazgo en seguridad</a:t>
            </a:r>
          </a:p>
          <a:p>
            <a:pPr marL="0" indent="0" algn="l" rtl="0">
              <a:buNone/>
            </a:pPr>
            <a:endParaRPr lang="es-us" dirty="0">
              <a:solidFill>
                <a:srgbClr val="FF0000"/>
              </a:solidFill>
            </a:endParaRPr>
          </a:p>
        </p:txBody>
      </p:sp>
      <p:sp>
        <p:nvSpPr>
          <p:cNvPr id="6" name="Title 1"/>
          <p:cNvSpPr txBox="1">
            <a:spLocks/>
          </p:cNvSpPr>
          <p:nvPr/>
        </p:nvSpPr>
        <p:spPr>
          <a:xfrm>
            <a:off x="457200" y="247105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es-us" sz="3500" b="0" i="0" u="none" baseline="0">
                <a:solidFill>
                  <a:schemeClr val="bg1"/>
                </a:solidFill>
              </a:rPr>
              <a:t>Sesión 1</a:t>
            </a:r>
            <a:endParaRPr lang="es-us" sz="3500" dirty="0">
              <a:solidFill>
                <a:schemeClr val="bg1"/>
              </a:solidFill>
            </a:endParaRPr>
          </a:p>
        </p:txBody>
      </p:sp>
    </p:spTree>
    <p:extLst>
      <p:ext uri="{BB962C8B-B14F-4D97-AF65-F5344CB8AC3E}">
        <p14:creationId xmlns:p14="http://schemas.microsoft.com/office/powerpoint/2010/main" val="11126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23449"/>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930" y="6089632"/>
            <a:ext cx="9137084" cy="530338"/>
          </a:xfrm>
          <a:prstGeom prst="rect">
            <a:avLst/>
          </a:prstGeom>
        </p:spPr>
        <p:txBody>
          <a:bodyPr wrap="square">
            <a:spAutoFit/>
          </a:bodyPr>
          <a:lstStyle/>
          <a:p>
            <a:pPr algn="l" rtl="0">
              <a:lnSpc>
                <a:spcPct val="107000"/>
              </a:lnSpc>
              <a:spcAft>
                <a:spcPts val="800"/>
              </a:spcAft>
            </a:pP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Construction</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Research</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and Training, CPWR) (N.º U60OH009762) del Instituto Nacional de Seguridad y Salud Ocupacional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National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Institute</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Occupational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Safety and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Health</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NIOSH). El FSL4Res se basa en la </a:t>
            </a:r>
            <a:r>
              <a:rPr lang="es-us" sz="900" b="0" i="0" u="sng" baseline="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60729"/>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600" b="1" i="0" u="none" baseline="0" dirty="0">
                <a:solidFill>
                  <a:srgbClr val="FF0000"/>
                </a:solidFill>
                <a:effectLst>
                  <a:outerShdw blurRad="38100" dist="38100" dir="2700000" algn="tl">
                    <a:srgbClr val="000000">
                      <a:alpha val="43137"/>
                    </a:srgbClr>
                  </a:outerShdw>
                </a:effectLst>
              </a:rPr>
              <a:t>Ya terminaron la sesión 1</a:t>
            </a:r>
          </a:p>
        </p:txBody>
      </p:sp>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60729"/>
            <a:ext cx="2452272" cy="928891"/>
          </a:xfrm>
          <a:prstGeom prst="rect">
            <a:avLst/>
          </a:prstGeom>
        </p:spPr>
      </p:pic>
    </p:spTree>
    <p:extLst>
      <p:ext uri="{BB962C8B-B14F-4D97-AF65-F5344CB8AC3E}">
        <p14:creationId xmlns:p14="http://schemas.microsoft.com/office/powerpoint/2010/main" val="159973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a:solidFill>
                  <a:srgbClr val="FF0000"/>
                </a:solidFill>
              </a:rPr>
              <a:t>Meta</a:t>
            </a:r>
            <a:endParaRPr lang="es-us" sz="3500" b="1" dirty="0">
              <a:solidFill>
                <a:srgbClr val="FF0000"/>
              </a:solidFill>
            </a:endParaRPr>
          </a:p>
        </p:txBody>
      </p:sp>
      <p:sp>
        <p:nvSpPr>
          <p:cNvPr id="3" name="Content Placeholder 2"/>
          <p:cNvSpPr>
            <a:spLocks noGrp="1"/>
          </p:cNvSpPr>
          <p:nvPr>
            <p:ph idx="1"/>
          </p:nvPr>
        </p:nvSpPr>
        <p:spPr/>
        <p:txBody>
          <a:bodyPr>
            <a:noAutofit/>
          </a:bodyPr>
          <a:lstStyle/>
          <a:p>
            <a:pPr marL="0" indent="0" algn="ctr" rtl="0">
              <a:buNone/>
            </a:pPr>
            <a:r>
              <a:rPr lang="es-us" sz="2500" b="0" i="0" u="none" baseline="0"/>
              <a:t>Dar a conocer habilidades fundamentales de liderazgo en seguridad que puede utilizar para mejorar el clima y los resultados de seguridad en el lugar de trabajo.</a:t>
            </a:r>
          </a:p>
        </p:txBody>
      </p:sp>
    </p:spTree>
    <p:extLst>
      <p:ext uri="{BB962C8B-B14F-4D97-AF65-F5344CB8AC3E}">
        <p14:creationId xmlns:p14="http://schemas.microsoft.com/office/powerpoint/2010/main" val="248754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a:solidFill>
                  <a:srgbClr val="FF0000"/>
                </a:solidFill>
              </a:rPr>
              <a:t>Objetivos de aprendizaje</a:t>
            </a:r>
            <a:endParaRPr lang="es-us" sz="3500" b="1" dirty="0">
              <a:solidFill>
                <a:srgbClr val="FF0000"/>
              </a:solidFill>
            </a:endParaRPr>
          </a:p>
        </p:txBody>
      </p:sp>
      <p:sp>
        <p:nvSpPr>
          <p:cNvPr id="3" name="Content Placeholder 2"/>
          <p:cNvSpPr>
            <a:spLocks noGrp="1"/>
          </p:cNvSpPr>
          <p:nvPr>
            <p:ph idx="1"/>
          </p:nvPr>
        </p:nvSpPr>
        <p:spPr/>
        <p:txBody>
          <a:bodyPr>
            <a:noAutofit/>
          </a:bodyPr>
          <a:lstStyle/>
          <a:p>
            <a:pPr marL="0" indent="0" algn="l" rtl="0">
              <a:spcBef>
                <a:spcPts val="0"/>
              </a:spcBef>
              <a:spcAft>
                <a:spcPts val="1200"/>
              </a:spcAft>
              <a:buNone/>
            </a:pPr>
            <a:r>
              <a:rPr lang="es-us" sz="2400" b="0" i="1" u="none" baseline="0" dirty="0"/>
              <a:t>Al finalizar esta capacitación los estudiantes podrán hacer lo siguiente:</a:t>
            </a:r>
          </a:p>
          <a:p>
            <a:pPr marL="514350" indent="-514350" algn="l" rtl="0">
              <a:spcBef>
                <a:spcPts val="0"/>
              </a:spcBef>
              <a:spcAft>
                <a:spcPts val="1200"/>
              </a:spcAft>
              <a:buFont typeface="+mj-lt"/>
              <a:buAutoNum type="arabicPeriod"/>
            </a:pPr>
            <a:r>
              <a:rPr lang="es-us" sz="2400" b="0" i="0" u="none" baseline="0" dirty="0"/>
              <a:t>Explicar por qué es importante el liderazgo en seguridad.</a:t>
            </a:r>
          </a:p>
          <a:p>
            <a:pPr marL="514350" indent="-514350" algn="l" rtl="0">
              <a:spcBef>
                <a:spcPts val="0"/>
              </a:spcBef>
              <a:spcAft>
                <a:spcPts val="1200"/>
              </a:spcAft>
              <a:buFont typeface="+mj-lt"/>
              <a:buAutoNum type="arabicPeriod"/>
            </a:pPr>
            <a:r>
              <a:rPr lang="es-us" sz="2400" b="0" i="0" u="none" baseline="0" dirty="0"/>
              <a:t>Describir las habilidades fundamentales de liderazgo en seguridad.</a:t>
            </a:r>
          </a:p>
          <a:p>
            <a:pPr marL="514350" indent="-514350" algn="l" rtl="0">
              <a:spcBef>
                <a:spcPts val="0"/>
              </a:spcBef>
              <a:spcAft>
                <a:spcPts val="1200"/>
              </a:spcAft>
              <a:buFont typeface="+mj-lt"/>
              <a:buAutoNum type="arabicPeriod"/>
            </a:pPr>
            <a:r>
              <a:rPr lang="es-us" sz="2400" b="0" i="0" u="none" baseline="0" dirty="0"/>
              <a:t>Analizar cómo implementar habilidades de liderazgo en seguridad en el lugar de trabajo.</a:t>
            </a:r>
            <a:endParaRPr lang="es-us" sz="2400" dirty="0"/>
          </a:p>
        </p:txBody>
      </p:sp>
    </p:spTree>
    <p:extLst>
      <p:ext uri="{BB962C8B-B14F-4D97-AF65-F5344CB8AC3E}">
        <p14:creationId xmlns:p14="http://schemas.microsoft.com/office/powerpoint/2010/main" val="39017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es-us" sz="3500" b="1" i="0" u="none" baseline="0">
                <a:solidFill>
                  <a:srgbClr val="FF0000"/>
                </a:solidFill>
              </a:rPr>
              <a:t>¿Qué tipo de cosas hacen </a:t>
            </a:r>
            <a:endParaRPr lang="es-us" sz="3500" b="1" dirty="0">
              <a:solidFill>
                <a:srgbClr val="FF0000"/>
              </a:solidFill>
            </a:endParaRPr>
          </a:p>
          <a:p>
            <a:pPr algn="ctr" rtl="0"/>
            <a:r>
              <a:rPr lang="es-us" sz="3500" b="1" i="0" u="none" baseline="0">
                <a:solidFill>
                  <a:srgbClr val="FF0000"/>
                </a:solidFill>
              </a:rPr>
              <a:t>los líderes </a:t>
            </a:r>
            <a:r>
              <a:rPr lang="es-us" sz="3500" b="1" i="0" u="sng" baseline="0">
                <a:solidFill>
                  <a:srgbClr val="FF0000"/>
                </a:solidFill>
              </a:rPr>
              <a:t>ineficaces</a:t>
            </a:r>
            <a:r>
              <a:rPr lang="es-us" sz="3500" b="1" i="0" u="none" baseline="0">
                <a:solidFill>
                  <a:srgbClr val="FF0000"/>
                </a:solidFill>
              </a:rPr>
              <a:t>?</a:t>
            </a:r>
            <a:endParaRPr lang="es-us" sz="3500" b="1" dirty="0">
              <a:solidFill>
                <a:srgbClr val="FF0000"/>
              </a:solidFill>
            </a:endParaRPr>
          </a:p>
        </p:txBody>
      </p:sp>
    </p:spTree>
    <p:extLst>
      <p:ext uri="{BB962C8B-B14F-4D97-AF65-F5344CB8AC3E}">
        <p14:creationId xmlns:p14="http://schemas.microsoft.com/office/powerpoint/2010/main" val="97464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es-us" sz="3500" b="1" i="0" u="none" baseline="0">
                <a:solidFill>
                  <a:srgbClr val="FF0000"/>
                </a:solidFill>
              </a:rPr>
              <a:t>¿Qué tipo de cosas hacen </a:t>
            </a:r>
            <a:endParaRPr lang="es-us" sz="3500" b="1" dirty="0">
              <a:solidFill>
                <a:srgbClr val="FF0000"/>
              </a:solidFill>
            </a:endParaRPr>
          </a:p>
          <a:p>
            <a:pPr algn="ctr" rtl="0"/>
            <a:r>
              <a:rPr lang="es-us" sz="3500" b="1" i="0" u="none" baseline="0">
                <a:solidFill>
                  <a:srgbClr val="FF0000"/>
                </a:solidFill>
              </a:rPr>
              <a:t>los líderes </a:t>
            </a:r>
            <a:r>
              <a:rPr lang="es-us" sz="3500" b="1" i="0" u="sng" baseline="0">
                <a:solidFill>
                  <a:srgbClr val="FF0000"/>
                </a:solidFill>
              </a:rPr>
              <a:t>eficaces</a:t>
            </a:r>
            <a:r>
              <a:rPr lang="es-us" sz="3500" b="1" i="0" u="none" baseline="0">
                <a:solidFill>
                  <a:srgbClr val="FF0000"/>
                </a:solidFill>
              </a:rPr>
              <a:t>?</a:t>
            </a:r>
            <a:endParaRPr lang="es-us" sz="3500" b="1" dirty="0">
              <a:solidFill>
                <a:srgbClr val="FF0000"/>
              </a:solidFill>
            </a:endParaRPr>
          </a:p>
        </p:txBody>
      </p:sp>
    </p:spTree>
    <p:extLst>
      <p:ext uri="{BB962C8B-B14F-4D97-AF65-F5344CB8AC3E}">
        <p14:creationId xmlns:p14="http://schemas.microsoft.com/office/powerpoint/2010/main" val="114090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a:solidFill>
                  <a:srgbClr val="FF0000"/>
                </a:solidFill>
              </a:rPr>
              <a:t>El líder en seguridad se define como:</a:t>
            </a:r>
            <a:endParaRPr lang="es-us" sz="3500" b="1" dirty="0">
              <a:solidFill>
                <a:srgbClr val="FF0000"/>
              </a:solidFill>
            </a:endParaRPr>
          </a:p>
        </p:txBody>
      </p:sp>
      <p:sp>
        <p:nvSpPr>
          <p:cNvPr id="3" name="Content Placeholder 2"/>
          <p:cNvSpPr>
            <a:spLocks noGrp="1"/>
          </p:cNvSpPr>
          <p:nvPr>
            <p:ph idx="1"/>
          </p:nvPr>
        </p:nvSpPr>
        <p:spPr/>
        <p:txBody>
          <a:bodyPr>
            <a:normAutofit/>
          </a:bodyPr>
          <a:lstStyle/>
          <a:p>
            <a:pPr marL="0" indent="0" algn="l" rtl="0">
              <a:lnSpc>
                <a:spcPct val="114000"/>
              </a:lnSpc>
              <a:buNone/>
            </a:pPr>
            <a:r>
              <a:rPr lang="es-us" sz="2500" b="0" i="0" u="none" baseline="0"/>
              <a:t>Persona que tiene el </a:t>
            </a:r>
            <a:r>
              <a:rPr lang="es-us" sz="2500" b="1" i="0" u="sng" baseline="0"/>
              <a:t>coraje</a:t>
            </a:r>
            <a:r>
              <a:rPr lang="es-us" sz="2500" b="0" i="0" u="none" baseline="0"/>
              <a:t> de demostrar que valora la seguridad: trabaja y se comunica con los miembros del equipo para identificar y limitar situaciones riesgosas, incluso ante otras presiones laborales, como programación y costos. </a:t>
            </a:r>
            <a:endParaRPr lang="es-us" sz="2500" dirty="0"/>
          </a:p>
        </p:txBody>
      </p:sp>
    </p:spTree>
    <p:extLst>
      <p:ext uri="{BB962C8B-B14F-4D97-AF65-F5344CB8AC3E}">
        <p14:creationId xmlns:p14="http://schemas.microsoft.com/office/powerpoint/2010/main" val="21829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a:solidFill>
                  <a:srgbClr val="FF0000"/>
                </a:solidFill>
              </a:rPr>
              <a:t>¿Quiénes son los líderes de seguridad?</a:t>
            </a:r>
            <a:endParaRPr lang="es-us" sz="3500" b="1" dirty="0">
              <a:solidFill>
                <a:srgbClr val="FF0000"/>
              </a:solidFill>
            </a:endParaRPr>
          </a:p>
        </p:txBody>
      </p:sp>
      <p:pic>
        <p:nvPicPr>
          <p:cNvPr id="3" name="Content Placeholder 2"/>
          <p:cNvPicPr>
            <a:picLocks noGrp="1" noChangeAspect="1"/>
          </p:cNvPicPr>
          <p:nvPr>
            <p:ph sz="quarter" idx="4294967295"/>
          </p:nvPr>
        </p:nvPicPr>
        <p:blipFill>
          <a:blip r:embed="rId3"/>
          <a:srcRect l="9404" r="9404"/>
          <a:stretch>
            <a:fillRect/>
          </a:stretch>
        </p:blipFill>
        <p:spPr>
          <a:xfrm>
            <a:off x="5474987" y="3115384"/>
            <a:ext cx="2593975" cy="2246312"/>
          </a:xfrm>
          <a:ln w="57150">
            <a:solidFill>
              <a:srgbClr val="00B0F0"/>
            </a:solidFill>
          </a:ln>
        </p:spPr>
      </p:pic>
      <p:sp>
        <p:nvSpPr>
          <p:cNvPr id="4" name="Rectangle 3"/>
          <p:cNvSpPr/>
          <p:nvPr/>
        </p:nvSpPr>
        <p:spPr>
          <a:xfrm>
            <a:off x="591212" y="3038212"/>
            <a:ext cx="4735823" cy="2400657"/>
          </a:xfrm>
          <a:prstGeom prst="rect">
            <a:avLst/>
          </a:prstGeom>
        </p:spPr>
        <p:txBody>
          <a:bodyPr wrap="square">
            <a:spAutoFit/>
          </a:bodyPr>
          <a:lstStyle/>
          <a:p>
            <a:pPr marL="342900" indent="-342900" algn="l" rtl="0">
              <a:buClr>
                <a:srgbClr val="FF0000"/>
              </a:buClr>
              <a:buFont typeface="Arial" panose="020B0604020202020204" pitchFamily="34" charset="0"/>
              <a:buChar char="•"/>
            </a:pPr>
            <a:r>
              <a:rPr lang="es-us" sz="2500" b="0" i="0" u="none" baseline="0"/>
              <a:t>Capataz</a:t>
            </a:r>
          </a:p>
          <a:p>
            <a:pPr marL="342900" indent="-342900" algn="l" rtl="0">
              <a:buClr>
                <a:srgbClr val="FF0000"/>
              </a:buClr>
              <a:buFont typeface="Arial" panose="020B0604020202020204" pitchFamily="34" charset="0"/>
              <a:buChar char="•"/>
            </a:pPr>
            <a:r>
              <a:rPr lang="es-us" sz="2500" b="0" i="0" u="none" baseline="0" dirty="0"/>
              <a:t>Trabajadores experimentados</a:t>
            </a:r>
          </a:p>
          <a:p>
            <a:pPr marL="342900" indent="-342900" algn="l" rtl="0">
              <a:buClr>
                <a:srgbClr val="FF0000"/>
              </a:buClr>
              <a:buFont typeface="Arial" panose="020B0604020202020204" pitchFamily="34" charset="0"/>
              <a:buChar char="•"/>
            </a:pPr>
            <a:r>
              <a:rPr lang="es-us" sz="2500" b="0" i="0" u="none" baseline="0" dirty="0"/>
              <a:t>Aprendices o principiantes</a:t>
            </a:r>
            <a:endParaRPr lang="es-us" sz="2500" dirty="0"/>
          </a:p>
          <a:p>
            <a:pPr marL="342900" indent="-342900" algn="l" rtl="0">
              <a:buClr>
                <a:srgbClr val="FF0000"/>
              </a:buClr>
              <a:buFont typeface="Arial" panose="020B0604020202020204" pitchFamily="34" charset="0"/>
              <a:buChar char="•"/>
            </a:pPr>
            <a:r>
              <a:rPr lang="es-us" sz="2500" b="0" i="0" u="none" baseline="0" dirty="0"/>
              <a:t>Superintendentes</a:t>
            </a:r>
          </a:p>
          <a:p>
            <a:pPr marL="342900" indent="-342900" algn="l" rtl="0">
              <a:buClr>
                <a:srgbClr val="FF0000"/>
              </a:buClr>
              <a:buFont typeface="Arial" panose="020B0604020202020204" pitchFamily="34" charset="0"/>
              <a:buChar char="•"/>
            </a:pPr>
            <a:r>
              <a:rPr lang="es-us" sz="2500" b="0" i="0" u="none" baseline="0" dirty="0"/>
              <a:t>Propietarios</a:t>
            </a:r>
          </a:p>
          <a:p>
            <a:pPr marL="342900" indent="-342900" algn="l" rtl="0">
              <a:buClr>
                <a:srgbClr val="FF0000"/>
              </a:buClr>
              <a:buFont typeface="Arial" panose="020B0604020202020204" pitchFamily="34" charset="0"/>
              <a:buChar char="•"/>
            </a:pPr>
            <a:r>
              <a:rPr lang="es-us" sz="2500" b="1" i="1" u="none" baseline="0" dirty="0"/>
              <a:t>Cualquiera y todos</a:t>
            </a:r>
          </a:p>
        </p:txBody>
      </p:sp>
    </p:spTree>
    <p:extLst>
      <p:ext uri="{BB962C8B-B14F-4D97-AF65-F5344CB8AC3E}">
        <p14:creationId xmlns:p14="http://schemas.microsoft.com/office/powerpoint/2010/main" val="3357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a:solidFill>
                  <a:srgbClr val="FF0000"/>
                </a:solidFill>
              </a:rPr>
              <a:t>Beneficios del liderazgo eficaz en seguridad</a:t>
            </a:r>
            <a:endParaRPr lang="es-us" sz="3500" b="1" dirty="0">
              <a:solidFill>
                <a:srgbClr val="FF0000"/>
              </a:solidFill>
            </a:endParaRPr>
          </a:p>
        </p:txBody>
      </p:sp>
      <p:sp>
        <p:nvSpPr>
          <p:cNvPr id="3" name="Content Placeholder 2"/>
          <p:cNvSpPr>
            <a:spLocks noGrp="1"/>
          </p:cNvSpPr>
          <p:nvPr>
            <p:ph idx="1"/>
          </p:nvPr>
        </p:nvSpPr>
        <p:spPr>
          <a:xfrm>
            <a:off x="0" y="2660952"/>
            <a:ext cx="5016843" cy="3465211"/>
          </a:xfrm>
        </p:spPr>
        <p:txBody>
          <a:bodyPr>
            <a:noAutofit/>
          </a:bodyPr>
          <a:lstStyle/>
          <a:p>
            <a:pPr lvl="0" algn="l" rtl="0">
              <a:buClr>
                <a:srgbClr val="FF0000"/>
              </a:buClr>
            </a:pPr>
            <a:r>
              <a:rPr lang="es-us" sz="2400" b="0" i="0" u="none" baseline="0" dirty="0"/>
              <a:t>Aumento de la moral </a:t>
            </a:r>
          </a:p>
          <a:p>
            <a:pPr lvl="0" algn="l" rtl="0">
              <a:buClr>
                <a:srgbClr val="FF0000"/>
              </a:buClr>
            </a:pPr>
            <a:r>
              <a:rPr lang="es-us" sz="2400" b="0" i="0" u="none" baseline="0" dirty="0"/>
              <a:t>Aumento del trabajo en equipo</a:t>
            </a:r>
            <a:endParaRPr lang="es-us" sz="2400" dirty="0"/>
          </a:p>
          <a:p>
            <a:pPr lvl="0" algn="l" rtl="0">
              <a:buClr>
                <a:srgbClr val="FF0000"/>
              </a:buClr>
            </a:pPr>
            <a:r>
              <a:rPr lang="es-us" sz="2400" b="0" i="0" u="none" baseline="0" dirty="0"/>
              <a:t>Clima de seguridad positivo</a:t>
            </a:r>
          </a:p>
          <a:p>
            <a:pPr lvl="0" algn="l" rtl="0">
              <a:buClr>
                <a:srgbClr val="FF0000"/>
              </a:buClr>
            </a:pPr>
            <a:r>
              <a:rPr lang="es-us" sz="2400" b="0" i="0" u="none" baseline="0" dirty="0"/>
              <a:t>Reducción de riesgos</a:t>
            </a:r>
          </a:p>
          <a:p>
            <a:pPr lvl="0" algn="l" rtl="0">
              <a:buClr>
                <a:srgbClr val="FF0000"/>
              </a:buClr>
            </a:pPr>
            <a:r>
              <a:rPr lang="es-us" sz="2400" b="0" i="0" u="none" baseline="0" dirty="0"/>
              <a:t>Prácticas de trabajo más seguras</a:t>
            </a:r>
          </a:p>
        </p:txBody>
      </p:sp>
      <p:sp>
        <p:nvSpPr>
          <p:cNvPr id="4" name="Content Placeholder 2"/>
          <p:cNvSpPr txBox="1">
            <a:spLocks/>
          </p:cNvSpPr>
          <p:nvPr/>
        </p:nvSpPr>
        <p:spPr>
          <a:xfrm>
            <a:off x="4572000" y="2660952"/>
            <a:ext cx="4572000" cy="23191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buClr>
                <a:srgbClr val="FF0000"/>
              </a:buClr>
            </a:pPr>
            <a:r>
              <a:rPr lang="es-us" sz="2400" b="0" i="0" u="none" baseline="0" dirty="0"/>
              <a:t>Menos lesiones y muertes </a:t>
            </a:r>
          </a:p>
          <a:p>
            <a:pPr algn="l" rtl="0">
              <a:buClr>
                <a:srgbClr val="FF0000"/>
              </a:buClr>
            </a:pPr>
            <a:r>
              <a:rPr lang="es-us" sz="2400" b="0" i="0" u="none" baseline="0" dirty="0"/>
              <a:t>Mejor reputación comercial</a:t>
            </a:r>
          </a:p>
          <a:p>
            <a:pPr algn="l" rtl="0">
              <a:buClr>
                <a:srgbClr val="FF0000"/>
              </a:buClr>
            </a:pPr>
            <a:r>
              <a:rPr lang="es-us" sz="2400" b="0" i="0" u="none" baseline="0" dirty="0"/>
              <a:t>Más productivo y de mejor calidad</a:t>
            </a:r>
          </a:p>
          <a:p>
            <a:pPr algn="l" rtl="0">
              <a:buClr>
                <a:srgbClr val="FF0000"/>
              </a:buClr>
            </a:pPr>
            <a:r>
              <a:rPr lang="es-us" sz="2400" b="0" i="0" u="none" baseline="0" dirty="0"/>
              <a:t>¿Algún otro?</a:t>
            </a:r>
            <a:endParaRPr lang="es-us" sz="2400" dirty="0"/>
          </a:p>
        </p:txBody>
      </p:sp>
    </p:spTree>
    <p:extLst>
      <p:ext uri="{BB962C8B-B14F-4D97-AF65-F5344CB8AC3E}">
        <p14:creationId xmlns:p14="http://schemas.microsoft.com/office/powerpoint/2010/main" val="29687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72059</TotalTime>
  <Words>4656</Words>
  <Application>Microsoft Office PowerPoint</Application>
  <PresentationFormat>On-screen Show (4:3)</PresentationFormat>
  <Paragraphs>377</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Tahoma</vt:lpstr>
      <vt:lpstr>Times New Roman</vt:lpstr>
      <vt:lpstr>Wingdings</vt:lpstr>
      <vt:lpstr>Office Theme</vt:lpstr>
      <vt:lpstr>1_Office Theme</vt:lpstr>
      <vt:lpstr>PowerPoint Presentation</vt:lpstr>
      <vt:lpstr>PowerPoint Presentation</vt:lpstr>
      <vt:lpstr>Meta</vt:lpstr>
      <vt:lpstr>Objetivos de aprendizaje</vt:lpstr>
      <vt:lpstr>PowerPoint Presentation</vt:lpstr>
      <vt:lpstr>PowerPoint Presentation</vt:lpstr>
      <vt:lpstr>El líder en seguridad se define como:</vt:lpstr>
      <vt:lpstr>¿Quiénes son los líderes de seguridad?</vt:lpstr>
      <vt:lpstr>Beneficios del liderazgo eficaz en seguridad</vt:lpstr>
      <vt:lpstr>Habilidades de liderazgo en seguridad</vt:lpstr>
      <vt:lpstr>Cómo  liderar con el ejemplo</vt:lpstr>
      <vt:lpstr>PowerPoint Presentation</vt:lpstr>
      <vt:lpstr>Cómo  escuchar activamente</vt:lpstr>
      <vt:lpstr>Cómo  practicar la comunicación de 3 vías</vt:lpstr>
      <vt:lpstr>Cómo desarrollar a los miembros del equipo mediante  enseñanza, asesoría y comentarios</vt:lpstr>
      <vt:lpstr>Cómo desarrollar a los miembros del equipo mediante  enseñanza, asesoría y comentarios</vt:lpstr>
      <vt:lpstr>Cómo dar reconocimiento a los miembros del equipo por un trabajo bien hecho </vt:lpstr>
      <vt:lpstr>PowerPoint Presentation</vt:lpstr>
      <vt:lpstr>Mensajes principales</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Anna Kinghorn</dc:creator>
  <cp:lastModifiedBy>Kinghorn, Anna</cp:lastModifiedBy>
  <cp:revision>1384</cp:revision>
  <cp:lastPrinted>2016-02-18T23:44:45Z</cp:lastPrinted>
  <dcterms:created xsi:type="dcterms:W3CDTF">2015-03-10T21:04:30Z</dcterms:created>
  <dcterms:modified xsi:type="dcterms:W3CDTF">2024-05-22T18:52:37Z</dcterms:modified>
</cp:coreProperties>
</file>