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28"/>
  </p:notesMasterIdLst>
  <p:handoutMasterIdLst>
    <p:handoutMasterId r:id="rId29"/>
  </p:handoutMasterIdLst>
  <p:sldIdLst>
    <p:sldId id="1287" r:id="rId3"/>
    <p:sldId id="882" r:id="rId4"/>
    <p:sldId id="979" r:id="rId5"/>
    <p:sldId id="1240" r:id="rId6"/>
    <p:sldId id="1241" r:id="rId7"/>
    <p:sldId id="980" r:id="rId8"/>
    <p:sldId id="1242" r:id="rId9"/>
    <p:sldId id="1244" r:id="rId10"/>
    <p:sldId id="983" r:id="rId11"/>
    <p:sldId id="993" r:id="rId12"/>
    <p:sldId id="1292" r:id="rId13"/>
    <p:sldId id="1275" r:id="rId14"/>
    <p:sldId id="1293" r:id="rId15"/>
    <p:sldId id="1277" r:id="rId16"/>
    <p:sldId id="1294" r:id="rId17"/>
    <p:sldId id="1279" r:id="rId18"/>
    <p:sldId id="1280" r:id="rId19"/>
    <p:sldId id="1300" r:id="rId20"/>
    <p:sldId id="1281" r:id="rId21"/>
    <p:sldId id="1282" r:id="rId22"/>
    <p:sldId id="1295" r:id="rId23"/>
    <p:sldId id="1301" r:id="rId24"/>
    <p:sldId id="1297" r:id="rId25"/>
    <p:sldId id="1302" r:id="rId26"/>
    <p:sldId id="1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3F0A3-769C-4C53-AB7D-C54BCA89C52B}" v="11" dt="2023-02-20T03:41:3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55405" autoAdjust="0"/>
  </p:normalViewPr>
  <p:slideViewPr>
    <p:cSldViewPr snapToGrid="0" snapToObjects="1">
      <p:cViewPr varScale="1">
        <p:scale>
          <a:sx n="49" d="100"/>
          <a:sy n="49" d="100"/>
        </p:scale>
        <p:origin x="2165" y="48"/>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4/5/2024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4/5/2024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Presentaciones (si son necesarias)</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Puede consultar el folleto del estudiante para tomar notas. Primero repasaremos las habilidades de liderazgo, que se pueden encontrar a partir de la página 4.</a:t>
            </a:r>
          </a:p>
          <a:p>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a:t>
            </a:fld>
            <a:endParaRPr lang="es-us" dirty="0"/>
          </a:p>
        </p:txBody>
      </p:sp>
    </p:spTree>
    <p:extLst>
      <p:ext uri="{BB962C8B-B14F-4D97-AF65-F5344CB8AC3E}">
        <p14:creationId xmlns:p14="http://schemas.microsoft.com/office/powerpoint/2010/main" val="43539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A continuación, vamos a trabajar en otro escenario del mundo real, como hicimos en la sesión pasada. A manera de recordatorio, todos los escenarios en los que trabajará durante el curso comienzan con la descripción de una situación de seguridad relacionada con una caída en una obra de construcción. A esto le siguen dos resultados posibles en los que un líder usa o no usa una o más de las habilidades de liderazgo.</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Analizaremos si los personajes usan alguna o todas las habilidades de liderazgo en seguridad y luego analizaremos qué podrían haber hecho mejor. </a:t>
            </a:r>
          </a:p>
          <a:p>
            <a:endParaRPr lang="es-us" sz="1200" i="1"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NOTA PARA EL INSTRUCTOR: Para ayudar a facilitar este debate, puede crear una lista de verificación de liderazgo en el escenario como se describe en la página 9 con una pizarra o un rotafolio</a:t>
            </a:r>
            <a:r>
              <a:rPr lang="es-us" sz="1200" b="1"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375360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 “Choque con la realidad” ocurre en un lugar de trabajo residencial donde se está construyendo una casa unifamiliar de dos pisos. Five Star Roofing se encuentra en la obra para colocar las tejas en el techo.</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Recuerden que estos escenarios pretenden ilustrar cómo las habilidades de liderazgo en seguridad que han aprendido se pueden usar para abordar una situación de seguridad.</a:t>
            </a:r>
          </a:p>
          <a:p>
            <a:endParaRPr lang="es-us" sz="1200" i="1"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NOTA PARA EL INSTRUCTOR: este escenario está diseñado para ilustrar las siguientes habilidades de liderazgo en seguridad:</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Liderar con el ejemplo.</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Escuchar activamente.</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Desarrollar a los miembros del equipo.</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Comunicación de 3 vías. </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Dar reconocimiento a los miembros del equipo.</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HAGA CLIC EN EL MODO DE ENSEÑANZA DESEADO</a:t>
            </a:r>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106644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spTree>
    <p:extLst>
      <p:ext uri="{BB962C8B-B14F-4D97-AF65-F5344CB8AC3E}">
        <p14:creationId xmlns:p14="http://schemas.microsoft.com/office/powerpoint/2010/main" val="100993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74699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94885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Eduardo no usó ninguna habilidad de liderazgo en seguridad y perdió oportunidades de utilizar las habilidades de liderazgo y promover un lugar de trabajo seguro.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él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15</a:t>
            </a:fld>
            <a:endParaRPr lang="es-us" dirty="0"/>
          </a:p>
        </p:txBody>
      </p:sp>
    </p:spTree>
    <p:extLst>
      <p:ext uri="{BB962C8B-B14F-4D97-AF65-F5344CB8AC3E}">
        <p14:creationId xmlns:p14="http://schemas.microsoft.com/office/powerpoint/2010/main" val="1563829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dirty="0"/>
              <a:t>EL VIDEO COMENZARÁ AUTOMÁTICAMENTE</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16</a:t>
            </a:fld>
            <a:endParaRPr lang="es-us" dirty="0"/>
          </a:p>
        </p:txBody>
      </p:sp>
    </p:spTree>
    <p:extLst>
      <p:ext uri="{BB962C8B-B14F-4D97-AF65-F5344CB8AC3E}">
        <p14:creationId xmlns:p14="http://schemas.microsoft.com/office/powerpoint/2010/main" val="343594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La primera habilidad de liderazgo que demostró Eduardo fue que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cómo respondían Troy y Tara y sintió que en realidad tal vez no supieran cómo revisar el aparejo. Luego, en vez de exigir que lo revisen ellos mismos,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al hablar con el capataz Foster y se ofreció a ir a revisarlo con ellos. Foster pudo </a:t>
            </a:r>
            <a:r>
              <a:rPr lang="es-us" sz="1200" b="0" i="0" u="sng" kern="1200" baseline="0">
                <a:solidFill>
                  <a:schemeClr val="tx1"/>
                </a:solidFill>
                <a:effectLst/>
                <a:latin typeface="+mn-lt"/>
                <a:ea typeface="+mn-ea"/>
                <a:cs typeface="+mn-cs"/>
              </a:rPr>
              <a:t>desarrollar a los tres trabajadores</a:t>
            </a:r>
            <a:r>
              <a:rPr lang="es-us" sz="1200" b="0" i="0" u="none" kern="1200" baseline="0">
                <a:solidFill>
                  <a:schemeClr val="tx1"/>
                </a:solidFill>
                <a:effectLst/>
                <a:latin typeface="+mn-lt"/>
                <a:ea typeface="+mn-ea"/>
                <a:cs typeface="+mn-cs"/>
              </a:rPr>
              <a:t> y usó sus habilidades de </a:t>
            </a:r>
            <a:r>
              <a:rPr lang="es-us" sz="1200" b="0" i="0" u="sng" kern="1200" baseline="0">
                <a:solidFill>
                  <a:schemeClr val="tx1"/>
                </a:solidFill>
                <a:effectLst/>
                <a:latin typeface="+mn-lt"/>
                <a:ea typeface="+mn-ea"/>
                <a:cs typeface="+mn-cs"/>
              </a:rPr>
              <a:t>enseñanza y asesoría</a:t>
            </a:r>
            <a:r>
              <a:rPr lang="es-us" sz="1200" b="0" i="0" u="none" kern="1200" baseline="0">
                <a:solidFill>
                  <a:schemeClr val="tx1"/>
                </a:solidFill>
                <a:effectLst/>
                <a:latin typeface="+mn-lt"/>
                <a:ea typeface="+mn-ea"/>
                <a:cs typeface="+mn-cs"/>
              </a:rPr>
              <a:t>. Usó sus </a:t>
            </a:r>
            <a:r>
              <a:rPr lang="es-us" sz="1200" b="0" i="0" u="sng" kern="1200" baseline="0">
                <a:solidFill>
                  <a:schemeClr val="tx1"/>
                </a:solidFill>
                <a:effectLst/>
                <a:latin typeface="+mn-lt"/>
                <a:ea typeface="+mn-ea"/>
                <a:cs typeface="+mn-cs"/>
              </a:rPr>
              <a:t>habilidades de comunicación de 3 vías</a:t>
            </a:r>
            <a:r>
              <a:rPr lang="es-us" sz="1200" b="0" i="0" u="none" kern="1200" baseline="0">
                <a:solidFill>
                  <a:schemeClr val="tx1"/>
                </a:solidFill>
                <a:effectLst/>
                <a:latin typeface="+mn-lt"/>
                <a:ea typeface="+mn-ea"/>
                <a:cs typeface="+mn-cs"/>
              </a:rPr>
              <a:t> y les pidió que reiteraran lo que les había dicho. Por último, demostró su capacidad para hacer comentarios positivos al decirles lo contento que estaba de que admitieran no saber sobre el aparejo y les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por ser buenos miembros del equipo y trabajadores valiosos.</a:t>
            </a: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17</a:t>
            </a:fld>
            <a:endParaRPr lang="es-us" dirty="0"/>
          </a:p>
        </p:txBody>
      </p:sp>
    </p:spTree>
    <p:extLst>
      <p:ext uri="{BB962C8B-B14F-4D97-AF65-F5344CB8AC3E}">
        <p14:creationId xmlns:p14="http://schemas.microsoft.com/office/powerpoint/2010/main" val="357594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Con esto termina la sesión 3.</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Antes de la próxima sesión elijan una o más de las habilidades de liderazgo para practicar en la siguiente sesión. Asegúrense de anotar sus experiencias, como qué tan fácil fue ponerla en práctica y cómo respondió su equipo. </a:t>
            </a:r>
            <a:r>
              <a:rPr lang="es-us" sz="1200" b="0" i="0" u="sng" kern="1200" baseline="0">
                <a:solidFill>
                  <a:schemeClr val="tx1"/>
                </a:solidFill>
                <a:effectLst/>
                <a:latin typeface="+mn-lt"/>
                <a:ea typeface="+mn-ea"/>
                <a:cs typeface="+mn-cs"/>
              </a:rPr>
              <a:t>Traigan estas notas a la próxima sesión.</a:t>
            </a:r>
            <a:endParaRPr lang="es-us" sz="1200" kern="1200" dirty="0">
              <a:solidFill>
                <a:schemeClr val="tx1"/>
              </a:solidFill>
              <a:effectLst/>
              <a:latin typeface="+mn-lt"/>
              <a:ea typeface="+mn-ea"/>
              <a:cs typeface="+mn-cs"/>
            </a:endParaRP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18</a:t>
            </a:fld>
            <a:endParaRPr lang="es-us" dirty="0">
              <a:solidFill>
                <a:prstClr val="black"/>
              </a:solidFill>
            </a:endParaRPr>
          </a:p>
        </p:txBody>
      </p:sp>
    </p:spTree>
    <p:extLst>
      <p:ext uri="{BB962C8B-B14F-4D97-AF65-F5344CB8AC3E}">
        <p14:creationId xmlns:p14="http://schemas.microsoft.com/office/powerpoint/2010/main" val="193365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Remita a los estudiantes a la página 19 de su guía del estudiante.</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Lea en voz alta o pida a los estudiantes que lean la situación en el guion </a:t>
            </a:r>
            <a:r>
              <a:rPr lang="es-us" sz="1200" b="0" i="1" u="sng" kern="1200" baseline="0">
                <a:solidFill>
                  <a:schemeClr val="tx1"/>
                </a:solidFill>
                <a:effectLst/>
                <a:latin typeface="+mn-lt"/>
                <a:ea typeface="+mn-ea"/>
                <a:cs typeface="+mn-cs"/>
              </a:rPr>
              <a:t>“Choque con la realidad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19</a:t>
            </a:fld>
            <a:endParaRPr lang="es-us" dirty="0"/>
          </a:p>
        </p:txBody>
      </p:sp>
    </p:spTree>
    <p:extLst>
      <p:ext uri="{BB962C8B-B14F-4D97-AF65-F5344CB8AC3E}">
        <p14:creationId xmlns:p14="http://schemas.microsoft.com/office/powerpoint/2010/main" val="371189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Hoy haremos lo siguiente:</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Repaso breve de las habilidades de liderazgo.</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Análisis de experiencias recientes y oportunidades para usar habilidades de liderazgo. </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Trabajar en el escenario “Choque con la realidad” y analizarlo.</a:t>
            </a:r>
          </a:p>
          <a:p>
            <a:pPr marL="171450" indent="-171450" algn="l" rtl="0">
              <a:buFont typeface="Arial" panose="020B0604020202020204" pitchFamily="34" charset="0"/>
              <a:buChar char="•"/>
            </a:pPr>
            <a:endParaRPr lang="es-us" sz="120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es-us" sz="1200" dirty="0">
              <a:solidFill>
                <a:schemeClr val="bg1"/>
              </a:solidFill>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13899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Revele las preguntas para propiciar el debate o use la lista de verificación de liderazgo en el escenario para repasar las habilidades.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20</a:t>
            </a:fld>
            <a:endParaRPr lang="es-us" dirty="0"/>
          </a:p>
        </p:txBody>
      </p:sp>
    </p:spTree>
    <p:extLst>
      <p:ext uri="{BB962C8B-B14F-4D97-AF65-F5344CB8AC3E}">
        <p14:creationId xmlns:p14="http://schemas.microsoft.com/office/powerpoint/2010/main" val="124974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Lea en voz alta o pida a los estudiantes que lean el resultado A en el guion </a:t>
            </a:r>
            <a:r>
              <a:rPr lang="es-us" sz="1200" b="0" i="1" u="sng" kern="1200" baseline="0">
                <a:solidFill>
                  <a:schemeClr val="tx1"/>
                </a:solidFill>
                <a:effectLst/>
                <a:latin typeface="+mn-lt"/>
                <a:ea typeface="+mn-ea"/>
                <a:cs typeface="+mn-cs"/>
              </a:rPr>
              <a:t>“Choque con la realidad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21</a:t>
            </a:fld>
            <a:endParaRPr lang="es-us" dirty="0"/>
          </a:p>
        </p:txBody>
      </p:sp>
    </p:spTree>
    <p:extLst>
      <p:ext uri="{BB962C8B-B14F-4D97-AF65-F5344CB8AC3E}">
        <p14:creationId xmlns:p14="http://schemas.microsoft.com/office/powerpoint/2010/main" val="402577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Eduardo no usó ninguna habilidad de liderazgo en seguridad y perdió oportunidades de utilizar las habilidades de liderazgo y promover un lugar de trabajo seguro.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él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22</a:t>
            </a:fld>
            <a:endParaRPr lang="es-us" dirty="0"/>
          </a:p>
        </p:txBody>
      </p:sp>
    </p:spTree>
    <p:extLst>
      <p:ext uri="{BB962C8B-B14F-4D97-AF65-F5344CB8AC3E}">
        <p14:creationId xmlns:p14="http://schemas.microsoft.com/office/powerpoint/2010/main" val="126958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Lea en voz alta o pida a los estudiantes que lean el resultado B en el guion </a:t>
            </a:r>
            <a:r>
              <a:rPr lang="es-us" sz="1200" b="0" i="1" u="sng" kern="1200" baseline="0">
                <a:solidFill>
                  <a:schemeClr val="tx1"/>
                </a:solidFill>
                <a:effectLst/>
                <a:latin typeface="+mn-lt"/>
                <a:ea typeface="+mn-ea"/>
                <a:cs typeface="+mn-cs"/>
              </a:rPr>
              <a:t>“Choque con la realidad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23</a:t>
            </a:fld>
            <a:endParaRPr lang="es-us" dirty="0"/>
          </a:p>
        </p:txBody>
      </p:sp>
    </p:spTree>
    <p:extLst>
      <p:ext uri="{BB962C8B-B14F-4D97-AF65-F5344CB8AC3E}">
        <p14:creationId xmlns:p14="http://schemas.microsoft.com/office/powerpoint/2010/main" val="13792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La primera habilidad de liderazgo que demostró Eduardo fue que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cómo respondían Troy y Tara y sintió que en realidad tal vez no supieran cómo revisar el aparejo. Luego, en vez de exigir que lo revisen ellos mismos,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hablando con el capataz Foster y se ofreció a ir a revisarlo con ellos. Foster pudo </a:t>
            </a:r>
            <a:r>
              <a:rPr lang="es-us" sz="1200" b="0" i="0" u="sng" kern="1200" baseline="0">
                <a:solidFill>
                  <a:schemeClr val="tx1"/>
                </a:solidFill>
                <a:effectLst/>
                <a:latin typeface="+mn-lt"/>
                <a:ea typeface="+mn-ea"/>
                <a:cs typeface="+mn-cs"/>
              </a:rPr>
              <a:t>desarrollar a los tres trabajadores</a:t>
            </a:r>
            <a:r>
              <a:rPr lang="es-us" sz="1200" b="0" i="0" u="none" kern="1200" baseline="0">
                <a:solidFill>
                  <a:schemeClr val="tx1"/>
                </a:solidFill>
                <a:effectLst/>
                <a:latin typeface="+mn-lt"/>
                <a:ea typeface="+mn-ea"/>
                <a:cs typeface="+mn-cs"/>
              </a:rPr>
              <a:t> y usó sus habilidades de </a:t>
            </a:r>
            <a:r>
              <a:rPr lang="es-us" sz="1200" b="0" i="0" u="sng" kern="1200" baseline="0">
                <a:solidFill>
                  <a:schemeClr val="tx1"/>
                </a:solidFill>
                <a:effectLst/>
                <a:latin typeface="+mn-lt"/>
                <a:ea typeface="+mn-ea"/>
                <a:cs typeface="+mn-cs"/>
              </a:rPr>
              <a:t>enseñanza y asesoría</a:t>
            </a:r>
            <a:r>
              <a:rPr lang="es-us" sz="1200" b="0" i="0" u="none" kern="1200" baseline="0">
                <a:solidFill>
                  <a:schemeClr val="tx1"/>
                </a:solidFill>
                <a:effectLst/>
                <a:latin typeface="+mn-lt"/>
                <a:ea typeface="+mn-ea"/>
                <a:cs typeface="+mn-cs"/>
              </a:rPr>
              <a:t>. Usó sus </a:t>
            </a:r>
            <a:r>
              <a:rPr lang="es-us" sz="1200" b="0" i="0" u="sng" kern="1200" baseline="0">
                <a:solidFill>
                  <a:schemeClr val="tx1"/>
                </a:solidFill>
                <a:effectLst/>
                <a:latin typeface="+mn-lt"/>
                <a:ea typeface="+mn-ea"/>
                <a:cs typeface="+mn-cs"/>
              </a:rPr>
              <a:t>habilidades de comunicación de 3 vías</a:t>
            </a:r>
            <a:r>
              <a:rPr lang="es-us" sz="1200" b="0" i="0" u="none" kern="1200" baseline="0">
                <a:solidFill>
                  <a:schemeClr val="tx1"/>
                </a:solidFill>
                <a:effectLst/>
                <a:latin typeface="+mn-lt"/>
                <a:ea typeface="+mn-ea"/>
                <a:cs typeface="+mn-cs"/>
              </a:rPr>
              <a:t> y les pidió que reiteraran lo que les había dicho. Por último, demostró su capacidad para hacer comentarios positivos al decirles lo contento que estaba de que admitieran no saber sobre el aparejo y les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por ser buenos miembros del equipo y trabajadores valiosos.</a:t>
            </a: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24</a:t>
            </a:fld>
            <a:endParaRPr lang="es-us" dirty="0"/>
          </a:p>
        </p:txBody>
      </p:sp>
    </p:spTree>
    <p:extLst>
      <p:ext uri="{BB962C8B-B14F-4D97-AF65-F5344CB8AC3E}">
        <p14:creationId xmlns:p14="http://schemas.microsoft.com/office/powerpoint/2010/main" val="2197280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Con esto termina la sesión 3.</a:t>
            </a:r>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Antes de la próxima sesión elijan una o más de las habilidades de liderazgo para practicar en la siguiente sesión. Asegúrense de anotar sus experiencias, como qué tan fácil fue ponerla en práctica y cómo respondió su equipo. </a:t>
            </a:r>
            <a:r>
              <a:rPr lang="es-us" sz="1200" b="0" i="0" u="sng" kern="1200" baseline="0" dirty="0">
                <a:solidFill>
                  <a:schemeClr val="tx1"/>
                </a:solidFill>
                <a:effectLst/>
                <a:latin typeface="+mn-lt"/>
                <a:ea typeface="+mn-ea"/>
                <a:cs typeface="+mn-cs"/>
              </a:rPr>
              <a:t>Traigan estas notas a la próxima sesión.</a:t>
            </a:r>
            <a:endParaRPr lang="es-us" sz="1200" kern="1200" dirty="0">
              <a:solidFill>
                <a:schemeClr val="tx1"/>
              </a:solidFill>
              <a:effectLst/>
              <a:latin typeface="+mn-lt"/>
              <a:ea typeface="+mn-ea"/>
              <a:cs typeface="+mn-cs"/>
            </a:endParaRP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25</a:t>
            </a:fld>
            <a:endParaRPr lang="es-us" dirty="0">
              <a:solidFill>
                <a:prstClr val="black"/>
              </a:solidFill>
            </a:endParaRPr>
          </a:p>
        </p:txBody>
      </p:sp>
    </p:spTree>
    <p:extLst>
      <p:ext uri="{BB962C8B-B14F-4D97-AF65-F5344CB8AC3E}">
        <p14:creationId xmlns:p14="http://schemas.microsoft.com/office/powerpoint/2010/main" val="138375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Vamos a comenzar con un repaso rápido de las habilidades de liderazgo en seguridad.</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¿Cuáles son las habilidades de liderazgo de FSL4Res?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1" i="0" u="none" kern="1200" baseline="0">
                <a:solidFill>
                  <a:schemeClr val="tx1"/>
                </a:solidFill>
                <a:effectLst/>
                <a:latin typeface="+mn-lt"/>
                <a:ea typeface="+mn-ea"/>
                <a:cs typeface="+mn-cs"/>
              </a:rPr>
              <a:t>¿Pudieron practicar la habilidad de liderazgo que eligieron en la sesión pasada? ¿Qué habilidad eligieron y cómo fue la experiencia?</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43704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¿Cuáles son algunas de las acciones de liderazgo que hemos analizado para liderar con el ejemplo?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Liderar con el ejemplo anima a todos a priorizar un entorno de trabajo seguro. Los miembros del equipo se dan cuenta cuando sus líderes toman atajos, no cumplen políticas o procedimientos de seguridad o dan mensajes de seguridad incoherentes.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dar un ejemplo de cómo es liderar con el ejemplo en el lugar de trabajo?</a:t>
            </a:r>
            <a:r>
              <a:rPr lang="es-us" sz="1200" b="0" i="1" u="none" kern="1200" baseline="0">
                <a:solidFill>
                  <a:schemeClr val="tx1"/>
                </a:solidFill>
                <a:effectLst/>
                <a:latin typeface="+mn-lt"/>
                <a:ea typeface="+mn-ea"/>
                <a:cs typeface="+mn-cs"/>
              </a:rPr>
              <a:t> [Propicie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Aquí hay otro ejemplo del mundo real de cómo se vería liderar con el ejemplo en el lugar de trabajo: Cuando le advierten de un problema con la instalación de un techo nuevo, el capataz se toma el tiempo de regresar a al camión para buscar el arnés en vez de subirse al techo sin el equipo de seguridad contra caídas adecuado.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spTree>
    <p:extLst>
      <p:ext uri="{BB962C8B-B14F-4D97-AF65-F5344CB8AC3E}">
        <p14:creationId xmlns:p14="http://schemas.microsoft.com/office/powerpoint/2010/main" val="362862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¿Cuáles son algunas de las acciones de liderazgo para involucrar y empoderar a los miembros del equipo que hemos analizado?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Involucrar a los miembros del equipo en el proceso de seguridad y empoderarlos para informar de situaciones riesgosas sin temor a represalias le permite al equipo saber que se valora la seguridad y lo ayuda a comprender cómo ellos también pueden ser dueños de la seguridad.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dar un ejemplo de cómo es involucrar y empoderar a los miembros del equipo en el lugar de trabajo?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Aquí hay otro ejemplo del mundo real de involucrar y empoderar a los miembros del equipo: el superintendente le pide a la cuadrilla que lo guíen en los planes del día y le ofrezcan cualquier sugerencia que tenga para mejorar los planes de seguridad. La cuadrilla sugiere algunas opciones y el superintendente explica por qué la opción final es la mejor.</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315281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PREGUNTE A LA CLASE: ¿Cuáles son algunas de las acciones de liderazgo que hemos analizado para escuchar activamente? </a:t>
            </a:r>
            <a:r>
              <a:rPr lang="es-us" sz="1200" b="0" i="1" u="none" kern="1200" baseline="0" dirty="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Ser capaz de comunicarse de manera eficaz es el centro de todas las demás habilidades de liderazgo y es fundamental para convertirse en un líder eficaz en seguridad. Practicar la habilidad de escuchar activamente le permite a su equipo saber que valora su opinión y ayuda a evitar problemas de comunicación.</a:t>
            </a:r>
          </a:p>
          <a:p>
            <a:endParaRPr lang="es-us" sz="1200" b="1"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PREGUNTE A LA CLASE: ¿Pueden dar un ejemplo de cómo es escuchar activamente en el lugar de trabajo?</a:t>
            </a:r>
            <a:r>
              <a:rPr lang="es-us" sz="1200" b="0" i="1" u="none" kern="1200" baseline="0" dirty="0">
                <a:solidFill>
                  <a:schemeClr val="tx1"/>
                </a:solidFill>
                <a:effectLst/>
                <a:latin typeface="+mn-lt"/>
                <a:ea typeface="+mn-ea"/>
                <a:cs typeface="+mn-cs"/>
              </a:rPr>
              <a:t> [Propicie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Aquí hay otro ejemplo del mundo real de escuchar activamente: un capataz detiene a su superintendente cuando pasa caminando porque quiere hablar sobre un problema de seguridad importante que encontró en la obra. A pesar de que está muy ocupada, se detiene, hace contacto visual con el capataz, le pide que le cuente su preocupación, hace preguntas aclaratorias para asegurarse de que ha entendido el problema correctamente y analiza cómo podrían resolver el problema identificado.</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240374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¿Cuáles son algunas de las acciones de liderazgo que hemos analizado para practicar la comunicación de 3 vías?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La comunicación de 3 vías también se conoce como "proceso de repetición" y es la mejor manera de garantizar que todos entiendan su mensaje y sus instrucciones, y conduce a menos confusión y resultados deficientes.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dar un ejemplo de cómo es practicar la comunicación de 3 vías en el lugar de trabajo?</a:t>
            </a:r>
            <a:r>
              <a:rPr lang="es-us" sz="1200" b="0" i="1" u="none" kern="1200" baseline="0">
                <a:solidFill>
                  <a:schemeClr val="tx1"/>
                </a:solidFill>
                <a:effectLst/>
                <a:latin typeface="+mn-lt"/>
                <a:ea typeface="+mn-ea"/>
                <a:cs typeface="+mn-cs"/>
              </a:rPr>
              <a:t> [Propicie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Aquí hay otro ejemplo del mundo real de practicar la comunicación de 3 vías: después de que un capataz le da instrucciones a un carpintero nuevo para realizar una tarea específica, le pide que las repita para asegurarse de que entendió cada paso que debe llevarse a cabo.</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99115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¿Cuáles son algunas de las acciones de liderazgo para desarrollar a los miembros del equipo?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El desarrollo de los miembros del equipo a través de enseñanza, asesoría y comentarios ayuda a corregir los problemas de una manera respetuosa y receptiva.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darme un ejemplo de cómo es desarrollar a los miembros del equipo en el lugar de trabajo?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Aquí hay otro ejemplo del mundo real de desarrollar a los miembros del equipo: un capataz le muestra a uno de los miembros de su cuadrilla un problema que notó en un piso recién instalado. Después de mostrarle al miembro de su cuadrilla cómo corregir el problema correctamente, el capataz le pide al trabajador que practique la técnica frente a él, lo que le permite hacer comentarios constructivos y analizar formas de mejorar.</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412506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¿Cuáles son las acciones de liderazgo que hemos analizado para dar reconocimiento a los miembros del equipo?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Dar reconocimiento a los miembros del equipo por un trabajo bien hecho (incluso con algo tan simple como decir "gracias") crea un clima sólido y positivo de seguridad en el lugar de trabajo y permite que los trabajadores sepan que son valorados.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darme un ejemplo de cómo es dar reconocimiento a los miembros del equipo en el lugar de trabajo?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Aquí hay otro ejemplo del mundo real de dar reconocimiento a los miembros del equipo: el capataz ve que un trabajador experimentado se toma un tiempo para mostrarle a un empleado nuevo una forma más fácil y segura de realizar una tarea. Sabiendo que se siente incómodo con los elogios públicos, el capataz se lleva aparte al trabajador experimentado más tarde ese día y le agradece por ser un buen modelo para los trabajadores nuevos y el desarrollo de la cuadrilla. </a:t>
            </a:r>
          </a:p>
          <a:p>
            <a:endParaRPr lang="es-us" baseline="0" dirty="0"/>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39713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4/5/2024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4/5/2024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4/5/2024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pic>
        <p:nvPicPr>
          <p:cNvPr id="10" name="Picture 9"/>
          <p:cNvPicPr>
            <a:picLocks noChangeAspect="1"/>
          </p:cNvPicPr>
          <p:nvPr userDrawn="1"/>
        </p:nvPicPr>
        <p:blipFill rotWithShape="1">
          <a:blip r:embed="rId16">
            <a:extLst>
              <a:ext uri="{28A0092B-C50C-407E-A947-70E740481C1C}">
                <a14:useLocalDpi xmlns:a14="http://schemas.microsoft.com/office/drawing/2010/main" val="0"/>
              </a:ext>
            </a:extLst>
          </a:blip>
          <a:srcRect t="816" b="80244"/>
          <a:stretch/>
        </p:blipFill>
        <p:spPr>
          <a:xfrm>
            <a:off x="0" y="40801"/>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4/5/2024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9.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G2hMJ3mpn2Y?si=Cry-EwTCEzsizBcg"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1DlE7bnZns?si=eeyngI-1Zna8nFHz"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eTKZEIuaBbQ?si=8j-RlsmqN9Z6eGa2"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cpwr.com/research/training-and-awareness-programs-from-research-foundations-for-safety-leadersh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a:srcRect l="5982" t="2624" r="6177" b="667"/>
          <a:stretch/>
        </p:blipFill>
        <p:spPr>
          <a:xfrm>
            <a:off x="2726092" y="3300746"/>
            <a:ext cx="1764792" cy="2011680"/>
          </a:xfrm>
          <a:prstGeom prst="rect">
            <a:avLst/>
          </a:prstGeom>
        </p:spPr>
      </p:pic>
      <p:pic>
        <p:nvPicPr>
          <p:cNvPr id="8" name="Picture 7"/>
          <p:cNvPicPr>
            <a:picLocks/>
          </p:cNvPicPr>
          <p:nvPr/>
        </p:nvPicPr>
        <p:blipFill>
          <a:blip r:embed="rId4"/>
          <a:stretch>
            <a:fillRect/>
          </a:stretch>
        </p:blipFill>
        <p:spPr>
          <a:xfrm>
            <a:off x="4666354" y="3301875"/>
            <a:ext cx="1764792" cy="2011680"/>
          </a:xfrm>
          <a:prstGeom prst="rect">
            <a:avLst/>
          </a:prstGeom>
        </p:spPr>
      </p:pic>
      <p:pic>
        <p:nvPicPr>
          <p:cNvPr id="9" name="Picture 8"/>
          <p:cNvPicPr>
            <a:picLocks noChangeAspect="1"/>
          </p:cNvPicPr>
          <p:nvPr/>
        </p:nvPicPr>
        <p:blipFill rotWithShape="1">
          <a:blip r:embed="rId5"/>
          <a:srcRect t="3542" r="2285"/>
          <a:stretch/>
        </p:blipFill>
        <p:spPr>
          <a:xfrm>
            <a:off x="785830" y="3300746"/>
            <a:ext cx="1764792" cy="2012809"/>
          </a:xfrm>
          <a:prstGeom prst="rect">
            <a:avLst/>
          </a:prstGeom>
        </p:spPr>
      </p:pic>
      <p:pic>
        <p:nvPicPr>
          <p:cNvPr id="10" name="Picture 9"/>
          <p:cNvPicPr>
            <a:picLocks noChangeAspect="1"/>
          </p:cNvPicPr>
          <p:nvPr/>
        </p:nvPicPr>
        <p:blipFill rotWithShape="1">
          <a:blip r:embed="rId6"/>
          <a:srcRect l="1" t="2811" r="1587"/>
          <a:stretch/>
        </p:blipFill>
        <p:spPr>
          <a:xfrm>
            <a:off x="6606616" y="3296880"/>
            <a:ext cx="1764792" cy="2015546"/>
          </a:xfrm>
          <a:prstGeom prst="rect">
            <a:avLst/>
          </a:prstGeom>
        </p:spPr>
      </p:pic>
    </p:spTree>
    <p:extLst>
      <p:ext uri="{BB962C8B-B14F-4D97-AF65-F5344CB8AC3E}">
        <p14:creationId xmlns:p14="http://schemas.microsoft.com/office/powerpoint/2010/main" val="409451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103812" y="2621110"/>
            <a:ext cx="3373438" cy="639762"/>
          </a:xfrm>
        </p:spPr>
        <p:txBody>
          <a:bodyPr>
            <a:normAutofit/>
          </a:bodyPr>
          <a:lstStyle/>
          <a:p>
            <a:pPr algn="l" rtl="0">
              <a:spcBef>
                <a:spcPts val="0"/>
              </a:spcBef>
              <a:spcAft>
                <a:spcPts val="1200"/>
              </a:spcAft>
              <a:buClr>
                <a:srgbClr val="FF0000"/>
              </a:buClr>
            </a:pPr>
            <a:r>
              <a:rPr lang="es-us" sz="2800" b="1" i="0" u="none" baseline="0">
                <a:solidFill>
                  <a:srgbClr val="FF0000"/>
                </a:solidFill>
              </a:rPr>
              <a:t>Actividades</a:t>
            </a:r>
            <a:endParaRPr lang="es-us" sz="2500" dirty="0"/>
          </a:p>
        </p:txBody>
      </p:sp>
      <p:sp>
        <p:nvSpPr>
          <p:cNvPr id="11" name="Content Placeholder 10"/>
          <p:cNvSpPr>
            <a:spLocks noGrp="1"/>
          </p:cNvSpPr>
          <p:nvPr>
            <p:ph sz="half" idx="2"/>
          </p:nvPr>
        </p:nvSpPr>
        <p:spPr>
          <a:xfrm>
            <a:off x="5103812" y="3429000"/>
            <a:ext cx="3204422" cy="2739496"/>
          </a:xfrm>
        </p:spPr>
        <p:txBody>
          <a:bodyPr>
            <a:normAutofit fontScale="92500"/>
          </a:bodyPr>
          <a:lstStyle/>
          <a:p>
            <a:pPr lvl="0" algn="l" rtl="0">
              <a:spcBef>
                <a:spcPts val="0"/>
              </a:spcBef>
              <a:spcAft>
                <a:spcPts val="1200"/>
              </a:spcAft>
              <a:buClr>
                <a:srgbClr val="FF0000"/>
              </a:buClr>
            </a:pPr>
            <a:r>
              <a:rPr lang="es-us" b="0" i="0" u="none" baseline="0"/>
              <a:t>Analizar si los personajes utilizaron las habilidades de liderazgo en seguridad.</a:t>
            </a:r>
          </a:p>
          <a:p>
            <a:pPr algn="l" rtl="0">
              <a:spcBef>
                <a:spcPts val="0"/>
              </a:spcBef>
              <a:spcAft>
                <a:spcPts val="1200"/>
              </a:spcAft>
              <a:buClr>
                <a:srgbClr val="FF0000"/>
              </a:buClr>
            </a:pPr>
            <a:r>
              <a:rPr lang="es-us" b="0" i="0" u="none" baseline="0"/>
              <a:t>Analizar qué se podría haber hecho mejor. </a:t>
            </a:r>
          </a:p>
          <a:p>
            <a:endParaRPr lang="es-us" dirty="0"/>
          </a:p>
        </p:txBody>
      </p:sp>
      <p:sp>
        <p:nvSpPr>
          <p:cNvPr id="12" name="Text Placeholder 11"/>
          <p:cNvSpPr>
            <a:spLocks noGrp="1"/>
          </p:cNvSpPr>
          <p:nvPr>
            <p:ph type="body" sz="quarter" idx="3"/>
          </p:nvPr>
        </p:nvSpPr>
        <p:spPr>
          <a:xfrm>
            <a:off x="1886849" y="2621110"/>
            <a:ext cx="4041775" cy="639762"/>
          </a:xfrm>
        </p:spPr>
        <p:txBody>
          <a:bodyPr>
            <a:normAutofit/>
          </a:bodyPr>
          <a:lstStyle/>
          <a:p>
            <a:pPr algn="l" rtl="0"/>
            <a:r>
              <a:rPr lang="es-us" sz="2800" b="1" i="0" u="none" baseline="0">
                <a:solidFill>
                  <a:srgbClr val="FF0000"/>
                </a:solidFill>
              </a:rPr>
              <a:t>Estructura</a:t>
            </a:r>
            <a:endParaRPr lang="es-us" sz="2800" dirty="0">
              <a:solidFill>
                <a:srgbClr val="FF0000"/>
              </a:solidFill>
            </a:endParaRPr>
          </a:p>
        </p:txBody>
      </p:sp>
      <p:sp>
        <p:nvSpPr>
          <p:cNvPr id="13" name="Content Placeholder 12"/>
          <p:cNvSpPr>
            <a:spLocks noGrp="1"/>
          </p:cNvSpPr>
          <p:nvPr>
            <p:ph sz="quarter" idx="4"/>
          </p:nvPr>
        </p:nvSpPr>
        <p:spPr>
          <a:xfrm>
            <a:off x="1886849" y="3429000"/>
            <a:ext cx="4041775" cy="2739496"/>
          </a:xfrm>
        </p:spPr>
        <p:txBody>
          <a:bodyPr>
            <a:normAutofit/>
          </a:bodyPr>
          <a:lstStyle/>
          <a:p>
            <a:pPr marL="342900" lvl="1" indent="-342900" algn="l" rtl="0">
              <a:spcBef>
                <a:spcPts val="600"/>
              </a:spcBef>
              <a:buClr>
                <a:srgbClr val="FF0000"/>
              </a:buClr>
              <a:buFont typeface="Arial" panose="020B0604020202020204" pitchFamily="34" charset="0"/>
              <a:buChar char="•"/>
            </a:pPr>
            <a:r>
              <a:rPr lang="es-us" sz="2400" b="0" i="0" u="none" baseline="0"/>
              <a:t>Situación</a:t>
            </a:r>
          </a:p>
          <a:p>
            <a:pPr marL="342900" lvl="1" indent="-342900" algn="l" rtl="0">
              <a:spcBef>
                <a:spcPts val="600"/>
              </a:spcBef>
              <a:buClr>
                <a:srgbClr val="FF0000"/>
              </a:buClr>
              <a:buFont typeface="Arial" panose="020B0604020202020204" pitchFamily="34" charset="0"/>
              <a:buChar char="•"/>
            </a:pPr>
            <a:r>
              <a:rPr lang="es-us" sz="2400" b="0" i="0" u="none" baseline="0"/>
              <a:t>Resultado A</a:t>
            </a:r>
          </a:p>
          <a:p>
            <a:pPr marL="342900" lvl="1" indent="-342900" algn="l" rtl="0">
              <a:spcBef>
                <a:spcPts val="600"/>
              </a:spcBef>
              <a:buClr>
                <a:srgbClr val="FF0000"/>
              </a:buClr>
              <a:buFont typeface="Arial" panose="020B0604020202020204" pitchFamily="34" charset="0"/>
              <a:buChar char="•"/>
            </a:pPr>
            <a:r>
              <a:rPr lang="es-us" sz="2400" b="0" i="0" u="none" baseline="0"/>
              <a:t>Resultado B</a:t>
            </a:r>
            <a:endParaRPr lang="es-us" sz="2400" dirty="0"/>
          </a:p>
        </p:txBody>
      </p:sp>
      <p:sp>
        <p:nvSpPr>
          <p:cNvPr id="5" name="Title 3"/>
          <p:cNvSpPr txBox="1">
            <a:spLocks/>
          </p:cNvSpPr>
          <p:nvPr/>
        </p:nvSpPr>
        <p:spPr>
          <a:xfrm>
            <a:off x="78634" y="166511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us" sz="3500" dirty="0">
              <a:solidFill>
                <a:srgbClr val="FF0000"/>
              </a:solidFill>
            </a:endParaRPr>
          </a:p>
        </p:txBody>
      </p:sp>
      <p:sp>
        <p:nvSpPr>
          <p:cNvPr id="9" name="Title 3"/>
          <p:cNvSpPr txBox="1">
            <a:spLocks noGrp="1"/>
          </p:cNvSpPr>
          <p:nvPr>
            <p:ph type="title"/>
          </p:nvPr>
        </p:nvSpPr>
        <p:spPr>
          <a:xfrm>
            <a:off x="457200" y="14357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a:solidFill>
                  <a:srgbClr val="FF0000"/>
                </a:solidFill>
              </a:rPr>
              <a:t>Escenarios</a:t>
            </a:r>
            <a:endParaRPr lang="es-us" sz="3500" b="1" dirty="0">
              <a:solidFill>
                <a:srgbClr val="FF0000"/>
              </a:solidFill>
            </a:endParaRPr>
          </a:p>
        </p:txBody>
      </p:sp>
    </p:spTree>
    <p:extLst>
      <p:ext uri="{BB962C8B-B14F-4D97-AF65-F5344CB8AC3E}">
        <p14:creationId xmlns:p14="http://schemas.microsoft.com/office/powerpoint/2010/main" val="427732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75412771"/>
              </p:ext>
            </p:extLst>
          </p:nvPr>
        </p:nvGraphicFramePr>
        <p:xfrm>
          <a:off x="2577623" y="1970516"/>
          <a:ext cx="5649785" cy="1566709"/>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rtl="0"/>
                      <a:r>
                        <a:rPr lang="es-us" sz="1800" b="1" i="0" u="none" baseline="0"/>
                        <a:t>Quién</a:t>
                      </a:r>
                      <a:endParaRPr lang="es-us" sz="1800" dirty="0"/>
                    </a:p>
                  </a:txBody>
                  <a:tcPr>
                    <a:solidFill>
                      <a:schemeClr val="tx1">
                        <a:lumMod val="65000"/>
                        <a:lumOff val="35000"/>
                      </a:schemeClr>
                    </a:solidFill>
                  </a:tcPr>
                </a:tc>
                <a:tc>
                  <a:txBody>
                    <a:bodyPr/>
                    <a:lstStyle/>
                    <a:p>
                      <a:pPr algn="ctr" rtl="0"/>
                      <a:r>
                        <a:rPr lang="es-us" sz="18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800" b="1" i="0" u="none" baseline="0"/>
                        <a:t>Foster</a:t>
                      </a:r>
                    </a:p>
                    <a:p>
                      <a:pPr algn="l" rtl="0"/>
                      <a:r>
                        <a:rPr lang="es-us" sz="1800" b="1" i="0" u="none" baseline="0"/>
                        <a:t>Eduardo</a:t>
                      </a:r>
                    </a:p>
                    <a:p>
                      <a:pPr algn="l" rtl="0"/>
                      <a:r>
                        <a:rPr lang="es-us" sz="1800" b="1" i="0" u="none" baseline="0"/>
                        <a:t>Troy</a:t>
                      </a:r>
                    </a:p>
                    <a:p>
                      <a:pPr algn="l" rtl="0"/>
                      <a:r>
                        <a:rPr lang="es-us" sz="1800" b="1" i="0" u="none" baseline="0"/>
                        <a:t>Tara</a:t>
                      </a:r>
                    </a:p>
                  </a:txBody>
                  <a:tcPr>
                    <a:solidFill>
                      <a:schemeClr val="bg1"/>
                    </a:solidFill>
                  </a:tcPr>
                </a:tc>
                <a:tc>
                  <a:txBody>
                    <a:bodyPr/>
                    <a:lstStyle/>
                    <a:p>
                      <a:pPr algn="l" rtl="0"/>
                      <a:r>
                        <a:rPr lang="es-us" sz="1800" b="0" i="0" u="none" kern="1200" baseline="0" dirty="0">
                          <a:solidFill>
                            <a:schemeClr val="tx1"/>
                          </a:solidFill>
                          <a:latin typeface="+mn-lt"/>
                          <a:ea typeface="+mn-ea"/>
                          <a:cs typeface="+mn-cs"/>
                        </a:rPr>
                        <a:t>Capataz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0"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Trabajador experimentado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1" u="none"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Aprendiz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1" u="none"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Aprendiz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0"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8" name="Group 7"/>
          <p:cNvGrpSpPr/>
          <p:nvPr/>
        </p:nvGrpSpPr>
        <p:grpSpPr>
          <a:xfrm>
            <a:off x="2630387" y="4585044"/>
            <a:ext cx="1473834" cy="1689076"/>
            <a:chOff x="1269206" y="4407612"/>
            <a:chExt cx="1473834" cy="1689076"/>
          </a:xfrm>
        </p:grpSpPr>
        <p:grpSp>
          <p:nvGrpSpPr>
            <p:cNvPr id="50" name="Group 49"/>
            <p:cNvGrpSpPr/>
            <p:nvPr/>
          </p:nvGrpSpPr>
          <p:grpSpPr>
            <a:xfrm>
              <a:off x="1269206" y="440761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endParaRPr lang="es-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5" name="Rectangle 4">
              <a:hlinkClick r:id="rId4" action="ppaction://hlinksldjump"/>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nvGrpSpPr>
          <p:cNvPr id="7" name="Group 6"/>
          <p:cNvGrpSpPr/>
          <p:nvPr/>
        </p:nvGrpSpPr>
        <p:grpSpPr>
          <a:xfrm>
            <a:off x="5039779" y="4578706"/>
            <a:ext cx="1473834" cy="1701752"/>
            <a:chOff x="3757772" y="4407612"/>
            <a:chExt cx="1473834" cy="1701752"/>
          </a:xfrm>
        </p:grpSpPr>
        <p:grpSp>
          <p:nvGrpSpPr>
            <p:cNvPr id="54" name="Group 53"/>
            <p:cNvGrpSpPr/>
            <p:nvPr/>
          </p:nvGrpSpPr>
          <p:grpSpPr>
            <a:xfrm>
              <a:off x="3757772" y="442028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6" name="Rectangle 5">
              <a:hlinkClick r:id="rId5" action="ppaction://hlinksldjump"/>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sp>
        <p:nvSpPr>
          <p:cNvPr id="32" name="Rounded Rectangle 31"/>
          <p:cNvSpPr/>
          <p:nvPr/>
        </p:nvSpPr>
        <p:spPr>
          <a:xfrm>
            <a:off x="178857" y="1461020"/>
            <a:ext cx="200917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pic>
        <p:nvPicPr>
          <p:cNvPr id="28" name="Picture 27"/>
          <p:cNvPicPr>
            <a:picLocks noChangeAspect="1"/>
          </p:cNvPicPr>
          <p:nvPr/>
        </p:nvPicPr>
        <p:blipFill rotWithShape="1">
          <a:blip r:embed="rId6"/>
          <a:srcRect l="5982" t="2624" r="6177" b="667"/>
          <a:stretch/>
        </p:blipFill>
        <p:spPr>
          <a:xfrm>
            <a:off x="998930" y="1970516"/>
            <a:ext cx="1513416" cy="1725137"/>
          </a:xfrm>
          <a:prstGeom prst="rect">
            <a:avLst/>
          </a:prstGeom>
        </p:spPr>
      </p:pic>
    </p:spTree>
    <p:extLst>
      <p:ext uri="{BB962C8B-B14F-4D97-AF65-F5344CB8AC3E}">
        <p14:creationId xmlns:p14="http://schemas.microsoft.com/office/powerpoint/2010/main" val="209342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358" y="1425281"/>
            <a:ext cx="2297285" cy="260545"/>
            <a:chOff x="131827" y="1945885"/>
            <a:chExt cx="2297285" cy="260545"/>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1" name="Picture 1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0" y="1946001"/>
              <a:ext cx="1927532"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pic>
        <p:nvPicPr>
          <p:cNvPr id="12" name="G2hMJ3mpn2Y"/>
          <p:cNvPicPr>
            <a:picLocks noRot="1" noChangeAspect="1"/>
          </p:cNvPicPr>
          <p:nvPr>
            <a:videoFile r:link="rId1"/>
          </p:nvPr>
        </p:nvPicPr>
        <p:blipFill>
          <a:blip r:embed="rId5"/>
          <a:stretch>
            <a:fillRect/>
          </a:stretch>
        </p:blipFill>
        <p:spPr>
          <a:xfrm>
            <a:off x="522480" y="1885192"/>
            <a:ext cx="8128000" cy="4572000"/>
          </a:xfrm>
          <a:prstGeom prst="rect">
            <a:avLst/>
          </a:prstGeom>
        </p:spPr>
      </p:pic>
    </p:spTree>
    <p:extLst>
      <p:ext uri="{BB962C8B-B14F-4D97-AF65-F5344CB8AC3E}">
        <p14:creationId xmlns:p14="http://schemas.microsoft.com/office/powerpoint/2010/main" val="1424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p:cNvGrpSpPr/>
          <p:nvPr/>
        </p:nvGrpSpPr>
        <p:grpSpPr>
          <a:xfrm>
            <a:off x="70358" y="1425281"/>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14" name="Group 13"/>
          <p:cNvGrpSpPr/>
          <p:nvPr/>
        </p:nvGrpSpPr>
        <p:grpSpPr>
          <a:xfrm>
            <a:off x="70358" y="1425281"/>
            <a:ext cx="2525885" cy="270070"/>
            <a:chOff x="131827" y="1945885"/>
            <a:chExt cx="2525885" cy="270070"/>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8" name="Picture 1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0" y="1946001"/>
              <a:ext cx="2156132"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19" name="Rectangle 18"/>
          <p:cNvSpPr/>
          <p:nvPr/>
        </p:nvSpPr>
        <p:spPr>
          <a:xfrm>
            <a:off x="914400" y="3200400"/>
            <a:ext cx="6518652" cy="2446824"/>
          </a:xfrm>
          <a:prstGeom prst="rect">
            <a:avLst/>
          </a:prstGeom>
        </p:spPr>
        <p:txBody>
          <a:bodyPr wrap="square">
            <a:spAutoFit/>
          </a:bodyPr>
          <a:lstStyle/>
          <a:p>
            <a:pPr marL="457200" indent="-457200" algn="l" rtl="0">
              <a:buFont typeface="+mj-lt"/>
              <a:buAutoNum type="arabicPeriod"/>
            </a:pPr>
            <a:r>
              <a:rPr lang="es-us" sz="2500" b="0" i="0" u="none" baseline="0" dirty="0"/>
              <a:t>Tengan en cuenta las habilidades de liderazgo. ¿Qué puede hacer Eduardo para demostrar liderazgo en seguridad?</a:t>
            </a:r>
          </a:p>
          <a:p>
            <a:pPr marL="457200" lvl="0" indent="-457200" algn="l" rtl="0">
              <a:spcAft>
                <a:spcPts val="600"/>
              </a:spcAft>
              <a:buFont typeface="+mj-lt"/>
              <a:buAutoNum type="arabicPeriod"/>
            </a:pPr>
            <a:r>
              <a:rPr lang="es-us" sz="2400" b="0" i="0" u="none" baseline="0" dirty="0"/>
              <a:t>¿Qué piensan sobre las respuestas de Troy y Tara a Eduardo?</a:t>
            </a:r>
          </a:p>
          <a:p>
            <a:pPr marL="457200" lvl="0" indent="-457200" algn="l" rtl="0">
              <a:buFont typeface="+mj-lt"/>
              <a:buAutoNum type="arabicPeriod"/>
            </a:pPr>
            <a:endParaRPr lang="es-us" sz="2500" dirty="0"/>
          </a:p>
        </p:txBody>
      </p:sp>
      <p:grpSp>
        <p:nvGrpSpPr>
          <p:cNvPr id="20" name="Group 19"/>
          <p:cNvGrpSpPr/>
          <p:nvPr/>
        </p:nvGrpSpPr>
        <p:grpSpPr>
          <a:xfrm>
            <a:off x="756707" y="1804988"/>
            <a:ext cx="7515756" cy="904224"/>
            <a:chOff x="1041189" y="2119181"/>
            <a:chExt cx="7515756" cy="904224"/>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2" name="Picture 2"/>
            <p:cNvPicPr>
              <a:picLocks noChangeAspect="1" noChangeArrowheads="1"/>
            </p:cNvPicPr>
            <p:nvPr/>
          </p:nvPicPr>
          <p:blipFill rotWithShape="1">
            <a:blip r:embed="rId4"/>
            <a:srcRect l="11940" t="15220" r="13785"/>
            <a:stretch/>
          </p:blipFill>
          <p:spPr bwMode="auto">
            <a:xfrm>
              <a:off x="7745291" y="2119181"/>
              <a:ext cx="811654" cy="723792"/>
            </a:xfrm>
            <a:prstGeom prst="rect">
              <a:avLst/>
            </a:prstGeom>
            <a:noFill/>
            <a:ln w="9525">
              <a:noFill/>
              <a:miter lim="800000"/>
              <a:headEnd/>
              <a:tailEnd/>
            </a:ln>
          </p:spPr>
        </p:pic>
      </p:grpSp>
    </p:spTree>
    <p:extLst>
      <p:ext uri="{BB962C8B-B14F-4D97-AF65-F5344CB8AC3E}">
        <p14:creationId xmlns:p14="http://schemas.microsoft.com/office/powerpoint/2010/main" val="22947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0358" y="1425281"/>
            <a:ext cx="2313613" cy="260545"/>
            <a:chOff x="131827" y="1945885"/>
            <a:chExt cx="2313613" cy="260545"/>
          </a:xfrm>
        </p:grpSpPr>
        <p:grpSp>
          <p:nvGrpSpPr>
            <p:cNvPr id="18"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1" name="Picture 2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0" y="1946001"/>
              <a:ext cx="1943860"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pic>
        <p:nvPicPr>
          <p:cNvPr id="8" name="a1DlE7bnZns"/>
          <p:cNvPicPr>
            <a:picLocks noRot="1" noChangeAspect="1"/>
          </p:cNvPicPr>
          <p:nvPr>
            <a:videoFile r:link="rId1"/>
          </p:nvPr>
        </p:nvPicPr>
        <p:blipFill>
          <a:blip r:embed="rId5"/>
          <a:stretch>
            <a:fillRect/>
          </a:stretch>
        </p:blipFill>
        <p:spPr>
          <a:xfrm>
            <a:off x="522480" y="1885192"/>
            <a:ext cx="8128000" cy="4572000"/>
          </a:xfrm>
          <a:prstGeom prst="rect">
            <a:avLst/>
          </a:prstGeom>
        </p:spPr>
      </p:pic>
    </p:spTree>
    <p:extLst>
      <p:ext uri="{BB962C8B-B14F-4D97-AF65-F5344CB8AC3E}">
        <p14:creationId xmlns:p14="http://schemas.microsoft.com/office/powerpoint/2010/main" val="33576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11" name="Group 10"/>
          <p:cNvGrpSpPr/>
          <p:nvPr/>
        </p:nvGrpSpPr>
        <p:grpSpPr>
          <a:xfrm>
            <a:off x="70358" y="1425281"/>
            <a:ext cx="2395255" cy="260545"/>
            <a:chOff x="131827" y="1945885"/>
            <a:chExt cx="2395255" cy="260545"/>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8" name="Picture 1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79" y="1946001"/>
              <a:ext cx="2025503"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19" name="Rectangle 18"/>
          <p:cNvSpPr/>
          <p:nvPr/>
        </p:nvSpPr>
        <p:spPr>
          <a:xfrm>
            <a:off x="914400" y="3200400"/>
            <a:ext cx="7748603" cy="2554545"/>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piensan sobre cómo Eduardo manejó esta situación? </a:t>
            </a:r>
          </a:p>
          <a:p>
            <a:pPr marL="457200" lvl="0" indent="-457200" algn="l" rtl="0">
              <a:spcAft>
                <a:spcPts val="600"/>
              </a:spcAft>
              <a:buFont typeface="+mj-lt"/>
              <a:buAutoNum type="arabicPeriod"/>
            </a:pPr>
            <a:r>
              <a:rPr lang="es-us" sz="2500" b="0" i="0" u="none" baseline="0" dirty="0"/>
              <a:t>¿Qué habilidades de liderazgo en seguridad demostró o no?</a:t>
            </a:r>
          </a:p>
          <a:p>
            <a:pPr marL="457200" lvl="0" indent="-457200" algn="l" rtl="0">
              <a:spcAft>
                <a:spcPts val="600"/>
              </a:spcAft>
              <a:buFont typeface="+mj-lt"/>
              <a:buAutoNum type="arabicPeriod"/>
            </a:pPr>
            <a:r>
              <a:rPr lang="es-us" sz="2500" b="0" i="0" u="none" baseline="0" dirty="0"/>
              <a:t>¿Qué mensaje envía Eduardo a Troy y a Tara sobre el valor de la seguridad?</a:t>
            </a:r>
          </a:p>
        </p:txBody>
      </p:sp>
      <p:grpSp>
        <p:nvGrpSpPr>
          <p:cNvPr id="20" name="Group 19"/>
          <p:cNvGrpSpPr/>
          <p:nvPr/>
        </p:nvGrpSpPr>
        <p:grpSpPr>
          <a:xfrm>
            <a:off x="756707" y="1803400"/>
            <a:ext cx="7536393" cy="905812"/>
            <a:chOff x="1041189" y="2117593"/>
            <a:chExt cx="7536393" cy="905812"/>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2" name="Picture 2"/>
            <p:cNvPicPr>
              <a:picLocks noChangeAspect="1" noChangeArrowheads="1"/>
            </p:cNvPicPr>
            <p:nvPr/>
          </p:nvPicPr>
          <p:blipFill rotWithShape="1">
            <a:blip r:embed="rId4"/>
            <a:srcRect l="11939" t="15034" r="11896"/>
            <a:stretch/>
          </p:blipFill>
          <p:spPr bwMode="auto">
            <a:xfrm>
              <a:off x="7745291" y="2117593"/>
              <a:ext cx="832291" cy="725380"/>
            </a:xfrm>
            <a:prstGeom prst="rect">
              <a:avLst/>
            </a:prstGeom>
            <a:noFill/>
            <a:ln w="9525">
              <a:noFill/>
              <a:miter lim="800000"/>
              <a:headEnd/>
              <a:tailEnd/>
            </a:ln>
          </p:spPr>
        </p:pic>
      </p:grpSp>
    </p:spTree>
    <p:extLst>
      <p:ext uri="{BB962C8B-B14F-4D97-AF65-F5344CB8AC3E}">
        <p14:creationId xmlns:p14="http://schemas.microsoft.com/office/powerpoint/2010/main" val="40359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0358" y="1425281"/>
            <a:ext cx="2297285" cy="260545"/>
            <a:chOff x="131827" y="1945885"/>
            <a:chExt cx="2297285" cy="260545"/>
          </a:xfrm>
        </p:grpSpPr>
        <p:grpSp>
          <p:nvGrpSpPr>
            <p:cNvPr id="12" name="Group 8"/>
            <p:cNvGrpSpPr/>
            <p:nvPr/>
          </p:nvGrpSpPr>
          <p:grpSpPr>
            <a:xfrm>
              <a:off x="131827" y="1945885"/>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5" name="Picture 14"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3" name="Rounded Rectangle 12"/>
            <p:cNvSpPr/>
            <p:nvPr/>
          </p:nvSpPr>
          <p:spPr>
            <a:xfrm>
              <a:off x="501580" y="1946001"/>
              <a:ext cx="1927532"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pic>
        <p:nvPicPr>
          <p:cNvPr id="9" name="eTKZEIuaBbQ"/>
          <p:cNvPicPr>
            <a:picLocks noRot="1" noChangeAspect="1"/>
          </p:cNvPicPr>
          <p:nvPr>
            <a:videoFile r:link="rId1"/>
          </p:nvPr>
        </p:nvPicPr>
        <p:blipFill>
          <a:blip r:embed="rId5"/>
          <a:stretch>
            <a:fillRect/>
          </a:stretch>
        </p:blipFill>
        <p:spPr>
          <a:xfrm>
            <a:off x="522480" y="1885192"/>
            <a:ext cx="8128000" cy="4572000"/>
          </a:xfrm>
          <a:prstGeom prst="rect">
            <a:avLst/>
          </a:prstGeom>
        </p:spPr>
      </p:pic>
    </p:spTree>
    <p:extLst>
      <p:ext uri="{BB962C8B-B14F-4D97-AF65-F5344CB8AC3E}">
        <p14:creationId xmlns:p14="http://schemas.microsoft.com/office/powerpoint/2010/main" val="267803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14400" y="3195763"/>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la forma en que Eduardo manejó la situación esta vez?</a:t>
            </a:r>
          </a:p>
          <a:p>
            <a:pPr marL="457200" lvl="0" indent="-457200" algn="l" rtl="0">
              <a:spcAft>
                <a:spcPts val="600"/>
              </a:spcAft>
              <a:buFont typeface="+mj-lt"/>
              <a:buAutoNum type="arabicPeriod"/>
            </a:pPr>
            <a:r>
              <a:rPr lang="es-us" sz="2500" b="0" i="0" u="none" baseline="0" dirty="0"/>
              <a:t>¿Cuál de las habilidades de liderazgo demostró? </a:t>
            </a:r>
          </a:p>
        </p:txBody>
      </p:sp>
      <p:grpSp>
        <p:nvGrpSpPr>
          <p:cNvPr id="10" name="Group 9"/>
          <p:cNvGrpSpPr/>
          <p:nvPr/>
        </p:nvGrpSpPr>
        <p:grpSpPr>
          <a:xfrm>
            <a:off x="70358" y="1425281"/>
            <a:ext cx="2493227" cy="270070"/>
            <a:chOff x="131827" y="1945885"/>
            <a:chExt cx="2493227" cy="270070"/>
          </a:xfrm>
        </p:grpSpPr>
        <p:grpSp>
          <p:nvGrpSpPr>
            <p:cNvPr id="11"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79" y="1946001"/>
              <a:ext cx="212347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18" name="Rectangle 17"/>
          <p:cNvSpPr/>
          <p:nvPr/>
        </p:nvSpPr>
        <p:spPr>
          <a:xfrm>
            <a:off x="914400" y="3195763"/>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la forma en que Eduardo manejó la situación esta vez?</a:t>
            </a:r>
          </a:p>
          <a:p>
            <a:pPr marL="457200" lvl="0" indent="-457200" algn="l" rtl="0">
              <a:spcAft>
                <a:spcPts val="600"/>
              </a:spcAft>
              <a:buFont typeface="+mj-lt"/>
              <a:buAutoNum type="arabicPeriod"/>
            </a:pPr>
            <a:r>
              <a:rPr lang="es-us" sz="2500" b="0" i="0" u="none" baseline="0" dirty="0"/>
              <a:t>¿Cuál de las habilidades de liderazgo demostró? </a:t>
            </a:r>
          </a:p>
        </p:txBody>
      </p:sp>
      <p:grpSp>
        <p:nvGrpSpPr>
          <p:cNvPr id="19" name="Group 18"/>
          <p:cNvGrpSpPr/>
          <p:nvPr/>
        </p:nvGrpSpPr>
        <p:grpSpPr>
          <a:xfrm>
            <a:off x="756707" y="1803400"/>
            <a:ext cx="7523693" cy="905812"/>
            <a:chOff x="1041189" y="2117593"/>
            <a:chExt cx="7523693" cy="905812"/>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1" name="Picture 2"/>
            <p:cNvPicPr>
              <a:picLocks noChangeAspect="1" noChangeArrowheads="1"/>
            </p:cNvPicPr>
            <p:nvPr/>
          </p:nvPicPr>
          <p:blipFill rotWithShape="1">
            <a:blip r:embed="rId4"/>
            <a:srcRect l="11940" t="15034" r="13059"/>
            <a:stretch/>
          </p:blipFill>
          <p:spPr bwMode="auto">
            <a:xfrm>
              <a:off x="7745291" y="2117593"/>
              <a:ext cx="819591" cy="725380"/>
            </a:xfrm>
            <a:prstGeom prst="rect">
              <a:avLst/>
            </a:prstGeom>
            <a:noFill/>
            <a:ln w="9525">
              <a:noFill/>
              <a:miter lim="800000"/>
              <a:headEnd/>
              <a:tailEnd/>
            </a:ln>
          </p:spPr>
        </p:pic>
      </p:grpSp>
    </p:spTree>
    <p:extLst>
      <p:ext uri="{BB962C8B-B14F-4D97-AF65-F5344CB8AC3E}">
        <p14:creationId xmlns:p14="http://schemas.microsoft.com/office/powerpoint/2010/main" val="13672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054355"/>
            <a:ext cx="9137084" cy="530338"/>
          </a:xfrm>
          <a:prstGeom prst="rect">
            <a:avLst/>
          </a:prstGeom>
        </p:spPr>
        <p:txBody>
          <a:bodyPr wrap="square">
            <a:spAutoFit/>
          </a:bodyPr>
          <a:lstStyle/>
          <a:p>
            <a:pPr algn="l" rtl="0">
              <a:lnSpc>
                <a:spcPct val="107000"/>
              </a:lnSpc>
              <a:spcAft>
                <a:spcPts val="800"/>
              </a:spcAft>
            </a:pP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Construction</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Research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and Training, CPWR) (N.º U60OH009762) del Instituto Nacional de Seguridad y Salud Ocupacional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National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Institute</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Occupational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Safety and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Health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NIOSH). El FSL4Res se basa en la </a:t>
            </a:r>
            <a:r>
              <a:rPr lang="es-us" sz="9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effectLst>
                  <a:outerShdw blurRad="38100" dist="38100" dir="2700000" algn="tl">
                    <a:srgbClr val="000000">
                      <a:alpha val="43137"/>
                    </a:srgbClr>
                  </a:outerShdw>
                </a:effectLst>
              </a:rPr>
              <a:t>Ya terminaron la sesión 3</a:t>
            </a: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14167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044" y="1433057"/>
            <a:ext cx="2271612" cy="269954"/>
            <a:chOff x="141352" y="1459269"/>
            <a:chExt cx="2271612"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79" y="1459269"/>
              <a:ext cx="191138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19" name="Rectangle 18"/>
          <p:cNvSpPr/>
          <p:nvPr/>
        </p:nvSpPr>
        <p:spPr>
          <a:xfrm>
            <a:off x="438679" y="2668627"/>
            <a:ext cx="8266643" cy="3123932"/>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Eduardo, un techador experimentado, ve a los aprendices Troy y Tara comenzando a subirse al techo para iniciar su trabajo. Eduardo pregunta si han inspeccionado todos los arneses, cuerdas y puntos de anclaje de protección contra caídas que se van a usar ese día. </a:t>
            </a:r>
          </a:p>
          <a:p>
            <a:pPr marL="342900" indent="-342900" algn="l" rtl="0">
              <a:spcAft>
                <a:spcPts val="600"/>
              </a:spcAft>
              <a:buFont typeface="Arial" charset="0"/>
              <a:buChar char="•"/>
            </a:pPr>
            <a:r>
              <a:rPr lang="es-us" sz="2400" b="0" i="0" u="none" baseline="0" dirty="0"/>
              <a:t>Troy responde bruscamente, diciendo que ayer lo revisaron todo. Tara interviene, diciendo que está segura de que todo está bien.</a:t>
            </a:r>
          </a:p>
        </p:txBody>
      </p:sp>
      <p:sp>
        <p:nvSpPr>
          <p:cNvPr id="20"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spTree>
    <p:extLst>
      <p:ext uri="{BB962C8B-B14F-4D97-AF65-F5344CB8AC3E}">
        <p14:creationId xmlns:p14="http://schemas.microsoft.com/office/powerpoint/2010/main" val="328253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27731"/>
            <a:ext cx="8229600" cy="1143000"/>
          </a:xfrm>
        </p:spPr>
        <p:txBody>
          <a:bodyPr>
            <a:normAutofit/>
          </a:bodyPr>
          <a:lstStyle/>
          <a:p>
            <a:pPr rtl="0"/>
            <a:r>
              <a:rPr lang="es-us" sz="3500" b="0" i="0" u="none" baseline="0">
                <a:solidFill>
                  <a:schemeClr val="bg1"/>
                </a:solidFill>
              </a:rPr>
              <a:t>Sesión 3</a:t>
            </a:r>
            <a:endParaRPr lang="es-us" sz="3500" dirty="0">
              <a:solidFill>
                <a:schemeClr val="bg1"/>
              </a:solidFill>
            </a:endParaRPr>
          </a:p>
        </p:txBody>
      </p:sp>
      <p:sp>
        <p:nvSpPr>
          <p:cNvPr id="3" name="Content Placeholder 2"/>
          <p:cNvSpPr>
            <a:spLocks noGrp="1"/>
          </p:cNvSpPr>
          <p:nvPr>
            <p:ph idx="4294967295"/>
          </p:nvPr>
        </p:nvSpPr>
        <p:spPr>
          <a:xfrm>
            <a:off x="457200" y="3878761"/>
            <a:ext cx="8229600" cy="2395992"/>
          </a:xfrm>
        </p:spPr>
        <p:txBody>
          <a:bodyPr>
            <a:normAutofit/>
          </a:bodyPr>
          <a:lstStyle/>
          <a:p>
            <a:pPr algn="l" rtl="0"/>
            <a:r>
              <a:rPr lang="es-us" sz="2500" b="0" i="0" u="none" baseline="0">
                <a:solidFill>
                  <a:schemeClr val="bg1"/>
                </a:solidFill>
              </a:rPr>
              <a:t>Repaso breve de las habilidades de liderazgo.</a:t>
            </a:r>
          </a:p>
          <a:p>
            <a:pPr algn="l" rtl="0"/>
            <a:r>
              <a:rPr lang="es-us" sz="2500" b="0" i="0" u="none" baseline="0">
                <a:solidFill>
                  <a:schemeClr val="bg1"/>
                </a:solidFill>
              </a:rPr>
              <a:t>Análisis de experiencias recientes y oportunidades para usar habilidades de liderazgo. </a:t>
            </a:r>
          </a:p>
          <a:p>
            <a:pPr algn="l" rtl="0"/>
            <a:r>
              <a:rPr lang="es-us" sz="2500" b="0" i="0" u="none" baseline="0">
                <a:solidFill>
                  <a:schemeClr val="bg1"/>
                </a:solidFill>
              </a:rPr>
              <a:t>Escenario de </a:t>
            </a:r>
            <a:r>
              <a:rPr lang="es-us" sz="2500" b="0" i="1" u="none" baseline="0">
                <a:solidFill>
                  <a:schemeClr val="bg1"/>
                </a:solidFill>
              </a:rPr>
              <a:t>“Choque con la realidad”</a:t>
            </a:r>
            <a:r>
              <a:rPr lang="es-us" sz="2500" b="0" i="0" u="none" baseline="0">
                <a:solidFill>
                  <a:schemeClr val="bg1"/>
                </a:solidFill>
              </a:rPr>
              <a:t> con debate</a:t>
            </a:r>
          </a:p>
        </p:txBody>
      </p:sp>
    </p:spTree>
    <p:extLst>
      <p:ext uri="{BB962C8B-B14F-4D97-AF65-F5344CB8AC3E}">
        <p14:creationId xmlns:p14="http://schemas.microsoft.com/office/powerpoint/2010/main" val="4313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ction Button: Custom 16">
            <a:hlinkClick r:id="" action="ppaction://noaction" highlightClick="1"/>
          </p:cNvPr>
          <p:cNvSpPr/>
          <p:nvPr/>
        </p:nvSpPr>
        <p:spPr>
          <a:xfrm>
            <a:off x="3786970" y="43660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19" name="Group 18"/>
          <p:cNvGrpSpPr/>
          <p:nvPr/>
        </p:nvGrpSpPr>
        <p:grpSpPr>
          <a:xfrm>
            <a:off x="47044" y="1433057"/>
            <a:ext cx="2418570" cy="269954"/>
            <a:chOff x="141352" y="1459269"/>
            <a:chExt cx="2418570"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501580" y="1459269"/>
              <a:ext cx="2058342"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22" name="Rectangle 21"/>
          <p:cNvSpPr/>
          <p:nvPr/>
        </p:nvSpPr>
        <p:spPr>
          <a:xfrm>
            <a:off x="914400" y="3200400"/>
            <a:ext cx="6518652" cy="2477601"/>
          </a:xfrm>
          <a:prstGeom prst="rect">
            <a:avLst/>
          </a:prstGeom>
        </p:spPr>
        <p:txBody>
          <a:bodyPr wrap="square">
            <a:spAutoFit/>
          </a:bodyPr>
          <a:lstStyle/>
          <a:p>
            <a:pPr marL="457200" indent="-457200" algn="l" rtl="0">
              <a:buFont typeface="+mj-lt"/>
              <a:buAutoNum type="arabicPeriod"/>
            </a:pPr>
            <a:r>
              <a:rPr lang="es-us" sz="2500" b="0" i="0" u="none" baseline="0"/>
              <a:t>Tengan en cuenta las habilidades de liderazgo. ¿Qué puede hacer Eduardo para demostrar liderazgo en seguridad?</a:t>
            </a:r>
          </a:p>
          <a:p>
            <a:pPr marL="457200" lvl="0" indent="-457200" algn="l" rtl="0">
              <a:spcAft>
                <a:spcPts val="600"/>
              </a:spcAft>
              <a:buFont typeface="+mj-lt"/>
              <a:buAutoNum type="arabicPeriod"/>
            </a:pPr>
            <a:r>
              <a:rPr lang="es-us" sz="2500" b="0" i="0" u="none" baseline="0"/>
              <a:t>¿Qué piensan sobre las respuestas de Troy y Tara a Eduardo?</a:t>
            </a:r>
          </a:p>
          <a:p>
            <a:pPr marL="457200" lvl="0" indent="-457200" algn="l" rtl="0">
              <a:buFont typeface="+mj-lt"/>
              <a:buAutoNum type="arabicPeriod"/>
            </a:pPr>
            <a:endParaRPr lang="es-us" sz="2500" dirty="0"/>
          </a:p>
        </p:txBody>
      </p:sp>
      <p:grpSp>
        <p:nvGrpSpPr>
          <p:cNvPr id="23" name="Group 22"/>
          <p:cNvGrpSpPr/>
          <p:nvPr/>
        </p:nvGrpSpPr>
        <p:grpSpPr>
          <a:xfrm>
            <a:off x="756707" y="1778000"/>
            <a:ext cx="7536393" cy="931212"/>
            <a:chOff x="1041189" y="2092193"/>
            <a:chExt cx="7536393" cy="931212"/>
          </a:xfrm>
        </p:grpSpPr>
        <p:sp>
          <p:nvSpPr>
            <p:cNvPr id="24" name="Rounded Rectangle 2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5" name="Picture 2"/>
            <p:cNvPicPr>
              <a:picLocks noChangeAspect="1" noChangeArrowheads="1"/>
            </p:cNvPicPr>
            <p:nvPr/>
          </p:nvPicPr>
          <p:blipFill rotWithShape="1">
            <a:blip r:embed="rId3"/>
            <a:srcRect l="11939" t="12058" r="11896"/>
            <a:stretch/>
          </p:blipFill>
          <p:spPr bwMode="auto">
            <a:xfrm>
              <a:off x="7745291" y="2092193"/>
              <a:ext cx="832291" cy="750780"/>
            </a:xfrm>
            <a:prstGeom prst="rect">
              <a:avLst/>
            </a:prstGeom>
            <a:noFill/>
            <a:ln w="9525">
              <a:noFill/>
              <a:miter lim="800000"/>
              <a:headEnd/>
              <a:tailEnd/>
            </a:ln>
          </p:spPr>
        </p:pic>
      </p:grpSp>
    </p:spTree>
    <p:extLst>
      <p:ext uri="{BB962C8B-B14F-4D97-AF65-F5344CB8AC3E}">
        <p14:creationId xmlns:p14="http://schemas.microsoft.com/office/powerpoint/2010/main" val="6607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44" y="1433057"/>
            <a:ext cx="2320598" cy="258964"/>
            <a:chOff x="141352" y="1459269"/>
            <a:chExt cx="2320598" cy="25896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79" y="1459269"/>
              <a:ext cx="1960371"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28" name="Rectangle 27"/>
          <p:cNvSpPr/>
          <p:nvPr/>
        </p:nvSpPr>
        <p:spPr>
          <a:xfrm>
            <a:off x="440110" y="2394855"/>
            <a:ext cx="8406710" cy="423192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Eduardo se encoge de hombros y dice que tienen un cronograma corto y la revisión de ayer probablemente está bien. Eduardo les dice a Troy y a Tara que se apuren a subir al techo para comenzar.</a:t>
            </a:r>
          </a:p>
          <a:p>
            <a:pPr marL="342900" indent="-342900" algn="l" rtl="0">
              <a:spcAft>
                <a:spcPts val="600"/>
              </a:spcAft>
              <a:buFont typeface="Arial" charset="0"/>
              <a:buChar char="•"/>
            </a:pPr>
            <a:r>
              <a:rPr lang="es-us" sz="2400" b="0" i="0" u="none" baseline="0" dirty="0"/>
              <a:t>Troy llega al techo y conecta su arnés a la cuerda de anclaje del techo. Mientras camina por el techo para recuperar algunas tejas, tropieza, pero se recupera antes de caer. Aliviado porque está bien después de este conato de accidente, Troy revisa la cuerda de anclaje y nota una sección que está muy deshilachada. Si se hubiera caído, la cuerda no habría detenido su caída y podría haberse lastimado gravemente.</a:t>
            </a:r>
          </a:p>
        </p:txBody>
      </p:sp>
      <p:sp>
        <p:nvSpPr>
          <p:cNvPr id="29" name="Rectangle 28"/>
          <p:cNvSpPr/>
          <p:nvPr/>
        </p:nvSpPr>
        <p:spPr>
          <a:xfrm>
            <a:off x="438679" y="175870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A: puntos clave</a:t>
            </a:r>
          </a:p>
        </p:txBody>
      </p:sp>
    </p:spTree>
    <p:extLst>
      <p:ext uri="{BB962C8B-B14F-4D97-AF65-F5344CB8AC3E}">
        <p14:creationId xmlns:p14="http://schemas.microsoft.com/office/powerpoint/2010/main" val="107084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17" name="Group 16"/>
          <p:cNvGrpSpPr/>
          <p:nvPr/>
        </p:nvGrpSpPr>
        <p:grpSpPr>
          <a:xfrm>
            <a:off x="47044" y="1433057"/>
            <a:ext cx="2353256" cy="258964"/>
            <a:chOff x="141352" y="1459269"/>
            <a:chExt cx="2353256" cy="25896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993028"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28" name="Rectangle 27"/>
          <p:cNvSpPr/>
          <p:nvPr/>
        </p:nvSpPr>
        <p:spPr>
          <a:xfrm>
            <a:off x="914400" y="3200400"/>
            <a:ext cx="7748603" cy="2554545"/>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piensan sobre cómo Eduardo manejó esta situación? </a:t>
            </a:r>
          </a:p>
          <a:p>
            <a:pPr marL="457200" lvl="0" indent="-457200" algn="l" rtl="0">
              <a:spcAft>
                <a:spcPts val="600"/>
              </a:spcAft>
              <a:buFont typeface="+mj-lt"/>
              <a:buAutoNum type="arabicPeriod"/>
            </a:pPr>
            <a:r>
              <a:rPr lang="es-us" sz="2500" b="0" i="0" u="none" baseline="0" dirty="0"/>
              <a:t>¿Qué habilidades de liderazgo en seguridad demostró o no?</a:t>
            </a:r>
          </a:p>
          <a:p>
            <a:pPr marL="457200" lvl="0" indent="-457200" algn="l" rtl="0">
              <a:spcAft>
                <a:spcPts val="600"/>
              </a:spcAft>
              <a:buFont typeface="+mj-lt"/>
              <a:buAutoNum type="arabicPeriod"/>
            </a:pPr>
            <a:r>
              <a:rPr lang="es-us" sz="2500" b="0" i="0" u="none" baseline="0" dirty="0"/>
              <a:t>¿Qué mensaje envía Eduardo a Troy y a Tara sobre el valor de la seguridad?</a:t>
            </a:r>
          </a:p>
        </p:txBody>
      </p:sp>
      <p:grpSp>
        <p:nvGrpSpPr>
          <p:cNvPr id="29" name="Group 28"/>
          <p:cNvGrpSpPr/>
          <p:nvPr/>
        </p:nvGrpSpPr>
        <p:grpSpPr>
          <a:xfrm>
            <a:off x="756707" y="1790700"/>
            <a:ext cx="7549093" cy="918512"/>
            <a:chOff x="1041189" y="2104893"/>
            <a:chExt cx="7549093" cy="918512"/>
          </a:xfrm>
        </p:grpSpPr>
        <p:sp>
          <p:nvSpPr>
            <p:cNvPr id="30" name="Rounded Rectangle 2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1" name="Picture 2"/>
            <p:cNvPicPr>
              <a:picLocks noChangeAspect="1" noChangeArrowheads="1"/>
            </p:cNvPicPr>
            <p:nvPr/>
          </p:nvPicPr>
          <p:blipFill rotWithShape="1">
            <a:blip r:embed="rId3"/>
            <a:srcRect l="11940" t="13546" r="10734"/>
            <a:stretch/>
          </p:blipFill>
          <p:spPr bwMode="auto">
            <a:xfrm>
              <a:off x="7745291" y="2104893"/>
              <a:ext cx="844991" cy="738080"/>
            </a:xfrm>
            <a:prstGeom prst="rect">
              <a:avLst/>
            </a:prstGeom>
            <a:noFill/>
            <a:ln w="9525">
              <a:noFill/>
              <a:miter lim="800000"/>
              <a:headEnd/>
              <a:tailEnd/>
            </a:ln>
          </p:spPr>
        </p:pic>
      </p:grpSp>
    </p:spTree>
    <p:extLst>
      <p:ext uri="{BB962C8B-B14F-4D97-AF65-F5344CB8AC3E}">
        <p14:creationId xmlns:p14="http://schemas.microsoft.com/office/powerpoint/2010/main" val="26356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7044" y="1433057"/>
            <a:ext cx="2287942" cy="269954"/>
            <a:chOff x="141352" y="1459269"/>
            <a:chExt cx="2287942" cy="26995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0" y="1459269"/>
              <a:ext cx="19277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15" name="Rectangle 14"/>
          <p:cNvSpPr/>
          <p:nvPr/>
        </p:nvSpPr>
        <p:spPr>
          <a:xfrm>
            <a:off x="440111" y="2260121"/>
            <a:ext cx="8265211" cy="4478149"/>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b="0" i="0" u="none" baseline="0" dirty="0"/>
              <a:t>La reacción de Troy y Tara hace que Eduardo se pregunte si realmente saben cómo inspeccionar el equipo de protección contra caídas o piense que está bien tomar atajos. ¡Aunque estaban bien el día anterior, hay que revisar el equipo! Eduardo le cuenta a Foster, el capataz, sus preocupaciones.</a:t>
            </a:r>
          </a:p>
          <a:p>
            <a:pPr marL="342900" indent="-342900" algn="l" rtl="0">
              <a:spcAft>
                <a:spcPts val="600"/>
              </a:spcAft>
              <a:buFont typeface="Arial" charset="0"/>
              <a:buChar char="•"/>
            </a:pPr>
            <a:r>
              <a:rPr lang="es-us" b="0" i="0" u="none" baseline="0" dirty="0"/>
              <a:t>Foster convoca al grupo para que todos puedan revisar el equipo. Admiten que no están seguros de qué identificar, Foster les agradece por ser honestos y repasa cuidadosamente cómo revisar el equipo. Cuando termina, les pide que se turnen para repetir las reglas y demostrar cómo inspeccionar todo.</a:t>
            </a:r>
          </a:p>
          <a:p>
            <a:pPr marL="342900" indent="-342900" algn="l" rtl="0">
              <a:spcAft>
                <a:spcPts val="600"/>
              </a:spcAft>
              <a:buFont typeface="Arial" charset="0"/>
              <a:buChar char="•"/>
            </a:pPr>
            <a:r>
              <a:rPr lang="es-us" b="0" i="0" u="none" baseline="0" dirty="0"/>
              <a:t>Mientras hace sus controles, Troy descubre que su cuerda se ha visto comprometida por un corte que debe haber ocurrido el día anterior. Cambian la cuerda juntos y hablan de lo grave que podría haber sido si Troy no hubiera notado el corte y se hubiera caído del techo.</a:t>
            </a:r>
          </a:p>
          <a:p>
            <a:pPr marL="342900" indent="-342900" algn="l" rtl="0">
              <a:spcAft>
                <a:spcPts val="600"/>
              </a:spcAft>
              <a:buFont typeface="Arial" charset="0"/>
              <a:buChar char="•"/>
            </a:pPr>
            <a:r>
              <a:rPr lang="es-us" b="0" i="0" u="none" baseline="0" dirty="0"/>
              <a:t>Foster les vuelve a decir lo mucho que aprecia su buen trabajo y que no pretendan saber cómo hacer algo, sobre todo cuando podría tener consecuencias de seguridad tan graves. </a:t>
            </a:r>
          </a:p>
        </p:txBody>
      </p:sp>
      <p:sp>
        <p:nvSpPr>
          <p:cNvPr id="16" name="Rectangle 15"/>
          <p:cNvSpPr/>
          <p:nvPr/>
        </p:nvSpPr>
        <p:spPr>
          <a:xfrm>
            <a:off x="438679" y="166985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spTree>
    <p:extLst>
      <p:ext uri="{BB962C8B-B14F-4D97-AF65-F5344CB8AC3E}">
        <p14:creationId xmlns:p14="http://schemas.microsoft.com/office/powerpoint/2010/main" val="390713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44" y="1433057"/>
            <a:ext cx="2353256" cy="258964"/>
            <a:chOff x="141352" y="1459269"/>
            <a:chExt cx="2353256" cy="25896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0" y="1459269"/>
              <a:ext cx="1993028" cy="20375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Choque con la realidad</a:t>
              </a:r>
              <a:endParaRPr lang="es-us" sz="1400" b="1" dirty="0">
                <a:solidFill>
                  <a:schemeClr val="bg2">
                    <a:lumMod val="10000"/>
                  </a:schemeClr>
                </a:solidFill>
              </a:endParaRPr>
            </a:p>
          </p:txBody>
        </p:sp>
      </p:grpSp>
      <p:sp>
        <p:nvSpPr>
          <p:cNvPr id="27" name="Rectangle 26"/>
          <p:cNvSpPr/>
          <p:nvPr/>
        </p:nvSpPr>
        <p:spPr>
          <a:xfrm>
            <a:off x="914400" y="3195763"/>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la forma en que Eduardo manejó la situación esta vez?</a:t>
            </a:r>
          </a:p>
          <a:p>
            <a:pPr marL="457200" lvl="0" indent="-457200" algn="l" rtl="0">
              <a:spcAft>
                <a:spcPts val="600"/>
              </a:spcAft>
              <a:buFont typeface="+mj-lt"/>
              <a:buAutoNum type="arabicPeriod"/>
            </a:pPr>
            <a:r>
              <a:rPr lang="es-us" sz="2500" b="0" i="0" u="none" baseline="0" dirty="0"/>
              <a:t>¿Cuál de las habilidades de liderazgo demostró? </a:t>
            </a:r>
          </a:p>
        </p:txBody>
      </p:sp>
      <p:grpSp>
        <p:nvGrpSpPr>
          <p:cNvPr id="28" name="Group 27"/>
          <p:cNvGrpSpPr/>
          <p:nvPr/>
        </p:nvGrpSpPr>
        <p:grpSpPr>
          <a:xfrm>
            <a:off x="756707" y="1803400"/>
            <a:ext cx="7536393" cy="905812"/>
            <a:chOff x="1041189" y="2117593"/>
            <a:chExt cx="7536393" cy="905812"/>
          </a:xfrm>
        </p:grpSpPr>
        <p:sp>
          <p:nvSpPr>
            <p:cNvPr id="29" name="Rounded Rectangle 2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30" name="Picture 2"/>
            <p:cNvPicPr>
              <a:picLocks noChangeAspect="1" noChangeArrowheads="1"/>
            </p:cNvPicPr>
            <p:nvPr/>
          </p:nvPicPr>
          <p:blipFill rotWithShape="1">
            <a:blip r:embed="rId3"/>
            <a:srcRect l="11939" t="15034" r="11896"/>
            <a:stretch/>
          </p:blipFill>
          <p:spPr bwMode="auto">
            <a:xfrm>
              <a:off x="7745291" y="2117593"/>
              <a:ext cx="832291" cy="725380"/>
            </a:xfrm>
            <a:prstGeom prst="rect">
              <a:avLst/>
            </a:prstGeom>
            <a:noFill/>
            <a:ln w="9525">
              <a:noFill/>
              <a:miter lim="800000"/>
              <a:headEnd/>
              <a:tailEnd/>
            </a:ln>
          </p:spPr>
        </p:pic>
      </p:grpSp>
    </p:spTree>
    <p:extLst>
      <p:ext uri="{BB962C8B-B14F-4D97-AF65-F5344CB8AC3E}">
        <p14:creationId xmlns:p14="http://schemas.microsoft.com/office/powerpoint/2010/main" val="32791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092455"/>
            <a:ext cx="9137084" cy="530338"/>
          </a:xfrm>
          <a:prstGeom prst="rect">
            <a:avLst/>
          </a:prstGeom>
        </p:spPr>
        <p:txBody>
          <a:bodyPr wrap="square">
            <a:spAutoFit/>
          </a:bodyPr>
          <a:lstStyle/>
          <a:p>
            <a:pPr algn="l" rtl="0">
              <a:lnSpc>
                <a:spcPct val="107000"/>
              </a:lnSpc>
              <a:spcAft>
                <a:spcPts val="800"/>
              </a:spcAft>
            </a:pP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for Construction Research and Training, CPWR) (N.º U60OH009762) del Instituto Nacional de Seguridad y Salud Ocupacional (National Institute for Occupational Safety and Health, NIOSH). El FSL4Res se basa en la </a:t>
            </a:r>
            <a:r>
              <a:rPr lang="es-us" sz="9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effectLst>
                  <a:outerShdw blurRad="38100" dist="38100" dir="2700000" algn="tl">
                    <a:srgbClr val="000000">
                      <a:alpha val="43137"/>
                    </a:srgbClr>
                  </a:outerShdw>
                </a:effectLst>
              </a:rPr>
              <a:t>Ya terminaron la sesión 3</a:t>
            </a: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10671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98114"/>
            <a:ext cx="8229600" cy="858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a:solidFill>
                  <a:srgbClr val="FF0000"/>
                </a:solidFill>
              </a:rPr>
              <a:t>Habilidades</a:t>
            </a:r>
            <a:r>
              <a:rPr lang="es-us" sz="3500" b="0" i="0" u="none" baseline="0">
                <a:solidFill>
                  <a:srgbClr val="FF0000"/>
                </a:solidFill>
              </a:rPr>
              <a:t> </a:t>
            </a:r>
            <a:r>
              <a:rPr lang="es-us" sz="3500" b="1" i="0" u="none" baseline="0">
                <a:solidFill>
                  <a:srgbClr val="FF0000"/>
                </a:solidFill>
              </a:rPr>
              <a:t>de liderazgo en seguridad</a:t>
            </a:r>
            <a:endParaRPr lang="es-us" sz="3500" b="1" i="1" dirty="0">
              <a:solidFill>
                <a:srgbClr val="FF0000"/>
              </a:solidFill>
            </a:endParaRPr>
          </a:p>
        </p:txBody>
      </p:sp>
      <p:sp>
        <p:nvSpPr>
          <p:cNvPr id="6" name="Rectangle 5"/>
          <p:cNvSpPr/>
          <p:nvPr/>
        </p:nvSpPr>
        <p:spPr>
          <a:xfrm>
            <a:off x="695528" y="2456846"/>
            <a:ext cx="7752944" cy="4201150"/>
          </a:xfrm>
          <a:prstGeom prst="rect">
            <a:avLst/>
          </a:prstGeom>
          <a:ln>
            <a:solidFill>
              <a:schemeClr val="tx1"/>
            </a:solidFill>
          </a:ln>
        </p:spPr>
        <p:txBody>
          <a:bodyPr wrap="square">
            <a:spAutoFit/>
          </a:bodyPr>
          <a:lstStyle/>
          <a:p>
            <a:pPr algn="l" rtl="0">
              <a:spcAft>
                <a:spcPts val="1800"/>
              </a:spcAft>
            </a:pPr>
            <a:r>
              <a:rPr lang="es-us" sz="2400" b="0" i="0" u="none" baseline="0" dirty="0"/>
              <a:t>Liderar con el ejemplo.</a:t>
            </a:r>
          </a:p>
          <a:p>
            <a:pPr algn="l" rtl="0">
              <a:spcAft>
                <a:spcPts val="1800"/>
              </a:spcAft>
            </a:pPr>
            <a:r>
              <a:rPr lang="es-us" sz="2400" b="0" i="0" u="none" baseline="0" dirty="0"/>
              <a:t>Involucrar y empoderar a los miembros del equipo.</a:t>
            </a:r>
          </a:p>
          <a:p>
            <a:pPr algn="l" rtl="0">
              <a:spcAft>
                <a:spcPts val="1800"/>
              </a:spcAft>
            </a:pPr>
            <a:r>
              <a:rPr lang="es-us" sz="2400" b="0" i="0" u="none" baseline="0" dirty="0"/>
              <a:t>Escuchar activamente.</a:t>
            </a:r>
          </a:p>
          <a:p>
            <a:pPr algn="l" rtl="0">
              <a:spcAft>
                <a:spcPts val="1800"/>
              </a:spcAft>
            </a:pPr>
            <a:r>
              <a:rPr lang="es-us" sz="2400" b="0" i="0" u="none" baseline="0" dirty="0"/>
              <a:t>Practicar la comunicación de 3 vías.</a:t>
            </a:r>
            <a:endParaRPr lang="es-us" sz="2400" dirty="0"/>
          </a:p>
          <a:p>
            <a:pPr algn="l" rtl="0">
              <a:spcAft>
                <a:spcPts val="1800"/>
              </a:spcAft>
            </a:pPr>
            <a:r>
              <a:rPr lang="es-us" sz="2400" b="0" i="0" u="none" baseline="0" dirty="0"/>
              <a:t>Desarrollar a los miembros del equipo mediante enseñanza, asesoría y comentarios.</a:t>
            </a:r>
            <a:endParaRPr lang="es-us" sz="2400" dirty="0"/>
          </a:p>
          <a:p>
            <a:pPr algn="l" rtl="0">
              <a:spcAft>
                <a:spcPts val="1800"/>
              </a:spcAft>
            </a:pPr>
            <a:r>
              <a:rPr lang="es-us" sz="2400" b="0" i="0" u="none" baseline="0" dirty="0"/>
              <a:t>Dar reconocimiento a los miembros del equipo por un trabajo bien hecho.</a:t>
            </a:r>
          </a:p>
        </p:txBody>
      </p:sp>
    </p:spTree>
    <p:extLst>
      <p:ext uri="{BB962C8B-B14F-4D97-AF65-F5344CB8AC3E}">
        <p14:creationId xmlns:p14="http://schemas.microsoft.com/office/powerpoint/2010/main" val="40570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83736464"/>
              </p:ext>
            </p:extLst>
          </p:nvPr>
        </p:nvGraphicFramePr>
        <p:xfrm>
          <a:off x="36576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indent="0" algn="ctr" rtl="0">
                        <a:lnSpc>
                          <a:spcPct val="107000"/>
                        </a:lnSpc>
                        <a:spcBef>
                          <a:spcPts val="0"/>
                        </a:spcBef>
                        <a:spcAft>
                          <a:spcPts val="0"/>
                        </a:spcAft>
                        <a:buFont typeface="Arial" panose="020B0604020202020204" pitchFamily="34" charset="0"/>
                        <a:buNone/>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93378030"/>
              </p:ext>
            </p:extLst>
          </p:nvPr>
        </p:nvGraphicFramePr>
        <p:xfrm>
          <a:off x="457200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pPr rtl="0"/>
            <a:r>
              <a:rPr lang="es-us" sz="3500" b="1" i="0" u="none" baseline="0">
                <a:solidFill>
                  <a:srgbClr val="FF0000"/>
                </a:solidFill>
              </a:rPr>
              <a:t>Liderar con el ejemplo</a:t>
            </a:r>
            <a:endParaRPr lang="es-us" sz="3500" b="1" dirty="0">
              <a:solidFill>
                <a:srgbClr val="FF0000"/>
              </a:solidFill>
            </a:endParaRPr>
          </a:p>
        </p:txBody>
      </p:sp>
      <p:sp>
        <p:nvSpPr>
          <p:cNvPr id="4" name="Rectangle 3"/>
          <p:cNvSpPr/>
          <p:nvPr/>
        </p:nvSpPr>
        <p:spPr>
          <a:xfrm>
            <a:off x="365760" y="3265711"/>
            <a:ext cx="4206240" cy="2800767"/>
          </a:xfrm>
          <a:prstGeom prst="rect">
            <a:avLst/>
          </a:prstGeom>
          <a:effectLst/>
        </p:spPr>
        <p:txBody>
          <a:bodyPr wrap="square">
            <a:spAutoFit/>
          </a:bodyPr>
          <a:lstStyle/>
          <a:p>
            <a:pPr marL="342900" marR="0" lvl="0" indent="-342900" algn="l" rtl="0">
              <a:spcBef>
                <a:spcPts val="0"/>
              </a:spcBef>
              <a:spcAft>
                <a:spcPts val="0"/>
              </a:spcAft>
              <a:buFont typeface="Arial" panose="020B0604020202020204" pitchFamily="34" charset="0"/>
              <a:buChar char="•"/>
              <a:tabLst>
                <a:tab pos="160020" algn="l"/>
              </a:tabLst>
            </a:pPr>
            <a:r>
              <a:rPr lang="es-us" sz="2200" b="0" i="0" u="none" baseline="0" dirty="0">
                <a:ea typeface="Times New Roman" panose="02020603050405020304" pitchFamily="18" charset="0"/>
                <a:cs typeface="Arial" panose="020B0604020202020204" pitchFamily="34" charset="0"/>
              </a:rPr>
              <a:t>Establece expectativas de seguridad como un valor central</a:t>
            </a:r>
            <a:endParaRPr lang="es-us" sz="22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91440" algn="l"/>
              </a:tabLst>
            </a:pPr>
            <a:r>
              <a:rPr lang="es-us" sz="2200" b="0" i="0" u="none" baseline="0" dirty="0">
                <a:ea typeface="Times New Roman" panose="02020603050405020304" pitchFamily="18" charset="0"/>
                <a:cs typeface="Arial" panose="020B0604020202020204" pitchFamily="34" charset="0"/>
              </a:rPr>
              <a:t>Comparte la visión de seguridad con los miembros del equipo</a:t>
            </a:r>
            <a:endParaRPr lang="es-us" sz="22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91440" algn="l"/>
              </a:tabLst>
            </a:pPr>
            <a:r>
              <a:rPr lang="es-us" sz="2200" b="0" i="0" u="none" baseline="0" dirty="0">
                <a:ea typeface="Times New Roman" panose="02020603050405020304" pitchFamily="18" charset="0"/>
                <a:cs typeface="Arial" panose="020B0604020202020204" pitchFamily="34" charset="0"/>
              </a:rPr>
              <a:t>Demuestra una actitud positiva sobre la seguridad. </a:t>
            </a:r>
            <a:endParaRPr lang="es-us" sz="22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91440" algn="l"/>
              </a:tabLst>
            </a:pPr>
            <a:r>
              <a:rPr lang="es-us" sz="2200" b="0" i="0" u="none" baseline="0" dirty="0">
                <a:ea typeface="Times New Roman" panose="02020603050405020304" pitchFamily="18" charset="0"/>
                <a:cs typeface="Arial" panose="020B0604020202020204" pitchFamily="34" charset="0"/>
              </a:rPr>
              <a:t>“Hace lo que dice”</a:t>
            </a:r>
            <a:endParaRPr lang="es-us" sz="22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91440" algn="l"/>
              </a:tabLst>
            </a:pPr>
            <a:r>
              <a:rPr lang="es-us" sz="2200" b="0" i="0" u="none" baseline="0" dirty="0">
                <a:ea typeface="Times New Roman" panose="02020603050405020304" pitchFamily="18" charset="0"/>
                <a:cs typeface="Arial" panose="020B0604020202020204" pitchFamily="34" charset="0"/>
              </a:rPr>
              <a:t>¡Lidera!</a:t>
            </a:r>
            <a:endParaRPr lang="es-us" sz="2200" dirty="0">
              <a:ea typeface="Times New Roman" panose="02020603050405020304" pitchFamily="18" charset="0"/>
              <a:cs typeface="Times New Roman" panose="02020603050405020304" pitchFamily="18" charset="0"/>
            </a:endParaRPr>
          </a:p>
        </p:txBody>
      </p:sp>
      <p:sp>
        <p:nvSpPr>
          <p:cNvPr id="5" name="Rectangle 4"/>
          <p:cNvSpPr/>
          <p:nvPr/>
        </p:nvSpPr>
        <p:spPr>
          <a:xfrm>
            <a:off x="4572000" y="3265711"/>
            <a:ext cx="4206240" cy="2123658"/>
          </a:xfrm>
          <a:prstGeom prst="rect">
            <a:avLst/>
          </a:prstGeom>
        </p:spPr>
        <p:txBody>
          <a:bodyPr wrap="square">
            <a:spAutoFit/>
          </a:bodyPr>
          <a:lstStyle/>
          <a:p>
            <a:pPr marR="0" lvl="0" algn="l" rtl="0">
              <a:spcBef>
                <a:spcPts val="0"/>
              </a:spcBef>
              <a:spcAft>
                <a:spcPts val="0"/>
              </a:spcAft>
              <a:tabLst>
                <a:tab pos="160020" algn="l"/>
              </a:tabLst>
            </a:pPr>
            <a:r>
              <a:rPr lang="es-us" sz="2200" b="0" i="0" u="none" baseline="0"/>
              <a:t>Cuando le advierten de un problema con la instalación de un techo nuevo, el capataz se toma el tiempo de regresar a al camión para buscar el arnés en vez de subirse al techo sin el equipo de seguridad contra caídas adecuado.</a:t>
            </a:r>
            <a:endParaRPr lang="es-us" sz="2200" dirty="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82781643"/>
              </p:ext>
            </p:extLst>
          </p:nvPr>
        </p:nvGraphicFramePr>
        <p:xfrm>
          <a:off x="365760" y="2511829"/>
          <a:ext cx="8412480" cy="78270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40956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38559035"/>
              </p:ext>
            </p:extLst>
          </p:nvPr>
        </p:nvGraphicFramePr>
        <p:xfrm>
          <a:off x="365760" y="3265711"/>
          <a:ext cx="4206240" cy="341131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411314">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7194734"/>
              </p:ext>
            </p:extLst>
          </p:nvPr>
        </p:nvGraphicFramePr>
        <p:xfrm>
          <a:off x="4572000" y="3265711"/>
          <a:ext cx="4206240" cy="341131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411314">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pPr rtl="0"/>
            <a:r>
              <a:rPr lang="es-us" sz="2800" b="1" i="0" u="none" baseline="0" dirty="0">
                <a:solidFill>
                  <a:srgbClr val="FF0000"/>
                </a:solidFill>
              </a:rPr>
              <a:t>Involucrar y empoderar a los miembros del equipo</a:t>
            </a:r>
            <a:endParaRPr lang="es-us" sz="2800" b="1" dirty="0">
              <a:solidFill>
                <a:srgbClr val="FF0000"/>
              </a:solidFill>
            </a:endParaRPr>
          </a:p>
        </p:txBody>
      </p:sp>
      <p:sp>
        <p:nvSpPr>
          <p:cNvPr id="9" name="Rectangle 8"/>
          <p:cNvSpPr/>
          <p:nvPr/>
        </p:nvSpPr>
        <p:spPr>
          <a:xfrm>
            <a:off x="4572000" y="3279441"/>
            <a:ext cx="4261757" cy="2031325"/>
          </a:xfrm>
          <a:prstGeom prst="rect">
            <a:avLst/>
          </a:prstGeom>
        </p:spPr>
        <p:txBody>
          <a:bodyPr wrap="square">
            <a:spAutoFit/>
          </a:bodyPr>
          <a:lstStyle/>
          <a:p>
            <a:pPr marR="0" lvl="0" algn="l" rtl="0">
              <a:spcBef>
                <a:spcPts val="0"/>
              </a:spcBef>
              <a:spcAft>
                <a:spcPts val="0"/>
              </a:spcAft>
            </a:pPr>
            <a:r>
              <a:rPr lang="es-us" dirty="0"/>
              <a:t>E</a:t>
            </a:r>
            <a:r>
              <a:rPr lang="es-us" b="0" i="0" u="none" baseline="0" dirty="0"/>
              <a:t>l superintendente le pide a la cuadrilla que lo guíen en los planes del día y le ofrezcan cualquier sugerencia que tenga para mejorar los planes de seguridad. La cuadrilla sugiere algunas opciones diferentes y el superintendente explica por qué la opción final es la mejor.</a:t>
            </a:r>
            <a:endParaRPr lang="es-us" dirty="0">
              <a:ea typeface="Times New Roman" panose="02020603050405020304" pitchFamily="18" charset="0"/>
              <a:cs typeface="Times New Roman" panose="02020603050405020304" pitchFamily="18" charset="0"/>
            </a:endParaRPr>
          </a:p>
        </p:txBody>
      </p:sp>
      <p:sp>
        <p:nvSpPr>
          <p:cNvPr id="10" name="Rectangle 9"/>
          <p:cNvSpPr/>
          <p:nvPr/>
        </p:nvSpPr>
        <p:spPr>
          <a:xfrm>
            <a:off x="359227" y="3246784"/>
            <a:ext cx="4212773" cy="3539430"/>
          </a:xfrm>
          <a:prstGeom prst="rect">
            <a:avLst/>
          </a:prstGeom>
        </p:spPr>
        <p:txBody>
          <a:bodyPr wrap="square">
            <a:spAutoFit/>
          </a:bodyPr>
          <a:lstStyle/>
          <a:p>
            <a:pPr marL="177800" indent="-177800" algn="l" rtl="0">
              <a:spcBef>
                <a:spcPts val="0"/>
              </a:spcBef>
              <a:buFont typeface="Arial" panose="020B0604020202020204" pitchFamily="34" charset="0"/>
              <a:buChar char="•"/>
            </a:pPr>
            <a:r>
              <a:rPr lang="es-us" sz="1600" b="0" i="0" u="none" baseline="0" dirty="0"/>
              <a:t>Expliquen por qué la seguridad es fundamental para hacer el trabajo</a:t>
            </a:r>
          </a:p>
          <a:p>
            <a:pPr marL="177800" indent="-177800" algn="l" rtl="0">
              <a:spcBef>
                <a:spcPts val="0"/>
              </a:spcBef>
              <a:buFont typeface="Arial" panose="020B0604020202020204" pitchFamily="34" charset="0"/>
              <a:buChar char="•"/>
            </a:pPr>
            <a:r>
              <a:rPr lang="es-us" sz="1600" b="0" i="0" u="none" baseline="0" dirty="0"/>
              <a:t>Involucren a los miembros del equipo en la toma de decisiones de seguridad</a:t>
            </a:r>
          </a:p>
          <a:p>
            <a:pPr marL="177800" lvl="0" indent="-177800" algn="l" rtl="0">
              <a:spcBef>
                <a:spcPts val="0"/>
              </a:spcBef>
              <a:buFont typeface="Arial" panose="020B0604020202020204" pitchFamily="34" charset="0"/>
              <a:buChar char="•"/>
            </a:pPr>
            <a:r>
              <a:rPr lang="es-us" sz="1600" b="0" i="0" u="none" baseline="0" dirty="0"/>
              <a:t>Realicen reuniones de seguridad en la mañana todos los días y recorridos conjuntos de la gerencia y los trabajadores a lo largo de la jornada laboral</a:t>
            </a:r>
          </a:p>
          <a:p>
            <a:pPr marL="177800" lvl="0" indent="-177800" algn="l" rtl="0">
              <a:spcBef>
                <a:spcPts val="0"/>
              </a:spcBef>
              <a:buFont typeface="Arial" panose="020B0604020202020204" pitchFamily="34" charset="0"/>
              <a:buChar char="•"/>
            </a:pPr>
            <a:r>
              <a:rPr lang="es-us" sz="1600" b="0" i="0" u="none" baseline="0" dirty="0"/>
              <a:t>Empoderen a los miembros del equipo para:</a:t>
            </a:r>
          </a:p>
          <a:p>
            <a:pPr marL="685800" lvl="1" indent="-228600" algn="l" rtl="0">
              <a:spcBef>
                <a:spcPts val="0"/>
              </a:spcBef>
              <a:buFont typeface="Arial" panose="020B0604020202020204" pitchFamily="34" charset="0"/>
              <a:buChar char="•"/>
            </a:pPr>
            <a:r>
              <a:rPr lang="es-us" sz="1600" b="0" i="0" u="none" baseline="0" dirty="0"/>
              <a:t>informar de preocupaciones de seguridad, lesiones y conatos de accidentes</a:t>
            </a:r>
          </a:p>
          <a:p>
            <a:pPr marL="685800" lvl="1" indent="-228600" algn="l" rtl="0">
              <a:spcBef>
                <a:spcPts val="0"/>
              </a:spcBef>
              <a:buFont typeface="Arial" panose="020B0604020202020204" pitchFamily="34" charset="0"/>
              <a:buChar char="•"/>
            </a:pPr>
            <a:r>
              <a:rPr lang="es-us" sz="1600" b="0" i="0" u="none" baseline="0" dirty="0"/>
              <a:t>informar o corregir riesgos o situaciones inseguras</a:t>
            </a:r>
            <a:endParaRPr lang="es-us" sz="160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73451663"/>
              </p:ext>
            </p:extLst>
          </p:nvPr>
        </p:nvGraphicFramePr>
        <p:xfrm>
          <a:off x="365760" y="2511829"/>
          <a:ext cx="8412480" cy="765366"/>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23643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942406850"/>
              </p:ext>
            </p:extLst>
          </p:nvPr>
        </p:nvGraphicFramePr>
        <p:xfrm>
          <a:off x="4572000" y="3265711"/>
          <a:ext cx="4206240" cy="318777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7778">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8" name="Rectangle 7"/>
          <p:cNvSpPr/>
          <p:nvPr/>
        </p:nvSpPr>
        <p:spPr>
          <a:xfrm>
            <a:off x="4571999" y="3283391"/>
            <a:ext cx="4359729" cy="3170099"/>
          </a:xfrm>
          <a:prstGeom prst="rect">
            <a:avLst/>
          </a:prstGeom>
        </p:spPr>
        <p:txBody>
          <a:bodyPr wrap="square">
            <a:spAutoFit/>
          </a:bodyPr>
          <a:lstStyle/>
          <a:p>
            <a:pPr marR="0" lvl="0" algn="l" rtl="0">
              <a:spcBef>
                <a:spcPts val="0"/>
              </a:spcBef>
              <a:spcAft>
                <a:spcPts val="0"/>
              </a:spcAft>
            </a:pPr>
            <a:r>
              <a:rPr lang="es-us" dirty="0"/>
              <a:t>U</a:t>
            </a:r>
            <a:r>
              <a:rPr lang="es-us" b="0" i="0" u="none" baseline="0" dirty="0"/>
              <a:t>n capataz detiene a su superintendente cuando pasa caminando porque quiere hablar sobre un problema de seguridad importante que encontró en la obra. A pesar de que está muy ocupada, se detiene, hace contacto visual con el capataz, le pide que le cuente su preocupación, hace preguntas aclaratorias para asegurarse de que ha entendido el problema correctamente y analiza cómo podrían resolver el problema identificado</a:t>
            </a:r>
            <a:r>
              <a:rPr lang="es-us" sz="2000" b="0" i="0" u="none" baseline="0" dirty="0">
                <a:latin typeface="Times New Roman" panose="02020603050405020304" pitchFamily="18" charset="0"/>
                <a:ea typeface="Times New Roman" panose="02020603050405020304" pitchFamily="18" charset="0"/>
                <a:cs typeface="Times New Roman" panose="02020603050405020304" pitchFamily="18" charset="0"/>
              </a:rPr>
              <a:t>.</a:t>
            </a:r>
            <a:endParaRPr lang="es-us" sz="2000" dirty="0">
              <a:ea typeface="Times New Roman" panose="02020603050405020304" pitchFamily="18" charset="0"/>
              <a:cs typeface="Times New Roman" panose="02020603050405020304" pitchFamily="18" charset="0"/>
            </a:endParaRPr>
          </a:p>
        </p:txBody>
      </p:sp>
      <p:sp>
        <p:nvSpPr>
          <p:cNvPr id="3" name="Title 1"/>
          <p:cNvSpPr>
            <a:spLocks noGrp="1"/>
          </p:cNvSpPr>
          <p:nvPr>
            <p:ph type="title"/>
          </p:nvPr>
        </p:nvSpPr>
        <p:spPr>
          <a:xfrm>
            <a:off x="457200" y="1447874"/>
            <a:ext cx="8229600" cy="1143000"/>
          </a:xfrm>
        </p:spPr>
        <p:txBody>
          <a:bodyPr>
            <a:normAutofit/>
          </a:bodyPr>
          <a:lstStyle/>
          <a:p>
            <a:pPr rtl="0"/>
            <a:r>
              <a:rPr lang="es-us" sz="3500" b="1" i="0" u="none" baseline="0">
                <a:solidFill>
                  <a:srgbClr val="FF0000"/>
                </a:solidFill>
              </a:rPr>
              <a:t>Escuchar activamente</a:t>
            </a:r>
            <a:endParaRPr lang="es-us" sz="3500" b="1" dirty="0">
              <a:solidFill>
                <a:srgbClr val="FF0000"/>
              </a:solidFill>
            </a:endParaRPr>
          </a:p>
        </p:txBody>
      </p:sp>
      <p:sp>
        <p:nvSpPr>
          <p:cNvPr id="2" name="Rectangle 1"/>
          <p:cNvSpPr/>
          <p:nvPr/>
        </p:nvSpPr>
        <p:spPr>
          <a:xfrm>
            <a:off x="365760" y="3282040"/>
            <a:ext cx="4206240" cy="2862322"/>
          </a:xfrm>
          <a:prstGeom prst="rect">
            <a:avLst/>
          </a:prstGeom>
        </p:spPr>
        <p:txBody>
          <a:bodyPr wrap="square">
            <a:spAutoFit/>
          </a:bodyPr>
          <a:lstStyle/>
          <a:p>
            <a:pPr marL="342900" marR="0" lvl="0" indent="-342900" algn="l" rtl="0">
              <a:spcBef>
                <a:spcPts val="0"/>
              </a:spcBef>
              <a:spcAft>
                <a:spcPts val="0"/>
              </a:spcAft>
              <a:buFont typeface="Arial" panose="020B0604020202020204" pitchFamily="34" charset="0"/>
              <a:buChar char="•"/>
            </a:pPr>
            <a:r>
              <a:rPr lang="es-us" sz="2000" b="0" i="0" u="none" baseline="0">
                <a:latin typeface="Times New Roman" panose="02020603050405020304" pitchFamily="18" charset="0"/>
                <a:ea typeface="Times New Roman" panose="02020603050405020304" pitchFamily="18" charset="0"/>
                <a:cs typeface="Times New Roman" panose="02020603050405020304" pitchFamily="18" charset="0"/>
              </a:rPr>
              <a:t>Presten toda su atención y traten a los miembros de la cuadrilla con respeto cuando hablen.</a:t>
            </a:r>
            <a:endParaRPr lang="es-us" sz="20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pPr>
            <a:r>
              <a:rPr lang="es-us" sz="2000" b="0" i="0" u="none" baseline="0">
                <a:latin typeface="Times New Roman" panose="02020603050405020304" pitchFamily="18" charset="0"/>
                <a:ea typeface="Times New Roman" panose="02020603050405020304" pitchFamily="18" charset="0"/>
                <a:cs typeface="Times New Roman" panose="02020603050405020304" pitchFamily="18" charset="0"/>
              </a:rPr>
              <a:t>Presten atención a las señales no verbales, como el lenguaje corporal y el contacto visual.</a:t>
            </a:r>
          </a:p>
          <a:p>
            <a:pPr marL="342900" marR="0" lvl="0" indent="-342900" algn="l" rtl="0">
              <a:spcBef>
                <a:spcPts val="0"/>
              </a:spcBef>
              <a:spcAft>
                <a:spcPts val="0"/>
              </a:spcAft>
              <a:buFont typeface="Arial" panose="020B0604020202020204" pitchFamily="34" charset="0"/>
              <a:buChar char="•"/>
            </a:pPr>
            <a:r>
              <a:rPr lang="es-us" sz="2000" b="0" i="0" u="none" baseline="0">
                <a:latin typeface="Times New Roman" panose="02020603050405020304" pitchFamily="18" charset="0"/>
                <a:ea typeface="Times New Roman" panose="02020603050405020304" pitchFamily="18" charset="0"/>
                <a:cs typeface="Times New Roman" panose="02020603050405020304" pitchFamily="18" charset="0"/>
              </a:rPr>
              <a:t>Oigan activamente para escuchar lo que se está diciendo en vez de pensar en una respuesta.</a:t>
            </a:r>
          </a:p>
          <a:p>
            <a:pPr marL="342900" marR="0" lvl="0" indent="-342900" algn="l" rtl="0">
              <a:spcBef>
                <a:spcPts val="0"/>
              </a:spcBef>
              <a:spcAft>
                <a:spcPts val="0"/>
              </a:spcAft>
              <a:buFont typeface="Arial" panose="020B0604020202020204" pitchFamily="34" charset="0"/>
              <a:buChar char="•"/>
            </a:pPr>
            <a:r>
              <a:rPr lang="es-us" sz="2000" b="0" i="0" u="none" baseline="0">
                <a:latin typeface="Times New Roman" panose="02020603050405020304" pitchFamily="18" charset="0"/>
                <a:ea typeface="Times New Roman" panose="02020603050405020304" pitchFamily="18" charset="0"/>
                <a:cs typeface="Times New Roman" panose="02020603050405020304" pitchFamily="18" charset="0"/>
              </a:rPr>
              <a:t>Hagan preguntas aclaratorias.</a:t>
            </a:r>
            <a:r>
              <a:rPr lang="es-us" sz="2000" b="0" i="0" u="none" baseline="0">
                <a:ea typeface="Times New Roman" panose="02020603050405020304" pitchFamily="18" charset="0"/>
                <a:cs typeface="Arial" panose="020B0604020202020204" pitchFamily="34" charset="0"/>
              </a:rPr>
              <a:t> </a:t>
            </a:r>
            <a:endParaRPr lang="es-us" sz="2000" dirty="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7415270"/>
              </p:ext>
            </p:extLst>
          </p:nvPr>
        </p:nvGraphicFramePr>
        <p:xfrm>
          <a:off x="365760" y="3265710"/>
          <a:ext cx="4206240" cy="3187779"/>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7779">
                <a:tc>
                  <a:txBody>
                    <a:bodyPr/>
                    <a:lstStyle/>
                    <a:p>
                      <a:pPr marL="0" marR="0" indent="0" algn="ctr" rtl="0">
                        <a:lnSpc>
                          <a:spcPct val="107000"/>
                        </a:lnSpc>
                        <a:spcBef>
                          <a:spcPts val="0"/>
                        </a:spcBef>
                        <a:spcAft>
                          <a:spcPts val="0"/>
                        </a:spcAft>
                        <a:buFont typeface="Arial" panose="020B0604020202020204" pitchFamily="34" charset="0"/>
                        <a:buNone/>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93376741"/>
              </p:ext>
            </p:extLst>
          </p:nvPr>
        </p:nvGraphicFramePr>
        <p:xfrm>
          <a:off x="365760" y="2511829"/>
          <a:ext cx="8412480" cy="765366"/>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22585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95449857"/>
              </p:ext>
            </p:extLst>
          </p:nvPr>
        </p:nvGraphicFramePr>
        <p:xfrm>
          <a:off x="36576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indent="0" algn="ctr" rtl="0">
                        <a:lnSpc>
                          <a:spcPct val="107000"/>
                        </a:lnSpc>
                        <a:spcBef>
                          <a:spcPts val="0"/>
                        </a:spcBef>
                        <a:spcAft>
                          <a:spcPts val="0"/>
                        </a:spcAft>
                        <a:buFont typeface="Arial" panose="020B0604020202020204" pitchFamily="34" charset="0"/>
                        <a:buNone/>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81329276"/>
              </p:ext>
            </p:extLst>
          </p:nvPr>
        </p:nvGraphicFramePr>
        <p:xfrm>
          <a:off x="4572000" y="3265711"/>
          <a:ext cx="4206240" cy="3046988"/>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046988">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pPr rtl="0"/>
            <a:r>
              <a:rPr lang="es-us" sz="3500" b="1" i="0" u="none" baseline="0">
                <a:solidFill>
                  <a:srgbClr val="FF0000"/>
                </a:solidFill>
              </a:rPr>
              <a:t>Practicar la comunicación de 3 vías</a:t>
            </a:r>
            <a:endParaRPr lang="es-us" sz="3500" b="1" dirty="0">
              <a:solidFill>
                <a:srgbClr val="FF0000"/>
              </a:solidFill>
            </a:endParaRPr>
          </a:p>
        </p:txBody>
      </p:sp>
      <p:sp>
        <p:nvSpPr>
          <p:cNvPr id="7" name="Rectangle 6"/>
          <p:cNvSpPr/>
          <p:nvPr/>
        </p:nvSpPr>
        <p:spPr>
          <a:xfrm>
            <a:off x="365760" y="3267204"/>
            <a:ext cx="4206240" cy="3046988"/>
          </a:xfrm>
          <a:prstGeom prst="rect">
            <a:avLst/>
          </a:prstGeom>
        </p:spPr>
        <p:txBody>
          <a:bodyPr wrap="square">
            <a:spAutoFit/>
          </a:bodyPr>
          <a:lstStyle/>
          <a:p>
            <a:pPr marL="342900" marR="0" lvl="0" indent="-342900" algn="l" rtl="0">
              <a:spcBef>
                <a:spcPts val="0"/>
              </a:spcBef>
              <a:spcAft>
                <a:spcPts val="0"/>
              </a:spcAft>
              <a:buFont typeface="Arial" panose="020B0604020202020204" pitchFamily="34" charset="0"/>
              <a:buChar char="•"/>
              <a:tabLst>
                <a:tab pos="160020" algn="l"/>
              </a:tabLst>
            </a:pPr>
            <a:r>
              <a:rPr lang="es-us" sz="2400" b="0" i="0" u="none" baseline="0" dirty="0">
                <a:ea typeface="Times New Roman" panose="02020603050405020304" pitchFamily="18" charset="0"/>
                <a:cs typeface="Arial" panose="020B0604020202020204" pitchFamily="34" charset="0"/>
              </a:rPr>
              <a:t>También se llama "proceso de repetición"</a:t>
            </a:r>
            <a:endParaRPr lang="es-us" sz="24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160020" algn="l"/>
              </a:tabLst>
            </a:pPr>
            <a:r>
              <a:rPr lang="es-us" sz="2400" b="0" i="0" u="none" baseline="0" dirty="0">
                <a:latin typeface="Times New Roman" panose="02020603050405020304" pitchFamily="18" charset="0"/>
                <a:ea typeface="Times New Roman" panose="02020603050405020304" pitchFamily="18" charset="0"/>
                <a:cs typeface="Times New Roman" panose="02020603050405020304" pitchFamily="18" charset="0"/>
              </a:rPr>
              <a:t>Obtener la atención del oyente</a:t>
            </a:r>
            <a:endParaRPr lang="es-us" sz="24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160020" algn="l"/>
              </a:tabLst>
            </a:pPr>
            <a:r>
              <a:rPr lang="es-us" sz="2400" b="0" i="0" u="none" baseline="0" dirty="0">
                <a:latin typeface="Times New Roman" panose="02020603050405020304" pitchFamily="18" charset="0"/>
                <a:ea typeface="Times New Roman" panose="02020603050405020304" pitchFamily="18" charset="0"/>
                <a:cs typeface="Times New Roman" panose="02020603050405020304" pitchFamily="18" charset="0"/>
              </a:rPr>
              <a:t>Ser directo y conciso</a:t>
            </a:r>
            <a:endParaRPr lang="es-us" sz="240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Arial" panose="020B0604020202020204" pitchFamily="34" charset="0"/>
              <a:buChar char="•"/>
              <a:tabLst>
                <a:tab pos="160020" algn="l"/>
              </a:tabLst>
            </a:pPr>
            <a:r>
              <a:rPr lang="es-us" sz="2400" b="0" i="0" u="none" baseline="0" dirty="0">
                <a:latin typeface="Times New Roman" panose="02020603050405020304" pitchFamily="18" charset="0"/>
                <a:ea typeface="Times New Roman" panose="02020603050405020304" pitchFamily="18" charset="0"/>
                <a:cs typeface="Times New Roman" panose="02020603050405020304" pitchFamily="18" charset="0"/>
              </a:rPr>
              <a:t>Pedirle a su oyente que repita lo que escuchó y aclarar cualquier malentendido</a:t>
            </a:r>
          </a:p>
        </p:txBody>
      </p:sp>
      <p:sp>
        <p:nvSpPr>
          <p:cNvPr id="8" name="Rectangle 7"/>
          <p:cNvSpPr/>
          <p:nvPr/>
        </p:nvSpPr>
        <p:spPr>
          <a:xfrm>
            <a:off x="4572000" y="3280933"/>
            <a:ext cx="4206240" cy="2677656"/>
          </a:xfrm>
          <a:prstGeom prst="rect">
            <a:avLst/>
          </a:prstGeom>
        </p:spPr>
        <p:txBody>
          <a:bodyPr wrap="square">
            <a:spAutoFit/>
          </a:bodyPr>
          <a:lstStyle/>
          <a:p>
            <a:pPr marR="0" lvl="0" algn="l" rtl="0">
              <a:spcBef>
                <a:spcPts val="0"/>
              </a:spcBef>
              <a:spcAft>
                <a:spcPts val="0"/>
              </a:spcAft>
              <a:tabLst>
                <a:tab pos="160020" algn="l"/>
              </a:tabLst>
            </a:pPr>
            <a:r>
              <a:rPr lang="es-us" sz="2400" b="0" i="0" u="none" baseline="0" dirty="0"/>
              <a:t>Después de que un capataz le da instrucciones a un carpintero nuevo para realizar una tarea específica, le pide que las repita para asegurarse de que entendió cada paso que debe llevarse a cabo.</a:t>
            </a:r>
            <a:endParaRPr lang="es-us" sz="2400" dirty="0">
              <a:ea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8270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36967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020642382"/>
              </p:ext>
            </p:extLst>
          </p:nvPr>
        </p:nvGraphicFramePr>
        <p:xfrm>
          <a:off x="4572000" y="3265710"/>
          <a:ext cx="4206240" cy="336047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360474">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8581386"/>
              </p:ext>
            </p:extLst>
          </p:nvPr>
        </p:nvGraphicFramePr>
        <p:xfrm>
          <a:off x="365760" y="3265710"/>
          <a:ext cx="4206240" cy="3360474"/>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360474">
                <a:tc>
                  <a:txBody>
                    <a:bodyPr/>
                    <a:lstStyle/>
                    <a:p>
                      <a:pPr marL="0" marR="0" indent="0" algn="ctr" rtl="0">
                        <a:lnSpc>
                          <a:spcPct val="107000"/>
                        </a:lnSpc>
                        <a:spcBef>
                          <a:spcPts val="0"/>
                        </a:spcBef>
                        <a:spcAft>
                          <a:spcPts val="0"/>
                        </a:spcAft>
                        <a:buFont typeface="Arial" panose="020B0604020202020204" pitchFamily="34" charset="0"/>
                        <a:buNone/>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2" name="Title 1"/>
          <p:cNvSpPr>
            <a:spLocks noGrp="1"/>
          </p:cNvSpPr>
          <p:nvPr>
            <p:ph type="title"/>
          </p:nvPr>
        </p:nvSpPr>
        <p:spPr/>
        <p:txBody>
          <a:bodyPr>
            <a:normAutofit/>
          </a:bodyPr>
          <a:lstStyle/>
          <a:p>
            <a:pPr rtl="0"/>
            <a:r>
              <a:rPr lang="es-us" sz="3500" b="1" i="0" u="none" baseline="0">
                <a:solidFill>
                  <a:srgbClr val="FF0000"/>
                </a:solidFill>
              </a:rPr>
              <a:t>Desarrollar a los miembros del equipo</a:t>
            </a:r>
            <a:endParaRPr lang="es-us" sz="3500" b="1" dirty="0">
              <a:solidFill>
                <a:srgbClr val="FF0000"/>
              </a:solidFill>
            </a:endParaRPr>
          </a:p>
        </p:txBody>
      </p:sp>
      <p:sp>
        <p:nvSpPr>
          <p:cNvPr id="7" name="Rectangle 6"/>
          <p:cNvSpPr/>
          <p:nvPr/>
        </p:nvSpPr>
        <p:spPr>
          <a:xfrm>
            <a:off x="365760" y="3302197"/>
            <a:ext cx="4206240" cy="3323987"/>
          </a:xfrm>
          <a:prstGeom prst="rect">
            <a:avLst/>
          </a:prstGeom>
        </p:spPr>
        <p:txBody>
          <a:bodyPr wrap="square">
            <a:spAutoFit/>
          </a:bodyPr>
          <a:lstStyle/>
          <a:p>
            <a:pPr marL="342900" marR="0" lvl="0" indent="-342900" algn="l" rtl="0">
              <a:spcBef>
                <a:spcPts val="0"/>
              </a:spcBef>
              <a:spcAft>
                <a:spcPts val="0"/>
              </a:spcAft>
              <a:buFont typeface="Symbol" panose="05050102010706020507" pitchFamily="18" charset="2"/>
              <a:buChar char=""/>
              <a:tabLst>
                <a:tab pos="160020" algn="l"/>
              </a:tabLst>
            </a:pPr>
            <a:r>
              <a:rPr lang="es-us" sz="1750" b="0" i="0" u="none" baseline="0" dirty="0">
                <a:ea typeface="Times New Roman" panose="02020603050405020304" pitchFamily="18" charset="0"/>
                <a:cs typeface="Arial" panose="020B0604020202020204" pitchFamily="34" charset="0"/>
              </a:rPr>
              <a:t>Respetuosamente enseña y asesora a los trabajadores</a:t>
            </a:r>
            <a:endParaRPr lang="es-us" sz="175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Symbol" panose="05050102010706020507" pitchFamily="18" charset="2"/>
              <a:buChar char=""/>
              <a:tabLst>
                <a:tab pos="160020" algn="l"/>
              </a:tabLst>
            </a:pPr>
            <a:r>
              <a:rPr lang="es-us" sz="1750" b="0" i="0" u="none" baseline="0" dirty="0">
                <a:ea typeface="Times New Roman" panose="02020603050405020304" pitchFamily="18" charset="0"/>
                <a:cs typeface="Arial" panose="020B0604020202020204" pitchFamily="34" charset="0"/>
              </a:rPr>
              <a:t>Observa al aprendiz corregir la situación riesgosa o realizar la tarea para asegurarse de que se haga correctamente</a:t>
            </a:r>
            <a:endParaRPr lang="es-us" sz="175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Symbol" panose="05050102010706020507" pitchFamily="18" charset="2"/>
              <a:buChar char=""/>
              <a:tabLst>
                <a:tab pos="160020" algn="l"/>
              </a:tabLst>
            </a:pPr>
            <a:r>
              <a:rPr lang="es-us" sz="1750" b="0" i="0" u="none" baseline="0" dirty="0">
                <a:ea typeface="Times New Roman" panose="02020603050405020304" pitchFamily="18" charset="0"/>
                <a:cs typeface="Arial" panose="020B0604020202020204" pitchFamily="34" charset="0"/>
              </a:rPr>
              <a:t>Se enfoca en las posibles consecuencias más que en el miembro del equipo</a:t>
            </a:r>
            <a:endParaRPr lang="es-us" sz="1750" dirty="0">
              <a:ea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Font typeface="Symbol" panose="05050102010706020507" pitchFamily="18" charset="2"/>
              <a:buChar char=""/>
              <a:tabLst>
                <a:tab pos="160020" algn="l"/>
              </a:tabLst>
            </a:pPr>
            <a:r>
              <a:rPr lang="es-us" sz="1750" b="0" i="0" u="none" baseline="0" dirty="0">
                <a:ea typeface="Times New Roman" panose="02020603050405020304" pitchFamily="18" charset="0"/>
                <a:cs typeface="Arial" panose="020B0604020202020204" pitchFamily="34" charset="0"/>
              </a:rPr>
              <a:t>Utiliza el principio FIST: </a:t>
            </a:r>
            <a:r>
              <a:rPr lang="es-us" sz="1750" b="0" i="0" u="none" baseline="0" dirty="0" err="1">
                <a:ea typeface="Times New Roman" panose="02020603050405020304" pitchFamily="18" charset="0"/>
                <a:cs typeface="Arial" panose="020B0604020202020204" pitchFamily="34" charset="0"/>
              </a:rPr>
              <a:t>Facts</a:t>
            </a:r>
            <a:r>
              <a:rPr lang="es-us" sz="1750" b="0" i="0" u="none" baseline="0" dirty="0">
                <a:ea typeface="Times New Roman" panose="02020603050405020304" pitchFamily="18" charset="0"/>
                <a:cs typeface="Arial" panose="020B0604020202020204" pitchFamily="34" charset="0"/>
              </a:rPr>
              <a:t>, </a:t>
            </a:r>
            <a:r>
              <a:rPr lang="es-us" sz="1750" b="0" i="0" u="none" baseline="0" dirty="0" err="1">
                <a:ea typeface="Times New Roman" panose="02020603050405020304" pitchFamily="18" charset="0"/>
                <a:cs typeface="Arial" panose="020B0604020202020204" pitchFamily="34" charset="0"/>
              </a:rPr>
              <a:t>Impact</a:t>
            </a:r>
            <a:r>
              <a:rPr lang="es-us" sz="1750" b="0" i="0" u="none" baseline="0" dirty="0">
                <a:ea typeface="Times New Roman" panose="02020603050405020304" pitchFamily="18" charset="0"/>
                <a:cs typeface="Arial" panose="020B0604020202020204" pitchFamily="34" charset="0"/>
              </a:rPr>
              <a:t>, </a:t>
            </a:r>
            <a:r>
              <a:rPr lang="es-us" sz="1750" b="0" i="0" u="none" baseline="0" dirty="0" err="1">
                <a:ea typeface="Times New Roman" panose="02020603050405020304" pitchFamily="18" charset="0"/>
                <a:cs typeface="Arial" panose="020B0604020202020204" pitchFamily="34" charset="0"/>
              </a:rPr>
              <a:t>Suggestions</a:t>
            </a:r>
            <a:r>
              <a:rPr lang="es-us" sz="1750" b="0" i="0" u="none" baseline="0" dirty="0">
                <a:ea typeface="Times New Roman" panose="02020603050405020304" pitchFamily="18" charset="0"/>
                <a:cs typeface="Arial" panose="020B0604020202020204" pitchFamily="34" charset="0"/>
              </a:rPr>
              <a:t>, </a:t>
            </a:r>
            <a:r>
              <a:rPr lang="es-us" sz="1750" b="0" i="0" u="none" baseline="0" dirty="0" err="1">
                <a:ea typeface="Times New Roman" panose="02020603050405020304" pitchFamily="18" charset="0"/>
                <a:cs typeface="Arial" panose="020B0604020202020204" pitchFamily="34" charset="0"/>
              </a:rPr>
              <a:t>Timely</a:t>
            </a:r>
            <a:r>
              <a:rPr lang="es-us" sz="1750" b="0" i="0" u="none" baseline="0" dirty="0">
                <a:ea typeface="Times New Roman" panose="02020603050405020304" pitchFamily="18" charset="0"/>
                <a:cs typeface="Arial" panose="020B0604020202020204" pitchFamily="34" charset="0"/>
              </a:rPr>
              <a:t> (hechos, repercusión, sugerencias y de manera oportuna)</a:t>
            </a:r>
            <a:endParaRPr lang="es-us" sz="1750" dirty="0">
              <a:ea typeface="Times New Roman" panose="02020603050405020304" pitchFamily="18" charset="0"/>
              <a:cs typeface="Times New Roman" panose="02020603050405020304" pitchFamily="18" charset="0"/>
            </a:endParaRPr>
          </a:p>
        </p:txBody>
      </p:sp>
      <p:sp>
        <p:nvSpPr>
          <p:cNvPr id="8" name="Rectangle 7"/>
          <p:cNvSpPr/>
          <p:nvPr/>
        </p:nvSpPr>
        <p:spPr>
          <a:xfrm>
            <a:off x="4572000" y="3265713"/>
            <a:ext cx="4206240" cy="2516073"/>
          </a:xfrm>
          <a:prstGeom prst="rect">
            <a:avLst/>
          </a:prstGeom>
        </p:spPr>
        <p:txBody>
          <a:bodyPr wrap="square">
            <a:spAutoFit/>
          </a:bodyPr>
          <a:lstStyle/>
          <a:p>
            <a:pPr marR="0" lvl="0" algn="l" rtl="0">
              <a:spcBef>
                <a:spcPts val="0"/>
              </a:spcBef>
              <a:spcAft>
                <a:spcPts val="0"/>
              </a:spcAft>
              <a:tabLst>
                <a:tab pos="160020" algn="l"/>
              </a:tabLst>
            </a:pPr>
            <a:r>
              <a:rPr lang="es-us" sz="1750" dirty="0"/>
              <a:t>U</a:t>
            </a:r>
            <a:r>
              <a:rPr lang="es-us" sz="1750" b="0" i="0" u="none" baseline="0" dirty="0"/>
              <a:t>n capataz le muestra a uno de los miembros de su cuadrilla un problema que notó en un piso recién instalado. Después de mostrarle al miembro de su cuadrilla cómo corregir el problema correctamente, el capataz le pide al trabajador que practique la técnica frente a él, lo que le permite hacer comentarios constructivos y analizar formas de mejorar.</a:t>
            </a:r>
            <a:endParaRPr lang="es-us" sz="1750" dirty="0">
              <a:ea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8270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dirty="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32327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56479028"/>
              </p:ext>
            </p:extLst>
          </p:nvPr>
        </p:nvGraphicFramePr>
        <p:xfrm>
          <a:off x="365760" y="3265710"/>
          <a:ext cx="4206240" cy="3186799"/>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6799">
                <a:tc>
                  <a:txBody>
                    <a:bodyPr/>
                    <a:lstStyle/>
                    <a:p>
                      <a:pPr marL="0" marR="0" indent="0" algn="ctr" rtl="0">
                        <a:lnSpc>
                          <a:spcPct val="107000"/>
                        </a:lnSpc>
                        <a:spcBef>
                          <a:spcPts val="0"/>
                        </a:spcBef>
                        <a:spcAft>
                          <a:spcPts val="0"/>
                        </a:spcAft>
                        <a:buFont typeface="Arial" panose="020B0604020202020204" pitchFamily="34" charset="0"/>
                        <a:buNone/>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45405557"/>
              </p:ext>
            </p:extLst>
          </p:nvPr>
        </p:nvGraphicFramePr>
        <p:xfrm>
          <a:off x="4572000" y="3265710"/>
          <a:ext cx="4206240" cy="3186799"/>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tblGrid>
              <a:tr h="3186799">
                <a:tc>
                  <a:txBody>
                    <a:bodyPr/>
                    <a:lstStyle/>
                    <a:p>
                      <a:pPr marL="0" marR="0" algn="ctr" rtl="0">
                        <a:lnSpc>
                          <a:spcPct val="107000"/>
                        </a:lnSpc>
                        <a:spcBef>
                          <a:spcPts val="0"/>
                        </a:spcBef>
                        <a:spcAft>
                          <a:spcPts val="0"/>
                        </a:spcAft>
                      </a:pP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
        <p:nvSpPr>
          <p:cNvPr id="4" name="Title 1"/>
          <p:cNvSpPr>
            <a:spLocks noGrp="1"/>
          </p:cNvSpPr>
          <p:nvPr>
            <p:ph type="title"/>
          </p:nvPr>
        </p:nvSpPr>
        <p:spPr>
          <a:xfrm>
            <a:off x="457200" y="1447874"/>
            <a:ext cx="8229600" cy="1143000"/>
          </a:xfrm>
        </p:spPr>
        <p:txBody>
          <a:bodyPr>
            <a:normAutofit fontScale="90000"/>
          </a:bodyPr>
          <a:lstStyle/>
          <a:p>
            <a:pPr rtl="0"/>
            <a:r>
              <a:rPr lang="es-us" sz="3500" b="1" i="0" u="none" baseline="0">
                <a:solidFill>
                  <a:srgbClr val="FF0000"/>
                </a:solidFill>
              </a:rPr>
              <a:t>Dar reconocimiento a los miembros del equipo</a:t>
            </a:r>
            <a:endParaRPr lang="es-us" sz="3500" b="1" dirty="0">
              <a:solidFill>
                <a:srgbClr val="FF0000"/>
              </a:solidFill>
            </a:endParaRPr>
          </a:p>
        </p:txBody>
      </p:sp>
      <p:sp>
        <p:nvSpPr>
          <p:cNvPr id="2" name="Rectangle 1"/>
          <p:cNvSpPr/>
          <p:nvPr/>
        </p:nvSpPr>
        <p:spPr>
          <a:xfrm>
            <a:off x="336369" y="3265712"/>
            <a:ext cx="4235631" cy="2246769"/>
          </a:xfrm>
          <a:prstGeom prst="rect">
            <a:avLst/>
          </a:prstGeom>
        </p:spPr>
        <p:txBody>
          <a:bodyPr wrap="square">
            <a:spAutoFit/>
          </a:bodyPr>
          <a:lstStyle/>
          <a:p>
            <a:pPr marL="342900" marR="0" lvl="0" indent="-342900" algn="l" rtl="0">
              <a:spcBef>
                <a:spcPts val="0"/>
              </a:spcBef>
              <a:spcAft>
                <a:spcPts val="0"/>
              </a:spcAft>
              <a:buFont typeface="Arial" panose="020B0604020202020204" pitchFamily="34" charset="0"/>
              <a:buChar char="•"/>
              <a:tabLst>
                <a:tab pos="160020" algn="l"/>
              </a:tabLst>
            </a:pPr>
            <a:r>
              <a:rPr lang="es-us" sz="2000" b="0" i="0" u="none" baseline="0" dirty="0">
                <a:ea typeface="Times New Roman" panose="02020603050405020304" pitchFamily="18" charset="0"/>
                <a:cs typeface="Arial" panose="020B0604020202020204" pitchFamily="34" charset="0"/>
              </a:rPr>
              <a:t>Den reconocimiento aparte de otros tipos de comentarios</a:t>
            </a:r>
          </a:p>
          <a:p>
            <a:pPr marL="342900" marR="0" lvl="0" indent="-342900" algn="l" rtl="0">
              <a:spcBef>
                <a:spcPts val="0"/>
              </a:spcBef>
              <a:spcAft>
                <a:spcPts val="0"/>
              </a:spcAft>
              <a:buFont typeface="Arial" panose="020B0604020202020204" pitchFamily="34" charset="0"/>
              <a:buChar char="•"/>
              <a:tabLst>
                <a:tab pos="160020" algn="l"/>
              </a:tabLst>
            </a:pPr>
            <a:r>
              <a:rPr lang="es-us" sz="2000" b="0" i="0" u="none" baseline="0" dirty="0">
                <a:ea typeface="Times New Roman" panose="02020603050405020304" pitchFamily="18" charset="0"/>
                <a:cs typeface="Arial" panose="020B0604020202020204" pitchFamily="34" charset="0"/>
              </a:rPr>
              <a:t>Sean específicos y oportunos</a:t>
            </a:r>
          </a:p>
          <a:p>
            <a:pPr marL="342900" marR="0" lvl="0" indent="-342900" algn="l" rtl="0">
              <a:spcBef>
                <a:spcPts val="0"/>
              </a:spcBef>
              <a:spcAft>
                <a:spcPts val="0"/>
              </a:spcAft>
              <a:buFont typeface="Arial" panose="020B0604020202020204" pitchFamily="34" charset="0"/>
              <a:buChar char="•"/>
              <a:tabLst>
                <a:tab pos="160020" algn="l"/>
              </a:tabLst>
            </a:pPr>
            <a:r>
              <a:rPr lang="es-us" sz="2000" b="0" i="0" u="none" baseline="0" dirty="0">
                <a:ea typeface="Times New Roman" panose="02020603050405020304" pitchFamily="18" charset="0"/>
                <a:cs typeface="Arial" panose="020B0604020202020204" pitchFamily="34" charset="0"/>
              </a:rPr>
              <a:t>Da reconocimiento en privado o públicamente a los miembros del equipo por ir más allá en lo que respecta a la seguridad</a:t>
            </a:r>
            <a:endParaRPr lang="es-us" sz="2000" dirty="0">
              <a:ea typeface="Times New Roman" panose="02020603050405020304" pitchFamily="18" charset="0"/>
              <a:cs typeface="Times New Roman" panose="02020603050405020304" pitchFamily="18" charset="0"/>
            </a:endParaRPr>
          </a:p>
        </p:txBody>
      </p:sp>
      <p:sp>
        <p:nvSpPr>
          <p:cNvPr id="5" name="Rectangle 4"/>
          <p:cNvSpPr/>
          <p:nvPr/>
        </p:nvSpPr>
        <p:spPr>
          <a:xfrm>
            <a:off x="4601391" y="3282411"/>
            <a:ext cx="4206240" cy="3016210"/>
          </a:xfrm>
          <a:prstGeom prst="rect">
            <a:avLst/>
          </a:prstGeom>
        </p:spPr>
        <p:txBody>
          <a:bodyPr wrap="square">
            <a:spAutoFit/>
          </a:bodyPr>
          <a:lstStyle/>
          <a:p>
            <a:pPr algn="l" rtl="0"/>
            <a:r>
              <a:rPr lang="es-us" sz="1900" dirty="0"/>
              <a:t>E</a:t>
            </a:r>
            <a:r>
              <a:rPr lang="es-us" sz="1900" b="0" i="0" u="none" baseline="0" dirty="0"/>
              <a:t>l capataz ve que un trabajador experimentado se toma un tiempo para mostrarle a un empleado nuevo una forma más fácil y segura de realizar una tarea. Sabiendo que se siente incómodo con los elogios públicos, el capataz se lleva aparte al trabajador experimentado más tarde ese día y le agradece por ser un buen modelo para los trabajadores nuevos y el desarrollo de la cuadrilla.</a:t>
            </a:r>
          </a:p>
        </p:txBody>
      </p:sp>
      <p:graphicFrame>
        <p:nvGraphicFramePr>
          <p:cNvPr id="13" name="Table 12"/>
          <p:cNvGraphicFramePr>
            <a:graphicFrameLocks noGrp="1"/>
          </p:cNvGraphicFramePr>
          <p:nvPr>
            <p:extLst>
              <p:ext uri="{D42A27DB-BD31-4B8C-83A1-F6EECF244321}">
                <p14:modId xmlns:p14="http://schemas.microsoft.com/office/powerpoint/2010/main" val="1090085433"/>
              </p:ext>
            </p:extLst>
          </p:nvPr>
        </p:nvGraphicFramePr>
        <p:xfrm>
          <a:off x="365760" y="2511829"/>
          <a:ext cx="8412480" cy="782701"/>
        </p:xfrm>
        <a:graphic>
          <a:graphicData uri="http://schemas.openxmlformats.org/drawingml/2006/table">
            <a:tbl>
              <a:tblPr firstRow="1" firstCol="1" bandRow="1"/>
              <a:tblGrid>
                <a:gridCol w="4206240">
                  <a:extLst>
                    <a:ext uri="{9D8B030D-6E8A-4147-A177-3AD203B41FA5}">
                      <a16:colId xmlns:a16="http://schemas.microsoft.com/office/drawing/2014/main" val="1140626623"/>
                    </a:ext>
                  </a:extLst>
                </a:gridCol>
                <a:gridCol w="4206240">
                  <a:extLst>
                    <a:ext uri="{9D8B030D-6E8A-4147-A177-3AD203B41FA5}">
                      <a16:colId xmlns:a16="http://schemas.microsoft.com/office/drawing/2014/main" val="1614246054"/>
                    </a:ext>
                  </a:extLst>
                </a:gridCol>
              </a:tblGrid>
              <a:tr h="753884">
                <a:tc>
                  <a:txBody>
                    <a:bodyPr/>
                    <a:lstStyle/>
                    <a:p>
                      <a:pPr marL="0" marR="0" algn="ctr" rtl="0">
                        <a:lnSpc>
                          <a:spcPct val="107000"/>
                        </a:lnSpc>
                        <a:spcBef>
                          <a:spcPts val="0"/>
                        </a:spcBef>
                        <a:spcAft>
                          <a:spcPts val="0"/>
                        </a:spcAft>
                      </a:pPr>
                      <a:r>
                        <a:rPr lang="es-us" sz="2400" b="1" i="0" u="none" baseline="0">
                          <a:solidFill>
                            <a:srgbClr val="FF0000"/>
                          </a:solidFill>
                          <a:effectLst/>
                          <a:latin typeface="+mn-lt"/>
                          <a:ea typeface="Calibri" panose="020F0502020204030204" pitchFamily="34" charset="0"/>
                          <a:cs typeface="Arial" panose="020B0604020202020204" pitchFamily="34" charset="0"/>
                        </a:rPr>
                        <a:t>Acciones de liderazgo recomendables</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s-us" sz="2400" b="1" i="0" u="none" baseline="0">
                          <a:solidFill>
                            <a:srgbClr val="FF0000"/>
                          </a:solidFill>
                          <a:effectLst/>
                          <a:latin typeface="+mn-lt"/>
                          <a:ea typeface="Times New Roman" panose="02020603050405020304" pitchFamily="18" charset="0"/>
                          <a:cs typeface="Arial" panose="020B0604020202020204" pitchFamily="34" charset="0"/>
                        </a:rPr>
                        <a:t>Ejemplo del mundo real</a:t>
                      </a:r>
                      <a:endParaRPr lang="es-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6180"/>
                  </a:ext>
                </a:extLst>
              </a:tr>
            </a:tbl>
          </a:graphicData>
        </a:graphic>
      </p:graphicFrame>
    </p:spTree>
    <p:extLst>
      <p:ext uri="{BB962C8B-B14F-4D97-AF65-F5344CB8AC3E}">
        <p14:creationId xmlns:p14="http://schemas.microsoft.com/office/powerpoint/2010/main" val="13570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87892</TotalTime>
  <Words>4241</Words>
  <Application>Microsoft Office PowerPoint</Application>
  <PresentationFormat>On-screen Show (4:3)</PresentationFormat>
  <Paragraphs>276</Paragraphs>
  <Slides>25</Slides>
  <Notes>25</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Symbol</vt:lpstr>
      <vt:lpstr>Times New Roman</vt:lpstr>
      <vt:lpstr>Office Theme</vt:lpstr>
      <vt:lpstr>1_Office Theme</vt:lpstr>
      <vt:lpstr>PowerPoint Presentation</vt:lpstr>
      <vt:lpstr>Sesión 3</vt:lpstr>
      <vt:lpstr>PowerPoint Presentation</vt:lpstr>
      <vt:lpstr>Liderar con el ejemplo</vt:lpstr>
      <vt:lpstr>Involucrar y empoderar a los miembros del equipo</vt:lpstr>
      <vt:lpstr>Escuchar activamente</vt:lpstr>
      <vt:lpstr>Practicar la comunicación de 3 vías</vt:lpstr>
      <vt:lpstr>Desarrollar a los miembros del equipo</vt:lpstr>
      <vt:lpstr>Dar reconocimiento a los miembros del equipo</vt:lpstr>
      <vt:lpstr>Escenarios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Bill Wright</cp:lastModifiedBy>
  <cp:revision>1438</cp:revision>
  <cp:lastPrinted>2016-02-18T23:44:45Z</cp:lastPrinted>
  <dcterms:created xsi:type="dcterms:W3CDTF">2015-03-10T21:04:30Z</dcterms:created>
  <dcterms:modified xsi:type="dcterms:W3CDTF">2024-04-05T19:42:22Z</dcterms:modified>
</cp:coreProperties>
</file>