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35"/>
  </p:notesMasterIdLst>
  <p:handoutMasterIdLst>
    <p:handoutMasterId r:id="rId36"/>
  </p:handoutMasterIdLst>
  <p:sldIdLst>
    <p:sldId id="1300" r:id="rId3"/>
    <p:sldId id="883" r:id="rId4"/>
    <p:sldId id="992" r:id="rId5"/>
    <p:sldId id="1232" r:id="rId6"/>
    <p:sldId id="1304" r:id="rId7"/>
    <p:sldId id="1288" r:id="rId8"/>
    <p:sldId id="1305" r:id="rId9"/>
    <p:sldId id="1290" r:id="rId10"/>
    <p:sldId id="1306" r:id="rId11"/>
    <p:sldId id="1292" r:id="rId12"/>
    <p:sldId id="1307" r:id="rId13"/>
    <p:sldId id="1308" r:id="rId14"/>
    <p:sldId id="1341" r:id="rId15"/>
    <p:sldId id="1310" r:id="rId16"/>
    <p:sldId id="1342" r:id="rId17"/>
    <p:sldId id="1312" r:id="rId18"/>
    <p:sldId id="1343" r:id="rId19"/>
    <p:sldId id="1325" r:id="rId20"/>
    <p:sldId id="1326" r:id="rId21"/>
    <p:sldId id="1327" r:id="rId22"/>
    <p:sldId id="1328" r:id="rId23"/>
    <p:sldId id="1329" r:id="rId24"/>
    <p:sldId id="1330" r:id="rId25"/>
    <p:sldId id="1331" r:id="rId26"/>
    <p:sldId id="1334" r:id="rId27"/>
    <p:sldId id="1335" r:id="rId28"/>
    <p:sldId id="1344" r:id="rId29"/>
    <p:sldId id="1337" r:id="rId30"/>
    <p:sldId id="1346" r:id="rId31"/>
    <p:sldId id="1339" r:id="rId32"/>
    <p:sldId id="1345" r:id="rId33"/>
    <p:sldId id="132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Goldenhar" initials="LG" lastIdx="44" clrIdx="0"/>
  <p:cmAuthor id="1" name="Natalie Schwatka" initials=""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333CC"/>
    <a:srgbClr val="0000FF"/>
    <a:srgbClr val="FFCC66"/>
    <a:srgbClr val="5FBAF3"/>
    <a:srgbClr val="83EF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B33A77-AB29-4618-B319-52E9F9CEC4A7}" v="1" dt="2023-02-20T03:57:20.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0" autoAdjust="0"/>
    <p:restoredTop sz="84241" autoAdjust="0"/>
  </p:normalViewPr>
  <p:slideViewPr>
    <p:cSldViewPr snapToGrid="0" snapToObjects="1">
      <p:cViewPr varScale="1">
        <p:scale>
          <a:sx n="58" d="100"/>
          <a:sy n="58" d="100"/>
        </p:scale>
        <p:origin x="1602" y="60"/>
      </p:cViewPr>
      <p:guideLst>
        <p:guide orient="horz" pos="2184"/>
        <p:guide pos="2880"/>
      </p:guideLst>
    </p:cSldViewPr>
  </p:slideViewPr>
  <p:outlineViewPr>
    <p:cViewPr>
      <p:scale>
        <a:sx n="33" d="100"/>
        <a:sy n="33" d="100"/>
      </p:scale>
      <p:origin x="0" y="20624"/>
    </p:cViewPr>
  </p:outlineViewPr>
  <p:notesTextViewPr>
    <p:cViewPr>
      <p:scale>
        <a:sx n="100" d="100"/>
        <a:sy n="100" d="100"/>
      </p:scale>
      <p:origin x="0" y="0"/>
    </p:cViewPr>
  </p:notesTextViewPr>
  <p:sorterViewPr>
    <p:cViewPr>
      <p:scale>
        <a:sx n="50" d="100"/>
        <a:sy n="50" d="100"/>
      </p:scale>
      <p:origin x="0" y="-4112"/>
    </p:cViewPr>
  </p:sorterViewPr>
  <p:notesViewPr>
    <p:cSldViewPr snapToGrid="0" snapToObjects="1">
      <p:cViewPr>
        <p:scale>
          <a:sx n="66" d="100"/>
          <a:sy n="66" d="100"/>
        </p:scale>
        <p:origin x="106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 Pulido" userId="8423be70-2909-418c-a321-ad3fad7d9115" providerId="ADAL" clId="{92B33A77-AB29-4618-B319-52E9F9CEC4A7}"/>
    <pc:docChg chg="undo custSel modSld">
      <pc:chgData name="Daniela Pulido" userId="8423be70-2909-418c-a321-ad3fad7d9115" providerId="ADAL" clId="{92B33A77-AB29-4618-B319-52E9F9CEC4A7}" dt="2023-02-20T04:01:11.349" v="40" actId="14100"/>
      <pc:docMkLst>
        <pc:docMk/>
      </pc:docMkLst>
      <pc:sldChg chg="modSp">
        <pc:chgData name="Daniela Pulido" userId="8423be70-2909-418c-a321-ad3fad7d9115" providerId="ADAL" clId="{92B33A77-AB29-4618-B319-52E9F9CEC4A7}" dt="2023-02-20T03:57:20.042" v="0" actId="404"/>
        <pc:sldMkLst>
          <pc:docMk/>
          <pc:sldMk cId="2690093260" sldId="992"/>
        </pc:sldMkLst>
        <pc:spChg chg="mod">
          <ac:chgData name="Daniela Pulido" userId="8423be70-2909-418c-a321-ad3fad7d9115" providerId="ADAL" clId="{92B33A77-AB29-4618-B319-52E9F9CEC4A7}" dt="2023-02-20T03:57:20.042" v="0" actId="404"/>
          <ac:spMkLst>
            <pc:docMk/>
            <pc:sldMk cId="2690093260" sldId="992"/>
            <ac:spMk id="6" creationId="{00000000-0000-0000-0000-000000000000}"/>
          </ac:spMkLst>
        </pc:spChg>
      </pc:sldChg>
      <pc:sldChg chg="modSp mod">
        <pc:chgData name="Daniela Pulido" userId="8423be70-2909-418c-a321-ad3fad7d9115" providerId="ADAL" clId="{92B33A77-AB29-4618-B319-52E9F9CEC4A7}" dt="2023-02-20T03:57:20.138" v="2" actId="27636"/>
        <pc:sldMkLst>
          <pc:docMk/>
          <pc:sldMk cId="1375086804" sldId="1232"/>
        </pc:sldMkLst>
        <pc:spChg chg="mod">
          <ac:chgData name="Daniela Pulido" userId="8423be70-2909-418c-a321-ad3fad7d9115" providerId="ADAL" clId="{92B33A77-AB29-4618-B319-52E9F9CEC4A7}" dt="2023-02-20T03:57:20.138" v="2" actId="27636"/>
          <ac:spMkLst>
            <pc:docMk/>
            <pc:sldMk cId="1375086804" sldId="1232"/>
            <ac:spMk id="11" creationId="{00000000-0000-0000-0000-000000000000}"/>
          </ac:spMkLst>
        </pc:spChg>
        <pc:spChg chg="mod">
          <ac:chgData name="Daniela Pulido" userId="8423be70-2909-418c-a321-ad3fad7d9115" providerId="ADAL" clId="{92B33A77-AB29-4618-B319-52E9F9CEC4A7}" dt="2023-02-20T03:57:20.137" v="1" actId="27636"/>
          <ac:spMkLst>
            <pc:docMk/>
            <pc:sldMk cId="1375086804" sldId="1232"/>
            <ac:spMk id="13" creationId="{00000000-0000-0000-0000-000000000000}"/>
          </ac:spMkLst>
        </pc:spChg>
      </pc:sldChg>
      <pc:sldChg chg="modSp mod">
        <pc:chgData name="Daniela Pulido" userId="8423be70-2909-418c-a321-ad3fad7d9115" providerId="ADAL" clId="{92B33A77-AB29-4618-B319-52E9F9CEC4A7}" dt="2023-02-20T03:57:30.950" v="3" actId="404"/>
        <pc:sldMkLst>
          <pc:docMk/>
          <pc:sldMk cId="3753971138" sldId="1304"/>
        </pc:sldMkLst>
        <pc:graphicFrameChg chg="modGraphic">
          <ac:chgData name="Daniela Pulido" userId="8423be70-2909-418c-a321-ad3fad7d9115" providerId="ADAL" clId="{92B33A77-AB29-4618-B319-52E9F9CEC4A7}" dt="2023-02-20T03:57:30.950" v="3" actId="404"/>
          <ac:graphicFrameMkLst>
            <pc:docMk/>
            <pc:sldMk cId="3753971138" sldId="1304"/>
            <ac:graphicFrameMk id="33" creationId="{00000000-0000-0000-0000-000000000000}"/>
          </ac:graphicFrameMkLst>
        </pc:graphicFrameChg>
      </pc:sldChg>
      <pc:sldChg chg="modSp mod">
        <pc:chgData name="Daniela Pulido" userId="8423be70-2909-418c-a321-ad3fad7d9115" providerId="ADAL" clId="{92B33A77-AB29-4618-B319-52E9F9CEC4A7}" dt="2023-02-20T03:57:40.101" v="4" actId="1076"/>
        <pc:sldMkLst>
          <pc:docMk/>
          <pc:sldMk cId="746420889" sldId="1305"/>
        </pc:sldMkLst>
        <pc:picChg chg="mod">
          <ac:chgData name="Daniela Pulido" userId="8423be70-2909-418c-a321-ad3fad7d9115" providerId="ADAL" clId="{92B33A77-AB29-4618-B319-52E9F9CEC4A7}" dt="2023-02-20T03:57:40.101" v="4" actId="1076"/>
          <ac:picMkLst>
            <pc:docMk/>
            <pc:sldMk cId="746420889" sldId="1305"/>
            <ac:picMk id="13" creationId="{00000000-0000-0000-0000-000000000000}"/>
          </ac:picMkLst>
        </pc:picChg>
      </pc:sldChg>
      <pc:sldChg chg="modSp mod">
        <pc:chgData name="Daniela Pulido" userId="8423be70-2909-418c-a321-ad3fad7d9115" providerId="ADAL" clId="{92B33A77-AB29-4618-B319-52E9F9CEC4A7}" dt="2023-02-20T03:57:48.938" v="5" actId="1076"/>
        <pc:sldMkLst>
          <pc:docMk/>
          <pc:sldMk cId="1540243595" sldId="1306"/>
        </pc:sldMkLst>
        <pc:picChg chg="mod">
          <ac:chgData name="Daniela Pulido" userId="8423be70-2909-418c-a321-ad3fad7d9115" providerId="ADAL" clId="{92B33A77-AB29-4618-B319-52E9F9CEC4A7}" dt="2023-02-20T03:57:48.938" v="5" actId="1076"/>
          <ac:picMkLst>
            <pc:docMk/>
            <pc:sldMk cId="1540243595" sldId="1306"/>
            <ac:picMk id="20" creationId="{00000000-0000-0000-0000-000000000000}"/>
          </ac:picMkLst>
        </pc:picChg>
      </pc:sldChg>
      <pc:sldChg chg="modSp mod">
        <pc:chgData name="Daniela Pulido" userId="8423be70-2909-418c-a321-ad3fad7d9115" providerId="ADAL" clId="{92B33A77-AB29-4618-B319-52E9F9CEC4A7}" dt="2023-02-20T03:58:02.584" v="7" actId="1076"/>
        <pc:sldMkLst>
          <pc:docMk/>
          <pc:sldMk cId="1712841912" sldId="1307"/>
        </pc:sldMkLst>
        <pc:spChg chg="mod">
          <ac:chgData name="Daniela Pulido" userId="8423be70-2909-418c-a321-ad3fad7d9115" providerId="ADAL" clId="{92B33A77-AB29-4618-B319-52E9F9CEC4A7}" dt="2023-02-20T03:58:02.584" v="7" actId="1076"/>
          <ac:spMkLst>
            <pc:docMk/>
            <pc:sldMk cId="1712841912" sldId="1307"/>
            <ac:spMk id="16" creationId="{00000000-0000-0000-0000-000000000000}"/>
          </ac:spMkLst>
        </pc:spChg>
        <pc:picChg chg="mod">
          <ac:chgData name="Daniela Pulido" userId="8423be70-2909-418c-a321-ad3fad7d9115" providerId="ADAL" clId="{92B33A77-AB29-4618-B319-52E9F9CEC4A7}" dt="2023-02-20T03:57:57.416" v="6" actId="1076"/>
          <ac:picMkLst>
            <pc:docMk/>
            <pc:sldMk cId="1712841912" sldId="1307"/>
            <ac:picMk id="19" creationId="{00000000-0000-0000-0000-000000000000}"/>
          </ac:picMkLst>
        </pc:picChg>
      </pc:sldChg>
      <pc:sldChg chg="modSp mod">
        <pc:chgData name="Daniela Pulido" userId="8423be70-2909-418c-a321-ad3fad7d9115" providerId="ADAL" clId="{92B33A77-AB29-4618-B319-52E9F9CEC4A7}" dt="2023-02-20T03:58:32.985" v="10" actId="255"/>
        <pc:sldMkLst>
          <pc:docMk/>
          <pc:sldMk cId="575242430" sldId="1310"/>
        </pc:sldMkLst>
        <pc:spChg chg="mod">
          <ac:chgData name="Daniela Pulido" userId="8423be70-2909-418c-a321-ad3fad7d9115" providerId="ADAL" clId="{92B33A77-AB29-4618-B319-52E9F9CEC4A7}" dt="2023-02-20T03:58:32.985" v="10" actId="255"/>
          <ac:spMkLst>
            <pc:docMk/>
            <pc:sldMk cId="575242430" sldId="1310"/>
            <ac:spMk id="18" creationId="{00000000-0000-0000-0000-000000000000}"/>
          </ac:spMkLst>
        </pc:spChg>
      </pc:sldChg>
      <pc:sldChg chg="modSp mod">
        <pc:chgData name="Daniela Pulido" userId="8423be70-2909-418c-a321-ad3fad7d9115" providerId="ADAL" clId="{92B33A77-AB29-4618-B319-52E9F9CEC4A7}" dt="2023-02-20T03:58:50.465" v="13" actId="14100"/>
        <pc:sldMkLst>
          <pc:docMk/>
          <pc:sldMk cId="2304052463" sldId="1325"/>
        </pc:sldMkLst>
        <pc:spChg chg="mod">
          <ac:chgData name="Daniela Pulido" userId="8423be70-2909-418c-a321-ad3fad7d9115" providerId="ADAL" clId="{92B33A77-AB29-4618-B319-52E9F9CEC4A7}" dt="2023-02-20T03:58:50.465" v="13" actId="14100"/>
          <ac:spMkLst>
            <pc:docMk/>
            <pc:sldMk cId="2304052463" sldId="1325"/>
            <ac:spMk id="43" creationId="{00000000-0000-0000-0000-000000000000}"/>
          </ac:spMkLst>
        </pc:spChg>
      </pc:sldChg>
      <pc:sldChg chg="modSp mod">
        <pc:chgData name="Daniela Pulido" userId="8423be70-2909-418c-a321-ad3fad7d9115" providerId="ADAL" clId="{92B33A77-AB29-4618-B319-52E9F9CEC4A7}" dt="2023-02-20T03:58:58.583" v="14" actId="14100"/>
        <pc:sldMkLst>
          <pc:docMk/>
          <pc:sldMk cId="3988098410" sldId="1326"/>
        </pc:sldMkLst>
        <pc:spChg chg="mod">
          <ac:chgData name="Daniela Pulido" userId="8423be70-2909-418c-a321-ad3fad7d9115" providerId="ADAL" clId="{92B33A77-AB29-4618-B319-52E9F9CEC4A7}" dt="2023-02-20T03:58:58.583" v="14" actId="14100"/>
          <ac:spMkLst>
            <pc:docMk/>
            <pc:sldMk cId="3988098410" sldId="1326"/>
            <ac:spMk id="8" creationId="{00000000-0000-0000-0000-000000000000}"/>
          </ac:spMkLst>
        </pc:spChg>
      </pc:sldChg>
      <pc:sldChg chg="delSp modSp mod">
        <pc:chgData name="Daniela Pulido" userId="8423be70-2909-418c-a321-ad3fad7d9115" providerId="ADAL" clId="{92B33A77-AB29-4618-B319-52E9F9CEC4A7}" dt="2023-02-20T03:59:27.074" v="21" actId="1076"/>
        <pc:sldMkLst>
          <pc:docMk/>
          <pc:sldMk cId="2550872095" sldId="1327"/>
        </pc:sldMkLst>
        <pc:spChg chg="del mod topLvl">
          <ac:chgData name="Daniela Pulido" userId="8423be70-2909-418c-a321-ad3fad7d9115" providerId="ADAL" clId="{92B33A77-AB29-4618-B319-52E9F9CEC4A7}" dt="2023-02-20T03:59:20.423" v="19" actId="478"/>
          <ac:spMkLst>
            <pc:docMk/>
            <pc:sldMk cId="2550872095" sldId="1327"/>
            <ac:spMk id="21" creationId="{00000000-0000-0000-0000-000000000000}"/>
          </ac:spMkLst>
        </pc:spChg>
        <pc:spChg chg="mod">
          <ac:chgData name="Daniela Pulido" userId="8423be70-2909-418c-a321-ad3fad7d9115" providerId="ADAL" clId="{92B33A77-AB29-4618-B319-52E9F9CEC4A7}" dt="2023-02-20T03:59:24.583" v="20" actId="14100"/>
          <ac:spMkLst>
            <pc:docMk/>
            <pc:sldMk cId="2550872095" sldId="1327"/>
            <ac:spMk id="24" creationId="{00000000-0000-0000-0000-000000000000}"/>
          </ac:spMkLst>
        </pc:spChg>
        <pc:grpChg chg="del">
          <ac:chgData name="Daniela Pulido" userId="8423be70-2909-418c-a321-ad3fad7d9115" providerId="ADAL" clId="{92B33A77-AB29-4618-B319-52E9F9CEC4A7}" dt="2023-02-20T03:59:20.423" v="19" actId="478"/>
          <ac:grpSpMkLst>
            <pc:docMk/>
            <pc:sldMk cId="2550872095" sldId="1327"/>
            <ac:grpSpMk id="19" creationId="{00000000-0000-0000-0000-000000000000}"/>
          </ac:grpSpMkLst>
        </pc:grpChg>
        <pc:grpChg chg="topLvl">
          <ac:chgData name="Daniela Pulido" userId="8423be70-2909-418c-a321-ad3fad7d9115" providerId="ADAL" clId="{92B33A77-AB29-4618-B319-52E9F9CEC4A7}" dt="2023-02-20T03:59:20.423" v="19" actId="478"/>
          <ac:grpSpMkLst>
            <pc:docMk/>
            <pc:sldMk cId="2550872095" sldId="1327"/>
            <ac:grpSpMk id="20" creationId="{00000000-0000-0000-0000-000000000000}"/>
          </ac:grpSpMkLst>
        </pc:grpChg>
        <pc:picChg chg="mod">
          <ac:chgData name="Daniela Pulido" userId="8423be70-2909-418c-a321-ad3fad7d9115" providerId="ADAL" clId="{92B33A77-AB29-4618-B319-52E9F9CEC4A7}" dt="2023-02-20T03:59:27.074" v="21" actId="1076"/>
          <ac:picMkLst>
            <pc:docMk/>
            <pc:sldMk cId="2550872095" sldId="1327"/>
            <ac:picMk id="13" creationId="{00000000-0000-0000-0000-000000000000}"/>
          </ac:picMkLst>
        </pc:picChg>
      </pc:sldChg>
      <pc:sldChg chg="modSp mod">
        <pc:chgData name="Daniela Pulido" userId="8423be70-2909-418c-a321-ad3fad7d9115" providerId="ADAL" clId="{92B33A77-AB29-4618-B319-52E9F9CEC4A7}" dt="2023-02-20T03:59:33.646" v="22" actId="14100"/>
        <pc:sldMkLst>
          <pc:docMk/>
          <pc:sldMk cId="38155670" sldId="1328"/>
        </pc:sldMkLst>
        <pc:spChg chg="mod">
          <ac:chgData name="Daniela Pulido" userId="8423be70-2909-418c-a321-ad3fad7d9115" providerId="ADAL" clId="{92B33A77-AB29-4618-B319-52E9F9CEC4A7}" dt="2023-02-20T03:59:33.646" v="22" actId="14100"/>
          <ac:spMkLst>
            <pc:docMk/>
            <pc:sldMk cId="38155670" sldId="1328"/>
            <ac:spMk id="11" creationId="{00000000-0000-0000-0000-000000000000}"/>
          </ac:spMkLst>
        </pc:spChg>
      </pc:sldChg>
      <pc:sldChg chg="modSp mod">
        <pc:chgData name="Daniela Pulido" userId="8423be70-2909-418c-a321-ad3fad7d9115" providerId="ADAL" clId="{92B33A77-AB29-4618-B319-52E9F9CEC4A7}" dt="2023-02-20T03:59:46.193" v="24" actId="14100"/>
        <pc:sldMkLst>
          <pc:docMk/>
          <pc:sldMk cId="2207323321" sldId="1329"/>
        </pc:sldMkLst>
        <pc:spChg chg="mod">
          <ac:chgData name="Daniela Pulido" userId="8423be70-2909-418c-a321-ad3fad7d9115" providerId="ADAL" clId="{92B33A77-AB29-4618-B319-52E9F9CEC4A7}" dt="2023-02-20T03:59:46.193" v="24" actId="14100"/>
          <ac:spMkLst>
            <pc:docMk/>
            <pc:sldMk cId="2207323321" sldId="1329"/>
            <ac:spMk id="15" creationId="{00000000-0000-0000-0000-000000000000}"/>
          </ac:spMkLst>
        </pc:spChg>
        <pc:picChg chg="mod">
          <ac:chgData name="Daniela Pulido" userId="8423be70-2909-418c-a321-ad3fad7d9115" providerId="ADAL" clId="{92B33A77-AB29-4618-B319-52E9F9CEC4A7}" dt="2023-02-20T03:59:42.739" v="23" actId="1076"/>
          <ac:picMkLst>
            <pc:docMk/>
            <pc:sldMk cId="2207323321" sldId="1329"/>
            <ac:picMk id="13" creationId="{00000000-0000-0000-0000-000000000000}"/>
          </ac:picMkLst>
        </pc:picChg>
      </pc:sldChg>
      <pc:sldChg chg="modSp mod">
        <pc:chgData name="Daniela Pulido" userId="8423be70-2909-418c-a321-ad3fad7d9115" providerId="ADAL" clId="{92B33A77-AB29-4618-B319-52E9F9CEC4A7}" dt="2023-02-20T03:59:51.937" v="25" actId="14100"/>
        <pc:sldMkLst>
          <pc:docMk/>
          <pc:sldMk cId="2443917215" sldId="1330"/>
        </pc:sldMkLst>
        <pc:spChg chg="mod">
          <ac:chgData name="Daniela Pulido" userId="8423be70-2909-418c-a321-ad3fad7d9115" providerId="ADAL" clId="{92B33A77-AB29-4618-B319-52E9F9CEC4A7}" dt="2023-02-20T03:59:51.937" v="25" actId="14100"/>
          <ac:spMkLst>
            <pc:docMk/>
            <pc:sldMk cId="2443917215" sldId="1330"/>
            <ac:spMk id="12" creationId="{00000000-0000-0000-0000-000000000000}"/>
          </ac:spMkLst>
        </pc:spChg>
      </pc:sldChg>
      <pc:sldChg chg="modSp mod">
        <pc:chgData name="Daniela Pulido" userId="8423be70-2909-418c-a321-ad3fad7d9115" providerId="ADAL" clId="{92B33A77-AB29-4618-B319-52E9F9CEC4A7}" dt="2023-02-20T04:00:00.458" v="27" actId="1076"/>
        <pc:sldMkLst>
          <pc:docMk/>
          <pc:sldMk cId="2166372952" sldId="1331"/>
        </pc:sldMkLst>
        <pc:spChg chg="mod">
          <ac:chgData name="Daniela Pulido" userId="8423be70-2909-418c-a321-ad3fad7d9115" providerId="ADAL" clId="{92B33A77-AB29-4618-B319-52E9F9CEC4A7}" dt="2023-02-20T03:59:58.039" v="26" actId="14100"/>
          <ac:spMkLst>
            <pc:docMk/>
            <pc:sldMk cId="2166372952" sldId="1331"/>
            <ac:spMk id="15" creationId="{00000000-0000-0000-0000-000000000000}"/>
          </ac:spMkLst>
        </pc:spChg>
        <pc:picChg chg="mod">
          <ac:chgData name="Daniela Pulido" userId="8423be70-2909-418c-a321-ad3fad7d9115" providerId="ADAL" clId="{92B33A77-AB29-4618-B319-52E9F9CEC4A7}" dt="2023-02-20T04:00:00.458" v="27" actId="1076"/>
          <ac:picMkLst>
            <pc:docMk/>
            <pc:sldMk cId="2166372952" sldId="1331"/>
            <ac:picMk id="13" creationId="{00000000-0000-0000-0000-000000000000}"/>
          </ac:picMkLst>
        </pc:picChg>
      </pc:sldChg>
      <pc:sldChg chg="modSp mod">
        <pc:chgData name="Daniela Pulido" userId="8423be70-2909-418c-a321-ad3fad7d9115" providerId="ADAL" clId="{92B33A77-AB29-4618-B319-52E9F9CEC4A7}" dt="2023-02-20T04:00:17.574" v="29" actId="404"/>
        <pc:sldMkLst>
          <pc:docMk/>
          <pc:sldMk cId="936275110" sldId="1335"/>
        </pc:sldMkLst>
        <pc:spChg chg="mod">
          <ac:chgData name="Daniela Pulido" userId="8423be70-2909-418c-a321-ad3fad7d9115" providerId="ADAL" clId="{92B33A77-AB29-4618-B319-52E9F9CEC4A7}" dt="2023-02-20T04:00:17.574" v="29" actId="404"/>
          <ac:spMkLst>
            <pc:docMk/>
            <pc:sldMk cId="936275110" sldId="1335"/>
            <ac:spMk id="17" creationId="{00000000-0000-0000-0000-000000000000}"/>
          </ac:spMkLst>
        </pc:spChg>
        <pc:spChg chg="mod">
          <ac:chgData name="Daniela Pulido" userId="8423be70-2909-418c-a321-ad3fad7d9115" providerId="ADAL" clId="{92B33A77-AB29-4618-B319-52E9F9CEC4A7}" dt="2023-02-20T04:00:09.482" v="28" actId="14100"/>
          <ac:spMkLst>
            <pc:docMk/>
            <pc:sldMk cId="936275110" sldId="1335"/>
            <ac:spMk id="29" creationId="{00000000-0000-0000-0000-000000000000}"/>
          </ac:spMkLst>
        </pc:spChg>
      </pc:sldChg>
      <pc:sldChg chg="modSp mod">
        <pc:chgData name="Daniela Pulido" userId="8423be70-2909-418c-a321-ad3fad7d9115" providerId="ADAL" clId="{92B33A77-AB29-4618-B319-52E9F9CEC4A7}" dt="2023-02-20T04:00:34.748" v="33" actId="14100"/>
        <pc:sldMkLst>
          <pc:docMk/>
          <pc:sldMk cId="2599883864" sldId="1337"/>
        </pc:sldMkLst>
        <pc:spChg chg="mod">
          <ac:chgData name="Daniela Pulido" userId="8423be70-2909-418c-a321-ad3fad7d9115" providerId="ADAL" clId="{92B33A77-AB29-4618-B319-52E9F9CEC4A7}" dt="2023-02-20T04:00:34.748" v="33" actId="14100"/>
          <ac:spMkLst>
            <pc:docMk/>
            <pc:sldMk cId="2599883864" sldId="1337"/>
            <ac:spMk id="28" creationId="{00000000-0000-0000-0000-000000000000}"/>
          </ac:spMkLst>
        </pc:spChg>
      </pc:sldChg>
      <pc:sldChg chg="modSp mod">
        <pc:chgData name="Daniela Pulido" userId="8423be70-2909-418c-a321-ad3fad7d9115" providerId="ADAL" clId="{92B33A77-AB29-4618-B319-52E9F9CEC4A7}" dt="2023-02-20T04:01:01.770" v="38" actId="255"/>
        <pc:sldMkLst>
          <pc:docMk/>
          <pc:sldMk cId="2612171440" sldId="1339"/>
        </pc:sldMkLst>
        <pc:spChg chg="mod">
          <ac:chgData name="Daniela Pulido" userId="8423be70-2909-418c-a321-ad3fad7d9115" providerId="ADAL" clId="{92B33A77-AB29-4618-B319-52E9F9CEC4A7}" dt="2023-02-20T04:01:01.770" v="38" actId="255"/>
          <ac:spMkLst>
            <pc:docMk/>
            <pc:sldMk cId="2612171440" sldId="1339"/>
            <ac:spMk id="2" creationId="{00000000-0000-0000-0000-000000000000}"/>
          </ac:spMkLst>
        </pc:spChg>
        <pc:spChg chg="mod">
          <ac:chgData name="Daniela Pulido" userId="8423be70-2909-418c-a321-ad3fad7d9115" providerId="ADAL" clId="{92B33A77-AB29-4618-B319-52E9F9CEC4A7}" dt="2023-02-20T04:00:53.803" v="36" actId="14100"/>
          <ac:spMkLst>
            <pc:docMk/>
            <pc:sldMk cId="2612171440" sldId="1339"/>
            <ac:spMk id="28" creationId="{00000000-0000-0000-0000-000000000000}"/>
          </ac:spMkLst>
        </pc:spChg>
      </pc:sldChg>
      <pc:sldChg chg="modSp mod">
        <pc:chgData name="Daniela Pulido" userId="8423be70-2909-418c-a321-ad3fad7d9115" providerId="ADAL" clId="{92B33A77-AB29-4618-B319-52E9F9CEC4A7}" dt="2023-02-20T03:58:15.762" v="8" actId="1076"/>
        <pc:sldMkLst>
          <pc:docMk/>
          <pc:sldMk cId="2954873919" sldId="1341"/>
        </pc:sldMkLst>
        <pc:picChg chg="mod">
          <ac:chgData name="Daniela Pulido" userId="8423be70-2909-418c-a321-ad3fad7d9115" providerId="ADAL" clId="{92B33A77-AB29-4618-B319-52E9F9CEC4A7}" dt="2023-02-20T03:58:15.762" v="8" actId="1076"/>
          <ac:picMkLst>
            <pc:docMk/>
            <pc:sldMk cId="2954873919" sldId="1341"/>
            <ac:picMk id="13" creationId="{00000000-0000-0000-0000-000000000000}"/>
          </ac:picMkLst>
        </pc:picChg>
      </pc:sldChg>
      <pc:sldChg chg="modSp mod">
        <pc:chgData name="Daniela Pulido" userId="8423be70-2909-418c-a321-ad3fad7d9115" providerId="ADAL" clId="{92B33A77-AB29-4618-B319-52E9F9CEC4A7}" dt="2023-02-20T03:58:38.078" v="11" actId="1076"/>
        <pc:sldMkLst>
          <pc:docMk/>
          <pc:sldMk cId="2851973654" sldId="1342"/>
        </pc:sldMkLst>
        <pc:picChg chg="mod">
          <ac:chgData name="Daniela Pulido" userId="8423be70-2909-418c-a321-ad3fad7d9115" providerId="ADAL" clId="{92B33A77-AB29-4618-B319-52E9F9CEC4A7}" dt="2023-02-20T03:58:38.078" v="11" actId="1076"/>
          <ac:picMkLst>
            <pc:docMk/>
            <pc:sldMk cId="2851973654" sldId="1342"/>
            <ac:picMk id="20" creationId="{00000000-0000-0000-0000-000000000000}"/>
          </ac:picMkLst>
        </pc:picChg>
      </pc:sldChg>
      <pc:sldChg chg="modSp mod">
        <pc:chgData name="Daniela Pulido" userId="8423be70-2909-418c-a321-ad3fad7d9115" providerId="ADAL" clId="{92B33A77-AB29-4618-B319-52E9F9CEC4A7}" dt="2023-02-20T03:58:43.281" v="12" actId="1076"/>
        <pc:sldMkLst>
          <pc:docMk/>
          <pc:sldMk cId="2859990595" sldId="1343"/>
        </pc:sldMkLst>
        <pc:picChg chg="mod">
          <ac:chgData name="Daniela Pulido" userId="8423be70-2909-418c-a321-ad3fad7d9115" providerId="ADAL" clId="{92B33A77-AB29-4618-B319-52E9F9CEC4A7}" dt="2023-02-20T03:58:43.281" v="12" actId="1076"/>
          <ac:picMkLst>
            <pc:docMk/>
            <pc:sldMk cId="2859990595" sldId="1343"/>
            <ac:picMk id="19" creationId="{00000000-0000-0000-0000-000000000000}"/>
          </ac:picMkLst>
        </pc:picChg>
      </pc:sldChg>
      <pc:sldChg chg="modSp mod">
        <pc:chgData name="Daniela Pulido" userId="8423be70-2909-418c-a321-ad3fad7d9115" providerId="ADAL" clId="{92B33A77-AB29-4618-B319-52E9F9CEC4A7}" dt="2023-02-20T04:00:27.704" v="32" actId="1076"/>
        <pc:sldMkLst>
          <pc:docMk/>
          <pc:sldMk cId="3774268059" sldId="1344"/>
        </pc:sldMkLst>
        <pc:spChg chg="mod">
          <ac:chgData name="Daniela Pulido" userId="8423be70-2909-418c-a321-ad3fad7d9115" providerId="ADAL" clId="{92B33A77-AB29-4618-B319-52E9F9CEC4A7}" dt="2023-02-20T04:00:23.650" v="30" actId="14100"/>
          <ac:spMkLst>
            <pc:docMk/>
            <pc:sldMk cId="3774268059" sldId="1344"/>
            <ac:spMk id="25" creationId="{00000000-0000-0000-0000-000000000000}"/>
          </ac:spMkLst>
        </pc:spChg>
        <pc:picChg chg="mod">
          <ac:chgData name="Daniela Pulido" userId="8423be70-2909-418c-a321-ad3fad7d9115" providerId="ADAL" clId="{92B33A77-AB29-4618-B319-52E9F9CEC4A7}" dt="2023-02-20T04:00:27.704" v="32" actId="1076"/>
          <ac:picMkLst>
            <pc:docMk/>
            <pc:sldMk cId="3774268059" sldId="1344"/>
            <ac:picMk id="13" creationId="{00000000-0000-0000-0000-000000000000}"/>
          </ac:picMkLst>
        </pc:picChg>
      </pc:sldChg>
      <pc:sldChg chg="modSp mod">
        <pc:chgData name="Daniela Pulido" userId="8423be70-2909-418c-a321-ad3fad7d9115" providerId="ADAL" clId="{92B33A77-AB29-4618-B319-52E9F9CEC4A7}" dt="2023-02-20T04:01:11.349" v="40" actId="14100"/>
        <pc:sldMkLst>
          <pc:docMk/>
          <pc:sldMk cId="2877729758" sldId="1345"/>
        </pc:sldMkLst>
        <pc:spChg chg="mod">
          <ac:chgData name="Daniela Pulido" userId="8423be70-2909-418c-a321-ad3fad7d9115" providerId="ADAL" clId="{92B33A77-AB29-4618-B319-52E9F9CEC4A7}" dt="2023-02-20T04:01:11.349" v="40" actId="14100"/>
          <ac:spMkLst>
            <pc:docMk/>
            <pc:sldMk cId="2877729758" sldId="1345"/>
            <ac:spMk id="24" creationId="{00000000-0000-0000-0000-000000000000}"/>
          </ac:spMkLst>
        </pc:spChg>
        <pc:picChg chg="mod">
          <ac:chgData name="Daniela Pulido" userId="8423be70-2909-418c-a321-ad3fad7d9115" providerId="ADAL" clId="{92B33A77-AB29-4618-B319-52E9F9CEC4A7}" dt="2023-02-20T04:01:07.361" v="39" actId="1076"/>
          <ac:picMkLst>
            <pc:docMk/>
            <pc:sldMk cId="2877729758" sldId="1345"/>
            <ac:picMk id="13" creationId="{00000000-0000-0000-0000-000000000000}"/>
          </ac:picMkLst>
        </pc:picChg>
      </pc:sldChg>
      <pc:sldChg chg="modSp mod">
        <pc:chgData name="Daniela Pulido" userId="8423be70-2909-418c-a321-ad3fad7d9115" providerId="ADAL" clId="{92B33A77-AB29-4618-B319-52E9F9CEC4A7}" dt="2023-02-20T04:00:47.762" v="35" actId="1076"/>
        <pc:sldMkLst>
          <pc:docMk/>
          <pc:sldMk cId="959514438" sldId="1346"/>
        </pc:sldMkLst>
        <pc:spChg chg="mod">
          <ac:chgData name="Daniela Pulido" userId="8423be70-2909-418c-a321-ad3fad7d9115" providerId="ADAL" clId="{92B33A77-AB29-4618-B319-52E9F9CEC4A7}" dt="2023-02-20T04:00:42.168" v="34" actId="14100"/>
          <ac:spMkLst>
            <pc:docMk/>
            <pc:sldMk cId="959514438" sldId="1346"/>
            <ac:spMk id="25" creationId="{00000000-0000-0000-0000-000000000000}"/>
          </ac:spMkLst>
        </pc:spChg>
        <pc:picChg chg="mod">
          <ac:chgData name="Daniela Pulido" userId="8423be70-2909-418c-a321-ad3fad7d9115" providerId="ADAL" clId="{92B33A77-AB29-4618-B319-52E9F9CEC4A7}" dt="2023-02-20T04:00:47.762" v="35" actId="1076"/>
          <ac:picMkLst>
            <pc:docMk/>
            <pc:sldMk cId="959514438" sldId="1346"/>
            <ac:picMk id="1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4EEB7C-19AB-804A-8C6F-C27A33F83D78}" type="datetimeFigureOut">
              <a:rPr lang="en-US" smtClean="0"/>
              <a:pPr/>
              <a:t>7/17/2024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026E8D-5D4D-0D40-AF13-E50EAA1323EB}" type="slidenum">
              <a:rPr lang="en-US" smtClean="0"/>
              <a:pPr/>
              <a:t>‹#›</a:t>
            </a:fld>
            <a:endParaRPr lang="en-US" dirty="0"/>
          </a:p>
        </p:txBody>
      </p:sp>
    </p:spTree>
    <p:extLst>
      <p:ext uri="{BB962C8B-B14F-4D97-AF65-F5344CB8AC3E}">
        <p14:creationId xmlns:p14="http://schemas.microsoft.com/office/powerpoint/2010/main" val="2936770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D6081F-ED3A-0847-B908-5B6A20145EA4}" type="datetimeFigureOut">
              <a:rPr lang="en-US" smtClean="0"/>
              <a:pPr/>
              <a:t>7/17/2024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3728D-F3BB-2641-8A0E-19AC18A3052C}" type="slidenum">
              <a:rPr lang="en-US" smtClean="0"/>
              <a:pPr/>
              <a:t>‹#›</a:t>
            </a:fld>
            <a:endParaRPr lang="en-US" dirty="0"/>
          </a:p>
        </p:txBody>
      </p:sp>
    </p:spTree>
    <p:extLst>
      <p:ext uri="{BB962C8B-B14F-4D97-AF65-F5344CB8AC3E}">
        <p14:creationId xmlns:p14="http://schemas.microsoft.com/office/powerpoint/2010/main" val="14596542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Presentaciones (si son necesarias):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Puede consultar el folleto del estudiante para tomar notas. Primero repasaremos las habilidades de liderazgo, que se pueden encontrar a partir de la página 4.</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a:t>
            </a:fld>
            <a:endParaRPr lang="es-us" dirty="0"/>
          </a:p>
        </p:txBody>
      </p:sp>
    </p:spTree>
    <p:extLst>
      <p:ext uri="{BB962C8B-B14F-4D97-AF65-F5344CB8AC3E}">
        <p14:creationId xmlns:p14="http://schemas.microsoft.com/office/powerpoint/2010/main" val="424277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endParaRPr lang="es-us" b="0" i="1" dirty="0"/>
          </a:p>
        </p:txBody>
      </p:sp>
      <p:sp>
        <p:nvSpPr>
          <p:cNvPr id="4" name="Slide Number Placeholder 3"/>
          <p:cNvSpPr>
            <a:spLocks noGrp="1"/>
          </p:cNvSpPr>
          <p:nvPr>
            <p:ph type="sldNum" sz="quarter" idx="10"/>
          </p:nvPr>
        </p:nvSpPr>
        <p:spPr/>
        <p:txBody>
          <a:bodyPr/>
          <a:lstStyle/>
          <a:p>
            <a:pPr algn="l" rtl="0"/>
            <a:fld id="{0513728D-F3BB-2641-8A0E-19AC18A3052C}" type="slidenum">
              <a:rPr/>
              <a:pPr/>
              <a:t>10</a:t>
            </a:fld>
            <a:endParaRPr lang="es-us" dirty="0"/>
          </a:p>
        </p:txBody>
      </p:sp>
    </p:spTree>
    <p:extLst>
      <p:ext uri="{BB962C8B-B14F-4D97-AF65-F5344CB8AC3E}">
        <p14:creationId xmlns:p14="http://schemas.microsoft.com/office/powerpoint/2010/main" val="2864683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p>
          <a:p>
            <a:pPr algn="l" rtl="0"/>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Para recapitular nuestra conversación: En el resultado B, Frank </a:t>
            </a:r>
            <a:r>
              <a:rPr lang="es-us" sz="1200" b="0" i="0" u="sng" kern="1200" baseline="0">
                <a:solidFill>
                  <a:schemeClr val="tx1"/>
                </a:solidFill>
                <a:effectLst/>
                <a:latin typeface="+mn-lt"/>
                <a:ea typeface="+mn-ea"/>
                <a:cs typeface="+mn-cs"/>
              </a:rPr>
              <a:t>practicó la comunicación de 3 vías</a:t>
            </a:r>
            <a:r>
              <a:rPr lang="es-us" sz="1200" b="0" i="0" u="none" kern="1200" baseline="0">
                <a:solidFill>
                  <a:schemeClr val="tx1"/>
                </a:solidFill>
                <a:effectLst/>
                <a:latin typeface="+mn-lt"/>
                <a:ea typeface="+mn-ea"/>
                <a:cs typeface="+mn-cs"/>
              </a:rPr>
              <a:t>. Esto aseguró que Tia entendiera exactamente lo que Frank quería y cuándo quería que se hiciera. Los 2 minutos que Frank tardó en hacer esto ayudaron a evitar que Tia fuera humillada y también evitaron que los instaladores de paneles de yeso resultaran heridos. Al </a:t>
            </a:r>
            <a:r>
              <a:rPr lang="es-us" sz="1200" b="0" i="0" u="sng" kern="1200" baseline="0">
                <a:solidFill>
                  <a:schemeClr val="tx1"/>
                </a:solidFill>
                <a:effectLst/>
                <a:latin typeface="+mn-lt"/>
                <a:ea typeface="+mn-ea"/>
                <a:cs typeface="+mn-cs"/>
              </a:rPr>
              <a:t>dar reconocimiento a Tia por hacer un buen trabajo</a:t>
            </a:r>
            <a:r>
              <a:rPr lang="es-us" sz="1200" b="0" i="0" u="none" kern="1200" baseline="0">
                <a:solidFill>
                  <a:schemeClr val="tx1"/>
                </a:solidFill>
                <a:effectLst/>
                <a:latin typeface="+mn-lt"/>
                <a:ea typeface="+mn-ea"/>
                <a:cs typeface="+mn-cs"/>
              </a:rPr>
              <a:t> y cumplir sus instrucciones, Frank hizo que se sintiera valorada y es probable que sea aún más consciente de la seguridad en el futuro.</a:t>
            </a:r>
          </a:p>
          <a:p>
            <a:endParaRPr lang="es-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&lt;&lt;Haga clic en el ícono "No tome atajos en la seguridad" para pasar a las diapositivas del último escenario&gt;&gt;</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a:p>
            <a:endParaRPr lang="es-us" dirty="0"/>
          </a:p>
          <a:p>
            <a:pPr algn="l" rtl="0">
              <a:defRPr/>
            </a:pPr>
            <a:r>
              <a:rPr lang="es-us" b="1" i="0" u="none" baseline="0"/>
              <a:t>AVANCE DE DIAPOSITIVAS</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11</a:t>
            </a:fld>
            <a:endParaRPr lang="es-us" dirty="0"/>
          </a:p>
        </p:txBody>
      </p:sp>
    </p:spTree>
    <p:extLst>
      <p:ext uri="{BB962C8B-B14F-4D97-AF65-F5344CB8AC3E}">
        <p14:creationId xmlns:p14="http://schemas.microsoft.com/office/powerpoint/2010/main" val="169183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Remita a los estudiantes a la página 20 de su guía del estudiante.</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Lea en voz alta o pida a los estudiantes que lean la situación en el guion "</a:t>
            </a:r>
            <a:r>
              <a:rPr lang="es-us" sz="1200" b="0" i="1" u="sng" kern="1200" baseline="0">
                <a:solidFill>
                  <a:schemeClr val="tx1"/>
                </a:solidFill>
                <a:effectLst/>
                <a:latin typeface="+mn-lt"/>
                <a:ea typeface="+mn-ea"/>
                <a:cs typeface="+mn-cs"/>
              </a:rPr>
              <a:t>¡Tápelo!</a:t>
            </a:r>
            <a:r>
              <a:rPr lang="es-us" sz="1200" b="0" i="1" u="none" kern="1200" baseline="0">
                <a:solidFill>
                  <a:schemeClr val="tx1"/>
                </a:solidFill>
                <a:effectLst/>
                <a:latin typeface="+mn-lt"/>
                <a:ea typeface="+mn-ea"/>
                <a:cs typeface="+mn-cs"/>
              </a:rPr>
              <a:t>".</a:t>
            </a:r>
            <a:r>
              <a:rPr lang="es-us" sz="1200" b="1"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12</a:t>
            </a:fld>
            <a:endParaRPr lang="es-us" dirty="0"/>
          </a:p>
        </p:txBody>
      </p:sp>
    </p:spTree>
    <p:extLst>
      <p:ext uri="{BB962C8B-B14F-4D97-AF65-F5344CB8AC3E}">
        <p14:creationId xmlns:p14="http://schemas.microsoft.com/office/powerpoint/2010/main" val="772570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la situación para tener tiempo para ambos resultados.</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13</a:t>
            </a:fld>
            <a:endParaRPr lang="es-us" dirty="0"/>
          </a:p>
        </p:txBody>
      </p:sp>
    </p:spTree>
    <p:extLst>
      <p:ext uri="{BB962C8B-B14F-4D97-AF65-F5344CB8AC3E}">
        <p14:creationId xmlns:p14="http://schemas.microsoft.com/office/powerpoint/2010/main" val="385640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Lea en voz alta o pida a los estudiantes que lean el resultado A en el guion "</a:t>
            </a:r>
            <a:r>
              <a:rPr lang="es-us" sz="1200" b="0" i="1" u="sng" kern="1200" baseline="0">
                <a:solidFill>
                  <a:schemeClr val="tx1"/>
                </a:solidFill>
                <a:effectLst/>
                <a:latin typeface="+mn-lt"/>
                <a:ea typeface="+mn-ea"/>
                <a:cs typeface="+mn-cs"/>
              </a:rPr>
              <a:t>¡Tápelo!</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14</a:t>
            </a:fld>
            <a:endParaRPr lang="es-us" dirty="0"/>
          </a:p>
        </p:txBody>
      </p:sp>
    </p:spTree>
    <p:extLst>
      <p:ext uri="{BB962C8B-B14F-4D97-AF65-F5344CB8AC3E}">
        <p14:creationId xmlns:p14="http://schemas.microsoft.com/office/powerpoint/2010/main" val="8256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el resultado A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Frank no usó ninguna habilidad de liderazgo en seguridad y perdió oportunidades de utilizar las habilidades de liderazgo y promover un lugar de trabajo seguro.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habilidades de liderazgo podría haber usado él en este escenario? </a:t>
            </a:r>
            <a:r>
              <a:rPr lang="es-us" sz="1200" b="0" i="1" u="none" kern="1200" baseline="0">
                <a:solidFill>
                  <a:schemeClr val="tx1"/>
                </a:solidFill>
                <a:effectLst/>
                <a:latin typeface="+mn-lt"/>
                <a:ea typeface="+mn-ea"/>
                <a:cs typeface="+mn-cs"/>
              </a:rPr>
              <a:t>[Debate breve]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15</a:t>
            </a:fld>
            <a:endParaRPr lang="es-us" dirty="0"/>
          </a:p>
        </p:txBody>
      </p:sp>
    </p:spTree>
    <p:extLst>
      <p:ext uri="{BB962C8B-B14F-4D97-AF65-F5344CB8AC3E}">
        <p14:creationId xmlns:p14="http://schemas.microsoft.com/office/powerpoint/2010/main" val="1784369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Lea en voz alta o pida a los estudiantes que lean el resultado B en el guion "</a:t>
            </a:r>
            <a:r>
              <a:rPr lang="es-us" sz="1200" b="0" i="1" u="sng" kern="1200" baseline="0">
                <a:solidFill>
                  <a:schemeClr val="tx1"/>
                </a:solidFill>
                <a:effectLst/>
                <a:latin typeface="+mn-lt"/>
                <a:ea typeface="+mn-ea"/>
                <a:cs typeface="+mn-cs"/>
              </a:rPr>
              <a:t>¡Tápelo!</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16</a:t>
            </a:fld>
            <a:endParaRPr lang="es-us" dirty="0"/>
          </a:p>
        </p:txBody>
      </p:sp>
    </p:spTree>
    <p:extLst>
      <p:ext uri="{BB962C8B-B14F-4D97-AF65-F5344CB8AC3E}">
        <p14:creationId xmlns:p14="http://schemas.microsoft.com/office/powerpoint/2010/main" val="1565088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p>
          <a:p>
            <a:pPr algn="l" rtl="0"/>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Para recapitular nuestra conversación: En el resultado B, Frank </a:t>
            </a:r>
            <a:r>
              <a:rPr lang="es-us" sz="1200" b="0" i="0" u="sng" kern="1200" baseline="0">
                <a:solidFill>
                  <a:schemeClr val="tx1"/>
                </a:solidFill>
                <a:effectLst/>
                <a:latin typeface="+mn-lt"/>
                <a:ea typeface="+mn-ea"/>
                <a:cs typeface="+mn-cs"/>
              </a:rPr>
              <a:t>practicó la comunicación de 3 vías</a:t>
            </a:r>
            <a:r>
              <a:rPr lang="es-us" sz="1200" b="0" i="0" u="none" kern="1200" baseline="0">
                <a:solidFill>
                  <a:schemeClr val="tx1"/>
                </a:solidFill>
                <a:effectLst/>
                <a:latin typeface="+mn-lt"/>
                <a:ea typeface="+mn-ea"/>
                <a:cs typeface="+mn-cs"/>
              </a:rPr>
              <a:t>. Esto aseguró que Tia entendiera exactamente lo que Frank quería y cuándo quería que se hiciera. Los 2 minutos que Frank tardó en hacer esto ayudaron a evitar que Tia fuera humillada y también evitaron que los instaladores de paneles de yeso resultaran heridos. Al </a:t>
            </a:r>
            <a:r>
              <a:rPr lang="es-us" sz="1200" b="0" i="0" u="sng" kern="1200" baseline="0">
                <a:solidFill>
                  <a:schemeClr val="tx1"/>
                </a:solidFill>
                <a:effectLst/>
                <a:latin typeface="+mn-lt"/>
                <a:ea typeface="+mn-ea"/>
                <a:cs typeface="+mn-cs"/>
              </a:rPr>
              <a:t>dar reconocimiento a Tia por hacer un buen trabajo</a:t>
            </a:r>
            <a:r>
              <a:rPr lang="es-us" sz="1200" b="0" i="0" u="none" kern="1200" baseline="0">
                <a:solidFill>
                  <a:schemeClr val="tx1"/>
                </a:solidFill>
                <a:effectLst/>
                <a:latin typeface="+mn-lt"/>
                <a:ea typeface="+mn-ea"/>
                <a:cs typeface="+mn-cs"/>
              </a:rPr>
              <a:t> y cumplir sus instrucciones, Frank hizo que se sintiera valorada y es probable que sea aún más consciente de la seguridad en el futuro.</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17</a:t>
            </a:fld>
            <a:endParaRPr lang="es-us" dirty="0"/>
          </a:p>
        </p:txBody>
      </p:sp>
    </p:spTree>
    <p:extLst>
      <p:ext uri="{BB962C8B-B14F-4D97-AF65-F5344CB8AC3E}">
        <p14:creationId xmlns:p14="http://schemas.microsoft.com/office/powerpoint/2010/main" val="4197950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El</a:t>
            </a:r>
            <a:r>
              <a:rPr lang="es-us" sz="1200" b="1" i="0" u="none" kern="1200" baseline="0">
                <a:solidFill>
                  <a:schemeClr val="tx1"/>
                </a:solidFill>
                <a:effectLst/>
                <a:latin typeface="+mn-lt"/>
                <a:ea typeface="+mn-ea"/>
                <a:cs typeface="+mn-cs"/>
              </a:rPr>
              <a:t> </a:t>
            </a:r>
            <a:r>
              <a:rPr lang="es-us" sz="1200" b="0" i="0" u="none" kern="1200" baseline="0">
                <a:solidFill>
                  <a:schemeClr val="tx1"/>
                </a:solidFill>
                <a:effectLst/>
                <a:latin typeface="+mn-lt"/>
                <a:ea typeface="+mn-ea"/>
                <a:cs typeface="+mn-cs"/>
              </a:rPr>
              <a:t>último escenario se llama "No tome atajos en la seguridad".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Muestra un lugar de trabajo residencial donde es necesario instalar contraventanas antes de que los propietarios pasen en unas pocas horas para dar un último recorrido.</a:t>
            </a:r>
          </a:p>
          <a:p>
            <a:endParaRPr lang="es-us" sz="1200" i="1"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NOTA PARA EL INSTRUCTOR: Este escenario está diseñado para ilustrar las siguientes habilidades de liderazgo en seguridad:</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Liderar con el ejemplo.</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Desarrollar a los miembros del equipo.</a:t>
            </a:r>
            <a:endParaRPr lang="es-u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us" sz="1200" b="0" i="1" u="none" kern="1200" baseline="0">
                <a:solidFill>
                  <a:schemeClr val="tx1"/>
                </a:solidFill>
                <a:effectLst/>
                <a:latin typeface="+mn-lt"/>
                <a:ea typeface="+mn-ea"/>
                <a:cs typeface="+mn-cs"/>
              </a:rPr>
              <a:t>Dar reconocimiento a los miembros del equipo.</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sz="1200" kern="1200" dirty="0">
              <a:solidFill>
                <a:schemeClr val="tx1"/>
              </a:solidFill>
              <a:effectLst/>
              <a:latin typeface="+mn-lt"/>
              <a:ea typeface="+mn-ea"/>
              <a:cs typeface="+mn-cs"/>
            </a:endParaRPr>
          </a:p>
          <a:p>
            <a:pPr algn="l" rtl="0"/>
            <a:r>
              <a:rPr lang="es-us" sz="1200" b="0" i="1" u="none" kern="1200" baseline="0">
                <a:solidFill>
                  <a:schemeClr val="tx1"/>
                </a:solidFill>
                <a:effectLst/>
                <a:latin typeface="+mn-lt"/>
                <a:ea typeface="+mn-ea"/>
                <a:cs typeface="+mn-cs"/>
              </a:rPr>
              <a:t>HAGA CLIC EN EL MODO DE ENSEÑANZA DESEADO</a:t>
            </a:r>
          </a:p>
        </p:txBody>
      </p:sp>
      <p:sp>
        <p:nvSpPr>
          <p:cNvPr id="4" name="Slide Number Placeholder 3"/>
          <p:cNvSpPr>
            <a:spLocks noGrp="1"/>
          </p:cNvSpPr>
          <p:nvPr>
            <p:ph type="sldNum" sz="quarter" idx="10"/>
          </p:nvPr>
        </p:nvSpPr>
        <p:spPr/>
        <p:txBody>
          <a:bodyPr/>
          <a:lstStyle/>
          <a:p>
            <a:pPr algn="l" rtl="0"/>
            <a:fld id="{0513728D-F3BB-2641-8A0E-19AC18A3052C}" type="slidenum">
              <a:rPr/>
              <a:pPr/>
              <a:t>18</a:t>
            </a:fld>
            <a:endParaRPr lang="es-us" dirty="0"/>
          </a:p>
        </p:txBody>
      </p:sp>
    </p:spTree>
    <p:extLst>
      <p:ext uri="{BB962C8B-B14F-4D97-AF65-F5344CB8AC3E}">
        <p14:creationId xmlns:p14="http://schemas.microsoft.com/office/powerpoint/2010/main" val="4067417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p>
        </p:txBody>
      </p:sp>
      <p:sp>
        <p:nvSpPr>
          <p:cNvPr id="4" name="Slide Number Placeholder 3"/>
          <p:cNvSpPr>
            <a:spLocks noGrp="1"/>
          </p:cNvSpPr>
          <p:nvPr>
            <p:ph type="sldNum" sz="quarter" idx="10"/>
          </p:nvPr>
        </p:nvSpPr>
        <p:spPr/>
        <p:txBody>
          <a:bodyPr/>
          <a:lstStyle/>
          <a:p>
            <a:pPr algn="l" rtl="0"/>
            <a:fld id="{0513728D-F3BB-2641-8A0E-19AC18A3052C}" type="slidenum">
              <a:rPr/>
              <a:pPr/>
              <a:t>19</a:t>
            </a:fld>
            <a:endParaRPr lang="es-us" dirty="0"/>
          </a:p>
        </p:txBody>
      </p:sp>
    </p:spTree>
    <p:extLst>
      <p:ext uri="{BB962C8B-B14F-4D97-AF65-F5344CB8AC3E}">
        <p14:creationId xmlns:p14="http://schemas.microsoft.com/office/powerpoint/2010/main" val="27274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Hoy repasaremos brevemente las habilidades y tendremos un debate sobre las experiencias recientes.</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Luego trabajaremos en dos escenarios y debates: </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"Tápelo"</a:t>
            </a:r>
          </a:p>
          <a:p>
            <a:pPr marL="171450" lvl="0" indent="-171450" algn="l" rtl="0">
              <a:buFont typeface="Arial" panose="020B0604020202020204" pitchFamily="34" charset="0"/>
              <a:buChar char="•"/>
            </a:pPr>
            <a:r>
              <a:rPr lang="es-us" sz="1200" b="0" i="0" u="none" kern="1200" baseline="0">
                <a:solidFill>
                  <a:schemeClr val="tx1"/>
                </a:solidFill>
                <a:effectLst/>
                <a:latin typeface="+mn-lt"/>
                <a:ea typeface="+mn-ea"/>
                <a:cs typeface="+mn-cs"/>
              </a:rPr>
              <a:t>"No tome atajos en la seguridad" </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a:t>
            </a:fld>
            <a:endParaRPr lang="es-us" dirty="0"/>
          </a:p>
        </p:txBody>
      </p:sp>
    </p:spTree>
    <p:extLst>
      <p:ext uri="{BB962C8B-B14F-4D97-AF65-F5344CB8AC3E}">
        <p14:creationId xmlns:p14="http://schemas.microsoft.com/office/powerpoint/2010/main" val="224446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la situación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20</a:t>
            </a:fld>
            <a:endParaRPr lang="es-us" dirty="0"/>
          </a:p>
        </p:txBody>
      </p:sp>
    </p:spTree>
    <p:extLst>
      <p:ext uri="{BB962C8B-B14F-4D97-AF65-F5344CB8AC3E}">
        <p14:creationId xmlns:p14="http://schemas.microsoft.com/office/powerpoint/2010/main" val="2462800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dirty="0"/>
              <a:t>EL VIDEO COMENZARÁ AUTOMÁTICAMENTE</a:t>
            </a:r>
          </a:p>
          <a:p>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21</a:t>
            </a:fld>
            <a:endParaRPr lang="es-us" dirty="0"/>
          </a:p>
        </p:txBody>
      </p:sp>
    </p:spTree>
    <p:extLst>
      <p:ext uri="{BB962C8B-B14F-4D97-AF65-F5344CB8AC3E}">
        <p14:creationId xmlns:p14="http://schemas.microsoft.com/office/powerpoint/2010/main" val="330828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el resultado A para tener tiempo para ambos resultados.</a:t>
            </a:r>
          </a:p>
          <a:p>
            <a:pPr algn="l" rtl="0"/>
            <a:r>
              <a:rPr lang="es-us" sz="1200" b="0" i="1" u="none" kern="1200" baseline="0">
                <a:solidFill>
                  <a:schemeClr val="tx1"/>
                </a:solidFill>
                <a:effectLst/>
                <a:latin typeface="+mn-lt"/>
                <a:ea typeface="+mn-ea"/>
                <a:cs typeface="+mn-cs"/>
              </a:rPr>
              <a:t>---</a:t>
            </a:r>
          </a:p>
          <a:p>
            <a:endParaRPr lang="es-us" sz="1200" i="1"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Franklin no usó ninguna habilidad de liderazgo en seguridad y perdió oportunidades de utilizar las habilidades de liderazgo y promover un lugar de trabajo seguro.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habilidades de liderazgo podría haber usado en este escenario? </a:t>
            </a:r>
            <a:r>
              <a:rPr lang="es-us" sz="1200" b="0" i="1" u="none" kern="1200" baseline="0">
                <a:solidFill>
                  <a:schemeClr val="tx1"/>
                </a:solidFill>
                <a:effectLst/>
                <a:latin typeface="+mn-lt"/>
                <a:ea typeface="+mn-ea"/>
                <a:cs typeface="+mn-cs"/>
              </a:rPr>
              <a:t>[Debate breve].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22</a:t>
            </a:fld>
            <a:endParaRPr lang="es-us" dirty="0"/>
          </a:p>
        </p:txBody>
      </p:sp>
    </p:spTree>
    <p:extLst>
      <p:ext uri="{BB962C8B-B14F-4D97-AF65-F5344CB8AC3E}">
        <p14:creationId xmlns:p14="http://schemas.microsoft.com/office/powerpoint/2010/main" val="345072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p>
        </p:txBody>
      </p:sp>
      <p:sp>
        <p:nvSpPr>
          <p:cNvPr id="4" name="Slide Number Placeholder 3"/>
          <p:cNvSpPr>
            <a:spLocks noGrp="1"/>
          </p:cNvSpPr>
          <p:nvPr>
            <p:ph type="sldNum" sz="quarter" idx="10"/>
          </p:nvPr>
        </p:nvSpPr>
        <p:spPr/>
        <p:txBody>
          <a:bodyPr/>
          <a:lstStyle/>
          <a:p>
            <a:pPr algn="l" rtl="0"/>
            <a:fld id="{0513728D-F3BB-2641-8A0E-19AC18A3052C}" type="slidenum">
              <a:rPr/>
              <a:pPr/>
              <a:t>23</a:t>
            </a:fld>
            <a:endParaRPr lang="es-us" dirty="0"/>
          </a:p>
        </p:txBody>
      </p:sp>
    </p:spTree>
    <p:extLst>
      <p:ext uri="{BB962C8B-B14F-4D97-AF65-F5344CB8AC3E}">
        <p14:creationId xmlns:p14="http://schemas.microsoft.com/office/powerpoint/2010/main" val="330002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Para recapitular nuestra conversación: En el resultado de este escenario, Franklin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cuando paró el trabajo porque vio que Aarón realizaba el trabajo de manera insegura. </a:t>
            </a:r>
            <a:r>
              <a:rPr lang="es-us" sz="1200" b="0" i="0" u="sng" kern="1200" baseline="0">
                <a:solidFill>
                  <a:schemeClr val="tx1"/>
                </a:solidFill>
                <a:effectLst/>
                <a:latin typeface="+mn-lt"/>
                <a:ea typeface="+mn-ea"/>
                <a:cs typeface="+mn-cs"/>
              </a:rPr>
              <a:t>Desarrolló a los miembros de su equipo</a:t>
            </a:r>
            <a:r>
              <a:rPr lang="es-us" sz="1200" b="0" i="0" u="none" kern="1200" baseline="0">
                <a:solidFill>
                  <a:schemeClr val="tx1"/>
                </a:solidFill>
                <a:effectLst/>
                <a:latin typeface="+mn-lt"/>
                <a:ea typeface="+mn-ea"/>
                <a:cs typeface="+mn-cs"/>
              </a:rPr>
              <a:t> al llamarlos para enseñarles sobre los diversos métodos que pueden y deben usar para realizar una tarea de manera segura. El personal de liderazgo de la compañía también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a su esfuerzo en el boletín informativo por ir más allá de la seguridad.</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24</a:t>
            </a:fld>
            <a:endParaRPr lang="es-us" dirty="0"/>
          </a:p>
        </p:txBody>
      </p:sp>
    </p:spTree>
    <p:extLst>
      <p:ext uri="{BB962C8B-B14F-4D97-AF65-F5344CB8AC3E}">
        <p14:creationId xmlns:p14="http://schemas.microsoft.com/office/powerpoint/2010/main" val="31775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Con</a:t>
            </a:r>
            <a:r>
              <a:rPr lang="es-us" sz="1200" b="0" i="0" u="none" kern="1200" baseline="0">
                <a:solidFill>
                  <a:schemeClr val="tx1"/>
                </a:solidFill>
                <a:effectLst/>
                <a:latin typeface="+mn-lt"/>
                <a:ea typeface="+mn-ea"/>
                <a:cs typeface="+mn-cs"/>
              </a:rPr>
              <a:t> </a:t>
            </a:r>
            <a:r>
              <a:rPr lang="es-us" sz="1200" b="1" i="0" u="none" kern="1200" baseline="0">
                <a:solidFill>
                  <a:schemeClr val="tx1"/>
                </a:solidFill>
                <a:effectLst/>
                <a:latin typeface="+mn-lt"/>
                <a:ea typeface="+mn-ea"/>
                <a:cs typeface="+mn-cs"/>
              </a:rPr>
              <a:t>esto termina la sesión 4.</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Espero que tengan la oportunidad de practicar las habilidades desde ahora hasta la sesión final para que podamos hablar sobre cómo las usaron y si tuvieron alguna dificultad.  </a:t>
            </a:r>
          </a:p>
          <a:p>
            <a:endParaRPr lang="es-us" sz="1200" b="1" kern="1200" dirty="0">
              <a:solidFill>
                <a:srgbClr val="FF99FF"/>
              </a:solidFill>
              <a:effectLst/>
              <a:latin typeface="+mn-lt"/>
              <a:ea typeface="+mn-ea"/>
              <a:cs typeface="+mn-cs"/>
            </a:endParaRPr>
          </a:p>
          <a:p>
            <a:endParaRPr lang="es-us" sz="1200" b="1" kern="1200" dirty="0">
              <a:solidFill>
                <a:srgbClr val="FF99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25</a:t>
            </a:fld>
            <a:endParaRPr lang="es-us" dirty="0">
              <a:solidFill>
                <a:prstClr val="black"/>
              </a:solidFill>
            </a:endParaRPr>
          </a:p>
        </p:txBody>
      </p:sp>
    </p:spTree>
    <p:extLst>
      <p:ext uri="{BB962C8B-B14F-4D97-AF65-F5344CB8AC3E}">
        <p14:creationId xmlns:p14="http://schemas.microsoft.com/office/powerpoint/2010/main" val="3748218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Remita a los estudiantes a la página 21 de su guía del estudiante.</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Lea en voz alta o pida a los estudiantes que lean la situación en el guion "</a:t>
            </a:r>
            <a:r>
              <a:rPr lang="es-us" sz="1200" b="0" i="1" u="sng" kern="1200" baseline="0">
                <a:solidFill>
                  <a:schemeClr val="tx1"/>
                </a:solidFill>
                <a:effectLst/>
                <a:latin typeface="+mn-lt"/>
                <a:ea typeface="+mn-ea"/>
                <a:cs typeface="+mn-cs"/>
              </a:rPr>
              <a:t>No tome atajos en la seguridad</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26</a:t>
            </a:fld>
            <a:endParaRPr lang="es-us" dirty="0"/>
          </a:p>
        </p:txBody>
      </p:sp>
    </p:spTree>
    <p:extLst>
      <p:ext uri="{BB962C8B-B14F-4D97-AF65-F5344CB8AC3E}">
        <p14:creationId xmlns:p14="http://schemas.microsoft.com/office/powerpoint/2010/main" val="584278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la situación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 </a:t>
            </a:r>
            <a:endParaRPr lang="es-us" dirty="0"/>
          </a:p>
        </p:txBody>
      </p:sp>
      <p:sp>
        <p:nvSpPr>
          <p:cNvPr id="4" name="Slide Number Placeholder 3"/>
          <p:cNvSpPr>
            <a:spLocks noGrp="1"/>
          </p:cNvSpPr>
          <p:nvPr>
            <p:ph type="sldNum" sz="quarter" idx="10"/>
          </p:nvPr>
        </p:nvSpPr>
        <p:spPr/>
        <p:txBody>
          <a:bodyPr/>
          <a:lstStyle/>
          <a:p>
            <a:pPr algn="l" rtl="0"/>
            <a:fld id="{0513728D-F3BB-2641-8A0E-19AC18A3052C}" type="slidenum">
              <a:rPr/>
              <a:pPr/>
              <a:t>27</a:t>
            </a:fld>
            <a:endParaRPr lang="es-us" dirty="0"/>
          </a:p>
        </p:txBody>
      </p:sp>
    </p:spTree>
    <p:extLst>
      <p:ext uri="{BB962C8B-B14F-4D97-AF65-F5344CB8AC3E}">
        <p14:creationId xmlns:p14="http://schemas.microsoft.com/office/powerpoint/2010/main" val="2259601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Lea en voz alta o pida a los estudiantes que lean el resultado A en el guion "</a:t>
            </a:r>
            <a:r>
              <a:rPr lang="es-us" sz="1200" b="0" i="1" u="sng" kern="1200" baseline="0">
                <a:solidFill>
                  <a:schemeClr val="tx1"/>
                </a:solidFill>
                <a:effectLst/>
                <a:latin typeface="+mn-lt"/>
                <a:ea typeface="+mn-ea"/>
                <a:cs typeface="+mn-cs"/>
              </a:rPr>
              <a:t>No tome atajos en la seguridad</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28</a:t>
            </a:fld>
            <a:endParaRPr lang="es-us" dirty="0"/>
          </a:p>
        </p:txBody>
      </p:sp>
    </p:spTree>
    <p:extLst>
      <p:ext uri="{BB962C8B-B14F-4D97-AF65-F5344CB8AC3E}">
        <p14:creationId xmlns:p14="http://schemas.microsoft.com/office/powerpoint/2010/main" val="3603409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el resultado A para tener tiempo para ambos resultados.</a:t>
            </a:r>
          </a:p>
          <a:p>
            <a:pPr algn="l" rtl="0"/>
            <a:r>
              <a:rPr lang="es-us" sz="1200" b="0" i="1" u="none" kern="1200" baseline="0">
                <a:solidFill>
                  <a:schemeClr val="tx1"/>
                </a:solidFill>
                <a:effectLst/>
                <a:latin typeface="+mn-lt"/>
                <a:ea typeface="+mn-ea"/>
                <a:cs typeface="+mn-cs"/>
              </a:rPr>
              <a:t>---</a:t>
            </a:r>
          </a:p>
          <a:p>
            <a:endParaRPr lang="es-us" sz="1200" i="1"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Franklin no usó ninguna habilidad de liderazgo en seguridad y perdió oportunidades de utilizar las habilidades de liderazgo y promover un lugar de trabajo seguro. </a:t>
            </a: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¿Qué habilidades de liderazgo podría haber usado él en este escenario? </a:t>
            </a:r>
            <a:r>
              <a:rPr lang="es-us" sz="1200" b="0" i="1" u="none" kern="1200" baseline="0">
                <a:solidFill>
                  <a:schemeClr val="tx1"/>
                </a:solidFill>
                <a:effectLst/>
                <a:latin typeface="+mn-lt"/>
                <a:ea typeface="+mn-ea"/>
                <a:cs typeface="+mn-cs"/>
              </a:rPr>
              <a:t>[Debate breve].</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29</a:t>
            </a:fld>
            <a:endParaRPr lang="es-us" dirty="0"/>
          </a:p>
        </p:txBody>
      </p:sp>
    </p:spTree>
    <p:extLst>
      <p:ext uri="{BB962C8B-B14F-4D97-AF65-F5344CB8AC3E}">
        <p14:creationId xmlns:p14="http://schemas.microsoft.com/office/powerpoint/2010/main" val="3931024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1" i="0" u="none" kern="1200" baseline="0">
                <a:solidFill>
                  <a:schemeClr val="tx1"/>
                </a:solidFill>
                <a:effectLst/>
                <a:latin typeface="+mn-lt"/>
                <a:ea typeface="+mn-ea"/>
                <a:cs typeface="+mn-cs"/>
              </a:rPr>
              <a:t>PREGUNTE A LA CLASE: ¿Alguien puede intentar hacer una lista de todas las habilidades de liderazgo que se abarcan en FSL4Res?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[Revele las respuestas después de darles a los estudiantes la oportunidad de responder. En aras del tiempo, limite el debate y avance rápidamente en el repaso].</a:t>
            </a:r>
            <a:endParaRPr lang="es-us" sz="1200" kern="1200" dirty="0">
              <a:solidFill>
                <a:schemeClr val="tx1"/>
              </a:solidFill>
              <a:effectLst/>
              <a:latin typeface="+mn-lt"/>
              <a:ea typeface="+mn-ea"/>
              <a:cs typeface="+mn-cs"/>
            </a:endParaRPr>
          </a:p>
          <a:p>
            <a:endParaRPr lang="es-us" sz="1200" b="1" kern="1200" dirty="0">
              <a:solidFill>
                <a:schemeClr val="tx1"/>
              </a:solidFill>
              <a:effectLst/>
              <a:latin typeface="+mn-lt"/>
              <a:ea typeface="+mn-ea"/>
              <a:cs typeface="+mn-cs"/>
            </a:endParaRPr>
          </a:p>
          <a:p>
            <a:pPr algn="l" rtl="0"/>
            <a:r>
              <a:rPr lang="es-us" sz="1200" b="1" i="0" u="none" kern="1200" baseline="0">
                <a:solidFill>
                  <a:schemeClr val="tx1"/>
                </a:solidFill>
                <a:effectLst/>
                <a:latin typeface="+mn-lt"/>
                <a:ea typeface="+mn-ea"/>
                <a:cs typeface="+mn-cs"/>
              </a:rPr>
              <a:t>PREGUNTE A LA CLASE: ¿Han comenzado a usar alguna de las habilidades desde nuestra sesión pasada? ¿Cómo fue la experiencia? </a:t>
            </a:r>
            <a:r>
              <a:rPr lang="es-us" sz="1200" b="0" i="1" u="none" kern="1200" baseline="0">
                <a:solidFill>
                  <a:schemeClr val="tx1"/>
                </a:solidFill>
                <a:effectLst/>
                <a:latin typeface="+mn-lt"/>
                <a:ea typeface="+mn-ea"/>
                <a:cs typeface="+mn-cs"/>
              </a:rPr>
              <a:t>[Propicie un debate].</a:t>
            </a:r>
            <a:endParaRPr lang="es-us" sz="1200" kern="1200" dirty="0">
              <a:solidFill>
                <a:schemeClr val="tx1"/>
              </a:solidFill>
              <a:effectLst/>
              <a:latin typeface="+mn-lt"/>
              <a:ea typeface="+mn-ea"/>
              <a:cs typeface="+mn-cs"/>
            </a:endParaRPr>
          </a:p>
          <a:p>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3</a:t>
            </a:fld>
            <a:endParaRPr lang="es-us" dirty="0"/>
          </a:p>
        </p:txBody>
      </p:sp>
    </p:spTree>
    <p:extLst>
      <p:ext uri="{BB962C8B-B14F-4D97-AF65-F5344CB8AC3E}">
        <p14:creationId xmlns:p14="http://schemas.microsoft.com/office/powerpoint/2010/main" val="2405472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Lea en voz alta o pida a los estudiantes que lean el resultado B en el guion "</a:t>
            </a:r>
            <a:r>
              <a:rPr lang="es-us" sz="1200" b="0" i="1" u="sng" kern="1200" baseline="0">
                <a:solidFill>
                  <a:schemeClr val="tx1"/>
                </a:solidFill>
                <a:effectLst/>
                <a:latin typeface="+mn-lt"/>
                <a:ea typeface="+mn-ea"/>
                <a:cs typeface="+mn-cs"/>
              </a:rPr>
              <a:t>No tome atajos en la seguridad</a:t>
            </a:r>
            <a:r>
              <a:rPr lang="es-us" sz="1200" b="0" i="1" u="none" kern="1200" baseline="0">
                <a:solidFill>
                  <a:schemeClr val="tx1"/>
                </a:solidFill>
                <a:effectLst/>
                <a:latin typeface="+mn-lt"/>
                <a:ea typeface="+mn-ea"/>
                <a:cs typeface="+mn-cs"/>
              </a:rPr>
              <a:t>".</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t>30</a:t>
            </a:fld>
            <a:endParaRPr lang="es-us" dirty="0"/>
          </a:p>
        </p:txBody>
      </p:sp>
    </p:spTree>
    <p:extLst>
      <p:ext uri="{BB962C8B-B14F-4D97-AF65-F5344CB8AC3E}">
        <p14:creationId xmlns:p14="http://schemas.microsoft.com/office/powerpoint/2010/main" val="1859590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Para recapitular nuestra conversación: En el resultado de este escenario, Franklin </a:t>
            </a:r>
            <a:r>
              <a:rPr lang="es-us" sz="1200" b="0" i="0" u="sng" kern="1200" baseline="0">
                <a:solidFill>
                  <a:schemeClr val="tx1"/>
                </a:solidFill>
                <a:effectLst/>
                <a:latin typeface="+mn-lt"/>
                <a:ea typeface="+mn-ea"/>
                <a:cs typeface="+mn-cs"/>
              </a:rPr>
              <a:t>lideró con el ejemplo</a:t>
            </a:r>
            <a:r>
              <a:rPr lang="es-us" sz="1200" b="0" i="0" u="none" kern="1200" baseline="0">
                <a:solidFill>
                  <a:schemeClr val="tx1"/>
                </a:solidFill>
                <a:effectLst/>
                <a:latin typeface="+mn-lt"/>
                <a:ea typeface="+mn-ea"/>
                <a:cs typeface="+mn-cs"/>
              </a:rPr>
              <a:t> cuando paró el trabajo porque vio que Aarón realizaba el trabajo de manera insegura. </a:t>
            </a:r>
            <a:r>
              <a:rPr lang="es-us" sz="1200" b="0" i="0" u="sng" kern="1200" baseline="0">
                <a:solidFill>
                  <a:schemeClr val="tx1"/>
                </a:solidFill>
                <a:effectLst/>
                <a:latin typeface="+mn-lt"/>
                <a:ea typeface="+mn-ea"/>
                <a:cs typeface="+mn-cs"/>
              </a:rPr>
              <a:t>Desarrolló a los miembros de su equipo</a:t>
            </a:r>
            <a:r>
              <a:rPr lang="es-us" sz="1200" b="0" i="0" u="none" kern="1200" baseline="0">
                <a:solidFill>
                  <a:schemeClr val="tx1"/>
                </a:solidFill>
                <a:effectLst/>
                <a:latin typeface="+mn-lt"/>
                <a:ea typeface="+mn-ea"/>
                <a:cs typeface="+mn-cs"/>
              </a:rPr>
              <a:t> al llamarlos para enseñarles sobre los diversos métodos que pueden y deben usar para realizar una tarea de manera segura. El personal de liderazgo de la compañía también </a:t>
            </a:r>
            <a:r>
              <a:rPr lang="es-us" sz="1200" b="0" i="0" u="sng" kern="1200" baseline="0">
                <a:solidFill>
                  <a:schemeClr val="tx1"/>
                </a:solidFill>
                <a:effectLst/>
                <a:latin typeface="+mn-lt"/>
                <a:ea typeface="+mn-ea"/>
                <a:cs typeface="+mn-cs"/>
              </a:rPr>
              <a:t>dio reconocimiento</a:t>
            </a:r>
            <a:r>
              <a:rPr lang="es-us" sz="1200" b="0" i="0" u="none" kern="1200" baseline="0">
                <a:solidFill>
                  <a:schemeClr val="tx1"/>
                </a:solidFill>
                <a:effectLst/>
                <a:latin typeface="+mn-lt"/>
                <a:ea typeface="+mn-ea"/>
                <a:cs typeface="+mn-cs"/>
              </a:rPr>
              <a:t> a su esfuerzo en el boletín informativo por ir más allá de la seguridad.</a:t>
            </a:r>
          </a:p>
        </p:txBody>
      </p:sp>
      <p:sp>
        <p:nvSpPr>
          <p:cNvPr id="4" name="Slide Number Placeholder 3"/>
          <p:cNvSpPr>
            <a:spLocks noGrp="1"/>
          </p:cNvSpPr>
          <p:nvPr>
            <p:ph type="sldNum" sz="quarter" idx="10"/>
          </p:nvPr>
        </p:nvSpPr>
        <p:spPr/>
        <p:txBody>
          <a:bodyPr/>
          <a:lstStyle/>
          <a:p>
            <a:pPr algn="l" rtl="0"/>
            <a:fld id="{0513728D-F3BB-2641-8A0E-19AC18A3052C}" type="slidenum">
              <a:rPr/>
              <a:t>31</a:t>
            </a:fld>
            <a:endParaRPr lang="es-us" dirty="0"/>
          </a:p>
        </p:txBody>
      </p:sp>
    </p:spTree>
    <p:extLst>
      <p:ext uri="{BB962C8B-B14F-4D97-AF65-F5344CB8AC3E}">
        <p14:creationId xmlns:p14="http://schemas.microsoft.com/office/powerpoint/2010/main" val="2659659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Con esto termina la sesión 4.</a:t>
            </a:r>
          </a:p>
          <a:p>
            <a:pPr algn="l" rtl="0"/>
            <a:r>
              <a:rPr lang="es-us" sz="1200" b="0" i="0" u="none" kern="1200" baseline="0">
                <a:solidFill>
                  <a:schemeClr val="tx1"/>
                </a:solidFill>
                <a:effectLst/>
                <a:latin typeface="+mn-lt"/>
                <a:ea typeface="+mn-ea"/>
                <a:cs typeface="+mn-cs"/>
              </a:rPr>
              <a:t> </a:t>
            </a:r>
          </a:p>
          <a:p>
            <a:pPr algn="l" rtl="0"/>
            <a:r>
              <a:rPr lang="es-us" sz="1200" b="0" i="0" u="none" kern="1200" baseline="0">
                <a:solidFill>
                  <a:schemeClr val="tx1"/>
                </a:solidFill>
                <a:effectLst/>
                <a:latin typeface="+mn-lt"/>
                <a:ea typeface="+mn-ea"/>
                <a:cs typeface="+mn-cs"/>
              </a:rPr>
              <a:t>Espero que tengan la oportunidad de practicar las habilidades desde ahora hasta la sesión final para que podamos hablar sobre cómo las usaron y si tuvieron alguna dificultad.</a:t>
            </a:r>
            <a:endParaRPr lang="es-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solidFill>
                  <a:prstClr val="black"/>
                </a:solidFill>
              </a:rPr>
              <a:pPr/>
              <a:t>32</a:t>
            </a:fld>
            <a:endParaRPr lang="es-us" dirty="0">
              <a:solidFill>
                <a:prstClr val="black"/>
              </a:solidFill>
            </a:endParaRPr>
          </a:p>
        </p:txBody>
      </p:sp>
    </p:spTree>
    <p:extLst>
      <p:ext uri="{BB962C8B-B14F-4D97-AF65-F5344CB8AC3E}">
        <p14:creationId xmlns:p14="http://schemas.microsoft.com/office/powerpoint/2010/main" val="84897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Vamos a trabajar en dos escenarios más utilizando el mismo procedimiento de las dos sesiones pasadas. </a:t>
            </a:r>
          </a:p>
        </p:txBody>
      </p:sp>
      <p:sp>
        <p:nvSpPr>
          <p:cNvPr id="4" name="Slide Number Placeholder 3"/>
          <p:cNvSpPr>
            <a:spLocks noGrp="1"/>
          </p:cNvSpPr>
          <p:nvPr>
            <p:ph type="sldNum" sz="quarter" idx="10"/>
          </p:nvPr>
        </p:nvSpPr>
        <p:spPr/>
        <p:txBody>
          <a:bodyPr/>
          <a:lstStyle/>
          <a:p>
            <a:pPr algn="l" rtl="0"/>
            <a:fld id="{0513728D-F3BB-2641-8A0E-19AC18A3052C}" type="slidenum">
              <a:rPr/>
              <a:pPr/>
              <a:t>4</a:t>
            </a:fld>
            <a:endParaRPr lang="es-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5626315"/>
            <a:ext cx="4098851" cy="1471267"/>
          </a:xfrm>
          <a:prstGeom prst="rect">
            <a:avLst/>
          </a:prstGeom>
        </p:spPr>
      </p:pic>
    </p:spTree>
    <p:extLst>
      <p:ext uri="{BB962C8B-B14F-4D97-AF65-F5344CB8AC3E}">
        <p14:creationId xmlns:p14="http://schemas.microsoft.com/office/powerpoint/2010/main" val="58443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0" u="none" kern="1200" baseline="0">
                <a:solidFill>
                  <a:schemeClr val="tx1"/>
                </a:solidFill>
                <a:effectLst/>
                <a:latin typeface="+mn-lt"/>
                <a:ea typeface="+mn-ea"/>
                <a:cs typeface="+mn-cs"/>
              </a:rPr>
              <a:t>El</a:t>
            </a:r>
            <a:r>
              <a:rPr lang="es-us" sz="1200" b="1" i="0" u="none" kern="1200" baseline="0">
                <a:solidFill>
                  <a:schemeClr val="tx1"/>
                </a:solidFill>
                <a:effectLst/>
                <a:latin typeface="+mn-lt"/>
                <a:ea typeface="+mn-ea"/>
                <a:cs typeface="+mn-cs"/>
              </a:rPr>
              <a:t> </a:t>
            </a:r>
            <a:r>
              <a:rPr lang="es-us" sz="1200" b="0" i="0" u="none" kern="1200" baseline="0">
                <a:solidFill>
                  <a:schemeClr val="tx1"/>
                </a:solidFill>
                <a:effectLst/>
                <a:latin typeface="+mn-lt"/>
                <a:ea typeface="+mn-ea"/>
                <a:cs typeface="+mn-cs"/>
              </a:rPr>
              <a:t>momento clave de liderazgo en seguridad que se ilustra en "Tápelo" es cómo un líder en seguridad puede comunicarse de manera eficaz con un miembro del equipo sobre cómo y por qué llevar a cabo una tarea relacionada con la seguridad. </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Este escenario ocurre en un lugar de trabajo residencial y comercial mixto donde hay un gran agujero en el subsuelo que crea un riesgo de caída.</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Recuerden que estos escenarios pretenden ilustrar cómo las habilidades de liderazgo en seguridad que han aprendido se pueden usar para abordar una situación de seguridad.</a:t>
            </a:r>
          </a:p>
          <a:p>
            <a:endParaRPr lang="es-us" dirty="0"/>
          </a:p>
          <a:p>
            <a:pPr algn="l" rtl="0"/>
            <a:r>
              <a:rPr lang="es-us" sz="1200" b="0" i="1" u="none" kern="1200" baseline="0">
                <a:solidFill>
                  <a:schemeClr val="tx1"/>
                </a:solidFill>
                <a:effectLst/>
                <a:latin typeface="+mn-lt"/>
                <a:ea typeface="+mn-ea"/>
                <a:cs typeface="+mn-cs"/>
              </a:rPr>
              <a:t>NOTA PARA EL INSTRUCTOR: Este escenario está diseñado para ilustrar las siguientes habilidades de liderazgo en seguridad:</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Practicar la comunicación de 3 vías.</a:t>
            </a:r>
            <a:endParaRPr lang="es-us" sz="1200" kern="1200" dirty="0">
              <a:solidFill>
                <a:schemeClr val="tx1"/>
              </a:solidFill>
              <a:effectLst/>
              <a:latin typeface="+mn-lt"/>
              <a:ea typeface="+mn-ea"/>
              <a:cs typeface="+mn-cs"/>
            </a:endParaRPr>
          </a:p>
          <a:p>
            <a:pPr marL="228600" lvl="0" indent="-228600" algn="l" rtl="0">
              <a:buFont typeface="+mj-lt"/>
              <a:buAutoNum type="arabicPeriod"/>
            </a:pPr>
            <a:r>
              <a:rPr lang="es-us" sz="1200" b="0" i="1" u="none" kern="1200" baseline="0">
                <a:solidFill>
                  <a:schemeClr val="tx1"/>
                </a:solidFill>
                <a:effectLst/>
                <a:latin typeface="+mn-lt"/>
                <a:ea typeface="+mn-ea"/>
                <a:cs typeface="+mn-cs"/>
              </a:rPr>
              <a:t>Dar reconocimiento a los miembros del equipo por un trabajo bien hecho.</a:t>
            </a:r>
          </a:p>
          <a:p>
            <a:pPr lvl="0" algn="l" rtl="0"/>
            <a:endParaRPr lang="es-us"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0" i="1" u="none" kern="1200" baseline="0">
                <a:solidFill>
                  <a:schemeClr val="tx1"/>
                </a:solidFill>
                <a:effectLst/>
                <a:latin typeface="+mn-lt"/>
                <a:ea typeface="+mn-ea"/>
                <a:cs typeface="+mn-cs"/>
              </a:rPr>
              <a:t>HAGA CLIC EN EL MODO DE ENSEÑANZA DESEADO</a:t>
            </a:r>
          </a:p>
        </p:txBody>
      </p:sp>
      <p:sp>
        <p:nvSpPr>
          <p:cNvPr id="4" name="Slide Number Placeholder 3"/>
          <p:cNvSpPr>
            <a:spLocks noGrp="1"/>
          </p:cNvSpPr>
          <p:nvPr>
            <p:ph type="sldNum" sz="quarter" idx="10"/>
          </p:nvPr>
        </p:nvSpPr>
        <p:spPr/>
        <p:txBody>
          <a:bodyPr/>
          <a:lstStyle/>
          <a:p>
            <a:pPr algn="l" rtl="0"/>
            <a:fld id="{0513728D-F3BB-2641-8A0E-19AC18A3052C}" type="slidenum">
              <a:rPr/>
              <a:pPr/>
              <a:t>5</a:t>
            </a:fld>
            <a:endParaRPr lang="es-us" dirty="0"/>
          </a:p>
        </p:txBody>
      </p:sp>
    </p:spTree>
    <p:extLst>
      <p:ext uri="{BB962C8B-B14F-4D97-AF65-F5344CB8AC3E}">
        <p14:creationId xmlns:p14="http://schemas.microsoft.com/office/powerpoint/2010/main" val="407868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endParaRPr lang="es-us" b="0" i="1" dirty="0"/>
          </a:p>
        </p:txBody>
      </p:sp>
      <p:sp>
        <p:nvSpPr>
          <p:cNvPr id="4" name="Slide Number Placeholder 3"/>
          <p:cNvSpPr>
            <a:spLocks noGrp="1"/>
          </p:cNvSpPr>
          <p:nvPr>
            <p:ph type="sldNum" sz="quarter" idx="10"/>
          </p:nvPr>
        </p:nvSpPr>
        <p:spPr/>
        <p:txBody>
          <a:bodyPr/>
          <a:lstStyle/>
          <a:p>
            <a:pPr algn="l" rtl="0"/>
            <a:fld id="{0513728D-F3BB-2641-8A0E-19AC18A3052C}" type="slidenum">
              <a:rPr/>
              <a:pPr/>
              <a:t>6</a:t>
            </a:fld>
            <a:endParaRPr lang="es-us" dirty="0"/>
          </a:p>
        </p:txBody>
      </p:sp>
    </p:spTree>
    <p:extLst>
      <p:ext uri="{BB962C8B-B14F-4D97-AF65-F5344CB8AC3E}">
        <p14:creationId xmlns:p14="http://schemas.microsoft.com/office/powerpoint/2010/main" val="185313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la situación para tener tiempo para ambos resultados.</a:t>
            </a:r>
          </a:p>
          <a:p>
            <a:endParaRPr lang="es-us" baseline="0" dirty="0"/>
          </a:p>
        </p:txBody>
      </p:sp>
      <p:sp>
        <p:nvSpPr>
          <p:cNvPr id="4" name="Slide Number Placeholder 3"/>
          <p:cNvSpPr>
            <a:spLocks noGrp="1"/>
          </p:cNvSpPr>
          <p:nvPr>
            <p:ph type="sldNum" sz="quarter" idx="10"/>
          </p:nvPr>
        </p:nvSpPr>
        <p:spPr/>
        <p:txBody>
          <a:bodyPr/>
          <a:lstStyle/>
          <a:p>
            <a:pPr algn="l" rtl="0"/>
            <a:fld id="{0513728D-F3BB-2641-8A0E-19AC18A3052C}" type="slidenum">
              <a:rPr/>
              <a:pPr/>
              <a:t>7</a:t>
            </a:fld>
            <a:endParaRPr lang="es-us" dirty="0"/>
          </a:p>
        </p:txBody>
      </p:sp>
    </p:spTree>
    <p:extLst>
      <p:ext uri="{BB962C8B-B14F-4D97-AF65-F5344CB8AC3E}">
        <p14:creationId xmlns:p14="http://schemas.microsoft.com/office/powerpoint/2010/main" val="96708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b="0" i="1" u="none" baseline="0"/>
              <a:t>EL VIDEO COMENZARÁ AUTOMÁTICAMENTE</a:t>
            </a:r>
          </a:p>
          <a:p>
            <a:endParaRPr lang="es-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lgn="l" rtl="0"/>
            <a:fld id="{0513728D-F3BB-2641-8A0E-19AC18A3052C}" type="slidenum">
              <a:rPr/>
              <a:pPr/>
              <a:t>8</a:t>
            </a:fld>
            <a:endParaRPr lang="es-us" dirty="0"/>
          </a:p>
        </p:txBody>
      </p:sp>
    </p:spTree>
    <p:extLst>
      <p:ext uri="{BB962C8B-B14F-4D97-AF65-F5344CB8AC3E}">
        <p14:creationId xmlns:p14="http://schemas.microsoft.com/office/powerpoint/2010/main" val="31735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us" sz="1200" b="0" i="1" u="none" kern="1200" baseline="0">
                <a:solidFill>
                  <a:schemeClr val="tx1"/>
                </a:solidFill>
                <a:effectLst/>
                <a:latin typeface="+mn-lt"/>
                <a:ea typeface="+mn-ea"/>
                <a:cs typeface="+mn-cs"/>
              </a:rPr>
              <a:t>NOTA PARA EL INSTRUCTOR: Revele las preguntas para propiciar el debate o use la lista de verificación de liderazgo en el escenario para repasar las habilidades.</a:t>
            </a:r>
            <a:r>
              <a:rPr lang="es-us" sz="1200" b="0" i="0" u="none" kern="1200" baseline="0">
                <a:solidFill>
                  <a:schemeClr val="tx1"/>
                </a:solidFill>
                <a:effectLst/>
                <a:latin typeface="+mn-lt"/>
                <a:ea typeface="+mn-ea"/>
                <a:cs typeface="+mn-cs"/>
              </a:rPr>
              <a:t> </a:t>
            </a:r>
            <a:r>
              <a:rPr lang="es-us" sz="1200" b="0" i="1" u="none" kern="1200" baseline="0">
                <a:solidFill>
                  <a:schemeClr val="tx1"/>
                </a:solidFill>
                <a:effectLst/>
                <a:latin typeface="+mn-lt"/>
                <a:ea typeface="+mn-ea"/>
                <a:cs typeface="+mn-cs"/>
              </a:rPr>
              <a:t>Trate de no tardarse mucho en el resultado A para tener tiempo para ambos resultados.</a:t>
            </a:r>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a:t>
            </a:r>
          </a:p>
          <a:p>
            <a:endParaRPr lang="es-us" sz="1200" kern="1200" dirty="0">
              <a:solidFill>
                <a:schemeClr val="tx1"/>
              </a:solidFill>
              <a:effectLst/>
              <a:latin typeface="+mn-lt"/>
              <a:ea typeface="+mn-ea"/>
              <a:cs typeface="+mn-cs"/>
            </a:endParaRPr>
          </a:p>
          <a:p>
            <a:pPr algn="l" rtl="0"/>
            <a:r>
              <a:rPr lang="es-us" sz="1200" b="0" i="0" u="none" kern="1200" baseline="0">
                <a:solidFill>
                  <a:schemeClr val="tx1"/>
                </a:solidFill>
                <a:effectLst/>
                <a:latin typeface="+mn-lt"/>
                <a:ea typeface="+mn-ea"/>
                <a:cs typeface="+mn-cs"/>
              </a:rPr>
              <a:t>En el resultado A, Frank no usó ninguna habilidad de liderazgo en seguridad y perdió oportunidades de utilizar las habilidades de liderazgo y promover un lugar de trabajo seguro. </a:t>
            </a:r>
          </a:p>
          <a:p>
            <a:endParaRPr lang="es-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s-us" sz="1200" b="1" i="0" u="none" kern="1200" baseline="0">
                <a:solidFill>
                  <a:schemeClr val="tx1"/>
                </a:solidFill>
                <a:effectLst/>
                <a:latin typeface="+mn-lt"/>
                <a:ea typeface="+mn-ea"/>
                <a:cs typeface="+mn-cs"/>
              </a:rPr>
              <a:t>PREGUNTE A LA CLASE: ¿Qué habilidades de liderazgo podría haber usado en este escenario? </a:t>
            </a:r>
            <a:r>
              <a:rPr lang="es-us" sz="1200" b="0" i="1" u="none" kern="1200" baseline="0">
                <a:solidFill>
                  <a:schemeClr val="tx1"/>
                </a:solidFill>
                <a:effectLst/>
                <a:latin typeface="+mn-lt"/>
                <a:ea typeface="+mn-ea"/>
                <a:cs typeface="+mn-cs"/>
              </a:rPr>
              <a:t>[Debate breve].</a:t>
            </a:r>
            <a:endParaRPr lang="es-us" b="1" dirty="0"/>
          </a:p>
        </p:txBody>
      </p:sp>
      <p:sp>
        <p:nvSpPr>
          <p:cNvPr id="4" name="Slide Number Placeholder 3"/>
          <p:cNvSpPr>
            <a:spLocks noGrp="1"/>
          </p:cNvSpPr>
          <p:nvPr>
            <p:ph type="sldNum" sz="quarter" idx="10"/>
          </p:nvPr>
        </p:nvSpPr>
        <p:spPr/>
        <p:txBody>
          <a:bodyPr/>
          <a:lstStyle/>
          <a:p>
            <a:pPr algn="l" rtl="0"/>
            <a:fld id="{0513728D-F3BB-2641-8A0E-19AC18A3052C}" type="slidenum">
              <a:rPr/>
              <a:pPr/>
              <a:t>9</a:t>
            </a:fld>
            <a:endParaRPr lang="es-us" dirty="0"/>
          </a:p>
        </p:txBody>
      </p:sp>
    </p:spTree>
    <p:extLst>
      <p:ext uri="{BB962C8B-B14F-4D97-AF65-F5344CB8AC3E}">
        <p14:creationId xmlns:p14="http://schemas.microsoft.com/office/powerpoint/2010/main" val="3050817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727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450304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119E738-CB36-2B49-A2D2-6A03D3D49B65}" type="datetime1">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60179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46785-5D6D-974A-ADF8-9F1100766E9A}" type="datetime1">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163238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75229-F735-BA41-A171-7CEC01051FD5}" type="datetime1">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58433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r>
              <a:rPr lang="en-US" dirty="0"/>
              <a:t>Click to edit Master title style</a:t>
            </a:r>
          </a:p>
        </p:txBody>
      </p:sp>
      <p:sp>
        <p:nvSpPr>
          <p:cNvPr id="7" name="Media Placeholder 6"/>
          <p:cNvSpPr>
            <a:spLocks noGrp="1"/>
          </p:cNvSpPr>
          <p:nvPr>
            <p:ph type="media" sz="quarter" idx="10"/>
          </p:nvPr>
        </p:nvSpPr>
        <p:spPr>
          <a:xfrm>
            <a:off x="457200" y="2560638"/>
            <a:ext cx="8229600" cy="3865562"/>
          </a:xfrm>
        </p:spPr>
        <p:txBody>
          <a:bodyPr/>
          <a:lstStyle/>
          <a:p>
            <a:endParaRPr lang="en-US" dirty="0"/>
          </a:p>
        </p:txBody>
      </p:sp>
    </p:spTree>
    <p:extLst>
      <p:ext uri="{BB962C8B-B14F-4D97-AF65-F5344CB8AC3E}">
        <p14:creationId xmlns:p14="http://schemas.microsoft.com/office/powerpoint/2010/main" val="26885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1079" y="209021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3470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98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7543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76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63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660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37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5302"/>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660952"/>
            <a:ext cx="8229600" cy="34652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49BE27-3720-F544-BAB3-E5D288B009DA}" type="datetime1">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12443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647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6561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88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096E3B-7818-4977-8EC1-A49F0941F6BD}" type="datetimeFigureOut">
              <a:rPr lang="en-US" smtClean="0">
                <a:solidFill>
                  <a:prstClr val="black">
                    <a:tint val="75000"/>
                  </a:prstClr>
                </a:solidFill>
              </a:rPr>
              <a:pPr/>
              <a:t>7/17/2024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8669AC-456E-4682-AD15-85492E4893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6266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AD387-C4AE-6241-91DB-AAEBEAD94E49}" type="datetime1">
              <a:rPr lang="en-US" smtClean="0"/>
              <a:pPr/>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30833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08038"/>
            <a:ext cx="8229600" cy="1143000"/>
          </a:xfrm>
        </p:spPr>
        <p:txBody>
          <a:bodyPr/>
          <a:lstStyle/>
          <a:p>
            <a:r>
              <a:rPr lang="en-US" dirty="0"/>
              <a:t>Click to edit Master title style</a:t>
            </a:r>
          </a:p>
        </p:txBody>
      </p:sp>
      <p:sp>
        <p:nvSpPr>
          <p:cNvPr id="3" name="Content Placeholder 2"/>
          <p:cNvSpPr>
            <a:spLocks noGrp="1"/>
          </p:cNvSpPr>
          <p:nvPr>
            <p:ph sz="half" idx="1"/>
          </p:nvPr>
        </p:nvSpPr>
        <p:spPr>
          <a:xfrm>
            <a:off x="457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60952"/>
            <a:ext cx="4038600" cy="34652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DC1FE-3251-EA40-B078-F2112D051FAB}" type="datetime1">
              <a:rPr lang="en-US" smtClean="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405724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77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78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386667"/>
            <a:ext cx="4040188"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578777"/>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3386667"/>
            <a:ext cx="4041775" cy="27394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D53534-46AC-F840-9B1F-CDD92C38159F}" type="datetime1">
              <a:rPr lang="en-US" smtClean="0"/>
              <a:pPr/>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22229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74"/>
            <a:ext cx="82296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F22165A-F091-574B-A6F3-58B417646AC2}" type="datetime1">
              <a:rPr lang="en-US" smtClean="0"/>
              <a:pPr/>
              <a:t>7/17/2024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268678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690FA-55A4-D640-9630-AE11C91D9EB6}" type="datetime1">
              <a:rPr lang="en-US" smtClean="0"/>
              <a:pPr/>
              <a:t>7/17/2024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52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7F0602-7C77-DB42-9988-2CEB0A56E469}" type="datetime1">
              <a:rPr lang="en-US" smtClean="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200741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E60043-35AA-0F48-9A91-4FB14ADCA9A5}" type="datetime1">
              <a:rPr lang="en-US" smtClean="0"/>
              <a:pPr/>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5B92D2-2184-BF42-9957-BC80F548E9DD}" type="slidenum">
              <a:rPr lang="en-US" smtClean="0"/>
              <a:pPr/>
              <a:t>‹#›</a:t>
            </a:fld>
            <a:endParaRPr lang="en-US" dirty="0"/>
          </a:p>
        </p:txBody>
      </p:sp>
    </p:spTree>
    <p:extLst>
      <p:ext uri="{BB962C8B-B14F-4D97-AF65-F5344CB8AC3E}">
        <p14:creationId xmlns:p14="http://schemas.microsoft.com/office/powerpoint/2010/main" val="379269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gi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9D9F6-D22F-E940-BCE6-6963A526C78E}" type="datetime1">
              <a:rPr lang="en-US" smtClean="0"/>
              <a:pPr/>
              <a:t>7/17/2024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B92D2-2184-BF42-9957-BC80F548E9DD}" type="slidenum">
              <a:rPr lang="en-US" smtClean="0"/>
              <a:pPr/>
              <a:t>‹#›</a:t>
            </a:fld>
            <a:endParaRPr lang="en-US" dirty="0"/>
          </a:p>
        </p:txBody>
      </p:sp>
      <p:pic>
        <p:nvPicPr>
          <p:cNvPr id="7" name="Picture 6" descr="CPWR_Content_Blan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8599714" y="1405543"/>
            <a:ext cx="459619" cy="307777"/>
          </a:xfrm>
          <a:prstGeom prst="rect">
            <a:avLst/>
          </a:prstGeom>
          <a:noFill/>
        </p:spPr>
        <p:txBody>
          <a:bodyPr wrap="square" rtlCol="0">
            <a:spAutoFit/>
          </a:bodyPr>
          <a:lstStyle/>
          <a:p>
            <a:fld id="{C7EA3264-3B54-3043-A594-668FF13608F8}" type="slidenum">
              <a:rPr lang="en-US" sz="1400" b="1" smtClean="0">
                <a:latin typeface="+mn-lt"/>
                <a:cs typeface="Arial"/>
              </a:rPr>
              <a:pPr/>
              <a:t>‹#›</a:t>
            </a:fld>
            <a:endParaRPr lang="en-US" sz="1400" b="1" dirty="0">
              <a:latin typeface="+mn-lt"/>
              <a:cs typeface="Arial"/>
            </a:endParaRPr>
          </a:p>
        </p:txBody>
      </p:sp>
      <p:pic>
        <p:nvPicPr>
          <p:cNvPr id="11" name="Picture 10"/>
          <p:cNvPicPr>
            <a:picLocks noChangeAspect="1"/>
          </p:cNvPicPr>
          <p:nvPr userDrawn="1"/>
        </p:nvPicPr>
        <p:blipFill rotWithShape="1">
          <a:blip r:embed="rId15">
            <a:extLst>
              <a:ext uri="{28A0092B-C50C-407E-A947-70E740481C1C}">
                <a14:useLocalDpi xmlns:a14="http://schemas.microsoft.com/office/drawing/2010/main" val="0"/>
              </a:ext>
            </a:extLst>
          </a:blip>
          <a:srcRect t="816" b="80244"/>
          <a:stretch/>
        </p:blipFill>
        <p:spPr>
          <a:xfrm>
            <a:off x="0" y="40801"/>
            <a:ext cx="9144000" cy="1326642"/>
          </a:xfrm>
          <a:prstGeom prst="rect">
            <a:avLst/>
          </a:prstGeom>
        </p:spPr>
      </p:pic>
    </p:spTree>
    <p:extLst>
      <p:ext uri="{BB962C8B-B14F-4D97-AF65-F5344CB8AC3E}">
        <p14:creationId xmlns:p14="http://schemas.microsoft.com/office/powerpoint/2010/main" val="3609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6096E3B-7818-4977-8EC1-A49F0941F6BD}" type="datetimeFigureOut">
              <a:rPr lang="en-US" smtClean="0">
                <a:solidFill>
                  <a:prstClr val="black">
                    <a:tint val="75000"/>
                  </a:prstClr>
                </a:solidFill>
              </a:rPr>
              <a:pPr defTabSz="914400"/>
              <a:t>7/17/2024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98669AC-456E-4682-AD15-85492E48930E}" type="slidenum">
              <a:rPr lang="en-US" smtClean="0">
                <a:solidFill>
                  <a:prstClr val="black">
                    <a:tint val="75000"/>
                  </a:prstClr>
                </a:solidFill>
              </a:rPr>
              <a:pPr defTabSz="914400"/>
              <a:t>‹#›</a:t>
            </a:fld>
            <a:endParaRPr lang="en-US" dirty="0">
              <a:solidFill>
                <a:prstClr val="black">
                  <a:tint val="75000"/>
                </a:prstClr>
              </a:solidFill>
            </a:endParaRPr>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620825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rokcJffro7U?feature=oembed" TargetMode="External"/><Relationship Id="rId5" Type="http://schemas.openxmlformats.org/officeDocument/2006/relationships/image" Target="../media/image14.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26.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3fB2Yr0ecfE?si=mqypYFOWsa1W_8AO" TargetMode="External"/><Relationship Id="rId5" Type="http://schemas.openxmlformats.org/officeDocument/2006/relationships/image" Target="../media/image16.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IJq2q5ZDaww?si=KcrauD9FUCOe13Gx" TargetMode="External"/><Relationship Id="rId5" Type="http://schemas.openxmlformats.org/officeDocument/2006/relationships/image" Target="../media/image16.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tU0FqcaVscQ?si=EUGrqyB1TFdep2NL" TargetMode="External"/><Relationship Id="rId5" Type="http://schemas.openxmlformats.org/officeDocument/2006/relationships/image" Target="../media/image16.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hyperlink" Target="http://www.cpwr.com/research/training-and-awareness-programs-from-research-foundations-for-safety-leadershi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hyperlink" Target="http://www.cpwr.com/research/training-and-awareness-programs-from-research-foundations-for-safety-leadershi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nFXtRYP0wYQ?feature=oembed" TargetMode="External"/><Relationship Id="rId5" Type="http://schemas.openxmlformats.org/officeDocument/2006/relationships/image" Target="../media/image11.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ZEGNBROapV8?feature=oembed" TargetMode="External"/><Relationship Id="rId5" Type="http://schemas.openxmlformats.org/officeDocument/2006/relationships/image" Target="../media/image13.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rotWithShape="1">
          <a:blip r:embed="rId3"/>
          <a:srcRect l="5982" t="2624" r="6177" b="667"/>
          <a:stretch/>
        </p:blipFill>
        <p:spPr>
          <a:xfrm>
            <a:off x="2726092" y="3300746"/>
            <a:ext cx="1764792" cy="2011680"/>
          </a:xfrm>
          <a:prstGeom prst="rect">
            <a:avLst/>
          </a:prstGeom>
        </p:spPr>
      </p:pic>
      <p:pic>
        <p:nvPicPr>
          <p:cNvPr id="14" name="Picture 13"/>
          <p:cNvPicPr>
            <a:picLocks noChangeAspect="1"/>
          </p:cNvPicPr>
          <p:nvPr/>
        </p:nvPicPr>
        <p:blipFill rotWithShape="1">
          <a:blip r:embed="rId4"/>
          <a:srcRect t="3542" r="2285"/>
          <a:stretch/>
        </p:blipFill>
        <p:spPr>
          <a:xfrm>
            <a:off x="785830" y="3300746"/>
            <a:ext cx="1764792" cy="2012809"/>
          </a:xfrm>
          <a:prstGeom prst="rect">
            <a:avLst/>
          </a:prstGeom>
        </p:spPr>
      </p:pic>
      <p:pic>
        <p:nvPicPr>
          <p:cNvPr id="15" name="Picture 14"/>
          <p:cNvPicPr>
            <a:picLocks noChangeAspect="1"/>
          </p:cNvPicPr>
          <p:nvPr/>
        </p:nvPicPr>
        <p:blipFill rotWithShape="1">
          <a:blip r:embed="rId5"/>
          <a:srcRect l="1" t="2811" r="1587"/>
          <a:stretch/>
        </p:blipFill>
        <p:spPr>
          <a:xfrm>
            <a:off x="6606616" y="3296880"/>
            <a:ext cx="1764792" cy="2015546"/>
          </a:xfrm>
          <a:prstGeom prst="rect">
            <a:avLst/>
          </a:prstGeom>
        </p:spPr>
      </p:pic>
      <p:pic>
        <p:nvPicPr>
          <p:cNvPr id="2" name="Picture 1">
            <a:hlinkClick r:id="" action="ppaction://noaction"/>
            <a:extLst>
              <a:ext uri="{FF2B5EF4-FFF2-40B4-BE49-F238E27FC236}">
                <a16:creationId xmlns:a16="http://schemas.microsoft.com/office/drawing/2014/main" id="{B5F46FAC-7EC7-48DA-D7D2-1327DF6DA321}"/>
              </a:ext>
            </a:extLst>
          </p:cNvPr>
          <p:cNvPicPr>
            <a:picLocks noChangeAspect="1"/>
          </p:cNvPicPr>
          <p:nvPr/>
        </p:nvPicPr>
        <p:blipFill rotWithShape="1">
          <a:blip r:embed="rId6"/>
          <a:srcRect b="1733"/>
          <a:stretch/>
        </p:blipFill>
        <p:spPr>
          <a:xfrm>
            <a:off x="4666354" y="3301874"/>
            <a:ext cx="1764792" cy="2011681"/>
          </a:xfrm>
          <a:prstGeom prst="rect">
            <a:avLst/>
          </a:prstGeom>
        </p:spPr>
      </p:pic>
    </p:spTree>
    <p:extLst>
      <p:ext uri="{BB962C8B-B14F-4D97-AF65-F5344CB8AC3E}">
        <p14:creationId xmlns:p14="http://schemas.microsoft.com/office/powerpoint/2010/main" val="146980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085" y="1430318"/>
            <a:ext cx="1375594" cy="270070"/>
            <a:chOff x="131827" y="1945885"/>
            <a:chExt cx="1375594" cy="270070"/>
          </a:xfrm>
        </p:grpSpPr>
        <p:grpSp>
          <p:nvGrpSpPr>
            <p:cNvPr id="8" name="Group 8"/>
            <p:cNvGrpSpPr/>
            <p:nvPr/>
          </p:nvGrpSpPr>
          <p:grpSpPr>
            <a:xfrm>
              <a:off x="131827" y="1945885"/>
              <a:ext cx="275595" cy="260545"/>
              <a:chOff x="1227110" y="1752600"/>
              <a:chExt cx="1473834" cy="1319744"/>
            </a:xfrm>
          </p:grpSpPr>
          <p:sp>
            <p:nvSpPr>
              <p:cNvPr id="10" name="Rounded Rectangle 9"/>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6" name="Picture 15"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pic>
        <p:nvPicPr>
          <p:cNvPr id="2" name="Online Media 1" title="ubre el Agujero Resultado B">
            <a:hlinkClick r:id="" action="ppaction://media"/>
            <a:extLst>
              <a:ext uri="{FF2B5EF4-FFF2-40B4-BE49-F238E27FC236}">
                <a16:creationId xmlns:a16="http://schemas.microsoft.com/office/drawing/2014/main" id="{9FA14C9B-6757-7ED1-B297-EA8773B605F1}"/>
              </a:ext>
            </a:extLst>
          </p:cNvPr>
          <p:cNvPicPr>
            <a:picLocks noRot="1" noChangeAspect="1"/>
          </p:cNvPicPr>
          <p:nvPr>
            <a:videoFile r:link="rId1"/>
          </p:nvPr>
        </p:nvPicPr>
        <p:blipFill>
          <a:blip r:embed="rId5"/>
          <a:stretch>
            <a:fillRect/>
          </a:stretch>
        </p:blipFill>
        <p:spPr>
          <a:xfrm>
            <a:off x="914400" y="2043171"/>
            <a:ext cx="7315200" cy="4132580"/>
          </a:xfrm>
          <a:prstGeom prst="rect">
            <a:avLst/>
          </a:prstGeom>
        </p:spPr>
      </p:pic>
    </p:spTree>
    <p:extLst>
      <p:ext uri="{BB962C8B-B14F-4D97-AF65-F5344CB8AC3E}">
        <p14:creationId xmlns:p14="http://schemas.microsoft.com/office/powerpoint/2010/main" val="1052075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p:cNvPr>
          <p:cNvPicPr>
            <a:picLocks noChangeAspect="1"/>
          </p:cNvPicPr>
          <p:nvPr/>
        </p:nvPicPr>
        <p:blipFill>
          <a:blip r:embed="rId4"/>
          <a:stretch>
            <a:fillRect/>
          </a:stretch>
        </p:blipFill>
        <p:spPr>
          <a:xfrm>
            <a:off x="8403210" y="5890179"/>
            <a:ext cx="599588" cy="705398"/>
          </a:xfrm>
          <a:prstGeom prst="rect">
            <a:avLst/>
          </a:prstGeom>
        </p:spPr>
      </p:pic>
      <p:sp>
        <p:nvSpPr>
          <p:cNvPr id="16" name="Rectangle 15"/>
          <p:cNvSpPr/>
          <p:nvPr/>
        </p:nvSpPr>
        <p:spPr>
          <a:xfrm>
            <a:off x="5404806" y="5713715"/>
            <a:ext cx="2882943" cy="707886"/>
          </a:xfrm>
          <a:prstGeom prst="rect">
            <a:avLst/>
          </a:prstGeom>
        </p:spPr>
        <p:txBody>
          <a:bodyPr wrap="square">
            <a:spAutoFit/>
          </a:bodyPr>
          <a:lstStyle/>
          <a:p>
            <a:pPr lvl="0" algn="r" rtl="0">
              <a:spcAft>
                <a:spcPts val="600"/>
              </a:spcAft>
            </a:pPr>
            <a:r>
              <a:rPr lang="es-us" sz="2000" b="0" i="0" u="none" baseline="0" dirty="0"/>
              <a:t>Haga clic en este ícono para continuar con el siguiente escenario</a:t>
            </a:r>
            <a:endParaRPr lang="es-us" sz="2000" dirty="0"/>
          </a:p>
        </p:txBody>
      </p:sp>
      <p:grpSp>
        <p:nvGrpSpPr>
          <p:cNvPr id="20" name="Group 19"/>
          <p:cNvGrpSpPr/>
          <p:nvPr/>
        </p:nvGrpSpPr>
        <p:grpSpPr>
          <a:xfrm>
            <a:off x="31085" y="1430318"/>
            <a:ext cx="1375594" cy="270070"/>
            <a:chOff x="131827" y="1945885"/>
            <a:chExt cx="1375594" cy="270070"/>
          </a:xfrm>
        </p:grpSpPr>
        <p:grpSp>
          <p:nvGrpSpPr>
            <p:cNvPr id="21" name="Group 8"/>
            <p:cNvGrpSpPr/>
            <p:nvPr/>
          </p:nvGrpSpPr>
          <p:grpSpPr>
            <a:xfrm>
              <a:off x="131827" y="1945885"/>
              <a:ext cx="275595" cy="260545"/>
              <a:chOff x="1227110" y="1752600"/>
              <a:chExt cx="1473834" cy="1319744"/>
            </a:xfrm>
          </p:grpSpPr>
          <p:sp>
            <p:nvSpPr>
              <p:cNvPr id="23" name="Rounded Rectangle 2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4" name="Picture 23" descr="bigstock-Video-Camera-Icon-67601779.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2" name="Rounded Rectangle 21"/>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sp>
        <p:nvSpPr>
          <p:cNvPr id="12" name="Rectangle 11"/>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¿Cuáles de las habilidades de liderazgo mostró Frank en este final?</a:t>
            </a:r>
          </a:p>
          <a:p>
            <a:pPr marL="457200" lvl="0" indent="-457200" algn="l" rtl="0">
              <a:spcAft>
                <a:spcPts val="600"/>
              </a:spcAft>
              <a:buFont typeface="+mj-lt"/>
              <a:buAutoNum type="arabicPeriod"/>
            </a:pPr>
            <a:r>
              <a:rPr lang="es-us" sz="2500" b="0" i="0" u="none" baseline="0" dirty="0"/>
              <a:t>¿Cómo creen que Tia le responderá a Frank en el futuro cuando él le pida que haga algo?</a:t>
            </a:r>
          </a:p>
        </p:txBody>
      </p:sp>
      <p:grpSp>
        <p:nvGrpSpPr>
          <p:cNvPr id="13" name="Group 12"/>
          <p:cNvGrpSpPr/>
          <p:nvPr/>
        </p:nvGrpSpPr>
        <p:grpSpPr>
          <a:xfrm>
            <a:off x="756707" y="1800225"/>
            <a:ext cx="7558618" cy="908987"/>
            <a:chOff x="1041189" y="2114418"/>
            <a:chExt cx="7558618" cy="908987"/>
          </a:xfrm>
        </p:grpSpPr>
        <p:sp>
          <p:nvSpPr>
            <p:cNvPr id="14" name="Rounded Rectangle 1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5" name="Picture 2"/>
            <p:cNvPicPr>
              <a:picLocks noChangeAspect="1" noChangeArrowheads="1"/>
            </p:cNvPicPr>
            <p:nvPr/>
          </p:nvPicPr>
          <p:blipFill rotWithShape="1">
            <a:blip r:embed="rId6"/>
            <a:srcRect l="11940" t="14661" r="9863"/>
            <a:stretch/>
          </p:blipFill>
          <p:spPr bwMode="auto">
            <a:xfrm>
              <a:off x="7745291" y="2114418"/>
              <a:ext cx="854516" cy="728555"/>
            </a:xfrm>
            <a:prstGeom prst="rect">
              <a:avLst/>
            </a:prstGeom>
            <a:noFill/>
            <a:ln w="9525">
              <a:noFill/>
              <a:miter lim="800000"/>
              <a:headEnd/>
              <a:tailEnd/>
            </a:ln>
          </p:spPr>
        </p:pic>
      </p:grpSp>
    </p:spTree>
    <p:extLst>
      <p:ext uri="{BB962C8B-B14F-4D97-AF65-F5344CB8AC3E}">
        <p14:creationId xmlns:p14="http://schemas.microsoft.com/office/powerpoint/2010/main" val="17128419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34344" y="1420357"/>
            <a:ext cx="1366069" cy="269954"/>
            <a:chOff x="141352" y="1459269"/>
            <a:chExt cx="1366069" cy="269954"/>
          </a:xfrm>
        </p:grpSpPr>
        <p:sp>
          <p:nvSpPr>
            <p:cNvPr id="46" name="Rounded Rectangle 4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47" name="Group 49"/>
            <p:cNvGrpSpPr/>
            <p:nvPr/>
          </p:nvGrpSpPr>
          <p:grpSpPr>
            <a:xfrm>
              <a:off x="224715" y="1516377"/>
              <a:ext cx="101031" cy="146644"/>
              <a:chOff x="1524000" y="2971799"/>
              <a:chExt cx="838200" cy="1066800"/>
            </a:xfrm>
          </p:grpSpPr>
          <p:sp>
            <p:nvSpPr>
              <p:cNvPr id="49" name="Rectangle 4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0" name="Straight Connector 4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Rounded Rectangle 47"/>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sp>
        <p:nvSpPr>
          <p:cNvPr id="16" name="Rectangle 15"/>
          <p:cNvSpPr/>
          <p:nvPr/>
        </p:nvSpPr>
        <p:spPr>
          <a:xfrm>
            <a:off x="709851" y="2671044"/>
            <a:ext cx="7900749" cy="1708160"/>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dirty="0"/>
              <a:t>Hay un gran agujero en el piso de madera contrachapada que genera un riesgo de caída.</a:t>
            </a:r>
          </a:p>
          <a:p>
            <a:pPr marL="342900" indent="-342900" algn="l" rtl="0">
              <a:spcAft>
                <a:spcPts val="600"/>
              </a:spcAft>
              <a:buFont typeface="Arial" charset="0"/>
              <a:buChar char="•"/>
            </a:pPr>
            <a:r>
              <a:rPr lang="es-us" sz="2500" b="0" i="0" u="none" baseline="0" dirty="0"/>
              <a:t>Stan, superintendente de AMB, le pide a Frank, capataz de AMB, que se encargue de ello.</a:t>
            </a:r>
          </a:p>
        </p:txBody>
      </p:sp>
      <p:sp>
        <p:nvSpPr>
          <p:cNvPr id="18"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spTree>
    <p:extLst>
      <p:ext uri="{BB962C8B-B14F-4D97-AF65-F5344CB8AC3E}">
        <p14:creationId xmlns:p14="http://schemas.microsoft.com/office/powerpoint/2010/main" val="344545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4344" y="1425341"/>
            <a:ext cx="248706" cy="253980"/>
            <a:chOff x="141352" y="1464253"/>
            <a:chExt cx="248706" cy="253980"/>
          </a:xfrm>
        </p:grpSpPr>
        <p:sp>
          <p:nvSpPr>
            <p:cNvPr id="30" name="Rounded Rectangle 2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1" name="Group 49"/>
            <p:cNvGrpSpPr/>
            <p:nvPr/>
          </p:nvGrpSpPr>
          <p:grpSpPr>
            <a:xfrm>
              <a:off x="224715" y="1516377"/>
              <a:ext cx="101031" cy="146644"/>
              <a:chOff x="1524000" y="2971799"/>
              <a:chExt cx="838200" cy="1066800"/>
            </a:xfrm>
          </p:grpSpPr>
          <p:sp>
            <p:nvSpPr>
              <p:cNvPr id="33" name="Rectangle 3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4" name="Straight Connector 3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1" name="Group 20"/>
          <p:cNvGrpSpPr/>
          <p:nvPr/>
        </p:nvGrpSpPr>
        <p:grpSpPr>
          <a:xfrm>
            <a:off x="34344" y="1425341"/>
            <a:ext cx="248706" cy="253980"/>
            <a:chOff x="141352" y="1464253"/>
            <a:chExt cx="248706" cy="253980"/>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3"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7" name="Straight Connector 26"/>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3" name="Rectangle 42"/>
          <p:cNvSpPr/>
          <p:nvPr/>
        </p:nvSpPr>
        <p:spPr>
          <a:xfrm>
            <a:off x="914400" y="3200400"/>
            <a:ext cx="7555965" cy="2169825"/>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dirty="0"/>
              <a:t>¿Qué hicieron en el pasado cuando notaron un riesgo de seguridad que no se estaba abordando?</a:t>
            </a:r>
          </a:p>
          <a:p>
            <a:pPr marL="457200" indent="-457200" algn="l" rtl="0">
              <a:spcAft>
                <a:spcPts val="1200"/>
              </a:spcAft>
              <a:buFont typeface="+mj-lt"/>
              <a:buAutoNum type="arabicPeriod"/>
            </a:pPr>
            <a:r>
              <a:rPr lang="es-us" sz="2500" b="0" i="0" u="none" baseline="0" dirty="0"/>
              <a:t>Tengan en cuenta las habilidades de liderazgo. ¿Cómo Frank debería buscar a alguien para tapar el agujero? </a:t>
            </a:r>
          </a:p>
        </p:txBody>
      </p:sp>
      <p:grpSp>
        <p:nvGrpSpPr>
          <p:cNvPr id="44" name="Group 43"/>
          <p:cNvGrpSpPr/>
          <p:nvPr/>
        </p:nvGrpSpPr>
        <p:grpSpPr>
          <a:xfrm>
            <a:off x="756707" y="1800225"/>
            <a:ext cx="7587192" cy="908987"/>
            <a:chOff x="1041189" y="2114418"/>
            <a:chExt cx="7587192" cy="908987"/>
          </a:xfrm>
        </p:grpSpPr>
        <p:sp>
          <p:nvSpPr>
            <p:cNvPr id="45" name="Rounded Rectangle 44"/>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46" name="Picture 2"/>
            <p:cNvPicPr>
              <a:picLocks noChangeAspect="1" noChangeArrowheads="1"/>
            </p:cNvPicPr>
            <p:nvPr/>
          </p:nvPicPr>
          <p:blipFill rotWithShape="1">
            <a:blip r:embed="rId3"/>
            <a:srcRect l="11940" t="14662" r="7248" b="-1"/>
            <a:stretch/>
          </p:blipFill>
          <p:spPr bwMode="auto">
            <a:xfrm>
              <a:off x="7745290" y="2114418"/>
              <a:ext cx="883091" cy="728555"/>
            </a:xfrm>
            <a:prstGeom prst="rect">
              <a:avLst/>
            </a:prstGeom>
            <a:noFill/>
            <a:ln w="9525">
              <a:noFill/>
              <a:miter lim="800000"/>
              <a:headEnd/>
              <a:tailEnd/>
            </a:ln>
          </p:spPr>
        </p:pic>
      </p:grpSp>
      <p:sp>
        <p:nvSpPr>
          <p:cNvPr id="49" name="Rounded Rectangle 48"/>
          <p:cNvSpPr/>
          <p:nvPr/>
        </p:nvSpPr>
        <p:spPr>
          <a:xfrm>
            <a:off x="394573" y="1420357"/>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spTree>
    <p:extLst>
      <p:ext uri="{BB962C8B-B14F-4D97-AF65-F5344CB8AC3E}">
        <p14:creationId xmlns:p14="http://schemas.microsoft.com/office/powerpoint/2010/main" val="2954873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344" y="1425341"/>
            <a:ext cx="248706" cy="253980"/>
            <a:chOff x="141352" y="1464253"/>
            <a:chExt cx="248706" cy="253980"/>
          </a:xfrm>
        </p:grpSpPr>
        <p:sp>
          <p:nvSpPr>
            <p:cNvPr id="7" name="Rounded Rectangle 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8" name="Group 49"/>
            <p:cNvGrpSpPr/>
            <p:nvPr/>
          </p:nvGrpSpPr>
          <p:grpSpPr>
            <a:xfrm>
              <a:off x="224715" y="1516377"/>
              <a:ext cx="101031" cy="146644"/>
              <a:chOff x="1524000" y="2971799"/>
              <a:chExt cx="838200" cy="1066800"/>
            </a:xfrm>
          </p:grpSpPr>
          <p:sp>
            <p:nvSpPr>
              <p:cNvPr id="10" name="Rectangle 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11" name="Straight Connector 1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34344" y="1420357"/>
            <a:ext cx="1366069" cy="269954"/>
            <a:chOff x="141352" y="1459269"/>
            <a:chExt cx="1366069" cy="269954"/>
          </a:xfrm>
        </p:grpSpPr>
        <p:sp>
          <p:nvSpPr>
            <p:cNvPr id="25" name="Rounded Rectangle 24"/>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6" name="Group 49"/>
            <p:cNvGrpSpPr/>
            <p:nvPr/>
          </p:nvGrpSpPr>
          <p:grpSpPr>
            <a:xfrm>
              <a:off x="224715" y="1516377"/>
              <a:ext cx="101031" cy="146644"/>
              <a:chOff x="1524000" y="2971799"/>
              <a:chExt cx="838200" cy="1066800"/>
            </a:xfrm>
          </p:grpSpPr>
          <p:sp>
            <p:nvSpPr>
              <p:cNvPr id="28" name="Rectangle 2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ounded Rectangle 26"/>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¡Tápelo!</a:t>
              </a:r>
              <a:endParaRPr lang="es-us" sz="1400" b="1" dirty="0">
                <a:solidFill>
                  <a:schemeClr val="bg2">
                    <a:lumMod val="10000"/>
                  </a:schemeClr>
                </a:solidFill>
              </a:endParaRPr>
            </a:p>
          </p:txBody>
        </p:sp>
      </p:grpSp>
      <p:sp>
        <p:nvSpPr>
          <p:cNvPr id="35" name="Rectangle 34"/>
          <p:cNvSpPr/>
          <p:nvPr/>
        </p:nvSpPr>
        <p:spPr>
          <a:xfrm>
            <a:off x="438679" y="2551454"/>
            <a:ext cx="8248121" cy="3585597"/>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300" b="0" i="0" u="none" baseline="0" dirty="0"/>
              <a:t>Frank le dice a </a:t>
            </a:r>
            <a:r>
              <a:rPr lang="es-us" sz="2300" b="0" i="0" u="none" baseline="0" dirty="0" err="1"/>
              <a:t>Tia</a:t>
            </a:r>
            <a:r>
              <a:rPr lang="es-us" sz="2300" b="0" i="0" u="none" baseline="0" dirty="0"/>
              <a:t>, una aprendiz/principiante, que debe tapar el agujero.</a:t>
            </a:r>
          </a:p>
          <a:p>
            <a:pPr marL="342900" indent="-342900" algn="l" rtl="0">
              <a:spcAft>
                <a:spcPts val="600"/>
              </a:spcAft>
              <a:buFont typeface="Arial" charset="0"/>
              <a:buChar char="•"/>
            </a:pPr>
            <a:r>
              <a:rPr lang="es-us" sz="2300" b="0" i="0" u="none" baseline="0" dirty="0" err="1"/>
              <a:t>Tia</a:t>
            </a:r>
            <a:r>
              <a:rPr lang="es-us" sz="2300" b="0" i="0" u="none" baseline="0" dirty="0"/>
              <a:t> decide encargarse de ello en 15 minutos para poder terminar lo que está haciendo y no retrasar a otros trabajadores.</a:t>
            </a:r>
          </a:p>
          <a:p>
            <a:pPr marL="342900" indent="-342900" algn="l" rtl="0">
              <a:spcAft>
                <a:spcPts val="600"/>
              </a:spcAft>
              <a:buFont typeface="Arial" charset="0"/>
              <a:buChar char="•"/>
            </a:pPr>
            <a:r>
              <a:rPr lang="es-us" sz="2300" b="0" i="0" u="none" baseline="0" dirty="0"/>
              <a:t>Dos instaladores de paneles de yeso casi caen en el agujero.</a:t>
            </a:r>
          </a:p>
          <a:p>
            <a:pPr marL="342900" indent="-342900" algn="l" rtl="0">
              <a:spcAft>
                <a:spcPts val="600"/>
              </a:spcAft>
              <a:buFont typeface="Arial" charset="0"/>
              <a:buChar char="•"/>
            </a:pPr>
            <a:r>
              <a:rPr lang="es-us" sz="2300" b="0" i="0" u="none" baseline="0" dirty="0"/>
              <a:t>Frank le grita a </a:t>
            </a:r>
            <a:r>
              <a:rPr lang="es-us" sz="2300" b="0" i="0" u="none" baseline="0" dirty="0" err="1"/>
              <a:t>Tia</a:t>
            </a:r>
            <a:r>
              <a:rPr lang="es-us" sz="2300" b="0" i="0" u="none" baseline="0" dirty="0"/>
              <a:t> por no hacer inmediatamente lo que le había pedido.</a:t>
            </a:r>
          </a:p>
          <a:p>
            <a:pPr marL="342900" indent="-342900" algn="l" rtl="0">
              <a:spcAft>
                <a:spcPts val="600"/>
              </a:spcAft>
              <a:buFont typeface="Arial" charset="0"/>
              <a:buChar char="•"/>
            </a:pPr>
            <a:r>
              <a:rPr lang="es-us" sz="2300" b="0" i="0" u="none" baseline="0" dirty="0" err="1"/>
              <a:t>Tia</a:t>
            </a:r>
            <a:r>
              <a:rPr lang="es-us" sz="2300" b="0" i="0" u="none" baseline="0" dirty="0"/>
              <a:t> se siente humillada.  No se dio cuenta de que él quería que dejara todo para tapar el agujero.</a:t>
            </a:r>
          </a:p>
        </p:txBody>
      </p:sp>
      <p:sp>
        <p:nvSpPr>
          <p:cNvPr id="36" name="Rectangle 35"/>
          <p:cNvSpPr/>
          <p:nvPr/>
        </p:nvSpPr>
        <p:spPr>
          <a:xfrm>
            <a:off x="438679" y="1923473"/>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A: puntos clave</a:t>
            </a:r>
          </a:p>
        </p:txBody>
      </p:sp>
    </p:spTree>
    <p:extLst>
      <p:ext uri="{BB962C8B-B14F-4D97-AF65-F5344CB8AC3E}">
        <p14:creationId xmlns:p14="http://schemas.microsoft.com/office/powerpoint/2010/main" val="57524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4344" y="1425341"/>
            <a:ext cx="248706" cy="253980"/>
            <a:chOff x="141352" y="1464253"/>
            <a:chExt cx="248706" cy="253980"/>
          </a:xfrm>
        </p:grpSpPr>
        <p:sp>
          <p:nvSpPr>
            <p:cNvPr id="18" name="Rounded Rectangle 17"/>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9" name="Group 49"/>
            <p:cNvGrpSpPr/>
            <p:nvPr/>
          </p:nvGrpSpPr>
          <p:grpSpPr>
            <a:xfrm>
              <a:off x="224715" y="1516377"/>
              <a:ext cx="101031" cy="146644"/>
              <a:chOff x="1524000" y="2971799"/>
              <a:chExt cx="838200" cy="1066800"/>
            </a:xfrm>
          </p:grpSpPr>
          <p:sp>
            <p:nvSpPr>
              <p:cNvPr id="22" name="Rectangle 21"/>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3" name="Straight Connector 22"/>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4" name="Group 33"/>
          <p:cNvGrpSpPr/>
          <p:nvPr/>
        </p:nvGrpSpPr>
        <p:grpSpPr>
          <a:xfrm>
            <a:off x="34344" y="1420357"/>
            <a:ext cx="1366069" cy="269954"/>
            <a:chOff x="141352" y="1459269"/>
            <a:chExt cx="1366069" cy="269954"/>
          </a:xfrm>
        </p:grpSpPr>
        <p:sp>
          <p:nvSpPr>
            <p:cNvPr id="35" name="Rounded Rectangle 34"/>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6" name="Group 49"/>
            <p:cNvGrpSpPr/>
            <p:nvPr/>
          </p:nvGrpSpPr>
          <p:grpSpPr>
            <a:xfrm>
              <a:off x="224715" y="1516377"/>
              <a:ext cx="101031" cy="146644"/>
              <a:chOff x="1524000" y="2971799"/>
              <a:chExt cx="838200" cy="1066800"/>
            </a:xfrm>
          </p:grpSpPr>
          <p:sp>
            <p:nvSpPr>
              <p:cNvPr id="38" name="Rectangle 3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9" name="Straight Connector 3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ounded Rectangle 36"/>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¡Tápelo!</a:t>
              </a:r>
              <a:endParaRPr lang="es-us" sz="1400" b="1" dirty="0">
                <a:solidFill>
                  <a:schemeClr val="bg2">
                    <a:lumMod val="10000"/>
                  </a:schemeClr>
                </a:solidFill>
              </a:endParaRPr>
            </a:p>
          </p:txBody>
        </p:sp>
      </p:grpSp>
      <p:sp>
        <p:nvSpPr>
          <p:cNvPr id="33" name="Rectangle 32"/>
          <p:cNvSpPr/>
          <p:nvPr/>
        </p:nvSpPr>
        <p:spPr>
          <a:xfrm>
            <a:off x="438679" y="1934097"/>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sp>
        <p:nvSpPr>
          <p:cNvPr id="45" name="Rectangle 44"/>
          <p:cNvSpPr/>
          <p:nvPr/>
        </p:nvSpPr>
        <p:spPr>
          <a:xfrm>
            <a:off x="417433" y="2674384"/>
            <a:ext cx="8287889" cy="3939540"/>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a:t>Frank le dice a Tia, una aprendiz/principiante, que debe tapar el agujero de inmediato.</a:t>
            </a:r>
          </a:p>
          <a:p>
            <a:pPr marL="342900" indent="-342900" algn="l" rtl="0">
              <a:spcAft>
                <a:spcPts val="600"/>
              </a:spcAft>
              <a:buFont typeface="Arial" charset="0"/>
              <a:buChar char="•"/>
            </a:pPr>
            <a:r>
              <a:rPr lang="es-us" sz="2500" b="0" i="0" u="none" baseline="0"/>
              <a:t>Le da instrucciones detalladas sobre cómo quiere que lo haga, incluida la atadura.</a:t>
            </a:r>
          </a:p>
          <a:p>
            <a:pPr marL="342900" indent="-342900" algn="l" rtl="0">
              <a:spcAft>
                <a:spcPts val="600"/>
              </a:spcAft>
              <a:buFont typeface="Arial" charset="0"/>
              <a:buChar char="•"/>
            </a:pPr>
            <a:r>
              <a:rPr lang="es-us" sz="2500" b="0" i="0" u="none" baseline="0"/>
              <a:t>Frank le pide a Tia que repita sus instrucciones.</a:t>
            </a:r>
          </a:p>
          <a:p>
            <a:pPr marL="342900" indent="-342900" algn="l" rtl="0">
              <a:spcAft>
                <a:spcPts val="600"/>
              </a:spcAft>
              <a:buFont typeface="Arial" charset="0"/>
              <a:buChar char="•"/>
            </a:pPr>
            <a:r>
              <a:rPr lang="es-us" sz="2500" b="0" i="0" u="none" baseline="0"/>
              <a:t>Tia sigue sus instrucciones exactas. </a:t>
            </a:r>
          </a:p>
          <a:p>
            <a:pPr marL="342900" indent="-342900" algn="l" rtl="0">
              <a:spcAft>
                <a:spcPts val="600"/>
              </a:spcAft>
              <a:buFont typeface="Arial" charset="0"/>
              <a:buChar char="•"/>
            </a:pPr>
            <a:r>
              <a:rPr lang="es-us" sz="2500" b="0" i="0" u="none" baseline="0"/>
              <a:t>Frank agradece a Tia.</a:t>
            </a:r>
          </a:p>
          <a:p>
            <a:pPr marL="342900" indent="-342900" algn="l" rtl="0">
              <a:spcAft>
                <a:spcPts val="600"/>
              </a:spcAft>
              <a:buFont typeface="Arial" charset="0"/>
              <a:buChar char="•"/>
            </a:pPr>
            <a:r>
              <a:rPr lang="es-us" sz="2500" b="0" i="0" u="none" baseline="0"/>
              <a:t>Se evita que dos instaladores de paneles de yeso caigan en el agujero.</a:t>
            </a:r>
          </a:p>
        </p:txBody>
      </p:sp>
    </p:spTree>
    <p:extLst>
      <p:ext uri="{BB962C8B-B14F-4D97-AF65-F5344CB8AC3E}">
        <p14:creationId xmlns:p14="http://schemas.microsoft.com/office/powerpoint/2010/main" val="28519736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4344" y="1425341"/>
            <a:ext cx="248706" cy="253980"/>
            <a:chOff x="141352" y="1464253"/>
            <a:chExt cx="248706" cy="253980"/>
          </a:xfrm>
        </p:grpSpPr>
        <p:sp>
          <p:nvSpPr>
            <p:cNvPr id="7" name="Rounded Rectangle 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8" name="Group 49"/>
            <p:cNvGrpSpPr/>
            <p:nvPr/>
          </p:nvGrpSpPr>
          <p:grpSpPr>
            <a:xfrm>
              <a:off x="224715" y="1516377"/>
              <a:ext cx="101031" cy="146644"/>
              <a:chOff x="1524000" y="2971799"/>
              <a:chExt cx="838200" cy="1066800"/>
            </a:xfrm>
          </p:grpSpPr>
          <p:sp>
            <p:nvSpPr>
              <p:cNvPr id="10" name="Rectangle 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11" name="Straight Connector 1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p:cNvGrpSpPr/>
          <p:nvPr/>
        </p:nvGrpSpPr>
        <p:grpSpPr>
          <a:xfrm>
            <a:off x="34344" y="1420357"/>
            <a:ext cx="1366069" cy="269954"/>
            <a:chOff x="141352" y="1459269"/>
            <a:chExt cx="1366069" cy="269954"/>
          </a:xfrm>
        </p:grpSpPr>
        <p:sp>
          <p:nvSpPr>
            <p:cNvPr id="20" name="Rounded Rectangle 19"/>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1" name="Group 49"/>
            <p:cNvGrpSpPr/>
            <p:nvPr/>
          </p:nvGrpSpPr>
          <p:grpSpPr>
            <a:xfrm>
              <a:off x="224715" y="1516377"/>
              <a:ext cx="101031" cy="146644"/>
              <a:chOff x="1524000" y="2971799"/>
              <a:chExt cx="838200" cy="1066800"/>
            </a:xfrm>
          </p:grpSpPr>
          <p:sp>
            <p:nvSpPr>
              <p:cNvPr id="23" name="Rectangle 22"/>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4" name="Straight Connector 23"/>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ounded Rectangle 21"/>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¡Tápelo!</a:t>
              </a:r>
              <a:endParaRPr lang="es-us" sz="1400" b="1" dirty="0">
                <a:solidFill>
                  <a:schemeClr val="bg2">
                    <a:lumMod val="10000"/>
                  </a:schemeClr>
                </a:solidFill>
              </a:endParaRPr>
            </a:p>
          </p:txBody>
        </p:sp>
      </p:grpSp>
      <p:sp>
        <p:nvSpPr>
          <p:cNvPr id="30" name="Rectangle 29"/>
          <p:cNvSpPr/>
          <p:nvPr/>
        </p:nvSpPr>
        <p:spPr>
          <a:xfrm>
            <a:off x="438679" y="1934097"/>
            <a:ext cx="8266643" cy="630942"/>
          </a:xfrm>
          <a:prstGeom prst="rect">
            <a:avLst/>
          </a:prstGeom>
        </p:spPr>
        <p:txBody>
          <a:bodyPr wrap="square">
            <a:spAutoFit/>
          </a:bodyPr>
          <a:lstStyle/>
          <a:p>
            <a:pPr algn="ctr" rtl="0">
              <a:spcAft>
                <a:spcPts val="1200"/>
              </a:spcAft>
            </a:pPr>
            <a:r>
              <a:rPr lang="es-us" sz="3500" b="1" i="0" u="none" baseline="0" dirty="0">
                <a:solidFill>
                  <a:srgbClr val="FF0000"/>
                </a:solidFill>
              </a:rPr>
              <a:t>Resultado B: puntos clave</a:t>
            </a:r>
          </a:p>
        </p:txBody>
      </p:sp>
      <p:sp>
        <p:nvSpPr>
          <p:cNvPr id="31" name="Rectangle 30"/>
          <p:cNvSpPr/>
          <p:nvPr/>
        </p:nvSpPr>
        <p:spPr>
          <a:xfrm>
            <a:off x="417433" y="2674384"/>
            <a:ext cx="8287889" cy="3939540"/>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500" b="0" i="0" u="none" baseline="0"/>
              <a:t>Frank le dice a Tia, una aprendiz/principiante, que debe tapar el agujero de inmediato.</a:t>
            </a:r>
          </a:p>
          <a:p>
            <a:pPr marL="342900" indent="-342900" algn="l" rtl="0">
              <a:spcAft>
                <a:spcPts val="600"/>
              </a:spcAft>
              <a:buFont typeface="Arial" charset="0"/>
              <a:buChar char="•"/>
            </a:pPr>
            <a:r>
              <a:rPr lang="es-us" sz="2500" b="0" i="0" u="none" baseline="0"/>
              <a:t>Le da instrucciones detalladas sobre cómo quiere que lo haga, incluida la atadura.</a:t>
            </a:r>
          </a:p>
          <a:p>
            <a:pPr marL="342900" indent="-342900" algn="l" rtl="0">
              <a:spcAft>
                <a:spcPts val="600"/>
              </a:spcAft>
              <a:buFont typeface="Arial" charset="0"/>
              <a:buChar char="•"/>
            </a:pPr>
            <a:r>
              <a:rPr lang="es-us" sz="2500" b="0" i="0" u="none" baseline="0"/>
              <a:t>Frank le pide a Tia que repita sus instrucciones.</a:t>
            </a:r>
          </a:p>
          <a:p>
            <a:pPr marL="342900" indent="-342900" algn="l" rtl="0">
              <a:spcAft>
                <a:spcPts val="600"/>
              </a:spcAft>
              <a:buFont typeface="Arial" charset="0"/>
              <a:buChar char="•"/>
            </a:pPr>
            <a:r>
              <a:rPr lang="es-us" sz="2500" b="0" i="0" u="none" baseline="0"/>
              <a:t>Tia sigue sus instrucciones exactas. </a:t>
            </a:r>
          </a:p>
          <a:p>
            <a:pPr marL="342900" indent="-342900" algn="l" rtl="0">
              <a:spcAft>
                <a:spcPts val="600"/>
              </a:spcAft>
              <a:buFont typeface="Arial" charset="0"/>
              <a:buChar char="•"/>
            </a:pPr>
            <a:r>
              <a:rPr lang="es-us" sz="2500" b="0" i="0" u="none" baseline="0"/>
              <a:t>Frank agradece a Tia.</a:t>
            </a:r>
          </a:p>
          <a:p>
            <a:pPr marL="342900" indent="-342900" algn="l" rtl="0">
              <a:spcAft>
                <a:spcPts val="600"/>
              </a:spcAft>
              <a:buFont typeface="Arial" charset="0"/>
              <a:buChar char="•"/>
            </a:pPr>
            <a:r>
              <a:rPr lang="es-us" sz="2500" b="0" i="0" u="none" baseline="0"/>
              <a:t>Se evita que dos instaladores de paneles de yeso caigan en el agujero.</a:t>
            </a:r>
          </a:p>
        </p:txBody>
      </p:sp>
    </p:spTree>
    <p:extLst>
      <p:ext uri="{BB962C8B-B14F-4D97-AF65-F5344CB8AC3E}">
        <p14:creationId xmlns:p14="http://schemas.microsoft.com/office/powerpoint/2010/main" val="354449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4344" y="1420357"/>
            <a:ext cx="1366069" cy="269954"/>
            <a:chOff x="141352" y="1459269"/>
            <a:chExt cx="1366069" cy="269954"/>
          </a:xfrm>
        </p:grpSpPr>
        <p:sp>
          <p:nvSpPr>
            <p:cNvPr id="31" name="Rounded Rectangle 30"/>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32" name="Group 49"/>
            <p:cNvGrpSpPr/>
            <p:nvPr/>
          </p:nvGrpSpPr>
          <p:grpSpPr>
            <a:xfrm>
              <a:off x="224715" y="1516377"/>
              <a:ext cx="101031" cy="146644"/>
              <a:chOff x="1524000" y="2971799"/>
              <a:chExt cx="838200" cy="1066800"/>
            </a:xfrm>
          </p:grpSpPr>
          <p:sp>
            <p:nvSpPr>
              <p:cNvPr id="34" name="Rectangle 33"/>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5" name="Straight Connector 34"/>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Rounded Rectangle 32"/>
            <p:cNvSpPr/>
            <p:nvPr/>
          </p:nvSpPr>
          <p:spPr>
            <a:xfrm>
              <a:off x="501581" y="1459269"/>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¡Tápelo!</a:t>
              </a:r>
              <a:endParaRPr lang="es-us" sz="1400" b="1" dirty="0">
                <a:solidFill>
                  <a:schemeClr val="bg2">
                    <a:lumMod val="10000"/>
                  </a:schemeClr>
                </a:solidFill>
              </a:endParaRPr>
            </a:p>
          </p:txBody>
        </p:sp>
      </p:grpSp>
      <p:sp>
        <p:nvSpPr>
          <p:cNvPr id="41" name="Rectangle 40"/>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¿Cuáles de las habilidades de liderazgo mostró Frank en este final?</a:t>
            </a:r>
          </a:p>
          <a:p>
            <a:pPr marL="457200" lvl="0" indent="-457200" algn="l" rtl="0">
              <a:spcAft>
                <a:spcPts val="600"/>
              </a:spcAft>
              <a:buFont typeface="+mj-lt"/>
              <a:buAutoNum type="arabicPeriod"/>
            </a:pPr>
            <a:r>
              <a:rPr lang="es-us" sz="2500" b="0" i="0" u="none" baseline="0" dirty="0"/>
              <a:t>¿Cómo creen que Tia le responderá a Frank en el futuro cuando él le pida que haga algo?</a:t>
            </a:r>
          </a:p>
        </p:txBody>
      </p:sp>
      <p:grpSp>
        <p:nvGrpSpPr>
          <p:cNvPr id="42" name="Group 41"/>
          <p:cNvGrpSpPr/>
          <p:nvPr/>
        </p:nvGrpSpPr>
        <p:grpSpPr>
          <a:xfrm>
            <a:off x="756707" y="1785938"/>
            <a:ext cx="7544331" cy="923274"/>
            <a:chOff x="1041189" y="2100131"/>
            <a:chExt cx="7544331" cy="923274"/>
          </a:xfrm>
        </p:grpSpPr>
        <p:sp>
          <p:nvSpPr>
            <p:cNvPr id="43" name="Rounded Rectangle 42"/>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44" name="Picture 2"/>
            <p:cNvPicPr>
              <a:picLocks noChangeAspect="1" noChangeArrowheads="1"/>
            </p:cNvPicPr>
            <p:nvPr/>
          </p:nvPicPr>
          <p:blipFill rotWithShape="1">
            <a:blip r:embed="rId3"/>
            <a:srcRect l="11940" t="12987" r="11169"/>
            <a:stretch/>
          </p:blipFill>
          <p:spPr bwMode="auto">
            <a:xfrm>
              <a:off x="7745291" y="2100131"/>
              <a:ext cx="840229" cy="742842"/>
            </a:xfrm>
            <a:prstGeom prst="rect">
              <a:avLst/>
            </a:prstGeom>
            <a:noFill/>
            <a:ln w="9525">
              <a:noFill/>
              <a:miter lim="800000"/>
              <a:headEnd/>
              <a:tailEnd/>
            </a:ln>
          </p:spPr>
        </p:pic>
      </p:grpSp>
    </p:spTree>
    <p:extLst>
      <p:ext uri="{BB962C8B-B14F-4D97-AF65-F5344CB8AC3E}">
        <p14:creationId xmlns:p14="http://schemas.microsoft.com/office/powerpoint/2010/main" val="2859990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1099333" y="2008587"/>
            <a:ext cx="7100157" cy="200771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5" name="Rounded Rectangle 34"/>
          <p:cNvSpPr/>
          <p:nvPr/>
        </p:nvSpPr>
        <p:spPr>
          <a:xfrm>
            <a:off x="987876" y="1979546"/>
            <a:ext cx="7142744" cy="1892799"/>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6" name="Table 35"/>
          <p:cNvGraphicFramePr>
            <a:graphicFrameLocks noGrp="1"/>
          </p:cNvGraphicFramePr>
          <p:nvPr/>
        </p:nvGraphicFramePr>
        <p:xfrm>
          <a:off x="2733758" y="2089075"/>
          <a:ext cx="5204356" cy="1402080"/>
        </p:xfrm>
        <a:graphic>
          <a:graphicData uri="http://schemas.openxmlformats.org/drawingml/2006/table">
            <a:tbl>
              <a:tblPr firstRow="1" bandRow="1">
                <a:tableStyleId>{5C22544A-7EE6-4342-B048-85BDC9FD1C3A}</a:tableStyleId>
              </a:tblPr>
              <a:tblGrid>
                <a:gridCol w="1450503">
                  <a:extLst>
                    <a:ext uri="{9D8B030D-6E8A-4147-A177-3AD203B41FA5}">
                      <a16:colId xmlns:a16="http://schemas.microsoft.com/office/drawing/2014/main" val="20000"/>
                    </a:ext>
                  </a:extLst>
                </a:gridCol>
                <a:gridCol w="3753853">
                  <a:extLst>
                    <a:ext uri="{9D8B030D-6E8A-4147-A177-3AD203B41FA5}">
                      <a16:colId xmlns:a16="http://schemas.microsoft.com/office/drawing/2014/main" val="20001"/>
                    </a:ext>
                  </a:extLst>
                </a:gridCol>
              </a:tblGrid>
              <a:tr h="0">
                <a:tc>
                  <a:txBody>
                    <a:bodyPr/>
                    <a:lstStyle/>
                    <a:p>
                      <a:pPr algn="ctr" rtl="0"/>
                      <a:r>
                        <a:rPr lang="es-us" sz="2000" b="1" i="0" u="none" baseline="0"/>
                        <a:t>Quién</a:t>
                      </a:r>
                      <a:endParaRPr lang="es-us" sz="2000" dirty="0"/>
                    </a:p>
                  </a:txBody>
                  <a:tcPr>
                    <a:solidFill>
                      <a:schemeClr val="tx1">
                        <a:lumMod val="65000"/>
                        <a:lumOff val="35000"/>
                      </a:schemeClr>
                    </a:solidFill>
                  </a:tcPr>
                </a:tc>
                <a:tc>
                  <a:txBody>
                    <a:bodyPr/>
                    <a:lstStyle/>
                    <a:p>
                      <a:pPr algn="ctr" rtl="0"/>
                      <a:r>
                        <a:rPr lang="es-us" sz="20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2000" b="1" i="0" u="none" baseline="0">
                          <a:latin typeface="Arial" panose="020B0604020202020204" pitchFamily="34" charset="0"/>
                          <a:ea typeface="Arial" panose="020B0604020202020204" pitchFamily="34" charset="0"/>
                          <a:cs typeface="Arial" panose="020B0604020202020204" pitchFamily="34" charset="0"/>
                        </a:rPr>
                        <a:t>Sonia</a:t>
                      </a:r>
                    </a:p>
                    <a:p>
                      <a:pPr algn="l" rtl="0"/>
                      <a:r>
                        <a:rPr lang="es-us" sz="2000" b="1" i="0" u="none" baseline="0">
                          <a:latin typeface="Arial" panose="020B0604020202020204" pitchFamily="34" charset="0"/>
                          <a:ea typeface="Arial" panose="020B0604020202020204" pitchFamily="34" charset="0"/>
                          <a:cs typeface="Arial" panose="020B0604020202020204" pitchFamily="34" charset="0"/>
                        </a:rPr>
                        <a:t>Franklin</a:t>
                      </a:r>
                    </a:p>
                    <a:p>
                      <a:pPr algn="l" rtl="0"/>
                      <a:r>
                        <a:rPr lang="es-us" sz="2000" b="1" i="0" u="none" baseline="0">
                          <a:latin typeface="Arial" panose="020B0604020202020204" pitchFamily="34" charset="0"/>
                          <a:ea typeface="Arial" panose="020B0604020202020204" pitchFamily="34" charset="0"/>
                          <a:cs typeface="Arial" panose="020B0604020202020204" pitchFamily="34" charset="0"/>
                        </a:rPr>
                        <a:t>Aarón</a:t>
                      </a:r>
                      <a:endParaRPr lang="es-us" sz="2000" b="1" dirty="0">
                        <a:latin typeface="Arial" panose="020B0604020202020204" pitchFamily="34" charset="0"/>
                        <a:cs typeface="Arial" panose="020B0604020202020204" pitchFamily="34" charset="0"/>
                      </a:endParaRPr>
                    </a:p>
                  </a:txBody>
                  <a:tcPr>
                    <a:solidFill>
                      <a:schemeClr val="bg1"/>
                    </a:solidFill>
                  </a:tcPr>
                </a:tc>
                <a:tc>
                  <a:txBody>
                    <a:bodyPr/>
                    <a:lstStyle/>
                    <a:p>
                      <a:pPr algn="l" rtl="0"/>
                      <a:r>
                        <a:rPr lang="es-us" sz="2000" b="0" i="0" u="none" kern="1200" baseline="0">
                          <a:solidFill>
                            <a:schemeClr val="tx1"/>
                          </a:solidFill>
                          <a:latin typeface="Arial" panose="020B0604020202020204" pitchFamily="34" charset="0"/>
                          <a:ea typeface="+mn-ea"/>
                          <a:cs typeface="Arial" panose="020B0604020202020204" pitchFamily="34" charset="0"/>
                        </a:rPr>
                        <a:t>Supervisora de </a:t>
                      </a:r>
                      <a:r>
                        <a:rPr lang="es-us" sz="2000" b="0" i="1" u="none" kern="1200" baseline="0">
                          <a:solidFill>
                            <a:schemeClr val="tx1"/>
                          </a:solidFill>
                          <a:latin typeface="Arial" panose="020B0604020202020204" pitchFamily="34" charset="0"/>
                          <a:ea typeface="+mn-ea"/>
                          <a:cs typeface="Arial" panose="020B0604020202020204" pitchFamily="34" charset="0"/>
                        </a:rPr>
                        <a:t>ACME Homes</a:t>
                      </a:r>
                      <a:endParaRPr lang="es-us" sz="2000" b="0" i="0" kern="1200" baseline="0" dirty="0">
                        <a:solidFill>
                          <a:schemeClr val="tx1"/>
                        </a:solidFill>
                        <a:latin typeface="Arial" panose="020B0604020202020204" pitchFamily="34" charset="0"/>
                        <a:ea typeface="+mn-ea"/>
                        <a:cs typeface="Arial" panose="020B0604020202020204" pitchFamily="34" charset="0"/>
                      </a:endParaRPr>
                    </a:p>
                    <a:p>
                      <a:pPr algn="l" rtl="0"/>
                      <a:r>
                        <a:rPr lang="es-us" sz="2000" b="0" i="0" u="none" kern="1200" baseline="0">
                          <a:solidFill>
                            <a:schemeClr val="tx1"/>
                          </a:solidFill>
                          <a:latin typeface="Arial" panose="020B0604020202020204" pitchFamily="34" charset="0"/>
                          <a:ea typeface="+mn-ea"/>
                          <a:cs typeface="Arial" panose="020B0604020202020204" pitchFamily="34" charset="0"/>
                        </a:rPr>
                        <a:t>Capataz de </a:t>
                      </a:r>
                      <a:r>
                        <a:rPr lang="es-us" sz="2000" b="0" i="1" u="none" kern="1200" baseline="0">
                          <a:solidFill>
                            <a:schemeClr val="tx1"/>
                          </a:solidFill>
                          <a:latin typeface="Arial" panose="020B0604020202020204" pitchFamily="34" charset="0"/>
                          <a:ea typeface="+mn-ea"/>
                          <a:cs typeface="Arial" panose="020B0604020202020204" pitchFamily="34" charset="0"/>
                        </a:rPr>
                        <a:t>ACME Homes</a:t>
                      </a:r>
                    </a:p>
                    <a:p>
                      <a:pPr algn="l" rtl="0"/>
                      <a:r>
                        <a:rPr lang="es-us" sz="2000" b="0" i="0" u="none" kern="1200" baseline="0">
                          <a:solidFill>
                            <a:schemeClr val="tx1"/>
                          </a:solidFill>
                          <a:latin typeface="Arial" panose="020B0604020202020204" pitchFamily="34" charset="0"/>
                          <a:ea typeface="+mn-ea"/>
                          <a:cs typeface="Arial" panose="020B0604020202020204" pitchFamily="34" charset="0"/>
                        </a:rPr>
                        <a:t>Aprendiz de </a:t>
                      </a:r>
                      <a:r>
                        <a:rPr lang="es-us" sz="2000" b="0" i="1" u="none" kern="1200" baseline="0">
                          <a:solidFill>
                            <a:schemeClr val="tx1"/>
                          </a:solidFill>
                          <a:latin typeface="Arial" panose="020B0604020202020204" pitchFamily="34" charset="0"/>
                          <a:ea typeface="+mn-ea"/>
                          <a:cs typeface="Arial" panose="020B0604020202020204" pitchFamily="34" charset="0"/>
                        </a:rPr>
                        <a:t>ACME Homes</a:t>
                      </a:r>
                    </a:p>
                  </a:txBody>
                  <a:tcPr>
                    <a:solidFill>
                      <a:schemeClr val="bg1"/>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2626016" y="4593645"/>
            <a:ext cx="1473834" cy="1689076"/>
            <a:chOff x="2657255" y="4453723"/>
            <a:chExt cx="1473834" cy="1689076"/>
          </a:xfrm>
        </p:grpSpPr>
        <p:grpSp>
          <p:nvGrpSpPr>
            <p:cNvPr id="50" name="Group 49"/>
            <p:cNvGrpSpPr/>
            <p:nvPr/>
          </p:nvGrpSpPr>
          <p:grpSpPr>
            <a:xfrm>
              <a:off x="2657255" y="4453723"/>
              <a:ext cx="1473834" cy="1689076"/>
              <a:chOff x="1227110" y="1752600"/>
              <a:chExt cx="1473834" cy="1689076"/>
            </a:xfrm>
          </p:grpSpPr>
          <p:sp>
            <p:nvSpPr>
              <p:cNvPr id="51" name="Rounded Rectangle 5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2" name="TextBox 51">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a:solidFill>
                      <a:srgbClr val="FF0000"/>
                    </a:solidFill>
                  </a:rPr>
                  <a:t>VER</a:t>
                </a:r>
                <a:endParaRPr lang="es-us" b="1" dirty="0">
                  <a:solidFill>
                    <a:srgbClr val="FF0000"/>
                  </a:solidFill>
                </a:endParaRPr>
              </a:p>
            </p:txBody>
          </p:sp>
          <p:pic>
            <p:nvPicPr>
              <p:cNvPr id="53" name="Picture 52"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 action="ppaction://noaction"/>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5" name="Rectangle 4">
              <a:hlinkClick r:id="rId4" action="ppaction://hlinksldjump"/>
            </p:cNvPr>
            <p:cNvSpPr/>
            <p:nvPr/>
          </p:nvSpPr>
          <p:spPr>
            <a:xfrm>
              <a:off x="2657255"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grpSp>
        <p:nvGrpSpPr>
          <p:cNvPr id="7" name="Group 6"/>
          <p:cNvGrpSpPr/>
          <p:nvPr/>
        </p:nvGrpSpPr>
        <p:grpSpPr>
          <a:xfrm>
            <a:off x="5044151" y="4584748"/>
            <a:ext cx="1473834" cy="1701752"/>
            <a:chOff x="5145821" y="4453723"/>
            <a:chExt cx="1473834" cy="1701752"/>
          </a:xfrm>
        </p:grpSpPr>
        <p:grpSp>
          <p:nvGrpSpPr>
            <p:cNvPr id="54" name="Group 53"/>
            <p:cNvGrpSpPr/>
            <p:nvPr/>
          </p:nvGrpSpPr>
          <p:grpSpPr>
            <a:xfrm>
              <a:off x="5145821" y="4466399"/>
              <a:ext cx="1473834" cy="1689076"/>
              <a:chOff x="3479166" y="1739924"/>
              <a:chExt cx="1473834" cy="1689076"/>
            </a:xfrm>
          </p:grpSpPr>
          <p:sp>
            <p:nvSpPr>
              <p:cNvPr id="55" name="Rounded Rectangle 54"/>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56" name="TextBox 55">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a:solidFill>
                      <a:srgbClr val="FF0000"/>
                    </a:solidFill>
                  </a:rPr>
                  <a:t>LEER</a:t>
                </a:r>
              </a:p>
            </p:txBody>
          </p:sp>
          <p:grpSp>
            <p:nvGrpSpPr>
              <p:cNvPr id="57" name="Group 49"/>
              <p:cNvGrpSpPr/>
              <p:nvPr/>
            </p:nvGrpSpPr>
            <p:grpSpPr>
              <a:xfrm>
                <a:off x="3949223" y="2010775"/>
                <a:ext cx="598714" cy="762000"/>
                <a:chOff x="1524000" y="2971799"/>
                <a:chExt cx="838200" cy="1066800"/>
              </a:xfrm>
            </p:grpSpPr>
            <p:sp>
              <p:nvSpPr>
                <p:cNvPr id="58" name="Rectangle 57"/>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59" name="Straight Connector 5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 action="ppaction://noaction"/>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6" name="Rectangle 5">
              <a:hlinkClick r:id="rId5" action="ppaction://hlinksldjump"/>
            </p:cNvPr>
            <p:cNvSpPr/>
            <p:nvPr/>
          </p:nvSpPr>
          <p:spPr>
            <a:xfrm>
              <a:off x="5145821" y="4453723"/>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a:p>
          </p:txBody>
        </p:sp>
      </p:grpSp>
      <p:sp>
        <p:nvSpPr>
          <p:cNvPr id="43" name="Rounded Rectangle 42"/>
          <p:cNvSpPr/>
          <p:nvPr/>
        </p:nvSpPr>
        <p:spPr>
          <a:xfrm>
            <a:off x="81574" y="1430433"/>
            <a:ext cx="2652184" cy="259517"/>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pic>
        <p:nvPicPr>
          <p:cNvPr id="32" name="Picture 31"/>
          <p:cNvPicPr>
            <a:picLocks noChangeAspect="1"/>
          </p:cNvPicPr>
          <p:nvPr/>
        </p:nvPicPr>
        <p:blipFill rotWithShape="1">
          <a:blip r:embed="rId6"/>
          <a:srcRect l="1" t="2811" r="1587"/>
          <a:stretch/>
        </p:blipFill>
        <p:spPr>
          <a:xfrm>
            <a:off x="1167973" y="2071141"/>
            <a:ext cx="1496915" cy="1709607"/>
          </a:xfrm>
          <a:prstGeom prst="rect">
            <a:avLst/>
          </a:prstGeom>
        </p:spPr>
      </p:pic>
    </p:spTree>
    <p:extLst>
      <p:ext uri="{BB962C8B-B14F-4D97-AF65-F5344CB8AC3E}">
        <p14:creationId xmlns:p14="http://schemas.microsoft.com/office/powerpoint/2010/main" val="230405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51697" y="1443942"/>
            <a:ext cx="275595" cy="260545"/>
            <a:chOff x="1227110" y="1752600"/>
            <a:chExt cx="1473834" cy="1319744"/>
          </a:xfrm>
        </p:grpSpPr>
        <p:sp>
          <p:nvSpPr>
            <p:cNvPr id="9" name="Rounded Rectangle 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0" name="Picture 9"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1" name="Rounded Rectangle 10"/>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pic>
        <p:nvPicPr>
          <p:cNvPr id="12" name="3fB2Yr0ecfE"/>
          <p:cNvPicPr>
            <a:picLocks noRot="1" noChangeAspect="1"/>
          </p:cNvPicPr>
          <p:nvPr>
            <a:videoFile r:link="rId1"/>
          </p:nvPr>
        </p:nvPicPr>
        <p:blipFill>
          <a:blip r:embed="rId5"/>
          <a:stretch>
            <a:fillRect/>
          </a:stretch>
        </p:blipFill>
        <p:spPr>
          <a:xfrm>
            <a:off x="914400" y="1885192"/>
            <a:ext cx="7315200" cy="4114800"/>
          </a:xfrm>
          <a:prstGeom prst="rect">
            <a:avLst/>
          </a:prstGeom>
        </p:spPr>
      </p:pic>
    </p:spTree>
    <p:extLst>
      <p:ext uri="{BB962C8B-B14F-4D97-AF65-F5344CB8AC3E}">
        <p14:creationId xmlns:p14="http://schemas.microsoft.com/office/powerpoint/2010/main" val="39880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52773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es-us" sz="3500" b="0" i="0" u="none" baseline="0">
                <a:solidFill>
                  <a:schemeClr val="bg1"/>
                </a:solidFill>
              </a:rPr>
              <a:t>Sesión 4</a:t>
            </a:r>
            <a:endParaRPr lang="es-us" sz="3500" dirty="0">
              <a:solidFill>
                <a:schemeClr val="bg1"/>
              </a:solidFill>
            </a:endParaRPr>
          </a:p>
        </p:txBody>
      </p:sp>
      <p:sp>
        <p:nvSpPr>
          <p:cNvPr id="5" name="Content Placeholder 2"/>
          <p:cNvSpPr txBox="1">
            <a:spLocks/>
          </p:cNvSpPr>
          <p:nvPr/>
        </p:nvSpPr>
        <p:spPr>
          <a:xfrm>
            <a:off x="457200" y="3878761"/>
            <a:ext cx="8229600" cy="23959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s-us" sz="2600" b="0" i="0" u="none" baseline="0">
                <a:solidFill>
                  <a:schemeClr val="bg1"/>
                </a:solidFill>
              </a:rPr>
              <a:t>Resumen breve de las habilidades y debate sobre las experiencias recientes</a:t>
            </a:r>
          </a:p>
          <a:p>
            <a:pPr algn="l" rtl="0"/>
            <a:r>
              <a:rPr lang="es-us" sz="2600" b="0" i="0" u="none" baseline="0">
                <a:solidFill>
                  <a:schemeClr val="bg1"/>
                </a:solidFill>
              </a:rPr>
              <a:t>Dos escenarios y debate: </a:t>
            </a:r>
          </a:p>
          <a:p>
            <a:pPr lvl="1" algn="l" rtl="0"/>
            <a:r>
              <a:rPr lang="es-us" sz="2600" b="0" i="0" u="none" baseline="0">
                <a:solidFill>
                  <a:schemeClr val="bg1"/>
                </a:solidFill>
              </a:rPr>
              <a:t>"¡Tápelo!"</a:t>
            </a:r>
          </a:p>
          <a:p>
            <a:pPr lvl="1" algn="l" rtl="0"/>
            <a:r>
              <a:rPr lang="es-us" sz="2600" b="0" i="0" u="none" baseline="0">
                <a:solidFill>
                  <a:schemeClr val="bg1"/>
                </a:solidFill>
              </a:rPr>
              <a:t>"No tome atajos en la seguridad" </a:t>
            </a:r>
          </a:p>
          <a:p>
            <a:endParaRPr lang="es-us" sz="2600" dirty="0">
              <a:solidFill>
                <a:schemeClr val="bg1"/>
              </a:solidFill>
            </a:endParaRPr>
          </a:p>
        </p:txBody>
      </p:sp>
    </p:spTree>
    <p:extLst>
      <p:ext uri="{BB962C8B-B14F-4D97-AF65-F5344CB8AC3E}">
        <p14:creationId xmlns:p14="http://schemas.microsoft.com/office/powerpoint/2010/main" val="73656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8"/>
          <p:cNvGrpSpPr/>
          <p:nvPr/>
        </p:nvGrpSpPr>
        <p:grpSpPr>
          <a:xfrm>
            <a:off x="51697" y="1443942"/>
            <a:ext cx="275595" cy="260545"/>
            <a:chOff x="1227110" y="1752600"/>
            <a:chExt cx="1473834" cy="1319744"/>
          </a:xfrm>
        </p:grpSpPr>
        <p:sp>
          <p:nvSpPr>
            <p:cNvPr id="25" name="Rounded Rectangle 2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6" name="Picture 25"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nvGrpSpPr>
          <p:cNvPr id="20" name="Group 8"/>
          <p:cNvGrpSpPr/>
          <p:nvPr/>
        </p:nvGrpSpPr>
        <p:grpSpPr>
          <a:xfrm>
            <a:off x="51697" y="1443942"/>
            <a:ext cx="275595" cy="260545"/>
            <a:chOff x="1227110" y="1752600"/>
            <a:chExt cx="1473834" cy="1319744"/>
          </a:xfrm>
        </p:grpSpPr>
        <p:sp>
          <p:nvSpPr>
            <p:cNvPr id="28" name="Rounded Rectangle 27"/>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9" name="Picture 28"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4" name="Rectangle 13"/>
          <p:cNvSpPr/>
          <p:nvPr/>
        </p:nvSpPr>
        <p:spPr>
          <a:xfrm>
            <a:off x="914399" y="3200400"/>
            <a:ext cx="7286625" cy="1246495"/>
          </a:xfrm>
          <a:prstGeom prst="rect">
            <a:avLst/>
          </a:prstGeom>
        </p:spPr>
        <p:txBody>
          <a:bodyPr wrap="square">
            <a:spAutoFit/>
          </a:bodyPr>
          <a:lstStyle/>
          <a:p>
            <a:pPr marL="457200" lvl="0" indent="-457200" algn="l" rtl="0">
              <a:spcAft>
                <a:spcPts val="1200"/>
              </a:spcAft>
              <a:buFont typeface="+mj-lt"/>
              <a:buAutoNum type="arabicPeriod"/>
            </a:pPr>
            <a:r>
              <a:rPr lang="es-us" sz="2500" b="0" i="0" u="none" baseline="0" dirty="0"/>
              <a:t>Tengan en cuenta las habilidades de liderazgo. ¿Cómo Franklin debería seleccionar a Aaron para instalar las contraventanas?</a:t>
            </a:r>
          </a:p>
        </p:txBody>
      </p:sp>
      <p:grpSp>
        <p:nvGrpSpPr>
          <p:cNvPr id="15" name="Group 14"/>
          <p:cNvGrpSpPr/>
          <p:nvPr/>
        </p:nvGrpSpPr>
        <p:grpSpPr>
          <a:xfrm>
            <a:off x="756707" y="1785938"/>
            <a:ext cx="7572906" cy="923274"/>
            <a:chOff x="1041189" y="2100131"/>
            <a:chExt cx="7572906" cy="923274"/>
          </a:xfrm>
        </p:grpSpPr>
        <p:sp>
          <p:nvSpPr>
            <p:cNvPr id="16" name="Rounded Rectangle 15"/>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17" name="Picture 2"/>
            <p:cNvPicPr>
              <a:picLocks noChangeAspect="1" noChangeArrowheads="1"/>
            </p:cNvPicPr>
            <p:nvPr/>
          </p:nvPicPr>
          <p:blipFill rotWithShape="1">
            <a:blip r:embed="rId4"/>
            <a:srcRect l="11940" t="12987" r="8555"/>
            <a:stretch/>
          </p:blipFill>
          <p:spPr bwMode="auto">
            <a:xfrm>
              <a:off x="7745291" y="2100131"/>
              <a:ext cx="868804" cy="742842"/>
            </a:xfrm>
            <a:prstGeom prst="rect">
              <a:avLst/>
            </a:prstGeom>
            <a:noFill/>
            <a:ln w="9525">
              <a:noFill/>
              <a:miter lim="800000"/>
              <a:headEnd/>
              <a:tailEnd/>
            </a:ln>
          </p:spPr>
        </p:pic>
      </p:grpSp>
      <p:sp>
        <p:nvSpPr>
          <p:cNvPr id="18" name="Rounded Rectangle 17"/>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25508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8"/>
          <p:cNvGrpSpPr/>
          <p:nvPr/>
        </p:nvGrpSpPr>
        <p:grpSpPr>
          <a:xfrm>
            <a:off x="51697" y="1443942"/>
            <a:ext cx="275595" cy="260545"/>
            <a:chOff x="1227110" y="1752600"/>
            <a:chExt cx="1473834" cy="1319744"/>
          </a:xfrm>
        </p:grpSpPr>
        <p:sp>
          <p:nvSpPr>
            <p:cNvPr id="12" name="Rounded Rectangle 11"/>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3" name="Picture 12"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8" name="Rounded Rectangle 7"/>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pic>
        <p:nvPicPr>
          <p:cNvPr id="7" name="IJq2q5ZDaww"/>
          <p:cNvPicPr>
            <a:picLocks noRot="1" noChangeAspect="1"/>
          </p:cNvPicPr>
          <p:nvPr>
            <a:videoFile r:link="rId1"/>
          </p:nvPr>
        </p:nvPicPr>
        <p:blipFill>
          <a:blip r:embed="rId5"/>
          <a:stretch>
            <a:fillRect/>
          </a:stretch>
        </p:blipFill>
        <p:spPr>
          <a:xfrm>
            <a:off x="914400" y="1885192"/>
            <a:ext cx="7315200" cy="4114800"/>
          </a:xfrm>
          <a:prstGeom prst="rect">
            <a:avLst/>
          </a:prstGeom>
        </p:spPr>
      </p:pic>
    </p:spTree>
    <p:extLst>
      <p:ext uri="{BB962C8B-B14F-4D97-AF65-F5344CB8AC3E}">
        <p14:creationId xmlns:p14="http://schemas.microsoft.com/office/powerpoint/2010/main" val="3815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
          <p:cNvGrpSpPr/>
          <p:nvPr/>
        </p:nvGrpSpPr>
        <p:grpSpPr>
          <a:xfrm>
            <a:off x="51697" y="1443942"/>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7" name="Picture 1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8" name="Rectangle 17"/>
          <p:cNvSpPr/>
          <p:nvPr/>
        </p:nvSpPr>
        <p:spPr>
          <a:xfrm>
            <a:off x="914400" y="3200400"/>
            <a:ext cx="7831730" cy="861774"/>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piensan sobre cómo Eduardo manejó esta situación?</a:t>
            </a:r>
          </a:p>
        </p:txBody>
      </p:sp>
      <p:grpSp>
        <p:nvGrpSpPr>
          <p:cNvPr id="19" name="Group 18"/>
          <p:cNvGrpSpPr/>
          <p:nvPr/>
        </p:nvGrpSpPr>
        <p:grpSpPr>
          <a:xfrm>
            <a:off x="756707" y="1785938"/>
            <a:ext cx="7558618" cy="923274"/>
            <a:chOff x="1041189" y="2100131"/>
            <a:chExt cx="7558618" cy="923274"/>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21" name="Picture 2"/>
            <p:cNvPicPr>
              <a:picLocks noChangeAspect="1" noChangeArrowheads="1"/>
            </p:cNvPicPr>
            <p:nvPr/>
          </p:nvPicPr>
          <p:blipFill rotWithShape="1">
            <a:blip r:embed="rId4"/>
            <a:srcRect l="11940" t="12987" r="9863"/>
            <a:stretch/>
          </p:blipFill>
          <p:spPr bwMode="auto">
            <a:xfrm>
              <a:off x="7745291" y="2100131"/>
              <a:ext cx="854516" cy="742842"/>
            </a:xfrm>
            <a:prstGeom prst="rect">
              <a:avLst/>
            </a:prstGeom>
            <a:noFill/>
            <a:ln w="9525">
              <a:noFill/>
              <a:miter lim="800000"/>
              <a:headEnd/>
              <a:tailEnd/>
            </a:ln>
          </p:spPr>
        </p:pic>
      </p:grpSp>
      <p:sp>
        <p:nvSpPr>
          <p:cNvPr id="22" name="Rounded Rectangle 21"/>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22073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8"/>
          <p:cNvGrpSpPr/>
          <p:nvPr/>
        </p:nvGrpSpPr>
        <p:grpSpPr>
          <a:xfrm>
            <a:off x="51697" y="1443942"/>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8" name="Rounded Rectangle 7"/>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pic>
        <p:nvPicPr>
          <p:cNvPr id="7" name="tU0FqcaVscQ"/>
          <p:cNvPicPr>
            <a:picLocks noRot="1" noChangeAspect="1"/>
          </p:cNvPicPr>
          <p:nvPr>
            <a:videoFile r:link="rId1"/>
          </p:nvPr>
        </p:nvPicPr>
        <p:blipFill>
          <a:blip r:embed="rId5"/>
          <a:stretch>
            <a:fillRect/>
          </a:stretch>
        </p:blipFill>
        <p:spPr>
          <a:xfrm>
            <a:off x="914400" y="1885192"/>
            <a:ext cx="7315200" cy="4114800"/>
          </a:xfrm>
          <a:prstGeom prst="rect">
            <a:avLst/>
          </a:prstGeom>
        </p:spPr>
      </p:pic>
    </p:spTree>
    <p:extLst>
      <p:ext uri="{BB962C8B-B14F-4D97-AF65-F5344CB8AC3E}">
        <p14:creationId xmlns:p14="http://schemas.microsoft.com/office/powerpoint/2010/main" val="24439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8"/>
          <p:cNvGrpSpPr/>
          <p:nvPr/>
        </p:nvGrpSpPr>
        <p:grpSpPr>
          <a:xfrm>
            <a:off x="51697" y="1443942"/>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7" name="Picture 1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8" name="Rectangle 17"/>
          <p:cNvSpPr/>
          <p:nvPr/>
        </p:nvSpPr>
        <p:spPr>
          <a:xfrm>
            <a:off x="914400" y="3200400"/>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opinan de la forma en que Franklin manejó la situación esta vez?</a:t>
            </a:r>
          </a:p>
          <a:p>
            <a:pPr marL="457200" lvl="0" indent="-457200" algn="l" rtl="0">
              <a:spcAft>
                <a:spcPts val="600"/>
              </a:spcAft>
              <a:buFont typeface="+mj-lt"/>
              <a:buAutoNum type="arabicPeriod"/>
            </a:pPr>
            <a:r>
              <a:rPr lang="es-us" sz="2500" b="0" i="0" u="none" baseline="0"/>
              <a:t>¿Cuál de las habilidades de liderazgo demostró? </a:t>
            </a:r>
          </a:p>
        </p:txBody>
      </p:sp>
      <p:grpSp>
        <p:nvGrpSpPr>
          <p:cNvPr id="19" name="Group 18"/>
          <p:cNvGrpSpPr/>
          <p:nvPr/>
        </p:nvGrpSpPr>
        <p:grpSpPr>
          <a:xfrm>
            <a:off x="756707" y="1785938"/>
            <a:ext cx="7558618" cy="923274"/>
            <a:chOff x="1041189" y="2100131"/>
            <a:chExt cx="7558618" cy="923274"/>
          </a:xfrm>
        </p:grpSpPr>
        <p:sp>
          <p:nvSpPr>
            <p:cNvPr id="20" name="Rounded Rectangle 19"/>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21" name="Picture 2"/>
            <p:cNvPicPr>
              <a:picLocks noChangeAspect="1" noChangeArrowheads="1"/>
            </p:cNvPicPr>
            <p:nvPr/>
          </p:nvPicPr>
          <p:blipFill rotWithShape="1">
            <a:blip r:embed="rId4"/>
            <a:srcRect l="11940" t="12987" r="9863"/>
            <a:stretch/>
          </p:blipFill>
          <p:spPr bwMode="auto">
            <a:xfrm>
              <a:off x="7745291" y="2100131"/>
              <a:ext cx="854516" cy="742842"/>
            </a:xfrm>
            <a:prstGeom prst="rect">
              <a:avLst/>
            </a:prstGeom>
            <a:noFill/>
            <a:ln w="9525">
              <a:noFill/>
              <a:miter lim="800000"/>
              <a:headEnd/>
              <a:tailEnd/>
            </a:ln>
          </p:spPr>
        </p:pic>
      </p:grpSp>
      <p:sp>
        <p:nvSpPr>
          <p:cNvPr id="22" name="Rounded Rectangle 21"/>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216637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gn="l" rtl="0">
              <a:lnSpc>
                <a:spcPct val="107000"/>
              </a:lnSpc>
              <a:spcAft>
                <a:spcPts val="800"/>
              </a:spcAft>
            </a:pPr>
            <a:r>
              <a:rPr lang="es-us" sz="900" b="0" i="0" u="none" baseline="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for Construction Research and Training, CPWR) (N.º U60OH009762) del Instituto Nacional de Seguridad y Salud Ocupacional (National Institute for Occupational Safety and Health, NIOSH). El FSL4Res se basa en la </a:t>
            </a:r>
            <a:r>
              <a:rPr lang="es-us" sz="900" b="0" i="0" u="sng" baseline="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effectLst>
                  <a:outerShdw blurRad="38100" dist="38100" dir="2700000" algn="tl">
                    <a:srgbClr val="000000">
                      <a:alpha val="43137"/>
                    </a:srgbClr>
                  </a:outerShdw>
                </a:effectLst>
              </a:rPr>
              <a:t>Ya terminaron la sesión 4</a:t>
            </a:r>
            <a:endParaRPr lang="es-us" sz="3500" b="1" dirty="0">
              <a:solidFill>
                <a:srgbClr val="FF0000"/>
              </a:solidFill>
              <a:effectLst>
                <a:outerShdw blurRad="38100" dist="38100" dir="2700000" algn="tl">
                  <a:srgbClr val="000000">
                    <a:alpha val="43137"/>
                  </a:srgbClr>
                </a:outerShdw>
              </a:effectLst>
            </a:endParaRP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3544428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7044" y="1433057"/>
            <a:ext cx="2975412" cy="258964"/>
            <a:chOff x="141352" y="1459269"/>
            <a:chExt cx="2975412" cy="258964"/>
          </a:xfrm>
        </p:grpSpPr>
        <p:sp>
          <p:nvSpPr>
            <p:cNvPr id="27" name="Rounded Rectangle 2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8" name="Group 49"/>
            <p:cNvGrpSpPr/>
            <p:nvPr/>
          </p:nvGrpSpPr>
          <p:grpSpPr>
            <a:xfrm>
              <a:off x="224715" y="1516377"/>
              <a:ext cx="101031" cy="146644"/>
              <a:chOff x="1524000" y="2971799"/>
              <a:chExt cx="838200" cy="1066800"/>
            </a:xfrm>
          </p:grpSpPr>
          <p:sp>
            <p:nvSpPr>
              <p:cNvPr id="30" name="Rectangle 29"/>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Rounded Rectangle 28"/>
            <p:cNvSpPr/>
            <p:nvPr/>
          </p:nvSpPr>
          <p:spPr>
            <a:xfrm>
              <a:off x="501580" y="1459269"/>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grpSp>
      <p:sp>
        <p:nvSpPr>
          <p:cNvPr id="15" name="Rectangle 14"/>
          <p:cNvSpPr/>
          <p:nvPr/>
        </p:nvSpPr>
        <p:spPr>
          <a:xfrm>
            <a:off x="440109" y="2676247"/>
            <a:ext cx="8265213" cy="3493264"/>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400" b="0" i="0" u="none" baseline="0" dirty="0"/>
              <a:t>Sonia, la superintendente de ACME </a:t>
            </a:r>
            <a:r>
              <a:rPr lang="es-us" sz="2400" b="0" i="0" u="none" baseline="0" dirty="0" err="1"/>
              <a:t>Homes</a:t>
            </a:r>
            <a:r>
              <a:rPr lang="es-us" sz="2400" b="0" i="0" u="none" baseline="0" dirty="0"/>
              <a:t>, tiene que hacer un recorrido final dentro de unas pocas horas. Las contraventanas de la casa han estado pendientes durante semanas y acaban de llegar esta mañana. Sonia le pide al capataz de la cuadrilla de enmarcado que la ayude a instalar las contraventanas antes de que lleguen los propietarios. </a:t>
            </a:r>
          </a:p>
          <a:p>
            <a:pPr marL="342900" indent="-342900" algn="l" rtl="0">
              <a:spcAft>
                <a:spcPts val="600"/>
              </a:spcAft>
              <a:buFont typeface="Arial" charset="0"/>
              <a:buChar char="•"/>
            </a:pPr>
            <a:r>
              <a:rPr lang="es-us" sz="2400" b="0" i="0" u="none" baseline="0" dirty="0"/>
              <a:t>Franklin accede a ayudar y envía a su aprendiz para que haga el trabajo, ya que recientemente recibió capacitación en trabajos de molduras exteriores.</a:t>
            </a:r>
          </a:p>
        </p:txBody>
      </p:sp>
      <p:sp>
        <p:nvSpPr>
          <p:cNvPr id="18"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Situación: puntos clave</a:t>
            </a:r>
            <a:endParaRPr lang="en-US" sz="3500" dirty="0"/>
          </a:p>
        </p:txBody>
      </p:sp>
    </p:spTree>
    <p:extLst>
      <p:ext uri="{BB962C8B-B14F-4D97-AF65-F5344CB8AC3E}">
        <p14:creationId xmlns:p14="http://schemas.microsoft.com/office/powerpoint/2010/main" val="936275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tion Button: Custom 26">
            <a:hlinkClick r:id="" action="ppaction://noaction" highlightClick="1"/>
          </p:cNvPr>
          <p:cNvSpPr/>
          <p:nvPr/>
        </p:nvSpPr>
        <p:spPr>
          <a:xfrm>
            <a:off x="3786970" y="4391415"/>
            <a:ext cx="1520044" cy="1771403"/>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nvGrpSpPr>
          <p:cNvPr id="22" name="Group 21"/>
          <p:cNvGrpSpPr/>
          <p:nvPr/>
        </p:nvGrpSpPr>
        <p:grpSpPr>
          <a:xfrm>
            <a:off x="47044" y="1438041"/>
            <a:ext cx="248706" cy="253980"/>
            <a:chOff x="141352" y="1464253"/>
            <a:chExt cx="248706" cy="253980"/>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1" name="Straight Connector 30"/>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 name="Rectangle 16"/>
          <p:cNvSpPr/>
          <p:nvPr/>
        </p:nvSpPr>
        <p:spPr>
          <a:xfrm>
            <a:off x="914400" y="3200400"/>
            <a:ext cx="7215656" cy="1246495"/>
          </a:xfrm>
          <a:prstGeom prst="rect">
            <a:avLst/>
          </a:prstGeom>
        </p:spPr>
        <p:txBody>
          <a:bodyPr wrap="square">
            <a:spAutoFit/>
          </a:bodyPr>
          <a:lstStyle/>
          <a:p>
            <a:pPr marL="457200" lvl="0" indent="-457200" algn="l" rtl="0">
              <a:spcAft>
                <a:spcPts val="1200"/>
              </a:spcAft>
              <a:buFont typeface="+mj-lt"/>
              <a:buAutoNum type="arabicPeriod"/>
            </a:pPr>
            <a:r>
              <a:rPr lang="es-us" sz="2500" b="0" i="0" u="none" baseline="0" dirty="0"/>
              <a:t>Tengan en cuenta las habilidades de liderazgo. ¿Cómo Franklin debería seleccionar a Aaron para instalar las contraventanas?</a:t>
            </a:r>
          </a:p>
        </p:txBody>
      </p:sp>
      <p:grpSp>
        <p:nvGrpSpPr>
          <p:cNvPr id="18" name="Group 17"/>
          <p:cNvGrpSpPr/>
          <p:nvPr/>
        </p:nvGrpSpPr>
        <p:grpSpPr>
          <a:xfrm>
            <a:off x="756707" y="1757363"/>
            <a:ext cx="7587193" cy="951849"/>
            <a:chOff x="1041189" y="2071556"/>
            <a:chExt cx="7587193" cy="951849"/>
          </a:xfrm>
        </p:grpSpPr>
        <p:sp>
          <p:nvSpPr>
            <p:cNvPr id="19" name="Rounded Rectangle 18"/>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0" name="Picture 2"/>
            <p:cNvPicPr>
              <a:picLocks noChangeAspect="1" noChangeArrowheads="1"/>
            </p:cNvPicPr>
            <p:nvPr/>
          </p:nvPicPr>
          <p:blipFill rotWithShape="1">
            <a:blip r:embed="rId3"/>
            <a:srcRect l="11940" t="9641" r="7248"/>
            <a:stretch/>
          </p:blipFill>
          <p:spPr bwMode="auto">
            <a:xfrm>
              <a:off x="7745291" y="2071556"/>
              <a:ext cx="883091" cy="771417"/>
            </a:xfrm>
            <a:prstGeom prst="rect">
              <a:avLst/>
            </a:prstGeom>
            <a:noFill/>
            <a:ln w="9525">
              <a:noFill/>
              <a:miter lim="800000"/>
              <a:headEnd/>
              <a:tailEnd/>
            </a:ln>
          </p:spPr>
        </p:pic>
      </p:grpSp>
      <p:sp>
        <p:nvSpPr>
          <p:cNvPr id="21" name="Rounded Rectangle 20"/>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377426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7044" y="1438041"/>
            <a:ext cx="248706" cy="253980"/>
            <a:chOff x="141352" y="1464253"/>
            <a:chExt cx="248706" cy="253980"/>
          </a:xfrm>
        </p:grpSpPr>
        <p:sp>
          <p:nvSpPr>
            <p:cNvPr id="17" name="Rounded Rectangle 16"/>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8"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 name="Rectangle 18"/>
          <p:cNvSpPr/>
          <p:nvPr/>
        </p:nvSpPr>
        <p:spPr>
          <a:xfrm>
            <a:off x="440110" y="2669175"/>
            <a:ext cx="8265212" cy="3970318"/>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sz="2200" b="0" i="0" u="none" baseline="0"/>
              <a:t>Franklin le dice a Aarón que tome una pistola de tornillo y baje a la casa para poner las contraventanas.  Le indica que recuerde lo que aprendió en la escuela y le dice que solo le tomará unos minutos. </a:t>
            </a:r>
          </a:p>
          <a:p>
            <a:pPr marL="342900" indent="-342900" algn="l" rtl="0">
              <a:spcAft>
                <a:spcPts val="600"/>
              </a:spcAft>
              <a:buFont typeface="Arial" charset="0"/>
              <a:buChar char="•"/>
            </a:pPr>
            <a:r>
              <a:rPr lang="es-us" sz="2200" b="0" i="0" u="none" baseline="0"/>
              <a:t>Aarón sigue las instrucciones de Franklin y toma su pistola de tornillo, se dirige a la casa y se pone a trabajar. Aarón decide dar un paso atrás para tener una mejor vista de su trabajo después de instalar la última contraventana en el segundo piso. </a:t>
            </a:r>
          </a:p>
          <a:p>
            <a:pPr marL="342900" indent="-342900" algn="l" rtl="0">
              <a:spcAft>
                <a:spcPts val="600"/>
              </a:spcAft>
              <a:buFont typeface="Arial" charset="0"/>
              <a:buChar char="•"/>
            </a:pPr>
            <a:r>
              <a:rPr lang="es-us" sz="2200" b="0" i="0" u="none" baseline="0"/>
              <a:t>Aarón se olvida de su entorno y, al retroceder, se sale del techo del porche y cae al suelo. Los propietarios llegan a su nuevo hogar con un trabajador lesionado y una ambulancia. No es el recorrido de cierre perfecto que Sonia esperaba.</a:t>
            </a:r>
          </a:p>
        </p:txBody>
      </p:sp>
      <p:sp>
        <p:nvSpPr>
          <p:cNvPr id="20"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A: puntos clave</a:t>
            </a:r>
            <a:endParaRPr lang="en-US" sz="3500" dirty="0"/>
          </a:p>
        </p:txBody>
      </p:sp>
      <p:sp>
        <p:nvSpPr>
          <p:cNvPr id="21" name="Rounded Rectangle 20"/>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259988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47044" y="1438041"/>
            <a:ext cx="248706" cy="253980"/>
            <a:chOff x="141352" y="1464253"/>
            <a:chExt cx="248706" cy="253980"/>
          </a:xfrm>
        </p:grpSpPr>
        <p:sp>
          <p:nvSpPr>
            <p:cNvPr id="23" name="Rounded Rectangle 22"/>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4" name="Group 49"/>
            <p:cNvGrpSpPr/>
            <p:nvPr/>
          </p:nvGrpSpPr>
          <p:grpSpPr>
            <a:xfrm>
              <a:off x="224715" y="1516377"/>
              <a:ext cx="101031" cy="146644"/>
              <a:chOff x="1524000" y="2971799"/>
              <a:chExt cx="838200" cy="1066800"/>
            </a:xfrm>
          </p:grpSpPr>
          <p:sp>
            <p:nvSpPr>
              <p:cNvPr id="26" name="Rectangle 25"/>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914400" y="3200400"/>
            <a:ext cx="7831730" cy="861774"/>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dirty="0"/>
              <a:t>¿Qué piensan sobre cómo Eduardo manejó esta situación?</a:t>
            </a:r>
          </a:p>
        </p:txBody>
      </p:sp>
      <p:grpSp>
        <p:nvGrpSpPr>
          <p:cNvPr id="17" name="Group 16"/>
          <p:cNvGrpSpPr/>
          <p:nvPr/>
        </p:nvGrpSpPr>
        <p:grpSpPr>
          <a:xfrm>
            <a:off x="756707" y="1785938"/>
            <a:ext cx="7544331" cy="923274"/>
            <a:chOff x="1041189" y="2100131"/>
            <a:chExt cx="7544331" cy="923274"/>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19" name="Picture 2"/>
            <p:cNvPicPr>
              <a:picLocks noChangeAspect="1" noChangeArrowheads="1"/>
            </p:cNvPicPr>
            <p:nvPr/>
          </p:nvPicPr>
          <p:blipFill rotWithShape="1">
            <a:blip r:embed="rId3"/>
            <a:srcRect l="11940" t="12987" r="11169"/>
            <a:stretch/>
          </p:blipFill>
          <p:spPr bwMode="auto">
            <a:xfrm>
              <a:off x="7745291" y="2100131"/>
              <a:ext cx="840229" cy="742842"/>
            </a:xfrm>
            <a:prstGeom prst="rect">
              <a:avLst/>
            </a:prstGeom>
            <a:noFill/>
            <a:ln w="9525">
              <a:noFill/>
              <a:miter lim="800000"/>
              <a:headEnd/>
              <a:tailEnd/>
            </a:ln>
          </p:spPr>
        </p:pic>
      </p:grpSp>
      <p:sp>
        <p:nvSpPr>
          <p:cNvPr id="20" name="Rounded Rectangle 19"/>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9595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598114"/>
            <a:ext cx="8229600" cy="8589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a:solidFill>
                  <a:srgbClr val="FF0000"/>
                </a:solidFill>
              </a:rPr>
              <a:t>Habilidades</a:t>
            </a:r>
            <a:r>
              <a:rPr lang="es-us" sz="3500" b="0" i="0" u="none" baseline="0">
                <a:solidFill>
                  <a:srgbClr val="FF0000"/>
                </a:solidFill>
              </a:rPr>
              <a:t> </a:t>
            </a:r>
            <a:r>
              <a:rPr lang="es-us" sz="3500" b="1" i="0" u="none" baseline="0">
                <a:solidFill>
                  <a:srgbClr val="FF0000"/>
                </a:solidFill>
              </a:rPr>
              <a:t>de liderazgo en seguridad</a:t>
            </a:r>
            <a:endParaRPr lang="es-us" sz="3500" b="1" i="1" dirty="0">
              <a:solidFill>
                <a:srgbClr val="FF0000"/>
              </a:solidFill>
            </a:endParaRPr>
          </a:p>
        </p:txBody>
      </p:sp>
      <p:sp>
        <p:nvSpPr>
          <p:cNvPr id="6" name="Rectangle 5"/>
          <p:cNvSpPr/>
          <p:nvPr/>
        </p:nvSpPr>
        <p:spPr>
          <a:xfrm>
            <a:off x="695528" y="2418776"/>
            <a:ext cx="7752944" cy="4201150"/>
          </a:xfrm>
          <a:prstGeom prst="rect">
            <a:avLst/>
          </a:prstGeom>
          <a:ln>
            <a:solidFill>
              <a:schemeClr val="tx1"/>
            </a:solidFill>
          </a:ln>
        </p:spPr>
        <p:txBody>
          <a:bodyPr wrap="square">
            <a:spAutoFit/>
          </a:bodyPr>
          <a:lstStyle/>
          <a:p>
            <a:pPr algn="l" rtl="0">
              <a:spcAft>
                <a:spcPts val="1800"/>
              </a:spcAft>
            </a:pPr>
            <a:r>
              <a:rPr lang="es-us" sz="2400" b="0" i="0" u="none" baseline="0" dirty="0"/>
              <a:t>Liderar con el ejemplo</a:t>
            </a:r>
          </a:p>
          <a:p>
            <a:pPr algn="l" rtl="0">
              <a:spcAft>
                <a:spcPts val="1800"/>
              </a:spcAft>
            </a:pPr>
            <a:r>
              <a:rPr lang="es-us" sz="2400" b="0" i="0" u="none" baseline="0" dirty="0"/>
              <a:t>Involucrar y empoderar a los miembros del equipo</a:t>
            </a:r>
          </a:p>
          <a:p>
            <a:pPr algn="l" rtl="0">
              <a:spcAft>
                <a:spcPts val="1800"/>
              </a:spcAft>
            </a:pPr>
            <a:r>
              <a:rPr lang="es-us" sz="2400" b="0" i="0" u="none" baseline="0" dirty="0"/>
              <a:t>Escuchar activamente</a:t>
            </a:r>
          </a:p>
          <a:p>
            <a:pPr algn="l" rtl="0">
              <a:spcAft>
                <a:spcPts val="1800"/>
              </a:spcAft>
            </a:pPr>
            <a:r>
              <a:rPr lang="es-us" sz="2400" b="0" i="0" u="none" baseline="0" dirty="0"/>
              <a:t>Practicar la comunicación de 3 vías</a:t>
            </a:r>
            <a:endParaRPr lang="es-us" sz="2400" dirty="0"/>
          </a:p>
          <a:p>
            <a:pPr algn="l" rtl="0">
              <a:spcAft>
                <a:spcPts val="1800"/>
              </a:spcAft>
            </a:pPr>
            <a:r>
              <a:rPr lang="es-us" sz="2400" b="0" i="0" u="none" baseline="0" dirty="0"/>
              <a:t>Desarrollar a los miembros del equipo mediante enseñanza, asesoría y comentarios</a:t>
            </a:r>
            <a:endParaRPr lang="es-us" sz="2400" dirty="0"/>
          </a:p>
          <a:p>
            <a:pPr algn="l" rtl="0">
              <a:spcAft>
                <a:spcPts val="1800"/>
              </a:spcAft>
            </a:pPr>
            <a:r>
              <a:rPr lang="es-us" sz="2400" b="0" i="0" u="none" baseline="0" dirty="0"/>
              <a:t>Dar reconocimiento a los miembros del equipo por un trabajo bien hecho</a:t>
            </a:r>
          </a:p>
        </p:txBody>
      </p:sp>
    </p:spTree>
    <p:extLst>
      <p:ext uri="{BB962C8B-B14F-4D97-AF65-F5344CB8AC3E}">
        <p14:creationId xmlns:p14="http://schemas.microsoft.com/office/powerpoint/2010/main" val="26900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044" y="1438041"/>
            <a:ext cx="248706" cy="253980"/>
            <a:chOff x="141352" y="1464253"/>
            <a:chExt cx="248706" cy="253980"/>
          </a:xfrm>
        </p:grpSpPr>
        <p:sp>
          <p:nvSpPr>
            <p:cNvPr id="16" name="Rounded Rectangle 1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7" name="Group 49"/>
            <p:cNvGrpSpPr/>
            <p:nvPr/>
          </p:nvGrpSpPr>
          <p:grpSpPr>
            <a:xfrm>
              <a:off x="224715" y="1516377"/>
              <a:ext cx="101031" cy="146644"/>
              <a:chOff x="1524000" y="2971799"/>
              <a:chExt cx="838200" cy="1066800"/>
            </a:xfrm>
          </p:grpSpPr>
          <p:sp>
            <p:nvSpPr>
              <p:cNvPr id="19" name="Rectangle 1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0" name="Straight Connector 1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 name="Group 24"/>
          <p:cNvGrpSpPr/>
          <p:nvPr/>
        </p:nvGrpSpPr>
        <p:grpSpPr>
          <a:xfrm>
            <a:off x="47044" y="1438041"/>
            <a:ext cx="248706" cy="253980"/>
            <a:chOff x="141352" y="1464253"/>
            <a:chExt cx="248706" cy="253980"/>
          </a:xfrm>
        </p:grpSpPr>
        <p:sp>
          <p:nvSpPr>
            <p:cNvPr id="26" name="Rounded Rectangle 25"/>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7" name="Group 49"/>
            <p:cNvGrpSpPr/>
            <p:nvPr/>
          </p:nvGrpSpPr>
          <p:grpSpPr>
            <a:xfrm>
              <a:off x="224715" y="1516377"/>
              <a:ext cx="101031" cy="146644"/>
              <a:chOff x="1524000" y="2971799"/>
              <a:chExt cx="838200" cy="1066800"/>
            </a:xfrm>
          </p:grpSpPr>
          <p:sp>
            <p:nvSpPr>
              <p:cNvPr id="29" name="Rectangle 28"/>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30" name="Straight Connector 29"/>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8" name="Rectangle 37"/>
          <p:cNvSpPr/>
          <p:nvPr/>
        </p:nvSpPr>
        <p:spPr>
          <a:xfrm>
            <a:off x="440111" y="2677045"/>
            <a:ext cx="8265212" cy="4124206"/>
          </a:xfrm>
          <a:prstGeom prst="rect">
            <a:avLst/>
          </a:prstGeom>
          <a:ln>
            <a:solidFill>
              <a:srgbClr val="5FBAF3"/>
            </a:solidFill>
          </a:ln>
        </p:spPr>
        <p:txBody>
          <a:bodyPr wrap="square">
            <a:spAutoFit/>
          </a:bodyPr>
          <a:lstStyle/>
          <a:p>
            <a:pPr marL="342900" indent="-342900" algn="l" rtl="0">
              <a:spcAft>
                <a:spcPts val="600"/>
              </a:spcAft>
              <a:buFont typeface="Arial" charset="0"/>
              <a:buChar char="•"/>
            </a:pPr>
            <a:r>
              <a:rPr lang="es-us" b="0" i="0" u="none" baseline="0" dirty="0"/>
              <a:t>Franklin le pregunta a Aarón si recuerda su capacitación y puede bajar a la casa y ayudar a Sonia a salir y cerrar las contraventanas. Aarón agarra su pistola de tornillos, ansioso por impresionar a su jefe, y se dirige a la casa. Franklin no vio a Aarón agarrar ningún otro equipo más que la pistola de tornillos y se pregunta cómo hará el trabajo de manera segura.</a:t>
            </a:r>
          </a:p>
          <a:p>
            <a:pPr marL="342900" indent="-342900" algn="l" rtl="0">
              <a:spcAft>
                <a:spcPts val="600"/>
              </a:spcAft>
              <a:buFont typeface="Arial" charset="0"/>
              <a:buChar char="•"/>
            </a:pPr>
            <a:r>
              <a:rPr lang="es-us" b="0" i="0" u="none" baseline="0" dirty="0"/>
              <a:t>Justo cuando Aarón comienza a salir por la ventana al techo del porche para instalar las contraventanas, Franklin le grita a Aarón que se detenga de inmediato. Claramente Aarón no recordaba su capacitación de seguridad.</a:t>
            </a:r>
          </a:p>
          <a:p>
            <a:pPr marL="342900" indent="-342900" algn="l" rtl="0">
              <a:spcAft>
                <a:spcPts val="600"/>
              </a:spcAft>
              <a:buFont typeface="Arial" charset="0"/>
              <a:buChar char="•"/>
            </a:pPr>
            <a:r>
              <a:rPr lang="es-us" b="0" i="0" u="none" baseline="0" dirty="0"/>
              <a:t>Franklin reúne a la cuadrilla y les recuerda que deben usar un arnés y una cuerda de seguridad antes de salir al techo del porche. Debido a que la habitación ya estaba alfombrada, podrían usar un punto de anclaje de techo típico, ya que los clavos atravesarían la alfombra sin dañarla. Franklin también se toma el tiempo para mostrar a los miembros de la cuadrilla cómo usar un nuevo dispositivo de anclaje para marcos de ventanas que la compañía acaba de comprar. </a:t>
            </a:r>
          </a:p>
        </p:txBody>
      </p:sp>
      <p:sp>
        <p:nvSpPr>
          <p:cNvPr id="39" name="Title 1"/>
          <p:cNvSpPr txBox="1">
            <a:spLocks/>
          </p:cNvSpPr>
          <p:nvPr/>
        </p:nvSpPr>
        <p:spPr>
          <a:xfrm>
            <a:off x="467934" y="1782998"/>
            <a:ext cx="8285398" cy="927310"/>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us" sz="3500" b="1" dirty="0">
                <a:solidFill>
                  <a:srgbClr val="FF0000"/>
                </a:solidFill>
              </a:rPr>
              <a:t>Resultado B: puntos clave</a:t>
            </a:r>
            <a:endParaRPr lang="en-US" sz="3500" dirty="0"/>
          </a:p>
        </p:txBody>
      </p:sp>
      <p:sp>
        <p:nvSpPr>
          <p:cNvPr id="40" name="Rounded Rectangle 39"/>
          <p:cNvSpPr/>
          <p:nvPr/>
        </p:nvSpPr>
        <p:spPr>
          <a:xfrm>
            <a:off x="407272" y="1433057"/>
            <a:ext cx="2615184"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spTree>
    <p:extLst>
      <p:ext uri="{BB962C8B-B14F-4D97-AF65-F5344CB8AC3E}">
        <p14:creationId xmlns:p14="http://schemas.microsoft.com/office/powerpoint/2010/main" val="2612171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7044" y="1433057"/>
            <a:ext cx="2920744" cy="258964"/>
            <a:chOff x="141352" y="1459269"/>
            <a:chExt cx="2920744" cy="258964"/>
          </a:xfrm>
        </p:grpSpPr>
        <p:sp>
          <p:nvSpPr>
            <p:cNvPr id="22" name="Rounded Rectangle 21"/>
            <p:cNvSpPr/>
            <p:nvPr/>
          </p:nvSpPr>
          <p:spPr>
            <a:xfrm>
              <a:off x="141352" y="1464253"/>
              <a:ext cx="248706" cy="253980"/>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23" name="Group 49"/>
            <p:cNvGrpSpPr/>
            <p:nvPr/>
          </p:nvGrpSpPr>
          <p:grpSpPr>
            <a:xfrm>
              <a:off x="224715" y="1516377"/>
              <a:ext cx="101031" cy="146644"/>
              <a:chOff x="1524000" y="2971799"/>
              <a:chExt cx="838200" cy="1066800"/>
            </a:xfrm>
          </p:grpSpPr>
          <p:sp>
            <p:nvSpPr>
              <p:cNvPr id="25" name="Rectangle 24"/>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29" name="Straight Connector 28"/>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ounded Rectangle 23"/>
            <p:cNvSpPr/>
            <p:nvPr/>
          </p:nvSpPr>
          <p:spPr>
            <a:xfrm>
              <a:off x="501579" y="1459269"/>
              <a:ext cx="2560517" cy="25896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l" rtl="0"/>
              <a:r>
                <a:rPr lang="es-us" sz="1400" b="1" i="0" u="none" baseline="0" dirty="0">
                  <a:solidFill>
                    <a:schemeClr val="bg2">
                      <a:lumMod val="10000"/>
                    </a:schemeClr>
                  </a:solidFill>
                </a:rPr>
                <a:t>No tome atajos en la seguridad</a:t>
              </a:r>
              <a:endParaRPr lang="es-us" sz="1400" b="1" dirty="0">
                <a:solidFill>
                  <a:schemeClr val="bg2">
                    <a:lumMod val="10000"/>
                  </a:schemeClr>
                </a:solidFill>
              </a:endParaRPr>
            </a:p>
          </p:txBody>
        </p:sp>
      </p:grpSp>
      <p:sp>
        <p:nvSpPr>
          <p:cNvPr id="16" name="Rectangle 15"/>
          <p:cNvSpPr/>
          <p:nvPr/>
        </p:nvSpPr>
        <p:spPr>
          <a:xfrm>
            <a:off x="914400" y="3200400"/>
            <a:ext cx="7831730" cy="1323439"/>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opinan de la forma en que Franklin manejó la situación esta vez?</a:t>
            </a:r>
          </a:p>
          <a:p>
            <a:pPr marL="457200" lvl="0" indent="-457200" algn="l" rtl="0">
              <a:spcAft>
                <a:spcPts val="600"/>
              </a:spcAft>
              <a:buFont typeface="+mj-lt"/>
              <a:buAutoNum type="arabicPeriod"/>
            </a:pPr>
            <a:r>
              <a:rPr lang="es-us" sz="2500" b="0" i="0" u="none" baseline="0"/>
              <a:t>¿Cuál de las habilidades de liderazgo demostró? </a:t>
            </a:r>
          </a:p>
        </p:txBody>
      </p:sp>
      <p:grpSp>
        <p:nvGrpSpPr>
          <p:cNvPr id="17" name="Group 16"/>
          <p:cNvGrpSpPr/>
          <p:nvPr/>
        </p:nvGrpSpPr>
        <p:grpSpPr>
          <a:xfrm>
            <a:off x="756707" y="1800225"/>
            <a:ext cx="7544331" cy="908987"/>
            <a:chOff x="1041189" y="2114418"/>
            <a:chExt cx="7544331" cy="908987"/>
          </a:xfrm>
        </p:grpSpPr>
        <p:sp>
          <p:nvSpPr>
            <p:cNvPr id="18" name="Rounded Rectangle 17"/>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B</a:t>
              </a:r>
            </a:p>
          </p:txBody>
        </p:sp>
        <p:pic>
          <p:nvPicPr>
            <p:cNvPr id="19" name="Picture 2"/>
            <p:cNvPicPr>
              <a:picLocks noChangeAspect="1" noChangeArrowheads="1"/>
            </p:cNvPicPr>
            <p:nvPr/>
          </p:nvPicPr>
          <p:blipFill rotWithShape="1">
            <a:blip r:embed="rId3"/>
            <a:srcRect l="11940" t="14661" r="11169"/>
            <a:stretch/>
          </p:blipFill>
          <p:spPr bwMode="auto">
            <a:xfrm>
              <a:off x="7745291" y="2114418"/>
              <a:ext cx="840229" cy="728555"/>
            </a:xfrm>
            <a:prstGeom prst="rect">
              <a:avLst/>
            </a:prstGeom>
            <a:noFill/>
            <a:ln w="9525">
              <a:noFill/>
              <a:miter lim="800000"/>
              <a:headEnd/>
              <a:tailEnd/>
            </a:ln>
          </p:spPr>
        </p:pic>
      </p:grpSp>
    </p:spTree>
    <p:extLst>
      <p:ext uri="{BB962C8B-B14F-4D97-AF65-F5344CB8AC3E}">
        <p14:creationId xmlns:p14="http://schemas.microsoft.com/office/powerpoint/2010/main" val="28777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goldenhar\Desktop\CPWR\Safety Leadership curriculum\Module and instructor materials\METAMEDIA QUOTES\MM_train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631" y="5139224"/>
            <a:ext cx="2103683" cy="6034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09" y="6168655"/>
            <a:ext cx="9137084" cy="530338"/>
          </a:xfrm>
          <a:prstGeom prst="rect">
            <a:avLst/>
          </a:prstGeom>
        </p:spPr>
        <p:txBody>
          <a:bodyPr wrap="square">
            <a:spAutoFit/>
          </a:bodyPr>
          <a:lstStyle/>
          <a:p>
            <a:pPr algn="l" rtl="0">
              <a:lnSpc>
                <a:spcPct val="107000"/>
              </a:lnSpc>
              <a:spcAft>
                <a:spcPts val="800"/>
              </a:spcAft>
            </a:pPr>
            <a:r>
              <a:rPr lang="es-us" sz="900" b="0" i="0" u="none" baseline="0">
                <a:latin typeface="Calibri" panose="020F0502020204030204" pitchFamily="34" charset="0"/>
                <a:ea typeface="Calibri" panose="020F0502020204030204" pitchFamily="34" charset="0"/>
                <a:cs typeface="Times New Roman" panose="02020603050405020304" pitchFamily="18" charset="0"/>
              </a:rPr>
              <a:t>El desarrollo de la capacitación del FSL4Res fue posible gracias al financiamiento de un acuerdo de cooperación con el Centro de Investigación y Capacitación en Construcción (Center for Construction Research and Training, CPWR) (N.º U60OH009762) del Instituto Nacional de Seguridad y Salud Ocupacional (National Institute for Occupational Safety and Health, NIOSH). El FSL4Res se basa en la </a:t>
            </a:r>
            <a:r>
              <a:rPr lang="es-us" sz="900" b="0" i="0" u="sng" baseline="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capacitación FSL</a:t>
            </a:r>
            <a:r>
              <a:rPr lang="es-us" sz="900" b="0" i="0" u="none" baseline="0">
                <a:latin typeface="Calibri" panose="020F0502020204030204" pitchFamily="34" charset="0"/>
                <a:ea typeface="Calibri" panose="020F0502020204030204" pitchFamily="34" charset="0"/>
                <a:cs typeface="Times New Roman" panose="02020603050405020304" pitchFamily="18" charset="0"/>
              </a:rPr>
              <a:t> original creada por el CPWR en el marco de un acuerdo de cooperación anterior del NIOSH (N.º OH009762). Los contenidos son responsabilidad exclusiva de los autores y no representan necesariamente los puntos de vista oficiales del NIOSH. Todos los derechos reservados.</a:t>
            </a:r>
            <a:endParaRPr lang="es-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3.jpeg"/>
          <p:cNvPicPr/>
          <p:nvPr/>
        </p:nvPicPr>
        <p:blipFill>
          <a:blip r:embed="rId5" cstate="print"/>
          <a:stretch>
            <a:fillRect/>
          </a:stretch>
        </p:blipFill>
        <p:spPr>
          <a:xfrm>
            <a:off x="3788595" y="4978172"/>
            <a:ext cx="1633754" cy="928891"/>
          </a:xfrm>
          <a:prstGeom prst="rect">
            <a:avLst/>
          </a:prstGeom>
        </p:spPr>
      </p:pic>
      <p:sp>
        <p:nvSpPr>
          <p:cNvPr id="8" name="Title 1"/>
          <p:cNvSpPr txBox="1">
            <a:spLocks/>
          </p:cNvSpPr>
          <p:nvPr/>
        </p:nvSpPr>
        <p:spPr>
          <a:xfrm>
            <a:off x="1028993" y="3107126"/>
            <a:ext cx="7086014" cy="643749"/>
          </a:xfrm>
          <a:prstGeom prst="rect">
            <a:avLst/>
          </a:prstGeom>
          <a:ln w="44450">
            <a:noFill/>
          </a:ln>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dirty="0">
                <a:solidFill>
                  <a:srgbClr val="FF0000"/>
                </a:solidFill>
                <a:effectLst>
                  <a:outerShdw blurRad="38100" dist="38100" dir="2700000" algn="tl">
                    <a:srgbClr val="000000">
                      <a:alpha val="43137"/>
                    </a:srgbClr>
                  </a:outerShdw>
                </a:effectLst>
              </a:rPr>
              <a:t>Ya terminaron la sesión 4</a:t>
            </a:r>
            <a:endParaRPr lang="es-us" sz="3500" b="1" dirty="0">
              <a:solidFill>
                <a:srgbClr val="FF0000"/>
              </a:solidFill>
              <a:effectLst>
                <a:outerShdw blurRad="38100" dist="38100" dir="2700000" algn="tl">
                  <a:srgbClr val="000000">
                    <a:alpha val="43137"/>
                  </a:srgbClr>
                </a:outerShdw>
              </a:effectLst>
            </a:endParaRPr>
          </a:p>
        </p:txBody>
      </p:sp>
      <p:pic>
        <p:nvPicPr>
          <p:cNvPr id="3" name="Picture 2" descr="Texto&#10;&#10;Descripción generada automáticamente con confianza media">
            <a:extLst>
              <a:ext uri="{FF2B5EF4-FFF2-40B4-BE49-F238E27FC236}">
                <a16:creationId xmlns:a16="http://schemas.microsoft.com/office/drawing/2014/main" id="{9774A639-3B10-4840-BFA6-2669E5ADBB0F}"/>
              </a:ext>
            </a:extLst>
          </p:cNvPr>
          <p:cNvPicPr>
            <a:picLocks noChangeAspect="1"/>
          </p:cNvPicPr>
          <p:nvPr/>
        </p:nvPicPr>
        <p:blipFill>
          <a:blip r:embed="rId6"/>
          <a:stretch>
            <a:fillRect/>
          </a:stretch>
        </p:blipFill>
        <p:spPr>
          <a:xfrm>
            <a:off x="526041" y="4943285"/>
            <a:ext cx="2452272" cy="928891"/>
          </a:xfrm>
          <a:prstGeom prst="rect">
            <a:avLst/>
          </a:prstGeom>
        </p:spPr>
      </p:pic>
    </p:spTree>
    <p:extLst>
      <p:ext uri="{BB962C8B-B14F-4D97-AF65-F5344CB8AC3E}">
        <p14:creationId xmlns:p14="http://schemas.microsoft.com/office/powerpoint/2010/main" val="42845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5025178" y="2488236"/>
            <a:ext cx="3283056" cy="639762"/>
          </a:xfrm>
        </p:spPr>
        <p:txBody>
          <a:bodyPr>
            <a:normAutofit/>
          </a:bodyPr>
          <a:lstStyle/>
          <a:p>
            <a:pPr algn="l" rtl="0">
              <a:spcBef>
                <a:spcPts val="0"/>
              </a:spcBef>
              <a:spcAft>
                <a:spcPts val="1200"/>
              </a:spcAft>
              <a:buClr>
                <a:srgbClr val="FF0000"/>
              </a:buClr>
            </a:pPr>
            <a:r>
              <a:rPr lang="es-us" sz="2800" b="1" i="0" u="none" baseline="0">
                <a:solidFill>
                  <a:srgbClr val="FF0000"/>
                </a:solidFill>
              </a:rPr>
              <a:t>Actividades</a:t>
            </a:r>
            <a:endParaRPr lang="es-us" sz="2500" dirty="0"/>
          </a:p>
        </p:txBody>
      </p:sp>
      <p:sp>
        <p:nvSpPr>
          <p:cNvPr id="11" name="Content Placeholder 10"/>
          <p:cNvSpPr>
            <a:spLocks noGrp="1"/>
          </p:cNvSpPr>
          <p:nvPr>
            <p:ph sz="half" idx="2"/>
          </p:nvPr>
        </p:nvSpPr>
        <p:spPr>
          <a:xfrm>
            <a:off x="5025178" y="3296126"/>
            <a:ext cx="3283056" cy="2739496"/>
          </a:xfrm>
        </p:spPr>
        <p:txBody>
          <a:bodyPr>
            <a:normAutofit lnSpcReduction="10000"/>
          </a:bodyPr>
          <a:lstStyle/>
          <a:p>
            <a:pPr lvl="0" algn="l" rtl="0">
              <a:spcBef>
                <a:spcPts val="0"/>
              </a:spcBef>
              <a:spcAft>
                <a:spcPts val="1200"/>
              </a:spcAft>
              <a:buClr>
                <a:srgbClr val="FF0000"/>
              </a:buClr>
            </a:pPr>
            <a:r>
              <a:rPr lang="es-us" b="0" i="0" u="none" baseline="0"/>
              <a:t>Analizar si los personajes utilizaron las habilidades de liderazgo en seguridad.</a:t>
            </a:r>
          </a:p>
          <a:p>
            <a:pPr algn="l" rtl="0">
              <a:spcBef>
                <a:spcPts val="0"/>
              </a:spcBef>
              <a:spcAft>
                <a:spcPts val="1200"/>
              </a:spcAft>
              <a:buClr>
                <a:srgbClr val="FF0000"/>
              </a:buClr>
            </a:pPr>
            <a:r>
              <a:rPr lang="es-us" b="0" i="0" u="none" baseline="0"/>
              <a:t>Analizar qué se podría haber hecho mejor. </a:t>
            </a:r>
          </a:p>
          <a:p>
            <a:endParaRPr lang="es-us" dirty="0"/>
          </a:p>
        </p:txBody>
      </p:sp>
      <p:sp>
        <p:nvSpPr>
          <p:cNvPr id="12" name="Text Placeholder 11"/>
          <p:cNvSpPr>
            <a:spLocks noGrp="1"/>
          </p:cNvSpPr>
          <p:nvPr>
            <p:ph type="body" sz="quarter" idx="3"/>
          </p:nvPr>
        </p:nvSpPr>
        <p:spPr>
          <a:xfrm>
            <a:off x="2119075" y="2488236"/>
            <a:ext cx="4041775" cy="639762"/>
          </a:xfrm>
        </p:spPr>
        <p:txBody>
          <a:bodyPr>
            <a:normAutofit/>
          </a:bodyPr>
          <a:lstStyle/>
          <a:p>
            <a:pPr algn="l" rtl="0"/>
            <a:r>
              <a:rPr lang="es-us" sz="2800" b="1" i="0" u="none" baseline="0">
                <a:solidFill>
                  <a:srgbClr val="FF0000"/>
                </a:solidFill>
              </a:rPr>
              <a:t>Estructura</a:t>
            </a:r>
            <a:endParaRPr lang="es-us" sz="2800" dirty="0">
              <a:solidFill>
                <a:srgbClr val="FF0000"/>
              </a:solidFill>
            </a:endParaRPr>
          </a:p>
        </p:txBody>
      </p:sp>
      <p:sp>
        <p:nvSpPr>
          <p:cNvPr id="13" name="Content Placeholder 12"/>
          <p:cNvSpPr>
            <a:spLocks noGrp="1"/>
          </p:cNvSpPr>
          <p:nvPr>
            <p:ph sz="quarter" idx="4"/>
          </p:nvPr>
        </p:nvSpPr>
        <p:spPr>
          <a:xfrm>
            <a:off x="2119075" y="3296126"/>
            <a:ext cx="4041775" cy="2739496"/>
          </a:xfrm>
        </p:spPr>
        <p:txBody>
          <a:bodyPr>
            <a:normAutofit/>
          </a:bodyPr>
          <a:lstStyle/>
          <a:p>
            <a:pPr marL="342900" lvl="1" indent="-342900" algn="l" rtl="0">
              <a:spcBef>
                <a:spcPts val="600"/>
              </a:spcBef>
              <a:buClr>
                <a:srgbClr val="FF0000"/>
              </a:buClr>
              <a:buFont typeface="Arial" panose="020B0604020202020204" pitchFamily="34" charset="0"/>
              <a:buChar char="•"/>
            </a:pPr>
            <a:r>
              <a:rPr lang="es-us" sz="2400" b="0" i="0" u="none" baseline="0"/>
              <a:t>Situación</a:t>
            </a:r>
          </a:p>
          <a:p>
            <a:pPr marL="342900" lvl="1" indent="-342900" algn="l" rtl="0">
              <a:spcBef>
                <a:spcPts val="600"/>
              </a:spcBef>
              <a:buClr>
                <a:srgbClr val="FF0000"/>
              </a:buClr>
              <a:buFont typeface="Arial" panose="020B0604020202020204" pitchFamily="34" charset="0"/>
              <a:buChar char="•"/>
            </a:pPr>
            <a:r>
              <a:rPr lang="es-us" sz="2400" b="0" i="0" u="none" baseline="0"/>
              <a:t>Resultado A</a:t>
            </a:r>
          </a:p>
          <a:p>
            <a:pPr marL="342900" lvl="1" indent="-342900" algn="l" rtl="0">
              <a:spcBef>
                <a:spcPts val="600"/>
              </a:spcBef>
              <a:buClr>
                <a:srgbClr val="FF0000"/>
              </a:buClr>
              <a:buFont typeface="Arial" panose="020B0604020202020204" pitchFamily="34" charset="0"/>
              <a:buChar char="•"/>
            </a:pPr>
            <a:r>
              <a:rPr lang="es-us" sz="2400" b="0" i="0" u="none" baseline="0"/>
              <a:t>Resultado B</a:t>
            </a:r>
            <a:endParaRPr lang="es-us" sz="2400" dirty="0"/>
          </a:p>
        </p:txBody>
      </p:sp>
      <p:sp>
        <p:nvSpPr>
          <p:cNvPr id="5" name="Title 3"/>
          <p:cNvSpPr txBox="1">
            <a:spLocks/>
          </p:cNvSpPr>
          <p:nvPr/>
        </p:nvSpPr>
        <p:spPr>
          <a:xfrm>
            <a:off x="78634" y="166511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us" sz="3500" dirty="0">
              <a:solidFill>
                <a:srgbClr val="FF0000"/>
              </a:solidFill>
            </a:endParaRPr>
          </a:p>
        </p:txBody>
      </p:sp>
      <p:sp>
        <p:nvSpPr>
          <p:cNvPr id="9" name="Title 3"/>
          <p:cNvSpPr txBox="1">
            <a:spLocks noGrp="1"/>
          </p:cNvSpPr>
          <p:nvPr>
            <p:ph type="title"/>
          </p:nvPr>
        </p:nvSpPr>
        <p:spPr>
          <a:xfrm>
            <a:off x="457200" y="143577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rtl="0"/>
            <a:r>
              <a:rPr lang="es-us" sz="3500" b="1" i="0" u="none" baseline="0">
                <a:solidFill>
                  <a:srgbClr val="FF0000"/>
                </a:solidFill>
              </a:rPr>
              <a:t>Escenarios</a:t>
            </a:r>
            <a:endParaRPr lang="es-us" sz="3500" b="1" dirty="0">
              <a:solidFill>
                <a:srgbClr val="FF0000"/>
              </a:solidFill>
            </a:endParaRPr>
          </a:p>
        </p:txBody>
      </p:sp>
    </p:spTree>
    <p:extLst>
      <p:ext uri="{BB962C8B-B14F-4D97-AF65-F5344CB8AC3E}">
        <p14:creationId xmlns:p14="http://schemas.microsoft.com/office/powerpoint/2010/main" val="137508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377204" y="1952159"/>
            <a:ext cx="6441743" cy="1934041"/>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sp>
        <p:nvSpPr>
          <p:cNvPr id="32" name="Rounded Rectangle 31"/>
          <p:cNvSpPr/>
          <p:nvPr/>
        </p:nvSpPr>
        <p:spPr>
          <a:xfrm>
            <a:off x="1265748" y="1828800"/>
            <a:ext cx="6441743" cy="1934041"/>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aphicFrame>
        <p:nvGraphicFramePr>
          <p:cNvPr id="33" name="Table 32"/>
          <p:cNvGraphicFramePr>
            <a:graphicFrameLocks noGrp="1"/>
          </p:cNvGraphicFramePr>
          <p:nvPr>
            <p:extLst>
              <p:ext uri="{D42A27DB-BD31-4B8C-83A1-F6EECF244321}">
                <p14:modId xmlns:p14="http://schemas.microsoft.com/office/powerpoint/2010/main" val="1825138903"/>
              </p:ext>
            </p:extLst>
          </p:nvPr>
        </p:nvGraphicFramePr>
        <p:xfrm>
          <a:off x="3170080" y="1956682"/>
          <a:ext cx="4310331" cy="1767840"/>
        </p:xfrm>
        <a:graphic>
          <a:graphicData uri="http://schemas.openxmlformats.org/drawingml/2006/table">
            <a:tbl>
              <a:tblPr firstRow="1" bandRow="1">
                <a:tableStyleId>{5C22544A-7EE6-4342-B048-85BDC9FD1C3A}</a:tableStyleId>
              </a:tblPr>
              <a:tblGrid>
                <a:gridCol w="839552">
                  <a:extLst>
                    <a:ext uri="{9D8B030D-6E8A-4147-A177-3AD203B41FA5}">
                      <a16:colId xmlns:a16="http://schemas.microsoft.com/office/drawing/2014/main" val="20000"/>
                    </a:ext>
                  </a:extLst>
                </a:gridCol>
                <a:gridCol w="3470779">
                  <a:extLst>
                    <a:ext uri="{9D8B030D-6E8A-4147-A177-3AD203B41FA5}">
                      <a16:colId xmlns:a16="http://schemas.microsoft.com/office/drawing/2014/main" val="20001"/>
                    </a:ext>
                  </a:extLst>
                </a:gridCol>
              </a:tblGrid>
              <a:tr h="377989">
                <a:tc>
                  <a:txBody>
                    <a:bodyPr/>
                    <a:lstStyle/>
                    <a:p>
                      <a:pPr algn="ctr" rtl="0"/>
                      <a:r>
                        <a:rPr lang="es-us" sz="2000" b="1" i="0" u="none" baseline="0">
                          <a:solidFill>
                            <a:schemeClr val="bg1"/>
                          </a:solidFill>
                        </a:rPr>
                        <a:t>Quién</a:t>
                      </a:r>
                      <a:endParaRPr lang="es-us" sz="2000" dirty="0">
                        <a:solidFill>
                          <a:schemeClr val="bg1"/>
                        </a:solidFill>
                      </a:endParaRPr>
                    </a:p>
                  </a:txBody>
                  <a:tcPr>
                    <a:solidFill>
                      <a:schemeClr val="tx1">
                        <a:lumMod val="65000"/>
                        <a:lumOff val="35000"/>
                      </a:schemeClr>
                    </a:solidFill>
                  </a:tcPr>
                </a:tc>
                <a:tc>
                  <a:txBody>
                    <a:bodyPr/>
                    <a:lstStyle/>
                    <a:p>
                      <a:pPr algn="ctr" rtl="0"/>
                      <a:r>
                        <a:rPr lang="es-us" sz="2000" b="1" i="0" u="none" kern="1200" baseline="0">
                          <a:solidFill>
                            <a:schemeClr val="bg1"/>
                          </a:solidFill>
                          <a:latin typeface="+mn-lt"/>
                          <a:ea typeface="+mn-ea"/>
                          <a:cs typeface="+mn-cs"/>
                        </a:rPr>
                        <a:t>Función</a:t>
                      </a:r>
                    </a:p>
                  </a:txBody>
                  <a:tcPr>
                    <a:solidFill>
                      <a:schemeClr val="tx1">
                        <a:lumMod val="65000"/>
                        <a:lumOff val="35000"/>
                      </a:schemeClr>
                    </a:solidFill>
                  </a:tcPr>
                </a:tc>
                <a:extLst>
                  <a:ext uri="{0D108BD9-81ED-4DB2-BD59-A6C34878D82A}">
                    <a16:rowId xmlns:a16="http://schemas.microsoft.com/office/drawing/2014/main" val="10000"/>
                  </a:ext>
                </a:extLst>
              </a:tr>
              <a:tr h="364955">
                <a:tc>
                  <a:txBody>
                    <a:bodyPr/>
                    <a:lstStyle/>
                    <a:p>
                      <a:pPr algn="l" rtl="0"/>
                      <a:r>
                        <a:rPr lang="es-us" sz="1800" b="1" i="0" u="none" baseline="0">
                          <a:solidFill>
                            <a:schemeClr val="tx1"/>
                          </a:solidFill>
                        </a:rPr>
                        <a:t>Stan</a:t>
                      </a:r>
                      <a:endParaRPr lang="es-us" sz="1800" dirty="0">
                        <a:solidFill>
                          <a:schemeClr val="tx1"/>
                        </a:solidFill>
                      </a:endParaRPr>
                    </a:p>
                  </a:txBody>
                  <a:tcPr>
                    <a:solidFill>
                      <a:schemeClr val="bg1"/>
                    </a:solidFill>
                  </a:tcPr>
                </a:tc>
                <a:tc>
                  <a:txBody>
                    <a:bodyPr/>
                    <a:lstStyle/>
                    <a:p>
                      <a:pPr algn="l" rtl="0"/>
                      <a:r>
                        <a:rPr lang="es-us" sz="1800" b="0" i="0" u="none" baseline="0">
                          <a:solidFill>
                            <a:schemeClr val="tx1"/>
                          </a:solidFill>
                        </a:rPr>
                        <a:t>Superintendente </a:t>
                      </a:r>
                      <a:r>
                        <a:rPr lang="es-us" sz="1800" b="0" i="1" u="none" baseline="0">
                          <a:solidFill>
                            <a:schemeClr val="tx1"/>
                          </a:solidFill>
                        </a:rPr>
                        <a:t>de Volt Electric</a:t>
                      </a:r>
                      <a:endParaRPr lang="es-us" sz="1800" b="0"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1"/>
                  </a:ext>
                </a:extLst>
              </a:tr>
              <a:tr h="364955">
                <a:tc>
                  <a:txBody>
                    <a:bodyPr/>
                    <a:lstStyle/>
                    <a:p>
                      <a:pPr algn="l" rtl="0"/>
                      <a:r>
                        <a:rPr lang="es-us" sz="1800" b="1" i="0" u="none" baseline="0">
                          <a:solidFill>
                            <a:schemeClr val="tx1"/>
                          </a:solidFill>
                        </a:rPr>
                        <a:t>Frank</a:t>
                      </a:r>
                      <a:endParaRPr lang="es-us" sz="1800" dirty="0">
                        <a:solidFill>
                          <a:schemeClr val="tx1"/>
                        </a:solidFill>
                      </a:endParaRPr>
                    </a:p>
                  </a:txBody>
                  <a:tcPr>
                    <a:solidFill>
                      <a:schemeClr val="bg1"/>
                    </a:solidFill>
                  </a:tcPr>
                </a:tc>
                <a:tc>
                  <a:txBody>
                    <a:bodyPr/>
                    <a:lstStyle/>
                    <a:p>
                      <a:pPr algn="l" rtl="0"/>
                      <a:r>
                        <a:rPr lang="es-us" sz="1800" b="0" i="0" u="none" baseline="0">
                          <a:solidFill>
                            <a:schemeClr val="tx1"/>
                          </a:solidFill>
                        </a:rPr>
                        <a:t>Capataz principal de </a:t>
                      </a:r>
                      <a:r>
                        <a:rPr lang="es-us" sz="1800" b="0" i="1" u="none" baseline="0">
                          <a:solidFill>
                            <a:schemeClr val="tx1"/>
                          </a:solidFill>
                        </a:rPr>
                        <a:t>Volt Electric</a:t>
                      </a:r>
                      <a:endParaRPr lang="es-us" sz="18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2"/>
                  </a:ext>
                </a:extLst>
              </a:tr>
              <a:tr h="364955">
                <a:tc>
                  <a:txBody>
                    <a:bodyPr/>
                    <a:lstStyle/>
                    <a:p>
                      <a:pPr algn="l" rtl="0"/>
                      <a:r>
                        <a:rPr lang="es-us" sz="1800" b="1" i="0" u="none" kern="1200" baseline="0">
                          <a:solidFill>
                            <a:schemeClr val="tx1"/>
                          </a:solidFill>
                          <a:latin typeface="+mn-lt"/>
                          <a:ea typeface="+mn-ea"/>
                          <a:cs typeface="+mn-cs"/>
                        </a:rPr>
                        <a:t>Tia</a:t>
                      </a:r>
                    </a:p>
                  </a:txBody>
                  <a:tcPr>
                    <a:solidFill>
                      <a:schemeClr val="bg1"/>
                    </a:solidFill>
                  </a:tcPr>
                </a:tc>
                <a:tc>
                  <a:txBody>
                    <a:bodyPr/>
                    <a:lstStyle/>
                    <a:p>
                      <a:pPr algn="l" rtl="0"/>
                      <a:r>
                        <a:rPr lang="es-us" sz="1800" b="0" i="0" u="none" baseline="0" dirty="0">
                          <a:solidFill>
                            <a:schemeClr val="tx1"/>
                          </a:solidFill>
                        </a:rPr>
                        <a:t>Aprendiz/principiante de </a:t>
                      </a:r>
                      <a:r>
                        <a:rPr lang="es-us" sz="1800" b="0" i="1" u="none" baseline="0" dirty="0">
                          <a:solidFill>
                            <a:schemeClr val="tx1"/>
                          </a:solidFill>
                        </a:rPr>
                        <a:t>Volt Electric</a:t>
                      </a:r>
                      <a:endParaRPr lang="es-us" sz="1800" b="1" kern="1200" dirty="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val="10003"/>
                  </a:ext>
                </a:extLst>
              </a:tr>
            </a:tbl>
          </a:graphicData>
        </a:graphic>
      </p:graphicFrame>
      <p:sp>
        <p:nvSpPr>
          <p:cNvPr id="38" name="Rounded Rectangle 37"/>
          <p:cNvSpPr/>
          <p:nvPr/>
        </p:nvSpPr>
        <p:spPr>
          <a:xfrm>
            <a:off x="81574" y="1430434"/>
            <a:ext cx="1146114"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a:solidFill>
                  <a:schemeClr val="bg2">
                    <a:lumMod val="10000"/>
                  </a:schemeClr>
                </a:solidFill>
              </a:rPr>
              <a:t>¡Tápelo!</a:t>
            </a:r>
            <a:endParaRPr lang="es-us" sz="1400" b="1" dirty="0">
              <a:solidFill>
                <a:schemeClr val="bg2">
                  <a:lumMod val="10000"/>
                </a:schemeClr>
              </a:solidFill>
            </a:endParaRPr>
          </a:p>
        </p:txBody>
      </p:sp>
      <p:grpSp>
        <p:nvGrpSpPr>
          <p:cNvPr id="4" name="Group 3"/>
          <p:cNvGrpSpPr/>
          <p:nvPr/>
        </p:nvGrpSpPr>
        <p:grpSpPr>
          <a:xfrm>
            <a:off x="2629986" y="4584724"/>
            <a:ext cx="1473834" cy="1689076"/>
            <a:chOff x="2946252" y="4492072"/>
            <a:chExt cx="1473834" cy="1689076"/>
          </a:xfrm>
        </p:grpSpPr>
        <p:grpSp>
          <p:nvGrpSpPr>
            <p:cNvPr id="41" name="Group 40"/>
            <p:cNvGrpSpPr/>
            <p:nvPr/>
          </p:nvGrpSpPr>
          <p:grpSpPr>
            <a:xfrm>
              <a:off x="2946252" y="4492072"/>
              <a:ext cx="1473834" cy="1689076"/>
              <a:chOff x="1227110" y="1752600"/>
              <a:chExt cx="1473834" cy="1689076"/>
            </a:xfrm>
          </p:grpSpPr>
          <p:sp>
            <p:nvSpPr>
              <p:cNvPr id="49" name="Rounded Rectangle 48"/>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1" name="TextBox 60">
                <a:hlinkClick r:id="" action="ppaction://noaction"/>
              </p:cNvPr>
              <p:cNvSpPr txBox="1"/>
              <p:nvPr/>
            </p:nvSpPr>
            <p:spPr>
              <a:xfrm>
                <a:off x="1523361" y="3072344"/>
                <a:ext cx="881332" cy="369332"/>
              </a:xfrm>
              <a:prstGeom prst="rect">
                <a:avLst/>
              </a:prstGeom>
              <a:noFill/>
              <a:ln>
                <a:noFill/>
              </a:ln>
            </p:spPr>
            <p:txBody>
              <a:bodyPr wrap="none" rtlCol="0">
                <a:spAutoFit/>
              </a:bodyPr>
              <a:lstStyle/>
              <a:p>
                <a:pPr algn="ctr" rtl="0"/>
                <a:r>
                  <a:rPr lang="es-us" b="1" i="0" u="none" baseline="0">
                    <a:solidFill>
                      <a:srgbClr val="FF0000"/>
                    </a:solidFill>
                  </a:rPr>
                  <a:t>VER</a:t>
                </a:r>
                <a:endParaRPr lang="es-us" b="1" dirty="0">
                  <a:solidFill>
                    <a:srgbClr val="FF0000"/>
                  </a:solidFill>
                </a:endParaRPr>
              </a:p>
            </p:txBody>
          </p:sp>
          <p:pic>
            <p:nvPicPr>
              <p:cNvPr id="62" name="Picture 61"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7" y="1840972"/>
                <a:ext cx="1143000" cy="1143000"/>
              </a:xfrm>
              <a:prstGeom prst="rect">
                <a:avLst/>
              </a:prstGeom>
            </p:spPr>
          </p:pic>
        </p:grpSp>
        <p:sp>
          <p:nvSpPr>
            <p:cNvPr id="2" name="Rectangle 1">
              <a:hlinkClick r:id="rId4" action="ppaction://hlinksldjump"/>
            </p:cNvPr>
            <p:cNvSpPr/>
            <p:nvPr/>
          </p:nvSpPr>
          <p:spPr>
            <a:xfrm>
              <a:off x="2946252"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grpSp>
        <p:nvGrpSpPr>
          <p:cNvPr id="5" name="Group 4"/>
          <p:cNvGrpSpPr/>
          <p:nvPr/>
        </p:nvGrpSpPr>
        <p:grpSpPr>
          <a:xfrm>
            <a:off x="5040181" y="4584724"/>
            <a:ext cx="1473834" cy="1701752"/>
            <a:chOff x="5434818" y="4492072"/>
            <a:chExt cx="1473834" cy="1701752"/>
          </a:xfrm>
        </p:grpSpPr>
        <p:grpSp>
          <p:nvGrpSpPr>
            <p:cNvPr id="63" name="Group 62"/>
            <p:cNvGrpSpPr/>
            <p:nvPr/>
          </p:nvGrpSpPr>
          <p:grpSpPr>
            <a:xfrm>
              <a:off x="5434818" y="4504748"/>
              <a:ext cx="1473834" cy="1689076"/>
              <a:chOff x="3479166" y="1739924"/>
              <a:chExt cx="1473834" cy="1689076"/>
            </a:xfrm>
          </p:grpSpPr>
          <p:sp>
            <p:nvSpPr>
              <p:cNvPr id="64" name="Rounded Rectangle 63"/>
              <p:cNvSpPr/>
              <p:nvPr/>
            </p:nvSpPr>
            <p:spPr>
              <a:xfrm>
                <a:off x="3479166" y="1739924"/>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65" name="TextBox 64">
                <a:hlinkClick r:id="" action="ppaction://noaction"/>
              </p:cNvPr>
              <p:cNvSpPr txBox="1"/>
              <p:nvPr/>
            </p:nvSpPr>
            <p:spPr>
              <a:xfrm>
                <a:off x="3861467" y="3059668"/>
                <a:ext cx="709233" cy="369332"/>
              </a:xfrm>
              <a:prstGeom prst="rect">
                <a:avLst/>
              </a:prstGeom>
              <a:noFill/>
              <a:ln>
                <a:noFill/>
              </a:ln>
            </p:spPr>
            <p:txBody>
              <a:bodyPr wrap="none" rtlCol="0">
                <a:spAutoFit/>
              </a:bodyPr>
              <a:lstStyle/>
              <a:p>
                <a:pPr algn="ctr" rtl="0"/>
                <a:r>
                  <a:rPr lang="es-us" b="1" i="0" u="none" baseline="0">
                    <a:solidFill>
                      <a:srgbClr val="FF0000"/>
                    </a:solidFill>
                  </a:rPr>
                  <a:t>LEER</a:t>
                </a:r>
                <a:endParaRPr lang="es-us" b="1" dirty="0">
                  <a:solidFill>
                    <a:srgbClr val="FF0000"/>
                  </a:solidFill>
                </a:endParaRPr>
              </a:p>
            </p:txBody>
          </p:sp>
          <p:grpSp>
            <p:nvGrpSpPr>
              <p:cNvPr id="66" name="Group 49"/>
              <p:cNvGrpSpPr/>
              <p:nvPr/>
            </p:nvGrpSpPr>
            <p:grpSpPr>
              <a:xfrm>
                <a:off x="3949223" y="2010775"/>
                <a:ext cx="598714" cy="762000"/>
                <a:chOff x="1524000" y="2971799"/>
                <a:chExt cx="838200" cy="1066800"/>
              </a:xfrm>
            </p:grpSpPr>
            <p:sp>
              <p:nvSpPr>
                <p:cNvPr id="67" name="Rectangle 66"/>
                <p:cNvSpPr/>
                <p:nvPr/>
              </p:nvSpPr>
              <p:spPr>
                <a:xfrm>
                  <a:off x="1524000" y="2971799"/>
                  <a:ext cx="838200" cy="1066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cxnSp>
              <p:nvCxnSpPr>
                <p:cNvPr id="68" name="Straight Connector 67"/>
                <p:cNvCxnSpPr/>
                <p:nvPr/>
              </p:nvCxnSpPr>
              <p:spPr>
                <a:xfrm>
                  <a:off x="1638300" y="3124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638300" y="32766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638300" y="3429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638300" y="35814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38300" y="37338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638300" y="38862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Rectangle 2">
              <a:hlinkClick r:id="rId5" action="ppaction://hlinksldjump"/>
            </p:cNvPr>
            <p:cNvSpPr/>
            <p:nvPr/>
          </p:nvSpPr>
          <p:spPr>
            <a:xfrm>
              <a:off x="5434818" y="4492072"/>
              <a:ext cx="1473834" cy="16890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us" dirty="0"/>
            </a:p>
          </p:txBody>
        </p:sp>
      </p:grpSp>
      <p:pic>
        <p:nvPicPr>
          <p:cNvPr id="6" name="Picture 5"/>
          <p:cNvPicPr>
            <a:picLocks noChangeAspect="1"/>
          </p:cNvPicPr>
          <p:nvPr/>
        </p:nvPicPr>
        <p:blipFill>
          <a:blip r:embed="rId6"/>
          <a:stretch>
            <a:fillRect/>
          </a:stretch>
        </p:blipFill>
        <p:spPr>
          <a:xfrm>
            <a:off x="1513093" y="1911900"/>
            <a:ext cx="1521098" cy="1767840"/>
          </a:xfrm>
          <a:prstGeom prst="rect">
            <a:avLst/>
          </a:prstGeom>
        </p:spPr>
      </p:pic>
    </p:spTree>
    <p:extLst>
      <p:ext uri="{BB962C8B-B14F-4D97-AF65-F5344CB8AC3E}">
        <p14:creationId xmlns:p14="http://schemas.microsoft.com/office/powerpoint/2010/main" val="3753971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085" y="1430318"/>
            <a:ext cx="1375594" cy="270070"/>
            <a:chOff x="131827" y="1945885"/>
            <a:chExt cx="1375594" cy="270070"/>
          </a:xfrm>
        </p:grpSpPr>
        <p:grpSp>
          <p:nvGrpSpPr>
            <p:cNvPr id="11" name="Group 8"/>
            <p:cNvGrpSpPr/>
            <p:nvPr/>
          </p:nvGrpSpPr>
          <p:grpSpPr>
            <a:xfrm>
              <a:off x="131827" y="1945885"/>
              <a:ext cx="275595" cy="260545"/>
              <a:chOff x="1227110" y="1752600"/>
              <a:chExt cx="1473834" cy="1319744"/>
            </a:xfrm>
          </p:grpSpPr>
          <p:sp>
            <p:nvSpPr>
              <p:cNvPr id="13" name="Rounded Rectangle 12"/>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4" name="Picture 13"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2" name="Rounded Rectangle 11"/>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pic>
        <p:nvPicPr>
          <p:cNvPr id="2" name="Online Media 1" title="Cubre el Agujero Situación">
            <a:hlinkClick r:id="" action="ppaction://media"/>
            <a:extLst>
              <a:ext uri="{FF2B5EF4-FFF2-40B4-BE49-F238E27FC236}">
                <a16:creationId xmlns:a16="http://schemas.microsoft.com/office/drawing/2014/main" id="{77E302FA-2436-DCE5-8F62-642C8FDCD155}"/>
              </a:ext>
            </a:extLst>
          </p:cNvPr>
          <p:cNvPicPr>
            <a:picLocks noRot="1" noChangeAspect="1"/>
          </p:cNvPicPr>
          <p:nvPr>
            <a:videoFile r:link="rId1"/>
          </p:nvPr>
        </p:nvPicPr>
        <p:blipFill>
          <a:blip r:embed="rId5"/>
          <a:stretch>
            <a:fillRect/>
          </a:stretch>
        </p:blipFill>
        <p:spPr>
          <a:xfrm>
            <a:off x="914400" y="1976669"/>
            <a:ext cx="7315200" cy="4132580"/>
          </a:xfrm>
          <a:prstGeom prst="rect">
            <a:avLst/>
          </a:prstGeom>
        </p:spPr>
      </p:pic>
    </p:spTree>
    <p:extLst>
      <p:ext uri="{BB962C8B-B14F-4D97-AF65-F5344CB8AC3E}">
        <p14:creationId xmlns:p14="http://schemas.microsoft.com/office/powerpoint/2010/main" val="3007655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1085" y="1430318"/>
            <a:ext cx="1375594" cy="270070"/>
            <a:chOff x="131827" y="1945885"/>
            <a:chExt cx="1375594" cy="270070"/>
          </a:xfrm>
        </p:grpSpPr>
        <p:grpSp>
          <p:nvGrpSpPr>
            <p:cNvPr id="14" name="Group 8"/>
            <p:cNvGrpSpPr/>
            <p:nvPr/>
          </p:nvGrpSpPr>
          <p:grpSpPr>
            <a:xfrm>
              <a:off x="131827" y="1945885"/>
              <a:ext cx="275595" cy="260545"/>
              <a:chOff x="1227110" y="1752600"/>
              <a:chExt cx="1473834" cy="1319744"/>
            </a:xfrm>
          </p:grpSpPr>
          <p:sp>
            <p:nvSpPr>
              <p:cNvPr id="16" name="Rounded Rectangle 15"/>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7" name="Picture 16"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5" name="Rounded Rectangle 14"/>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sp>
        <p:nvSpPr>
          <p:cNvPr id="22" name="Rectangle 21"/>
          <p:cNvSpPr/>
          <p:nvPr/>
        </p:nvSpPr>
        <p:spPr>
          <a:xfrm>
            <a:off x="914400" y="3200400"/>
            <a:ext cx="7555965" cy="2169825"/>
          </a:xfrm>
          <a:prstGeom prst="rect">
            <a:avLst/>
          </a:prstGeom>
        </p:spPr>
        <p:txBody>
          <a:bodyPr wrap="square">
            <a:spAutoFit/>
          </a:bodyPr>
          <a:lstStyle/>
          <a:p>
            <a:pPr marL="457200" indent="-457200" algn="l" rtl="0">
              <a:spcAft>
                <a:spcPts val="1200"/>
              </a:spcAft>
              <a:buFont typeface="+mj-lt"/>
              <a:buAutoNum type="arabicPeriod"/>
            </a:pPr>
            <a:r>
              <a:rPr lang="es-us" sz="2500" b="0" i="0" u="none" baseline="0"/>
              <a:t>¿Qué hicieron en el pasado cuando notaron un riesgo de seguridad que no se estaba abordando?</a:t>
            </a:r>
          </a:p>
          <a:p>
            <a:pPr marL="457200" lvl="0" indent="-457200" algn="l" rtl="0">
              <a:spcAft>
                <a:spcPts val="1200"/>
              </a:spcAft>
              <a:buFont typeface="+mj-lt"/>
              <a:buAutoNum type="arabicPeriod"/>
            </a:pPr>
            <a:r>
              <a:rPr lang="es-us" sz="2500" b="0" i="0" u="none" baseline="0"/>
              <a:t>Tengan en cuenta las habilidades de liderazgo. ¿Cómo Frank debería buscar a alguien para tapar el agujero? </a:t>
            </a:r>
          </a:p>
        </p:txBody>
      </p:sp>
      <p:grpSp>
        <p:nvGrpSpPr>
          <p:cNvPr id="23" name="Group 22"/>
          <p:cNvGrpSpPr/>
          <p:nvPr/>
        </p:nvGrpSpPr>
        <p:grpSpPr>
          <a:xfrm>
            <a:off x="756707" y="1743075"/>
            <a:ext cx="7558618" cy="966137"/>
            <a:chOff x="1041189" y="2057268"/>
            <a:chExt cx="7558618" cy="966137"/>
          </a:xfrm>
        </p:grpSpPr>
        <p:sp>
          <p:nvSpPr>
            <p:cNvPr id="24" name="Rounded Rectangle 23"/>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rtl="0"/>
              <a:r>
                <a:rPr lang="es-us" sz="3500" b="1" i="0" u="none" baseline="0" dirty="0">
                  <a:solidFill>
                    <a:srgbClr val="FF0000"/>
                  </a:solidFill>
                </a:rPr>
                <a:t>Situación</a:t>
              </a:r>
            </a:p>
          </p:txBody>
        </p:sp>
        <p:pic>
          <p:nvPicPr>
            <p:cNvPr id="25" name="Picture 2"/>
            <p:cNvPicPr>
              <a:picLocks noChangeAspect="1" noChangeArrowheads="1"/>
            </p:cNvPicPr>
            <p:nvPr/>
          </p:nvPicPr>
          <p:blipFill rotWithShape="1">
            <a:blip r:embed="rId4"/>
            <a:srcRect l="11940" t="7967" r="9863"/>
            <a:stretch/>
          </p:blipFill>
          <p:spPr bwMode="auto">
            <a:xfrm>
              <a:off x="7745291" y="2057268"/>
              <a:ext cx="854516" cy="785705"/>
            </a:xfrm>
            <a:prstGeom prst="rect">
              <a:avLst/>
            </a:prstGeom>
            <a:noFill/>
            <a:ln w="9525">
              <a:noFill/>
              <a:miter lim="800000"/>
              <a:headEnd/>
              <a:tailEnd/>
            </a:ln>
          </p:spPr>
        </p:pic>
      </p:grpSp>
    </p:spTree>
    <p:extLst>
      <p:ext uri="{BB962C8B-B14F-4D97-AF65-F5344CB8AC3E}">
        <p14:creationId xmlns:p14="http://schemas.microsoft.com/office/powerpoint/2010/main" val="746420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085" y="1430318"/>
            <a:ext cx="1375594" cy="270070"/>
            <a:chOff x="131827" y="1945885"/>
            <a:chExt cx="1375594" cy="270070"/>
          </a:xfrm>
        </p:grpSpPr>
        <p:grpSp>
          <p:nvGrpSpPr>
            <p:cNvPr id="8" name="Group 8"/>
            <p:cNvGrpSpPr/>
            <p:nvPr/>
          </p:nvGrpSpPr>
          <p:grpSpPr>
            <a:xfrm>
              <a:off x="131827" y="1945885"/>
              <a:ext cx="275595" cy="260545"/>
              <a:chOff x="1227110" y="1752600"/>
              <a:chExt cx="1473834" cy="1319744"/>
            </a:xfrm>
          </p:grpSpPr>
          <p:sp>
            <p:nvSpPr>
              <p:cNvPr id="15" name="Rounded Rectangle 14"/>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16" name="Picture 15" descr="bigstock-Video-Camera-Icon-67601779.jp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9" name="Rounded Rectangle 8"/>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pic>
        <p:nvPicPr>
          <p:cNvPr id="2" name="Online Media 1" title="Cubre el Agujero Resultado A">
            <a:hlinkClick r:id="" action="ppaction://media"/>
            <a:extLst>
              <a:ext uri="{FF2B5EF4-FFF2-40B4-BE49-F238E27FC236}">
                <a16:creationId xmlns:a16="http://schemas.microsoft.com/office/drawing/2014/main" id="{B57E3728-01E7-3062-F70F-78B843F8A5B2}"/>
              </a:ext>
            </a:extLst>
          </p:cNvPr>
          <p:cNvPicPr>
            <a:picLocks noRot="1" noChangeAspect="1"/>
          </p:cNvPicPr>
          <p:nvPr>
            <a:videoFile r:link="rId1"/>
          </p:nvPr>
        </p:nvPicPr>
        <p:blipFill>
          <a:blip r:embed="rId5"/>
          <a:stretch>
            <a:fillRect/>
          </a:stretch>
        </p:blipFill>
        <p:spPr>
          <a:xfrm>
            <a:off x="914400" y="2037054"/>
            <a:ext cx="7315200" cy="4132580"/>
          </a:xfrm>
          <a:prstGeom prst="rect">
            <a:avLst/>
          </a:prstGeom>
        </p:spPr>
      </p:pic>
    </p:spTree>
    <p:extLst>
      <p:ext uri="{BB962C8B-B14F-4D97-AF65-F5344CB8AC3E}">
        <p14:creationId xmlns:p14="http://schemas.microsoft.com/office/powerpoint/2010/main" val="1708048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085" y="1430318"/>
            <a:ext cx="1375594" cy="270070"/>
            <a:chOff x="131827" y="1945885"/>
            <a:chExt cx="1375594" cy="270070"/>
          </a:xfrm>
        </p:grpSpPr>
        <p:grpSp>
          <p:nvGrpSpPr>
            <p:cNvPr id="18" name="Group 8"/>
            <p:cNvGrpSpPr/>
            <p:nvPr/>
          </p:nvGrpSpPr>
          <p:grpSpPr>
            <a:xfrm>
              <a:off x="131827" y="1945885"/>
              <a:ext cx="275595" cy="260545"/>
              <a:chOff x="1227110" y="1752600"/>
              <a:chExt cx="1473834" cy="1319744"/>
            </a:xfrm>
          </p:grpSpPr>
          <p:sp>
            <p:nvSpPr>
              <p:cNvPr id="21" name="Rounded Rectangle 20"/>
              <p:cNvSpPr/>
              <p:nvPr/>
            </p:nvSpPr>
            <p:spPr>
              <a:xfrm>
                <a:off x="1227110" y="1752600"/>
                <a:ext cx="1473834" cy="1319744"/>
              </a:xfrm>
              <a:prstGeom prst="roundRect">
                <a:avLst/>
              </a:prstGeom>
              <a:solidFill>
                <a:schemeClr val="bg1">
                  <a:lumMod val="8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pic>
            <p:nvPicPr>
              <p:cNvPr id="22" name="Picture 21" descr="bigstock-Video-Camera-Icon-67601779.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392528" y="1840970"/>
                <a:ext cx="1143000" cy="1142999"/>
              </a:xfrm>
              <a:prstGeom prst="rect">
                <a:avLst/>
              </a:prstGeom>
            </p:spPr>
          </p:pic>
        </p:grpSp>
        <p:sp>
          <p:nvSpPr>
            <p:cNvPr id="19" name="Rounded Rectangle 18"/>
            <p:cNvSpPr/>
            <p:nvPr/>
          </p:nvSpPr>
          <p:spPr>
            <a:xfrm>
              <a:off x="501581" y="1946001"/>
              <a:ext cx="1005840" cy="269954"/>
            </a:xfrm>
            <a:prstGeom prst="roundRect">
              <a:avLst/>
            </a:prstGeom>
            <a:solidFill>
              <a:srgbClr val="FFC000"/>
            </a:solidFill>
            <a:ln>
              <a:noFill/>
            </a:ln>
            <a:effectLst>
              <a:outerShdw blurRad="4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r>
                <a:rPr lang="es-us" sz="1400" b="1" i="0" u="none" baseline="0" dirty="0">
                  <a:solidFill>
                    <a:schemeClr val="bg2">
                      <a:lumMod val="10000"/>
                    </a:schemeClr>
                  </a:solidFill>
                </a:rPr>
                <a:t>¡Tápelo!</a:t>
              </a:r>
              <a:endParaRPr lang="es-us" sz="1400" b="1" dirty="0">
                <a:solidFill>
                  <a:schemeClr val="bg2">
                    <a:lumMod val="10000"/>
                  </a:schemeClr>
                </a:solidFill>
              </a:endParaRPr>
            </a:p>
          </p:txBody>
        </p:sp>
      </p:grpSp>
      <p:sp>
        <p:nvSpPr>
          <p:cNvPr id="10" name="Rectangle 9"/>
          <p:cNvSpPr/>
          <p:nvPr/>
        </p:nvSpPr>
        <p:spPr>
          <a:xfrm>
            <a:off x="914400" y="3200400"/>
            <a:ext cx="8181703" cy="1708160"/>
          </a:xfrm>
          <a:prstGeom prst="rect">
            <a:avLst/>
          </a:prstGeom>
        </p:spPr>
        <p:txBody>
          <a:bodyPr wrap="square">
            <a:spAutoFit/>
          </a:bodyPr>
          <a:lstStyle/>
          <a:p>
            <a:pPr marL="457200" lvl="0" indent="-457200" algn="l" rtl="0">
              <a:spcAft>
                <a:spcPts val="600"/>
              </a:spcAft>
              <a:buFont typeface="+mj-lt"/>
              <a:buAutoNum type="arabicPeriod"/>
            </a:pPr>
            <a:r>
              <a:rPr lang="es-us" sz="2500" b="0" i="0" u="none" baseline="0"/>
              <a:t>¿Qué salió mal que causó la falta de comunicación entre Frank y Tia? </a:t>
            </a:r>
          </a:p>
          <a:p>
            <a:pPr marL="457200" lvl="0" indent="-457200" algn="l" rtl="0">
              <a:spcAft>
                <a:spcPts val="600"/>
              </a:spcAft>
              <a:buFont typeface="+mj-lt"/>
              <a:buAutoNum type="arabicPeriod"/>
            </a:pPr>
            <a:r>
              <a:rPr lang="es-us" sz="2500" b="0" i="0" u="none" baseline="0"/>
              <a:t>¿Qué habilidades de liderazgo podría haber usado Frank para evitar la falta de comunicación y para tratar a Tia con respeto?</a:t>
            </a:r>
          </a:p>
        </p:txBody>
      </p:sp>
      <p:grpSp>
        <p:nvGrpSpPr>
          <p:cNvPr id="11" name="Group 10"/>
          <p:cNvGrpSpPr/>
          <p:nvPr/>
        </p:nvGrpSpPr>
        <p:grpSpPr>
          <a:xfrm>
            <a:off x="756707" y="1785938"/>
            <a:ext cx="7572906" cy="923274"/>
            <a:chOff x="1041189" y="2100131"/>
            <a:chExt cx="7572906" cy="923274"/>
          </a:xfrm>
        </p:grpSpPr>
        <p:sp>
          <p:nvSpPr>
            <p:cNvPr id="12" name="Rounded Rectangle 11"/>
            <p:cNvSpPr/>
            <p:nvPr/>
          </p:nvSpPr>
          <p:spPr>
            <a:xfrm>
              <a:off x="1041189" y="2537892"/>
              <a:ext cx="7373349" cy="48551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rtl="0"/>
              <a:r>
                <a:rPr lang="es-us" sz="3500" b="1" i="0" u="none" baseline="0" dirty="0">
                  <a:solidFill>
                    <a:schemeClr val="tx1"/>
                  </a:solidFill>
                </a:rPr>
                <a:t>Preguntas para propiciar el debate:  </a:t>
              </a:r>
            </a:p>
            <a:p>
              <a:pPr algn="ctr"/>
              <a:r>
                <a:rPr lang="es-us" sz="3500" b="1" dirty="0">
                  <a:solidFill>
                    <a:srgbClr val="FF0000"/>
                  </a:solidFill>
                </a:rPr>
                <a:t>Resultado A</a:t>
              </a:r>
            </a:p>
          </p:txBody>
        </p:sp>
        <p:pic>
          <p:nvPicPr>
            <p:cNvPr id="13" name="Picture 2"/>
            <p:cNvPicPr>
              <a:picLocks noChangeAspect="1" noChangeArrowheads="1"/>
            </p:cNvPicPr>
            <p:nvPr/>
          </p:nvPicPr>
          <p:blipFill rotWithShape="1">
            <a:blip r:embed="rId4"/>
            <a:srcRect l="11940" t="12987" r="8555"/>
            <a:stretch/>
          </p:blipFill>
          <p:spPr bwMode="auto">
            <a:xfrm>
              <a:off x="7745291" y="2100131"/>
              <a:ext cx="868804" cy="742842"/>
            </a:xfrm>
            <a:prstGeom prst="rect">
              <a:avLst/>
            </a:prstGeom>
            <a:noFill/>
            <a:ln w="9525">
              <a:noFill/>
              <a:miter lim="800000"/>
              <a:headEnd/>
              <a:tailEnd/>
            </a:ln>
          </p:spPr>
        </p:pic>
      </p:grpSp>
    </p:spTree>
    <p:extLst>
      <p:ext uri="{BB962C8B-B14F-4D97-AF65-F5344CB8AC3E}">
        <p14:creationId xmlns:p14="http://schemas.microsoft.com/office/powerpoint/2010/main" val="1540243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67671</TotalTime>
  <Words>3411</Words>
  <Application>Microsoft Office PowerPoint</Application>
  <PresentationFormat>On-screen Show (4:3)</PresentationFormat>
  <Paragraphs>279</Paragraphs>
  <Slides>32</Slides>
  <Notes>32</Notes>
  <HiddenSlides>0</HiddenSlides>
  <MMClips>6</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32</vt:i4>
      </vt:variant>
    </vt:vector>
  </HeadingPairs>
  <TitlesOfParts>
    <vt:vector size="36" baseType="lpstr">
      <vt:lpstr>Arial</vt:lpstr>
      <vt:lpstr>Calibri</vt:lpstr>
      <vt:lpstr>Office Theme</vt:lpstr>
      <vt:lpstr>1_Office Theme</vt:lpstr>
      <vt:lpstr>PowerPoint Presentation</vt:lpstr>
      <vt:lpstr>PowerPoint Presentation</vt:lpstr>
      <vt:lpstr>PowerPoint Presentation</vt:lpstr>
      <vt:lpstr>Escenarios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CWHE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Anna Kinghorn</dc:creator>
  <cp:lastModifiedBy>Jacey Henrichs</cp:lastModifiedBy>
  <cp:revision>1429</cp:revision>
  <cp:lastPrinted>2016-02-18T23:44:45Z</cp:lastPrinted>
  <dcterms:created xsi:type="dcterms:W3CDTF">2015-03-10T21:04:30Z</dcterms:created>
  <dcterms:modified xsi:type="dcterms:W3CDTF">2024-07-17T14:02:33Z</dcterms:modified>
</cp:coreProperties>
</file>