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5" r:id="rId3"/>
  </p:sldMasterIdLst>
  <p:notesMasterIdLst>
    <p:notesMasterId r:id="rId85"/>
  </p:notesMasterIdLst>
  <p:handoutMasterIdLst>
    <p:handoutMasterId r:id="rId86"/>
  </p:handoutMasterIdLst>
  <p:sldIdLst>
    <p:sldId id="925" r:id="rId4"/>
    <p:sldId id="258" r:id="rId5"/>
    <p:sldId id="259" r:id="rId6"/>
    <p:sldId id="261" r:id="rId7"/>
    <p:sldId id="260" r:id="rId8"/>
    <p:sldId id="262" r:id="rId9"/>
    <p:sldId id="264" r:id="rId10"/>
    <p:sldId id="263" r:id="rId11"/>
    <p:sldId id="302" r:id="rId12"/>
    <p:sldId id="631" r:id="rId13"/>
    <p:sldId id="303" r:id="rId14"/>
    <p:sldId id="481" r:id="rId15"/>
    <p:sldId id="265" r:id="rId16"/>
    <p:sldId id="285" r:id="rId17"/>
    <p:sldId id="286" r:id="rId18"/>
    <p:sldId id="287" r:id="rId19"/>
    <p:sldId id="628" r:id="rId20"/>
    <p:sldId id="269" r:id="rId21"/>
    <p:sldId id="450" r:id="rId22"/>
    <p:sldId id="270" r:id="rId23"/>
    <p:sldId id="672" r:id="rId24"/>
    <p:sldId id="280" r:id="rId25"/>
    <p:sldId id="482" r:id="rId26"/>
    <p:sldId id="616" r:id="rId27"/>
    <p:sldId id="271" r:id="rId28"/>
    <p:sldId id="795" r:id="rId29"/>
    <p:sldId id="883" r:id="rId30"/>
    <p:sldId id="884" r:id="rId31"/>
    <p:sldId id="885" r:id="rId32"/>
    <p:sldId id="886" r:id="rId33"/>
    <p:sldId id="887" r:id="rId34"/>
    <p:sldId id="888" r:id="rId35"/>
    <p:sldId id="889" r:id="rId36"/>
    <p:sldId id="890" r:id="rId37"/>
    <p:sldId id="891" r:id="rId38"/>
    <p:sldId id="892" r:id="rId39"/>
    <p:sldId id="893" r:id="rId40"/>
    <p:sldId id="894" r:id="rId41"/>
    <p:sldId id="895" r:id="rId42"/>
    <p:sldId id="896" r:id="rId43"/>
    <p:sldId id="897" r:id="rId44"/>
    <p:sldId id="898" r:id="rId45"/>
    <p:sldId id="899" r:id="rId46"/>
    <p:sldId id="926" r:id="rId47"/>
    <p:sldId id="901" r:id="rId48"/>
    <p:sldId id="902" r:id="rId49"/>
    <p:sldId id="903" r:id="rId50"/>
    <p:sldId id="904" r:id="rId51"/>
    <p:sldId id="905" r:id="rId52"/>
    <p:sldId id="906" r:id="rId53"/>
    <p:sldId id="907" r:id="rId54"/>
    <p:sldId id="908" r:id="rId55"/>
    <p:sldId id="632" r:id="rId56"/>
    <p:sldId id="760" r:id="rId57"/>
    <p:sldId id="875" r:id="rId58"/>
    <p:sldId id="643" r:id="rId59"/>
    <p:sldId id="753" r:id="rId60"/>
    <p:sldId id="644" r:id="rId61"/>
    <p:sldId id="761" r:id="rId62"/>
    <p:sldId id="646" r:id="rId63"/>
    <p:sldId id="876" r:id="rId64"/>
    <p:sldId id="663" r:id="rId65"/>
    <p:sldId id="767" r:id="rId66"/>
    <p:sldId id="664" r:id="rId67"/>
    <p:sldId id="768" r:id="rId68"/>
    <p:sldId id="909" r:id="rId69"/>
    <p:sldId id="910" r:id="rId70"/>
    <p:sldId id="911" r:id="rId71"/>
    <p:sldId id="912" r:id="rId72"/>
    <p:sldId id="913" r:id="rId73"/>
    <p:sldId id="914" r:id="rId74"/>
    <p:sldId id="915" r:id="rId75"/>
    <p:sldId id="916" r:id="rId76"/>
    <p:sldId id="917" r:id="rId77"/>
    <p:sldId id="918" r:id="rId78"/>
    <p:sldId id="919" r:id="rId79"/>
    <p:sldId id="920" r:id="rId80"/>
    <p:sldId id="921" r:id="rId81"/>
    <p:sldId id="927" r:id="rId82"/>
    <p:sldId id="615" r:id="rId83"/>
    <p:sldId id="924"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83EFEC"/>
    <a:srgbClr val="3333CC"/>
    <a:srgbClr val="0000FF"/>
    <a:srgbClr val="FFCC66"/>
    <a:srgbClr val="5FBA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A1FE15-EBAC-4E66-915B-5C9A7F323421}" v="19" dt="2023-02-17T22:57:32.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8" autoAdjust="0"/>
    <p:restoredTop sz="95226" autoAdjust="0"/>
  </p:normalViewPr>
  <p:slideViewPr>
    <p:cSldViewPr snapToGrid="0" snapToObjects="1">
      <p:cViewPr varScale="1">
        <p:scale>
          <a:sx n="91" d="100"/>
          <a:sy n="91" d="100"/>
        </p:scale>
        <p:origin x="1099" y="67"/>
      </p:cViewPr>
      <p:guideLst>
        <p:guide orient="horz" pos="2184"/>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80" d="100"/>
          <a:sy n="80" d="100"/>
        </p:scale>
        <p:origin x="2430" y="2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2B350-CDB0-7245-B09D-BBEE7FA5A17B}" type="doc">
      <dgm:prSet loTypeId="urn:microsoft.com/office/officeart/2005/8/layout/cycle5" loCatId="" qsTypeId="urn:microsoft.com/office/officeart/2005/8/quickstyle/simple1" qsCatId="simple" csTypeId="urn:microsoft.com/office/officeart/2005/8/colors/accent0_1" csCatId="mainScheme" phldr="1"/>
      <dgm:spPr/>
      <dgm:t>
        <a:bodyPr/>
        <a:lstStyle/>
        <a:p>
          <a:endParaRPr lang="es-us"/>
        </a:p>
      </dgm:t>
    </dgm:pt>
    <dgm:pt modelId="{83F53F4A-B8AB-7745-A7DC-787EC34CFDD1}">
      <dgm:prSet phldrT="[Text]"/>
      <dgm:spPr/>
      <dgm:t>
        <a:bodyPr/>
        <a:lstStyle/>
        <a:p>
          <a:pPr algn="ctr" rtl="0"/>
          <a:r>
            <a:rPr lang="es-us" b="0" i="0" u="none" baseline="0"/>
            <a:t>Observe la acción del trabajador</a:t>
          </a:r>
        </a:p>
      </dgm:t>
    </dgm:pt>
    <dgm:pt modelId="{2FA4A1F7-462C-FF41-84E5-45EAD4BF4B9E}" type="parTrans" cxnId="{935C7C68-703B-2F4E-946A-9B6702A28355}">
      <dgm:prSet/>
      <dgm:spPr/>
      <dgm:t>
        <a:bodyPr/>
        <a:lstStyle/>
        <a:p>
          <a:endParaRPr lang="es-us"/>
        </a:p>
      </dgm:t>
    </dgm:pt>
    <dgm:pt modelId="{BFE656B8-C741-FE46-BC5D-D2B841D89AD1}" type="sibTrans" cxnId="{935C7C68-703B-2F4E-946A-9B6702A28355}">
      <dgm:prSet/>
      <dgm:spPr/>
      <dgm:t>
        <a:bodyPr/>
        <a:lstStyle/>
        <a:p>
          <a:endParaRPr lang="es-us"/>
        </a:p>
      </dgm:t>
    </dgm:pt>
    <dgm:pt modelId="{6D2B7FC1-624E-3D45-90C9-3F9CB311318C}">
      <dgm:prSet phldrT="[Text]"/>
      <dgm:spPr/>
      <dgm:t>
        <a:bodyPr/>
        <a:lstStyle/>
        <a:p>
          <a:pPr algn="ctr" rtl="0"/>
          <a:r>
            <a:rPr lang="es-us" b="0" i="0" u="none" baseline="0"/>
            <a:t>Aborde el problema </a:t>
          </a:r>
        </a:p>
      </dgm:t>
    </dgm:pt>
    <dgm:pt modelId="{0C796EA7-8019-C840-956A-5F39DE6B058B}" type="parTrans" cxnId="{DB44ACD2-F4F2-ED4B-91E4-89389749CE08}">
      <dgm:prSet/>
      <dgm:spPr/>
      <dgm:t>
        <a:bodyPr/>
        <a:lstStyle/>
        <a:p>
          <a:endParaRPr lang="es-us"/>
        </a:p>
      </dgm:t>
    </dgm:pt>
    <dgm:pt modelId="{6577D936-547E-AB4C-A029-60F67FE6DD79}" type="sibTrans" cxnId="{DB44ACD2-F4F2-ED4B-91E4-89389749CE08}">
      <dgm:prSet/>
      <dgm:spPr/>
      <dgm:t>
        <a:bodyPr/>
        <a:lstStyle/>
        <a:p>
          <a:endParaRPr lang="es-us"/>
        </a:p>
      </dgm:t>
    </dgm:pt>
    <dgm:pt modelId="{88DB164C-0174-E44A-8DAE-E6B4B897C24F}">
      <dgm:prSet phldrT="[Text]"/>
      <dgm:spPr/>
      <dgm:t>
        <a:bodyPr/>
        <a:lstStyle/>
        <a:p>
          <a:pPr algn="ctr" rtl="0"/>
          <a:r>
            <a:rPr lang="es-us" b="0" i="0" u="none" baseline="0"/>
            <a:t>Solucione el problema</a:t>
          </a:r>
        </a:p>
      </dgm:t>
    </dgm:pt>
    <dgm:pt modelId="{9FBAD297-AFE0-F046-974D-09094D31F592}" type="parTrans" cxnId="{CC11D433-2F00-F84B-B006-4D24B1B608C4}">
      <dgm:prSet/>
      <dgm:spPr/>
      <dgm:t>
        <a:bodyPr/>
        <a:lstStyle/>
        <a:p>
          <a:endParaRPr lang="es-us"/>
        </a:p>
      </dgm:t>
    </dgm:pt>
    <dgm:pt modelId="{AE94DBBC-E257-A44F-84CC-4DB6FC917E8D}" type="sibTrans" cxnId="{CC11D433-2F00-F84B-B006-4D24B1B608C4}">
      <dgm:prSet/>
      <dgm:spPr/>
      <dgm:t>
        <a:bodyPr/>
        <a:lstStyle/>
        <a:p>
          <a:endParaRPr lang="es-us"/>
        </a:p>
      </dgm:t>
    </dgm:pt>
    <dgm:pt modelId="{1DE4C839-F8CF-EA4A-A396-BEFFA23F03EB}">
      <dgm:prSet phldrT="[Text]"/>
      <dgm:spPr/>
      <dgm:t>
        <a:bodyPr/>
        <a:lstStyle/>
        <a:p>
          <a:pPr algn="ctr" rtl="0"/>
          <a:r>
            <a:rPr lang="es-us" b="0" i="0" u="none" baseline="0"/>
            <a:t>Practique la acción</a:t>
          </a:r>
        </a:p>
      </dgm:t>
    </dgm:pt>
    <dgm:pt modelId="{818CF82A-3D72-984A-9568-EE141CCE2E1D}" type="parTrans" cxnId="{201FDF85-4E32-584A-A99A-22EE159E3DE9}">
      <dgm:prSet/>
      <dgm:spPr/>
      <dgm:t>
        <a:bodyPr/>
        <a:lstStyle/>
        <a:p>
          <a:endParaRPr lang="es-us"/>
        </a:p>
      </dgm:t>
    </dgm:pt>
    <dgm:pt modelId="{FBAF7E03-70A4-AE41-B163-F0FFDBBB43B7}" type="sibTrans" cxnId="{201FDF85-4E32-584A-A99A-22EE159E3DE9}">
      <dgm:prSet/>
      <dgm:spPr/>
      <dgm:t>
        <a:bodyPr/>
        <a:lstStyle/>
        <a:p>
          <a:endParaRPr lang="es-us"/>
        </a:p>
      </dgm:t>
    </dgm:pt>
    <dgm:pt modelId="{EDB62398-65D3-0942-BE43-969FBF3C5C63}" type="pres">
      <dgm:prSet presAssocID="{EF62B350-CDB0-7245-B09D-BBEE7FA5A17B}" presName="cycle" presStyleCnt="0">
        <dgm:presLayoutVars>
          <dgm:dir/>
          <dgm:resizeHandles val="exact"/>
        </dgm:presLayoutVars>
      </dgm:prSet>
      <dgm:spPr/>
    </dgm:pt>
    <dgm:pt modelId="{6BB5A5A3-CEC4-2D4B-BD60-E9CCDEF91EB8}" type="pres">
      <dgm:prSet presAssocID="{83F53F4A-B8AB-7745-A7DC-787EC34CFDD1}" presName="node" presStyleLbl="node1" presStyleIdx="0" presStyleCnt="4">
        <dgm:presLayoutVars>
          <dgm:bulletEnabled val="1"/>
        </dgm:presLayoutVars>
      </dgm:prSet>
      <dgm:spPr/>
    </dgm:pt>
    <dgm:pt modelId="{F003E0C1-64B0-474C-97B7-5E917987F5E5}" type="pres">
      <dgm:prSet presAssocID="{83F53F4A-B8AB-7745-A7DC-787EC34CFDD1}" presName="spNode" presStyleCnt="0"/>
      <dgm:spPr/>
    </dgm:pt>
    <dgm:pt modelId="{D707A76B-AB9F-2745-8CA8-B3B899AEA820}" type="pres">
      <dgm:prSet presAssocID="{BFE656B8-C741-FE46-BC5D-D2B841D89AD1}" presName="sibTrans" presStyleLbl="sibTrans1D1" presStyleIdx="0" presStyleCnt="4"/>
      <dgm:spPr/>
    </dgm:pt>
    <dgm:pt modelId="{738E411A-671B-4643-865C-63F4D651DE1F}" type="pres">
      <dgm:prSet presAssocID="{6D2B7FC1-624E-3D45-90C9-3F9CB311318C}" presName="node" presStyleLbl="node1" presStyleIdx="1" presStyleCnt="4" custScaleX="82372" custScaleY="89994">
        <dgm:presLayoutVars>
          <dgm:bulletEnabled val="1"/>
        </dgm:presLayoutVars>
      </dgm:prSet>
      <dgm:spPr/>
    </dgm:pt>
    <dgm:pt modelId="{9135A07C-E2ED-9545-9A18-6C63859A5411}" type="pres">
      <dgm:prSet presAssocID="{6D2B7FC1-624E-3D45-90C9-3F9CB311318C}" presName="spNode" presStyleCnt="0"/>
      <dgm:spPr/>
    </dgm:pt>
    <dgm:pt modelId="{A3204D95-A697-D942-8D9E-1FCFF10682F1}" type="pres">
      <dgm:prSet presAssocID="{6577D936-547E-AB4C-A029-60F67FE6DD79}" presName="sibTrans" presStyleLbl="sibTrans1D1" presStyleIdx="1" presStyleCnt="4"/>
      <dgm:spPr/>
    </dgm:pt>
    <dgm:pt modelId="{18DB03E1-F04D-8049-87FD-82B2DC005D01}" type="pres">
      <dgm:prSet presAssocID="{88DB164C-0174-E44A-8DAE-E6B4B897C24F}" presName="node" presStyleLbl="node1" presStyleIdx="2" presStyleCnt="4" custScaleX="88593" custScaleY="87606">
        <dgm:presLayoutVars>
          <dgm:bulletEnabled val="1"/>
        </dgm:presLayoutVars>
      </dgm:prSet>
      <dgm:spPr/>
    </dgm:pt>
    <dgm:pt modelId="{DDF28498-9F25-C54A-A807-EC643DDAAD67}" type="pres">
      <dgm:prSet presAssocID="{88DB164C-0174-E44A-8DAE-E6B4B897C24F}" presName="spNode" presStyleCnt="0"/>
      <dgm:spPr/>
    </dgm:pt>
    <dgm:pt modelId="{239F0880-4F30-794A-9347-CD444C9A09AD}" type="pres">
      <dgm:prSet presAssocID="{AE94DBBC-E257-A44F-84CC-4DB6FC917E8D}" presName="sibTrans" presStyleLbl="sibTrans1D1" presStyleIdx="2" presStyleCnt="4"/>
      <dgm:spPr/>
    </dgm:pt>
    <dgm:pt modelId="{1D339123-008B-E345-9748-3F5AA6EC7ACB}" type="pres">
      <dgm:prSet presAssocID="{1DE4C839-F8CF-EA4A-A396-BEFFA23F03EB}" presName="node" presStyleLbl="node1" presStyleIdx="3" presStyleCnt="4" custScaleX="86751" custScaleY="95922">
        <dgm:presLayoutVars>
          <dgm:bulletEnabled val="1"/>
        </dgm:presLayoutVars>
      </dgm:prSet>
      <dgm:spPr/>
    </dgm:pt>
    <dgm:pt modelId="{AFE71803-DEAF-C24F-BCF4-0ED0D716B50C}" type="pres">
      <dgm:prSet presAssocID="{1DE4C839-F8CF-EA4A-A396-BEFFA23F03EB}" presName="spNode" presStyleCnt="0"/>
      <dgm:spPr/>
    </dgm:pt>
    <dgm:pt modelId="{63AA18B5-37F6-F443-AC14-40A695264469}" type="pres">
      <dgm:prSet presAssocID="{FBAF7E03-70A4-AE41-B163-F0FFDBBB43B7}" presName="sibTrans" presStyleLbl="sibTrans1D1" presStyleIdx="3" presStyleCnt="4"/>
      <dgm:spPr/>
    </dgm:pt>
  </dgm:ptLst>
  <dgm:cxnLst>
    <dgm:cxn modelId="{8B083824-09FC-A24F-940B-6E11CD4E9689}" type="presOf" srcId="{BFE656B8-C741-FE46-BC5D-D2B841D89AD1}" destId="{D707A76B-AB9F-2745-8CA8-B3B899AEA820}" srcOrd="0" destOrd="0" presId="urn:microsoft.com/office/officeart/2005/8/layout/cycle5"/>
    <dgm:cxn modelId="{CC11D433-2F00-F84B-B006-4D24B1B608C4}" srcId="{EF62B350-CDB0-7245-B09D-BBEE7FA5A17B}" destId="{88DB164C-0174-E44A-8DAE-E6B4B897C24F}" srcOrd="2" destOrd="0" parTransId="{9FBAD297-AFE0-F046-974D-09094D31F592}" sibTransId="{AE94DBBC-E257-A44F-84CC-4DB6FC917E8D}"/>
    <dgm:cxn modelId="{70F9D15B-5471-5A4C-8176-B95A77FE5C4C}" type="presOf" srcId="{88DB164C-0174-E44A-8DAE-E6B4B897C24F}" destId="{18DB03E1-F04D-8049-87FD-82B2DC005D01}" srcOrd="0" destOrd="0" presId="urn:microsoft.com/office/officeart/2005/8/layout/cycle5"/>
    <dgm:cxn modelId="{46859B5E-9199-BF48-A141-7159205E8B16}" type="presOf" srcId="{6D2B7FC1-624E-3D45-90C9-3F9CB311318C}" destId="{738E411A-671B-4643-865C-63F4D651DE1F}" srcOrd="0" destOrd="0" presId="urn:microsoft.com/office/officeart/2005/8/layout/cycle5"/>
    <dgm:cxn modelId="{E5BDE460-F832-7E44-9FD7-156079D4826F}" type="presOf" srcId="{EF62B350-CDB0-7245-B09D-BBEE7FA5A17B}" destId="{EDB62398-65D3-0942-BE43-969FBF3C5C63}" srcOrd="0" destOrd="0" presId="urn:microsoft.com/office/officeart/2005/8/layout/cycle5"/>
    <dgm:cxn modelId="{935C7C68-703B-2F4E-946A-9B6702A28355}" srcId="{EF62B350-CDB0-7245-B09D-BBEE7FA5A17B}" destId="{83F53F4A-B8AB-7745-A7DC-787EC34CFDD1}" srcOrd="0" destOrd="0" parTransId="{2FA4A1F7-462C-FF41-84E5-45EAD4BF4B9E}" sibTransId="{BFE656B8-C741-FE46-BC5D-D2B841D89AD1}"/>
    <dgm:cxn modelId="{2AC99E4E-EAA9-CB4E-80F1-5C0E15F7CC4B}" type="presOf" srcId="{6577D936-547E-AB4C-A029-60F67FE6DD79}" destId="{A3204D95-A697-D942-8D9E-1FCFF10682F1}" srcOrd="0" destOrd="0" presId="urn:microsoft.com/office/officeart/2005/8/layout/cycle5"/>
    <dgm:cxn modelId="{00DE756F-7D4A-234F-A9AE-9EADCF2D3736}" type="presOf" srcId="{83F53F4A-B8AB-7745-A7DC-787EC34CFDD1}" destId="{6BB5A5A3-CEC4-2D4B-BD60-E9CCDEF91EB8}" srcOrd="0" destOrd="0" presId="urn:microsoft.com/office/officeart/2005/8/layout/cycle5"/>
    <dgm:cxn modelId="{89B4787A-37D6-F846-93EC-267785156AEB}" type="presOf" srcId="{FBAF7E03-70A4-AE41-B163-F0FFDBBB43B7}" destId="{63AA18B5-37F6-F443-AC14-40A695264469}" srcOrd="0" destOrd="0" presId="urn:microsoft.com/office/officeart/2005/8/layout/cycle5"/>
    <dgm:cxn modelId="{201FDF85-4E32-584A-A99A-22EE159E3DE9}" srcId="{EF62B350-CDB0-7245-B09D-BBEE7FA5A17B}" destId="{1DE4C839-F8CF-EA4A-A396-BEFFA23F03EB}" srcOrd="3" destOrd="0" parTransId="{818CF82A-3D72-984A-9568-EE141CCE2E1D}" sibTransId="{FBAF7E03-70A4-AE41-B163-F0FFDBBB43B7}"/>
    <dgm:cxn modelId="{F5264992-2881-6148-81AB-566DA8048A4F}" type="presOf" srcId="{AE94DBBC-E257-A44F-84CC-4DB6FC917E8D}" destId="{239F0880-4F30-794A-9347-CD444C9A09AD}" srcOrd="0" destOrd="0" presId="urn:microsoft.com/office/officeart/2005/8/layout/cycle5"/>
    <dgm:cxn modelId="{DB44ACD2-F4F2-ED4B-91E4-89389749CE08}" srcId="{EF62B350-CDB0-7245-B09D-BBEE7FA5A17B}" destId="{6D2B7FC1-624E-3D45-90C9-3F9CB311318C}" srcOrd="1" destOrd="0" parTransId="{0C796EA7-8019-C840-956A-5F39DE6B058B}" sibTransId="{6577D936-547E-AB4C-A029-60F67FE6DD79}"/>
    <dgm:cxn modelId="{BFE7D2E0-C680-F543-A923-681012EF0D0A}" type="presOf" srcId="{1DE4C839-F8CF-EA4A-A396-BEFFA23F03EB}" destId="{1D339123-008B-E345-9748-3F5AA6EC7ACB}" srcOrd="0" destOrd="0" presId="urn:microsoft.com/office/officeart/2005/8/layout/cycle5"/>
    <dgm:cxn modelId="{C9B10F9F-27BA-6F4E-863E-09CADDBAA341}" type="presParOf" srcId="{EDB62398-65D3-0942-BE43-969FBF3C5C63}" destId="{6BB5A5A3-CEC4-2D4B-BD60-E9CCDEF91EB8}" srcOrd="0" destOrd="0" presId="urn:microsoft.com/office/officeart/2005/8/layout/cycle5"/>
    <dgm:cxn modelId="{960EB1BB-C726-4246-8581-32B24851E061}" type="presParOf" srcId="{EDB62398-65D3-0942-BE43-969FBF3C5C63}" destId="{F003E0C1-64B0-474C-97B7-5E917987F5E5}" srcOrd="1" destOrd="0" presId="urn:microsoft.com/office/officeart/2005/8/layout/cycle5"/>
    <dgm:cxn modelId="{3ED354A3-C746-C349-A6AA-2E37806EFB52}" type="presParOf" srcId="{EDB62398-65D3-0942-BE43-969FBF3C5C63}" destId="{D707A76B-AB9F-2745-8CA8-B3B899AEA820}" srcOrd="2" destOrd="0" presId="urn:microsoft.com/office/officeart/2005/8/layout/cycle5"/>
    <dgm:cxn modelId="{DFD09B83-A049-A94C-BA57-A2AEA58027FE}" type="presParOf" srcId="{EDB62398-65D3-0942-BE43-969FBF3C5C63}" destId="{738E411A-671B-4643-865C-63F4D651DE1F}" srcOrd="3" destOrd="0" presId="urn:microsoft.com/office/officeart/2005/8/layout/cycle5"/>
    <dgm:cxn modelId="{2BB2DC63-59EB-1C49-8BCB-5BC16474645D}" type="presParOf" srcId="{EDB62398-65D3-0942-BE43-969FBF3C5C63}" destId="{9135A07C-E2ED-9545-9A18-6C63859A5411}" srcOrd="4" destOrd="0" presId="urn:microsoft.com/office/officeart/2005/8/layout/cycle5"/>
    <dgm:cxn modelId="{9CE0DE29-F967-DC48-9052-3D8DDFA32B8A}" type="presParOf" srcId="{EDB62398-65D3-0942-BE43-969FBF3C5C63}" destId="{A3204D95-A697-D942-8D9E-1FCFF10682F1}" srcOrd="5" destOrd="0" presId="urn:microsoft.com/office/officeart/2005/8/layout/cycle5"/>
    <dgm:cxn modelId="{3AAE798B-94D8-6740-A5AA-C63D3785ED60}" type="presParOf" srcId="{EDB62398-65D3-0942-BE43-969FBF3C5C63}" destId="{18DB03E1-F04D-8049-87FD-82B2DC005D01}" srcOrd="6" destOrd="0" presId="urn:microsoft.com/office/officeart/2005/8/layout/cycle5"/>
    <dgm:cxn modelId="{079346D1-1463-404E-9628-B023A4B7E4AA}" type="presParOf" srcId="{EDB62398-65D3-0942-BE43-969FBF3C5C63}" destId="{DDF28498-9F25-C54A-A807-EC643DDAAD67}" srcOrd="7" destOrd="0" presId="urn:microsoft.com/office/officeart/2005/8/layout/cycle5"/>
    <dgm:cxn modelId="{F292304C-AA4B-0D4F-8527-4D8BDC4802B2}" type="presParOf" srcId="{EDB62398-65D3-0942-BE43-969FBF3C5C63}" destId="{239F0880-4F30-794A-9347-CD444C9A09AD}" srcOrd="8" destOrd="0" presId="urn:microsoft.com/office/officeart/2005/8/layout/cycle5"/>
    <dgm:cxn modelId="{202BAD92-768E-1746-BEF1-8937831E38D1}" type="presParOf" srcId="{EDB62398-65D3-0942-BE43-969FBF3C5C63}" destId="{1D339123-008B-E345-9748-3F5AA6EC7ACB}" srcOrd="9" destOrd="0" presId="urn:microsoft.com/office/officeart/2005/8/layout/cycle5"/>
    <dgm:cxn modelId="{02AE23AC-21E2-9A4F-9D21-24866AE1A025}" type="presParOf" srcId="{EDB62398-65D3-0942-BE43-969FBF3C5C63}" destId="{AFE71803-DEAF-C24F-BCF4-0ED0D716B50C}" srcOrd="10" destOrd="0" presId="urn:microsoft.com/office/officeart/2005/8/layout/cycle5"/>
    <dgm:cxn modelId="{8EABDC8F-F921-B643-9D54-C6CEAAE1AC45}" type="presParOf" srcId="{EDB62398-65D3-0942-BE43-969FBF3C5C63}" destId="{63AA18B5-37F6-F443-AC14-40A69526446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5A5A3-CEC4-2D4B-BD60-E9CCDEF91EB8}">
      <dsp:nvSpPr>
        <dsp:cNvPr id="0" name=""/>
        <dsp:cNvSpPr/>
      </dsp:nvSpPr>
      <dsp:spPr>
        <a:xfrm>
          <a:off x="2832683" y="35508"/>
          <a:ext cx="1732074" cy="112584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us" sz="2000" b="0" i="0" u="none" kern="1200" baseline="0"/>
            <a:t>Observe la acción del trabajador</a:t>
          </a:r>
        </a:p>
      </dsp:txBody>
      <dsp:txXfrm>
        <a:off x="2887642" y="90467"/>
        <a:ext cx="1622156" cy="1015930"/>
      </dsp:txXfrm>
    </dsp:sp>
    <dsp:sp modelId="{D707A76B-AB9F-2745-8CA8-B3B899AEA820}">
      <dsp:nvSpPr>
        <dsp:cNvPr id="0" name=""/>
        <dsp:cNvSpPr/>
      </dsp:nvSpPr>
      <dsp:spPr>
        <a:xfrm>
          <a:off x="1840307" y="598432"/>
          <a:ext cx="3716827" cy="3716827"/>
        </a:xfrm>
        <a:custGeom>
          <a:avLst/>
          <a:gdLst/>
          <a:ahLst/>
          <a:cxnLst/>
          <a:rect l="0" t="0" r="0" b="0"/>
          <a:pathLst>
            <a:path>
              <a:moveTo>
                <a:pt x="2971778" y="370421"/>
              </a:moveTo>
              <a:arcTo wR="1858413" hR="1858413" stAng="18408302" swAng="170079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8E411A-671B-4643-865C-63F4D651DE1F}">
      <dsp:nvSpPr>
        <dsp:cNvPr id="0" name=""/>
        <dsp:cNvSpPr/>
      </dsp:nvSpPr>
      <dsp:spPr>
        <a:xfrm>
          <a:off x="4843762" y="1950248"/>
          <a:ext cx="1426744" cy="10131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us" sz="2000" b="0" i="0" u="none" kern="1200" baseline="0"/>
            <a:t>Aborde el problema </a:t>
          </a:r>
        </a:p>
      </dsp:txBody>
      <dsp:txXfrm>
        <a:off x="4893222" y="1999708"/>
        <a:ext cx="1327824" cy="914275"/>
      </dsp:txXfrm>
    </dsp:sp>
    <dsp:sp modelId="{A3204D95-A697-D942-8D9E-1FCFF10682F1}">
      <dsp:nvSpPr>
        <dsp:cNvPr id="0" name=""/>
        <dsp:cNvSpPr/>
      </dsp:nvSpPr>
      <dsp:spPr>
        <a:xfrm>
          <a:off x="1840307" y="598432"/>
          <a:ext cx="3716827" cy="3716827"/>
        </a:xfrm>
        <a:custGeom>
          <a:avLst/>
          <a:gdLst/>
          <a:ahLst/>
          <a:cxnLst/>
          <a:rect l="0" t="0" r="0" b="0"/>
          <a:pathLst>
            <a:path>
              <a:moveTo>
                <a:pt x="3536240" y="2657537"/>
              </a:moveTo>
              <a:arcTo wR="1858413" hR="1858413" stAng="1528065" swAng="1829957"/>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DB03E1-F04D-8049-87FD-82B2DC005D01}">
      <dsp:nvSpPr>
        <dsp:cNvPr id="0" name=""/>
        <dsp:cNvSpPr/>
      </dsp:nvSpPr>
      <dsp:spPr>
        <a:xfrm>
          <a:off x="2931472" y="3822104"/>
          <a:ext cx="1534496" cy="9863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us" sz="2000" b="0" i="0" u="none" kern="1200" baseline="0"/>
            <a:t>Solucione el problema</a:t>
          </a:r>
        </a:p>
      </dsp:txBody>
      <dsp:txXfrm>
        <a:off x="2979620" y="3870252"/>
        <a:ext cx="1438200" cy="890014"/>
      </dsp:txXfrm>
    </dsp:sp>
    <dsp:sp modelId="{239F0880-4F30-794A-9347-CD444C9A09AD}">
      <dsp:nvSpPr>
        <dsp:cNvPr id="0" name=""/>
        <dsp:cNvSpPr/>
      </dsp:nvSpPr>
      <dsp:spPr>
        <a:xfrm>
          <a:off x="1840307" y="598432"/>
          <a:ext cx="3716827" cy="3716827"/>
        </a:xfrm>
        <a:custGeom>
          <a:avLst/>
          <a:gdLst/>
          <a:ahLst/>
          <a:cxnLst/>
          <a:rect l="0" t="0" r="0" b="0"/>
          <a:pathLst>
            <a:path>
              <a:moveTo>
                <a:pt x="823561" y="3402040"/>
              </a:moveTo>
              <a:arcTo wR="1858413" hR="1858413" stAng="7430282" swAng="178901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339123-008B-E345-9748-3F5AA6EC7ACB}">
      <dsp:nvSpPr>
        <dsp:cNvPr id="0" name=""/>
        <dsp:cNvSpPr/>
      </dsp:nvSpPr>
      <dsp:spPr>
        <a:xfrm>
          <a:off x="1089011" y="1916877"/>
          <a:ext cx="1502591" cy="107993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us" sz="2000" b="0" i="0" u="none" kern="1200" baseline="0"/>
            <a:t>Practique la acción</a:t>
          </a:r>
        </a:p>
      </dsp:txBody>
      <dsp:txXfrm>
        <a:off x="1141729" y="1969595"/>
        <a:ext cx="1397155" cy="974500"/>
      </dsp:txXfrm>
    </dsp:sp>
    <dsp:sp modelId="{63AA18B5-37F6-F443-AC14-40A695264469}">
      <dsp:nvSpPr>
        <dsp:cNvPr id="0" name=""/>
        <dsp:cNvSpPr/>
      </dsp:nvSpPr>
      <dsp:spPr>
        <a:xfrm>
          <a:off x="1840307" y="598432"/>
          <a:ext cx="3716827" cy="3716827"/>
        </a:xfrm>
        <a:custGeom>
          <a:avLst/>
          <a:gdLst/>
          <a:ahLst/>
          <a:cxnLst/>
          <a:rect l="0" t="0" r="0" b="0"/>
          <a:pathLst>
            <a:path>
              <a:moveTo>
                <a:pt x="184164" y="1051820"/>
              </a:moveTo>
              <a:arcTo wR="1858413" hR="1858413" stAng="12343386" swAng="1660161"/>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4/5/2024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4/5/2024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Bienvenida</a:t>
            </a:r>
          </a:p>
          <a:p>
            <a:endParaRPr lang="es-us" dirty="0"/>
          </a:p>
          <a:p>
            <a:pPr algn="l" rtl="0"/>
            <a:r>
              <a:rPr lang="es-us" sz="1200" b="0" i="0" u="none" kern="1200" baseline="0">
                <a:solidFill>
                  <a:schemeClr val="tx1"/>
                </a:solidFill>
                <a:effectLst/>
                <a:latin typeface="+mn-lt"/>
                <a:ea typeface="+mn-ea"/>
                <a:cs typeface="+mn-cs"/>
              </a:rPr>
              <a:t>Presentaciones:</a:t>
            </a:r>
          </a:p>
          <a:p>
            <a:pPr lvl="0" algn="l" rtl="0"/>
            <a:r>
              <a:rPr lang="es-us" sz="1200" b="0" i="0" u="none" kern="1200" baseline="0">
                <a:solidFill>
                  <a:schemeClr val="tx1"/>
                </a:solidFill>
                <a:effectLst/>
                <a:latin typeface="+mn-lt"/>
                <a:ea typeface="+mn-ea"/>
                <a:cs typeface="+mn-cs"/>
              </a:rPr>
              <a:t>Nombre</a:t>
            </a:r>
          </a:p>
          <a:p>
            <a:pPr lvl="0" algn="l" rtl="0"/>
            <a:r>
              <a:rPr lang="es-us" sz="1200" b="0" i="0" u="none" kern="1200" baseline="0">
                <a:solidFill>
                  <a:schemeClr val="tx1"/>
                </a:solidFill>
                <a:effectLst/>
                <a:latin typeface="+mn-lt"/>
                <a:ea typeface="+mn-ea"/>
                <a:cs typeface="+mn-cs"/>
              </a:rPr>
              <a:t>Oficio</a:t>
            </a:r>
          </a:p>
          <a:p>
            <a:pPr lvl="0" algn="l" rtl="0"/>
            <a:r>
              <a:rPr lang="es-us" sz="1200" b="0" i="0" u="none" kern="1200" baseline="0">
                <a:solidFill>
                  <a:schemeClr val="tx1"/>
                </a:solidFill>
                <a:effectLst/>
                <a:latin typeface="+mn-lt"/>
                <a:ea typeface="+mn-ea"/>
                <a:cs typeface="+mn-cs"/>
              </a:rPr>
              <a:t>Cargo</a:t>
            </a:r>
          </a:p>
          <a:p>
            <a:pPr lvl="0" algn="l" rtl="0"/>
            <a:r>
              <a:rPr lang="es-us" sz="1200" b="0" i="0" u="none" kern="1200" baseline="0">
                <a:solidFill>
                  <a:schemeClr val="tx1"/>
                </a:solidFill>
                <a:effectLst/>
                <a:latin typeface="+mn-lt"/>
                <a:ea typeface="+mn-ea"/>
                <a:cs typeface="+mn-cs"/>
              </a:rPr>
              <a:t>Años en la construcción</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La mayoría de las diapositivas que repasaremos están en su folleto del estudiante que </a:t>
            </a:r>
            <a:r>
              <a:rPr lang="es-us" b="0" i="0" u="none" baseline="0"/>
              <a:t>comienza en la página 4. Pueden seguirlo y tomar notas. </a:t>
            </a:r>
          </a:p>
        </p:txBody>
      </p:sp>
      <p:sp>
        <p:nvSpPr>
          <p:cNvPr id="4" name="Slide Number Placeholder 3"/>
          <p:cNvSpPr>
            <a:spLocks noGrp="1"/>
          </p:cNvSpPr>
          <p:nvPr>
            <p:ph type="sldNum" sz="quarter" idx="10"/>
          </p:nvPr>
        </p:nvSpPr>
        <p:spPr/>
        <p:txBody>
          <a:bodyPr/>
          <a:lstStyle/>
          <a:p>
            <a:pPr algn="l" rtl="0"/>
            <a:fld id="{0513728D-F3BB-2641-8A0E-19AC18A3052C}" type="slidenum">
              <a:rPr/>
              <a:pPr/>
              <a:t>1</a:t>
            </a:fld>
            <a:endParaRPr lang="es-us" dirty="0"/>
          </a:p>
        </p:txBody>
      </p:sp>
    </p:spTree>
    <p:extLst>
      <p:ext uri="{BB962C8B-B14F-4D97-AF65-F5344CB8AC3E}">
        <p14:creationId xmlns:p14="http://schemas.microsoft.com/office/powerpoint/2010/main" val="174245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a:t>
            </a:r>
          </a:p>
          <a:p>
            <a:pPr algn="l" rtl="0"/>
            <a:r>
              <a:rPr lang="es-us" sz="1200" b="1" i="0" u="none" kern="1200" baseline="0">
                <a:solidFill>
                  <a:schemeClr val="tx1"/>
                </a:solidFill>
                <a:effectLst/>
                <a:latin typeface="+mn-lt"/>
                <a:ea typeface="+mn-ea"/>
                <a:cs typeface="+mn-cs"/>
              </a:rPr>
              <a:t>¿CUÁLES SON ALGUNOS EJEMPLOS DE COSTOS INDIRECTOS?</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Los costos indirectos incluyen cosas como sufrimiento de familiares y compañeros de trabajo, pérdida de productividad relacionada con investigaciones de incidentes y paros laborales, costos de contratación para reemplazar a un trabajador lesionado y disminución de la reputación pública de la compañía, especialmente si el incidente es cubierto por los medios de comunicación locales. Esto puede reducir la capacidad de la compañía para ganar licitaciones.</a:t>
            </a:r>
            <a:r>
              <a:rPr lang="es-us" b="0" i="0" u="none" baseline="0">
                <a:effectLst/>
              </a:rPr>
              <a:t> </a:t>
            </a:r>
            <a:endParaRPr lang="es-us" sz="1200" u="none"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a:t>
            </a:r>
          </a:p>
          <a:p>
            <a:pPr algn="l" rtl="0"/>
            <a:r>
              <a:rPr lang="es-us" sz="1200" b="1" i="0" u="none" kern="1200" baseline="0">
                <a:solidFill>
                  <a:schemeClr val="tx1"/>
                </a:solidFill>
                <a:effectLst/>
                <a:latin typeface="+mn-lt"/>
                <a:ea typeface="+mn-ea"/>
                <a:cs typeface="+mn-cs"/>
              </a:rPr>
              <a:t>¿ALGUNOS DE ESTOS COSTOS SON MÁS IMPORTANTES QUE OTROS?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10</a:t>
            </a:fld>
            <a:endParaRPr lang="es-us" dirty="0"/>
          </a:p>
        </p:txBody>
      </p:sp>
    </p:spTree>
    <p:extLst>
      <p:ext uri="{BB962C8B-B14F-4D97-AF65-F5344CB8AC3E}">
        <p14:creationId xmlns:p14="http://schemas.microsoft.com/office/powerpoint/2010/main" val="1365539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ENTONCES, PARA RESUMIR, DÍGANME ¿CUÁLES CREEN QUE SON ALGUNOS DE LOS BENEFICIOS DE SER UN LÍDER EFICAZ EN SEGURIDAD EN EL LUGAR DE TRABAJO?</a:t>
            </a:r>
          </a:p>
          <a:p>
            <a:endParaRPr lang="es-us" sz="1200" kern="1200" dirty="0">
              <a:solidFill>
                <a:schemeClr val="tx1"/>
              </a:solidFill>
              <a:effectLst/>
              <a:latin typeface="+mn-lt"/>
              <a:ea typeface="+mn-ea"/>
              <a:cs typeface="+mn-cs"/>
            </a:endParaRPr>
          </a:p>
          <a:p>
            <a:pPr algn="l" rtl="0"/>
            <a:r>
              <a:rPr lang="es-us" b="0" i="0" u="none" baseline="0"/>
              <a:t>(Después de hacer una lista en la pizarra, presente la lista de las diapositivas y, si hay tiempo, relaciónela con los costos de las diapositivas 9 y 10).</a:t>
            </a:r>
          </a:p>
          <a:p>
            <a:pPr algn="l" rtl="0"/>
            <a:r>
              <a:rPr lang="es-us" b="0" i="0" u="none" baseline="0"/>
              <a:t>-----------------------</a:t>
            </a:r>
          </a:p>
          <a:p>
            <a:pPr marL="0" marR="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Hemos repasado los costos del liderazgo ineficaz en seguridad y los beneficios del liderazgo eficaz y cómo un buen liderazgo puede mejorar el clima y los resultados de seguridad.  Pero en realidad no hemos definido qué es un líder en seguridad o qué habilidades puede usar en el lugar de trabajo.  De eso es que vamos a hablar a continuación antes de entrar en los escenarios. </a:t>
            </a: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11</a:t>
            </a:fld>
            <a:endParaRPr lang="es-us" dirty="0"/>
          </a:p>
        </p:txBody>
      </p:sp>
    </p:spTree>
    <p:extLst>
      <p:ext uri="{BB962C8B-B14F-4D97-AF65-F5344CB8AC3E}">
        <p14:creationId xmlns:p14="http://schemas.microsoft.com/office/powerpoint/2010/main" val="304693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a:t>
            </a:r>
          </a:p>
          <a:p>
            <a:pPr algn="l" rtl="0"/>
            <a:r>
              <a:rPr lang="es-us" sz="1200" b="1" i="0" u="none" kern="1200" baseline="0">
                <a:solidFill>
                  <a:schemeClr val="tx1"/>
                </a:solidFill>
                <a:effectLst/>
                <a:latin typeface="+mn-lt"/>
                <a:ea typeface="+mn-ea"/>
                <a:cs typeface="+mn-cs"/>
              </a:rPr>
              <a:t>¿CÓMO DEFINIRÍAN A UN LÍDER EN SEGURIDAD? </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p>
          <a:p>
            <a:pPr algn="l" rtl="0"/>
            <a:r>
              <a:rPr lang="es-us" b="0" i="0" u="none" baseline="0"/>
              <a:t>En</a:t>
            </a:r>
            <a:r>
              <a:rPr lang="es-us" b="1" i="0" u="none" baseline="0"/>
              <a:t> </a:t>
            </a:r>
            <a:r>
              <a:rPr lang="es-us" b="0" i="0" u="none" baseline="0"/>
              <a:t>el curso de FSL4Res definimos un </a:t>
            </a:r>
            <a:r>
              <a:rPr lang="es-us" b="1" i="0" u="none" baseline="0"/>
              <a:t>líder en seguridad</a:t>
            </a:r>
            <a:r>
              <a:rPr lang="es-us" b="0" i="0" u="none" baseline="0"/>
              <a:t> como:  Persona que tiene el coraje de demostrar que valora la seguridad: trabaja y se comunica con los miembros del equipo para identificar y limitar situaciones riesgosas, incluso ante otras presiones laborales, como programación y costos. </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PREGUNTE A LA CLASE:  </a:t>
            </a:r>
          </a:p>
          <a:p>
            <a:pPr algn="l" rtl="0"/>
            <a:r>
              <a:rPr lang="es-us" sz="1200" b="1" i="0" u="none" kern="1200" baseline="0">
                <a:solidFill>
                  <a:schemeClr val="tx1"/>
                </a:solidFill>
                <a:effectLst/>
                <a:latin typeface="+mn-lt"/>
                <a:ea typeface="+mn-ea"/>
                <a:cs typeface="+mn-cs"/>
              </a:rPr>
              <a:t>¿QUÉ OPINAN DE LA PALABRA CORAJE?  ¿SE NECESITA CORAJE PARA SER UN LÍDER?  ¿EL NIVEL DE CORAJE DEPENDE DE SU FUNCIÓN O CARGO EN EL LUGAR DE TRABAJO? CUANDO UNA COMPAÑÍA VALORA LA SEGURIDAD Y NO ES SOLO UNA PRIORIDAD, ¿CÓMO PODRÍA ESO AFECTAR LA NECESIDAD DE CORAJE?  </a:t>
            </a:r>
            <a:r>
              <a:rPr lang="es-us" sz="1200" b="0" i="0" u="none" kern="1200" baseline="0">
                <a:solidFill>
                  <a:schemeClr val="tx1"/>
                </a:solidFill>
                <a:effectLst/>
                <a:latin typeface="+mn-lt"/>
                <a:ea typeface="+mn-ea"/>
                <a:cs typeface="+mn-cs"/>
              </a:rPr>
              <a:t> </a:t>
            </a: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12</a:t>
            </a:fld>
            <a:endParaRPr lang="es-us" dirty="0"/>
          </a:p>
        </p:txBody>
      </p:sp>
    </p:spTree>
    <p:extLst>
      <p:ext uri="{BB962C8B-B14F-4D97-AF65-F5344CB8AC3E}">
        <p14:creationId xmlns:p14="http://schemas.microsoft.com/office/powerpoint/2010/main" val="1502524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El curso de FSL4Res se enfoca en las habilidades fundamentales que ustedes, como líderes en seguridad, pueden usar para crear un clima sólido de seguridad en el lugar de trabajo y reducir los incidentes de seguridad.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Son las siguientes:</a:t>
            </a: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REPARTA LA TARJETA DE BOLSILLO SOBRE LAS HABILIDADES Y DIGA A LA CLASE: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Estas tarjetas de bolsillo enumeran las habilidades.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Los animo a que la guarden en su bolsillo y la miren de vez en cuando para refrescar la memoria sobre lo que aprendieron hoy.</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A continuación, analizaremos las acciones específicas que pueden utilizar para demostrar cada una de estas en el lugar de trabajo.</a:t>
            </a:r>
          </a:p>
          <a:p>
            <a:pPr algn="l" rtl="0"/>
            <a:r>
              <a:rPr lang="es-us" sz="1200" b="0" i="0" u="none" kern="1200" baseline="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lgn="l" rtl="0"/>
            <a:fld id="{0513728D-F3BB-2641-8A0E-19AC18A3052C}" type="slidenum">
              <a:rPr/>
              <a:pPr/>
              <a:t>13</a:t>
            </a:fld>
            <a:endParaRPr lang="es-us" dirty="0"/>
          </a:p>
        </p:txBody>
      </p:sp>
    </p:spTree>
    <p:extLst>
      <p:ext uri="{BB962C8B-B14F-4D97-AF65-F5344CB8AC3E}">
        <p14:creationId xmlns:p14="http://schemas.microsoft.com/office/powerpoint/2010/main" val="284825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373063"/>
            <a:ext cx="2359025" cy="1768475"/>
          </a:xfrm>
        </p:spPr>
      </p:sp>
      <p:sp>
        <p:nvSpPr>
          <p:cNvPr id="3" name="Notes Placeholder 2"/>
          <p:cNvSpPr>
            <a:spLocks noGrp="1"/>
          </p:cNvSpPr>
          <p:nvPr>
            <p:ph type="body" idx="1"/>
          </p:nvPr>
        </p:nvSpPr>
        <p:spPr>
          <a:xfrm>
            <a:off x="394059" y="2116577"/>
            <a:ext cx="6201093" cy="6880362"/>
          </a:xfrm>
        </p:spPr>
        <p:txBody>
          <a:bodyPr/>
          <a:lstStyle/>
          <a:p>
            <a:pPr algn="l" rtl="0"/>
            <a:r>
              <a:rPr lang="es-us" sz="1000" b="0" i="0" u="none" baseline="0"/>
              <a:t>Liderar con el ejemplo es probablemente la más importante de las habilidades de liderazgo en seguridad en el curso de FSL4Res. </a:t>
            </a:r>
          </a:p>
          <a:p>
            <a:pPr algn="l" rtl="0"/>
            <a:r>
              <a:rPr lang="es-us" sz="1000" b="0" i="0" u="none" baseline="0"/>
              <a:t> </a:t>
            </a:r>
          </a:p>
          <a:p>
            <a:pPr algn="l" rtl="0"/>
            <a:r>
              <a:rPr lang="es-us" sz="1000" b="1" i="0" u="none" baseline="0"/>
              <a:t>PREGUNTE A LA CLASE:  ¿QUÉ CREEN QUE SIGNIFICA LIDERAR CON EL EJEMPLO? </a:t>
            </a:r>
            <a:endParaRPr lang="es-us" sz="1000" dirty="0"/>
          </a:p>
          <a:p>
            <a:pPr algn="l" rtl="0"/>
            <a:r>
              <a:rPr lang="es-us" sz="1000" b="0" i="0" u="none" baseline="0"/>
              <a:t> </a:t>
            </a:r>
          </a:p>
          <a:p>
            <a:pPr algn="l" rtl="0"/>
            <a:r>
              <a:rPr lang="es-us" sz="1000" b="0" i="0" u="none" baseline="0"/>
              <a:t>Los miembros del equipo aprenden de sus líderes. Se dan cuenta cuando toman atajos, no cumplen políticas o procedimientos de seguridad o dan mensajes de seguridad incongruentes.  </a:t>
            </a:r>
          </a:p>
          <a:p>
            <a:pPr algn="l" rtl="0"/>
            <a:r>
              <a:rPr lang="es-us" sz="1000" b="0" i="0" u="none" baseline="0"/>
              <a:t> </a:t>
            </a:r>
          </a:p>
          <a:p>
            <a:pPr algn="l" rtl="0"/>
            <a:r>
              <a:rPr lang="es-us" sz="1000" b="1" i="0" u="none" baseline="0"/>
              <a:t>PREGUNTE A LA CLASE:  ¿CÓMO INFLUYE EL CORAJE EN LIDERAR CON EL EJEMPLO?</a:t>
            </a:r>
            <a:endParaRPr lang="es-us" sz="1000" dirty="0"/>
          </a:p>
          <a:p>
            <a:pPr algn="l" rtl="0"/>
            <a:r>
              <a:rPr lang="es-us" sz="1000" b="0" i="0" u="none" baseline="0"/>
              <a:t> </a:t>
            </a:r>
          </a:p>
          <a:p>
            <a:pPr algn="l" rtl="0"/>
            <a:r>
              <a:rPr lang="es-us" sz="1000" b="0" i="0" u="none" baseline="0"/>
              <a:t>Repasemos algunas formas de liderar con el ejemplo. </a:t>
            </a:r>
          </a:p>
          <a:p>
            <a:pPr algn="l" rtl="0"/>
            <a:r>
              <a:rPr lang="es-us" sz="1000" b="0" i="0" u="none" baseline="0"/>
              <a:t>En primer lugar, deben valorar personalmente la seguridad y demostrar constantemente una actitud positiva al respecto. Deben establecer la seguridad como el valor central del equipo incorporándola en todos los aspectos del trabajo.</a:t>
            </a:r>
          </a:p>
          <a:p>
            <a:pPr algn="l" rtl="0"/>
            <a:r>
              <a:rPr lang="es-us" sz="1000" b="0" i="0" u="none" baseline="0"/>
              <a:t> </a:t>
            </a:r>
          </a:p>
          <a:p>
            <a:pPr algn="l" rtl="0"/>
            <a:r>
              <a:rPr lang="es-us" sz="1000" b="0" i="0" u="none" baseline="0"/>
              <a:t>Como líderes en seguridad, deben establecer expectativas altas de seguridad para cada miembro del equipo. Háganles saber regularmente que esperan que siempre usen prácticas de trabajo prudentes y que se aseguren de que otros miembros del equipo también lo hagan y que informen de inmediato de condiciones riesgosas y todas las lesiones o conatos de accidentes.</a:t>
            </a:r>
          </a:p>
          <a:p>
            <a:pPr algn="l" rtl="0"/>
            <a:r>
              <a:rPr lang="es-us" sz="1000" b="0" i="0" u="none" baseline="0"/>
              <a:t> </a:t>
            </a:r>
          </a:p>
          <a:p>
            <a:pPr algn="l" rtl="0"/>
            <a:r>
              <a:rPr lang="es-us" sz="1000" b="0" i="0" u="none" baseline="0"/>
              <a:t>Estas acciones envían el mensaje de que la seguridad es una parte integral del trabajo diario y no solo una forma de evitar transgresiones de seguridad.  La siguiente forma de liderar con el ejemplo es desarrollar y compartir su visión de la seguridad con su equipo. </a:t>
            </a:r>
          </a:p>
          <a:p>
            <a:pPr algn="l" rtl="0"/>
            <a:r>
              <a:rPr lang="es-us" sz="1000" b="0" i="0" u="none" baseline="0"/>
              <a:t> </a:t>
            </a:r>
            <a:endParaRPr lang="es-us" sz="1000" dirty="0"/>
          </a:p>
          <a:p>
            <a:pPr algn="l" rtl="0"/>
            <a:r>
              <a:rPr lang="es-us" sz="1000" b="1" i="0" u="none" baseline="0"/>
              <a:t>PREGUNTE A LA CLASE:   ¿QUÉ CREEN QUE SIGNIFICA TENER UNA VISIÓN DE LA SEGURIDAD?</a:t>
            </a:r>
            <a:r>
              <a:rPr lang="es-us" sz="1000" b="0" i="0" u="none" baseline="0"/>
              <a:t>  </a:t>
            </a:r>
          </a:p>
          <a:p>
            <a:pPr algn="l" rtl="0"/>
            <a:r>
              <a:rPr lang="es-us" sz="1000" b="0" i="0" u="none" baseline="0"/>
              <a:t> </a:t>
            </a:r>
          </a:p>
          <a:p>
            <a:pPr algn="l" rtl="0"/>
            <a:r>
              <a:rPr lang="es-us" sz="1000" b="0" i="0" u="none" baseline="0"/>
              <a:t>Pueden hablar de la importancia de la seguridad para ustedes y para ellos en términos de los costos directos e indirectos que se han mencionado.  Pueden enfatizar que la seguridad y el trabajo seguro van de la mano con un trabajo productivo y de calidad.  Otra parte de la creación de una visión consiste en considerar las implicaciones de seguridad de todas sus decisiones y compartirlas con su equipo. </a:t>
            </a:r>
          </a:p>
          <a:p>
            <a:pPr algn="l" rtl="0"/>
            <a:r>
              <a:rPr lang="es-us" sz="1000" b="0" i="0" u="none" baseline="0"/>
              <a:t> </a:t>
            </a:r>
          </a:p>
          <a:p>
            <a:pPr algn="l" rtl="0"/>
            <a:r>
              <a:rPr lang="es-us" sz="1000" b="0" i="0" u="none" baseline="0"/>
              <a:t>Una medida que pueden poner en práctica de inmediato es </a:t>
            </a:r>
            <a:r>
              <a:rPr lang="es-us" sz="1000" b="0" i="0" u="sng" baseline="0"/>
              <a:t>no</a:t>
            </a:r>
            <a:r>
              <a:rPr lang="es-us" sz="1000" b="0" i="0" u="none" baseline="0"/>
              <a:t> practicar la vieja forma de “haz lo que te digo, pero no lo que hago”; por el contrario “hagan lo que dicen” y sigan siempre procedimientos de trabajo prudentes e implementen prácticas seguras.</a:t>
            </a:r>
          </a:p>
          <a:p>
            <a:pPr algn="l" rtl="0"/>
            <a:r>
              <a:rPr lang="es-us" sz="1000" b="0" i="0" u="none" baseline="0"/>
              <a:t>  </a:t>
            </a:r>
          </a:p>
          <a:p>
            <a:pPr algn="l" rtl="0"/>
            <a:r>
              <a:rPr lang="es-us" sz="1000" b="0" i="0" u="none" baseline="0"/>
              <a:t>Como líderes, debe comunicar sistemáticamente que la seguridad es responsabilidad de todos.  No es solo responsabilidad del capataz o de la persona encargada de la seguridad. Depende de todos mantener el lugar de trabajo seguro para sí mismos y para los demás.  Una última forma de liderar con el ejemplo</a:t>
            </a:r>
          </a:p>
          <a:p>
            <a:pPr algn="l" rtl="0"/>
            <a:r>
              <a:rPr lang="es-us" sz="1000" b="0" i="0" u="none" baseline="0"/>
              <a:t>es liderar para persuadir a personas como los propietarios de la compañía y otras personas en cargos de supervisión para mejorar la seguridad y la salud en el lugar de trabajo.</a:t>
            </a:r>
          </a:p>
          <a:p>
            <a:pPr algn="l" rtl="0"/>
            <a:r>
              <a:rPr lang="es-us" sz="1000" b="0" i="0" u="none" baseline="0"/>
              <a:t> </a:t>
            </a:r>
          </a:p>
          <a:p>
            <a:pPr algn="l" rtl="0"/>
            <a:r>
              <a:rPr lang="es-us" sz="1000" b="1" i="0" u="none" baseline="0"/>
              <a:t>PREGUNTE A LA CLASE:  ¿CÓMO INFLUYE EL CORAJE EN EL LIDERAZGO?</a:t>
            </a:r>
            <a:endParaRPr lang="es-us" sz="1000" dirty="0"/>
          </a:p>
          <a:p>
            <a:pPr algn="l" rtl="0"/>
            <a:r>
              <a:rPr lang="es-us" sz="1000" b="0" i="0" u="none" baseline="0"/>
              <a:t> </a:t>
            </a:r>
          </a:p>
          <a:p>
            <a:pPr algn="l" rtl="0"/>
            <a:r>
              <a:rPr lang="es-us" sz="1000" b="0" i="0" u="none" baseline="0"/>
              <a:t>Algunas ideas de cosas que pueden hacer para liderar son:</a:t>
            </a:r>
          </a:p>
          <a:p>
            <a:pPr algn="l" rtl="0"/>
            <a:r>
              <a:rPr lang="es-us" sz="1000" b="0" i="0" u="none" baseline="0"/>
              <a:t>• Averigüen qué ha funcionado, y qué no, en el pasado para motivarlos a mejorar las políticas de seguridad y salud.</a:t>
            </a:r>
          </a:p>
          <a:p>
            <a:pPr algn="l" rtl="0"/>
            <a:r>
              <a:rPr lang="es-us" sz="1000" b="0" i="0" u="none" baseline="0"/>
              <a:t>• Intenten que piensen en la seguridad de una forma diferente.</a:t>
            </a:r>
          </a:p>
          <a:p>
            <a:pPr algn="l" rtl="0"/>
            <a:r>
              <a:rPr lang="es-us" sz="1000" b="0" i="0" u="none" baseline="0"/>
              <a:t>• Presenten soluciones, en vez de solo señalar problemas.</a:t>
            </a:r>
          </a:p>
          <a:p>
            <a:pPr algn="l" rtl="0"/>
            <a:r>
              <a:rPr lang="es-us" sz="1000" b="0" i="0" u="none" baseline="0"/>
              <a:t>• Busquen a otras personas (trabajadores, capataces, etc.) que los ayuden a transmitir su mensaje.</a:t>
            </a:r>
          </a:p>
        </p:txBody>
      </p:sp>
      <p:sp>
        <p:nvSpPr>
          <p:cNvPr id="4" name="Slide Number Placeholder 3"/>
          <p:cNvSpPr>
            <a:spLocks noGrp="1"/>
          </p:cNvSpPr>
          <p:nvPr>
            <p:ph type="sldNum" sz="quarter" idx="10"/>
          </p:nvPr>
        </p:nvSpPr>
        <p:spPr/>
        <p:txBody>
          <a:bodyPr/>
          <a:lstStyle/>
          <a:p>
            <a:pPr algn="l" rtl="0"/>
            <a:fld id="{0513728D-F3BB-2641-8A0E-19AC18A3052C}" type="slidenum">
              <a:rPr/>
              <a:pPr/>
              <a:t>14</a:t>
            </a:fld>
            <a:endParaRPr lang="es-us" dirty="0"/>
          </a:p>
        </p:txBody>
      </p:sp>
    </p:spTree>
    <p:extLst>
      <p:ext uri="{BB962C8B-B14F-4D97-AF65-F5344CB8AC3E}">
        <p14:creationId xmlns:p14="http://schemas.microsoft.com/office/powerpoint/2010/main" val="1766813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La siguiente habilidad de liderazgo es involucrar y empoderar a los miembros del equipo en el proceso de seguridad.</a:t>
            </a:r>
          </a:p>
          <a:p>
            <a:pPr algn="l" rtl="0"/>
            <a:r>
              <a:rPr lang="es-us" b="0" i="0" u="none" baseline="0"/>
              <a:t> </a:t>
            </a:r>
          </a:p>
          <a:p>
            <a:pPr algn="l" rtl="0"/>
            <a:r>
              <a:rPr lang="es-us" b="1" i="0" u="none" baseline="0"/>
              <a:t>PREGUNTE A LA CLASE: </a:t>
            </a:r>
            <a:endParaRPr lang="es-us" dirty="0"/>
          </a:p>
          <a:p>
            <a:pPr algn="l" rtl="0"/>
            <a:r>
              <a:rPr lang="es-us" b="1" i="0" u="none" baseline="0"/>
              <a:t>¿CUÁLES SON ALGUNAS IDEAS PARA HACER ESO? </a:t>
            </a:r>
            <a:endParaRPr lang="es-us" dirty="0"/>
          </a:p>
          <a:p>
            <a:pPr algn="l" rtl="0"/>
            <a:r>
              <a:rPr lang="es-us" b="0" i="0" u="none" baseline="0"/>
              <a:t> </a:t>
            </a:r>
          </a:p>
          <a:p>
            <a:pPr algn="l" rtl="0"/>
            <a:r>
              <a:rPr lang="es-us" b="0" i="0" u="none" baseline="0"/>
              <a:t>Pueden </a:t>
            </a:r>
            <a:r>
              <a:rPr lang="es-us" b="0" i="0" u="sng" baseline="0"/>
              <a:t>explicar por qué</a:t>
            </a:r>
            <a:r>
              <a:rPr lang="es-us" b="0" i="0" u="none" baseline="0"/>
              <a:t> trabajar de manera segura es fundamental para hacer el trabajo y que no basta solo con decir "ten cuidado".</a:t>
            </a:r>
          </a:p>
          <a:p>
            <a:pPr algn="l" rtl="0"/>
            <a:r>
              <a:rPr lang="es-us" b="0" i="0" u="none" baseline="0"/>
              <a:t> </a:t>
            </a:r>
          </a:p>
          <a:p>
            <a:pPr algn="l" rtl="0"/>
            <a:r>
              <a:rPr lang="es-us" b="0" i="0" u="none" baseline="0"/>
              <a:t>Pueden involucrar al equipo en decisiones relacionadas con la seguridad para que puedan ver cómo ellos también son dueños de la seguridad.  Estas habilidades se pueden utilizar con todo el grupo, así como con trabajadores individuales.</a:t>
            </a:r>
          </a:p>
          <a:p>
            <a:pPr algn="l" rtl="0"/>
            <a:r>
              <a:rPr lang="es-us" b="0" i="0" u="none" baseline="0"/>
              <a:t> </a:t>
            </a:r>
          </a:p>
          <a:p>
            <a:pPr algn="l" rtl="0"/>
            <a:r>
              <a:rPr lang="es-us" sz="1200" b="0" i="0" u="none" kern="1200" baseline="0">
                <a:solidFill>
                  <a:schemeClr val="tx1"/>
                </a:solidFill>
                <a:effectLst/>
                <a:latin typeface="+mn-lt"/>
                <a:ea typeface="+mn-ea"/>
                <a:cs typeface="+mn-cs"/>
              </a:rPr>
              <a:t>Involucrar a los trabajadores en reuniones diarias y recorridos conjuntos de la gerencia le permite al equipo saber que se valora la seguridad, que es un aspecto esencial de cómo se realiza el trabajo y que ellos son una parte fundamental del esfuerzo general de seguridad.   </a:t>
            </a:r>
          </a:p>
          <a:p>
            <a:pPr algn="l" rtl="0"/>
            <a:r>
              <a:rPr lang="es-us" b="0" i="0" u="none" baseline="0"/>
              <a:t> </a:t>
            </a:r>
          </a:p>
          <a:p>
            <a:pPr algn="l" rtl="0"/>
            <a:r>
              <a:rPr lang="es-us" b="0" i="0" u="none" baseline="0"/>
              <a:t>Finalmente, como líderes, deben empoderar a los miembros del equipo para que informen sobre riesgos en el lugar de trabajo, preocupaciones de seguridad y conatos de accidentes, y para que actúen en situaciones inseguras, y dejar en claro que no habrá consecuencias negativas ni represalias cuando lo hagan. Pueden preparar una "lista de acciones" para mostrar cómo se abordan los problemas planteados y colocarla en un lugar destacado para ayudar a garantizar la responsabilidad y generar confianza.</a:t>
            </a:r>
          </a:p>
          <a:p>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15</a:t>
            </a:fld>
            <a:endParaRPr lang="es-us" dirty="0"/>
          </a:p>
        </p:txBody>
      </p:sp>
    </p:spTree>
    <p:extLst>
      <p:ext uri="{BB962C8B-B14F-4D97-AF65-F5344CB8AC3E}">
        <p14:creationId xmlns:p14="http://schemas.microsoft.com/office/powerpoint/2010/main" val="3938694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Ser capaz de comunicarse de manera eficaz es el centro de todas las demás habilidades de liderazgo y es fundamental para convertirse en un líder eficaz en seguridad. </a:t>
            </a:r>
          </a:p>
          <a:p>
            <a:pPr algn="l" rtl="0"/>
            <a:r>
              <a:rPr lang="es-us" b="0" i="0" u="none" baseline="0"/>
              <a:t> </a:t>
            </a:r>
          </a:p>
          <a:p>
            <a:pPr algn="l" rtl="0"/>
            <a:r>
              <a:rPr lang="es-us" b="0" i="0" u="none" strike="noStrike" baseline="0"/>
              <a:t>Analizaremos cómo ser un oyente activo, en vez de uno pasivo</a:t>
            </a:r>
            <a:r>
              <a:rPr lang="es-us" b="0" i="0" u="none" baseline="0"/>
              <a:t>.</a:t>
            </a:r>
          </a:p>
          <a:p>
            <a:pPr algn="l" rtl="0"/>
            <a:r>
              <a:rPr lang="es-us" b="0" i="0" u="none" baseline="0"/>
              <a:t>  </a:t>
            </a:r>
          </a:p>
          <a:p>
            <a:pPr algn="l" rtl="0"/>
            <a:r>
              <a:rPr lang="es-us" b="1" i="0" u="none" baseline="0"/>
              <a:t>PREGUNTE A LA CLASE:  </a:t>
            </a:r>
            <a:endParaRPr lang="es-us" dirty="0"/>
          </a:p>
          <a:p>
            <a:pPr algn="l" rtl="0"/>
            <a:r>
              <a:rPr lang="es-us" b="1" i="0" u="none" baseline="0"/>
              <a:t>¿ALGUNA VEZ HAN INTENTADO DECIRLE A ALGUIEN ALGO IMPORTANTE, PERO NOTAN QUE NO LOS ESCUCHAN? ¿CÓMO PUEDEN HACERLO?  </a:t>
            </a:r>
            <a:endParaRPr lang="es-us" dirty="0"/>
          </a:p>
          <a:p>
            <a:pPr algn="l" rtl="0"/>
            <a:r>
              <a:rPr lang="es-us" b="0" i="0" u="none" baseline="0"/>
              <a:t> </a:t>
            </a:r>
          </a:p>
          <a:p>
            <a:pPr algn="l" rtl="0"/>
            <a:r>
              <a:rPr lang="es-us" b="0" i="0" u="none" baseline="0"/>
              <a:t>Aprender primero a escuchar activamente implica tratar al miembro de su equipo con respeto y prestarle toda su atención.  No revisen teléfonos ni lean mensajes de correo electrónico ni otros materiales durante la conversación. Presten especial atención a su lenguaje corporal y al de la persona que habla porque, a veces, puede transmitir más información que las palabras. Mantengan el contacto visual; eviten hacer expresiones faciales negativas o levantar la voz. Si se sienten resentidos o insultados, hagan un esfuerzo adicional por mantener una conducta profesional. </a:t>
            </a:r>
          </a:p>
          <a:p>
            <a:pPr algn="l" rtl="0"/>
            <a:r>
              <a:rPr lang="es-us" b="0" i="0" u="none" baseline="0"/>
              <a:t> </a:t>
            </a:r>
          </a:p>
          <a:p>
            <a:pPr algn="l" rtl="0"/>
            <a:r>
              <a:rPr lang="es-us" b="0" i="0" u="none" baseline="0"/>
              <a:t>Lo que es más importante, deben </a:t>
            </a:r>
            <a:r>
              <a:rPr lang="es-us" b="0" i="0" u="sng" baseline="0"/>
              <a:t>oír para escuchar</a:t>
            </a:r>
            <a:r>
              <a:rPr lang="es-us" b="0" i="0" u="none" baseline="0"/>
              <a:t> lo que dice la persona en vez de escuchar solamente para pensar en una respuesta. Por último, asegúrense de hacer preguntas aclaratorias para garantizar que entienden lo que la persona que habla dice o pregunta. </a:t>
            </a:r>
          </a:p>
        </p:txBody>
      </p:sp>
      <p:sp>
        <p:nvSpPr>
          <p:cNvPr id="4" name="Slide Number Placeholder 3"/>
          <p:cNvSpPr>
            <a:spLocks noGrp="1"/>
          </p:cNvSpPr>
          <p:nvPr>
            <p:ph type="sldNum" sz="quarter" idx="10"/>
          </p:nvPr>
        </p:nvSpPr>
        <p:spPr/>
        <p:txBody>
          <a:bodyPr/>
          <a:lstStyle/>
          <a:p>
            <a:pPr algn="l" rtl="0"/>
            <a:fld id="{0513728D-F3BB-2641-8A0E-19AC18A3052C}" type="slidenum">
              <a:rPr/>
              <a:pPr/>
              <a:t>16</a:t>
            </a:fld>
            <a:endParaRPr lang="es-us" dirty="0"/>
          </a:p>
        </p:txBody>
      </p:sp>
    </p:spTree>
    <p:extLst>
      <p:ext uri="{BB962C8B-B14F-4D97-AF65-F5344CB8AC3E}">
        <p14:creationId xmlns:p14="http://schemas.microsoft.com/office/powerpoint/2010/main" val="3003129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63440"/>
          </a:xfrm>
        </p:spPr>
        <p:txBody>
          <a:bodyPr/>
          <a:lstStyle/>
          <a:p>
            <a:pPr algn="l" rtl="0"/>
            <a:r>
              <a:rPr lang="es-us" sz="1200" b="0" i="0" u="none" kern="1200" baseline="0">
                <a:solidFill>
                  <a:schemeClr val="tx1"/>
                </a:solidFill>
                <a:effectLst/>
                <a:latin typeface="+mn-lt"/>
                <a:ea typeface="+mn-ea"/>
                <a:cs typeface="+mn-cs"/>
              </a:rPr>
              <a:t>Esta habilidad de líder en seguridad se relaciona con la capacidad de comunicarse de manera eficaz.</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Esta habilidad describe una estrategia sencilla que pueden utilizar para reducir los malentendidos entre ustedes y la persona con la que hablan.</a:t>
            </a:r>
          </a:p>
          <a:p>
            <a:endParaRPr lang="es-us" sz="1100" b="1" dirty="0"/>
          </a:p>
          <a:p>
            <a:endParaRPr lang="es-us" sz="1100" b="1" dirty="0"/>
          </a:p>
          <a:p>
            <a:pPr algn="l" rtl="0"/>
            <a:r>
              <a:rPr lang="es-us" sz="1100" b="1" i="0" u="none" baseline="0"/>
              <a:t>PREGUNTE A LA CLASE:</a:t>
            </a:r>
            <a:endParaRPr lang="es-us" sz="1100" dirty="0"/>
          </a:p>
          <a:p>
            <a:pPr algn="l" rtl="0"/>
            <a:r>
              <a:rPr lang="es-us" sz="1100" b="1" i="0" u="none" baseline="0"/>
              <a:t>¿ALGUNA VEZ LE HAN DADO INSTRUCCIONES A ALGUIEN PARA QUE HAGA ALGO, DICE QUE SÍ LO HARÁ, PERO LUEGO VA Y HACE ALGO DISTINTO?  ¿PODRÍA SER QUE NO ENTENDIÓ LO QUE LE PIDIERON QUE HICIERA?</a:t>
            </a:r>
            <a:endParaRPr lang="es-us" sz="1100" dirty="0"/>
          </a:p>
          <a:p>
            <a:pPr algn="l" rtl="0"/>
            <a:r>
              <a:rPr lang="es-us" sz="1100" b="0" i="0" u="none" baseline="0"/>
              <a:t> </a:t>
            </a:r>
          </a:p>
          <a:p>
            <a:pPr algn="l" rtl="0"/>
            <a:r>
              <a:rPr lang="es-us" sz="1100" b="0" i="0" u="none" baseline="0"/>
              <a:t>Practicar la comunicación de 3 vías ayuda a garantizar que todos entienden el mensaje o las instrucciones. Esto se hace de la siguiente manera: asegúrense de tener la atención del oyente, sean directos y concisos, y lo más importante, hagan que el oyente repita lo que ustedes dijeron para garantizar que el mensaje fue entendido.  Esto también les permite aclarar cualquier malentendido.</a:t>
            </a:r>
          </a:p>
          <a:p>
            <a:endParaRPr lang="es-us" sz="1100" dirty="0"/>
          </a:p>
          <a:p>
            <a:pPr algn="l" rtl="0"/>
            <a:r>
              <a:rPr lang="es-us" sz="1200" b="1" i="0" u="none" kern="1200" baseline="0">
                <a:solidFill>
                  <a:schemeClr val="tx1"/>
                </a:solidFill>
                <a:effectLst/>
                <a:latin typeface="+mn-lt"/>
                <a:ea typeface="+mn-ea"/>
                <a:cs typeface="+mn-cs"/>
              </a:rPr>
              <a:t>ACTIVIDAD PARA LA CLASE:</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PRACTIQUE LA COMUNICACIÓN DE 3 VÍAS CON ALGUIEN DE LA CLASE A TRAVÉS DEL EJERCICIO DEL SÁNDWICH O DEL AVIÓN: </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EJERCICIO DEL SÁNDWICH: “Oye, [nombre del estudiante], ¿puedes traerme un sándwich?”. Después de que el estudiante responda, comente que no le trajeron el tipo de sándwich correcto ni papas fritas ni una bebida. </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EJERCICIO DEL AVIÓN: Primero, diga: "Necesito aviones de papel ya" y tienen 3 minutos para hacer uno.  No entregue ningún modelo de construcción. Después de 2 o 3 minutos, pídales que sostengan lo que hicieron. Después de que hayan entregado o mostrado sus aviones, haga el ejercicio nuevamente, pero esta vez dé instrucciones (p. ej., "doblen el papel por la mitad a lo largo, doblen las esquinas en la línea central") y pídale a 1 persona que le repita las instrucciones.</a:t>
            </a:r>
          </a:p>
        </p:txBody>
      </p:sp>
      <p:sp>
        <p:nvSpPr>
          <p:cNvPr id="4" name="Slide Number Placeholder 3"/>
          <p:cNvSpPr>
            <a:spLocks noGrp="1"/>
          </p:cNvSpPr>
          <p:nvPr>
            <p:ph type="sldNum" sz="quarter" idx="10"/>
          </p:nvPr>
        </p:nvSpPr>
        <p:spPr/>
        <p:txBody>
          <a:bodyPr/>
          <a:lstStyle/>
          <a:p>
            <a:pPr algn="l" rtl="0"/>
            <a:fld id="{0513728D-F3BB-2641-8A0E-19AC18A3052C}" type="slidenum">
              <a:rPr/>
              <a:pPr/>
              <a:t>17</a:t>
            </a:fld>
            <a:endParaRPr lang="es-us" dirty="0"/>
          </a:p>
        </p:txBody>
      </p:sp>
    </p:spTree>
    <p:extLst>
      <p:ext uri="{BB962C8B-B14F-4D97-AF65-F5344CB8AC3E}">
        <p14:creationId xmlns:p14="http://schemas.microsoft.com/office/powerpoint/2010/main" val="2184043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685800"/>
            <a:ext cx="4086225" cy="3065463"/>
          </a:xfrm>
        </p:spPr>
      </p:sp>
      <p:sp>
        <p:nvSpPr>
          <p:cNvPr id="3" name="Notes Placeholder 2"/>
          <p:cNvSpPr>
            <a:spLocks noGrp="1"/>
          </p:cNvSpPr>
          <p:nvPr>
            <p:ph type="body" idx="1"/>
          </p:nvPr>
        </p:nvSpPr>
        <p:spPr>
          <a:xfrm>
            <a:off x="685800" y="4109720"/>
            <a:ext cx="5486400" cy="4114800"/>
          </a:xfrm>
        </p:spPr>
        <p:txBody>
          <a:bodyPr/>
          <a:lstStyle/>
          <a:p>
            <a:pPr algn="l" rtl="0"/>
            <a:r>
              <a:rPr lang="es-us" sz="1100" b="0" i="0" u="none" baseline="0"/>
              <a:t>Los líderes eficaces de seguridad trabajan para desarrollar a los miembros de su equipo enseñándolos y asesorándolos sobre cómo hacer las cosas de manera correcta y segura en el lugar de trabajo.  También brindan comentarios para informarles cómo les está yendo y si se necesita algún cambio.</a:t>
            </a:r>
          </a:p>
          <a:p>
            <a:endParaRPr lang="es-us" sz="1100" dirty="0"/>
          </a:p>
          <a:p>
            <a:pPr algn="l" rtl="0"/>
            <a:r>
              <a:rPr lang="es-us" sz="1100" b="1" i="0" u="none" baseline="0"/>
              <a:t>PREGUNTE A LA CLASE:  </a:t>
            </a:r>
            <a:endParaRPr lang="es-us" sz="1100" dirty="0"/>
          </a:p>
          <a:p>
            <a:pPr algn="l" rtl="0"/>
            <a:r>
              <a:rPr lang="es-us" sz="1100" b="1" i="0" u="none" baseline="0"/>
              <a:t>¿CUÁL ES LA DIFERENCIA ENTRE ENSEÑANZA, ASESORÍA Y COMENTARIO? </a:t>
            </a:r>
            <a:endParaRPr lang="es-us" sz="1100" dirty="0"/>
          </a:p>
          <a:p>
            <a:pPr algn="l" rtl="0"/>
            <a:r>
              <a:rPr lang="es-us" sz="1100" b="0" i="0" u="none" baseline="0"/>
              <a:t> </a:t>
            </a:r>
            <a:endParaRPr lang="es-us" sz="1100" dirty="0"/>
          </a:p>
          <a:p>
            <a:pPr algn="l" rtl="0"/>
            <a:r>
              <a:rPr lang="es-us" sz="1100" b="1" i="0" u="none" baseline="0"/>
              <a:t>Enseñanza = decir </a:t>
            </a:r>
            <a:endParaRPr lang="es-us" sz="1100" dirty="0"/>
          </a:p>
          <a:p>
            <a:pPr algn="l" rtl="0"/>
            <a:r>
              <a:rPr lang="es-us" sz="1100" b="1" i="0" u="none" baseline="0"/>
              <a:t>Asesoría = observar</a:t>
            </a:r>
            <a:endParaRPr lang="es-us" sz="1100" dirty="0"/>
          </a:p>
          <a:p>
            <a:pPr algn="l" rtl="0"/>
            <a:r>
              <a:rPr lang="es-us" sz="1100" b="1" i="0" u="none" baseline="0"/>
              <a:t>Comentarios = evaluar el desempeño</a:t>
            </a:r>
            <a:endParaRPr lang="es-us" sz="1100" dirty="0"/>
          </a:p>
          <a:p>
            <a:pPr algn="l" rtl="0"/>
            <a:r>
              <a:rPr lang="es-us" sz="1100" b="0" i="0" u="none" baseline="0"/>
              <a:t> </a:t>
            </a:r>
          </a:p>
          <a:p>
            <a:pPr algn="l" rtl="0"/>
            <a:r>
              <a:rPr lang="es-us" sz="1100" b="0" i="0" u="none" baseline="0"/>
              <a:t>Primero, hablaremos sobre enseñanza y asesoría.</a:t>
            </a:r>
          </a:p>
          <a:p>
            <a:endParaRPr lang="es-us" sz="1100" dirty="0"/>
          </a:p>
          <a:p>
            <a:pPr algn="l" rtl="0"/>
            <a:r>
              <a:rPr lang="es-us" sz="1100" b="0" i="0" u="none" baseline="0"/>
              <a:t>Cuando quieran enseñarle a un miembro del equipo una forma nueva o mejor de hacer algo, háganle preguntas respetuosamente para entender por qué lo está haciendo de esa manera y luego resuelvan el problema juntos (incluso si ya ustedes tienen una solución) para encontrar un enfoque mejor o más seguro para realizar la tarea. </a:t>
            </a:r>
          </a:p>
          <a:p>
            <a:endParaRPr lang="es-us" sz="1100" dirty="0"/>
          </a:p>
          <a:p>
            <a:pPr algn="l" rtl="0"/>
            <a:r>
              <a:rPr lang="es-us" sz="1100" b="0" i="0" u="none" baseline="0"/>
              <a:t>Muestren al miembro del equipo cómo realizar la actividad correctamente, luego obsérvenlo para asegurarse de que haya aprendido a hacerlo. Si deben corregir, traten a la persona con respeto y compórtense como un asesor.  </a:t>
            </a:r>
          </a:p>
          <a:p>
            <a:endParaRPr lang="es-us" sz="1100" dirty="0"/>
          </a:p>
          <a:p>
            <a:pPr algn="l" rtl="0"/>
            <a:r>
              <a:rPr lang="es-us" sz="1100" b="0" i="0" u="none" baseline="0"/>
              <a:t>Animen a los miembros del equipo a actualizar constantemente sus conocimientos y habilidades para que puedan hacer su trabajo mejor y con más prudencia.</a:t>
            </a:r>
          </a:p>
        </p:txBody>
      </p:sp>
      <p:sp>
        <p:nvSpPr>
          <p:cNvPr id="4" name="Slide Number Placeholder 3"/>
          <p:cNvSpPr>
            <a:spLocks noGrp="1"/>
          </p:cNvSpPr>
          <p:nvPr>
            <p:ph type="sldNum" sz="quarter" idx="10"/>
          </p:nvPr>
        </p:nvSpPr>
        <p:spPr/>
        <p:txBody>
          <a:bodyPr/>
          <a:lstStyle/>
          <a:p>
            <a:pPr algn="l" rtl="0"/>
            <a:fld id="{0513728D-F3BB-2641-8A0E-19AC18A3052C}" type="slidenum">
              <a:rPr/>
              <a:pPr/>
              <a:t>18</a:t>
            </a:fld>
            <a:endParaRPr lang="es-us" dirty="0"/>
          </a:p>
        </p:txBody>
      </p:sp>
    </p:spTree>
    <p:extLst>
      <p:ext uri="{BB962C8B-B14F-4D97-AF65-F5344CB8AC3E}">
        <p14:creationId xmlns:p14="http://schemas.microsoft.com/office/powerpoint/2010/main" val="3872002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4475" y="685800"/>
            <a:ext cx="3886200" cy="2914650"/>
          </a:xfrm>
        </p:spPr>
      </p:sp>
      <p:sp>
        <p:nvSpPr>
          <p:cNvPr id="3" name="Notes Placeholder 2"/>
          <p:cNvSpPr>
            <a:spLocks noGrp="1"/>
          </p:cNvSpPr>
          <p:nvPr>
            <p:ph type="body" idx="1"/>
          </p:nvPr>
        </p:nvSpPr>
        <p:spPr>
          <a:xfrm>
            <a:off x="685800" y="4099560"/>
            <a:ext cx="5486400" cy="4114800"/>
          </a:xfrm>
        </p:spPr>
        <p:txBody>
          <a:bodyPr/>
          <a:lstStyle/>
          <a:p>
            <a:pPr algn="l" rtl="0"/>
            <a:r>
              <a:rPr lang="es-us" sz="1100" b="0" i="0" u="none" baseline="0"/>
              <a:t>Proporcionar comentarios constructivos es otra habilidad de liderazgo que pueden utilizar para desarrollar a los miembros de su equipo. </a:t>
            </a:r>
          </a:p>
          <a:p>
            <a:pPr algn="l" rtl="0"/>
            <a:r>
              <a:rPr lang="es-us" sz="1100" b="0" i="0" u="none" baseline="0"/>
              <a:t> </a:t>
            </a:r>
          </a:p>
          <a:p>
            <a:pPr algn="l" rtl="0"/>
            <a:r>
              <a:rPr lang="es-us" sz="1100" b="0" i="0" u="none" baseline="0"/>
              <a:t>Cuando brinden comentarios constructivos, intenten concentrarse en la situación o el comportamiento en vez de en la persona.  </a:t>
            </a:r>
          </a:p>
          <a:p>
            <a:pPr algn="l" rtl="0"/>
            <a:r>
              <a:rPr lang="es-us" sz="1100" b="0" i="0" u="none" baseline="0"/>
              <a:t> </a:t>
            </a:r>
          </a:p>
          <a:p>
            <a:pPr algn="l" rtl="0"/>
            <a:r>
              <a:rPr lang="es-us" sz="1100" b="0" i="0" u="none" baseline="0"/>
              <a:t>El principio FIST puede ayudarlos. </a:t>
            </a:r>
          </a:p>
          <a:p>
            <a:pPr algn="l" rtl="0"/>
            <a:r>
              <a:rPr lang="es-us" sz="1100" b="0" i="0" u="none" baseline="0"/>
              <a:t> </a:t>
            </a:r>
          </a:p>
          <a:p>
            <a:pPr algn="l" rtl="0"/>
            <a:r>
              <a:rPr lang="es-us" sz="1100" b="0" i="0" u="none" baseline="0"/>
              <a:t>Primero, describan los hechos (</a:t>
            </a:r>
            <a:r>
              <a:rPr lang="es-us" sz="1100" b="1" i="0" u="sng" baseline="0"/>
              <a:t>F</a:t>
            </a:r>
            <a:r>
              <a:rPr lang="es-us" sz="1100" b="1" i="0" u="none" baseline="0"/>
              <a:t>acts</a:t>
            </a:r>
            <a:r>
              <a:rPr lang="es-us" sz="1100" b="0" i="0" u="none" baseline="0"/>
              <a:t>): ¿Cuál es la situación, actividad o comportamiento que van a comentar?  ¿Cuándo y dónde ocurrió?  ¿Cuáles fueron las circunstancias?  </a:t>
            </a:r>
          </a:p>
          <a:p>
            <a:pPr algn="l" rtl="0"/>
            <a:r>
              <a:rPr lang="es-us" sz="1100" b="0" i="0" u="none" baseline="0"/>
              <a:t> </a:t>
            </a:r>
          </a:p>
          <a:p>
            <a:pPr algn="l" rtl="0"/>
            <a:r>
              <a:rPr lang="es-us" sz="1100" b="0" i="0" u="none" baseline="0"/>
              <a:t>Luego expliquen la repercusión (</a:t>
            </a:r>
            <a:r>
              <a:rPr lang="es-us" sz="1100" b="1" i="0" u="sng" baseline="0"/>
              <a:t>I</a:t>
            </a:r>
            <a:r>
              <a:rPr lang="es-us" sz="1100" b="1" i="0" u="none" baseline="0"/>
              <a:t>mpact</a:t>
            </a:r>
            <a:r>
              <a:rPr lang="es-us" sz="1100" b="0" i="0" u="none" baseline="0"/>
              <a:t>): ¿Cuáles son las posibles consecuencias que pueden resultar (buenas o malas)? </a:t>
            </a:r>
          </a:p>
          <a:p>
            <a:pPr algn="l" rtl="0"/>
            <a:r>
              <a:rPr lang="es-us" sz="1100" b="0" i="0" u="none" baseline="0"/>
              <a:t> </a:t>
            </a:r>
          </a:p>
          <a:p>
            <a:pPr algn="l" rtl="0"/>
            <a:r>
              <a:rPr lang="es-us" sz="1100" b="0" i="0" u="none" baseline="0"/>
              <a:t>Después, ofrezcan sugerencias (</a:t>
            </a:r>
            <a:r>
              <a:rPr lang="es-us" sz="1100" b="1" i="0" u="sng" baseline="0"/>
              <a:t>S</a:t>
            </a:r>
            <a:r>
              <a:rPr lang="es-us" sz="1100" b="1" i="0" u="none" baseline="0"/>
              <a:t>uggestions</a:t>
            </a:r>
            <a:r>
              <a:rPr lang="es-us" sz="1100" b="0" i="0" u="none" baseline="0"/>
              <a:t>): trabajen en conjunto para resolver problemas y encontrar soluciones.  Piensen en formas en que los miembros del equipo podrían usar el mismo enfoque en el futuro. </a:t>
            </a:r>
          </a:p>
          <a:p>
            <a:pPr algn="l" rtl="0"/>
            <a:r>
              <a:rPr lang="es-us" sz="1100" b="0" i="0" u="none" baseline="0"/>
              <a:t> </a:t>
            </a:r>
          </a:p>
          <a:p>
            <a:pPr algn="l" rtl="0"/>
            <a:r>
              <a:rPr lang="es-us" sz="1100" b="0" i="0" u="none" baseline="0"/>
              <a:t>Por último, sean oportunos (</a:t>
            </a:r>
            <a:r>
              <a:rPr lang="es-us" sz="1100" b="1" i="0" u="sng" baseline="0"/>
              <a:t>T</a:t>
            </a:r>
            <a:r>
              <a:rPr lang="es-us" sz="1100" b="1" i="0" u="none" baseline="0"/>
              <a:t>imely</a:t>
            </a:r>
            <a:r>
              <a:rPr lang="es-us" sz="1100" b="0" i="0" u="none" baseline="0"/>
              <a:t>): no esperen para proporcionar comentarios.  Es más eficaz cuando se habla cerca del momento en que ocurrió la situación o comportamiento.  </a:t>
            </a:r>
          </a:p>
          <a:p>
            <a:pPr algn="l" rtl="0"/>
            <a:r>
              <a:rPr lang="es-us" sz="1100" b="0" i="0" u="none" baseline="0"/>
              <a:t> </a:t>
            </a:r>
            <a:endParaRPr lang="es-us" sz="1100" dirty="0"/>
          </a:p>
          <a:p>
            <a:pPr algn="l" rtl="0"/>
            <a:r>
              <a:rPr lang="es-us" sz="1100" b="1" i="0" u="none" baseline="0"/>
              <a:t>ACTIVIDAD PARA LA CLASE:</a:t>
            </a:r>
            <a:endParaRPr lang="es-us" sz="1100" dirty="0"/>
          </a:p>
          <a:p>
            <a:pPr algn="l" rtl="0"/>
            <a:r>
              <a:rPr lang="es-us" sz="1100" b="1" i="0" u="none" baseline="0"/>
              <a:t>PRACTIQUEN EL PRINCIPIO FIST</a:t>
            </a:r>
            <a:endParaRPr lang="es-us" sz="1100" dirty="0"/>
          </a:p>
          <a:p>
            <a:pPr algn="l" rtl="0"/>
            <a:r>
              <a:rPr lang="es-us" sz="1100" b="1" i="0" u="none" baseline="0"/>
              <a:t>POR EJEMPLO, UTILICEN EL PRINCIPIO FIST PARA DAR A UN MIEMBRO DEL EQUIPO COMENTARIOS CONSTRUCTIVOS SOBRE LLEGAR SIEMPRE TARDE AL TRABAJO. </a:t>
            </a:r>
            <a:endParaRPr lang="es-us" sz="1100" dirty="0"/>
          </a:p>
        </p:txBody>
      </p:sp>
      <p:sp>
        <p:nvSpPr>
          <p:cNvPr id="4" name="Slide Number Placeholder 3"/>
          <p:cNvSpPr>
            <a:spLocks noGrp="1"/>
          </p:cNvSpPr>
          <p:nvPr>
            <p:ph type="sldNum" sz="quarter" idx="10"/>
          </p:nvPr>
        </p:nvSpPr>
        <p:spPr/>
        <p:txBody>
          <a:bodyPr/>
          <a:lstStyle/>
          <a:p>
            <a:pPr algn="l" rtl="0"/>
            <a:fld id="{0513728D-F3BB-2641-8A0E-19AC18A3052C}" type="slidenum">
              <a:rPr/>
              <a:pPr/>
              <a:t>19</a:t>
            </a:fld>
            <a:endParaRPr lang="es-us" dirty="0"/>
          </a:p>
        </p:txBody>
      </p:sp>
    </p:spTree>
    <p:extLst>
      <p:ext uri="{BB962C8B-B14F-4D97-AF65-F5344CB8AC3E}">
        <p14:creationId xmlns:p14="http://schemas.microsoft.com/office/powerpoint/2010/main" val="334905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La meta general de esta capacitación es brindarles la oportunidad de aprender y mejorar algunas habilidades fundamentales de liderazgo en seguridad que pueden utilizar para mejorar el clima y los resultados de seguridad en los lugares de trabajo.</a:t>
            </a:r>
            <a:r>
              <a:rPr lang="es-us" b="0" i="0" u="none" baseline="0">
                <a:effectLst/>
              </a:rPr>
              <a:t> </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¿CUÁNTOS DE USTEDES HAN ESCUCHADO EL TÉRMINO CLIMA DE SEGURIDAD?  ¿TIENEN ALGUNA IDEA SOBRE LO QUE SIGNIFICA?  </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(DESPUÉS DE UN DEBATE, INDIQUE QUE VA A PRESENTAR LA DEFINICIÓN DENTRO DE UNOS MINUTOS).</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a:t>
            </a:fld>
            <a:endParaRPr lang="es-us" dirty="0"/>
          </a:p>
        </p:txBody>
      </p:sp>
    </p:spTree>
    <p:extLst>
      <p:ext uri="{BB962C8B-B14F-4D97-AF65-F5344CB8AC3E}">
        <p14:creationId xmlns:p14="http://schemas.microsoft.com/office/powerpoint/2010/main" val="3474377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1363" y="685800"/>
            <a:ext cx="2932112" cy="2198688"/>
          </a:xfrm>
        </p:spPr>
      </p:sp>
      <p:sp>
        <p:nvSpPr>
          <p:cNvPr id="3" name="Notes Placeholder 2"/>
          <p:cNvSpPr>
            <a:spLocks noGrp="1"/>
          </p:cNvSpPr>
          <p:nvPr>
            <p:ph type="body" idx="1"/>
          </p:nvPr>
        </p:nvSpPr>
        <p:spPr>
          <a:xfrm>
            <a:off x="472440" y="3164286"/>
            <a:ext cx="5791200" cy="5628467"/>
          </a:xfrm>
        </p:spPr>
        <p:txBody>
          <a:bodyPr/>
          <a:lstStyle/>
          <a:p>
            <a:pPr algn="l" rtl="0"/>
            <a:r>
              <a:rPr lang="es-us" sz="1100" b="0" i="0" u="none" baseline="0"/>
              <a:t>La habilidad final que muestran los líderes eficaces en seguridad es dar reconocimiento a los miembros del equipo cuando hacen todo lo posible por mantener un clima de seguridad sólido y positivo en el lugar de trabajo.  </a:t>
            </a:r>
          </a:p>
          <a:p>
            <a:pPr algn="l" rtl="0"/>
            <a:r>
              <a:rPr lang="es-us" sz="1100" b="0" i="0" u="none" baseline="0"/>
              <a:t> </a:t>
            </a:r>
          </a:p>
          <a:p>
            <a:pPr algn="l" rtl="0"/>
            <a:r>
              <a:rPr lang="es-us" sz="1100" b="1" i="0" u="none" baseline="0"/>
              <a:t>PREGUNTE A LA CLASE:   </a:t>
            </a:r>
            <a:endParaRPr lang="es-us" sz="1100" dirty="0"/>
          </a:p>
          <a:p>
            <a:pPr algn="l" rtl="0"/>
            <a:r>
              <a:rPr lang="es-us" sz="1100" b="1" i="0" u="none" baseline="0"/>
              <a:t>¿POR QUÉ ES IMPORTANTE HACER ESTO? (p. ej., la apreciación motiva y anima a los miembros del equipo a seguir trabajando para mantener y mejorar el clima de seguridad en el lugar de trabajo).</a:t>
            </a:r>
            <a:endParaRPr lang="es-us" sz="1100" dirty="0"/>
          </a:p>
          <a:p>
            <a:pPr algn="l" rtl="0"/>
            <a:r>
              <a:rPr lang="es-us" sz="1100" b="0" i="0" u="none" baseline="0"/>
              <a:t> </a:t>
            </a:r>
          </a:p>
          <a:p>
            <a:pPr algn="l" rtl="0"/>
            <a:r>
              <a:rPr lang="es-us" sz="1100" b="0" i="0" u="none" baseline="0"/>
              <a:t>Al igual que otros tipos de comentarios, el reconocimiento debe darse en el momento oportuno y debe ser sincero. También es importante separar este tipo de “ejemplo” o comentarios de elogio del tipo de comentarios que acabamos de analizar.   Puede ser tan simple como decir "buen trabajo", dar un apretón de manos o decir "gracias" por hacer un esfuerzo adicional por la seguridad o por algo realmente bien hecho. </a:t>
            </a:r>
          </a:p>
          <a:p>
            <a:pPr algn="l" rtl="0"/>
            <a:r>
              <a:rPr lang="es-us" sz="1100" b="0" i="0" u="none" baseline="0"/>
              <a:t> </a:t>
            </a:r>
          </a:p>
          <a:p>
            <a:pPr algn="l" rtl="0"/>
            <a:r>
              <a:rPr lang="es-us" sz="1100" b="0" i="0" u="none" baseline="0"/>
              <a:t>Es importante que conozcan aspectos personales de los miembros de su equipo para que pueda usar los elogios y el reconocimiento de manera eficaz. En el caso de quienes se sienten cómodos con los elogios públicos, es una excelente manera de mostrarles a los demás que se valora la seguridad. Sin embargo, una persona que le incomodan los elogios públicos puede sentirse más avergonzada que complacida.</a:t>
            </a:r>
          </a:p>
          <a:p>
            <a:pPr algn="l" rtl="0"/>
            <a:r>
              <a:rPr lang="es-us" sz="1100" b="0" i="0" u="none" baseline="0"/>
              <a:t> </a:t>
            </a:r>
          </a:p>
          <a:p>
            <a:pPr algn="l" rtl="0"/>
            <a:r>
              <a:rPr lang="es-us" sz="1100" b="1" i="0" u="none" baseline="0"/>
              <a:t>PREGUNTE A LA CLASE:   </a:t>
            </a:r>
            <a:endParaRPr lang="es-us" sz="1100" dirty="0"/>
          </a:p>
          <a:p>
            <a:pPr algn="l" rtl="0"/>
            <a:r>
              <a:rPr lang="es-us" sz="1100" b="1" i="0" u="none" baseline="0"/>
              <a:t>¿CUÁLES SON ALGUNAS DE LAS COSAS QUE PUEDEN TENER EN CUENTA AL ELOGIAR?  </a:t>
            </a:r>
            <a:endParaRPr lang="es-us" sz="1100" baseline="0" dirty="0"/>
          </a:p>
          <a:p>
            <a:pPr algn="l" rtl="0"/>
            <a:r>
              <a:rPr lang="es-us" sz="1100" b="1" i="0" u="none" baseline="0"/>
              <a:t>(Hay diferencias generacionales, así como diferencias entre personas. A algunos trabajadores les gusta sentirse valorados y apreciados, mientras que otros se sienten incómodos con los elogios públicos. Piensen en la personalidad de las personas y la cultura o el clima del lugar de trabajo).</a:t>
            </a:r>
            <a:endParaRPr lang="es-us" sz="1100" dirty="0"/>
          </a:p>
          <a:p>
            <a:pPr algn="l" rtl="0"/>
            <a:r>
              <a:rPr lang="es-us" sz="1100" b="0" i="0" u="none" baseline="0"/>
              <a:t> </a:t>
            </a:r>
          </a:p>
          <a:p>
            <a:pPr algn="l" rtl="0"/>
            <a:r>
              <a:rPr lang="es-us" sz="1100" b="1" i="0" u="none" baseline="0"/>
              <a:t>¿ALGUNA VEZ HAY UNA DESVENTAJA AL HACER UN RECONOCIMIENTO? (Reacción de compañeros de trabajo, percepción de favoritismo, trato preferencial, etc.).</a:t>
            </a:r>
            <a:endParaRPr lang="es-us" sz="1100" dirty="0"/>
          </a:p>
          <a:p>
            <a:pPr algn="l" rtl="0"/>
            <a:r>
              <a:rPr lang="es-us" sz="1100" b="0" i="0" u="none" baseline="0"/>
              <a:t>----------------------------------------</a:t>
            </a:r>
          </a:p>
          <a:p>
            <a:pPr algn="l" rtl="0"/>
            <a:r>
              <a:rPr lang="es-us" sz="1100" b="0" i="0" u="none" baseline="0"/>
              <a:t>Así que hablamos sobre los costos del liderazgo ineficaz en seguridad, los beneficios y la importancia del liderazgo eficaz en seguridad y presentamos las habilidades de liderazgo en seguridad de este curso.  A continuación, vamos a trabajar en algunos escenarios de construcción del mundo real para ver cómo se ponen en práctica, o no, las habilidades en el lugar de trabajo.  </a:t>
            </a:r>
          </a:p>
          <a:p>
            <a:pPr algn="l" rtl="0"/>
            <a:r>
              <a:rPr lang="es-us" sz="1100" b="0" i="0" u="none" baseline="0"/>
              <a:t> </a:t>
            </a:r>
          </a:p>
          <a:p>
            <a:pPr algn="l" rtl="0"/>
            <a:r>
              <a:rPr lang="es-us" sz="1200" b="0" i="0" u="none" kern="1200" baseline="0">
                <a:solidFill>
                  <a:schemeClr val="tx1"/>
                </a:solidFill>
                <a:effectLst/>
                <a:latin typeface="+mn-lt"/>
                <a:ea typeface="+mn-ea"/>
                <a:cs typeface="+mn-cs"/>
              </a:rPr>
              <a:t>Sin embargo, antes de comenzar, a medida que avanzamos en los escenarios, quiero que tengan en cuenta que practicar y usar estas habilidades no requiere mucho tiempo.  Se pueden insertar fácilmente en el flujo de trabajo diario y es probable que mejoren la productividad. </a:t>
            </a:r>
          </a:p>
        </p:txBody>
      </p:sp>
      <p:sp>
        <p:nvSpPr>
          <p:cNvPr id="4" name="Slide Number Placeholder 3"/>
          <p:cNvSpPr>
            <a:spLocks noGrp="1"/>
          </p:cNvSpPr>
          <p:nvPr>
            <p:ph type="sldNum" sz="quarter" idx="10"/>
          </p:nvPr>
        </p:nvSpPr>
        <p:spPr/>
        <p:txBody>
          <a:bodyPr/>
          <a:lstStyle/>
          <a:p>
            <a:pPr algn="l" rtl="0"/>
            <a:fld id="{0513728D-F3BB-2641-8A0E-19AC18A3052C}" type="slidenum">
              <a:rPr/>
              <a:pPr/>
              <a:t>20</a:t>
            </a:fld>
            <a:endParaRPr lang="es-us" dirty="0"/>
          </a:p>
        </p:txBody>
      </p:sp>
    </p:spTree>
    <p:extLst>
      <p:ext uri="{BB962C8B-B14F-4D97-AF65-F5344CB8AC3E}">
        <p14:creationId xmlns:p14="http://schemas.microsoft.com/office/powerpoint/2010/main" val="3964906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Pida a los estudiantes que vayan a la página 15 del folleto.</a:t>
            </a:r>
          </a:p>
          <a:p>
            <a:pPr algn="l" rtl="0"/>
            <a:r>
              <a:rPr lang="es-us" b="0" i="0" u="none" baseline="0"/>
              <a:t> </a:t>
            </a:r>
          </a:p>
          <a:p>
            <a:pPr algn="l" rtl="0"/>
            <a:r>
              <a:rPr lang="es-us" sz="1200" b="0" i="0" u="none" kern="1200" baseline="0">
                <a:solidFill>
                  <a:schemeClr val="tx1"/>
                </a:solidFill>
                <a:effectLst/>
                <a:latin typeface="+mn-lt"/>
                <a:ea typeface="+mn-ea"/>
                <a:cs typeface="+mn-cs"/>
              </a:rPr>
              <a:t>Según cómo vaya rindiendo el tiempo, es posible que no analicemos cada escenario, pero abarcaremos todas las habilidades de liderazgo en seguridad.  En sus folletos, pueden encontrar los guiones de todos los videos para que loslean después de la clase. </a:t>
            </a:r>
          </a:p>
          <a:p>
            <a:pPr algn="l" rtl="0"/>
            <a:r>
              <a:rPr lang="es-us" b="0" i="0" u="none" baseline="0"/>
              <a:t> </a:t>
            </a:r>
          </a:p>
          <a:p>
            <a:pPr algn="l" rtl="0"/>
            <a:r>
              <a:rPr lang="es-us" b="0" i="0" u="none" baseline="0"/>
              <a:t> </a:t>
            </a:r>
            <a:r>
              <a:rPr lang="es-us" b="1" i="0" u="none" baseline="0"/>
              <a:t>Notas adicionales para el instructor</a:t>
            </a:r>
          </a:p>
          <a:p>
            <a:endParaRPr lang="es-us" dirty="0"/>
          </a:p>
          <a:p>
            <a:pPr algn="l" rtl="0"/>
            <a:r>
              <a:rPr lang="es-us" sz="1200" b="0" i="0" u="none" kern="1200" baseline="0">
                <a:solidFill>
                  <a:schemeClr val="tx1"/>
                </a:solidFill>
                <a:effectLst/>
                <a:latin typeface="+mn-lt"/>
                <a:ea typeface="+mn-ea"/>
                <a:cs typeface="+mn-cs"/>
              </a:rPr>
              <a:t>Si bien la meta principal de los escenarios es demostrar las habilidades de liderazgo en seguridad, también ilustran importantes riesgos de seguridad por caídas. A medida que avanzan en el escenario, puede que les resulte útil mencionarlos, pero NO dedique tiempo a analizar los riesgos en sí, porque se tratan con mucho más detalle en otros materiales de capacitación en seguridad. Si, mientras trabajan en el escenario, los estudiantes identifican un problema de seguridad en particular, aproveche el momento para dar reconocimiento por haberlo notado, pero luego regrese rápidamente a las habilidades de liderazgo.</a:t>
            </a:r>
          </a:p>
          <a:p>
            <a:endParaRPr lang="es-us" dirty="0"/>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21</a:t>
            </a:fld>
            <a:endParaRPr lang="es-us" dirty="0"/>
          </a:p>
        </p:txBody>
      </p:sp>
    </p:spTree>
    <p:extLst>
      <p:ext uri="{BB962C8B-B14F-4D97-AF65-F5344CB8AC3E}">
        <p14:creationId xmlns:p14="http://schemas.microsoft.com/office/powerpoint/2010/main" val="368816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A medida que trabajamos en cada escenario juntos analizaremos si los personajes usan alguna o todas las habilidades de liderazgo en seguridad y luego qué podrían haber hecho mejor. </a:t>
            </a:r>
          </a:p>
          <a:p>
            <a:pPr algn="l" rtl="0"/>
            <a:r>
              <a:rPr lang="es-us" b="0" i="0" u="none" baseline="0"/>
              <a:t> </a:t>
            </a:r>
          </a:p>
          <a:p>
            <a:pPr algn="l" rtl="0"/>
            <a:r>
              <a:rPr lang="es-us" b="1" i="0" u="none" baseline="0"/>
              <a:t>SOLO PARA EL INSTRUCTOR. </a:t>
            </a:r>
            <a:r>
              <a:rPr lang="es-us" sz="1200" b="1" i="0" u="none" kern="1200" baseline="0">
                <a:solidFill>
                  <a:schemeClr val="tx1"/>
                </a:solidFill>
                <a:effectLst/>
                <a:latin typeface="+mn-lt"/>
                <a:ea typeface="+mn-ea"/>
                <a:cs typeface="+mn-cs"/>
              </a:rPr>
              <a:t>PARA EL INSTRUCTOR: </a:t>
            </a:r>
            <a:r>
              <a:rPr lang="es-us" sz="1200" b="0" i="0" u="none" kern="1200" baseline="0">
                <a:solidFill>
                  <a:schemeClr val="tx1"/>
                </a:solidFill>
                <a:effectLst/>
                <a:latin typeface="+mn-lt"/>
                <a:ea typeface="+mn-ea"/>
                <a:cs typeface="+mn-cs"/>
              </a:rPr>
              <a:t>AQUÍ ES CUANDO PUEDE CREAR LA TABLA DE FACILITACIÓN (mostrada anteriormente) EN UNA PIZARRA O ROTAFOLIO PARA USAR EN LOS ESCENARIOS.</a:t>
            </a:r>
          </a:p>
          <a:p>
            <a:pPr algn="l" rtl="0"/>
            <a:r>
              <a:rPr lang="es-us" sz="1200" b="0" i="0" u="none" kern="1200" baseline="0">
                <a:solidFill>
                  <a:schemeClr val="tx1"/>
                </a:solidFill>
                <a:effectLst/>
                <a:latin typeface="+mn-lt"/>
                <a:ea typeface="+mn-ea"/>
                <a:cs typeface="+mn-cs"/>
              </a:rPr>
              <a:t> </a:t>
            </a:r>
            <a:endParaRPr lang="es-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22</a:t>
            </a:fld>
            <a:endParaRPr lang="es-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5626315"/>
            <a:ext cx="4098851" cy="1471267"/>
          </a:xfrm>
          <a:prstGeom prst="rect">
            <a:avLst/>
          </a:prstGeom>
        </p:spPr>
      </p:pic>
    </p:spTree>
    <p:extLst>
      <p:ext uri="{BB962C8B-B14F-4D97-AF65-F5344CB8AC3E}">
        <p14:creationId xmlns:p14="http://schemas.microsoft.com/office/powerpoint/2010/main" val="3122676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us" b="0" i="0" u="none" baseline="0"/>
              <a:t>Cada </a:t>
            </a:r>
            <a:r>
              <a:rPr lang="es-us" sz="1200" b="0" i="0" u="none" kern="1200" baseline="0">
                <a:solidFill>
                  <a:schemeClr val="tx1"/>
                </a:solidFill>
                <a:effectLst/>
                <a:latin typeface="+mn-lt"/>
                <a:ea typeface="+mn-ea"/>
                <a:cs typeface="+mn-cs"/>
              </a:rPr>
              <a:t>escenario comienza con la descripción de una situación de seguridad en una obra de construcción. A esto le siguen dos resultados posibles, en los que un líder no usa (resultado A) o usa (resultado B) una o más de las habilidades de liderazgo.</a:t>
            </a:r>
            <a:endParaRPr lang="es-us" dirty="0"/>
          </a:p>
          <a:p>
            <a:pPr algn="l" rtl="0"/>
            <a:r>
              <a:rPr lang="es-us" b="0" i="0" u="none" baseline="0"/>
              <a:t> </a:t>
            </a:r>
          </a:p>
          <a:p>
            <a:pPr algn="l" rtl="0"/>
            <a:r>
              <a:rPr lang="es-us" b="0" i="0" u="none" baseline="0"/>
              <a:t>En cada escenario, les presentarán una serie de personajes diferentes.  La primera letra del nombre de cada personaje se basa en su cargo de trabajo:  Por ejemplo, en uno de ellos, Stan es </a:t>
            </a:r>
            <a:r>
              <a:rPr lang="es-us" b="1" i="0" u="sng" baseline="0"/>
              <a:t>S</a:t>
            </a:r>
            <a:r>
              <a:rPr lang="es-us" b="0" i="0" u="none" baseline="0"/>
              <a:t>uperintendent (superintendente), Frank es </a:t>
            </a:r>
            <a:r>
              <a:rPr lang="es-us" b="1" i="0" u="sng" baseline="0"/>
              <a:t>F</a:t>
            </a:r>
            <a:r>
              <a:rPr lang="es-us" b="0" i="0" u="none" baseline="0"/>
              <a:t>oreman (capataz), Emilio es </a:t>
            </a:r>
            <a:r>
              <a:rPr lang="es-us" b="1" i="0" u="sng" baseline="0"/>
              <a:t>E</a:t>
            </a:r>
            <a:r>
              <a:rPr lang="es-us" b="0" i="0" u="none" baseline="0"/>
              <a:t>xperienced worker (trabajador experimentado) y Tia es </a:t>
            </a:r>
            <a:r>
              <a:rPr lang="es-us" b="1" i="0" u="sng" baseline="0"/>
              <a:t>T</a:t>
            </a:r>
            <a:r>
              <a:rPr lang="es-us" b="0" i="0" u="none" baseline="0"/>
              <a:t>rainee/apprentice (aprendiz/principiante).</a:t>
            </a:r>
          </a:p>
        </p:txBody>
      </p:sp>
      <p:sp>
        <p:nvSpPr>
          <p:cNvPr id="4" name="Slide Number Placeholder 3"/>
          <p:cNvSpPr>
            <a:spLocks noGrp="1"/>
          </p:cNvSpPr>
          <p:nvPr>
            <p:ph type="sldNum" sz="quarter" idx="10"/>
          </p:nvPr>
        </p:nvSpPr>
        <p:spPr/>
        <p:txBody>
          <a:bodyPr/>
          <a:lstStyle/>
          <a:p>
            <a:pPr algn="l" rtl="0"/>
            <a:fld id="{0513728D-F3BB-2641-8A0E-19AC18A3052C}" type="slidenum">
              <a:rPr/>
              <a:pPr/>
              <a:t>23</a:t>
            </a:fld>
            <a:endParaRPr lang="es-us" dirty="0"/>
          </a:p>
        </p:txBody>
      </p:sp>
    </p:spTree>
    <p:extLst>
      <p:ext uri="{BB962C8B-B14F-4D97-AF65-F5344CB8AC3E}">
        <p14:creationId xmlns:p14="http://schemas.microsoft.com/office/powerpoint/2010/main" val="2790640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En la página 17 de sus folletos hay una lista de verificación como esta de las habilidades de liderazgo que pueden usar como una especie de hoja de trucos a medida que trabajamos en los escenarios.  </a:t>
            </a:r>
          </a:p>
          <a:p>
            <a:pPr algn="l" rtl="0"/>
            <a:r>
              <a:rPr lang="es-us" b="0" i="0" u="none" baseline="0"/>
              <a:t> </a:t>
            </a:r>
          </a:p>
          <a:p>
            <a:pPr algn="l" rtl="0"/>
            <a:r>
              <a:rPr lang="es-us" b="0" i="0" u="none" baseline="0"/>
              <a:t>También se encuentra en el reverso de su tarjeta de bolsillo.</a:t>
            </a:r>
          </a:p>
          <a:p>
            <a:pPr algn="l" rtl="0"/>
            <a:r>
              <a:rPr lang="es-us" sz="1200" b="0" i="0" u="none" kern="1200" baseline="0">
                <a:solidFill>
                  <a:schemeClr val="tx1"/>
                </a:solidFill>
                <a:effectLst/>
                <a:latin typeface="+mn-lt"/>
                <a:ea typeface="+mn-ea"/>
                <a:cs typeface="+mn-cs"/>
              </a:rPr>
              <a:t> </a:t>
            </a: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24</a:t>
            </a:fld>
            <a:endParaRPr lang="es-us" dirty="0"/>
          </a:p>
        </p:txBody>
      </p:sp>
    </p:spTree>
    <p:extLst>
      <p:ext uri="{BB962C8B-B14F-4D97-AF65-F5344CB8AC3E}">
        <p14:creationId xmlns:p14="http://schemas.microsoft.com/office/powerpoint/2010/main" val="1107869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rtl="0">
              <a:buClr>
                <a:srgbClr val="FF0000"/>
              </a:buClr>
              <a:buFont typeface="Arial" panose="020B0604020202020204" pitchFamily="34" charset="0"/>
              <a:buChar char="•"/>
            </a:pPr>
            <a:r>
              <a:rPr lang="es-us" sz="1200" b="0" i="0" u="none" baseline="0"/>
              <a:t>Las situaciones de los videos que vamos a ver ocurren en varios lugares de trabajo de construcción, tanto residenciales como comerciales, con una variedad de herramientas y equipos.</a:t>
            </a:r>
          </a:p>
          <a:p>
            <a:endParaRPr lang="es-us" sz="1200" dirty="0"/>
          </a:p>
          <a:p>
            <a:pPr marL="342900" indent="-342900" algn="l" rtl="0">
              <a:buClr>
                <a:srgbClr val="FF0000"/>
              </a:buClr>
              <a:buFont typeface="Arial" panose="020B0604020202020204" pitchFamily="34" charset="0"/>
              <a:buChar char="•"/>
            </a:pPr>
            <a:r>
              <a:rPr lang="es-us" sz="1200" b="0" i="0" u="none" baseline="0"/>
              <a:t>Si bien es posible que no estén familiarizados con el entorno exacto, las habilidades de liderazgo en seguridad que demuestran los personajes se pueden poner en práctica en cualquier lugar de trabajo.</a:t>
            </a:r>
          </a:p>
          <a:p>
            <a:endParaRPr lang="es-us" sz="1200" dirty="0"/>
          </a:p>
          <a:p>
            <a:pPr marL="342900" indent="-342900" algn="l" rtl="0">
              <a:buClr>
                <a:srgbClr val="FF0000"/>
              </a:buClr>
              <a:buFont typeface="Arial" panose="020B0604020202020204" pitchFamily="34" charset="0"/>
              <a:buChar char="•"/>
            </a:pPr>
            <a:r>
              <a:rPr lang="es-us" sz="1200" b="0" i="0" u="none" baseline="0"/>
              <a:t>A medida que avanzamos en los escenarios, piensen en cómo el liderazgo</a:t>
            </a:r>
            <a:endParaRPr lang="es-us" sz="1200" dirty="0"/>
          </a:p>
        </p:txBody>
      </p:sp>
      <p:sp>
        <p:nvSpPr>
          <p:cNvPr id="4" name="Slide Number Placeholder 3"/>
          <p:cNvSpPr>
            <a:spLocks noGrp="1"/>
          </p:cNvSpPr>
          <p:nvPr>
            <p:ph type="sldNum" sz="quarter" idx="10"/>
          </p:nvPr>
        </p:nvSpPr>
        <p:spPr/>
        <p:txBody>
          <a:bodyPr/>
          <a:lstStyle/>
          <a:p>
            <a:pPr algn="l" rtl="0"/>
            <a:fld id="{0513728D-F3BB-2641-8A0E-19AC18A3052C}" type="slidenum">
              <a:rPr/>
              <a:pPr/>
              <a:t>25</a:t>
            </a:fld>
            <a:endParaRPr lang="es-us" dirty="0"/>
          </a:p>
        </p:txBody>
      </p:sp>
    </p:spTree>
    <p:extLst>
      <p:ext uri="{BB962C8B-B14F-4D97-AF65-F5344CB8AC3E}">
        <p14:creationId xmlns:p14="http://schemas.microsoft.com/office/powerpoint/2010/main" val="3484558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Hoy vamos a trabajar en [enumere los escenarios </a:t>
            </a:r>
            <a:r>
              <a:rPr lang="es-us" b="0" i="0" u="none" baseline="0">
                <a:solidFill>
                  <a:srgbClr val="FF0000"/>
                </a:solidFill>
              </a:rPr>
              <a:t>que haya elegido</a:t>
            </a:r>
            <a:r>
              <a:rPr lang="es-us" b="0" i="0" u="none" baseline="0"/>
              <a:t>]. Si tenemos tiempo, haremos algunos otros.</a:t>
            </a:r>
          </a:p>
          <a:p>
            <a:pPr algn="l" rtl="0"/>
            <a:r>
              <a:rPr lang="es-us" b="0" i="0" u="none" baseline="0"/>
              <a:t> </a:t>
            </a:r>
          </a:p>
          <a:p>
            <a:pPr algn="l" rtl="0"/>
            <a:r>
              <a:rPr lang="es-us" b="1" i="0" u="none" baseline="0"/>
              <a:t>HAGA CLIC EN EL ÍCONO DEL ESCENARIO QUE DESEA UTILIZAR</a:t>
            </a:r>
            <a:endParaRPr lang="es-us" dirty="0"/>
          </a:p>
          <a:p>
            <a:endParaRPr lang="es-us" sz="1200" b="1" kern="1200" dirty="0">
              <a:solidFill>
                <a:schemeClr val="tx1"/>
              </a:solidFill>
              <a:effectLst/>
              <a:latin typeface="+mn-lt"/>
              <a:ea typeface="+mn-ea"/>
              <a:cs typeface="+mn-cs"/>
            </a:endParaRPr>
          </a:p>
          <a:p>
            <a:pPr algn="l" rtl="0"/>
            <a:r>
              <a:rPr lang="es-us" b="1" i="0" u="none" baseline="0"/>
              <a:t>Notas adicionales para el instructor</a:t>
            </a:r>
          </a:p>
          <a:p>
            <a:endParaRPr lang="es-us" dirty="0"/>
          </a:p>
          <a:p>
            <a:pPr algn="l" rtl="0"/>
            <a:r>
              <a:rPr lang="es-us" b="0" i="0" u="none" baseline="0"/>
              <a:t>Este es el menú principal de todos los escenarios.  Puede hacer clic en cualquiera de los íconos y accederá a la diapositiva introductoria de ese escenario.  Además, encontrará este ícono en la esquina inferior derecha de la diapositiva de cada escenario.  Puede hacer clic en él para volver a la diapositiva 26 para que pueda hacer clic en el siguiente escenario en el que desea trabajar.  </a:t>
            </a:r>
          </a:p>
          <a:p>
            <a:pPr algn="l" rtl="0"/>
            <a:r>
              <a:rPr lang="es-us" b="0" i="0" u="none" baseline="0"/>
              <a:t> </a:t>
            </a:r>
          </a:p>
          <a:p>
            <a:pPr algn="l" rtl="0"/>
            <a:r>
              <a:rPr lang="es-us" b="0" i="0" u="none" baseline="0"/>
              <a:t>Cuando esté listo para hablar sobre los mensajes principales del curso de FSL4Res, </a:t>
            </a:r>
            <a:r>
              <a:rPr lang="es-us" b="1" i="0" u="none" baseline="0"/>
              <a:t>haga clic en el ícono "Mensajes principales": ¿vamos a agregar un ícono de mensajes principales? ¿O simplemente haga clic en adelante?</a:t>
            </a:r>
            <a:endParaRPr lang="es-us" b="1" dirty="0"/>
          </a:p>
        </p:txBody>
      </p:sp>
      <p:sp>
        <p:nvSpPr>
          <p:cNvPr id="4" name="Slide Number Placeholder 3"/>
          <p:cNvSpPr>
            <a:spLocks noGrp="1"/>
          </p:cNvSpPr>
          <p:nvPr>
            <p:ph type="sldNum" sz="quarter" idx="10"/>
          </p:nvPr>
        </p:nvSpPr>
        <p:spPr/>
        <p:txBody>
          <a:bodyPr/>
          <a:lstStyle/>
          <a:p>
            <a:pPr algn="l" rtl="0"/>
            <a:fld id="{0513728D-F3BB-2641-8A0E-19AC18A3052C}" type="slidenum">
              <a:rPr>
                <a:solidFill>
                  <a:prstClr val="black"/>
                </a:solidFill>
              </a:rPr>
              <a:pPr/>
              <a:t>26</a:t>
            </a:fld>
            <a:endParaRPr lang="es-us" dirty="0">
              <a:solidFill>
                <a:prstClr val="black"/>
              </a:solidFill>
            </a:endParaRPr>
          </a:p>
        </p:txBody>
      </p:sp>
      <p:grpSp>
        <p:nvGrpSpPr>
          <p:cNvPr id="5" name="Group 4"/>
          <p:cNvGrpSpPr/>
          <p:nvPr/>
        </p:nvGrpSpPr>
        <p:grpSpPr>
          <a:xfrm>
            <a:off x="2898458" y="6505892"/>
            <a:ext cx="1061085" cy="643255"/>
            <a:chOff x="0" y="0"/>
            <a:chExt cx="1061293" cy="6434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18" y="11575"/>
              <a:ext cx="841375" cy="631825"/>
            </a:xfrm>
            <a:prstGeom prst="rect">
              <a:avLst/>
            </a:prstGeom>
            <a:ln>
              <a:solidFill>
                <a:schemeClr val="tx1"/>
              </a:solidFill>
            </a:ln>
          </p:spPr>
        </p:pic>
        <p:cxnSp>
          <p:nvCxnSpPr>
            <p:cNvPr id="7" name="Straight Arrow Connector 6"/>
            <p:cNvCxnSpPr/>
            <p:nvPr/>
          </p:nvCxnSpPr>
          <p:spPr>
            <a:xfrm>
              <a:off x="0" y="0"/>
              <a:ext cx="909955" cy="57277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371664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us" b="0" i="0" u="none" baseline="0"/>
              <a:t>El principal momento de liderazgo en seguridad que se ilustra en "</a:t>
            </a:r>
            <a:r>
              <a:rPr lang="es-us" b="1" i="0" u="none" baseline="0"/>
              <a:t>Descarrilamiento del trabajo</a:t>
            </a:r>
            <a:r>
              <a:rPr lang="es-us" b="0" i="0" u="none" baseline="0"/>
              <a:t>" es lo </a:t>
            </a:r>
            <a:r>
              <a:rPr lang="es-us" sz="1200" b="0" i="0" u="none" kern="1200" baseline="0">
                <a:solidFill>
                  <a:schemeClr val="tx1"/>
                </a:solidFill>
                <a:effectLst/>
                <a:latin typeface="+mn-lt"/>
                <a:ea typeface="+mn-ea"/>
                <a:cs typeface="+mn-cs"/>
              </a:rPr>
              <a:t>que puede suceder cuando la producción y la programación se priorizan sobre la seguridad.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Este escenario muestra una casa unifamiliar de dos pisos que se está construyendo en un vecindario residencial nuevo.  El equipo de paneles de yeso casi ha terminado de instalar los paneles de yeso en toda la casa. Tan pronto como terminen, los carpinteros comenzarán a colocar la moldura de corona.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Recuerden que estos escenarios están concebidos para ilustrar las habilidades clave de liderazgo en seguridad. Concéntrense en cómo un líder de seguridad comunicaría las necesidades de la tarea mientras prioriza la seguridad.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us" sz="1200" kern="1200" dirty="0">
              <a:solidFill>
                <a:schemeClr val="tx1"/>
              </a:solidFill>
              <a:effectLst/>
              <a:latin typeface="+mn-lt"/>
              <a:ea typeface="+mn-ea"/>
              <a:cs typeface="+mn-cs"/>
            </a:endParaRPr>
          </a:p>
          <a:p>
            <a:pPr algn="l" rtl="0"/>
            <a:r>
              <a:rPr lang="es-us" b="0" i="1" u="none" baseline="0"/>
              <a:t>El riesgo para la seguridad en este escenario es la </a:t>
            </a:r>
            <a:r>
              <a:rPr lang="es-us" b="1" i="1" u="none" baseline="0"/>
              <a:t>seguridad contra caídas al usar un andamio.</a:t>
            </a:r>
            <a:endParaRPr lang="es-us" dirty="0"/>
          </a:p>
          <a:p>
            <a:pPr algn="l" rtl="0"/>
            <a:r>
              <a:rPr lang="es-us" b="0" i="0" u="none" baseline="0"/>
              <a:t> </a:t>
            </a:r>
            <a:endParaRPr lang="es-us" dirty="0"/>
          </a:p>
          <a:p>
            <a:pPr algn="l" rtl="0"/>
            <a:r>
              <a:rPr lang="es-us" b="1" i="0" u="none" baseline="0"/>
              <a:t>INFORMACIÓN PARA EL INSTRUCTOR</a:t>
            </a:r>
            <a:r>
              <a:rPr lang="es-us" b="0" i="0" u="none" baseline="0"/>
              <a:t>: esto está diseñado para ilustrar las siguientes habilidades de liderazgo en seguridad: </a:t>
            </a:r>
          </a:p>
          <a:p>
            <a:pPr marL="228600" lvl="0" indent="-228600" algn="l" rtl="0">
              <a:buFont typeface="+mj-lt"/>
              <a:buAutoNum type="arabicPeriod"/>
            </a:pPr>
            <a:r>
              <a:rPr lang="es-us" b="0" i="0" u="none" baseline="0"/>
              <a:t>Liderar con el ejemplo.</a:t>
            </a:r>
          </a:p>
          <a:p>
            <a:pPr marL="228600" lvl="0" indent="-228600" algn="l" rtl="0">
              <a:buFont typeface="+mj-lt"/>
              <a:buAutoNum type="arabicPeriod"/>
            </a:pPr>
            <a:r>
              <a:rPr lang="es-us" b="0" i="0" u="none" baseline="0"/>
              <a:t>Escuchar activamente. </a:t>
            </a:r>
          </a:p>
          <a:p>
            <a:pPr marL="228600" lvl="0" indent="-228600" algn="l" rtl="0">
              <a:buFont typeface="+mj-lt"/>
              <a:buAutoNum type="arabicPeriod"/>
            </a:pPr>
            <a:r>
              <a:rPr lang="es-us" b="0" i="0" u="none" baseline="0"/>
              <a:t>Involucrar y empoderar. </a:t>
            </a:r>
          </a:p>
          <a:p>
            <a:pPr marL="228600" lvl="0" indent="-228600" algn="l" rtl="0">
              <a:buFont typeface="+mj-lt"/>
              <a:buAutoNum type="arabicPeriod"/>
            </a:pPr>
            <a:r>
              <a:rPr lang="es-us" b="0" i="0" u="none" baseline="0"/>
              <a:t>Dar reconocimiento a los miembros del equipo.</a:t>
            </a:r>
            <a:endParaRPr lang="es-us" dirty="0"/>
          </a:p>
          <a:p>
            <a:pPr marL="0" lvl="0" indent="0" algn="l" rtl="0">
              <a:buFont typeface="+mj-lt"/>
              <a:buNone/>
            </a:pP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HAGA CLIC EN EL MODO DE ENSEÑANZA DESEADO</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27</a:t>
            </a:fld>
            <a:endParaRPr lang="es-us" dirty="0"/>
          </a:p>
        </p:txBody>
      </p:sp>
    </p:spTree>
    <p:extLst>
      <p:ext uri="{BB962C8B-B14F-4D97-AF65-F5344CB8AC3E}">
        <p14:creationId xmlns:p14="http://schemas.microsoft.com/office/powerpoint/2010/main" val="1591013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EL VIDEO COMENZARÁ AUTOMÁTICAMENTE</a:t>
            </a:r>
            <a:endParaRPr lang="es-us" dirty="0"/>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28</a:t>
            </a:fld>
            <a:endParaRPr lang="es-us" dirty="0"/>
          </a:p>
        </p:txBody>
      </p:sp>
    </p:spTree>
    <p:extLst>
      <p:ext uri="{BB962C8B-B14F-4D97-AF65-F5344CB8AC3E}">
        <p14:creationId xmlns:p14="http://schemas.microsoft.com/office/powerpoint/2010/main" val="1193308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Trate de no tardarse mucho en la situación para tener tiempo para los 2 resultados.  </a:t>
            </a: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29</a:t>
            </a:fld>
            <a:endParaRPr lang="es-us" dirty="0"/>
          </a:p>
        </p:txBody>
      </p:sp>
    </p:spTree>
    <p:extLst>
      <p:ext uri="{BB962C8B-B14F-4D97-AF65-F5344CB8AC3E}">
        <p14:creationId xmlns:p14="http://schemas.microsoft.com/office/powerpoint/2010/main" val="272444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Esperamos que al final de esta capacitación de hoy cada uno de ustedes pueda hacer lo siguiente:</a:t>
            </a:r>
          </a:p>
          <a:p>
            <a:pPr marL="228600" lvl="0" indent="-228600" algn="l" rtl="0">
              <a:buFont typeface="+mj-lt"/>
              <a:buAutoNum type="arabicPeriod"/>
            </a:pPr>
            <a:r>
              <a:rPr lang="es-us" sz="1200" b="0" i="0" u="none" kern="1200" baseline="0">
                <a:solidFill>
                  <a:schemeClr val="tx1"/>
                </a:solidFill>
                <a:effectLst/>
                <a:latin typeface="+mn-lt"/>
                <a:ea typeface="+mn-ea"/>
                <a:cs typeface="+mn-cs"/>
              </a:rPr>
              <a:t>Explicar por qué es importante el liderazgo en seguridad.</a:t>
            </a:r>
          </a:p>
          <a:p>
            <a:pPr marL="228600" lvl="0" indent="-228600" algn="l" rtl="0">
              <a:buFont typeface="+mj-lt"/>
              <a:buAutoNum type="arabicPeriod"/>
            </a:pPr>
            <a:r>
              <a:rPr lang="es-us" sz="1200" b="0" i="0" u="none" kern="1200" baseline="0">
                <a:solidFill>
                  <a:schemeClr val="tx1"/>
                </a:solidFill>
                <a:effectLst/>
                <a:latin typeface="+mn-lt"/>
                <a:ea typeface="+mn-ea"/>
                <a:cs typeface="+mn-cs"/>
              </a:rPr>
              <a:t>Describir las habilidades fundamentales de liderazgo en seguridad. </a:t>
            </a:r>
          </a:p>
          <a:p>
            <a:pPr marL="228600" lvl="0" indent="-228600" algn="l" rtl="0">
              <a:buFont typeface="+mj-lt"/>
              <a:buAutoNum type="arabicPeriod"/>
            </a:pPr>
            <a:r>
              <a:rPr lang="es-us" sz="1200" b="0" i="0" u="none" kern="1200" baseline="0">
                <a:solidFill>
                  <a:schemeClr val="tx1"/>
                </a:solidFill>
                <a:effectLst/>
                <a:latin typeface="+mn-lt"/>
                <a:ea typeface="+mn-ea"/>
                <a:cs typeface="+mn-cs"/>
              </a:rPr>
              <a:t>Analizar cómo un líder eficaz puede implementarlas en el lugar de trabajo.</a:t>
            </a:r>
          </a:p>
        </p:txBody>
      </p:sp>
      <p:sp>
        <p:nvSpPr>
          <p:cNvPr id="4" name="Slide Number Placeholder 3"/>
          <p:cNvSpPr>
            <a:spLocks noGrp="1"/>
          </p:cNvSpPr>
          <p:nvPr>
            <p:ph type="sldNum" sz="quarter" idx="10"/>
          </p:nvPr>
        </p:nvSpPr>
        <p:spPr/>
        <p:txBody>
          <a:bodyPr/>
          <a:lstStyle/>
          <a:p>
            <a:pPr algn="l" rtl="0"/>
            <a:fld id="{0513728D-F3BB-2641-8A0E-19AC18A3052C}" type="slidenum">
              <a:rPr/>
              <a:pPr/>
              <a:t>3</a:t>
            </a:fld>
            <a:endParaRPr lang="es-us" dirty="0"/>
          </a:p>
        </p:txBody>
      </p:sp>
    </p:spTree>
    <p:extLst>
      <p:ext uri="{BB962C8B-B14F-4D97-AF65-F5344CB8AC3E}">
        <p14:creationId xmlns:p14="http://schemas.microsoft.com/office/powerpoint/2010/main" val="1459499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EL VIDEO COMENZARÁ AUTOMÁTICAMENTE</a:t>
            </a:r>
            <a:endParaRPr lang="es-us" dirty="0"/>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30</a:t>
            </a:fld>
            <a:endParaRPr lang="es-us" dirty="0"/>
          </a:p>
        </p:txBody>
      </p:sp>
    </p:spTree>
    <p:extLst>
      <p:ext uri="{BB962C8B-B14F-4D97-AF65-F5344CB8AC3E}">
        <p14:creationId xmlns:p14="http://schemas.microsoft.com/office/powerpoint/2010/main" val="840553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Revele las preguntas para propiciar el debate o use la tabla de facilitación para repasar las habilidades. </a:t>
            </a:r>
          </a:p>
          <a:p>
            <a:pPr algn="l" rtl="0"/>
            <a:r>
              <a:rPr lang="es-us" b="0" i="0" u="none" baseline="0"/>
              <a:t> </a:t>
            </a:r>
          </a:p>
          <a:p>
            <a:pPr algn="l" rtl="0"/>
            <a:r>
              <a:rPr lang="es-us" sz="1200" b="0" i="0" u="none" kern="1200" baseline="0">
                <a:solidFill>
                  <a:schemeClr val="tx1"/>
                </a:solidFill>
                <a:effectLst/>
                <a:latin typeface="+mn-lt"/>
                <a:ea typeface="+mn-ea"/>
                <a:cs typeface="+mn-cs"/>
              </a:rPr>
              <a:t>En el resultado A, Felix no usó ninguna habilidad de liderazgo en seguridad. No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cuando le restó importancia a la grave preocupación de que faltaba una barandilla. No </a:t>
            </a:r>
            <a:r>
              <a:rPr lang="es-us" sz="1200" b="0" i="0" u="sng" kern="1200" baseline="0">
                <a:solidFill>
                  <a:schemeClr val="tx1"/>
                </a:solidFill>
                <a:effectLst/>
                <a:latin typeface="+mn-lt"/>
                <a:ea typeface="+mn-ea"/>
                <a:cs typeface="+mn-cs"/>
              </a:rPr>
              <a:t>escuchó activamente</a:t>
            </a:r>
            <a:r>
              <a:rPr lang="es-us" sz="1200" b="0" i="0" u="none" kern="1200" baseline="0">
                <a:solidFill>
                  <a:schemeClr val="tx1"/>
                </a:solidFill>
                <a:effectLst/>
                <a:latin typeface="+mn-lt"/>
                <a:ea typeface="+mn-ea"/>
                <a:cs typeface="+mn-cs"/>
              </a:rPr>
              <a:t> a Trevor cuando expresó su preocupación. No </a:t>
            </a:r>
            <a:r>
              <a:rPr lang="es-us" sz="1200" b="0" i="0" u="sng" kern="1200" baseline="0">
                <a:solidFill>
                  <a:schemeClr val="tx1"/>
                </a:solidFill>
                <a:effectLst/>
                <a:latin typeface="+mn-lt"/>
                <a:ea typeface="+mn-ea"/>
                <a:cs typeface="+mn-cs"/>
              </a:rPr>
              <a:t>involucró ni empoderó a los miembros de su equipo</a:t>
            </a:r>
            <a:r>
              <a:rPr lang="es-us" sz="1200" b="0" i="0" u="none" kern="1200" baseline="0">
                <a:solidFill>
                  <a:schemeClr val="tx1"/>
                </a:solidFill>
                <a:effectLst/>
                <a:latin typeface="+mn-lt"/>
                <a:ea typeface="+mn-ea"/>
                <a:cs typeface="+mn-cs"/>
              </a:rPr>
              <a:t> para que supieran qué hacer en el futuro. Y tampoco </a:t>
            </a:r>
            <a:r>
              <a:rPr lang="es-us" sz="1200" b="0" i="0" u="sng" kern="1200" baseline="0">
                <a:solidFill>
                  <a:schemeClr val="tx1"/>
                </a:solidFill>
                <a:effectLst/>
                <a:latin typeface="+mn-lt"/>
                <a:ea typeface="+mn-ea"/>
                <a:cs typeface="+mn-cs"/>
              </a:rPr>
              <a:t>dio reconocimiento a los miembros de su equipo</a:t>
            </a:r>
            <a:r>
              <a:rPr lang="es-us" sz="1200" b="0" i="0" u="none" kern="1200" baseline="0">
                <a:solidFill>
                  <a:schemeClr val="tx1"/>
                </a:solidFill>
                <a:effectLst/>
                <a:latin typeface="+mn-lt"/>
                <a:ea typeface="+mn-ea"/>
                <a:cs typeface="+mn-cs"/>
              </a:rPr>
              <a:t> por ser conscientes y tener una participación activa en la seguridad en el lugar de trabajo. </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AVANCE DE DIAPOSITIVAS</a:t>
            </a:r>
          </a:p>
          <a:p>
            <a:endParaRPr lang="es-us" sz="1200" b="1"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31</a:t>
            </a:fld>
            <a:endParaRPr lang="es-us" dirty="0"/>
          </a:p>
        </p:txBody>
      </p:sp>
    </p:spTree>
    <p:extLst>
      <p:ext uri="{BB962C8B-B14F-4D97-AF65-F5344CB8AC3E}">
        <p14:creationId xmlns:p14="http://schemas.microsoft.com/office/powerpoint/2010/main" val="3283314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EL VIDEO COMENZARÁ AUTOMÁTICAMENTE</a:t>
            </a:r>
            <a:endParaRPr lang="es-us" dirty="0"/>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32</a:t>
            </a:fld>
            <a:endParaRPr lang="es-us" dirty="0"/>
          </a:p>
        </p:txBody>
      </p:sp>
    </p:spTree>
    <p:extLst>
      <p:ext uri="{BB962C8B-B14F-4D97-AF65-F5344CB8AC3E}">
        <p14:creationId xmlns:p14="http://schemas.microsoft.com/office/powerpoint/2010/main" val="2580124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Revele las preguntas para propiciar el debate o use la tabla de facilitación para repasar las habilidades. </a:t>
            </a:r>
          </a:p>
          <a:p>
            <a:pPr algn="l" rtl="0"/>
            <a:r>
              <a:rPr lang="es-us" b="0" i="0" u="none" baseline="0"/>
              <a:t> </a:t>
            </a:r>
          </a:p>
          <a:p>
            <a:pPr algn="l" rtl="0"/>
            <a:r>
              <a:rPr lang="es-us" sz="1200" b="0" i="0" u="none" kern="1200" baseline="0">
                <a:solidFill>
                  <a:schemeClr val="tx1"/>
                </a:solidFill>
                <a:effectLst/>
                <a:latin typeface="+mn-lt"/>
                <a:ea typeface="+mn-ea"/>
                <a:cs typeface="+mn-cs"/>
              </a:rPr>
              <a:t>En el resultado B, Felix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y </a:t>
            </a:r>
            <a:r>
              <a:rPr lang="es-us" sz="1200" b="0" i="0" u="sng" kern="1200" baseline="0">
                <a:solidFill>
                  <a:schemeClr val="tx1"/>
                </a:solidFill>
                <a:effectLst/>
                <a:latin typeface="+mn-lt"/>
                <a:ea typeface="+mn-ea"/>
                <a:cs typeface="+mn-cs"/>
              </a:rPr>
              <a:t>escuchó activamente</a:t>
            </a:r>
            <a:r>
              <a:rPr lang="es-us" sz="1200" b="0" i="0" u="none" kern="1200" baseline="0">
                <a:solidFill>
                  <a:schemeClr val="tx1"/>
                </a:solidFill>
                <a:effectLst/>
                <a:latin typeface="+mn-lt"/>
                <a:ea typeface="+mn-ea"/>
                <a:cs typeface="+mn-cs"/>
              </a:rPr>
              <a:t> cuando Trevor le señaló la preocupación sobre la barandilla al hacer preguntas aclaratorias y mostró que la seguridad de su equipo es importante al presentar el problema a la cuadrilla de paneles de yeso. </a:t>
            </a:r>
            <a:r>
              <a:rPr lang="es-us" sz="1200" b="0" i="0" u="sng" kern="1200" baseline="0">
                <a:solidFill>
                  <a:schemeClr val="tx1"/>
                </a:solidFill>
                <a:effectLst/>
                <a:latin typeface="+mn-lt"/>
                <a:ea typeface="+mn-ea"/>
                <a:cs typeface="+mn-cs"/>
              </a:rPr>
              <a:t>Involucró y empoderó</a:t>
            </a:r>
            <a:r>
              <a:rPr lang="es-us" sz="1200" b="0" i="0" u="none" kern="1200" baseline="0">
                <a:solidFill>
                  <a:schemeClr val="tx1"/>
                </a:solidFill>
                <a:effectLst/>
                <a:latin typeface="+mn-lt"/>
                <a:ea typeface="+mn-ea"/>
                <a:cs typeface="+mn-cs"/>
              </a:rPr>
              <a:t> a los miembros de su equipo cuando explicó por qué la seguridad es fundamental y compartió cómo iba a hablar con el supervisor de paneles de yeso y los incluyó en la conversación. Por último, </a:t>
            </a:r>
            <a:r>
              <a:rPr lang="es-us" sz="1200" b="0" i="0" u="sng" kern="1200" baseline="0">
                <a:solidFill>
                  <a:schemeClr val="tx1"/>
                </a:solidFill>
                <a:effectLst/>
                <a:latin typeface="+mn-lt"/>
                <a:ea typeface="+mn-ea"/>
                <a:cs typeface="+mn-cs"/>
              </a:rPr>
              <a:t>dio reconocimiento a su cuadrilla</a:t>
            </a:r>
            <a:r>
              <a:rPr lang="es-us" sz="1200" b="0" i="0" u="none" kern="1200" baseline="0">
                <a:solidFill>
                  <a:schemeClr val="tx1"/>
                </a:solidFill>
                <a:effectLst/>
                <a:latin typeface="+mn-lt"/>
                <a:ea typeface="+mn-ea"/>
                <a:cs typeface="+mn-cs"/>
              </a:rPr>
              <a:t> por exponerle el problema y por priorizar la seguridad.</a:t>
            </a:r>
          </a:p>
          <a:p>
            <a:pPr algn="l" rtl="0"/>
            <a:r>
              <a:rPr lang="es-us" sz="1200" b="1" i="0" u="none" kern="1200" baseline="0">
                <a:solidFill>
                  <a:schemeClr val="tx1"/>
                </a:solidFill>
                <a:effectLst/>
                <a:latin typeface="+mn-lt"/>
                <a:ea typeface="+mn-ea"/>
                <a:cs typeface="+mn-cs"/>
              </a:rPr>
              <a:t>PREGUNTE A LA CLASE:</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PIENSEN ACERCA DE LA DEFINICIÓN DE LÍDER EN</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SEGURIDAD, ¿QUÉ MUESTRA FELIX AQUÍ? (Coraje)</a:t>
            </a:r>
          </a:p>
          <a:p>
            <a:endParaRPr lang="es-us" sz="1200" b="1" kern="1200" dirty="0">
              <a:solidFill>
                <a:schemeClr val="tx1"/>
              </a:solidFill>
              <a:effectLst/>
              <a:latin typeface="+mn-lt"/>
              <a:ea typeface="+mn-ea"/>
              <a:cs typeface="+mn-cs"/>
            </a:endParaRPr>
          </a:p>
          <a:p>
            <a:pPr algn="l" rtl="0"/>
            <a:r>
              <a:rPr lang="es-us" b="1" i="0" u="none" baseline="0"/>
              <a:t>HAGA CLIC EN EL ÍCONO DEL MENÚ DE ESCENARIOS PARA VOLVER AL MENÚ PRINCIPAL</a:t>
            </a:r>
          </a:p>
          <a:p>
            <a:endParaRPr lang="es-us" b="1" dirty="0"/>
          </a:p>
        </p:txBody>
      </p:sp>
      <p:sp>
        <p:nvSpPr>
          <p:cNvPr id="4" name="Slide Number Placeholder 3"/>
          <p:cNvSpPr>
            <a:spLocks noGrp="1"/>
          </p:cNvSpPr>
          <p:nvPr>
            <p:ph type="sldNum" sz="quarter" idx="10"/>
          </p:nvPr>
        </p:nvSpPr>
        <p:spPr/>
        <p:txBody>
          <a:bodyPr/>
          <a:lstStyle/>
          <a:p>
            <a:pPr algn="l" rtl="0"/>
            <a:fld id="{0513728D-F3BB-2641-8A0E-19AC18A3052C}" type="slidenum">
              <a:rPr/>
              <a:t>33</a:t>
            </a:fld>
            <a:endParaRPr lang="es-us" dirty="0"/>
          </a:p>
        </p:txBody>
      </p:sp>
    </p:spTree>
    <p:extLst>
      <p:ext uri="{BB962C8B-B14F-4D97-AF65-F5344CB8AC3E}">
        <p14:creationId xmlns:p14="http://schemas.microsoft.com/office/powerpoint/2010/main" val="3043710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Remita a los estudiantes a la página 18 de su folleto del estudiante.</a:t>
            </a:r>
            <a:endParaRPr lang="es-us" sz="1200" kern="1200" dirty="0">
              <a:solidFill>
                <a:schemeClr val="tx1"/>
              </a:solidFill>
              <a:effectLst/>
              <a:latin typeface="+mn-lt"/>
              <a:ea typeface="+mn-ea"/>
              <a:cs typeface="+mn-cs"/>
            </a:endParaRPr>
          </a:p>
          <a:p>
            <a:endParaRPr lang="es-us" dirty="0"/>
          </a:p>
          <a:p>
            <a:pPr algn="l" rtl="0"/>
            <a:r>
              <a:rPr lang="es-us" sz="1200" b="0" i="0" u="none" kern="1200" baseline="0">
                <a:solidFill>
                  <a:schemeClr val="tx1"/>
                </a:solidFill>
                <a:effectLst/>
                <a:latin typeface="+mn-lt"/>
                <a:ea typeface="+mn-ea"/>
                <a:cs typeface="+mn-cs"/>
              </a:rPr>
              <a:t>Pida a los estudiantes que lean la situación de </a:t>
            </a:r>
            <a:r>
              <a:rPr lang="es-us" sz="1200" b="1" i="0" u="none" kern="1200" baseline="0">
                <a:solidFill>
                  <a:schemeClr val="tx1"/>
                </a:solidFill>
                <a:effectLst/>
                <a:latin typeface="+mn-lt"/>
                <a:ea typeface="+mn-ea"/>
                <a:cs typeface="+mn-cs"/>
              </a:rPr>
              <a:t>"Descarrilamiento del trabajo"</a:t>
            </a:r>
            <a:r>
              <a:rPr lang="es-us" sz="1200" b="0" i="0" u="none" kern="1200" baseline="0">
                <a:solidFill>
                  <a:schemeClr val="tx1"/>
                </a:solidFill>
                <a:effectLst/>
                <a:latin typeface="+mn-lt"/>
                <a:ea typeface="+mn-ea"/>
                <a:cs typeface="+mn-cs"/>
              </a:rPr>
              <a:t> (o el instructor la lee en voz alta).</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34</a:t>
            </a:fld>
            <a:endParaRPr lang="es-us" dirty="0"/>
          </a:p>
        </p:txBody>
      </p:sp>
    </p:spTree>
    <p:extLst>
      <p:ext uri="{BB962C8B-B14F-4D97-AF65-F5344CB8AC3E}">
        <p14:creationId xmlns:p14="http://schemas.microsoft.com/office/powerpoint/2010/main" val="543757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35</a:t>
            </a:fld>
            <a:endParaRPr lang="es-us" dirty="0"/>
          </a:p>
        </p:txBody>
      </p:sp>
    </p:spTree>
    <p:extLst>
      <p:ext uri="{BB962C8B-B14F-4D97-AF65-F5344CB8AC3E}">
        <p14:creationId xmlns:p14="http://schemas.microsoft.com/office/powerpoint/2010/main" val="3756971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Pida a los estudiantes que lean el resultado A de </a:t>
            </a:r>
            <a:r>
              <a:rPr lang="es-us" sz="1200" b="1" i="0" u="none" kern="1200" baseline="0">
                <a:solidFill>
                  <a:schemeClr val="tx1"/>
                </a:solidFill>
                <a:effectLst/>
                <a:latin typeface="+mn-lt"/>
                <a:ea typeface="+mn-ea"/>
                <a:cs typeface="+mn-cs"/>
              </a:rPr>
              <a:t>"Descarrilamiento del trabajo"</a:t>
            </a:r>
            <a:r>
              <a:rPr lang="es-us" sz="1200" b="0" i="0" u="none" kern="1200" baseline="0">
                <a:solidFill>
                  <a:schemeClr val="tx1"/>
                </a:solidFill>
                <a:effectLst/>
                <a:latin typeface="+mn-lt"/>
                <a:ea typeface="+mn-ea"/>
                <a:cs typeface="+mn-cs"/>
              </a:rPr>
              <a:t> (o el instructor lo lee en voz alta).</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 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36</a:t>
            </a:fld>
            <a:endParaRPr lang="es-us" dirty="0"/>
          </a:p>
        </p:txBody>
      </p:sp>
    </p:spTree>
    <p:extLst>
      <p:ext uri="{BB962C8B-B14F-4D97-AF65-F5344CB8AC3E}">
        <p14:creationId xmlns:p14="http://schemas.microsoft.com/office/powerpoint/2010/main" val="2119273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Revele las preguntas para propiciar el debate o use la tabla de facilitación para repasar las habilidades. </a:t>
            </a:r>
          </a:p>
          <a:p>
            <a:pPr algn="l" rtl="0"/>
            <a:r>
              <a:rPr lang="es-us" b="0" i="0" u="none" baseline="0"/>
              <a:t> </a:t>
            </a:r>
          </a:p>
          <a:p>
            <a:pPr algn="l" rtl="0"/>
            <a:r>
              <a:rPr lang="es-us" sz="1200" b="0" i="0" u="none" kern="1200" baseline="0">
                <a:solidFill>
                  <a:schemeClr val="tx1"/>
                </a:solidFill>
                <a:effectLst/>
                <a:latin typeface="+mn-lt"/>
                <a:ea typeface="+mn-ea"/>
                <a:cs typeface="+mn-cs"/>
              </a:rPr>
              <a:t>En el resultado A, Felix no usó ninguna habilidad de liderazgo en seguridad. No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cuando le restó importancia a la grave preocupación de que faltaba una barandilla. No </a:t>
            </a:r>
            <a:r>
              <a:rPr lang="es-us" sz="1200" b="0" i="0" u="sng" kern="1200" baseline="0">
                <a:solidFill>
                  <a:schemeClr val="tx1"/>
                </a:solidFill>
                <a:effectLst/>
                <a:latin typeface="+mn-lt"/>
                <a:ea typeface="+mn-ea"/>
                <a:cs typeface="+mn-cs"/>
              </a:rPr>
              <a:t>escuchó activamente</a:t>
            </a:r>
            <a:r>
              <a:rPr lang="es-us" sz="1200" b="0" i="0" u="none" kern="1200" baseline="0">
                <a:solidFill>
                  <a:schemeClr val="tx1"/>
                </a:solidFill>
                <a:effectLst/>
                <a:latin typeface="+mn-lt"/>
                <a:ea typeface="+mn-ea"/>
                <a:cs typeface="+mn-cs"/>
              </a:rPr>
              <a:t> a Trevor cuando expresó su preocupación. No </a:t>
            </a:r>
            <a:r>
              <a:rPr lang="es-us" sz="1200" b="0" i="0" u="sng" kern="1200" baseline="0">
                <a:solidFill>
                  <a:schemeClr val="tx1"/>
                </a:solidFill>
                <a:effectLst/>
                <a:latin typeface="+mn-lt"/>
                <a:ea typeface="+mn-ea"/>
                <a:cs typeface="+mn-cs"/>
              </a:rPr>
              <a:t>involucró ni empoderó a los miembros de su equipo</a:t>
            </a:r>
            <a:r>
              <a:rPr lang="es-us" sz="1200" b="0" i="0" u="none" kern="1200" baseline="0">
                <a:solidFill>
                  <a:schemeClr val="tx1"/>
                </a:solidFill>
                <a:effectLst/>
                <a:latin typeface="+mn-lt"/>
                <a:ea typeface="+mn-ea"/>
                <a:cs typeface="+mn-cs"/>
              </a:rPr>
              <a:t> para que supieran qué hacer en el futuro. Y tampoco </a:t>
            </a:r>
            <a:r>
              <a:rPr lang="es-us" sz="1200" b="0" i="0" u="sng" kern="1200" baseline="0">
                <a:solidFill>
                  <a:schemeClr val="tx1"/>
                </a:solidFill>
                <a:effectLst/>
                <a:latin typeface="+mn-lt"/>
                <a:ea typeface="+mn-ea"/>
                <a:cs typeface="+mn-cs"/>
              </a:rPr>
              <a:t>dio reconocimiento a los miembros de su equipo</a:t>
            </a:r>
            <a:r>
              <a:rPr lang="es-us" sz="1200" b="0" i="0" u="none" kern="1200" baseline="0">
                <a:solidFill>
                  <a:schemeClr val="tx1"/>
                </a:solidFill>
                <a:effectLst/>
                <a:latin typeface="+mn-lt"/>
                <a:ea typeface="+mn-ea"/>
                <a:cs typeface="+mn-cs"/>
              </a:rPr>
              <a:t> por ser conscientes y tener una participación activa en la seguridad en el lugar de trabajo. </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AVANCE DE DIAPOSITIVAS</a:t>
            </a:r>
          </a:p>
          <a:p>
            <a:endParaRPr lang="es-us" sz="1200" b="1"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37</a:t>
            </a:fld>
            <a:endParaRPr lang="es-us" dirty="0"/>
          </a:p>
        </p:txBody>
      </p:sp>
    </p:spTree>
    <p:extLst>
      <p:ext uri="{BB962C8B-B14F-4D97-AF65-F5344CB8AC3E}">
        <p14:creationId xmlns:p14="http://schemas.microsoft.com/office/powerpoint/2010/main" val="992406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Pida a los estudiantes que lean el resultado B de </a:t>
            </a:r>
            <a:r>
              <a:rPr lang="es-us" sz="1200" b="1" i="0" u="none" kern="1200" baseline="0">
                <a:solidFill>
                  <a:schemeClr val="tx1"/>
                </a:solidFill>
                <a:effectLst/>
                <a:latin typeface="+mn-lt"/>
                <a:ea typeface="+mn-ea"/>
                <a:cs typeface="+mn-cs"/>
              </a:rPr>
              <a:t>"Descarrilamiento del trabajo"</a:t>
            </a:r>
            <a:r>
              <a:rPr lang="es-us" sz="1200" b="0" i="0" u="none" kern="1200" baseline="0">
                <a:solidFill>
                  <a:schemeClr val="tx1"/>
                </a:solidFill>
                <a:effectLst/>
                <a:latin typeface="+mn-lt"/>
                <a:ea typeface="+mn-ea"/>
                <a:cs typeface="+mn-cs"/>
              </a:rPr>
              <a:t> (o el instructor lo lee en voz alta).</a:t>
            </a:r>
          </a:p>
          <a:p>
            <a:endParaRPr lang="es-us" dirty="0"/>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38</a:t>
            </a:fld>
            <a:endParaRPr lang="es-us" dirty="0"/>
          </a:p>
        </p:txBody>
      </p:sp>
    </p:spTree>
    <p:extLst>
      <p:ext uri="{BB962C8B-B14F-4D97-AF65-F5344CB8AC3E}">
        <p14:creationId xmlns:p14="http://schemas.microsoft.com/office/powerpoint/2010/main" val="2644554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Revele las preguntas para propiciar el debate o use la tabla de facilitación para repasar las habilidades. </a:t>
            </a:r>
          </a:p>
          <a:p>
            <a:pPr algn="l" rtl="0"/>
            <a:r>
              <a:rPr lang="es-us" b="0" i="0" u="none" baseline="0"/>
              <a:t> </a:t>
            </a:r>
          </a:p>
          <a:p>
            <a:pPr algn="l" rtl="0"/>
            <a:r>
              <a:rPr lang="es-us" sz="1200" b="0" i="0" u="none" kern="1200" baseline="0">
                <a:solidFill>
                  <a:schemeClr val="tx1"/>
                </a:solidFill>
                <a:effectLst/>
                <a:latin typeface="+mn-lt"/>
                <a:ea typeface="+mn-ea"/>
                <a:cs typeface="+mn-cs"/>
              </a:rPr>
              <a:t>En el resultado B, Felix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y </a:t>
            </a:r>
            <a:r>
              <a:rPr lang="es-us" sz="1200" b="0" i="0" u="sng" kern="1200" baseline="0">
                <a:solidFill>
                  <a:schemeClr val="tx1"/>
                </a:solidFill>
                <a:effectLst/>
                <a:latin typeface="+mn-lt"/>
                <a:ea typeface="+mn-ea"/>
                <a:cs typeface="+mn-cs"/>
              </a:rPr>
              <a:t>escuchó activamente</a:t>
            </a:r>
            <a:r>
              <a:rPr lang="es-us" sz="1200" b="0" i="0" u="none" kern="1200" baseline="0">
                <a:solidFill>
                  <a:schemeClr val="tx1"/>
                </a:solidFill>
                <a:effectLst/>
                <a:latin typeface="+mn-lt"/>
                <a:ea typeface="+mn-ea"/>
                <a:cs typeface="+mn-cs"/>
              </a:rPr>
              <a:t> cuando Trevor le señaló la preocupación sobre la barandilla al hacer preguntas aclaratorias y mostró que la seguridad de su equipo es importante al presentar el problema a la cuadrilla de paneles de yeso. </a:t>
            </a:r>
            <a:r>
              <a:rPr lang="es-us" sz="1200" b="0" i="0" u="sng" kern="1200" baseline="0">
                <a:solidFill>
                  <a:schemeClr val="tx1"/>
                </a:solidFill>
                <a:effectLst/>
                <a:latin typeface="+mn-lt"/>
                <a:ea typeface="+mn-ea"/>
                <a:cs typeface="+mn-cs"/>
              </a:rPr>
              <a:t>Involucró y empoderó</a:t>
            </a:r>
            <a:r>
              <a:rPr lang="es-us" sz="1200" b="0" i="0" u="none" kern="1200" baseline="0">
                <a:solidFill>
                  <a:schemeClr val="tx1"/>
                </a:solidFill>
                <a:effectLst/>
                <a:latin typeface="+mn-lt"/>
                <a:ea typeface="+mn-ea"/>
                <a:cs typeface="+mn-cs"/>
              </a:rPr>
              <a:t> a los miembros de su equipo cuando explicó por qué la seguridad es fundamental y compartió cómo iba a hablar con el supervisor de paneles de yeso y los incluyó en la conversación. Por último, </a:t>
            </a:r>
            <a:r>
              <a:rPr lang="es-us" sz="1200" b="0" i="0" u="sng" kern="1200" baseline="0">
                <a:solidFill>
                  <a:schemeClr val="tx1"/>
                </a:solidFill>
                <a:effectLst/>
                <a:latin typeface="+mn-lt"/>
                <a:ea typeface="+mn-ea"/>
                <a:cs typeface="+mn-cs"/>
              </a:rPr>
              <a:t>dio reconocimiento a su cuadrilla</a:t>
            </a:r>
            <a:r>
              <a:rPr lang="es-us" sz="1200" b="0" i="0" u="none" kern="1200" baseline="0">
                <a:solidFill>
                  <a:schemeClr val="tx1"/>
                </a:solidFill>
                <a:effectLst/>
                <a:latin typeface="+mn-lt"/>
                <a:ea typeface="+mn-ea"/>
                <a:cs typeface="+mn-cs"/>
              </a:rPr>
              <a:t> por exponerle el problema y por priorizar la seguridad.</a:t>
            </a: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PIENSEN ACERCA DE LA DEFINICIÓN DE LÍDER EN SEGURIDAD QUE APRENDIMOS, ¿QUÉ ESTÁ MOSTRANDO FELIX AQUÍ? (Coraje)</a:t>
            </a:r>
          </a:p>
          <a:p>
            <a:endParaRPr lang="es-us" sz="1200" b="1"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algn="l" rtl="0"/>
            <a:r>
              <a:rPr lang="es-us" b="1" i="0" u="none" baseline="0"/>
              <a:t>HAGA CLIC EN EL ÍCONO DEL MENÚ DE ESCENARIOS PARA VOLVER AL MENÚ PRINCIPAL</a:t>
            </a:r>
          </a:p>
          <a:p>
            <a:endParaRPr lang="es-us" b="1" dirty="0"/>
          </a:p>
        </p:txBody>
      </p:sp>
      <p:sp>
        <p:nvSpPr>
          <p:cNvPr id="4" name="Slide Number Placeholder 3"/>
          <p:cNvSpPr>
            <a:spLocks noGrp="1"/>
          </p:cNvSpPr>
          <p:nvPr>
            <p:ph type="sldNum" sz="quarter" idx="10"/>
          </p:nvPr>
        </p:nvSpPr>
        <p:spPr/>
        <p:txBody>
          <a:bodyPr/>
          <a:lstStyle/>
          <a:p>
            <a:pPr algn="l" rtl="0"/>
            <a:fld id="{0513728D-F3BB-2641-8A0E-19AC18A3052C}" type="slidenum">
              <a:rPr/>
              <a:t>39</a:t>
            </a:fld>
            <a:endParaRPr lang="es-us" dirty="0"/>
          </a:p>
        </p:txBody>
      </p:sp>
    </p:spTree>
    <p:extLst>
      <p:ext uri="{BB962C8B-B14F-4D97-AF65-F5344CB8AC3E}">
        <p14:creationId xmlns:p14="http://schemas.microsoft.com/office/powerpoint/2010/main" val="292738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03700"/>
            <a:ext cx="5486400" cy="48006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100" b="0" i="0" u="none" kern="1200" baseline="0">
                <a:solidFill>
                  <a:schemeClr val="tx1"/>
                </a:solidFill>
                <a:effectLst/>
              </a:rPr>
              <a:t>Para comenzar, hagamos una lluvia de ideas sobre los tipos de acciones que muestran los líderes eficaces y los ineficaces. Puede ser alguien con quien trabajan o han trabajado, o tal vez un asesor, un maestro, su padre o madre o incluso un amigo.  Está bien, ahora díganme algunos comportamientos que los hacen o hicieron líderes ineficaces.</a:t>
            </a:r>
          </a:p>
          <a:p>
            <a:endParaRPr lang="es-us" sz="1100"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100" b="1" i="0" u="none" kern="1200" baseline="0">
                <a:solidFill>
                  <a:schemeClr val="tx1"/>
                </a:solidFill>
                <a:effectLst/>
              </a:rPr>
              <a:t>&lt;EN UNA PIZARRA O ROTAFOLIO HAGA 2 COLUMNAS, UNA CON EL ENCABEZAMIENTO "INEFICAZ" Y LA OTRA CON EL ENCABEZAMIENTO "EFICAZ"&gt;</a:t>
            </a:r>
            <a:endParaRPr lang="es-us" sz="1100" kern="1200" dirty="0">
              <a:solidFill>
                <a:schemeClr val="tx1"/>
              </a:solidFill>
              <a:effectLst/>
            </a:endParaRPr>
          </a:p>
          <a:p>
            <a:endParaRPr lang="es-us" sz="1100"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100" b="1" i="0" u="none" kern="1200" baseline="0">
                <a:solidFill>
                  <a:schemeClr val="tx1"/>
                </a:solidFill>
                <a:effectLst/>
              </a:rPr>
              <a:t>NOTAS ADICIONALES DEL INSTRUCTOR </a:t>
            </a:r>
            <a:r>
              <a:rPr lang="es-us" sz="1200" b="1" i="0" u="none" kern="1200" baseline="0">
                <a:solidFill>
                  <a:schemeClr val="tx1"/>
                </a:solidFill>
                <a:effectLst/>
                <a:latin typeface="+mn-lt"/>
                <a:ea typeface="+mn-ea"/>
                <a:cs typeface="+mn-cs"/>
              </a:rPr>
              <a:t>PARA LÍDERES INEFICACES</a:t>
            </a:r>
            <a:endParaRPr lang="es-us" sz="1200" kern="1200" dirty="0">
              <a:solidFill>
                <a:schemeClr val="tx1"/>
              </a:solidFill>
              <a:effectLst/>
              <a:latin typeface="+mn-lt"/>
              <a:ea typeface="+mn-ea"/>
              <a:cs typeface="+mn-cs"/>
            </a:endParaRPr>
          </a:p>
          <a:p>
            <a:endParaRPr lang="es-us" sz="1100" b="1" kern="1200" dirty="0">
              <a:solidFill>
                <a:schemeClr val="tx1"/>
              </a:solidFill>
              <a:effectLst/>
            </a:endParaRPr>
          </a:p>
          <a:p>
            <a:pPr algn="l" rtl="0"/>
            <a:r>
              <a:rPr lang="es-us" sz="1100" b="1" i="0" u="none" kern="1200" baseline="0">
                <a:solidFill>
                  <a:schemeClr val="tx1"/>
                </a:solidFill>
                <a:effectLst/>
              </a:rPr>
              <a:t>Si los estudiantes hablan sobre solo algunas ideas (o ninguna), puede hacer algunas de estas preguntas.</a:t>
            </a:r>
            <a:endParaRPr lang="es-us" sz="1100" kern="1200" dirty="0">
              <a:solidFill>
                <a:schemeClr val="tx1"/>
              </a:solidFill>
              <a:effectLst/>
            </a:endParaRPr>
          </a:p>
          <a:p>
            <a:pPr algn="l" rtl="0"/>
            <a:r>
              <a:rPr lang="es-us" sz="1100" b="0" i="0" u="none" kern="1200" baseline="0">
                <a:solidFill>
                  <a:schemeClr val="tx1"/>
                </a:solidFill>
                <a:effectLst/>
              </a:rPr>
              <a:t>   </a:t>
            </a:r>
          </a:p>
          <a:p>
            <a:pPr lvl="0" algn="l" rtl="0"/>
            <a:r>
              <a:rPr lang="es-us" sz="1100" b="1" i="0" u="none" baseline="0"/>
              <a:t>¿Cuáles son algunos de los comportamientos básicos que muestran los líderes ineficaces? </a:t>
            </a:r>
            <a:r>
              <a:rPr lang="es-us" sz="1100" b="0" i="0" u="none" baseline="0"/>
              <a:t>(p. ej., mienten para protegerse, retienen información, culpan al trabajador, culpan a los superiores, reaccionan con enojo ante un problema sin abordarlo y buscar soluciones, etc.).</a:t>
            </a:r>
          </a:p>
          <a:p>
            <a:pPr lvl="0" algn="l" rtl="0"/>
            <a:endParaRPr lang="es-us" sz="1100" dirty="0"/>
          </a:p>
          <a:p>
            <a:pPr lvl="0" algn="l" rtl="0"/>
            <a:r>
              <a:rPr lang="es-us" sz="1100" b="1" i="0" u="none" baseline="0"/>
              <a:t>¿De qué manera los líderes ineficaces podrían comunicarse con los miembros de su equipo? </a:t>
            </a:r>
            <a:r>
              <a:rPr lang="es-us" sz="1100" b="0" i="0" u="none" baseline="0"/>
              <a:t>(p. ej., gritar, decir: "Solo hágalo sin hacer preguntas", amenazarlos con represalias, etc.). </a:t>
            </a:r>
          </a:p>
          <a:p>
            <a:pPr lvl="0" algn="l" rtl="0"/>
            <a:endParaRPr lang="es-us" sz="1100" dirty="0"/>
          </a:p>
          <a:p>
            <a:pPr lvl="0" algn="l" rtl="0"/>
            <a:r>
              <a:rPr lang="es-us" sz="1100" b="1" i="0" u="none" baseline="0"/>
              <a:t>¿Cómo un líder ineficaz podría no crear un sentido de trabajo en equipo? </a:t>
            </a:r>
            <a:r>
              <a:rPr lang="es-us" sz="1100" b="0" i="0" u="none" baseline="0"/>
              <a:t>(p. ej., decir cosas como: "Estoy a cargo aquí y harás lo que te digo". "No necesitas pedirle su opinión a X". "Te diré cuando algo sea un riesgo").</a:t>
            </a:r>
          </a:p>
          <a:p>
            <a:pPr lvl="0" algn="l" rtl="0"/>
            <a:endParaRPr lang="es-us" sz="1100" dirty="0"/>
          </a:p>
          <a:p>
            <a:pPr algn="l" rtl="0"/>
            <a:r>
              <a:rPr lang="es-us" sz="1100" b="1" i="0" u="none" baseline="0"/>
              <a:t>¿Cómo un líder ineficaz podría no liderar con el ejemplo? </a:t>
            </a:r>
            <a:r>
              <a:rPr lang="es-us" sz="1100" b="0" i="0" u="none" baseline="0"/>
              <a:t>(p. ej., es un mal modelo al hacer que los miembros del equipo usen EPP; les exige seguridad, pero no “hace lo que dice”; ignora las preocupaciones de seguridad de los trabajadores; piensa que con hacer una charla informativa semanal, que puede o no ser relevante para el trabajo que se está realizando, es suficiente para cumplir los reglamentos de la OSHA y no necesita hacer nada más; etc.). </a:t>
            </a:r>
            <a:endParaRPr lang="es-us" sz="1100" kern="1200" dirty="0">
              <a:solidFill>
                <a:schemeClr val="tx1"/>
              </a:solidFill>
              <a:effectLst/>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4</a:t>
            </a:fld>
            <a:endParaRPr lang="es-us" dirty="0"/>
          </a:p>
        </p:txBody>
      </p:sp>
    </p:spTree>
    <p:extLst>
      <p:ext uri="{BB962C8B-B14F-4D97-AF65-F5344CB8AC3E}">
        <p14:creationId xmlns:p14="http://schemas.microsoft.com/office/powerpoint/2010/main" val="3037041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us" b="0" i="0" u="none" baseline="0"/>
              <a:t>El principal momento de liderazgo en seguridad que se ilustra en </a:t>
            </a:r>
            <a:r>
              <a:rPr lang="es-us" b="1" i="0" u="none" baseline="0"/>
              <a:t>"</a:t>
            </a:r>
            <a:r>
              <a:rPr lang="es-us" sz="1200" b="1" i="0" u="none" baseline="0">
                <a:solidFill>
                  <a:schemeClr val="bg2">
                    <a:lumMod val="10000"/>
                  </a:schemeClr>
                </a:solidFill>
              </a:rPr>
              <a:t>Choque con la realidad</a:t>
            </a:r>
            <a:r>
              <a:rPr lang="es-us" b="1" i="0" u="none" baseline="0"/>
              <a:t>"</a:t>
            </a:r>
            <a:r>
              <a:rPr lang="es-us" b="0" i="0" u="none" baseline="0"/>
              <a:t> es </a:t>
            </a:r>
            <a:r>
              <a:rPr lang="es-us" sz="1200" b="0" i="0" u="none" kern="1200" baseline="0">
                <a:solidFill>
                  <a:schemeClr val="tx1"/>
                </a:solidFill>
                <a:effectLst/>
                <a:latin typeface="+mn-lt"/>
                <a:ea typeface="+mn-ea"/>
                <a:cs typeface="+mn-cs"/>
              </a:rPr>
              <a:t>que puede suceder cuando la productividad se prioriza sobre la seguridad.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Este escenario muestra un lugar de trabajo residencial. Verán una casa unifamiliar de dos pisos en un vecindario residencial. Se están colocando tejas en el techo de la casa. Five Star Roofing se encuentra en la obra para terminar el trabajo.</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Recuerden que estos escenarios están concebidos para ilustrar las habilidades clave de liderazgo en seguridad. Concéntrense en cómo un líder de seguridad comunicaría las necesidades de la tarea mientras prioriza la seguridad</a:t>
            </a:r>
            <a:endParaRPr lang="es-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b="0" i="0" u="none" baseline="0"/>
              <a:t> </a:t>
            </a:r>
          </a:p>
          <a:p>
            <a:pPr algn="l" rtl="0"/>
            <a:r>
              <a:rPr lang="es-us" b="0" i="1" u="none" baseline="0"/>
              <a:t>El riesgo para la seguridad en este escenario es </a:t>
            </a:r>
            <a:r>
              <a:rPr lang="es-us" b="1" i="1" u="none" baseline="0"/>
              <a:t>seguir los procedimientos de seguridad relacionados con la protección contra caídas.</a:t>
            </a:r>
            <a:endParaRPr lang="es-us" dirty="0"/>
          </a:p>
          <a:p>
            <a:pPr algn="l" rtl="0"/>
            <a:r>
              <a:rPr lang="es-us" b="0" i="0" u="none" baseline="0"/>
              <a:t> </a:t>
            </a:r>
            <a:endParaRPr lang="es-us" dirty="0"/>
          </a:p>
          <a:p>
            <a:pPr algn="l" rtl="0"/>
            <a:r>
              <a:rPr lang="es-us" b="1" i="0" u="none" baseline="0"/>
              <a:t>INFORMACIÓN PARA EL INSTRUCTOR</a:t>
            </a:r>
            <a:r>
              <a:rPr lang="es-us" b="0" i="0" u="none" baseline="0"/>
              <a:t>: esto está diseñado para ilustrar las siguientes habilidades de liderazgo en seguridad: </a:t>
            </a:r>
          </a:p>
          <a:p>
            <a:pPr marL="228600" lvl="0" indent="-228600" algn="l" rtl="0">
              <a:buFont typeface="+mj-lt"/>
              <a:buAutoNum type="arabicPeriod"/>
            </a:pPr>
            <a:r>
              <a:rPr lang="es-us" b="0" i="0" u="none" baseline="0"/>
              <a:t>Liderar con el ejemplo.</a:t>
            </a:r>
          </a:p>
          <a:p>
            <a:pPr marL="228600" lvl="0" indent="-228600" algn="l" rtl="0">
              <a:buFont typeface="+mj-lt"/>
              <a:buAutoNum type="arabicPeriod"/>
            </a:pPr>
            <a:r>
              <a:rPr lang="es-us" b="0" i="0" u="none" baseline="0"/>
              <a:t>Escuchar activamente.</a:t>
            </a:r>
          </a:p>
          <a:p>
            <a:pPr marL="228600" lvl="0" indent="-228600" algn="l" rtl="0">
              <a:buFont typeface="+mj-lt"/>
              <a:buAutoNum type="arabicPeriod"/>
            </a:pPr>
            <a:r>
              <a:rPr lang="es-us" b="0" i="0" u="none" baseline="0"/>
              <a:t>Desarrollar a los miembros del equipo.</a:t>
            </a:r>
          </a:p>
          <a:p>
            <a:pPr marL="228600" lvl="0" indent="-228600" algn="l" rtl="0">
              <a:buFont typeface="+mj-lt"/>
              <a:buAutoNum type="arabicPeriod"/>
            </a:pPr>
            <a:r>
              <a:rPr lang="es-us" b="0" i="0" u="none" baseline="0"/>
              <a:t>Comunicación de 3 vías.</a:t>
            </a:r>
          </a:p>
          <a:p>
            <a:pPr marL="228600" lvl="0" indent="-228600" algn="l" rtl="0">
              <a:buFont typeface="+mj-lt"/>
              <a:buAutoNum type="arabicPeriod"/>
            </a:pPr>
            <a:r>
              <a:rPr lang="es-us" b="0" i="0" u="none" baseline="0"/>
              <a:t>Dar reconocimiento a los miembros del equipo.</a:t>
            </a:r>
            <a:endParaRPr lang="es-us" dirty="0"/>
          </a:p>
          <a:p>
            <a:pPr marL="0" lvl="0" indent="0" algn="l" rtl="0">
              <a:buFont typeface="+mj-lt"/>
              <a:buNone/>
            </a:pP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HAGA CLIC EN EL MODO DE ENSEÑANZA DESEADO</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40</a:t>
            </a:fld>
            <a:endParaRPr lang="es-us" dirty="0"/>
          </a:p>
        </p:txBody>
      </p:sp>
    </p:spTree>
    <p:extLst>
      <p:ext uri="{BB962C8B-B14F-4D97-AF65-F5344CB8AC3E}">
        <p14:creationId xmlns:p14="http://schemas.microsoft.com/office/powerpoint/2010/main" val="82468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EL VIDEO COMENZARÁ AUTOMÁTICAMENTE</a:t>
            </a:r>
            <a:endParaRPr lang="es-us" dirty="0"/>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41</a:t>
            </a:fld>
            <a:endParaRPr lang="es-us" dirty="0"/>
          </a:p>
        </p:txBody>
      </p:sp>
    </p:spTree>
    <p:extLst>
      <p:ext uri="{BB962C8B-B14F-4D97-AF65-F5344CB8AC3E}">
        <p14:creationId xmlns:p14="http://schemas.microsoft.com/office/powerpoint/2010/main" val="2115293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Dedique unos minutos a obtener ideas de los estudiantes y luego diga: "Bien, veamos cómo sus ideas coinciden con los dos finales alternativos que se nos ocurrieron".</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42</a:t>
            </a:fld>
            <a:endParaRPr lang="es-us" dirty="0"/>
          </a:p>
        </p:txBody>
      </p:sp>
    </p:spTree>
    <p:extLst>
      <p:ext uri="{BB962C8B-B14F-4D97-AF65-F5344CB8AC3E}">
        <p14:creationId xmlns:p14="http://schemas.microsoft.com/office/powerpoint/2010/main" val="3986345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EL VIDEO COMENZARÁ AUTOMÁTICAMENTE</a:t>
            </a:r>
            <a:endParaRPr lang="es-us" dirty="0"/>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43</a:t>
            </a:fld>
            <a:endParaRPr lang="es-us" dirty="0"/>
          </a:p>
        </p:txBody>
      </p:sp>
    </p:spTree>
    <p:extLst>
      <p:ext uri="{BB962C8B-B14F-4D97-AF65-F5344CB8AC3E}">
        <p14:creationId xmlns:p14="http://schemas.microsoft.com/office/powerpoint/2010/main" val="982900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Eduardo mostró un nivel mínimo de liderazgo al preguntarle a Troy sobre el equipo de protección contra caídas. Sin embargo, en vez de </a:t>
            </a:r>
            <a:r>
              <a:rPr lang="es-us" sz="1200" b="0" i="0" u="sng" kern="1200" baseline="0">
                <a:solidFill>
                  <a:schemeClr val="tx1"/>
                </a:solidFill>
                <a:effectLst/>
                <a:latin typeface="+mn-lt"/>
                <a:ea typeface="+mn-ea"/>
                <a:cs typeface="+mn-cs"/>
              </a:rPr>
              <a:t>escuchar activamente</a:t>
            </a:r>
            <a:r>
              <a:rPr lang="es-us" sz="1200" b="0" i="0" u="none" kern="1200" baseline="0">
                <a:solidFill>
                  <a:schemeClr val="tx1"/>
                </a:solidFill>
                <a:effectLst/>
                <a:latin typeface="+mn-lt"/>
                <a:ea typeface="+mn-ea"/>
                <a:cs typeface="+mn-cs"/>
              </a:rPr>
              <a:t> lo que dijeron Troy y Tara sobre la revisión del equipo de protección contra caídas, y la forma en que lo dijeron, simplemente aceptó su petición de no tener que subir al techo y revisarlo. </a:t>
            </a:r>
          </a:p>
          <a:p>
            <a:pPr algn="l" rtl="0"/>
            <a:r>
              <a:rPr lang="es-us" sz="1200" b="0" i="0" u="none" kern="1200" baseline="0">
                <a:solidFill>
                  <a:schemeClr val="tx1"/>
                </a:solidFill>
                <a:effectLst/>
                <a:latin typeface="+mn-lt"/>
                <a:ea typeface="+mn-ea"/>
                <a:cs typeface="+mn-cs"/>
              </a:rPr>
              <a:t> </a:t>
            </a: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44</a:t>
            </a:fld>
            <a:endParaRPr lang="es-us" dirty="0"/>
          </a:p>
        </p:txBody>
      </p:sp>
    </p:spTree>
    <p:extLst>
      <p:ext uri="{BB962C8B-B14F-4D97-AF65-F5344CB8AC3E}">
        <p14:creationId xmlns:p14="http://schemas.microsoft.com/office/powerpoint/2010/main" val="2376395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EL VIDEO COMENZARÁ AUTOMÁTICAMENTE</a:t>
            </a:r>
            <a:endParaRPr lang="es-us" dirty="0"/>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45</a:t>
            </a:fld>
            <a:endParaRPr lang="es-us" dirty="0"/>
          </a:p>
        </p:txBody>
      </p:sp>
    </p:spTree>
    <p:extLst>
      <p:ext uri="{BB962C8B-B14F-4D97-AF65-F5344CB8AC3E}">
        <p14:creationId xmlns:p14="http://schemas.microsoft.com/office/powerpoint/2010/main" val="2529297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Revele las preguntas para propiciar el debate o use la tabla de facilitación para repasar las habilidades. </a:t>
            </a:r>
          </a:p>
          <a:p>
            <a:pPr algn="l" rtl="0"/>
            <a:r>
              <a:rPr lang="es-us" b="0" i="0" u="none" baseline="0"/>
              <a:t> </a:t>
            </a:r>
          </a:p>
          <a:p>
            <a:pPr algn="l" rtl="0"/>
            <a:r>
              <a:rPr lang="es-us" sz="1200" b="0" i="0" u="none" kern="1200" baseline="0">
                <a:solidFill>
                  <a:schemeClr val="tx1"/>
                </a:solidFill>
                <a:effectLst/>
                <a:latin typeface="+mn-lt"/>
                <a:ea typeface="+mn-ea"/>
                <a:cs typeface="+mn-cs"/>
              </a:rPr>
              <a:t>La primera habilidad de liderazgo que demostró Eduardo fue que </a:t>
            </a:r>
            <a:r>
              <a:rPr lang="es-us" sz="1200" b="0" i="0" u="sng" kern="1200" baseline="0">
                <a:solidFill>
                  <a:schemeClr val="tx1"/>
                </a:solidFill>
                <a:effectLst/>
                <a:latin typeface="+mn-lt"/>
                <a:ea typeface="+mn-ea"/>
                <a:cs typeface="+mn-cs"/>
              </a:rPr>
              <a:t>escuchó activamente</a:t>
            </a:r>
            <a:r>
              <a:rPr lang="es-us" sz="1200" b="0" i="0" u="none" kern="1200" baseline="0">
                <a:solidFill>
                  <a:schemeClr val="tx1"/>
                </a:solidFill>
                <a:effectLst/>
                <a:latin typeface="+mn-lt"/>
                <a:ea typeface="+mn-ea"/>
                <a:cs typeface="+mn-cs"/>
              </a:rPr>
              <a:t> cómo respondían Troy y Tara y sintió que en realidad tal vez no supieran cómo revisar el aparejo. Luego, en vez de exigir que lo revisen ellos mismos,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al hablar con el capataz Foster y se ofreció a ir a revisarlo con ellos.  Foster pudo </a:t>
            </a:r>
            <a:r>
              <a:rPr lang="es-us" sz="1200" b="0" i="0" u="sng" kern="1200" baseline="0">
                <a:solidFill>
                  <a:schemeClr val="tx1"/>
                </a:solidFill>
                <a:effectLst/>
                <a:latin typeface="+mn-lt"/>
                <a:ea typeface="+mn-ea"/>
                <a:cs typeface="+mn-cs"/>
              </a:rPr>
              <a:t>desarrollar a los tres trabajadores</a:t>
            </a:r>
            <a:r>
              <a:rPr lang="es-us" sz="1200" b="0" i="0" u="none" kern="1200" baseline="0">
                <a:solidFill>
                  <a:schemeClr val="tx1"/>
                </a:solidFill>
                <a:effectLst/>
                <a:latin typeface="+mn-lt"/>
                <a:ea typeface="+mn-ea"/>
                <a:cs typeface="+mn-cs"/>
              </a:rPr>
              <a:t> y usó sus habilidades de </a:t>
            </a:r>
            <a:r>
              <a:rPr lang="es-us" sz="1200" b="0" i="0" u="sng" kern="1200" baseline="0">
                <a:solidFill>
                  <a:schemeClr val="tx1"/>
                </a:solidFill>
                <a:effectLst/>
                <a:latin typeface="+mn-lt"/>
                <a:ea typeface="+mn-ea"/>
                <a:cs typeface="+mn-cs"/>
              </a:rPr>
              <a:t>enseñanza y asesoría</a:t>
            </a:r>
            <a:r>
              <a:rPr lang="es-us" sz="1200" b="0" i="0" u="none" kern="1200" baseline="0">
                <a:solidFill>
                  <a:schemeClr val="tx1"/>
                </a:solidFill>
                <a:effectLst/>
                <a:latin typeface="+mn-lt"/>
                <a:ea typeface="+mn-ea"/>
                <a:cs typeface="+mn-cs"/>
              </a:rPr>
              <a:t>.  Usó sus </a:t>
            </a:r>
            <a:r>
              <a:rPr lang="es-us" sz="1200" b="0" i="0" u="sng" kern="1200" baseline="0">
                <a:solidFill>
                  <a:schemeClr val="tx1"/>
                </a:solidFill>
                <a:effectLst/>
                <a:latin typeface="+mn-lt"/>
                <a:ea typeface="+mn-ea"/>
                <a:cs typeface="+mn-cs"/>
              </a:rPr>
              <a:t>habilidades de comunicación de 3 vías</a:t>
            </a:r>
            <a:r>
              <a:rPr lang="es-us" sz="1200" b="0" i="0" u="none" kern="1200" baseline="0">
                <a:solidFill>
                  <a:schemeClr val="tx1"/>
                </a:solidFill>
                <a:effectLst/>
                <a:latin typeface="+mn-lt"/>
                <a:ea typeface="+mn-ea"/>
                <a:cs typeface="+mn-cs"/>
              </a:rPr>
              <a:t> y les pidió que reiteraran lo que les había dicho. Por último, demostró su capacidad para hacer comentarios positivos al decirles lo contento que estaba de que admitieran no saber sobre el aparejo y les </a:t>
            </a:r>
            <a:r>
              <a:rPr lang="es-us" sz="1200" b="0" i="0" u="sng" kern="1200" baseline="0">
                <a:solidFill>
                  <a:schemeClr val="tx1"/>
                </a:solidFill>
                <a:effectLst/>
                <a:latin typeface="+mn-lt"/>
                <a:ea typeface="+mn-ea"/>
                <a:cs typeface="+mn-cs"/>
              </a:rPr>
              <a:t>dio reconocimiento</a:t>
            </a:r>
            <a:r>
              <a:rPr lang="es-us" sz="1200" b="0" i="0" u="none" kern="1200" baseline="0">
                <a:solidFill>
                  <a:schemeClr val="tx1"/>
                </a:solidFill>
                <a:effectLst/>
                <a:latin typeface="+mn-lt"/>
                <a:ea typeface="+mn-ea"/>
                <a:cs typeface="+mn-cs"/>
              </a:rPr>
              <a:t> por ser buenos miembros del equipo y trabajadores valiosos.</a:t>
            </a: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PIENSEN ACERCA DE LA DEFINICIÓN DE LÍDER EN</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SEGURIDAD, ¿QUÉ MUESTRA EDUARDO AQUÍ? (Coraje)</a:t>
            </a:r>
          </a:p>
          <a:p>
            <a:endParaRPr lang="es-us" sz="1200"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algn="l" rtl="0"/>
            <a:r>
              <a:rPr lang="es-us" b="1" i="0" u="none" baseline="0"/>
              <a:t>HAGA CLIC EN EL ÍCONO DEL MENÚ DE ESCENARIOS PARA VOLVER AL MENÚ PRINCIPAL</a:t>
            </a:r>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t>46</a:t>
            </a:fld>
            <a:endParaRPr lang="es-us" dirty="0"/>
          </a:p>
        </p:txBody>
      </p:sp>
    </p:spTree>
    <p:extLst>
      <p:ext uri="{BB962C8B-B14F-4D97-AF65-F5344CB8AC3E}">
        <p14:creationId xmlns:p14="http://schemas.microsoft.com/office/powerpoint/2010/main" val="973637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Remita a los estudiantes a la página 20 de su folleto del estudiante.</a:t>
            </a:r>
            <a:endParaRPr lang="es-us" sz="1200" kern="1200" dirty="0">
              <a:solidFill>
                <a:schemeClr val="tx1"/>
              </a:solidFill>
              <a:effectLst/>
              <a:latin typeface="+mn-lt"/>
              <a:ea typeface="+mn-ea"/>
              <a:cs typeface="+mn-cs"/>
            </a:endParaRPr>
          </a:p>
          <a:p>
            <a:endParaRPr lang="es-us" dirty="0"/>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Pida a los estudiantes que lean la situación de </a:t>
            </a:r>
            <a:r>
              <a:rPr lang="es-us" sz="1200" b="1" i="0" u="none" kern="1200" baseline="0">
                <a:solidFill>
                  <a:schemeClr val="tx1"/>
                </a:solidFill>
                <a:effectLst/>
                <a:latin typeface="+mn-lt"/>
                <a:ea typeface="+mn-ea"/>
                <a:cs typeface="+mn-cs"/>
              </a:rPr>
              <a:t>"</a:t>
            </a:r>
            <a:r>
              <a:rPr lang="es-us" sz="1200" b="1" i="0" u="none" baseline="0">
                <a:solidFill>
                  <a:schemeClr val="bg2">
                    <a:lumMod val="10000"/>
                  </a:schemeClr>
                </a:solidFill>
              </a:rPr>
              <a:t>Choque con la realidad</a:t>
            </a:r>
            <a:r>
              <a:rPr lang="es-us" sz="1200" b="1" i="0" u="none" kern="1200" baseline="0">
                <a:solidFill>
                  <a:schemeClr val="tx1"/>
                </a:solidFill>
                <a:effectLst/>
                <a:latin typeface="+mn-lt"/>
                <a:ea typeface="+mn-ea"/>
                <a:cs typeface="+mn-cs"/>
              </a:rPr>
              <a:t>"</a:t>
            </a:r>
            <a:r>
              <a:rPr lang="es-us" sz="1200" b="0" i="0" u="none" kern="1200" baseline="0">
                <a:solidFill>
                  <a:schemeClr val="tx1"/>
                </a:solidFill>
                <a:effectLst/>
                <a:latin typeface="+mn-lt"/>
                <a:ea typeface="+mn-ea"/>
                <a:cs typeface="+mn-cs"/>
              </a:rPr>
              <a:t> (o el instructor la lee en voz alta).</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47</a:t>
            </a:fld>
            <a:endParaRPr lang="es-us" dirty="0"/>
          </a:p>
        </p:txBody>
      </p:sp>
    </p:spTree>
    <p:extLst>
      <p:ext uri="{BB962C8B-B14F-4D97-AF65-F5344CB8AC3E}">
        <p14:creationId xmlns:p14="http://schemas.microsoft.com/office/powerpoint/2010/main" val="1271005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Dedique unos minutos a obtener ideas de los estudiantes y luego diga: "Bien, veamos cómo sus ideas coinciden con los dos finales alternativos que se nos ocurrieron".</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48</a:t>
            </a:fld>
            <a:endParaRPr lang="es-us" dirty="0"/>
          </a:p>
        </p:txBody>
      </p:sp>
    </p:spTree>
    <p:extLst>
      <p:ext uri="{BB962C8B-B14F-4D97-AF65-F5344CB8AC3E}">
        <p14:creationId xmlns:p14="http://schemas.microsoft.com/office/powerpoint/2010/main" val="1876976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Pida a los estudiantes que lean el resultado A de </a:t>
            </a:r>
            <a:r>
              <a:rPr lang="es-us" sz="1200" b="1" i="0" u="none" kern="1200" baseline="0">
                <a:solidFill>
                  <a:schemeClr val="tx1"/>
                </a:solidFill>
                <a:effectLst/>
                <a:latin typeface="+mn-lt"/>
                <a:ea typeface="+mn-ea"/>
                <a:cs typeface="+mn-cs"/>
              </a:rPr>
              <a:t>“Choque con la realidad”</a:t>
            </a:r>
            <a:r>
              <a:rPr lang="es-us" sz="1200" b="0" i="0" u="none" kern="1200" baseline="0">
                <a:solidFill>
                  <a:schemeClr val="tx1"/>
                </a:solidFill>
                <a:effectLst/>
                <a:latin typeface="+mn-lt"/>
                <a:ea typeface="+mn-ea"/>
                <a:cs typeface="+mn-cs"/>
              </a:rPr>
              <a:t> (o el instructor lo lee en voz alta).</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 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49</a:t>
            </a:fld>
            <a:endParaRPr lang="es-us" dirty="0"/>
          </a:p>
        </p:txBody>
      </p:sp>
    </p:spTree>
    <p:extLst>
      <p:ext uri="{BB962C8B-B14F-4D97-AF65-F5344CB8AC3E}">
        <p14:creationId xmlns:p14="http://schemas.microsoft.com/office/powerpoint/2010/main" val="289877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0840"/>
            <a:ext cx="5486400" cy="4333240"/>
          </a:xfrm>
        </p:spPr>
        <p:txBody>
          <a:bodyPr/>
          <a:lstStyle/>
          <a:p>
            <a:pPr algn="l" rtl="0"/>
            <a:r>
              <a:rPr lang="es-us" sz="1100" b="0" i="0" u="none" baseline="0"/>
              <a:t>Ahora, piensen en alguien que crean que es o fue un líder muy eficaz, o que incluso pudo haber sido un gran líder, y díganme algunas formas en que se comportaba ese tipo de persona. </a:t>
            </a:r>
          </a:p>
          <a:p>
            <a:pPr algn="l" rtl="0"/>
            <a:r>
              <a:rPr lang="es-us" sz="1100" b="0" i="0" u="none" baseline="0"/>
              <a:t> </a:t>
            </a:r>
          </a:p>
          <a:p>
            <a:pPr algn="l" rtl="0"/>
            <a:r>
              <a:rPr lang="es-us" sz="1100" b="1" i="0" u="none" baseline="0"/>
              <a:t>&lt;ESCRIBA LA LISTA DE HABILIDADES EFICACES EN LA PIZARRA O EN EL ROTAFOLIO&gt;</a:t>
            </a:r>
            <a:endParaRPr lang="es-us" sz="1100" dirty="0"/>
          </a:p>
          <a:p>
            <a:pPr algn="l" rtl="0"/>
            <a:r>
              <a:rPr lang="es-us" sz="1100" b="0" i="0" u="none" baseline="0"/>
              <a:t> </a:t>
            </a:r>
          </a:p>
          <a:p>
            <a:pPr algn="l" rtl="0"/>
            <a:r>
              <a:rPr lang="es-us" sz="1100" b="1" i="0" u="none" baseline="0"/>
              <a:t>NOTAS ADICIONALES DEL INSTRUCTOR PARA LÍDERES EFICACES</a:t>
            </a:r>
            <a:endParaRPr lang="es-us" sz="1100" dirty="0"/>
          </a:p>
          <a:p>
            <a:pPr algn="l" rtl="0"/>
            <a:r>
              <a:rPr lang="es-us" sz="1100" b="0" i="0" u="none" baseline="0"/>
              <a:t> </a:t>
            </a:r>
            <a:endParaRPr lang="es-us" sz="1100" dirty="0"/>
          </a:p>
          <a:p>
            <a:pPr algn="l" rtl="0"/>
            <a:r>
              <a:rPr lang="es-us" sz="1100" b="1" i="0" u="none" baseline="0"/>
              <a:t>Si los estudiantes hablan sobre solo algunas (o ninguna) ideas, puede hacer algunas de estas preguntas.</a:t>
            </a:r>
            <a:endParaRPr lang="es-us" sz="1100" dirty="0"/>
          </a:p>
          <a:p>
            <a:pPr algn="l" rtl="0"/>
            <a:r>
              <a:rPr lang="es-us" sz="1100" b="0" i="0" u="none" baseline="0"/>
              <a:t>   </a:t>
            </a:r>
          </a:p>
          <a:p>
            <a:pPr lvl="0" algn="l" rtl="0"/>
            <a:r>
              <a:rPr lang="es-us" sz="1100" b="1" i="0" u="none" baseline="0"/>
              <a:t>¿Cuáles son algunos de los comportamientos que demuestran los líderes eficaces?</a:t>
            </a:r>
            <a:r>
              <a:rPr lang="es-us" sz="1100" b="0" i="0" u="none" baseline="0"/>
              <a:t> (p. ej., nunca incumplen su palabra, dicen la verdad o trabajan arduamente).</a:t>
            </a:r>
          </a:p>
          <a:p>
            <a:pPr lvl="0" algn="l" rtl="0"/>
            <a:endParaRPr lang="es-us" sz="1100" dirty="0"/>
          </a:p>
          <a:p>
            <a:pPr lvl="0" algn="l" rtl="0"/>
            <a:r>
              <a:rPr lang="es-us" sz="1100" b="1" i="0" u="none" baseline="0"/>
              <a:t>¿Cómo se comunica el líder eficaz con otras personas? </a:t>
            </a:r>
            <a:r>
              <a:rPr lang="es-us" sz="1100" b="0" i="0" u="none" baseline="0"/>
              <a:t>(p. ej., oye para escuchar versus oye para hablar).</a:t>
            </a:r>
          </a:p>
          <a:p>
            <a:pPr lvl="0" algn="l" rtl="0"/>
            <a:endParaRPr lang="es-us" sz="1100" dirty="0"/>
          </a:p>
          <a:p>
            <a:pPr lvl="0" algn="l" rtl="0"/>
            <a:r>
              <a:rPr lang="es-us" sz="1100" b="1" i="0" u="none" baseline="0"/>
              <a:t>¿Cómo un líder eficaz podría crear un sentido de trabajo en equipo?</a:t>
            </a:r>
            <a:r>
              <a:rPr lang="es-us" sz="1100" b="0" i="0" u="none" baseline="0"/>
              <a:t> (p. ej., puede preguntar sobre la familia de un miembro del equipo o el fin de semana, se asegura de que los miembros del equipo se conozcan, resalta la importancia de trabajar juntos como equipo para mejorar la seguridad y garantizar que nadie trabaje solo, etc.).</a:t>
            </a:r>
          </a:p>
          <a:p>
            <a:pPr lvl="0" algn="l" rtl="0"/>
            <a:endParaRPr lang="es-us" sz="1100" dirty="0"/>
          </a:p>
          <a:p>
            <a:pPr lvl="0" algn="l" rtl="0"/>
            <a:r>
              <a:rPr lang="es-us" sz="1100" b="1" i="0" u="none" baseline="0"/>
              <a:t>¿Cómo un líder eficaz podría liderar con el ejemplo?</a:t>
            </a:r>
            <a:r>
              <a:rPr lang="es-us" sz="1100" b="0" i="0" u="none" baseline="0"/>
              <a:t> (p. ej., siempre usa EPP, nunca toma atajos ni anima a los trabajadores a hacerlo, obtiene los recursos necesarios para trabajar de manera segura, lleva a cabo reuniones diarias productivas de seguridad y de planificación antes de las tareas durante las cuales les pide a los trabajadores su opinión sobre la mejor manera de llevar a cabo sus tareas de manera prudente, garantiza que los miembros del equipo trabajen de manera prudente, es justo, responsabiliza a todos por estar seguros y por informar de riesgos, etc.).</a:t>
            </a:r>
          </a:p>
        </p:txBody>
      </p:sp>
      <p:sp>
        <p:nvSpPr>
          <p:cNvPr id="4" name="Slide Number Placeholder 3"/>
          <p:cNvSpPr>
            <a:spLocks noGrp="1"/>
          </p:cNvSpPr>
          <p:nvPr>
            <p:ph type="sldNum" sz="quarter" idx="10"/>
          </p:nvPr>
        </p:nvSpPr>
        <p:spPr/>
        <p:txBody>
          <a:bodyPr/>
          <a:lstStyle/>
          <a:p>
            <a:pPr algn="l" rtl="0"/>
            <a:fld id="{0513728D-F3BB-2641-8A0E-19AC18A3052C}" type="slidenum">
              <a:rPr/>
              <a:pPr/>
              <a:t>5</a:t>
            </a:fld>
            <a:endParaRPr lang="es-us" dirty="0"/>
          </a:p>
        </p:txBody>
      </p:sp>
    </p:spTree>
    <p:extLst>
      <p:ext uri="{BB962C8B-B14F-4D97-AF65-F5344CB8AC3E}">
        <p14:creationId xmlns:p14="http://schemas.microsoft.com/office/powerpoint/2010/main" val="33224214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Eduardo mostró un nivel mínimo de liderazgo al preguntarle a Troy sobre el equipo de protección contra caídas. Sin embargo, en vez de </a:t>
            </a:r>
            <a:r>
              <a:rPr lang="es-us" sz="1200" b="0" i="0" u="sng" kern="1200" baseline="0">
                <a:solidFill>
                  <a:schemeClr val="tx1"/>
                </a:solidFill>
                <a:effectLst/>
                <a:latin typeface="+mn-lt"/>
                <a:ea typeface="+mn-ea"/>
                <a:cs typeface="+mn-cs"/>
              </a:rPr>
              <a:t>escuchar activamente</a:t>
            </a:r>
            <a:r>
              <a:rPr lang="es-us" sz="1200" b="0" i="0" u="none" kern="1200" baseline="0">
                <a:solidFill>
                  <a:schemeClr val="tx1"/>
                </a:solidFill>
                <a:effectLst/>
                <a:latin typeface="+mn-lt"/>
                <a:ea typeface="+mn-ea"/>
                <a:cs typeface="+mn-cs"/>
              </a:rPr>
              <a:t> lo que dijeron Troy y Tara sobre la revisión del equipo de protección contra caídas, y cómo lo dijeron, simplemente aceptó su petición de no tener que subir al techo y revisarlo. </a:t>
            </a:r>
          </a:p>
          <a:p>
            <a:pPr algn="l" rtl="0"/>
            <a:r>
              <a:rPr lang="es-us" sz="1200" b="0" i="0" u="none" kern="1200" baseline="0">
                <a:solidFill>
                  <a:schemeClr val="tx1"/>
                </a:solidFill>
                <a:effectLst/>
                <a:latin typeface="+mn-lt"/>
                <a:ea typeface="+mn-ea"/>
                <a:cs typeface="+mn-cs"/>
              </a:rPr>
              <a:t> </a:t>
            </a: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50</a:t>
            </a:fld>
            <a:endParaRPr lang="es-us" dirty="0"/>
          </a:p>
        </p:txBody>
      </p:sp>
    </p:spTree>
    <p:extLst>
      <p:ext uri="{BB962C8B-B14F-4D97-AF65-F5344CB8AC3E}">
        <p14:creationId xmlns:p14="http://schemas.microsoft.com/office/powerpoint/2010/main" val="1684397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Pida a los estudiantes que lean el resultado B del guion </a:t>
            </a:r>
            <a:r>
              <a:rPr lang="es-us" sz="1200" b="1" i="0" u="none" kern="1200" baseline="0">
                <a:solidFill>
                  <a:schemeClr val="tx1"/>
                </a:solidFill>
                <a:effectLst/>
                <a:latin typeface="+mn-lt"/>
                <a:ea typeface="+mn-ea"/>
                <a:cs typeface="+mn-cs"/>
              </a:rPr>
              <a:t>“Choque con la realidad”</a:t>
            </a:r>
            <a:r>
              <a:rPr lang="es-us" sz="1200" b="0" i="0" u="none" kern="1200" baseline="0">
                <a:solidFill>
                  <a:schemeClr val="tx1"/>
                </a:solidFill>
                <a:effectLst/>
                <a:latin typeface="+mn-lt"/>
                <a:ea typeface="+mn-ea"/>
                <a:cs typeface="+mn-cs"/>
              </a:rPr>
              <a:t> (o el instructor lo lee en voz alta).</a:t>
            </a:r>
          </a:p>
          <a:p>
            <a:endParaRPr lang="es-us" dirty="0"/>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51</a:t>
            </a:fld>
            <a:endParaRPr lang="es-us" dirty="0"/>
          </a:p>
        </p:txBody>
      </p:sp>
    </p:spTree>
    <p:extLst>
      <p:ext uri="{BB962C8B-B14F-4D97-AF65-F5344CB8AC3E}">
        <p14:creationId xmlns:p14="http://schemas.microsoft.com/office/powerpoint/2010/main" val="39932631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Revele las preguntas para propiciar el debate o use la tabla de facilitación para repasar las habilidades. </a:t>
            </a:r>
          </a:p>
          <a:p>
            <a:pPr algn="l" rtl="0"/>
            <a:r>
              <a:rPr lang="es-us" b="0" i="0" u="none" baseline="0"/>
              <a:t> </a:t>
            </a:r>
          </a:p>
          <a:p>
            <a:pPr algn="l" rtl="0"/>
            <a:r>
              <a:rPr lang="es-us" sz="1200" b="0" i="0" u="none" kern="1200" baseline="0">
                <a:solidFill>
                  <a:schemeClr val="tx1"/>
                </a:solidFill>
                <a:effectLst/>
                <a:latin typeface="+mn-lt"/>
                <a:ea typeface="+mn-ea"/>
                <a:cs typeface="+mn-cs"/>
              </a:rPr>
              <a:t>La primera habilidad de liderazgo que demostró Eduardo fue que </a:t>
            </a:r>
            <a:r>
              <a:rPr lang="es-us" sz="1200" b="0" i="0" u="sng" kern="1200" baseline="0">
                <a:solidFill>
                  <a:schemeClr val="tx1"/>
                </a:solidFill>
                <a:effectLst/>
                <a:latin typeface="+mn-lt"/>
                <a:ea typeface="+mn-ea"/>
                <a:cs typeface="+mn-cs"/>
              </a:rPr>
              <a:t>escuchó activamente</a:t>
            </a:r>
            <a:r>
              <a:rPr lang="es-us" sz="1200" b="0" i="0" u="none" kern="1200" baseline="0">
                <a:solidFill>
                  <a:schemeClr val="tx1"/>
                </a:solidFill>
                <a:effectLst/>
                <a:latin typeface="+mn-lt"/>
                <a:ea typeface="+mn-ea"/>
                <a:cs typeface="+mn-cs"/>
              </a:rPr>
              <a:t> cómo respondían Troy y Tara y sintió que en realidad tal vez no supieran cómo revisar el aparejo. Luego, en vez de exigir que lo revisen ellos mismos,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al hablar con el capataz Foster y se ofreció a ir a revisarlo con ellos.  Foster pudo </a:t>
            </a:r>
            <a:r>
              <a:rPr lang="es-us" sz="1200" b="0" i="0" u="sng" kern="1200" baseline="0">
                <a:solidFill>
                  <a:schemeClr val="tx1"/>
                </a:solidFill>
                <a:effectLst/>
                <a:latin typeface="+mn-lt"/>
                <a:ea typeface="+mn-ea"/>
                <a:cs typeface="+mn-cs"/>
              </a:rPr>
              <a:t>desarrollar a los tres trabajadores</a:t>
            </a:r>
            <a:r>
              <a:rPr lang="es-us" sz="1200" b="0" i="0" u="none" kern="1200" baseline="0">
                <a:solidFill>
                  <a:schemeClr val="tx1"/>
                </a:solidFill>
                <a:effectLst/>
                <a:latin typeface="+mn-lt"/>
                <a:ea typeface="+mn-ea"/>
                <a:cs typeface="+mn-cs"/>
              </a:rPr>
              <a:t> y usó sus habilidades de </a:t>
            </a:r>
            <a:r>
              <a:rPr lang="es-us" sz="1200" b="0" i="0" u="sng" kern="1200" baseline="0">
                <a:solidFill>
                  <a:schemeClr val="tx1"/>
                </a:solidFill>
                <a:effectLst/>
                <a:latin typeface="+mn-lt"/>
                <a:ea typeface="+mn-ea"/>
                <a:cs typeface="+mn-cs"/>
              </a:rPr>
              <a:t>enseñanza y asesoría</a:t>
            </a:r>
            <a:r>
              <a:rPr lang="es-us" sz="1200" b="0" i="0" u="none" kern="1200" baseline="0">
                <a:solidFill>
                  <a:schemeClr val="tx1"/>
                </a:solidFill>
                <a:effectLst/>
                <a:latin typeface="+mn-lt"/>
                <a:ea typeface="+mn-ea"/>
                <a:cs typeface="+mn-cs"/>
              </a:rPr>
              <a:t>.  Usó sus </a:t>
            </a:r>
            <a:r>
              <a:rPr lang="es-us" sz="1200" b="0" i="0" u="sng" kern="1200" baseline="0">
                <a:solidFill>
                  <a:schemeClr val="tx1"/>
                </a:solidFill>
                <a:effectLst/>
                <a:latin typeface="+mn-lt"/>
                <a:ea typeface="+mn-ea"/>
                <a:cs typeface="+mn-cs"/>
              </a:rPr>
              <a:t>habilidades de comunicación de 3 vías</a:t>
            </a:r>
            <a:r>
              <a:rPr lang="es-us" sz="1200" b="0" i="0" u="none" kern="1200" baseline="0">
                <a:solidFill>
                  <a:schemeClr val="tx1"/>
                </a:solidFill>
                <a:effectLst/>
                <a:latin typeface="+mn-lt"/>
                <a:ea typeface="+mn-ea"/>
                <a:cs typeface="+mn-cs"/>
              </a:rPr>
              <a:t> y les pidió que reiteraran lo que les había dicho. Por último, demostró su capacidad para hacer comentarios positivos al decirles lo contento que estaba de que admitieran no saber sobre el aparejo y les </a:t>
            </a:r>
            <a:r>
              <a:rPr lang="es-us" sz="1200" b="0" i="0" u="sng" kern="1200" baseline="0">
                <a:solidFill>
                  <a:schemeClr val="tx1"/>
                </a:solidFill>
                <a:effectLst/>
                <a:latin typeface="+mn-lt"/>
                <a:ea typeface="+mn-ea"/>
                <a:cs typeface="+mn-cs"/>
              </a:rPr>
              <a:t>dio reconocimiento</a:t>
            </a:r>
            <a:r>
              <a:rPr lang="es-us" sz="1200" b="0" i="0" u="none" kern="1200" baseline="0">
                <a:solidFill>
                  <a:schemeClr val="tx1"/>
                </a:solidFill>
                <a:effectLst/>
                <a:latin typeface="+mn-lt"/>
                <a:ea typeface="+mn-ea"/>
                <a:cs typeface="+mn-cs"/>
              </a:rPr>
              <a:t> por ser buenos miembros del equipo y trabajadores valiosos.</a:t>
            </a:r>
          </a:p>
          <a:p>
            <a:endParaRPr lang="es-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PREGUNTE A LA CLASE: PIENSEN ACERCA DE LA DEFINICIÓN DE LÍDER EN SEGURIDAD QUE APRENDIMOS, ¿QUÉ ESTÁ MOSTRANDO EDUARDO AQUÍ? (Coraje)</a:t>
            </a:r>
          </a:p>
          <a:p>
            <a:endParaRPr lang="es-us" sz="1200"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algn="l" rtl="0"/>
            <a:r>
              <a:rPr lang="es-us" b="1" i="0" u="none" baseline="0"/>
              <a:t>HAGA CLIC EN EL ÍCONO DEL MENÚ DE ESCENARIOS PARA VOLVER AL MENÚ PRINCIPAL</a:t>
            </a:r>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t>52</a:t>
            </a:fld>
            <a:endParaRPr lang="es-us" dirty="0"/>
          </a:p>
        </p:txBody>
      </p:sp>
    </p:spTree>
    <p:extLst>
      <p:ext uri="{BB962C8B-B14F-4D97-AF65-F5344CB8AC3E}">
        <p14:creationId xmlns:p14="http://schemas.microsoft.com/office/powerpoint/2010/main" val="41545071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El</a:t>
            </a:r>
            <a:r>
              <a:rPr lang="es-us" b="1" i="0" u="none" baseline="0"/>
              <a:t> </a:t>
            </a:r>
            <a:r>
              <a:rPr lang="es-us" b="0" i="0" u="none" baseline="0"/>
              <a:t>momento clave de liderazgo en seguridad que se ilustra en </a:t>
            </a:r>
            <a:r>
              <a:rPr lang="es-us" b="1" i="0" u="none" baseline="0"/>
              <a:t>"Tápelo"</a:t>
            </a:r>
            <a:r>
              <a:rPr lang="es-us" b="0" i="0" u="none" baseline="0"/>
              <a:t> es cómo un líder en seguridad puede comunicarse de manera eficaz con un miembro del equipo sobre cómo y por qué llevar a cabo una tarea relacionada con la seguridad.</a:t>
            </a:r>
          </a:p>
          <a:p>
            <a:endParaRPr lang="es-us" dirty="0"/>
          </a:p>
          <a:p>
            <a:pPr algn="l" rtl="0"/>
            <a:r>
              <a:rPr lang="es-us" b="0" i="0" u="none" baseline="0"/>
              <a:t>Este escenario muestra la construcción de un edificio comercial/residencial de uso mixto. El escenario también es relevante para la construcción residencial de viviendas unifamiliares, ya que un agujero descubierto es un grave riesgo de caída y puede ocurrir en muchos tipos diferentes de obras de construcción. Verán un edificio independiente de seis pisos con oficinas comerciales en el primer piso y viviendas residenciales en los pisos superiores. La cuadrilla está trabajando en un nivel del edificio con un gran agujero en el piso donde se debe reemplazar parte de la madera contrachapada dañada. Mientras observan este escenario, imaginen que los trabajadores están renovando una casa antigua y hay un agujero descubierto en el piso donde se retiró el contrapiso dañado. </a:t>
            </a:r>
          </a:p>
          <a:p>
            <a:pPr algn="l" rtl="0"/>
            <a:r>
              <a:rPr lang="es-us" b="0" i="0" u="none" baseline="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Recuerden que estos escenarios están concebidos para ilustrar las habilidades clave de liderazgo en seguridad. Concéntrense en cómo un líder de seguridad comunicaría las necesidades de la tarea mientras prioriza la seguridad</a:t>
            </a:r>
            <a:endParaRPr lang="es-us" dirty="0"/>
          </a:p>
          <a:p>
            <a:endParaRPr lang="es-us" dirty="0"/>
          </a:p>
          <a:p>
            <a:pPr algn="l" rtl="0"/>
            <a:r>
              <a:rPr lang="es-us" b="0" i="1" u="none" baseline="0"/>
              <a:t>El riesgo para la seguridad en este escenario es </a:t>
            </a:r>
            <a:r>
              <a:rPr lang="es-us" b="1" i="1" u="none" baseline="0"/>
              <a:t>caer por un agujero descubierto.</a:t>
            </a:r>
            <a:endParaRPr lang="es-us" dirty="0"/>
          </a:p>
          <a:p>
            <a:pPr algn="l" rtl="0"/>
            <a:r>
              <a:rPr lang="es-us" b="0" i="0" u="none" baseline="0"/>
              <a:t> </a:t>
            </a:r>
            <a:endParaRPr lang="es-us" dirty="0"/>
          </a:p>
          <a:p>
            <a:pPr algn="l" rtl="0"/>
            <a:r>
              <a:rPr lang="es-us" b="1" i="0" u="none" baseline="0"/>
              <a:t>INFORMACIÓN PARA EL INSTRUCTOR</a:t>
            </a:r>
            <a:r>
              <a:rPr lang="es-us" b="0" i="0" u="none" baseline="0"/>
              <a:t>: esto está diseñado para ilustrar las siguientes habilidades de liderazgo en seguridad:  </a:t>
            </a:r>
          </a:p>
          <a:p>
            <a:pPr marL="228600" lvl="0" indent="-228600" algn="l" rtl="0">
              <a:buFont typeface="+mj-lt"/>
              <a:buAutoNum type="arabicPeriod"/>
            </a:pPr>
            <a:r>
              <a:rPr lang="es-us" b="0" i="0" u="none" baseline="0"/>
              <a:t>Practicar la comunicación de 3 vías.</a:t>
            </a:r>
          </a:p>
          <a:p>
            <a:pPr marL="228600" lvl="0" indent="-228600" algn="l" rtl="0">
              <a:buFont typeface="+mj-lt"/>
              <a:buAutoNum type="arabicPeriod"/>
            </a:pPr>
            <a:r>
              <a:rPr lang="es-us" b="0" i="0" u="none" baseline="0"/>
              <a:t>Dar reconocimiento a los miembros del equipo por un trabajo bien hecho.</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HAGA CLIC EN EL MODO DE ENSEÑANZA DESEADO</a:t>
            </a:r>
            <a:endParaRPr lang="es-us" sz="1200" kern="1200" dirty="0">
              <a:solidFill>
                <a:schemeClr val="tx1"/>
              </a:solidFill>
              <a:effectLst/>
              <a:latin typeface="+mn-lt"/>
              <a:ea typeface="+mn-ea"/>
              <a:cs typeface="+mn-cs"/>
            </a:endParaRPr>
          </a:p>
          <a:p>
            <a:endParaRPr lang="es-us" dirty="0"/>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53</a:t>
            </a:fld>
            <a:endParaRPr lang="es-us" dirty="0"/>
          </a:p>
        </p:txBody>
      </p:sp>
    </p:spTree>
    <p:extLst>
      <p:ext uri="{BB962C8B-B14F-4D97-AF65-F5344CB8AC3E}">
        <p14:creationId xmlns:p14="http://schemas.microsoft.com/office/powerpoint/2010/main" val="4631422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EL VIDEO COMENZARÁ AUTOMÁTICAMENTE</a:t>
            </a:r>
            <a:endParaRPr lang="es-us" dirty="0"/>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54</a:t>
            </a:fld>
            <a:endParaRPr lang="es-us" dirty="0"/>
          </a:p>
        </p:txBody>
      </p:sp>
    </p:spTree>
    <p:extLst>
      <p:ext uri="{BB962C8B-B14F-4D97-AF65-F5344CB8AC3E}">
        <p14:creationId xmlns:p14="http://schemas.microsoft.com/office/powerpoint/2010/main" val="3279493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endParaRPr lang="es-us" baseline="0" dirty="0"/>
          </a:p>
          <a:p>
            <a:pPr algn="l" rtl="0"/>
            <a:r>
              <a:rPr lang="es-us" b="1" i="0" u="none" baseline="0"/>
              <a:t>AVANCE DE DIAPOSITIVAS</a:t>
            </a:r>
            <a:endParaRPr lang="es-us" b="1"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55</a:t>
            </a:fld>
            <a:endParaRPr lang="es-us" dirty="0"/>
          </a:p>
        </p:txBody>
      </p:sp>
    </p:spTree>
    <p:extLst>
      <p:ext uri="{BB962C8B-B14F-4D97-AF65-F5344CB8AC3E}">
        <p14:creationId xmlns:p14="http://schemas.microsoft.com/office/powerpoint/2010/main" val="3826594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EL VIDEO COMENZARÁ AUTOMÁTICAMENTE</a:t>
            </a:r>
            <a:endParaRPr lang="es-us" dirty="0"/>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56</a:t>
            </a:fld>
            <a:endParaRPr lang="es-us" dirty="0"/>
          </a:p>
        </p:txBody>
      </p:sp>
    </p:spTree>
    <p:extLst>
      <p:ext uri="{BB962C8B-B14F-4D97-AF65-F5344CB8AC3E}">
        <p14:creationId xmlns:p14="http://schemas.microsoft.com/office/powerpoint/2010/main" val="3279493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Revele las preguntas para propiciar el debate </a:t>
            </a:r>
            <a:r>
              <a:rPr lang="es-us" b="0" i="0" u="none" baseline="0"/>
              <a:t>o use la tabla de facilitación para repasar las habilidades.</a:t>
            </a:r>
            <a:r>
              <a:rPr lang="es-us" b="0" i="0" u="none" baseline="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s-us" dirty="0"/>
          </a:p>
          <a:p>
            <a:pPr algn="l" rtl="0"/>
            <a:r>
              <a:rPr lang="es-us" sz="1200" b="0" i="0" u="none" kern="1200" baseline="0">
                <a:solidFill>
                  <a:schemeClr val="tx1"/>
                </a:solidFill>
                <a:effectLst/>
                <a:latin typeface="+mn-lt"/>
                <a:ea typeface="+mn-ea"/>
                <a:cs typeface="+mn-cs"/>
              </a:rPr>
              <a:t>En el resultado A, Frank no </a:t>
            </a:r>
            <a:r>
              <a:rPr lang="es-us" sz="1200" b="0" i="0" u="sng" kern="1200" baseline="0">
                <a:solidFill>
                  <a:schemeClr val="tx1"/>
                </a:solidFill>
                <a:effectLst/>
                <a:latin typeface="+mn-lt"/>
                <a:ea typeface="+mn-ea"/>
                <a:cs typeface="+mn-cs"/>
              </a:rPr>
              <a:t>practicó la comunicación de 3 vías</a:t>
            </a:r>
            <a:r>
              <a:rPr lang="es-us" sz="1200" b="0" i="0" u="none" kern="1200" baseline="0">
                <a:solidFill>
                  <a:schemeClr val="tx1"/>
                </a:solidFill>
                <a:effectLst/>
                <a:latin typeface="+mn-lt"/>
                <a:ea typeface="+mn-ea"/>
                <a:cs typeface="+mn-cs"/>
              </a:rPr>
              <a:t> cuando le pidió a Tia que tapara el agujero en el piso de madera contrachapada y, por lo tanto, ella no entendió exactamente lo que él quería. Se sintió humillada cuando Frank le gritó, lo que probablemente tenga un efecto negativo en sus futuras comunicaciones. </a:t>
            </a:r>
          </a:p>
          <a:p>
            <a:endParaRPr lang="es-us" baseline="0" dirty="0"/>
          </a:p>
          <a:p>
            <a:pPr algn="l" rtl="0"/>
            <a:r>
              <a:rPr lang="es-us" b="1" i="0" u="none" baseline="0"/>
              <a:t>AVANCE DE DIAPOSITIVAS</a:t>
            </a:r>
            <a:endParaRPr lang="es-us" b="1"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57</a:t>
            </a:fld>
            <a:endParaRPr lang="es-us" dirty="0"/>
          </a:p>
        </p:txBody>
      </p:sp>
    </p:spTree>
    <p:extLst>
      <p:ext uri="{BB962C8B-B14F-4D97-AF65-F5344CB8AC3E}">
        <p14:creationId xmlns:p14="http://schemas.microsoft.com/office/powerpoint/2010/main" val="327949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EL VIDEO COMENZARÁ AUTOMÁTICAMENTE</a:t>
            </a:r>
            <a:endParaRPr lang="es-us" dirty="0"/>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58</a:t>
            </a:fld>
            <a:endParaRPr lang="es-us" dirty="0"/>
          </a:p>
        </p:txBody>
      </p:sp>
    </p:spTree>
    <p:extLst>
      <p:ext uri="{BB962C8B-B14F-4D97-AF65-F5344CB8AC3E}">
        <p14:creationId xmlns:p14="http://schemas.microsoft.com/office/powerpoint/2010/main" val="319808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s-us" dirty="0"/>
          </a:p>
          <a:p>
            <a:pPr marL="0" marR="0" indent="0" algn="l" defTabSz="457200" rtl="0" eaLnBrk="1" fontAlgn="auto" latinLnBrk="0" hangingPunct="1">
              <a:lnSpc>
                <a:spcPct val="100000"/>
              </a:lnSpc>
              <a:spcBef>
                <a:spcPts val="0"/>
              </a:spcBef>
              <a:spcAft>
                <a:spcPts val="0"/>
              </a:spcAft>
              <a:buClrTx/>
              <a:buSzTx/>
              <a:buFontTx/>
              <a:buNone/>
              <a:tabLst/>
              <a:defRPr/>
            </a:pPr>
            <a:r>
              <a:rPr lang="es-us" b="0" i="0" u="none" baseline="0"/>
              <a:t>En el resultado B, Frank </a:t>
            </a:r>
            <a:r>
              <a:rPr lang="es-us" b="0" i="0" u="sng" baseline="0"/>
              <a:t>practicó la comunicación de 3 vías</a:t>
            </a:r>
            <a:r>
              <a:rPr lang="es-us" b="0" i="0" u="none" baseline="0"/>
              <a:t>. Esto aseguró que Tia entendiera exactamente lo que Frank quería y cuándo quería que se hiciera.  Los 2 minutos que Frank tardó en hacer esto ayudaron a evitar que Tia fuera humillada y también evitaron que los instaladores de paneles de yeso resultaran heridos.  El </a:t>
            </a:r>
            <a:r>
              <a:rPr lang="es-us" b="0" i="0" u="sng" baseline="0"/>
              <a:t>reconocimiento a Tia de parte de Frank por hacer un buen trabajo</a:t>
            </a:r>
            <a:r>
              <a:rPr lang="es-us" b="0" i="0" u="none" baseline="0"/>
              <a:t> al cumplir sus instrucciones, hizo que se sintiera valorada y es probable que sea aún más consciente de la seguridad en el futuro.</a:t>
            </a:r>
          </a:p>
          <a:p>
            <a:endParaRPr lang="es-us" dirty="0"/>
          </a:p>
          <a:p>
            <a:pPr algn="l" rtl="0">
              <a:defRPr/>
            </a:pPr>
            <a:r>
              <a:rPr lang="es-us" b="1" i="0" u="none" baseline="0"/>
              <a:t>HAGA CLIC EN EL ÍCONO DEL MENÚ DE ESCENARIOS PARA VOLVER AL MENÚ PRINCIPAL</a:t>
            </a:r>
            <a:r>
              <a:rPr lang="es-us" b="0" i="0" u="none" baseline="0"/>
              <a:t> </a:t>
            </a:r>
            <a:endParaRPr lang="es-us" b="1" dirty="0"/>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59</a:t>
            </a:fld>
            <a:endParaRPr lang="es-us" dirty="0"/>
          </a:p>
        </p:txBody>
      </p:sp>
    </p:spTree>
    <p:extLst>
      <p:ext uri="{BB962C8B-B14F-4D97-AF65-F5344CB8AC3E}">
        <p14:creationId xmlns:p14="http://schemas.microsoft.com/office/powerpoint/2010/main" val="32794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¿QUIÉNES SON LOS LÍDERES EN SEGURIDAD EN UN LUGAR DE TRABAJO?</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Cualquiera, independientemente de su cargo o función, que valore su seguridad y bienestar y los de sus compañeros de trabajo es responsable de ser un líder eficaz en seguridad. Esto significa que todos deben desarrollar y utilizar habilidades de liderazgo en seguridad.  </a:t>
            </a:r>
            <a:endParaRPr lang="es-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6</a:t>
            </a:fld>
            <a:endParaRPr lang="es-us" dirty="0"/>
          </a:p>
        </p:txBody>
      </p:sp>
    </p:spTree>
    <p:extLst>
      <p:ext uri="{BB962C8B-B14F-4D97-AF65-F5344CB8AC3E}">
        <p14:creationId xmlns:p14="http://schemas.microsoft.com/office/powerpoint/2010/main" val="4617077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Remita a los estudiantes a la página 21 de su folleto del estudiante. </a:t>
            </a:r>
            <a:endParaRPr lang="es-us" dirty="0"/>
          </a:p>
          <a:p>
            <a:endParaRPr lang="es-us" dirty="0"/>
          </a:p>
          <a:p>
            <a:pPr algn="l" rtl="0"/>
            <a:r>
              <a:rPr lang="es-us" sz="1200" b="0" i="0" u="none" kern="1200" baseline="0">
                <a:solidFill>
                  <a:schemeClr val="tx1"/>
                </a:solidFill>
                <a:effectLst/>
                <a:latin typeface="+mn-lt"/>
                <a:ea typeface="+mn-ea"/>
                <a:cs typeface="+mn-cs"/>
              </a:rPr>
              <a:t>Lea o pida a los estudiantes que lean la situación en el guion </a:t>
            </a:r>
            <a:r>
              <a:rPr lang="es-us" sz="1200" b="1" i="0" u="none" kern="1200" baseline="0">
                <a:solidFill>
                  <a:schemeClr val="tx1"/>
                </a:solidFill>
                <a:effectLst/>
                <a:latin typeface="+mn-lt"/>
                <a:ea typeface="+mn-ea"/>
                <a:cs typeface="+mn-cs"/>
              </a:rPr>
              <a:t>"¡Tápelo!"</a:t>
            </a:r>
            <a:r>
              <a:rPr lang="es-us" sz="1200" b="0" i="0" u="none" kern="1200" baseline="0">
                <a:solidFill>
                  <a:schemeClr val="tx1"/>
                </a:solidFill>
                <a:effectLst/>
                <a:latin typeface="+mn-lt"/>
                <a:ea typeface="+mn-ea"/>
                <a:cs typeface="+mn-cs"/>
              </a:rPr>
              <a:t> (o el instructor la lee en voz alta).</a:t>
            </a:r>
            <a:r>
              <a:rPr lang="es-us" b="0" i="0" u="none" baseline="0">
                <a:effectLst/>
              </a:rPr>
              <a:t> </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60</a:t>
            </a:fld>
            <a:endParaRPr lang="es-us" dirty="0"/>
          </a:p>
        </p:txBody>
      </p:sp>
    </p:spTree>
    <p:extLst>
      <p:ext uri="{BB962C8B-B14F-4D97-AF65-F5344CB8AC3E}">
        <p14:creationId xmlns:p14="http://schemas.microsoft.com/office/powerpoint/2010/main" val="12653570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pPr marL="0" indent="0" algn="l" rtl="0">
              <a:buFont typeface="+mj-lt"/>
              <a:buNone/>
            </a:pPr>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61</a:t>
            </a:fld>
            <a:endParaRPr lang="es-us" dirty="0"/>
          </a:p>
        </p:txBody>
      </p:sp>
    </p:spTree>
    <p:extLst>
      <p:ext uri="{BB962C8B-B14F-4D97-AF65-F5344CB8AC3E}">
        <p14:creationId xmlns:p14="http://schemas.microsoft.com/office/powerpoint/2010/main" val="17493104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Lea o pida a los estudiantes que lean el resultado A en el guion </a:t>
            </a:r>
            <a:r>
              <a:rPr lang="es-us" sz="1200" b="1" i="0" u="none" kern="1200" baseline="0">
                <a:solidFill>
                  <a:schemeClr val="tx1"/>
                </a:solidFill>
                <a:effectLst/>
                <a:latin typeface="+mn-lt"/>
                <a:ea typeface="+mn-ea"/>
                <a:cs typeface="+mn-cs"/>
              </a:rPr>
              <a:t>"¡Tápelo!"</a:t>
            </a:r>
            <a:r>
              <a:rPr lang="es-us" sz="1200" b="0" i="0" u="none" kern="1200" baseline="0">
                <a:solidFill>
                  <a:schemeClr val="tx1"/>
                </a:solidFill>
                <a:effectLst/>
                <a:latin typeface="+mn-lt"/>
                <a:ea typeface="+mn-ea"/>
                <a:cs typeface="+mn-cs"/>
              </a:rPr>
              <a:t> (o el instructor lo lee en voz alta).</a:t>
            </a:r>
            <a:r>
              <a:rPr lang="es-us" b="0" i="0" u="none" baseline="0">
                <a:effectLst/>
              </a:rPr>
              <a:t> </a:t>
            </a:r>
            <a:endParaRPr lang="es-us" sz="1200" kern="1200" dirty="0">
              <a:solidFill>
                <a:schemeClr val="tx1"/>
              </a:solidFill>
              <a:effectLst/>
              <a:latin typeface="+mn-lt"/>
              <a:ea typeface="+mn-ea"/>
              <a:cs typeface="+mn-cs"/>
            </a:endParaRPr>
          </a:p>
          <a:p>
            <a:endParaRPr lang="es-us" dirty="0"/>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62</a:t>
            </a:fld>
            <a:endParaRPr lang="es-us" dirty="0"/>
          </a:p>
        </p:txBody>
      </p:sp>
    </p:spTree>
    <p:extLst>
      <p:ext uri="{BB962C8B-B14F-4D97-AF65-F5344CB8AC3E}">
        <p14:creationId xmlns:p14="http://schemas.microsoft.com/office/powerpoint/2010/main" val="30332484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s-us" dirty="0"/>
          </a:p>
          <a:p>
            <a:pPr marL="0" marR="0" indent="0" algn="l" defTabSz="457200" rtl="0" eaLnBrk="1" fontAlgn="auto" latinLnBrk="0" hangingPunct="1">
              <a:lnSpc>
                <a:spcPct val="100000"/>
              </a:lnSpc>
              <a:spcBef>
                <a:spcPts val="0"/>
              </a:spcBef>
              <a:spcAft>
                <a:spcPts val="0"/>
              </a:spcAft>
              <a:buClrTx/>
              <a:buSzTx/>
              <a:buFontTx/>
              <a:buNone/>
              <a:tabLst/>
              <a:defRPr/>
            </a:pPr>
            <a:r>
              <a:rPr lang="es-us" b="0" i="0" u="none" baseline="0"/>
              <a:t>En el resultado A Frank no </a:t>
            </a:r>
            <a:r>
              <a:rPr lang="es-us" b="0" i="0" u="sng" baseline="0"/>
              <a:t>practicó la comunicación de 3 vías</a:t>
            </a:r>
            <a:r>
              <a:rPr lang="es-us" b="0" i="0" u="none" baseline="0"/>
              <a:t> cuando le pidió a Tia que tapara el agujero en el piso de madera contrachapada y, por lo tanto, ella no entendió exactamente lo que él quería.  Se sintió humillada cuando Frank le gritó, lo que probablemente tenga un efecto negativo en sus futuras comunicaciones.</a:t>
            </a:r>
            <a:endParaRPr lang="es-us" dirty="0"/>
          </a:p>
          <a:p>
            <a:endParaRPr lang="es-us" dirty="0"/>
          </a:p>
          <a:p>
            <a:pPr algn="l" rtl="0"/>
            <a:r>
              <a:rPr lang="es-us" b="1" i="0" u="none" baseline="0"/>
              <a:t>AVANCE DE DIAPOSITIVAS</a:t>
            </a:r>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63</a:t>
            </a:fld>
            <a:endParaRPr lang="es-us" dirty="0"/>
          </a:p>
        </p:txBody>
      </p:sp>
    </p:spTree>
    <p:extLst>
      <p:ext uri="{BB962C8B-B14F-4D97-AF65-F5344CB8AC3E}">
        <p14:creationId xmlns:p14="http://schemas.microsoft.com/office/powerpoint/2010/main" val="3279493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Lea o pida a los estudiantes que lean el resultado B en el guion </a:t>
            </a:r>
            <a:r>
              <a:rPr lang="es-us" sz="1200" b="1" i="0" u="none" kern="1200" baseline="0">
                <a:solidFill>
                  <a:schemeClr val="tx1"/>
                </a:solidFill>
                <a:effectLst/>
                <a:latin typeface="+mn-lt"/>
                <a:ea typeface="+mn-ea"/>
                <a:cs typeface="+mn-cs"/>
              </a:rPr>
              <a:t>"¡Tápelo!"</a:t>
            </a:r>
            <a:r>
              <a:rPr lang="es-us" sz="1200" b="0" i="0" u="none" kern="1200" baseline="0">
                <a:solidFill>
                  <a:schemeClr val="tx1"/>
                </a:solidFill>
                <a:effectLst/>
                <a:latin typeface="+mn-lt"/>
                <a:ea typeface="+mn-ea"/>
                <a:cs typeface="+mn-cs"/>
              </a:rPr>
              <a:t> (o el instructor lo lee en voz alta).</a:t>
            </a:r>
            <a:r>
              <a:rPr lang="es-us" b="0" i="0" u="none" baseline="0">
                <a:effectLst/>
              </a:rPr>
              <a:t> </a:t>
            </a:r>
            <a:endParaRPr lang="es-us" sz="1200" kern="1200" dirty="0">
              <a:solidFill>
                <a:schemeClr val="tx1"/>
              </a:solidFill>
              <a:effectLst/>
              <a:latin typeface="+mn-lt"/>
              <a:ea typeface="+mn-ea"/>
              <a:cs typeface="+mn-cs"/>
            </a:endParaRPr>
          </a:p>
          <a:p>
            <a:endParaRPr lang="es-us" dirty="0"/>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64</a:t>
            </a:fld>
            <a:endParaRPr lang="es-us" dirty="0"/>
          </a:p>
        </p:txBody>
      </p:sp>
    </p:spTree>
    <p:extLst>
      <p:ext uri="{BB962C8B-B14F-4D97-AF65-F5344CB8AC3E}">
        <p14:creationId xmlns:p14="http://schemas.microsoft.com/office/powerpoint/2010/main" val="10292105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s-us" dirty="0"/>
          </a:p>
          <a:p>
            <a:pPr algn="l" rtl="0"/>
            <a:r>
              <a:rPr lang="es-us" sz="1200" b="0" i="0" u="none" kern="1200" baseline="0">
                <a:solidFill>
                  <a:schemeClr val="tx1"/>
                </a:solidFill>
                <a:effectLst/>
                <a:latin typeface="+mn-lt"/>
                <a:ea typeface="+mn-ea"/>
                <a:cs typeface="+mn-cs"/>
              </a:rPr>
              <a:t>En el resultado B, Frank </a:t>
            </a:r>
            <a:r>
              <a:rPr lang="es-us" sz="1200" b="0" i="0" u="sng" kern="1200" baseline="0">
                <a:solidFill>
                  <a:schemeClr val="tx1"/>
                </a:solidFill>
                <a:effectLst/>
                <a:latin typeface="+mn-lt"/>
                <a:ea typeface="+mn-ea"/>
                <a:cs typeface="+mn-cs"/>
              </a:rPr>
              <a:t>practicó la comunicación de 3 vías</a:t>
            </a:r>
            <a:r>
              <a:rPr lang="es-us" sz="1200" b="0" i="0" u="none" kern="1200" baseline="0">
                <a:solidFill>
                  <a:schemeClr val="tx1"/>
                </a:solidFill>
                <a:effectLst/>
                <a:latin typeface="+mn-lt"/>
                <a:ea typeface="+mn-ea"/>
                <a:cs typeface="+mn-cs"/>
              </a:rPr>
              <a:t>. Esto aseguró que Tia entendiera exactamente lo que Frank quería y cuándo quería que se hiciera. Los 2 minutos que Frank tardó en hacer esto ayudaron a evitar que Tia fuera humillada y también evitaron que los instaladores de paneles de yeso resultaran heridos. El </a:t>
            </a:r>
            <a:r>
              <a:rPr lang="es-us" sz="1200" b="0" i="0" u="sng" kern="1200" baseline="0">
                <a:solidFill>
                  <a:schemeClr val="tx1"/>
                </a:solidFill>
                <a:effectLst/>
                <a:latin typeface="+mn-lt"/>
                <a:ea typeface="+mn-ea"/>
                <a:cs typeface="+mn-cs"/>
              </a:rPr>
              <a:t>reconocimiento a Tia de parte de Frank por hacer un buen trabajo</a:t>
            </a:r>
            <a:r>
              <a:rPr lang="es-us" sz="1200" b="0" i="0" u="none" kern="1200" baseline="0">
                <a:solidFill>
                  <a:schemeClr val="tx1"/>
                </a:solidFill>
                <a:effectLst/>
                <a:latin typeface="+mn-lt"/>
                <a:ea typeface="+mn-ea"/>
                <a:cs typeface="+mn-cs"/>
              </a:rPr>
              <a:t> al cumplir sus instrucciones, hizo que se sintiera valorada y es probable que sea aún más consciente de la seguridad en el futuro.</a:t>
            </a:r>
          </a:p>
          <a:p>
            <a:pPr marL="0" marR="0" indent="0" algn="l" defTabSz="457200" rtl="0" eaLnBrk="1" fontAlgn="auto" latinLnBrk="0" hangingPunct="1">
              <a:lnSpc>
                <a:spcPct val="100000"/>
              </a:lnSpc>
              <a:spcBef>
                <a:spcPts val="0"/>
              </a:spcBef>
              <a:spcAft>
                <a:spcPts val="0"/>
              </a:spcAft>
              <a:buClrTx/>
              <a:buSzTx/>
              <a:buFontTx/>
              <a:buNone/>
              <a:tabLst/>
              <a:defRPr/>
            </a:pPr>
            <a:endParaRPr lang="es-us" u="none" baseline="0" dirty="0"/>
          </a:p>
          <a:p>
            <a:pPr algn="l" rtl="0">
              <a:defRPr/>
            </a:pPr>
            <a:r>
              <a:rPr lang="es-us" b="1" i="0" u="none" baseline="0"/>
              <a:t>HAGA CLIC EN EL ÍCONO DEL MENÚ DE ESCENARIOS PARA VOLVER AL MENÚ PRINCIPAL</a:t>
            </a:r>
            <a:r>
              <a:rPr lang="es-us" b="0" i="0" u="none" baseline="0"/>
              <a:t> </a:t>
            </a:r>
            <a:endParaRPr lang="es-us" b="1" dirty="0"/>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65</a:t>
            </a:fld>
            <a:endParaRPr lang="es-us" dirty="0"/>
          </a:p>
        </p:txBody>
      </p:sp>
    </p:spTree>
    <p:extLst>
      <p:ext uri="{BB962C8B-B14F-4D97-AF65-F5344CB8AC3E}">
        <p14:creationId xmlns:p14="http://schemas.microsoft.com/office/powerpoint/2010/main" val="3279493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us" b="0" i="0" u="none" baseline="0"/>
              <a:t>El principal momento de liderazgo en seguridad que se ilustra en </a:t>
            </a:r>
            <a:r>
              <a:rPr lang="es-us" b="1" i="0" u="none" baseline="0"/>
              <a:t>"No tome atajos en la seguridad"</a:t>
            </a:r>
            <a:r>
              <a:rPr lang="es-us" b="0" i="0" u="none" baseline="0"/>
              <a:t> es </a:t>
            </a:r>
            <a:r>
              <a:rPr lang="es-us" sz="1200" b="0" i="0" u="none" kern="1200" baseline="0">
                <a:solidFill>
                  <a:schemeClr val="tx1"/>
                </a:solidFill>
                <a:effectLst/>
                <a:latin typeface="+mn-lt"/>
                <a:ea typeface="+mn-ea"/>
                <a:cs typeface="+mn-cs"/>
              </a:rPr>
              <a:t>que puede suceder cuando la falta de comunicación puede terminar en lesiones.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Este escenario muestra un lugar de trabajo residencial. Verán una casa unifamiliar de dos pisos en un vecindario residencial. Es una de varias casas que se están desarrollando en un vecindario ubicado en los suburbios en las afueras de St. Louis. La casa está casi completa y solo se deben realizar algunas tareas de última hora antes del recorrido final. ACME Homes, una compañía constructora de viviendas de tamaño medio, está gestionando el proyecto.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Recuerden que estos escenarios están concebidos para ilustrar las habilidades clave de liderazgo en seguridad. Concéntrense en cómo un líder de seguridad comunicaría las necesidades de la tarea mientras prioriza la seguridad</a:t>
            </a:r>
            <a:endParaRPr lang="es-us" sz="120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b="0" i="0" u="none" baseline="0"/>
              <a:t> </a:t>
            </a:r>
          </a:p>
          <a:p>
            <a:pPr algn="l" rtl="0"/>
            <a:r>
              <a:rPr lang="es-us" b="0" i="1" u="none" baseline="0"/>
              <a:t>El riesgo para la seguridad en este escenario es el uso del </a:t>
            </a:r>
            <a:r>
              <a:rPr lang="es-us" b="1" i="1" u="none" baseline="0"/>
              <a:t>equipo apropiado de protección contra caídas</a:t>
            </a:r>
            <a:r>
              <a:rPr lang="es-us" b="0" i="1" u="none" baseline="0"/>
              <a:t>.</a:t>
            </a:r>
            <a:endParaRPr lang="es-us" dirty="0"/>
          </a:p>
          <a:p>
            <a:pPr algn="l" rtl="0"/>
            <a:r>
              <a:rPr lang="es-us" b="0" i="0" u="none" baseline="0"/>
              <a:t> </a:t>
            </a:r>
            <a:endParaRPr lang="es-us" dirty="0"/>
          </a:p>
          <a:p>
            <a:pPr algn="l" rtl="0"/>
            <a:r>
              <a:rPr lang="es-us" b="1" i="0" u="none" baseline="0"/>
              <a:t>INFORMACIÓN PARA EL INSTRUCTOR</a:t>
            </a:r>
            <a:r>
              <a:rPr lang="es-us" b="0" i="0" u="none" baseline="0"/>
              <a:t>: esto está diseñado para ilustrar las siguientes habilidades de liderazgo en seguridad: </a:t>
            </a:r>
          </a:p>
          <a:p>
            <a:pPr marL="228600" lvl="0" indent="-228600" algn="l" rtl="0">
              <a:buFont typeface="+mj-lt"/>
              <a:buAutoNum type="arabicPeriod"/>
            </a:pPr>
            <a:r>
              <a:rPr lang="es-us" b="0" i="0" u="none" baseline="0"/>
              <a:t>Liderar con el ejemplo.</a:t>
            </a:r>
          </a:p>
          <a:p>
            <a:pPr marL="228600" lvl="0" indent="-228600" algn="l" rtl="0">
              <a:buFont typeface="+mj-lt"/>
              <a:buAutoNum type="arabicPeriod"/>
            </a:pPr>
            <a:r>
              <a:rPr lang="es-us" b="0" i="0" u="none" baseline="0"/>
              <a:t>Desarrollar a los miembros del equipo.</a:t>
            </a:r>
            <a:endParaRPr lang="es-us"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s-us" b="0" i="0" u="none" baseline="0"/>
              <a:t>Dar reconocimiento a los miembros del equipo.</a:t>
            </a:r>
            <a:endParaRPr lang="es-us"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s-us" dirty="0"/>
          </a:p>
          <a:p>
            <a:pPr marL="0" lvl="0" indent="0" algn="l" rtl="0">
              <a:buFont typeface="+mj-lt"/>
              <a:buNone/>
            </a:pP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HAGA CLIC EN EL MODO DE ENSEÑANZA DESEADO</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66</a:t>
            </a:fld>
            <a:endParaRPr lang="es-us" dirty="0"/>
          </a:p>
        </p:txBody>
      </p:sp>
    </p:spTree>
    <p:extLst>
      <p:ext uri="{BB962C8B-B14F-4D97-AF65-F5344CB8AC3E}">
        <p14:creationId xmlns:p14="http://schemas.microsoft.com/office/powerpoint/2010/main" val="12390341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EL VIDEO COMENZARÁ AUTOMÁTICAMENTE</a:t>
            </a:r>
            <a:endParaRPr lang="es-us" dirty="0"/>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67</a:t>
            </a:fld>
            <a:endParaRPr lang="es-us" dirty="0"/>
          </a:p>
        </p:txBody>
      </p:sp>
    </p:spTree>
    <p:extLst>
      <p:ext uri="{BB962C8B-B14F-4D97-AF65-F5344CB8AC3E}">
        <p14:creationId xmlns:p14="http://schemas.microsoft.com/office/powerpoint/2010/main" val="38759235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Dedique unos minutos a obtener ideas de los estudiantes y luego diga: "Bien, veamos cómo sus ideas coinciden con los dos finales alternativos que se nos ocurrieron".</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68</a:t>
            </a:fld>
            <a:endParaRPr lang="es-us" dirty="0"/>
          </a:p>
        </p:txBody>
      </p:sp>
    </p:spTree>
    <p:extLst>
      <p:ext uri="{BB962C8B-B14F-4D97-AF65-F5344CB8AC3E}">
        <p14:creationId xmlns:p14="http://schemas.microsoft.com/office/powerpoint/2010/main" val="4695756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EL VIDEO COMENZARÁ AUTOMÁTICAMENTE</a:t>
            </a:r>
            <a:endParaRPr lang="es-us" dirty="0"/>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69</a:t>
            </a:fld>
            <a:endParaRPr lang="es-us" dirty="0"/>
          </a:p>
        </p:txBody>
      </p:sp>
    </p:spTree>
    <p:extLst>
      <p:ext uri="{BB962C8B-B14F-4D97-AF65-F5344CB8AC3E}">
        <p14:creationId xmlns:p14="http://schemas.microsoft.com/office/powerpoint/2010/main" val="291659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Los responsables de la seguridad trabajan en todos los niveles de una compañía:</a:t>
            </a:r>
          </a:p>
          <a:p>
            <a:pPr marL="171450" lvl="0" indent="-171450" algn="l" rtl="0">
              <a:buFont typeface="Arial" charset="0"/>
              <a:buChar char="•"/>
            </a:pPr>
            <a:r>
              <a:rPr lang="es-us" sz="1200" b="0" i="0" u="none" kern="1200" baseline="0">
                <a:solidFill>
                  <a:schemeClr val="tx1"/>
                </a:solidFill>
                <a:effectLst/>
                <a:latin typeface="+mn-lt"/>
                <a:ea typeface="+mn-ea"/>
                <a:cs typeface="+mn-cs"/>
              </a:rPr>
              <a:t>Los líderes al más alto nivel desarrollan los programas y las políticas de seguridad.</a:t>
            </a:r>
          </a:p>
          <a:p>
            <a:pPr marL="171450" lvl="0" indent="-171450" algn="l" rtl="0">
              <a:buFont typeface="Arial" charset="0"/>
              <a:buChar char="•"/>
            </a:pPr>
            <a:r>
              <a:rPr lang="es-us" sz="1200" b="0" i="0" u="none" kern="1200" baseline="0">
                <a:solidFill>
                  <a:schemeClr val="tx1"/>
                </a:solidFill>
                <a:effectLst/>
                <a:latin typeface="+mn-lt"/>
                <a:ea typeface="+mn-ea"/>
                <a:cs typeface="+mn-cs"/>
              </a:rPr>
              <a:t>En el lugar de trabajo, todos son responsables de reducir los incidentes de seguridad.</a:t>
            </a:r>
          </a:p>
          <a:p>
            <a:pPr marL="0" lvl="0" indent="0" algn="l" rtl="0">
              <a:buFont typeface="Arial" charset="0"/>
              <a:buNone/>
            </a:pP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Pero son los </a:t>
            </a:r>
          </a:p>
          <a:p>
            <a:pPr marL="171450" lvl="0" indent="-171450" algn="l" rtl="0">
              <a:buFont typeface="Arial" charset="0"/>
              <a:buChar char="•"/>
            </a:pPr>
            <a:r>
              <a:rPr lang="es-us" sz="1200" b="0" i="0" u="none" kern="1200" baseline="0">
                <a:solidFill>
                  <a:schemeClr val="tx1"/>
                </a:solidFill>
                <a:effectLst/>
                <a:latin typeface="+mn-lt"/>
                <a:ea typeface="+mn-ea"/>
                <a:cs typeface="+mn-cs"/>
              </a:rPr>
              <a:t>supervisores de primera línea y los capataces quienes se aseguran de que los programas y las políticas se implementen y se cumplan, lo que crea un clima de seguridad sólido en el lugar de trabajo.</a:t>
            </a:r>
          </a:p>
        </p:txBody>
      </p:sp>
      <p:sp>
        <p:nvSpPr>
          <p:cNvPr id="4" name="Slide Number Placeholder 3"/>
          <p:cNvSpPr>
            <a:spLocks noGrp="1"/>
          </p:cNvSpPr>
          <p:nvPr>
            <p:ph type="sldNum" sz="quarter" idx="10"/>
          </p:nvPr>
        </p:nvSpPr>
        <p:spPr/>
        <p:txBody>
          <a:bodyPr/>
          <a:lstStyle/>
          <a:p>
            <a:pPr algn="l" rtl="0"/>
            <a:fld id="{0513728D-F3BB-2641-8A0E-19AC18A3052C}" type="slidenum">
              <a:rPr/>
              <a:pPr/>
              <a:t>7</a:t>
            </a:fld>
            <a:endParaRPr lang="es-us" dirty="0"/>
          </a:p>
        </p:txBody>
      </p:sp>
    </p:spTree>
    <p:extLst>
      <p:ext uri="{BB962C8B-B14F-4D97-AF65-F5344CB8AC3E}">
        <p14:creationId xmlns:p14="http://schemas.microsoft.com/office/powerpoint/2010/main" val="41283516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Franklin no utilizó ninguna de las habilidades de liderazgo en el resultado de este escenario. Franklin no </a:t>
            </a:r>
            <a:r>
              <a:rPr lang="es-us" sz="1200" b="0" i="0" u="sng" kern="1200" baseline="0">
                <a:solidFill>
                  <a:schemeClr val="tx1"/>
                </a:solidFill>
                <a:effectLst/>
                <a:latin typeface="+mn-lt"/>
                <a:ea typeface="+mn-ea"/>
                <a:cs typeface="+mn-cs"/>
              </a:rPr>
              <a:t>escuchó activamente</a:t>
            </a:r>
            <a:r>
              <a:rPr lang="es-us" sz="1200" b="0" i="0" u="none" kern="1200" baseline="0">
                <a:solidFill>
                  <a:schemeClr val="tx1"/>
                </a:solidFill>
                <a:effectLst/>
                <a:latin typeface="+mn-lt"/>
                <a:ea typeface="+mn-ea"/>
                <a:cs typeface="+mn-cs"/>
              </a:rPr>
              <a:t> ni </a:t>
            </a:r>
            <a:r>
              <a:rPr lang="es-us" sz="1200" b="0" i="0" u="sng" kern="1200" baseline="0">
                <a:solidFill>
                  <a:schemeClr val="tx1"/>
                </a:solidFill>
                <a:effectLst/>
                <a:latin typeface="+mn-lt"/>
                <a:ea typeface="+mn-ea"/>
                <a:cs typeface="+mn-cs"/>
              </a:rPr>
              <a:t>practicó la comunicación de 3 vías</a:t>
            </a:r>
            <a:r>
              <a:rPr lang="es-us" sz="1200" b="0" i="0" u="none" kern="1200" baseline="0">
                <a:solidFill>
                  <a:schemeClr val="tx1"/>
                </a:solidFill>
                <a:effectLst/>
                <a:latin typeface="+mn-lt"/>
                <a:ea typeface="+mn-ea"/>
                <a:cs typeface="+mn-cs"/>
              </a:rPr>
              <a:t> cuando le comunicó la tarea a Aaron. No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ni priorizó la seguridad al dar instrucciones para realizar el trabajo. No </a:t>
            </a:r>
            <a:r>
              <a:rPr lang="es-us" sz="1200" b="0" i="0" u="sng" kern="1200" baseline="0">
                <a:solidFill>
                  <a:schemeClr val="tx1"/>
                </a:solidFill>
                <a:effectLst/>
                <a:latin typeface="+mn-lt"/>
                <a:ea typeface="+mn-ea"/>
                <a:cs typeface="+mn-cs"/>
              </a:rPr>
              <a:t>desarrolló a los miembros de su cuadrilla</a:t>
            </a:r>
            <a:r>
              <a:rPr lang="es-us" sz="1200" b="0" i="0" u="none" kern="1200" baseline="0">
                <a:solidFill>
                  <a:schemeClr val="tx1"/>
                </a:solidFill>
                <a:effectLst/>
                <a:latin typeface="+mn-lt"/>
                <a:ea typeface="+mn-ea"/>
                <a:cs typeface="+mn-cs"/>
              </a:rPr>
              <a:t> mediante enseñanza y asesoría sobre cómo hacer las tareas correctamente ni los </a:t>
            </a:r>
            <a:r>
              <a:rPr lang="es-us" sz="1200" b="0" i="0" u="sng" kern="1200" baseline="0">
                <a:solidFill>
                  <a:schemeClr val="tx1"/>
                </a:solidFill>
                <a:effectLst/>
                <a:latin typeface="+mn-lt"/>
                <a:ea typeface="+mn-ea"/>
                <a:cs typeface="+mn-cs"/>
              </a:rPr>
              <a:t>involucró ni empoderó</a:t>
            </a:r>
            <a:r>
              <a:rPr lang="es-us" sz="1200" b="0" i="0" u="none" kern="1200" baseline="0">
                <a:solidFill>
                  <a:schemeClr val="tx1"/>
                </a:solidFill>
                <a:effectLst/>
                <a:latin typeface="+mn-lt"/>
                <a:ea typeface="+mn-ea"/>
                <a:cs typeface="+mn-cs"/>
              </a:rPr>
              <a:t> para garantizar su propia seguridad. Y debido a que no estaba prestando atención a cómo se realizaba el trabajo, no se dio la oportunidad de dar reconocimiento a los miembros de su equipo por recordar hacer su trabajo de manera segura.</a:t>
            </a: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70</a:t>
            </a:fld>
            <a:endParaRPr lang="es-us" dirty="0"/>
          </a:p>
        </p:txBody>
      </p:sp>
    </p:spTree>
    <p:extLst>
      <p:ext uri="{BB962C8B-B14F-4D97-AF65-F5344CB8AC3E}">
        <p14:creationId xmlns:p14="http://schemas.microsoft.com/office/powerpoint/2010/main" val="20128456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EL VIDEO COMENZARÁ AUTOMÁTICAMENTE</a:t>
            </a:r>
            <a:endParaRPr lang="es-us" dirty="0"/>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71</a:t>
            </a:fld>
            <a:endParaRPr lang="es-us" dirty="0"/>
          </a:p>
        </p:txBody>
      </p:sp>
    </p:spTree>
    <p:extLst>
      <p:ext uri="{BB962C8B-B14F-4D97-AF65-F5344CB8AC3E}">
        <p14:creationId xmlns:p14="http://schemas.microsoft.com/office/powerpoint/2010/main" val="32605614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Revele las preguntas para propiciar el debate o use la tabla de facilitación para repasar las habilidades. </a:t>
            </a:r>
          </a:p>
          <a:p>
            <a:pPr algn="l" rtl="0"/>
            <a:r>
              <a:rPr lang="es-us" b="0" i="0" u="none" baseline="0"/>
              <a:t> </a:t>
            </a:r>
          </a:p>
          <a:p>
            <a:pPr algn="l" rtl="0"/>
            <a:r>
              <a:rPr lang="es-us" sz="1200" b="0" i="0" u="none" kern="1200" baseline="0">
                <a:solidFill>
                  <a:schemeClr val="tx1"/>
                </a:solidFill>
                <a:effectLst/>
                <a:latin typeface="+mn-lt"/>
                <a:ea typeface="+mn-ea"/>
                <a:cs typeface="+mn-cs"/>
              </a:rPr>
              <a:t>En el resultado de este escenario, Franklin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cuando paró el trabajo porque vio que Aaron realizaba el trabajo de manera insegura. </a:t>
            </a:r>
            <a:r>
              <a:rPr lang="es-us" sz="1200" b="0" i="0" u="sng" kern="1200" baseline="0">
                <a:solidFill>
                  <a:schemeClr val="tx1"/>
                </a:solidFill>
                <a:effectLst/>
                <a:latin typeface="+mn-lt"/>
                <a:ea typeface="+mn-ea"/>
                <a:cs typeface="+mn-cs"/>
              </a:rPr>
              <a:t>Desarrolló a los miembros de su equipo</a:t>
            </a:r>
            <a:r>
              <a:rPr lang="es-us" sz="1200" b="0" i="0" u="none" kern="1200" baseline="0">
                <a:solidFill>
                  <a:schemeClr val="tx1"/>
                </a:solidFill>
                <a:effectLst/>
                <a:latin typeface="+mn-lt"/>
                <a:ea typeface="+mn-ea"/>
                <a:cs typeface="+mn-cs"/>
              </a:rPr>
              <a:t> al llamarlos para enseñarles sobre los diversos métodos que pueden y deben usar para realizar una tarea de manera segura. El personal de liderazgo de la compañía también </a:t>
            </a:r>
            <a:r>
              <a:rPr lang="es-us" sz="1200" b="0" i="0" u="sng" kern="1200" baseline="0">
                <a:solidFill>
                  <a:schemeClr val="tx1"/>
                </a:solidFill>
                <a:effectLst/>
                <a:latin typeface="+mn-lt"/>
                <a:ea typeface="+mn-ea"/>
                <a:cs typeface="+mn-cs"/>
              </a:rPr>
              <a:t>dio reconocimiento</a:t>
            </a:r>
            <a:r>
              <a:rPr lang="es-us" sz="1200" b="0" i="0" u="none" kern="1200" baseline="0">
                <a:solidFill>
                  <a:schemeClr val="tx1"/>
                </a:solidFill>
                <a:effectLst/>
                <a:latin typeface="+mn-lt"/>
                <a:ea typeface="+mn-ea"/>
                <a:cs typeface="+mn-cs"/>
              </a:rPr>
              <a:t> a su esfuerzo en el boletín informativo por ir más allá de la seguridad.</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PIENSEN ACERCA DE LA DEFINICIÓN DE LÍDER EN</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SEGURIDAD. ¿QUÉ MUESTRA FRANKLIN AQUÍ? (Coraje)</a:t>
            </a:r>
          </a:p>
          <a:p>
            <a:endParaRPr lang="es-us" sz="1200" b="1"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algn="l" rtl="0"/>
            <a:r>
              <a:rPr lang="es-us" b="1" i="0" u="none" baseline="0"/>
              <a:t>HAGA CLIC EN EL ÍCONO DEL MENÚ DE ESCENARIOS PARA VOLVER AL MENÚ PRINCIPAL</a:t>
            </a:r>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t>72</a:t>
            </a:fld>
            <a:endParaRPr lang="es-us" dirty="0"/>
          </a:p>
        </p:txBody>
      </p:sp>
    </p:spTree>
    <p:extLst>
      <p:ext uri="{BB962C8B-B14F-4D97-AF65-F5344CB8AC3E}">
        <p14:creationId xmlns:p14="http://schemas.microsoft.com/office/powerpoint/2010/main" val="13085998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a:t>Remita a los estudiantes a la página 19 de su folleto del estudiante.</a:t>
            </a:r>
            <a:endParaRPr lang="es-us" sz="1200" kern="1200" dirty="0">
              <a:solidFill>
                <a:schemeClr val="tx1"/>
              </a:solidFill>
              <a:effectLst/>
              <a:latin typeface="+mn-lt"/>
              <a:ea typeface="+mn-ea"/>
              <a:cs typeface="+mn-cs"/>
            </a:endParaRPr>
          </a:p>
          <a:p>
            <a:endParaRPr lang="es-us" dirty="0"/>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Pida a los estudiantes que lean la situación de </a:t>
            </a:r>
            <a:r>
              <a:rPr lang="es-us" sz="1200" b="1" i="0" u="none" kern="1200" baseline="0">
                <a:solidFill>
                  <a:schemeClr val="tx1"/>
                </a:solidFill>
                <a:effectLst/>
                <a:latin typeface="+mn-lt"/>
                <a:ea typeface="+mn-ea"/>
                <a:cs typeface="+mn-cs"/>
              </a:rPr>
              <a:t>"</a:t>
            </a:r>
            <a:r>
              <a:rPr lang="es-us" sz="1200" b="1" i="0" u="none" baseline="0">
                <a:solidFill>
                  <a:schemeClr val="bg2">
                    <a:lumMod val="10000"/>
                  </a:schemeClr>
                </a:solidFill>
              </a:rPr>
              <a:t>No tome atajos en la seguridad</a:t>
            </a:r>
            <a:r>
              <a:rPr lang="es-us" sz="1200" b="1" i="0" u="none" kern="1200" baseline="0">
                <a:solidFill>
                  <a:schemeClr val="tx1"/>
                </a:solidFill>
                <a:effectLst/>
                <a:latin typeface="+mn-lt"/>
                <a:ea typeface="+mn-ea"/>
                <a:cs typeface="+mn-cs"/>
              </a:rPr>
              <a:t>"</a:t>
            </a:r>
            <a:r>
              <a:rPr lang="es-us" sz="1200" b="0" i="0" u="none" kern="1200" baseline="0">
                <a:solidFill>
                  <a:schemeClr val="tx1"/>
                </a:solidFill>
                <a:effectLst/>
                <a:latin typeface="+mn-lt"/>
                <a:ea typeface="+mn-ea"/>
                <a:cs typeface="+mn-cs"/>
              </a:rPr>
              <a:t> (o el instructor la lee en voz alta).</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73</a:t>
            </a:fld>
            <a:endParaRPr lang="es-us" dirty="0"/>
          </a:p>
        </p:txBody>
      </p:sp>
    </p:spTree>
    <p:extLst>
      <p:ext uri="{BB962C8B-B14F-4D97-AF65-F5344CB8AC3E}">
        <p14:creationId xmlns:p14="http://schemas.microsoft.com/office/powerpoint/2010/main" val="36185225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Dedique unos minutos a obtener ideas de los estudiantes y luego diga: "Bien, veamos cómo sus ideas coinciden con los dos finales alternativos que se nos ocurrieron".</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74</a:t>
            </a:fld>
            <a:endParaRPr lang="es-us" dirty="0"/>
          </a:p>
        </p:txBody>
      </p:sp>
    </p:spTree>
    <p:extLst>
      <p:ext uri="{BB962C8B-B14F-4D97-AF65-F5344CB8AC3E}">
        <p14:creationId xmlns:p14="http://schemas.microsoft.com/office/powerpoint/2010/main" val="16796273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Lea o pida a los estudiantes que lean el resultado A en el guion </a:t>
            </a:r>
            <a:r>
              <a:rPr lang="es-us" sz="1200" b="1" i="0" u="none" kern="1200" baseline="0">
                <a:solidFill>
                  <a:schemeClr val="tx1"/>
                </a:solidFill>
                <a:effectLst/>
                <a:latin typeface="+mn-lt"/>
                <a:ea typeface="+mn-ea"/>
                <a:cs typeface="+mn-cs"/>
              </a:rPr>
              <a:t>"¡No tome atajos en la seguridad!"</a:t>
            </a:r>
            <a:r>
              <a:rPr lang="es-us" sz="1200" b="0" i="0" u="none" kern="1200" baseline="0">
                <a:solidFill>
                  <a:schemeClr val="tx1"/>
                </a:solidFill>
                <a:effectLst/>
                <a:latin typeface="+mn-lt"/>
                <a:ea typeface="+mn-ea"/>
                <a:cs typeface="+mn-cs"/>
              </a:rPr>
              <a:t> (o el instructor lo lee en voz alta).</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 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75</a:t>
            </a:fld>
            <a:endParaRPr lang="es-us" dirty="0"/>
          </a:p>
        </p:txBody>
      </p:sp>
    </p:spTree>
    <p:extLst>
      <p:ext uri="{BB962C8B-B14F-4D97-AF65-F5344CB8AC3E}">
        <p14:creationId xmlns:p14="http://schemas.microsoft.com/office/powerpoint/2010/main" val="12556847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Revele las preguntas para propiciar el debate o use la tabla de facilitación para repasar las habilidades.</a:t>
            </a:r>
            <a:r>
              <a:rPr lang="es-us" b="0" i="0" u="none" baseline="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Franklin no utilizó ninguna de las habilidades de liderazgo en el resultado de este escenario. Franklin no </a:t>
            </a:r>
            <a:r>
              <a:rPr lang="es-us" sz="1200" b="0" i="0" u="sng" kern="1200" baseline="0">
                <a:solidFill>
                  <a:schemeClr val="tx1"/>
                </a:solidFill>
                <a:effectLst/>
                <a:latin typeface="+mn-lt"/>
                <a:ea typeface="+mn-ea"/>
                <a:cs typeface="+mn-cs"/>
              </a:rPr>
              <a:t>escuchó activamente</a:t>
            </a:r>
            <a:r>
              <a:rPr lang="es-us" sz="1200" b="0" i="0" u="none" kern="1200" baseline="0">
                <a:solidFill>
                  <a:schemeClr val="tx1"/>
                </a:solidFill>
                <a:effectLst/>
                <a:latin typeface="+mn-lt"/>
                <a:ea typeface="+mn-ea"/>
                <a:cs typeface="+mn-cs"/>
              </a:rPr>
              <a:t> ni </a:t>
            </a:r>
            <a:r>
              <a:rPr lang="es-us" sz="1200" b="0" i="0" u="sng" kern="1200" baseline="0">
                <a:solidFill>
                  <a:schemeClr val="tx1"/>
                </a:solidFill>
                <a:effectLst/>
                <a:latin typeface="+mn-lt"/>
                <a:ea typeface="+mn-ea"/>
                <a:cs typeface="+mn-cs"/>
              </a:rPr>
              <a:t>practicó la comunicación de 3 vías</a:t>
            </a:r>
            <a:r>
              <a:rPr lang="es-us" sz="1200" b="0" i="0" u="none" kern="1200" baseline="0">
                <a:solidFill>
                  <a:schemeClr val="tx1"/>
                </a:solidFill>
                <a:effectLst/>
                <a:latin typeface="+mn-lt"/>
                <a:ea typeface="+mn-ea"/>
                <a:cs typeface="+mn-cs"/>
              </a:rPr>
              <a:t> cuando le comunicó la tarea a Aaron. No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ni priorizó la seguridad al dar instrucciones para realizar el trabajo. No </a:t>
            </a:r>
            <a:r>
              <a:rPr lang="es-us" sz="1200" b="0" i="0" u="sng" kern="1200" baseline="0">
                <a:solidFill>
                  <a:schemeClr val="tx1"/>
                </a:solidFill>
                <a:effectLst/>
                <a:latin typeface="+mn-lt"/>
                <a:ea typeface="+mn-ea"/>
                <a:cs typeface="+mn-cs"/>
              </a:rPr>
              <a:t>desarrolló a los miembros de su cuadrilla</a:t>
            </a:r>
            <a:r>
              <a:rPr lang="es-us" sz="1200" b="0" i="0" u="none" kern="1200" baseline="0">
                <a:solidFill>
                  <a:schemeClr val="tx1"/>
                </a:solidFill>
                <a:effectLst/>
                <a:latin typeface="+mn-lt"/>
                <a:ea typeface="+mn-ea"/>
                <a:cs typeface="+mn-cs"/>
              </a:rPr>
              <a:t> al no pasar tiempo con ellos para enseñar e instruir sobre cómo hacer las tareas correctamente, ni los </a:t>
            </a:r>
            <a:r>
              <a:rPr lang="es-us" sz="1200" b="0" i="0" u="sng" kern="1200" baseline="0">
                <a:solidFill>
                  <a:schemeClr val="tx1"/>
                </a:solidFill>
                <a:effectLst/>
                <a:latin typeface="+mn-lt"/>
                <a:ea typeface="+mn-ea"/>
                <a:cs typeface="+mn-cs"/>
              </a:rPr>
              <a:t>involucró ni empoderó</a:t>
            </a:r>
            <a:r>
              <a:rPr lang="es-us" sz="1200" b="0" i="0" u="none" kern="1200" baseline="0">
                <a:solidFill>
                  <a:schemeClr val="tx1"/>
                </a:solidFill>
                <a:effectLst/>
                <a:latin typeface="+mn-lt"/>
                <a:ea typeface="+mn-ea"/>
                <a:cs typeface="+mn-cs"/>
              </a:rPr>
              <a:t> para garantizar su propia seguridad. Y debido a que no estaba prestando atención a cómo se realizaba el trabajo, no tuvo la oportunidad de dar reconocimiento a los miembros de su equipo por recordar hacer su trabajo de manera segura.</a:t>
            </a:r>
          </a:p>
          <a:p>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76</a:t>
            </a:fld>
            <a:endParaRPr lang="es-us" dirty="0"/>
          </a:p>
        </p:txBody>
      </p:sp>
    </p:spTree>
    <p:extLst>
      <p:ext uri="{BB962C8B-B14F-4D97-AF65-F5344CB8AC3E}">
        <p14:creationId xmlns:p14="http://schemas.microsoft.com/office/powerpoint/2010/main" val="14855101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Pida a los estudiantes que lean el resultado B de </a:t>
            </a:r>
            <a:r>
              <a:rPr lang="es-us" sz="1200" b="1" i="0" u="none" kern="1200" baseline="0">
                <a:solidFill>
                  <a:schemeClr val="tx1"/>
                </a:solidFill>
                <a:effectLst/>
                <a:latin typeface="+mn-lt"/>
                <a:ea typeface="+mn-ea"/>
                <a:cs typeface="+mn-cs"/>
              </a:rPr>
              <a:t>"No tome atajos en la seguridad"</a:t>
            </a:r>
            <a:r>
              <a:rPr lang="es-us" sz="1200" b="0" i="0" u="none" kern="1200" baseline="0">
                <a:solidFill>
                  <a:schemeClr val="tx1"/>
                </a:solidFill>
                <a:effectLst/>
                <a:latin typeface="+mn-lt"/>
                <a:ea typeface="+mn-ea"/>
                <a:cs typeface="+mn-cs"/>
              </a:rPr>
              <a:t> (o el instructor lo lee en voz alta).</a:t>
            </a:r>
          </a:p>
          <a:p>
            <a:endParaRPr lang="es-us" dirty="0"/>
          </a:p>
          <a:p>
            <a:pPr algn="l" rtl="0"/>
            <a:r>
              <a:rPr lang="es-us" sz="1200" b="1" i="0" u="none" kern="1200" baseline="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77</a:t>
            </a:fld>
            <a:endParaRPr lang="es-us" dirty="0"/>
          </a:p>
        </p:txBody>
      </p:sp>
    </p:spTree>
    <p:extLst>
      <p:ext uri="{BB962C8B-B14F-4D97-AF65-F5344CB8AC3E}">
        <p14:creationId xmlns:p14="http://schemas.microsoft.com/office/powerpoint/2010/main" val="19215770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Revele las preguntas para propiciar el debate o use la tabla de facilitación para repasar las habilidades. </a:t>
            </a:r>
          </a:p>
          <a:p>
            <a:pPr algn="l" rtl="0"/>
            <a:r>
              <a:rPr lang="es-us" b="0" i="0" u="none" baseline="0"/>
              <a:t> </a:t>
            </a:r>
          </a:p>
          <a:p>
            <a:pPr algn="l" rtl="0"/>
            <a:r>
              <a:rPr lang="es-us" sz="1200" b="0" i="0" u="none" kern="1200" baseline="0">
                <a:solidFill>
                  <a:schemeClr val="tx1"/>
                </a:solidFill>
                <a:effectLst/>
                <a:latin typeface="+mn-lt"/>
                <a:ea typeface="+mn-ea"/>
                <a:cs typeface="+mn-cs"/>
              </a:rPr>
              <a:t>En el resultado de este escenario, Franklin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cuando paró el trabajo porque vio que Aaron realizaba el trabajo de manera insegura. </a:t>
            </a:r>
            <a:r>
              <a:rPr lang="es-us" sz="1200" b="0" i="0" u="sng" kern="1200" baseline="0">
                <a:solidFill>
                  <a:schemeClr val="tx1"/>
                </a:solidFill>
                <a:effectLst/>
                <a:latin typeface="+mn-lt"/>
                <a:ea typeface="+mn-ea"/>
                <a:cs typeface="+mn-cs"/>
              </a:rPr>
              <a:t>Desarrolló a los miembros de su equipo</a:t>
            </a:r>
            <a:r>
              <a:rPr lang="es-us" sz="1200" b="0" i="0" u="none" kern="1200" baseline="0">
                <a:solidFill>
                  <a:schemeClr val="tx1"/>
                </a:solidFill>
                <a:effectLst/>
                <a:latin typeface="+mn-lt"/>
                <a:ea typeface="+mn-ea"/>
                <a:cs typeface="+mn-cs"/>
              </a:rPr>
              <a:t> al llamarlos para enseñarles sobre los diversos métodos que pueden y deben usar para realizar una tarea de manera segura. El personal de liderazgo de la compañía también </a:t>
            </a:r>
            <a:r>
              <a:rPr lang="es-us" sz="1200" b="0" i="0" u="sng" kern="1200" baseline="0">
                <a:solidFill>
                  <a:schemeClr val="tx1"/>
                </a:solidFill>
                <a:effectLst/>
                <a:latin typeface="+mn-lt"/>
                <a:ea typeface="+mn-ea"/>
                <a:cs typeface="+mn-cs"/>
              </a:rPr>
              <a:t>dio reconocimiento</a:t>
            </a:r>
            <a:r>
              <a:rPr lang="es-us" sz="1200" b="0" i="0" u="none" kern="1200" baseline="0">
                <a:solidFill>
                  <a:schemeClr val="tx1"/>
                </a:solidFill>
                <a:effectLst/>
                <a:latin typeface="+mn-lt"/>
                <a:ea typeface="+mn-ea"/>
                <a:cs typeface="+mn-cs"/>
              </a:rPr>
              <a:t> a su esfuerzo en el boletín informativo por ir más allá de la seguridad.</a:t>
            </a:r>
          </a:p>
          <a:p>
            <a:endParaRPr lang="es-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PREGUNTE A LA CLASE: PIENSEN ACERCA DE LA DEFINICIÓN DE LÍDER EN SEGURIDAD QUE APRENDIMOS. ¿QUÉ ESTÁ MOSTRANDO FRANKLIN AQUÍ? (Coraje)</a:t>
            </a:r>
          </a:p>
          <a:p>
            <a:endParaRPr lang="es-us" sz="1200" b="1" kern="1200" dirty="0">
              <a:solidFill>
                <a:schemeClr val="tx1"/>
              </a:solidFill>
              <a:effectLst/>
              <a:latin typeface="+mn-lt"/>
              <a:ea typeface="+mn-ea"/>
              <a:cs typeface="+mn-cs"/>
            </a:endParaRPr>
          </a:p>
          <a:p>
            <a:pPr algn="l" rtl="0"/>
            <a:r>
              <a:rPr lang="es-us" b="1" i="0" u="none" baseline="0"/>
              <a:t>HAGA CLIC EN EL ÍCONO DEL MENÚ DE ESCENARIOS PARA VOLVER AL MENÚ PRINCIPAL</a:t>
            </a:r>
            <a:endParaRPr lang="es-us" dirty="0"/>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t>78</a:t>
            </a:fld>
            <a:endParaRPr lang="es-us" dirty="0"/>
          </a:p>
        </p:txBody>
      </p:sp>
    </p:spTree>
    <p:extLst>
      <p:ext uri="{BB962C8B-B14F-4D97-AF65-F5344CB8AC3E}">
        <p14:creationId xmlns:p14="http://schemas.microsoft.com/office/powerpoint/2010/main" val="266573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Recursos adicionales de FSL4Res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En CPWR.com pueden encontrar varios recursos diferentes que pueden usar mientras continúan practicando las habilidades en el lugar de trabajo.  Si desean hacer referencia a la información que han aprendido en esta capacitación, hay hojas de habilidades, charlas informativas y autoevaluaciones en el sitio web, junto con otros materiales que pueden resultarles útiles.</a:t>
            </a:r>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79</a:t>
            </a:fld>
            <a:endParaRPr lang="es-us" dirty="0"/>
          </a:p>
        </p:txBody>
      </p:sp>
    </p:spTree>
    <p:extLst>
      <p:ext uri="{BB962C8B-B14F-4D97-AF65-F5344CB8AC3E}">
        <p14:creationId xmlns:p14="http://schemas.microsoft.com/office/powerpoint/2010/main" val="319744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38625"/>
          </a:xfrm>
        </p:spPr>
        <p:txBody>
          <a:bodyPr/>
          <a:lstStyle/>
          <a:p>
            <a:pPr algn="l" rtl="0"/>
            <a:r>
              <a:rPr lang="es-us" sz="1200" b="0" i="0" u="none" kern="1200" baseline="0">
                <a:solidFill>
                  <a:schemeClr val="tx1"/>
                </a:solidFill>
                <a:effectLst/>
                <a:latin typeface="+mn-lt"/>
                <a:ea typeface="+mn-ea"/>
                <a:cs typeface="+mn-cs"/>
              </a:rPr>
              <a:t>Cuando usamos el término clima de seguridad nos referimos a qué tan bien se implementan las políticas, los procedimientos y las prácticas de seguridad de una compañía en el lugar de trabajo.</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Cuando los miembros del equipo practican habilidades de liderazgo en seguridad están ayudando a crear un clima de seguridad sólido para garantizar que todos trabajen de manera productiva, eficiente y prudente.</a:t>
            </a:r>
          </a:p>
          <a:p>
            <a:pPr algn="l" rtl="0"/>
            <a:r>
              <a:rPr lang="es-us" sz="1200" b="0" i="0" u="none" kern="1200" baseline="0">
                <a:solidFill>
                  <a:schemeClr val="tx1"/>
                </a:solidFill>
                <a:effectLst/>
                <a:latin typeface="+mn-lt"/>
                <a:ea typeface="+mn-ea"/>
                <a:cs typeface="+mn-cs"/>
              </a:rPr>
              <a:t> </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¿LOS TRABAJADORES PUEDEN SABER CUANDO NO HAY COHERENCIA ENTRE LO QUE DICE LA GERENCIA O LOS SUPERVISORES SOBRE LA SEGURIDAD Y LO QUE REALMENTE SE HACE EN EL LUGAR DE TRABAJO?  ¿CÓMO ESO PUEDE AFECTAR LO QUE PIENSAN SOBRE LA SEGURIDAD Y EL CLIMA DE SEGURIDAD EN EL LUGAR DE TRABAJO? </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¿HAY DIFERENCIA ENTRE UNA PRIORIDAD Y UN VALOR?</a:t>
            </a:r>
            <a:endParaRPr lang="es-us" sz="1200"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¿CÓMO SE PUEDE VER AFECTADO EL CLIMA DE SEGURIDAD SI LA SEGURIDAD ES SOLO UNA PRIORIDAD Y NO UN VALOR?</a:t>
            </a:r>
            <a:r>
              <a:rPr lang="es-us" sz="1200" b="0" i="0" u="none" kern="1200" baseline="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lgn="l" rtl="0"/>
            <a:fld id="{0513728D-F3BB-2641-8A0E-19AC18A3052C}" type="slidenum">
              <a:rPr/>
              <a:pPr/>
              <a:t>8</a:t>
            </a:fld>
            <a:endParaRPr lang="es-us" dirty="0"/>
          </a:p>
        </p:txBody>
      </p:sp>
    </p:spTree>
    <p:extLst>
      <p:ext uri="{BB962C8B-B14F-4D97-AF65-F5344CB8AC3E}">
        <p14:creationId xmlns:p14="http://schemas.microsoft.com/office/powerpoint/2010/main" val="28675669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9209"/>
            <a:ext cx="5486400" cy="4302991"/>
          </a:xfrm>
        </p:spPr>
        <p:txBody>
          <a:bodyPr/>
          <a:lstStyle/>
          <a:p>
            <a:pPr algn="l" rtl="0"/>
            <a:r>
              <a:rPr lang="es-us" sz="1100" b="0" i="0" u="none" baseline="0"/>
              <a:t>Llegamos al final del curso de FSL4Res y abarcamos mucha información.</a:t>
            </a:r>
          </a:p>
          <a:p>
            <a:pPr algn="l" rtl="0"/>
            <a:r>
              <a:rPr lang="es-us" sz="1100" b="0" i="0" u="none" baseline="0"/>
              <a:t> </a:t>
            </a:r>
          </a:p>
          <a:p>
            <a:pPr algn="l" rtl="0"/>
            <a:r>
              <a:rPr lang="es-us" sz="1100" b="0" i="0" u="none" baseline="0"/>
              <a:t>Antes de descubrir los mensajes principales, cuéntenme una o dos cosas que aprendieron hoy, o incluso mejor, algo que van a comenzar o dejar de hacer de inmediato cuando regresen al lugar de trabajo.</a:t>
            </a:r>
          </a:p>
          <a:p>
            <a:pPr algn="l" rtl="0"/>
            <a:r>
              <a:rPr lang="es-us" sz="1100" b="0" i="0" u="none" baseline="0"/>
              <a:t> </a:t>
            </a:r>
          </a:p>
          <a:p>
            <a:pPr algn="l" rtl="0"/>
            <a:r>
              <a:rPr lang="es-us" sz="1100" b="0" i="0" u="none" baseline="0"/>
              <a:t>Entonces, estos son los puntos clave que espero que se lleven de esta capacitación y pongan en práctica en el lugar de trabajo:</a:t>
            </a:r>
          </a:p>
          <a:p>
            <a:pPr algn="l" rtl="0"/>
            <a:r>
              <a:rPr lang="es-us" sz="1100" b="0" i="0" u="none" baseline="0"/>
              <a:t> </a:t>
            </a:r>
          </a:p>
          <a:p>
            <a:pPr marL="171450" lvl="0" indent="-171450" algn="l" rtl="0">
              <a:buFont typeface="Arial" charset="0"/>
              <a:buChar char="•"/>
            </a:pPr>
            <a:r>
              <a:rPr lang="es-us" sz="1100" b="0" i="0" u="none" baseline="0"/>
              <a:t>Se necesita </a:t>
            </a:r>
            <a:r>
              <a:rPr lang="es-us" sz="1100" b="1" i="0" u="none" baseline="0"/>
              <a:t>CORAJE</a:t>
            </a:r>
            <a:r>
              <a:rPr lang="es-us" sz="1100" b="0" i="0" u="none" baseline="0"/>
              <a:t> para ser un líder.</a:t>
            </a:r>
          </a:p>
          <a:p>
            <a:pPr marL="171450" lvl="0" indent="-171450" algn="l" rtl="0">
              <a:buFont typeface="Arial" charset="0"/>
              <a:buChar char="•"/>
            </a:pPr>
            <a:r>
              <a:rPr lang="es-us" sz="1100" b="0" i="0" u="none" baseline="0"/>
              <a:t>Se necesita </a:t>
            </a:r>
            <a:r>
              <a:rPr lang="es-us" sz="1100" b="1" i="0" u="none" baseline="0"/>
              <a:t>CORAJE</a:t>
            </a:r>
            <a:r>
              <a:rPr lang="es-us" sz="1100" b="0" i="0" u="none" baseline="0"/>
              <a:t> para expresarse.</a:t>
            </a:r>
          </a:p>
          <a:p>
            <a:pPr marL="171450" lvl="0" indent="-171450" algn="l" rtl="0">
              <a:buFont typeface="Arial" charset="0"/>
              <a:buChar char="•"/>
            </a:pPr>
            <a:r>
              <a:rPr lang="es-us" sz="1100" b="0" i="0" u="none" baseline="0"/>
              <a:t>Estas habilidades se pueden introducir fácilmente en el flujo de trabajo diario y la productividad no se verá afectada.</a:t>
            </a:r>
          </a:p>
          <a:p>
            <a:pPr marL="171450" lvl="0" indent="-171450" algn="l" rtl="0">
              <a:buFont typeface="Arial" charset="0"/>
              <a:buChar char="•"/>
            </a:pPr>
            <a:r>
              <a:rPr lang="es-us" sz="1100" b="0" i="0" u="none" baseline="0"/>
              <a:t>Los líderes:</a:t>
            </a:r>
          </a:p>
          <a:p>
            <a:pPr marL="685800" lvl="1" indent="-228600" algn="l" rtl="0">
              <a:buFont typeface="+mj-lt"/>
              <a:buAutoNum type="arabicPeriod"/>
            </a:pPr>
            <a:r>
              <a:rPr lang="es-us" sz="1100" b="0" i="0" u="none" baseline="0"/>
              <a:t>lideran con el ejemplo;</a:t>
            </a:r>
          </a:p>
          <a:p>
            <a:pPr marL="685800" lvl="1" indent="-228600" algn="l" rtl="0">
              <a:buFont typeface="+mj-lt"/>
              <a:buAutoNum type="arabicPeriod"/>
            </a:pPr>
            <a:r>
              <a:rPr lang="es-us" sz="1100" b="0" i="0" u="none" baseline="0"/>
              <a:t>involucran y empoderan a los miembros del equipo;</a:t>
            </a:r>
          </a:p>
          <a:p>
            <a:pPr marL="685800" lvl="1" indent="-228600" algn="l" rtl="0">
              <a:buFont typeface="+mj-lt"/>
              <a:buAutoNum type="arabicPeriod"/>
            </a:pPr>
            <a:r>
              <a:rPr lang="es-us" sz="1100" b="0" i="0" u="none" baseline="0"/>
              <a:t>escuchan activamente;</a:t>
            </a:r>
          </a:p>
          <a:p>
            <a:pPr marL="685800" lvl="1" indent="-228600" algn="l" rtl="0">
              <a:buFont typeface="+mj-lt"/>
              <a:buAutoNum type="arabicPeriod"/>
            </a:pPr>
            <a:r>
              <a:rPr lang="es-us" sz="1100" b="0" i="0" u="none" baseline="0"/>
              <a:t>practican la comunicación de 3 vías;</a:t>
            </a:r>
          </a:p>
          <a:p>
            <a:pPr marL="685800" lvl="1" indent="-228600" algn="l" rtl="0">
              <a:buFont typeface="+mj-lt"/>
              <a:buAutoNum type="arabicPeriod"/>
            </a:pPr>
            <a:r>
              <a:rPr lang="es-us" sz="1100" b="0" i="0" u="none" baseline="0"/>
              <a:t>desarrollan a los miembros del equipo: enseñan, asesoran y saben cómo hacer comentarios de manera constructiva;</a:t>
            </a:r>
          </a:p>
          <a:p>
            <a:pPr marL="685800" lvl="1" indent="-228600" algn="l" rtl="0">
              <a:buFont typeface="+mj-lt"/>
              <a:buAutoNum type="arabicPeriod"/>
            </a:pPr>
            <a:r>
              <a:rPr lang="es-us" sz="1100" b="0" i="0" u="none" baseline="0"/>
              <a:t>brindan reconocimiento a los miembros del equipo por ir más allá de la seguridad.</a:t>
            </a:r>
          </a:p>
          <a:p>
            <a:pPr algn="l" rtl="0"/>
            <a:r>
              <a:rPr lang="es-us" sz="1100" b="0" i="0" u="none" baseline="0"/>
              <a:t> </a:t>
            </a:r>
          </a:p>
          <a:p>
            <a:pPr algn="l" rtl="0"/>
            <a:r>
              <a:rPr lang="es-us" sz="1100" b="0" i="0" u="none" baseline="0"/>
              <a:t>Y finalmente, si usan estas habilidades en el lugar de trabajo y se convierten en verdaderos líderes en seguridad, pueden mejorar el </a:t>
            </a:r>
            <a:r>
              <a:rPr lang="es-us" sz="1100" b="1" i="0" u="none" baseline="0"/>
              <a:t>CLIMA y los RESULTADOS DE SEGURIDAD </a:t>
            </a:r>
            <a:r>
              <a:rPr lang="es-us" sz="1100" b="0" i="0" u="none" baseline="0"/>
              <a:t>en el lugar de trabajo.</a:t>
            </a:r>
            <a:endParaRPr lang="es-us" sz="1100" dirty="0"/>
          </a:p>
          <a:p>
            <a:endParaRPr lang="es-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s-us" sz="1100" b="1" i="0" u="none" kern="1200" baseline="0">
                <a:solidFill>
                  <a:schemeClr val="tx1"/>
                </a:solidFill>
                <a:effectLst/>
              </a:rPr>
              <a:t>AVANCE DE DIAPOSITIVAS</a:t>
            </a: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80</a:t>
            </a:fld>
            <a:endParaRPr lang="es-us" dirty="0"/>
          </a:p>
        </p:txBody>
      </p:sp>
    </p:spTree>
    <p:extLst>
      <p:ext uri="{BB962C8B-B14F-4D97-AF65-F5344CB8AC3E}">
        <p14:creationId xmlns:p14="http://schemas.microsoft.com/office/powerpoint/2010/main" val="19949972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a:solidFill>
                  <a:schemeClr val="tx1"/>
                </a:solidFill>
                <a:effectLst/>
                <a:latin typeface="+mn-lt"/>
                <a:ea typeface="+mn-ea"/>
                <a:cs typeface="+mn-cs"/>
              </a:rPr>
              <a:t>Esta capacitación fue desarrollada en colaboración por estas organizaciones.</a:t>
            </a:r>
          </a:p>
          <a:p>
            <a:endParaRPr lang="es-us" sz="1200" b="1" kern="1200" dirty="0">
              <a:solidFill>
                <a:srgbClr val="FF99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solidFill>
                  <a:prstClr val="black"/>
                </a:solidFill>
              </a:rPr>
              <a:pPr algn="l" rtl="0"/>
              <a:t>81</a:t>
            </a:fld>
            <a:endParaRPr lang="es-us" dirty="0">
              <a:solidFill>
                <a:prstClr val="black"/>
              </a:solidFill>
            </a:endParaRPr>
          </a:p>
        </p:txBody>
      </p:sp>
    </p:spTree>
    <p:extLst>
      <p:ext uri="{BB962C8B-B14F-4D97-AF65-F5344CB8AC3E}">
        <p14:creationId xmlns:p14="http://schemas.microsoft.com/office/powerpoint/2010/main" val="109407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a:t>Se ha demostrado que, a lo largo de su carrera, un trabajador de la construcción tiene un 78 % de posibilidades de lesionarse en el trabajo. </a:t>
            </a:r>
          </a:p>
          <a:p>
            <a:endParaRPr lang="es-us" dirty="0"/>
          </a:p>
          <a:p>
            <a:pPr algn="l" rtl="0"/>
            <a:r>
              <a:rPr lang="es-us" b="0" i="0" u="none" baseline="0"/>
              <a:t>El costo </a:t>
            </a:r>
            <a:r>
              <a:rPr lang="es-us" b="0" i="0" u="sng" baseline="0"/>
              <a:t>total</a:t>
            </a:r>
            <a:r>
              <a:rPr lang="es-us" b="0" i="0" u="none" baseline="0"/>
              <a:t> de estas lesiones para trabajadores, contratistas y la industria de la construcción en su conjunto supera los $11,000 millones por año o alrededor de $27,000 por trabajador de la construcción lesionado. </a:t>
            </a:r>
          </a:p>
          <a:p>
            <a:endParaRPr lang="es-us" dirty="0"/>
          </a:p>
          <a:p>
            <a:pPr algn="l" rtl="0"/>
            <a:r>
              <a:rPr lang="es-us" b="0" i="0" u="none" baseline="0"/>
              <a:t>Hay costos que son más fáciles de ver, que se llaman costos directos, y otros que pueden no ser tan obvios, que se llaman costos indirectos. El liderazgo puede desempeñar una función en si una compañía experimenta o no estos costos.</a:t>
            </a:r>
          </a:p>
          <a:p>
            <a:pPr algn="l" rtl="0"/>
            <a:r>
              <a:rPr lang="es-us" b="0" i="0" u="none" baseline="0"/>
              <a:t> </a:t>
            </a:r>
            <a:endParaRPr lang="es-us" dirty="0"/>
          </a:p>
          <a:p>
            <a:pPr algn="l" rtl="0"/>
            <a:r>
              <a:rPr lang="es-us" b="1" i="0" u="none" baseline="0"/>
              <a:t>PREGUNTE A LA CLASE: </a:t>
            </a:r>
            <a:endParaRPr lang="es-us" dirty="0"/>
          </a:p>
          <a:p>
            <a:pPr algn="l" rtl="0"/>
            <a:r>
              <a:rPr lang="es-us" b="1" i="0" u="none" baseline="0"/>
              <a:t>¿CUÁLES CREEN QUE SON EJEMPLOS DE COSTOS DIRECTOS DE LESIONES EN EL LUGAR DE TRABAJO?</a:t>
            </a:r>
            <a:endParaRPr lang="es-us" dirty="0"/>
          </a:p>
          <a:p>
            <a:endParaRPr lang="es-us" dirty="0"/>
          </a:p>
          <a:p>
            <a:pPr algn="l" rtl="0"/>
            <a:r>
              <a:rPr lang="es-us" b="0" i="0" u="none" baseline="0"/>
              <a:t>Los costos directos incluyen tratamiento médico, salarios perdidos, pago por enfermedad, daños al producto o al equipo de trabajo y aumento de las primas de seguro.  </a:t>
            </a:r>
          </a:p>
        </p:txBody>
      </p:sp>
      <p:sp>
        <p:nvSpPr>
          <p:cNvPr id="4" name="Slide Number Placeholder 3"/>
          <p:cNvSpPr>
            <a:spLocks noGrp="1"/>
          </p:cNvSpPr>
          <p:nvPr>
            <p:ph type="sldNum" sz="quarter" idx="10"/>
          </p:nvPr>
        </p:nvSpPr>
        <p:spPr/>
        <p:txBody>
          <a:bodyPr/>
          <a:lstStyle/>
          <a:p>
            <a:pPr algn="l" rtl="0"/>
            <a:fld id="{0513728D-F3BB-2641-8A0E-19AC18A3052C}" type="slidenum">
              <a:rPr/>
              <a:pPr/>
              <a:t>9</a:t>
            </a:fld>
            <a:endParaRPr lang="es-us" dirty="0"/>
          </a:p>
        </p:txBody>
      </p:sp>
    </p:spTree>
    <p:extLst>
      <p:ext uri="{BB962C8B-B14F-4D97-AF65-F5344CB8AC3E}">
        <p14:creationId xmlns:p14="http://schemas.microsoft.com/office/powerpoint/2010/main" val="3281118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119E738-CB36-2B49-A2D2-6A03D3D49B65}" type="datetime1">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46785-5D6D-974A-ADF8-9F1100766E9A}" type="datetime1">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75229-F735-BA41-A171-7CEC01051FD5}" type="datetime1">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a:t>Click to edit Master title style</a:t>
            </a:r>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721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3956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3473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972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145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149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660952"/>
            <a:ext cx="8229600" cy="34652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49BE27-3720-F544-BAB3-E5D288B009DA}" type="datetime1">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5887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1168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507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4708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470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989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543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766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63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966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374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647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561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884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266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DC1FE-3251-EA40-B078-F2112D051FAB}" type="datetime1">
              <a:rPr lang="en-US" smtClean="0"/>
              <a:pPr/>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53534-46AC-F840-9B1F-CDD92C38159F}" type="datetime1">
              <a:rPr lang="en-US" smtClean="0"/>
              <a:pPr/>
              <a:t>4/5/2024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F22165A-F091-574B-A6F3-58B417646AC2}" type="datetime1">
              <a:rPr lang="en-US" smtClean="0"/>
              <a:pPr/>
              <a:t>4/5/2024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4/5/2024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gi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gi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4/5/2024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11" name="Picture 10"/>
          <p:cNvPicPr>
            <a:picLocks noChangeAspect="1"/>
          </p:cNvPicPr>
          <p:nvPr userDrawn="1"/>
        </p:nvPicPr>
        <p:blipFill rotWithShape="1">
          <a:blip r:embed="rId14">
            <a:extLst>
              <a:ext uri="{28A0092B-C50C-407E-A947-70E740481C1C}">
                <a14:useLocalDpi xmlns:a14="http://schemas.microsoft.com/office/drawing/2010/main" val="0"/>
              </a:ext>
            </a:extLst>
          </a:blip>
          <a:srcRect t="816" b="80244"/>
          <a:stretch/>
        </p:blipFill>
        <p:spPr>
          <a:xfrm>
            <a:off x="0" y="0"/>
            <a:ext cx="9144000" cy="1326642"/>
          </a:xfrm>
          <a:prstGeom prst="rect">
            <a:avLst/>
          </a:prstGeom>
        </p:spPr>
      </p:pic>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096E3B-7818-4977-8EC1-A49F0941F6BD}" type="datetimeFigureOut">
              <a:rPr lang="en-US" smtClean="0">
                <a:solidFill>
                  <a:prstClr val="black">
                    <a:tint val="75000"/>
                  </a:prstClr>
                </a:solidFill>
              </a:rPr>
              <a:pPr defTabSz="914400"/>
              <a:t>4/5/2024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8669AC-456E-4682-AD15-85492E48930E}" type="slidenum">
              <a:rPr lang="en-US" smtClean="0">
                <a:solidFill>
                  <a:prstClr val="black">
                    <a:tint val="75000"/>
                  </a:prstClr>
                </a:solidFill>
              </a:rPr>
              <a:pPr defTabSz="914400"/>
              <a:t>‹#›</a:t>
            </a:fld>
            <a:endParaRPr lang="en-US" dirty="0">
              <a:solidFill>
                <a:prstClr val="black">
                  <a:tint val="75000"/>
                </a:prstClr>
              </a:solidFill>
            </a:endParaRP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52670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096E3B-7818-4977-8EC1-A49F0941F6BD}" type="datetimeFigureOut">
              <a:rPr lang="en-US" smtClean="0">
                <a:solidFill>
                  <a:prstClr val="black">
                    <a:tint val="75000"/>
                  </a:prstClr>
                </a:solidFill>
              </a:rPr>
              <a:pPr defTabSz="914400"/>
              <a:t>4/5/2024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8669AC-456E-4682-AD15-85492E48930E}" type="slidenum">
              <a:rPr lang="en-US" smtClean="0">
                <a:solidFill>
                  <a:prstClr val="black">
                    <a:tint val="75000"/>
                  </a:prstClr>
                </a:solidFill>
              </a:rPr>
              <a:pPr defTabSz="914400"/>
              <a:t>‹#›</a:t>
            </a:fld>
            <a:endParaRPr lang="en-US" dirty="0">
              <a:solidFill>
                <a:prstClr val="black">
                  <a:tint val="75000"/>
                </a:prstClr>
              </a:solidFill>
            </a:endParaRP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62082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40.xml"/><Relationship Id="rId7" Type="http://schemas.openxmlformats.org/officeDocument/2006/relationships/slide" Target="slide26.xml"/><Relationship Id="rId12"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slide" Target="slide80.xml"/><Relationship Id="rId5" Type="http://schemas.openxmlformats.org/officeDocument/2006/relationships/slide" Target="slide53.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66.xml"/></Relationships>
</file>

<file path=ppt/slides/_rels/slide27.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17.jp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18.png"/><Relationship Id="rId4" Type="http://schemas.openxmlformats.org/officeDocument/2006/relationships/slide" Target="slide26.xml"/><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ideo" Target="https://www.youtube.com/embed/dPk_mi84uXw?si=AKjnmadQ8QZHTwg6" TargetMode="Externa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T8j6ssqmvS8?si=9ml0LRKrB9VCEljL" TargetMode="Externa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tVJY5GI6sZU?si=ItReP1_f3DYu8V0P" TargetMode="External"/><Relationship Id="rId6" Type="http://schemas.openxmlformats.org/officeDocument/2006/relationships/image" Target="../media/image22.png"/><Relationship Id="rId5" Type="http://schemas.openxmlformats.org/officeDocument/2006/relationships/slide" Target="slide26.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21.jpeg"/><Relationship Id="rId7"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slide" Target="slide47.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ideo" Target="https://www.youtube.com/embed/G2hMJ3mpn2Y?si=Cry-EwTCEzsizBcg" TargetMode="Externa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slide" Target="slide26.xml"/><Relationship Id="rId4" Type="http://schemas.openxmlformats.org/officeDocument/2006/relationships/image" Target="../media/image17.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a1DlE7bnZns?si=eeyngI-1Zna8nFHz" TargetMode="External"/><Relationship Id="rId6" Type="http://schemas.openxmlformats.org/officeDocument/2006/relationships/image" Target="../media/image22.png"/><Relationship Id="rId5" Type="http://schemas.openxmlformats.org/officeDocument/2006/relationships/slide" Target="slide26.xml"/><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slide" Target="slide26.xml"/><Relationship Id="rId4" Type="http://schemas.openxmlformats.org/officeDocument/2006/relationships/image" Target="../media/image17.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https://www.youtube.com/embed/eTKZEIuaBbQ?si=8j-RlsmqN9Z6eGa2" TargetMode="External"/><Relationship Id="rId6" Type="http://schemas.openxmlformats.org/officeDocument/2006/relationships/image" Target="../media/image21.jpeg"/><Relationship Id="rId5" Type="http://schemas.openxmlformats.org/officeDocument/2006/relationships/slide" Target="slide26.xml"/><Relationship Id="rId4" Type="http://schemas.openxmlformats.org/officeDocument/2006/relationships/image" Target="../media/image17.jp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slide" Target="slide26.xml"/><Relationship Id="rId4" Type="http://schemas.openxmlformats.org/officeDocument/2006/relationships/image" Target="../media/image17.jpg"/></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4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5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21.jpeg"/><Relationship Id="rId7" Type="http://schemas.openxmlformats.org/officeDocument/2006/relationships/image" Target="../media/image17.jp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60.xml"/><Relationship Id="rId4" Type="http://schemas.openxmlformats.org/officeDocument/2006/relationships/slide" Target="slide54.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6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6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6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21.jpeg"/><Relationship Id="rId7" Type="http://schemas.openxmlformats.org/officeDocument/2006/relationships/image" Target="../media/image17.jp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slide" Target="slide73.xml"/><Relationship Id="rId4" Type="http://schemas.openxmlformats.org/officeDocument/2006/relationships/slide" Target="slide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ideo" Target="https://www.youtube.com/embed/3fB2Yr0ecfE?si=mqypYFOWsa1W_8AO" TargetMode="Externa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1.jpeg"/></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1.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IJq2q5ZDaww?si=KcrauD9FUCOe13Gx" TargetMode="Externa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1.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https://www.youtube.com/embed/tU0FqcaVscQ?si=EUGrqyB1TFdep2NL" TargetMode="Externa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1.jpeg"/></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7.jpg"/><Relationship Id="rId4" Type="http://schemas.openxmlformats.org/officeDocument/2006/relationships/image" Target="../media/image21.jpeg"/></Relationships>
</file>

<file path=ppt/slides/_rels/slide7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7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7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17.jp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hyperlink" Target="http://www.cpwr.com/research/training-and-awareness-programs-from-research-foundations-for-safety-leadershi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p:cNvPicPr>
          <p:nvPr/>
        </p:nvPicPr>
        <p:blipFill rotWithShape="1">
          <a:blip r:embed="rId3"/>
          <a:srcRect l="5982" t="2624" r="6177" b="667"/>
          <a:stretch/>
        </p:blipFill>
        <p:spPr>
          <a:xfrm>
            <a:off x="3669506" y="2545554"/>
            <a:ext cx="1764792" cy="2011680"/>
          </a:xfrm>
          <a:prstGeom prst="rect">
            <a:avLst/>
          </a:prstGeom>
        </p:spPr>
      </p:pic>
      <p:pic>
        <p:nvPicPr>
          <p:cNvPr id="27" name="Picture 26"/>
          <p:cNvPicPr>
            <a:picLocks/>
          </p:cNvPicPr>
          <p:nvPr/>
        </p:nvPicPr>
        <p:blipFill>
          <a:blip r:embed="rId4"/>
          <a:stretch>
            <a:fillRect/>
          </a:stretch>
        </p:blipFill>
        <p:spPr>
          <a:xfrm>
            <a:off x="6634639" y="2541418"/>
            <a:ext cx="1764792" cy="2011680"/>
          </a:xfrm>
          <a:prstGeom prst="rect">
            <a:avLst/>
          </a:prstGeom>
        </p:spPr>
      </p:pic>
      <p:pic>
        <p:nvPicPr>
          <p:cNvPr id="39" name="Picture 38"/>
          <p:cNvPicPr>
            <a:picLocks noChangeAspect="1"/>
          </p:cNvPicPr>
          <p:nvPr/>
        </p:nvPicPr>
        <p:blipFill rotWithShape="1">
          <a:blip r:embed="rId5"/>
          <a:srcRect t="3542" r="2285"/>
          <a:stretch/>
        </p:blipFill>
        <p:spPr>
          <a:xfrm>
            <a:off x="846506" y="2546076"/>
            <a:ext cx="1764792" cy="2012809"/>
          </a:xfrm>
          <a:prstGeom prst="rect">
            <a:avLst/>
          </a:prstGeom>
        </p:spPr>
      </p:pic>
      <p:pic>
        <p:nvPicPr>
          <p:cNvPr id="42" name="Picture 41"/>
          <p:cNvPicPr>
            <a:picLocks noChangeAspect="1"/>
          </p:cNvPicPr>
          <p:nvPr/>
        </p:nvPicPr>
        <p:blipFill rotWithShape="1">
          <a:blip r:embed="rId6"/>
          <a:srcRect l="1" t="2811" r="1587"/>
          <a:stretch/>
        </p:blipFill>
        <p:spPr>
          <a:xfrm>
            <a:off x="2274675" y="4695824"/>
            <a:ext cx="1764792" cy="2015546"/>
          </a:xfrm>
          <a:prstGeom prst="rect">
            <a:avLst/>
          </a:prstGeom>
        </p:spPr>
      </p:pic>
      <p:pic>
        <p:nvPicPr>
          <p:cNvPr id="43" name="Picture 42"/>
          <p:cNvPicPr>
            <a:picLocks/>
          </p:cNvPicPr>
          <p:nvPr/>
        </p:nvPicPr>
        <p:blipFill rotWithShape="1">
          <a:blip r:embed="rId7"/>
          <a:srcRect l="1782" r="1647"/>
          <a:stretch/>
        </p:blipFill>
        <p:spPr>
          <a:xfrm>
            <a:off x="5189902" y="4699690"/>
            <a:ext cx="1764792" cy="2011680"/>
          </a:xfrm>
          <a:prstGeom prst="rect">
            <a:avLst/>
          </a:prstGeom>
        </p:spPr>
      </p:pic>
    </p:spTree>
    <p:extLst>
      <p:ext uri="{BB962C8B-B14F-4D97-AF65-F5344CB8AC3E}">
        <p14:creationId xmlns:p14="http://schemas.microsoft.com/office/powerpoint/2010/main" val="363771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33088" y="4316967"/>
            <a:ext cx="3856581" cy="2308324"/>
          </a:xfrm>
          <a:prstGeom prst="rect">
            <a:avLst/>
          </a:prstGeom>
          <a:noFill/>
          <a:ln>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rtl="0">
              <a:buFont typeface="Arial" panose="020B0604020202020204" pitchFamily="34" charset="0"/>
              <a:buChar char="•"/>
            </a:pPr>
            <a:r>
              <a:rPr lang="es-us" sz="1600" b="0" i="0" u="none" baseline="0" dirty="0"/>
              <a:t>  Discapacidad</a:t>
            </a:r>
          </a:p>
          <a:p>
            <a:pPr algn="l" rtl="0">
              <a:buFont typeface="Arial" panose="020B0604020202020204" pitchFamily="34" charset="0"/>
              <a:buChar char="•"/>
            </a:pPr>
            <a:r>
              <a:rPr lang="es-us" sz="1600" b="0" i="0" u="none" baseline="0" dirty="0"/>
              <a:t>  Menor esperanza de vida</a:t>
            </a:r>
          </a:p>
          <a:p>
            <a:pPr algn="l" rtl="0">
              <a:buFont typeface="Arial" panose="020B0604020202020204" pitchFamily="34" charset="0"/>
              <a:buChar char="•"/>
            </a:pPr>
            <a:r>
              <a:rPr lang="es-us" sz="1600" b="0" i="0" u="none" baseline="0" dirty="0"/>
              <a:t>  Sufrimiento de familiares y compañeros de trabajo</a:t>
            </a:r>
          </a:p>
          <a:p>
            <a:pPr algn="l" rtl="0">
              <a:buFont typeface="Arial" panose="020B0604020202020204" pitchFamily="34" charset="0"/>
              <a:buChar char="•"/>
            </a:pPr>
            <a:r>
              <a:rPr lang="es-us" sz="1600" b="0" i="0" u="none" baseline="0" dirty="0"/>
              <a:t>  Pérdida de productividad</a:t>
            </a:r>
          </a:p>
          <a:p>
            <a:pPr algn="l" rtl="0">
              <a:buFont typeface="Arial" panose="020B0604020202020204" pitchFamily="34" charset="0"/>
              <a:buChar char="•"/>
            </a:pPr>
            <a:r>
              <a:rPr lang="es-us" sz="1600" b="0" i="0" u="none" baseline="0" dirty="0"/>
              <a:t>  Costos de contratación</a:t>
            </a:r>
          </a:p>
          <a:p>
            <a:pPr algn="l" rtl="0">
              <a:buFont typeface="Arial" panose="020B0604020202020204" pitchFamily="34" charset="0"/>
              <a:buChar char="•"/>
            </a:pPr>
            <a:r>
              <a:rPr lang="es-us" sz="1600" b="0" i="0" u="none" baseline="0" dirty="0"/>
              <a:t>  Disminución de la reputación de la compañía</a:t>
            </a:r>
          </a:p>
          <a:p>
            <a:pPr algn="l" rtl="0">
              <a:buFont typeface="Arial" panose="020B0604020202020204" pitchFamily="34" charset="0"/>
              <a:buChar char="•"/>
            </a:pPr>
            <a:r>
              <a:rPr lang="es-us" sz="1600" b="0" i="0" u="none" baseline="0" dirty="0"/>
              <a:t>  Fallecimiento</a:t>
            </a:r>
          </a:p>
        </p:txBody>
      </p:sp>
      <p:cxnSp>
        <p:nvCxnSpPr>
          <p:cNvPr id="9" name="Straight Arrow Connector 8"/>
          <p:cNvCxnSpPr/>
          <p:nvPr/>
        </p:nvCxnSpPr>
        <p:spPr>
          <a:xfrm flipH="1">
            <a:off x="3212017" y="5111952"/>
            <a:ext cx="1568671"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4" descr="http://integralmeditationasia.com/wp-content/uploads/2014/01/Underwater-Iceberg.jpg"/>
          <p:cNvPicPr>
            <a:picLocks noChangeAspect="1" noChangeArrowheads="1"/>
          </p:cNvPicPr>
          <p:nvPr/>
        </p:nvPicPr>
        <p:blipFill rotWithShape="1">
          <a:blip r:embed="rId3">
            <a:extLst>
              <a:ext uri="{28A0092B-C50C-407E-A947-70E740481C1C}">
                <a14:useLocalDpi xmlns:a14="http://schemas.microsoft.com/office/drawing/2010/main" val="0"/>
              </a:ext>
            </a:extLst>
          </a:blip>
          <a:srcRect b="6607"/>
          <a:stretch/>
        </p:blipFill>
        <p:spPr bwMode="auto">
          <a:xfrm>
            <a:off x="582295" y="2704328"/>
            <a:ext cx="258051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20655" y="1330171"/>
            <a:ext cx="8702690" cy="1143000"/>
          </a:xfrm>
        </p:spPr>
        <p:txBody>
          <a:bodyPr>
            <a:noAutofit/>
          </a:bodyPr>
          <a:lstStyle/>
          <a:p>
            <a:pPr rtl="0"/>
            <a:r>
              <a:rPr lang="es-us" sz="3500" b="1" i="0" u="none" baseline="0" dirty="0">
                <a:solidFill>
                  <a:srgbClr val="FF0000"/>
                </a:solidFill>
              </a:rPr>
              <a:t>Costos indirectos </a:t>
            </a:r>
          </a:p>
        </p:txBody>
      </p:sp>
    </p:spTree>
    <p:extLst>
      <p:ext uri="{BB962C8B-B14F-4D97-AF65-F5344CB8AC3E}">
        <p14:creationId xmlns:p14="http://schemas.microsoft.com/office/powerpoint/2010/main" val="191488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us" sz="3500" b="1" i="0" u="none" baseline="0" dirty="0">
                <a:solidFill>
                  <a:srgbClr val="FF0000"/>
                </a:solidFill>
              </a:rPr>
              <a:t>Beneficios del liderazgo eficaz en seguridad</a:t>
            </a:r>
          </a:p>
        </p:txBody>
      </p:sp>
      <p:sp>
        <p:nvSpPr>
          <p:cNvPr id="3" name="Content Placeholder 2"/>
          <p:cNvSpPr>
            <a:spLocks noGrp="1"/>
          </p:cNvSpPr>
          <p:nvPr>
            <p:ph idx="1"/>
          </p:nvPr>
        </p:nvSpPr>
        <p:spPr>
          <a:xfrm>
            <a:off x="195944" y="2660952"/>
            <a:ext cx="8229600" cy="3465211"/>
          </a:xfrm>
        </p:spPr>
        <p:txBody>
          <a:bodyPr>
            <a:noAutofit/>
          </a:bodyPr>
          <a:lstStyle/>
          <a:p>
            <a:pPr lvl="0" algn="l" rtl="0">
              <a:buClr>
                <a:srgbClr val="FF0000"/>
              </a:buClr>
            </a:pPr>
            <a:r>
              <a:rPr lang="es-us" sz="2500" b="0" i="0" u="none" baseline="0" dirty="0"/>
              <a:t>Aumento de la moral </a:t>
            </a:r>
          </a:p>
          <a:p>
            <a:pPr lvl="0" algn="l" rtl="0">
              <a:buClr>
                <a:srgbClr val="FF0000"/>
              </a:buClr>
            </a:pPr>
            <a:r>
              <a:rPr lang="es-us" sz="2500" b="0" i="0" u="none" baseline="0" dirty="0"/>
              <a:t>Aumento del trabajo en equipo</a:t>
            </a:r>
          </a:p>
          <a:p>
            <a:pPr lvl="0" algn="l" rtl="0">
              <a:buClr>
                <a:srgbClr val="FF0000"/>
              </a:buClr>
            </a:pPr>
            <a:r>
              <a:rPr lang="es-us" sz="2500" b="0" i="0" u="none" baseline="0" dirty="0"/>
              <a:t>Clima de seguridad positivo</a:t>
            </a:r>
          </a:p>
          <a:p>
            <a:pPr lvl="0" algn="l" rtl="0">
              <a:buClr>
                <a:srgbClr val="FF0000"/>
              </a:buClr>
            </a:pPr>
            <a:r>
              <a:rPr lang="es-us" sz="2500" b="0" i="0" u="none" baseline="0" dirty="0"/>
              <a:t>Reducción de riesgos</a:t>
            </a:r>
          </a:p>
          <a:p>
            <a:pPr lvl="0" algn="l" rtl="0">
              <a:buClr>
                <a:srgbClr val="FF0000"/>
              </a:buClr>
            </a:pPr>
            <a:r>
              <a:rPr lang="es-us" sz="2500" b="0" i="0" u="none" baseline="0" dirty="0"/>
              <a:t>Prácticas de trabajo más seguras</a:t>
            </a:r>
          </a:p>
        </p:txBody>
      </p:sp>
      <p:sp>
        <p:nvSpPr>
          <p:cNvPr id="4" name="Content Placeholder 2"/>
          <p:cNvSpPr txBox="1">
            <a:spLocks/>
          </p:cNvSpPr>
          <p:nvPr/>
        </p:nvSpPr>
        <p:spPr>
          <a:xfrm>
            <a:off x="4826728" y="2660952"/>
            <a:ext cx="4299718" cy="23191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buClr>
                <a:srgbClr val="FF0000"/>
              </a:buClr>
            </a:pPr>
            <a:r>
              <a:rPr lang="es-us" sz="2500" b="0" i="0" u="none" baseline="0" dirty="0"/>
              <a:t>Menos lesiones y muertes </a:t>
            </a:r>
          </a:p>
          <a:p>
            <a:pPr algn="l" rtl="0">
              <a:buClr>
                <a:srgbClr val="FF0000"/>
              </a:buClr>
            </a:pPr>
            <a:r>
              <a:rPr lang="es-us" sz="2500" b="0" i="0" u="none" baseline="0" dirty="0"/>
              <a:t>Mejor reputación comercial</a:t>
            </a:r>
          </a:p>
          <a:p>
            <a:pPr algn="l" rtl="0">
              <a:buClr>
                <a:srgbClr val="FF0000"/>
              </a:buClr>
            </a:pPr>
            <a:r>
              <a:rPr lang="es-us" sz="2500" b="0" i="0" u="none" baseline="0" dirty="0"/>
              <a:t>Más productivo y de mejor calidad.</a:t>
            </a:r>
          </a:p>
          <a:p>
            <a:pPr algn="l" rtl="0">
              <a:buClr>
                <a:srgbClr val="FF0000"/>
              </a:buClr>
            </a:pPr>
            <a:r>
              <a:rPr lang="es-us" sz="2500" b="0" i="0" u="none" baseline="0" dirty="0"/>
              <a:t>¿Algún otro?</a:t>
            </a:r>
          </a:p>
        </p:txBody>
      </p:sp>
    </p:spTree>
    <p:extLst>
      <p:ext uri="{BB962C8B-B14F-4D97-AF65-F5344CB8AC3E}">
        <p14:creationId xmlns:p14="http://schemas.microsoft.com/office/powerpoint/2010/main" val="197433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us" sz="3500" b="1" i="0" u="none" baseline="0" dirty="0">
                <a:solidFill>
                  <a:srgbClr val="FF0000"/>
                </a:solidFill>
              </a:rPr>
              <a:t>El líder en seguridad se define como:</a:t>
            </a:r>
          </a:p>
        </p:txBody>
      </p:sp>
      <p:sp>
        <p:nvSpPr>
          <p:cNvPr id="3" name="Content Placeholder 2"/>
          <p:cNvSpPr>
            <a:spLocks noGrp="1"/>
          </p:cNvSpPr>
          <p:nvPr>
            <p:ph idx="1"/>
          </p:nvPr>
        </p:nvSpPr>
        <p:spPr/>
        <p:txBody>
          <a:bodyPr>
            <a:normAutofit/>
          </a:bodyPr>
          <a:lstStyle/>
          <a:p>
            <a:pPr marL="0" indent="0" algn="l" rtl="0">
              <a:lnSpc>
                <a:spcPct val="114000"/>
              </a:lnSpc>
              <a:buNone/>
            </a:pPr>
            <a:r>
              <a:rPr lang="es-us" sz="2500" b="0" i="0" u="none" baseline="0" dirty="0"/>
              <a:t>Persona que tiene el </a:t>
            </a:r>
            <a:r>
              <a:rPr lang="es-us" sz="2500" b="1" i="0" u="sng" baseline="0" dirty="0"/>
              <a:t>coraje</a:t>
            </a:r>
            <a:r>
              <a:rPr lang="es-us" sz="2500" b="0" i="0" u="none" baseline="0" dirty="0"/>
              <a:t> de demostrar que valora la seguridad: trabaja y se comunica con los miembros del equipo para identificar y limitar situaciones riesgosas, incluso ante otras presiones laborales, como programación y costos. </a:t>
            </a:r>
          </a:p>
        </p:txBody>
      </p:sp>
    </p:spTree>
    <p:extLst>
      <p:ext uri="{BB962C8B-B14F-4D97-AF65-F5344CB8AC3E}">
        <p14:creationId xmlns:p14="http://schemas.microsoft.com/office/powerpoint/2010/main" val="16248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us" sz="3500" b="1" i="0" u="none" baseline="0" dirty="0">
                <a:solidFill>
                  <a:srgbClr val="FF0000"/>
                </a:solidFill>
              </a:rPr>
              <a:t>Habilidades</a:t>
            </a:r>
            <a:r>
              <a:rPr lang="es-us" sz="3500" b="0" i="0" u="none" baseline="0" dirty="0">
                <a:solidFill>
                  <a:srgbClr val="FF0000"/>
                </a:solidFill>
              </a:rPr>
              <a:t> </a:t>
            </a:r>
            <a:r>
              <a:rPr lang="es-us" sz="3500" b="1" i="0" u="none" baseline="0" dirty="0">
                <a:solidFill>
                  <a:srgbClr val="FF0000"/>
                </a:solidFill>
              </a:rPr>
              <a:t>de liderazgo en seguridad</a:t>
            </a:r>
            <a:endParaRPr lang="es-us" sz="3500" b="1" i="1" dirty="0">
              <a:solidFill>
                <a:srgbClr val="FF0000"/>
              </a:solidFill>
            </a:endParaRPr>
          </a:p>
        </p:txBody>
      </p:sp>
      <p:sp>
        <p:nvSpPr>
          <p:cNvPr id="10" name="Rectangle 9"/>
          <p:cNvSpPr/>
          <p:nvPr/>
        </p:nvSpPr>
        <p:spPr>
          <a:xfrm>
            <a:off x="695528" y="2466523"/>
            <a:ext cx="7752944" cy="4201150"/>
          </a:xfrm>
          <a:prstGeom prst="rect">
            <a:avLst/>
          </a:prstGeom>
          <a:ln>
            <a:solidFill>
              <a:schemeClr val="tx1"/>
            </a:solidFill>
          </a:ln>
        </p:spPr>
        <p:txBody>
          <a:bodyPr wrap="square">
            <a:spAutoFit/>
          </a:bodyPr>
          <a:lstStyle/>
          <a:p>
            <a:pPr algn="l" rtl="0">
              <a:spcAft>
                <a:spcPts val="1800"/>
              </a:spcAft>
            </a:pPr>
            <a:r>
              <a:rPr lang="es-us" sz="2400" b="0" i="0" u="none" baseline="0" dirty="0"/>
              <a:t>Liderar con el ejemplo.</a:t>
            </a:r>
          </a:p>
          <a:p>
            <a:pPr algn="l" rtl="0">
              <a:spcAft>
                <a:spcPts val="1800"/>
              </a:spcAft>
            </a:pPr>
            <a:r>
              <a:rPr lang="es-us" sz="2400" b="0" i="0" u="none" baseline="0" dirty="0"/>
              <a:t>Involucrar y empoderar a los miembros del equipo.</a:t>
            </a:r>
          </a:p>
          <a:p>
            <a:pPr algn="l" rtl="0">
              <a:spcAft>
                <a:spcPts val="1800"/>
              </a:spcAft>
            </a:pPr>
            <a:r>
              <a:rPr lang="es-us" sz="2400" b="0" i="0" u="none" baseline="0" dirty="0"/>
              <a:t>Escuchar activamente.</a:t>
            </a:r>
          </a:p>
          <a:p>
            <a:pPr algn="l" rtl="0">
              <a:spcAft>
                <a:spcPts val="1800"/>
              </a:spcAft>
            </a:pPr>
            <a:r>
              <a:rPr lang="es-us" sz="2400" b="0" i="0" u="none" baseline="0" dirty="0"/>
              <a:t>Practicar la comunicación de 3 vías.</a:t>
            </a:r>
          </a:p>
          <a:p>
            <a:pPr algn="l" rtl="0">
              <a:spcAft>
                <a:spcPts val="1800"/>
              </a:spcAft>
            </a:pPr>
            <a:r>
              <a:rPr lang="es-us" sz="2400" b="0" i="0" u="none" baseline="0" dirty="0"/>
              <a:t>Desarrollar a los miembros del equipo mediante enseñanza, asesoría y comentarios.</a:t>
            </a:r>
          </a:p>
          <a:p>
            <a:pPr algn="l" rtl="0">
              <a:spcAft>
                <a:spcPts val="1800"/>
              </a:spcAft>
            </a:pPr>
            <a:r>
              <a:rPr lang="es-us" sz="2400" b="0" i="0" u="none" baseline="0" dirty="0"/>
              <a:t>Dar reconocimiento a los miembros del equipo por un trabajo bien hecho.</a:t>
            </a:r>
          </a:p>
        </p:txBody>
      </p:sp>
    </p:spTree>
    <p:extLst>
      <p:ext uri="{BB962C8B-B14F-4D97-AF65-F5344CB8AC3E}">
        <p14:creationId xmlns:p14="http://schemas.microsoft.com/office/powerpoint/2010/main" val="26802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rtl="0"/>
            <a:r>
              <a:rPr lang="es-us" sz="3500" b="1" i="0" u="none" baseline="0">
                <a:solidFill>
                  <a:srgbClr val="FF0000"/>
                </a:solidFill>
              </a:rPr>
              <a:t>Cómo</a:t>
            </a:r>
            <a:r>
              <a:rPr lang="es-us" sz="3500" b="0" i="0" u="none" baseline="0">
                <a:solidFill>
                  <a:srgbClr val="FF0000"/>
                </a:solidFill>
              </a:rPr>
              <a:t> </a:t>
            </a:r>
            <a:br>
              <a:rPr lang="es-us" sz="3500" b="1">
                <a:solidFill>
                  <a:srgbClr val="FF0000"/>
                </a:solidFill>
              </a:rPr>
            </a:br>
            <a:r>
              <a:rPr lang="es-us" sz="3500" b="0" i="0" u="none" baseline="0">
                <a:solidFill>
                  <a:srgbClr val="FF0000"/>
                </a:solidFill>
              </a:rPr>
              <a:t>liderar con el ejemplo</a:t>
            </a:r>
            <a:endParaRPr lang="es-us" sz="3500" b="1" dirty="0">
              <a:solidFill>
                <a:srgbClr val="FF0000"/>
              </a:solidFill>
            </a:endParaRPr>
          </a:p>
        </p:txBody>
      </p:sp>
      <p:sp>
        <p:nvSpPr>
          <p:cNvPr id="7" name="Content Placeholder 2"/>
          <p:cNvSpPr>
            <a:spLocks noGrp="1"/>
          </p:cNvSpPr>
          <p:nvPr>
            <p:ph idx="1"/>
          </p:nvPr>
        </p:nvSpPr>
        <p:spPr/>
        <p:txBody>
          <a:bodyPr>
            <a:noAutofit/>
          </a:bodyPr>
          <a:lstStyle/>
          <a:p>
            <a:pPr lvl="0" algn="l" rtl="0">
              <a:spcBef>
                <a:spcPts val="0"/>
              </a:spcBef>
              <a:spcAft>
                <a:spcPts val="1200"/>
              </a:spcAft>
              <a:buClr>
                <a:srgbClr val="FF0000"/>
              </a:buClr>
            </a:pPr>
            <a:r>
              <a:rPr lang="es-us" sz="2400" b="0" i="0" u="none" baseline="0" dirty="0"/>
              <a:t>Tengan una actitud positiva sobre la seguridad.</a:t>
            </a:r>
          </a:p>
          <a:p>
            <a:pPr lvl="0" algn="l" rtl="0">
              <a:spcBef>
                <a:spcPts val="0"/>
              </a:spcBef>
              <a:spcAft>
                <a:spcPts val="1200"/>
              </a:spcAft>
              <a:buClr>
                <a:srgbClr val="FF0000"/>
              </a:buClr>
            </a:pPr>
            <a:r>
              <a:rPr lang="es-us" sz="2400" b="0" i="0" u="none" baseline="0" dirty="0"/>
              <a:t>Establezcan la seguridad como un valor central.</a:t>
            </a:r>
          </a:p>
          <a:p>
            <a:pPr lvl="0" algn="l" rtl="0">
              <a:spcBef>
                <a:spcPts val="0"/>
              </a:spcBef>
              <a:spcAft>
                <a:spcPts val="1200"/>
              </a:spcAft>
              <a:buClr>
                <a:srgbClr val="FF0000"/>
              </a:buClr>
            </a:pPr>
            <a:r>
              <a:rPr lang="es-us" sz="2400" b="0" i="0" u="none" baseline="0" dirty="0"/>
              <a:t>Establezcan expectativas altas de seguridad.</a:t>
            </a:r>
          </a:p>
          <a:p>
            <a:pPr lvl="0" algn="l" rtl="0">
              <a:spcBef>
                <a:spcPts val="0"/>
              </a:spcBef>
              <a:spcAft>
                <a:spcPts val="1200"/>
              </a:spcAft>
              <a:buClr>
                <a:srgbClr val="FF0000"/>
              </a:buClr>
            </a:pPr>
            <a:r>
              <a:rPr lang="es-us" sz="2400" b="0" i="0" u="none" baseline="0" dirty="0"/>
              <a:t>Compartan la visión de seguridad con el equipo. </a:t>
            </a:r>
          </a:p>
          <a:p>
            <a:pPr lvl="0" algn="l" rtl="0">
              <a:spcBef>
                <a:spcPts val="0"/>
              </a:spcBef>
              <a:spcAft>
                <a:spcPts val="1200"/>
              </a:spcAft>
              <a:buClr>
                <a:srgbClr val="FF0000"/>
              </a:buClr>
            </a:pPr>
            <a:r>
              <a:rPr lang="es-us" sz="2400" b="0" i="0" u="none" baseline="0" dirty="0"/>
              <a:t>“Hagan lo que dicen.”</a:t>
            </a:r>
          </a:p>
          <a:p>
            <a:pPr lvl="0" algn="l" rtl="0">
              <a:spcBef>
                <a:spcPts val="0"/>
              </a:spcBef>
              <a:spcAft>
                <a:spcPts val="1200"/>
              </a:spcAft>
              <a:buClr>
                <a:srgbClr val="FF0000"/>
              </a:buClr>
            </a:pPr>
            <a:r>
              <a:rPr lang="es-us" sz="2400" b="0" i="0" u="none" baseline="0" dirty="0"/>
              <a:t>Refuercen la idea de que </a:t>
            </a:r>
            <a:r>
              <a:rPr lang="es-us" sz="2400" b="1" i="1" u="none" baseline="0" dirty="0"/>
              <a:t>todos son dueños de la seguridad.</a:t>
            </a:r>
          </a:p>
          <a:p>
            <a:pPr lvl="0" algn="l" rtl="0">
              <a:spcBef>
                <a:spcPts val="0"/>
              </a:spcBef>
              <a:spcAft>
                <a:spcPts val="1200"/>
              </a:spcAft>
              <a:buClr>
                <a:srgbClr val="FF0000"/>
              </a:buClr>
            </a:pPr>
            <a:r>
              <a:rPr lang="es-us" sz="2400" b="0" i="0" u="none" baseline="0" dirty="0"/>
              <a:t>¡Lideren!</a:t>
            </a:r>
          </a:p>
        </p:txBody>
      </p:sp>
      <p:pic>
        <p:nvPicPr>
          <p:cNvPr id="8" name="Picture 4" descr="http://www.turnerconstruction.com/Files/GetSharepointImage?url=%2FRich%2520Text%2520Images%2FCanon_People045_1484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33" y="1570658"/>
            <a:ext cx="1591867" cy="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71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95275" y="1375302"/>
            <a:ext cx="8567754" cy="1143000"/>
          </a:xfrm>
        </p:spPr>
        <p:txBody>
          <a:bodyPr>
            <a:noAutofit/>
          </a:bodyPr>
          <a:lstStyle/>
          <a:p>
            <a:pPr rtl="0"/>
            <a:r>
              <a:rPr lang="es-us" sz="3200" b="1" i="0" u="none" baseline="0" dirty="0">
                <a:solidFill>
                  <a:srgbClr val="FF0000"/>
                </a:solidFill>
              </a:rPr>
              <a:t>Cómo </a:t>
            </a:r>
            <a:br>
              <a:rPr lang="es-us" sz="3200" b="1" dirty="0">
                <a:solidFill>
                  <a:srgbClr val="FF0000"/>
                </a:solidFill>
              </a:rPr>
            </a:br>
            <a:r>
              <a:rPr lang="es-us" sz="3200" b="0" i="0" u="none" baseline="0" dirty="0">
                <a:solidFill>
                  <a:srgbClr val="FF0000"/>
                </a:solidFill>
              </a:rPr>
              <a:t>involucrar y empoderar a los miembros del equipo</a:t>
            </a:r>
            <a:endParaRPr lang="es-us" sz="3200" b="1" dirty="0">
              <a:solidFill>
                <a:srgbClr val="FF0000"/>
              </a:solidFill>
            </a:endParaRPr>
          </a:p>
        </p:txBody>
      </p:sp>
      <p:sp>
        <p:nvSpPr>
          <p:cNvPr id="6" name="Content Placeholder 2"/>
          <p:cNvSpPr>
            <a:spLocks noGrp="1"/>
          </p:cNvSpPr>
          <p:nvPr>
            <p:ph idx="1"/>
          </p:nvPr>
        </p:nvSpPr>
        <p:spPr/>
        <p:txBody>
          <a:bodyPr>
            <a:noAutofit/>
          </a:bodyPr>
          <a:lstStyle/>
          <a:p>
            <a:pPr algn="l" rtl="0">
              <a:spcBef>
                <a:spcPts val="0"/>
              </a:spcBef>
              <a:spcAft>
                <a:spcPts val="1200"/>
              </a:spcAft>
              <a:buClr>
                <a:srgbClr val="FF0000"/>
              </a:buClr>
            </a:pPr>
            <a:r>
              <a:rPr lang="es-us" sz="2000" b="0" i="0" u="none" baseline="0" dirty="0"/>
              <a:t>Expliquen por qué la seguridad es fundamental para hacer el trabajo.</a:t>
            </a:r>
          </a:p>
          <a:p>
            <a:pPr lvl="0" algn="l" rtl="0">
              <a:spcBef>
                <a:spcPts val="0"/>
              </a:spcBef>
              <a:spcAft>
                <a:spcPts val="1200"/>
              </a:spcAft>
              <a:buClr>
                <a:srgbClr val="FF0000"/>
              </a:buClr>
            </a:pPr>
            <a:r>
              <a:rPr lang="es-us" sz="2000" b="0" i="0" u="none" baseline="0" dirty="0"/>
              <a:t>Involucren a los miembros del equipo en la toma de decisiones de seguridad. </a:t>
            </a:r>
          </a:p>
          <a:p>
            <a:pPr lvl="0" algn="l" rtl="0">
              <a:spcBef>
                <a:spcPts val="0"/>
              </a:spcBef>
              <a:spcAft>
                <a:spcPts val="1200"/>
              </a:spcAft>
              <a:buClr>
                <a:srgbClr val="FF0000"/>
              </a:buClr>
            </a:pPr>
            <a:r>
              <a:rPr lang="es-us" sz="2000" b="0" i="0" u="none" baseline="0" dirty="0"/>
              <a:t>Realicen reuniones de seguridad en la mañana todos los días y recorridos conjuntos de la gerencia y los trabajadores a lo largo de la jornada laboral.</a:t>
            </a:r>
          </a:p>
          <a:p>
            <a:pPr lvl="0" algn="l" rtl="0">
              <a:spcBef>
                <a:spcPts val="0"/>
              </a:spcBef>
              <a:spcAft>
                <a:spcPts val="1200"/>
              </a:spcAft>
              <a:buClr>
                <a:srgbClr val="FF0000"/>
              </a:buClr>
            </a:pPr>
            <a:r>
              <a:rPr lang="es-us" sz="2000" b="0" i="0" u="none" baseline="0" dirty="0"/>
              <a:t>Empoderen a los miembros del equipo para:</a:t>
            </a:r>
          </a:p>
          <a:p>
            <a:pPr lvl="1" algn="l" rtl="0">
              <a:spcBef>
                <a:spcPts val="0"/>
              </a:spcBef>
              <a:spcAft>
                <a:spcPts val="1200"/>
              </a:spcAft>
              <a:buClr>
                <a:srgbClr val="FF0000"/>
              </a:buClr>
            </a:pPr>
            <a:r>
              <a:rPr lang="es-us" sz="2000" b="0" i="0" u="none" baseline="0" dirty="0"/>
              <a:t>informar de preocupaciones de seguridad, lesiones y conatos de accidentes; </a:t>
            </a:r>
          </a:p>
          <a:p>
            <a:pPr lvl="1" algn="l" rtl="0">
              <a:spcBef>
                <a:spcPts val="0"/>
              </a:spcBef>
              <a:spcAft>
                <a:spcPts val="1200"/>
              </a:spcAft>
              <a:buClr>
                <a:srgbClr val="FF0000"/>
              </a:buClr>
            </a:pPr>
            <a:r>
              <a:rPr lang="es-us" sz="2000" b="0" i="0" u="none" baseline="0" dirty="0"/>
              <a:t>informar o corregir riesgos o situaciones inseguras.</a:t>
            </a:r>
          </a:p>
          <a:p>
            <a:pPr lvl="1" algn="l" rtl="0">
              <a:spcBef>
                <a:spcPts val="0"/>
              </a:spcBef>
              <a:spcAft>
                <a:spcPts val="1200"/>
              </a:spcAft>
              <a:buClr>
                <a:srgbClr val="FF0000"/>
              </a:buClr>
            </a:pPr>
            <a:endParaRPr lang="es-us" sz="2500"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6904186" y="5600501"/>
            <a:ext cx="1587368" cy="1051323"/>
          </a:xfrm>
          <a:prstGeom prst="rect">
            <a:avLst/>
          </a:prstGeom>
          <a:noFill/>
          <a:ln>
            <a:noFill/>
          </a:ln>
        </p:spPr>
      </p:pic>
    </p:spTree>
    <p:extLst>
      <p:ext uri="{BB962C8B-B14F-4D97-AF65-F5344CB8AC3E}">
        <p14:creationId xmlns:p14="http://schemas.microsoft.com/office/powerpoint/2010/main" val="327945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noAutofit/>
          </a:bodyPr>
          <a:lstStyle/>
          <a:p>
            <a:pPr rtl="0"/>
            <a:r>
              <a:rPr lang="es-us" sz="3500" b="1" i="0" u="none" baseline="0">
                <a:solidFill>
                  <a:srgbClr val="FF0000"/>
                </a:solidFill>
              </a:rPr>
              <a:t>Cómo </a:t>
            </a:r>
            <a:br>
              <a:rPr lang="es-us" sz="3500" b="1">
                <a:solidFill>
                  <a:srgbClr val="FF0000"/>
                </a:solidFill>
              </a:rPr>
            </a:br>
            <a:r>
              <a:rPr lang="es-us" sz="3500" b="0" i="0" u="none" baseline="0">
                <a:solidFill>
                  <a:srgbClr val="FF0000"/>
                </a:solidFill>
              </a:rPr>
              <a:t>escuchar activamente</a:t>
            </a:r>
          </a:p>
        </p:txBody>
      </p:sp>
      <p:sp>
        <p:nvSpPr>
          <p:cNvPr id="14" name="Content Placeholder 2"/>
          <p:cNvSpPr>
            <a:spLocks noGrp="1"/>
          </p:cNvSpPr>
          <p:nvPr>
            <p:ph idx="1"/>
          </p:nvPr>
        </p:nvSpPr>
        <p:spPr/>
        <p:txBody>
          <a:bodyPr>
            <a:noAutofit/>
          </a:bodyPr>
          <a:lstStyle/>
          <a:p>
            <a:pPr lvl="0" algn="l" rtl="0">
              <a:spcBef>
                <a:spcPts val="0"/>
              </a:spcBef>
              <a:spcAft>
                <a:spcPts val="400"/>
              </a:spcAft>
              <a:buClr>
                <a:srgbClr val="FF0000"/>
              </a:buClr>
            </a:pPr>
            <a:r>
              <a:rPr lang="es-us" sz="2500" b="0" i="0" u="none" baseline="0"/>
              <a:t>Traten a los miembros del equipo con respeto cuando hablen.</a:t>
            </a:r>
          </a:p>
          <a:p>
            <a:pPr algn="l" rtl="0">
              <a:spcBef>
                <a:spcPts val="0"/>
              </a:spcBef>
              <a:spcAft>
                <a:spcPts val="400"/>
              </a:spcAft>
              <a:buClr>
                <a:srgbClr val="FF0000"/>
              </a:buClr>
            </a:pPr>
            <a:r>
              <a:rPr lang="es-us" sz="2500" b="0" i="0" u="none" baseline="0"/>
              <a:t>Presten atención a las señales no verbales, como el lenguaje corporal y el contacto visual.</a:t>
            </a:r>
          </a:p>
          <a:p>
            <a:pPr algn="l" rtl="0">
              <a:spcBef>
                <a:spcPts val="0"/>
              </a:spcBef>
              <a:spcAft>
                <a:spcPts val="400"/>
              </a:spcAft>
              <a:buClr>
                <a:srgbClr val="FF0000"/>
              </a:buClr>
            </a:pPr>
            <a:r>
              <a:rPr lang="es-us" sz="2500" b="0" i="0" u="none" baseline="0"/>
              <a:t>Oigan para </a:t>
            </a:r>
            <a:r>
              <a:rPr lang="es-us" sz="2500" b="1" i="0" u="none" baseline="0"/>
              <a:t>escuchar</a:t>
            </a:r>
            <a:r>
              <a:rPr lang="es-us" sz="2500" b="0" i="0" u="none" baseline="0"/>
              <a:t> lo que se dice, en vez de pensar en una respuesta. </a:t>
            </a:r>
          </a:p>
          <a:p>
            <a:pPr lvl="0" algn="l" rtl="0">
              <a:spcBef>
                <a:spcPts val="0"/>
              </a:spcBef>
              <a:spcAft>
                <a:spcPts val="400"/>
              </a:spcAft>
              <a:buClr>
                <a:srgbClr val="FF0000"/>
              </a:buClr>
            </a:pPr>
            <a:r>
              <a:rPr lang="es-us" sz="2500" b="0" i="0" u="none" baseline="0"/>
              <a:t>Hagan preguntas aclaratorias.</a:t>
            </a:r>
          </a:p>
        </p:txBody>
      </p:sp>
      <p:pic>
        <p:nvPicPr>
          <p:cNvPr id="16" name="Picture 2" descr="http://www.marplesconsulting.com/s/cc_images/cache_2434036104.jpg?t=1360857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16" y="1535381"/>
            <a:ext cx="1481328" cy="111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98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rtl="0"/>
            <a:r>
              <a:rPr lang="es-us" sz="3500" b="1" i="0" u="none" baseline="0">
                <a:solidFill>
                  <a:srgbClr val="FF0000"/>
                </a:solidFill>
              </a:rPr>
              <a:t>Cómo </a:t>
            </a:r>
            <a:br>
              <a:rPr lang="es-us" sz="3500">
                <a:solidFill>
                  <a:srgbClr val="FF0000"/>
                </a:solidFill>
              </a:rPr>
            </a:br>
            <a:r>
              <a:rPr lang="es-us" sz="3500" b="0" i="0" u="none" baseline="0">
                <a:solidFill>
                  <a:srgbClr val="FF0000"/>
                </a:solidFill>
              </a:rPr>
              <a:t>practicar la comunicación de 3 vías</a:t>
            </a:r>
            <a:endParaRPr lang="es-us" sz="3500" b="1" dirty="0">
              <a:solidFill>
                <a:srgbClr val="FF0000"/>
              </a:solidFill>
            </a:endParaRPr>
          </a:p>
        </p:txBody>
      </p:sp>
      <p:sp>
        <p:nvSpPr>
          <p:cNvPr id="10" name="Content Placeholder 2"/>
          <p:cNvSpPr>
            <a:spLocks noGrp="1"/>
          </p:cNvSpPr>
          <p:nvPr>
            <p:ph idx="1"/>
          </p:nvPr>
        </p:nvSpPr>
        <p:spPr/>
        <p:txBody>
          <a:bodyPr>
            <a:noAutofit/>
          </a:bodyPr>
          <a:lstStyle/>
          <a:p>
            <a:pPr lvl="0" algn="l" rtl="0">
              <a:spcBef>
                <a:spcPts val="0"/>
              </a:spcBef>
              <a:spcAft>
                <a:spcPts val="400"/>
              </a:spcAft>
              <a:buClr>
                <a:srgbClr val="FF0000"/>
              </a:buClr>
            </a:pPr>
            <a:r>
              <a:rPr lang="es-us" sz="2500" b="0" i="0" u="none" baseline="0"/>
              <a:t>Asegúrense de tener la atención del oyente.</a:t>
            </a:r>
          </a:p>
          <a:p>
            <a:pPr lvl="0" algn="l" rtl="0">
              <a:spcBef>
                <a:spcPts val="0"/>
              </a:spcBef>
              <a:spcAft>
                <a:spcPts val="400"/>
              </a:spcAft>
              <a:buClr>
                <a:srgbClr val="FF0000"/>
              </a:buClr>
            </a:pPr>
            <a:r>
              <a:rPr lang="es-us" sz="2500" b="0" i="0" u="none" baseline="0"/>
              <a:t>Sean directos y concisos. </a:t>
            </a:r>
          </a:p>
          <a:p>
            <a:pPr lvl="0" algn="l" rtl="0">
              <a:spcBef>
                <a:spcPts val="0"/>
              </a:spcBef>
              <a:spcAft>
                <a:spcPts val="400"/>
              </a:spcAft>
              <a:buClr>
                <a:srgbClr val="FF0000"/>
              </a:buClr>
            </a:pPr>
            <a:r>
              <a:rPr lang="es-us" sz="2500" b="0" i="0" u="none" baseline="0"/>
              <a:t>Pidan al miembro del equipo que repita el mensaje.</a:t>
            </a:r>
          </a:p>
          <a:p>
            <a:pPr lvl="0" algn="l" rtl="0">
              <a:spcBef>
                <a:spcPts val="0"/>
              </a:spcBef>
              <a:spcAft>
                <a:spcPts val="400"/>
              </a:spcAft>
              <a:buClr>
                <a:srgbClr val="FF0000"/>
              </a:buClr>
            </a:pPr>
            <a:r>
              <a:rPr lang="es-us" sz="2500" b="0" i="0" u="none" baseline="0"/>
              <a:t>Aclaren los malentendidos.</a:t>
            </a:r>
          </a:p>
          <a:p>
            <a:pPr lvl="0" algn="l" rtl="0">
              <a:spcBef>
                <a:spcPts val="0"/>
              </a:spcBef>
              <a:spcAft>
                <a:spcPts val="400"/>
              </a:spcAft>
              <a:buClr>
                <a:srgbClr val="FF0000"/>
              </a:buClr>
            </a:pPr>
            <a:endParaRPr lang="es-us" sz="2500" dirty="0"/>
          </a:p>
        </p:txBody>
      </p:sp>
      <p:pic>
        <p:nvPicPr>
          <p:cNvPr id="8" name="Picture 2" descr="http://www.marplesconsulting.com/s/cc_images/cache_2434036104.jpg?t=1360857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472" y="5012382"/>
            <a:ext cx="1481328" cy="111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99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9111134"/>
              </p:ext>
            </p:extLst>
          </p:nvPr>
        </p:nvGraphicFramePr>
        <p:xfrm>
          <a:off x="2400302" y="1650182"/>
          <a:ext cx="7359518" cy="4843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330865" y="2164080"/>
            <a:ext cx="2876204" cy="3642359"/>
          </a:xfrm>
        </p:spPr>
        <p:txBody>
          <a:bodyPr>
            <a:noAutofit/>
          </a:bodyPr>
          <a:lstStyle/>
          <a:p>
            <a:pPr rtl="0"/>
            <a:r>
              <a:rPr lang="es-us" sz="3500" b="1" i="0" u="none" baseline="0">
                <a:solidFill>
                  <a:srgbClr val="FF0000"/>
                </a:solidFill>
              </a:rPr>
              <a:t>Cómo</a:t>
            </a:r>
            <a:br>
              <a:rPr lang="es-us" sz="3500" b="1">
                <a:solidFill>
                  <a:srgbClr val="FF0000"/>
                </a:solidFill>
              </a:rPr>
            </a:br>
            <a:r>
              <a:rPr lang="es-us" sz="3500" b="0" i="0" u="none" baseline="0">
                <a:solidFill>
                  <a:srgbClr val="FF0000"/>
                </a:solidFill>
              </a:rPr>
              <a:t>desarrollar a los miembros del equipo mediante </a:t>
            </a:r>
            <a:br>
              <a:rPr lang="es-us" sz="3500">
                <a:solidFill>
                  <a:srgbClr val="FF0000"/>
                </a:solidFill>
              </a:rPr>
            </a:br>
            <a:r>
              <a:rPr lang="es-us" sz="3500" b="0" i="0" u="sng" baseline="0">
                <a:solidFill>
                  <a:srgbClr val="FF0000"/>
                </a:solidFill>
              </a:rPr>
              <a:t>enseñanza</a:t>
            </a:r>
            <a:r>
              <a:rPr lang="es-us" sz="3500" b="0" i="0" u="none" baseline="0">
                <a:solidFill>
                  <a:srgbClr val="FF0000"/>
                </a:solidFill>
              </a:rPr>
              <a:t>, </a:t>
            </a:r>
            <a:r>
              <a:rPr lang="es-us" sz="3500" b="0" i="0" u="sng" baseline="0">
                <a:solidFill>
                  <a:srgbClr val="FF0000"/>
                </a:solidFill>
              </a:rPr>
              <a:t>asesoría</a:t>
            </a:r>
            <a:r>
              <a:rPr lang="es-us" sz="3500" b="0" i="0" u="none" baseline="0">
                <a:solidFill>
                  <a:srgbClr val="FF0000"/>
                </a:solidFill>
              </a:rPr>
              <a:t> y comentarios</a:t>
            </a:r>
          </a:p>
        </p:txBody>
      </p:sp>
      <p:sp>
        <p:nvSpPr>
          <p:cNvPr id="2" name="Rectangle 1"/>
          <p:cNvSpPr/>
          <p:nvPr/>
        </p:nvSpPr>
        <p:spPr>
          <a:xfrm>
            <a:off x="5038652" y="3132240"/>
            <a:ext cx="2082814" cy="477054"/>
          </a:xfrm>
          <a:prstGeom prst="rect">
            <a:avLst/>
          </a:prstGeom>
        </p:spPr>
        <p:txBody>
          <a:bodyPr wrap="none">
            <a:spAutoFit/>
          </a:bodyPr>
          <a:lstStyle/>
          <a:p>
            <a:pPr algn="ctr" rtl="0"/>
            <a:r>
              <a:rPr lang="es-us" sz="2500" b="1" i="1" u="none" baseline="0" dirty="0"/>
              <a:t>Enseñanza y asesoría</a:t>
            </a:r>
          </a:p>
        </p:txBody>
      </p:sp>
      <p:pic>
        <p:nvPicPr>
          <p:cNvPr id="5" name="Picture 4" descr="https://encrypted-tbn0.gstatic.com/images?q=tbn:ANd9GcQgdkWDzmUnmTXpJuELiyK4Sucd2VZ44GSgZ1Kbh0p2MKrgkWZN"/>
          <p:cNvPicPr/>
          <p:nvPr/>
        </p:nvPicPr>
        <p:blipFill>
          <a:blip r:embed="rId8">
            <a:extLst>
              <a:ext uri="{28A0092B-C50C-407E-A947-70E740481C1C}">
                <a14:useLocalDpi xmlns:a14="http://schemas.microsoft.com/office/drawing/2010/main" val="0"/>
              </a:ext>
            </a:extLst>
          </a:blip>
          <a:srcRect/>
          <a:stretch>
            <a:fillRect/>
          </a:stretch>
        </p:blipFill>
        <p:spPr bwMode="auto">
          <a:xfrm>
            <a:off x="5173151" y="3609294"/>
            <a:ext cx="1813813" cy="1076102"/>
          </a:xfrm>
          <a:prstGeom prst="rect">
            <a:avLst/>
          </a:prstGeom>
          <a:noFill/>
          <a:ln>
            <a:noFill/>
          </a:ln>
        </p:spPr>
      </p:pic>
    </p:spTree>
    <p:extLst>
      <p:ext uri="{BB962C8B-B14F-4D97-AF65-F5344CB8AC3E}">
        <p14:creationId xmlns:p14="http://schemas.microsoft.com/office/powerpoint/2010/main" val="254702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5626" y="2780526"/>
            <a:ext cx="5903594" cy="2409466"/>
          </a:xfrm>
          <a:ln w="9525">
            <a:solidFill>
              <a:schemeClr val="tx1"/>
            </a:solidFill>
          </a:ln>
        </p:spPr>
        <p:txBody>
          <a:bodyPr>
            <a:noAutofit/>
          </a:bodyPr>
          <a:lstStyle/>
          <a:p>
            <a:pPr marL="0" indent="0" algn="ctr" rtl="0">
              <a:lnSpc>
                <a:spcPct val="114000"/>
              </a:lnSpc>
              <a:spcBef>
                <a:spcPts val="0"/>
              </a:spcBef>
              <a:buNone/>
            </a:pPr>
            <a:r>
              <a:rPr lang="es-us" sz="3500" b="0" i="1" u="none" baseline="0" dirty="0"/>
              <a:t>Utilicen el principio </a:t>
            </a:r>
            <a:r>
              <a:rPr lang="es-us" sz="3500" b="1" i="1" u="none" baseline="0" dirty="0">
                <a:solidFill>
                  <a:srgbClr val="FF0000"/>
                </a:solidFill>
              </a:rPr>
              <a:t>FIST</a:t>
            </a:r>
            <a:r>
              <a:rPr lang="es-us" sz="3500" b="0" i="1" u="none" baseline="0" dirty="0">
                <a:solidFill>
                  <a:srgbClr val="FF0000"/>
                </a:solidFill>
              </a:rPr>
              <a:t>: </a:t>
            </a:r>
            <a:endParaRPr lang="es-us" sz="2800" dirty="0"/>
          </a:p>
          <a:p>
            <a:pPr marL="0" indent="0" algn="l" rtl="0">
              <a:lnSpc>
                <a:spcPct val="114000"/>
              </a:lnSpc>
              <a:spcBef>
                <a:spcPts val="0"/>
              </a:spcBef>
              <a:buNone/>
            </a:pPr>
            <a:r>
              <a:rPr lang="es-us" sz="2400" b="0" i="0" u="none" baseline="0" dirty="0"/>
              <a:t>Describan los hechos	</a:t>
            </a:r>
            <a:r>
              <a:rPr lang="es-US" sz="2400" dirty="0"/>
              <a:t>       	</a:t>
            </a:r>
            <a:r>
              <a:rPr lang="es-us" sz="2400" b="1" i="0" u="sng" baseline="0" dirty="0"/>
              <a:t>(</a:t>
            </a:r>
            <a:r>
              <a:rPr lang="es-us" sz="2400" b="1" i="0" u="sng" baseline="0" dirty="0">
                <a:solidFill>
                  <a:srgbClr val="FF0000"/>
                </a:solidFill>
              </a:rPr>
              <a:t>F</a:t>
            </a:r>
            <a:r>
              <a:rPr lang="es-us" sz="2400" b="1" i="0" u="none" baseline="0" dirty="0"/>
              <a:t>ACTS) </a:t>
            </a:r>
          </a:p>
          <a:p>
            <a:pPr marL="0" indent="0" algn="l" rtl="0">
              <a:lnSpc>
                <a:spcPct val="114000"/>
              </a:lnSpc>
              <a:spcBef>
                <a:spcPts val="0"/>
              </a:spcBef>
              <a:buNone/>
            </a:pPr>
            <a:r>
              <a:rPr lang="es-us" sz="2400" b="0" i="0" u="none" baseline="0" dirty="0"/>
              <a:t>Expliquen la repercusión		</a:t>
            </a:r>
            <a:r>
              <a:rPr lang="es-us" sz="2400" b="1" i="0" u="sng" baseline="0" dirty="0"/>
              <a:t>(</a:t>
            </a:r>
            <a:r>
              <a:rPr lang="es-us" sz="2400" b="1" i="0" u="sng" baseline="0" dirty="0">
                <a:solidFill>
                  <a:srgbClr val="FF0000"/>
                </a:solidFill>
              </a:rPr>
              <a:t>I</a:t>
            </a:r>
            <a:r>
              <a:rPr lang="es-us" sz="2400" b="1" i="0" u="none" baseline="0" dirty="0"/>
              <a:t>MPACT)</a:t>
            </a:r>
          </a:p>
          <a:p>
            <a:pPr marL="0" indent="0" algn="l" rtl="0">
              <a:lnSpc>
                <a:spcPct val="114000"/>
              </a:lnSpc>
              <a:spcBef>
                <a:spcPts val="0"/>
              </a:spcBef>
              <a:buNone/>
            </a:pPr>
            <a:r>
              <a:rPr lang="es-us" sz="2400" b="0" i="0" u="none" baseline="0" dirty="0"/>
              <a:t>Proporcionen sugerencias 	</a:t>
            </a:r>
            <a:r>
              <a:rPr lang="es-us" sz="2400" b="1" i="0" u="sng" baseline="0" dirty="0"/>
              <a:t>(</a:t>
            </a:r>
            <a:r>
              <a:rPr lang="es-us" sz="2400" b="1" i="0" u="sng" baseline="0" dirty="0">
                <a:solidFill>
                  <a:srgbClr val="FF0000"/>
                </a:solidFill>
              </a:rPr>
              <a:t>S</a:t>
            </a:r>
            <a:r>
              <a:rPr lang="es-us" sz="2400" b="1" i="0" u="none" baseline="0" dirty="0"/>
              <a:t>UGGESTIONS)</a:t>
            </a:r>
          </a:p>
          <a:p>
            <a:pPr marL="0" indent="0" algn="l" rtl="0">
              <a:lnSpc>
                <a:spcPct val="114000"/>
              </a:lnSpc>
              <a:spcBef>
                <a:spcPts val="0"/>
              </a:spcBef>
              <a:buNone/>
            </a:pPr>
            <a:r>
              <a:rPr lang="es-us" sz="2400" b="0" i="0" u="none" baseline="0" dirty="0"/>
              <a:t>Sean oportunos 				</a:t>
            </a:r>
            <a:r>
              <a:rPr lang="es-us" sz="2400" b="1" i="0" u="sng" baseline="0" dirty="0"/>
              <a:t>(</a:t>
            </a:r>
            <a:r>
              <a:rPr lang="es-us" sz="2400" b="1" i="0" u="sng" baseline="0" dirty="0">
                <a:solidFill>
                  <a:srgbClr val="FF0000"/>
                </a:solidFill>
              </a:rPr>
              <a:t>T</a:t>
            </a:r>
            <a:r>
              <a:rPr lang="es-us" sz="2400" b="1" i="0" u="none" baseline="0" dirty="0"/>
              <a:t>IMELY)</a:t>
            </a:r>
          </a:p>
        </p:txBody>
      </p:sp>
      <p:sp>
        <p:nvSpPr>
          <p:cNvPr id="8" name="Title 1"/>
          <p:cNvSpPr>
            <a:spLocks noGrp="1"/>
          </p:cNvSpPr>
          <p:nvPr>
            <p:ph type="title"/>
          </p:nvPr>
        </p:nvSpPr>
        <p:spPr>
          <a:xfrm>
            <a:off x="105122" y="2164080"/>
            <a:ext cx="2876204" cy="3642359"/>
          </a:xfrm>
        </p:spPr>
        <p:txBody>
          <a:bodyPr>
            <a:noAutofit/>
          </a:bodyPr>
          <a:lstStyle/>
          <a:p>
            <a:pPr rtl="0"/>
            <a:r>
              <a:rPr lang="es-us" sz="3500" b="1" i="0" u="none" baseline="0" dirty="0">
                <a:solidFill>
                  <a:srgbClr val="FF0000"/>
                </a:solidFill>
              </a:rPr>
              <a:t>Cómo</a:t>
            </a:r>
            <a:br>
              <a:rPr lang="es-us" sz="3500" dirty="0">
                <a:solidFill>
                  <a:srgbClr val="FF0000"/>
                </a:solidFill>
              </a:rPr>
            </a:br>
            <a:r>
              <a:rPr lang="es-us" sz="3500" b="0" i="0" u="none" baseline="0" dirty="0">
                <a:solidFill>
                  <a:srgbClr val="FF0000"/>
                </a:solidFill>
              </a:rPr>
              <a:t>desarrollar a los miembros del equipo mediante </a:t>
            </a:r>
            <a:br>
              <a:rPr lang="es-us" sz="3500" dirty="0">
                <a:solidFill>
                  <a:srgbClr val="FF0000"/>
                </a:solidFill>
              </a:rPr>
            </a:br>
            <a:r>
              <a:rPr lang="es-us" sz="3500" b="0" i="0" u="none" baseline="0" dirty="0">
                <a:solidFill>
                  <a:srgbClr val="FF0000"/>
                </a:solidFill>
              </a:rPr>
              <a:t>enseñanza, asesoría y </a:t>
            </a:r>
            <a:r>
              <a:rPr lang="es-us" sz="3500" b="0" i="0" u="sng" baseline="0" dirty="0">
                <a:solidFill>
                  <a:srgbClr val="FF0000"/>
                </a:solidFill>
              </a:rPr>
              <a:t>comentarios</a:t>
            </a:r>
          </a:p>
        </p:txBody>
      </p:sp>
    </p:spTree>
    <p:extLst>
      <p:ext uri="{BB962C8B-B14F-4D97-AF65-F5344CB8AC3E}">
        <p14:creationId xmlns:p14="http://schemas.microsoft.com/office/powerpoint/2010/main" val="315248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019" y="1781538"/>
            <a:ext cx="5527963" cy="1143000"/>
          </a:xfrm>
        </p:spPr>
        <p:txBody>
          <a:bodyPr>
            <a:normAutofit/>
          </a:bodyPr>
          <a:lstStyle/>
          <a:p>
            <a:pPr rtl="0"/>
            <a:r>
              <a:rPr lang="es-us" sz="3500" b="1" i="0" u="none" baseline="0">
                <a:solidFill>
                  <a:srgbClr val="FF0000"/>
                </a:solidFill>
              </a:rPr>
              <a:t>Meta</a:t>
            </a:r>
          </a:p>
        </p:txBody>
      </p:sp>
      <p:sp>
        <p:nvSpPr>
          <p:cNvPr id="3" name="Content Placeholder 2"/>
          <p:cNvSpPr>
            <a:spLocks noGrp="1"/>
          </p:cNvSpPr>
          <p:nvPr>
            <p:ph idx="1"/>
          </p:nvPr>
        </p:nvSpPr>
        <p:spPr>
          <a:xfrm>
            <a:off x="1504386" y="3079478"/>
            <a:ext cx="6135228" cy="1729854"/>
          </a:xfrm>
        </p:spPr>
        <p:txBody>
          <a:bodyPr>
            <a:noAutofit/>
          </a:bodyPr>
          <a:lstStyle/>
          <a:p>
            <a:pPr marL="0" indent="0" algn="ctr" rtl="0">
              <a:buNone/>
            </a:pPr>
            <a:r>
              <a:rPr lang="es-us" sz="2500" b="0" i="0" u="none" baseline="0"/>
              <a:t>Dar a conocer habilidades fundamentales de liderazgo en seguridad que puede utilizar para mejorar el clima y los resultados de seguridad en el lugar de trabajo.</a:t>
            </a:r>
          </a:p>
        </p:txBody>
      </p:sp>
    </p:spTree>
    <p:extLst>
      <p:ext uri="{BB962C8B-B14F-4D97-AF65-F5344CB8AC3E}">
        <p14:creationId xmlns:p14="http://schemas.microsoft.com/office/powerpoint/2010/main" val="2352308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4300" y="1727727"/>
            <a:ext cx="8915400" cy="1143000"/>
          </a:xfrm>
        </p:spPr>
        <p:txBody>
          <a:bodyPr>
            <a:noAutofit/>
          </a:bodyPr>
          <a:lstStyle/>
          <a:p>
            <a:pPr rtl="0"/>
            <a:r>
              <a:rPr lang="es-us" sz="3500" b="1" i="0" u="none" baseline="0" dirty="0">
                <a:solidFill>
                  <a:srgbClr val="FF0000"/>
                </a:solidFill>
              </a:rPr>
              <a:t>Cómo</a:t>
            </a:r>
            <a:br>
              <a:rPr lang="es-us" sz="3500" b="1" dirty="0">
                <a:solidFill>
                  <a:srgbClr val="FF0000"/>
                </a:solidFill>
              </a:rPr>
            </a:br>
            <a:r>
              <a:rPr lang="es-us" sz="3500" b="0" i="0" u="none" baseline="0" dirty="0">
                <a:solidFill>
                  <a:srgbClr val="FF0000"/>
                </a:solidFill>
              </a:rPr>
              <a:t>dar reconocimiento a los miembros del equipo </a:t>
            </a:r>
            <a:br>
              <a:rPr lang="es-us" sz="3500" dirty="0">
                <a:solidFill>
                  <a:srgbClr val="FF0000"/>
                </a:solidFill>
              </a:rPr>
            </a:br>
            <a:r>
              <a:rPr lang="es-us" sz="3500" b="0" i="0" u="none" baseline="0" dirty="0">
                <a:solidFill>
                  <a:srgbClr val="FF0000"/>
                </a:solidFill>
              </a:rPr>
              <a:t>por un trabajo bien hecho</a:t>
            </a:r>
            <a:r>
              <a:rPr lang="es-us" sz="3500" b="1" i="0" u="none" baseline="0" dirty="0">
                <a:solidFill>
                  <a:srgbClr val="FF0000"/>
                </a:solidFill>
              </a:rPr>
              <a:t> </a:t>
            </a:r>
          </a:p>
        </p:txBody>
      </p:sp>
      <p:sp>
        <p:nvSpPr>
          <p:cNvPr id="6" name="Content Placeholder 6"/>
          <p:cNvSpPr>
            <a:spLocks noGrp="1"/>
          </p:cNvSpPr>
          <p:nvPr>
            <p:ph idx="1"/>
          </p:nvPr>
        </p:nvSpPr>
        <p:spPr>
          <a:xfrm>
            <a:off x="457200" y="3451527"/>
            <a:ext cx="8229600" cy="3177873"/>
          </a:xfrm>
        </p:spPr>
        <p:txBody>
          <a:bodyPr>
            <a:noAutofit/>
          </a:bodyPr>
          <a:lstStyle/>
          <a:p>
            <a:pPr algn="l" rtl="0">
              <a:lnSpc>
                <a:spcPct val="110000"/>
              </a:lnSpc>
              <a:spcBef>
                <a:spcPts val="0"/>
              </a:spcBef>
              <a:spcAft>
                <a:spcPts val="1200"/>
              </a:spcAft>
              <a:buClr>
                <a:srgbClr val="FF0000"/>
              </a:buClr>
            </a:pPr>
            <a:r>
              <a:rPr lang="es-us" sz="2500" b="0" i="0" u="none" baseline="0" dirty="0"/>
              <a:t>Den reconocimiento aparte de otros tipos de comentarios.</a:t>
            </a:r>
          </a:p>
          <a:p>
            <a:pPr lvl="0" algn="l" rtl="0">
              <a:lnSpc>
                <a:spcPct val="110000"/>
              </a:lnSpc>
              <a:spcBef>
                <a:spcPts val="0"/>
              </a:spcBef>
              <a:spcAft>
                <a:spcPts val="1200"/>
              </a:spcAft>
              <a:buClr>
                <a:srgbClr val="FF0000"/>
              </a:buClr>
            </a:pPr>
            <a:r>
              <a:rPr lang="es-us" sz="2500" b="0" i="0" u="none" baseline="0" dirty="0"/>
              <a:t>Elogien regularmente en privado.</a:t>
            </a:r>
          </a:p>
          <a:p>
            <a:pPr lvl="0" algn="l" rtl="0">
              <a:lnSpc>
                <a:spcPct val="110000"/>
              </a:lnSpc>
              <a:spcBef>
                <a:spcPts val="0"/>
              </a:spcBef>
              <a:spcAft>
                <a:spcPts val="1200"/>
              </a:spcAft>
              <a:buClr>
                <a:srgbClr val="FF0000"/>
              </a:buClr>
            </a:pPr>
            <a:r>
              <a:rPr lang="es-us" sz="2500" b="0" i="0" u="none" baseline="0" dirty="0"/>
              <a:t>Sean específicos acerca de por qué están elogiando a la persona. </a:t>
            </a:r>
          </a:p>
          <a:p>
            <a:pPr algn="l" rtl="0">
              <a:lnSpc>
                <a:spcPct val="110000"/>
              </a:lnSpc>
              <a:spcBef>
                <a:spcPts val="0"/>
              </a:spcBef>
              <a:spcAft>
                <a:spcPts val="1200"/>
              </a:spcAft>
              <a:buClr>
                <a:srgbClr val="FF0000"/>
              </a:buClr>
            </a:pPr>
            <a:r>
              <a:rPr lang="es-us" sz="2500" b="0" i="0" u="none" baseline="0" dirty="0"/>
              <a:t>Elogien públicamente si la persona se siente cómoda con ello.</a:t>
            </a:r>
          </a:p>
        </p:txBody>
      </p:sp>
    </p:spTree>
    <p:extLst>
      <p:ext uri="{BB962C8B-B14F-4D97-AF65-F5344CB8AC3E}">
        <p14:creationId xmlns:p14="http://schemas.microsoft.com/office/powerpoint/2010/main" val="71805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p:cNvPicPr>
          <p:nvPr/>
        </p:nvPicPr>
        <p:blipFill rotWithShape="1">
          <a:blip r:embed="rId3"/>
          <a:srcRect l="5982" t="2624" r="6177" b="667"/>
          <a:stretch/>
        </p:blipFill>
        <p:spPr>
          <a:xfrm>
            <a:off x="3669506" y="2488404"/>
            <a:ext cx="1764792" cy="2011680"/>
          </a:xfrm>
          <a:prstGeom prst="rect">
            <a:avLst/>
          </a:prstGeom>
        </p:spPr>
      </p:pic>
      <p:pic>
        <p:nvPicPr>
          <p:cNvPr id="23" name="Picture 22"/>
          <p:cNvPicPr>
            <a:picLocks/>
          </p:cNvPicPr>
          <p:nvPr/>
        </p:nvPicPr>
        <p:blipFill>
          <a:blip r:embed="rId4"/>
          <a:stretch>
            <a:fillRect/>
          </a:stretch>
        </p:blipFill>
        <p:spPr>
          <a:xfrm>
            <a:off x="6634639" y="2484268"/>
            <a:ext cx="1764792" cy="2011680"/>
          </a:xfrm>
          <a:prstGeom prst="rect">
            <a:avLst/>
          </a:prstGeom>
        </p:spPr>
      </p:pic>
      <p:pic>
        <p:nvPicPr>
          <p:cNvPr id="24" name="Picture 23"/>
          <p:cNvPicPr>
            <a:picLocks noChangeAspect="1"/>
          </p:cNvPicPr>
          <p:nvPr/>
        </p:nvPicPr>
        <p:blipFill rotWithShape="1">
          <a:blip r:embed="rId5"/>
          <a:srcRect t="3542" r="2285"/>
          <a:stretch/>
        </p:blipFill>
        <p:spPr>
          <a:xfrm>
            <a:off x="846506" y="2488926"/>
            <a:ext cx="1764792" cy="2012809"/>
          </a:xfrm>
          <a:prstGeom prst="rect">
            <a:avLst/>
          </a:prstGeom>
        </p:spPr>
      </p:pic>
      <p:pic>
        <p:nvPicPr>
          <p:cNvPr id="25" name="Picture 24"/>
          <p:cNvPicPr>
            <a:picLocks noChangeAspect="1"/>
          </p:cNvPicPr>
          <p:nvPr/>
        </p:nvPicPr>
        <p:blipFill rotWithShape="1">
          <a:blip r:embed="rId6"/>
          <a:srcRect l="1" t="2811" r="1587"/>
          <a:stretch/>
        </p:blipFill>
        <p:spPr>
          <a:xfrm>
            <a:off x="2274675" y="4638674"/>
            <a:ext cx="1764792" cy="2015546"/>
          </a:xfrm>
          <a:prstGeom prst="rect">
            <a:avLst/>
          </a:prstGeom>
        </p:spPr>
      </p:pic>
      <p:pic>
        <p:nvPicPr>
          <p:cNvPr id="26" name="Picture 25"/>
          <p:cNvPicPr>
            <a:picLocks/>
          </p:cNvPicPr>
          <p:nvPr/>
        </p:nvPicPr>
        <p:blipFill rotWithShape="1">
          <a:blip r:embed="rId7"/>
          <a:srcRect l="1782" r="1647"/>
          <a:stretch/>
        </p:blipFill>
        <p:spPr>
          <a:xfrm>
            <a:off x="5189902" y="4642540"/>
            <a:ext cx="1764792" cy="2011680"/>
          </a:xfrm>
          <a:prstGeom prst="rect">
            <a:avLst/>
          </a:prstGeom>
        </p:spPr>
      </p:pic>
    </p:spTree>
    <p:extLst>
      <p:ext uri="{BB962C8B-B14F-4D97-AF65-F5344CB8AC3E}">
        <p14:creationId xmlns:p14="http://schemas.microsoft.com/office/powerpoint/2010/main" val="922673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us" b="1" dirty="0">
                <a:solidFill>
                  <a:srgbClr val="FF0000"/>
                </a:solidFill>
              </a:rPr>
              <a:t>Actividades del escenario</a:t>
            </a:r>
            <a:endParaRPr lang="en-US" dirty="0"/>
          </a:p>
        </p:txBody>
      </p:sp>
      <p:sp>
        <p:nvSpPr>
          <p:cNvPr id="2" name="Content Placeholder 1"/>
          <p:cNvSpPr>
            <a:spLocks noGrp="1"/>
          </p:cNvSpPr>
          <p:nvPr>
            <p:ph idx="1"/>
          </p:nvPr>
        </p:nvSpPr>
        <p:spPr/>
        <p:txBody>
          <a:bodyPr>
            <a:normAutofit/>
          </a:bodyPr>
          <a:lstStyle/>
          <a:p>
            <a:pPr lvl="0" algn="l" rtl="0">
              <a:spcBef>
                <a:spcPts val="0"/>
              </a:spcBef>
              <a:spcAft>
                <a:spcPts val="1200"/>
              </a:spcAft>
              <a:buClr>
                <a:srgbClr val="FF0000"/>
              </a:buClr>
            </a:pPr>
            <a:r>
              <a:rPr lang="es-us" sz="2500" b="0" i="0" u="none" baseline="0"/>
              <a:t>Analizar si los personajes utilizaron las habilidades de liderazgo en seguridad.</a:t>
            </a:r>
          </a:p>
          <a:p>
            <a:pPr algn="l" rtl="0">
              <a:spcBef>
                <a:spcPts val="0"/>
              </a:spcBef>
              <a:spcAft>
                <a:spcPts val="1200"/>
              </a:spcAft>
              <a:buClr>
                <a:srgbClr val="FF0000"/>
              </a:buClr>
            </a:pPr>
            <a:r>
              <a:rPr lang="es-us" sz="2500" b="0" i="0" u="none" baseline="0"/>
              <a:t>Analizar qué se podría haber hecho mejor. </a:t>
            </a:r>
          </a:p>
        </p:txBody>
      </p:sp>
      <p:sp>
        <p:nvSpPr>
          <p:cNvPr id="5" name="Title 3"/>
          <p:cNvSpPr txBox="1">
            <a:spLocks/>
          </p:cNvSpPr>
          <p:nvPr/>
        </p:nvSpPr>
        <p:spPr>
          <a:xfrm>
            <a:off x="457200" y="179271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endParaRPr lang="es-us" sz="3500" b="1" i="0" u="none" baseline="0" dirty="0">
              <a:solidFill>
                <a:srgbClr val="FF0000"/>
              </a:solidFill>
            </a:endParaRPr>
          </a:p>
        </p:txBody>
      </p:sp>
    </p:spTree>
    <p:extLst>
      <p:ext uri="{BB962C8B-B14F-4D97-AF65-F5344CB8AC3E}">
        <p14:creationId xmlns:p14="http://schemas.microsoft.com/office/powerpoint/2010/main" val="292441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179410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endParaRPr lang="es-us" sz="3500" b="1" i="0" u="none" baseline="0" dirty="0">
              <a:solidFill>
                <a:srgbClr val="FF0000"/>
              </a:solidFill>
            </a:endParaRPr>
          </a:p>
        </p:txBody>
      </p:sp>
      <p:sp>
        <p:nvSpPr>
          <p:cNvPr id="2" name="Rectangle 1"/>
          <p:cNvSpPr/>
          <p:nvPr/>
        </p:nvSpPr>
        <p:spPr>
          <a:xfrm>
            <a:off x="504264" y="2518302"/>
            <a:ext cx="8135471" cy="3954929"/>
          </a:xfrm>
          <a:prstGeom prst="rect">
            <a:avLst/>
          </a:prstGeom>
        </p:spPr>
        <p:txBody>
          <a:bodyPr wrap="square">
            <a:spAutoFit/>
          </a:bodyPr>
          <a:lstStyle/>
          <a:p>
            <a:pPr marL="342900" lvl="1" indent="-342900" algn="l" rtl="0">
              <a:spcBef>
                <a:spcPts val="600"/>
              </a:spcBef>
              <a:buClr>
                <a:srgbClr val="FF0000"/>
              </a:buClr>
              <a:buFont typeface="Arial" panose="020B0604020202020204" pitchFamily="34" charset="0"/>
              <a:buChar char="•"/>
            </a:pPr>
            <a:r>
              <a:rPr lang="es-us" sz="2400" b="0" i="0" u="none" baseline="0" dirty="0"/>
              <a:t>Situación</a:t>
            </a:r>
          </a:p>
          <a:p>
            <a:pPr marL="342900" lvl="1" indent="-342900" algn="l" rtl="0">
              <a:spcBef>
                <a:spcPts val="600"/>
              </a:spcBef>
              <a:buClr>
                <a:srgbClr val="FF0000"/>
              </a:buClr>
              <a:buFont typeface="Arial" panose="020B0604020202020204" pitchFamily="34" charset="0"/>
              <a:buChar char="•"/>
            </a:pPr>
            <a:r>
              <a:rPr lang="es-us" sz="2400" b="0" i="0" u="none" baseline="0" dirty="0"/>
              <a:t>Resultado A</a:t>
            </a:r>
          </a:p>
          <a:p>
            <a:pPr marL="342900" lvl="1" indent="-342900" algn="l" rtl="0">
              <a:spcBef>
                <a:spcPts val="600"/>
              </a:spcBef>
              <a:buClr>
                <a:srgbClr val="FF0000"/>
              </a:buClr>
              <a:buFont typeface="Arial" panose="020B0604020202020204" pitchFamily="34" charset="0"/>
              <a:buChar char="•"/>
            </a:pPr>
            <a:r>
              <a:rPr lang="es-us" sz="2400" b="0" i="0" u="none" baseline="0" dirty="0"/>
              <a:t>Resultado B</a:t>
            </a:r>
          </a:p>
          <a:p>
            <a:pPr marL="342900" lvl="1" indent="-342900" algn="l" rtl="0">
              <a:spcBef>
                <a:spcPts val="600"/>
              </a:spcBef>
              <a:buClr>
                <a:srgbClr val="FF0000"/>
              </a:buClr>
              <a:buFont typeface="Arial" panose="020B0604020202020204" pitchFamily="34" charset="0"/>
              <a:buChar char="•"/>
            </a:pPr>
            <a:r>
              <a:rPr lang="es-us" sz="2400" b="0" i="0" u="none" baseline="0" dirty="0"/>
              <a:t>Primera letra del nombre del personaje según el cargo de trabajo:</a:t>
            </a:r>
          </a:p>
          <a:p>
            <a:pPr marL="800100" lvl="4" indent="-342900" algn="l" rtl="0">
              <a:spcBef>
                <a:spcPts val="600"/>
              </a:spcBef>
              <a:buClr>
                <a:srgbClr val="FF0000"/>
              </a:buClr>
              <a:buFont typeface="Arial" panose="020B0604020202020204" pitchFamily="34" charset="0"/>
              <a:buChar char="•"/>
            </a:pPr>
            <a:r>
              <a:rPr lang="es-us" sz="2400" b="0" i="0" u="none" baseline="0" dirty="0"/>
              <a:t>Stan es </a:t>
            </a:r>
            <a:r>
              <a:rPr lang="es-us" sz="2400" b="1" i="0" u="sng" baseline="0" dirty="0" err="1"/>
              <a:t>S</a:t>
            </a:r>
            <a:r>
              <a:rPr lang="es-us" sz="2400" b="0" i="0" u="none" baseline="0" dirty="0" err="1"/>
              <a:t>uperintendent</a:t>
            </a:r>
            <a:r>
              <a:rPr lang="es-us" sz="2400" b="0" i="0" u="none" baseline="0" dirty="0"/>
              <a:t> (superintendente) </a:t>
            </a:r>
          </a:p>
          <a:p>
            <a:pPr marL="800100" lvl="4" indent="-342900" algn="l" rtl="0">
              <a:spcBef>
                <a:spcPts val="600"/>
              </a:spcBef>
              <a:buClr>
                <a:srgbClr val="FF0000"/>
              </a:buClr>
              <a:buFont typeface="Arial" panose="020B0604020202020204" pitchFamily="34" charset="0"/>
              <a:buChar char="•"/>
            </a:pPr>
            <a:r>
              <a:rPr lang="es-us" sz="2400" b="0" i="0" u="none" baseline="0" dirty="0"/>
              <a:t>Frank es </a:t>
            </a:r>
            <a:r>
              <a:rPr lang="es-us" sz="2400" b="1" i="0" u="sng" baseline="0" dirty="0" err="1"/>
              <a:t>F</a:t>
            </a:r>
            <a:r>
              <a:rPr lang="es-us" sz="2400" b="0" i="0" u="none" baseline="0" dirty="0" err="1"/>
              <a:t>oreman</a:t>
            </a:r>
            <a:r>
              <a:rPr lang="es-us" sz="2400" b="0" i="0" u="none" baseline="0" dirty="0"/>
              <a:t> (capataz) </a:t>
            </a:r>
          </a:p>
          <a:p>
            <a:pPr marL="800100" lvl="4" indent="-342900" algn="l" rtl="0">
              <a:spcBef>
                <a:spcPts val="600"/>
              </a:spcBef>
              <a:buClr>
                <a:srgbClr val="FF0000"/>
              </a:buClr>
              <a:buFont typeface="Arial" panose="020B0604020202020204" pitchFamily="34" charset="0"/>
              <a:buChar char="•"/>
            </a:pPr>
            <a:r>
              <a:rPr lang="es-us" sz="2400" b="0" i="0" u="none" baseline="0" dirty="0"/>
              <a:t>Emilio es </a:t>
            </a:r>
            <a:r>
              <a:rPr lang="es-us" sz="2400" b="1" i="0" u="sng" baseline="0" dirty="0" err="1"/>
              <a:t>E</a:t>
            </a:r>
            <a:r>
              <a:rPr lang="es-us" sz="2400" b="0" i="0" u="none" baseline="0" dirty="0" err="1"/>
              <a:t>xperienced</a:t>
            </a:r>
            <a:r>
              <a:rPr lang="es-us" sz="2400" b="0" i="0" u="none" baseline="0" dirty="0"/>
              <a:t> </a:t>
            </a:r>
            <a:r>
              <a:rPr lang="es-us" sz="2400" b="0" i="0" u="none" baseline="0" dirty="0" err="1"/>
              <a:t>worker</a:t>
            </a:r>
            <a:r>
              <a:rPr lang="es-us" sz="2400" b="0" i="0" u="none" baseline="0" dirty="0"/>
              <a:t> (trabajador experimentado) </a:t>
            </a:r>
          </a:p>
          <a:p>
            <a:pPr marL="800100" lvl="4" indent="-342900" algn="l" rtl="0">
              <a:spcBef>
                <a:spcPts val="600"/>
              </a:spcBef>
              <a:buClr>
                <a:srgbClr val="FF0000"/>
              </a:buClr>
              <a:buFont typeface="Arial" panose="020B0604020202020204" pitchFamily="34" charset="0"/>
              <a:buChar char="•"/>
            </a:pPr>
            <a:r>
              <a:rPr lang="es-us" sz="2400" b="0" i="0" u="none" baseline="0" dirty="0" err="1"/>
              <a:t>Tia</a:t>
            </a:r>
            <a:r>
              <a:rPr lang="es-us" sz="2400" b="0" i="0" u="none" baseline="0" dirty="0"/>
              <a:t> es </a:t>
            </a:r>
            <a:r>
              <a:rPr lang="es-us" sz="2400" b="1" i="0" u="sng" baseline="0" dirty="0" err="1"/>
              <a:t>T</a:t>
            </a:r>
            <a:r>
              <a:rPr lang="es-us" sz="2400" b="0" i="0" u="none" baseline="0" dirty="0" err="1"/>
              <a:t>rainee</a:t>
            </a:r>
            <a:r>
              <a:rPr lang="es-us" sz="2400" b="0" i="0" u="none" baseline="0" dirty="0"/>
              <a:t>/</a:t>
            </a:r>
            <a:r>
              <a:rPr lang="es-us" sz="2400" b="0" i="0" u="none" baseline="0" dirty="0" err="1"/>
              <a:t>apprentice</a:t>
            </a:r>
            <a:r>
              <a:rPr lang="es-us" sz="2400" b="0" i="0" u="none" baseline="0" dirty="0"/>
              <a:t> (aprendiz/principiante)</a:t>
            </a:r>
          </a:p>
        </p:txBody>
      </p:sp>
      <p:sp>
        <p:nvSpPr>
          <p:cNvPr id="3" name="Title 2"/>
          <p:cNvSpPr>
            <a:spLocks noGrp="1"/>
          </p:cNvSpPr>
          <p:nvPr>
            <p:ph type="title"/>
          </p:nvPr>
        </p:nvSpPr>
        <p:spPr/>
        <p:txBody>
          <a:bodyPr>
            <a:normAutofit/>
          </a:bodyPr>
          <a:lstStyle/>
          <a:p>
            <a:r>
              <a:rPr lang="es-us" b="1" dirty="0">
                <a:solidFill>
                  <a:srgbClr val="FF0000"/>
                </a:solidFill>
              </a:rPr>
              <a:t>Estructura del escenario</a:t>
            </a:r>
            <a:endParaRPr lang="en-US" dirty="0"/>
          </a:p>
        </p:txBody>
      </p:sp>
    </p:spTree>
    <p:extLst>
      <p:ext uri="{BB962C8B-B14F-4D97-AF65-F5344CB8AC3E}">
        <p14:creationId xmlns:p14="http://schemas.microsoft.com/office/powerpoint/2010/main" val="3274650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8850203"/>
              </p:ext>
            </p:extLst>
          </p:nvPr>
        </p:nvGraphicFramePr>
        <p:xfrm>
          <a:off x="546100" y="1530663"/>
          <a:ext cx="7696200" cy="5077161"/>
        </p:xfrm>
        <a:graphic>
          <a:graphicData uri="http://schemas.openxmlformats.org/drawingml/2006/table">
            <a:tbl>
              <a:tblPr firstRow="1" firstCol="1" bandRow="1"/>
              <a:tblGrid>
                <a:gridCol w="2250263">
                  <a:extLst>
                    <a:ext uri="{9D8B030D-6E8A-4147-A177-3AD203B41FA5}">
                      <a16:colId xmlns:a16="http://schemas.microsoft.com/office/drawing/2014/main" val="20000"/>
                    </a:ext>
                  </a:extLst>
                </a:gridCol>
                <a:gridCol w="5445937">
                  <a:extLst>
                    <a:ext uri="{9D8B030D-6E8A-4147-A177-3AD203B41FA5}">
                      <a16:colId xmlns:a16="http://schemas.microsoft.com/office/drawing/2014/main" val="20001"/>
                    </a:ext>
                  </a:extLst>
                </a:gridCol>
              </a:tblGrid>
              <a:tr h="171979">
                <a:tc>
                  <a:txBody>
                    <a:bodyPr/>
                    <a:lstStyle/>
                    <a:p>
                      <a:pPr marL="91440" marR="0" algn="ctr" rtl="0">
                        <a:spcBef>
                          <a:spcPts val="0"/>
                        </a:spcBef>
                        <a:spcAft>
                          <a:spcPts val="0"/>
                        </a:spcAft>
                      </a:pPr>
                      <a:r>
                        <a:rPr lang="es-us" sz="1200" b="1" i="0" u="none" baseline="0">
                          <a:solidFill>
                            <a:srgbClr val="FF0000"/>
                          </a:solidFill>
                          <a:effectLst/>
                          <a:latin typeface="Arial" panose="020B0604020202020204" pitchFamily="34" charset="0"/>
                          <a:ea typeface="Calibri"/>
                          <a:cs typeface="Arial" panose="020B0604020202020204" pitchFamily="34" charset="0"/>
                        </a:rPr>
                        <a:t>Habilidades</a:t>
                      </a:r>
                      <a:endParaRPr lang="es-us" sz="12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algn="ctr" rtl="0">
                        <a:spcBef>
                          <a:spcPts val="0"/>
                        </a:spcBef>
                        <a:spcAft>
                          <a:spcPts val="0"/>
                        </a:spcAft>
                      </a:pPr>
                      <a:r>
                        <a:rPr lang="es-us" sz="1200" b="1" i="0" u="none" baseline="0">
                          <a:solidFill>
                            <a:srgbClr val="FF0000"/>
                          </a:solidFill>
                          <a:effectLst/>
                          <a:latin typeface="Arial" panose="020B0604020202020204" pitchFamily="34" charset="0"/>
                          <a:ea typeface="Calibri"/>
                          <a:cs typeface="Arial" panose="020B0604020202020204" pitchFamily="34" charset="0"/>
                        </a:rPr>
                        <a:t>Acciones</a:t>
                      </a:r>
                      <a:endParaRPr lang="es-us" sz="12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59894">
                <a:tc>
                  <a:txBody>
                    <a:bodyPr/>
                    <a:lstStyle/>
                    <a:p>
                      <a:pPr marL="91440" marR="0" algn="l" rtl="0">
                        <a:spcBef>
                          <a:spcPts val="0"/>
                        </a:spcBef>
                        <a:spcAft>
                          <a:spcPts val="0"/>
                        </a:spcAft>
                      </a:pPr>
                      <a:r>
                        <a:rPr lang="es-us" sz="1100" b="1" i="0" u="none" baseline="0" dirty="0">
                          <a:solidFill>
                            <a:srgbClr val="FF0000"/>
                          </a:solidFill>
                          <a:effectLst/>
                          <a:latin typeface="Arial" panose="020B0604020202020204" pitchFamily="34" charset="0"/>
                          <a:ea typeface="Calibri"/>
                          <a:cs typeface="Arial" panose="020B0604020202020204" pitchFamily="34" charset="0"/>
                        </a:rPr>
                        <a:t>Liderar con el ejemplo</a:t>
                      </a:r>
                      <a:endParaRPr lang="es-us" sz="11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Establece expectativas de seguridad como un valor central.</a:t>
                      </a:r>
                    </a:p>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Comparte la visión de seguridad con los miembros del equipo.</a:t>
                      </a:r>
                    </a:p>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Demuestra una actitud positiva sobre la seguridad. </a:t>
                      </a:r>
                    </a:p>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Hace lo que dice.</a:t>
                      </a:r>
                    </a:p>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Lidera.</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0748">
                <a:tc>
                  <a:txBody>
                    <a:bodyPr/>
                    <a:lstStyle/>
                    <a:p>
                      <a:pPr marL="91440" marR="0" algn="l" rtl="0">
                        <a:spcBef>
                          <a:spcPts val="0"/>
                        </a:spcBef>
                        <a:spcAft>
                          <a:spcPts val="0"/>
                        </a:spcAft>
                      </a:pPr>
                      <a:r>
                        <a:rPr lang="es-us" sz="1100" b="1" i="0" u="none" baseline="0" dirty="0">
                          <a:solidFill>
                            <a:srgbClr val="FF0000"/>
                          </a:solidFill>
                          <a:effectLst/>
                          <a:latin typeface="Arial" panose="020B0604020202020204" pitchFamily="34" charset="0"/>
                          <a:ea typeface="Calibri"/>
                          <a:cs typeface="Arial" panose="020B0604020202020204" pitchFamily="34" charset="0"/>
                        </a:rPr>
                        <a:t>Involucrar y empoderar a los miembros del equipo</a:t>
                      </a:r>
                      <a:endParaRPr lang="es-us" sz="11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s-us" sz="1100" b="0" i="0" u="none" baseline="0">
                          <a:effectLst/>
                          <a:latin typeface="Arial" panose="020B0604020202020204" pitchFamily="34" charset="0"/>
                          <a:ea typeface="Calibri"/>
                          <a:cs typeface="Arial" panose="020B0604020202020204" pitchFamily="34" charset="0"/>
                        </a:rPr>
                        <a:t>Involucra, anima y empodera a los miembros del equipo para identificar y actuar en situaciones inseguras al: </a:t>
                      </a:r>
                    </a:p>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informar sobre riesgos y problemas de seguridad;</a:t>
                      </a:r>
                    </a:p>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aportar soluciones;</a:t>
                      </a:r>
                    </a:p>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informar conatos de accidentes;</a:t>
                      </a:r>
                    </a:p>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detener el trabajo si es necesario.</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9645">
                <a:tc>
                  <a:txBody>
                    <a:bodyPr/>
                    <a:lstStyle/>
                    <a:p>
                      <a:pPr marL="91440" marR="0" algn="l" rtl="0">
                        <a:spcBef>
                          <a:spcPts val="0"/>
                        </a:spcBef>
                        <a:spcAft>
                          <a:spcPts val="0"/>
                        </a:spcAft>
                      </a:pPr>
                      <a:r>
                        <a:rPr lang="es-us" sz="1100" b="1" i="0" u="none" baseline="0" dirty="0">
                          <a:solidFill>
                            <a:srgbClr val="FF0000"/>
                          </a:solidFill>
                          <a:effectLst/>
                          <a:latin typeface="Arial" panose="020B0604020202020204" pitchFamily="34" charset="0"/>
                          <a:ea typeface="Calibri"/>
                          <a:cs typeface="Arial" panose="020B0604020202020204" pitchFamily="34" charset="0"/>
                        </a:rPr>
                        <a:t>Escuchar activamente</a:t>
                      </a:r>
                      <a:endParaRPr lang="es-us" sz="11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Oye activamente para </a:t>
                      </a:r>
                      <a:r>
                        <a:rPr lang="es-us" sz="1100" b="1" i="0" u="none" baseline="0">
                          <a:effectLst/>
                          <a:latin typeface="Arial" panose="020B0604020202020204" pitchFamily="34" charset="0"/>
                          <a:ea typeface="Calibri"/>
                          <a:cs typeface="Arial" panose="020B0604020202020204" pitchFamily="34" charset="0"/>
                        </a:rPr>
                        <a:t>escuchar</a:t>
                      </a:r>
                      <a:r>
                        <a:rPr lang="es-us" sz="1100" b="0" i="0" u="none" baseline="0">
                          <a:effectLst/>
                          <a:latin typeface="Arial" panose="020B0604020202020204" pitchFamily="34" charset="0"/>
                          <a:ea typeface="Calibri"/>
                          <a:cs typeface="Arial" panose="020B0604020202020204" pitchFamily="34" charset="0"/>
                        </a:rPr>
                        <a:t> lo que dicen los miembros del equipo.</a:t>
                      </a:r>
                    </a:p>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Trata a los miembros del equipo con respeto cuando hablan y oye para escuchar lo que se dice en vez de pensar en una respuesta.</a:t>
                      </a:r>
                    </a:p>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Presta atención a las señales no verbales y hace preguntas aclaratorias.</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91440" marR="0" lvl="0" indent="0" algn="l" defTabSz="457200" rtl="0" eaLnBrk="1" fontAlgn="auto" latinLnBrk="0" hangingPunct="1">
                        <a:lnSpc>
                          <a:spcPct val="100000"/>
                        </a:lnSpc>
                        <a:spcBef>
                          <a:spcPts val="0"/>
                        </a:spcBef>
                        <a:spcAft>
                          <a:spcPts val="0"/>
                        </a:spcAft>
                        <a:buClrTx/>
                        <a:buSzTx/>
                        <a:buFontTx/>
                        <a:buNone/>
                        <a:tabLst/>
                        <a:defRPr/>
                      </a:pPr>
                      <a:r>
                        <a:rPr lang="es-us" sz="1100" b="1" i="0" u="none" baseline="0" dirty="0">
                          <a:solidFill>
                            <a:srgbClr val="FF0000"/>
                          </a:solidFill>
                          <a:effectLst/>
                          <a:latin typeface="Arial" panose="020B0604020202020204" pitchFamily="34" charset="0"/>
                          <a:ea typeface="Calibri"/>
                          <a:cs typeface="Arial" panose="020B0604020202020204" pitchFamily="34" charset="0"/>
                        </a:rPr>
                        <a:t>Practicar la comunicación de 3 vías</a:t>
                      </a:r>
                      <a:endParaRPr lang="es-us" sz="11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us" sz="1100" b="0" i="0" u="none" strike="noStrike" kern="1200" cap="none" spc="0" normalizeH="0" baseline="0">
                          <a:ln>
                            <a:noFill/>
                          </a:ln>
                          <a:solidFill>
                            <a:prstClr val="black"/>
                          </a:solidFill>
                          <a:effectLst/>
                          <a:uLnTx/>
                          <a:uFillTx/>
                          <a:latin typeface="Arial" panose="020B0604020202020204" pitchFamily="34" charset="0"/>
                          <a:ea typeface="Calibri"/>
                          <a:cs typeface="Arial" panose="020B0604020202020204" pitchFamily="34" charset="0"/>
                        </a:rPr>
                        <a:t>Es directo y conciso y se asegura de tener la atención del oyente.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us" sz="1100" b="0" i="0" u="none" strike="noStrike" kern="1200" cap="none" spc="0" normalizeH="0" baseline="0">
                          <a:ln>
                            <a:noFill/>
                          </a:ln>
                          <a:solidFill>
                            <a:prstClr val="black"/>
                          </a:solidFill>
                          <a:effectLst/>
                          <a:uLnTx/>
                          <a:uFillTx/>
                          <a:latin typeface="Arial" panose="020B0604020202020204" pitchFamily="34" charset="0"/>
                          <a:ea typeface="Calibri"/>
                          <a:cs typeface="Arial" panose="020B0604020202020204" pitchFamily="34" charset="0"/>
                        </a:rPr>
                        <a:t>Pide al miembro del equipo que repita el mensaje y aclara los malentendidos.</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707234"/>
                  </a:ext>
                </a:extLst>
              </a:tr>
              <a:tr h="999460">
                <a:tc>
                  <a:txBody>
                    <a:bodyPr/>
                    <a:lstStyle/>
                    <a:p>
                      <a:pPr marL="91440" marR="0" algn="l" rtl="0">
                        <a:spcBef>
                          <a:spcPts val="0"/>
                        </a:spcBef>
                        <a:spcAft>
                          <a:spcPts val="0"/>
                        </a:spcAft>
                      </a:pPr>
                      <a:r>
                        <a:rPr lang="es-us" sz="1100" b="1" i="0" u="none" baseline="0" dirty="0">
                          <a:solidFill>
                            <a:srgbClr val="FF0000"/>
                          </a:solidFill>
                          <a:effectLst/>
                          <a:latin typeface="Arial" panose="020B0604020202020204" pitchFamily="34" charset="0"/>
                          <a:ea typeface="Calibri"/>
                          <a:cs typeface="Arial" panose="020B0604020202020204" pitchFamily="34" charset="0"/>
                        </a:rPr>
                        <a:t>Desarrollar a los miembros del equipo mediante enseñanza, asesoría y comentarios</a:t>
                      </a:r>
                      <a:endParaRPr lang="es-us" sz="11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Respetuosamente enseña y asesora a los trabajadores.</a:t>
                      </a:r>
                    </a:p>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Observa al aprendiz corregir la situación riesgosa o realizar la tarea para asegurarse de que se haga correctamente.  </a:t>
                      </a:r>
                    </a:p>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Se enfoca en las posibles consecuencias más que en el miembro del equipo. </a:t>
                      </a:r>
                    </a:p>
                    <a:p>
                      <a:pPr marL="171450" marR="0" lvl="0" indent="-171450" algn="l" rtl="0">
                        <a:spcBef>
                          <a:spcPts val="0"/>
                        </a:spcBef>
                        <a:spcAft>
                          <a:spcPts val="0"/>
                        </a:spcAft>
                        <a:buFont typeface="Arial" panose="020B0604020202020204" pitchFamily="34" charset="0"/>
                        <a:buChar char="•"/>
                      </a:pPr>
                      <a:r>
                        <a:rPr lang="es-us" sz="1100" b="0" i="0" u="none" baseline="0">
                          <a:effectLst/>
                          <a:latin typeface="Arial" panose="020B0604020202020204" pitchFamily="34" charset="0"/>
                          <a:ea typeface="Calibri"/>
                          <a:cs typeface="Arial" panose="020B0604020202020204" pitchFamily="34" charset="0"/>
                        </a:rPr>
                        <a:t>Utiliza el principio FIST: </a:t>
                      </a:r>
                      <a:r>
                        <a:rPr lang="es-us" sz="1100" b="1" i="0" u="none" baseline="0">
                          <a:effectLst/>
                          <a:latin typeface="Arial" panose="020B0604020202020204" pitchFamily="34" charset="0"/>
                          <a:ea typeface="Calibri"/>
                          <a:cs typeface="Arial" panose="020B0604020202020204" pitchFamily="34" charset="0"/>
                        </a:rPr>
                        <a:t>F</a:t>
                      </a:r>
                      <a:r>
                        <a:rPr lang="es-us" sz="1100" b="0" i="0" u="none" baseline="0">
                          <a:effectLst/>
                          <a:latin typeface="Arial" panose="020B0604020202020204" pitchFamily="34" charset="0"/>
                          <a:ea typeface="Calibri"/>
                          <a:cs typeface="Arial" panose="020B0604020202020204" pitchFamily="34" charset="0"/>
                        </a:rPr>
                        <a:t>acts, </a:t>
                      </a:r>
                      <a:r>
                        <a:rPr lang="es-us" sz="1100" b="1" i="0" u="none" baseline="0">
                          <a:effectLst/>
                          <a:latin typeface="Arial" panose="020B0604020202020204" pitchFamily="34" charset="0"/>
                          <a:ea typeface="Calibri"/>
                          <a:cs typeface="Arial" panose="020B0604020202020204" pitchFamily="34" charset="0"/>
                        </a:rPr>
                        <a:t>I</a:t>
                      </a:r>
                      <a:r>
                        <a:rPr lang="es-us" sz="1100" b="0" i="0" u="none" baseline="0">
                          <a:effectLst/>
                          <a:latin typeface="Arial" panose="020B0604020202020204" pitchFamily="34" charset="0"/>
                          <a:ea typeface="Calibri"/>
                          <a:cs typeface="Arial" panose="020B0604020202020204" pitchFamily="34" charset="0"/>
                        </a:rPr>
                        <a:t>mpact, </a:t>
                      </a:r>
                      <a:r>
                        <a:rPr lang="es-us" sz="1100" b="1" i="0" u="none" baseline="0">
                          <a:effectLst/>
                          <a:latin typeface="Arial" panose="020B0604020202020204" pitchFamily="34" charset="0"/>
                          <a:ea typeface="Calibri"/>
                          <a:cs typeface="Arial" panose="020B0604020202020204" pitchFamily="34" charset="0"/>
                        </a:rPr>
                        <a:t>S</a:t>
                      </a:r>
                      <a:r>
                        <a:rPr lang="es-us" sz="1100" b="0" i="0" u="none" baseline="0">
                          <a:effectLst/>
                          <a:latin typeface="Arial" panose="020B0604020202020204" pitchFamily="34" charset="0"/>
                          <a:ea typeface="Calibri"/>
                          <a:cs typeface="Arial" panose="020B0604020202020204" pitchFamily="34" charset="0"/>
                        </a:rPr>
                        <a:t>uggestions, </a:t>
                      </a:r>
                      <a:r>
                        <a:rPr lang="es-us" sz="1100" b="1" i="0" u="none" baseline="0">
                          <a:effectLst/>
                          <a:latin typeface="Arial" panose="020B0604020202020204" pitchFamily="34" charset="0"/>
                          <a:ea typeface="Calibri"/>
                          <a:cs typeface="Arial" panose="020B0604020202020204" pitchFamily="34" charset="0"/>
                        </a:rPr>
                        <a:t>T</a:t>
                      </a:r>
                      <a:r>
                        <a:rPr lang="es-us" sz="1100" b="0" i="0" u="none" baseline="0">
                          <a:effectLst/>
                          <a:latin typeface="Arial" panose="020B0604020202020204" pitchFamily="34" charset="0"/>
                          <a:ea typeface="Calibri"/>
                          <a:cs typeface="Arial" panose="020B0604020202020204" pitchFamily="34" charset="0"/>
                        </a:rPr>
                        <a:t>imely (hechos, repercusión, sugerencias y de manera oportuna).</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2744">
                <a:tc>
                  <a:txBody>
                    <a:bodyPr/>
                    <a:lstStyle/>
                    <a:p>
                      <a:pPr marL="91440" marR="0" algn="l" rtl="0">
                        <a:spcBef>
                          <a:spcPts val="0"/>
                        </a:spcBef>
                        <a:spcAft>
                          <a:spcPts val="0"/>
                        </a:spcAft>
                      </a:pPr>
                      <a:r>
                        <a:rPr lang="es-us" sz="1100" b="1" i="0" u="none" baseline="0" dirty="0">
                          <a:solidFill>
                            <a:srgbClr val="FF0000"/>
                          </a:solidFill>
                          <a:effectLst/>
                          <a:latin typeface="Arial" panose="020B0604020202020204" pitchFamily="34" charset="0"/>
                          <a:ea typeface="Calibri"/>
                          <a:cs typeface="Arial" panose="020B0604020202020204" pitchFamily="34" charset="0"/>
                        </a:rPr>
                        <a:t>Dar reconocimiento a los miembros del equipo por un trabajo bien hecho </a:t>
                      </a:r>
                      <a:endParaRPr lang="es-us" sz="11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rtl="0">
                        <a:spcBef>
                          <a:spcPts val="0"/>
                        </a:spcBef>
                        <a:spcAft>
                          <a:spcPts val="0"/>
                        </a:spcAft>
                        <a:buFont typeface="Arial" panose="020B0604020202020204" pitchFamily="34" charset="0"/>
                        <a:buChar char="•"/>
                      </a:pPr>
                      <a:r>
                        <a:rPr lang="es-us" sz="1100" b="0" i="0" u="none" baseline="0" dirty="0">
                          <a:effectLst/>
                          <a:latin typeface="Arial" panose="020B0604020202020204" pitchFamily="34" charset="0"/>
                          <a:ea typeface="Calibri"/>
                          <a:cs typeface="Arial" panose="020B0604020202020204" pitchFamily="34" charset="0"/>
                        </a:rPr>
                        <a:t>Da reconocimiento en privado o públicamente a los miembros del equipo por ir más allá en lo que respecta a la seguridad.</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96998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us" b="1" dirty="0">
                <a:solidFill>
                  <a:srgbClr val="FF0000"/>
                </a:solidFill>
              </a:rPr>
              <a:t>Información del escenario</a:t>
            </a:r>
            <a:endParaRPr lang="en-US" dirty="0"/>
          </a:p>
        </p:txBody>
      </p:sp>
      <p:sp>
        <p:nvSpPr>
          <p:cNvPr id="5" name="Content Placeholder 4"/>
          <p:cNvSpPr>
            <a:spLocks noGrp="1"/>
          </p:cNvSpPr>
          <p:nvPr>
            <p:ph idx="1"/>
          </p:nvPr>
        </p:nvSpPr>
        <p:spPr/>
        <p:txBody>
          <a:bodyPr>
            <a:normAutofit fontScale="62500" lnSpcReduction="20000"/>
          </a:bodyPr>
          <a:lstStyle/>
          <a:p>
            <a:pPr>
              <a:buClr>
                <a:srgbClr val="FF0000"/>
              </a:buClr>
              <a:buFont typeface="Arial" panose="020B0604020202020204" pitchFamily="34" charset="0"/>
              <a:buChar char="•"/>
            </a:pPr>
            <a:r>
              <a:rPr lang="es-us" dirty="0"/>
              <a:t>Las situaciones de los videos que vamos a ver ocurren en varios lugares de trabajo de construcción, tanto residenciales como comerciales, con una variedad de herramientas y equipos.</a:t>
            </a:r>
          </a:p>
          <a:p>
            <a:endParaRPr lang="es-us" dirty="0"/>
          </a:p>
          <a:p>
            <a:pPr>
              <a:buClr>
                <a:srgbClr val="FF0000"/>
              </a:buClr>
              <a:buFont typeface="Arial" panose="020B0604020202020204" pitchFamily="34" charset="0"/>
              <a:buChar char="•"/>
            </a:pPr>
            <a:r>
              <a:rPr lang="es-us" dirty="0"/>
              <a:t>Si bien es posible que no estén familiarizados con el entorno exacto, las habilidades de liderazgo en seguridad que demuestran los personajes se pueden poner en práctica en cualquier lugar de trabajo.</a:t>
            </a:r>
          </a:p>
          <a:p>
            <a:endParaRPr lang="es-us" dirty="0"/>
          </a:p>
          <a:p>
            <a:pPr>
              <a:buClr>
                <a:srgbClr val="FF0000"/>
              </a:buClr>
              <a:buFont typeface="Arial" panose="020B0604020202020204" pitchFamily="34" charset="0"/>
              <a:buChar char="•"/>
            </a:pPr>
            <a:r>
              <a:rPr lang="es-us" dirty="0"/>
              <a:t>A medida que avanzamos en los escenarios, piensen en cómo se pueden implementar las habilidades de liderazgo en su lugar de trabajo.</a:t>
            </a:r>
          </a:p>
        </p:txBody>
      </p:sp>
    </p:spTree>
    <p:extLst>
      <p:ext uri="{BB962C8B-B14F-4D97-AF65-F5344CB8AC3E}">
        <p14:creationId xmlns:p14="http://schemas.microsoft.com/office/powerpoint/2010/main" val="414690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hlinkClick r:id="rId3" action="ppaction://hlinksldjump"/>
          </p:cNvPr>
          <p:cNvPicPr>
            <a:picLocks/>
          </p:cNvPicPr>
          <p:nvPr/>
        </p:nvPicPr>
        <p:blipFill rotWithShape="1">
          <a:blip r:embed="rId4"/>
          <a:srcRect l="5982" t="2624" r="6177" b="667"/>
          <a:stretch/>
        </p:blipFill>
        <p:spPr>
          <a:xfrm>
            <a:off x="3669506" y="1897854"/>
            <a:ext cx="1764792" cy="2011680"/>
          </a:xfrm>
          <a:prstGeom prst="rect">
            <a:avLst/>
          </a:prstGeom>
        </p:spPr>
      </p:pic>
      <p:pic>
        <p:nvPicPr>
          <p:cNvPr id="41" name="Picture 40">
            <a:hlinkClick r:id="rId5" action="ppaction://hlinksldjump"/>
          </p:cNvPr>
          <p:cNvPicPr>
            <a:picLocks/>
          </p:cNvPicPr>
          <p:nvPr/>
        </p:nvPicPr>
        <p:blipFill>
          <a:blip r:embed="rId6"/>
          <a:stretch>
            <a:fillRect/>
          </a:stretch>
        </p:blipFill>
        <p:spPr>
          <a:xfrm>
            <a:off x="6634639" y="1893718"/>
            <a:ext cx="1764792" cy="2011680"/>
          </a:xfrm>
          <a:prstGeom prst="rect">
            <a:avLst/>
          </a:prstGeom>
        </p:spPr>
      </p:pic>
      <p:pic>
        <p:nvPicPr>
          <p:cNvPr id="42" name="Picture 41">
            <a:hlinkClick r:id="rId7" action="ppaction://hlinksldjump"/>
          </p:cNvPr>
          <p:cNvPicPr>
            <a:picLocks noChangeAspect="1"/>
          </p:cNvPicPr>
          <p:nvPr/>
        </p:nvPicPr>
        <p:blipFill rotWithShape="1">
          <a:blip r:embed="rId8"/>
          <a:srcRect t="3542" r="2285"/>
          <a:stretch/>
        </p:blipFill>
        <p:spPr>
          <a:xfrm>
            <a:off x="846506" y="1898376"/>
            <a:ext cx="1764792" cy="2012809"/>
          </a:xfrm>
          <a:prstGeom prst="rect">
            <a:avLst/>
          </a:prstGeom>
        </p:spPr>
      </p:pic>
      <p:pic>
        <p:nvPicPr>
          <p:cNvPr id="43" name="Picture 42">
            <a:hlinkClick r:id="rId9" action="ppaction://hlinksldjump"/>
          </p:cNvPr>
          <p:cNvPicPr>
            <a:picLocks noChangeAspect="1"/>
          </p:cNvPicPr>
          <p:nvPr/>
        </p:nvPicPr>
        <p:blipFill rotWithShape="1">
          <a:blip r:embed="rId10"/>
          <a:srcRect l="1" t="2811" r="1587"/>
          <a:stretch/>
        </p:blipFill>
        <p:spPr>
          <a:xfrm>
            <a:off x="2274675" y="4343399"/>
            <a:ext cx="1764792" cy="2015546"/>
          </a:xfrm>
          <a:prstGeom prst="rect">
            <a:avLst/>
          </a:prstGeom>
        </p:spPr>
      </p:pic>
      <p:pic>
        <p:nvPicPr>
          <p:cNvPr id="44" name="Picture 43">
            <a:hlinkClick r:id="rId11" action="ppaction://hlinksldjump"/>
          </p:cNvPr>
          <p:cNvPicPr>
            <a:picLocks/>
          </p:cNvPicPr>
          <p:nvPr/>
        </p:nvPicPr>
        <p:blipFill rotWithShape="1">
          <a:blip r:embed="rId12"/>
          <a:srcRect l="1782" r="1647"/>
          <a:stretch/>
        </p:blipFill>
        <p:spPr>
          <a:xfrm>
            <a:off x="5189902" y="4347265"/>
            <a:ext cx="1764792" cy="2011680"/>
          </a:xfrm>
          <a:prstGeom prst="rect">
            <a:avLst/>
          </a:prstGeom>
        </p:spPr>
      </p:pic>
    </p:spTree>
    <p:extLst>
      <p:ext uri="{BB962C8B-B14F-4D97-AF65-F5344CB8AC3E}">
        <p14:creationId xmlns:p14="http://schemas.microsoft.com/office/powerpoint/2010/main" val="3504588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877471" y="1894690"/>
            <a:ext cx="7861580" cy="2077235"/>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5" name="Rounded Rectangle 34"/>
          <p:cNvSpPr/>
          <p:nvPr/>
        </p:nvSpPr>
        <p:spPr>
          <a:xfrm>
            <a:off x="766014" y="1865650"/>
            <a:ext cx="7908734" cy="195834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aphicFrame>
        <p:nvGraphicFramePr>
          <p:cNvPr id="36" name="Table 35"/>
          <p:cNvGraphicFramePr>
            <a:graphicFrameLocks noGrp="1"/>
          </p:cNvGraphicFramePr>
          <p:nvPr>
            <p:extLst>
              <p:ext uri="{D42A27DB-BD31-4B8C-83A1-F6EECF244321}">
                <p14:modId xmlns:p14="http://schemas.microsoft.com/office/powerpoint/2010/main" val="2937432791"/>
              </p:ext>
            </p:extLst>
          </p:nvPr>
        </p:nvGraphicFramePr>
        <p:xfrm>
          <a:off x="2501716" y="1981105"/>
          <a:ext cx="5920116" cy="1706880"/>
        </p:xfrm>
        <a:graphic>
          <a:graphicData uri="http://schemas.openxmlformats.org/drawingml/2006/table">
            <a:tbl>
              <a:tblPr firstRow="1" bandRow="1">
                <a:tableStyleId>{5C22544A-7EE6-4342-B048-85BDC9FD1C3A}</a:tableStyleId>
              </a:tblPr>
              <a:tblGrid>
                <a:gridCol w="1126079">
                  <a:extLst>
                    <a:ext uri="{9D8B030D-6E8A-4147-A177-3AD203B41FA5}">
                      <a16:colId xmlns:a16="http://schemas.microsoft.com/office/drawing/2014/main" val="20000"/>
                    </a:ext>
                  </a:extLst>
                </a:gridCol>
                <a:gridCol w="4794037">
                  <a:extLst>
                    <a:ext uri="{9D8B030D-6E8A-4147-A177-3AD203B41FA5}">
                      <a16:colId xmlns:a16="http://schemas.microsoft.com/office/drawing/2014/main" val="20001"/>
                    </a:ext>
                  </a:extLst>
                </a:gridCol>
              </a:tblGrid>
              <a:tr h="377989">
                <a:tc>
                  <a:txBody>
                    <a:bodyPr/>
                    <a:lstStyle/>
                    <a:p>
                      <a:pPr algn="ctr" rtl="0"/>
                      <a:r>
                        <a:rPr lang="es-us" sz="2000" b="1" i="0" u="none" baseline="0"/>
                        <a:t>Quién</a:t>
                      </a:r>
                    </a:p>
                  </a:txBody>
                  <a:tcPr>
                    <a:solidFill>
                      <a:schemeClr val="tx1">
                        <a:lumMod val="65000"/>
                        <a:lumOff val="35000"/>
                      </a:schemeClr>
                    </a:solidFill>
                  </a:tcPr>
                </a:tc>
                <a:tc>
                  <a:txBody>
                    <a:bodyPr/>
                    <a:lstStyle/>
                    <a:p>
                      <a:pPr algn="ctr" rtl="0"/>
                      <a:r>
                        <a:rPr lang="es-us" sz="2000" b="1" i="0" u="none" kern="1200" baseline="0">
                          <a:solidFill>
                            <a:schemeClr val="bg1"/>
                          </a:solidFill>
                          <a:latin typeface="+mn-lt"/>
                          <a:ea typeface="+mn-ea"/>
                          <a:cs typeface="+mn-cs"/>
                        </a:rPr>
                        <a:t>Función</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pPr algn="l" rtl="0"/>
                      <a:r>
                        <a:rPr lang="es-us" sz="1600" b="1" i="0" u="none" baseline="0"/>
                        <a:t>Tomás</a:t>
                      </a:r>
                      <a:endParaRPr lang="es-us" sz="1600" b="1" dirty="0"/>
                    </a:p>
                    <a:p>
                      <a:pPr algn="l" rtl="0"/>
                      <a:r>
                        <a:rPr lang="es-us" sz="1600" b="1" i="0" u="none" baseline="0"/>
                        <a:t>Steve</a:t>
                      </a:r>
                    </a:p>
                    <a:p>
                      <a:pPr algn="l" rtl="0"/>
                      <a:r>
                        <a:rPr lang="es-us" sz="1600" b="1" i="0" u="none" baseline="0"/>
                        <a:t>Felix</a:t>
                      </a:r>
                    </a:p>
                    <a:p>
                      <a:pPr algn="l" rtl="0"/>
                      <a:r>
                        <a:rPr lang="es-us" sz="1600" b="1" i="0" u="none" baseline="0"/>
                        <a:t>Trevor</a:t>
                      </a:r>
                    </a:p>
                    <a:p>
                      <a:pPr algn="l" rtl="0"/>
                      <a:r>
                        <a:rPr lang="es-us" sz="1600" b="1" i="0" u="none" baseline="0"/>
                        <a:t>Ellen</a:t>
                      </a:r>
                    </a:p>
                  </a:txBody>
                  <a:tcPr>
                    <a:solidFill>
                      <a:schemeClr val="bg1"/>
                    </a:solidFill>
                  </a:tcPr>
                </a:tc>
                <a:tc>
                  <a:txBody>
                    <a:bodyPr/>
                    <a:lstStyle/>
                    <a:p>
                      <a:pPr algn="l" rtl="0"/>
                      <a:r>
                        <a:rPr lang="es-us" sz="1600" b="0" i="0" u="none" kern="1200" baseline="0" dirty="0">
                          <a:solidFill>
                            <a:schemeClr val="tx1"/>
                          </a:solidFill>
                          <a:latin typeface="+mn-lt"/>
                          <a:ea typeface="+mn-ea"/>
                          <a:cs typeface="+mn-cs"/>
                        </a:rPr>
                        <a:t>Aprendiz de </a:t>
                      </a:r>
                      <a:r>
                        <a:rPr lang="es-us" sz="1600" b="0" i="1" u="none" kern="1200" baseline="0" dirty="0">
                          <a:solidFill>
                            <a:schemeClr val="tx1"/>
                          </a:solidFill>
                          <a:latin typeface="+mn-lt"/>
                          <a:ea typeface="+mn-ea"/>
                          <a:cs typeface="+mn-cs"/>
                        </a:rPr>
                        <a:t>Derby </a:t>
                      </a:r>
                      <a:r>
                        <a:rPr lang="es-us" sz="1600" b="0" i="1" u="none" kern="1200" baseline="0" dirty="0" err="1">
                          <a:solidFill>
                            <a:schemeClr val="tx1"/>
                          </a:solidFill>
                          <a:latin typeface="+mn-lt"/>
                          <a:ea typeface="+mn-ea"/>
                          <a:cs typeface="+mn-cs"/>
                        </a:rPr>
                        <a:t>Drywall</a:t>
                      </a:r>
                      <a:endParaRPr lang="es-us" sz="1600" b="0" i="1" u="none" kern="1200" baseline="0" dirty="0">
                        <a:solidFill>
                          <a:schemeClr val="tx1"/>
                        </a:solidFill>
                        <a:latin typeface="+mn-lt"/>
                        <a:ea typeface="+mn-ea"/>
                        <a:cs typeface="+mn-cs"/>
                      </a:endParaRPr>
                    </a:p>
                    <a:p>
                      <a:pPr algn="l" rtl="0"/>
                      <a:r>
                        <a:rPr lang="es-us" sz="1600" b="0" i="0" u="none" kern="1200" baseline="0" dirty="0">
                          <a:solidFill>
                            <a:schemeClr val="tx1"/>
                          </a:solidFill>
                          <a:latin typeface="+mn-lt"/>
                          <a:ea typeface="+mn-ea"/>
                          <a:cs typeface="+mn-cs"/>
                        </a:rPr>
                        <a:t>Supervisor de </a:t>
                      </a:r>
                      <a:r>
                        <a:rPr lang="es-us" sz="1600" b="0" i="1" u="none" kern="1200" baseline="0" dirty="0">
                          <a:solidFill>
                            <a:schemeClr val="tx1"/>
                          </a:solidFill>
                          <a:latin typeface="+mn-lt"/>
                          <a:ea typeface="+mn-ea"/>
                          <a:cs typeface="+mn-cs"/>
                        </a:rPr>
                        <a:t>Derby </a:t>
                      </a:r>
                      <a:r>
                        <a:rPr lang="es-us" sz="1600" b="0" i="1" u="none" kern="1200" baseline="0" dirty="0" err="1">
                          <a:solidFill>
                            <a:schemeClr val="tx1"/>
                          </a:solidFill>
                          <a:latin typeface="+mn-lt"/>
                          <a:ea typeface="+mn-ea"/>
                          <a:cs typeface="+mn-cs"/>
                        </a:rPr>
                        <a:t>Drywall</a:t>
                      </a:r>
                      <a:endParaRPr lang="es-us" sz="1600" b="0" i="1" u="none" kern="1200" baseline="0" dirty="0">
                        <a:solidFill>
                          <a:schemeClr val="tx1"/>
                        </a:solidFill>
                        <a:latin typeface="+mn-lt"/>
                        <a:ea typeface="+mn-ea"/>
                        <a:cs typeface="+mn-cs"/>
                      </a:endParaRPr>
                    </a:p>
                    <a:p>
                      <a:pPr algn="l" rtl="0"/>
                      <a:r>
                        <a:rPr lang="es-us" sz="1600" b="0" i="0" u="none" kern="1200" baseline="0" dirty="0">
                          <a:solidFill>
                            <a:schemeClr val="tx1"/>
                          </a:solidFill>
                          <a:latin typeface="+mn-lt"/>
                          <a:ea typeface="+mn-ea"/>
                          <a:cs typeface="+mn-cs"/>
                        </a:rPr>
                        <a:t>Capataz de </a:t>
                      </a:r>
                      <a:r>
                        <a:rPr lang="es-us" sz="1600" b="0" i="1" u="none" kern="1200" baseline="0" dirty="0" err="1">
                          <a:solidFill>
                            <a:schemeClr val="tx1"/>
                          </a:solidFill>
                          <a:latin typeface="+mn-lt"/>
                          <a:ea typeface="+mn-ea"/>
                          <a:cs typeface="+mn-cs"/>
                        </a:rPr>
                        <a:t>Haglin</a:t>
                      </a:r>
                      <a:r>
                        <a:rPr lang="es-us" sz="1600" b="0" i="1" u="none" kern="1200" baseline="0" dirty="0">
                          <a:solidFill>
                            <a:schemeClr val="tx1"/>
                          </a:solidFill>
                          <a:latin typeface="+mn-lt"/>
                          <a:ea typeface="+mn-ea"/>
                          <a:cs typeface="+mn-cs"/>
                        </a:rPr>
                        <a:t> </a:t>
                      </a:r>
                      <a:r>
                        <a:rPr lang="es-us" sz="1600" b="0" i="1" u="none" kern="1200" baseline="0" dirty="0" err="1">
                          <a:solidFill>
                            <a:schemeClr val="tx1"/>
                          </a:solidFill>
                          <a:latin typeface="+mn-lt"/>
                          <a:ea typeface="+mn-ea"/>
                          <a:cs typeface="+mn-cs"/>
                        </a:rPr>
                        <a:t>Homebuilding</a:t>
                      </a:r>
                      <a:endParaRPr lang="es-us" sz="1600" b="0" i="1" u="none" kern="1200" baseline="0" dirty="0">
                        <a:solidFill>
                          <a:schemeClr val="tx1"/>
                        </a:solidFill>
                        <a:latin typeface="+mn-lt"/>
                        <a:ea typeface="+mn-ea"/>
                        <a:cs typeface="+mn-cs"/>
                      </a:endParaRPr>
                    </a:p>
                    <a:p>
                      <a:pPr algn="l" rtl="0"/>
                      <a:r>
                        <a:rPr lang="es-us" sz="1600" b="0" i="0" u="none" kern="1200" baseline="0" dirty="0">
                          <a:solidFill>
                            <a:schemeClr val="tx1"/>
                          </a:solidFill>
                          <a:latin typeface="+mn-lt"/>
                          <a:ea typeface="+mn-ea"/>
                          <a:cs typeface="+mn-cs"/>
                        </a:rPr>
                        <a:t>Aprendiz de </a:t>
                      </a:r>
                      <a:r>
                        <a:rPr lang="es-us" sz="1600" b="0" i="1" u="none" kern="1200" baseline="0" dirty="0" err="1">
                          <a:solidFill>
                            <a:schemeClr val="tx1"/>
                          </a:solidFill>
                          <a:latin typeface="+mn-lt"/>
                          <a:ea typeface="+mn-ea"/>
                          <a:cs typeface="+mn-cs"/>
                        </a:rPr>
                        <a:t>Haglin</a:t>
                      </a:r>
                      <a:r>
                        <a:rPr lang="es-us" sz="1600" b="0" i="1" u="none" kern="1200" baseline="0" dirty="0">
                          <a:solidFill>
                            <a:schemeClr val="tx1"/>
                          </a:solidFill>
                          <a:latin typeface="+mn-lt"/>
                          <a:ea typeface="+mn-ea"/>
                          <a:cs typeface="+mn-cs"/>
                        </a:rPr>
                        <a:t> </a:t>
                      </a:r>
                      <a:r>
                        <a:rPr lang="es-us" sz="1600" b="0" i="1" u="none" kern="1200" baseline="0" dirty="0" err="1">
                          <a:solidFill>
                            <a:schemeClr val="tx1"/>
                          </a:solidFill>
                          <a:latin typeface="+mn-lt"/>
                          <a:ea typeface="+mn-ea"/>
                          <a:cs typeface="+mn-cs"/>
                        </a:rPr>
                        <a:t>Homebuilding</a:t>
                      </a:r>
                      <a:endParaRPr lang="es-us" sz="1600" b="0" i="1" u="none" kern="1200" baseline="0" dirty="0">
                        <a:solidFill>
                          <a:schemeClr val="tx1"/>
                        </a:solidFill>
                        <a:latin typeface="+mn-lt"/>
                        <a:ea typeface="+mn-ea"/>
                        <a:cs typeface="+mn-cs"/>
                      </a:endParaRPr>
                    </a:p>
                    <a:p>
                      <a:pPr algn="l" rtl="0"/>
                      <a:r>
                        <a:rPr lang="es-us" sz="1600" b="0" i="0" u="none" kern="1200" baseline="0" dirty="0">
                          <a:solidFill>
                            <a:schemeClr val="tx1"/>
                          </a:solidFill>
                          <a:latin typeface="+mn-lt"/>
                          <a:ea typeface="+mn-ea"/>
                          <a:cs typeface="+mn-cs"/>
                        </a:rPr>
                        <a:t>Carpintero experimentado de </a:t>
                      </a:r>
                      <a:r>
                        <a:rPr lang="es-us" sz="1600" b="0" i="1" u="none" kern="1200" baseline="0" dirty="0" err="1">
                          <a:solidFill>
                            <a:schemeClr val="tx1"/>
                          </a:solidFill>
                          <a:latin typeface="+mn-lt"/>
                          <a:ea typeface="+mn-ea"/>
                          <a:cs typeface="+mn-cs"/>
                        </a:rPr>
                        <a:t>Haglin</a:t>
                      </a:r>
                      <a:r>
                        <a:rPr lang="es-us" sz="1600" b="0" i="1" u="none" kern="1200" baseline="0" dirty="0">
                          <a:solidFill>
                            <a:schemeClr val="tx1"/>
                          </a:solidFill>
                          <a:latin typeface="+mn-lt"/>
                          <a:ea typeface="+mn-ea"/>
                          <a:cs typeface="+mn-cs"/>
                        </a:rPr>
                        <a:t> </a:t>
                      </a:r>
                      <a:r>
                        <a:rPr lang="es-us" sz="1600" b="0" i="1" u="none" kern="1200" baseline="0" dirty="0" err="1">
                          <a:solidFill>
                            <a:schemeClr val="tx1"/>
                          </a:solidFill>
                          <a:latin typeface="+mn-lt"/>
                          <a:ea typeface="+mn-ea"/>
                          <a:cs typeface="+mn-cs"/>
                        </a:rPr>
                        <a:t>Homebuilding</a:t>
                      </a:r>
                      <a:endParaRPr lang="es-us" sz="1600" b="0" i="1" u="non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bl>
          </a:graphicData>
        </a:graphic>
      </p:graphicFrame>
      <p:sp>
        <p:nvSpPr>
          <p:cNvPr id="43" name="Rounded Rectangle 42"/>
          <p:cNvSpPr/>
          <p:nvPr/>
        </p:nvSpPr>
        <p:spPr>
          <a:xfrm>
            <a:off x="-4152" y="1430434"/>
            <a:ext cx="2516643" cy="184916"/>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1. Descarrilamiento del trabajo</a:t>
            </a:r>
          </a:p>
        </p:txBody>
      </p:sp>
      <p:grpSp>
        <p:nvGrpSpPr>
          <p:cNvPr id="2" name="Group 1"/>
          <p:cNvGrpSpPr/>
          <p:nvPr/>
        </p:nvGrpSpPr>
        <p:grpSpPr>
          <a:xfrm>
            <a:off x="8451668" y="6241655"/>
            <a:ext cx="589047" cy="431074"/>
            <a:chOff x="8451668" y="6241655"/>
            <a:chExt cx="589047" cy="431074"/>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2" name="Rectangle 31">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pic>
        <p:nvPicPr>
          <p:cNvPr id="7" name="Picture 6"/>
          <p:cNvPicPr>
            <a:picLocks noChangeAspect="1"/>
          </p:cNvPicPr>
          <p:nvPr/>
        </p:nvPicPr>
        <p:blipFill>
          <a:blip r:embed="rId5"/>
          <a:stretch>
            <a:fillRect/>
          </a:stretch>
        </p:blipFill>
        <p:spPr>
          <a:xfrm>
            <a:off x="982560" y="1938830"/>
            <a:ext cx="1454853" cy="1749155"/>
          </a:xfrm>
          <a:prstGeom prst="rect">
            <a:avLst/>
          </a:prstGeom>
        </p:spPr>
      </p:pic>
      <p:grpSp>
        <p:nvGrpSpPr>
          <p:cNvPr id="9" name="Group 8"/>
          <p:cNvGrpSpPr/>
          <p:nvPr/>
        </p:nvGrpSpPr>
        <p:grpSpPr>
          <a:xfrm>
            <a:off x="2598216" y="4576924"/>
            <a:ext cx="1499746" cy="1726483"/>
            <a:chOff x="2598216" y="4576924"/>
            <a:chExt cx="1499746" cy="1726483"/>
          </a:xfrm>
        </p:grpSpPr>
        <p:pic>
          <p:nvPicPr>
            <p:cNvPr id="5" name="Picture 4">
              <a:hlinkClick r:id="rId6" action="ppaction://hlinksldjump"/>
            </p:cNvPr>
            <p:cNvPicPr>
              <a:picLocks noChangeAspect="1"/>
            </p:cNvPicPr>
            <p:nvPr/>
          </p:nvPicPr>
          <p:blipFill rotWithShape="1">
            <a:blip r:embed="rId7"/>
            <a:srcRect b="24539"/>
            <a:stretch/>
          </p:blipFill>
          <p:spPr>
            <a:xfrm>
              <a:off x="2598216" y="4576924"/>
              <a:ext cx="1499746" cy="1357151"/>
            </a:xfrm>
            <a:prstGeom prst="rect">
              <a:avLst/>
            </a:prstGeom>
          </p:spPr>
        </p:pic>
        <p:sp>
          <p:nvSpPr>
            <p:cNvPr id="8" name="TextBox 7"/>
            <p:cNvSpPr txBox="1"/>
            <p:nvPr/>
          </p:nvSpPr>
          <p:spPr>
            <a:xfrm>
              <a:off x="3097988" y="5934075"/>
              <a:ext cx="553357" cy="369332"/>
            </a:xfrm>
            <a:prstGeom prst="rect">
              <a:avLst/>
            </a:prstGeom>
            <a:noFill/>
          </p:spPr>
          <p:txBody>
            <a:bodyPr wrap="none" rtlCol="0">
              <a:spAutoFit/>
            </a:bodyPr>
            <a:lstStyle/>
            <a:p>
              <a:r>
                <a:rPr lang="en-US" dirty="0">
                  <a:solidFill>
                    <a:srgbClr val="FF0000"/>
                  </a:solidFill>
                </a:rPr>
                <a:t>VER</a:t>
              </a:r>
            </a:p>
          </p:txBody>
        </p:sp>
      </p:grpSp>
      <p:grpSp>
        <p:nvGrpSpPr>
          <p:cNvPr id="10" name="Group 9"/>
          <p:cNvGrpSpPr/>
          <p:nvPr/>
        </p:nvGrpSpPr>
        <p:grpSpPr>
          <a:xfrm>
            <a:off x="5046039" y="4576924"/>
            <a:ext cx="1499746" cy="1726483"/>
            <a:chOff x="5046039" y="4576924"/>
            <a:chExt cx="1499746" cy="1726483"/>
          </a:xfrm>
        </p:grpSpPr>
        <p:pic>
          <p:nvPicPr>
            <p:cNvPr id="6" name="Picture 5">
              <a:hlinkClick r:id="rId8" action="ppaction://hlinksldjump"/>
            </p:cNvPr>
            <p:cNvPicPr>
              <a:picLocks noChangeAspect="1"/>
            </p:cNvPicPr>
            <p:nvPr/>
          </p:nvPicPr>
          <p:blipFill rotWithShape="1">
            <a:blip r:embed="rId9"/>
            <a:srcRect b="24539"/>
            <a:stretch/>
          </p:blipFill>
          <p:spPr>
            <a:xfrm>
              <a:off x="5046039" y="4576924"/>
              <a:ext cx="1499746" cy="1357151"/>
            </a:xfrm>
            <a:prstGeom prst="rect">
              <a:avLst/>
            </a:prstGeom>
          </p:spPr>
        </p:pic>
        <p:sp>
          <p:nvSpPr>
            <p:cNvPr id="15" name="TextBox 14"/>
            <p:cNvSpPr txBox="1"/>
            <p:nvPr/>
          </p:nvSpPr>
          <p:spPr>
            <a:xfrm>
              <a:off x="5545811" y="5934075"/>
              <a:ext cx="631904" cy="369332"/>
            </a:xfrm>
            <a:prstGeom prst="rect">
              <a:avLst/>
            </a:prstGeom>
            <a:noFill/>
          </p:spPr>
          <p:txBody>
            <a:bodyPr wrap="none" rtlCol="0">
              <a:spAutoFit/>
            </a:bodyPr>
            <a:lstStyle/>
            <a:p>
              <a:r>
                <a:rPr lang="en-US" dirty="0">
                  <a:solidFill>
                    <a:srgbClr val="FF0000"/>
                  </a:solidFill>
                </a:rPr>
                <a:t>LEER</a:t>
              </a:r>
            </a:p>
          </p:txBody>
        </p:sp>
      </p:grpSp>
    </p:spTree>
    <p:extLst>
      <p:ext uri="{BB962C8B-B14F-4D97-AF65-F5344CB8AC3E}">
        <p14:creationId xmlns:p14="http://schemas.microsoft.com/office/powerpoint/2010/main" val="2795323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912" y="1431961"/>
            <a:ext cx="2926230" cy="260545"/>
            <a:chOff x="131827" y="1945885"/>
            <a:chExt cx="2926230" cy="260545"/>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4" name="Picture 1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25564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1. Descarrilamiento del trabajo</a:t>
              </a:r>
            </a:p>
          </p:txBody>
        </p:sp>
      </p:grpSp>
      <p:grpSp>
        <p:nvGrpSpPr>
          <p:cNvPr id="18" name="Group 17"/>
          <p:cNvGrpSpPr/>
          <p:nvPr/>
        </p:nvGrpSpPr>
        <p:grpSpPr>
          <a:xfrm>
            <a:off x="8451668" y="6241655"/>
            <a:ext cx="589047" cy="431074"/>
            <a:chOff x="8451668" y="6241655"/>
            <a:chExt cx="589047" cy="431074"/>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0" name="Rectangle 19">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pic>
        <p:nvPicPr>
          <p:cNvPr id="22" name="dPk_mi84uXw"/>
          <p:cNvPicPr>
            <a:picLocks noRot="1" noChangeAspect="1"/>
          </p:cNvPicPr>
          <p:nvPr>
            <a:videoFile r:link="rId1"/>
          </p:nvPr>
        </p:nvPicPr>
        <p:blipFill>
          <a:blip r:embed="rId7"/>
          <a:stretch>
            <a:fillRect/>
          </a:stretch>
        </p:blipFill>
        <p:spPr>
          <a:xfrm>
            <a:off x="176709" y="1885192"/>
            <a:ext cx="8128000" cy="4572000"/>
          </a:xfrm>
          <a:prstGeom prst="rect">
            <a:avLst/>
          </a:prstGeom>
        </p:spPr>
      </p:pic>
    </p:spTree>
    <p:extLst>
      <p:ext uri="{BB962C8B-B14F-4D97-AF65-F5344CB8AC3E}">
        <p14:creationId xmlns:p14="http://schemas.microsoft.com/office/powerpoint/2010/main" val="192792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2"/>
                </p:tgtEl>
              </p:cMediaNode>
            </p:video>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2"/>
                                        </p:tgtEl>
                                      </p:cBhvr>
                                    </p:cmd>
                                  </p:childTnLst>
                                </p:cTn>
                              </p:par>
                            </p:childTnLst>
                          </p:cTn>
                        </p:par>
                      </p:childTnLst>
                    </p:cTn>
                  </p:par>
                </p:childTnLst>
              </p:cTn>
              <p:nextCondLst>
                <p:cond evt="onClick" delay="0">
                  <p:tgtEl>
                    <p:spTgt spid="2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56707" y="1675059"/>
            <a:ext cx="7666386" cy="1034153"/>
            <a:chOff x="1041189" y="1989252"/>
            <a:chExt cx="7666386" cy="1034153"/>
          </a:xfrm>
        </p:grpSpPr>
        <p:sp>
          <p:nvSpPr>
            <p:cNvPr id="13" name="Rounded Rectangle 12"/>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14"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sp>
        <p:nvSpPr>
          <p:cNvPr id="21" name="Rectangle 20"/>
          <p:cNvSpPr/>
          <p:nvPr/>
        </p:nvSpPr>
        <p:spPr>
          <a:xfrm>
            <a:off x="914400" y="3200400"/>
            <a:ext cx="7305675" cy="1323439"/>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¿Qué opinan de que Trevor le plantee su preocupación sobre la barandilla a su capataz?</a:t>
            </a:r>
          </a:p>
          <a:p>
            <a:pPr marL="457200" lvl="0" indent="-457200" algn="l" rtl="0">
              <a:spcAft>
                <a:spcPts val="600"/>
              </a:spcAft>
              <a:buFont typeface="+mj-lt"/>
              <a:buAutoNum type="arabicPeriod"/>
            </a:pPr>
            <a:r>
              <a:rPr lang="es-us" sz="2500" b="0" i="0" u="none" baseline="0" dirty="0"/>
              <a:t>¿Qué creen que hará Felix?   </a:t>
            </a:r>
          </a:p>
        </p:txBody>
      </p:sp>
      <p:grpSp>
        <p:nvGrpSpPr>
          <p:cNvPr id="19" name="Group 18"/>
          <p:cNvGrpSpPr/>
          <p:nvPr/>
        </p:nvGrpSpPr>
        <p:grpSpPr>
          <a:xfrm>
            <a:off x="38912" y="1431961"/>
            <a:ext cx="2926230" cy="260545"/>
            <a:chOff x="131827" y="1945885"/>
            <a:chExt cx="2926230" cy="260545"/>
          </a:xfrm>
        </p:grpSpPr>
        <p:grpSp>
          <p:nvGrpSpPr>
            <p:cNvPr id="20" name="Group 8"/>
            <p:cNvGrpSpPr/>
            <p:nvPr/>
          </p:nvGrpSpPr>
          <p:grpSpPr>
            <a:xfrm>
              <a:off x="131827" y="1945885"/>
              <a:ext cx="275595" cy="260545"/>
              <a:chOff x="1227110" y="1752600"/>
              <a:chExt cx="1473834" cy="1319744"/>
            </a:xfrm>
          </p:grpSpPr>
          <p:sp>
            <p:nvSpPr>
              <p:cNvPr id="23" name="Rounded Rectangle 2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4" name="Picture 2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2" name="Rounded Rectangle 21"/>
            <p:cNvSpPr/>
            <p:nvPr/>
          </p:nvSpPr>
          <p:spPr>
            <a:xfrm>
              <a:off x="501581" y="1946001"/>
              <a:ext cx="25564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1. Descarrilamiento del trabajo</a:t>
              </a:r>
            </a:p>
          </p:txBody>
        </p:sp>
      </p:grpSp>
      <p:grpSp>
        <p:nvGrpSpPr>
          <p:cNvPr id="25" name="Group 24"/>
          <p:cNvGrpSpPr/>
          <p:nvPr/>
        </p:nvGrpSpPr>
        <p:grpSpPr>
          <a:xfrm>
            <a:off x="8451668" y="6241655"/>
            <a:ext cx="589047" cy="431074"/>
            <a:chOff x="8451668" y="6241655"/>
            <a:chExt cx="589047" cy="431074"/>
          </a:xfrm>
        </p:grpSpPr>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1" name="Rectangle 30">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422272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16" y="1589592"/>
            <a:ext cx="8229600" cy="848353"/>
          </a:xfrm>
        </p:spPr>
        <p:txBody>
          <a:bodyPr>
            <a:normAutofit/>
          </a:bodyPr>
          <a:lstStyle/>
          <a:p>
            <a:pPr rtl="0"/>
            <a:r>
              <a:rPr lang="es-us" sz="3500" b="1" i="0" u="none" baseline="0" dirty="0">
                <a:solidFill>
                  <a:srgbClr val="FF0000"/>
                </a:solidFill>
              </a:rPr>
              <a:t>Objetivos de aprendizaje</a:t>
            </a:r>
          </a:p>
        </p:txBody>
      </p:sp>
      <p:sp>
        <p:nvSpPr>
          <p:cNvPr id="3" name="Content Placeholder 2"/>
          <p:cNvSpPr>
            <a:spLocks noGrp="1"/>
          </p:cNvSpPr>
          <p:nvPr>
            <p:ph idx="1"/>
          </p:nvPr>
        </p:nvSpPr>
        <p:spPr>
          <a:xfrm>
            <a:off x="1100425" y="2706565"/>
            <a:ext cx="6943150" cy="2689869"/>
          </a:xfrm>
        </p:spPr>
        <p:txBody>
          <a:bodyPr>
            <a:noAutofit/>
          </a:bodyPr>
          <a:lstStyle/>
          <a:p>
            <a:pPr marL="0" indent="0" algn="l" rtl="0">
              <a:spcBef>
                <a:spcPts val="0"/>
              </a:spcBef>
              <a:spcAft>
                <a:spcPts val="1200"/>
              </a:spcAft>
              <a:buNone/>
            </a:pPr>
            <a:r>
              <a:rPr lang="es-us" sz="2500" b="0" i="1" u="none" baseline="0"/>
              <a:t>Al finalizar esta capacitación los estudiantes podrán hacer lo siguiente:</a:t>
            </a:r>
          </a:p>
          <a:p>
            <a:pPr marL="514350" indent="-514350" algn="l" rtl="0">
              <a:spcBef>
                <a:spcPts val="0"/>
              </a:spcBef>
              <a:spcAft>
                <a:spcPts val="1200"/>
              </a:spcAft>
              <a:buFont typeface="+mj-lt"/>
              <a:buAutoNum type="arabicPeriod"/>
            </a:pPr>
            <a:r>
              <a:rPr lang="es-us" sz="2500" b="0" i="0" u="none" baseline="0"/>
              <a:t>Explicar por qué es importante el liderazgo en seguridad.</a:t>
            </a:r>
          </a:p>
          <a:p>
            <a:pPr marL="514350" indent="-514350" algn="l" rtl="0">
              <a:spcBef>
                <a:spcPts val="0"/>
              </a:spcBef>
              <a:spcAft>
                <a:spcPts val="1200"/>
              </a:spcAft>
              <a:buFont typeface="+mj-lt"/>
              <a:buAutoNum type="arabicPeriod"/>
            </a:pPr>
            <a:r>
              <a:rPr lang="es-us" sz="2500" b="0" i="0" u="none" baseline="0"/>
              <a:t>Describir las habilidades de liderazgo en seguridad.</a:t>
            </a:r>
          </a:p>
          <a:p>
            <a:pPr marL="514350" indent="-514350" algn="l" rtl="0">
              <a:spcBef>
                <a:spcPts val="0"/>
              </a:spcBef>
              <a:spcAft>
                <a:spcPts val="1200"/>
              </a:spcAft>
              <a:buFont typeface="+mj-lt"/>
              <a:buAutoNum type="arabicPeriod"/>
            </a:pPr>
            <a:r>
              <a:rPr lang="es-us" sz="2500" b="0" i="0" u="none" baseline="0"/>
              <a:t>Analizar cómo implementar habilidades de liderazgo en seguridad en el lugar de trabajo.</a:t>
            </a:r>
          </a:p>
        </p:txBody>
      </p:sp>
    </p:spTree>
    <p:extLst>
      <p:ext uri="{BB962C8B-B14F-4D97-AF65-F5344CB8AC3E}">
        <p14:creationId xmlns:p14="http://schemas.microsoft.com/office/powerpoint/2010/main" val="10740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912" y="1431961"/>
            <a:ext cx="2926230" cy="260545"/>
            <a:chOff x="131827" y="1945885"/>
            <a:chExt cx="2926230" cy="260545"/>
          </a:xfrm>
        </p:grpSpPr>
        <p:grpSp>
          <p:nvGrpSpPr>
            <p:cNvPr id="19" name="Group 8"/>
            <p:cNvGrpSpPr/>
            <p:nvPr/>
          </p:nvGrpSpPr>
          <p:grpSpPr>
            <a:xfrm>
              <a:off x="131827" y="1945885"/>
              <a:ext cx="275595" cy="260545"/>
              <a:chOff x="1227110" y="1752600"/>
              <a:chExt cx="1473834" cy="1319744"/>
            </a:xfrm>
          </p:grpSpPr>
          <p:sp>
            <p:nvSpPr>
              <p:cNvPr id="21" name="Rounded Rectangle 2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2" name="Picture 21"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0" name="Rounded Rectangle 19"/>
            <p:cNvSpPr/>
            <p:nvPr/>
          </p:nvSpPr>
          <p:spPr>
            <a:xfrm>
              <a:off x="501581" y="1946001"/>
              <a:ext cx="25564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1. Descarrilamiento del trabajo</a:t>
              </a:r>
            </a:p>
          </p:txBody>
        </p:sp>
      </p:grpSp>
      <p:grpSp>
        <p:nvGrpSpPr>
          <p:cNvPr id="23" name="Group 22"/>
          <p:cNvGrpSpPr/>
          <p:nvPr/>
        </p:nvGrpSpPr>
        <p:grpSpPr>
          <a:xfrm>
            <a:off x="8451668" y="6241655"/>
            <a:ext cx="589047" cy="431074"/>
            <a:chOff x="8451668" y="6241655"/>
            <a:chExt cx="589047" cy="431074"/>
          </a:xfrm>
        </p:grpSpPr>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5" name="Rectangle 24">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pic>
        <p:nvPicPr>
          <p:cNvPr id="5" name="T8j6ssqmvS8"/>
          <p:cNvPicPr>
            <a:picLocks noRot="1" noChangeAspect="1"/>
          </p:cNvPicPr>
          <p:nvPr>
            <a:videoFile r:link="rId1"/>
          </p:nvPr>
        </p:nvPicPr>
        <p:blipFill>
          <a:blip r:embed="rId7"/>
          <a:stretch>
            <a:fillRect/>
          </a:stretch>
        </p:blipFill>
        <p:spPr>
          <a:xfrm>
            <a:off x="176709" y="1885192"/>
            <a:ext cx="8128000" cy="4572000"/>
          </a:xfrm>
          <a:prstGeom prst="rect">
            <a:avLst/>
          </a:prstGeom>
        </p:spPr>
      </p:pic>
    </p:spTree>
    <p:extLst>
      <p:ext uri="{BB962C8B-B14F-4D97-AF65-F5344CB8AC3E}">
        <p14:creationId xmlns:p14="http://schemas.microsoft.com/office/powerpoint/2010/main" val="414389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56707" y="1675059"/>
            <a:ext cx="7666386" cy="1034153"/>
            <a:chOff x="1041189" y="1989252"/>
            <a:chExt cx="7666386" cy="1034153"/>
          </a:xfrm>
        </p:grpSpPr>
        <p:sp>
          <p:nvSpPr>
            <p:cNvPr id="21" name="Rounded Rectangle 20"/>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25"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sp>
        <p:nvSpPr>
          <p:cNvPr id="19" name="Rectangle 18"/>
          <p:cNvSpPr/>
          <p:nvPr/>
        </p:nvSpPr>
        <p:spPr>
          <a:xfrm>
            <a:off x="914401" y="3200400"/>
            <a:ext cx="7315200" cy="2169825"/>
          </a:xfrm>
          <a:prstGeom prst="rect">
            <a:avLst/>
          </a:prstGeom>
        </p:spPr>
        <p:txBody>
          <a:bodyPr wrap="square">
            <a:spAutoFit/>
          </a:bodyPr>
          <a:lstStyle/>
          <a:p>
            <a:pPr marL="457200" lvl="0" indent="-457200" algn="l" rtl="0">
              <a:spcAft>
                <a:spcPts val="1200"/>
              </a:spcAft>
              <a:buFont typeface="+mj-lt"/>
              <a:buAutoNum type="arabicPeriod"/>
            </a:pPr>
            <a:r>
              <a:rPr lang="es-us" sz="2500" b="0" i="0" u="none" baseline="0" dirty="0"/>
              <a:t>¿Qué opinan de la forma en que Felix manejó esta situación? </a:t>
            </a:r>
          </a:p>
          <a:p>
            <a:pPr marL="457200" lvl="0" indent="-457200" algn="l" rtl="0">
              <a:spcAft>
                <a:spcPts val="1200"/>
              </a:spcAft>
              <a:buFont typeface="+mj-lt"/>
              <a:buAutoNum type="arabicPeriod"/>
            </a:pPr>
            <a:r>
              <a:rPr lang="es-us" sz="2500" b="0" i="0" u="none" baseline="0" dirty="0"/>
              <a:t>¿Cómo su estilo de comunicación podría afectar la probabilidad de que Trevor se sienta cómodo al plantear problemas de seguridad en el futuro?</a:t>
            </a:r>
          </a:p>
        </p:txBody>
      </p:sp>
      <p:grpSp>
        <p:nvGrpSpPr>
          <p:cNvPr id="27" name="Group 26"/>
          <p:cNvGrpSpPr/>
          <p:nvPr/>
        </p:nvGrpSpPr>
        <p:grpSpPr>
          <a:xfrm>
            <a:off x="38912" y="1431961"/>
            <a:ext cx="2926230" cy="260545"/>
            <a:chOff x="131827" y="1945885"/>
            <a:chExt cx="2926230" cy="260545"/>
          </a:xfrm>
        </p:grpSpPr>
        <p:grpSp>
          <p:nvGrpSpPr>
            <p:cNvPr id="28" name="Group 8"/>
            <p:cNvGrpSpPr/>
            <p:nvPr/>
          </p:nvGrpSpPr>
          <p:grpSpPr>
            <a:xfrm>
              <a:off x="131827" y="1945885"/>
              <a:ext cx="275595" cy="260545"/>
              <a:chOff x="1227110" y="1752600"/>
              <a:chExt cx="1473834" cy="1319744"/>
            </a:xfrm>
          </p:grpSpPr>
          <p:sp>
            <p:nvSpPr>
              <p:cNvPr id="30" name="Rounded Rectangle 2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31" name="Picture 30"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9" name="Rounded Rectangle 28"/>
            <p:cNvSpPr/>
            <p:nvPr/>
          </p:nvSpPr>
          <p:spPr>
            <a:xfrm>
              <a:off x="501581" y="1946001"/>
              <a:ext cx="25564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1. Descarrilamiento del trabajo</a:t>
              </a:r>
            </a:p>
          </p:txBody>
        </p:sp>
      </p:grpSp>
      <p:grpSp>
        <p:nvGrpSpPr>
          <p:cNvPr id="32" name="Group 31"/>
          <p:cNvGrpSpPr/>
          <p:nvPr/>
        </p:nvGrpSpPr>
        <p:grpSpPr>
          <a:xfrm>
            <a:off x="8451668" y="6241655"/>
            <a:ext cx="589047" cy="431074"/>
            <a:chOff x="8451668" y="6241655"/>
            <a:chExt cx="589047" cy="431074"/>
          </a:xfrm>
        </p:grpSpPr>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4" name="Rectangle 33">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92886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451668" y="6241655"/>
            <a:ext cx="589047" cy="431074"/>
            <a:chOff x="8451668" y="6241655"/>
            <a:chExt cx="589047" cy="431074"/>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0" name="Rectangle 19">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pic>
        <p:nvPicPr>
          <p:cNvPr id="3" name="tVJY5GI6sZU"/>
          <p:cNvPicPr>
            <a:picLocks noRot="1" noChangeAspect="1"/>
          </p:cNvPicPr>
          <p:nvPr>
            <a:videoFile r:link="rId1"/>
          </p:nvPr>
        </p:nvPicPr>
        <p:blipFill>
          <a:blip r:embed="rId6"/>
          <a:stretch>
            <a:fillRect/>
          </a:stretch>
        </p:blipFill>
        <p:spPr>
          <a:xfrm>
            <a:off x="176709" y="1885192"/>
            <a:ext cx="8128000" cy="4572000"/>
          </a:xfrm>
          <a:prstGeom prst="rect">
            <a:avLst/>
          </a:prstGeom>
        </p:spPr>
      </p:pic>
      <p:grpSp>
        <p:nvGrpSpPr>
          <p:cNvPr id="21" name="Group 20"/>
          <p:cNvGrpSpPr/>
          <p:nvPr/>
        </p:nvGrpSpPr>
        <p:grpSpPr>
          <a:xfrm>
            <a:off x="38912" y="1431961"/>
            <a:ext cx="2926230" cy="260545"/>
            <a:chOff x="131827" y="1945885"/>
            <a:chExt cx="2926230" cy="260545"/>
          </a:xfrm>
        </p:grpSpPr>
        <p:grpSp>
          <p:nvGrpSpPr>
            <p:cNvPr id="22" name="Group 8"/>
            <p:cNvGrpSpPr/>
            <p:nvPr/>
          </p:nvGrpSpPr>
          <p:grpSpPr>
            <a:xfrm>
              <a:off x="131827" y="1945885"/>
              <a:ext cx="275595" cy="260545"/>
              <a:chOff x="1227110" y="1752600"/>
              <a:chExt cx="1473834" cy="1319744"/>
            </a:xfrm>
          </p:grpSpPr>
          <p:sp>
            <p:nvSpPr>
              <p:cNvPr id="24" name="Rounded Rectangle 23"/>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5" name="Picture 24" descr="bigstock-Video-Camera-Icon-67601779.jpg"/>
              <p:cNvPicPr>
                <a:picLocks noChangeAspect="1"/>
              </p:cNvPicPr>
              <p:nvPr/>
            </p:nvPicPr>
            <p:blipFill>
              <a:blip r:embed="rId7"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3" name="Rounded Rectangle 22"/>
            <p:cNvSpPr/>
            <p:nvPr/>
          </p:nvSpPr>
          <p:spPr>
            <a:xfrm>
              <a:off x="501581" y="1946001"/>
              <a:ext cx="25564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1. Descarrilamiento del trabajo</a:t>
              </a:r>
            </a:p>
          </p:txBody>
        </p:sp>
      </p:grpSp>
    </p:spTree>
    <p:extLst>
      <p:ext uri="{BB962C8B-B14F-4D97-AF65-F5344CB8AC3E}">
        <p14:creationId xmlns:p14="http://schemas.microsoft.com/office/powerpoint/2010/main" val="143298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14400" y="3195763"/>
            <a:ext cx="7334250" cy="1785104"/>
          </a:xfrm>
          <a:prstGeom prst="rect">
            <a:avLst/>
          </a:prstGeom>
        </p:spPr>
        <p:txBody>
          <a:bodyPr wrap="square">
            <a:spAutoFit/>
          </a:bodyPr>
          <a:lstStyle/>
          <a:p>
            <a:pPr marL="457200" indent="-457200" algn="l" rtl="0">
              <a:spcAft>
                <a:spcPts val="1200"/>
              </a:spcAft>
              <a:buFont typeface="+mj-lt"/>
              <a:buAutoNum type="arabicPeriod"/>
            </a:pPr>
            <a:r>
              <a:rPr lang="es-us" sz="2500" b="0" i="0" u="none" baseline="0" dirty="0"/>
              <a:t>¿Cuál de las habilidades de liderazgo demostró </a:t>
            </a:r>
            <a:r>
              <a:rPr lang="es-us" sz="2500" b="0" i="0" u="none" baseline="0" dirty="0" err="1"/>
              <a:t>Felix</a:t>
            </a:r>
            <a:r>
              <a:rPr lang="es-us" sz="2500" b="0" i="0" u="none" baseline="0" dirty="0"/>
              <a:t> esta vez?</a:t>
            </a:r>
          </a:p>
          <a:p>
            <a:pPr marL="457200" indent="-457200" algn="l" rtl="0">
              <a:spcAft>
                <a:spcPts val="1200"/>
              </a:spcAft>
              <a:buFont typeface="+mj-lt"/>
              <a:buAutoNum type="arabicPeriod"/>
            </a:pPr>
            <a:r>
              <a:rPr lang="es-us" sz="2500" b="0" i="0" u="none" baseline="0" dirty="0"/>
              <a:t>Describa en qué se diferenció este final del primero y cuál podría ser el impacto en la cuadrilla.</a:t>
            </a:r>
          </a:p>
        </p:txBody>
      </p:sp>
      <p:grpSp>
        <p:nvGrpSpPr>
          <p:cNvPr id="17" name="Group 16"/>
          <p:cNvGrpSpPr/>
          <p:nvPr/>
        </p:nvGrpSpPr>
        <p:grpSpPr>
          <a:xfrm>
            <a:off x="756707" y="1675059"/>
            <a:ext cx="7666386" cy="1034153"/>
            <a:chOff x="1041189" y="1989252"/>
            <a:chExt cx="7666386" cy="1034153"/>
          </a:xfrm>
        </p:grpSpPr>
        <p:sp>
          <p:nvSpPr>
            <p:cNvPr id="20" name="Rounded Rectangle 19"/>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endParaRPr lang="es-us" sz="3500" b="1" i="0" u="none" baseline="0" dirty="0">
                <a:solidFill>
                  <a:srgbClr val="FF0000"/>
                </a:solidFill>
              </a:endParaRPr>
            </a:p>
          </p:txBody>
        </p:sp>
        <p:pic>
          <p:nvPicPr>
            <p:cNvPr id="24"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25" name="Group 24"/>
          <p:cNvGrpSpPr/>
          <p:nvPr/>
        </p:nvGrpSpPr>
        <p:grpSpPr>
          <a:xfrm>
            <a:off x="38912" y="1431961"/>
            <a:ext cx="2926230" cy="260545"/>
            <a:chOff x="131827" y="1945885"/>
            <a:chExt cx="2926230" cy="260545"/>
          </a:xfrm>
        </p:grpSpPr>
        <p:grpSp>
          <p:nvGrpSpPr>
            <p:cNvPr id="26" name="Group 8"/>
            <p:cNvGrpSpPr/>
            <p:nvPr/>
          </p:nvGrpSpPr>
          <p:grpSpPr>
            <a:xfrm>
              <a:off x="131827" y="1945885"/>
              <a:ext cx="275595" cy="260545"/>
              <a:chOff x="1227110" y="1752600"/>
              <a:chExt cx="1473834" cy="1319744"/>
            </a:xfrm>
          </p:grpSpPr>
          <p:sp>
            <p:nvSpPr>
              <p:cNvPr id="28" name="Rounded Rectangle 2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9" name="Picture 28"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7" name="Rounded Rectangle 26"/>
            <p:cNvSpPr/>
            <p:nvPr/>
          </p:nvSpPr>
          <p:spPr>
            <a:xfrm>
              <a:off x="501581" y="1946001"/>
              <a:ext cx="25564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1. Descarrilamiento del trabajo</a:t>
              </a:r>
            </a:p>
          </p:txBody>
        </p:sp>
      </p:grpSp>
      <p:grpSp>
        <p:nvGrpSpPr>
          <p:cNvPr id="30" name="Group 29"/>
          <p:cNvGrpSpPr/>
          <p:nvPr/>
        </p:nvGrpSpPr>
        <p:grpSpPr>
          <a:xfrm>
            <a:off x="8451668" y="6241655"/>
            <a:ext cx="589047" cy="431074"/>
            <a:chOff x="8451668" y="6241655"/>
            <a:chExt cx="589047" cy="431074"/>
          </a:xfrm>
        </p:grpSpPr>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2" name="Rectangle 31">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81494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07271" y="2671893"/>
            <a:ext cx="8346061" cy="2862322"/>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500" b="0" i="0" u="none" baseline="0" dirty="0"/>
              <a:t>La cuadrilla de Derby </a:t>
            </a:r>
            <a:r>
              <a:rPr lang="es-us" sz="2500" b="0" i="0" u="none" baseline="0" dirty="0" err="1"/>
              <a:t>Drywall</a:t>
            </a:r>
            <a:r>
              <a:rPr lang="es-us" sz="2500" b="0" i="0" u="none" baseline="0" dirty="0"/>
              <a:t> está tratando de terminar de encintar el panel de yeso en una casa residencial de dos pisos. Para terminar su tarea, el aprendiz, Tomas, retira la barandilla y no la vuelve a colocar al final del día.</a:t>
            </a:r>
          </a:p>
          <a:p>
            <a:pPr marL="342900" indent="-342900" algn="l" rtl="0">
              <a:spcAft>
                <a:spcPts val="600"/>
              </a:spcAft>
              <a:buFont typeface="Arial" charset="0"/>
              <a:buChar char="•"/>
            </a:pPr>
            <a:r>
              <a:rPr lang="es-us" sz="2500" b="0" i="0" u="none" baseline="0" dirty="0"/>
              <a:t>La cuadrilla de carpintería de </a:t>
            </a:r>
            <a:r>
              <a:rPr lang="es-us" sz="2500" b="0" i="0" u="none" baseline="0" dirty="0" err="1"/>
              <a:t>Haglin</a:t>
            </a:r>
            <a:r>
              <a:rPr lang="es-us" sz="2500" b="0" i="0" u="none" baseline="0" dirty="0"/>
              <a:t> </a:t>
            </a:r>
            <a:r>
              <a:rPr lang="es-us" sz="2500" b="0" i="0" u="none" baseline="0" dirty="0" err="1"/>
              <a:t>Homebuilding</a:t>
            </a:r>
            <a:r>
              <a:rPr lang="es-us" sz="2500" b="0" i="0" u="none" baseline="0" dirty="0"/>
              <a:t> nota que falta la barandilla y un aprendiz alerta a su capataz sobre el riesgo de caída.</a:t>
            </a:r>
          </a:p>
        </p:txBody>
      </p:sp>
      <p:grpSp>
        <p:nvGrpSpPr>
          <p:cNvPr id="48" name="Group 47"/>
          <p:cNvGrpSpPr/>
          <p:nvPr/>
        </p:nvGrpSpPr>
        <p:grpSpPr>
          <a:xfrm>
            <a:off x="130407" y="1433057"/>
            <a:ext cx="2825857" cy="253980"/>
            <a:chOff x="224715" y="1459269"/>
            <a:chExt cx="2825857" cy="253980"/>
          </a:xfrm>
        </p:grpSpPr>
        <p:grpSp>
          <p:nvGrpSpPr>
            <p:cNvPr id="49" name="Group 49"/>
            <p:cNvGrpSpPr/>
            <p:nvPr/>
          </p:nvGrpSpPr>
          <p:grpSpPr>
            <a:xfrm>
              <a:off x="224715" y="1516377"/>
              <a:ext cx="101031" cy="146644"/>
              <a:chOff x="1524000" y="2971799"/>
              <a:chExt cx="838200" cy="1066800"/>
            </a:xfrm>
          </p:grpSpPr>
          <p:sp>
            <p:nvSpPr>
              <p:cNvPr id="51" name="Rectangle 5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2" name="Straight Connector 5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Rounded Rectangle 49"/>
            <p:cNvSpPr/>
            <p:nvPr/>
          </p:nvSpPr>
          <p:spPr>
            <a:xfrm>
              <a:off x="501580" y="1459269"/>
              <a:ext cx="2548992" cy="2539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1. Descarrilamiento del trabajo</a:t>
              </a:r>
            </a:p>
          </p:txBody>
        </p:sp>
      </p:grpSp>
      <p:grpSp>
        <p:nvGrpSpPr>
          <p:cNvPr id="58" name="Group 57"/>
          <p:cNvGrpSpPr/>
          <p:nvPr/>
        </p:nvGrpSpPr>
        <p:grpSpPr>
          <a:xfrm>
            <a:off x="43124" y="1435432"/>
            <a:ext cx="275595" cy="253980"/>
            <a:chOff x="719018" y="1874881"/>
            <a:chExt cx="275595" cy="253980"/>
          </a:xfrm>
        </p:grpSpPr>
        <p:sp>
          <p:nvSpPr>
            <p:cNvPr id="59" name="Rounded Rectangle 58"/>
            <p:cNvSpPr/>
            <p:nvPr/>
          </p:nvSpPr>
          <p:spPr>
            <a:xfrm>
              <a:off x="719018" y="1874881"/>
              <a:ext cx="275595"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60" name="Group 49"/>
            <p:cNvGrpSpPr/>
            <p:nvPr/>
          </p:nvGrpSpPr>
          <p:grpSpPr>
            <a:xfrm>
              <a:off x="806299" y="1930650"/>
              <a:ext cx="101031" cy="146644"/>
              <a:chOff x="1524000" y="2971799"/>
              <a:chExt cx="838200" cy="1066800"/>
            </a:xfrm>
          </p:grpSpPr>
          <p:sp>
            <p:nvSpPr>
              <p:cNvPr id="61" name="Rectangle 6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62" name="Straight Connector 6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8" name="Rounded Rectangle 67"/>
          <p:cNvSpPr/>
          <p:nvPr/>
        </p:nvSpPr>
        <p:spPr>
          <a:xfrm>
            <a:off x="408666" y="1432077"/>
            <a:ext cx="25564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1. Descarrilamiento del trabajo</a:t>
            </a:r>
          </a:p>
        </p:txBody>
      </p:sp>
      <p:sp>
        <p:nvSpPr>
          <p:cNvPr id="69"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Situación: puntos clave</a:t>
            </a:r>
            <a:endParaRPr lang="en-US" sz="3500" dirty="0"/>
          </a:p>
        </p:txBody>
      </p:sp>
      <p:grpSp>
        <p:nvGrpSpPr>
          <p:cNvPr id="70" name="Group 69"/>
          <p:cNvGrpSpPr/>
          <p:nvPr/>
        </p:nvGrpSpPr>
        <p:grpSpPr>
          <a:xfrm>
            <a:off x="8451668" y="6241655"/>
            <a:ext cx="589047" cy="431074"/>
            <a:chOff x="8451668" y="6241655"/>
            <a:chExt cx="589047" cy="431074"/>
          </a:xfrm>
        </p:grpSpPr>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72" name="Rectangle 71">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775086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Custom 3">
            <a:hlinkClick r:id="" action="ppaction://noaction" highlightClick="1"/>
          </p:cNvPr>
          <p:cNvSpPr/>
          <p:nvPr/>
        </p:nvSpPr>
        <p:spPr>
          <a:xfrm>
            <a:off x="8449907" y="5887694"/>
            <a:ext cx="647874" cy="764989"/>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6" name="Rectangle 35"/>
          <p:cNvSpPr/>
          <p:nvPr/>
        </p:nvSpPr>
        <p:spPr>
          <a:xfrm>
            <a:off x="914400" y="3200400"/>
            <a:ext cx="7552772" cy="1323439"/>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¿Qué opinan de que Trevor le plantee su preocupación sobre la barandilla a su capataz?</a:t>
            </a:r>
          </a:p>
          <a:p>
            <a:pPr marL="457200" lvl="0" indent="-457200" algn="l" rtl="0">
              <a:spcAft>
                <a:spcPts val="600"/>
              </a:spcAft>
              <a:buFont typeface="+mj-lt"/>
              <a:buAutoNum type="arabicPeriod"/>
            </a:pPr>
            <a:r>
              <a:rPr lang="es-us" sz="2500" b="0" i="0" u="none" baseline="0" dirty="0"/>
              <a:t>¿Qué creen que hará </a:t>
            </a:r>
            <a:r>
              <a:rPr lang="es-us" sz="2500" b="0" i="0" u="none" baseline="0" dirty="0" err="1"/>
              <a:t>Felix</a:t>
            </a:r>
            <a:r>
              <a:rPr lang="es-us" sz="2500" b="0" i="0" u="none" baseline="0" dirty="0"/>
              <a:t>?   </a:t>
            </a:r>
          </a:p>
        </p:txBody>
      </p:sp>
      <p:grpSp>
        <p:nvGrpSpPr>
          <p:cNvPr id="20" name="Group 19"/>
          <p:cNvGrpSpPr/>
          <p:nvPr/>
        </p:nvGrpSpPr>
        <p:grpSpPr>
          <a:xfrm>
            <a:off x="756707" y="1675059"/>
            <a:ext cx="7666386" cy="1034153"/>
            <a:chOff x="1041189" y="1989252"/>
            <a:chExt cx="7666386" cy="1034153"/>
          </a:xfrm>
        </p:grpSpPr>
        <p:sp>
          <p:nvSpPr>
            <p:cNvPr id="31" name="Rounded Rectangle 30"/>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32"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67" name="Group 66"/>
          <p:cNvGrpSpPr/>
          <p:nvPr/>
        </p:nvGrpSpPr>
        <p:grpSpPr>
          <a:xfrm>
            <a:off x="130407" y="1433057"/>
            <a:ext cx="2825857" cy="253980"/>
            <a:chOff x="224715" y="1459269"/>
            <a:chExt cx="2825857" cy="253980"/>
          </a:xfrm>
        </p:grpSpPr>
        <p:grpSp>
          <p:nvGrpSpPr>
            <p:cNvPr id="68" name="Group 49"/>
            <p:cNvGrpSpPr/>
            <p:nvPr/>
          </p:nvGrpSpPr>
          <p:grpSpPr>
            <a:xfrm>
              <a:off x="224715" y="1516377"/>
              <a:ext cx="101031" cy="146644"/>
              <a:chOff x="1524000" y="2971799"/>
              <a:chExt cx="838200" cy="1066800"/>
            </a:xfrm>
          </p:grpSpPr>
          <p:sp>
            <p:nvSpPr>
              <p:cNvPr id="70" name="Rectangle 6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71" name="Straight Connector 7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Rounded Rectangle 68"/>
            <p:cNvSpPr/>
            <p:nvPr/>
          </p:nvSpPr>
          <p:spPr>
            <a:xfrm>
              <a:off x="501580" y="1459269"/>
              <a:ext cx="2548992" cy="2539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1. Descarrilamiento del trabajo</a:t>
              </a:r>
            </a:p>
          </p:txBody>
        </p:sp>
      </p:grpSp>
      <p:grpSp>
        <p:nvGrpSpPr>
          <p:cNvPr id="77" name="Group 76"/>
          <p:cNvGrpSpPr/>
          <p:nvPr/>
        </p:nvGrpSpPr>
        <p:grpSpPr>
          <a:xfrm>
            <a:off x="43124" y="1435432"/>
            <a:ext cx="275595" cy="253980"/>
            <a:chOff x="719018" y="1874881"/>
            <a:chExt cx="275595" cy="253980"/>
          </a:xfrm>
        </p:grpSpPr>
        <p:sp>
          <p:nvSpPr>
            <p:cNvPr id="78" name="Rounded Rectangle 77"/>
            <p:cNvSpPr/>
            <p:nvPr/>
          </p:nvSpPr>
          <p:spPr>
            <a:xfrm>
              <a:off x="719018" y="1874881"/>
              <a:ext cx="275595"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79" name="Group 49"/>
            <p:cNvGrpSpPr/>
            <p:nvPr/>
          </p:nvGrpSpPr>
          <p:grpSpPr>
            <a:xfrm>
              <a:off x="806299" y="1930650"/>
              <a:ext cx="101031" cy="146644"/>
              <a:chOff x="1524000" y="2971799"/>
              <a:chExt cx="838200" cy="1066800"/>
            </a:xfrm>
          </p:grpSpPr>
          <p:sp>
            <p:nvSpPr>
              <p:cNvPr id="80" name="Rectangle 7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81" name="Straight Connector 8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7" name="Rounded Rectangle 86"/>
          <p:cNvSpPr/>
          <p:nvPr/>
        </p:nvSpPr>
        <p:spPr>
          <a:xfrm>
            <a:off x="408666" y="1432077"/>
            <a:ext cx="25564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1. Descarrilamiento del trabajo</a:t>
            </a:r>
          </a:p>
        </p:txBody>
      </p:sp>
      <p:grpSp>
        <p:nvGrpSpPr>
          <p:cNvPr id="88" name="Group 87"/>
          <p:cNvGrpSpPr/>
          <p:nvPr/>
        </p:nvGrpSpPr>
        <p:grpSpPr>
          <a:xfrm>
            <a:off x="8451668" y="6241655"/>
            <a:ext cx="589047" cy="431074"/>
            <a:chOff x="8451668" y="6241655"/>
            <a:chExt cx="589047" cy="431074"/>
          </a:xfrm>
        </p:grpSpPr>
        <p:pic>
          <p:nvPicPr>
            <p:cNvPr id="89" name="Picture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90" name="Rectangle 89">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393415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08666" y="2676455"/>
            <a:ext cx="8344666" cy="2477601"/>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500" b="0" i="0" u="none" baseline="0" dirty="0"/>
              <a:t>Felix agradece a Trevor por informarle y le dice: “Ocúpate de eso.” Trevor no está seguro de si debería volver a colocar la barandilla, ya que Felix no se lo dijo, pero decide que es mejor prevenir que lamentar.</a:t>
            </a:r>
          </a:p>
          <a:p>
            <a:pPr marL="342900" indent="-342900" algn="l" rtl="0">
              <a:spcAft>
                <a:spcPts val="600"/>
              </a:spcAft>
              <a:buFont typeface="Arial" charset="0"/>
              <a:buChar char="•"/>
            </a:pPr>
            <a:r>
              <a:rPr lang="es-us" sz="2500" b="0" i="0" u="none" baseline="0" dirty="0"/>
              <a:t>Más tarde, </a:t>
            </a:r>
            <a:r>
              <a:rPr lang="es-us" sz="2500" b="0" i="0" u="none" baseline="0" dirty="0" err="1"/>
              <a:t>Felix</a:t>
            </a:r>
            <a:r>
              <a:rPr lang="es-us" sz="2500" b="0" i="0" u="none" baseline="0" dirty="0"/>
              <a:t> se da cuenta de que la barandilla está levantada, pero no le dice nada a la cuadrilla.</a:t>
            </a:r>
          </a:p>
        </p:txBody>
      </p:sp>
      <p:grpSp>
        <p:nvGrpSpPr>
          <p:cNvPr id="54" name="Group 53"/>
          <p:cNvGrpSpPr/>
          <p:nvPr/>
        </p:nvGrpSpPr>
        <p:grpSpPr>
          <a:xfrm>
            <a:off x="130407" y="1433057"/>
            <a:ext cx="2825857" cy="253980"/>
            <a:chOff x="224715" y="1459269"/>
            <a:chExt cx="2825857" cy="253980"/>
          </a:xfrm>
        </p:grpSpPr>
        <p:grpSp>
          <p:nvGrpSpPr>
            <p:cNvPr id="55" name="Group 49"/>
            <p:cNvGrpSpPr/>
            <p:nvPr/>
          </p:nvGrpSpPr>
          <p:grpSpPr>
            <a:xfrm>
              <a:off x="224715" y="1516377"/>
              <a:ext cx="101031" cy="146644"/>
              <a:chOff x="1524000" y="2971799"/>
              <a:chExt cx="838200" cy="1066800"/>
            </a:xfrm>
          </p:grpSpPr>
          <p:sp>
            <p:nvSpPr>
              <p:cNvPr id="57" name="Rectangle 5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8" name="Straight Connector 5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ounded Rectangle 55"/>
            <p:cNvSpPr/>
            <p:nvPr/>
          </p:nvSpPr>
          <p:spPr>
            <a:xfrm>
              <a:off x="501580" y="1459269"/>
              <a:ext cx="2548992" cy="2539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1. Descarrilamiento del trabajo</a:t>
              </a:r>
            </a:p>
          </p:txBody>
        </p:sp>
      </p:grpSp>
      <p:grpSp>
        <p:nvGrpSpPr>
          <p:cNvPr id="64" name="Group 63"/>
          <p:cNvGrpSpPr/>
          <p:nvPr/>
        </p:nvGrpSpPr>
        <p:grpSpPr>
          <a:xfrm>
            <a:off x="43124" y="1435432"/>
            <a:ext cx="275595" cy="253980"/>
            <a:chOff x="719018" y="1874881"/>
            <a:chExt cx="275595" cy="253980"/>
          </a:xfrm>
        </p:grpSpPr>
        <p:sp>
          <p:nvSpPr>
            <p:cNvPr id="65" name="Rounded Rectangle 64"/>
            <p:cNvSpPr/>
            <p:nvPr/>
          </p:nvSpPr>
          <p:spPr>
            <a:xfrm>
              <a:off x="719018" y="1874881"/>
              <a:ext cx="275595"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66" name="Group 49"/>
            <p:cNvGrpSpPr/>
            <p:nvPr/>
          </p:nvGrpSpPr>
          <p:grpSpPr>
            <a:xfrm>
              <a:off x="806299" y="1930650"/>
              <a:ext cx="101031" cy="146644"/>
              <a:chOff x="1524000" y="2971799"/>
              <a:chExt cx="838200" cy="1066800"/>
            </a:xfrm>
          </p:grpSpPr>
          <p:sp>
            <p:nvSpPr>
              <p:cNvPr id="67" name="Rectangle 6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68" name="Straight Connector 6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4" name="Rounded Rectangle 73"/>
          <p:cNvSpPr/>
          <p:nvPr/>
        </p:nvSpPr>
        <p:spPr>
          <a:xfrm>
            <a:off x="408666" y="1432077"/>
            <a:ext cx="25564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1. Descarrilamiento del trabajo</a:t>
            </a:r>
          </a:p>
        </p:txBody>
      </p:sp>
      <p:sp>
        <p:nvSpPr>
          <p:cNvPr id="75"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Resultado A: puntos clave</a:t>
            </a:r>
            <a:endParaRPr lang="en-US" sz="3500" dirty="0"/>
          </a:p>
        </p:txBody>
      </p:sp>
      <p:grpSp>
        <p:nvGrpSpPr>
          <p:cNvPr id="76" name="Group 75"/>
          <p:cNvGrpSpPr/>
          <p:nvPr/>
        </p:nvGrpSpPr>
        <p:grpSpPr>
          <a:xfrm>
            <a:off x="8451668" y="6241655"/>
            <a:ext cx="589047" cy="431074"/>
            <a:chOff x="8451668" y="6241655"/>
            <a:chExt cx="589047" cy="431074"/>
          </a:xfrm>
        </p:grpSpPr>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78" name="Rectangle 77">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2690073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914400" y="3200400"/>
            <a:ext cx="7748603" cy="2169825"/>
          </a:xfrm>
          <a:prstGeom prst="rect">
            <a:avLst/>
          </a:prstGeom>
        </p:spPr>
        <p:txBody>
          <a:bodyPr wrap="square">
            <a:spAutoFit/>
          </a:bodyPr>
          <a:lstStyle/>
          <a:p>
            <a:pPr marL="342900" lvl="0" indent="-342900" algn="l" rtl="0">
              <a:spcAft>
                <a:spcPts val="1200"/>
              </a:spcAft>
              <a:buFont typeface="+mj-lt"/>
              <a:buAutoNum type="arabicPeriod"/>
            </a:pPr>
            <a:r>
              <a:rPr lang="es-us" sz="2500" b="0" i="0" u="none" baseline="0"/>
              <a:t>¿Qué opinan de la forma en que Felix manejó esta situación? </a:t>
            </a:r>
          </a:p>
          <a:p>
            <a:pPr marL="342900" lvl="0" indent="-342900" algn="l" rtl="0">
              <a:spcAft>
                <a:spcPts val="1200"/>
              </a:spcAft>
              <a:buFont typeface="+mj-lt"/>
              <a:buAutoNum type="arabicPeriod"/>
            </a:pPr>
            <a:r>
              <a:rPr lang="es-us" sz="2500" b="0" i="0" u="none" baseline="0"/>
              <a:t>¿Cómo su estilo de comunicación podría afectar la probabilidad de que Trevor se sienta cómodo al plantear problemas de seguridad en el futuro?</a:t>
            </a:r>
          </a:p>
        </p:txBody>
      </p:sp>
      <p:grpSp>
        <p:nvGrpSpPr>
          <p:cNvPr id="33" name="Group 32"/>
          <p:cNvGrpSpPr/>
          <p:nvPr/>
        </p:nvGrpSpPr>
        <p:grpSpPr>
          <a:xfrm>
            <a:off x="756707" y="1675059"/>
            <a:ext cx="7666386" cy="1034153"/>
            <a:chOff x="1041189" y="1989252"/>
            <a:chExt cx="7666386" cy="1034153"/>
          </a:xfrm>
        </p:grpSpPr>
        <p:sp>
          <p:nvSpPr>
            <p:cNvPr id="34" name="Rounded Rectangle 33"/>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35"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47" name="Group 46"/>
          <p:cNvGrpSpPr/>
          <p:nvPr/>
        </p:nvGrpSpPr>
        <p:grpSpPr>
          <a:xfrm>
            <a:off x="130407" y="1433057"/>
            <a:ext cx="2825857" cy="253980"/>
            <a:chOff x="224715" y="1459269"/>
            <a:chExt cx="2825857" cy="253980"/>
          </a:xfrm>
        </p:grpSpPr>
        <p:grpSp>
          <p:nvGrpSpPr>
            <p:cNvPr id="48" name="Group 49"/>
            <p:cNvGrpSpPr/>
            <p:nvPr/>
          </p:nvGrpSpPr>
          <p:grpSpPr>
            <a:xfrm>
              <a:off x="224715" y="1516377"/>
              <a:ext cx="101031" cy="146644"/>
              <a:chOff x="1524000" y="2971799"/>
              <a:chExt cx="838200" cy="1066800"/>
            </a:xfrm>
          </p:grpSpPr>
          <p:sp>
            <p:nvSpPr>
              <p:cNvPr id="50" name="Rectangle 4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1" name="Straight Connector 5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Rounded Rectangle 48"/>
            <p:cNvSpPr/>
            <p:nvPr/>
          </p:nvSpPr>
          <p:spPr>
            <a:xfrm>
              <a:off x="501580" y="1459269"/>
              <a:ext cx="2548992" cy="2539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1. Descarrilamiento del trabajo</a:t>
              </a:r>
            </a:p>
          </p:txBody>
        </p:sp>
      </p:grpSp>
      <p:grpSp>
        <p:nvGrpSpPr>
          <p:cNvPr id="57" name="Group 56"/>
          <p:cNvGrpSpPr/>
          <p:nvPr/>
        </p:nvGrpSpPr>
        <p:grpSpPr>
          <a:xfrm>
            <a:off x="43124" y="1435432"/>
            <a:ext cx="275595" cy="253980"/>
            <a:chOff x="719018" y="1874881"/>
            <a:chExt cx="275595" cy="253980"/>
          </a:xfrm>
        </p:grpSpPr>
        <p:sp>
          <p:nvSpPr>
            <p:cNvPr id="58" name="Rounded Rectangle 57"/>
            <p:cNvSpPr/>
            <p:nvPr/>
          </p:nvSpPr>
          <p:spPr>
            <a:xfrm>
              <a:off x="719018" y="1874881"/>
              <a:ext cx="275595"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59" name="Group 49"/>
            <p:cNvGrpSpPr/>
            <p:nvPr/>
          </p:nvGrpSpPr>
          <p:grpSpPr>
            <a:xfrm>
              <a:off x="806299" y="1930650"/>
              <a:ext cx="101031" cy="146644"/>
              <a:chOff x="1524000" y="2971799"/>
              <a:chExt cx="838200" cy="1066800"/>
            </a:xfrm>
          </p:grpSpPr>
          <p:sp>
            <p:nvSpPr>
              <p:cNvPr id="60" name="Rectangle 5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61" name="Straight Connector 6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7" name="Rounded Rectangle 66"/>
          <p:cNvSpPr/>
          <p:nvPr/>
        </p:nvSpPr>
        <p:spPr>
          <a:xfrm>
            <a:off x="408666" y="1432077"/>
            <a:ext cx="25564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1. Descarrilamiento del trabajo</a:t>
            </a:r>
          </a:p>
        </p:txBody>
      </p:sp>
      <p:grpSp>
        <p:nvGrpSpPr>
          <p:cNvPr id="68" name="Group 67"/>
          <p:cNvGrpSpPr/>
          <p:nvPr/>
        </p:nvGrpSpPr>
        <p:grpSpPr>
          <a:xfrm>
            <a:off x="8451668" y="6241655"/>
            <a:ext cx="589047" cy="431074"/>
            <a:chOff x="8451668" y="6241655"/>
            <a:chExt cx="589047" cy="431074"/>
          </a:xfrm>
        </p:grpSpPr>
        <p:pic>
          <p:nvPicPr>
            <p:cNvPr id="69" name="Picture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70" name="Rectangle 69">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60682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272" y="2672208"/>
            <a:ext cx="8298050" cy="3708708"/>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200" b="0" i="0" u="none" baseline="0" dirty="0"/>
              <a:t>Felix se sorprende y pregunta si esto ha sucedido antes. Los trabajadores reconocen que esto es un patrón.</a:t>
            </a:r>
          </a:p>
          <a:p>
            <a:pPr marL="342900" indent="-342900" algn="l" rtl="0">
              <a:spcAft>
                <a:spcPts val="600"/>
              </a:spcAft>
              <a:buFont typeface="Arial" charset="0"/>
              <a:buChar char="•"/>
            </a:pPr>
            <a:r>
              <a:rPr lang="es-us" sz="2200" b="0" i="0" u="none" baseline="0" dirty="0"/>
              <a:t>Felix le recuerda a la cuadrilla la importancia de la seguridad contra caídas. Agradece a su equipo por prestar atención y expresarse, luego dice que va a hablar con el supervisor de paneles de yeso.</a:t>
            </a:r>
          </a:p>
          <a:p>
            <a:pPr marL="342900" indent="-342900" algn="l" rtl="0">
              <a:spcAft>
                <a:spcPts val="600"/>
              </a:spcAft>
              <a:buFont typeface="Arial" charset="0"/>
              <a:buChar char="•"/>
            </a:pPr>
            <a:r>
              <a:rPr lang="es-us" sz="2200" b="0" i="0" u="none" baseline="0" dirty="0"/>
              <a:t>Felix le cuenta a Steve, el supervisor de Derby </a:t>
            </a:r>
            <a:r>
              <a:rPr lang="es-us" sz="2200" b="0" i="0" u="none" baseline="0" dirty="0" err="1"/>
              <a:t>Drywall</a:t>
            </a:r>
            <a:r>
              <a:rPr lang="es-us" sz="2200" b="0" i="0" u="none" baseline="0" dirty="0"/>
              <a:t>, que se retiró la barandilla. Steve se pone a la defensiva, pero admite que están siendo presionados para moverse rápidamente. </a:t>
            </a:r>
          </a:p>
          <a:p>
            <a:pPr marL="342900" indent="-342900" algn="l" rtl="0">
              <a:spcAft>
                <a:spcPts val="600"/>
              </a:spcAft>
              <a:buFont typeface="Arial" charset="0"/>
              <a:buChar char="•"/>
            </a:pPr>
            <a:r>
              <a:rPr lang="es-us" sz="2200" b="0" i="0" u="none" baseline="0" dirty="0"/>
              <a:t>Steve y </a:t>
            </a:r>
            <a:r>
              <a:rPr lang="es-us" sz="2200" b="0" i="0" u="none" baseline="0" dirty="0" err="1"/>
              <a:t>Felix</a:t>
            </a:r>
            <a:r>
              <a:rPr lang="es-us" sz="2200" b="0" i="0" u="none" baseline="0" dirty="0"/>
              <a:t> trabajan juntos para desarrollar un proceso nuevo para garantizar que las barandillas estén en su lugar en todo momento.</a:t>
            </a:r>
          </a:p>
        </p:txBody>
      </p:sp>
      <p:grpSp>
        <p:nvGrpSpPr>
          <p:cNvPr id="42" name="Group 41"/>
          <p:cNvGrpSpPr/>
          <p:nvPr/>
        </p:nvGrpSpPr>
        <p:grpSpPr>
          <a:xfrm>
            <a:off x="130407" y="1433057"/>
            <a:ext cx="2825857" cy="253980"/>
            <a:chOff x="224715" y="1459269"/>
            <a:chExt cx="2825857" cy="253980"/>
          </a:xfrm>
        </p:grpSpPr>
        <p:grpSp>
          <p:nvGrpSpPr>
            <p:cNvPr id="43" name="Group 49"/>
            <p:cNvGrpSpPr/>
            <p:nvPr/>
          </p:nvGrpSpPr>
          <p:grpSpPr>
            <a:xfrm>
              <a:off x="224715" y="1516377"/>
              <a:ext cx="101031" cy="146644"/>
              <a:chOff x="1524000" y="2971799"/>
              <a:chExt cx="838200" cy="1066800"/>
            </a:xfrm>
          </p:grpSpPr>
          <p:sp>
            <p:nvSpPr>
              <p:cNvPr id="45" name="Rectangle 44"/>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46" name="Straight Connector 45"/>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Rounded Rectangle 43"/>
            <p:cNvSpPr/>
            <p:nvPr/>
          </p:nvSpPr>
          <p:spPr>
            <a:xfrm>
              <a:off x="501580" y="1459269"/>
              <a:ext cx="2548992" cy="2539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1. Descarrilamiento del trabajo</a:t>
              </a:r>
            </a:p>
          </p:txBody>
        </p:sp>
      </p:grpSp>
      <p:grpSp>
        <p:nvGrpSpPr>
          <p:cNvPr id="52" name="Group 51"/>
          <p:cNvGrpSpPr/>
          <p:nvPr/>
        </p:nvGrpSpPr>
        <p:grpSpPr>
          <a:xfrm>
            <a:off x="43124" y="1435432"/>
            <a:ext cx="275595" cy="253980"/>
            <a:chOff x="719018" y="1874881"/>
            <a:chExt cx="275595" cy="253980"/>
          </a:xfrm>
        </p:grpSpPr>
        <p:sp>
          <p:nvSpPr>
            <p:cNvPr id="53" name="Rounded Rectangle 52"/>
            <p:cNvSpPr/>
            <p:nvPr/>
          </p:nvSpPr>
          <p:spPr>
            <a:xfrm>
              <a:off x="719018" y="1874881"/>
              <a:ext cx="275595"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54" name="Group 49"/>
            <p:cNvGrpSpPr/>
            <p:nvPr/>
          </p:nvGrpSpPr>
          <p:grpSpPr>
            <a:xfrm>
              <a:off x="806299" y="1930650"/>
              <a:ext cx="101031" cy="146644"/>
              <a:chOff x="1524000" y="2971799"/>
              <a:chExt cx="838200" cy="1066800"/>
            </a:xfrm>
          </p:grpSpPr>
          <p:sp>
            <p:nvSpPr>
              <p:cNvPr id="55" name="Rectangle 54"/>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6" name="Straight Connector 55"/>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2" name="Rounded Rectangle 61"/>
          <p:cNvSpPr/>
          <p:nvPr/>
        </p:nvSpPr>
        <p:spPr>
          <a:xfrm>
            <a:off x="408666" y="1432077"/>
            <a:ext cx="25564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1. Descarrilamiento del trabajo</a:t>
            </a:r>
          </a:p>
        </p:txBody>
      </p:sp>
      <p:sp>
        <p:nvSpPr>
          <p:cNvPr id="63"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Resultado B: puntos clave</a:t>
            </a:r>
            <a:endParaRPr lang="en-US" sz="3500" dirty="0"/>
          </a:p>
        </p:txBody>
      </p:sp>
      <p:grpSp>
        <p:nvGrpSpPr>
          <p:cNvPr id="64" name="Group 63"/>
          <p:cNvGrpSpPr/>
          <p:nvPr/>
        </p:nvGrpSpPr>
        <p:grpSpPr>
          <a:xfrm>
            <a:off x="8451668" y="6241655"/>
            <a:ext cx="589047" cy="431074"/>
            <a:chOff x="8451668" y="6241655"/>
            <a:chExt cx="589047" cy="431074"/>
          </a:xfrm>
        </p:grpSpPr>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66" name="Rectangle 65">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858002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30407" y="1433057"/>
            <a:ext cx="2825857" cy="253980"/>
            <a:chOff x="224715" y="1459269"/>
            <a:chExt cx="2825857" cy="253980"/>
          </a:xfrm>
        </p:grpSpPr>
        <p:grpSp>
          <p:nvGrpSpPr>
            <p:cNvPr id="21" name="Group 49"/>
            <p:cNvGrpSpPr/>
            <p:nvPr/>
          </p:nvGrpSpPr>
          <p:grpSpPr>
            <a:xfrm>
              <a:off x="224715" y="1516377"/>
              <a:ext cx="101031" cy="146644"/>
              <a:chOff x="1524000" y="2971799"/>
              <a:chExt cx="838200" cy="1066800"/>
            </a:xfrm>
          </p:grpSpPr>
          <p:sp>
            <p:nvSpPr>
              <p:cNvPr id="23" name="Rectangle 22"/>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4" name="Straight Connector 2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501580" y="1459269"/>
              <a:ext cx="2548992" cy="2539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1. Descarrilamiento del trabajo</a:t>
              </a:r>
            </a:p>
          </p:txBody>
        </p:sp>
      </p:grpSp>
      <p:sp>
        <p:nvSpPr>
          <p:cNvPr id="30" name="Rectangle 29"/>
          <p:cNvSpPr/>
          <p:nvPr/>
        </p:nvSpPr>
        <p:spPr>
          <a:xfrm>
            <a:off x="914400" y="3195763"/>
            <a:ext cx="7831730" cy="1785104"/>
          </a:xfrm>
          <a:prstGeom prst="rect">
            <a:avLst/>
          </a:prstGeom>
        </p:spPr>
        <p:txBody>
          <a:bodyPr wrap="square">
            <a:spAutoFit/>
          </a:bodyPr>
          <a:lstStyle/>
          <a:p>
            <a:pPr marL="342900" indent="-342900" algn="l" rtl="0">
              <a:spcAft>
                <a:spcPts val="1200"/>
              </a:spcAft>
              <a:buFont typeface="+mj-lt"/>
              <a:buAutoNum type="arabicPeriod"/>
            </a:pPr>
            <a:r>
              <a:rPr lang="es-us" sz="2500" b="0" i="0" u="none" baseline="0"/>
              <a:t>¿Cuál de las habilidades de liderazgo demostró Felix esta vez?</a:t>
            </a:r>
          </a:p>
          <a:p>
            <a:pPr marL="342900" indent="-342900" algn="l" rtl="0">
              <a:spcAft>
                <a:spcPts val="1200"/>
              </a:spcAft>
              <a:buFont typeface="+mj-lt"/>
              <a:buAutoNum type="arabicPeriod"/>
            </a:pPr>
            <a:r>
              <a:rPr lang="es-us" sz="2500" b="0" i="0" u="none" baseline="0"/>
              <a:t>Describa en qué se diferenció este final del primero y cuál podría ser el impacto en la cuadrilla.</a:t>
            </a:r>
          </a:p>
        </p:txBody>
      </p:sp>
      <p:grpSp>
        <p:nvGrpSpPr>
          <p:cNvPr id="32" name="Group 31"/>
          <p:cNvGrpSpPr/>
          <p:nvPr/>
        </p:nvGrpSpPr>
        <p:grpSpPr>
          <a:xfrm>
            <a:off x="756707" y="1675059"/>
            <a:ext cx="7666386" cy="1034153"/>
            <a:chOff x="1041189" y="1989252"/>
            <a:chExt cx="7666386" cy="1034153"/>
          </a:xfrm>
        </p:grpSpPr>
        <p:sp>
          <p:nvSpPr>
            <p:cNvPr id="33" name="Rounded Rectangle 32"/>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34"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35" name="Group 34"/>
          <p:cNvGrpSpPr/>
          <p:nvPr/>
        </p:nvGrpSpPr>
        <p:grpSpPr>
          <a:xfrm>
            <a:off x="43124" y="1435432"/>
            <a:ext cx="275595" cy="253980"/>
            <a:chOff x="719018" y="1874881"/>
            <a:chExt cx="275595" cy="253980"/>
          </a:xfrm>
        </p:grpSpPr>
        <p:sp>
          <p:nvSpPr>
            <p:cNvPr id="36" name="Rounded Rectangle 35"/>
            <p:cNvSpPr/>
            <p:nvPr/>
          </p:nvSpPr>
          <p:spPr>
            <a:xfrm>
              <a:off x="719018" y="1874881"/>
              <a:ext cx="275595"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37" name="Group 49"/>
            <p:cNvGrpSpPr/>
            <p:nvPr/>
          </p:nvGrpSpPr>
          <p:grpSpPr>
            <a:xfrm>
              <a:off x="806299" y="1930650"/>
              <a:ext cx="101031" cy="146644"/>
              <a:chOff x="1524000" y="2971799"/>
              <a:chExt cx="838200" cy="1066800"/>
            </a:xfrm>
          </p:grpSpPr>
          <p:sp>
            <p:nvSpPr>
              <p:cNvPr id="38" name="Rectangle 3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9" name="Straight Connector 3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5" name="Rounded Rectangle 44"/>
          <p:cNvSpPr/>
          <p:nvPr/>
        </p:nvSpPr>
        <p:spPr>
          <a:xfrm>
            <a:off x="408666" y="1432077"/>
            <a:ext cx="25564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1. Descarrilamiento del trabajo</a:t>
            </a:r>
          </a:p>
        </p:txBody>
      </p:sp>
      <p:grpSp>
        <p:nvGrpSpPr>
          <p:cNvPr id="46" name="Group 45"/>
          <p:cNvGrpSpPr/>
          <p:nvPr/>
        </p:nvGrpSpPr>
        <p:grpSpPr>
          <a:xfrm>
            <a:off x="8451668" y="6241655"/>
            <a:ext cx="589047" cy="431074"/>
            <a:chOff x="8451668" y="6241655"/>
            <a:chExt cx="589047" cy="431074"/>
          </a:xfrm>
        </p:grpSpPr>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48" name="Rectangle 47">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20463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3050" y="2317992"/>
            <a:ext cx="7157900" cy="33911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es-us" sz="3500" b="1" i="0" u="none" baseline="0">
                <a:solidFill>
                  <a:srgbClr val="FF0000"/>
                </a:solidFill>
              </a:rPr>
              <a:t>¿Qué tipo de cosas hacen </a:t>
            </a:r>
          </a:p>
          <a:p>
            <a:pPr algn="ctr" rtl="0"/>
            <a:r>
              <a:rPr lang="es-us" sz="3500" b="1" i="0" u="none" baseline="0">
                <a:solidFill>
                  <a:srgbClr val="FF0000"/>
                </a:solidFill>
              </a:rPr>
              <a:t>los líderes </a:t>
            </a:r>
            <a:r>
              <a:rPr lang="es-us" sz="3500" b="1" i="0" u="sng" baseline="0">
                <a:solidFill>
                  <a:srgbClr val="FF0000"/>
                </a:solidFill>
              </a:rPr>
              <a:t>ineficaces</a:t>
            </a:r>
            <a:r>
              <a:rPr lang="es-us" sz="3500" b="1" i="0" u="none" baseline="0">
                <a:solidFill>
                  <a:srgbClr val="FF0000"/>
                </a:solidFill>
              </a:rPr>
              <a:t>?</a:t>
            </a:r>
          </a:p>
        </p:txBody>
      </p:sp>
    </p:spTree>
    <p:extLst>
      <p:ext uri="{BB962C8B-B14F-4D97-AF65-F5344CB8AC3E}">
        <p14:creationId xmlns:p14="http://schemas.microsoft.com/office/powerpoint/2010/main" val="974642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877471" y="1894690"/>
            <a:ext cx="7699135" cy="200771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5" name="Rounded Rectangle 34"/>
          <p:cNvSpPr/>
          <p:nvPr/>
        </p:nvSpPr>
        <p:spPr>
          <a:xfrm>
            <a:off x="766014" y="1865649"/>
            <a:ext cx="7745315" cy="189279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aphicFrame>
        <p:nvGraphicFramePr>
          <p:cNvPr id="36" name="Table 35"/>
          <p:cNvGraphicFramePr>
            <a:graphicFrameLocks noGrp="1"/>
          </p:cNvGraphicFramePr>
          <p:nvPr>
            <p:extLst>
              <p:ext uri="{D42A27DB-BD31-4B8C-83A1-F6EECF244321}">
                <p14:modId xmlns:p14="http://schemas.microsoft.com/office/powerpoint/2010/main" val="2653105575"/>
              </p:ext>
            </p:extLst>
          </p:nvPr>
        </p:nvGraphicFramePr>
        <p:xfrm>
          <a:off x="2577623" y="1970516"/>
          <a:ext cx="5649785" cy="1584960"/>
        </p:xfrm>
        <a:graphic>
          <a:graphicData uri="http://schemas.openxmlformats.org/drawingml/2006/table">
            <a:tbl>
              <a:tblPr firstRow="1" bandRow="1">
                <a:tableStyleId>{5C22544A-7EE6-4342-B048-85BDC9FD1C3A}</a:tableStyleId>
              </a:tblPr>
              <a:tblGrid>
                <a:gridCol w="1074659">
                  <a:extLst>
                    <a:ext uri="{9D8B030D-6E8A-4147-A177-3AD203B41FA5}">
                      <a16:colId xmlns:a16="http://schemas.microsoft.com/office/drawing/2014/main" val="20000"/>
                    </a:ext>
                  </a:extLst>
                </a:gridCol>
                <a:gridCol w="4575126">
                  <a:extLst>
                    <a:ext uri="{9D8B030D-6E8A-4147-A177-3AD203B41FA5}">
                      <a16:colId xmlns:a16="http://schemas.microsoft.com/office/drawing/2014/main" val="20001"/>
                    </a:ext>
                  </a:extLst>
                </a:gridCol>
              </a:tblGrid>
              <a:tr h="377989">
                <a:tc>
                  <a:txBody>
                    <a:bodyPr/>
                    <a:lstStyle/>
                    <a:p>
                      <a:pPr algn="ctr" rtl="0"/>
                      <a:r>
                        <a:rPr lang="es-us" sz="2000" b="1" i="0" u="none" baseline="0"/>
                        <a:t>Quién</a:t>
                      </a:r>
                    </a:p>
                  </a:txBody>
                  <a:tcPr>
                    <a:solidFill>
                      <a:schemeClr val="tx1">
                        <a:lumMod val="65000"/>
                        <a:lumOff val="35000"/>
                      </a:schemeClr>
                    </a:solidFill>
                  </a:tcPr>
                </a:tc>
                <a:tc>
                  <a:txBody>
                    <a:bodyPr/>
                    <a:lstStyle/>
                    <a:p>
                      <a:pPr algn="ctr" rtl="0"/>
                      <a:r>
                        <a:rPr lang="es-us" sz="2000" b="1" i="0" u="none" kern="1200" baseline="0">
                          <a:solidFill>
                            <a:schemeClr val="bg1"/>
                          </a:solidFill>
                          <a:latin typeface="+mn-lt"/>
                          <a:ea typeface="+mn-ea"/>
                          <a:cs typeface="+mn-cs"/>
                        </a:rPr>
                        <a:t>Función</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pPr algn="l" rtl="0"/>
                      <a:r>
                        <a:rPr lang="es-us" sz="1800" b="1" i="0" u="none" baseline="0"/>
                        <a:t>Foster</a:t>
                      </a:r>
                    </a:p>
                    <a:p>
                      <a:pPr algn="l" rtl="0"/>
                      <a:r>
                        <a:rPr lang="es-us" sz="1800" b="1" i="0" u="none" baseline="0"/>
                        <a:t>Eduardo</a:t>
                      </a:r>
                    </a:p>
                    <a:p>
                      <a:pPr algn="l" rtl="0"/>
                      <a:r>
                        <a:rPr lang="es-us" sz="1800" b="1" i="0" u="none" baseline="0"/>
                        <a:t>Troy</a:t>
                      </a:r>
                    </a:p>
                    <a:p>
                      <a:pPr algn="l" rtl="0"/>
                      <a:r>
                        <a:rPr lang="es-us" sz="1800" b="1" i="0" u="none" baseline="0"/>
                        <a:t>Tara</a:t>
                      </a:r>
                    </a:p>
                  </a:txBody>
                  <a:tcPr>
                    <a:solidFill>
                      <a:schemeClr val="bg1"/>
                    </a:solidFill>
                  </a:tcPr>
                </a:tc>
                <a:tc>
                  <a:txBody>
                    <a:bodyPr/>
                    <a:lstStyle/>
                    <a:p>
                      <a:pPr algn="l" rtl="0"/>
                      <a:r>
                        <a:rPr lang="es-us" sz="1800" b="0" i="0" u="none" kern="1200" baseline="0" dirty="0">
                          <a:solidFill>
                            <a:schemeClr val="tx1"/>
                          </a:solidFill>
                          <a:latin typeface="+mn-lt"/>
                          <a:ea typeface="+mn-ea"/>
                          <a:cs typeface="+mn-cs"/>
                        </a:rPr>
                        <a:t>Capataz de </a:t>
                      </a:r>
                      <a:r>
                        <a:rPr lang="es-us" sz="1800" b="0" i="1" u="none" kern="1200" baseline="0" dirty="0">
                          <a:solidFill>
                            <a:schemeClr val="tx1"/>
                          </a:solidFill>
                          <a:latin typeface="+mn-lt"/>
                          <a:ea typeface="+mn-ea"/>
                          <a:cs typeface="+mn-cs"/>
                        </a:rPr>
                        <a:t>Five </a:t>
                      </a:r>
                      <a:r>
                        <a:rPr lang="es-us" sz="1800" b="0" i="1" u="none" kern="1200" baseline="0" dirty="0" err="1">
                          <a:solidFill>
                            <a:schemeClr val="tx1"/>
                          </a:solidFill>
                          <a:latin typeface="+mn-lt"/>
                          <a:ea typeface="+mn-ea"/>
                          <a:cs typeface="+mn-cs"/>
                        </a:rPr>
                        <a:t>Star</a:t>
                      </a:r>
                      <a:r>
                        <a:rPr lang="es-us" sz="1800" b="0" i="1" u="none" kern="1200" baseline="0" dirty="0">
                          <a:solidFill>
                            <a:schemeClr val="tx1"/>
                          </a:solidFill>
                          <a:latin typeface="+mn-lt"/>
                          <a:ea typeface="+mn-ea"/>
                          <a:cs typeface="+mn-cs"/>
                        </a:rPr>
                        <a:t> </a:t>
                      </a:r>
                      <a:r>
                        <a:rPr lang="es-us" sz="1800" b="0" i="1" u="none" kern="1200" baseline="0" dirty="0" err="1">
                          <a:solidFill>
                            <a:schemeClr val="tx1"/>
                          </a:solidFill>
                          <a:latin typeface="+mn-lt"/>
                          <a:ea typeface="+mn-ea"/>
                          <a:cs typeface="+mn-cs"/>
                        </a:rPr>
                        <a:t>Roofing</a:t>
                      </a:r>
                      <a:endParaRPr lang="es-us" sz="1800" b="0" i="0" kern="1200" baseline="0" dirty="0">
                        <a:solidFill>
                          <a:schemeClr val="tx1"/>
                        </a:solidFill>
                        <a:latin typeface="+mn-lt"/>
                        <a:ea typeface="+mn-ea"/>
                        <a:cs typeface="+mn-cs"/>
                      </a:endParaRPr>
                    </a:p>
                    <a:p>
                      <a:pPr algn="l" rtl="0"/>
                      <a:r>
                        <a:rPr lang="es-us" sz="1800" b="0" i="0" u="none" kern="1200" baseline="0" dirty="0">
                          <a:solidFill>
                            <a:schemeClr val="tx1"/>
                          </a:solidFill>
                          <a:latin typeface="+mn-lt"/>
                          <a:ea typeface="+mn-ea"/>
                          <a:cs typeface="+mn-cs"/>
                        </a:rPr>
                        <a:t>Trabajador experimentado de </a:t>
                      </a:r>
                      <a:r>
                        <a:rPr lang="es-us" sz="1800" b="0" i="1" u="none" kern="1200" baseline="0" dirty="0">
                          <a:solidFill>
                            <a:schemeClr val="tx1"/>
                          </a:solidFill>
                          <a:latin typeface="+mn-lt"/>
                          <a:ea typeface="+mn-ea"/>
                          <a:cs typeface="+mn-cs"/>
                        </a:rPr>
                        <a:t>Five </a:t>
                      </a:r>
                      <a:r>
                        <a:rPr lang="es-us" sz="1800" b="0" i="1" u="none" kern="1200" baseline="0" dirty="0" err="1">
                          <a:solidFill>
                            <a:schemeClr val="tx1"/>
                          </a:solidFill>
                          <a:latin typeface="+mn-lt"/>
                          <a:ea typeface="+mn-ea"/>
                          <a:cs typeface="+mn-cs"/>
                        </a:rPr>
                        <a:t>Star</a:t>
                      </a:r>
                      <a:r>
                        <a:rPr lang="es-us" sz="1800" b="0" i="1" u="none" kern="1200" baseline="0" dirty="0">
                          <a:solidFill>
                            <a:schemeClr val="tx1"/>
                          </a:solidFill>
                          <a:latin typeface="+mn-lt"/>
                          <a:ea typeface="+mn-ea"/>
                          <a:cs typeface="+mn-cs"/>
                        </a:rPr>
                        <a:t> </a:t>
                      </a:r>
                      <a:r>
                        <a:rPr lang="es-us" sz="1800" b="0" i="1" u="none" kern="1200" baseline="0" dirty="0" err="1">
                          <a:solidFill>
                            <a:schemeClr val="tx1"/>
                          </a:solidFill>
                          <a:latin typeface="+mn-lt"/>
                          <a:ea typeface="+mn-ea"/>
                          <a:cs typeface="+mn-cs"/>
                        </a:rPr>
                        <a:t>Roofing</a:t>
                      </a:r>
                      <a:endParaRPr lang="es-us" sz="1800" b="0" i="1" u="none" kern="1200" baseline="0" dirty="0">
                        <a:solidFill>
                          <a:schemeClr val="tx1"/>
                        </a:solidFill>
                        <a:latin typeface="+mn-lt"/>
                        <a:ea typeface="+mn-ea"/>
                        <a:cs typeface="+mn-cs"/>
                      </a:endParaRPr>
                    </a:p>
                    <a:p>
                      <a:pPr algn="l" rtl="0"/>
                      <a:r>
                        <a:rPr lang="es-us" sz="1800" b="0" i="0" u="none" kern="1200" baseline="0" dirty="0">
                          <a:solidFill>
                            <a:schemeClr val="tx1"/>
                          </a:solidFill>
                          <a:latin typeface="+mn-lt"/>
                          <a:ea typeface="+mn-ea"/>
                          <a:cs typeface="+mn-cs"/>
                        </a:rPr>
                        <a:t>Aprendiz de </a:t>
                      </a:r>
                      <a:r>
                        <a:rPr lang="es-us" sz="1800" b="0" i="1" u="none" kern="1200" baseline="0" dirty="0">
                          <a:solidFill>
                            <a:schemeClr val="tx1"/>
                          </a:solidFill>
                          <a:latin typeface="+mn-lt"/>
                          <a:ea typeface="+mn-ea"/>
                          <a:cs typeface="+mn-cs"/>
                        </a:rPr>
                        <a:t>Five </a:t>
                      </a:r>
                      <a:r>
                        <a:rPr lang="es-us" sz="1800" b="0" i="1" u="none" kern="1200" baseline="0" dirty="0" err="1">
                          <a:solidFill>
                            <a:schemeClr val="tx1"/>
                          </a:solidFill>
                          <a:latin typeface="+mn-lt"/>
                          <a:ea typeface="+mn-ea"/>
                          <a:cs typeface="+mn-cs"/>
                        </a:rPr>
                        <a:t>Star</a:t>
                      </a:r>
                      <a:r>
                        <a:rPr lang="es-us" sz="1800" b="0" i="1" u="none" kern="1200" baseline="0" dirty="0">
                          <a:solidFill>
                            <a:schemeClr val="tx1"/>
                          </a:solidFill>
                          <a:latin typeface="+mn-lt"/>
                          <a:ea typeface="+mn-ea"/>
                          <a:cs typeface="+mn-cs"/>
                        </a:rPr>
                        <a:t> </a:t>
                      </a:r>
                      <a:r>
                        <a:rPr lang="es-us" sz="1800" b="0" i="1" u="none" kern="1200" baseline="0" dirty="0" err="1">
                          <a:solidFill>
                            <a:schemeClr val="tx1"/>
                          </a:solidFill>
                          <a:latin typeface="+mn-lt"/>
                          <a:ea typeface="+mn-ea"/>
                          <a:cs typeface="+mn-cs"/>
                        </a:rPr>
                        <a:t>Roofing</a:t>
                      </a:r>
                      <a:endParaRPr lang="es-us" sz="1800" b="0" i="1" u="none" kern="1200" baseline="0" dirty="0">
                        <a:solidFill>
                          <a:schemeClr val="tx1"/>
                        </a:solidFill>
                        <a:latin typeface="+mn-lt"/>
                        <a:ea typeface="+mn-ea"/>
                        <a:cs typeface="+mn-cs"/>
                      </a:endParaRPr>
                    </a:p>
                    <a:p>
                      <a:pPr algn="l" rtl="0"/>
                      <a:r>
                        <a:rPr lang="es-us" sz="1800" b="0" i="0" u="none" kern="1200" baseline="0" dirty="0">
                          <a:solidFill>
                            <a:schemeClr val="tx1"/>
                          </a:solidFill>
                          <a:latin typeface="+mn-lt"/>
                          <a:ea typeface="+mn-ea"/>
                          <a:cs typeface="+mn-cs"/>
                        </a:rPr>
                        <a:t>Aprendiz de </a:t>
                      </a:r>
                      <a:r>
                        <a:rPr lang="es-us" sz="1800" b="0" i="1" u="none" kern="1200" baseline="0" dirty="0">
                          <a:solidFill>
                            <a:schemeClr val="tx1"/>
                          </a:solidFill>
                          <a:latin typeface="+mn-lt"/>
                          <a:ea typeface="+mn-ea"/>
                          <a:cs typeface="+mn-cs"/>
                        </a:rPr>
                        <a:t>Five </a:t>
                      </a:r>
                      <a:r>
                        <a:rPr lang="es-us" sz="1800" b="0" i="1" u="none" kern="1200" baseline="0" dirty="0" err="1">
                          <a:solidFill>
                            <a:schemeClr val="tx1"/>
                          </a:solidFill>
                          <a:latin typeface="+mn-lt"/>
                          <a:ea typeface="+mn-ea"/>
                          <a:cs typeface="+mn-cs"/>
                        </a:rPr>
                        <a:t>Star</a:t>
                      </a:r>
                      <a:r>
                        <a:rPr lang="es-us" sz="1800" b="0" i="1" u="none" kern="1200" baseline="0" dirty="0">
                          <a:solidFill>
                            <a:schemeClr val="tx1"/>
                          </a:solidFill>
                          <a:latin typeface="+mn-lt"/>
                          <a:ea typeface="+mn-ea"/>
                          <a:cs typeface="+mn-cs"/>
                        </a:rPr>
                        <a:t> </a:t>
                      </a:r>
                      <a:r>
                        <a:rPr lang="es-us" sz="1800" b="0" i="1" u="none" kern="1200" baseline="0" dirty="0" err="1">
                          <a:solidFill>
                            <a:schemeClr val="tx1"/>
                          </a:solidFill>
                          <a:latin typeface="+mn-lt"/>
                          <a:ea typeface="+mn-ea"/>
                          <a:cs typeface="+mn-cs"/>
                        </a:rPr>
                        <a:t>Roofing</a:t>
                      </a:r>
                      <a:endParaRPr lang="es-us" sz="1800" b="0" i="0"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bl>
          </a:graphicData>
        </a:graphic>
      </p:graphicFrame>
      <p:grpSp>
        <p:nvGrpSpPr>
          <p:cNvPr id="10" name="Group 9"/>
          <p:cNvGrpSpPr/>
          <p:nvPr/>
        </p:nvGrpSpPr>
        <p:grpSpPr>
          <a:xfrm>
            <a:off x="2630387" y="4578706"/>
            <a:ext cx="3883226" cy="1701752"/>
            <a:chOff x="2173332" y="4896206"/>
            <a:chExt cx="3883226" cy="1701752"/>
          </a:xfrm>
        </p:grpSpPr>
        <p:grpSp>
          <p:nvGrpSpPr>
            <p:cNvPr id="8" name="Group 7"/>
            <p:cNvGrpSpPr/>
            <p:nvPr/>
          </p:nvGrpSpPr>
          <p:grpSpPr>
            <a:xfrm>
              <a:off x="2173332" y="4902544"/>
              <a:ext cx="1473834" cy="1689076"/>
              <a:chOff x="1269206" y="4407612"/>
              <a:chExt cx="1473834" cy="1689076"/>
            </a:xfrm>
          </p:grpSpPr>
          <p:grpSp>
            <p:nvGrpSpPr>
              <p:cNvPr id="50" name="Group 49"/>
              <p:cNvGrpSpPr/>
              <p:nvPr/>
            </p:nvGrpSpPr>
            <p:grpSpPr>
              <a:xfrm>
                <a:off x="1269206" y="4407612"/>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rtl="0"/>
                  <a:r>
                    <a:rPr lang="es-us" b="1" i="0" u="none" baseline="0">
                      <a:solidFill>
                        <a:srgbClr val="FF0000"/>
                      </a:solidFill>
                    </a:rPr>
                    <a:t>VER</a:t>
                  </a:r>
                </a:p>
              </p:txBody>
            </p:sp>
            <p:pic>
              <p:nvPicPr>
                <p:cNvPr id="53" name="Picture 52"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sp>
            <p:nvSpPr>
              <p:cNvPr id="2" name="Rectangle 1">
                <a:hlinkClick r:id="" action="ppaction://noaction"/>
              </p:cNvPr>
              <p:cNvSpPr/>
              <p:nvPr/>
            </p:nvSpPr>
            <p:spPr>
              <a:xfrm>
                <a:off x="1269206"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5" name="Rectangle 4">
                <a:hlinkClick r:id="rId4" action="ppaction://hlinksldjump"/>
              </p:cNvPr>
              <p:cNvSpPr/>
              <p:nvPr/>
            </p:nvSpPr>
            <p:spPr>
              <a:xfrm>
                <a:off x="1269206"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a:p>
            </p:txBody>
          </p:sp>
        </p:grpSp>
        <p:grpSp>
          <p:nvGrpSpPr>
            <p:cNvPr id="7" name="Group 6"/>
            <p:cNvGrpSpPr/>
            <p:nvPr/>
          </p:nvGrpSpPr>
          <p:grpSpPr>
            <a:xfrm>
              <a:off x="4582724" y="4896206"/>
              <a:ext cx="1473834" cy="1701752"/>
              <a:chOff x="3757772" y="4407612"/>
              <a:chExt cx="1473834" cy="1701752"/>
            </a:xfrm>
          </p:grpSpPr>
          <p:grpSp>
            <p:nvGrpSpPr>
              <p:cNvPr id="54" name="Group 53"/>
              <p:cNvGrpSpPr/>
              <p:nvPr/>
            </p:nvGrpSpPr>
            <p:grpSpPr>
              <a:xfrm>
                <a:off x="3757772" y="4420288"/>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rtl="0"/>
                  <a:r>
                    <a:rPr lang="es-us" b="1" i="0" u="none" baseline="0">
                      <a:solidFill>
                        <a:srgbClr val="FF0000"/>
                      </a:solidFill>
                    </a:rPr>
                    <a:t>LEER</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Rectangle 2">
                <a:hlinkClick r:id="" action="ppaction://noaction"/>
              </p:cNvPr>
              <p:cNvSpPr/>
              <p:nvPr/>
            </p:nvSpPr>
            <p:spPr>
              <a:xfrm>
                <a:off x="3757772"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6" name="Rectangle 5">
                <a:hlinkClick r:id="rId5" action="ppaction://hlinksldjump"/>
              </p:cNvPr>
              <p:cNvSpPr/>
              <p:nvPr/>
            </p:nvSpPr>
            <p:spPr>
              <a:xfrm>
                <a:off x="3757772"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a:p>
            </p:txBody>
          </p:sp>
        </p:grpSp>
      </p:grpSp>
      <p:sp>
        <p:nvSpPr>
          <p:cNvPr id="33" name="Rounded Rectangle 32"/>
          <p:cNvSpPr/>
          <p:nvPr/>
        </p:nvSpPr>
        <p:spPr>
          <a:xfrm>
            <a:off x="0" y="1452085"/>
            <a:ext cx="2103120" cy="1828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2. Choque con la realidad</a:t>
            </a:r>
          </a:p>
        </p:txBody>
      </p:sp>
      <p:pic>
        <p:nvPicPr>
          <p:cNvPr id="4" name="Picture 3"/>
          <p:cNvPicPr>
            <a:picLocks noChangeAspect="1"/>
          </p:cNvPicPr>
          <p:nvPr/>
        </p:nvPicPr>
        <p:blipFill>
          <a:blip r:embed="rId6"/>
          <a:stretch>
            <a:fillRect/>
          </a:stretch>
        </p:blipFill>
        <p:spPr>
          <a:xfrm>
            <a:off x="991568" y="1939793"/>
            <a:ext cx="1603649" cy="1717807"/>
          </a:xfrm>
          <a:prstGeom prst="rect">
            <a:avLst/>
          </a:prstGeom>
        </p:spPr>
      </p:pic>
      <p:grpSp>
        <p:nvGrpSpPr>
          <p:cNvPr id="39" name="Group 38"/>
          <p:cNvGrpSpPr/>
          <p:nvPr/>
        </p:nvGrpSpPr>
        <p:grpSpPr>
          <a:xfrm>
            <a:off x="8451668" y="6241655"/>
            <a:ext cx="589047" cy="431074"/>
            <a:chOff x="8451668" y="6241655"/>
            <a:chExt cx="589047" cy="431074"/>
          </a:xfrm>
        </p:grpSpPr>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41" name="Rectangle 40">
              <a:hlinkClick r:id="rId8"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4210077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0358" y="1425281"/>
            <a:ext cx="2472873" cy="260545"/>
            <a:chOff x="131827" y="1945885"/>
            <a:chExt cx="2472873" cy="260545"/>
          </a:xfrm>
        </p:grpSpPr>
        <p:grpSp>
          <p:nvGrpSpPr>
            <p:cNvPr id="8" name="Group 8"/>
            <p:cNvGrpSpPr/>
            <p:nvPr/>
          </p:nvGrpSpPr>
          <p:grpSpPr>
            <a:xfrm>
              <a:off x="131827" y="1945885"/>
              <a:ext cx="275595" cy="260545"/>
              <a:chOff x="1227110" y="1752600"/>
              <a:chExt cx="1473834" cy="1319744"/>
            </a:xfrm>
          </p:grpSpPr>
          <p:sp>
            <p:nvSpPr>
              <p:cNvPr id="10" name="Rounded Rectangle 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1" name="Picture 10"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9" name="Rounded Rectangle 8"/>
            <p:cNvSpPr/>
            <p:nvPr/>
          </p:nvSpPr>
          <p:spPr>
            <a:xfrm>
              <a:off x="501580" y="1984717"/>
              <a:ext cx="2103120" cy="1828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2. Choque con la realidad</a:t>
              </a:r>
            </a:p>
          </p:txBody>
        </p:sp>
      </p:grpSp>
      <p:grpSp>
        <p:nvGrpSpPr>
          <p:cNvPr id="15" name="Group 14"/>
          <p:cNvGrpSpPr/>
          <p:nvPr/>
        </p:nvGrpSpPr>
        <p:grpSpPr>
          <a:xfrm>
            <a:off x="8451668" y="6241655"/>
            <a:ext cx="589047" cy="431074"/>
            <a:chOff x="8451668" y="6241655"/>
            <a:chExt cx="589047" cy="431074"/>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7" name="Rectangle 16">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pic>
        <p:nvPicPr>
          <p:cNvPr id="5" name="G2hMJ3mpn2Y"/>
          <p:cNvPicPr>
            <a:picLocks noRot="1" noChangeAspect="1"/>
          </p:cNvPicPr>
          <p:nvPr>
            <a:videoFile r:link="rId1"/>
          </p:nvPr>
        </p:nvPicPr>
        <p:blipFill>
          <a:blip r:embed="rId7"/>
          <a:stretch>
            <a:fillRect/>
          </a:stretch>
        </p:blipFill>
        <p:spPr>
          <a:xfrm>
            <a:off x="208155" y="1885192"/>
            <a:ext cx="8128000" cy="4572000"/>
          </a:xfrm>
          <a:prstGeom prst="rect">
            <a:avLst/>
          </a:prstGeom>
        </p:spPr>
      </p:pic>
    </p:spTree>
    <p:extLst>
      <p:ext uri="{BB962C8B-B14F-4D97-AF65-F5344CB8AC3E}">
        <p14:creationId xmlns:p14="http://schemas.microsoft.com/office/powerpoint/2010/main" val="125208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16" name="Rectangle 15"/>
          <p:cNvSpPr/>
          <p:nvPr/>
        </p:nvSpPr>
        <p:spPr>
          <a:xfrm>
            <a:off x="914400" y="3200400"/>
            <a:ext cx="6518652" cy="2446824"/>
          </a:xfrm>
          <a:prstGeom prst="rect">
            <a:avLst/>
          </a:prstGeom>
        </p:spPr>
        <p:txBody>
          <a:bodyPr wrap="square">
            <a:spAutoFit/>
          </a:bodyPr>
          <a:lstStyle/>
          <a:p>
            <a:pPr marL="457200" indent="-457200" algn="l" rtl="0">
              <a:buFont typeface="+mj-lt"/>
              <a:buAutoNum type="arabicPeriod"/>
            </a:pPr>
            <a:r>
              <a:rPr lang="es-us" sz="2500" b="0" i="0" u="none" baseline="0" dirty="0"/>
              <a:t>Tengan en cuenta las habilidades de liderazgo. ¿Qué puede hacer Eduardo para demostrar liderazgo en seguridad?</a:t>
            </a:r>
          </a:p>
          <a:p>
            <a:pPr marL="457200" lvl="0" indent="-457200" algn="l" rtl="0">
              <a:spcAft>
                <a:spcPts val="600"/>
              </a:spcAft>
              <a:buFont typeface="+mj-lt"/>
              <a:buAutoNum type="arabicPeriod"/>
            </a:pPr>
            <a:r>
              <a:rPr lang="es-us" sz="2400" b="0" i="0" u="none" baseline="0" dirty="0"/>
              <a:t>¿Qué piensan sobre las respuestas de Troy y Tara a Eduardo?</a:t>
            </a:r>
          </a:p>
          <a:p>
            <a:pPr marL="457200" lvl="0" indent="-457200" algn="l" rtl="0">
              <a:buFont typeface="+mj-lt"/>
              <a:buAutoNum type="arabicPeriod"/>
            </a:pPr>
            <a:endParaRPr lang="es-us" sz="2500" dirty="0"/>
          </a:p>
        </p:txBody>
      </p:sp>
      <p:grpSp>
        <p:nvGrpSpPr>
          <p:cNvPr id="18" name="Group 17"/>
          <p:cNvGrpSpPr/>
          <p:nvPr/>
        </p:nvGrpSpPr>
        <p:grpSpPr>
          <a:xfrm>
            <a:off x="756707" y="1675059"/>
            <a:ext cx="7666386" cy="1034153"/>
            <a:chOff x="1041189" y="1989252"/>
            <a:chExt cx="7666386" cy="1034153"/>
          </a:xfrm>
        </p:grpSpPr>
        <p:sp>
          <p:nvSpPr>
            <p:cNvPr id="19" name="Rounded Rectangle 18"/>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21"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33" name="Group 32"/>
          <p:cNvGrpSpPr/>
          <p:nvPr/>
        </p:nvGrpSpPr>
        <p:grpSpPr>
          <a:xfrm>
            <a:off x="8451668" y="6241655"/>
            <a:ext cx="589047" cy="431074"/>
            <a:chOff x="8451668" y="6241655"/>
            <a:chExt cx="589047" cy="431074"/>
          </a:xfrm>
        </p:grpSpPr>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5" name="Rectangle 34">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grpSp>
        <p:nvGrpSpPr>
          <p:cNvPr id="36" name="Group 35"/>
          <p:cNvGrpSpPr/>
          <p:nvPr/>
        </p:nvGrpSpPr>
        <p:grpSpPr>
          <a:xfrm>
            <a:off x="70358" y="1425281"/>
            <a:ext cx="2472873" cy="260545"/>
            <a:chOff x="131827" y="1945885"/>
            <a:chExt cx="2472873" cy="260545"/>
          </a:xfrm>
        </p:grpSpPr>
        <p:grpSp>
          <p:nvGrpSpPr>
            <p:cNvPr id="37" name="Group 8"/>
            <p:cNvGrpSpPr/>
            <p:nvPr/>
          </p:nvGrpSpPr>
          <p:grpSpPr>
            <a:xfrm>
              <a:off x="131827" y="1945885"/>
              <a:ext cx="275595" cy="260545"/>
              <a:chOff x="1227110" y="1752600"/>
              <a:chExt cx="1473834" cy="1319744"/>
            </a:xfrm>
          </p:grpSpPr>
          <p:sp>
            <p:nvSpPr>
              <p:cNvPr id="39" name="Rounded Rectangle 3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40" name="Picture 39"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38" name="Rounded Rectangle 37"/>
            <p:cNvSpPr/>
            <p:nvPr/>
          </p:nvSpPr>
          <p:spPr>
            <a:xfrm>
              <a:off x="501580" y="1984717"/>
              <a:ext cx="2103120" cy="1828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2. Choque con la realidad</a:t>
              </a:r>
            </a:p>
          </p:txBody>
        </p:sp>
      </p:grpSp>
    </p:spTree>
    <p:extLst>
      <p:ext uri="{BB962C8B-B14F-4D97-AF65-F5344CB8AC3E}">
        <p14:creationId xmlns:p14="http://schemas.microsoft.com/office/powerpoint/2010/main" val="50572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8451668" y="6241655"/>
            <a:ext cx="589047" cy="431074"/>
            <a:chOff x="8451668" y="6241655"/>
            <a:chExt cx="589047" cy="431074"/>
          </a:xfrm>
        </p:grpSpPr>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2" name="Rectangle 31">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pic>
        <p:nvPicPr>
          <p:cNvPr id="4" name="a1DlE7bnZns"/>
          <p:cNvPicPr>
            <a:picLocks noRot="1" noChangeAspect="1"/>
          </p:cNvPicPr>
          <p:nvPr>
            <a:videoFile r:link="rId1"/>
          </p:nvPr>
        </p:nvPicPr>
        <p:blipFill>
          <a:blip r:embed="rId6"/>
          <a:stretch>
            <a:fillRect/>
          </a:stretch>
        </p:blipFill>
        <p:spPr>
          <a:xfrm>
            <a:off x="208155" y="1885192"/>
            <a:ext cx="8128000" cy="4572000"/>
          </a:xfrm>
          <a:prstGeom prst="rect">
            <a:avLst/>
          </a:prstGeom>
        </p:spPr>
      </p:pic>
      <p:grpSp>
        <p:nvGrpSpPr>
          <p:cNvPr id="33" name="Group 32"/>
          <p:cNvGrpSpPr/>
          <p:nvPr/>
        </p:nvGrpSpPr>
        <p:grpSpPr>
          <a:xfrm>
            <a:off x="70358" y="1425281"/>
            <a:ext cx="2472873" cy="260545"/>
            <a:chOff x="131827" y="1945885"/>
            <a:chExt cx="2472873" cy="260545"/>
          </a:xfrm>
        </p:grpSpPr>
        <p:grpSp>
          <p:nvGrpSpPr>
            <p:cNvPr id="34" name="Group 8"/>
            <p:cNvGrpSpPr/>
            <p:nvPr/>
          </p:nvGrpSpPr>
          <p:grpSpPr>
            <a:xfrm>
              <a:off x="131827" y="1945885"/>
              <a:ext cx="275595" cy="260545"/>
              <a:chOff x="1227110" y="1752600"/>
              <a:chExt cx="1473834" cy="1319744"/>
            </a:xfrm>
          </p:grpSpPr>
          <p:sp>
            <p:nvSpPr>
              <p:cNvPr id="36" name="Rounded Rectangle 3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37" name="Picture 36" descr="bigstock-Video-Camera-Icon-67601779.jpg"/>
              <p:cNvPicPr>
                <a:picLocks noChangeAspect="1"/>
              </p:cNvPicPr>
              <p:nvPr/>
            </p:nvPicPr>
            <p:blipFill>
              <a:blip r:embed="rId7"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35" name="Rounded Rectangle 34"/>
            <p:cNvSpPr/>
            <p:nvPr/>
          </p:nvSpPr>
          <p:spPr>
            <a:xfrm>
              <a:off x="501580" y="1984717"/>
              <a:ext cx="2103120" cy="1828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2. Choque con la realidad</a:t>
              </a:r>
            </a:p>
          </p:txBody>
        </p:sp>
      </p:grpSp>
    </p:spTree>
    <p:extLst>
      <p:ext uri="{BB962C8B-B14F-4D97-AF65-F5344CB8AC3E}">
        <p14:creationId xmlns:p14="http://schemas.microsoft.com/office/powerpoint/2010/main" val="381582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Custom 5">
            <a:hlinkClick r:id="" action="ppaction://noaction" highlightClick="1"/>
          </p:cNvPr>
          <p:cNvSpPr/>
          <p:nvPr/>
        </p:nvSpPr>
        <p:spPr>
          <a:xfrm>
            <a:off x="8298310" y="5828804"/>
            <a:ext cx="775854" cy="84923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20" name="Rectangle 19"/>
          <p:cNvSpPr/>
          <p:nvPr/>
        </p:nvSpPr>
        <p:spPr>
          <a:xfrm>
            <a:off x="914400" y="3200400"/>
            <a:ext cx="7748603" cy="2554545"/>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¿Qué piensan sobre cómo Eduardo manejó esta situación? </a:t>
            </a:r>
          </a:p>
          <a:p>
            <a:pPr marL="457200" lvl="0" indent="-457200" algn="l" rtl="0">
              <a:spcAft>
                <a:spcPts val="600"/>
              </a:spcAft>
              <a:buFont typeface="+mj-lt"/>
              <a:buAutoNum type="arabicPeriod"/>
            </a:pPr>
            <a:r>
              <a:rPr lang="es-us" sz="2500" b="0" i="0" u="none" baseline="0"/>
              <a:t>¿Qué habilidades de liderazgo en seguridad demostró o no?</a:t>
            </a:r>
          </a:p>
          <a:p>
            <a:pPr marL="457200" lvl="0" indent="-457200" algn="l" rtl="0">
              <a:spcAft>
                <a:spcPts val="600"/>
              </a:spcAft>
              <a:buFont typeface="+mj-lt"/>
              <a:buAutoNum type="arabicPeriod"/>
            </a:pPr>
            <a:r>
              <a:rPr lang="es-us" sz="2500" b="0" i="0" u="none" baseline="0"/>
              <a:t>¿Qué mensaje envía Eduardo a Troy y a Tara sobre el valor de la seguridad?</a:t>
            </a:r>
          </a:p>
        </p:txBody>
      </p:sp>
      <p:grpSp>
        <p:nvGrpSpPr>
          <p:cNvPr id="16" name="Group 15"/>
          <p:cNvGrpSpPr/>
          <p:nvPr/>
        </p:nvGrpSpPr>
        <p:grpSpPr>
          <a:xfrm>
            <a:off x="756707" y="1675059"/>
            <a:ext cx="7666386" cy="1034153"/>
            <a:chOff x="1041189" y="1989252"/>
            <a:chExt cx="7666386" cy="1034153"/>
          </a:xfrm>
        </p:grpSpPr>
        <p:sp>
          <p:nvSpPr>
            <p:cNvPr id="18" name="Rounded Rectangle 17"/>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19"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41" name="Group 40"/>
          <p:cNvGrpSpPr/>
          <p:nvPr/>
        </p:nvGrpSpPr>
        <p:grpSpPr>
          <a:xfrm>
            <a:off x="8451668" y="6241655"/>
            <a:ext cx="589047" cy="431074"/>
            <a:chOff x="8451668" y="6241655"/>
            <a:chExt cx="589047" cy="431074"/>
          </a:xfrm>
        </p:grpSpPr>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43" name="Rectangle 42">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grpSp>
        <p:nvGrpSpPr>
          <p:cNvPr id="44" name="Group 43"/>
          <p:cNvGrpSpPr/>
          <p:nvPr/>
        </p:nvGrpSpPr>
        <p:grpSpPr>
          <a:xfrm>
            <a:off x="70358" y="1425281"/>
            <a:ext cx="2472873" cy="260545"/>
            <a:chOff x="131827" y="1945885"/>
            <a:chExt cx="2472873" cy="260545"/>
          </a:xfrm>
        </p:grpSpPr>
        <p:grpSp>
          <p:nvGrpSpPr>
            <p:cNvPr id="45" name="Group 8"/>
            <p:cNvGrpSpPr/>
            <p:nvPr/>
          </p:nvGrpSpPr>
          <p:grpSpPr>
            <a:xfrm>
              <a:off x="131827" y="1945885"/>
              <a:ext cx="275595" cy="260545"/>
              <a:chOff x="1227110" y="1752600"/>
              <a:chExt cx="1473834" cy="1319744"/>
            </a:xfrm>
          </p:grpSpPr>
          <p:sp>
            <p:nvSpPr>
              <p:cNvPr id="47" name="Rounded Rectangle 46"/>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48" name="Picture 47"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46" name="Rounded Rectangle 45"/>
            <p:cNvSpPr/>
            <p:nvPr/>
          </p:nvSpPr>
          <p:spPr>
            <a:xfrm>
              <a:off x="501580" y="1984717"/>
              <a:ext cx="2103120" cy="1828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2. Choque con la realidad</a:t>
              </a:r>
            </a:p>
          </p:txBody>
        </p:sp>
      </p:grpSp>
    </p:spTree>
    <p:extLst>
      <p:ext uri="{BB962C8B-B14F-4D97-AF65-F5344CB8AC3E}">
        <p14:creationId xmlns:p14="http://schemas.microsoft.com/office/powerpoint/2010/main" val="61032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451668" y="6241655"/>
            <a:ext cx="589047" cy="431074"/>
            <a:chOff x="8451668" y="6241655"/>
            <a:chExt cx="589047" cy="431074"/>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6" name="Rectangle 25">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grpSp>
        <p:nvGrpSpPr>
          <p:cNvPr id="27" name="Group 26"/>
          <p:cNvGrpSpPr/>
          <p:nvPr/>
        </p:nvGrpSpPr>
        <p:grpSpPr>
          <a:xfrm>
            <a:off x="70358" y="1425281"/>
            <a:ext cx="2472873" cy="260545"/>
            <a:chOff x="131827" y="1945885"/>
            <a:chExt cx="2472873" cy="260545"/>
          </a:xfrm>
        </p:grpSpPr>
        <p:grpSp>
          <p:nvGrpSpPr>
            <p:cNvPr id="28" name="Group 8"/>
            <p:cNvGrpSpPr/>
            <p:nvPr/>
          </p:nvGrpSpPr>
          <p:grpSpPr>
            <a:xfrm>
              <a:off x="131827" y="1945885"/>
              <a:ext cx="275595" cy="260545"/>
              <a:chOff x="1227110" y="1752600"/>
              <a:chExt cx="1473834" cy="1319744"/>
            </a:xfrm>
          </p:grpSpPr>
          <p:sp>
            <p:nvSpPr>
              <p:cNvPr id="30" name="Rounded Rectangle 2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31" name="Picture 30"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9" name="Rounded Rectangle 28"/>
            <p:cNvSpPr/>
            <p:nvPr/>
          </p:nvSpPr>
          <p:spPr>
            <a:xfrm>
              <a:off x="501580" y="1984717"/>
              <a:ext cx="2103120" cy="1828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2. Choque con la realidad</a:t>
              </a:r>
            </a:p>
          </p:txBody>
        </p:sp>
      </p:grpSp>
      <p:pic>
        <p:nvPicPr>
          <p:cNvPr id="4" name="eTKZEIuaBbQ"/>
          <p:cNvPicPr>
            <a:picLocks noRot="1" noChangeAspect="1"/>
          </p:cNvPicPr>
          <p:nvPr>
            <a:videoFile r:link="rId1"/>
          </p:nvPr>
        </p:nvPicPr>
        <p:blipFill>
          <a:blip r:embed="rId7"/>
          <a:stretch>
            <a:fillRect/>
          </a:stretch>
        </p:blipFill>
        <p:spPr>
          <a:xfrm>
            <a:off x="208155" y="1885192"/>
            <a:ext cx="8128000" cy="4572000"/>
          </a:xfrm>
          <a:prstGeom prst="rect">
            <a:avLst/>
          </a:prstGeom>
        </p:spPr>
      </p:pic>
    </p:spTree>
    <p:extLst>
      <p:ext uri="{BB962C8B-B14F-4D97-AF65-F5344CB8AC3E}">
        <p14:creationId xmlns:p14="http://schemas.microsoft.com/office/powerpoint/2010/main" val="15163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14400" y="3195763"/>
            <a:ext cx="7831730" cy="1323439"/>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¿Qué opinan de la forma en que Eduardo manejó la situación esta vez?</a:t>
            </a:r>
          </a:p>
          <a:p>
            <a:pPr marL="457200" lvl="0" indent="-457200" algn="l" rtl="0">
              <a:spcAft>
                <a:spcPts val="600"/>
              </a:spcAft>
              <a:buFont typeface="+mj-lt"/>
              <a:buAutoNum type="arabicPeriod"/>
            </a:pPr>
            <a:r>
              <a:rPr lang="es-us" sz="2500" b="0" i="0" u="none" baseline="0"/>
              <a:t>¿Cuál de las habilidades de liderazgo demostró? </a:t>
            </a:r>
          </a:p>
        </p:txBody>
      </p:sp>
      <p:grpSp>
        <p:nvGrpSpPr>
          <p:cNvPr id="17" name="Group 16"/>
          <p:cNvGrpSpPr/>
          <p:nvPr/>
        </p:nvGrpSpPr>
        <p:grpSpPr>
          <a:xfrm>
            <a:off x="756707" y="1675059"/>
            <a:ext cx="7666386" cy="1034153"/>
            <a:chOff x="1041189" y="1989252"/>
            <a:chExt cx="7666386" cy="1034153"/>
          </a:xfrm>
        </p:grpSpPr>
        <p:sp>
          <p:nvSpPr>
            <p:cNvPr id="25" name="Rounded Rectangle 24"/>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26"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37" name="Group 36"/>
          <p:cNvGrpSpPr/>
          <p:nvPr/>
        </p:nvGrpSpPr>
        <p:grpSpPr>
          <a:xfrm>
            <a:off x="8451668" y="6241655"/>
            <a:ext cx="589047" cy="431074"/>
            <a:chOff x="8451668" y="6241655"/>
            <a:chExt cx="589047" cy="431074"/>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9" name="Rectangle 38">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grpSp>
        <p:nvGrpSpPr>
          <p:cNvPr id="40" name="Group 39"/>
          <p:cNvGrpSpPr/>
          <p:nvPr/>
        </p:nvGrpSpPr>
        <p:grpSpPr>
          <a:xfrm>
            <a:off x="70358" y="1425281"/>
            <a:ext cx="2472873" cy="260545"/>
            <a:chOff x="131827" y="1945885"/>
            <a:chExt cx="2472873" cy="260545"/>
          </a:xfrm>
        </p:grpSpPr>
        <p:grpSp>
          <p:nvGrpSpPr>
            <p:cNvPr id="41" name="Group 8"/>
            <p:cNvGrpSpPr/>
            <p:nvPr/>
          </p:nvGrpSpPr>
          <p:grpSpPr>
            <a:xfrm>
              <a:off x="131827" y="1945885"/>
              <a:ext cx="275595" cy="260545"/>
              <a:chOff x="1227110" y="1752600"/>
              <a:chExt cx="1473834" cy="1319744"/>
            </a:xfrm>
          </p:grpSpPr>
          <p:sp>
            <p:nvSpPr>
              <p:cNvPr id="43" name="Rounded Rectangle 4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44" name="Picture 43"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42" name="Rounded Rectangle 41"/>
            <p:cNvSpPr/>
            <p:nvPr/>
          </p:nvSpPr>
          <p:spPr>
            <a:xfrm>
              <a:off x="501580" y="1984717"/>
              <a:ext cx="2103120" cy="1828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2. Choque con la realidad</a:t>
              </a:r>
            </a:p>
          </p:txBody>
        </p:sp>
      </p:grpSp>
    </p:spTree>
    <p:extLst>
      <p:ext uri="{BB962C8B-B14F-4D97-AF65-F5344CB8AC3E}">
        <p14:creationId xmlns:p14="http://schemas.microsoft.com/office/powerpoint/2010/main" val="55883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38679" y="2668627"/>
            <a:ext cx="8266643" cy="3123932"/>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400" b="0" i="0" u="none" baseline="0" dirty="0"/>
              <a:t>Eduardo, un techador experimentado, ve a los aprendices Troy y Tara comenzando a subirse al techo para iniciar su trabajo. Eduardo pregunta si han inspeccionado todos los arneses, cuerdas y puntos de anclaje de protección contra caídas que se van a usar ese día. </a:t>
            </a:r>
          </a:p>
          <a:p>
            <a:pPr marL="342900" indent="-342900" algn="l" rtl="0">
              <a:spcAft>
                <a:spcPts val="600"/>
              </a:spcAft>
              <a:buFont typeface="Arial" charset="0"/>
              <a:buChar char="•"/>
            </a:pPr>
            <a:r>
              <a:rPr lang="es-us" sz="2400" b="0" i="0" u="none" baseline="0" dirty="0"/>
              <a:t>Troy responde bruscamente, diciendo que ayer lo revisaron todo. Tara interviene, diciendo que está segura de que todo está bien.</a:t>
            </a:r>
          </a:p>
        </p:txBody>
      </p:sp>
      <p:sp>
        <p:nvSpPr>
          <p:cNvPr id="37" name="Rounded Rectangle 36"/>
          <p:cNvSpPr/>
          <p:nvPr/>
        </p:nvSpPr>
        <p:spPr>
          <a:xfrm>
            <a:off x="440111" y="1464113"/>
            <a:ext cx="2103120" cy="1828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2. Choque con la realidad</a:t>
            </a:r>
          </a:p>
        </p:txBody>
      </p:sp>
      <p:grpSp>
        <p:nvGrpSpPr>
          <p:cNvPr id="64" name="Group 49"/>
          <p:cNvGrpSpPr/>
          <p:nvPr/>
        </p:nvGrpSpPr>
        <p:grpSpPr>
          <a:xfrm>
            <a:off x="130407" y="1490165"/>
            <a:ext cx="101031" cy="146644"/>
            <a:chOff x="1524000" y="2971799"/>
            <a:chExt cx="838200" cy="1066800"/>
          </a:xfrm>
        </p:grpSpPr>
        <p:sp>
          <p:nvSpPr>
            <p:cNvPr id="66" name="Rectangle 6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67" name="Straight Connector 6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8747" y="1426023"/>
            <a:ext cx="275595" cy="253980"/>
            <a:chOff x="719018" y="1874881"/>
            <a:chExt cx="275595" cy="253980"/>
          </a:xfrm>
        </p:grpSpPr>
        <p:sp>
          <p:nvSpPr>
            <p:cNvPr id="74" name="Rounded Rectangle 73"/>
            <p:cNvSpPr/>
            <p:nvPr/>
          </p:nvSpPr>
          <p:spPr>
            <a:xfrm>
              <a:off x="719018" y="1874881"/>
              <a:ext cx="275595"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75" name="Group 49"/>
            <p:cNvGrpSpPr/>
            <p:nvPr/>
          </p:nvGrpSpPr>
          <p:grpSpPr>
            <a:xfrm>
              <a:off x="806299" y="1930650"/>
              <a:ext cx="101031" cy="146644"/>
              <a:chOff x="1524000" y="2971799"/>
              <a:chExt cx="838200" cy="1066800"/>
            </a:xfrm>
          </p:grpSpPr>
          <p:sp>
            <p:nvSpPr>
              <p:cNvPr id="76" name="Rectangle 7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77" name="Straight Connector 7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4"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Situación: puntos clave</a:t>
            </a:r>
            <a:endParaRPr lang="en-US" sz="3500" dirty="0"/>
          </a:p>
        </p:txBody>
      </p:sp>
      <p:grpSp>
        <p:nvGrpSpPr>
          <p:cNvPr id="85" name="Group 84"/>
          <p:cNvGrpSpPr/>
          <p:nvPr/>
        </p:nvGrpSpPr>
        <p:grpSpPr>
          <a:xfrm>
            <a:off x="8451668" y="6241655"/>
            <a:ext cx="589047" cy="431074"/>
            <a:chOff x="8451668" y="6241655"/>
            <a:chExt cx="589047" cy="431074"/>
          </a:xfrm>
        </p:grpSpPr>
        <p:pic>
          <p:nvPicPr>
            <p:cNvPr id="86" name="Picture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87" name="Rectangle 86">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19771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660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16" name="Rectangle 15"/>
          <p:cNvSpPr/>
          <p:nvPr/>
        </p:nvSpPr>
        <p:spPr>
          <a:xfrm>
            <a:off x="914400" y="3200400"/>
            <a:ext cx="6518652" cy="2477601"/>
          </a:xfrm>
          <a:prstGeom prst="rect">
            <a:avLst/>
          </a:prstGeom>
        </p:spPr>
        <p:txBody>
          <a:bodyPr wrap="square">
            <a:spAutoFit/>
          </a:bodyPr>
          <a:lstStyle/>
          <a:p>
            <a:pPr marL="457200" indent="-457200" algn="l" rtl="0">
              <a:buFont typeface="+mj-lt"/>
              <a:buAutoNum type="arabicPeriod"/>
            </a:pPr>
            <a:r>
              <a:rPr lang="es-us" sz="2500" b="0" i="0" u="none" baseline="0"/>
              <a:t>Tengan en cuenta las habilidades de liderazgo. ¿Qué puede hacer Eduardo para demostrar liderazgo en seguridad?</a:t>
            </a:r>
          </a:p>
          <a:p>
            <a:pPr marL="457200" lvl="0" indent="-457200" algn="l" rtl="0">
              <a:spcAft>
                <a:spcPts val="600"/>
              </a:spcAft>
              <a:buFont typeface="+mj-lt"/>
              <a:buAutoNum type="arabicPeriod"/>
            </a:pPr>
            <a:r>
              <a:rPr lang="es-us" sz="2500" b="0" i="0" u="none" baseline="0"/>
              <a:t>¿Qué piensan sobre las respuestas de Troy y Tara a Eduardo?</a:t>
            </a:r>
          </a:p>
          <a:p>
            <a:pPr marL="457200" lvl="0" indent="-457200" algn="l" rtl="0">
              <a:buFont typeface="+mj-lt"/>
              <a:buAutoNum type="arabicPeriod"/>
            </a:pPr>
            <a:endParaRPr lang="es-us" sz="2500" dirty="0"/>
          </a:p>
        </p:txBody>
      </p:sp>
      <p:grpSp>
        <p:nvGrpSpPr>
          <p:cNvPr id="21" name="Group 20"/>
          <p:cNvGrpSpPr/>
          <p:nvPr/>
        </p:nvGrpSpPr>
        <p:grpSpPr>
          <a:xfrm>
            <a:off x="756707" y="1675059"/>
            <a:ext cx="7666386" cy="1034153"/>
            <a:chOff x="1041189" y="1989252"/>
            <a:chExt cx="7666386" cy="1034153"/>
          </a:xfrm>
        </p:grpSpPr>
        <p:sp>
          <p:nvSpPr>
            <p:cNvPr id="26" name="Rounded Rectangle 25"/>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28"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sp>
        <p:nvSpPr>
          <p:cNvPr id="45" name="Rounded Rectangle 44"/>
          <p:cNvSpPr/>
          <p:nvPr/>
        </p:nvSpPr>
        <p:spPr>
          <a:xfrm>
            <a:off x="440111" y="1464113"/>
            <a:ext cx="2103120" cy="1828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2. Choque con la realidad</a:t>
            </a:r>
          </a:p>
        </p:txBody>
      </p:sp>
      <p:grpSp>
        <p:nvGrpSpPr>
          <p:cNvPr id="46" name="Group 49"/>
          <p:cNvGrpSpPr/>
          <p:nvPr/>
        </p:nvGrpSpPr>
        <p:grpSpPr>
          <a:xfrm>
            <a:off x="130407" y="1490165"/>
            <a:ext cx="101031" cy="146644"/>
            <a:chOff x="1524000" y="2971799"/>
            <a:chExt cx="838200" cy="1066800"/>
          </a:xfrm>
        </p:grpSpPr>
        <p:sp>
          <p:nvSpPr>
            <p:cNvPr id="47" name="Rectangle 4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48" name="Straight Connector 4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58747" y="1426023"/>
            <a:ext cx="275595" cy="253980"/>
            <a:chOff x="719018" y="1874881"/>
            <a:chExt cx="275595" cy="253980"/>
          </a:xfrm>
        </p:grpSpPr>
        <p:sp>
          <p:nvSpPr>
            <p:cNvPr id="55" name="Rounded Rectangle 54"/>
            <p:cNvSpPr/>
            <p:nvPr/>
          </p:nvSpPr>
          <p:spPr>
            <a:xfrm>
              <a:off x="719018" y="1874881"/>
              <a:ext cx="275595"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56" name="Group 49"/>
            <p:cNvGrpSpPr/>
            <p:nvPr/>
          </p:nvGrpSpPr>
          <p:grpSpPr>
            <a:xfrm>
              <a:off x="806299" y="1930650"/>
              <a:ext cx="101031" cy="146644"/>
              <a:chOff x="1524000" y="2971799"/>
              <a:chExt cx="838200" cy="1066800"/>
            </a:xfrm>
          </p:grpSpPr>
          <p:sp>
            <p:nvSpPr>
              <p:cNvPr id="57" name="Rectangle 5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8" name="Straight Connector 5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p:cNvGrpSpPr/>
          <p:nvPr/>
        </p:nvGrpSpPr>
        <p:grpSpPr>
          <a:xfrm>
            <a:off x="8451668" y="6241655"/>
            <a:ext cx="589047" cy="431074"/>
            <a:chOff x="8451668" y="6241655"/>
            <a:chExt cx="589047" cy="431074"/>
          </a:xfrm>
        </p:grpSpPr>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66" name="Rectangle 65">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84433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40110" y="2394855"/>
            <a:ext cx="8406710" cy="4231928"/>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400" b="0" i="0" u="none" baseline="0" dirty="0"/>
              <a:t>Eduardo se encoge de hombros y dice que tienen un cronograma corto y la revisión de ayer probablemente está bien. Eduardo les dice a Troy y a Tara que se apuren a subir al techo para comenzar.</a:t>
            </a:r>
          </a:p>
          <a:p>
            <a:pPr marL="342900" indent="-342900" algn="l" rtl="0">
              <a:spcAft>
                <a:spcPts val="600"/>
              </a:spcAft>
              <a:buFont typeface="Arial" charset="0"/>
              <a:buChar char="•"/>
            </a:pPr>
            <a:r>
              <a:rPr lang="es-us" sz="2400" b="0" i="0" u="none" baseline="0" dirty="0"/>
              <a:t>Troy llega al techo y conecta su arnés a la cuerda de anclaje del techo. Mientras camina por el techo para recuperar algunas tejas, tropieza, pero se recupera antes de caer. Aliviado porque está bien después de este conato de accidente, Troy revisa la cuerda de anclaje y nota una sección que está muy deshilachada. Si se hubiera caído, la cuerda no habría detenido su caída y podría haberse lastimado gravemente.</a:t>
            </a:r>
          </a:p>
        </p:txBody>
      </p:sp>
      <p:sp>
        <p:nvSpPr>
          <p:cNvPr id="27" name="Rectangle 26"/>
          <p:cNvSpPr/>
          <p:nvPr/>
        </p:nvSpPr>
        <p:spPr>
          <a:xfrm>
            <a:off x="438679" y="1758703"/>
            <a:ext cx="8266643" cy="630942"/>
          </a:xfrm>
          <a:prstGeom prst="rect">
            <a:avLst/>
          </a:prstGeom>
        </p:spPr>
        <p:txBody>
          <a:bodyPr wrap="square">
            <a:spAutoFit/>
          </a:bodyPr>
          <a:lstStyle/>
          <a:p>
            <a:pPr algn="ctr" rtl="0">
              <a:spcAft>
                <a:spcPts val="1200"/>
              </a:spcAft>
            </a:pPr>
            <a:r>
              <a:rPr lang="es-us" sz="3500" b="1" i="0" u="none" baseline="0">
                <a:solidFill>
                  <a:srgbClr val="FF0000"/>
                </a:solidFill>
              </a:rPr>
              <a:t>Resultado A: puntos clave</a:t>
            </a:r>
          </a:p>
        </p:txBody>
      </p:sp>
      <p:sp>
        <p:nvSpPr>
          <p:cNvPr id="28" name="Rounded Rectangle 27"/>
          <p:cNvSpPr/>
          <p:nvPr/>
        </p:nvSpPr>
        <p:spPr>
          <a:xfrm>
            <a:off x="440111" y="1464113"/>
            <a:ext cx="2103120" cy="1828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2. Choque con la realidad</a:t>
            </a:r>
          </a:p>
        </p:txBody>
      </p:sp>
      <p:grpSp>
        <p:nvGrpSpPr>
          <p:cNvPr id="29" name="Group 49"/>
          <p:cNvGrpSpPr/>
          <p:nvPr/>
        </p:nvGrpSpPr>
        <p:grpSpPr>
          <a:xfrm>
            <a:off x="130407" y="1490165"/>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58747" y="1426023"/>
            <a:ext cx="275595" cy="253980"/>
            <a:chOff x="719018" y="1874881"/>
            <a:chExt cx="275595" cy="253980"/>
          </a:xfrm>
        </p:grpSpPr>
        <p:sp>
          <p:nvSpPr>
            <p:cNvPr id="43" name="Rounded Rectangle 42"/>
            <p:cNvSpPr/>
            <p:nvPr/>
          </p:nvSpPr>
          <p:spPr>
            <a:xfrm>
              <a:off x="719018" y="1874881"/>
              <a:ext cx="275595"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44" name="Group 49"/>
            <p:cNvGrpSpPr/>
            <p:nvPr/>
          </p:nvGrpSpPr>
          <p:grpSpPr>
            <a:xfrm>
              <a:off x="806299" y="1930650"/>
              <a:ext cx="101031" cy="146644"/>
              <a:chOff x="1524000" y="2971799"/>
              <a:chExt cx="838200" cy="1066800"/>
            </a:xfrm>
          </p:grpSpPr>
          <p:sp>
            <p:nvSpPr>
              <p:cNvPr id="45" name="Rectangle 44"/>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46" name="Straight Connector 45"/>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p:cNvGrpSpPr/>
          <p:nvPr/>
        </p:nvGrpSpPr>
        <p:grpSpPr>
          <a:xfrm>
            <a:off x="8451668" y="6241655"/>
            <a:ext cx="589047" cy="431074"/>
            <a:chOff x="8451668" y="6241655"/>
            <a:chExt cx="589047" cy="431074"/>
          </a:xfrm>
        </p:grpSpPr>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54" name="Rectangle 53">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61884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3050" y="2317992"/>
            <a:ext cx="7157900" cy="33911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es-us" sz="3500" b="1" i="0" u="none" baseline="0">
                <a:solidFill>
                  <a:srgbClr val="FF0000"/>
                </a:solidFill>
              </a:rPr>
              <a:t>¿Qué tipo de cosas hacen </a:t>
            </a:r>
          </a:p>
          <a:p>
            <a:pPr algn="ctr" rtl="0"/>
            <a:r>
              <a:rPr lang="es-us" sz="3500" b="1" i="0" u="none" baseline="0">
                <a:solidFill>
                  <a:srgbClr val="FF0000"/>
                </a:solidFill>
              </a:rPr>
              <a:t>los líderes </a:t>
            </a:r>
            <a:r>
              <a:rPr lang="es-us" sz="3500" b="1" i="0" u="sng" baseline="0">
                <a:solidFill>
                  <a:srgbClr val="FF0000"/>
                </a:solidFill>
              </a:rPr>
              <a:t>eficaces</a:t>
            </a:r>
            <a:r>
              <a:rPr lang="es-us" sz="3500" b="1" i="0" u="none" baseline="0">
                <a:solidFill>
                  <a:srgbClr val="FF0000"/>
                </a:solidFill>
              </a:rPr>
              <a:t>?</a:t>
            </a:r>
          </a:p>
        </p:txBody>
      </p:sp>
    </p:spTree>
    <p:extLst>
      <p:ext uri="{BB962C8B-B14F-4D97-AF65-F5344CB8AC3E}">
        <p14:creationId xmlns:p14="http://schemas.microsoft.com/office/powerpoint/2010/main" val="1140903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Custom 5">
            <a:hlinkClick r:id="" action="ppaction://noaction" highlightClick="1"/>
          </p:cNvPr>
          <p:cNvSpPr/>
          <p:nvPr/>
        </p:nvSpPr>
        <p:spPr>
          <a:xfrm>
            <a:off x="8298310" y="5828804"/>
            <a:ext cx="775854" cy="84923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19" name="Rectangle 18"/>
          <p:cNvSpPr/>
          <p:nvPr/>
        </p:nvSpPr>
        <p:spPr>
          <a:xfrm>
            <a:off x="914400" y="3200400"/>
            <a:ext cx="7748603" cy="2554545"/>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¿Qué piensan sobre cómo Eduardo manejó esta situación? </a:t>
            </a:r>
          </a:p>
          <a:p>
            <a:pPr marL="457200" lvl="0" indent="-457200" algn="l" rtl="0">
              <a:spcAft>
                <a:spcPts val="600"/>
              </a:spcAft>
              <a:buFont typeface="+mj-lt"/>
              <a:buAutoNum type="arabicPeriod"/>
            </a:pPr>
            <a:r>
              <a:rPr lang="es-us" sz="2500" b="0" i="0" u="none" baseline="0" dirty="0"/>
              <a:t>¿Qué habilidades de liderazgo en seguridad demostró o no?</a:t>
            </a:r>
          </a:p>
          <a:p>
            <a:pPr marL="457200" lvl="0" indent="-457200" algn="l" rtl="0">
              <a:spcAft>
                <a:spcPts val="600"/>
              </a:spcAft>
              <a:buFont typeface="+mj-lt"/>
              <a:buAutoNum type="arabicPeriod"/>
            </a:pPr>
            <a:r>
              <a:rPr lang="es-us" sz="2500" b="0" i="0" u="none" baseline="0" dirty="0"/>
              <a:t>¿Qué mensaje envía Eduardo a Troy y a Tara sobre el valor de la seguridad?</a:t>
            </a:r>
          </a:p>
        </p:txBody>
      </p:sp>
      <p:grpSp>
        <p:nvGrpSpPr>
          <p:cNvPr id="20" name="Group 19"/>
          <p:cNvGrpSpPr/>
          <p:nvPr/>
        </p:nvGrpSpPr>
        <p:grpSpPr>
          <a:xfrm>
            <a:off x="756707" y="1675059"/>
            <a:ext cx="7666386" cy="1034153"/>
            <a:chOff x="1041189" y="1989252"/>
            <a:chExt cx="7666386" cy="1034153"/>
          </a:xfrm>
        </p:grpSpPr>
        <p:sp>
          <p:nvSpPr>
            <p:cNvPr id="27" name="Rounded Rectangle 26"/>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28"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sp>
        <p:nvSpPr>
          <p:cNvPr id="29" name="Rounded Rectangle 28"/>
          <p:cNvSpPr/>
          <p:nvPr/>
        </p:nvSpPr>
        <p:spPr>
          <a:xfrm>
            <a:off x="440111" y="1464113"/>
            <a:ext cx="2103120" cy="1828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2. Choque con la realidad</a:t>
            </a:r>
          </a:p>
        </p:txBody>
      </p:sp>
      <p:grpSp>
        <p:nvGrpSpPr>
          <p:cNvPr id="30" name="Group 49"/>
          <p:cNvGrpSpPr/>
          <p:nvPr/>
        </p:nvGrpSpPr>
        <p:grpSpPr>
          <a:xfrm>
            <a:off x="130407" y="1490165"/>
            <a:ext cx="101031" cy="146644"/>
            <a:chOff x="1524000" y="2971799"/>
            <a:chExt cx="838200" cy="1066800"/>
          </a:xfrm>
        </p:grpSpPr>
        <p:sp>
          <p:nvSpPr>
            <p:cNvPr id="31" name="Rectangle 3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2" name="Straight Connector 3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58747" y="1426023"/>
            <a:ext cx="275595" cy="253980"/>
            <a:chOff x="719018" y="1874881"/>
            <a:chExt cx="275595" cy="253980"/>
          </a:xfrm>
        </p:grpSpPr>
        <p:sp>
          <p:nvSpPr>
            <p:cNvPr id="45" name="Rounded Rectangle 44"/>
            <p:cNvSpPr/>
            <p:nvPr/>
          </p:nvSpPr>
          <p:spPr>
            <a:xfrm>
              <a:off x="719018" y="1874881"/>
              <a:ext cx="275595"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46" name="Group 49"/>
            <p:cNvGrpSpPr/>
            <p:nvPr/>
          </p:nvGrpSpPr>
          <p:grpSpPr>
            <a:xfrm>
              <a:off x="806299" y="1930650"/>
              <a:ext cx="101031" cy="146644"/>
              <a:chOff x="1524000" y="2971799"/>
              <a:chExt cx="838200" cy="1066800"/>
            </a:xfrm>
          </p:grpSpPr>
          <p:sp>
            <p:nvSpPr>
              <p:cNvPr id="47" name="Rectangle 4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48" name="Straight Connector 4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Group 53"/>
          <p:cNvGrpSpPr/>
          <p:nvPr/>
        </p:nvGrpSpPr>
        <p:grpSpPr>
          <a:xfrm>
            <a:off x="8451668" y="6241655"/>
            <a:ext cx="589047" cy="431074"/>
            <a:chOff x="8451668" y="6241655"/>
            <a:chExt cx="589047" cy="431074"/>
          </a:xfrm>
        </p:grpSpPr>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56" name="Rectangle 55">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388506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111" y="2260121"/>
            <a:ext cx="8265211" cy="4478149"/>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b="0" i="0" u="none" baseline="0" dirty="0"/>
              <a:t>La reacción de Troy y Tara hace que Eduardo se pregunte si realmente saben cómo inspeccionar el equipo de protección contra caídas o piense que está bien tomar atajos. ¡Aunque estaban bien el día anterior, hay que revisar el equipo! Eduardo le cuenta a Foster, el capataz, sus preocupaciones.</a:t>
            </a:r>
          </a:p>
          <a:p>
            <a:pPr marL="342900" indent="-342900" algn="l" rtl="0">
              <a:spcAft>
                <a:spcPts val="600"/>
              </a:spcAft>
              <a:buFont typeface="Arial" charset="0"/>
              <a:buChar char="•"/>
            </a:pPr>
            <a:r>
              <a:rPr lang="es-us" b="0" i="0" u="none" baseline="0" dirty="0"/>
              <a:t>Foster convoca al grupo para que todos puedan revisar el equipo. Admiten que no están seguros de qué identificar, Foster les agradece por ser honestos y repasa cuidadosamente cómo revisar el equipo. Cuando termina, les pide que se turnen para repetir las reglas y demostrar cómo inspeccionar todo.</a:t>
            </a:r>
          </a:p>
          <a:p>
            <a:pPr marL="342900" indent="-342900" algn="l" rtl="0">
              <a:spcAft>
                <a:spcPts val="600"/>
              </a:spcAft>
              <a:buFont typeface="Arial" charset="0"/>
              <a:buChar char="•"/>
            </a:pPr>
            <a:r>
              <a:rPr lang="es-us" b="0" i="0" u="none" baseline="0" dirty="0"/>
              <a:t>Mientras hace sus controles, Troy descubre que su cuerda se ha visto comprometida por un corte que debe haber ocurrido el día anterior. Cambian la cuerda juntos y hablan de lo grave que podría haber sido si Troy no hubiera notado el corte y se hubiera caído del techo.</a:t>
            </a:r>
          </a:p>
          <a:p>
            <a:pPr marL="342900" indent="-342900" algn="l" rtl="0">
              <a:spcAft>
                <a:spcPts val="600"/>
              </a:spcAft>
              <a:buFont typeface="Arial" charset="0"/>
              <a:buChar char="•"/>
            </a:pPr>
            <a:r>
              <a:rPr lang="es-us" b="0" i="0" u="none" baseline="0" dirty="0"/>
              <a:t>Foster les vuelve a decir lo mucho que aprecia su buen trabajo y que no pretendan saber cómo hacer algo, sobre todo cuando podría tener consecuencias de seguridad tan graves. </a:t>
            </a:r>
          </a:p>
        </p:txBody>
      </p:sp>
      <p:sp>
        <p:nvSpPr>
          <p:cNvPr id="24" name="Rectangle 23"/>
          <p:cNvSpPr/>
          <p:nvPr/>
        </p:nvSpPr>
        <p:spPr>
          <a:xfrm>
            <a:off x="438679" y="1669853"/>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Resultado B: puntos clave</a:t>
            </a:r>
          </a:p>
        </p:txBody>
      </p:sp>
      <p:sp>
        <p:nvSpPr>
          <p:cNvPr id="25" name="Rounded Rectangle 24"/>
          <p:cNvSpPr/>
          <p:nvPr/>
        </p:nvSpPr>
        <p:spPr>
          <a:xfrm>
            <a:off x="440111" y="1464113"/>
            <a:ext cx="2103120" cy="1828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2. Choque con la realidad</a:t>
            </a:r>
          </a:p>
        </p:txBody>
      </p:sp>
      <p:grpSp>
        <p:nvGrpSpPr>
          <p:cNvPr id="26" name="Group 49"/>
          <p:cNvGrpSpPr/>
          <p:nvPr/>
        </p:nvGrpSpPr>
        <p:grpSpPr>
          <a:xfrm>
            <a:off x="130407" y="1490165"/>
            <a:ext cx="101031" cy="146644"/>
            <a:chOff x="1524000" y="2971799"/>
            <a:chExt cx="838200" cy="1066800"/>
          </a:xfrm>
        </p:grpSpPr>
        <p:sp>
          <p:nvSpPr>
            <p:cNvPr id="27" name="Rectangle 2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8" name="Straight Connector 2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8747" y="1426023"/>
            <a:ext cx="275595" cy="253980"/>
            <a:chOff x="719018" y="1874881"/>
            <a:chExt cx="275595" cy="253980"/>
          </a:xfrm>
        </p:grpSpPr>
        <p:sp>
          <p:nvSpPr>
            <p:cNvPr id="42" name="Rounded Rectangle 41"/>
            <p:cNvSpPr/>
            <p:nvPr/>
          </p:nvSpPr>
          <p:spPr>
            <a:xfrm>
              <a:off x="719018" y="1874881"/>
              <a:ext cx="275595"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44" name="Group 49"/>
            <p:cNvGrpSpPr/>
            <p:nvPr/>
          </p:nvGrpSpPr>
          <p:grpSpPr>
            <a:xfrm>
              <a:off x="806299" y="1930650"/>
              <a:ext cx="101031" cy="146644"/>
              <a:chOff x="1524000" y="2971799"/>
              <a:chExt cx="838200" cy="1066800"/>
            </a:xfrm>
          </p:grpSpPr>
          <p:sp>
            <p:nvSpPr>
              <p:cNvPr id="45" name="Rectangle 44"/>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46" name="Straight Connector 45"/>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p:cNvGrpSpPr/>
          <p:nvPr/>
        </p:nvGrpSpPr>
        <p:grpSpPr>
          <a:xfrm>
            <a:off x="8451668" y="6241655"/>
            <a:ext cx="589047" cy="431074"/>
            <a:chOff x="8451668" y="6241655"/>
            <a:chExt cx="589047" cy="431074"/>
          </a:xfrm>
        </p:grpSpPr>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54" name="Rectangle 53">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084460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14400" y="3195763"/>
            <a:ext cx="7831730" cy="1323439"/>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¿Qué opinan de la forma en que Eduardo manejó la situación esta vez?</a:t>
            </a:r>
          </a:p>
          <a:p>
            <a:pPr marL="457200" lvl="0" indent="-457200" algn="l" rtl="0">
              <a:spcAft>
                <a:spcPts val="600"/>
              </a:spcAft>
              <a:buFont typeface="+mj-lt"/>
              <a:buAutoNum type="arabicPeriod"/>
            </a:pPr>
            <a:r>
              <a:rPr lang="es-us" sz="2500" b="0" i="0" u="none" baseline="0"/>
              <a:t>¿Cuál de las habilidades de liderazgo demostró? </a:t>
            </a:r>
          </a:p>
        </p:txBody>
      </p:sp>
      <p:grpSp>
        <p:nvGrpSpPr>
          <p:cNvPr id="19" name="Group 18"/>
          <p:cNvGrpSpPr/>
          <p:nvPr/>
        </p:nvGrpSpPr>
        <p:grpSpPr>
          <a:xfrm>
            <a:off x="756707" y="1675059"/>
            <a:ext cx="7666386" cy="1034153"/>
            <a:chOff x="1041189" y="1989252"/>
            <a:chExt cx="7666386" cy="1034153"/>
          </a:xfrm>
        </p:grpSpPr>
        <p:sp>
          <p:nvSpPr>
            <p:cNvPr id="26" name="Rounded Rectangle 25"/>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27"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sp>
        <p:nvSpPr>
          <p:cNvPr id="28" name="Rounded Rectangle 27"/>
          <p:cNvSpPr/>
          <p:nvPr/>
        </p:nvSpPr>
        <p:spPr>
          <a:xfrm>
            <a:off x="440111" y="1464113"/>
            <a:ext cx="2103120" cy="1828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2. Choque con la realidad</a:t>
            </a:r>
          </a:p>
        </p:txBody>
      </p:sp>
      <p:grpSp>
        <p:nvGrpSpPr>
          <p:cNvPr id="29" name="Group 49"/>
          <p:cNvGrpSpPr/>
          <p:nvPr/>
        </p:nvGrpSpPr>
        <p:grpSpPr>
          <a:xfrm>
            <a:off x="130407" y="1490165"/>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58747" y="1426023"/>
            <a:ext cx="275595" cy="253980"/>
            <a:chOff x="719018" y="1874881"/>
            <a:chExt cx="275595" cy="253980"/>
          </a:xfrm>
        </p:grpSpPr>
        <p:sp>
          <p:nvSpPr>
            <p:cNvPr id="45" name="Rounded Rectangle 44"/>
            <p:cNvSpPr/>
            <p:nvPr/>
          </p:nvSpPr>
          <p:spPr>
            <a:xfrm>
              <a:off x="719018" y="1874881"/>
              <a:ext cx="275595"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46" name="Group 49"/>
            <p:cNvGrpSpPr/>
            <p:nvPr/>
          </p:nvGrpSpPr>
          <p:grpSpPr>
            <a:xfrm>
              <a:off x="806299" y="1930650"/>
              <a:ext cx="101031" cy="146644"/>
              <a:chOff x="1524000" y="2971799"/>
              <a:chExt cx="838200" cy="1066800"/>
            </a:xfrm>
          </p:grpSpPr>
          <p:sp>
            <p:nvSpPr>
              <p:cNvPr id="47" name="Rectangle 4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48" name="Straight Connector 4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Group 53"/>
          <p:cNvGrpSpPr/>
          <p:nvPr/>
        </p:nvGrpSpPr>
        <p:grpSpPr>
          <a:xfrm>
            <a:off x="8451668" y="6241655"/>
            <a:ext cx="589047" cy="431074"/>
            <a:chOff x="8451668" y="6241655"/>
            <a:chExt cx="589047" cy="431074"/>
          </a:xfrm>
        </p:grpSpPr>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56" name="Rectangle 55">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34963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377204" y="1952159"/>
            <a:ext cx="6441743" cy="1934041"/>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2" name="Rounded Rectangle 31"/>
          <p:cNvSpPr/>
          <p:nvPr/>
        </p:nvSpPr>
        <p:spPr>
          <a:xfrm>
            <a:off x="1265748" y="1828800"/>
            <a:ext cx="6441743" cy="193404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aphicFrame>
        <p:nvGraphicFramePr>
          <p:cNvPr id="33" name="Table 32"/>
          <p:cNvGraphicFramePr>
            <a:graphicFrameLocks noGrp="1"/>
          </p:cNvGraphicFramePr>
          <p:nvPr>
            <p:extLst>
              <p:ext uri="{D42A27DB-BD31-4B8C-83A1-F6EECF244321}">
                <p14:modId xmlns:p14="http://schemas.microsoft.com/office/powerpoint/2010/main" val="456440286"/>
              </p:ext>
            </p:extLst>
          </p:nvPr>
        </p:nvGraphicFramePr>
        <p:xfrm>
          <a:off x="3026878" y="2049059"/>
          <a:ext cx="4601569" cy="1493520"/>
        </p:xfrm>
        <a:graphic>
          <a:graphicData uri="http://schemas.openxmlformats.org/drawingml/2006/table">
            <a:tbl>
              <a:tblPr firstRow="1" bandRow="1">
                <a:tableStyleId>{5C22544A-7EE6-4342-B048-85BDC9FD1C3A}</a:tableStyleId>
              </a:tblPr>
              <a:tblGrid>
                <a:gridCol w="896278">
                  <a:extLst>
                    <a:ext uri="{9D8B030D-6E8A-4147-A177-3AD203B41FA5}">
                      <a16:colId xmlns:a16="http://schemas.microsoft.com/office/drawing/2014/main" val="20000"/>
                    </a:ext>
                  </a:extLst>
                </a:gridCol>
                <a:gridCol w="3705291">
                  <a:extLst>
                    <a:ext uri="{9D8B030D-6E8A-4147-A177-3AD203B41FA5}">
                      <a16:colId xmlns:a16="http://schemas.microsoft.com/office/drawing/2014/main" val="20001"/>
                    </a:ext>
                  </a:extLst>
                </a:gridCol>
              </a:tblGrid>
              <a:tr h="377989">
                <a:tc>
                  <a:txBody>
                    <a:bodyPr/>
                    <a:lstStyle/>
                    <a:p>
                      <a:pPr algn="ctr" rtl="0"/>
                      <a:r>
                        <a:rPr lang="es-us" sz="2000" b="1" i="0" u="none" baseline="0">
                          <a:solidFill>
                            <a:schemeClr val="bg1"/>
                          </a:solidFill>
                        </a:rPr>
                        <a:t>Quién</a:t>
                      </a:r>
                    </a:p>
                  </a:txBody>
                  <a:tcPr>
                    <a:solidFill>
                      <a:schemeClr val="tx1">
                        <a:lumMod val="65000"/>
                        <a:lumOff val="35000"/>
                      </a:schemeClr>
                    </a:solidFill>
                  </a:tcPr>
                </a:tc>
                <a:tc>
                  <a:txBody>
                    <a:bodyPr/>
                    <a:lstStyle/>
                    <a:p>
                      <a:pPr algn="ctr" rtl="0"/>
                      <a:r>
                        <a:rPr lang="es-us" sz="2000" b="1" i="0" u="none" kern="1200" baseline="0" dirty="0">
                          <a:solidFill>
                            <a:schemeClr val="bg1"/>
                          </a:solidFill>
                          <a:latin typeface="+mn-lt"/>
                          <a:ea typeface="+mn-ea"/>
                          <a:cs typeface="+mn-cs"/>
                        </a:rPr>
                        <a:t>Función</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pPr algn="l" rtl="0"/>
                      <a:r>
                        <a:rPr lang="es-us" sz="1800" b="1" i="0" u="none" baseline="0">
                          <a:solidFill>
                            <a:schemeClr val="tx1"/>
                          </a:solidFill>
                        </a:rPr>
                        <a:t>Stan</a:t>
                      </a:r>
                      <a:endParaRPr lang="es-us" sz="1800" dirty="0">
                        <a:solidFill>
                          <a:schemeClr val="tx1"/>
                        </a:solidFill>
                      </a:endParaRPr>
                    </a:p>
                  </a:txBody>
                  <a:tcPr>
                    <a:solidFill>
                      <a:schemeClr val="bg1"/>
                    </a:solidFill>
                  </a:tcPr>
                </a:tc>
                <a:tc>
                  <a:txBody>
                    <a:bodyPr/>
                    <a:lstStyle/>
                    <a:p>
                      <a:pPr algn="l" rtl="0"/>
                      <a:r>
                        <a:rPr lang="es-us" sz="1800" b="0" i="0" u="none" baseline="0">
                          <a:solidFill>
                            <a:schemeClr val="tx1"/>
                          </a:solidFill>
                        </a:rPr>
                        <a:t>Superintendente </a:t>
                      </a:r>
                      <a:r>
                        <a:rPr lang="es-us" sz="1800" b="0" i="1" u="none" baseline="0">
                          <a:solidFill>
                            <a:schemeClr val="tx1"/>
                          </a:solidFill>
                        </a:rPr>
                        <a:t>de Volt Electric</a:t>
                      </a:r>
                      <a:endParaRPr lang="es-us" sz="18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64955">
                <a:tc>
                  <a:txBody>
                    <a:bodyPr/>
                    <a:lstStyle/>
                    <a:p>
                      <a:pPr algn="l" rtl="0"/>
                      <a:r>
                        <a:rPr lang="es-us" sz="1800" b="1" i="0" u="none" baseline="0">
                          <a:solidFill>
                            <a:schemeClr val="tx1"/>
                          </a:solidFill>
                        </a:rPr>
                        <a:t>Frank</a:t>
                      </a:r>
                      <a:endParaRPr lang="es-us" sz="1800" dirty="0">
                        <a:solidFill>
                          <a:schemeClr val="tx1"/>
                        </a:solidFill>
                      </a:endParaRPr>
                    </a:p>
                  </a:txBody>
                  <a:tcPr>
                    <a:solidFill>
                      <a:schemeClr val="bg1"/>
                    </a:solidFill>
                  </a:tcPr>
                </a:tc>
                <a:tc>
                  <a:txBody>
                    <a:bodyPr/>
                    <a:lstStyle/>
                    <a:p>
                      <a:pPr algn="l" rtl="0"/>
                      <a:r>
                        <a:rPr lang="es-us" sz="1800" b="0" i="0" u="none" baseline="0">
                          <a:solidFill>
                            <a:schemeClr val="tx1"/>
                          </a:solidFill>
                        </a:rPr>
                        <a:t>Capataz principal de </a:t>
                      </a:r>
                      <a:r>
                        <a:rPr lang="es-us" sz="1800" b="0" i="1" u="none" baseline="0">
                          <a:solidFill>
                            <a:schemeClr val="tx1"/>
                          </a:solidFill>
                        </a:rPr>
                        <a:t>Volt Electric</a:t>
                      </a:r>
                      <a:endParaRPr lang="es-us" sz="18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2"/>
                  </a:ext>
                </a:extLst>
              </a:tr>
              <a:tr h="364955">
                <a:tc>
                  <a:txBody>
                    <a:bodyPr/>
                    <a:lstStyle/>
                    <a:p>
                      <a:pPr algn="l" rtl="0"/>
                      <a:r>
                        <a:rPr lang="es-us" sz="1800" b="1" i="0" u="none" kern="1200" baseline="0">
                          <a:solidFill>
                            <a:schemeClr val="tx1"/>
                          </a:solidFill>
                          <a:latin typeface="+mn-lt"/>
                          <a:ea typeface="+mn-ea"/>
                          <a:cs typeface="+mn-cs"/>
                        </a:rPr>
                        <a:t>Tia</a:t>
                      </a:r>
                    </a:p>
                  </a:txBody>
                  <a:tcPr>
                    <a:solidFill>
                      <a:schemeClr val="bg1"/>
                    </a:solidFill>
                  </a:tcPr>
                </a:tc>
                <a:tc>
                  <a:txBody>
                    <a:bodyPr/>
                    <a:lstStyle/>
                    <a:p>
                      <a:pPr algn="l" rtl="0"/>
                      <a:r>
                        <a:rPr lang="es-us" sz="1800" b="0" i="0" u="none" baseline="0" dirty="0">
                          <a:solidFill>
                            <a:schemeClr val="tx1"/>
                          </a:solidFill>
                        </a:rPr>
                        <a:t>Aprendiz/principiante de </a:t>
                      </a:r>
                      <a:r>
                        <a:rPr lang="es-us" sz="1800" b="0" i="1" u="none" baseline="0" dirty="0">
                          <a:solidFill>
                            <a:schemeClr val="tx1"/>
                          </a:solidFill>
                        </a:rPr>
                        <a:t>Volt Electric</a:t>
                      </a:r>
                      <a:endParaRPr lang="es-us" sz="18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3"/>
                  </a:ext>
                </a:extLst>
              </a:tr>
            </a:tbl>
          </a:graphicData>
        </a:graphic>
      </p:graphicFrame>
      <p:sp>
        <p:nvSpPr>
          <p:cNvPr id="38" name="Rounded Rectangle 37"/>
          <p:cNvSpPr/>
          <p:nvPr/>
        </p:nvSpPr>
        <p:spPr>
          <a:xfrm>
            <a:off x="81574" y="1430434"/>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3. ¡Tápelo!</a:t>
            </a:r>
          </a:p>
        </p:txBody>
      </p:sp>
      <p:grpSp>
        <p:nvGrpSpPr>
          <p:cNvPr id="6" name="Group 5"/>
          <p:cNvGrpSpPr/>
          <p:nvPr/>
        </p:nvGrpSpPr>
        <p:grpSpPr>
          <a:xfrm>
            <a:off x="2629986" y="4584724"/>
            <a:ext cx="3884029" cy="1701752"/>
            <a:chOff x="1272109" y="4366490"/>
            <a:chExt cx="3884029" cy="1701752"/>
          </a:xfrm>
        </p:grpSpPr>
        <p:grpSp>
          <p:nvGrpSpPr>
            <p:cNvPr id="4" name="Group 3"/>
            <p:cNvGrpSpPr/>
            <p:nvPr/>
          </p:nvGrpSpPr>
          <p:grpSpPr>
            <a:xfrm>
              <a:off x="1272109" y="4366490"/>
              <a:ext cx="1473834" cy="1689076"/>
              <a:chOff x="2946252" y="4492072"/>
              <a:chExt cx="1473834" cy="1689076"/>
            </a:xfrm>
          </p:grpSpPr>
          <p:grpSp>
            <p:nvGrpSpPr>
              <p:cNvPr id="41" name="Group 40"/>
              <p:cNvGrpSpPr/>
              <p:nvPr/>
            </p:nvGrpSpPr>
            <p:grpSpPr>
              <a:xfrm>
                <a:off x="2946252" y="4492072"/>
                <a:ext cx="1473834" cy="1689076"/>
                <a:chOff x="1227110" y="1752600"/>
                <a:chExt cx="1473834" cy="1689076"/>
              </a:xfrm>
            </p:grpSpPr>
            <p:sp>
              <p:nvSpPr>
                <p:cNvPr id="49" name="Rounded Rectangle 4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61" name="TextBox 60">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rtl="0"/>
                  <a:r>
                    <a:rPr lang="es-us" b="1" i="0" u="none" baseline="0">
                      <a:solidFill>
                        <a:srgbClr val="FF0000"/>
                      </a:solidFill>
                    </a:rPr>
                    <a:t>VER</a:t>
                  </a:r>
                </a:p>
              </p:txBody>
            </p:sp>
            <p:pic>
              <p:nvPicPr>
                <p:cNvPr id="62" name="Picture 61"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sp>
            <p:nvSpPr>
              <p:cNvPr id="2" name="Rectangle 1">
                <a:hlinkClick r:id="rId4" action="ppaction://hlinksldjump"/>
              </p:cNvPr>
              <p:cNvSpPr/>
              <p:nvPr/>
            </p:nvSpPr>
            <p:spPr>
              <a:xfrm>
                <a:off x="2946252" y="449207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grpSp>
          <p:nvGrpSpPr>
            <p:cNvPr id="5" name="Group 4"/>
            <p:cNvGrpSpPr/>
            <p:nvPr/>
          </p:nvGrpSpPr>
          <p:grpSpPr>
            <a:xfrm>
              <a:off x="3682304" y="4366490"/>
              <a:ext cx="1473834" cy="1701752"/>
              <a:chOff x="5434818" y="4492072"/>
              <a:chExt cx="1473834" cy="1701752"/>
            </a:xfrm>
          </p:grpSpPr>
          <p:grpSp>
            <p:nvGrpSpPr>
              <p:cNvPr id="63" name="Group 62"/>
              <p:cNvGrpSpPr/>
              <p:nvPr/>
            </p:nvGrpSpPr>
            <p:grpSpPr>
              <a:xfrm>
                <a:off x="5434818" y="4504748"/>
                <a:ext cx="1473834" cy="1689076"/>
                <a:chOff x="3479166" y="1739924"/>
                <a:chExt cx="1473834" cy="1689076"/>
              </a:xfrm>
            </p:grpSpPr>
            <p:sp>
              <p:nvSpPr>
                <p:cNvPr id="64" name="Rounded Rectangle 63"/>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65" name="TextBox 64">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rtl="0"/>
                  <a:r>
                    <a:rPr lang="es-us" b="1" i="0" u="none" baseline="0">
                      <a:solidFill>
                        <a:srgbClr val="FF0000"/>
                      </a:solidFill>
                    </a:rPr>
                    <a:t>LEER</a:t>
                  </a:r>
                </a:p>
              </p:txBody>
            </p:sp>
            <p:grpSp>
              <p:nvGrpSpPr>
                <p:cNvPr id="66" name="Group 49"/>
                <p:cNvGrpSpPr/>
                <p:nvPr/>
              </p:nvGrpSpPr>
              <p:grpSpPr>
                <a:xfrm>
                  <a:off x="3949223" y="2010775"/>
                  <a:ext cx="598714" cy="762000"/>
                  <a:chOff x="1524000" y="2971799"/>
                  <a:chExt cx="838200" cy="1066800"/>
                </a:xfrm>
              </p:grpSpPr>
              <p:sp>
                <p:nvSpPr>
                  <p:cNvPr id="67" name="Rectangle 6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68" name="Straight Connector 6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Rectangle 2">
                <a:hlinkClick r:id="rId5" action="ppaction://hlinksldjump"/>
              </p:cNvPr>
              <p:cNvSpPr/>
              <p:nvPr/>
            </p:nvSpPr>
            <p:spPr>
              <a:xfrm>
                <a:off x="5434818" y="449207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grpSp>
      <p:pic>
        <p:nvPicPr>
          <p:cNvPr id="7" name="Picture 6"/>
          <p:cNvPicPr>
            <a:picLocks noChangeAspect="1"/>
          </p:cNvPicPr>
          <p:nvPr/>
        </p:nvPicPr>
        <p:blipFill>
          <a:blip r:embed="rId6"/>
          <a:stretch>
            <a:fillRect/>
          </a:stretch>
        </p:blipFill>
        <p:spPr>
          <a:xfrm>
            <a:off x="1557403" y="1952159"/>
            <a:ext cx="1358019" cy="1632733"/>
          </a:xfrm>
          <a:prstGeom prst="rect">
            <a:avLst/>
          </a:prstGeom>
        </p:spPr>
      </p:pic>
      <p:grpSp>
        <p:nvGrpSpPr>
          <p:cNvPr id="42" name="Group 41"/>
          <p:cNvGrpSpPr/>
          <p:nvPr/>
        </p:nvGrpSpPr>
        <p:grpSpPr>
          <a:xfrm>
            <a:off x="8451668" y="6241655"/>
            <a:ext cx="589047" cy="431074"/>
            <a:chOff x="8451668" y="6241655"/>
            <a:chExt cx="589047" cy="431074"/>
          </a:xfrm>
        </p:grpSpPr>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44" name="Rectangle 43">
              <a:hlinkClick r:id="rId8"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420656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746" y="1430318"/>
            <a:ext cx="1515868" cy="270070"/>
            <a:chOff x="131827" y="1945885"/>
            <a:chExt cx="1515868"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4" name="Picture 13"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3. ¡Tápelo!</a:t>
              </a:r>
            </a:p>
          </p:txBody>
        </p:sp>
      </p:grpSp>
      <p:grpSp>
        <p:nvGrpSpPr>
          <p:cNvPr id="15" name="Group 14"/>
          <p:cNvGrpSpPr/>
          <p:nvPr/>
        </p:nvGrpSpPr>
        <p:grpSpPr>
          <a:xfrm>
            <a:off x="8451668" y="6241655"/>
            <a:ext cx="589047" cy="431074"/>
            <a:chOff x="8451668" y="6241655"/>
            <a:chExt cx="589047" cy="431074"/>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0" name="Rectangle 19">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344959503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9746" y="1430318"/>
            <a:ext cx="1515868" cy="270070"/>
            <a:chOff x="131827" y="1945885"/>
            <a:chExt cx="1515868" cy="270070"/>
          </a:xfrm>
        </p:grpSpPr>
        <p:grpSp>
          <p:nvGrpSpPr>
            <p:cNvPr id="26" name="Group 8"/>
            <p:cNvGrpSpPr/>
            <p:nvPr/>
          </p:nvGrpSpPr>
          <p:grpSpPr>
            <a:xfrm>
              <a:off x="131827" y="1945885"/>
              <a:ext cx="275595" cy="260545"/>
              <a:chOff x="1227110" y="1752600"/>
              <a:chExt cx="1473834" cy="1319744"/>
            </a:xfrm>
          </p:grpSpPr>
          <p:sp>
            <p:nvSpPr>
              <p:cNvPr id="28" name="Rounded Rectangle 2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9" name="Picture 28"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7" name="Rounded Rectangle 26"/>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3. ¡Tápelo!</a:t>
              </a:r>
            </a:p>
          </p:txBody>
        </p:sp>
      </p:grpSp>
      <p:sp>
        <p:nvSpPr>
          <p:cNvPr id="15" name="Rectangle 14"/>
          <p:cNvSpPr/>
          <p:nvPr/>
        </p:nvSpPr>
        <p:spPr>
          <a:xfrm>
            <a:off x="914400" y="3200400"/>
            <a:ext cx="7555965" cy="2169825"/>
          </a:xfrm>
          <a:prstGeom prst="rect">
            <a:avLst/>
          </a:prstGeom>
        </p:spPr>
        <p:txBody>
          <a:bodyPr wrap="square">
            <a:spAutoFit/>
          </a:bodyPr>
          <a:lstStyle/>
          <a:p>
            <a:pPr marL="457200" indent="-457200" algn="l" rtl="0">
              <a:spcAft>
                <a:spcPts val="1200"/>
              </a:spcAft>
              <a:buFont typeface="+mj-lt"/>
              <a:buAutoNum type="arabicPeriod"/>
            </a:pPr>
            <a:r>
              <a:rPr lang="es-us" sz="2500" b="0" i="0" u="none" baseline="0"/>
              <a:t>¿Qué hicieron en el pasado cuando notaron un riesgo de seguridad que no se estaba abordando?</a:t>
            </a:r>
          </a:p>
          <a:p>
            <a:pPr marL="457200" lvl="0" indent="-457200" algn="l" rtl="0">
              <a:spcAft>
                <a:spcPts val="1200"/>
              </a:spcAft>
              <a:buFont typeface="+mj-lt"/>
              <a:buAutoNum type="arabicPeriod"/>
            </a:pPr>
            <a:r>
              <a:rPr lang="es-us" sz="2500" b="0" i="0" u="none" baseline="0"/>
              <a:t>Tengan en cuenta las habilidades de liderazgo. ¿Cómo Frank debería buscar a alguien para tapar el agujero? </a:t>
            </a:r>
          </a:p>
        </p:txBody>
      </p:sp>
      <p:grpSp>
        <p:nvGrpSpPr>
          <p:cNvPr id="16" name="Group 15"/>
          <p:cNvGrpSpPr/>
          <p:nvPr/>
        </p:nvGrpSpPr>
        <p:grpSpPr>
          <a:xfrm>
            <a:off x="756707" y="1675059"/>
            <a:ext cx="7666386" cy="1034153"/>
            <a:chOff x="1041189" y="1989252"/>
            <a:chExt cx="7666386" cy="1034153"/>
          </a:xfrm>
        </p:grpSpPr>
        <p:sp>
          <p:nvSpPr>
            <p:cNvPr id="18" name="Rounded Rectangle 17"/>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19" name="Picture 2"/>
            <p:cNvPicPr>
              <a:picLocks noChangeAspect="1" noChangeArrowheads="1"/>
            </p:cNvPicPr>
            <p:nvPr/>
          </p:nvPicPr>
          <p:blipFill>
            <a:blip r:embed="rId4"/>
            <a:srcRect l="11940"/>
            <a:stretch>
              <a:fillRect/>
            </a:stretch>
          </p:blipFill>
          <p:spPr bwMode="auto">
            <a:xfrm>
              <a:off x="7745291" y="1989252"/>
              <a:ext cx="962284" cy="853721"/>
            </a:xfrm>
            <a:prstGeom prst="rect">
              <a:avLst/>
            </a:prstGeom>
            <a:noFill/>
            <a:ln w="9525">
              <a:noFill/>
              <a:miter lim="800000"/>
              <a:headEnd/>
              <a:tailEnd/>
            </a:ln>
          </p:spPr>
        </p:pic>
      </p:grpSp>
      <p:grpSp>
        <p:nvGrpSpPr>
          <p:cNvPr id="20" name="Group 19"/>
          <p:cNvGrpSpPr/>
          <p:nvPr/>
        </p:nvGrpSpPr>
        <p:grpSpPr>
          <a:xfrm>
            <a:off x="8451668" y="6241655"/>
            <a:ext cx="589047" cy="431074"/>
            <a:chOff x="8451668" y="6241655"/>
            <a:chExt cx="589047" cy="431074"/>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2" name="Rectangle 21">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467837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59936" y="6248400"/>
            <a:ext cx="1297343" cy="369332"/>
          </a:xfrm>
          <a:prstGeom prst="rect">
            <a:avLst/>
          </a:prstGeom>
          <a:noFill/>
        </p:spPr>
        <p:txBody>
          <a:bodyPr wrap="none" rtlCol="0">
            <a:spAutoFit/>
          </a:bodyPr>
          <a:lstStyle/>
          <a:p>
            <a:pPr algn="l" rtl="0"/>
            <a:r>
              <a:rPr lang="es-us" b="1" i="1" u="none" baseline="0">
                <a:solidFill>
                  <a:schemeClr val="tx1">
                    <a:lumMod val="75000"/>
                    <a:lumOff val="25000"/>
                  </a:schemeClr>
                </a:solidFill>
              </a:rPr>
              <a:t>Resultado A</a:t>
            </a:r>
          </a:p>
        </p:txBody>
      </p:sp>
      <p:grpSp>
        <p:nvGrpSpPr>
          <p:cNvPr id="10" name="Group 9"/>
          <p:cNvGrpSpPr/>
          <p:nvPr/>
        </p:nvGrpSpPr>
        <p:grpSpPr>
          <a:xfrm>
            <a:off x="49746" y="1430318"/>
            <a:ext cx="1515868" cy="270070"/>
            <a:chOff x="131827" y="1945885"/>
            <a:chExt cx="1515868"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4" name="Picture 13"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3. ¡Tápelo!</a:t>
              </a:r>
            </a:p>
          </p:txBody>
        </p:sp>
      </p:grpSp>
      <p:grpSp>
        <p:nvGrpSpPr>
          <p:cNvPr id="15" name="Group 14"/>
          <p:cNvGrpSpPr/>
          <p:nvPr/>
        </p:nvGrpSpPr>
        <p:grpSpPr>
          <a:xfrm>
            <a:off x="8451668" y="6241655"/>
            <a:ext cx="589047" cy="431074"/>
            <a:chOff x="8451668" y="6241655"/>
            <a:chExt cx="589047" cy="431074"/>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0" name="Rectangle 19">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04827058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746" y="1430318"/>
            <a:ext cx="1515868" cy="270070"/>
            <a:chOff x="131827" y="1945885"/>
            <a:chExt cx="1515868"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4" name="Picture 13"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3. ¡Tápelo!</a:t>
              </a:r>
            </a:p>
          </p:txBody>
        </p:sp>
      </p:grpSp>
      <p:sp>
        <p:nvSpPr>
          <p:cNvPr id="15" name="Rectangle 14"/>
          <p:cNvSpPr/>
          <p:nvPr/>
        </p:nvSpPr>
        <p:spPr>
          <a:xfrm>
            <a:off x="914400" y="3200400"/>
            <a:ext cx="8181703" cy="1708160"/>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¿Qué salió mal que causó la falta de comunicación entre Frank y Tia? </a:t>
            </a:r>
          </a:p>
          <a:p>
            <a:pPr marL="457200" lvl="0" indent="-457200" algn="l" rtl="0">
              <a:spcAft>
                <a:spcPts val="600"/>
              </a:spcAft>
              <a:buFont typeface="+mj-lt"/>
              <a:buAutoNum type="arabicPeriod"/>
            </a:pPr>
            <a:r>
              <a:rPr lang="es-us" sz="2500" b="0" i="0" u="none" baseline="0"/>
              <a:t>¿Qué habilidades de liderazgo podría haber usado Frank para evitar la falta de comunicación y para tratar a Tia con respeto?</a:t>
            </a:r>
          </a:p>
        </p:txBody>
      </p:sp>
      <p:grpSp>
        <p:nvGrpSpPr>
          <p:cNvPr id="17" name="Group 16"/>
          <p:cNvGrpSpPr/>
          <p:nvPr/>
        </p:nvGrpSpPr>
        <p:grpSpPr>
          <a:xfrm>
            <a:off x="756707" y="1675059"/>
            <a:ext cx="7666386" cy="1034153"/>
            <a:chOff x="1041189" y="1989252"/>
            <a:chExt cx="7666386" cy="1034153"/>
          </a:xfrm>
        </p:grpSpPr>
        <p:sp>
          <p:nvSpPr>
            <p:cNvPr id="19" name="Rounded Rectangle 18"/>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23" name="Picture 2"/>
            <p:cNvPicPr>
              <a:picLocks noChangeAspect="1" noChangeArrowheads="1"/>
            </p:cNvPicPr>
            <p:nvPr/>
          </p:nvPicPr>
          <p:blipFill>
            <a:blip r:embed="rId4"/>
            <a:srcRect l="11940"/>
            <a:stretch>
              <a:fillRect/>
            </a:stretch>
          </p:blipFill>
          <p:spPr bwMode="auto">
            <a:xfrm>
              <a:off x="7745291" y="1989252"/>
              <a:ext cx="962284" cy="853721"/>
            </a:xfrm>
            <a:prstGeom prst="rect">
              <a:avLst/>
            </a:prstGeom>
            <a:noFill/>
            <a:ln w="9525">
              <a:noFill/>
              <a:miter lim="800000"/>
              <a:headEnd/>
              <a:tailEnd/>
            </a:ln>
          </p:spPr>
        </p:pic>
      </p:grpSp>
      <p:grpSp>
        <p:nvGrpSpPr>
          <p:cNvPr id="24" name="Group 23"/>
          <p:cNvGrpSpPr/>
          <p:nvPr/>
        </p:nvGrpSpPr>
        <p:grpSpPr>
          <a:xfrm>
            <a:off x="8451668" y="6241655"/>
            <a:ext cx="589047" cy="431074"/>
            <a:chOff x="8451668" y="6241655"/>
            <a:chExt cx="589047" cy="431074"/>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6" name="Rectangle 25">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3659966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59936" y="6248400"/>
            <a:ext cx="1234825" cy="369332"/>
          </a:xfrm>
          <a:prstGeom prst="rect">
            <a:avLst/>
          </a:prstGeom>
          <a:noFill/>
        </p:spPr>
        <p:txBody>
          <a:bodyPr wrap="none" rtlCol="0">
            <a:spAutoFit/>
          </a:bodyPr>
          <a:lstStyle/>
          <a:p>
            <a:pPr algn="l" rtl="0"/>
            <a:r>
              <a:rPr lang="es-us" b="1" i="1" u="none" baseline="0">
                <a:solidFill>
                  <a:schemeClr val="tx1">
                    <a:lumMod val="75000"/>
                    <a:lumOff val="25000"/>
                  </a:schemeClr>
                </a:solidFill>
              </a:rPr>
              <a:t>Resultado B</a:t>
            </a:r>
          </a:p>
        </p:txBody>
      </p:sp>
      <p:grpSp>
        <p:nvGrpSpPr>
          <p:cNvPr id="11" name="Group 10"/>
          <p:cNvGrpSpPr/>
          <p:nvPr/>
        </p:nvGrpSpPr>
        <p:grpSpPr>
          <a:xfrm>
            <a:off x="49746" y="1430318"/>
            <a:ext cx="1515868" cy="270070"/>
            <a:chOff x="131827" y="1945885"/>
            <a:chExt cx="1515868" cy="270070"/>
          </a:xfrm>
        </p:grpSpPr>
        <p:grpSp>
          <p:nvGrpSpPr>
            <p:cNvPr id="12" name="Group 8"/>
            <p:cNvGrpSpPr/>
            <p:nvPr/>
          </p:nvGrpSpPr>
          <p:grpSpPr>
            <a:xfrm>
              <a:off x="131827" y="1945885"/>
              <a:ext cx="275595" cy="260545"/>
              <a:chOff x="1227110" y="1752600"/>
              <a:chExt cx="1473834" cy="1319744"/>
            </a:xfrm>
          </p:grpSpPr>
          <p:sp>
            <p:nvSpPr>
              <p:cNvPr id="14" name="Rounded Rectangle 13"/>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5" name="Picture 14"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3" name="Rounded Rectangle 12"/>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3. ¡Tápelo!</a:t>
              </a:r>
            </a:p>
          </p:txBody>
        </p:sp>
      </p:grpSp>
      <p:grpSp>
        <p:nvGrpSpPr>
          <p:cNvPr id="19" name="Group 18"/>
          <p:cNvGrpSpPr/>
          <p:nvPr/>
        </p:nvGrpSpPr>
        <p:grpSpPr>
          <a:xfrm>
            <a:off x="8451668" y="6241655"/>
            <a:ext cx="589047" cy="431074"/>
            <a:chOff x="8451668" y="6241655"/>
            <a:chExt cx="589047" cy="431074"/>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1" name="Rectangle 20">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40143514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746" y="1430318"/>
            <a:ext cx="1515868" cy="270070"/>
            <a:chOff x="131827" y="1945885"/>
            <a:chExt cx="1515868"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4" name="Picture 13"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3. ¡Tápelo!</a:t>
              </a:r>
            </a:p>
          </p:txBody>
        </p:sp>
      </p:grpSp>
      <p:sp>
        <p:nvSpPr>
          <p:cNvPr id="15" name="Rectangle 14"/>
          <p:cNvSpPr/>
          <p:nvPr/>
        </p:nvSpPr>
        <p:spPr>
          <a:xfrm>
            <a:off x="914400" y="3200400"/>
            <a:ext cx="8181703" cy="1708160"/>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¿Cuáles de las habilidades de liderazgo mostró Frank en este final?</a:t>
            </a:r>
          </a:p>
          <a:p>
            <a:pPr marL="457200" lvl="0" indent="-457200" algn="l" rtl="0">
              <a:spcAft>
                <a:spcPts val="600"/>
              </a:spcAft>
              <a:buFont typeface="+mj-lt"/>
              <a:buAutoNum type="arabicPeriod"/>
            </a:pPr>
            <a:r>
              <a:rPr lang="es-us" sz="2500" b="0" i="0" u="none" baseline="0"/>
              <a:t>¿Cómo creen que Tia le responderá a Frank en el futuro cuando él le pida que haga algo?</a:t>
            </a:r>
          </a:p>
        </p:txBody>
      </p:sp>
      <p:grpSp>
        <p:nvGrpSpPr>
          <p:cNvPr id="16" name="Group 15"/>
          <p:cNvGrpSpPr/>
          <p:nvPr/>
        </p:nvGrpSpPr>
        <p:grpSpPr>
          <a:xfrm>
            <a:off x="756707" y="1675059"/>
            <a:ext cx="7666386" cy="1034153"/>
            <a:chOff x="1041189" y="1989252"/>
            <a:chExt cx="7666386" cy="1034153"/>
          </a:xfrm>
        </p:grpSpPr>
        <p:sp>
          <p:nvSpPr>
            <p:cNvPr id="21" name="Rounded Rectangle 20"/>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22" name="Picture 2"/>
            <p:cNvPicPr>
              <a:picLocks noChangeAspect="1" noChangeArrowheads="1"/>
            </p:cNvPicPr>
            <p:nvPr/>
          </p:nvPicPr>
          <p:blipFill>
            <a:blip r:embed="rId4"/>
            <a:srcRect l="11940"/>
            <a:stretch>
              <a:fillRect/>
            </a:stretch>
          </p:blipFill>
          <p:spPr bwMode="auto">
            <a:xfrm>
              <a:off x="7745291" y="1989252"/>
              <a:ext cx="962284" cy="853721"/>
            </a:xfrm>
            <a:prstGeom prst="rect">
              <a:avLst/>
            </a:prstGeom>
            <a:noFill/>
            <a:ln w="9525">
              <a:noFill/>
              <a:miter lim="800000"/>
              <a:headEnd/>
              <a:tailEnd/>
            </a:ln>
          </p:spPr>
        </p:pic>
      </p:grpSp>
      <p:grpSp>
        <p:nvGrpSpPr>
          <p:cNvPr id="23" name="Group 22"/>
          <p:cNvGrpSpPr/>
          <p:nvPr/>
        </p:nvGrpSpPr>
        <p:grpSpPr>
          <a:xfrm>
            <a:off x="8451668" y="6241655"/>
            <a:ext cx="589047" cy="431074"/>
            <a:chOff x="8451668" y="6241655"/>
            <a:chExt cx="589047" cy="431074"/>
          </a:xfrm>
        </p:grpSpPr>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5" name="Rectangle 24">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3449595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us" sz="3500" b="1" i="0" u="none" baseline="0">
                <a:solidFill>
                  <a:srgbClr val="FF0000"/>
                </a:solidFill>
              </a:rPr>
              <a:t>¿Quiénes son los líderes de seguridad?</a:t>
            </a:r>
          </a:p>
        </p:txBody>
      </p:sp>
      <p:pic>
        <p:nvPicPr>
          <p:cNvPr id="3" name="Content Placeholder 2"/>
          <p:cNvPicPr>
            <a:picLocks noGrp="1" noChangeAspect="1"/>
          </p:cNvPicPr>
          <p:nvPr>
            <p:ph sz="quarter" idx="4294967295"/>
          </p:nvPr>
        </p:nvPicPr>
        <p:blipFill>
          <a:blip r:embed="rId3"/>
          <a:srcRect l="9404" r="9404"/>
          <a:stretch>
            <a:fillRect/>
          </a:stretch>
        </p:blipFill>
        <p:spPr>
          <a:xfrm>
            <a:off x="5559425" y="3038211"/>
            <a:ext cx="2593975" cy="2246312"/>
          </a:xfrm>
          <a:ln w="57150">
            <a:solidFill>
              <a:srgbClr val="00B0F0"/>
            </a:solidFill>
          </a:ln>
        </p:spPr>
      </p:pic>
      <p:sp>
        <p:nvSpPr>
          <p:cNvPr id="4" name="Rectangle 3"/>
          <p:cNvSpPr/>
          <p:nvPr/>
        </p:nvSpPr>
        <p:spPr>
          <a:xfrm>
            <a:off x="678706" y="2961039"/>
            <a:ext cx="4655293" cy="2400657"/>
          </a:xfrm>
          <a:prstGeom prst="rect">
            <a:avLst/>
          </a:prstGeom>
        </p:spPr>
        <p:txBody>
          <a:bodyPr wrap="square">
            <a:spAutoFit/>
          </a:bodyPr>
          <a:lstStyle/>
          <a:p>
            <a:pPr marL="342900" indent="-342900" algn="l" rtl="0">
              <a:buClr>
                <a:srgbClr val="FF0000"/>
              </a:buClr>
              <a:buFont typeface="Arial" panose="020B0604020202020204" pitchFamily="34" charset="0"/>
              <a:buChar char="•"/>
            </a:pPr>
            <a:r>
              <a:rPr lang="es-us" sz="2500" b="0" i="0" u="none" baseline="0" dirty="0"/>
              <a:t>Capataz</a:t>
            </a:r>
          </a:p>
          <a:p>
            <a:pPr marL="342900" indent="-342900" algn="l" rtl="0">
              <a:buClr>
                <a:srgbClr val="FF0000"/>
              </a:buClr>
              <a:buFont typeface="Arial" panose="020B0604020202020204" pitchFamily="34" charset="0"/>
              <a:buChar char="•"/>
            </a:pPr>
            <a:r>
              <a:rPr lang="es-us" sz="2500" b="0" i="0" u="none" baseline="0" dirty="0"/>
              <a:t>Trabajadores experimentados</a:t>
            </a:r>
          </a:p>
          <a:p>
            <a:pPr marL="342900" indent="-342900" algn="l" rtl="0">
              <a:buClr>
                <a:srgbClr val="FF0000"/>
              </a:buClr>
              <a:buFont typeface="Arial" panose="020B0604020202020204" pitchFamily="34" charset="0"/>
              <a:buChar char="•"/>
            </a:pPr>
            <a:r>
              <a:rPr lang="es-us" sz="2500" b="0" i="0" u="none" baseline="0" dirty="0"/>
              <a:t>Aprendices o principiantes</a:t>
            </a:r>
          </a:p>
          <a:p>
            <a:pPr marL="342900" indent="-342900" algn="l" rtl="0">
              <a:buClr>
                <a:srgbClr val="FF0000"/>
              </a:buClr>
              <a:buFont typeface="Arial" panose="020B0604020202020204" pitchFamily="34" charset="0"/>
              <a:buChar char="•"/>
            </a:pPr>
            <a:r>
              <a:rPr lang="es-us" sz="2500" b="0" i="0" u="none" baseline="0" dirty="0"/>
              <a:t>Superintendentes</a:t>
            </a:r>
          </a:p>
          <a:p>
            <a:pPr marL="342900" indent="-342900" algn="l" rtl="0">
              <a:buClr>
                <a:srgbClr val="FF0000"/>
              </a:buClr>
              <a:buFont typeface="Arial" panose="020B0604020202020204" pitchFamily="34" charset="0"/>
              <a:buChar char="•"/>
            </a:pPr>
            <a:r>
              <a:rPr lang="es-us" sz="2500" b="0" i="0" u="none" baseline="0" dirty="0"/>
              <a:t>Propietarios</a:t>
            </a:r>
          </a:p>
          <a:p>
            <a:pPr marL="342900" indent="-342900" algn="l" rtl="0">
              <a:buClr>
                <a:srgbClr val="FF0000"/>
              </a:buClr>
              <a:buFont typeface="Arial" panose="020B0604020202020204" pitchFamily="34" charset="0"/>
              <a:buChar char="•"/>
            </a:pPr>
            <a:r>
              <a:rPr lang="es-us" sz="2500" b="1" i="1" u="none" baseline="0" dirty="0"/>
              <a:t>Cualquiera y todos</a:t>
            </a:r>
          </a:p>
        </p:txBody>
      </p:sp>
    </p:spTree>
    <p:extLst>
      <p:ext uri="{BB962C8B-B14F-4D97-AF65-F5344CB8AC3E}">
        <p14:creationId xmlns:p14="http://schemas.microsoft.com/office/powerpoint/2010/main" val="211088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57204" y="1427977"/>
            <a:ext cx="1506343" cy="269954"/>
            <a:chOff x="141352" y="1459269"/>
            <a:chExt cx="1506343" cy="269954"/>
          </a:xfrm>
        </p:grpSpPr>
        <p:sp>
          <p:nvSpPr>
            <p:cNvPr id="46" name="Rounded Rectangle 4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47" name="Group 49"/>
            <p:cNvGrpSpPr/>
            <p:nvPr/>
          </p:nvGrpSpPr>
          <p:grpSpPr>
            <a:xfrm>
              <a:off x="224715" y="1516377"/>
              <a:ext cx="101031" cy="146644"/>
              <a:chOff x="1524000" y="2971799"/>
              <a:chExt cx="838200" cy="1066800"/>
            </a:xfrm>
          </p:grpSpPr>
          <p:sp>
            <p:nvSpPr>
              <p:cNvPr id="49" name="Rectangle 4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0" name="Straight Connector 4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ounded Rectangle 47"/>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3. ¡Tápelo!</a:t>
              </a:r>
            </a:p>
          </p:txBody>
        </p:sp>
      </p:grpSp>
      <p:sp>
        <p:nvSpPr>
          <p:cNvPr id="17" name="Rectangle 16"/>
          <p:cNvSpPr/>
          <p:nvPr/>
        </p:nvSpPr>
        <p:spPr>
          <a:xfrm>
            <a:off x="709851" y="2671044"/>
            <a:ext cx="7900749" cy="1708160"/>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500" b="0" i="0" u="none" baseline="0" dirty="0"/>
              <a:t>Hay un gran agujero en el piso de madera contrachapada que genera un riesgo de caída.</a:t>
            </a:r>
          </a:p>
          <a:p>
            <a:pPr marL="342900" indent="-342900" algn="l" rtl="0">
              <a:spcAft>
                <a:spcPts val="600"/>
              </a:spcAft>
              <a:buFont typeface="Arial" charset="0"/>
              <a:buChar char="•"/>
            </a:pPr>
            <a:r>
              <a:rPr lang="es-us" sz="2500" b="0" i="0" u="none" baseline="0" dirty="0"/>
              <a:t>Stan, superintendente de AMB, le pide a Frank, capataz de AMB, que se encargue de ello.</a:t>
            </a:r>
          </a:p>
        </p:txBody>
      </p:sp>
      <p:sp>
        <p:nvSpPr>
          <p:cNvPr id="67"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Situación: puntos clave</a:t>
            </a:r>
            <a:endParaRPr lang="en-US" sz="3500" dirty="0"/>
          </a:p>
        </p:txBody>
      </p:sp>
      <p:grpSp>
        <p:nvGrpSpPr>
          <p:cNvPr id="68" name="Group 67"/>
          <p:cNvGrpSpPr/>
          <p:nvPr/>
        </p:nvGrpSpPr>
        <p:grpSpPr>
          <a:xfrm>
            <a:off x="8451668" y="6241655"/>
            <a:ext cx="589047" cy="431074"/>
            <a:chOff x="8451668" y="6241655"/>
            <a:chExt cx="589047" cy="431074"/>
          </a:xfrm>
        </p:grpSpPr>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70" name="Rectangle 69">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470530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200400"/>
            <a:ext cx="7555965" cy="2169825"/>
          </a:xfrm>
          <a:prstGeom prst="rect">
            <a:avLst/>
          </a:prstGeom>
        </p:spPr>
        <p:txBody>
          <a:bodyPr wrap="square">
            <a:spAutoFit/>
          </a:bodyPr>
          <a:lstStyle/>
          <a:p>
            <a:pPr marL="457200" indent="-457200" algn="l" rtl="0">
              <a:spcAft>
                <a:spcPts val="1200"/>
              </a:spcAft>
              <a:buFont typeface="+mj-lt"/>
              <a:buAutoNum type="arabicPeriod"/>
            </a:pPr>
            <a:r>
              <a:rPr lang="es-us" sz="2500" b="0" i="0" u="none" baseline="0"/>
              <a:t>¿Qué hicieron en el pasado cuando notaron un riesgo de seguridad que no se estaba abordando?</a:t>
            </a:r>
          </a:p>
          <a:p>
            <a:pPr marL="457200" indent="-457200" algn="l" rtl="0">
              <a:spcAft>
                <a:spcPts val="1200"/>
              </a:spcAft>
              <a:buFont typeface="+mj-lt"/>
              <a:buAutoNum type="arabicPeriod"/>
            </a:pPr>
            <a:r>
              <a:rPr lang="es-us" sz="2500" b="0" i="0" u="none" baseline="0"/>
              <a:t>Tengan en cuenta las habilidades de liderazgo. ¿Cómo Frank debería buscar a alguien para tapar el agujero? </a:t>
            </a:r>
          </a:p>
        </p:txBody>
      </p:sp>
      <p:grpSp>
        <p:nvGrpSpPr>
          <p:cNvPr id="22" name="Group 21"/>
          <p:cNvGrpSpPr/>
          <p:nvPr/>
        </p:nvGrpSpPr>
        <p:grpSpPr>
          <a:xfrm>
            <a:off x="756707" y="1675059"/>
            <a:ext cx="7666386" cy="1034153"/>
            <a:chOff x="1041189" y="1989252"/>
            <a:chExt cx="7666386" cy="1034153"/>
          </a:xfrm>
        </p:grpSpPr>
        <p:sp>
          <p:nvSpPr>
            <p:cNvPr id="24" name="Rounded Rectangle 23"/>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25"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26" name="Group 25"/>
          <p:cNvGrpSpPr/>
          <p:nvPr/>
        </p:nvGrpSpPr>
        <p:grpSpPr>
          <a:xfrm>
            <a:off x="57204" y="1427977"/>
            <a:ext cx="1506343" cy="269954"/>
            <a:chOff x="141352" y="1459269"/>
            <a:chExt cx="1506343"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39" name="Group 49"/>
            <p:cNvGrpSpPr/>
            <p:nvPr/>
          </p:nvGrpSpPr>
          <p:grpSpPr>
            <a:xfrm>
              <a:off x="224715" y="1516377"/>
              <a:ext cx="101031" cy="146644"/>
              <a:chOff x="1524000" y="2971799"/>
              <a:chExt cx="838200" cy="1066800"/>
            </a:xfrm>
          </p:grpSpPr>
          <p:sp>
            <p:nvSpPr>
              <p:cNvPr id="41" name="Rectangle 4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42" name="Straight Connector 4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ounded Rectangle 39"/>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3. ¡Tápelo!</a:t>
              </a:r>
            </a:p>
          </p:txBody>
        </p:sp>
      </p:grpSp>
      <p:grpSp>
        <p:nvGrpSpPr>
          <p:cNvPr id="48" name="Group 47"/>
          <p:cNvGrpSpPr/>
          <p:nvPr/>
        </p:nvGrpSpPr>
        <p:grpSpPr>
          <a:xfrm>
            <a:off x="8451668" y="6241655"/>
            <a:ext cx="589047" cy="431074"/>
            <a:chOff x="8451668" y="6241655"/>
            <a:chExt cx="589047" cy="431074"/>
          </a:xfrm>
        </p:grpSpPr>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50" name="Rectangle 49">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28856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38679" y="2551454"/>
            <a:ext cx="8248121" cy="3585597"/>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300" b="0" i="0" u="none" baseline="0" dirty="0"/>
              <a:t>Frank le dice a </a:t>
            </a:r>
            <a:r>
              <a:rPr lang="es-us" sz="2300" b="0" i="0" u="none" baseline="0" dirty="0" err="1"/>
              <a:t>Tia</a:t>
            </a:r>
            <a:r>
              <a:rPr lang="es-us" sz="2300" b="0" i="0" u="none" baseline="0" dirty="0"/>
              <a:t>, una aprendiz/principiante, que debe tapar el agujero.</a:t>
            </a:r>
          </a:p>
          <a:p>
            <a:pPr marL="342900" indent="-342900" algn="l" rtl="0">
              <a:spcAft>
                <a:spcPts val="600"/>
              </a:spcAft>
              <a:buFont typeface="Arial" charset="0"/>
              <a:buChar char="•"/>
            </a:pPr>
            <a:r>
              <a:rPr lang="es-us" sz="2300" b="0" i="0" u="none" baseline="0" dirty="0" err="1"/>
              <a:t>Tia</a:t>
            </a:r>
            <a:r>
              <a:rPr lang="es-us" sz="2300" b="0" i="0" u="none" baseline="0" dirty="0"/>
              <a:t> decide encargarse de ello en 15 minutos para poder terminar lo que está haciendo y no retrasar a otros trabajadores.</a:t>
            </a:r>
          </a:p>
          <a:p>
            <a:pPr marL="342900" indent="-342900" algn="l" rtl="0">
              <a:spcAft>
                <a:spcPts val="600"/>
              </a:spcAft>
              <a:buFont typeface="Arial" charset="0"/>
              <a:buChar char="•"/>
            </a:pPr>
            <a:r>
              <a:rPr lang="es-us" sz="2300" b="0" i="0" u="none" baseline="0" dirty="0"/>
              <a:t>Dos instaladores de paneles de yeso casi caen en el agujero.</a:t>
            </a:r>
          </a:p>
          <a:p>
            <a:pPr marL="342900" indent="-342900" algn="l" rtl="0">
              <a:spcAft>
                <a:spcPts val="600"/>
              </a:spcAft>
              <a:buFont typeface="Arial" charset="0"/>
              <a:buChar char="•"/>
            </a:pPr>
            <a:r>
              <a:rPr lang="es-us" sz="2300" b="0" i="0" u="none" baseline="0" dirty="0"/>
              <a:t>Frank le grita a </a:t>
            </a:r>
            <a:r>
              <a:rPr lang="es-us" sz="2300" b="0" i="0" u="none" baseline="0" dirty="0" err="1"/>
              <a:t>Tia</a:t>
            </a:r>
            <a:r>
              <a:rPr lang="es-us" sz="2300" b="0" i="0" u="none" baseline="0" dirty="0"/>
              <a:t> por no hacer inmediatamente lo que le había pedido.</a:t>
            </a:r>
          </a:p>
          <a:p>
            <a:pPr marL="342900" indent="-342900" algn="l" rtl="0">
              <a:spcAft>
                <a:spcPts val="600"/>
              </a:spcAft>
              <a:buFont typeface="Arial" charset="0"/>
              <a:buChar char="•"/>
            </a:pPr>
            <a:r>
              <a:rPr lang="es-us" sz="2300" b="0" i="0" u="none" baseline="0" dirty="0" err="1"/>
              <a:t>Tia</a:t>
            </a:r>
            <a:r>
              <a:rPr lang="es-us" sz="2300" b="0" i="0" u="none" baseline="0" dirty="0"/>
              <a:t> se siente humillada.  No se dio cuenta de que él quería que dejara todo para tapar el agujero.</a:t>
            </a:r>
          </a:p>
        </p:txBody>
      </p:sp>
      <p:sp>
        <p:nvSpPr>
          <p:cNvPr id="19" name="Rectangle 18"/>
          <p:cNvSpPr/>
          <p:nvPr/>
        </p:nvSpPr>
        <p:spPr>
          <a:xfrm>
            <a:off x="438679" y="1923473"/>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Resultado A: puntos clave</a:t>
            </a:r>
          </a:p>
        </p:txBody>
      </p:sp>
      <p:grpSp>
        <p:nvGrpSpPr>
          <p:cNvPr id="20" name="Group 19"/>
          <p:cNvGrpSpPr/>
          <p:nvPr/>
        </p:nvGrpSpPr>
        <p:grpSpPr>
          <a:xfrm>
            <a:off x="57204" y="1427977"/>
            <a:ext cx="1506343" cy="269954"/>
            <a:chOff x="141352" y="1459269"/>
            <a:chExt cx="1506343" cy="269954"/>
          </a:xfrm>
        </p:grpSpPr>
        <p:sp>
          <p:nvSpPr>
            <p:cNvPr id="24" name="Rounded Rectangle 2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5" name="Group 49"/>
            <p:cNvGrpSpPr/>
            <p:nvPr/>
          </p:nvGrpSpPr>
          <p:grpSpPr>
            <a:xfrm>
              <a:off x="224715" y="1516377"/>
              <a:ext cx="101031" cy="146644"/>
              <a:chOff x="1524000" y="2971799"/>
              <a:chExt cx="838200" cy="1066800"/>
            </a:xfrm>
          </p:grpSpPr>
          <p:sp>
            <p:nvSpPr>
              <p:cNvPr id="27" name="Rectangle 2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8" name="Straight Connector 2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ounded Rectangle 25"/>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3. ¡Tápelo!</a:t>
              </a:r>
            </a:p>
          </p:txBody>
        </p:sp>
      </p:grpSp>
      <p:grpSp>
        <p:nvGrpSpPr>
          <p:cNvPr id="36" name="Group 35"/>
          <p:cNvGrpSpPr/>
          <p:nvPr/>
        </p:nvGrpSpPr>
        <p:grpSpPr>
          <a:xfrm>
            <a:off x="8451668" y="6241655"/>
            <a:ext cx="589047" cy="431074"/>
            <a:chOff x="8451668" y="6241655"/>
            <a:chExt cx="589047" cy="431074"/>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8" name="Rectangle 37">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6250767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914400" y="3200400"/>
            <a:ext cx="8181703" cy="1708160"/>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¿Qué salió mal que causó la falta de comunicación entre Frank y Tia? </a:t>
            </a:r>
          </a:p>
          <a:p>
            <a:pPr marL="457200" lvl="0" indent="-457200" algn="l" rtl="0">
              <a:spcAft>
                <a:spcPts val="600"/>
              </a:spcAft>
              <a:buFont typeface="+mj-lt"/>
              <a:buAutoNum type="arabicPeriod"/>
            </a:pPr>
            <a:r>
              <a:rPr lang="es-us" sz="2500" b="0" i="0" u="none" baseline="0"/>
              <a:t>¿Qué habilidades de liderazgo podría haber usado Frank para evitar la falta de comunicación y para tratar a Tia con respeto?</a:t>
            </a:r>
          </a:p>
        </p:txBody>
      </p:sp>
      <p:grpSp>
        <p:nvGrpSpPr>
          <p:cNvPr id="29" name="Group 28"/>
          <p:cNvGrpSpPr/>
          <p:nvPr/>
        </p:nvGrpSpPr>
        <p:grpSpPr>
          <a:xfrm>
            <a:off x="756707" y="1675059"/>
            <a:ext cx="7666386" cy="1034153"/>
            <a:chOff x="1041189" y="1989252"/>
            <a:chExt cx="7666386" cy="1034153"/>
          </a:xfrm>
        </p:grpSpPr>
        <p:sp>
          <p:nvSpPr>
            <p:cNvPr id="34" name="Rounded Rectangle 33"/>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35"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36" name="Group 35"/>
          <p:cNvGrpSpPr/>
          <p:nvPr/>
        </p:nvGrpSpPr>
        <p:grpSpPr>
          <a:xfrm>
            <a:off x="57204" y="1427977"/>
            <a:ext cx="1506343" cy="269954"/>
            <a:chOff x="141352" y="1459269"/>
            <a:chExt cx="1506343" cy="269954"/>
          </a:xfrm>
        </p:grpSpPr>
        <p:sp>
          <p:nvSpPr>
            <p:cNvPr id="37" name="Rounded Rectangle 3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38" name="Group 49"/>
            <p:cNvGrpSpPr/>
            <p:nvPr/>
          </p:nvGrpSpPr>
          <p:grpSpPr>
            <a:xfrm>
              <a:off x="224715" y="1516377"/>
              <a:ext cx="101031" cy="146644"/>
              <a:chOff x="1524000" y="2971799"/>
              <a:chExt cx="838200" cy="1066800"/>
            </a:xfrm>
          </p:grpSpPr>
          <p:sp>
            <p:nvSpPr>
              <p:cNvPr id="40" name="Rectangle 3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41" name="Straight Connector 4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Rounded Rectangle 3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3. ¡Tápelo!</a:t>
              </a:r>
            </a:p>
          </p:txBody>
        </p:sp>
      </p:grpSp>
      <p:grpSp>
        <p:nvGrpSpPr>
          <p:cNvPr id="47" name="Group 46"/>
          <p:cNvGrpSpPr/>
          <p:nvPr/>
        </p:nvGrpSpPr>
        <p:grpSpPr>
          <a:xfrm>
            <a:off x="8451668" y="6241655"/>
            <a:ext cx="589047" cy="431074"/>
            <a:chOff x="8451668" y="6241655"/>
            <a:chExt cx="589047" cy="431074"/>
          </a:xfrm>
        </p:grpSpPr>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49" name="Rectangle 48">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2684671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38679" y="1934097"/>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Resultado B: puntos clave</a:t>
            </a:r>
          </a:p>
        </p:txBody>
      </p:sp>
      <p:sp>
        <p:nvSpPr>
          <p:cNvPr id="18" name="Rectangle 17"/>
          <p:cNvSpPr/>
          <p:nvPr/>
        </p:nvSpPr>
        <p:spPr>
          <a:xfrm>
            <a:off x="417433" y="2674384"/>
            <a:ext cx="8287889" cy="3939540"/>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500" b="0" i="0" u="none" baseline="0"/>
              <a:t>Frank le dice a Tia, una aprendiz/principiante, que debe tapar el agujero de inmediato.</a:t>
            </a:r>
          </a:p>
          <a:p>
            <a:pPr marL="342900" indent="-342900" algn="l" rtl="0">
              <a:spcAft>
                <a:spcPts val="600"/>
              </a:spcAft>
              <a:buFont typeface="Arial" charset="0"/>
              <a:buChar char="•"/>
            </a:pPr>
            <a:r>
              <a:rPr lang="es-us" sz="2500" b="0" i="0" u="none" baseline="0"/>
              <a:t>Le da instrucciones detalladas sobre cómo quiere que lo haga, incluida la atadura.</a:t>
            </a:r>
          </a:p>
          <a:p>
            <a:pPr marL="342900" indent="-342900" algn="l" rtl="0">
              <a:spcAft>
                <a:spcPts val="600"/>
              </a:spcAft>
              <a:buFont typeface="Arial" charset="0"/>
              <a:buChar char="•"/>
            </a:pPr>
            <a:r>
              <a:rPr lang="es-us" sz="2500" b="0" i="0" u="none" baseline="0"/>
              <a:t>Frank le pide a Tia que repita sus instrucciones.</a:t>
            </a:r>
          </a:p>
          <a:p>
            <a:pPr marL="342900" indent="-342900" algn="l" rtl="0">
              <a:spcAft>
                <a:spcPts val="600"/>
              </a:spcAft>
              <a:buFont typeface="Arial" charset="0"/>
              <a:buChar char="•"/>
            </a:pPr>
            <a:r>
              <a:rPr lang="es-us" sz="2500" b="0" i="0" u="none" baseline="0"/>
              <a:t>Tia sigue sus instrucciones exactas. </a:t>
            </a:r>
          </a:p>
          <a:p>
            <a:pPr marL="342900" indent="-342900" algn="l" rtl="0">
              <a:spcAft>
                <a:spcPts val="600"/>
              </a:spcAft>
              <a:buFont typeface="Arial" charset="0"/>
              <a:buChar char="•"/>
            </a:pPr>
            <a:r>
              <a:rPr lang="es-us" sz="2500" b="0" i="0" u="none" baseline="0"/>
              <a:t>Frank agradece a Tia.</a:t>
            </a:r>
          </a:p>
          <a:p>
            <a:pPr marL="342900" indent="-342900" algn="l" rtl="0">
              <a:spcAft>
                <a:spcPts val="600"/>
              </a:spcAft>
              <a:buFont typeface="Arial" charset="0"/>
              <a:buChar char="•"/>
            </a:pPr>
            <a:r>
              <a:rPr lang="es-us" sz="2500" b="0" i="0" u="none" baseline="0"/>
              <a:t>Se evita que dos instaladores de paneles de yeso caigan en el agujero.</a:t>
            </a:r>
          </a:p>
        </p:txBody>
      </p:sp>
      <p:grpSp>
        <p:nvGrpSpPr>
          <p:cNvPr id="19" name="Group 18"/>
          <p:cNvGrpSpPr/>
          <p:nvPr/>
        </p:nvGrpSpPr>
        <p:grpSpPr>
          <a:xfrm>
            <a:off x="57204" y="1427977"/>
            <a:ext cx="1506343" cy="269954"/>
            <a:chOff x="141352" y="1459269"/>
            <a:chExt cx="1506343" cy="269954"/>
          </a:xfrm>
        </p:grpSpPr>
        <p:sp>
          <p:nvSpPr>
            <p:cNvPr id="20" name="Rounded Rectangle 19"/>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4" name="Group 49"/>
            <p:cNvGrpSpPr/>
            <p:nvPr/>
          </p:nvGrpSpPr>
          <p:grpSpPr>
            <a:xfrm>
              <a:off x="224715" y="1516377"/>
              <a:ext cx="101031" cy="146644"/>
              <a:chOff x="1524000" y="2971799"/>
              <a:chExt cx="838200" cy="1066800"/>
            </a:xfrm>
          </p:grpSpPr>
          <p:sp>
            <p:nvSpPr>
              <p:cNvPr id="26" name="Rectangle 2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7" name="Straight Connector 2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ounded Rectangle 24"/>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3. ¡Tápelo!</a:t>
              </a:r>
            </a:p>
          </p:txBody>
        </p:sp>
      </p:grpSp>
      <p:grpSp>
        <p:nvGrpSpPr>
          <p:cNvPr id="34" name="Group 33"/>
          <p:cNvGrpSpPr/>
          <p:nvPr/>
        </p:nvGrpSpPr>
        <p:grpSpPr>
          <a:xfrm>
            <a:off x="8451668" y="6241655"/>
            <a:ext cx="589047" cy="431074"/>
            <a:chOff x="8451668" y="6241655"/>
            <a:chExt cx="589047" cy="431074"/>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6" name="Rectangle 35">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2713288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914400" y="3200400"/>
            <a:ext cx="8181703" cy="1708160"/>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¿Cuáles de las habilidades de liderazgo mostró Frank en este final?</a:t>
            </a:r>
          </a:p>
          <a:p>
            <a:pPr marL="457200" lvl="0" indent="-457200" algn="l" rtl="0">
              <a:spcAft>
                <a:spcPts val="600"/>
              </a:spcAft>
              <a:buFont typeface="+mj-lt"/>
              <a:buAutoNum type="arabicPeriod"/>
            </a:pPr>
            <a:r>
              <a:rPr lang="es-us" sz="2500" b="0" i="0" u="none" baseline="0"/>
              <a:t>¿Cómo creen que Tia le responderá a Frank en el futuro cuando él le pida que haga algo?</a:t>
            </a:r>
          </a:p>
        </p:txBody>
      </p:sp>
      <p:grpSp>
        <p:nvGrpSpPr>
          <p:cNvPr id="28" name="Group 27"/>
          <p:cNvGrpSpPr/>
          <p:nvPr/>
        </p:nvGrpSpPr>
        <p:grpSpPr>
          <a:xfrm>
            <a:off x="756707" y="1675059"/>
            <a:ext cx="7666386" cy="1034153"/>
            <a:chOff x="1041189" y="1989252"/>
            <a:chExt cx="7666386" cy="1034153"/>
          </a:xfrm>
        </p:grpSpPr>
        <p:sp>
          <p:nvSpPr>
            <p:cNvPr id="34" name="Rounded Rectangle 33"/>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35"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47" name="Group 46"/>
          <p:cNvGrpSpPr/>
          <p:nvPr/>
        </p:nvGrpSpPr>
        <p:grpSpPr>
          <a:xfrm>
            <a:off x="57204" y="1427977"/>
            <a:ext cx="1506343" cy="269954"/>
            <a:chOff x="141352" y="1459269"/>
            <a:chExt cx="1506343" cy="269954"/>
          </a:xfrm>
        </p:grpSpPr>
        <p:sp>
          <p:nvSpPr>
            <p:cNvPr id="48" name="Rounded Rectangle 4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49" name="Group 49"/>
            <p:cNvGrpSpPr/>
            <p:nvPr/>
          </p:nvGrpSpPr>
          <p:grpSpPr>
            <a:xfrm>
              <a:off x="224715" y="1516377"/>
              <a:ext cx="101031" cy="146644"/>
              <a:chOff x="1524000" y="2971799"/>
              <a:chExt cx="838200" cy="1066800"/>
            </a:xfrm>
          </p:grpSpPr>
          <p:sp>
            <p:nvSpPr>
              <p:cNvPr id="51" name="Rectangle 5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2" name="Straight Connector 5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Rounded Rectangle 49"/>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3. ¡Tápelo!</a:t>
              </a:r>
            </a:p>
          </p:txBody>
        </p:sp>
      </p:grpSp>
      <p:grpSp>
        <p:nvGrpSpPr>
          <p:cNvPr id="58" name="Group 57"/>
          <p:cNvGrpSpPr/>
          <p:nvPr/>
        </p:nvGrpSpPr>
        <p:grpSpPr>
          <a:xfrm>
            <a:off x="8451668" y="6241655"/>
            <a:ext cx="589047" cy="431074"/>
            <a:chOff x="8451668" y="6241655"/>
            <a:chExt cx="589047" cy="431074"/>
          </a:xfrm>
        </p:grpSpPr>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60" name="Rectangle 59">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40097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099333" y="2008587"/>
            <a:ext cx="7100157" cy="200771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5" name="Rounded Rectangle 34"/>
          <p:cNvSpPr/>
          <p:nvPr/>
        </p:nvSpPr>
        <p:spPr>
          <a:xfrm>
            <a:off x="987876" y="1979546"/>
            <a:ext cx="7142744" cy="189279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aphicFrame>
        <p:nvGraphicFramePr>
          <p:cNvPr id="36" name="Table 35"/>
          <p:cNvGraphicFramePr>
            <a:graphicFrameLocks noGrp="1"/>
          </p:cNvGraphicFramePr>
          <p:nvPr>
            <p:extLst>
              <p:ext uri="{D42A27DB-BD31-4B8C-83A1-F6EECF244321}">
                <p14:modId xmlns:p14="http://schemas.microsoft.com/office/powerpoint/2010/main" val="1359006914"/>
              </p:ext>
            </p:extLst>
          </p:nvPr>
        </p:nvGraphicFramePr>
        <p:xfrm>
          <a:off x="2733758" y="2089075"/>
          <a:ext cx="5204356" cy="1402080"/>
        </p:xfrm>
        <a:graphic>
          <a:graphicData uri="http://schemas.openxmlformats.org/drawingml/2006/table">
            <a:tbl>
              <a:tblPr firstRow="1" bandRow="1">
                <a:tableStyleId>{5C22544A-7EE6-4342-B048-85BDC9FD1C3A}</a:tableStyleId>
              </a:tblPr>
              <a:tblGrid>
                <a:gridCol w="1450503">
                  <a:extLst>
                    <a:ext uri="{9D8B030D-6E8A-4147-A177-3AD203B41FA5}">
                      <a16:colId xmlns:a16="http://schemas.microsoft.com/office/drawing/2014/main" val="20000"/>
                    </a:ext>
                  </a:extLst>
                </a:gridCol>
                <a:gridCol w="3753853">
                  <a:extLst>
                    <a:ext uri="{9D8B030D-6E8A-4147-A177-3AD203B41FA5}">
                      <a16:colId xmlns:a16="http://schemas.microsoft.com/office/drawing/2014/main" val="20001"/>
                    </a:ext>
                  </a:extLst>
                </a:gridCol>
              </a:tblGrid>
              <a:tr h="0">
                <a:tc>
                  <a:txBody>
                    <a:bodyPr/>
                    <a:lstStyle/>
                    <a:p>
                      <a:pPr algn="ctr" rtl="0"/>
                      <a:r>
                        <a:rPr lang="es-us" sz="2000" b="1" i="0" u="none" baseline="0"/>
                        <a:t>Quién</a:t>
                      </a:r>
                    </a:p>
                  </a:txBody>
                  <a:tcPr>
                    <a:solidFill>
                      <a:schemeClr val="tx1">
                        <a:lumMod val="65000"/>
                        <a:lumOff val="35000"/>
                      </a:schemeClr>
                    </a:solidFill>
                  </a:tcPr>
                </a:tc>
                <a:tc>
                  <a:txBody>
                    <a:bodyPr/>
                    <a:lstStyle/>
                    <a:p>
                      <a:pPr algn="ctr" rtl="0"/>
                      <a:r>
                        <a:rPr lang="es-us" sz="2000" b="1" i="0" u="none" kern="1200" baseline="0">
                          <a:solidFill>
                            <a:schemeClr val="bg1"/>
                          </a:solidFill>
                          <a:latin typeface="+mn-lt"/>
                          <a:ea typeface="+mn-ea"/>
                          <a:cs typeface="+mn-cs"/>
                        </a:rPr>
                        <a:t>Función</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pPr algn="l" rtl="0"/>
                      <a:r>
                        <a:rPr lang="es-us" sz="2000" b="1" i="0" u="none" baseline="0">
                          <a:latin typeface="Arial" panose="020B0604020202020204" pitchFamily="34" charset="0"/>
                          <a:ea typeface="Arial" panose="020B0604020202020204" pitchFamily="34" charset="0"/>
                          <a:cs typeface="Arial" panose="020B0604020202020204" pitchFamily="34" charset="0"/>
                        </a:rPr>
                        <a:t>Sonia</a:t>
                      </a:r>
                    </a:p>
                    <a:p>
                      <a:pPr algn="l" rtl="0"/>
                      <a:r>
                        <a:rPr lang="es-us" sz="2000" b="1" i="0" u="none" baseline="0">
                          <a:latin typeface="Arial" panose="020B0604020202020204" pitchFamily="34" charset="0"/>
                          <a:ea typeface="Arial" panose="020B0604020202020204" pitchFamily="34" charset="0"/>
                          <a:cs typeface="Arial" panose="020B0604020202020204" pitchFamily="34" charset="0"/>
                        </a:rPr>
                        <a:t>Franklin</a:t>
                      </a:r>
                    </a:p>
                    <a:p>
                      <a:pPr algn="l" rtl="0"/>
                      <a:r>
                        <a:rPr lang="es-us" sz="2000" b="1" i="0" u="none" baseline="0">
                          <a:latin typeface="Arial" panose="020B0604020202020204" pitchFamily="34" charset="0"/>
                          <a:ea typeface="Arial" panose="020B0604020202020204" pitchFamily="34" charset="0"/>
                          <a:cs typeface="Arial" panose="020B0604020202020204" pitchFamily="34" charset="0"/>
                        </a:rPr>
                        <a:t>Aarón</a:t>
                      </a:r>
                      <a:endParaRPr lang="es-us" sz="2000" b="1" dirty="0">
                        <a:latin typeface="Arial" panose="020B0604020202020204" pitchFamily="34" charset="0"/>
                        <a:cs typeface="Arial" panose="020B0604020202020204" pitchFamily="34" charset="0"/>
                      </a:endParaRPr>
                    </a:p>
                  </a:txBody>
                  <a:tcPr>
                    <a:solidFill>
                      <a:schemeClr val="bg1"/>
                    </a:solidFill>
                  </a:tcPr>
                </a:tc>
                <a:tc>
                  <a:txBody>
                    <a:bodyPr/>
                    <a:lstStyle/>
                    <a:p>
                      <a:pPr algn="l" rtl="0"/>
                      <a:r>
                        <a:rPr lang="es-us" sz="2000" b="0" i="0" u="none" kern="1200" baseline="0" dirty="0">
                          <a:solidFill>
                            <a:schemeClr val="tx1"/>
                          </a:solidFill>
                          <a:latin typeface="Arial" panose="020B0604020202020204" pitchFamily="34" charset="0"/>
                          <a:ea typeface="+mn-ea"/>
                          <a:cs typeface="Arial" panose="020B0604020202020204" pitchFamily="34" charset="0"/>
                        </a:rPr>
                        <a:t>Supervisora de </a:t>
                      </a:r>
                      <a:r>
                        <a:rPr lang="es-us" sz="2000" b="0" i="1" u="none" kern="1200" baseline="0" dirty="0">
                          <a:solidFill>
                            <a:schemeClr val="tx1"/>
                          </a:solidFill>
                          <a:latin typeface="Arial" panose="020B0604020202020204" pitchFamily="34" charset="0"/>
                          <a:ea typeface="+mn-ea"/>
                          <a:cs typeface="Arial" panose="020B0604020202020204" pitchFamily="34" charset="0"/>
                        </a:rPr>
                        <a:t>ACME </a:t>
                      </a:r>
                      <a:r>
                        <a:rPr lang="es-us" sz="2000" b="0" i="1" u="none" kern="1200" baseline="0" dirty="0" err="1">
                          <a:solidFill>
                            <a:schemeClr val="tx1"/>
                          </a:solidFill>
                          <a:latin typeface="Arial" panose="020B0604020202020204" pitchFamily="34" charset="0"/>
                          <a:ea typeface="+mn-ea"/>
                          <a:cs typeface="Arial" panose="020B0604020202020204" pitchFamily="34" charset="0"/>
                        </a:rPr>
                        <a:t>Homes</a:t>
                      </a:r>
                      <a:endParaRPr lang="es-us" sz="2000" b="0" i="0" kern="1200" baseline="0" dirty="0">
                        <a:solidFill>
                          <a:schemeClr val="tx1"/>
                        </a:solidFill>
                        <a:latin typeface="Arial" panose="020B0604020202020204" pitchFamily="34" charset="0"/>
                        <a:ea typeface="+mn-ea"/>
                        <a:cs typeface="Arial" panose="020B0604020202020204" pitchFamily="34" charset="0"/>
                      </a:endParaRPr>
                    </a:p>
                    <a:p>
                      <a:pPr algn="l" rtl="0"/>
                      <a:r>
                        <a:rPr lang="es-us" sz="2000" b="0" i="0" u="none" kern="1200" baseline="0" dirty="0">
                          <a:solidFill>
                            <a:schemeClr val="tx1"/>
                          </a:solidFill>
                          <a:latin typeface="Arial" panose="020B0604020202020204" pitchFamily="34" charset="0"/>
                          <a:ea typeface="+mn-ea"/>
                          <a:cs typeface="Arial" panose="020B0604020202020204" pitchFamily="34" charset="0"/>
                        </a:rPr>
                        <a:t>Capataz de </a:t>
                      </a:r>
                      <a:r>
                        <a:rPr lang="es-us" sz="2000" b="0" i="1" u="none" kern="1200" baseline="0" dirty="0">
                          <a:solidFill>
                            <a:schemeClr val="tx1"/>
                          </a:solidFill>
                          <a:latin typeface="Arial" panose="020B0604020202020204" pitchFamily="34" charset="0"/>
                          <a:ea typeface="+mn-ea"/>
                          <a:cs typeface="Arial" panose="020B0604020202020204" pitchFamily="34" charset="0"/>
                        </a:rPr>
                        <a:t>ACME </a:t>
                      </a:r>
                      <a:r>
                        <a:rPr lang="es-us" sz="2000" b="0" i="1" u="none" kern="1200" baseline="0" dirty="0" err="1">
                          <a:solidFill>
                            <a:schemeClr val="tx1"/>
                          </a:solidFill>
                          <a:latin typeface="Arial" panose="020B0604020202020204" pitchFamily="34" charset="0"/>
                          <a:ea typeface="+mn-ea"/>
                          <a:cs typeface="Arial" panose="020B0604020202020204" pitchFamily="34" charset="0"/>
                        </a:rPr>
                        <a:t>Homes</a:t>
                      </a:r>
                      <a:endParaRPr lang="es-us" sz="2000" b="0" i="1" u="none" kern="1200" baseline="0" dirty="0">
                        <a:solidFill>
                          <a:schemeClr val="tx1"/>
                        </a:solidFill>
                        <a:latin typeface="Arial" panose="020B0604020202020204" pitchFamily="34" charset="0"/>
                        <a:ea typeface="+mn-ea"/>
                        <a:cs typeface="Arial" panose="020B0604020202020204" pitchFamily="34" charset="0"/>
                      </a:endParaRPr>
                    </a:p>
                    <a:p>
                      <a:pPr algn="l" rtl="0"/>
                      <a:r>
                        <a:rPr lang="es-us" sz="2000" b="0" i="0" u="none" kern="1200" baseline="0" dirty="0">
                          <a:solidFill>
                            <a:schemeClr val="tx1"/>
                          </a:solidFill>
                          <a:latin typeface="Arial" panose="020B0604020202020204" pitchFamily="34" charset="0"/>
                          <a:ea typeface="+mn-ea"/>
                          <a:cs typeface="Arial" panose="020B0604020202020204" pitchFamily="34" charset="0"/>
                        </a:rPr>
                        <a:t>Aprendiz de </a:t>
                      </a:r>
                      <a:r>
                        <a:rPr lang="es-us" sz="2000" b="0" i="1" u="none" kern="1200" baseline="0" dirty="0">
                          <a:solidFill>
                            <a:schemeClr val="tx1"/>
                          </a:solidFill>
                          <a:latin typeface="Arial" panose="020B0604020202020204" pitchFamily="34" charset="0"/>
                          <a:ea typeface="+mn-ea"/>
                          <a:cs typeface="Arial" panose="020B0604020202020204" pitchFamily="34" charset="0"/>
                        </a:rPr>
                        <a:t>ACME </a:t>
                      </a:r>
                      <a:r>
                        <a:rPr lang="es-us" sz="2000" b="0" i="1" u="none" kern="1200" baseline="0" dirty="0" err="1">
                          <a:solidFill>
                            <a:schemeClr val="tx1"/>
                          </a:solidFill>
                          <a:latin typeface="Arial" panose="020B0604020202020204" pitchFamily="34" charset="0"/>
                          <a:ea typeface="+mn-ea"/>
                          <a:cs typeface="Arial" panose="020B0604020202020204" pitchFamily="34" charset="0"/>
                        </a:rPr>
                        <a:t>Homes</a:t>
                      </a:r>
                      <a:endParaRPr lang="es-us" sz="2000" b="0" i="1" u="none" kern="1200" baseline="0" dirty="0">
                        <a:solidFill>
                          <a:schemeClr val="tx1"/>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grpSp>
        <p:nvGrpSpPr>
          <p:cNvPr id="8" name="Group 7"/>
          <p:cNvGrpSpPr/>
          <p:nvPr/>
        </p:nvGrpSpPr>
        <p:grpSpPr>
          <a:xfrm>
            <a:off x="2626016" y="4584748"/>
            <a:ext cx="3891969" cy="1701752"/>
            <a:chOff x="1269402" y="4319244"/>
            <a:chExt cx="3891969" cy="1701752"/>
          </a:xfrm>
        </p:grpSpPr>
        <p:grpSp>
          <p:nvGrpSpPr>
            <p:cNvPr id="4" name="Group 3"/>
            <p:cNvGrpSpPr/>
            <p:nvPr/>
          </p:nvGrpSpPr>
          <p:grpSpPr>
            <a:xfrm>
              <a:off x="1269402" y="4328141"/>
              <a:ext cx="1473834" cy="1689076"/>
              <a:chOff x="2657255" y="4453723"/>
              <a:chExt cx="1473834" cy="1689076"/>
            </a:xfrm>
          </p:grpSpPr>
          <p:grpSp>
            <p:nvGrpSpPr>
              <p:cNvPr id="50" name="Group 49"/>
              <p:cNvGrpSpPr/>
              <p:nvPr/>
            </p:nvGrpSpPr>
            <p:grpSpPr>
              <a:xfrm>
                <a:off x="2657255" y="4453723"/>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rtl="0"/>
                  <a:r>
                    <a:rPr lang="es-us" b="1" i="0" u="none" baseline="0">
                      <a:solidFill>
                        <a:srgbClr val="FF0000"/>
                      </a:solidFill>
                    </a:rPr>
                    <a:t>VER</a:t>
                  </a:r>
                </a:p>
              </p:txBody>
            </p:sp>
            <p:pic>
              <p:nvPicPr>
                <p:cNvPr id="53" name="Picture 52"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sp>
            <p:nvSpPr>
              <p:cNvPr id="2" name="Rectangle 1">
                <a:hlinkClick r:id="" action="ppaction://noaction"/>
              </p:cNvPr>
              <p:cNvSpPr/>
              <p:nvPr/>
            </p:nvSpPr>
            <p:spPr>
              <a:xfrm>
                <a:off x="2657255"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5" name="Rectangle 4">
                <a:hlinkClick r:id="rId4" action="ppaction://hlinksldjump"/>
              </p:cNvPr>
              <p:cNvSpPr/>
              <p:nvPr/>
            </p:nvSpPr>
            <p:spPr>
              <a:xfrm>
                <a:off x="2657255"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a:p>
            </p:txBody>
          </p:sp>
        </p:grpSp>
        <p:grpSp>
          <p:nvGrpSpPr>
            <p:cNvPr id="7" name="Group 6"/>
            <p:cNvGrpSpPr/>
            <p:nvPr/>
          </p:nvGrpSpPr>
          <p:grpSpPr>
            <a:xfrm>
              <a:off x="3687537" y="4319244"/>
              <a:ext cx="1473834" cy="1701752"/>
              <a:chOff x="5145821" y="4453723"/>
              <a:chExt cx="1473834" cy="1701752"/>
            </a:xfrm>
          </p:grpSpPr>
          <p:grpSp>
            <p:nvGrpSpPr>
              <p:cNvPr id="54" name="Group 53"/>
              <p:cNvGrpSpPr/>
              <p:nvPr/>
            </p:nvGrpSpPr>
            <p:grpSpPr>
              <a:xfrm>
                <a:off x="5145821" y="4466399"/>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rtl="0"/>
                  <a:r>
                    <a:rPr lang="es-us" b="1" i="0" u="none" baseline="0">
                      <a:solidFill>
                        <a:srgbClr val="FF0000"/>
                      </a:solidFill>
                    </a:rPr>
                    <a:t>LEER</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Rectangle 2">
                <a:hlinkClick r:id="" action="ppaction://noaction"/>
              </p:cNvPr>
              <p:cNvSpPr/>
              <p:nvPr/>
            </p:nvSpPr>
            <p:spPr>
              <a:xfrm>
                <a:off x="5145821"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6" name="Rectangle 5">
                <a:hlinkClick r:id="rId5" action="ppaction://hlinksldjump"/>
              </p:cNvPr>
              <p:cNvSpPr/>
              <p:nvPr/>
            </p:nvSpPr>
            <p:spPr>
              <a:xfrm>
                <a:off x="5145821"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a:p>
            </p:txBody>
          </p:sp>
        </p:grpSp>
      </p:grpSp>
      <p:sp>
        <p:nvSpPr>
          <p:cNvPr id="43" name="Rounded Rectangle 42"/>
          <p:cNvSpPr/>
          <p:nvPr/>
        </p:nvSpPr>
        <p:spPr>
          <a:xfrm>
            <a:off x="-2247" y="1430434"/>
            <a:ext cx="2963467" cy="249426"/>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4. No tome atajos en la seguridad</a:t>
            </a:r>
          </a:p>
        </p:txBody>
      </p:sp>
      <p:pic>
        <p:nvPicPr>
          <p:cNvPr id="10" name="Picture 9"/>
          <p:cNvPicPr>
            <a:picLocks noChangeAspect="1"/>
          </p:cNvPicPr>
          <p:nvPr/>
        </p:nvPicPr>
        <p:blipFill>
          <a:blip r:embed="rId6"/>
          <a:stretch>
            <a:fillRect/>
          </a:stretch>
        </p:blipFill>
        <p:spPr>
          <a:xfrm>
            <a:off x="1187518" y="2049192"/>
            <a:ext cx="1458056" cy="1725639"/>
          </a:xfrm>
          <a:prstGeom prst="rect">
            <a:avLst/>
          </a:prstGeom>
        </p:spPr>
      </p:pic>
      <p:grpSp>
        <p:nvGrpSpPr>
          <p:cNvPr id="46" name="Group 45"/>
          <p:cNvGrpSpPr/>
          <p:nvPr/>
        </p:nvGrpSpPr>
        <p:grpSpPr>
          <a:xfrm>
            <a:off x="8451668" y="6241655"/>
            <a:ext cx="589047" cy="431074"/>
            <a:chOff x="8451668" y="6241655"/>
            <a:chExt cx="589047" cy="431074"/>
          </a:xfrm>
        </p:grpSpPr>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48" name="Rectangle 47">
              <a:hlinkClick r:id="rId8"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2514997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0358" y="1425281"/>
            <a:ext cx="3054581" cy="260545"/>
            <a:chOff x="131827" y="1945885"/>
            <a:chExt cx="3054581" cy="260545"/>
          </a:xfrm>
        </p:grpSpPr>
        <p:grpSp>
          <p:nvGrpSpPr>
            <p:cNvPr id="7" name="Group 8"/>
            <p:cNvGrpSpPr/>
            <p:nvPr/>
          </p:nvGrpSpPr>
          <p:grpSpPr>
            <a:xfrm>
              <a:off x="131827" y="1945885"/>
              <a:ext cx="275595" cy="260545"/>
              <a:chOff x="1227110" y="1752600"/>
              <a:chExt cx="1473834" cy="1319744"/>
            </a:xfrm>
          </p:grpSpPr>
          <p:sp>
            <p:nvSpPr>
              <p:cNvPr id="9" name="Rounded Rectangle 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0" name="Picture 9"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8" name="Rounded Rectangle 7"/>
            <p:cNvSpPr/>
            <p:nvPr/>
          </p:nvSpPr>
          <p:spPr>
            <a:xfrm>
              <a:off x="501579" y="1946000"/>
              <a:ext cx="2684829"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4. No tome atajos en la seguridad</a:t>
              </a:r>
            </a:p>
          </p:txBody>
        </p:sp>
      </p:grpSp>
      <p:grpSp>
        <p:nvGrpSpPr>
          <p:cNvPr id="14" name="Group 13"/>
          <p:cNvGrpSpPr/>
          <p:nvPr/>
        </p:nvGrpSpPr>
        <p:grpSpPr>
          <a:xfrm>
            <a:off x="8451668" y="6241655"/>
            <a:ext cx="589047" cy="431074"/>
            <a:chOff x="8451668" y="6241655"/>
            <a:chExt cx="589047" cy="431074"/>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6" name="Rectangle 15">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pic>
        <p:nvPicPr>
          <p:cNvPr id="17" name="3fB2Yr0ecfE"/>
          <p:cNvPicPr>
            <a:picLocks noRot="1" noChangeAspect="1"/>
          </p:cNvPicPr>
          <p:nvPr>
            <a:videoFile r:link="rId1"/>
          </p:nvPr>
        </p:nvPicPr>
        <p:blipFill>
          <a:blip r:embed="rId7"/>
          <a:stretch>
            <a:fillRect/>
          </a:stretch>
        </p:blipFill>
        <p:spPr>
          <a:xfrm>
            <a:off x="208155" y="1885192"/>
            <a:ext cx="8128000" cy="4572000"/>
          </a:xfrm>
          <a:prstGeom prst="rect">
            <a:avLst/>
          </a:prstGeom>
        </p:spPr>
      </p:pic>
    </p:spTree>
    <p:extLst>
      <p:ext uri="{BB962C8B-B14F-4D97-AF65-F5344CB8AC3E}">
        <p14:creationId xmlns:p14="http://schemas.microsoft.com/office/powerpoint/2010/main" val="240974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28" name="Rectangle 27"/>
          <p:cNvSpPr/>
          <p:nvPr/>
        </p:nvSpPr>
        <p:spPr>
          <a:xfrm>
            <a:off x="914400" y="3200400"/>
            <a:ext cx="6518652" cy="1246495"/>
          </a:xfrm>
          <a:prstGeom prst="rect">
            <a:avLst/>
          </a:prstGeom>
        </p:spPr>
        <p:txBody>
          <a:bodyPr wrap="square">
            <a:spAutoFit/>
          </a:bodyPr>
          <a:lstStyle/>
          <a:p>
            <a:pPr marL="457200" lvl="0" indent="-457200" algn="l" rtl="0">
              <a:spcAft>
                <a:spcPts val="1200"/>
              </a:spcAft>
              <a:buFont typeface="+mj-lt"/>
              <a:buAutoNum type="arabicPeriod"/>
            </a:pPr>
            <a:r>
              <a:rPr lang="es-us" sz="2500" b="0" i="0" u="none" baseline="0" dirty="0"/>
              <a:t>Tengan en cuenta las habilidades de liderazgo. ¿Cómo Franklin debería seleccionar a Aaron para instalar las contraventanas?</a:t>
            </a:r>
          </a:p>
        </p:txBody>
      </p:sp>
      <p:grpSp>
        <p:nvGrpSpPr>
          <p:cNvPr id="16" name="Group 15"/>
          <p:cNvGrpSpPr/>
          <p:nvPr/>
        </p:nvGrpSpPr>
        <p:grpSpPr>
          <a:xfrm>
            <a:off x="756707" y="1675059"/>
            <a:ext cx="7666386" cy="1034153"/>
            <a:chOff x="1041189" y="1989252"/>
            <a:chExt cx="7666386" cy="1034153"/>
          </a:xfrm>
        </p:grpSpPr>
        <p:sp>
          <p:nvSpPr>
            <p:cNvPr id="18" name="Rounded Rectangle 17"/>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19"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21" name="Group 20"/>
          <p:cNvGrpSpPr/>
          <p:nvPr/>
        </p:nvGrpSpPr>
        <p:grpSpPr>
          <a:xfrm>
            <a:off x="70358" y="1425281"/>
            <a:ext cx="3054581" cy="260545"/>
            <a:chOff x="131827" y="1945885"/>
            <a:chExt cx="3054581" cy="260545"/>
          </a:xfrm>
        </p:grpSpPr>
        <p:grpSp>
          <p:nvGrpSpPr>
            <p:cNvPr id="29" name="Group 8"/>
            <p:cNvGrpSpPr/>
            <p:nvPr/>
          </p:nvGrpSpPr>
          <p:grpSpPr>
            <a:xfrm>
              <a:off x="131827" y="1945885"/>
              <a:ext cx="275595" cy="260545"/>
              <a:chOff x="1227110" y="1752600"/>
              <a:chExt cx="1473834" cy="1319744"/>
            </a:xfrm>
          </p:grpSpPr>
          <p:sp>
            <p:nvSpPr>
              <p:cNvPr id="31" name="Rounded Rectangle 3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32" name="Picture 31"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30" name="Rounded Rectangle 29"/>
            <p:cNvSpPr/>
            <p:nvPr/>
          </p:nvSpPr>
          <p:spPr>
            <a:xfrm>
              <a:off x="501579" y="1946000"/>
              <a:ext cx="2684829"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4. No tome atajos en la seguridad</a:t>
              </a:r>
            </a:p>
          </p:txBody>
        </p:sp>
      </p:grpSp>
      <p:grpSp>
        <p:nvGrpSpPr>
          <p:cNvPr id="33" name="Group 32"/>
          <p:cNvGrpSpPr/>
          <p:nvPr/>
        </p:nvGrpSpPr>
        <p:grpSpPr>
          <a:xfrm>
            <a:off x="8451668" y="6241655"/>
            <a:ext cx="589047" cy="431074"/>
            <a:chOff x="8451668" y="6241655"/>
            <a:chExt cx="589047" cy="431074"/>
          </a:xfrm>
        </p:grpSpPr>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5" name="Rectangle 34">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6487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0358" y="1425281"/>
            <a:ext cx="3054581" cy="260545"/>
            <a:chOff x="131827" y="1945885"/>
            <a:chExt cx="3054581" cy="260545"/>
          </a:xfrm>
        </p:grpSpPr>
        <p:grpSp>
          <p:nvGrpSpPr>
            <p:cNvPr id="13" name="Group 8"/>
            <p:cNvGrpSpPr/>
            <p:nvPr/>
          </p:nvGrpSpPr>
          <p:grpSpPr>
            <a:xfrm>
              <a:off x="131827" y="1945885"/>
              <a:ext cx="275595" cy="260545"/>
              <a:chOff x="1227110" y="1752600"/>
              <a:chExt cx="1473834" cy="1319744"/>
            </a:xfrm>
          </p:grpSpPr>
          <p:sp>
            <p:nvSpPr>
              <p:cNvPr id="15" name="Rounded Rectangle 1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6" name="Picture 15"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4" name="Rounded Rectangle 13"/>
            <p:cNvSpPr/>
            <p:nvPr/>
          </p:nvSpPr>
          <p:spPr>
            <a:xfrm>
              <a:off x="501579" y="1946000"/>
              <a:ext cx="2684829"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4. No tome atajos en la seguridad</a:t>
              </a:r>
            </a:p>
          </p:txBody>
        </p:sp>
      </p:grpSp>
      <p:grpSp>
        <p:nvGrpSpPr>
          <p:cNvPr id="17" name="Group 16"/>
          <p:cNvGrpSpPr/>
          <p:nvPr/>
        </p:nvGrpSpPr>
        <p:grpSpPr>
          <a:xfrm>
            <a:off x="8451668" y="6241655"/>
            <a:ext cx="589047" cy="431074"/>
            <a:chOff x="8451668" y="6241655"/>
            <a:chExt cx="589047" cy="431074"/>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9" name="Rectangle 18">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pic>
        <p:nvPicPr>
          <p:cNvPr id="20" name="IJq2q5ZDaww"/>
          <p:cNvPicPr>
            <a:picLocks noRot="1" noChangeAspect="1"/>
          </p:cNvPicPr>
          <p:nvPr>
            <a:videoFile r:link="rId1"/>
          </p:nvPr>
        </p:nvPicPr>
        <p:blipFill>
          <a:blip r:embed="rId7"/>
          <a:stretch>
            <a:fillRect/>
          </a:stretch>
        </p:blipFill>
        <p:spPr>
          <a:xfrm>
            <a:off x="208155" y="1885192"/>
            <a:ext cx="8128000" cy="4572000"/>
          </a:xfrm>
          <a:prstGeom prst="rect">
            <a:avLst/>
          </a:prstGeom>
        </p:spPr>
      </p:pic>
    </p:spTree>
    <p:extLst>
      <p:ext uri="{BB962C8B-B14F-4D97-AF65-F5344CB8AC3E}">
        <p14:creationId xmlns:p14="http://schemas.microsoft.com/office/powerpoint/2010/main" val="265207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4724400" y="1524000"/>
            <a:ext cx="2971800" cy="16002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0">
              <a:spcBef>
                <a:spcPts val="0"/>
              </a:spcBef>
              <a:spcAft>
                <a:spcPts val="0"/>
              </a:spcAft>
            </a:pPr>
            <a:r>
              <a:rPr lang="es-us" sz="2400" b="1" i="0" u="none" baseline="0" dirty="0">
                <a:effectLst/>
                <a:latin typeface="Arial"/>
                <a:ea typeface="Cambria"/>
                <a:cs typeface="Times New Roman"/>
              </a:rPr>
              <a:t>Programas y políticas</a:t>
            </a:r>
          </a:p>
          <a:p>
            <a:pPr marL="0" marR="0" algn="ctr" rtl="0">
              <a:spcBef>
                <a:spcPts val="0"/>
              </a:spcBef>
              <a:spcAft>
                <a:spcPts val="0"/>
              </a:spcAft>
            </a:pPr>
            <a:r>
              <a:rPr lang="es-us" sz="2400" b="1" i="0" u="none" baseline="0" dirty="0">
                <a:latin typeface="Arial"/>
                <a:ea typeface="Cambria"/>
                <a:cs typeface="Times New Roman"/>
              </a:rPr>
              <a:t>de seguridad</a:t>
            </a:r>
            <a:endParaRPr lang="es-us" sz="2400" dirty="0">
              <a:effectLst/>
              <a:ea typeface="Cambria"/>
              <a:cs typeface="Times New Roman"/>
            </a:endParaRPr>
          </a:p>
        </p:txBody>
      </p:sp>
      <p:sp>
        <p:nvSpPr>
          <p:cNvPr id="25" name="Oval 24"/>
          <p:cNvSpPr/>
          <p:nvPr/>
        </p:nvSpPr>
        <p:spPr>
          <a:xfrm>
            <a:off x="609600" y="3221642"/>
            <a:ext cx="3038412" cy="1655158"/>
          </a:xfrm>
          <a:prstGeom prst="ellipse">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0">
              <a:spcBef>
                <a:spcPts val="0"/>
              </a:spcBef>
              <a:spcAft>
                <a:spcPts val="0"/>
              </a:spcAft>
            </a:pPr>
            <a:r>
              <a:rPr lang="es-us" sz="2800" b="0" i="0" u="none" baseline="0">
                <a:ln w="1905" cmpd="sng">
                  <a:solidFill>
                    <a:schemeClr val="tx1"/>
                  </a:solidFill>
                </a:ln>
                <a:solidFill>
                  <a:schemeClr val="tx1"/>
                </a:solidFill>
                <a:effectLst/>
                <a:ea typeface="Cambria"/>
                <a:cs typeface="Times New Roman"/>
              </a:rPr>
              <a:t>Líderes en seguridad</a:t>
            </a:r>
          </a:p>
        </p:txBody>
      </p:sp>
      <p:cxnSp>
        <p:nvCxnSpPr>
          <p:cNvPr id="26" name="Straight Arrow Connector 25"/>
          <p:cNvCxnSpPr>
            <a:endCxn id="24" idx="2"/>
          </p:cNvCxnSpPr>
          <p:nvPr/>
        </p:nvCxnSpPr>
        <p:spPr>
          <a:xfrm flipV="1">
            <a:off x="3281157" y="2324100"/>
            <a:ext cx="1443243" cy="1164242"/>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4722844" y="3276600"/>
            <a:ext cx="2971800" cy="16002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0">
              <a:spcBef>
                <a:spcPts val="0"/>
              </a:spcBef>
              <a:spcAft>
                <a:spcPts val="0"/>
              </a:spcAft>
            </a:pPr>
            <a:r>
              <a:rPr lang="es-us" sz="2500" b="1" i="0" u="none" baseline="0" dirty="0">
                <a:effectLst/>
                <a:latin typeface="Arial"/>
                <a:ea typeface="Cambria"/>
                <a:cs typeface="Times New Roman"/>
              </a:rPr>
              <a:t>Clima de seguridad</a:t>
            </a:r>
            <a:endParaRPr lang="es-us" sz="2500" dirty="0">
              <a:effectLst/>
              <a:ea typeface="Cambria"/>
              <a:cs typeface="Times New Roman"/>
            </a:endParaRPr>
          </a:p>
        </p:txBody>
      </p:sp>
      <p:sp>
        <p:nvSpPr>
          <p:cNvPr id="28" name="Oval 27"/>
          <p:cNvSpPr/>
          <p:nvPr/>
        </p:nvSpPr>
        <p:spPr>
          <a:xfrm>
            <a:off x="4722844" y="5029200"/>
            <a:ext cx="2971800" cy="16002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0">
              <a:spcBef>
                <a:spcPts val="0"/>
              </a:spcBef>
              <a:spcAft>
                <a:spcPts val="0"/>
              </a:spcAft>
            </a:pPr>
            <a:r>
              <a:rPr lang="es-us" sz="2500" b="1" i="0" u="none" baseline="0">
                <a:effectLst/>
                <a:latin typeface="Arial"/>
                <a:ea typeface="Cambria"/>
                <a:cs typeface="Times New Roman"/>
              </a:rPr>
              <a:t>Incidentes de seguridad</a:t>
            </a:r>
            <a:endParaRPr lang="es-us" sz="2500" dirty="0">
              <a:effectLst/>
              <a:ea typeface="Cambria"/>
              <a:cs typeface="Times New Roman"/>
            </a:endParaRPr>
          </a:p>
        </p:txBody>
      </p:sp>
      <p:cxnSp>
        <p:nvCxnSpPr>
          <p:cNvPr id="29" name="Straight Arrow Connector 28"/>
          <p:cNvCxnSpPr/>
          <p:nvPr/>
        </p:nvCxnSpPr>
        <p:spPr>
          <a:xfrm>
            <a:off x="3648012" y="4084476"/>
            <a:ext cx="1000188" cy="0"/>
          </a:xfrm>
          <a:prstGeom prst="straightConnector1">
            <a:avLst/>
          </a:prstGeom>
          <a:ln w="76200">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28" idx="2"/>
          </p:cNvCxnSpPr>
          <p:nvPr/>
        </p:nvCxnSpPr>
        <p:spPr>
          <a:xfrm>
            <a:off x="3048000" y="4724400"/>
            <a:ext cx="1674844" cy="1104900"/>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79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400" y="3200400"/>
            <a:ext cx="7831730" cy="861774"/>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¿Qué piensan sobre cómo Eduardo manejó esta situación?</a:t>
            </a:r>
          </a:p>
        </p:txBody>
      </p:sp>
      <p:grpSp>
        <p:nvGrpSpPr>
          <p:cNvPr id="18" name="Group 17"/>
          <p:cNvGrpSpPr/>
          <p:nvPr/>
        </p:nvGrpSpPr>
        <p:grpSpPr>
          <a:xfrm>
            <a:off x="756707" y="1675059"/>
            <a:ext cx="7666386" cy="1034153"/>
            <a:chOff x="1041189" y="1989252"/>
            <a:chExt cx="7666386" cy="1034153"/>
          </a:xfrm>
        </p:grpSpPr>
        <p:sp>
          <p:nvSpPr>
            <p:cNvPr id="19" name="Rounded Rectangle 18"/>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20"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28" name="Group 27"/>
          <p:cNvGrpSpPr/>
          <p:nvPr/>
        </p:nvGrpSpPr>
        <p:grpSpPr>
          <a:xfrm>
            <a:off x="70358" y="1425281"/>
            <a:ext cx="3054581" cy="260545"/>
            <a:chOff x="131827" y="1945885"/>
            <a:chExt cx="3054581" cy="260545"/>
          </a:xfrm>
        </p:grpSpPr>
        <p:grpSp>
          <p:nvGrpSpPr>
            <p:cNvPr id="29" name="Group 8"/>
            <p:cNvGrpSpPr/>
            <p:nvPr/>
          </p:nvGrpSpPr>
          <p:grpSpPr>
            <a:xfrm>
              <a:off x="131827" y="1945885"/>
              <a:ext cx="275595" cy="260545"/>
              <a:chOff x="1227110" y="1752600"/>
              <a:chExt cx="1473834" cy="1319744"/>
            </a:xfrm>
          </p:grpSpPr>
          <p:sp>
            <p:nvSpPr>
              <p:cNvPr id="31" name="Rounded Rectangle 3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32" name="Picture 31"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30" name="Rounded Rectangle 29"/>
            <p:cNvSpPr/>
            <p:nvPr/>
          </p:nvSpPr>
          <p:spPr>
            <a:xfrm>
              <a:off x="501579" y="1946000"/>
              <a:ext cx="2684829"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4. No tome atajos en la seguridad</a:t>
              </a:r>
            </a:p>
          </p:txBody>
        </p:sp>
      </p:grpSp>
      <p:grpSp>
        <p:nvGrpSpPr>
          <p:cNvPr id="33" name="Group 32"/>
          <p:cNvGrpSpPr/>
          <p:nvPr/>
        </p:nvGrpSpPr>
        <p:grpSpPr>
          <a:xfrm>
            <a:off x="8451668" y="6241655"/>
            <a:ext cx="589047" cy="431074"/>
            <a:chOff x="8451668" y="6241655"/>
            <a:chExt cx="589047" cy="431074"/>
          </a:xfrm>
        </p:grpSpPr>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5" name="Rectangle 34">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32304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0358" y="1425281"/>
            <a:ext cx="3054581" cy="260545"/>
            <a:chOff x="131827" y="1945885"/>
            <a:chExt cx="3054581" cy="260545"/>
          </a:xfrm>
        </p:grpSpPr>
        <p:grpSp>
          <p:nvGrpSpPr>
            <p:cNvPr id="14" name="Group 8"/>
            <p:cNvGrpSpPr/>
            <p:nvPr/>
          </p:nvGrpSpPr>
          <p:grpSpPr>
            <a:xfrm>
              <a:off x="131827" y="1945885"/>
              <a:ext cx="275595" cy="260545"/>
              <a:chOff x="1227110" y="1752600"/>
              <a:chExt cx="1473834" cy="1319744"/>
            </a:xfrm>
          </p:grpSpPr>
          <p:sp>
            <p:nvSpPr>
              <p:cNvPr id="16" name="Rounded Rectangle 1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7" name="Picture 16"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79" y="1946000"/>
              <a:ext cx="2684829"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4. No tome atajos en la seguridad</a:t>
              </a:r>
            </a:p>
          </p:txBody>
        </p:sp>
      </p:grpSp>
      <p:grpSp>
        <p:nvGrpSpPr>
          <p:cNvPr id="21" name="Group 20"/>
          <p:cNvGrpSpPr/>
          <p:nvPr/>
        </p:nvGrpSpPr>
        <p:grpSpPr>
          <a:xfrm>
            <a:off x="8451668" y="6241655"/>
            <a:ext cx="589047" cy="431074"/>
            <a:chOff x="8451668" y="6241655"/>
            <a:chExt cx="589047" cy="431074"/>
          </a:xfrm>
        </p:grpSpPr>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3" name="Rectangle 22">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pic>
        <p:nvPicPr>
          <p:cNvPr id="3" name="tU0FqcaVscQ"/>
          <p:cNvPicPr>
            <a:picLocks noRot="1" noChangeAspect="1"/>
          </p:cNvPicPr>
          <p:nvPr>
            <a:videoFile r:link="rId1"/>
          </p:nvPr>
        </p:nvPicPr>
        <p:blipFill>
          <a:blip r:embed="rId7"/>
          <a:stretch>
            <a:fillRect/>
          </a:stretch>
        </p:blipFill>
        <p:spPr>
          <a:xfrm>
            <a:off x="208155" y="1885192"/>
            <a:ext cx="8128000" cy="4572000"/>
          </a:xfrm>
          <a:prstGeom prst="rect">
            <a:avLst/>
          </a:prstGeom>
        </p:spPr>
      </p:pic>
    </p:spTree>
    <p:extLst>
      <p:ext uri="{BB962C8B-B14F-4D97-AF65-F5344CB8AC3E}">
        <p14:creationId xmlns:p14="http://schemas.microsoft.com/office/powerpoint/2010/main" val="305089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14400" y="3200400"/>
            <a:ext cx="7831730" cy="1323439"/>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¿Qué opinan de la forma en que Franklin manejó la situación esta vez?</a:t>
            </a:r>
          </a:p>
          <a:p>
            <a:pPr marL="457200" lvl="0" indent="-457200" algn="l" rtl="0">
              <a:spcAft>
                <a:spcPts val="600"/>
              </a:spcAft>
              <a:buFont typeface="+mj-lt"/>
              <a:buAutoNum type="arabicPeriod"/>
            </a:pPr>
            <a:r>
              <a:rPr lang="es-us" sz="2500" b="0" i="0" u="none" baseline="0"/>
              <a:t>¿Cuál de las habilidades de liderazgo demostró? </a:t>
            </a:r>
          </a:p>
        </p:txBody>
      </p:sp>
      <p:grpSp>
        <p:nvGrpSpPr>
          <p:cNvPr id="17" name="Group 16"/>
          <p:cNvGrpSpPr/>
          <p:nvPr/>
        </p:nvGrpSpPr>
        <p:grpSpPr>
          <a:xfrm>
            <a:off x="756707" y="1675059"/>
            <a:ext cx="7666386" cy="1034153"/>
            <a:chOff x="1041189" y="1989252"/>
            <a:chExt cx="7666386" cy="1034153"/>
          </a:xfrm>
        </p:grpSpPr>
        <p:sp>
          <p:nvSpPr>
            <p:cNvPr id="20" name="Rounded Rectangle 19"/>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26"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27" name="Group 26"/>
          <p:cNvGrpSpPr/>
          <p:nvPr/>
        </p:nvGrpSpPr>
        <p:grpSpPr>
          <a:xfrm>
            <a:off x="70358" y="1425281"/>
            <a:ext cx="3054581" cy="260545"/>
            <a:chOff x="131827" y="1945885"/>
            <a:chExt cx="3054581" cy="260545"/>
          </a:xfrm>
        </p:grpSpPr>
        <p:grpSp>
          <p:nvGrpSpPr>
            <p:cNvPr id="28" name="Group 8"/>
            <p:cNvGrpSpPr/>
            <p:nvPr/>
          </p:nvGrpSpPr>
          <p:grpSpPr>
            <a:xfrm>
              <a:off x="131827" y="1945885"/>
              <a:ext cx="275595" cy="260545"/>
              <a:chOff x="1227110" y="1752600"/>
              <a:chExt cx="1473834" cy="1319744"/>
            </a:xfrm>
          </p:grpSpPr>
          <p:sp>
            <p:nvSpPr>
              <p:cNvPr id="30" name="Rounded Rectangle 2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31" name="Picture 30"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9" name="Rounded Rectangle 28"/>
            <p:cNvSpPr/>
            <p:nvPr/>
          </p:nvSpPr>
          <p:spPr>
            <a:xfrm>
              <a:off x="501579" y="1946000"/>
              <a:ext cx="2684829"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4. No tome atajos en la seguridad</a:t>
              </a:r>
            </a:p>
          </p:txBody>
        </p:sp>
      </p:grpSp>
      <p:grpSp>
        <p:nvGrpSpPr>
          <p:cNvPr id="32" name="Group 31"/>
          <p:cNvGrpSpPr/>
          <p:nvPr/>
        </p:nvGrpSpPr>
        <p:grpSpPr>
          <a:xfrm>
            <a:off x="8451668" y="6241655"/>
            <a:ext cx="589047" cy="431074"/>
            <a:chOff x="8451668" y="6241655"/>
            <a:chExt cx="589047" cy="431074"/>
          </a:xfrm>
        </p:grpSpPr>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4" name="Rectangle 33">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314487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40109" y="2676247"/>
            <a:ext cx="8265213" cy="3493264"/>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400" b="0" i="0" u="none" baseline="0" dirty="0"/>
              <a:t>Sonia, la superintendente de ACME </a:t>
            </a:r>
            <a:r>
              <a:rPr lang="es-us" sz="2400" b="0" i="0" u="none" baseline="0" dirty="0" err="1"/>
              <a:t>Homes</a:t>
            </a:r>
            <a:r>
              <a:rPr lang="es-us" sz="2400" b="0" i="0" u="none" baseline="0" dirty="0"/>
              <a:t>, tiene que hacer un recorrido final dentro de unas pocas horas. Las contraventanas de la casa han estado pendientes durante semanas y acaban de llegar esta mañana. Sonia le pide al capataz de la cuadrilla de enmarcado que la ayude a instalar las contraventanas antes de que lleguen los propietarios. </a:t>
            </a:r>
          </a:p>
          <a:p>
            <a:pPr marL="342900" indent="-342900" algn="l" rtl="0">
              <a:spcAft>
                <a:spcPts val="600"/>
              </a:spcAft>
              <a:buFont typeface="Arial" charset="0"/>
              <a:buChar char="•"/>
            </a:pPr>
            <a:r>
              <a:rPr lang="es-us" sz="2400" b="0" i="0" u="none" baseline="0" dirty="0"/>
              <a:t>Franklin accede a ayudar y envía a su aprendiz para que haga el trabajo, ya que recientemente recibió capacitación en trabajos de molduras exteriores.</a:t>
            </a:r>
          </a:p>
        </p:txBody>
      </p:sp>
      <p:grpSp>
        <p:nvGrpSpPr>
          <p:cNvPr id="2" name="Group 1"/>
          <p:cNvGrpSpPr/>
          <p:nvPr/>
        </p:nvGrpSpPr>
        <p:grpSpPr>
          <a:xfrm>
            <a:off x="86335" y="1425396"/>
            <a:ext cx="3038604" cy="260429"/>
            <a:chOff x="86335" y="1425396"/>
            <a:chExt cx="3038604" cy="260429"/>
          </a:xfrm>
        </p:grpSpPr>
        <p:grpSp>
          <p:nvGrpSpPr>
            <p:cNvPr id="26" name="Group 25"/>
            <p:cNvGrpSpPr/>
            <p:nvPr/>
          </p:nvGrpSpPr>
          <p:grpSpPr>
            <a:xfrm>
              <a:off x="86335" y="1425396"/>
              <a:ext cx="248706" cy="253980"/>
              <a:chOff x="141352" y="1464253"/>
              <a:chExt cx="248706" cy="253980"/>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 name="Rounded Rectangle 22"/>
            <p:cNvSpPr/>
            <p:nvPr/>
          </p:nvSpPr>
          <p:spPr>
            <a:xfrm>
              <a:off x="440110" y="1425396"/>
              <a:ext cx="2684829"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4. No tome atajos en la seguridad</a:t>
              </a:r>
            </a:p>
          </p:txBody>
        </p:sp>
      </p:grpSp>
      <p:sp>
        <p:nvSpPr>
          <p:cNvPr id="34"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Situación: puntos clave</a:t>
            </a:r>
            <a:endParaRPr lang="en-US" sz="3500" dirty="0"/>
          </a:p>
        </p:txBody>
      </p:sp>
      <p:grpSp>
        <p:nvGrpSpPr>
          <p:cNvPr id="36" name="Group 35"/>
          <p:cNvGrpSpPr/>
          <p:nvPr/>
        </p:nvGrpSpPr>
        <p:grpSpPr>
          <a:xfrm>
            <a:off x="8451668" y="6241655"/>
            <a:ext cx="589047" cy="431074"/>
            <a:chOff x="8451668" y="6241655"/>
            <a:chExt cx="589047" cy="431074"/>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8" name="Rectangle 37">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2594397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8" name="Rectangle 37"/>
          <p:cNvSpPr/>
          <p:nvPr/>
        </p:nvSpPr>
        <p:spPr>
          <a:xfrm>
            <a:off x="914400" y="3200400"/>
            <a:ext cx="6518652" cy="1246495"/>
          </a:xfrm>
          <a:prstGeom prst="rect">
            <a:avLst/>
          </a:prstGeom>
        </p:spPr>
        <p:txBody>
          <a:bodyPr wrap="square">
            <a:spAutoFit/>
          </a:bodyPr>
          <a:lstStyle/>
          <a:p>
            <a:pPr marL="457200" lvl="0" indent="-457200" algn="l" rtl="0">
              <a:spcAft>
                <a:spcPts val="1200"/>
              </a:spcAft>
              <a:buFont typeface="+mj-lt"/>
              <a:buAutoNum type="arabicPeriod"/>
            </a:pPr>
            <a:r>
              <a:rPr lang="es-us" sz="2500" b="0" i="0" u="none" baseline="0"/>
              <a:t>Tengan en cuenta las habilidades de liderazgo. ¿Cómo Franklin debería seleccionar a Aaron para instalar las contraventanas?</a:t>
            </a:r>
          </a:p>
        </p:txBody>
      </p:sp>
      <p:grpSp>
        <p:nvGrpSpPr>
          <p:cNvPr id="26" name="Group 25"/>
          <p:cNvGrpSpPr/>
          <p:nvPr/>
        </p:nvGrpSpPr>
        <p:grpSpPr>
          <a:xfrm>
            <a:off x="756707" y="1675059"/>
            <a:ext cx="7666386" cy="1034153"/>
            <a:chOff x="1041189" y="1989252"/>
            <a:chExt cx="7666386" cy="1034153"/>
          </a:xfrm>
        </p:grpSpPr>
        <p:sp>
          <p:nvSpPr>
            <p:cNvPr id="40" name="Rounded Rectangle 39"/>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41"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42" name="Group 41"/>
          <p:cNvGrpSpPr/>
          <p:nvPr/>
        </p:nvGrpSpPr>
        <p:grpSpPr>
          <a:xfrm>
            <a:off x="86335" y="1425396"/>
            <a:ext cx="3038604" cy="260429"/>
            <a:chOff x="86335" y="1425396"/>
            <a:chExt cx="3038604" cy="260429"/>
          </a:xfrm>
        </p:grpSpPr>
        <p:grpSp>
          <p:nvGrpSpPr>
            <p:cNvPr id="43" name="Group 42"/>
            <p:cNvGrpSpPr/>
            <p:nvPr/>
          </p:nvGrpSpPr>
          <p:grpSpPr>
            <a:xfrm>
              <a:off x="86335" y="1425396"/>
              <a:ext cx="248706" cy="253980"/>
              <a:chOff x="141352" y="1464253"/>
              <a:chExt cx="248706" cy="253980"/>
            </a:xfrm>
          </p:grpSpPr>
          <p:sp>
            <p:nvSpPr>
              <p:cNvPr id="45" name="Rounded Rectangle 44"/>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46" name="Group 49"/>
              <p:cNvGrpSpPr/>
              <p:nvPr/>
            </p:nvGrpSpPr>
            <p:grpSpPr>
              <a:xfrm>
                <a:off x="224715" y="1516377"/>
                <a:ext cx="101031" cy="146644"/>
                <a:chOff x="1524000" y="2971799"/>
                <a:chExt cx="838200" cy="1066800"/>
              </a:xfrm>
            </p:grpSpPr>
            <p:sp>
              <p:nvSpPr>
                <p:cNvPr id="47" name="Rectangle 4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48" name="Straight Connector 4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4" name="Rounded Rectangle 43"/>
            <p:cNvSpPr/>
            <p:nvPr/>
          </p:nvSpPr>
          <p:spPr>
            <a:xfrm>
              <a:off x="440110" y="1425396"/>
              <a:ext cx="2684829"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4. No tome atajos en la seguridad</a:t>
              </a:r>
            </a:p>
          </p:txBody>
        </p:sp>
      </p:grpSp>
      <p:grpSp>
        <p:nvGrpSpPr>
          <p:cNvPr id="54" name="Group 53"/>
          <p:cNvGrpSpPr/>
          <p:nvPr/>
        </p:nvGrpSpPr>
        <p:grpSpPr>
          <a:xfrm>
            <a:off x="8451668" y="6241655"/>
            <a:ext cx="589047" cy="431074"/>
            <a:chOff x="8451668" y="6241655"/>
            <a:chExt cx="589047" cy="431074"/>
          </a:xfrm>
        </p:grpSpPr>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56" name="Rectangle 55">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9022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40110" y="2669175"/>
            <a:ext cx="8265212" cy="3970318"/>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200" b="0" i="0" u="none" baseline="0"/>
              <a:t>Franklin le dice a Aarón que tome una pistola de tornillo y baje a la casa para poner las contraventanas.  Le indica que recuerde lo que aprendió en la escuela y le dice que solo le tomará unos minutos. </a:t>
            </a:r>
          </a:p>
          <a:p>
            <a:pPr marL="342900" indent="-342900" algn="l" rtl="0">
              <a:spcAft>
                <a:spcPts val="600"/>
              </a:spcAft>
              <a:buFont typeface="Arial" charset="0"/>
              <a:buChar char="•"/>
            </a:pPr>
            <a:r>
              <a:rPr lang="es-us" sz="2200" b="0" i="0" u="none" baseline="0"/>
              <a:t>Aarón sigue las instrucciones de Franklin y toma su pistola de tornillo, se dirige a la casa y se pone a trabajar. Aarón decide dar un paso atrás para tener una mejor vista de su trabajo después de instalar la última contraventana en el segundo piso. </a:t>
            </a:r>
          </a:p>
          <a:p>
            <a:pPr marL="342900" indent="-342900" algn="l" rtl="0">
              <a:spcAft>
                <a:spcPts val="600"/>
              </a:spcAft>
              <a:buFont typeface="Arial" charset="0"/>
              <a:buChar char="•"/>
            </a:pPr>
            <a:r>
              <a:rPr lang="es-us" sz="2200" b="0" i="0" u="none" baseline="0"/>
              <a:t>Aarón se olvida de su entorno y, al retroceder, se sale del techo del porche y cae al suelo. Los propietarios llegan a su nuevo hogar con un trabajador lesionado y una ambulancia. No es el recorrido de cierre perfecto que Sonia esperaba.</a:t>
            </a:r>
          </a:p>
        </p:txBody>
      </p:sp>
      <p:grpSp>
        <p:nvGrpSpPr>
          <p:cNvPr id="30" name="Group 29"/>
          <p:cNvGrpSpPr/>
          <p:nvPr/>
        </p:nvGrpSpPr>
        <p:grpSpPr>
          <a:xfrm>
            <a:off x="86335" y="1425396"/>
            <a:ext cx="3038604" cy="260429"/>
            <a:chOff x="86335" y="1425396"/>
            <a:chExt cx="3038604" cy="260429"/>
          </a:xfrm>
        </p:grpSpPr>
        <p:grpSp>
          <p:nvGrpSpPr>
            <p:cNvPr id="31" name="Group 30"/>
            <p:cNvGrpSpPr/>
            <p:nvPr/>
          </p:nvGrpSpPr>
          <p:grpSpPr>
            <a:xfrm>
              <a:off x="86335" y="1425396"/>
              <a:ext cx="248706" cy="253980"/>
              <a:chOff x="141352" y="1464253"/>
              <a:chExt cx="248706" cy="253980"/>
            </a:xfrm>
          </p:grpSpPr>
          <p:sp>
            <p:nvSpPr>
              <p:cNvPr id="33" name="Rounded Rectangle 3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34" name="Group 49"/>
              <p:cNvGrpSpPr/>
              <p:nvPr/>
            </p:nvGrpSpPr>
            <p:grpSpPr>
              <a:xfrm>
                <a:off x="224715" y="1516377"/>
                <a:ext cx="101031" cy="146644"/>
                <a:chOff x="1524000" y="2971799"/>
                <a:chExt cx="838200" cy="1066800"/>
              </a:xfrm>
            </p:grpSpPr>
            <p:sp>
              <p:nvSpPr>
                <p:cNvPr id="35" name="Rectangle 34"/>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6" name="Straight Connector 35"/>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2" name="Rounded Rectangle 31"/>
            <p:cNvSpPr/>
            <p:nvPr/>
          </p:nvSpPr>
          <p:spPr>
            <a:xfrm>
              <a:off x="440110" y="1425396"/>
              <a:ext cx="2684829"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4. No tome atajos en la seguridad</a:t>
              </a:r>
            </a:p>
          </p:txBody>
        </p:sp>
      </p:grpSp>
      <p:sp>
        <p:nvSpPr>
          <p:cNvPr id="45"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Resultado A: puntos clave</a:t>
            </a:r>
            <a:endParaRPr lang="en-US" sz="3500" dirty="0"/>
          </a:p>
        </p:txBody>
      </p:sp>
      <p:grpSp>
        <p:nvGrpSpPr>
          <p:cNvPr id="46" name="Group 45"/>
          <p:cNvGrpSpPr/>
          <p:nvPr/>
        </p:nvGrpSpPr>
        <p:grpSpPr>
          <a:xfrm>
            <a:off x="8451668" y="6241655"/>
            <a:ext cx="589047" cy="431074"/>
            <a:chOff x="8451668" y="6241655"/>
            <a:chExt cx="589047" cy="431074"/>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48" name="Rectangle 47">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36629587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Custom 5">
            <a:hlinkClick r:id="" action="ppaction://noaction" highlightClick="1"/>
          </p:cNvPr>
          <p:cNvSpPr/>
          <p:nvPr/>
        </p:nvSpPr>
        <p:spPr>
          <a:xfrm>
            <a:off x="8298310" y="5828804"/>
            <a:ext cx="775854" cy="84923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5" name="Rectangle 34"/>
          <p:cNvSpPr/>
          <p:nvPr/>
        </p:nvSpPr>
        <p:spPr>
          <a:xfrm>
            <a:off x="914400" y="3200400"/>
            <a:ext cx="7831730" cy="861774"/>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¿Qué piensan sobre cómo Eduardo manejó esta situación?</a:t>
            </a:r>
          </a:p>
        </p:txBody>
      </p:sp>
      <p:grpSp>
        <p:nvGrpSpPr>
          <p:cNvPr id="33" name="Group 32"/>
          <p:cNvGrpSpPr/>
          <p:nvPr/>
        </p:nvGrpSpPr>
        <p:grpSpPr>
          <a:xfrm>
            <a:off x="756707" y="1675059"/>
            <a:ext cx="7666386" cy="1034153"/>
            <a:chOff x="1041189" y="1989252"/>
            <a:chExt cx="7666386" cy="1034153"/>
          </a:xfrm>
        </p:grpSpPr>
        <p:sp>
          <p:nvSpPr>
            <p:cNvPr id="34" name="Rounded Rectangle 33"/>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37"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38" name="Group 37"/>
          <p:cNvGrpSpPr/>
          <p:nvPr/>
        </p:nvGrpSpPr>
        <p:grpSpPr>
          <a:xfrm>
            <a:off x="86335" y="1425396"/>
            <a:ext cx="3038604" cy="260429"/>
            <a:chOff x="86335" y="1425396"/>
            <a:chExt cx="3038604" cy="260429"/>
          </a:xfrm>
        </p:grpSpPr>
        <p:grpSp>
          <p:nvGrpSpPr>
            <p:cNvPr id="39" name="Group 38"/>
            <p:cNvGrpSpPr/>
            <p:nvPr/>
          </p:nvGrpSpPr>
          <p:grpSpPr>
            <a:xfrm>
              <a:off x="86335" y="1425396"/>
              <a:ext cx="248706" cy="253980"/>
              <a:chOff x="141352" y="1464253"/>
              <a:chExt cx="248706" cy="253980"/>
            </a:xfrm>
          </p:grpSpPr>
          <p:sp>
            <p:nvSpPr>
              <p:cNvPr id="41" name="Rounded Rectangle 40"/>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42" name="Group 49"/>
              <p:cNvGrpSpPr/>
              <p:nvPr/>
            </p:nvGrpSpPr>
            <p:grpSpPr>
              <a:xfrm>
                <a:off x="224715" y="1516377"/>
                <a:ext cx="101031" cy="146644"/>
                <a:chOff x="1524000" y="2971799"/>
                <a:chExt cx="838200" cy="1066800"/>
              </a:xfrm>
            </p:grpSpPr>
            <p:sp>
              <p:nvSpPr>
                <p:cNvPr id="43" name="Rectangle 42"/>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44" name="Straight Connector 4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Rounded Rectangle 39"/>
            <p:cNvSpPr/>
            <p:nvPr/>
          </p:nvSpPr>
          <p:spPr>
            <a:xfrm>
              <a:off x="440110" y="1425396"/>
              <a:ext cx="2684829"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4. No tome atajos en la seguridad</a:t>
              </a:r>
            </a:p>
          </p:txBody>
        </p:sp>
      </p:grpSp>
      <p:grpSp>
        <p:nvGrpSpPr>
          <p:cNvPr id="50" name="Group 49"/>
          <p:cNvGrpSpPr/>
          <p:nvPr/>
        </p:nvGrpSpPr>
        <p:grpSpPr>
          <a:xfrm>
            <a:off x="8451668" y="6241655"/>
            <a:ext cx="589047" cy="431074"/>
            <a:chOff x="8451668" y="6241655"/>
            <a:chExt cx="589047" cy="431074"/>
          </a:xfrm>
        </p:grpSpPr>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52" name="Rectangle 51">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311895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111" y="2677045"/>
            <a:ext cx="8265212" cy="4124206"/>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b="0" i="0" u="none" baseline="0" dirty="0"/>
              <a:t>Franklin le pregunta a Aarón si recuerda su capacitación y puede bajar a la casa y ayudar a Sonia a salir y cerrar las contraventanas. Aarón agarra su pistola de tornillos, ansioso por impresionar a su jefe, y se dirige a la casa. Franklin no vio a Aarón agarrar ningún otro equipo más que la pistola de tornillos y se pregunta cómo hará el trabajo de manera segura.</a:t>
            </a:r>
          </a:p>
          <a:p>
            <a:pPr marL="342900" indent="-342900" algn="l" rtl="0">
              <a:spcAft>
                <a:spcPts val="600"/>
              </a:spcAft>
              <a:buFont typeface="Arial" charset="0"/>
              <a:buChar char="•"/>
            </a:pPr>
            <a:r>
              <a:rPr lang="es-us" b="0" i="0" u="none" baseline="0" dirty="0"/>
              <a:t>Justo cuando Aarón comienza a salir por la ventana al techo del porche para instalar las contraventanas, Franklin le grita a Aarón que se detenga de inmediato. Claramente Aarón no recordaba su capacitación de seguridad.</a:t>
            </a:r>
          </a:p>
          <a:p>
            <a:pPr marL="342900" indent="-342900" algn="l" rtl="0">
              <a:spcAft>
                <a:spcPts val="600"/>
              </a:spcAft>
              <a:buFont typeface="Arial" charset="0"/>
              <a:buChar char="•"/>
            </a:pPr>
            <a:r>
              <a:rPr lang="es-us" b="0" i="0" u="none" baseline="0" dirty="0"/>
              <a:t>Franklin reúne a la cuadrilla y les recuerda que deben usar un arnés y una cuerda de seguridad antes de salir al techo del porche. Debido a que la habitación ya estaba alfombrada, podrían usar un punto de anclaje de techo típico, ya que los clavos atravesarían la alfombra sin dañarla. Franklin también se toma el tiempo para mostrar a los miembros de la cuadrilla cómo usar un nuevo dispositivo de anclaje para marcos de ventanas que la compañía acaba de comprar. </a:t>
            </a:r>
          </a:p>
        </p:txBody>
      </p:sp>
      <p:grpSp>
        <p:nvGrpSpPr>
          <p:cNvPr id="25" name="Group 24"/>
          <p:cNvGrpSpPr/>
          <p:nvPr/>
        </p:nvGrpSpPr>
        <p:grpSpPr>
          <a:xfrm>
            <a:off x="86335" y="1425396"/>
            <a:ext cx="3038604" cy="260429"/>
            <a:chOff x="86335" y="1425396"/>
            <a:chExt cx="3038604" cy="260429"/>
          </a:xfrm>
        </p:grpSpPr>
        <p:grpSp>
          <p:nvGrpSpPr>
            <p:cNvPr id="26" name="Group 25"/>
            <p:cNvGrpSpPr/>
            <p:nvPr/>
          </p:nvGrpSpPr>
          <p:grpSpPr>
            <a:xfrm>
              <a:off x="86335" y="1425396"/>
              <a:ext cx="248706" cy="253980"/>
              <a:chOff x="141352" y="1464253"/>
              <a:chExt cx="248706" cy="253980"/>
            </a:xfrm>
          </p:grpSpPr>
          <p:sp>
            <p:nvSpPr>
              <p:cNvPr id="28" name="Rounded Rectangle 2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9"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Rounded Rectangle 26"/>
            <p:cNvSpPr/>
            <p:nvPr/>
          </p:nvSpPr>
          <p:spPr>
            <a:xfrm>
              <a:off x="440110" y="1425396"/>
              <a:ext cx="2684829"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4. No tome atajos en la seguridad</a:t>
              </a:r>
            </a:p>
          </p:txBody>
        </p:sp>
      </p:grpSp>
      <p:sp>
        <p:nvSpPr>
          <p:cNvPr id="45"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Resultado B: puntos clave</a:t>
            </a:r>
            <a:endParaRPr lang="en-US" sz="3500" dirty="0"/>
          </a:p>
        </p:txBody>
      </p:sp>
      <p:grpSp>
        <p:nvGrpSpPr>
          <p:cNvPr id="46" name="Group 45"/>
          <p:cNvGrpSpPr/>
          <p:nvPr/>
        </p:nvGrpSpPr>
        <p:grpSpPr>
          <a:xfrm>
            <a:off x="8451668" y="6241655"/>
            <a:ext cx="589047" cy="431074"/>
            <a:chOff x="8451668" y="6241655"/>
            <a:chExt cx="589047" cy="431074"/>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48" name="Rectangle 47">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22287615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14400" y="3200400"/>
            <a:ext cx="7831730" cy="1323439"/>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¿Qué opinan de la forma en que Franklin manejó la situación esta vez?</a:t>
            </a:r>
          </a:p>
          <a:p>
            <a:pPr marL="457200" lvl="0" indent="-457200" algn="l" rtl="0">
              <a:spcAft>
                <a:spcPts val="600"/>
              </a:spcAft>
              <a:buFont typeface="+mj-lt"/>
              <a:buAutoNum type="arabicPeriod"/>
            </a:pPr>
            <a:r>
              <a:rPr lang="es-us" sz="2500" b="0" i="0" u="none" baseline="0"/>
              <a:t>¿Cuál de las habilidades de liderazgo demostró? </a:t>
            </a:r>
          </a:p>
        </p:txBody>
      </p:sp>
      <p:grpSp>
        <p:nvGrpSpPr>
          <p:cNvPr id="19" name="Group 18"/>
          <p:cNvGrpSpPr/>
          <p:nvPr/>
        </p:nvGrpSpPr>
        <p:grpSpPr>
          <a:xfrm>
            <a:off x="756707" y="1675059"/>
            <a:ext cx="7666386" cy="1034153"/>
            <a:chOff x="1041189" y="1989252"/>
            <a:chExt cx="7666386" cy="1034153"/>
          </a:xfrm>
        </p:grpSpPr>
        <p:sp>
          <p:nvSpPr>
            <p:cNvPr id="36" name="Rounded Rectangle 35"/>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37"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grpSp>
        <p:nvGrpSpPr>
          <p:cNvPr id="38" name="Group 37"/>
          <p:cNvGrpSpPr/>
          <p:nvPr/>
        </p:nvGrpSpPr>
        <p:grpSpPr>
          <a:xfrm>
            <a:off x="86335" y="1425396"/>
            <a:ext cx="3038604" cy="260429"/>
            <a:chOff x="86335" y="1425396"/>
            <a:chExt cx="3038604" cy="260429"/>
          </a:xfrm>
        </p:grpSpPr>
        <p:grpSp>
          <p:nvGrpSpPr>
            <p:cNvPr id="39" name="Group 38"/>
            <p:cNvGrpSpPr/>
            <p:nvPr/>
          </p:nvGrpSpPr>
          <p:grpSpPr>
            <a:xfrm>
              <a:off x="86335" y="1425396"/>
              <a:ext cx="248706" cy="253980"/>
              <a:chOff x="141352" y="1464253"/>
              <a:chExt cx="248706" cy="253980"/>
            </a:xfrm>
          </p:grpSpPr>
          <p:sp>
            <p:nvSpPr>
              <p:cNvPr id="41" name="Rounded Rectangle 40"/>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42" name="Group 49"/>
              <p:cNvGrpSpPr/>
              <p:nvPr/>
            </p:nvGrpSpPr>
            <p:grpSpPr>
              <a:xfrm>
                <a:off x="224715" y="1516377"/>
                <a:ext cx="101031" cy="146644"/>
                <a:chOff x="1524000" y="2971799"/>
                <a:chExt cx="838200" cy="1066800"/>
              </a:xfrm>
            </p:grpSpPr>
            <p:sp>
              <p:nvSpPr>
                <p:cNvPr id="43" name="Rectangle 42"/>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44" name="Straight Connector 4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Rounded Rectangle 39"/>
            <p:cNvSpPr/>
            <p:nvPr/>
          </p:nvSpPr>
          <p:spPr>
            <a:xfrm>
              <a:off x="440110" y="1425396"/>
              <a:ext cx="2684829"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4. No tome atajos en la seguridad</a:t>
              </a:r>
            </a:p>
          </p:txBody>
        </p:sp>
      </p:grpSp>
      <p:grpSp>
        <p:nvGrpSpPr>
          <p:cNvPr id="50" name="Group 49"/>
          <p:cNvGrpSpPr/>
          <p:nvPr/>
        </p:nvGrpSpPr>
        <p:grpSpPr>
          <a:xfrm>
            <a:off x="8451668" y="6241655"/>
            <a:ext cx="589047" cy="431074"/>
            <a:chOff x="8451668" y="6241655"/>
            <a:chExt cx="589047" cy="431074"/>
          </a:xfrm>
        </p:grpSpPr>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52" name="Rectangle 51">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spTree>
    <p:extLst>
      <p:ext uri="{BB962C8B-B14F-4D97-AF65-F5344CB8AC3E}">
        <p14:creationId xmlns:p14="http://schemas.microsoft.com/office/powerpoint/2010/main" val="182284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61094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500" b="1" i="0" u="none" baseline="0" dirty="0">
                <a:solidFill>
                  <a:srgbClr val="FF0000"/>
                </a:solidFill>
              </a:rPr>
              <a:t>Recursos adicionales de FSL4Res</a:t>
            </a:r>
          </a:p>
        </p:txBody>
      </p:sp>
      <p:sp>
        <p:nvSpPr>
          <p:cNvPr id="6" name="Content Placeholder 2"/>
          <p:cNvSpPr txBox="1">
            <a:spLocks/>
          </p:cNvSpPr>
          <p:nvPr/>
        </p:nvSpPr>
        <p:spPr>
          <a:xfrm>
            <a:off x="1513114" y="2830146"/>
            <a:ext cx="6117772" cy="34652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r>
              <a:rPr lang="es-us" sz="2500" b="0" i="0" u="none" baseline="0"/>
              <a:t>Hojas de habilidades</a:t>
            </a:r>
          </a:p>
          <a:p>
            <a:pPr algn="l" rtl="0"/>
            <a:r>
              <a:rPr lang="es-us" sz="2500" b="0" i="0" u="none" baseline="0"/>
              <a:t>Charlas informativas</a:t>
            </a:r>
          </a:p>
          <a:p>
            <a:pPr algn="l" rtl="0"/>
            <a:r>
              <a:rPr lang="es-us" sz="2500" b="0" i="0" u="none" baseline="0"/>
              <a:t>Creación de su propia hoja de trabajo sobre el escenario</a:t>
            </a:r>
          </a:p>
          <a:p>
            <a:pPr algn="l" rtl="0"/>
            <a:r>
              <a:rPr lang="es-us" sz="2500" b="0" i="0" u="none" baseline="0"/>
              <a:t>Autoevaluaciones</a:t>
            </a:r>
          </a:p>
        </p:txBody>
      </p:sp>
    </p:spTree>
    <p:extLst>
      <p:ext uri="{BB962C8B-B14F-4D97-AF65-F5344CB8AC3E}">
        <p14:creationId xmlns:p14="http://schemas.microsoft.com/office/powerpoint/2010/main" val="296366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153440" y="3615680"/>
            <a:ext cx="6837120" cy="1335330"/>
          </a:xfrm>
        </p:spPr>
        <p:txBody>
          <a:bodyPr>
            <a:noAutofit/>
          </a:bodyPr>
          <a:lstStyle/>
          <a:p>
            <a:pPr marL="0" indent="0" algn="l" rtl="0">
              <a:buNone/>
            </a:pPr>
            <a:r>
              <a:rPr lang="es-us" sz="2500" b="0" i="0" u="none" baseline="0"/>
              <a:t>Qué tan bien se implementan realmente las políticas, los procedimientos y las prácticas de una compañía en el lugar de trabajo.</a:t>
            </a:r>
          </a:p>
        </p:txBody>
      </p:sp>
      <p:sp>
        <p:nvSpPr>
          <p:cNvPr id="5" name="Title 1"/>
          <p:cNvSpPr>
            <a:spLocks noGrp="1"/>
          </p:cNvSpPr>
          <p:nvPr>
            <p:ph type="title"/>
          </p:nvPr>
        </p:nvSpPr>
        <p:spPr>
          <a:xfrm>
            <a:off x="457200" y="2045541"/>
            <a:ext cx="8229600" cy="1143000"/>
          </a:xfrm>
        </p:spPr>
        <p:txBody>
          <a:bodyPr>
            <a:noAutofit/>
          </a:bodyPr>
          <a:lstStyle/>
          <a:p>
            <a:pPr rtl="0"/>
            <a:r>
              <a:rPr lang="es-us" sz="3500" b="1" i="0" u="none" baseline="0">
                <a:solidFill>
                  <a:srgbClr val="FF0000"/>
                </a:solidFill>
              </a:rPr>
              <a:t>Los líderes en seguridad fortalecen el </a:t>
            </a:r>
            <a:br>
              <a:rPr lang="es-us" sz="3500" b="1">
                <a:solidFill>
                  <a:srgbClr val="FF0000"/>
                </a:solidFill>
              </a:rPr>
            </a:br>
            <a:r>
              <a:rPr lang="es-us" sz="3500" b="1" i="0" u="none" baseline="0">
                <a:solidFill>
                  <a:srgbClr val="FF0000"/>
                </a:solidFill>
              </a:rPr>
              <a:t>clima de seguridad en el lugar de trabajo</a:t>
            </a:r>
          </a:p>
        </p:txBody>
      </p:sp>
    </p:spTree>
    <p:extLst>
      <p:ext uri="{BB962C8B-B14F-4D97-AF65-F5344CB8AC3E}">
        <p14:creationId xmlns:p14="http://schemas.microsoft.com/office/powerpoint/2010/main" val="32111904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8105" y="1645471"/>
            <a:ext cx="4767789" cy="630942"/>
          </a:xfrm>
          <a:prstGeom prst="rect">
            <a:avLst/>
          </a:prstGeom>
          <a:noFill/>
        </p:spPr>
        <p:txBody>
          <a:bodyPr wrap="square" rtlCol="0">
            <a:spAutoFit/>
          </a:bodyPr>
          <a:lstStyle/>
          <a:p>
            <a:pPr algn="ctr" rtl="0"/>
            <a:r>
              <a:rPr lang="es-us" sz="3500" b="1" i="0" u="none" baseline="0" dirty="0">
                <a:solidFill>
                  <a:srgbClr val="FF0000"/>
                </a:solidFill>
                <a:latin typeface="+mj-lt"/>
                <a:ea typeface="+mj-lt"/>
                <a:cs typeface="+mj-lt"/>
              </a:rPr>
              <a:t>Mensajes principales</a:t>
            </a:r>
          </a:p>
        </p:txBody>
      </p:sp>
      <p:sp>
        <p:nvSpPr>
          <p:cNvPr id="3" name="TextBox 2"/>
          <p:cNvSpPr txBox="1"/>
          <p:nvPr/>
        </p:nvSpPr>
        <p:spPr>
          <a:xfrm>
            <a:off x="505235" y="2415025"/>
            <a:ext cx="8479746" cy="4093428"/>
          </a:xfrm>
          <a:prstGeom prst="rect">
            <a:avLst/>
          </a:prstGeom>
          <a:noFill/>
        </p:spPr>
        <p:txBody>
          <a:bodyPr wrap="square" rtlCol="0">
            <a:spAutoFit/>
          </a:bodyPr>
          <a:lstStyle/>
          <a:p>
            <a:pPr marL="342900" indent="-342900" algn="l" rtl="0">
              <a:buClr>
                <a:srgbClr val="FF0000"/>
              </a:buClr>
              <a:buSzPct val="105000"/>
              <a:buFont typeface="Calibri" panose="020F0502020204030204" pitchFamily="34" charset="0"/>
              <a:buChar char="•"/>
            </a:pPr>
            <a:r>
              <a:rPr lang="es-us" sz="2000" b="0" i="0" u="none" baseline="0"/>
              <a:t>Se necesita </a:t>
            </a:r>
            <a:r>
              <a:rPr lang="es-us" sz="2000" b="1" i="0" u="none" baseline="0"/>
              <a:t>CORAJE</a:t>
            </a:r>
            <a:r>
              <a:rPr lang="es-us" sz="2000" b="0" i="0" u="none" baseline="0"/>
              <a:t> para ser un líder.</a:t>
            </a:r>
          </a:p>
          <a:p>
            <a:pPr marL="342900" indent="-342900" algn="l" rtl="0">
              <a:buClr>
                <a:srgbClr val="FF0000"/>
              </a:buClr>
              <a:buSzPct val="105000"/>
              <a:buFont typeface="Calibri" panose="020F0502020204030204" pitchFamily="34" charset="0"/>
              <a:buChar char="•"/>
            </a:pPr>
            <a:r>
              <a:rPr lang="es-us" sz="2000" b="0" i="0" u="none" baseline="0"/>
              <a:t>Se necesita </a:t>
            </a:r>
            <a:r>
              <a:rPr lang="es-us" sz="2000" b="1" i="0" u="none" baseline="0"/>
              <a:t>CORAJE</a:t>
            </a:r>
            <a:r>
              <a:rPr lang="es-us" sz="2000" b="0" i="0" u="none" baseline="0"/>
              <a:t> para expresarse.</a:t>
            </a:r>
          </a:p>
          <a:p>
            <a:pPr marL="342900" indent="-342900" algn="l" rtl="0">
              <a:buClr>
                <a:srgbClr val="FF0000"/>
              </a:buClr>
              <a:buSzPct val="105000"/>
              <a:buFont typeface="Calibri" panose="020F0502020204030204" pitchFamily="34" charset="0"/>
              <a:buChar char="•"/>
            </a:pPr>
            <a:r>
              <a:rPr lang="es-us" sz="2000" b="0" i="0" u="none" baseline="0"/>
              <a:t>Estas habilidades se pueden introducir fácilmente en el flujo de trabajo diario y la productividad no se verá afectada.</a:t>
            </a:r>
          </a:p>
          <a:p>
            <a:pPr marL="342900" indent="-342900" algn="l" rtl="0">
              <a:buClr>
                <a:srgbClr val="FF0000"/>
              </a:buClr>
              <a:buSzPct val="105000"/>
              <a:buFont typeface="Calibri" panose="020F0502020204030204" pitchFamily="34" charset="0"/>
              <a:buChar char="•"/>
            </a:pPr>
            <a:r>
              <a:rPr lang="es-us" sz="2000" b="0" i="0" u="none" baseline="0"/>
              <a:t>Los líderes:</a:t>
            </a:r>
          </a:p>
          <a:p>
            <a:pPr marL="914400" lvl="1" indent="-457200" algn="l" rtl="0">
              <a:buClr>
                <a:srgbClr val="FF0000"/>
              </a:buClr>
              <a:buSzPct val="105000"/>
              <a:buFont typeface="Calibri" panose="020F0502020204030204" pitchFamily="34" charset="0"/>
              <a:buChar char="•"/>
            </a:pPr>
            <a:r>
              <a:rPr lang="es-us" sz="2000" b="0" i="0" u="none" baseline="0"/>
              <a:t>lideran con el ejemplo;</a:t>
            </a:r>
          </a:p>
          <a:p>
            <a:pPr marL="914400" lvl="1" indent="-457200" algn="l" rtl="0">
              <a:buClr>
                <a:srgbClr val="FF0000"/>
              </a:buClr>
              <a:buSzPct val="105000"/>
              <a:buFont typeface="Calibri" panose="020F0502020204030204" pitchFamily="34" charset="0"/>
              <a:buChar char="•"/>
            </a:pPr>
            <a:r>
              <a:rPr lang="es-us" sz="2000" b="0" i="0" u="none" baseline="0"/>
              <a:t>involucran y empoderan al miembro del equipo;</a:t>
            </a:r>
          </a:p>
          <a:p>
            <a:pPr marL="914400" lvl="1" indent="-457200" algn="l" rtl="0">
              <a:buClr>
                <a:srgbClr val="FF0000"/>
              </a:buClr>
              <a:buSzPct val="105000"/>
              <a:buFont typeface="Calibri" panose="020F0502020204030204" pitchFamily="34" charset="0"/>
              <a:buChar char="•"/>
            </a:pPr>
            <a:r>
              <a:rPr lang="es-us" sz="2000" b="0" i="0" u="none" baseline="0"/>
              <a:t>escuchan activamente;</a:t>
            </a:r>
          </a:p>
          <a:p>
            <a:pPr marL="914400" lvl="1" indent="-457200" algn="l" rtl="0">
              <a:buClr>
                <a:srgbClr val="FF0000"/>
              </a:buClr>
              <a:buSzPct val="105000"/>
              <a:buFont typeface="Calibri" panose="020F0502020204030204" pitchFamily="34" charset="0"/>
              <a:buChar char="•"/>
            </a:pPr>
            <a:r>
              <a:rPr lang="es-us" sz="2000" b="0" i="0" u="none" baseline="0"/>
              <a:t>practican la comunicación de 3 vías;</a:t>
            </a:r>
          </a:p>
          <a:p>
            <a:pPr marL="914400" lvl="1" indent="-457200" algn="l" rtl="0">
              <a:buClr>
                <a:srgbClr val="FF0000"/>
              </a:buClr>
              <a:buSzPct val="105000"/>
              <a:buFont typeface="Calibri" panose="020F0502020204030204" pitchFamily="34" charset="0"/>
              <a:buChar char="•"/>
            </a:pPr>
            <a:r>
              <a:rPr lang="es-us" sz="2000" b="0" i="0" u="none" baseline="0"/>
              <a:t>desarrollan a los miembros del equipo: enseñan, asesoran y saben cómo hacer comentarios de manera constructiva;</a:t>
            </a:r>
          </a:p>
          <a:p>
            <a:pPr marL="914400" lvl="1" indent="-457200" algn="l" rtl="0">
              <a:buClr>
                <a:srgbClr val="FF0000"/>
              </a:buClr>
              <a:buSzPct val="105000"/>
              <a:buFont typeface="Calibri" panose="020F0502020204030204" pitchFamily="34" charset="0"/>
              <a:buChar char="•"/>
            </a:pPr>
            <a:r>
              <a:rPr lang="es-us" sz="2000" b="0" i="0" u="none" baseline="0"/>
              <a:t>dan reconocimiento a los miembros del equipo.</a:t>
            </a:r>
          </a:p>
          <a:p>
            <a:pPr marL="342900" indent="-342900" algn="l" rtl="0">
              <a:buClr>
                <a:srgbClr val="FF0000"/>
              </a:buClr>
              <a:buSzPct val="105000"/>
              <a:buFont typeface="Calibri" panose="020F0502020204030204" pitchFamily="34" charset="0"/>
              <a:buChar char="•"/>
            </a:pPr>
            <a:r>
              <a:rPr lang="es-us" sz="2000" b="0" i="0" u="none" baseline="0"/>
              <a:t>Los líderes mejoran el</a:t>
            </a:r>
            <a:r>
              <a:rPr lang="es-us" sz="2000" b="1" i="0" u="none" baseline="0"/>
              <a:t> CLIMA Y LOS RESULTADOS DE SEGURIDAD.</a:t>
            </a:r>
            <a:endParaRPr lang="es-us" sz="2000" dirty="0"/>
          </a:p>
        </p:txBody>
      </p:sp>
    </p:spTree>
    <p:extLst>
      <p:ext uri="{BB962C8B-B14F-4D97-AF65-F5344CB8AC3E}">
        <p14:creationId xmlns:p14="http://schemas.microsoft.com/office/powerpoint/2010/main" val="59311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41740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433132"/>
          </a:xfrm>
          <a:prstGeom prst="rect">
            <a:avLst/>
          </a:prstGeom>
        </p:spPr>
        <p:txBody>
          <a:bodyPr wrap="square">
            <a:spAutoFit/>
          </a:bodyPr>
          <a:lstStyle/>
          <a:p>
            <a:pPr algn="l" rtl="0">
              <a:lnSpc>
                <a:spcPct val="107000"/>
              </a:lnSpc>
              <a:spcAft>
                <a:spcPts val="800"/>
              </a:spcAft>
            </a:pPr>
            <a:r>
              <a:rPr lang="es-us" sz="700" b="0" i="0" u="none" baseline="0" dirty="0">
                <a:latin typeface="Calibri" panose="020F0502020204030204" pitchFamily="34" charset="0"/>
                <a:ea typeface="Calibri" panose="020F0502020204030204" pitchFamily="34" charset="0"/>
                <a:cs typeface="Times New Roman" panose="02020603050405020304" pitchFamily="18" charset="0"/>
              </a:rPr>
              <a:t>El desarrollo de la capacitación del FSL4Res fue posible gracias al financiamiento de un acuerdo de cooperación con el Centro de Investigación y Capacitación en Construcción (Center </a:t>
            </a:r>
            <a:r>
              <a:rPr lang="es-us" sz="700" b="0" i="0" u="none" baseline="0" dirty="0" err="1">
                <a:latin typeface="Calibri" panose="020F0502020204030204" pitchFamily="34" charset="0"/>
                <a:ea typeface="Calibri" panose="020F0502020204030204" pitchFamily="34" charset="0"/>
                <a:cs typeface="Times New Roman" panose="02020603050405020304" pitchFamily="18" charset="0"/>
              </a:rPr>
              <a:t>for</a:t>
            </a:r>
            <a:r>
              <a:rPr lang="es-us" sz="7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700" b="0" i="0" u="none" baseline="0" dirty="0" err="1">
                <a:latin typeface="Calibri" panose="020F0502020204030204" pitchFamily="34" charset="0"/>
                <a:ea typeface="Calibri" panose="020F0502020204030204" pitchFamily="34" charset="0"/>
                <a:cs typeface="Times New Roman" panose="02020603050405020304" pitchFamily="18" charset="0"/>
              </a:rPr>
              <a:t>Construction</a:t>
            </a:r>
            <a:r>
              <a:rPr lang="es-us" sz="7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700" b="0" i="0" u="none" baseline="0" dirty="0" err="1">
                <a:latin typeface="Calibri" panose="020F0502020204030204" pitchFamily="34" charset="0"/>
                <a:ea typeface="Calibri" panose="020F0502020204030204" pitchFamily="34" charset="0"/>
                <a:cs typeface="Times New Roman" panose="02020603050405020304" pitchFamily="18" charset="0"/>
              </a:rPr>
              <a:t>Research</a:t>
            </a:r>
            <a:r>
              <a:rPr lang="es-us" sz="700" b="0" i="0" u="none" baseline="0" dirty="0">
                <a:latin typeface="Calibri" panose="020F0502020204030204" pitchFamily="34" charset="0"/>
                <a:ea typeface="Calibri" panose="020F0502020204030204" pitchFamily="34" charset="0"/>
                <a:cs typeface="Times New Roman" panose="02020603050405020304" pitchFamily="18" charset="0"/>
              </a:rPr>
              <a:t> and Training, CPWR) (N.º U60OH009762) del Instituto Nacional de Seguridad y Salud Ocupacional (</a:t>
            </a:r>
            <a:r>
              <a:rPr lang="es-us" sz="700" b="0" i="0" u="none" baseline="0" dirty="0" err="1">
                <a:latin typeface="Calibri" panose="020F0502020204030204" pitchFamily="34" charset="0"/>
                <a:ea typeface="Calibri" panose="020F0502020204030204" pitchFamily="34" charset="0"/>
                <a:cs typeface="Times New Roman" panose="02020603050405020304" pitchFamily="18" charset="0"/>
              </a:rPr>
              <a:t>National</a:t>
            </a:r>
            <a:r>
              <a:rPr lang="es-us" sz="7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700" b="0" i="0" u="none" baseline="0" dirty="0" err="1">
                <a:latin typeface="Calibri" panose="020F0502020204030204" pitchFamily="34" charset="0"/>
                <a:ea typeface="Calibri" panose="020F0502020204030204" pitchFamily="34" charset="0"/>
                <a:cs typeface="Times New Roman" panose="02020603050405020304" pitchFamily="18" charset="0"/>
              </a:rPr>
              <a:t>Institute</a:t>
            </a:r>
            <a:r>
              <a:rPr lang="es-us" sz="7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700" b="0" i="0" u="none" baseline="0" dirty="0" err="1">
                <a:latin typeface="Calibri" panose="020F0502020204030204" pitchFamily="34" charset="0"/>
                <a:ea typeface="Calibri" panose="020F0502020204030204" pitchFamily="34" charset="0"/>
                <a:cs typeface="Times New Roman" panose="02020603050405020304" pitchFamily="18" charset="0"/>
              </a:rPr>
              <a:t>for</a:t>
            </a:r>
            <a:r>
              <a:rPr lang="es-us" sz="7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700" b="0" i="0" u="none" baseline="0" dirty="0" err="1">
                <a:latin typeface="Calibri" panose="020F0502020204030204" pitchFamily="34" charset="0"/>
                <a:ea typeface="Calibri" panose="020F0502020204030204" pitchFamily="34" charset="0"/>
                <a:cs typeface="Times New Roman" panose="02020603050405020304" pitchFamily="18" charset="0"/>
              </a:rPr>
              <a:t>Occupational</a:t>
            </a:r>
            <a:r>
              <a:rPr lang="es-us" sz="700" b="0" i="0" u="none" baseline="0" dirty="0">
                <a:latin typeface="Calibri" panose="020F0502020204030204" pitchFamily="34" charset="0"/>
                <a:ea typeface="Calibri" panose="020F0502020204030204" pitchFamily="34" charset="0"/>
                <a:cs typeface="Times New Roman" panose="02020603050405020304" pitchFamily="18" charset="0"/>
              </a:rPr>
              <a:t> Safety and </a:t>
            </a:r>
            <a:r>
              <a:rPr lang="es-us" sz="700" b="0" i="0" u="none" baseline="0" dirty="0" err="1">
                <a:latin typeface="Calibri" panose="020F0502020204030204" pitchFamily="34" charset="0"/>
                <a:ea typeface="Calibri" panose="020F0502020204030204" pitchFamily="34" charset="0"/>
                <a:cs typeface="Times New Roman" panose="02020603050405020304" pitchFamily="18" charset="0"/>
              </a:rPr>
              <a:t>Health</a:t>
            </a:r>
            <a:r>
              <a:rPr lang="es-us" sz="700" b="0" i="0" u="none" baseline="0" dirty="0">
                <a:latin typeface="Calibri" panose="020F0502020204030204" pitchFamily="34" charset="0"/>
                <a:ea typeface="Calibri" panose="020F0502020204030204" pitchFamily="34" charset="0"/>
                <a:cs typeface="Times New Roman" panose="02020603050405020304" pitchFamily="18" charset="0"/>
              </a:rPr>
              <a:t>, NIOSH). El FSL4Res se basa en la </a:t>
            </a:r>
            <a:r>
              <a:rPr lang="es-us" sz="700" b="0" i="0" u="sng" baseline="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capacitación FSL</a:t>
            </a:r>
            <a:r>
              <a:rPr lang="es-us" sz="700" b="0" i="0" u="none" baseline="0" dirty="0">
                <a:latin typeface="Calibri" panose="020F0502020204030204" pitchFamily="34" charset="0"/>
                <a:ea typeface="Calibri" panose="020F0502020204030204" pitchFamily="34" charset="0"/>
                <a:cs typeface="Times New Roman" panose="02020603050405020304" pitchFamily="18" charset="0"/>
              </a:rPr>
              <a:t> original creada por el CPWR en el marco de un acuerdo de cooperación anterior del NIOSH (N.º OH009762). Los contenidos son responsabilidad exclusiva de los autores y no representan necesariamente los puntos de vista oficiales del NIOSH. Todos los derechos reservados.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6" y="4012972"/>
            <a:ext cx="1633754" cy="928891"/>
          </a:xfrm>
          <a:prstGeom prst="rect">
            <a:avLst/>
          </a:prstGeom>
        </p:spPr>
      </p:pic>
      <p:pic>
        <p:nvPicPr>
          <p:cNvPr id="3" name="Picture 2" descr="Texto&#10;&#10;Descripción generada automáticamente con confianza media">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3978085"/>
            <a:ext cx="2452272" cy="928891"/>
          </a:xfrm>
          <a:prstGeom prst="rect">
            <a:avLst/>
          </a:prstGeom>
        </p:spPr>
      </p:pic>
      <p:sp>
        <p:nvSpPr>
          <p:cNvPr id="7" name="Title 1">
            <a:extLst>
              <a:ext uri="{FF2B5EF4-FFF2-40B4-BE49-F238E27FC236}">
                <a16:creationId xmlns:a16="http://schemas.microsoft.com/office/drawing/2014/main" id="{1ADAC5E4-332F-4803-9F8F-6AE45C6618B9}"/>
              </a:ext>
            </a:extLst>
          </p:cNvPr>
          <p:cNvSpPr txBox="1">
            <a:spLocks/>
          </p:cNvSpPr>
          <p:nvPr/>
        </p:nvSpPr>
        <p:spPr>
          <a:xfrm>
            <a:off x="654045" y="2717076"/>
            <a:ext cx="8309024" cy="643749"/>
          </a:xfrm>
          <a:prstGeom prst="rect">
            <a:avLst/>
          </a:prstGeom>
          <a:ln w="44450">
            <a:noFill/>
          </a:ln>
          <a:effectLst>
            <a:outerShdw blurRad="50800" dist="50800" dir="5400000" algn="ctr" rotWithShape="0">
              <a:srgbClr val="FFC000"/>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600" b="1" i="0" u="none" baseline="0" dirty="0">
                <a:solidFill>
                  <a:srgbClr val="00B0F0"/>
                </a:solidFill>
              </a:rPr>
              <a:t>Esta capacitación es una colaboración entre</a:t>
            </a:r>
          </a:p>
        </p:txBody>
      </p:sp>
    </p:spTree>
    <p:extLst>
      <p:ext uri="{BB962C8B-B14F-4D97-AF65-F5344CB8AC3E}">
        <p14:creationId xmlns:p14="http://schemas.microsoft.com/office/powerpoint/2010/main" val="211468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61" y="1329739"/>
            <a:ext cx="8702690" cy="1143000"/>
          </a:xfrm>
        </p:spPr>
        <p:txBody>
          <a:bodyPr>
            <a:noAutofit/>
          </a:bodyPr>
          <a:lstStyle/>
          <a:p>
            <a:pPr rtl="0"/>
            <a:r>
              <a:rPr lang="es-us" sz="3500" b="1" i="0" u="none" baseline="0" dirty="0">
                <a:solidFill>
                  <a:srgbClr val="FF0000"/>
                </a:solidFill>
              </a:rPr>
              <a:t>Costos directos </a:t>
            </a:r>
          </a:p>
        </p:txBody>
      </p:sp>
      <p:sp>
        <p:nvSpPr>
          <p:cNvPr id="6" name="TextBox 5"/>
          <p:cNvSpPr txBox="1"/>
          <p:nvPr/>
        </p:nvSpPr>
        <p:spPr>
          <a:xfrm>
            <a:off x="4933089" y="2831849"/>
            <a:ext cx="3856581" cy="1477328"/>
          </a:xfrm>
          <a:prstGeom prst="rect">
            <a:avLst/>
          </a:prstGeom>
          <a:solidFill>
            <a:schemeClr val="bg1"/>
          </a:solidFill>
          <a:ln>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rtl="0">
              <a:buFont typeface="Arial" panose="020B0604020202020204" pitchFamily="34" charset="0"/>
              <a:buChar char="•"/>
            </a:pPr>
            <a:r>
              <a:rPr lang="es-us" b="0" i="0" u="none" baseline="0"/>
              <a:t>  Tratamiento médico</a:t>
            </a:r>
          </a:p>
          <a:p>
            <a:pPr algn="l" rtl="0">
              <a:buFont typeface="Arial" panose="020B0604020202020204" pitchFamily="34" charset="0"/>
              <a:buChar char="•"/>
            </a:pPr>
            <a:r>
              <a:rPr lang="es-us" b="0" i="0" u="none" baseline="0"/>
              <a:t>  Pérdida de salario</a:t>
            </a:r>
          </a:p>
          <a:p>
            <a:pPr algn="l" rtl="0">
              <a:buFont typeface="Arial" panose="020B0604020202020204" pitchFamily="34" charset="0"/>
              <a:buChar char="•"/>
            </a:pPr>
            <a:r>
              <a:rPr lang="es-us" b="0" i="0" u="none" baseline="0"/>
              <a:t>  Pago por enfermedad</a:t>
            </a:r>
          </a:p>
          <a:p>
            <a:pPr algn="l" rtl="0">
              <a:buFont typeface="Arial" panose="020B0604020202020204" pitchFamily="34" charset="0"/>
              <a:buChar char="•"/>
            </a:pPr>
            <a:r>
              <a:rPr lang="es-us" b="0" i="0" u="none" baseline="0"/>
              <a:t>  Daño al producto o equipo</a:t>
            </a:r>
          </a:p>
          <a:p>
            <a:pPr algn="l" rtl="0">
              <a:buFont typeface="Arial" panose="020B0604020202020204" pitchFamily="34" charset="0"/>
              <a:buChar char="•"/>
            </a:pPr>
            <a:r>
              <a:rPr lang="es-us" b="0" i="0" u="none" baseline="0"/>
              <a:t>  Primas de seguro más altas</a:t>
            </a:r>
          </a:p>
        </p:txBody>
      </p:sp>
      <p:cxnSp>
        <p:nvCxnSpPr>
          <p:cNvPr id="8" name="Straight Arrow Connector 7"/>
          <p:cNvCxnSpPr/>
          <p:nvPr/>
        </p:nvCxnSpPr>
        <p:spPr>
          <a:xfrm flipH="1">
            <a:off x="3200400" y="3642064"/>
            <a:ext cx="1568671"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4" descr="http://integralmeditationasia.com/wp-content/uploads/2014/01/Underwater-Iceberg.jpg"/>
          <p:cNvPicPr>
            <a:picLocks noChangeAspect="1" noChangeArrowheads="1"/>
          </p:cNvPicPr>
          <p:nvPr/>
        </p:nvPicPr>
        <p:blipFill rotWithShape="1">
          <a:blip r:embed="rId3">
            <a:extLst>
              <a:ext uri="{28A0092B-C50C-407E-A947-70E740481C1C}">
                <a14:useLocalDpi xmlns:a14="http://schemas.microsoft.com/office/drawing/2010/main" val="0"/>
              </a:ext>
            </a:extLst>
          </a:blip>
          <a:srcRect b="6607"/>
          <a:stretch/>
        </p:blipFill>
        <p:spPr bwMode="auto">
          <a:xfrm>
            <a:off x="582295" y="2704328"/>
            <a:ext cx="258051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37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61380</TotalTime>
  <Words>12865</Words>
  <Application>Microsoft Office PowerPoint</Application>
  <PresentationFormat>On-screen Show (4:3)</PresentationFormat>
  <Paragraphs>1062</Paragraphs>
  <Slides>81</Slides>
  <Notes>81</Notes>
  <HiddenSlides>0</HiddenSlides>
  <MMClips>9</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81</vt:i4>
      </vt:variant>
    </vt:vector>
  </HeadingPairs>
  <TitlesOfParts>
    <vt:vector size="87" baseType="lpstr">
      <vt:lpstr>Arial</vt:lpstr>
      <vt:lpstr>Calibri</vt:lpstr>
      <vt:lpstr>Cambria</vt:lpstr>
      <vt:lpstr>Office Theme</vt:lpstr>
      <vt:lpstr>2_Office Theme</vt:lpstr>
      <vt:lpstr>1_Office Theme</vt:lpstr>
      <vt:lpstr>PowerPoint Presentation</vt:lpstr>
      <vt:lpstr>Meta</vt:lpstr>
      <vt:lpstr>Objetivos de aprendizaje</vt:lpstr>
      <vt:lpstr>PowerPoint Presentation</vt:lpstr>
      <vt:lpstr>PowerPoint Presentation</vt:lpstr>
      <vt:lpstr>¿Quiénes son los líderes de seguridad?</vt:lpstr>
      <vt:lpstr>PowerPoint Presentation</vt:lpstr>
      <vt:lpstr>Los líderes en seguridad fortalecen el  clima de seguridad en el lugar de trabajo</vt:lpstr>
      <vt:lpstr>Costos directos </vt:lpstr>
      <vt:lpstr>Costos indirectos </vt:lpstr>
      <vt:lpstr>Beneficios del liderazgo eficaz en seguridad</vt:lpstr>
      <vt:lpstr>El líder en seguridad se define como:</vt:lpstr>
      <vt:lpstr>Habilidades de liderazgo en seguridad</vt:lpstr>
      <vt:lpstr>Cómo  liderar con el ejemplo</vt:lpstr>
      <vt:lpstr>Cómo  involucrar y empoderar a los miembros del equipo</vt:lpstr>
      <vt:lpstr>Cómo  escuchar activamente</vt:lpstr>
      <vt:lpstr>Cómo  practicar la comunicación de 3 vías</vt:lpstr>
      <vt:lpstr>Cómo desarrollar a los miembros del equipo mediante  enseñanza, asesoría y comentarios</vt:lpstr>
      <vt:lpstr>Cómo desarrollar a los miembros del equipo mediante  enseñanza, asesoría y comentarios</vt:lpstr>
      <vt:lpstr>Cómo dar reconocimiento a los miembros del equipo  por un trabajo bien hecho </vt:lpstr>
      <vt:lpstr>PowerPoint Presentation</vt:lpstr>
      <vt:lpstr>Actividades del escenario</vt:lpstr>
      <vt:lpstr>Estructura del escenario</vt:lpstr>
      <vt:lpstr>PowerPoint Presentation</vt:lpstr>
      <vt:lpstr>Información del escenario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Anna Kinghorn</dc:creator>
  <cp:lastModifiedBy>Bill Wright</cp:lastModifiedBy>
  <cp:revision>1434</cp:revision>
  <cp:lastPrinted>2016-02-18T23:44:45Z</cp:lastPrinted>
  <dcterms:created xsi:type="dcterms:W3CDTF">2015-03-10T21:04:30Z</dcterms:created>
  <dcterms:modified xsi:type="dcterms:W3CDTF">2024-04-05T19:21:35Z</dcterms:modified>
</cp:coreProperties>
</file>