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Lst>
  <p:notesMasterIdLst>
    <p:notesMasterId r:id="rId30"/>
  </p:notesMasterIdLst>
  <p:handoutMasterIdLst>
    <p:handoutMasterId r:id="rId31"/>
  </p:handoutMasterIdLst>
  <p:sldIdLst>
    <p:sldId id="1261" r:id="rId3"/>
    <p:sldId id="807" r:id="rId4"/>
    <p:sldId id="1284" r:id="rId5"/>
    <p:sldId id="1266" r:id="rId6"/>
    <p:sldId id="616" r:id="rId7"/>
    <p:sldId id="974" r:id="rId8"/>
    <p:sldId id="975" r:id="rId9"/>
    <p:sldId id="976" r:id="rId10"/>
    <p:sldId id="977" r:id="rId11"/>
    <p:sldId id="978" r:id="rId12"/>
    <p:sldId id="1281" r:id="rId13"/>
    <p:sldId id="994" r:id="rId14"/>
    <p:sldId id="1267" r:id="rId15"/>
    <p:sldId id="1268" r:id="rId16"/>
    <p:sldId id="1269" r:id="rId17"/>
    <p:sldId id="1270" r:id="rId18"/>
    <p:sldId id="1271" r:id="rId19"/>
    <p:sldId id="1272" r:id="rId20"/>
    <p:sldId id="1273" r:id="rId21"/>
    <p:sldId id="1280" r:id="rId22"/>
    <p:sldId id="1274" r:id="rId23"/>
    <p:sldId id="1286" r:id="rId24"/>
    <p:sldId id="1276" r:id="rId25"/>
    <p:sldId id="1288" r:id="rId26"/>
    <p:sldId id="1278" r:id="rId27"/>
    <p:sldId id="1289" r:id="rId28"/>
    <p:sldId id="12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Goldenhar" initials="LG" lastIdx="44" clrIdx="0"/>
  <p:cmAuthor id="1" name="Natalie Schwatka" initials=""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3333CC"/>
    <a:srgbClr val="0000FF"/>
    <a:srgbClr val="FFCC66"/>
    <a:srgbClr val="5FBAF3"/>
    <a:srgbClr val="83EF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4" autoAdjust="0"/>
    <p:restoredTop sz="56527" autoAdjust="0"/>
  </p:normalViewPr>
  <p:slideViewPr>
    <p:cSldViewPr snapToGrid="0" snapToObjects="1">
      <p:cViewPr varScale="1">
        <p:scale>
          <a:sx n="46" d="100"/>
          <a:sy n="46" d="100"/>
        </p:scale>
        <p:origin x="2170" y="38"/>
      </p:cViewPr>
      <p:guideLst>
        <p:guide orient="horz" pos="2160"/>
        <p:guide pos="2880"/>
      </p:guideLst>
    </p:cSldViewPr>
  </p:slideViewPr>
  <p:outlineViewPr>
    <p:cViewPr>
      <p:scale>
        <a:sx n="33" d="100"/>
        <a:sy n="33" d="100"/>
      </p:scale>
      <p:origin x="0" y="20624"/>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66" d="100"/>
          <a:sy n="66" d="100"/>
        </p:scale>
        <p:origin x="106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EEB7C-19AB-804A-8C6F-C27A33F83D78}" type="datetimeFigureOut">
              <a:rPr lang="en-US" smtClean="0"/>
              <a:pPr/>
              <a:t>12/2/2022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26E8D-5D4D-0D40-AF13-E50EAA1323EB}" type="slidenum">
              <a:rPr lang="en-US" smtClean="0"/>
              <a:pPr/>
              <a:t>‹#›</a:t>
            </a:fld>
            <a:endParaRPr lang="en-US" dirty="0"/>
          </a:p>
        </p:txBody>
      </p:sp>
    </p:spTree>
    <p:extLst>
      <p:ext uri="{BB962C8B-B14F-4D97-AF65-F5344CB8AC3E}">
        <p14:creationId xmlns:p14="http://schemas.microsoft.com/office/powerpoint/2010/main" val="2936770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6081F-ED3A-0847-B908-5B6A20145EA4}" type="datetimeFigureOut">
              <a:rPr lang="en-US" smtClean="0"/>
              <a:pPr/>
              <a:t>12/2/2022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3728D-F3BB-2641-8A0E-19AC18A3052C}" type="slidenum">
              <a:rPr lang="en-US" smtClean="0"/>
              <a:pPr/>
              <a:t>‹#›</a:t>
            </a:fld>
            <a:endParaRPr lang="en-US" dirty="0"/>
          </a:p>
        </p:txBody>
      </p:sp>
    </p:spTree>
    <p:extLst>
      <p:ext uri="{BB962C8B-B14F-4D97-AF65-F5344CB8AC3E}">
        <p14:creationId xmlns:p14="http://schemas.microsoft.com/office/powerpoint/2010/main" val="1459654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Introductions (if needed)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Refer to student handout to take notes. We’ll be reviewing skills taught in Session 1, which can be found starting on page 4.</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a:t>
            </a:fld>
            <a:endParaRPr lang="en-US" dirty="0"/>
          </a:p>
        </p:txBody>
      </p:sp>
    </p:spTree>
    <p:extLst>
      <p:ext uri="{BB962C8B-B14F-4D97-AF65-F5344CB8AC3E}">
        <p14:creationId xmlns:p14="http://schemas.microsoft.com/office/powerpoint/2010/main" val="20840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last skill we discussed was the importance of recognizing team members for a job well done.  Recognizing team members (even something as simple as “thank you”) helps create a positive jobsite safety climate, and let workers know they are valued.</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What is important to remember about recognizing team members?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[Discuss]</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dirty="0" smtClean="0">
                <a:solidFill>
                  <a:srgbClr val="FF99FF"/>
                </a:solidFill>
              </a:rPr>
              <a:t>[CONTINUE TO ADDITIONAL</a:t>
            </a:r>
            <a:r>
              <a:rPr lang="en-US" baseline="0" dirty="0" smtClean="0">
                <a:solidFill>
                  <a:srgbClr val="FF99FF"/>
                </a:solidFill>
              </a:rPr>
              <a:t> QUESTION BELOW INSTRUCTOR NOTES]</a:t>
            </a:r>
          </a:p>
          <a:p>
            <a:endParaRPr lang="en-US" dirty="0" smtClean="0">
              <a:solidFill>
                <a:srgbClr val="FF99FF"/>
              </a:solidFill>
            </a:endParaRPr>
          </a:p>
          <a:p>
            <a:r>
              <a:rPr lang="en-US" sz="1200" i="1" kern="1200" dirty="0" smtClean="0">
                <a:solidFill>
                  <a:schemeClr val="tx1"/>
                </a:solidFill>
                <a:effectLst/>
                <a:latin typeface="+mn-lt"/>
                <a:ea typeface="+mn-ea"/>
                <a:cs typeface="+mn-cs"/>
              </a:rPr>
              <a:t>INSTRUCTOR NOTE:</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 the interest of time - we recommend providing any clarifying points as the class offers the details of this skill and only reviewing the material below if not brought up in discussion.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As a safety leader, you will want to</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Give recognition separately from evaluative types of feedback</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Make sure the crew member knows why you’re praising them and do it</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shortly after the situation occurs.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Don’t hold back from privately acknowledging crew members for going above and beyond when it comes to safety, and if the crew member is comfortable receiving praise publicly, it can be a great way to show others how highly you value safety.</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Has anyone had the opportunity to practice or observe this skill being used on the jobsite since Session 1? What was that experience like?</a:t>
            </a:r>
            <a:r>
              <a:rPr lang="en-US" sz="1200" i="1" kern="1200" dirty="0" smtClean="0">
                <a:solidFill>
                  <a:schemeClr val="tx1"/>
                </a:solidFill>
                <a:effectLst/>
                <a:latin typeface="+mn-lt"/>
                <a:ea typeface="+mn-ea"/>
                <a:cs typeface="+mn-cs"/>
              </a:rPr>
              <a:t> [Discuss]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10</a:t>
            </a:fld>
            <a:endParaRPr lang="en-US" dirty="0"/>
          </a:p>
        </p:txBody>
      </p:sp>
    </p:spTree>
    <p:extLst>
      <p:ext uri="{BB962C8B-B14F-4D97-AF65-F5344CB8AC3E}">
        <p14:creationId xmlns:p14="http://schemas.microsoft.com/office/powerpoint/2010/main" val="1366280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that we’ve reviewed the safety leadership skills and discussed how to practice them in the real world, let’s talk about what you learned from your self-assessments..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CLASS: Did any of your answers surprise you? Do you use any of the skills already? What skills are used more than others? </a:t>
            </a:r>
            <a:r>
              <a:rPr lang="en-US" sz="1200" i="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11</a:t>
            </a:fld>
            <a:endParaRPr lang="en-US" dirty="0"/>
          </a:p>
        </p:txBody>
      </p:sp>
    </p:spTree>
    <p:extLst>
      <p:ext uri="{BB962C8B-B14F-4D97-AF65-F5344CB8AC3E}">
        <p14:creationId xmlns:p14="http://schemas.microsoft.com/office/powerpoint/2010/main" val="855274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we’re going to work through the first real-world scenario. All the scenarios you’ll work through during the course start with a description of a fall-related safety situation on a construction site. This is followed by two possible outcomes where a leader either uses or doesn’t use one or more of the leadership skills.</a:t>
            </a:r>
          </a:p>
          <a:p>
            <a:r>
              <a:rPr lang="en-US" sz="1200" kern="1200" dirty="0" smtClean="0">
                <a:solidFill>
                  <a:schemeClr val="tx1"/>
                </a:solidFill>
                <a:effectLst/>
                <a:latin typeface="+mn-lt"/>
                <a:ea typeface="+mn-ea"/>
                <a:cs typeface="+mn-cs"/>
              </a:rPr>
              <a:t>We’ll be analyzing if the characters use any or all of the safety leadership skills and then discuss what they could have done better.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INSTRUCTOR NOTE: To help facilitate this discussion, you can create a Scenario Leadership Checklist as described on page 9 using a whiteboard or flip chart</a:t>
            </a:r>
            <a:r>
              <a:rPr lang="en-US" sz="1200" b="1"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5" y="5626315"/>
            <a:ext cx="4098851" cy="1471267"/>
          </a:xfrm>
          <a:prstGeom prst="rect">
            <a:avLst/>
          </a:prstGeom>
        </p:spPr>
      </p:pic>
    </p:spTree>
    <p:extLst>
      <p:ext uri="{BB962C8B-B14F-4D97-AF65-F5344CB8AC3E}">
        <p14:creationId xmlns:p14="http://schemas.microsoft.com/office/powerpoint/2010/main" val="2522958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primary safety leadership moment illustrated in “Derailing the Job” is what can happen when production and scheduling are prioritized over safety.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scenario shows a two-story single-family home being built in a new residential neighborhood. </a:t>
            </a:r>
          </a:p>
          <a:p>
            <a:r>
              <a:rPr lang="en-US" sz="1200" kern="1200" dirty="0" smtClean="0">
                <a:solidFill>
                  <a:schemeClr val="tx1"/>
                </a:solidFill>
                <a:effectLst/>
                <a:latin typeface="+mn-lt"/>
                <a:ea typeface="+mn-ea"/>
                <a:cs typeface="+mn-cs"/>
              </a:rPr>
              <a:t>As soon as the drywall crew is finished, the carpenters will begin putting up the crown molding.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Remember that these scenarios are meant to illustrate how the safety leadership </a:t>
            </a:r>
            <a:r>
              <a:rPr lang="en-US" sz="1200" i="1" kern="1200" dirty="0" smtClean="0">
                <a:solidFill>
                  <a:schemeClr val="tx1"/>
                </a:solidFill>
                <a:effectLst/>
                <a:latin typeface="+mn-lt"/>
                <a:ea typeface="+mn-ea"/>
                <a:cs typeface="+mn-cs"/>
              </a:rPr>
              <a:t>skills</a:t>
            </a:r>
            <a:r>
              <a:rPr lang="en-US" sz="1200" kern="1200" dirty="0" smtClean="0">
                <a:solidFill>
                  <a:schemeClr val="tx1"/>
                </a:solidFill>
                <a:effectLst/>
                <a:latin typeface="+mn-lt"/>
                <a:ea typeface="+mn-ea"/>
                <a:cs typeface="+mn-cs"/>
              </a:rPr>
              <a:t> you’ve learned can be used to address a safety situation.</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INSTRUCTOR NOTE – This scenario is designed to illustrate the following safety leadership skills: </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i="1" kern="1200" dirty="0" smtClean="0">
                <a:solidFill>
                  <a:schemeClr val="tx1"/>
                </a:solidFill>
                <a:effectLst/>
                <a:latin typeface="+mn-lt"/>
                <a:ea typeface="+mn-ea"/>
                <a:cs typeface="+mn-cs"/>
              </a:rPr>
              <a:t>Leading by example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i="1" kern="1200" dirty="0" smtClean="0">
                <a:solidFill>
                  <a:schemeClr val="tx1"/>
                </a:solidFill>
                <a:effectLst/>
                <a:latin typeface="+mn-lt"/>
                <a:ea typeface="+mn-ea"/>
                <a:cs typeface="+mn-cs"/>
              </a:rPr>
              <a:t>Actively listening </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i="1" kern="1200" dirty="0" smtClean="0">
                <a:solidFill>
                  <a:schemeClr val="tx1"/>
                </a:solidFill>
                <a:effectLst/>
                <a:latin typeface="+mn-lt"/>
                <a:ea typeface="+mn-ea"/>
                <a:cs typeface="+mn-cs"/>
              </a:rPr>
              <a:t>Engage &amp; Empower </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i="1" kern="1200" dirty="0" smtClean="0">
                <a:solidFill>
                  <a:schemeClr val="tx1"/>
                </a:solidFill>
                <a:effectLst/>
                <a:latin typeface="+mn-lt"/>
                <a:ea typeface="+mn-ea"/>
                <a:cs typeface="+mn-cs"/>
              </a:rPr>
              <a:t>Recognize team members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CLICK ON DESIRED TEACHING MODE…</a:t>
            </a:r>
          </a:p>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13</a:t>
            </a:fld>
            <a:endParaRPr lang="en-US" dirty="0"/>
          </a:p>
        </p:txBody>
      </p:sp>
    </p:spTree>
    <p:extLst>
      <p:ext uri="{BB962C8B-B14F-4D97-AF65-F5344CB8AC3E}">
        <p14:creationId xmlns:p14="http://schemas.microsoft.com/office/powerpoint/2010/main" val="530237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VIDEO WILL START AUTOMATICALLY</a:t>
            </a:r>
          </a:p>
        </p:txBody>
      </p:sp>
      <p:sp>
        <p:nvSpPr>
          <p:cNvPr id="4" name="Slide Number Placeholder 3"/>
          <p:cNvSpPr>
            <a:spLocks noGrp="1"/>
          </p:cNvSpPr>
          <p:nvPr>
            <p:ph type="sldNum" sz="quarter" idx="10"/>
          </p:nvPr>
        </p:nvSpPr>
        <p:spPr/>
        <p:txBody>
          <a:bodyPr/>
          <a:lstStyle/>
          <a:p>
            <a:fld id="{0513728D-F3BB-2641-8A0E-19AC18A3052C}" type="slidenum">
              <a:rPr lang="en-US" smtClean="0"/>
              <a:pPr/>
              <a:t>14</a:t>
            </a:fld>
            <a:endParaRPr lang="en-US" dirty="0"/>
          </a:p>
        </p:txBody>
      </p:sp>
    </p:spTree>
    <p:extLst>
      <p:ext uri="{BB962C8B-B14F-4D97-AF65-F5344CB8AC3E}">
        <p14:creationId xmlns:p14="http://schemas.microsoft.com/office/powerpoint/2010/main" val="1445495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 NOTE: Reveal the discussion questions and/or use the Scenario Leadership Checklist to go through skills.</a:t>
            </a:r>
            <a:r>
              <a:rPr lang="en-US" sz="1200" i="0" kern="1200" baseline="0" dirty="0" smtClean="0">
                <a:solidFill>
                  <a:schemeClr val="tx1"/>
                </a:solidFill>
                <a:effectLst/>
                <a:latin typeface="+mn-lt"/>
                <a:ea typeface="+mn-ea"/>
                <a:cs typeface="+mn-cs"/>
              </a:rPr>
              <a:t> </a:t>
            </a:r>
          </a:p>
          <a:p>
            <a:endParaRPr lang="en-US" sz="1200" i="0" kern="1200" baseline="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Try not to spend too much time on the situation so you have time for both outcomes.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15</a:t>
            </a:fld>
            <a:endParaRPr lang="en-US" dirty="0"/>
          </a:p>
        </p:txBody>
      </p:sp>
    </p:spTree>
    <p:extLst>
      <p:ext uri="{BB962C8B-B14F-4D97-AF65-F5344CB8AC3E}">
        <p14:creationId xmlns:p14="http://schemas.microsoft.com/office/powerpoint/2010/main" val="1760383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VIDEO WILL START AUTOMATICALLY</a:t>
            </a:r>
          </a:p>
          <a:p>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16</a:t>
            </a:fld>
            <a:endParaRPr lang="en-US" dirty="0"/>
          </a:p>
        </p:txBody>
      </p:sp>
    </p:spTree>
    <p:extLst>
      <p:ext uri="{BB962C8B-B14F-4D97-AF65-F5344CB8AC3E}">
        <p14:creationId xmlns:p14="http://schemas.microsoft.com/office/powerpoint/2010/main" val="1496337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 NOTE: Reveal the discussion questions and/or use the Scenario Leadership Checklist to go through the skills.</a:t>
            </a:r>
            <a:r>
              <a:rPr lang="en-US" sz="1200" i="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T</a:t>
            </a:r>
            <a:r>
              <a:rPr lang="en-US" sz="1200" i="1" kern="1200" dirty="0" smtClean="0">
                <a:solidFill>
                  <a:schemeClr val="tx1"/>
                </a:solidFill>
                <a:effectLst/>
                <a:latin typeface="+mn-lt"/>
                <a:ea typeface="+mn-ea"/>
                <a:cs typeface="+mn-cs"/>
              </a:rPr>
              <a:t>ry not to spend too much time on Outcome</a:t>
            </a:r>
            <a:r>
              <a:rPr lang="en-US" sz="1200" i="1" kern="1200" baseline="0" dirty="0" smtClean="0">
                <a:solidFill>
                  <a:schemeClr val="tx1"/>
                </a:solidFill>
                <a:effectLst/>
                <a:latin typeface="+mn-lt"/>
                <a:ea typeface="+mn-ea"/>
                <a:cs typeface="+mn-cs"/>
              </a:rPr>
              <a:t> A </a:t>
            </a:r>
            <a:r>
              <a:rPr lang="en-US" sz="1200" i="1" kern="1200" dirty="0" smtClean="0">
                <a:solidFill>
                  <a:schemeClr val="tx1"/>
                </a:solidFill>
                <a:effectLst/>
                <a:latin typeface="+mn-lt"/>
                <a:ea typeface="+mn-ea"/>
                <a:cs typeface="+mn-cs"/>
              </a:rPr>
              <a:t>so you have time for both outcomes.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outcome A, Felix did not use any safety leadership skills</a:t>
            </a:r>
            <a:r>
              <a:rPr lang="en-US" sz="1200" kern="1200" baseline="0" dirty="0" smtClean="0">
                <a:solidFill>
                  <a:schemeClr val="tx1"/>
                </a:solidFill>
                <a:effectLst/>
                <a:latin typeface="+mn-lt"/>
                <a:ea typeface="+mn-ea"/>
                <a:cs typeface="+mn-cs"/>
              </a:rPr>
              <a:t> and he </a:t>
            </a:r>
            <a:r>
              <a:rPr lang="en-US" sz="1200" kern="1200" dirty="0" smtClean="0">
                <a:solidFill>
                  <a:schemeClr val="tx1"/>
                </a:solidFill>
                <a:effectLst/>
                <a:latin typeface="+mn-lt"/>
                <a:ea typeface="+mn-ea"/>
                <a:cs typeface="+mn-cs"/>
              </a:rPr>
              <a:t>missed opportunities to utilize the skills</a:t>
            </a:r>
            <a:r>
              <a:rPr lang="en-US" sz="1200" kern="1200" baseline="0" dirty="0" smtClean="0">
                <a:solidFill>
                  <a:schemeClr val="tx1"/>
                </a:solidFill>
                <a:effectLst/>
                <a:latin typeface="+mn-lt"/>
                <a:ea typeface="+mn-ea"/>
                <a:cs typeface="+mn-cs"/>
              </a:rPr>
              <a:t> and promote a safe worksite. </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ASK CLASS: What leadership skills could he have used in this scenario? </a:t>
            </a:r>
            <a:r>
              <a:rPr lang="en-US" sz="1200" b="0" i="1" kern="1200" baseline="0" dirty="0" smtClean="0">
                <a:solidFill>
                  <a:schemeClr val="tx1"/>
                </a:solidFill>
                <a:effectLst/>
                <a:latin typeface="+mn-lt"/>
                <a:ea typeface="+mn-ea"/>
                <a:cs typeface="+mn-cs"/>
              </a:rPr>
              <a:t>[Short Discussion]</a:t>
            </a:r>
          </a:p>
          <a:p>
            <a:endParaRPr lang="en-US" sz="1200" b="1" kern="1200" baseline="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17</a:t>
            </a:fld>
            <a:endParaRPr lang="en-US" dirty="0"/>
          </a:p>
        </p:txBody>
      </p:sp>
    </p:spTree>
    <p:extLst>
      <p:ext uri="{BB962C8B-B14F-4D97-AF65-F5344CB8AC3E}">
        <p14:creationId xmlns:p14="http://schemas.microsoft.com/office/powerpoint/2010/main" val="3847738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VIDEO WILL START AUTOMATICALLY</a:t>
            </a:r>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18</a:t>
            </a:fld>
            <a:endParaRPr lang="en-US" dirty="0"/>
          </a:p>
        </p:txBody>
      </p:sp>
    </p:spTree>
    <p:extLst>
      <p:ext uri="{BB962C8B-B14F-4D97-AF65-F5344CB8AC3E}">
        <p14:creationId xmlns:p14="http://schemas.microsoft.com/office/powerpoint/2010/main" val="169792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 NOTE</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Reveal the discussion questions and/or use the Scenario Leadership Checklist to go through skills</a:t>
            </a:r>
            <a:r>
              <a:rPr lang="en-US" sz="1200" i="1" kern="1200" baseline="0" dirty="0" smtClean="0">
                <a:solidFill>
                  <a:schemeClr val="tx1"/>
                </a:solidFill>
                <a:effectLst/>
                <a:latin typeface="+mn-lt"/>
                <a:ea typeface="+mn-ea"/>
                <a:cs typeface="+mn-cs"/>
              </a:rPr>
              <a:t>.</a:t>
            </a:r>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recap: In Outcome B, when the guardrail concern was brought to his attention, Felix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actively listened</a:t>
            </a:r>
            <a:r>
              <a:rPr lang="en-US" sz="1200" kern="1200" dirty="0" smtClean="0">
                <a:solidFill>
                  <a:schemeClr val="tx1"/>
                </a:solidFill>
                <a:effectLst/>
                <a:latin typeface="+mn-lt"/>
                <a:ea typeface="+mn-ea"/>
                <a:cs typeface="+mn-cs"/>
              </a:rPr>
              <a:t> by asking clarifying questions and showing his team that safety is important by bringing the issue to the drywall supervisor’s attention. He </a:t>
            </a:r>
            <a:r>
              <a:rPr lang="en-US" sz="1200" u="sng" kern="1200" dirty="0" smtClean="0">
                <a:solidFill>
                  <a:schemeClr val="tx1"/>
                </a:solidFill>
                <a:effectLst/>
                <a:latin typeface="+mn-lt"/>
                <a:ea typeface="+mn-ea"/>
                <a:cs typeface="+mn-cs"/>
              </a:rPr>
              <a:t>engaged and empowered</a:t>
            </a:r>
            <a:r>
              <a:rPr lang="en-US" sz="1200" kern="1200" dirty="0" smtClean="0">
                <a:solidFill>
                  <a:schemeClr val="tx1"/>
                </a:solidFill>
                <a:effectLst/>
                <a:latin typeface="+mn-lt"/>
                <a:ea typeface="+mn-ea"/>
                <a:cs typeface="+mn-cs"/>
              </a:rPr>
              <a:t> his team members when he explained why safety is critical and shared how he’s going to talk to the drywall supervisor and included them in the conversation. Finally, he </a:t>
            </a:r>
            <a:r>
              <a:rPr lang="en-US" sz="1200" u="sng" kern="1200" dirty="0" smtClean="0">
                <a:solidFill>
                  <a:schemeClr val="tx1"/>
                </a:solidFill>
                <a:effectLst/>
                <a:latin typeface="+mn-lt"/>
                <a:ea typeface="+mn-ea"/>
                <a:cs typeface="+mn-cs"/>
              </a:rPr>
              <a:t>recognized his crew</a:t>
            </a:r>
            <a:r>
              <a:rPr lang="en-US" sz="1200" kern="1200" dirty="0" smtClean="0">
                <a:solidFill>
                  <a:schemeClr val="tx1"/>
                </a:solidFill>
                <a:effectLst/>
                <a:latin typeface="+mn-lt"/>
                <a:ea typeface="+mn-ea"/>
                <a:cs typeface="+mn-cs"/>
              </a:rPr>
              <a:t> for bringing the issue to his attention and thanked them for putting safety first.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a:t>
            </a:r>
            <a:r>
              <a:rPr lang="en-US" sz="1200" b="1" kern="1200" baseline="0" dirty="0" smtClean="0">
                <a:solidFill>
                  <a:schemeClr val="tx1"/>
                </a:solidFill>
                <a:effectLst/>
                <a:latin typeface="+mn-lt"/>
                <a:ea typeface="+mn-ea"/>
                <a:cs typeface="+mn-cs"/>
              </a:rPr>
              <a:t> SLIDE</a:t>
            </a:r>
            <a:endParaRPr lang="en-US" b="1" dirty="0" smtClean="0"/>
          </a:p>
        </p:txBody>
      </p:sp>
      <p:sp>
        <p:nvSpPr>
          <p:cNvPr id="4" name="Slide Number Placeholder 3"/>
          <p:cNvSpPr>
            <a:spLocks noGrp="1"/>
          </p:cNvSpPr>
          <p:nvPr>
            <p:ph type="sldNum" sz="quarter" idx="10"/>
          </p:nvPr>
        </p:nvSpPr>
        <p:spPr/>
        <p:txBody>
          <a:bodyPr/>
          <a:lstStyle/>
          <a:p>
            <a:fld id="{0513728D-F3BB-2641-8A0E-19AC18A3052C}" type="slidenum">
              <a:rPr lang="en-US" smtClean="0"/>
              <a:t>19</a:t>
            </a:fld>
            <a:endParaRPr lang="en-US" dirty="0"/>
          </a:p>
        </p:txBody>
      </p:sp>
    </p:spTree>
    <p:extLst>
      <p:ext uri="{BB962C8B-B14F-4D97-AF65-F5344CB8AC3E}">
        <p14:creationId xmlns:p14="http://schemas.microsoft.com/office/powerpoint/2010/main" val="277141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 we will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&amp; discuss: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definition of safety leadership</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Safety leadership skills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Your self-assessment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will also go through the </a:t>
            </a:r>
            <a:r>
              <a:rPr lang="en-US" sz="1200" kern="1200" dirty="0" smtClean="0">
                <a:solidFill>
                  <a:schemeClr val="tx1"/>
                </a:solidFill>
                <a:effectLst/>
                <a:latin typeface="+mn-lt"/>
                <a:ea typeface="+mn-ea"/>
                <a:cs typeface="+mn-cs"/>
              </a:rPr>
              <a:t>“Derailing the Job” scenario</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discussion</a:t>
            </a:r>
          </a:p>
          <a:p>
            <a:endParaRPr lang="en-US" sz="1100" dirty="0">
              <a:solidFill>
                <a:schemeClr val="bg1"/>
              </a:solidFill>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2</a:t>
            </a:fld>
            <a:endParaRPr lang="en-US" dirty="0"/>
          </a:p>
        </p:txBody>
      </p:sp>
    </p:spTree>
    <p:extLst>
      <p:ext uri="{BB962C8B-B14F-4D97-AF65-F5344CB8AC3E}">
        <p14:creationId xmlns:p14="http://schemas.microsoft.com/office/powerpoint/2010/main" val="4198743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This ends session 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Before next session, choose one or more of the leadership skills to practice by our next session. Make sure to note your experience(s).such as how easy was it to use and how did your crew respond? </a:t>
            </a:r>
            <a:r>
              <a:rPr lang="en-US" sz="1200" u="sng" kern="1200" dirty="0" smtClean="0">
                <a:solidFill>
                  <a:schemeClr val="tx1"/>
                </a:solidFill>
                <a:effectLst/>
                <a:latin typeface="+mn-lt"/>
                <a:ea typeface="+mn-ea"/>
                <a:cs typeface="+mn-cs"/>
              </a:rPr>
              <a:t>Please bring these experiences to the next session.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63109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a:t>
            </a:r>
            <a:r>
              <a:rPr lang="en-US" sz="1200" i="1" kern="1200" dirty="0" smtClean="0">
                <a:solidFill>
                  <a:schemeClr val="tx1"/>
                </a:solidFill>
                <a:effectLst/>
                <a:latin typeface="+mn-lt"/>
                <a:ea typeface="+mn-ea"/>
                <a:cs typeface="+mn-cs"/>
              </a:rPr>
              <a:t>Refer students to page 18 in the student guide</a:t>
            </a:r>
            <a:r>
              <a:rPr lang="en-US" sz="1200" i="0" kern="1200" dirty="0" smtClean="0">
                <a:solidFill>
                  <a:schemeClr val="tx1"/>
                </a:solidFill>
                <a:effectLst/>
                <a:latin typeface="+mn-lt"/>
                <a:ea typeface="+mn-ea"/>
                <a:cs typeface="+mn-cs"/>
              </a:rPr>
              <a:t>.</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Read out loud or ask students to read the situation in the “</a:t>
            </a:r>
            <a:r>
              <a:rPr lang="en-US" sz="1200" i="1" u="sng" kern="1200" dirty="0" smtClean="0">
                <a:solidFill>
                  <a:schemeClr val="tx1"/>
                </a:solidFill>
                <a:effectLst/>
                <a:latin typeface="+mn-lt"/>
                <a:ea typeface="+mn-ea"/>
                <a:cs typeface="+mn-cs"/>
              </a:rPr>
              <a:t>Derailing the Job</a:t>
            </a:r>
            <a:r>
              <a:rPr lang="en-US" sz="1200" i="1" kern="1200" dirty="0" smtClean="0">
                <a:solidFill>
                  <a:schemeClr val="tx1"/>
                </a:solidFill>
                <a:effectLst/>
                <a:latin typeface="+mn-lt"/>
                <a:ea typeface="+mn-ea"/>
                <a:cs typeface="+mn-cs"/>
              </a:rPr>
              <a:t>” script.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21</a:t>
            </a:fld>
            <a:endParaRPr lang="en-US" dirty="0"/>
          </a:p>
        </p:txBody>
      </p:sp>
    </p:spTree>
    <p:extLst>
      <p:ext uri="{BB962C8B-B14F-4D97-AF65-F5344CB8AC3E}">
        <p14:creationId xmlns:p14="http://schemas.microsoft.com/office/powerpoint/2010/main" val="281930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 NOTE: Reveal the discussion questions and/or use the Scenario Leadership Checklist to go through skills.</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Try not to spend too much time on the situation so you have time for both outcomes.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22</a:t>
            </a:fld>
            <a:endParaRPr lang="en-US" dirty="0"/>
          </a:p>
        </p:txBody>
      </p:sp>
    </p:spTree>
    <p:extLst>
      <p:ext uri="{BB962C8B-B14F-4D97-AF65-F5344CB8AC3E}">
        <p14:creationId xmlns:p14="http://schemas.microsoft.com/office/powerpoint/2010/main" val="1635936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a:t>
            </a:r>
            <a:r>
              <a:rPr lang="en-US" sz="1200" i="1" kern="1200" baseline="0" dirty="0" smtClean="0">
                <a:solidFill>
                  <a:schemeClr val="tx1"/>
                </a:solidFill>
                <a:effectLst/>
                <a:latin typeface="+mn-lt"/>
                <a:ea typeface="+mn-ea"/>
                <a:cs typeface="+mn-cs"/>
              </a:rPr>
              <a:t> NOTE: R</a:t>
            </a:r>
            <a:r>
              <a:rPr lang="en-US" sz="1200" i="1" kern="1200" dirty="0" smtClean="0">
                <a:solidFill>
                  <a:schemeClr val="tx1"/>
                </a:solidFill>
                <a:effectLst/>
                <a:latin typeface="+mn-lt"/>
                <a:ea typeface="+mn-ea"/>
                <a:cs typeface="+mn-cs"/>
              </a:rPr>
              <a:t>ead out loud or have students read Outcome A in</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t>
            </a:r>
            <a:r>
              <a:rPr lang="en-US" sz="1200" i="1" u="sng" kern="1200" dirty="0" smtClean="0">
                <a:solidFill>
                  <a:schemeClr val="tx1"/>
                </a:solidFill>
                <a:effectLst/>
                <a:latin typeface="+mn-lt"/>
                <a:ea typeface="+mn-ea"/>
                <a:cs typeface="+mn-cs"/>
              </a:rPr>
              <a:t>Derailing the Job</a:t>
            </a:r>
            <a:r>
              <a:rPr lang="en-US" sz="1200" i="1" kern="1200" dirty="0" smtClean="0">
                <a:solidFill>
                  <a:schemeClr val="tx1"/>
                </a:solidFill>
                <a:effectLst/>
                <a:latin typeface="+mn-lt"/>
                <a:ea typeface="+mn-ea"/>
                <a:cs typeface="+mn-cs"/>
              </a:rPr>
              <a:t>” script.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23</a:t>
            </a:fld>
            <a:endParaRPr lang="en-US" dirty="0"/>
          </a:p>
        </p:txBody>
      </p:sp>
    </p:spTree>
    <p:extLst>
      <p:ext uri="{BB962C8B-B14F-4D97-AF65-F5344CB8AC3E}">
        <p14:creationId xmlns:p14="http://schemas.microsoft.com/office/powerpoint/2010/main" val="3727549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 NOTE: Reveal the discussion questions and/or use the Scenario Leadership Checklist to go through skills.</a:t>
            </a:r>
            <a:r>
              <a:rPr lang="en-US" sz="1200" i="0" kern="1200" baseline="0" dirty="0" smtClean="0">
                <a:solidFill>
                  <a:schemeClr val="tx1"/>
                </a:solidFill>
                <a:effectLst/>
                <a:latin typeface="+mn-lt"/>
                <a:ea typeface="+mn-ea"/>
                <a:cs typeface="+mn-cs"/>
              </a:rPr>
              <a:t> T</a:t>
            </a:r>
            <a:r>
              <a:rPr lang="en-US" sz="1200" i="1" kern="1200" dirty="0" smtClean="0">
                <a:solidFill>
                  <a:schemeClr val="tx1"/>
                </a:solidFill>
                <a:effectLst/>
                <a:latin typeface="+mn-lt"/>
                <a:ea typeface="+mn-ea"/>
                <a:cs typeface="+mn-cs"/>
              </a:rPr>
              <a:t>ry not to spend too much time on Outcome</a:t>
            </a:r>
            <a:r>
              <a:rPr lang="en-US" sz="1200" i="1" kern="1200" baseline="0" dirty="0" smtClean="0">
                <a:solidFill>
                  <a:schemeClr val="tx1"/>
                </a:solidFill>
                <a:effectLst/>
                <a:latin typeface="+mn-lt"/>
                <a:ea typeface="+mn-ea"/>
                <a:cs typeface="+mn-cs"/>
              </a:rPr>
              <a:t> A </a:t>
            </a:r>
            <a:r>
              <a:rPr lang="en-US" sz="1200" i="1" kern="1200" dirty="0" smtClean="0">
                <a:solidFill>
                  <a:schemeClr val="tx1"/>
                </a:solidFill>
                <a:effectLst/>
                <a:latin typeface="+mn-lt"/>
                <a:ea typeface="+mn-ea"/>
                <a:cs typeface="+mn-cs"/>
              </a:rPr>
              <a:t>so you have time for both outcomes.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Outcome A, Felix did not use any safety leadership skills and missed opportunities to utilize the leadership skills and promote a safe worksite.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What leadership skills could he have used in this scenario? </a:t>
            </a:r>
            <a:r>
              <a:rPr lang="en-US" sz="1200" i="1" kern="1200" dirty="0" smtClean="0">
                <a:solidFill>
                  <a:schemeClr val="tx1"/>
                </a:solidFill>
                <a:effectLst/>
                <a:latin typeface="+mn-lt"/>
                <a:ea typeface="+mn-ea"/>
                <a:cs typeface="+mn-cs"/>
              </a:rPr>
              <a:t>[Short Discussion]</a:t>
            </a:r>
            <a:endParaRPr lang="en-US" sz="1200" kern="1200" dirty="0" smtClean="0">
              <a:solidFill>
                <a:schemeClr val="tx1"/>
              </a:solidFill>
              <a:effectLst/>
              <a:latin typeface="+mn-lt"/>
              <a:ea typeface="+mn-ea"/>
              <a:cs typeface="+mn-cs"/>
            </a:endParaRPr>
          </a:p>
          <a:p>
            <a:endParaRPr lang="en-US" sz="12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24</a:t>
            </a:fld>
            <a:endParaRPr lang="en-US" dirty="0"/>
          </a:p>
        </p:txBody>
      </p:sp>
    </p:spTree>
    <p:extLst>
      <p:ext uri="{BB962C8B-B14F-4D97-AF65-F5344CB8AC3E}">
        <p14:creationId xmlns:p14="http://schemas.microsoft.com/office/powerpoint/2010/main" val="2157269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Read out loud or have students read Outcome B in “</a:t>
            </a:r>
            <a:r>
              <a:rPr lang="en-US" sz="1200" i="1" u="sng" kern="1200" dirty="0" smtClean="0">
                <a:solidFill>
                  <a:schemeClr val="tx1"/>
                </a:solidFill>
                <a:effectLst/>
                <a:latin typeface="+mn-lt"/>
                <a:ea typeface="+mn-ea"/>
                <a:cs typeface="+mn-cs"/>
              </a:rPr>
              <a:t>Derailing the Job</a:t>
            </a:r>
            <a:r>
              <a:rPr lang="en-US" sz="1200" i="1" kern="1200" dirty="0" smtClean="0">
                <a:solidFill>
                  <a:schemeClr val="tx1"/>
                </a:solidFill>
                <a:effectLst/>
                <a:latin typeface="+mn-lt"/>
                <a:ea typeface="+mn-ea"/>
                <a:cs typeface="+mn-cs"/>
              </a:rPr>
              <a:t>” script.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25</a:t>
            </a:fld>
            <a:endParaRPr lang="en-US" dirty="0"/>
          </a:p>
        </p:txBody>
      </p:sp>
    </p:spTree>
    <p:extLst>
      <p:ext uri="{BB962C8B-B14F-4D97-AF65-F5344CB8AC3E}">
        <p14:creationId xmlns:p14="http://schemas.microsoft.com/office/powerpoint/2010/main" val="2951255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INSTRUCTOR NOTE</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Reveal the discussion questions and/or use the Scenario Leadership Checklist to go through skills</a:t>
            </a:r>
            <a:r>
              <a:rPr lang="en-US" sz="1200" i="1" kern="1200" baseline="0" dirty="0" smtClean="0">
                <a:solidFill>
                  <a:schemeClr val="tx1"/>
                </a:solidFill>
                <a:effectLst/>
                <a:latin typeface="+mn-lt"/>
                <a:ea typeface="+mn-ea"/>
                <a:cs typeface="+mn-cs"/>
              </a:rPr>
              <a:t>.</a:t>
            </a:r>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recap: In Outcome B, when the guardrail concern was brought to his attention, Felix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actively listened</a:t>
            </a:r>
            <a:r>
              <a:rPr lang="en-US" sz="1200" kern="1200" dirty="0" smtClean="0">
                <a:solidFill>
                  <a:schemeClr val="tx1"/>
                </a:solidFill>
                <a:effectLst/>
                <a:latin typeface="+mn-lt"/>
                <a:ea typeface="+mn-ea"/>
                <a:cs typeface="+mn-cs"/>
              </a:rPr>
              <a:t> by asking clarifying questions and showing his team that safety is important by bringing the issue to the drywall supervisor’s attention. He </a:t>
            </a:r>
            <a:r>
              <a:rPr lang="en-US" sz="1200" u="sng" kern="1200" dirty="0" smtClean="0">
                <a:solidFill>
                  <a:schemeClr val="tx1"/>
                </a:solidFill>
                <a:effectLst/>
                <a:latin typeface="+mn-lt"/>
                <a:ea typeface="+mn-ea"/>
                <a:cs typeface="+mn-cs"/>
              </a:rPr>
              <a:t>engaged and empowered</a:t>
            </a:r>
            <a:r>
              <a:rPr lang="en-US" sz="1200" kern="1200" dirty="0" smtClean="0">
                <a:solidFill>
                  <a:schemeClr val="tx1"/>
                </a:solidFill>
                <a:effectLst/>
                <a:latin typeface="+mn-lt"/>
                <a:ea typeface="+mn-ea"/>
                <a:cs typeface="+mn-cs"/>
              </a:rPr>
              <a:t> his team members when he explained why safety is critical and shared how he’s going to talk to the drywall supervisor and included them in the conversation. Finally, he </a:t>
            </a:r>
            <a:r>
              <a:rPr lang="en-US" sz="1200" u="sng" kern="1200" dirty="0" smtClean="0">
                <a:solidFill>
                  <a:schemeClr val="tx1"/>
                </a:solidFill>
                <a:effectLst/>
                <a:latin typeface="+mn-lt"/>
                <a:ea typeface="+mn-ea"/>
                <a:cs typeface="+mn-cs"/>
              </a:rPr>
              <a:t>recognized his crew</a:t>
            </a:r>
            <a:r>
              <a:rPr lang="en-US" sz="1200" kern="1200" dirty="0" smtClean="0">
                <a:solidFill>
                  <a:schemeClr val="tx1"/>
                </a:solidFill>
                <a:effectLst/>
                <a:latin typeface="+mn-lt"/>
                <a:ea typeface="+mn-ea"/>
                <a:cs typeface="+mn-cs"/>
              </a:rPr>
              <a:t> for bringing the issue to his attention and thanked them for putting safety first.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26</a:t>
            </a:fld>
            <a:endParaRPr lang="en-US" dirty="0"/>
          </a:p>
        </p:txBody>
      </p:sp>
    </p:spTree>
    <p:extLst>
      <p:ext uri="{BB962C8B-B14F-4D97-AF65-F5344CB8AC3E}">
        <p14:creationId xmlns:p14="http://schemas.microsoft.com/office/powerpoint/2010/main" val="3850779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This ends session 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Before next session, choose one or more of the leadership skills to practice by our next session. Make sure to note your experience(s).such as how easy was it to use and how did your crew respond? </a:t>
            </a:r>
            <a:r>
              <a:rPr lang="en-US" sz="1200" u="sng" kern="1200" dirty="0" smtClean="0">
                <a:solidFill>
                  <a:schemeClr val="tx1"/>
                </a:solidFill>
                <a:effectLst/>
                <a:latin typeface="+mn-lt"/>
                <a:ea typeface="+mn-ea"/>
                <a:cs typeface="+mn-cs"/>
              </a:rPr>
              <a:t>Please bring these experiences to the next session.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77258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CLASS: Can someone remind me of how we’re defining a safety leader in the FSL course and the importance of the word courage?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person who has the courage to demonstrate that s/he values safety by working and communicating with team members to identify and limit hazardous situations even in the presence of other job pressures such as scheduling and costs.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3</a:t>
            </a:fld>
            <a:endParaRPr lang="en-US" dirty="0"/>
          </a:p>
        </p:txBody>
      </p:sp>
    </p:spTree>
    <p:extLst>
      <p:ext uri="{BB962C8B-B14F-4D97-AF65-F5344CB8AC3E}">
        <p14:creationId xmlns:p14="http://schemas.microsoft.com/office/powerpoint/2010/main" val="259205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session 1 we went over six skills an effective safety leader uses on the jobsite to create a strong jobsite safety climate and reduce safety incidents.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CLASS: Can someone name one or more of the safety leadership skills we discussed? </a:t>
            </a:r>
            <a:r>
              <a:rPr lang="en-US" sz="1200" b="0" kern="1200" dirty="0" smtClean="0">
                <a:solidFill>
                  <a:schemeClr val="tx1"/>
                </a:solidFill>
                <a:effectLst/>
                <a:latin typeface="+mn-lt"/>
                <a:ea typeface="+mn-ea"/>
                <a:cs typeface="+mn-cs"/>
              </a:rPr>
              <a:t>[reveal</a:t>
            </a:r>
            <a:r>
              <a:rPr lang="en-US" sz="1200" b="0" kern="1200" baseline="0" dirty="0" smtClean="0">
                <a:solidFill>
                  <a:schemeClr val="tx1"/>
                </a:solidFill>
                <a:effectLst/>
                <a:latin typeface="+mn-lt"/>
                <a:ea typeface="+mn-ea"/>
                <a:cs typeface="+mn-cs"/>
              </a:rPr>
              <a:t> skills after class offers their responses]</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first thing we’re going to do today is briefly review the steps you can take to practice these skills on the jobsite.</a:t>
            </a:r>
          </a:p>
          <a:p>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0513728D-F3BB-2641-8A0E-19AC18A3052C}" type="slidenum">
              <a:rPr lang="en-US" smtClean="0"/>
              <a:pPr/>
              <a:t>4</a:t>
            </a:fld>
            <a:endParaRPr lang="en-US" dirty="0"/>
          </a:p>
        </p:txBody>
      </p:sp>
    </p:spTree>
    <p:extLst>
      <p:ext uri="{BB962C8B-B14F-4D97-AF65-F5344CB8AC3E}">
        <p14:creationId xmlns:p14="http://schemas.microsoft.com/office/powerpoint/2010/main" val="150582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Recall that leading by example encourages everyone to prioritize a safe work environment as team members learn from their leaders. They notice when they cut corners, don’t follow safety policies or procedures, or give inconsistent safety messages.</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Recall that leading by example encourages everyone to prioritize a safe work environment as team members learn from their leaders. They notice when they cut corners, don’t follow safety policies or procedures, or give inconsistent safety messages.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Can you recall some ways to lead by example that we discussed in Session 1? </a:t>
            </a:r>
            <a:endParaRPr lang="en-US" dirty="0" smtClean="0">
              <a:solidFill>
                <a:srgbClr val="FF99FF"/>
              </a:solidFill>
            </a:endParaRPr>
          </a:p>
          <a:p>
            <a:endParaRPr lang="en-US" dirty="0" smtClean="0">
              <a:solidFill>
                <a:srgbClr val="FF99FF"/>
              </a:solidFill>
            </a:endParaRPr>
          </a:p>
          <a:p>
            <a:r>
              <a:rPr lang="en-US" dirty="0" smtClean="0">
                <a:solidFill>
                  <a:srgbClr val="FF99FF"/>
                </a:solidFill>
              </a:rPr>
              <a:t>[CONTINUE TO ADDITIONAL</a:t>
            </a:r>
            <a:r>
              <a:rPr lang="en-US" baseline="0" dirty="0" smtClean="0">
                <a:solidFill>
                  <a:srgbClr val="FF99FF"/>
                </a:solidFill>
              </a:rPr>
              <a:t> QUESTION BELOW INSTRUCTOR NOTES]</a:t>
            </a:r>
          </a:p>
          <a:p>
            <a:endParaRPr lang="en-US" dirty="0" smtClean="0">
              <a:solidFill>
                <a:srgbClr val="FF99FF"/>
              </a:solidFill>
            </a:endParaRPr>
          </a:p>
          <a:p>
            <a:r>
              <a:rPr lang="en-US" sz="1200" i="1" kern="1200" dirty="0" smtClean="0">
                <a:solidFill>
                  <a:schemeClr val="tx1"/>
                </a:solidFill>
                <a:effectLst/>
                <a:latin typeface="+mn-lt"/>
                <a:ea typeface="+mn-ea"/>
                <a:cs typeface="+mn-cs"/>
              </a:rPr>
              <a:t>INSTRUCTOR NOTE: In the interest of time - we recommend clarifying points as the class offers the details of this skill and only reviewing the material below if not brought up in discussion.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Set high safety expectations for every team member. Let them know on a regular basis that you expect them to always use safe work practices and ensure that other team members do too, and immediately report hazardous conditions and all injuries or near misses.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Share your safety vision with team members. You can talk about the importance of safety and that safe work goes hand-in-hand with productive and quality work. Also consider the safety implications of all your decisions and share those with your team. Show that you personally value safety and consistently demonstrate a positive attitude about safety. Establish safety as the team’s core value by building it into all aspects of the job.</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Don’t practice the old way of “Do as I say, but not as I do,” and instead, “Walk the talk” by always following safe work procedures and practicing safe practices.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Lead up by working to persuade individuals like company owners and others in supervisory positions to improve jobsite safety and health. Find out what has (and hasn’t) worked in the past to motivate them to improve safety and health policies; Try to get them to think about safety in a new way; Present solutions, rather than only pointing out problems; and find others (workers, foremen, etc.) to help you convey your message.</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Has anyone had the opportunity to practice or observe this skill? </a:t>
            </a:r>
            <a:r>
              <a:rPr lang="en-US" sz="1200" i="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can take courage to take these actions, but it lets everyone know that everyone is responsible for keeping the jobsite safe for themselves and others.</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solidFill>
                <a:srgbClr val="FF99FF"/>
              </a:solidFill>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5</a:t>
            </a:fld>
            <a:endParaRPr lang="en-US" dirty="0"/>
          </a:p>
        </p:txBody>
      </p:sp>
    </p:spTree>
    <p:extLst>
      <p:ext uri="{BB962C8B-B14F-4D97-AF65-F5344CB8AC3E}">
        <p14:creationId xmlns:p14="http://schemas.microsoft.com/office/powerpoint/2010/main" val="110786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leadership skill we went over in Session 1 was engaging and empowering team members…</a:t>
            </a:r>
          </a:p>
          <a:p>
            <a:r>
              <a:rPr lang="en-US" sz="1200" kern="1200" dirty="0" smtClean="0">
                <a:solidFill>
                  <a:schemeClr val="tx1"/>
                </a:solidFill>
                <a:effectLst/>
                <a:latin typeface="+mn-lt"/>
                <a:ea typeface="+mn-ea"/>
                <a:cs typeface="+mn-cs"/>
              </a:rPr>
              <a:t>Engaging and empowering your team members in the safety process lets the team know that safety is valued, and helps the team understand how they, too, can own safety.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CLASS: What are leadership actions you can take to engage and empower your team members? </a:t>
            </a:r>
            <a:r>
              <a:rPr lang="en-US" sz="1200" i="1" kern="1200" dirty="0" smtClean="0">
                <a:solidFill>
                  <a:schemeClr val="tx1"/>
                </a:solidFill>
                <a:effectLst/>
                <a:latin typeface="+mn-lt"/>
                <a:ea typeface="+mn-ea"/>
                <a:cs typeface="+mn-cs"/>
              </a:rPr>
              <a:t>[Discuss]</a:t>
            </a:r>
          </a:p>
          <a:p>
            <a:endParaRPr lang="en-US" sz="1200" i="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dirty="0" smtClean="0">
                <a:solidFill>
                  <a:srgbClr val="FF99FF"/>
                </a:solidFill>
              </a:rPr>
              <a:t>[CONTINUE TO ADDITIONAL</a:t>
            </a:r>
            <a:r>
              <a:rPr lang="en-US" baseline="0" dirty="0" smtClean="0">
                <a:solidFill>
                  <a:srgbClr val="FF99FF"/>
                </a:solidFill>
              </a:rPr>
              <a:t> QUESTION BELOW INSTRUCTOR NOTES]</a:t>
            </a:r>
          </a:p>
          <a:p>
            <a:endParaRPr lang="en-US" dirty="0" smtClean="0">
              <a:solidFill>
                <a:srgbClr val="FF99FF"/>
              </a:solidFill>
            </a:endParaRPr>
          </a:p>
          <a:p>
            <a:r>
              <a:rPr lang="en-US" sz="1200" i="1" kern="1200" dirty="0" smtClean="0">
                <a:solidFill>
                  <a:srgbClr val="FF99FF"/>
                </a:solidFill>
                <a:effectLst/>
                <a:latin typeface="+mn-lt"/>
                <a:ea typeface="+mn-ea"/>
                <a:cs typeface="+mn-cs"/>
              </a:rPr>
              <a:t>INSTRUCTOR NOTE</a:t>
            </a:r>
            <a:r>
              <a:rPr lang="en-US" sz="1200" i="1" kern="1200" dirty="0" smtClean="0">
                <a:solidFill>
                  <a:schemeClr val="tx1"/>
                </a:solidFill>
                <a:effectLst/>
                <a:latin typeface="+mn-lt"/>
                <a:ea typeface="+mn-ea"/>
                <a:cs typeface="+mn-cs"/>
              </a:rPr>
              <a:t>: In the interest of time - provide clarifying points as the class offers the details of this skill and only review the material below if not brought up in discussion: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Involve crew members in safety decision-making.</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Conducting daily morning safety huddles and walk-</a:t>
            </a:r>
            <a:r>
              <a:rPr lang="en-US" sz="1200" i="1" kern="1200" dirty="0" err="1" smtClean="0">
                <a:solidFill>
                  <a:schemeClr val="tx1"/>
                </a:solidFill>
                <a:effectLst/>
                <a:latin typeface="+mn-lt"/>
                <a:ea typeface="+mn-ea"/>
                <a:cs typeface="+mn-cs"/>
              </a:rPr>
              <a:t>arounds</a:t>
            </a:r>
            <a:r>
              <a:rPr lang="en-US" sz="1200" i="1" kern="1200" dirty="0" smtClean="0">
                <a:solidFill>
                  <a:schemeClr val="tx1"/>
                </a:solidFill>
                <a:effectLst/>
                <a:latin typeface="+mn-lt"/>
                <a:ea typeface="+mn-ea"/>
                <a:cs typeface="+mn-cs"/>
              </a:rPr>
              <a:t> throughout the day to speak with workers about tasks and any safety issues.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Make it clear that no one will get in trouble for reporting unsafe conditions, near misses, or injuries.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Create trust so that identified safety issues are taken seriously.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Develop an “action list” that shows how issues raised are addressed and post the list in a prominent place to help ensure accountability and build trust.</a:t>
            </a:r>
            <a:endParaRPr lang="en-US" sz="1200" kern="1200" dirty="0" smtClean="0">
              <a:solidFill>
                <a:schemeClr val="tx1"/>
              </a:solidFill>
              <a:effectLst/>
              <a:latin typeface="+mn-lt"/>
              <a:ea typeface="+mn-ea"/>
              <a:cs typeface="+mn-cs"/>
            </a:endParaRPr>
          </a:p>
          <a:p>
            <a:endParaRPr lang="en-US" baseline="0" dirty="0" smtClean="0"/>
          </a:p>
          <a:p>
            <a:r>
              <a:rPr lang="en-US" sz="1200" b="1" kern="1200" dirty="0" smtClean="0">
                <a:solidFill>
                  <a:schemeClr val="tx1"/>
                </a:solidFill>
                <a:effectLst/>
                <a:latin typeface="+mn-lt"/>
                <a:ea typeface="+mn-ea"/>
                <a:cs typeface="+mn-cs"/>
              </a:rPr>
              <a:t>ASK CLASS: Has anyone had the opportunity to practice or observe this skill being used on the jobsite since Session 1? What was that experience like?</a:t>
            </a:r>
            <a:r>
              <a:rPr lang="en-US" sz="1200" i="1" kern="1200" dirty="0" smtClean="0">
                <a:solidFill>
                  <a:schemeClr val="tx1"/>
                </a:solidFill>
                <a:effectLst/>
                <a:latin typeface="+mn-lt"/>
                <a:ea typeface="+mn-ea"/>
                <a:cs typeface="+mn-cs"/>
              </a:rPr>
              <a:t> [Discuss]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6</a:t>
            </a:fld>
            <a:endParaRPr lang="en-US" dirty="0"/>
          </a:p>
        </p:txBody>
      </p:sp>
    </p:spTree>
    <p:extLst>
      <p:ext uri="{BB962C8B-B14F-4D97-AF65-F5344CB8AC3E}">
        <p14:creationId xmlns:p14="http://schemas.microsoft.com/office/powerpoint/2010/main" val="294080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Active Listening was the third leadership skill we discussed.  Recall that communicating effectively is at the core of all the other leadership skills and is critical to becoming an effective safety leader. Actively listening will help you and your team members avoid miscommunication and will let your team know their voice is valued.</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What are some of the steps needed to actively listen? </a:t>
            </a:r>
            <a:r>
              <a:rPr lang="en-US" sz="1200" b="0" i="1" kern="1200" dirty="0" smtClean="0">
                <a:solidFill>
                  <a:schemeClr val="tx1"/>
                </a:solidFill>
                <a:effectLst/>
                <a:latin typeface="+mn-lt"/>
                <a:ea typeface="+mn-ea"/>
                <a:cs typeface="+mn-cs"/>
              </a:rPr>
              <a:t>[Discuss]</a:t>
            </a:r>
          </a:p>
          <a:p>
            <a:endParaRPr lang="en-US" sz="1200" b="0" i="1" kern="1200" dirty="0" smtClean="0">
              <a:solidFill>
                <a:schemeClr val="tx1"/>
              </a:solidFill>
              <a:effectLst/>
              <a:latin typeface="+mn-lt"/>
              <a:ea typeface="+mn-ea"/>
              <a:cs typeface="+mn-cs"/>
            </a:endParaRPr>
          </a:p>
          <a:p>
            <a:r>
              <a:rPr lang="en-US" dirty="0" smtClean="0">
                <a:solidFill>
                  <a:srgbClr val="FF99FF"/>
                </a:solidFill>
              </a:rPr>
              <a:t>[CONTINUE TO ADDITIONAL</a:t>
            </a:r>
            <a:r>
              <a:rPr lang="en-US" baseline="0" dirty="0" smtClean="0">
                <a:solidFill>
                  <a:srgbClr val="FF99FF"/>
                </a:solidFill>
              </a:rPr>
              <a:t> QUESTION BELOW INSTRUCTOR NOTES]</a:t>
            </a:r>
          </a:p>
          <a:p>
            <a:endParaRPr lang="en-US" dirty="0" smtClean="0">
              <a:solidFill>
                <a:srgbClr val="FF99FF"/>
              </a:solidFill>
            </a:endParaRPr>
          </a:p>
          <a:p>
            <a:r>
              <a:rPr lang="en-US" sz="1200" i="1" kern="1200" dirty="0" smtClean="0">
                <a:solidFill>
                  <a:schemeClr val="tx1"/>
                </a:solidFill>
                <a:effectLst/>
                <a:latin typeface="+mn-lt"/>
                <a:ea typeface="+mn-ea"/>
                <a:cs typeface="+mn-cs"/>
              </a:rPr>
              <a:t>INSTRUCTOR NOTE: In the interest of time - we recommend providing any clarifying points as the class offers the details of this skill and only reviewing the material below if not brought up in discussion.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steps are: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Treat team member with respect and give that person your full attention.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Pay special attention to your and the speaker’s body language.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Maintain eye contact; avoid making negative facial expressions or raising your voice.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Most importantly, </a:t>
            </a:r>
            <a:r>
              <a:rPr lang="en-US" sz="1200" i="1" u="sng" kern="1200" dirty="0" smtClean="0">
                <a:solidFill>
                  <a:schemeClr val="tx1"/>
                </a:solidFill>
                <a:effectLst/>
                <a:latin typeface="+mn-lt"/>
                <a:ea typeface="+mn-ea"/>
                <a:cs typeface="+mn-cs"/>
              </a:rPr>
              <a:t>listen to hear</a:t>
            </a:r>
            <a:r>
              <a:rPr lang="en-US" sz="1200" i="1" kern="1200" dirty="0" smtClean="0">
                <a:solidFill>
                  <a:schemeClr val="tx1"/>
                </a:solidFill>
                <a:effectLst/>
                <a:latin typeface="+mn-lt"/>
                <a:ea typeface="+mn-ea"/>
                <a:cs typeface="+mn-cs"/>
              </a:rPr>
              <a:t> what the person is saying rather than listening just to come up with a response. You can miss key information if you are already formulating what you want to say back to your crew.</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Make sure to ask clarifying questions to ensure you understand what speaker is saying or asking.</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Has anyone had the opportunity to practice or observe this skill being used on the jobsite since Session 1? What was that experience like?</a:t>
            </a:r>
            <a:r>
              <a:rPr lang="en-US" sz="1200" i="1" kern="1200" dirty="0" smtClean="0">
                <a:solidFill>
                  <a:schemeClr val="tx1"/>
                </a:solidFill>
                <a:effectLst/>
                <a:latin typeface="+mn-lt"/>
                <a:ea typeface="+mn-ea"/>
                <a:cs typeface="+mn-cs"/>
              </a:rPr>
              <a:t> [Discuss]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7</a:t>
            </a:fld>
            <a:endParaRPr lang="en-US" dirty="0"/>
          </a:p>
        </p:txBody>
      </p:sp>
    </p:spTree>
    <p:extLst>
      <p:ext uri="{BB962C8B-B14F-4D97-AF65-F5344CB8AC3E}">
        <p14:creationId xmlns:p14="http://schemas.microsoft.com/office/powerpoint/2010/main" val="270183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 safety leader you should be setting your workers up for safety success by making sure they have the training for the job, they are physically able to carry out the instructions, and that they understand your message and instructions. Practicing three-way communication helps your crew feel safe and comfortable completing their tasks and speaking out if they have any questions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CLASS: Recall the second important communication skill is practicing 3-way communication. What are some of the steps needed to practice this skill? </a:t>
            </a:r>
            <a:r>
              <a:rPr lang="en-US" sz="1200" i="1" kern="1200" dirty="0" smtClean="0">
                <a:solidFill>
                  <a:schemeClr val="tx1"/>
                </a:solidFill>
                <a:effectLst/>
                <a:latin typeface="+mn-lt"/>
                <a:ea typeface="+mn-ea"/>
                <a:cs typeface="+mn-cs"/>
              </a:rPr>
              <a:t>[Discuss]</a:t>
            </a:r>
          </a:p>
          <a:p>
            <a:endParaRPr lang="en-US" sz="1200" kern="1200" dirty="0" smtClean="0">
              <a:solidFill>
                <a:schemeClr val="tx1"/>
              </a:solidFill>
              <a:effectLst/>
              <a:latin typeface="+mn-lt"/>
              <a:ea typeface="+mn-ea"/>
              <a:cs typeface="+mn-cs"/>
            </a:endParaRPr>
          </a:p>
          <a:p>
            <a:r>
              <a:rPr lang="en-US" dirty="0" smtClean="0">
                <a:solidFill>
                  <a:srgbClr val="FF99FF"/>
                </a:solidFill>
              </a:rPr>
              <a:t>[CONTINUE TO ADDITIONAL</a:t>
            </a:r>
            <a:r>
              <a:rPr lang="en-US" baseline="0" dirty="0" smtClean="0">
                <a:solidFill>
                  <a:srgbClr val="FF99FF"/>
                </a:solidFill>
              </a:rPr>
              <a:t> QUESTION BELOW INSTRUCTOR NOTES]</a:t>
            </a:r>
          </a:p>
          <a:p>
            <a:endParaRPr lang="en-US" dirty="0" smtClean="0">
              <a:solidFill>
                <a:srgbClr val="FF99FF"/>
              </a:solidFill>
            </a:endParaRPr>
          </a:p>
          <a:p>
            <a:r>
              <a:rPr lang="en-US" sz="1200" i="1" kern="1200" dirty="0" smtClean="0">
                <a:solidFill>
                  <a:schemeClr val="tx1"/>
                </a:solidFill>
                <a:effectLst/>
                <a:latin typeface="+mn-lt"/>
                <a:ea typeface="+mn-ea"/>
                <a:cs typeface="+mn-cs"/>
              </a:rPr>
              <a:t>INSTRUCTOR NOTE: In the interest of time - we recommend providing any clarifying points as the class offers the details of this skill and only reviewing the material below if not brought up in discussion: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steps are:</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Get the listener’s attention. Make sure there are no distractions so you can both focus on the conversation at hand.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Be direct &amp; concise. Keep the conversation short and focused.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Ask your listener to repeat back what they heard and clarify any misunderstandings, assuring him or her that you are only asking them to repeat the instructions so you all are on the same page.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Has anyone had the opportunity to practice or observe this skill being used on the jobsite since Session 1? What was that experience like?</a:t>
            </a:r>
            <a:r>
              <a:rPr lang="en-US" sz="1200" i="1" kern="1200" dirty="0" smtClean="0">
                <a:solidFill>
                  <a:schemeClr val="tx1"/>
                </a:solidFill>
                <a:effectLst/>
                <a:latin typeface="+mn-lt"/>
                <a:ea typeface="+mn-ea"/>
                <a:cs typeface="+mn-cs"/>
              </a:rPr>
              <a:t> [Discuss]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8</a:t>
            </a:fld>
            <a:endParaRPr lang="en-US" dirty="0"/>
          </a:p>
        </p:txBody>
      </p:sp>
    </p:spTree>
    <p:extLst>
      <p:ext uri="{BB962C8B-B14F-4D97-AF65-F5344CB8AC3E}">
        <p14:creationId xmlns:p14="http://schemas.microsoft.com/office/powerpoint/2010/main" val="1528660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fourth skill we discussed last time was how to develop team members through teaching, coaching, and feedback.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What are the steps leaders should take to teach, coach, and provide feedback to team members? </a:t>
            </a:r>
            <a:r>
              <a:rPr lang="en-US" sz="1200" i="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dirty="0" smtClean="0">
                <a:solidFill>
                  <a:srgbClr val="FF99FF"/>
                </a:solidFill>
              </a:rPr>
              <a:t>[CONTINUE TO ADDITIONAL</a:t>
            </a:r>
            <a:r>
              <a:rPr lang="en-US" baseline="0" dirty="0" smtClean="0">
                <a:solidFill>
                  <a:srgbClr val="FF99FF"/>
                </a:solidFill>
              </a:rPr>
              <a:t> QUESTION BELOW INSTRUCTOR NOTES]</a:t>
            </a:r>
          </a:p>
          <a:p>
            <a:endParaRPr lang="en-US" dirty="0" smtClean="0">
              <a:solidFill>
                <a:srgbClr val="FF99FF"/>
              </a:solidFill>
            </a:endParaRPr>
          </a:p>
          <a:p>
            <a:r>
              <a:rPr lang="en-US" sz="1200" i="1" kern="1200" dirty="0" smtClean="0">
                <a:solidFill>
                  <a:schemeClr val="tx1"/>
                </a:solidFill>
                <a:effectLst/>
                <a:latin typeface="+mn-lt"/>
                <a:ea typeface="+mn-ea"/>
                <a:cs typeface="+mn-cs"/>
              </a:rPr>
              <a:t>INSTRUCTOR NOTE:</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 the interest of time - we recommend providing any clarifying points as the class offers the details of this skill and only reviewing the material below if not brought up in discussion.</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1" u="sng" kern="1200" dirty="0" smtClean="0">
                <a:solidFill>
                  <a:schemeClr val="tx1"/>
                </a:solidFill>
                <a:effectLst/>
                <a:latin typeface="+mn-lt"/>
                <a:ea typeface="+mn-ea"/>
                <a:cs typeface="+mn-cs"/>
              </a:rPr>
              <a:t>Observe</a:t>
            </a:r>
            <a:r>
              <a:rPr lang="en-US" sz="1200" i="1" kern="1200" dirty="0" smtClean="0">
                <a:solidFill>
                  <a:schemeClr val="tx1"/>
                </a:solidFill>
                <a:effectLst/>
                <a:latin typeface="+mn-lt"/>
                <a:ea typeface="+mn-ea"/>
                <a:cs typeface="+mn-cs"/>
              </a:rPr>
              <a:t> crew members. Be attentive to whether your crew members are performing tasks safely and properly.</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1" u="sng" kern="1200" dirty="0" smtClean="0">
                <a:solidFill>
                  <a:schemeClr val="tx1"/>
                </a:solidFill>
                <a:effectLst/>
                <a:latin typeface="+mn-lt"/>
                <a:ea typeface="+mn-ea"/>
                <a:cs typeface="+mn-cs"/>
              </a:rPr>
              <a:t>Teach</a:t>
            </a:r>
            <a:r>
              <a:rPr lang="en-US" sz="1200" i="1" kern="1200" dirty="0" smtClean="0">
                <a:solidFill>
                  <a:schemeClr val="tx1"/>
                </a:solidFill>
                <a:effectLst/>
                <a:latin typeface="+mn-lt"/>
                <a:ea typeface="+mn-ea"/>
                <a:cs typeface="+mn-cs"/>
              </a:rPr>
              <a:t> by problem solving together. If a crew member is not performing a task safely, respectfully ask questions to understand why they are performing the task that way and then problem-solve together to find a better or safer approach to completing the task.</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1" u="sng" kern="1200" dirty="0" smtClean="0">
                <a:solidFill>
                  <a:schemeClr val="tx1"/>
                </a:solidFill>
                <a:effectLst/>
                <a:latin typeface="+mn-lt"/>
                <a:ea typeface="+mn-ea"/>
                <a:cs typeface="+mn-cs"/>
              </a:rPr>
              <a:t>Coaching</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involves showing folks</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how to perform tasks correctly and safety, as well as watching them fix the hazardous situation or perform the task to make sure it’s done correctly.</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We discussed the </a:t>
            </a:r>
            <a:r>
              <a:rPr lang="en-US" sz="1200" b="1" i="1" u="sng" kern="1200" dirty="0" smtClean="0">
                <a:solidFill>
                  <a:schemeClr val="tx1"/>
                </a:solidFill>
                <a:effectLst/>
                <a:latin typeface="+mn-lt"/>
                <a:ea typeface="+mn-ea"/>
                <a:cs typeface="+mn-cs"/>
              </a:rPr>
              <a:t>FIST </a:t>
            </a:r>
            <a:r>
              <a:rPr lang="en-US" sz="1200" i="1" u="sng" kern="1200" dirty="0" smtClean="0">
                <a:solidFill>
                  <a:schemeClr val="tx1"/>
                </a:solidFill>
                <a:effectLst/>
                <a:latin typeface="+mn-lt"/>
                <a:ea typeface="+mn-ea"/>
                <a:cs typeface="+mn-cs"/>
              </a:rPr>
              <a:t>principle</a:t>
            </a:r>
            <a:r>
              <a:rPr lang="en-US" sz="1200" i="1" kern="1200" dirty="0" smtClean="0">
                <a:solidFill>
                  <a:schemeClr val="tx1"/>
                </a:solidFill>
                <a:effectLst/>
                <a:latin typeface="+mn-lt"/>
                <a:ea typeface="+mn-ea"/>
                <a:cs typeface="+mn-cs"/>
              </a:rPr>
              <a:t> for providing constructive feedback, where the leader focuses on the </a:t>
            </a:r>
            <a:r>
              <a:rPr lang="en-US" sz="1200" i="1" u="sng" kern="1200" dirty="0" smtClean="0">
                <a:solidFill>
                  <a:schemeClr val="tx1"/>
                </a:solidFill>
                <a:effectLst/>
                <a:latin typeface="+mn-lt"/>
                <a:ea typeface="+mn-ea"/>
                <a:cs typeface="+mn-cs"/>
              </a:rPr>
              <a:t>F</a:t>
            </a:r>
            <a:r>
              <a:rPr lang="en-US" sz="1200" i="1" kern="1200" dirty="0" smtClean="0">
                <a:solidFill>
                  <a:schemeClr val="tx1"/>
                </a:solidFill>
                <a:effectLst/>
                <a:latin typeface="+mn-lt"/>
                <a:ea typeface="+mn-ea"/>
                <a:cs typeface="+mn-cs"/>
              </a:rPr>
              <a:t>acts, </a:t>
            </a:r>
            <a:r>
              <a:rPr lang="en-US" sz="1200" i="1" u="sng" kern="1200" dirty="0" smtClean="0">
                <a:solidFill>
                  <a:schemeClr val="tx1"/>
                </a:solidFill>
                <a:effectLst/>
                <a:latin typeface="+mn-lt"/>
                <a:ea typeface="+mn-ea"/>
                <a:cs typeface="+mn-cs"/>
              </a:rPr>
              <a:t>I</a:t>
            </a:r>
            <a:r>
              <a:rPr lang="en-US" sz="1200" i="1" kern="1200" dirty="0" smtClean="0">
                <a:solidFill>
                  <a:schemeClr val="tx1"/>
                </a:solidFill>
                <a:effectLst/>
                <a:latin typeface="+mn-lt"/>
                <a:ea typeface="+mn-ea"/>
                <a:cs typeface="+mn-cs"/>
              </a:rPr>
              <a:t>mpact, making </a:t>
            </a:r>
            <a:r>
              <a:rPr lang="en-US" sz="1200" i="1" u="sng" kern="1200" dirty="0" smtClean="0">
                <a:solidFill>
                  <a:schemeClr val="tx1"/>
                </a:solidFill>
                <a:effectLst/>
                <a:latin typeface="+mn-lt"/>
                <a:ea typeface="+mn-ea"/>
                <a:cs typeface="+mn-cs"/>
              </a:rPr>
              <a:t>S</a:t>
            </a:r>
            <a:r>
              <a:rPr lang="en-US" sz="1200" i="1" kern="1200" dirty="0" smtClean="0">
                <a:solidFill>
                  <a:schemeClr val="tx1"/>
                </a:solidFill>
                <a:effectLst/>
                <a:latin typeface="+mn-lt"/>
                <a:ea typeface="+mn-ea"/>
                <a:cs typeface="+mn-cs"/>
              </a:rPr>
              <a:t>uggestions, and doing all of this in a </a:t>
            </a:r>
            <a:r>
              <a:rPr lang="en-US" sz="1200" i="1" u="sng" kern="1200" dirty="0" smtClean="0">
                <a:solidFill>
                  <a:schemeClr val="tx1"/>
                </a:solidFill>
                <a:effectLst/>
                <a:latin typeface="+mn-lt"/>
                <a:ea typeface="+mn-ea"/>
                <a:cs typeface="+mn-cs"/>
              </a:rPr>
              <a:t>T</a:t>
            </a:r>
            <a:r>
              <a:rPr lang="en-US" sz="1200" i="1" kern="1200" dirty="0" smtClean="0">
                <a:solidFill>
                  <a:schemeClr val="tx1"/>
                </a:solidFill>
                <a:effectLst/>
                <a:latin typeface="+mn-lt"/>
                <a:ea typeface="+mn-ea"/>
                <a:cs typeface="+mn-cs"/>
              </a:rPr>
              <a:t>imely manner.</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Has anyone had the opportunity to practice or observe this skill being used on the jobsite since Session 1? What was that experience like?</a:t>
            </a:r>
            <a:r>
              <a:rPr lang="en-US" sz="1200" i="1" kern="1200" dirty="0" smtClean="0">
                <a:solidFill>
                  <a:schemeClr val="tx1"/>
                </a:solidFill>
                <a:effectLst/>
                <a:latin typeface="+mn-lt"/>
                <a:ea typeface="+mn-ea"/>
                <a:cs typeface="+mn-cs"/>
              </a:rPr>
              <a:t> [Discuss]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9</a:t>
            </a:fld>
            <a:endParaRPr lang="en-US" dirty="0"/>
          </a:p>
        </p:txBody>
      </p:sp>
    </p:spTree>
    <p:extLst>
      <p:ext uri="{BB962C8B-B14F-4D97-AF65-F5344CB8AC3E}">
        <p14:creationId xmlns:p14="http://schemas.microsoft.com/office/powerpoint/2010/main" val="126059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727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5030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19E738-CB36-2B49-A2D2-6A03D3D49B65}" type="datetime1">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0179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46785-5D6D-974A-ADF8-9F1100766E9A}" type="datetime1">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63238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75229-F735-BA41-A171-7CEC01051FD5}" type="datetime1">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58433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smtClean="0"/>
              <a:t>Click to edit Master title style</a:t>
            </a:r>
            <a:endParaRPr lang="en-US" dirty="0"/>
          </a:p>
        </p:txBody>
      </p:sp>
      <p:sp>
        <p:nvSpPr>
          <p:cNvPr id="7" name="Media Placeholder 6"/>
          <p:cNvSpPr>
            <a:spLocks noGrp="1"/>
          </p:cNvSpPr>
          <p:nvPr>
            <p:ph type="media" sz="quarter" idx="10"/>
          </p:nvPr>
        </p:nvSpPr>
        <p:spPr>
          <a:xfrm>
            <a:off x="457200" y="2560638"/>
            <a:ext cx="8229600" cy="3865562"/>
          </a:xfrm>
        </p:spPr>
        <p:txBody>
          <a:bodyPr/>
          <a:lstStyle/>
          <a:p>
            <a:endParaRPr lang="en-US" dirty="0"/>
          </a:p>
        </p:txBody>
      </p:sp>
    </p:spTree>
    <p:extLst>
      <p:ext uri="{BB962C8B-B14F-4D97-AF65-F5344CB8AC3E}">
        <p14:creationId xmlns:p14="http://schemas.microsoft.com/office/powerpoint/2010/main" val="268856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1079" y="20902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34700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498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543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7766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7631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9660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37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302"/>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660952"/>
            <a:ext cx="8229600" cy="34652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49BE27-3720-F544-BAB3-E5D288B009DA}" type="datetime1">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124431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5647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561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88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26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AD387-C4AE-6241-91DB-AAEBEAD94E49}" type="datetime1">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30833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0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DC1FE-3251-EA40-B078-F2112D051FAB}" type="datetime1">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405724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77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578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386667"/>
            <a:ext cx="4040188"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57877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386667"/>
            <a:ext cx="4041775"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53534-46AC-F840-9B1F-CDD92C38159F}" type="datetime1">
              <a:rPr lang="en-US" smtClean="0"/>
              <a:pPr/>
              <a:t>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22229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74"/>
            <a:ext cx="82296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F22165A-F091-574B-A6F3-58B417646AC2}" type="datetime1">
              <a:rPr lang="en-US" smtClean="0"/>
              <a:pPr/>
              <a:t>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6867821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90FA-55A4-D640-9630-AE11C91D9EB6}" type="datetime1">
              <a:rPr lang="en-US" smtClean="0"/>
              <a:pPr/>
              <a:t>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52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F0602-7C77-DB42-9988-2CEB0A56E469}" type="datetime1">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20074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60043-35AA-0F48-9A91-4FB14ADCA9A5}" type="datetime1">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79269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D9F6-D22F-E940-BCE6-6963A526C78E}" type="datetime1">
              <a:rPr lang="en-US" smtClean="0"/>
              <a:pPr/>
              <a:t>12/2/2022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B92D2-2184-BF42-9957-BC80F548E9DD}" type="slidenum">
              <a:rPr lang="en-US" smtClean="0"/>
              <a:pPr/>
              <a:t>‹#›</a:t>
            </a:fld>
            <a:endParaRPr lang="en-US" dirty="0"/>
          </a:p>
        </p:txBody>
      </p:sp>
      <p:pic>
        <p:nvPicPr>
          <p:cNvPr id="7" name="Picture 6" descr="CPWR_Content_Blan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8599714" y="1405543"/>
            <a:ext cx="459619" cy="307777"/>
          </a:xfrm>
          <a:prstGeom prst="rect">
            <a:avLst/>
          </a:prstGeom>
          <a:noFill/>
        </p:spPr>
        <p:txBody>
          <a:bodyPr wrap="square" rtlCol="0">
            <a:spAutoFit/>
          </a:bodyPr>
          <a:lstStyle/>
          <a:p>
            <a:fld id="{C7EA3264-3B54-3043-A594-668FF13608F8}" type="slidenum">
              <a:rPr lang="en-US" sz="1400" b="1" smtClean="0">
                <a:latin typeface="+mn-lt"/>
                <a:cs typeface="Arial"/>
              </a:rPr>
              <a:pPr/>
              <a:t>‹#›</a:t>
            </a:fld>
            <a:endParaRPr lang="en-US" sz="1400" b="1" dirty="0">
              <a:latin typeface="+mn-lt"/>
              <a:cs typeface="Arial"/>
            </a:endParaRPr>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8190"/>
            <a:ext cx="9144000" cy="1383792"/>
          </a:xfrm>
          <a:prstGeom prst="rect">
            <a:avLst/>
          </a:prstGeom>
        </p:spPr>
      </p:pic>
    </p:spTree>
    <p:extLst>
      <p:ext uri="{BB962C8B-B14F-4D97-AF65-F5344CB8AC3E}">
        <p14:creationId xmlns:p14="http://schemas.microsoft.com/office/powerpoint/2010/main" val="3609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6096E3B-7818-4977-8EC1-A49F0941F6BD}" type="datetimeFigureOut">
              <a:rPr lang="en-US" smtClean="0">
                <a:solidFill>
                  <a:prstClr val="black">
                    <a:tint val="75000"/>
                  </a:prstClr>
                </a:solidFill>
              </a:rPr>
              <a:pPr defTabSz="914400"/>
              <a:t>12/2/2022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98669AC-456E-4682-AD15-85492E48930E}"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descr="CPWR_Menu_Blank.jpg"/>
          <p:cNvPicPr>
            <a:picLocks noChangeAspect="1"/>
          </p:cNvPicPr>
          <p:nvPr userDrawn="1"/>
        </p:nvPicPr>
        <p:blipFill>
          <a:blip r:embed="rId13" cstate="print"/>
          <a:stretch>
            <a:fillRect/>
          </a:stretch>
        </p:blipFill>
        <p:spPr>
          <a:xfrm>
            <a:off x="0" y="0"/>
            <a:ext cx="9144000" cy="6858000"/>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8" y="283"/>
            <a:ext cx="9143244" cy="6857433"/>
          </a:xfrm>
          <a:prstGeom prst="rect">
            <a:avLst/>
          </a:prstGeom>
        </p:spPr>
      </p:pic>
    </p:spTree>
    <p:extLst>
      <p:ext uri="{BB962C8B-B14F-4D97-AF65-F5344CB8AC3E}">
        <p14:creationId xmlns:p14="http://schemas.microsoft.com/office/powerpoint/2010/main" val="30562082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11.png"/><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ideo" Target="https://www.youtube.com/embed/PR7Ha0d1TgQ"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uIkA4ZSO0t0"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ideo" Target="https://www.youtube.com/embed/8yCTEJkz24o"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18/10/relationships/comments" Target="NUL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hyperlink" Target="http://www.cpwr.com/research/training-and-awareness-programs-from-research-foundations-for-safety-leadership/"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18/10/relationships/comments" Target="NUL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hyperlink" Target="http://www.cpwr.com/research/training-and-awareness-programs-from-research-foundations-for-safety-leadershi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56664" y="3288621"/>
            <a:ext cx="8630673" cy="2019504"/>
            <a:chOff x="322881" y="3034620"/>
            <a:chExt cx="8630673" cy="201950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601" y="3034620"/>
              <a:ext cx="1710256" cy="2011680"/>
            </a:xfrm>
            <a:prstGeom prst="rect">
              <a:avLst/>
            </a:prstGeom>
          </p:spPr>
        </p:pic>
        <p:pic>
          <p:nvPicPr>
            <p:cNvPr id="10" name="Picture 9"/>
            <p:cNvPicPr>
              <a:picLocks noChangeAspect="1"/>
            </p:cNvPicPr>
            <p:nvPr/>
          </p:nvPicPr>
          <p:blipFill>
            <a:blip r:embed="rId4"/>
            <a:stretch>
              <a:fillRect/>
            </a:stretch>
          </p:blipFill>
          <p:spPr>
            <a:xfrm>
              <a:off x="2629905" y="3042270"/>
              <a:ext cx="1709928" cy="2011854"/>
            </a:xfrm>
            <a:prstGeom prst="rect">
              <a:avLst/>
            </a:prstGeom>
          </p:spPr>
        </p:pic>
        <p:pic>
          <p:nvPicPr>
            <p:cNvPr id="11" name="Picture 10"/>
            <p:cNvPicPr>
              <a:picLocks noChangeAspect="1"/>
            </p:cNvPicPr>
            <p:nvPr/>
          </p:nvPicPr>
          <p:blipFill>
            <a:blip r:embed="rId5"/>
            <a:stretch>
              <a:fillRect/>
            </a:stretch>
          </p:blipFill>
          <p:spPr>
            <a:xfrm>
              <a:off x="322881" y="3034620"/>
              <a:ext cx="1710256" cy="2011680"/>
            </a:xfrm>
            <a:prstGeom prst="rect">
              <a:avLst/>
            </a:prstGeom>
          </p:spPr>
        </p:pic>
        <p:pic>
          <p:nvPicPr>
            <p:cNvPr id="12" name="Picture 11"/>
            <p:cNvPicPr>
              <a:picLocks noChangeAspect="1"/>
            </p:cNvPicPr>
            <p:nvPr/>
          </p:nvPicPr>
          <p:blipFill>
            <a:blip r:embed="rId6"/>
            <a:stretch>
              <a:fillRect/>
            </a:stretch>
          </p:blipFill>
          <p:spPr>
            <a:xfrm>
              <a:off x="7243626" y="3042270"/>
              <a:ext cx="1709928" cy="2011680"/>
            </a:xfrm>
            <a:prstGeom prst="rect">
              <a:avLst/>
            </a:prstGeom>
          </p:spPr>
        </p:pic>
      </p:grpSp>
    </p:spTree>
    <p:extLst>
      <p:ext uri="{BB962C8B-B14F-4D97-AF65-F5344CB8AC3E}">
        <p14:creationId xmlns:p14="http://schemas.microsoft.com/office/powerpoint/2010/main" val="3054046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5952" y="1724440"/>
            <a:ext cx="5763482" cy="1277914"/>
          </a:xfrm>
          <a:prstGeom prst="rect">
            <a:avLst/>
          </a:prstGeom>
        </p:spPr>
        <p:txBody>
          <a:bodyPr wrap="square">
            <a:spAutoFit/>
          </a:bodyPr>
          <a:lstStyle/>
          <a:p>
            <a:pPr algn="ctr">
              <a:lnSpc>
                <a:spcPct val="107000"/>
              </a:lnSpc>
            </a:pPr>
            <a:r>
              <a:rPr lang="en-US" sz="36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Recognize Team Members for a Job Well Done </a:t>
            </a:r>
            <a:endPar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34658" y="3140748"/>
            <a:ext cx="6290441" cy="2308324"/>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tabLst>
                <a:tab pos="160020" algn="l"/>
              </a:tabLst>
            </a:pPr>
            <a:r>
              <a:rPr lang="en-US" sz="2400" dirty="0" smtClean="0">
                <a:latin typeface="+mj-lt"/>
                <a:ea typeface="Times New Roman" panose="02020603050405020304" pitchFamily="18" charset="0"/>
                <a:cs typeface="Arial" panose="020B0604020202020204" pitchFamily="34" charset="0"/>
              </a:rPr>
              <a:t>Give recognition separately from other types of feedback</a:t>
            </a:r>
          </a:p>
          <a:p>
            <a:pPr marL="342900" marR="0" lvl="0" indent="-342900">
              <a:spcBef>
                <a:spcPts val="0"/>
              </a:spcBef>
              <a:spcAft>
                <a:spcPts val="0"/>
              </a:spcAft>
              <a:buFont typeface="Symbol" panose="05050102010706020507" pitchFamily="18" charset="2"/>
              <a:buChar char=""/>
              <a:tabLst>
                <a:tab pos="160020" algn="l"/>
              </a:tabLst>
            </a:pPr>
            <a:r>
              <a:rPr lang="en-US" sz="2400" dirty="0" smtClean="0">
                <a:latin typeface="+mj-lt"/>
                <a:ea typeface="Times New Roman" panose="02020603050405020304" pitchFamily="18" charset="0"/>
                <a:cs typeface="Arial" panose="020B0604020202020204" pitchFamily="34" charset="0"/>
              </a:rPr>
              <a:t>Be specific and timely</a:t>
            </a:r>
          </a:p>
          <a:p>
            <a:pPr marL="342900" marR="0" lvl="0" indent="-342900">
              <a:spcBef>
                <a:spcPts val="0"/>
              </a:spcBef>
              <a:spcAft>
                <a:spcPts val="0"/>
              </a:spcAft>
              <a:buFont typeface="Symbol" panose="05050102010706020507" pitchFamily="18" charset="2"/>
              <a:buChar char=""/>
              <a:tabLst>
                <a:tab pos="160020" algn="l"/>
              </a:tabLst>
            </a:pPr>
            <a:r>
              <a:rPr lang="en-US" sz="2400" dirty="0" smtClean="0">
                <a:latin typeface="+mj-lt"/>
                <a:ea typeface="Times New Roman" panose="02020603050405020304" pitchFamily="18" charset="0"/>
                <a:cs typeface="Arial" panose="020B0604020202020204" pitchFamily="34" charset="0"/>
              </a:rPr>
              <a:t>Privately </a:t>
            </a:r>
            <a:r>
              <a:rPr lang="en-US" sz="2400" dirty="0">
                <a:latin typeface="+mj-lt"/>
                <a:ea typeface="Times New Roman" panose="02020603050405020304" pitchFamily="18" charset="0"/>
                <a:cs typeface="Arial" panose="020B0604020202020204" pitchFamily="34" charset="0"/>
              </a:rPr>
              <a:t>and/or publicly acknowledges team members for going above and beyond when it comes to safety</a:t>
            </a:r>
            <a:endParaRPr lang="en-US" sz="2400"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75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1690623" y="1478943"/>
          <a:ext cx="5762754" cy="5224008"/>
        </p:xfrm>
        <a:graphic>
          <a:graphicData uri="http://schemas.openxmlformats.org/drawingml/2006/table">
            <a:tbl>
              <a:tblPr firstRow="1" firstCol="1" lastRow="1" lastCol="1" bandRow="1" bandCol="1"/>
              <a:tblGrid>
                <a:gridCol w="3447009">
                  <a:extLst>
                    <a:ext uri="{9D8B030D-6E8A-4147-A177-3AD203B41FA5}">
                      <a16:colId xmlns:a16="http://schemas.microsoft.com/office/drawing/2014/main" val="3422816801"/>
                    </a:ext>
                  </a:extLst>
                </a:gridCol>
                <a:gridCol w="701938">
                  <a:extLst>
                    <a:ext uri="{9D8B030D-6E8A-4147-A177-3AD203B41FA5}">
                      <a16:colId xmlns:a16="http://schemas.microsoft.com/office/drawing/2014/main" val="424588365"/>
                    </a:ext>
                  </a:extLst>
                </a:gridCol>
                <a:gridCol w="972187">
                  <a:extLst>
                    <a:ext uri="{9D8B030D-6E8A-4147-A177-3AD203B41FA5}">
                      <a16:colId xmlns:a16="http://schemas.microsoft.com/office/drawing/2014/main" val="3016471659"/>
                    </a:ext>
                  </a:extLst>
                </a:gridCol>
                <a:gridCol w="641620">
                  <a:extLst>
                    <a:ext uri="{9D8B030D-6E8A-4147-A177-3AD203B41FA5}">
                      <a16:colId xmlns:a16="http://schemas.microsoft.com/office/drawing/2014/main" val="3193691074"/>
                    </a:ext>
                  </a:extLst>
                </a:gridCol>
              </a:tblGrid>
              <a:tr h="207744">
                <a:tc>
                  <a:txBody>
                    <a:bodyPr/>
                    <a:lstStyle/>
                    <a:p>
                      <a:pPr marL="0" marR="0" algn="l">
                        <a:spcBef>
                          <a:spcPts val="0"/>
                        </a:spcBef>
                        <a:spcAft>
                          <a:spcPts val="0"/>
                        </a:spcAft>
                      </a:pPr>
                      <a:r>
                        <a:rPr lang="en-US" sz="600" dirty="0">
                          <a:effectLst/>
                          <a:latin typeface="Times New Roman" panose="02020603050405020304" pitchFamily="18" charset="0"/>
                          <a:ea typeface="Tahoma" panose="020B0604030504040204" pitchFamily="34" charset="0"/>
                          <a:cs typeface="Tahoma" panose="020B0604030504040204" pitchFamily="34" charset="0"/>
                        </a:rPr>
                        <a:t> </a:t>
                      </a:r>
                      <a:r>
                        <a:rPr lang="en-US" sz="600" dirty="0" smtClean="0">
                          <a:effectLst/>
                          <a:latin typeface="Times New Roman" panose="02020603050405020304" pitchFamily="18" charset="0"/>
                          <a:ea typeface="Tahoma" panose="020B0604030504040204" pitchFamily="34" charset="0"/>
                          <a:cs typeface="Tahoma" panose="020B0604030504040204" pitchFamily="34" charset="0"/>
                        </a:rPr>
                        <a:t> </a:t>
                      </a:r>
                      <a:r>
                        <a:rPr lang="en-US" sz="1050" b="1" dirty="0" smtClean="0">
                          <a:effectLst/>
                          <a:latin typeface="Times New Roman" panose="02020603050405020304" pitchFamily="18" charset="0"/>
                          <a:ea typeface="Tahoma" panose="020B0604030504040204" pitchFamily="34" charset="0"/>
                          <a:cs typeface="Tahoma" panose="020B0604030504040204" pitchFamily="34" charset="0"/>
                        </a:rPr>
                        <a:t>How often</a:t>
                      </a:r>
                      <a:r>
                        <a:rPr lang="en-US" sz="1050" b="1" baseline="0" dirty="0" smtClean="0">
                          <a:effectLst/>
                          <a:latin typeface="Times New Roman" panose="02020603050405020304" pitchFamily="18" charset="0"/>
                          <a:ea typeface="Tahoma" panose="020B0604030504040204" pitchFamily="34" charset="0"/>
                          <a:cs typeface="Tahoma" panose="020B0604030504040204" pitchFamily="34" charset="0"/>
                        </a:rPr>
                        <a:t> do you …</a:t>
                      </a:r>
                      <a:endParaRPr lang="en-US" sz="1050" b="1"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3355" marR="0" algn="l">
                        <a:spcBef>
                          <a:spcPts val="95"/>
                        </a:spcBef>
                        <a:spcAft>
                          <a:spcPts val="0"/>
                        </a:spcAft>
                      </a:pPr>
                      <a:r>
                        <a:rPr lang="en-US" sz="800" b="1" dirty="0">
                          <a:effectLst/>
                          <a:latin typeface="Tahoma" panose="020B0604030504040204" pitchFamily="34" charset="0"/>
                          <a:ea typeface="Tahoma" panose="020B0604030504040204" pitchFamily="34" charset="0"/>
                          <a:cs typeface="Times New Roman" panose="02020603050405020304" pitchFamily="18" charset="0"/>
                        </a:rPr>
                        <a:t>Always</a:t>
                      </a:r>
                      <a:endParaRPr lang="en-US" sz="8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2720" marR="0" algn="l">
                        <a:spcBef>
                          <a:spcPts val="95"/>
                        </a:spcBef>
                        <a:spcAft>
                          <a:spcPts val="0"/>
                        </a:spcAft>
                      </a:pPr>
                      <a:r>
                        <a:rPr lang="en-US" sz="800" b="1" dirty="0">
                          <a:effectLst/>
                          <a:latin typeface="Tahoma" panose="020B0604030504040204" pitchFamily="34" charset="0"/>
                          <a:ea typeface="Tahoma" panose="020B0604030504040204" pitchFamily="34" charset="0"/>
                          <a:cs typeface="Times New Roman" panose="02020603050405020304" pitchFamily="18" charset="0"/>
                        </a:rPr>
                        <a:t>Sometimes</a:t>
                      </a:r>
                      <a:endParaRPr lang="en-US" sz="8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6845" marR="75565" algn="ctr">
                        <a:spcBef>
                          <a:spcPts val="95"/>
                        </a:spcBef>
                        <a:spcAft>
                          <a:spcPts val="0"/>
                        </a:spcAft>
                      </a:pPr>
                      <a:r>
                        <a:rPr lang="en-US" sz="800" b="1" dirty="0">
                          <a:effectLst/>
                          <a:latin typeface="Tahoma" panose="020B0604030504040204" pitchFamily="34" charset="0"/>
                          <a:ea typeface="Tahoma" panose="020B0604030504040204" pitchFamily="34" charset="0"/>
                          <a:cs typeface="Times New Roman" panose="02020603050405020304" pitchFamily="18" charset="0"/>
                        </a:rPr>
                        <a:t>Never</a:t>
                      </a:r>
                      <a:endParaRPr lang="en-US" sz="8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640299"/>
                  </a:ext>
                </a:extLst>
              </a:tr>
              <a:tr h="181945">
                <a:tc gridSpan="4">
                  <a:txBody>
                    <a:bodyPr/>
                    <a:lstStyle/>
                    <a:p>
                      <a:pPr marL="69850" marR="0" algn="l">
                        <a:spcBef>
                          <a:spcPts val="380"/>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1.</a:t>
                      </a:r>
                      <a:r>
                        <a:rPr lang="en-US" sz="600" b="1"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Lead</a:t>
                      </a:r>
                      <a:r>
                        <a:rPr lang="en-US" sz="600" b="1"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by</a:t>
                      </a:r>
                      <a:r>
                        <a:rPr lang="en-US" sz="600" b="1" spc="-2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example</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9947962"/>
                  </a:ext>
                </a:extLst>
              </a:tr>
              <a:tr h="204101">
                <a:tc>
                  <a:txBody>
                    <a:bodyPr/>
                    <a:lstStyle/>
                    <a:p>
                      <a:pPr marL="69850" marR="0" algn="l">
                        <a:spcBef>
                          <a:spcPts val="605"/>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Maintain</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positive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attitude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about</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safety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66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a:spcBef>
                          <a:spcPts val="66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a:spcBef>
                          <a:spcPts val="66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957515"/>
                  </a:ext>
                </a:extLst>
              </a:tr>
              <a:tr h="185778">
                <a:tc>
                  <a:txBody>
                    <a:bodyPr/>
                    <a:lstStyle/>
                    <a:p>
                      <a:pPr marL="69850" marR="0" algn="l">
                        <a:spcBef>
                          <a:spcPts val="510"/>
                        </a:spcBef>
                        <a:spcAft>
                          <a:spcPts val="0"/>
                        </a:spcAft>
                      </a:pPr>
                      <a:r>
                        <a:rPr lang="en-US" sz="600" dirty="0">
                          <a:effectLst/>
                          <a:latin typeface="Tahoma" panose="020B0604030504040204" pitchFamily="34" charset="0"/>
                          <a:ea typeface="Tahoma" panose="020B0604030504040204" pitchFamily="34" charset="0"/>
                          <a:cs typeface="Times New Roman" panose="02020603050405020304" pitchFamily="18" charset="0"/>
                        </a:rPr>
                        <a:t>Consider</a:t>
                      </a:r>
                      <a:r>
                        <a:rPr lang="en-US" sz="600" spc="-2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the</a:t>
                      </a:r>
                      <a:r>
                        <a:rPr lang="en-US" sz="600" spc="-1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safety</a:t>
                      </a:r>
                      <a:r>
                        <a:rPr lang="en-US" sz="600" spc="-10"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implications</a:t>
                      </a:r>
                      <a:r>
                        <a:rPr lang="en-US" sz="600" spc="-1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of</a:t>
                      </a:r>
                      <a:r>
                        <a:rPr lang="en-US" sz="600" spc="-20"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all</a:t>
                      </a:r>
                      <a:r>
                        <a:rPr lang="en-US" sz="600" spc="1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your</a:t>
                      </a:r>
                      <a:r>
                        <a:rPr lang="en-US" sz="600" spc="-20"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decisions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6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a:spcBef>
                          <a:spcPts val="56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a:spcBef>
                          <a:spcPts val="56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009843"/>
                  </a:ext>
                </a:extLst>
              </a:tr>
              <a:tr h="179812">
                <a:tc>
                  <a:txBody>
                    <a:bodyPr/>
                    <a:lstStyle/>
                    <a:p>
                      <a:pPr marL="69850" marR="0" algn="l">
                        <a:spcBef>
                          <a:spcPts val="46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Set</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high</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expectations</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for</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team</a:t>
                      </a:r>
                      <a:r>
                        <a:rPr lang="en-US" sz="600" spc="-2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members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1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a:spcBef>
                          <a:spcPts val="51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a:spcBef>
                          <a:spcPts val="51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45374"/>
                  </a:ext>
                </a:extLst>
              </a:tr>
              <a:tr h="178109">
                <a:tc>
                  <a:txBody>
                    <a:bodyPr/>
                    <a:lstStyle/>
                    <a:p>
                      <a:pPr marL="69850" marR="0" algn="l">
                        <a:spcBef>
                          <a:spcPts val="46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Walk</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the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talk –</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always</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follow</a:t>
                      </a:r>
                      <a:r>
                        <a:rPr lang="en-US" sz="600" spc="-3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safe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work</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practices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1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a:spcBef>
                          <a:spcPts val="51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a:spcBef>
                          <a:spcPts val="51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397580"/>
                  </a:ext>
                </a:extLst>
              </a:tr>
              <a:tr h="181945">
                <a:tc>
                  <a:txBody>
                    <a:bodyPr/>
                    <a:lstStyle/>
                    <a:p>
                      <a:pPr marL="69850" marR="0" algn="l">
                        <a:spcBef>
                          <a:spcPts val="485"/>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Communicate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with</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your team</a:t>
                      </a:r>
                      <a:r>
                        <a:rPr lang="en-US" sz="600" spc="-3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that</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everyone</a:t>
                      </a:r>
                      <a:r>
                        <a:rPr lang="en-US" sz="600" spc="-3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owns safety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4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a:spcBef>
                          <a:spcPts val="54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a:spcBef>
                          <a:spcPts val="54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132948"/>
                  </a:ext>
                </a:extLst>
              </a:tr>
              <a:tr h="181945">
                <a:tc gridSpan="4">
                  <a:txBody>
                    <a:bodyPr/>
                    <a:lstStyle/>
                    <a:p>
                      <a:pPr marL="69850" marR="0" algn="l">
                        <a:spcBef>
                          <a:spcPts val="380"/>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2. Engage</a:t>
                      </a:r>
                      <a:r>
                        <a:rPr lang="en-US" sz="600" b="1"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and</a:t>
                      </a:r>
                      <a:r>
                        <a:rPr lang="en-US" sz="600" b="1" spc="-2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empower</a:t>
                      </a:r>
                      <a:r>
                        <a:rPr lang="en-US" sz="600" b="1" spc="-1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team</a:t>
                      </a:r>
                      <a:r>
                        <a:rPr lang="en-US" sz="600" b="1"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members</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9655064"/>
                  </a:ext>
                </a:extLst>
              </a:tr>
              <a:tr h="259494">
                <a:tc>
                  <a:txBody>
                    <a:bodyPr/>
                    <a:lstStyle/>
                    <a:p>
                      <a:pPr marL="69850" marR="247015" algn="l">
                        <a:spcBef>
                          <a:spcPts val="34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Engage team members in daily safety meetings or morning</a:t>
                      </a:r>
                      <a:r>
                        <a:rPr lang="en-US" sz="600" spc="-30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safety</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huddles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
                        </a:spcBef>
                        <a:spcAft>
                          <a:spcPts val="0"/>
                        </a:spcAft>
                      </a:pPr>
                      <a:r>
                        <a:rPr lang="en-US" sz="600" b="1">
                          <a:effectLst/>
                          <a:latin typeface="Tahoma" panose="020B0604030504040204" pitchFamily="34" charset="0"/>
                          <a:ea typeface="Tahoma" panose="020B0604030504040204" pitchFamily="34" charset="0"/>
                          <a:cs typeface="Times New Roman" panose="02020603050405020304" pitchFamily="18" charset="0"/>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p>
                      <a:pPr marL="10160" marR="0" algn="ctr">
                        <a:spcBef>
                          <a:spcPts val="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3810" marR="0" algn="ctr">
                        <a:spcBef>
                          <a:spcPts val="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
                        </a:spcBef>
                        <a:spcAft>
                          <a:spcPts val="0"/>
                        </a:spcAft>
                      </a:pPr>
                      <a:r>
                        <a:rPr lang="en-US" sz="600" b="1">
                          <a:effectLst/>
                          <a:latin typeface="Tahoma" panose="020B0604030504040204" pitchFamily="34" charset="0"/>
                          <a:ea typeface="Tahoma" panose="020B0604030504040204" pitchFamily="34" charset="0"/>
                          <a:cs typeface="Times New Roman" panose="02020603050405020304" pitchFamily="18" charset="0"/>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p>
                      <a:pPr marL="635" marR="0" algn="ctr">
                        <a:spcBef>
                          <a:spcPts val="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633066"/>
                  </a:ext>
                </a:extLst>
              </a:tr>
              <a:tr h="178109">
                <a:tc>
                  <a:txBody>
                    <a:bodyPr/>
                    <a:lstStyle/>
                    <a:p>
                      <a:pPr marL="69850" marR="0" algn="l">
                        <a:spcBef>
                          <a:spcPts val="46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Request</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input</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from</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team</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members</a:t>
                      </a:r>
                      <a:r>
                        <a:rPr lang="en-US" sz="600" spc="-2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about</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safety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1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51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51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466895"/>
                  </a:ext>
                </a:extLst>
              </a:tr>
              <a:tr h="299123">
                <a:tc>
                  <a:txBody>
                    <a:bodyPr/>
                    <a:lstStyle/>
                    <a:p>
                      <a:pPr marL="69850" marR="109855" algn="l">
                        <a:spcBef>
                          <a:spcPts val="580"/>
                        </a:spcBef>
                        <a:spcAft>
                          <a:spcPts val="0"/>
                        </a:spcAft>
                      </a:pPr>
                      <a:r>
                        <a:rPr lang="en-US" sz="600" dirty="0">
                          <a:effectLst/>
                          <a:latin typeface="Tahoma" panose="020B0604030504040204" pitchFamily="34" charset="0"/>
                          <a:ea typeface="Tahoma" panose="020B0604030504040204" pitchFamily="34" charset="0"/>
                          <a:cs typeface="Times New Roman" panose="02020603050405020304" pitchFamily="18" charset="0"/>
                        </a:rPr>
                        <a:t>Encourage team members to identify and report safety issues</a:t>
                      </a:r>
                      <a:r>
                        <a:rPr lang="en-US" sz="600" spc="-300"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such</a:t>
                      </a:r>
                      <a:r>
                        <a:rPr lang="en-US" sz="600" spc="-1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as</a:t>
                      </a:r>
                      <a:r>
                        <a:rPr lang="en-US" sz="600"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hazards,</a:t>
                      </a:r>
                      <a:r>
                        <a:rPr lang="en-US" sz="600"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concerns,</a:t>
                      </a:r>
                      <a:r>
                        <a:rPr lang="en-US" sz="600"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injuries,</a:t>
                      </a:r>
                      <a:r>
                        <a:rPr lang="en-US" sz="600" spc="-1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and</a:t>
                      </a:r>
                      <a:r>
                        <a:rPr lang="en-US" sz="600" spc="-10"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near</a:t>
                      </a:r>
                      <a:r>
                        <a:rPr lang="en-US" sz="600"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misses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5"/>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10160" marR="0" algn="ctr">
                        <a:spcBef>
                          <a:spcPts val="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5"/>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3810" marR="0" algn="ctr">
                        <a:spcBef>
                          <a:spcPts val="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5"/>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635" marR="0" algn="ctr">
                        <a:spcBef>
                          <a:spcPts val="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769733"/>
                  </a:ext>
                </a:extLst>
              </a:tr>
              <a:tr h="158083">
                <a:tc gridSpan="4">
                  <a:txBody>
                    <a:bodyPr/>
                    <a:lstStyle/>
                    <a:p>
                      <a:pPr marL="69850" marR="0" algn="l">
                        <a:spcBef>
                          <a:spcPts val="240"/>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3. Actively</a:t>
                      </a:r>
                      <a:r>
                        <a:rPr lang="en-US" sz="600" b="1" spc="-1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listen</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0445089"/>
                  </a:ext>
                </a:extLst>
              </a:tr>
              <a:tr h="233501">
                <a:tc>
                  <a:txBody>
                    <a:bodyPr/>
                    <a:lstStyle/>
                    <a:p>
                      <a:pPr marL="69850" marR="155575" algn="l">
                        <a:spcBef>
                          <a:spcPts val="195"/>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Treat team members with respect when communicating with</a:t>
                      </a:r>
                      <a:r>
                        <a:rPr lang="en-US" sz="600" spc="-30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them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85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85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85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006244"/>
                  </a:ext>
                </a:extLst>
              </a:tr>
              <a:tr h="207744">
                <a:tc>
                  <a:txBody>
                    <a:bodyPr/>
                    <a:lstStyle/>
                    <a:p>
                      <a:pPr marL="69850" marR="0" algn="l">
                        <a:spcBef>
                          <a:spcPts val="51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Actively</a:t>
                      </a:r>
                      <a:r>
                        <a:rPr lang="en-US" sz="600" spc="-3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listen</a:t>
                      </a:r>
                      <a:r>
                        <a:rPr lang="en-US" sz="600" spc="-2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to</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hear what is said vs. coming up with a response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6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56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56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032567"/>
                  </a:ext>
                </a:extLst>
              </a:tr>
              <a:tr h="185778">
                <a:tc>
                  <a:txBody>
                    <a:bodyPr/>
                    <a:lstStyle/>
                    <a:p>
                      <a:pPr marL="69850" marR="0" algn="l">
                        <a:spcBef>
                          <a:spcPts val="51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Pay attention to non-verbal cues and ask clarifying questions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6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56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56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941973"/>
                  </a:ext>
                </a:extLst>
              </a:tr>
              <a:tr h="158083">
                <a:tc gridSpan="4">
                  <a:txBody>
                    <a:bodyPr/>
                    <a:lstStyle/>
                    <a:p>
                      <a:pPr marL="69850" marR="0" algn="l">
                        <a:spcBef>
                          <a:spcPts val="240"/>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4. Practice</a:t>
                      </a:r>
                      <a:r>
                        <a:rPr lang="en-US" sz="600" b="1" spc="-1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3-way</a:t>
                      </a:r>
                      <a:r>
                        <a:rPr lang="en-US" sz="600" b="1"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communication</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8276397"/>
                  </a:ext>
                </a:extLst>
              </a:tr>
              <a:tr h="255658">
                <a:tc>
                  <a:txBody>
                    <a:bodyPr/>
                    <a:lstStyle/>
                    <a:p>
                      <a:pPr marL="69850" marR="132080" algn="l">
                        <a:spcBef>
                          <a:spcPts val="32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Be direct and concise, and make sure you have your listener’s attention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97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97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97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060951"/>
                  </a:ext>
                </a:extLst>
              </a:tr>
              <a:tr h="255658">
                <a:tc>
                  <a:txBody>
                    <a:bodyPr/>
                    <a:lstStyle/>
                    <a:p>
                      <a:pPr marL="69850" marR="132080" algn="l">
                        <a:spcBef>
                          <a:spcPts val="32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Ask team member to repeat message/ instructions, and clarify misunderstandings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97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97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97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899753"/>
                  </a:ext>
                </a:extLst>
              </a:tr>
              <a:tr h="162343">
                <a:tc gridSpan="4">
                  <a:txBody>
                    <a:bodyPr/>
                    <a:lstStyle/>
                    <a:p>
                      <a:pPr marL="69850" marR="0" algn="l">
                        <a:spcBef>
                          <a:spcPts val="135"/>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5.</a:t>
                      </a:r>
                      <a:r>
                        <a:rPr lang="en-US" sz="600" b="1" spc="-3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Develop</a:t>
                      </a:r>
                      <a:r>
                        <a:rPr lang="en-US" sz="600" b="1" spc="-2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Team</a:t>
                      </a:r>
                      <a:r>
                        <a:rPr lang="en-US" sz="600" b="1" spc="-3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Members</a:t>
                      </a:r>
                      <a:r>
                        <a:rPr lang="en-US" sz="600" b="1" spc="-3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Through</a:t>
                      </a:r>
                      <a:r>
                        <a:rPr lang="en-US" sz="600" b="1" spc="-1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Teaching,</a:t>
                      </a:r>
                      <a:r>
                        <a:rPr lang="en-US" sz="600" b="1"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Coaching,</a:t>
                      </a:r>
                      <a:r>
                        <a:rPr lang="en-US" sz="600" b="1"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and</a:t>
                      </a:r>
                      <a:r>
                        <a:rPr lang="en-US" sz="600" b="1" spc="-2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Feedback</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7791234"/>
                  </a:ext>
                </a:extLst>
              </a:tr>
              <a:tr h="167883">
                <a:tc>
                  <a:txBody>
                    <a:bodyPr/>
                    <a:lstStyle/>
                    <a:p>
                      <a:pPr marL="69850" marR="0" algn="l">
                        <a:spcBef>
                          <a:spcPts val="39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Teach</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and</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coach</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members</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in</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 respectful manner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44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44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44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426443"/>
                  </a:ext>
                </a:extLst>
              </a:tr>
              <a:tr h="251397">
                <a:tc>
                  <a:txBody>
                    <a:bodyPr/>
                    <a:lstStyle/>
                    <a:p>
                      <a:pPr marL="69850" marR="247015" algn="l">
                        <a:spcBef>
                          <a:spcPts val="295"/>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Focus</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on</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the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problem</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rather</a:t>
                      </a:r>
                      <a:r>
                        <a:rPr lang="en-US" sz="600" spc="-2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than</a:t>
                      </a:r>
                      <a:r>
                        <a:rPr lang="en-US" sz="600" spc="-2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judging</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the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person</a:t>
                      </a:r>
                      <a:r>
                        <a:rPr lang="en-US" sz="600" spc="-2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when</a:t>
                      </a:r>
                      <a:r>
                        <a:rPr lang="en-US" sz="600" spc="-29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you</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give</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feedback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95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95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95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901624"/>
                  </a:ext>
                </a:extLst>
              </a:tr>
              <a:tr h="255233">
                <a:tc>
                  <a:txBody>
                    <a:bodyPr/>
                    <a:lstStyle/>
                    <a:p>
                      <a:pPr marL="69850" marR="0" algn="l">
                        <a:lnSpc>
                          <a:spcPct val="100000"/>
                        </a:lnSpc>
                        <a:spcBef>
                          <a:spcPts val="315"/>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Make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sure</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team</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members</a:t>
                      </a:r>
                      <a:r>
                        <a:rPr lang="en-US" sz="600" spc="-2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know</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how</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to do</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new</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task</a:t>
                      </a:r>
                      <a:r>
                        <a:rPr lang="en-US" sz="600" spc="-2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before</a:t>
                      </a:r>
                      <a:r>
                        <a:rPr lang="en-US" sz="600" spc="-30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actually doing</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10160" marR="0" algn="ctr">
                        <a:spcBef>
                          <a:spcPts val="0"/>
                        </a:spcBef>
                        <a:spcAft>
                          <a:spcPts val="0"/>
                        </a:spcAft>
                      </a:pPr>
                      <a:r>
                        <a:rPr lang="en-US" sz="600" dirty="0" smtClean="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
                        </a:spcBef>
                        <a:spcAft>
                          <a:spcPts val="0"/>
                        </a:spcAft>
                      </a:pPr>
                      <a:r>
                        <a:rPr lang="en-US" sz="600" b="1">
                          <a:effectLst/>
                          <a:latin typeface="Tahoma" panose="020B0604030504040204" pitchFamily="34" charset="0"/>
                          <a:ea typeface="Tahoma" panose="020B0604030504040204" pitchFamily="34" charset="0"/>
                          <a:cs typeface="Times New Roman" panose="02020603050405020304" pitchFamily="18" charset="0"/>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p>
                      <a:pPr marL="3810" marR="0" algn="ctr">
                        <a:spcBef>
                          <a:spcPts val="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635" marR="0" algn="ctr">
                        <a:spcBef>
                          <a:spcPts val="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396814"/>
                  </a:ext>
                </a:extLst>
              </a:tr>
              <a:tr h="181945">
                <a:tc gridSpan="4">
                  <a:txBody>
                    <a:bodyPr/>
                    <a:lstStyle/>
                    <a:p>
                      <a:pPr marL="69850" marR="0" algn="l">
                        <a:spcBef>
                          <a:spcPts val="380"/>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6. Recognize</a:t>
                      </a:r>
                      <a:r>
                        <a:rPr lang="en-US" sz="600" b="1"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Team Members</a:t>
                      </a:r>
                      <a:r>
                        <a:rPr lang="en-US" sz="600" b="1" spc="-2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for</a:t>
                      </a:r>
                      <a:r>
                        <a:rPr lang="en-US" sz="600" b="1"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a</a:t>
                      </a:r>
                      <a:r>
                        <a:rPr lang="en-US" sz="600" b="1" spc="-3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Job</a:t>
                      </a:r>
                      <a:r>
                        <a:rPr lang="en-US" sz="600" b="1" spc="-2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Well</a:t>
                      </a:r>
                      <a:r>
                        <a:rPr lang="en-US" sz="600" b="1" spc="-1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Done</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8514585"/>
                  </a:ext>
                </a:extLst>
              </a:tr>
              <a:tr h="259494">
                <a:tc>
                  <a:txBody>
                    <a:bodyPr/>
                    <a:lstStyle/>
                    <a:p>
                      <a:pPr marL="69850" marR="247015" algn="l">
                        <a:lnSpc>
                          <a:spcPct val="100000"/>
                        </a:lnSpc>
                        <a:spcBef>
                          <a:spcPts val="345"/>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Say</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“good</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job”</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or</a:t>
                      </a:r>
                      <a:r>
                        <a:rPr lang="en-US" sz="600" spc="-3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“thank</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you”</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to</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team</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members</a:t>
                      </a:r>
                      <a:r>
                        <a:rPr lang="en-US" sz="600" spc="-2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who</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go</a:t>
                      </a:r>
                      <a:r>
                        <a:rPr lang="en-US" sz="600" spc="-30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above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and</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beyond</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to create</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safe</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jobsite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55"/>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10160" marR="0" algn="ctr">
                        <a:spcBef>
                          <a:spcPts val="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55"/>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3810" marR="0" algn="ctr">
                        <a:spcBef>
                          <a:spcPts val="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55"/>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635" marR="0" algn="ctr">
                        <a:spcBef>
                          <a:spcPts val="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402426"/>
                  </a:ext>
                </a:extLst>
              </a:tr>
              <a:tr h="253103">
                <a:tc>
                  <a:txBody>
                    <a:bodyPr/>
                    <a:lstStyle/>
                    <a:p>
                      <a:pPr marL="69850" marR="247015" algn="l">
                        <a:spcBef>
                          <a:spcPts val="315"/>
                        </a:spcBef>
                        <a:spcAft>
                          <a:spcPts val="0"/>
                        </a:spcAft>
                      </a:pPr>
                      <a:r>
                        <a:rPr lang="en-US" sz="600" dirty="0">
                          <a:effectLst/>
                          <a:latin typeface="Tahoma" panose="020B0604030504040204" pitchFamily="34" charset="0"/>
                          <a:ea typeface="Tahoma" panose="020B0604030504040204" pitchFamily="34" charset="0"/>
                          <a:cs typeface="Times New Roman" panose="02020603050405020304" pitchFamily="18" charset="0"/>
                        </a:rPr>
                        <a:t>Use</a:t>
                      </a:r>
                      <a:r>
                        <a:rPr lang="en-US" sz="600" spc="-20"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positive</a:t>
                      </a:r>
                      <a:r>
                        <a:rPr lang="en-US" sz="600" spc="-20"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recognition</a:t>
                      </a:r>
                      <a:r>
                        <a:rPr lang="en-US" sz="600" spc="-2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of</a:t>
                      </a:r>
                      <a:r>
                        <a:rPr lang="en-US" sz="600" spc="-2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team</a:t>
                      </a:r>
                      <a:r>
                        <a:rPr lang="en-US" sz="600" spc="-20"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members</a:t>
                      </a:r>
                      <a:r>
                        <a:rPr lang="en-US" sz="600" spc="-1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to</a:t>
                      </a:r>
                      <a:r>
                        <a:rPr lang="en-US" sz="600" spc="-1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encourage</a:t>
                      </a:r>
                      <a:r>
                        <a:rPr lang="en-US" sz="600" spc="-300"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jobsite</a:t>
                      </a:r>
                      <a:r>
                        <a:rPr lang="en-US" sz="600" spc="-10"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safety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97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97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97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676511"/>
                  </a:ext>
                </a:extLst>
              </a:tr>
            </a:tbl>
          </a:graphicData>
        </a:graphic>
      </p:graphicFrame>
      <p:sp>
        <p:nvSpPr>
          <p:cNvPr id="9" name="TextBox 8"/>
          <p:cNvSpPr txBox="1"/>
          <p:nvPr/>
        </p:nvSpPr>
        <p:spPr>
          <a:xfrm rot="16200000">
            <a:off x="-458208" y="3345700"/>
            <a:ext cx="2843786" cy="523220"/>
          </a:xfrm>
          <a:prstGeom prst="rect">
            <a:avLst/>
          </a:prstGeom>
          <a:noFill/>
        </p:spPr>
        <p:txBody>
          <a:bodyPr wrap="square" rtlCol="0">
            <a:spAutoFit/>
          </a:bodyPr>
          <a:lstStyle/>
          <a:p>
            <a:r>
              <a:rPr lang="en-US" sz="2800" b="1" dirty="0" smtClean="0">
                <a:solidFill>
                  <a:srgbClr val="FF0000"/>
                </a:solidFill>
              </a:rPr>
              <a:t>Self-Assessment</a:t>
            </a:r>
            <a:endParaRPr lang="en-US" sz="2800" b="1" dirty="0">
              <a:solidFill>
                <a:srgbClr val="FF0000"/>
              </a:solidFill>
            </a:endParaRPr>
          </a:p>
        </p:txBody>
      </p:sp>
    </p:spTree>
    <p:extLst>
      <p:ext uri="{BB962C8B-B14F-4D97-AF65-F5344CB8AC3E}">
        <p14:creationId xmlns:p14="http://schemas.microsoft.com/office/powerpoint/2010/main" val="2742175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5177826" y="2578777"/>
            <a:ext cx="4040188" cy="639762"/>
          </a:xfrm>
        </p:spPr>
        <p:txBody>
          <a:bodyPr>
            <a:normAutofit/>
          </a:bodyPr>
          <a:lstStyle/>
          <a:p>
            <a:pPr>
              <a:spcBef>
                <a:spcPts val="0"/>
              </a:spcBef>
              <a:spcAft>
                <a:spcPts val="1200"/>
              </a:spcAft>
              <a:buClr>
                <a:srgbClr val="FF0000"/>
              </a:buClr>
            </a:pPr>
            <a:r>
              <a:rPr lang="en-US" sz="2800" dirty="0" smtClean="0">
                <a:solidFill>
                  <a:srgbClr val="FF0000"/>
                </a:solidFill>
              </a:rPr>
              <a:t>Activities</a:t>
            </a:r>
            <a:endParaRPr lang="en-US" sz="2500" dirty="0" smtClean="0"/>
          </a:p>
        </p:txBody>
      </p:sp>
      <p:sp>
        <p:nvSpPr>
          <p:cNvPr id="11" name="Content Placeholder 10"/>
          <p:cNvSpPr>
            <a:spLocks noGrp="1"/>
          </p:cNvSpPr>
          <p:nvPr>
            <p:ph sz="half" idx="2"/>
          </p:nvPr>
        </p:nvSpPr>
        <p:spPr>
          <a:xfrm>
            <a:off x="5177826" y="3386667"/>
            <a:ext cx="3105562" cy="2739496"/>
          </a:xfrm>
        </p:spPr>
        <p:txBody>
          <a:bodyPr>
            <a:normAutofit lnSpcReduction="10000"/>
          </a:bodyPr>
          <a:lstStyle/>
          <a:p>
            <a:pPr lvl="0">
              <a:spcBef>
                <a:spcPts val="0"/>
              </a:spcBef>
              <a:spcAft>
                <a:spcPts val="1200"/>
              </a:spcAft>
              <a:buClr>
                <a:srgbClr val="FF0000"/>
              </a:buClr>
            </a:pPr>
            <a:r>
              <a:rPr lang="en-US" dirty="0"/>
              <a:t>Analyze whether characters used the safety leadership skills</a:t>
            </a:r>
          </a:p>
          <a:p>
            <a:pPr>
              <a:spcBef>
                <a:spcPts val="0"/>
              </a:spcBef>
              <a:spcAft>
                <a:spcPts val="1200"/>
              </a:spcAft>
              <a:buClr>
                <a:srgbClr val="FF0000"/>
              </a:buClr>
            </a:pPr>
            <a:r>
              <a:rPr lang="en-US" dirty="0"/>
              <a:t>Discuss what could have been done better </a:t>
            </a:r>
          </a:p>
          <a:p>
            <a:endParaRPr lang="en-US" dirty="0"/>
          </a:p>
        </p:txBody>
      </p:sp>
      <p:sp>
        <p:nvSpPr>
          <p:cNvPr id="12" name="Text Placeholder 11"/>
          <p:cNvSpPr>
            <a:spLocks noGrp="1"/>
          </p:cNvSpPr>
          <p:nvPr>
            <p:ph type="body" sz="quarter" idx="3"/>
          </p:nvPr>
        </p:nvSpPr>
        <p:spPr>
          <a:xfrm>
            <a:off x="1761283" y="2578777"/>
            <a:ext cx="4041775" cy="639762"/>
          </a:xfrm>
        </p:spPr>
        <p:txBody>
          <a:bodyPr>
            <a:normAutofit/>
          </a:bodyPr>
          <a:lstStyle/>
          <a:p>
            <a:r>
              <a:rPr lang="en-US" sz="2800" dirty="0" smtClean="0">
                <a:solidFill>
                  <a:srgbClr val="FF0000"/>
                </a:solidFill>
              </a:rPr>
              <a:t>Structure</a:t>
            </a:r>
            <a:endParaRPr lang="en-US" sz="2800" dirty="0">
              <a:solidFill>
                <a:srgbClr val="FF0000"/>
              </a:solidFill>
            </a:endParaRPr>
          </a:p>
        </p:txBody>
      </p:sp>
      <p:sp>
        <p:nvSpPr>
          <p:cNvPr id="13" name="Content Placeholder 12"/>
          <p:cNvSpPr>
            <a:spLocks noGrp="1"/>
          </p:cNvSpPr>
          <p:nvPr>
            <p:ph sz="quarter" idx="4"/>
          </p:nvPr>
        </p:nvSpPr>
        <p:spPr>
          <a:xfrm>
            <a:off x="1761283" y="3386667"/>
            <a:ext cx="4041775" cy="2739496"/>
          </a:xfrm>
        </p:spPr>
        <p:txBody>
          <a:bodyPr>
            <a:normAutofit/>
          </a:bodyPr>
          <a:lstStyle/>
          <a:p>
            <a:pPr marL="342900" lvl="1" indent="-342900">
              <a:spcBef>
                <a:spcPts val="600"/>
              </a:spcBef>
              <a:buClr>
                <a:srgbClr val="FF0000"/>
              </a:buClr>
              <a:buFont typeface="Arial" panose="020B0604020202020204" pitchFamily="34" charset="0"/>
              <a:buChar char="•"/>
            </a:pPr>
            <a:r>
              <a:rPr lang="en-US" sz="2400" dirty="0"/>
              <a:t>Situation</a:t>
            </a:r>
          </a:p>
          <a:p>
            <a:pPr marL="342900" lvl="1" indent="-342900">
              <a:spcBef>
                <a:spcPts val="600"/>
              </a:spcBef>
              <a:buClr>
                <a:srgbClr val="FF0000"/>
              </a:buClr>
              <a:buFont typeface="Arial" panose="020B0604020202020204" pitchFamily="34" charset="0"/>
              <a:buChar char="•"/>
            </a:pPr>
            <a:r>
              <a:rPr lang="en-US" sz="2400" dirty="0"/>
              <a:t>Outcome A</a:t>
            </a:r>
          </a:p>
          <a:p>
            <a:pPr marL="342900" lvl="1" indent="-342900">
              <a:spcBef>
                <a:spcPts val="600"/>
              </a:spcBef>
              <a:buClr>
                <a:srgbClr val="FF0000"/>
              </a:buClr>
              <a:buFont typeface="Arial" panose="020B0604020202020204" pitchFamily="34" charset="0"/>
              <a:buChar char="•"/>
            </a:pPr>
            <a:r>
              <a:rPr lang="en-US" sz="2400" dirty="0"/>
              <a:t>Outcome </a:t>
            </a:r>
            <a:r>
              <a:rPr lang="en-US" sz="2400" dirty="0" smtClean="0"/>
              <a:t>B</a:t>
            </a:r>
            <a:endParaRPr lang="en-US" sz="2400" dirty="0"/>
          </a:p>
        </p:txBody>
      </p:sp>
      <p:sp>
        <p:nvSpPr>
          <p:cNvPr id="9" name="Title 3"/>
          <p:cNvSpPr txBox="1">
            <a:spLocks noGrp="1"/>
          </p:cNvSpPr>
          <p:nvPr>
            <p:ph type="title"/>
          </p:nvPr>
        </p:nvSpPr>
        <p:spPr>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smtClean="0">
                <a:solidFill>
                  <a:srgbClr val="FF0000"/>
                </a:solidFill>
              </a:rPr>
              <a:t>Scenarios</a:t>
            </a:r>
            <a:endParaRPr lang="en-US" sz="3500" b="1" dirty="0">
              <a:solidFill>
                <a:srgbClr val="FF0000"/>
              </a:solidFill>
            </a:endParaRPr>
          </a:p>
        </p:txBody>
      </p:sp>
    </p:spTree>
    <p:extLst>
      <p:ext uri="{BB962C8B-B14F-4D97-AF65-F5344CB8AC3E}">
        <p14:creationId xmlns:p14="http://schemas.microsoft.com/office/powerpoint/2010/main" val="4292823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877471" y="1894689"/>
            <a:ext cx="7861580" cy="2316289"/>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ounded Rectangle 34"/>
          <p:cNvSpPr/>
          <p:nvPr/>
        </p:nvSpPr>
        <p:spPr>
          <a:xfrm>
            <a:off x="766014" y="1865649"/>
            <a:ext cx="7908734" cy="218371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6" name="Table 35"/>
          <p:cNvGraphicFramePr>
            <a:graphicFrameLocks noGrp="1"/>
          </p:cNvGraphicFramePr>
          <p:nvPr>
            <p:extLst/>
          </p:nvPr>
        </p:nvGraphicFramePr>
        <p:xfrm>
          <a:off x="2501716" y="1981105"/>
          <a:ext cx="5920116" cy="2011680"/>
        </p:xfrm>
        <a:graphic>
          <a:graphicData uri="http://schemas.openxmlformats.org/drawingml/2006/table">
            <a:tbl>
              <a:tblPr firstRow="1" bandRow="1">
                <a:tableStyleId>{5C22544A-7EE6-4342-B048-85BDC9FD1C3A}</a:tableStyleId>
              </a:tblPr>
              <a:tblGrid>
                <a:gridCol w="1126079">
                  <a:extLst>
                    <a:ext uri="{9D8B030D-6E8A-4147-A177-3AD203B41FA5}">
                      <a16:colId xmlns:a16="http://schemas.microsoft.com/office/drawing/2014/main" val="20000"/>
                    </a:ext>
                  </a:extLst>
                </a:gridCol>
                <a:gridCol w="4794037">
                  <a:extLst>
                    <a:ext uri="{9D8B030D-6E8A-4147-A177-3AD203B41FA5}">
                      <a16:colId xmlns:a16="http://schemas.microsoft.com/office/drawing/2014/main" val="20001"/>
                    </a:ext>
                  </a:extLst>
                </a:gridCol>
              </a:tblGrid>
              <a:tr h="377989">
                <a:tc>
                  <a:txBody>
                    <a:bodyPr/>
                    <a:lstStyle/>
                    <a:p>
                      <a:pPr algn="ctr"/>
                      <a:r>
                        <a:rPr lang="en-US" sz="2000" dirty="0" smtClean="0"/>
                        <a:t>Who</a:t>
                      </a:r>
                      <a:endParaRPr lang="en-US" sz="2000" dirty="0"/>
                    </a:p>
                  </a:txBody>
                  <a:tcPr>
                    <a:solidFill>
                      <a:schemeClr val="tx1">
                        <a:lumMod val="65000"/>
                        <a:lumOff val="35000"/>
                      </a:schemeClr>
                    </a:solidFill>
                  </a:tcPr>
                </a:tc>
                <a:tc>
                  <a:txBody>
                    <a:bodyPr/>
                    <a:lstStyle/>
                    <a:p>
                      <a:pPr algn="ctr"/>
                      <a:r>
                        <a:rPr lang="en-US" sz="2000" b="1" kern="1200" dirty="0" smtClean="0">
                          <a:solidFill>
                            <a:schemeClr val="bg1"/>
                          </a:solidFill>
                          <a:latin typeface="+mn-lt"/>
                          <a:ea typeface="+mn-ea"/>
                          <a:cs typeface="+mn-cs"/>
                        </a:rPr>
                        <a:t>Role</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r>
                        <a:rPr lang="en-US" sz="2000" b="1" dirty="0" err="1" smtClean="0"/>
                        <a:t>Tomás</a:t>
                      </a:r>
                      <a:endParaRPr lang="en-US" sz="2000" b="1" dirty="0" smtClean="0"/>
                    </a:p>
                    <a:p>
                      <a:r>
                        <a:rPr lang="en-US" sz="2000" b="1" dirty="0" smtClean="0"/>
                        <a:t>Steve</a:t>
                      </a:r>
                    </a:p>
                    <a:p>
                      <a:r>
                        <a:rPr lang="en-US" sz="2000" b="1" dirty="0" smtClean="0"/>
                        <a:t>Felix</a:t>
                      </a:r>
                    </a:p>
                    <a:p>
                      <a:r>
                        <a:rPr lang="en-US" sz="2000" b="1" dirty="0" smtClean="0"/>
                        <a:t>Trevor</a:t>
                      </a:r>
                    </a:p>
                    <a:p>
                      <a:r>
                        <a:rPr lang="en-US" sz="2000" b="1" dirty="0" smtClean="0"/>
                        <a:t>Ellen</a:t>
                      </a:r>
                    </a:p>
                  </a:txBody>
                  <a:tcPr>
                    <a:solidFill>
                      <a:schemeClr val="bg1"/>
                    </a:solidFill>
                  </a:tcPr>
                </a:tc>
                <a:tc>
                  <a:txBody>
                    <a:bodyPr/>
                    <a:lstStyle/>
                    <a:p>
                      <a:r>
                        <a:rPr lang="en-US" sz="2000" b="0" i="1" kern="1200" baseline="0" dirty="0" smtClean="0">
                          <a:solidFill>
                            <a:schemeClr val="tx1"/>
                          </a:solidFill>
                          <a:latin typeface="+mn-lt"/>
                          <a:ea typeface="+mn-ea"/>
                          <a:cs typeface="+mn-cs"/>
                        </a:rPr>
                        <a:t>Derby Drywall </a:t>
                      </a:r>
                      <a:r>
                        <a:rPr lang="en-US" sz="2000" b="0" i="0" kern="1200" baseline="0" dirty="0" smtClean="0">
                          <a:solidFill>
                            <a:schemeClr val="tx1"/>
                          </a:solidFill>
                          <a:latin typeface="+mn-lt"/>
                          <a:ea typeface="+mn-ea"/>
                          <a:cs typeface="+mn-cs"/>
                        </a:rPr>
                        <a:t>Trainee</a:t>
                      </a:r>
                    </a:p>
                    <a:p>
                      <a:r>
                        <a:rPr lang="en-US" sz="2000" b="0" i="1" kern="1200" dirty="0" smtClean="0">
                          <a:solidFill>
                            <a:schemeClr val="tx1"/>
                          </a:solidFill>
                          <a:latin typeface="+mn-lt"/>
                          <a:ea typeface="+mn-ea"/>
                          <a:cs typeface="+mn-cs"/>
                        </a:rPr>
                        <a:t>Derby Drywall </a:t>
                      </a:r>
                      <a:r>
                        <a:rPr lang="en-US" sz="2000" b="0" i="0" kern="1200" dirty="0" smtClean="0">
                          <a:solidFill>
                            <a:schemeClr val="tx1"/>
                          </a:solidFill>
                          <a:latin typeface="+mn-lt"/>
                          <a:ea typeface="+mn-ea"/>
                          <a:cs typeface="+mn-cs"/>
                        </a:rPr>
                        <a:t>Supervisor</a:t>
                      </a:r>
                    </a:p>
                    <a:p>
                      <a:r>
                        <a:rPr lang="en-US" sz="2000" b="0" i="1" kern="1200" baseline="0" dirty="0" err="1" smtClean="0">
                          <a:solidFill>
                            <a:schemeClr val="tx1"/>
                          </a:solidFill>
                          <a:latin typeface="+mn-lt"/>
                          <a:ea typeface="+mn-ea"/>
                          <a:cs typeface="+mn-cs"/>
                        </a:rPr>
                        <a:t>Haglin</a:t>
                      </a:r>
                      <a:r>
                        <a:rPr lang="en-US" sz="2000" b="0" i="1" kern="1200" baseline="0" dirty="0" smtClean="0">
                          <a:solidFill>
                            <a:schemeClr val="tx1"/>
                          </a:solidFill>
                          <a:latin typeface="+mn-lt"/>
                          <a:ea typeface="+mn-ea"/>
                          <a:cs typeface="+mn-cs"/>
                        </a:rPr>
                        <a:t> Homebuilding </a:t>
                      </a:r>
                      <a:r>
                        <a:rPr lang="en-US" sz="2000" b="0" i="0" kern="1200" baseline="0" dirty="0" smtClean="0">
                          <a:solidFill>
                            <a:schemeClr val="tx1"/>
                          </a:solidFill>
                          <a:latin typeface="+mn-lt"/>
                          <a:ea typeface="+mn-ea"/>
                          <a:cs typeface="+mn-cs"/>
                        </a:rPr>
                        <a:t>Foreman</a:t>
                      </a:r>
                    </a:p>
                    <a:p>
                      <a:r>
                        <a:rPr lang="en-US" sz="2000" b="0" i="1" kern="1200" baseline="0" dirty="0" err="1" smtClean="0">
                          <a:solidFill>
                            <a:schemeClr val="tx1"/>
                          </a:solidFill>
                          <a:latin typeface="+mn-lt"/>
                          <a:ea typeface="+mn-ea"/>
                          <a:cs typeface="+mn-cs"/>
                        </a:rPr>
                        <a:t>Haglin</a:t>
                      </a:r>
                      <a:r>
                        <a:rPr lang="en-US" sz="2000" b="0" i="1" kern="1200" baseline="0" dirty="0" smtClean="0">
                          <a:solidFill>
                            <a:schemeClr val="tx1"/>
                          </a:solidFill>
                          <a:latin typeface="+mn-lt"/>
                          <a:ea typeface="+mn-ea"/>
                          <a:cs typeface="+mn-cs"/>
                        </a:rPr>
                        <a:t> Homebuilding </a:t>
                      </a:r>
                      <a:r>
                        <a:rPr lang="en-US" sz="2000" b="0" i="0" kern="1200" baseline="0" dirty="0" smtClean="0">
                          <a:solidFill>
                            <a:schemeClr val="tx1"/>
                          </a:solidFill>
                          <a:latin typeface="+mn-lt"/>
                          <a:ea typeface="+mn-ea"/>
                          <a:cs typeface="+mn-cs"/>
                        </a:rPr>
                        <a:t>Trainee</a:t>
                      </a:r>
                    </a:p>
                    <a:p>
                      <a:r>
                        <a:rPr lang="en-US" sz="2000" b="0" i="1" kern="1200" baseline="0" dirty="0" err="1" smtClean="0">
                          <a:solidFill>
                            <a:schemeClr val="tx1"/>
                          </a:solidFill>
                          <a:latin typeface="+mn-lt"/>
                          <a:ea typeface="+mn-ea"/>
                          <a:cs typeface="+mn-cs"/>
                        </a:rPr>
                        <a:t>Haglin</a:t>
                      </a:r>
                      <a:r>
                        <a:rPr lang="en-US" sz="2000" b="0" i="1" kern="1200" baseline="0" dirty="0" smtClean="0">
                          <a:solidFill>
                            <a:schemeClr val="tx1"/>
                          </a:solidFill>
                          <a:latin typeface="+mn-lt"/>
                          <a:ea typeface="+mn-ea"/>
                          <a:cs typeface="+mn-cs"/>
                        </a:rPr>
                        <a:t> Homebuilding </a:t>
                      </a:r>
                      <a:r>
                        <a:rPr lang="en-US" sz="2000" b="0" i="0" kern="1200" baseline="0" dirty="0" smtClean="0">
                          <a:solidFill>
                            <a:schemeClr val="tx1"/>
                          </a:solidFill>
                          <a:latin typeface="+mn-lt"/>
                          <a:ea typeface="+mn-ea"/>
                          <a:cs typeface="+mn-cs"/>
                        </a:rPr>
                        <a:t>Experienced Carpenter</a:t>
                      </a:r>
                    </a:p>
                  </a:txBody>
                  <a:tcPr>
                    <a:solidFill>
                      <a:schemeClr val="bg1"/>
                    </a:solidFill>
                  </a:tcPr>
                </a:tc>
                <a:extLst>
                  <a:ext uri="{0D108BD9-81ED-4DB2-BD59-A6C34878D82A}">
                    <a16:rowId xmlns:a16="http://schemas.microsoft.com/office/drawing/2014/main" val="10001"/>
                  </a:ext>
                </a:extLst>
              </a:tr>
            </a:tbl>
          </a:graphicData>
        </a:graphic>
      </p:graphicFrame>
      <p:sp>
        <p:nvSpPr>
          <p:cNvPr id="43" name="Rounded Rectangle 42"/>
          <p:cNvSpPr/>
          <p:nvPr/>
        </p:nvSpPr>
        <p:spPr>
          <a:xfrm>
            <a:off x="81574" y="1430434"/>
            <a:ext cx="1523292" cy="231518"/>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Derailing the Job</a:t>
            </a:r>
            <a:endParaRPr lang="en-US" sz="1400" b="1" dirty="0">
              <a:solidFill>
                <a:schemeClr val="bg2">
                  <a:lumMod val="10000"/>
                </a:schemeClr>
              </a:solidFill>
            </a:endParaRPr>
          </a:p>
        </p:txBody>
      </p:sp>
      <p:pic>
        <p:nvPicPr>
          <p:cNvPr id="3" name="Picture 2"/>
          <p:cNvPicPr>
            <a:picLocks noChangeAspect="1"/>
          </p:cNvPicPr>
          <p:nvPr/>
        </p:nvPicPr>
        <p:blipFill>
          <a:blip r:embed="rId3"/>
          <a:stretch>
            <a:fillRect/>
          </a:stretch>
        </p:blipFill>
        <p:spPr>
          <a:xfrm>
            <a:off x="919706" y="2093670"/>
            <a:ext cx="1403873" cy="1645920"/>
          </a:xfrm>
          <a:prstGeom prst="rect">
            <a:avLst/>
          </a:prstGeom>
          <a:ln w="38100" cap="sq">
            <a:solidFill>
              <a:srgbClr val="4F81BD"/>
            </a:solidFill>
            <a:prstDash val="solid"/>
            <a:miter lim="800000"/>
          </a:ln>
          <a:effectLst>
            <a:outerShdw blurRad="50800" dist="38100" dir="2700000" algn="tl" rotWithShape="0">
              <a:srgbClr val="000000">
                <a:alpha val="43000"/>
              </a:srgbClr>
            </a:outerShdw>
          </a:effectLst>
        </p:spPr>
      </p:pic>
      <p:pic>
        <p:nvPicPr>
          <p:cNvPr id="5" name="Picture 4">
            <a:hlinkClick r:id="rId4" action="ppaction://hlinksldjump"/>
          </p:cNvPr>
          <p:cNvPicPr>
            <a:picLocks noChangeAspect="1"/>
          </p:cNvPicPr>
          <p:nvPr/>
        </p:nvPicPr>
        <p:blipFill>
          <a:blip r:embed="rId5"/>
          <a:stretch>
            <a:fillRect/>
          </a:stretch>
        </p:blipFill>
        <p:spPr>
          <a:xfrm>
            <a:off x="2598216" y="4576924"/>
            <a:ext cx="1499746" cy="1798476"/>
          </a:xfrm>
          <a:prstGeom prst="rect">
            <a:avLst/>
          </a:prstGeom>
        </p:spPr>
      </p:pic>
      <p:pic>
        <p:nvPicPr>
          <p:cNvPr id="6" name="Picture 5">
            <a:hlinkClick r:id="rId6" action="ppaction://hlinksldjump"/>
          </p:cNvPr>
          <p:cNvPicPr>
            <a:picLocks noChangeAspect="1"/>
          </p:cNvPicPr>
          <p:nvPr/>
        </p:nvPicPr>
        <p:blipFill>
          <a:blip r:embed="rId7"/>
          <a:stretch>
            <a:fillRect/>
          </a:stretch>
        </p:blipFill>
        <p:spPr>
          <a:xfrm>
            <a:off x="5046039" y="4576924"/>
            <a:ext cx="1499746" cy="1798476"/>
          </a:xfrm>
          <a:prstGeom prst="rect">
            <a:avLst/>
          </a:prstGeom>
        </p:spPr>
      </p:pic>
    </p:spTree>
    <p:extLst>
      <p:ext uri="{BB962C8B-B14F-4D97-AF65-F5344CB8AC3E}">
        <p14:creationId xmlns:p14="http://schemas.microsoft.com/office/powerpoint/2010/main" val="2119799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8912" y="1431961"/>
            <a:ext cx="2018488" cy="270070"/>
            <a:chOff x="131827" y="1945885"/>
            <a:chExt cx="2018488" cy="270070"/>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1" y="1946001"/>
              <a:ext cx="164873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Derailing the Job</a:t>
              </a:r>
              <a:endParaRPr lang="en-US" sz="1400" b="1" dirty="0">
                <a:solidFill>
                  <a:schemeClr val="bg2">
                    <a:lumMod val="10000"/>
                  </a:schemeClr>
                </a:solidFill>
              </a:endParaRPr>
            </a:p>
          </p:txBody>
        </p:sp>
      </p:grpSp>
      <p:pic>
        <p:nvPicPr>
          <p:cNvPr id="2" name="PR7Ha0d1TgQ"/>
          <p:cNvPicPr>
            <a:picLocks noRot="1" noChangeAspect="1"/>
          </p:cNvPicPr>
          <p:nvPr>
            <a:videoFile r:link="rId1"/>
          </p:nvPr>
        </p:nvPicPr>
        <p:blipFill>
          <a:blip r:embed="rId5"/>
          <a:stretch>
            <a:fillRect/>
          </a:stretch>
        </p:blipFill>
        <p:spPr>
          <a:xfrm>
            <a:off x="137900" y="1757415"/>
            <a:ext cx="8868200" cy="4988363"/>
          </a:xfrm>
          <a:prstGeom prst="rect">
            <a:avLst/>
          </a:prstGeom>
        </p:spPr>
      </p:pic>
    </p:spTree>
    <p:extLst>
      <p:ext uri="{BB962C8B-B14F-4D97-AF65-F5344CB8AC3E}">
        <p14:creationId xmlns:p14="http://schemas.microsoft.com/office/powerpoint/2010/main" val="3167790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912" y="1431961"/>
            <a:ext cx="2018488" cy="270070"/>
            <a:chOff x="131827" y="1945885"/>
            <a:chExt cx="2018488" cy="270070"/>
          </a:xfrm>
        </p:grpSpPr>
        <p:grpSp>
          <p:nvGrpSpPr>
            <p:cNvPr id="27" name="Group 8"/>
            <p:cNvGrpSpPr/>
            <p:nvPr/>
          </p:nvGrpSpPr>
          <p:grpSpPr>
            <a:xfrm>
              <a:off x="131827" y="1945885"/>
              <a:ext cx="275595" cy="260545"/>
              <a:chOff x="1227110" y="1752600"/>
              <a:chExt cx="1473834" cy="1319744"/>
            </a:xfrm>
          </p:grpSpPr>
          <p:sp>
            <p:nvSpPr>
              <p:cNvPr id="29" name="Rounded Rectangle 2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8" name="Rounded Rectangle 27"/>
            <p:cNvSpPr/>
            <p:nvPr/>
          </p:nvSpPr>
          <p:spPr>
            <a:xfrm>
              <a:off x="501581" y="1946001"/>
              <a:ext cx="164873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Derailing the Job</a:t>
              </a:r>
              <a:endParaRPr lang="en-US" sz="1400" b="1" dirty="0">
                <a:solidFill>
                  <a:schemeClr val="bg2">
                    <a:lumMod val="10000"/>
                  </a:schemeClr>
                </a:solidFill>
              </a:endParaRPr>
            </a:p>
          </p:txBody>
        </p:sp>
      </p:grpSp>
      <p:grpSp>
        <p:nvGrpSpPr>
          <p:cNvPr id="11" name="Group 10"/>
          <p:cNvGrpSpPr/>
          <p:nvPr/>
        </p:nvGrpSpPr>
        <p:grpSpPr>
          <a:xfrm>
            <a:off x="914400" y="2011680"/>
            <a:ext cx="7373349" cy="1034153"/>
            <a:chOff x="1041189" y="1989252"/>
            <a:chExt cx="7373349" cy="1034153"/>
          </a:xfrm>
        </p:grpSpPr>
        <p:sp>
          <p:nvSpPr>
            <p:cNvPr id="12" name="Rounded Rectangle 11"/>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pic>
          <p:nvPicPr>
            <p:cNvPr id="15" name="Picture 2"/>
            <p:cNvPicPr>
              <a:picLocks noChangeAspect="1" noChangeArrowheads="1"/>
            </p:cNvPicPr>
            <p:nvPr/>
          </p:nvPicPr>
          <p:blipFill>
            <a:blip r:embed="rId4"/>
            <a:srcRect l="11940"/>
            <a:stretch>
              <a:fillRect/>
            </a:stretch>
          </p:blipFill>
          <p:spPr bwMode="auto">
            <a:xfrm>
              <a:off x="7150487" y="1989252"/>
              <a:ext cx="962284" cy="853721"/>
            </a:xfrm>
            <a:prstGeom prst="rect">
              <a:avLst/>
            </a:prstGeom>
            <a:noFill/>
            <a:ln w="9525">
              <a:noFill/>
              <a:miter lim="800000"/>
              <a:headEnd/>
              <a:tailEnd/>
            </a:ln>
          </p:spPr>
        </p:pic>
      </p:grpSp>
      <p:sp>
        <p:nvSpPr>
          <p:cNvPr id="16" name="Rectangle 15"/>
          <p:cNvSpPr/>
          <p:nvPr/>
        </p:nvSpPr>
        <p:spPr>
          <a:xfrm>
            <a:off x="914400" y="3200400"/>
            <a:ext cx="7552772" cy="1323439"/>
          </a:xfrm>
          <a:prstGeom prst="rect">
            <a:avLst/>
          </a:prstGeom>
        </p:spPr>
        <p:txBody>
          <a:bodyPr wrap="square">
            <a:spAutoFit/>
          </a:bodyPr>
          <a:lstStyle/>
          <a:p>
            <a:pPr marL="457200" lvl="0" indent="-457200">
              <a:spcAft>
                <a:spcPts val="600"/>
              </a:spcAft>
              <a:buFont typeface="+mj-lt"/>
              <a:buAutoNum type="arabicPeriod"/>
            </a:pPr>
            <a:r>
              <a:rPr lang="en-US" sz="2500" dirty="0" smtClean="0"/>
              <a:t>What </a:t>
            </a:r>
            <a:r>
              <a:rPr lang="en-US" sz="2500" dirty="0"/>
              <a:t>do you think about </a:t>
            </a:r>
            <a:r>
              <a:rPr lang="en-US" sz="2500" dirty="0" smtClean="0"/>
              <a:t>Trevor </a:t>
            </a:r>
            <a:r>
              <a:rPr lang="en-US" sz="2500" dirty="0"/>
              <a:t>bringing up </a:t>
            </a:r>
            <a:r>
              <a:rPr lang="en-US" sz="2500" dirty="0" smtClean="0"/>
              <a:t>his concern </a:t>
            </a:r>
            <a:r>
              <a:rPr lang="en-US" sz="2500" dirty="0"/>
              <a:t>about the </a:t>
            </a:r>
            <a:r>
              <a:rPr lang="en-US" sz="2500" dirty="0" smtClean="0"/>
              <a:t>guardrail to his foreman?</a:t>
            </a:r>
          </a:p>
          <a:p>
            <a:pPr marL="457200" lvl="0" indent="-457200">
              <a:spcAft>
                <a:spcPts val="600"/>
              </a:spcAft>
              <a:buFont typeface="+mj-lt"/>
              <a:buAutoNum type="arabicPeriod"/>
            </a:pPr>
            <a:r>
              <a:rPr lang="en-US" sz="2500" dirty="0" smtClean="0"/>
              <a:t>What </a:t>
            </a:r>
            <a:r>
              <a:rPr lang="en-US" sz="2500" dirty="0"/>
              <a:t>do you think </a:t>
            </a:r>
            <a:r>
              <a:rPr lang="en-US" sz="2500" dirty="0" smtClean="0"/>
              <a:t>Felix </a:t>
            </a:r>
            <a:r>
              <a:rPr lang="en-US" sz="2500" dirty="0"/>
              <a:t>will do?   </a:t>
            </a:r>
          </a:p>
        </p:txBody>
      </p:sp>
    </p:spTree>
    <p:extLst>
      <p:ext uri="{BB962C8B-B14F-4D97-AF65-F5344CB8AC3E}">
        <p14:creationId xmlns:p14="http://schemas.microsoft.com/office/powerpoint/2010/main" val="214855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8912" y="1431961"/>
            <a:ext cx="2018488" cy="270070"/>
            <a:chOff x="131827" y="1945885"/>
            <a:chExt cx="2018488" cy="270070"/>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1" y="1946001"/>
              <a:ext cx="164873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Derailing the Job</a:t>
              </a:r>
              <a:endParaRPr lang="en-US" sz="1400" b="1" dirty="0">
                <a:solidFill>
                  <a:schemeClr val="bg2">
                    <a:lumMod val="10000"/>
                  </a:schemeClr>
                </a:solidFill>
              </a:endParaRPr>
            </a:p>
          </p:txBody>
        </p:sp>
      </p:grpSp>
      <p:pic>
        <p:nvPicPr>
          <p:cNvPr id="3" name="uIkA4ZSO0t0"/>
          <p:cNvPicPr>
            <a:picLocks noRot="1" noChangeAspect="1"/>
          </p:cNvPicPr>
          <p:nvPr>
            <a:videoFile r:link="rId1"/>
          </p:nvPr>
        </p:nvPicPr>
        <p:blipFill>
          <a:blip r:embed="rId5"/>
          <a:stretch>
            <a:fillRect/>
          </a:stretch>
        </p:blipFill>
        <p:spPr>
          <a:xfrm>
            <a:off x="169594" y="1773510"/>
            <a:ext cx="8824774" cy="4963935"/>
          </a:xfrm>
          <a:prstGeom prst="rect">
            <a:avLst/>
          </a:prstGeom>
        </p:spPr>
      </p:pic>
    </p:spTree>
    <p:extLst>
      <p:ext uri="{BB962C8B-B14F-4D97-AF65-F5344CB8AC3E}">
        <p14:creationId xmlns:p14="http://schemas.microsoft.com/office/powerpoint/2010/main" val="4129272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912" y="1431961"/>
            <a:ext cx="2018488" cy="270070"/>
            <a:chOff x="131827" y="1945885"/>
            <a:chExt cx="2018488" cy="270070"/>
          </a:xfrm>
        </p:grpSpPr>
        <p:grpSp>
          <p:nvGrpSpPr>
            <p:cNvPr id="13" name="Group 8"/>
            <p:cNvGrpSpPr/>
            <p:nvPr/>
          </p:nvGrpSpPr>
          <p:grpSpPr>
            <a:xfrm>
              <a:off x="131827" y="1945885"/>
              <a:ext cx="275595" cy="260545"/>
              <a:chOff x="1227110" y="1752600"/>
              <a:chExt cx="1473834" cy="1319744"/>
            </a:xfrm>
          </p:grpSpPr>
          <p:sp>
            <p:nvSpPr>
              <p:cNvPr id="23" name="Rounded Rectangle 2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2" name="Rounded Rectangle 21"/>
            <p:cNvSpPr/>
            <p:nvPr/>
          </p:nvSpPr>
          <p:spPr>
            <a:xfrm>
              <a:off x="501581" y="1946001"/>
              <a:ext cx="164873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Derailing the Job</a:t>
              </a:r>
              <a:endParaRPr lang="en-US" sz="1400" b="1" dirty="0">
                <a:solidFill>
                  <a:schemeClr val="bg2">
                    <a:lumMod val="10000"/>
                  </a:schemeClr>
                </a:solidFill>
              </a:endParaRPr>
            </a:p>
          </p:txBody>
        </p:sp>
      </p:grpSp>
      <p:grpSp>
        <p:nvGrpSpPr>
          <p:cNvPr id="11" name="Group 10"/>
          <p:cNvGrpSpPr/>
          <p:nvPr/>
        </p:nvGrpSpPr>
        <p:grpSpPr>
          <a:xfrm>
            <a:off x="914400" y="2011680"/>
            <a:ext cx="7404147" cy="1034153"/>
            <a:chOff x="1194554" y="1913052"/>
            <a:chExt cx="7404147" cy="1034153"/>
          </a:xfrm>
        </p:grpSpPr>
        <p:sp>
          <p:nvSpPr>
            <p:cNvPr id="14" name="Rounded Rectangle 13"/>
            <p:cNvSpPr/>
            <p:nvPr/>
          </p:nvSpPr>
          <p:spPr>
            <a:xfrm>
              <a:off x="1194554" y="24616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pic>
          <p:nvPicPr>
            <p:cNvPr id="15" name="Picture 2"/>
            <p:cNvPicPr>
              <a:picLocks noChangeAspect="1" noChangeArrowheads="1"/>
            </p:cNvPicPr>
            <p:nvPr/>
          </p:nvPicPr>
          <p:blipFill>
            <a:blip r:embed="rId4"/>
            <a:srcRect l="11940"/>
            <a:stretch>
              <a:fillRect/>
            </a:stretch>
          </p:blipFill>
          <p:spPr bwMode="auto">
            <a:xfrm>
              <a:off x="7636417" y="1913052"/>
              <a:ext cx="962284" cy="853721"/>
            </a:xfrm>
            <a:prstGeom prst="rect">
              <a:avLst/>
            </a:prstGeom>
            <a:noFill/>
            <a:ln w="9525">
              <a:noFill/>
              <a:miter lim="800000"/>
              <a:headEnd/>
              <a:tailEnd/>
            </a:ln>
          </p:spPr>
        </p:pic>
      </p:grpSp>
      <p:sp>
        <p:nvSpPr>
          <p:cNvPr id="16" name="Rectangle 15"/>
          <p:cNvSpPr/>
          <p:nvPr/>
        </p:nvSpPr>
        <p:spPr>
          <a:xfrm>
            <a:off x="914400" y="3200400"/>
            <a:ext cx="7748603" cy="2169825"/>
          </a:xfrm>
          <a:prstGeom prst="rect">
            <a:avLst/>
          </a:prstGeom>
        </p:spPr>
        <p:txBody>
          <a:bodyPr wrap="square">
            <a:spAutoFit/>
          </a:bodyPr>
          <a:lstStyle/>
          <a:p>
            <a:pPr marL="342900" lvl="0" indent="-342900">
              <a:spcAft>
                <a:spcPts val="1200"/>
              </a:spcAft>
              <a:buFont typeface="+mj-lt"/>
              <a:buAutoNum type="arabicPeriod"/>
            </a:pPr>
            <a:r>
              <a:rPr lang="en-US" sz="2500" dirty="0" smtClean="0"/>
              <a:t>What </a:t>
            </a:r>
            <a:r>
              <a:rPr lang="en-US" sz="2500" dirty="0"/>
              <a:t>do you think about how </a:t>
            </a:r>
            <a:r>
              <a:rPr lang="en-US" sz="2500" dirty="0" smtClean="0"/>
              <a:t>Felix </a:t>
            </a:r>
            <a:r>
              <a:rPr lang="en-US" sz="2500" dirty="0"/>
              <a:t>handled this situation? </a:t>
            </a:r>
          </a:p>
          <a:p>
            <a:pPr marL="342900" lvl="0" indent="-342900">
              <a:spcAft>
                <a:spcPts val="1200"/>
              </a:spcAft>
              <a:buFont typeface="+mj-lt"/>
              <a:buAutoNum type="arabicPeriod"/>
            </a:pPr>
            <a:r>
              <a:rPr lang="en-US" sz="2500" dirty="0" smtClean="0"/>
              <a:t>How </a:t>
            </a:r>
            <a:r>
              <a:rPr lang="en-US" sz="2500" dirty="0"/>
              <a:t>might </a:t>
            </a:r>
            <a:r>
              <a:rPr lang="en-US" sz="2500" dirty="0" smtClean="0"/>
              <a:t>his communication style </a:t>
            </a:r>
            <a:r>
              <a:rPr lang="en-US" sz="2500" dirty="0"/>
              <a:t>affect the likelihood that </a:t>
            </a:r>
            <a:r>
              <a:rPr lang="en-US" sz="2500" dirty="0" smtClean="0"/>
              <a:t>Trevor will </a:t>
            </a:r>
            <a:r>
              <a:rPr lang="en-US" sz="2500" dirty="0"/>
              <a:t>feel comfortable raising safety issues in the future</a:t>
            </a:r>
            <a:r>
              <a:rPr lang="en-US" sz="2500" dirty="0" smtClean="0"/>
              <a:t>?</a:t>
            </a:r>
            <a:endParaRPr lang="en-US" sz="2500" dirty="0"/>
          </a:p>
        </p:txBody>
      </p:sp>
    </p:spTree>
    <p:extLst>
      <p:ext uri="{BB962C8B-B14F-4D97-AF65-F5344CB8AC3E}">
        <p14:creationId xmlns:p14="http://schemas.microsoft.com/office/powerpoint/2010/main" val="157058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8912" y="1431961"/>
            <a:ext cx="2018488" cy="270070"/>
            <a:chOff x="131827" y="1945885"/>
            <a:chExt cx="2018488" cy="270070"/>
          </a:xfrm>
        </p:grpSpPr>
        <p:grpSp>
          <p:nvGrpSpPr>
            <p:cNvPr id="15" name="Group 8"/>
            <p:cNvGrpSpPr/>
            <p:nvPr/>
          </p:nvGrpSpPr>
          <p:grpSpPr>
            <a:xfrm>
              <a:off x="131827" y="1945885"/>
              <a:ext cx="275595" cy="260545"/>
              <a:chOff x="1227110" y="1752600"/>
              <a:chExt cx="1473834" cy="1319744"/>
            </a:xfrm>
          </p:grpSpPr>
          <p:sp>
            <p:nvSpPr>
              <p:cNvPr id="17" name="Rounded Rectangle 16"/>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6" name="Rounded Rectangle 15"/>
            <p:cNvSpPr/>
            <p:nvPr/>
          </p:nvSpPr>
          <p:spPr>
            <a:xfrm>
              <a:off x="501581" y="1946001"/>
              <a:ext cx="164873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Derailing the Job</a:t>
              </a:r>
              <a:endParaRPr lang="en-US" sz="1400" b="1" dirty="0">
                <a:solidFill>
                  <a:schemeClr val="bg2">
                    <a:lumMod val="10000"/>
                  </a:schemeClr>
                </a:solidFill>
              </a:endParaRPr>
            </a:p>
          </p:txBody>
        </p:sp>
      </p:grpSp>
      <p:pic>
        <p:nvPicPr>
          <p:cNvPr id="7" name="8yCTEJkz24o"/>
          <p:cNvPicPr>
            <a:picLocks noRot="1" noChangeAspect="1"/>
          </p:cNvPicPr>
          <p:nvPr>
            <a:videoFile r:link="rId1"/>
          </p:nvPr>
        </p:nvPicPr>
        <p:blipFill>
          <a:blip r:embed="rId5"/>
          <a:stretch>
            <a:fillRect/>
          </a:stretch>
        </p:blipFill>
        <p:spPr>
          <a:xfrm>
            <a:off x="145934" y="1729051"/>
            <a:ext cx="8852132" cy="4979324"/>
          </a:xfrm>
          <a:prstGeom prst="rect">
            <a:avLst/>
          </a:prstGeom>
        </p:spPr>
      </p:pic>
    </p:spTree>
    <p:extLst>
      <p:ext uri="{BB962C8B-B14F-4D97-AF65-F5344CB8AC3E}">
        <p14:creationId xmlns:p14="http://schemas.microsoft.com/office/powerpoint/2010/main" val="1065089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8912" y="1431961"/>
            <a:ext cx="2018488" cy="270070"/>
            <a:chOff x="131827" y="1945885"/>
            <a:chExt cx="2018488" cy="270070"/>
          </a:xfrm>
        </p:grpSpPr>
        <p:grpSp>
          <p:nvGrpSpPr>
            <p:cNvPr id="12" name="Group 8"/>
            <p:cNvGrpSpPr/>
            <p:nvPr/>
          </p:nvGrpSpPr>
          <p:grpSpPr>
            <a:xfrm>
              <a:off x="131827" y="1945885"/>
              <a:ext cx="275595" cy="260545"/>
              <a:chOff x="1227110" y="1752600"/>
              <a:chExt cx="1473834" cy="1319744"/>
            </a:xfrm>
          </p:grpSpPr>
          <p:sp>
            <p:nvSpPr>
              <p:cNvPr id="22" name="Rounded Rectangle 21"/>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1" name="Rounded Rectangle 20"/>
            <p:cNvSpPr/>
            <p:nvPr/>
          </p:nvSpPr>
          <p:spPr>
            <a:xfrm>
              <a:off x="501581" y="1946001"/>
              <a:ext cx="164873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Derailing the Job</a:t>
              </a:r>
              <a:endParaRPr lang="en-US" sz="1400" b="1" dirty="0">
                <a:solidFill>
                  <a:schemeClr val="bg2">
                    <a:lumMod val="10000"/>
                  </a:schemeClr>
                </a:solidFill>
              </a:endParaRPr>
            </a:p>
          </p:txBody>
        </p:sp>
      </p:grpSp>
      <p:sp>
        <p:nvSpPr>
          <p:cNvPr id="13" name="Rounded Rectangle 12"/>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sp>
        <p:nvSpPr>
          <p:cNvPr id="14" name="Rectangle 13"/>
          <p:cNvSpPr/>
          <p:nvPr/>
        </p:nvSpPr>
        <p:spPr>
          <a:xfrm>
            <a:off x="914400" y="3195763"/>
            <a:ext cx="7831730" cy="1785104"/>
          </a:xfrm>
          <a:prstGeom prst="rect">
            <a:avLst/>
          </a:prstGeom>
        </p:spPr>
        <p:txBody>
          <a:bodyPr wrap="square">
            <a:spAutoFit/>
          </a:bodyPr>
          <a:lstStyle/>
          <a:p>
            <a:pPr marL="342900" indent="-342900">
              <a:spcAft>
                <a:spcPts val="1200"/>
              </a:spcAft>
              <a:buFont typeface="+mj-lt"/>
              <a:buAutoNum type="arabicPeriod"/>
            </a:pPr>
            <a:r>
              <a:rPr lang="en-US" sz="2500" dirty="0"/>
              <a:t>Which of the </a:t>
            </a:r>
            <a:r>
              <a:rPr lang="en-US" sz="2500" dirty="0" smtClean="0"/>
              <a:t>leadership </a:t>
            </a:r>
            <a:r>
              <a:rPr lang="en-US" sz="2500" dirty="0"/>
              <a:t>skills did </a:t>
            </a:r>
            <a:r>
              <a:rPr lang="en-US" sz="2500" dirty="0" smtClean="0"/>
              <a:t>Felix </a:t>
            </a:r>
            <a:r>
              <a:rPr lang="en-US" sz="2500" dirty="0"/>
              <a:t>demonstrate this time?</a:t>
            </a:r>
          </a:p>
          <a:p>
            <a:pPr marL="342900" indent="-342900">
              <a:spcAft>
                <a:spcPts val="1200"/>
              </a:spcAft>
              <a:buFont typeface="+mj-lt"/>
              <a:buAutoNum type="arabicPeriod"/>
            </a:pPr>
            <a:r>
              <a:rPr lang="en-US" sz="2500" dirty="0"/>
              <a:t>Describe how this </a:t>
            </a:r>
            <a:r>
              <a:rPr lang="en-US" sz="2500" dirty="0" smtClean="0"/>
              <a:t>ending </a:t>
            </a:r>
            <a:r>
              <a:rPr lang="en-US" sz="2500" dirty="0"/>
              <a:t>differed from the first one and what the impact might be on the crew.</a:t>
            </a:r>
          </a:p>
        </p:txBody>
      </p:sp>
      <p:pic>
        <p:nvPicPr>
          <p:cNvPr id="15" name="Picture 2"/>
          <p:cNvPicPr>
            <a:picLocks noChangeAspect="1" noChangeArrowheads="1"/>
          </p:cNvPicPr>
          <p:nvPr/>
        </p:nvPicPr>
        <p:blipFill>
          <a:blip r:embed="rId4"/>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275060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1057"/>
            <a:ext cx="8229600" cy="1143000"/>
          </a:xfrm>
        </p:spPr>
        <p:txBody>
          <a:bodyPr>
            <a:normAutofit/>
          </a:bodyPr>
          <a:lstStyle/>
          <a:p>
            <a:r>
              <a:rPr lang="en-US" sz="3500" dirty="0" smtClean="0">
                <a:solidFill>
                  <a:schemeClr val="bg1"/>
                </a:solidFill>
              </a:rPr>
              <a:t>Session 2</a:t>
            </a:r>
            <a:endParaRPr lang="en-US" sz="3500" dirty="0">
              <a:solidFill>
                <a:schemeClr val="bg1"/>
              </a:solidFill>
            </a:endParaRPr>
          </a:p>
        </p:txBody>
      </p:sp>
      <p:sp>
        <p:nvSpPr>
          <p:cNvPr id="3" name="Content Placeholder 2"/>
          <p:cNvSpPr>
            <a:spLocks noGrp="1"/>
          </p:cNvSpPr>
          <p:nvPr>
            <p:ph idx="4294967295"/>
          </p:nvPr>
        </p:nvSpPr>
        <p:spPr>
          <a:xfrm>
            <a:off x="457200" y="3614057"/>
            <a:ext cx="8229600" cy="2512106"/>
          </a:xfrm>
        </p:spPr>
        <p:txBody>
          <a:bodyPr>
            <a:normAutofit fontScale="92500" lnSpcReduction="10000"/>
          </a:bodyPr>
          <a:lstStyle/>
          <a:p>
            <a:r>
              <a:rPr lang="en-US" dirty="0">
                <a:solidFill>
                  <a:schemeClr val="bg1"/>
                </a:solidFill>
              </a:rPr>
              <a:t>Review </a:t>
            </a:r>
            <a:r>
              <a:rPr lang="en-US" dirty="0" smtClean="0">
                <a:solidFill>
                  <a:schemeClr val="bg1"/>
                </a:solidFill>
              </a:rPr>
              <a:t>&amp; discuss:</a:t>
            </a:r>
          </a:p>
          <a:p>
            <a:pPr lvl="1"/>
            <a:r>
              <a:rPr lang="en-US" dirty="0" smtClean="0">
                <a:solidFill>
                  <a:schemeClr val="bg1"/>
                </a:solidFill>
              </a:rPr>
              <a:t>definition </a:t>
            </a:r>
            <a:r>
              <a:rPr lang="en-US" dirty="0">
                <a:solidFill>
                  <a:schemeClr val="bg1"/>
                </a:solidFill>
              </a:rPr>
              <a:t>of safety </a:t>
            </a:r>
            <a:r>
              <a:rPr lang="en-US" dirty="0" smtClean="0">
                <a:solidFill>
                  <a:schemeClr val="bg1"/>
                </a:solidFill>
              </a:rPr>
              <a:t>leadership</a:t>
            </a:r>
          </a:p>
          <a:p>
            <a:pPr lvl="1"/>
            <a:r>
              <a:rPr lang="en-US" dirty="0" smtClean="0">
                <a:solidFill>
                  <a:schemeClr val="bg1"/>
                </a:solidFill>
              </a:rPr>
              <a:t>leadership skills</a:t>
            </a:r>
          </a:p>
          <a:p>
            <a:pPr lvl="1"/>
            <a:r>
              <a:rPr lang="en-US" dirty="0" smtClean="0">
                <a:solidFill>
                  <a:schemeClr val="bg1"/>
                </a:solidFill>
              </a:rPr>
              <a:t>self-assessment</a:t>
            </a:r>
            <a:endParaRPr lang="en-US" dirty="0">
              <a:solidFill>
                <a:schemeClr val="bg1"/>
              </a:solidFill>
            </a:endParaRPr>
          </a:p>
          <a:p>
            <a:r>
              <a:rPr lang="en-US" dirty="0" smtClean="0">
                <a:solidFill>
                  <a:schemeClr val="bg1"/>
                </a:solidFill>
              </a:rPr>
              <a:t> “</a:t>
            </a:r>
            <a:r>
              <a:rPr lang="en-US" i="1" dirty="0">
                <a:solidFill>
                  <a:schemeClr val="bg1"/>
                </a:solidFill>
              </a:rPr>
              <a:t>Derailing the </a:t>
            </a:r>
            <a:r>
              <a:rPr lang="en-US" i="1" dirty="0" smtClean="0">
                <a:solidFill>
                  <a:schemeClr val="bg1"/>
                </a:solidFill>
              </a:rPr>
              <a:t>Job”</a:t>
            </a:r>
            <a:r>
              <a:rPr lang="en-US" dirty="0">
                <a:solidFill>
                  <a:schemeClr val="bg1"/>
                </a:solidFill>
              </a:rPr>
              <a:t> </a:t>
            </a:r>
            <a:r>
              <a:rPr lang="en-US" dirty="0" smtClean="0">
                <a:solidFill>
                  <a:schemeClr val="bg1"/>
                </a:solidFill>
              </a:rPr>
              <a:t>scenario with </a:t>
            </a:r>
            <a:r>
              <a:rPr lang="en-US" dirty="0">
                <a:solidFill>
                  <a:schemeClr val="bg1"/>
                </a:solidFill>
              </a:rPr>
              <a:t>discussion</a:t>
            </a:r>
            <a:endParaRPr lang="en-US" sz="2500" dirty="0">
              <a:solidFill>
                <a:schemeClr val="bg1"/>
              </a:solidFill>
            </a:endParaRPr>
          </a:p>
        </p:txBody>
      </p:sp>
    </p:spTree>
    <p:extLst>
      <p:ext uri="{BB962C8B-B14F-4D97-AF65-F5344CB8AC3E}">
        <p14:creationId xmlns:p14="http://schemas.microsoft.com/office/powerpoint/2010/main" val="74055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5139224"/>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168655"/>
            <a:ext cx="9137084" cy="530338"/>
          </a:xfrm>
          <a:prstGeom prst="rect">
            <a:avLst/>
          </a:prstGeom>
        </p:spPr>
        <p:txBody>
          <a:bodyPr wrap="square">
            <a:spAutoFit/>
          </a:bodyPr>
          <a:lstStyle/>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Development of the FSL4Res training was supported with funding from a cooperative agreement to CPWR - The Center for Construction Research and Training (#U60OH009762) from the National Institute for Occupational Safety and Health (NIOSH) The FSL4Res is based on the original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FSL training</a:t>
            </a:r>
            <a:r>
              <a:rPr lang="en-US" sz="900" dirty="0">
                <a:latin typeface="Calibri" panose="020F0502020204030204" pitchFamily="34" charset="0"/>
                <a:ea typeface="Calibri" panose="020F0502020204030204" pitchFamily="34" charset="0"/>
                <a:cs typeface="Times New Roman" panose="02020603050405020304" pitchFamily="18" charset="0"/>
              </a:rPr>
              <a:t> created by CPWR under an earlier NIOSH cooperative agreement (#OH009762) The contents are solely the responsibility of the authors and do not necessarily represent the official views of NIOSH. All Rights Reserved.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5" y="4978172"/>
            <a:ext cx="1633754" cy="928891"/>
          </a:xfrm>
          <a:prstGeom prst="rect">
            <a:avLst/>
          </a:prstGeom>
        </p:spPr>
      </p:pic>
      <p:sp>
        <p:nvSpPr>
          <p:cNvPr id="8" name="Title 1"/>
          <p:cNvSpPr txBox="1">
            <a:spLocks/>
          </p:cNvSpPr>
          <p:nvPr/>
        </p:nvSpPr>
        <p:spPr>
          <a:xfrm>
            <a:off x="1028993" y="3107126"/>
            <a:ext cx="7086014" cy="643749"/>
          </a:xfrm>
          <a:prstGeom prst="rect">
            <a:avLst/>
          </a:prstGeom>
          <a:ln w="44450">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500" b="1" dirty="0">
                <a:solidFill>
                  <a:srgbClr val="FF0000"/>
                </a:solidFill>
                <a:effectLst>
                  <a:outerShdw blurRad="38100" dist="38100" dir="2700000" algn="tl">
                    <a:srgbClr val="000000">
                      <a:alpha val="43137"/>
                    </a:srgbClr>
                  </a:outerShdw>
                </a:effectLst>
              </a:rPr>
              <a:t>You have now completed Session </a:t>
            </a:r>
            <a:r>
              <a:rPr lang="en-US" sz="3500" b="1" dirty="0" smtClean="0">
                <a:solidFill>
                  <a:srgbClr val="FF0000"/>
                </a:solidFill>
                <a:effectLst>
                  <a:outerShdw blurRad="38100" dist="38100" dir="2700000" algn="tl">
                    <a:srgbClr val="000000">
                      <a:alpha val="43137"/>
                    </a:srgbClr>
                  </a:outerShdw>
                </a:effectLst>
              </a:rPr>
              <a:t>2</a:t>
            </a:r>
            <a:endParaRPr lang="en-US" sz="3500" b="1" dirty="0">
              <a:solidFill>
                <a:srgbClr val="FF0000"/>
              </a:solidFill>
              <a:effectLst>
                <a:outerShdw blurRad="38100" dist="38100" dir="2700000" algn="tl">
                  <a:srgbClr val="000000">
                    <a:alpha val="43137"/>
                  </a:srgbClr>
                </a:outerShdw>
              </a:effectLst>
            </a:endParaRPr>
          </a:p>
        </p:txBody>
      </p:sp>
      <p:pic>
        <p:nvPicPr>
          <p:cNvPr id="3" name="Picture 2" descr="Text&#10;&#10;Description automatically generated with medium confidence">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4943285"/>
            <a:ext cx="2452272" cy="928891"/>
          </a:xfrm>
          <a:prstGeom prst="rect">
            <a:avLst/>
          </a:prstGeom>
        </p:spPr>
      </p:pic>
    </p:spTree>
    <p:extLst>
      <p:ext uri="{BB962C8B-B14F-4D97-AF65-F5344CB8AC3E}">
        <p14:creationId xmlns:p14="http://schemas.microsoft.com/office/powerpoint/2010/main" val="2025578546"/>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7"/>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38679" y="1559198"/>
            <a:ext cx="8266643" cy="630942"/>
          </a:xfrm>
          <a:prstGeom prst="rect">
            <a:avLst/>
          </a:prstGeom>
        </p:spPr>
        <p:txBody>
          <a:bodyPr wrap="square">
            <a:spAutoFit/>
          </a:bodyPr>
          <a:lstStyle/>
          <a:p>
            <a:pPr algn="ctr">
              <a:spcAft>
                <a:spcPts val="1200"/>
              </a:spcAft>
            </a:pPr>
            <a:r>
              <a:rPr lang="en-US" sz="3500" b="1" dirty="0" smtClean="0">
                <a:solidFill>
                  <a:srgbClr val="FF0000"/>
                </a:solidFill>
              </a:rPr>
              <a:t>Situation – Key Points</a:t>
            </a:r>
          </a:p>
        </p:txBody>
      </p:sp>
      <p:sp>
        <p:nvSpPr>
          <p:cNvPr id="17" name="Rectangle 16"/>
          <p:cNvSpPr/>
          <p:nvPr/>
        </p:nvSpPr>
        <p:spPr>
          <a:xfrm>
            <a:off x="300017" y="2283273"/>
            <a:ext cx="8597800" cy="2862322"/>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smtClean="0"/>
              <a:t>Crew from Derby Drywall are trying to finish taping the drywall in a two story residential home. In order to finish his task, the trainee, Tomas, removes the guardrail and fails to replace it at the end of the day.</a:t>
            </a:r>
          </a:p>
          <a:p>
            <a:pPr marL="342900" indent="-342900">
              <a:spcAft>
                <a:spcPts val="600"/>
              </a:spcAft>
              <a:buFont typeface="Arial" charset="0"/>
              <a:buChar char="•"/>
            </a:pPr>
            <a:r>
              <a:rPr lang="en-US" sz="2500" dirty="0" smtClean="0"/>
              <a:t>The </a:t>
            </a:r>
            <a:r>
              <a:rPr lang="en-US" sz="2500" dirty="0" err="1" smtClean="0"/>
              <a:t>Haglin</a:t>
            </a:r>
            <a:r>
              <a:rPr lang="en-US" sz="2500" dirty="0" smtClean="0"/>
              <a:t> Homebuilding carpentry crew notices the missing guardrail and a trainee alerts their Foreman about the fall hazard.</a:t>
            </a:r>
            <a:endParaRPr lang="en-US" sz="2500" dirty="0"/>
          </a:p>
        </p:txBody>
      </p:sp>
      <p:grpSp>
        <p:nvGrpSpPr>
          <p:cNvPr id="26" name="Group 25"/>
          <p:cNvGrpSpPr/>
          <p:nvPr/>
        </p:nvGrpSpPr>
        <p:grpSpPr>
          <a:xfrm>
            <a:off x="47044" y="1433057"/>
            <a:ext cx="2029949" cy="269954"/>
            <a:chOff x="141352" y="1459269"/>
            <a:chExt cx="2029949"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0" y="1459269"/>
              <a:ext cx="166972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Derailing </a:t>
              </a:r>
              <a:r>
                <a:rPr lang="en-US" sz="1400" b="1" dirty="0">
                  <a:solidFill>
                    <a:schemeClr val="bg2">
                      <a:lumMod val="10000"/>
                    </a:schemeClr>
                  </a:solidFill>
                </a:rPr>
                <a:t>the Job</a:t>
              </a:r>
            </a:p>
          </p:txBody>
        </p:sp>
      </p:grpSp>
    </p:spTree>
    <p:extLst>
      <p:ext uri="{BB962C8B-B14F-4D97-AF65-F5344CB8AC3E}">
        <p14:creationId xmlns:p14="http://schemas.microsoft.com/office/powerpoint/2010/main" val="1431607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914400" y="2011680"/>
            <a:ext cx="7373349" cy="1034153"/>
            <a:chOff x="1041189" y="1989252"/>
            <a:chExt cx="7373349" cy="1034153"/>
          </a:xfrm>
        </p:grpSpPr>
        <p:sp>
          <p:nvSpPr>
            <p:cNvPr id="12" name="Rounded Rectangle 11"/>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pic>
          <p:nvPicPr>
            <p:cNvPr id="15" name="Picture 2"/>
            <p:cNvPicPr>
              <a:picLocks noChangeAspect="1" noChangeArrowheads="1"/>
            </p:cNvPicPr>
            <p:nvPr/>
          </p:nvPicPr>
          <p:blipFill>
            <a:blip r:embed="rId3"/>
            <a:srcRect l="11940"/>
            <a:stretch>
              <a:fillRect/>
            </a:stretch>
          </p:blipFill>
          <p:spPr bwMode="auto">
            <a:xfrm>
              <a:off x="7150487" y="1989252"/>
              <a:ext cx="962284" cy="853721"/>
            </a:xfrm>
            <a:prstGeom prst="rect">
              <a:avLst/>
            </a:prstGeom>
            <a:noFill/>
            <a:ln w="9525">
              <a:noFill/>
              <a:miter lim="800000"/>
              <a:headEnd/>
              <a:tailEnd/>
            </a:ln>
          </p:spPr>
        </p:pic>
      </p:grpSp>
      <p:sp>
        <p:nvSpPr>
          <p:cNvPr id="16" name="Rectangle 15"/>
          <p:cNvSpPr/>
          <p:nvPr/>
        </p:nvSpPr>
        <p:spPr>
          <a:xfrm>
            <a:off x="914400" y="3200400"/>
            <a:ext cx="7552772" cy="1323439"/>
          </a:xfrm>
          <a:prstGeom prst="rect">
            <a:avLst/>
          </a:prstGeom>
        </p:spPr>
        <p:txBody>
          <a:bodyPr wrap="square">
            <a:spAutoFit/>
          </a:bodyPr>
          <a:lstStyle/>
          <a:p>
            <a:pPr marL="457200" lvl="0" indent="-457200">
              <a:spcAft>
                <a:spcPts val="600"/>
              </a:spcAft>
              <a:buFont typeface="+mj-lt"/>
              <a:buAutoNum type="arabicPeriod"/>
            </a:pPr>
            <a:r>
              <a:rPr lang="en-US" sz="2500" dirty="0" smtClean="0"/>
              <a:t>What </a:t>
            </a:r>
            <a:r>
              <a:rPr lang="en-US" sz="2500" dirty="0"/>
              <a:t>do you think about </a:t>
            </a:r>
            <a:r>
              <a:rPr lang="en-US" sz="2500" dirty="0" smtClean="0"/>
              <a:t>Trevor </a:t>
            </a:r>
            <a:r>
              <a:rPr lang="en-US" sz="2500" dirty="0"/>
              <a:t>bringing up </a:t>
            </a:r>
            <a:r>
              <a:rPr lang="en-US" sz="2500" dirty="0" smtClean="0"/>
              <a:t>his concern </a:t>
            </a:r>
            <a:r>
              <a:rPr lang="en-US" sz="2500" dirty="0"/>
              <a:t>about the </a:t>
            </a:r>
            <a:r>
              <a:rPr lang="en-US" sz="2500" dirty="0" smtClean="0"/>
              <a:t>guardrail to his foreman?</a:t>
            </a:r>
          </a:p>
          <a:p>
            <a:pPr marL="457200" lvl="0" indent="-457200">
              <a:spcAft>
                <a:spcPts val="600"/>
              </a:spcAft>
              <a:buFont typeface="+mj-lt"/>
              <a:buAutoNum type="arabicPeriod"/>
            </a:pPr>
            <a:r>
              <a:rPr lang="en-US" sz="2500" dirty="0" smtClean="0"/>
              <a:t>What </a:t>
            </a:r>
            <a:r>
              <a:rPr lang="en-US" sz="2500" dirty="0"/>
              <a:t>do you think </a:t>
            </a:r>
            <a:r>
              <a:rPr lang="en-US" sz="2500" dirty="0" smtClean="0"/>
              <a:t>Felix </a:t>
            </a:r>
            <a:r>
              <a:rPr lang="en-US" sz="2500" dirty="0"/>
              <a:t>will do?   </a:t>
            </a:r>
          </a:p>
        </p:txBody>
      </p:sp>
      <p:grpSp>
        <p:nvGrpSpPr>
          <p:cNvPr id="13" name="Group 12"/>
          <p:cNvGrpSpPr/>
          <p:nvPr/>
        </p:nvGrpSpPr>
        <p:grpSpPr>
          <a:xfrm>
            <a:off x="47044" y="1433057"/>
            <a:ext cx="2029949" cy="269954"/>
            <a:chOff x="141352" y="1459269"/>
            <a:chExt cx="2029949" cy="269954"/>
          </a:xfrm>
        </p:grpSpPr>
        <p:sp>
          <p:nvSpPr>
            <p:cNvPr id="14" name="Rounded Rectangle 13"/>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49"/>
            <p:cNvGrpSpPr/>
            <p:nvPr/>
          </p:nvGrpSpPr>
          <p:grpSpPr>
            <a:xfrm>
              <a:off x="224715" y="1516377"/>
              <a:ext cx="101031" cy="146644"/>
              <a:chOff x="1524000" y="2971799"/>
              <a:chExt cx="838200" cy="1066800"/>
            </a:xfrm>
          </p:grpSpPr>
          <p:sp>
            <p:nvSpPr>
              <p:cNvPr id="20" name="Rectangle 1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nvSpPr>
          <p:spPr>
            <a:xfrm>
              <a:off x="501580" y="1459269"/>
              <a:ext cx="166972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Derailing </a:t>
              </a:r>
              <a:r>
                <a:rPr lang="en-US" sz="1400" b="1" dirty="0">
                  <a:solidFill>
                    <a:schemeClr val="bg2">
                      <a:lumMod val="10000"/>
                    </a:schemeClr>
                  </a:solidFill>
                </a:rPr>
                <a:t>the Job</a:t>
              </a:r>
            </a:p>
          </p:txBody>
        </p:sp>
      </p:grpSp>
    </p:spTree>
    <p:extLst>
      <p:ext uri="{BB962C8B-B14F-4D97-AF65-F5344CB8AC3E}">
        <p14:creationId xmlns:p14="http://schemas.microsoft.com/office/powerpoint/2010/main" val="400664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12304" y="2394855"/>
            <a:ext cx="8293018" cy="2477601"/>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smtClean="0"/>
              <a:t>Felix </a:t>
            </a:r>
            <a:r>
              <a:rPr lang="en-US" sz="2500" dirty="0"/>
              <a:t>thanks Trevor for letting him know and tells him to “deal with it.” </a:t>
            </a:r>
            <a:r>
              <a:rPr lang="en-US" sz="2500" dirty="0" smtClean="0"/>
              <a:t>Trevor </a:t>
            </a:r>
            <a:r>
              <a:rPr lang="en-US" sz="2500" dirty="0"/>
              <a:t>isn’t sure if he should put the guardrail back up since </a:t>
            </a:r>
            <a:r>
              <a:rPr lang="en-US" sz="2500" dirty="0" smtClean="0"/>
              <a:t>Felix </a:t>
            </a:r>
            <a:r>
              <a:rPr lang="en-US" sz="2500" dirty="0"/>
              <a:t>didn’t tell him to, but decides </a:t>
            </a:r>
            <a:r>
              <a:rPr lang="en-US" sz="2500" dirty="0" smtClean="0"/>
              <a:t>it’s better to be safe than sorry.</a:t>
            </a:r>
          </a:p>
          <a:p>
            <a:pPr marL="342900" indent="-342900">
              <a:spcAft>
                <a:spcPts val="600"/>
              </a:spcAft>
              <a:buFont typeface="Arial" charset="0"/>
              <a:buChar char="•"/>
            </a:pPr>
            <a:r>
              <a:rPr lang="en-US" sz="2500" dirty="0"/>
              <a:t>Later, </a:t>
            </a:r>
            <a:r>
              <a:rPr lang="en-US" sz="2500" dirty="0" smtClean="0"/>
              <a:t>Felix </a:t>
            </a:r>
            <a:r>
              <a:rPr lang="en-US" sz="2500" dirty="0"/>
              <a:t>notices that the guardrail is up, but does not say anything to the crew</a:t>
            </a:r>
            <a:r>
              <a:rPr lang="en-US" sz="2500" dirty="0" smtClean="0"/>
              <a:t>.</a:t>
            </a:r>
            <a:endParaRPr lang="en-US" sz="2500" dirty="0"/>
          </a:p>
        </p:txBody>
      </p:sp>
      <p:sp>
        <p:nvSpPr>
          <p:cNvPr id="27" name="Rectangle 26"/>
          <p:cNvSpPr/>
          <p:nvPr/>
        </p:nvSpPr>
        <p:spPr>
          <a:xfrm>
            <a:off x="438679" y="1575823"/>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A – Key Points</a:t>
            </a:r>
          </a:p>
        </p:txBody>
      </p:sp>
      <p:grpSp>
        <p:nvGrpSpPr>
          <p:cNvPr id="38" name="Group 37"/>
          <p:cNvGrpSpPr/>
          <p:nvPr/>
        </p:nvGrpSpPr>
        <p:grpSpPr>
          <a:xfrm>
            <a:off x="47044" y="1433057"/>
            <a:ext cx="2029949" cy="269954"/>
            <a:chOff x="141352" y="1459269"/>
            <a:chExt cx="2029949" cy="269954"/>
          </a:xfrm>
        </p:grpSpPr>
        <p:sp>
          <p:nvSpPr>
            <p:cNvPr id="39" name="Rounded Rectangle 38"/>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49"/>
            <p:cNvGrpSpPr/>
            <p:nvPr/>
          </p:nvGrpSpPr>
          <p:grpSpPr>
            <a:xfrm>
              <a:off x="224715" y="1516377"/>
              <a:ext cx="101031" cy="146644"/>
              <a:chOff x="1524000" y="2971799"/>
              <a:chExt cx="838200" cy="1066800"/>
            </a:xfrm>
          </p:grpSpPr>
          <p:sp>
            <p:nvSpPr>
              <p:cNvPr id="44" name="Rectangle 43"/>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Rounded Rectangle 40"/>
            <p:cNvSpPr/>
            <p:nvPr/>
          </p:nvSpPr>
          <p:spPr>
            <a:xfrm>
              <a:off x="501580" y="1459269"/>
              <a:ext cx="166972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Derailing </a:t>
              </a:r>
              <a:r>
                <a:rPr lang="en-US" sz="1400" b="1" dirty="0">
                  <a:solidFill>
                    <a:schemeClr val="bg2">
                      <a:lumMod val="10000"/>
                    </a:schemeClr>
                  </a:solidFill>
                </a:rPr>
                <a:t>the Job</a:t>
              </a:r>
            </a:p>
          </p:txBody>
        </p:sp>
      </p:grpSp>
    </p:spTree>
    <p:extLst>
      <p:ext uri="{BB962C8B-B14F-4D97-AF65-F5344CB8AC3E}">
        <p14:creationId xmlns:p14="http://schemas.microsoft.com/office/powerpoint/2010/main" val="708589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914400" y="2011680"/>
            <a:ext cx="7404147" cy="1034153"/>
            <a:chOff x="1194554" y="1913052"/>
            <a:chExt cx="7404147" cy="1034153"/>
          </a:xfrm>
        </p:grpSpPr>
        <p:sp>
          <p:nvSpPr>
            <p:cNvPr id="14" name="Rounded Rectangle 13"/>
            <p:cNvSpPr/>
            <p:nvPr/>
          </p:nvSpPr>
          <p:spPr>
            <a:xfrm>
              <a:off x="1194554" y="24616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pic>
          <p:nvPicPr>
            <p:cNvPr id="15" name="Picture 2"/>
            <p:cNvPicPr>
              <a:picLocks noChangeAspect="1" noChangeArrowheads="1"/>
            </p:cNvPicPr>
            <p:nvPr/>
          </p:nvPicPr>
          <p:blipFill>
            <a:blip r:embed="rId3"/>
            <a:srcRect l="11940"/>
            <a:stretch>
              <a:fillRect/>
            </a:stretch>
          </p:blipFill>
          <p:spPr bwMode="auto">
            <a:xfrm>
              <a:off x="7636417" y="1913052"/>
              <a:ext cx="962284" cy="853721"/>
            </a:xfrm>
            <a:prstGeom prst="rect">
              <a:avLst/>
            </a:prstGeom>
            <a:noFill/>
            <a:ln w="9525">
              <a:noFill/>
              <a:miter lim="800000"/>
              <a:headEnd/>
              <a:tailEnd/>
            </a:ln>
          </p:spPr>
        </p:pic>
      </p:grpSp>
      <p:sp>
        <p:nvSpPr>
          <p:cNvPr id="16" name="Rectangle 15"/>
          <p:cNvSpPr/>
          <p:nvPr/>
        </p:nvSpPr>
        <p:spPr>
          <a:xfrm>
            <a:off x="914400" y="3200400"/>
            <a:ext cx="7748603" cy="2169825"/>
          </a:xfrm>
          <a:prstGeom prst="rect">
            <a:avLst/>
          </a:prstGeom>
        </p:spPr>
        <p:txBody>
          <a:bodyPr wrap="square">
            <a:spAutoFit/>
          </a:bodyPr>
          <a:lstStyle/>
          <a:p>
            <a:pPr marL="342900" lvl="0" indent="-342900">
              <a:spcAft>
                <a:spcPts val="1200"/>
              </a:spcAft>
              <a:buFont typeface="+mj-lt"/>
              <a:buAutoNum type="arabicPeriod"/>
            </a:pPr>
            <a:r>
              <a:rPr lang="en-US" sz="2500" dirty="0" smtClean="0"/>
              <a:t>What </a:t>
            </a:r>
            <a:r>
              <a:rPr lang="en-US" sz="2500" dirty="0"/>
              <a:t>do you think about how </a:t>
            </a:r>
            <a:r>
              <a:rPr lang="en-US" sz="2500" dirty="0" smtClean="0"/>
              <a:t>Felix </a:t>
            </a:r>
            <a:r>
              <a:rPr lang="en-US" sz="2500" dirty="0"/>
              <a:t>handled this situation? </a:t>
            </a:r>
          </a:p>
          <a:p>
            <a:pPr marL="342900" lvl="0" indent="-342900">
              <a:spcAft>
                <a:spcPts val="1200"/>
              </a:spcAft>
              <a:buFont typeface="+mj-lt"/>
              <a:buAutoNum type="arabicPeriod"/>
            </a:pPr>
            <a:r>
              <a:rPr lang="en-US" sz="2500" dirty="0" smtClean="0"/>
              <a:t>How </a:t>
            </a:r>
            <a:r>
              <a:rPr lang="en-US" sz="2500" dirty="0"/>
              <a:t>might </a:t>
            </a:r>
            <a:r>
              <a:rPr lang="en-US" sz="2500" dirty="0" smtClean="0"/>
              <a:t>his communication style </a:t>
            </a:r>
            <a:r>
              <a:rPr lang="en-US" sz="2500" dirty="0"/>
              <a:t>affect the likelihood that </a:t>
            </a:r>
            <a:r>
              <a:rPr lang="en-US" sz="2500" dirty="0" smtClean="0"/>
              <a:t>Trevor will </a:t>
            </a:r>
            <a:r>
              <a:rPr lang="en-US" sz="2500" dirty="0"/>
              <a:t>feel comfortable raising safety issues in the future</a:t>
            </a:r>
            <a:r>
              <a:rPr lang="en-US" sz="2500" dirty="0" smtClean="0"/>
              <a:t>?</a:t>
            </a:r>
            <a:endParaRPr lang="en-US" sz="2500" dirty="0"/>
          </a:p>
        </p:txBody>
      </p:sp>
      <p:grpSp>
        <p:nvGrpSpPr>
          <p:cNvPr id="17" name="Group 16"/>
          <p:cNvGrpSpPr/>
          <p:nvPr/>
        </p:nvGrpSpPr>
        <p:grpSpPr>
          <a:xfrm>
            <a:off x="47044" y="1433057"/>
            <a:ext cx="2029949" cy="269954"/>
            <a:chOff x="141352" y="1459269"/>
            <a:chExt cx="2029949" cy="269954"/>
          </a:xfrm>
        </p:grpSpPr>
        <p:sp>
          <p:nvSpPr>
            <p:cNvPr id="18" name="Rounded Rectangle 1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49"/>
            <p:cNvGrpSpPr/>
            <p:nvPr/>
          </p:nvGrpSpPr>
          <p:grpSpPr>
            <a:xfrm>
              <a:off x="224715" y="1516377"/>
              <a:ext cx="101031" cy="146644"/>
              <a:chOff x="1524000" y="2971799"/>
              <a:chExt cx="838200" cy="1066800"/>
            </a:xfrm>
          </p:grpSpPr>
          <p:sp>
            <p:nvSpPr>
              <p:cNvPr id="21" name="Rectangle 2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ounded Rectangle 19"/>
            <p:cNvSpPr/>
            <p:nvPr/>
          </p:nvSpPr>
          <p:spPr>
            <a:xfrm>
              <a:off x="501580" y="1459269"/>
              <a:ext cx="166972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Derailing </a:t>
              </a:r>
              <a:r>
                <a:rPr lang="en-US" sz="1400" b="1" dirty="0">
                  <a:solidFill>
                    <a:schemeClr val="bg2">
                      <a:lumMod val="10000"/>
                    </a:schemeClr>
                  </a:solidFill>
                </a:rPr>
                <a:t>the Job</a:t>
              </a:r>
            </a:p>
          </p:txBody>
        </p:sp>
      </p:grpSp>
    </p:spTree>
    <p:extLst>
      <p:ext uri="{BB962C8B-B14F-4D97-AF65-F5344CB8AC3E}">
        <p14:creationId xmlns:p14="http://schemas.microsoft.com/office/powerpoint/2010/main" val="134615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234" y="2206765"/>
            <a:ext cx="8584351" cy="4170372"/>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smtClean="0"/>
              <a:t>Felix is surprised and asks if this has happened before. The workers acknowledge that this is a pattern.</a:t>
            </a:r>
          </a:p>
          <a:p>
            <a:pPr marL="342900" indent="-342900">
              <a:spcAft>
                <a:spcPts val="600"/>
              </a:spcAft>
              <a:buFont typeface="Arial" charset="0"/>
              <a:buChar char="•"/>
            </a:pPr>
            <a:r>
              <a:rPr lang="en-US" sz="2500" dirty="0" smtClean="0"/>
              <a:t>Felix reminds the crew the importance of fall safety. He thanks his team for paying attention and speaking up, then says he is going to talk to the drywall supervisor.</a:t>
            </a:r>
          </a:p>
          <a:p>
            <a:pPr marL="342900" indent="-342900">
              <a:spcAft>
                <a:spcPts val="600"/>
              </a:spcAft>
              <a:buFont typeface="Arial" charset="0"/>
              <a:buChar char="•"/>
            </a:pPr>
            <a:r>
              <a:rPr lang="en-US" sz="2500" dirty="0" smtClean="0"/>
              <a:t>Felix tells Steve, the Derby Drywall Supervisor about the guardrail being removed. Steve gets defensive, but admits they are getting pressure to move quickly. </a:t>
            </a:r>
          </a:p>
          <a:p>
            <a:pPr marL="342900" indent="-342900">
              <a:spcAft>
                <a:spcPts val="600"/>
              </a:spcAft>
              <a:buFont typeface="Arial" charset="0"/>
              <a:buChar char="•"/>
            </a:pPr>
            <a:r>
              <a:rPr lang="en-US" sz="2500" dirty="0" smtClean="0"/>
              <a:t>Steve and Felix work together to develop a new process for ensuring guardrails are in place at all times.</a:t>
            </a:r>
            <a:endParaRPr lang="en-US" sz="2500" dirty="0"/>
          </a:p>
        </p:txBody>
      </p:sp>
      <p:sp>
        <p:nvSpPr>
          <p:cNvPr id="24" name="Rectangle 23"/>
          <p:cNvSpPr/>
          <p:nvPr/>
        </p:nvSpPr>
        <p:spPr>
          <a:xfrm>
            <a:off x="438679" y="1575823"/>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B – Key Points</a:t>
            </a:r>
          </a:p>
        </p:txBody>
      </p:sp>
      <p:grpSp>
        <p:nvGrpSpPr>
          <p:cNvPr id="15" name="Group 14"/>
          <p:cNvGrpSpPr/>
          <p:nvPr/>
        </p:nvGrpSpPr>
        <p:grpSpPr>
          <a:xfrm>
            <a:off x="47044" y="1433057"/>
            <a:ext cx="2029949" cy="269954"/>
            <a:chOff x="141352" y="1459269"/>
            <a:chExt cx="2029949" cy="269954"/>
          </a:xfrm>
        </p:grpSpPr>
        <p:sp>
          <p:nvSpPr>
            <p:cNvPr id="18" name="Rounded Rectangle 1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49"/>
            <p:cNvGrpSpPr/>
            <p:nvPr/>
          </p:nvGrpSpPr>
          <p:grpSpPr>
            <a:xfrm>
              <a:off x="224715" y="1516377"/>
              <a:ext cx="101031" cy="146644"/>
              <a:chOff x="1524000" y="2971799"/>
              <a:chExt cx="838200" cy="1066800"/>
            </a:xfrm>
          </p:grpSpPr>
          <p:sp>
            <p:nvSpPr>
              <p:cNvPr id="27" name="Rectangle 2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ounded Rectangle 25"/>
            <p:cNvSpPr/>
            <p:nvPr/>
          </p:nvSpPr>
          <p:spPr>
            <a:xfrm>
              <a:off x="501580" y="1459269"/>
              <a:ext cx="166972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Derailing </a:t>
              </a:r>
              <a:r>
                <a:rPr lang="en-US" sz="1400" b="1" dirty="0">
                  <a:solidFill>
                    <a:schemeClr val="bg2">
                      <a:lumMod val="10000"/>
                    </a:schemeClr>
                  </a:solidFill>
                </a:rPr>
                <a:t>the Job</a:t>
              </a:r>
            </a:p>
          </p:txBody>
        </p:sp>
      </p:grpSp>
    </p:spTree>
    <p:extLst>
      <p:ext uri="{BB962C8B-B14F-4D97-AF65-F5344CB8AC3E}">
        <p14:creationId xmlns:p14="http://schemas.microsoft.com/office/powerpoint/2010/main" val="57821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sp>
        <p:nvSpPr>
          <p:cNvPr id="14" name="Rectangle 13"/>
          <p:cNvSpPr/>
          <p:nvPr/>
        </p:nvSpPr>
        <p:spPr>
          <a:xfrm>
            <a:off x="914400" y="3195763"/>
            <a:ext cx="7831730" cy="1785104"/>
          </a:xfrm>
          <a:prstGeom prst="rect">
            <a:avLst/>
          </a:prstGeom>
        </p:spPr>
        <p:txBody>
          <a:bodyPr wrap="square">
            <a:spAutoFit/>
          </a:bodyPr>
          <a:lstStyle/>
          <a:p>
            <a:pPr marL="342900" indent="-342900">
              <a:spcAft>
                <a:spcPts val="1200"/>
              </a:spcAft>
              <a:buFont typeface="+mj-lt"/>
              <a:buAutoNum type="arabicPeriod"/>
            </a:pPr>
            <a:r>
              <a:rPr lang="en-US" sz="2500" dirty="0"/>
              <a:t>Which of the </a:t>
            </a:r>
            <a:r>
              <a:rPr lang="en-US" sz="2500" dirty="0" smtClean="0"/>
              <a:t>leadership </a:t>
            </a:r>
            <a:r>
              <a:rPr lang="en-US" sz="2500" dirty="0"/>
              <a:t>skills did </a:t>
            </a:r>
            <a:r>
              <a:rPr lang="en-US" sz="2500" dirty="0" smtClean="0"/>
              <a:t>Felix </a:t>
            </a:r>
            <a:r>
              <a:rPr lang="en-US" sz="2500" dirty="0"/>
              <a:t>demonstrate this time?</a:t>
            </a:r>
          </a:p>
          <a:p>
            <a:pPr marL="342900" indent="-342900">
              <a:spcAft>
                <a:spcPts val="1200"/>
              </a:spcAft>
              <a:buFont typeface="+mj-lt"/>
              <a:buAutoNum type="arabicPeriod"/>
            </a:pPr>
            <a:r>
              <a:rPr lang="en-US" sz="2500" dirty="0"/>
              <a:t>Describe how this </a:t>
            </a:r>
            <a:r>
              <a:rPr lang="en-US" sz="2500" dirty="0" smtClean="0"/>
              <a:t>ending </a:t>
            </a:r>
            <a:r>
              <a:rPr lang="en-US" sz="2500" dirty="0"/>
              <a:t>differed from the first one and what the impact might be on the crew.</a:t>
            </a:r>
          </a:p>
        </p:txBody>
      </p:sp>
      <p:pic>
        <p:nvPicPr>
          <p:cNvPr id="15" name="Picture 2"/>
          <p:cNvPicPr>
            <a:picLocks noChangeAspect="1" noChangeArrowheads="1"/>
          </p:cNvPicPr>
          <p:nvPr/>
        </p:nvPicPr>
        <p:blipFill>
          <a:blip r:embed="rId3"/>
          <a:srcRect l="11940"/>
          <a:stretch>
            <a:fillRect/>
          </a:stretch>
        </p:blipFill>
        <p:spPr bwMode="auto">
          <a:xfrm>
            <a:off x="7356263" y="2011680"/>
            <a:ext cx="962284" cy="853721"/>
          </a:xfrm>
          <a:prstGeom prst="rect">
            <a:avLst/>
          </a:prstGeom>
          <a:noFill/>
          <a:ln w="9525">
            <a:noFill/>
            <a:miter lim="800000"/>
            <a:headEnd/>
            <a:tailEnd/>
          </a:ln>
        </p:spPr>
      </p:pic>
      <p:grpSp>
        <p:nvGrpSpPr>
          <p:cNvPr id="10" name="Group 9"/>
          <p:cNvGrpSpPr/>
          <p:nvPr/>
        </p:nvGrpSpPr>
        <p:grpSpPr>
          <a:xfrm>
            <a:off x="47044" y="1433057"/>
            <a:ext cx="2029949" cy="269954"/>
            <a:chOff x="141352" y="1459269"/>
            <a:chExt cx="2029949" cy="269954"/>
          </a:xfrm>
        </p:grpSpPr>
        <p:sp>
          <p:nvSpPr>
            <p:cNvPr id="16" name="Rounded Rectangle 15"/>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49"/>
            <p:cNvGrpSpPr/>
            <p:nvPr/>
          </p:nvGrpSpPr>
          <p:grpSpPr>
            <a:xfrm>
              <a:off x="224715" y="1516377"/>
              <a:ext cx="101031" cy="146644"/>
              <a:chOff x="1524000" y="2971799"/>
              <a:chExt cx="838200" cy="1066800"/>
            </a:xfrm>
          </p:grpSpPr>
          <p:sp>
            <p:nvSpPr>
              <p:cNvPr id="19" name="Rectangle 1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Rounded Rectangle 17"/>
            <p:cNvSpPr/>
            <p:nvPr/>
          </p:nvSpPr>
          <p:spPr>
            <a:xfrm>
              <a:off x="501580" y="1459269"/>
              <a:ext cx="166972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bg2">
                      <a:lumMod val="10000"/>
                    </a:schemeClr>
                  </a:solidFill>
                </a:rPr>
                <a:t>Derailing </a:t>
              </a:r>
              <a:r>
                <a:rPr lang="en-US" sz="1400" b="1" dirty="0">
                  <a:solidFill>
                    <a:schemeClr val="bg2">
                      <a:lumMod val="10000"/>
                    </a:schemeClr>
                  </a:solidFill>
                </a:rPr>
                <a:t>the Job</a:t>
              </a:r>
            </a:p>
          </p:txBody>
        </p:sp>
      </p:grpSp>
    </p:spTree>
    <p:extLst>
      <p:ext uri="{BB962C8B-B14F-4D97-AF65-F5344CB8AC3E}">
        <p14:creationId xmlns:p14="http://schemas.microsoft.com/office/powerpoint/2010/main" val="350998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5139224"/>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168655"/>
            <a:ext cx="9137084" cy="530338"/>
          </a:xfrm>
          <a:prstGeom prst="rect">
            <a:avLst/>
          </a:prstGeom>
        </p:spPr>
        <p:txBody>
          <a:bodyPr wrap="square">
            <a:spAutoFit/>
          </a:bodyPr>
          <a:lstStyle/>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Development of the FSL4Res training was supported with funding from a cooperative agreement to CPWR - The Center for Construction Research and Training (#U60OH009762) from the National Institute for Occupational Safety and Health (NIOSH) The FSL4Res is based on the original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FSL training</a:t>
            </a:r>
            <a:r>
              <a:rPr lang="en-US" sz="900" dirty="0">
                <a:latin typeface="Calibri" panose="020F0502020204030204" pitchFamily="34" charset="0"/>
                <a:ea typeface="Calibri" panose="020F0502020204030204" pitchFamily="34" charset="0"/>
                <a:cs typeface="Times New Roman" panose="02020603050405020304" pitchFamily="18" charset="0"/>
              </a:rPr>
              <a:t> created by CPWR under an earlier NIOSH cooperative agreement (#OH009762) The contents are solely the responsibility of the authors and do not necessarily represent the official views of NIOSH. All Rights Reserved.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5" y="4978172"/>
            <a:ext cx="1633754" cy="928891"/>
          </a:xfrm>
          <a:prstGeom prst="rect">
            <a:avLst/>
          </a:prstGeom>
        </p:spPr>
      </p:pic>
      <p:sp>
        <p:nvSpPr>
          <p:cNvPr id="8" name="Title 1"/>
          <p:cNvSpPr txBox="1">
            <a:spLocks/>
          </p:cNvSpPr>
          <p:nvPr/>
        </p:nvSpPr>
        <p:spPr>
          <a:xfrm>
            <a:off x="1028993" y="3107126"/>
            <a:ext cx="7086014" cy="643749"/>
          </a:xfrm>
          <a:prstGeom prst="rect">
            <a:avLst/>
          </a:prstGeom>
          <a:ln w="44450">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500" b="1" dirty="0">
                <a:solidFill>
                  <a:srgbClr val="FF0000"/>
                </a:solidFill>
                <a:effectLst>
                  <a:outerShdw blurRad="38100" dist="38100" dir="2700000" algn="tl">
                    <a:srgbClr val="000000">
                      <a:alpha val="43137"/>
                    </a:srgbClr>
                  </a:outerShdw>
                </a:effectLst>
              </a:rPr>
              <a:t>You have now completed Session </a:t>
            </a:r>
            <a:r>
              <a:rPr lang="en-US" sz="3500" b="1" dirty="0" smtClean="0">
                <a:solidFill>
                  <a:srgbClr val="FF0000"/>
                </a:solidFill>
                <a:effectLst>
                  <a:outerShdw blurRad="38100" dist="38100" dir="2700000" algn="tl">
                    <a:srgbClr val="000000">
                      <a:alpha val="43137"/>
                    </a:srgbClr>
                  </a:outerShdw>
                </a:effectLst>
              </a:rPr>
              <a:t>2</a:t>
            </a:r>
            <a:endParaRPr lang="en-US" sz="3500" b="1" dirty="0">
              <a:solidFill>
                <a:srgbClr val="FF0000"/>
              </a:solidFill>
              <a:effectLst>
                <a:outerShdw blurRad="38100" dist="38100" dir="2700000" algn="tl">
                  <a:srgbClr val="000000">
                    <a:alpha val="43137"/>
                  </a:srgbClr>
                </a:outerShdw>
              </a:effectLst>
            </a:endParaRPr>
          </a:p>
        </p:txBody>
      </p:sp>
      <p:pic>
        <p:nvPicPr>
          <p:cNvPr id="3" name="Picture 2" descr="Text&#10;&#10;Description automatically generated with medium confidence">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4943285"/>
            <a:ext cx="2452272" cy="928891"/>
          </a:xfrm>
          <a:prstGeom prst="rect">
            <a:avLst/>
          </a:prstGeom>
        </p:spPr>
      </p:pic>
    </p:spTree>
    <p:extLst>
      <p:ext uri="{BB962C8B-B14F-4D97-AF65-F5344CB8AC3E}">
        <p14:creationId xmlns:p14="http://schemas.microsoft.com/office/powerpoint/2010/main" val="2151280494"/>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7"/>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5257"/>
            <a:ext cx="8229600" cy="1143000"/>
          </a:xfrm>
        </p:spPr>
        <p:txBody>
          <a:bodyPr>
            <a:normAutofit/>
          </a:bodyPr>
          <a:lstStyle/>
          <a:p>
            <a:r>
              <a:rPr lang="en-US" sz="3500" b="1" dirty="0" smtClean="0">
                <a:solidFill>
                  <a:srgbClr val="FF0000"/>
                </a:solidFill>
              </a:rPr>
              <a:t>Safety leader is defined as…</a:t>
            </a:r>
            <a:endParaRPr lang="en-US" sz="3500" b="1" dirty="0">
              <a:solidFill>
                <a:srgbClr val="FF0000"/>
              </a:solidFill>
            </a:endParaRPr>
          </a:p>
        </p:txBody>
      </p:sp>
      <p:sp>
        <p:nvSpPr>
          <p:cNvPr id="3" name="Content Placeholder 2"/>
          <p:cNvSpPr>
            <a:spLocks noGrp="1"/>
          </p:cNvSpPr>
          <p:nvPr>
            <p:ph idx="1"/>
          </p:nvPr>
        </p:nvSpPr>
        <p:spPr>
          <a:xfrm>
            <a:off x="1094379" y="3068104"/>
            <a:ext cx="6955243" cy="2163967"/>
          </a:xfrm>
        </p:spPr>
        <p:txBody>
          <a:bodyPr>
            <a:normAutofit lnSpcReduction="10000"/>
          </a:bodyPr>
          <a:lstStyle/>
          <a:p>
            <a:pPr marL="0" indent="0">
              <a:lnSpc>
                <a:spcPct val="114000"/>
              </a:lnSpc>
              <a:buNone/>
            </a:pPr>
            <a:r>
              <a:rPr lang="en-US" sz="2500" dirty="0"/>
              <a:t>A person </a:t>
            </a:r>
            <a:r>
              <a:rPr lang="en-US" sz="2500" dirty="0" smtClean="0"/>
              <a:t>who has the </a:t>
            </a:r>
            <a:r>
              <a:rPr lang="en-US" sz="2500" b="1" u="sng" dirty="0" smtClean="0"/>
              <a:t>courage</a:t>
            </a:r>
            <a:r>
              <a:rPr lang="en-US" sz="2500" dirty="0" smtClean="0"/>
              <a:t> to demonstrate </a:t>
            </a:r>
            <a:r>
              <a:rPr lang="en-US" sz="2500" dirty="0"/>
              <a:t>that s/he values safety by working and communicating with team members to identify and limit hazardous situations even in the presence of other job pressures such as scheduling and </a:t>
            </a:r>
            <a:r>
              <a:rPr lang="en-US" sz="2500" dirty="0" smtClean="0"/>
              <a:t>costs. </a:t>
            </a:r>
            <a:endParaRPr lang="en-US" sz="2500" dirty="0"/>
          </a:p>
        </p:txBody>
      </p:sp>
    </p:spTree>
    <p:extLst>
      <p:ext uri="{BB962C8B-B14F-4D97-AF65-F5344CB8AC3E}">
        <p14:creationId xmlns:p14="http://schemas.microsoft.com/office/powerpoint/2010/main" val="259382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328"/>
            <a:ext cx="8229600" cy="858908"/>
          </a:xfrm>
        </p:spPr>
        <p:txBody>
          <a:bodyPr>
            <a:normAutofit/>
          </a:bodyPr>
          <a:lstStyle/>
          <a:p>
            <a:r>
              <a:rPr lang="en-US" sz="3500" b="1" dirty="0" smtClean="0">
                <a:solidFill>
                  <a:srgbClr val="FF0000"/>
                </a:solidFill>
              </a:rPr>
              <a:t>Safety Leadership</a:t>
            </a:r>
            <a:r>
              <a:rPr lang="en-US" sz="3500" dirty="0" smtClean="0">
                <a:solidFill>
                  <a:srgbClr val="FF0000"/>
                </a:solidFill>
              </a:rPr>
              <a:t> </a:t>
            </a:r>
            <a:r>
              <a:rPr lang="en-US" sz="3500" b="1" dirty="0" smtClean="0">
                <a:solidFill>
                  <a:srgbClr val="FF0000"/>
                </a:solidFill>
              </a:rPr>
              <a:t>Skills</a:t>
            </a:r>
            <a:endParaRPr lang="en-US" sz="3500" b="1" i="1" dirty="0">
              <a:solidFill>
                <a:srgbClr val="FF0000"/>
              </a:solidFill>
            </a:endParaRPr>
          </a:p>
        </p:txBody>
      </p:sp>
      <p:sp>
        <p:nvSpPr>
          <p:cNvPr id="10" name="Rectangle 9"/>
          <p:cNvSpPr/>
          <p:nvPr/>
        </p:nvSpPr>
        <p:spPr>
          <a:xfrm>
            <a:off x="695528" y="2544904"/>
            <a:ext cx="7752944" cy="3939540"/>
          </a:xfrm>
          <a:prstGeom prst="rect">
            <a:avLst/>
          </a:prstGeom>
          <a:ln>
            <a:solidFill>
              <a:schemeClr val="tx1"/>
            </a:solidFill>
          </a:ln>
        </p:spPr>
        <p:txBody>
          <a:bodyPr wrap="square">
            <a:spAutoFit/>
          </a:bodyPr>
          <a:lstStyle/>
          <a:p>
            <a:pPr>
              <a:spcAft>
                <a:spcPts val="1800"/>
              </a:spcAft>
            </a:pPr>
            <a:r>
              <a:rPr lang="en-US" sz="2500" dirty="0" smtClean="0"/>
              <a:t>Leads </a:t>
            </a:r>
            <a:r>
              <a:rPr lang="en-US" sz="2500" dirty="0"/>
              <a:t>by example</a:t>
            </a:r>
          </a:p>
          <a:p>
            <a:pPr>
              <a:spcAft>
                <a:spcPts val="1800"/>
              </a:spcAft>
            </a:pPr>
            <a:r>
              <a:rPr lang="en-US" sz="2500" dirty="0" smtClean="0"/>
              <a:t>Engages and empowers team </a:t>
            </a:r>
            <a:r>
              <a:rPr lang="en-US" sz="2500" dirty="0"/>
              <a:t>members</a:t>
            </a:r>
          </a:p>
          <a:p>
            <a:pPr>
              <a:spcAft>
                <a:spcPts val="1800"/>
              </a:spcAft>
            </a:pPr>
            <a:r>
              <a:rPr lang="en-US" sz="2500" dirty="0" smtClean="0"/>
              <a:t>Actively listens</a:t>
            </a:r>
          </a:p>
          <a:p>
            <a:pPr>
              <a:spcAft>
                <a:spcPts val="1800"/>
              </a:spcAft>
            </a:pPr>
            <a:r>
              <a:rPr lang="en-US" sz="2500" dirty="0"/>
              <a:t>Practices 3</a:t>
            </a:r>
            <a:r>
              <a:rPr lang="en-US" sz="2500" dirty="0" smtClean="0"/>
              <a:t>-way communication</a:t>
            </a:r>
            <a:endParaRPr lang="en-US" sz="2500" dirty="0"/>
          </a:p>
          <a:p>
            <a:pPr>
              <a:spcAft>
                <a:spcPts val="1800"/>
              </a:spcAft>
            </a:pPr>
            <a:r>
              <a:rPr lang="en-US" sz="2500" dirty="0" smtClean="0"/>
              <a:t>Develops </a:t>
            </a:r>
            <a:r>
              <a:rPr lang="en-US" sz="2500" dirty="0"/>
              <a:t>team members through teaching, coaching</a:t>
            </a:r>
            <a:r>
              <a:rPr lang="en-US" sz="2500" dirty="0" smtClean="0"/>
              <a:t>, &amp; feedback</a:t>
            </a:r>
            <a:endParaRPr lang="en-US" sz="2500" dirty="0"/>
          </a:p>
          <a:p>
            <a:pPr>
              <a:spcAft>
                <a:spcPts val="1800"/>
              </a:spcAft>
            </a:pPr>
            <a:r>
              <a:rPr lang="en-US" sz="2500" dirty="0" smtClean="0"/>
              <a:t>Recognizes </a:t>
            </a:r>
            <a:r>
              <a:rPr lang="en-US" sz="2500" dirty="0"/>
              <a:t>team members for a job well </a:t>
            </a:r>
            <a:r>
              <a:rPr lang="en-US" sz="2500" dirty="0" smtClean="0"/>
              <a:t>done</a:t>
            </a:r>
          </a:p>
        </p:txBody>
      </p:sp>
    </p:spTree>
    <p:extLst>
      <p:ext uri="{BB962C8B-B14F-4D97-AF65-F5344CB8AC3E}">
        <p14:creationId xmlns:p14="http://schemas.microsoft.com/office/powerpoint/2010/main" val="313013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9264" y="1724440"/>
            <a:ext cx="3387338" cy="658835"/>
          </a:xfrm>
          <a:prstGeom prst="rect">
            <a:avLst/>
          </a:prstGeom>
        </p:spPr>
        <p:txBody>
          <a:bodyPr wrap="none">
            <a:spAutoFit/>
          </a:bodyPr>
          <a:lstStyle/>
          <a:p>
            <a:pPr>
              <a:lnSpc>
                <a:spcPct val="107000"/>
              </a:lnSpc>
            </a:pPr>
            <a:r>
              <a:rPr lang="en-US" sz="36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Lead by Example</a:t>
            </a:r>
            <a:endPar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570135" y="2687620"/>
            <a:ext cx="6035040" cy="267765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tabLst>
                <a:tab pos="160020" algn="l"/>
              </a:tabLst>
            </a:pPr>
            <a:r>
              <a:rPr lang="en-US" sz="2400" dirty="0">
                <a:ea typeface="Times New Roman" panose="02020603050405020304" pitchFamily="18" charset="0"/>
                <a:cs typeface="Arial" panose="020B0604020202020204" pitchFamily="34" charset="0"/>
              </a:rPr>
              <a:t>Establishes safety expectations as a core value</a:t>
            </a:r>
            <a:endParaRPr lang="en-US" sz="24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91440" algn="l"/>
              </a:tabLst>
            </a:pPr>
            <a:r>
              <a:rPr lang="en-US" sz="2400" dirty="0">
                <a:ea typeface="Times New Roman" panose="02020603050405020304" pitchFamily="18" charset="0"/>
                <a:cs typeface="Arial" panose="020B0604020202020204" pitchFamily="34" charset="0"/>
              </a:rPr>
              <a:t>Shares safety vision with team members</a:t>
            </a:r>
            <a:endParaRPr lang="en-US" sz="24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91440" algn="l"/>
              </a:tabLst>
            </a:pPr>
            <a:r>
              <a:rPr lang="en-US" sz="2400" dirty="0">
                <a:ea typeface="Times New Roman" panose="02020603050405020304" pitchFamily="18" charset="0"/>
                <a:cs typeface="Arial" panose="020B0604020202020204" pitchFamily="34" charset="0"/>
              </a:rPr>
              <a:t>Demonstrates a positive attitude about safety </a:t>
            </a:r>
            <a:endParaRPr lang="en-US" sz="24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91440" algn="l"/>
              </a:tabLst>
            </a:pPr>
            <a:r>
              <a:rPr lang="en-US" sz="2400" dirty="0">
                <a:ea typeface="Times New Roman" panose="02020603050405020304" pitchFamily="18" charset="0"/>
                <a:cs typeface="Arial" panose="020B0604020202020204" pitchFamily="34" charset="0"/>
              </a:rPr>
              <a:t>‘Walks the Talk’</a:t>
            </a:r>
            <a:endParaRPr lang="en-US" sz="2400"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91440" algn="l"/>
              </a:tabLst>
            </a:pPr>
            <a:r>
              <a:rPr lang="en-US" sz="2400" dirty="0">
                <a:ea typeface="Times New Roman" panose="02020603050405020304" pitchFamily="18" charset="0"/>
                <a:cs typeface="Arial" panose="020B0604020202020204" pitchFamily="34" charset="0"/>
              </a:rPr>
              <a:t>Leads up!</a:t>
            </a:r>
            <a:endParaRPr lang="en-US"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99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5872" y="1724440"/>
            <a:ext cx="7377019" cy="658835"/>
          </a:xfrm>
          <a:prstGeom prst="rect">
            <a:avLst/>
          </a:prstGeom>
        </p:spPr>
        <p:txBody>
          <a:bodyPr wrap="none">
            <a:spAutoFit/>
          </a:bodyPr>
          <a:lstStyle/>
          <a:p>
            <a:pPr>
              <a:lnSpc>
                <a:spcPct val="107000"/>
              </a:lnSpc>
            </a:pPr>
            <a:r>
              <a:rPr lang="en-US" sz="3600" b="1" dirty="0" smtClean="0">
                <a:solidFill>
                  <a:srgbClr val="FF0000"/>
                </a:solidFill>
                <a:latin typeface="Calibri" panose="020F0502020204030204" pitchFamily="34" charset="0"/>
                <a:ea typeface="Times New Roman" panose="02020603050405020304" pitchFamily="18" charset="0"/>
                <a:cs typeface="Arial" panose="020B0604020202020204" pitchFamily="34" charset="0"/>
              </a:rPr>
              <a:t>Engage and Empower Team Members</a:t>
            </a:r>
            <a:endPar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155644" y="2680522"/>
            <a:ext cx="6858000" cy="3816429"/>
          </a:xfrm>
          <a:prstGeom prst="rect">
            <a:avLst/>
          </a:prstGeom>
        </p:spPr>
        <p:txBody>
          <a:bodyPr wrap="square">
            <a:spAutoFit/>
          </a:bodyPr>
          <a:lstStyle/>
          <a:p>
            <a:pPr marL="342900" indent="-342900">
              <a:spcBef>
                <a:spcPts val="0"/>
              </a:spcBef>
              <a:spcAft>
                <a:spcPts val="1200"/>
              </a:spcAft>
              <a:buFont typeface="Calibri" panose="020F0502020204030204" pitchFamily="34" charset="0"/>
              <a:buChar char="•"/>
            </a:pPr>
            <a:r>
              <a:rPr lang="en-US" sz="2400" dirty="0"/>
              <a:t>Explain why safety is critical to getting the job </a:t>
            </a:r>
            <a:r>
              <a:rPr lang="en-US" sz="2400" dirty="0" smtClean="0"/>
              <a:t>done</a:t>
            </a:r>
          </a:p>
          <a:p>
            <a:pPr marL="342900" indent="-342900">
              <a:spcBef>
                <a:spcPts val="0"/>
              </a:spcBef>
              <a:spcAft>
                <a:spcPts val="1200"/>
              </a:spcAft>
              <a:buFont typeface="Calibri" panose="020F0502020204030204" pitchFamily="34" charset="0"/>
              <a:buChar char="•"/>
            </a:pPr>
            <a:r>
              <a:rPr lang="en-US" sz="2400" dirty="0" smtClean="0"/>
              <a:t>Engage </a:t>
            </a:r>
            <a:r>
              <a:rPr lang="en-US" sz="2400" dirty="0"/>
              <a:t>team members in safety decision-making </a:t>
            </a:r>
          </a:p>
          <a:p>
            <a:pPr marL="342900" lvl="0" indent="-342900">
              <a:spcBef>
                <a:spcPts val="0"/>
              </a:spcBef>
              <a:spcAft>
                <a:spcPts val="1200"/>
              </a:spcAft>
              <a:buFont typeface="Calibri" panose="020F0502020204030204" pitchFamily="34" charset="0"/>
              <a:buChar char="•"/>
            </a:pPr>
            <a:r>
              <a:rPr lang="en-US" sz="2400" dirty="0"/>
              <a:t>Conduct daily morning safety huddles and joint worker-management walk-</a:t>
            </a:r>
            <a:r>
              <a:rPr lang="en-US" sz="2400" dirty="0" err="1"/>
              <a:t>arounds</a:t>
            </a:r>
            <a:r>
              <a:rPr lang="en-US" sz="2400" dirty="0"/>
              <a:t> throughout the workday</a:t>
            </a:r>
          </a:p>
          <a:p>
            <a:pPr marL="342900" lvl="0" indent="-342900">
              <a:spcBef>
                <a:spcPts val="0"/>
              </a:spcBef>
              <a:spcAft>
                <a:spcPts val="1200"/>
              </a:spcAft>
              <a:buFont typeface="Calibri" panose="020F0502020204030204" pitchFamily="34" charset="0"/>
              <a:buChar char="•"/>
            </a:pPr>
            <a:r>
              <a:rPr lang="en-US" sz="2400" dirty="0"/>
              <a:t>Empower team members to</a:t>
            </a:r>
          </a:p>
          <a:p>
            <a:pPr marL="800100" lvl="1" indent="-342900">
              <a:spcBef>
                <a:spcPts val="0"/>
              </a:spcBef>
              <a:spcAft>
                <a:spcPts val="1200"/>
              </a:spcAft>
              <a:buFont typeface="Calibri" panose="020F0502020204030204" pitchFamily="34" charset="0"/>
              <a:buChar char="•"/>
            </a:pPr>
            <a:r>
              <a:rPr lang="en-US" sz="2400" dirty="0"/>
              <a:t>Report safety concerns, injuries, &amp; near misses </a:t>
            </a:r>
          </a:p>
          <a:p>
            <a:pPr marL="800100" lvl="1" indent="-342900">
              <a:spcBef>
                <a:spcPts val="0"/>
              </a:spcBef>
              <a:spcAft>
                <a:spcPts val="1200"/>
              </a:spcAft>
              <a:buFont typeface="Calibri" panose="020F0502020204030204" pitchFamily="34" charset="0"/>
              <a:buChar char="•"/>
            </a:pPr>
            <a:r>
              <a:rPr lang="en-US" sz="2400" dirty="0"/>
              <a:t>Report or fix hazards or unsafe </a:t>
            </a:r>
            <a:r>
              <a:rPr lang="en-US" sz="2400" dirty="0" smtClean="0"/>
              <a:t>situations</a:t>
            </a:r>
            <a:endParaRPr lang="en-US" sz="24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12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2048" y="2675276"/>
            <a:ext cx="6035040" cy="3046988"/>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400" dirty="0" smtClean="0">
                <a:latin typeface="+mj-lt"/>
                <a:ea typeface="Times New Roman" panose="02020603050405020304" pitchFamily="18" charset="0"/>
                <a:cs typeface="Times New Roman" panose="02020603050405020304" pitchFamily="18" charset="0"/>
              </a:rPr>
              <a:t>Giving </a:t>
            </a:r>
            <a:r>
              <a:rPr lang="en-US" sz="2400" dirty="0">
                <a:latin typeface="+mj-lt"/>
                <a:ea typeface="Times New Roman" panose="02020603050405020304" pitchFamily="18" charset="0"/>
                <a:cs typeface="Times New Roman" panose="02020603050405020304" pitchFamily="18" charset="0"/>
              </a:rPr>
              <a:t>your full attention &amp; treat crew members with respect when they are </a:t>
            </a:r>
            <a:r>
              <a:rPr lang="en-US" sz="2400" dirty="0" smtClean="0">
                <a:latin typeface="+mj-lt"/>
                <a:ea typeface="Times New Roman" panose="02020603050405020304" pitchFamily="18" charset="0"/>
                <a:cs typeface="Times New Roman" panose="02020603050405020304" pitchFamily="18" charset="0"/>
              </a:rPr>
              <a:t>speaking</a:t>
            </a:r>
            <a:endParaRPr lang="en-US" sz="2400" dirty="0">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smtClean="0">
                <a:latin typeface="+mj-lt"/>
                <a:ea typeface="Times New Roman" panose="02020603050405020304" pitchFamily="18" charset="0"/>
                <a:cs typeface="Times New Roman" panose="02020603050405020304" pitchFamily="18" charset="0"/>
              </a:rPr>
              <a:t>Paying </a:t>
            </a:r>
            <a:r>
              <a:rPr lang="en-US" sz="2400" dirty="0">
                <a:latin typeface="+mj-lt"/>
                <a:ea typeface="Times New Roman" panose="02020603050405020304" pitchFamily="18" charset="0"/>
                <a:cs typeface="Times New Roman" panose="02020603050405020304" pitchFamily="18" charset="0"/>
              </a:rPr>
              <a:t>attention to nonverbal cues such as body language and eye contact</a:t>
            </a:r>
          </a:p>
          <a:p>
            <a:pPr marL="342900" marR="0" lvl="0" indent="-342900">
              <a:spcBef>
                <a:spcPts val="0"/>
              </a:spcBef>
              <a:spcAft>
                <a:spcPts val="0"/>
              </a:spcAft>
              <a:buFont typeface="Symbol" panose="05050102010706020507" pitchFamily="18" charset="2"/>
              <a:buChar char=""/>
            </a:pPr>
            <a:r>
              <a:rPr lang="en-US" sz="2400" dirty="0" smtClean="0">
                <a:latin typeface="+mj-lt"/>
                <a:ea typeface="Times New Roman" panose="02020603050405020304" pitchFamily="18" charset="0"/>
                <a:cs typeface="Times New Roman" panose="02020603050405020304" pitchFamily="18" charset="0"/>
              </a:rPr>
              <a:t>Listening </a:t>
            </a:r>
            <a:r>
              <a:rPr lang="en-US" sz="2400" dirty="0">
                <a:latin typeface="+mj-lt"/>
                <a:ea typeface="Times New Roman" panose="02020603050405020304" pitchFamily="18" charset="0"/>
                <a:cs typeface="Times New Roman" panose="02020603050405020304" pitchFamily="18" charset="0"/>
              </a:rPr>
              <a:t>to hear what is being said vs. coming up with a response</a:t>
            </a:r>
          </a:p>
          <a:p>
            <a:pPr marL="342900" marR="0" lvl="0" indent="-342900">
              <a:spcBef>
                <a:spcPts val="0"/>
              </a:spcBef>
              <a:spcAft>
                <a:spcPts val="0"/>
              </a:spcAft>
              <a:buFont typeface="Symbol" panose="05050102010706020507" pitchFamily="18" charset="2"/>
              <a:buChar char=""/>
            </a:pPr>
            <a:r>
              <a:rPr lang="en-US" sz="2400" dirty="0" smtClean="0">
                <a:latin typeface="+mj-lt"/>
                <a:ea typeface="Times New Roman" panose="02020603050405020304" pitchFamily="18" charset="0"/>
                <a:cs typeface="Times New Roman" panose="02020603050405020304" pitchFamily="18" charset="0"/>
              </a:rPr>
              <a:t>Asking </a:t>
            </a:r>
            <a:r>
              <a:rPr lang="en-US" sz="2400" dirty="0">
                <a:latin typeface="+mj-lt"/>
                <a:ea typeface="Times New Roman" panose="02020603050405020304" pitchFamily="18" charset="0"/>
                <a:cs typeface="Times New Roman" panose="02020603050405020304" pitchFamily="18" charset="0"/>
              </a:rPr>
              <a:t>clarifying questions</a:t>
            </a:r>
            <a:r>
              <a:rPr lang="en-US" sz="2400" dirty="0">
                <a:latin typeface="+mj-lt"/>
                <a:ea typeface="Times New Roman" panose="02020603050405020304" pitchFamily="18" charset="0"/>
                <a:cs typeface="Arial" panose="020B0604020202020204" pitchFamily="34" charset="0"/>
              </a:rPr>
              <a:t> </a:t>
            </a:r>
            <a:endParaRPr lang="en-US" sz="2400" dirty="0">
              <a:latin typeface="+mj-lt"/>
              <a:ea typeface="Times New Roman" panose="02020603050405020304" pitchFamily="18" charset="0"/>
              <a:cs typeface="Times New Roman" panose="02020603050405020304" pitchFamily="18" charset="0"/>
            </a:endParaRPr>
          </a:p>
        </p:txBody>
      </p:sp>
      <p:sp>
        <p:nvSpPr>
          <p:cNvPr id="4" name="Rectangle 3"/>
          <p:cNvSpPr/>
          <p:nvPr/>
        </p:nvSpPr>
        <p:spPr>
          <a:xfrm>
            <a:off x="3108720" y="1724440"/>
            <a:ext cx="2939523" cy="658835"/>
          </a:xfrm>
          <a:prstGeom prst="rect">
            <a:avLst/>
          </a:prstGeom>
        </p:spPr>
        <p:txBody>
          <a:bodyPr wrap="none">
            <a:spAutoFit/>
          </a:bodyPr>
          <a:lstStyle/>
          <a:p>
            <a:pPr>
              <a:lnSpc>
                <a:spcPct val="107000"/>
              </a:lnSpc>
            </a:pPr>
            <a:r>
              <a:rPr lang="en-US" sz="3600" b="1" dirty="0" smtClean="0">
                <a:solidFill>
                  <a:srgbClr val="FF0000"/>
                </a:solidFill>
                <a:latin typeface="Calibri" panose="020F0502020204030204" pitchFamily="34" charset="0"/>
                <a:ea typeface="Times New Roman" panose="02020603050405020304" pitchFamily="18" charset="0"/>
                <a:cs typeface="Arial" panose="020B0604020202020204" pitchFamily="34" charset="0"/>
              </a:rPr>
              <a:t>Actively Listen</a:t>
            </a:r>
            <a:endPar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935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5952" y="1724440"/>
            <a:ext cx="6104620" cy="658835"/>
          </a:xfrm>
          <a:prstGeom prst="rect">
            <a:avLst/>
          </a:prstGeom>
        </p:spPr>
        <p:txBody>
          <a:bodyPr wrap="none">
            <a:spAutoFit/>
          </a:bodyPr>
          <a:lstStyle/>
          <a:p>
            <a:pPr>
              <a:lnSpc>
                <a:spcPct val="107000"/>
              </a:lnSpc>
            </a:pPr>
            <a:r>
              <a:rPr lang="en-US" sz="36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Practice 3-way Communication</a:t>
            </a:r>
            <a:endPar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536192" y="2675433"/>
            <a:ext cx="6035040" cy="1938992"/>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tabLst>
                <a:tab pos="160020" algn="l"/>
              </a:tabLst>
            </a:pPr>
            <a:r>
              <a:rPr lang="en-US" sz="2400" dirty="0">
                <a:latin typeface="+mj-lt"/>
                <a:ea typeface="Times New Roman" panose="02020603050405020304" pitchFamily="18" charset="0"/>
                <a:cs typeface="Arial" panose="020B0604020202020204" pitchFamily="34" charset="0"/>
              </a:rPr>
              <a:t>Also called the “repeat back process” </a:t>
            </a:r>
            <a:endParaRPr lang="en-US" sz="2400" dirty="0">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60020" algn="l"/>
              </a:tabLst>
            </a:pPr>
            <a:r>
              <a:rPr lang="en-US" sz="2400" dirty="0">
                <a:latin typeface="+mj-lt"/>
                <a:ea typeface="Times New Roman" panose="02020603050405020304" pitchFamily="18" charset="0"/>
                <a:cs typeface="Times New Roman" panose="02020603050405020304" pitchFamily="18" charset="0"/>
              </a:rPr>
              <a:t>Get the listeners </a:t>
            </a:r>
            <a:r>
              <a:rPr lang="en-US" sz="2400" dirty="0" smtClean="0">
                <a:latin typeface="+mj-lt"/>
                <a:ea typeface="Times New Roman" panose="02020603050405020304" pitchFamily="18" charset="0"/>
                <a:cs typeface="Times New Roman" panose="02020603050405020304" pitchFamily="18" charset="0"/>
              </a:rPr>
              <a:t>attention </a:t>
            </a:r>
            <a:endParaRPr lang="en-US" sz="2400" dirty="0">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60020" algn="l"/>
              </a:tabLst>
            </a:pPr>
            <a:r>
              <a:rPr lang="en-US" sz="2400" dirty="0">
                <a:latin typeface="+mj-lt"/>
                <a:ea typeface="Times New Roman" panose="02020603050405020304" pitchFamily="18" charset="0"/>
                <a:cs typeface="Times New Roman" panose="02020603050405020304" pitchFamily="18" charset="0"/>
              </a:rPr>
              <a:t>Be direct &amp; </a:t>
            </a:r>
            <a:r>
              <a:rPr lang="en-US" sz="2400" dirty="0" smtClean="0">
                <a:latin typeface="+mj-lt"/>
                <a:ea typeface="Times New Roman" panose="02020603050405020304" pitchFamily="18" charset="0"/>
                <a:cs typeface="Times New Roman" panose="02020603050405020304" pitchFamily="18" charset="0"/>
              </a:rPr>
              <a:t>concise</a:t>
            </a:r>
            <a:endParaRPr lang="en-US" sz="2400" dirty="0">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60020" algn="l"/>
              </a:tabLst>
            </a:pPr>
            <a:r>
              <a:rPr lang="en-US" sz="2400" dirty="0">
                <a:latin typeface="+mj-lt"/>
                <a:ea typeface="Times New Roman" panose="02020603050405020304" pitchFamily="18" charset="0"/>
                <a:cs typeface="Times New Roman" panose="02020603050405020304" pitchFamily="18" charset="0"/>
              </a:rPr>
              <a:t>Ask your listener to repeat back what they heard and clarify any misunderstandings</a:t>
            </a:r>
          </a:p>
        </p:txBody>
      </p:sp>
    </p:spTree>
    <p:extLst>
      <p:ext uri="{BB962C8B-B14F-4D97-AF65-F5344CB8AC3E}">
        <p14:creationId xmlns:p14="http://schemas.microsoft.com/office/powerpoint/2010/main" val="349058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6496" y="3142179"/>
            <a:ext cx="6526060" cy="3046988"/>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tabLst>
                <a:tab pos="160020" algn="l"/>
              </a:tabLst>
            </a:pPr>
            <a:r>
              <a:rPr lang="en-US" sz="2400" dirty="0">
                <a:latin typeface="+mj-lt"/>
                <a:ea typeface="Times New Roman" panose="02020603050405020304" pitchFamily="18" charset="0"/>
                <a:cs typeface="Arial" panose="020B0604020202020204" pitchFamily="34" charset="0"/>
              </a:rPr>
              <a:t>Respectfully teaches and coaches workers</a:t>
            </a:r>
            <a:endParaRPr lang="en-US" sz="2400" dirty="0">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60020" algn="l"/>
              </a:tabLst>
            </a:pPr>
            <a:r>
              <a:rPr lang="en-US" sz="2400" dirty="0">
                <a:latin typeface="+mj-lt"/>
                <a:ea typeface="Times New Roman" panose="02020603050405020304" pitchFamily="18" charset="0"/>
                <a:cs typeface="Arial" panose="020B0604020202020204" pitchFamily="34" charset="0"/>
              </a:rPr>
              <a:t>Watches the learner fix the hazardous situation or perform the task to make sure it's done correctly  </a:t>
            </a:r>
            <a:endParaRPr lang="en-US" sz="2400" dirty="0">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60020" algn="l"/>
              </a:tabLst>
            </a:pPr>
            <a:r>
              <a:rPr lang="en-US" sz="2400" dirty="0">
                <a:latin typeface="+mj-lt"/>
                <a:ea typeface="Times New Roman" panose="02020603050405020304" pitchFamily="18" charset="0"/>
                <a:cs typeface="Arial" panose="020B0604020202020204" pitchFamily="34" charset="0"/>
              </a:rPr>
              <a:t>Focuses on potential consequences rather than on the team member </a:t>
            </a:r>
            <a:endParaRPr lang="en-US" sz="2400" dirty="0">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60020" algn="l"/>
              </a:tabLst>
            </a:pPr>
            <a:r>
              <a:rPr lang="en-US" sz="2400" dirty="0">
                <a:latin typeface="+mj-lt"/>
                <a:ea typeface="Times New Roman" panose="02020603050405020304" pitchFamily="18" charset="0"/>
                <a:cs typeface="Arial" panose="020B0604020202020204" pitchFamily="34" charset="0"/>
              </a:rPr>
              <a:t>Uses the FIST principle: Facts, Impact, Suggestions, Timely</a:t>
            </a:r>
            <a:endParaRPr lang="en-US" sz="2400" dirty="0">
              <a:latin typeface="+mj-lt"/>
              <a:ea typeface="Times New Roman" panose="02020603050405020304" pitchFamily="18" charset="0"/>
              <a:cs typeface="Times New Roman" panose="02020603050405020304" pitchFamily="18" charset="0"/>
            </a:endParaRPr>
          </a:p>
        </p:txBody>
      </p:sp>
      <p:sp>
        <p:nvSpPr>
          <p:cNvPr id="6" name="Rectangle 5"/>
          <p:cNvSpPr/>
          <p:nvPr/>
        </p:nvSpPr>
        <p:spPr>
          <a:xfrm>
            <a:off x="1030821" y="1724440"/>
            <a:ext cx="7097409" cy="1277914"/>
          </a:xfrm>
          <a:prstGeom prst="rect">
            <a:avLst/>
          </a:prstGeom>
        </p:spPr>
        <p:txBody>
          <a:bodyPr wrap="square">
            <a:spAutoFit/>
          </a:bodyPr>
          <a:lstStyle/>
          <a:p>
            <a:pPr algn="ctr">
              <a:lnSpc>
                <a:spcPct val="107000"/>
              </a:lnSpc>
            </a:pPr>
            <a:r>
              <a:rPr lang="en-US" sz="36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Develop Team Members Through Teaching, Coaching, and Feedback</a:t>
            </a:r>
            <a:endPar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5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88784</TotalTime>
  <Words>4218</Words>
  <Application>Microsoft Office PowerPoint</Application>
  <PresentationFormat>On-screen Show (4:3)</PresentationFormat>
  <Paragraphs>403</Paragraphs>
  <Slides>27</Slides>
  <Notes>27</Notes>
  <HiddenSlides>0</HiddenSlides>
  <MMClips>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Symbol</vt:lpstr>
      <vt:lpstr>Tahoma</vt:lpstr>
      <vt:lpstr>Times New Roman</vt:lpstr>
      <vt:lpstr>Wingdings</vt:lpstr>
      <vt:lpstr>Office Theme</vt:lpstr>
      <vt:lpstr>1_Office Theme</vt:lpstr>
      <vt:lpstr>PowerPoint Presentation</vt:lpstr>
      <vt:lpstr>Session 2</vt:lpstr>
      <vt:lpstr>Safety leader is defined as…</vt:lpstr>
      <vt:lpstr>Safety Leadership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CWHE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Natalie Schwatka</dc:creator>
  <cp:lastModifiedBy>Kinghorn, Anna</cp:lastModifiedBy>
  <cp:revision>1455</cp:revision>
  <cp:lastPrinted>2016-02-18T23:44:45Z</cp:lastPrinted>
  <dcterms:created xsi:type="dcterms:W3CDTF">2015-03-10T21:04:30Z</dcterms:created>
  <dcterms:modified xsi:type="dcterms:W3CDTF">2022-12-02T19:54:46Z</dcterms:modified>
</cp:coreProperties>
</file>