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28"/>
  </p:notesMasterIdLst>
  <p:handoutMasterIdLst>
    <p:handoutMasterId r:id="rId29"/>
  </p:handoutMasterIdLst>
  <p:sldIdLst>
    <p:sldId id="1287" r:id="rId3"/>
    <p:sldId id="882" r:id="rId4"/>
    <p:sldId id="979" r:id="rId5"/>
    <p:sldId id="1240" r:id="rId6"/>
    <p:sldId id="1241" r:id="rId7"/>
    <p:sldId id="980" r:id="rId8"/>
    <p:sldId id="1242" r:id="rId9"/>
    <p:sldId id="1244" r:id="rId10"/>
    <p:sldId id="983" r:id="rId11"/>
    <p:sldId id="993" r:id="rId12"/>
    <p:sldId id="1292" r:id="rId13"/>
    <p:sldId id="1275" r:id="rId14"/>
    <p:sldId id="1293" r:id="rId15"/>
    <p:sldId id="1277" r:id="rId16"/>
    <p:sldId id="1294" r:id="rId17"/>
    <p:sldId id="1279" r:id="rId18"/>
    <p:sldId id="1280" r:id="rId19"/>
    <p:sldId id="1300" r:id="rId20"/>
    <p:sldId id="1281" r:id="rId21"/>
    <p:sldId id="1282" r:id="rId22"/>
    <p:sldId id="1295" r:id="rId23"/>
    <p:sldId id="1301" r:id="rId24"/>
    <p:sldId id="1297" r:id="rId25"/>
    <p:sldId id="1302" r:id="rId26"/>
    <p:sldId id="130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55405" autoAdjust="0"/>
  </p:normalViewPr>
  <p:slideViewPr>
    <p:cSldViewPr snapToGrid="0" snapToObjects="1">
      <p:cViewPr varScale="1">
        <p:scale>
          <a:sx n="45" d="100"/>
          <a:sy n="45" d="100"/>
        </p:scale>
        <p:origin x="2261" y="38"/>
      </p:cViewPr>
      <p:guideLst>
        <p:guide orient="horz" pos="2160"/>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4112"/>
    </p:cViewPr>
  </p:sorterViewPr>
  <p:notesViewPr>
    <p:cSldViewPr snapToGrid="0" snapToObjects="1">
      <p:cViewPr>
        <p:scale>
          <a:sx n="66" d="100"/>
          <a:sy n="66" d="100"/>
        </p:scale>
        <p:origin x="10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12/2/2022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12/2/2022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Introductions (if needed)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may refer to student handout to take notes. We’ll first be reviewing the leadership skills, which can be found starting on page 4.</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a:t>
            </a:fld>
            <a:endParaRPr lang="en-US" dirty="0"/>
          </a:p>
        </p:txBody>
      </p:sp>
    </p:spTree>
    <p:extLst>
      <p:ext uri="{BB962C8B-B14F-4D97-AF65-F5344CB8AC3E}">
        <p14:creationId xmlns:p14="http://schemas.microsoft.com/office/powerpoint/2010/main" val="43539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we’re going to work through another real-world scenario like we did in the last session. As a reminder, all the scenarios you’ll work through during the course start with a description of a fall-related safety situation on a construction site. This is followed by two possible outcomes where a leader either uses or doesn’t use one or more of the leadership skills.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be analyzing if the characters use any or all of the safety leadership skills and then discuss what they could have done better.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a:t>
            </a:r>
            <a:r>
              <a:rPr lang="en-US" sz="1200" i="1" kern="1200" dirty="0" smtClean="0">
                <a:solidFill>
                  <a:schemeClr val="tx1"/>
                </a:solidFill>
                <a:effectLst/>
                <a:latin typeface="+mn-lt"/>
                <a:ea typeface="+mn-ea"/>
                <a:cs typeface="+mn-cs"/>
              </a:rPr>
              <a:t> To help facilitate this discussion, you can create a Scenario Leadership Checklist as described on page 9 using a whiteboard or flip chart</a:t>
            </a:r>
            <a:r>
              <a:rPr lang="en-US" sz="1200" b="1"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5626315"/>
            <a:ext cx="4098851" cy="1471267"/>
          </a:xfrm>
          <a:prstGeom prst="rect">
            <a:avLst/>
          </a:prstGeom>
        </p:spPr>
      </p:pic>
    </p:spTree>
    <p:extLst>
      <p:ext uri="{BB962C8B-B14F-4D97-AF65-F5344CB8AC3E}">
        <p14:creationId xmlns:p14="http://schemas.microsoft.com/office/powerpoint/2010/main" val="375360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“Reality Check” takes place on a residential jobsite where a two-story single-family home is being built. Five Star Roofing is on site to shingle the roof.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that these scenarios are meant to illustrate how the safety leadership skills you’ve learned can be used to address a safety situation.</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INSTRUCTOR NOTE – This scenario is designed to illustrate the following safety leadership skills: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Lead by example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Actively listen</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Develop team members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3-way communication </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Recognize team members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CLICK ON DESIRED TEACHING MODE…</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11</a:t>
            </a:fld>
            <a:endParaRPr lang="en-US" dirty="0"/>
          </a:p>
        </p:txBody>
      </p:sp>
    </p:spTree>
    <p:extLst>
      <p:ext uri="{BB962C8B-B14F-4D97-AF65-F5344CB8AC3E}">
        <p14:creationId xmlns:p14="http://schemas.microsoft.com/office/powerpoint/2010/main" val="106644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VIDEO WILL START AUTOMATICALLY</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12</a:t>
            </a:fld>
            <a:endParaRPr lang="en-US" dirty="0"/>
          </a:p>
        </p:txBody>
      </p:sp>
    </p:spTree>
    <p:extLst>
      <p:ext uri="{BB962C8B-B14F-4D97-AF65-F5344CB8AC3E}">
        <p14:creationId xmlns:p14="http://schemas.microsoft.com/office/powerpoint/2010/main" val="100993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 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the situation so you have time for both outcomes.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13</a:t>
            </a:fld>
            <a:endParaRPr lang="en-US" dirty="0"/>
          </a:p>
        </p:txBody>
      </p:sp>
    </p:spTree>
    <p:extLst>
      <p:ext uri="{BB962C8B-B14F-4D97-AF65-F5344CB8AC3E}">
        <p14:creationId xmlns:p14="http://schemas.microsoft.com/office/powerpoint/2010/main" val="746997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VIDEO WILL START AUTOMATICALLY</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14</a:t>
            </a:fld>
            <a:endParaRPr lang="en-US" dirty="0"/>
          </a:p>
        </p:txBody>
      </p:sp>
    </p:spTree>
    <p:extLst>
      <p:ext uri="{BB962C8B-B14F-4D97-AF65-F5344CB8AC3E}">
        <p14:creationId xmlns:p14="http://schemas.microsoft.com/office/powerpoint/2010/main" val="94885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 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Outcome A so you have time for both outcomes.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Outcome A, Eduardo did not use any safety leadership skills and missed opportunities to utilize the leadership skills and promote a safe worksite.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What leadership skills could he have used in this scenario? </a:t>
            </a:r>
            <a:r>
              <a:rPr lang="en-US" sz="1200" i="1" kern="1200" dirty="0" smtClean="0">
                <a:solidFill>
                  <a:schemeClr val="tx1"/>
                </a:solidFill>
                <a:effectLst/>
                <a:latin typeface="+mn-lt"/>
                <a:ea typeface="+mn-ea"/>
                <a:cs typeface="+mn-cs"/>
              </a:rPr>
              <a:t>[Short Discussion]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15</a:t>
            </a:fld>
            <a:endParaRPr lang="en-US" dirty="0"/>
          </a:p>
        </p:txBody>
      </p:sp>
    </p:spTree>
    <p:extLst>
      <p:ext uri="{BB962C8B-B14F-4D97-AF65-F5344CB8AC3E}">
        <p14:creationId xmlns:p14="http://schemas.microsoft.com/office/powerpoint/2010/main" val="1563829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VIDEO WILL START AUTOMATICALLY</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16</a:t>
            </a:fld>
            <a:endParaRPr lang="en-US" dirty="0"/>
          </a:p>
        </p:txBody>
      </p:sp>
    </p:spTree>
    <p:extLst>
      <p:ext uri="{BB962C8B-B14F-4D97-AF65-F5344CB8AC3E}">
        <p14:creationId xmlns:p14="http://schemas.microsoft.com/office/powerpoint/2010/main" val="3435949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leadership skill Eduardo demonstrated was that he </a:t>
            </a:r>
            <a:r>
              <a:rPr lang="en-US" sz="1200" u="sng" kern="1200" dirty="0" smtClean="0">
                <a:solidFill>
                  <a:schemeClr val="tx1"/>
                </a:solidFill>
                <a:effectLst/>
                <a:latin typeface="+mn-lt"/>
                <a:ea typeface="+mn-ea"/>
                <a:cs typeface="+mn-cs"/>
              </a:rPr>
              <a:t>actively listened</a:t>
            </a:r>
            <a:r>
              <a:rPr lang="en-US" sz="1200" kern="1200" dirty="0" smtClean="0">
                <a:solidFill>
                  <a:schemeClr val="tx1"/>
                </a:solidFill>
                <a:effectLst/>
                <a:latin typeface="+mn-lt"/>
                <a:ea typeface="+mn-ea"/>
                <a:cs typeface="+mn-cs"/>
              </a:rPr>
              <a:t> to how Troy and Tara responded and sensed that they might not actually know how to check the rigging. Then, rather than demanding they check it themselves; he </a:t>
            </a:r>
            <a:r>
              <a:rPr lang="en-US" sz="1200" u="sng" kern="1200" dirty="0" smtClean="0">
                <a:solidFill>
                  <a:schemeClr val="tx1"/>
                </a:solidFill>
                <a:effectLst/>
                <a:latin typeface="+mn-lt"/>
                <a:ea typeface="+mn-ea"/>
                <a:cs typeface="+mn-cs"/>
              </a:rPr>
              <a:t>led by example</a:t>
            </a:r>
            <a:r>
              <a:rPr lang="en-US" sz="1200" kern="1200" dirty="0" smtClean="0">
                <a:solidFill>
                  <a:schemeClr val="tx1"/>
                </a:solidFill>
                <a:effectLst/>
                <a:latin typeface="+mn-lt"/>
                <a:ea typeface="+mn-ea"/>
                <a:cs typeface="+mn-cs"/>
              </a:rPr>
              <a:t> by talking to the foreman Foster and offered to go check it with them. Foster was able to </a:t>
            </a:r>
            <a:r>
              <a:rPr lang="en-US" sz="1200" u="sng" kern="1200" dirty="0" smtClean="0">
                <a:solidFill>
                  <a:schemeClr val="tx1"/>
                </a:solidFill>
                <a:effectLst/>
                <a:latin typeface="+mn-lt"/>
                <a:ea typeface="+mn-ea"/>
                <a:cs typeface="+mn-cs"/>
              </a:rPr>
              <a:t>develop the three workers </a:t>
            </a:r>
            <a:r>
              <a:rPr lang="en-US" sz="1200" kern="1200" dirty="0" smtClean="0">
                <a:solidFill>
                  <a:schemeClr val="tx1"/>
                </a:solidFill>
                <a:effectLst/>
                <a:latin typeface="+mn-lt"/>
                <a:ea typeface="+mn-ea"/>
                <a:cs typeface="+mn-cs"/>
              </a:rPr>
              <a:t>by using his </a:t>
            </a:r>
            <a:r>
              <a:rPr lang="en-US" sz="1200" u="sng" kern="1200" dirty="0" smtClean="0">
                <a:solidFill>
                  <a:schemeClr val="tx1"/>
                </a:solidFill>
                <a:effectLst/>
                <a:latin typeface="+mn-lt"/>
                <a:ea typeface="+mn-ea"/>
                <a:cs typeface="+mn-cs"/>
              </a:rPr>
              <a:t>teaching and coaching</a:t>
            </a:r>
            <a:r>
              <a:rPr lang="en-US" sz="1200" kern="1200" dirty="0" smtClean="0">
                <a:solidFill>
                  <a:schemeClr val="tx1"/>
                </a:solidFill>
                <a:effectLst/>
                <a:latin typeface="+mn-lt"/>
                <a:ea typeface="+mn-ea"/>
                <a:cs typeface="+mn-cs"/>
              </a:rPr>
              <a:t> skills. He used his </a:t>
            </a:r>
            <a:r>
              <a:rPr lang="en-US" sz="1200" u="sng" kern="1200" dirty="0" smtClean="0">
                <a:solidFill>
                  <a:schemeClr val="tx1"/>
                </a:solidFill>
                <a:effectLst/>
                <a:latin typeface="+mn-lt"/>
                <a:ea typeface="+mn-ea"/>
                <a:cs typeface="+mn-cs"/>
              </a:rPr>
              <a:t>3-way communication skills </a:t>
            </a:r>
            <a:r>
              <a:rPr lang="en-US" sz="1200" kern="1200" dirty="0" smtClean="0">
                <a:solidFill>
                  <a:schemeClr val="tx1"/>
                </a:solidFill>
                <a:effectLst/>
                <a:latin typeface="+mn-lt"/>
                <a:ea typeface="+mn-ea"/>
                <a:cs typeface="+mn-cs"/>
              </a:rPr>
              <a:t>by asking them to reiterate what he had told them. Lastly, he demonstrated his ability to give </a:t>
            </a:r>
            <a:r>
              <a:rPr lang="en-US" sz="1200" u="sng" kern="1200" dirty="0" smtClean="0">
                <a:solidFill>
                  <a:schemeClr val="tx1"/>
                </a:solidFill>
                <a:effectLst/>
                <a:latin typeface="+mn-lt"/>
                <a:ea typeface="+mn-ea"/>
                <a:cs typeface="+mn-cs"/>
              </a:rPr>
              <a:t>positive feedback</a:t>
            </a:r>
            <a:r>
              <a:rPr lang="en-US" sz="1200" kern="1200" dirty="0" smtClean="0">
                <a:solidFill>
                  <a:schemeClr val="tx1"/>
                </a:solidFill>
                <a:effectLst/>
                <a:latin typeface="+mn-lt"/>
                <a:ea typeface="+mn-ea"/>
                <a:cs typeface="+mn-cs"/>
              </a:rPr>
              <a:t> by telling them how glad he was that they admitted not knowing about rigging and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them for being good team members and valued workers.</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17</a:t>
            </a:fld>
            <a:endParaRPr lang="en-US" dirty="0"/>
          </a:p>
        </p:txBody>
      </p:sp>
    </p:spTree>
    <p:extLst>
      <p:ext uri="{BB962C8B-B14F-4D97-AF65-F5344CB8AC3E}">
        <p14:creationId xmlns:p14="http://schemas.microsoft.com/office/powerpoint/2010/main" val="357594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ends session 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next session, choose one or more of the leadership skills to practice by our next session. Make sure to note your experience(s),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such as how easy was it to use and how did your crew respond. </a:t>
            </a:r>
            <a:r>
              <a:rPr lang="en-US" sz="1200" u="sng" kern="1200" dirty="0" smtClean="0">
                <a:solidFill>
                  <a:schemeClr val="tx1"/>
                </a:solidFill>
                <a:effectLst/>
                <a:latin typeface="+mn-lt"/>
                <a:ea typeface="+mn-ea"/>
                <a:cs typeface="+mn-cs"/>
              </a:rPr>
              <a:t>Please bring these experiences to the next session.</a:t>
            </a:r>
            <a:endParaRPr lang="en-US" sz="1200" kern="1200" dirty="0" smtClean="0">
              <a:solidFill>
                <a:schemeClr val="tx1"/>
              </a:solidFill>
              <a:effectLst/>
              <a:latin typeface="+mn-lt"/>
              <a:ea typeface="+mn-ea"/>
              <a:cs typeface="+mn-cs"/>
            </a:endParaRPr>
          </a:p>
          <a:p>
            <a:endParaRPr lang="en-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3365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Refer students to page 19 in the student guide.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Read out loud or ask students to read the situation in the “</a:t>
            </a:r>
            <a:r>
              <a:rPr lang="en-US" sz="1200" i="1" u="sng" kern="1200" dirty="0" smtClean="0">
                <a:solidFill>
                  <a:schemeClr val="tx1"/>
                </a:solidFill>
                <a:effectLst/>
                <a:latin typeface="+mn-lt"/>
                <a:ea typeface="+mn-ea"/>
                <a:cs typeface="+mn-cs"/>
              </a:rPr>
              <a:t>Reality Check</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19</a:t>
            </a:fld>
            <a:endParaRPr lang="en-US" dirty="0"/>
          </a:p>
        </p:txBody>
      </p:sp>
    </p:spTree>
    <p:extLst>
      <p:ext uri="{BB962C8B-B14F-4D97-AF65-F5344CB8AC3E}">
        <p14:creationId xmlns:p14="http://schemas.microsoft.com/office/powerpoint/2010/main" val="371189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we will: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Briefly review leadership skills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recent experiences and opportunities to use leadership skills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Work through the “Reality Check” scenario with discussion</a:t>
            </a:r>
          </a:p>
          <a:p>
            <a:pPr marL="171450" indent="-171450">
              <a:buFont typeface="Arial" panose="020B0604020202020204" pitchFamily="34" charset="0"/>
              <a:buChar char="•"/>
            </a:pPr>
            <a:endParaRPr lang="en-US" sz="1200" dirty="0" smtClean="0">
              <a:solidFill>
                <a:schemeClr val="bg1"/>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2</a:t>
            </a:fld>
            <a:endParaRPr lang="en-US" dirty="0"/>
          </a:p>
        </p:txBody>
      </p:sp>
    </p:spTree>
    <p:extLst>
      <p:ext uri="{BB962C8B-B14F-4D97-AF65-F5344CB8AC3E}">
        <p14:creationId xmlns:p14="http://schemas.microsoft.com/office/powerpoint/2010/main" val="138998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Reveal the discussion questions and/or use the Scenario Leadership Checklist to go through skills.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Try not to spend too much time on the situation so you have time for both outcomes.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20</a:t>
            </a:fld>
            <a:endParaRPr lang="en-US" dirty="0"/>
          </a:p>
        </p:txBody>
      </p:sp>
    </p:spTree>
    <p:extLst>
      <p:ext uri="{BB962C8B-B14F-4D97-AF65-F5344CB8AC3E}">
        <p14:creationId xmlns:p14="http://schemas.microsoft.com/office/powerpoint/2010/main" val="124974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Read out loud or have students read Outcome A in “</a:t>
            </a:r>
            <a:r>
              <a:rPr lang="en-US" sz="1200" i="1" u="sng" kern="1200" dirty="0" smtClean="0">
                <a:solidFill>
                  <a:schemeClr val="tx1"/>
                </a:solidFill>
                <a:effectLst/>
                <a:latin typeface="+mn-lt"/>
                <a:ea typeface="+mn-ea"/>
                <a:cs typeface="+mn-cs"/>
              </a:rPr>
              <a:t>Reality Check</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21</a:t>
            </a:fld>
            <a:endParaRPr lang="en-US" dirty="0"/>
          </a:p>
        </p:txBody>
      </p:sp>
    </p:spTree>
    <p:extLst>
      <p:ext uri="{BB962C8B-B14F-4D97-AF65-F5344CB8AC3E}">
        <p14:creationId xmlns:p14="http://schemas.microsoft.com/office/powerpoint/2010/main" val="4025771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 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Outcome A so you have time for both outcomes.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Outcome A, Eduardo did not use any safety leadership skills and missed opportunities to utilize the leadership skills and promote a safe worksite.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What leadership skills could he have used in this scenario?</a:t>
            </a:r>
            <a:r>
              <a:rPr lang="en-US" sz="1200" i="1" kern="1200" dirty="0" smtClean="0">
                <a:solidFill>
                  <a:schemeClr val="tx1"/>
                </a:solidFill>
                <a:effectLst/>
                <a:latin typeface="+mn-lt"/>
                <a:ea typeface="+mn-ea"/>
                <a:cs typeface="+mn-cs"/>
              </a:rPr>
              <a:t> [Short Discussion]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22</a:t>
            </a:fld>
            <a:endParaRPr lang="en-US" dirty="0"/>
          </a:p>
        </p:txBody>
      </p:sp>
    </p:spTree>
    <p:extLst>
      <p:ext uri="{BB962C8B-B14F-4D97-AF65-F5344CB8AC3E}">
        <p14:creationId xmlns:p14="http://schemas.microsoft.com/office/powerpoint/2010/main" val="126958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Read out loud or have students read Outcome B in “</a:t>
            </a:r>
            <a:r>
              <a:rPr lang="en-US" sz="1200" i="1" u="sng" kern="1200" dirty="0" smtClean="0">
                <a:solidFill>
                  <a:schemeClr val="tx1"/>
                </a:solidFill>
                <a:effectLst/>
                <a:latin typeface="+mn-lt"/>
                <a:ea typeface="+mn-ea"/>
                <a:cs typeface="+mn-cs"/>
              </a:rPr>
              <a:t>Reality Check</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23</a:t>
            </a:fld>
            <a:endParaRPr lang="en-US" dirty="0"/>
          </a:p>
        </p:txBody>
      </p:sp>
    </p:spTree>
    <p:extLst>
      <p:ext uri="{BB962C8B-B14F-4D97-AF65-F5344CB8AC3E}">
        <p14:creationId xmlns:p14="http://schemas.microsoft.com/office/powerpoint/2010/main" val="13792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Reveal the discussion questions and/or use the Scenario Leadership Checklist to go through skills.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leadership skill Eduardo demonstrated was that he </a:t>
            </a:r>
            <a:r>
              <a:rPr lang="en-US" sz="1200" u="sng" kern="1200" dirty="0" smtClean="0">
                <a:solidFill>
                  <a:schemeClr val="tx1"/>
                </a:solidFill>
                <a:effectLst/>
                <a:latin typeface="+mn-lt"/>
                <a:ea typeface="+mn-ea"/>
                <a:cs typeface="+mn-cs"/>
              </a:rPr>
              <a:t>actively listened</a:t>
            </a:r>
            <a:r>
              <a:rPr lang="en-US" sz="1200" kern="1200" dirty="0" smtClean="0">
                <a:solidFill>
                  <a:schemeClr val="tx1"/>
                </a:solidFill>
                <a:effectLst/>
                <a:latin typeface="+mn-lt"/>
                <a:ea typeface="+mn-ea"/>
                <a:cs typeface="+mn-cs"/>
              </a:rPr>
              <a:t> to how Troy and Tara responded and sensed that they might not actually know how to check the rigging. Then, rather than demanding they check it themselves, he </a:t>
            </a:r>
            <a:r>
              <a:rPr lang="en-US" sz="1200" u="sng" kern="1200" dirty="0" smtClean="0">
                <a:solidFill>
                  <a:schemeClr val="tx1"/>
                </a:solidFill>
                <a:effectLst/>
                <a:latin typeface="+mn-lt"/>
                <a:ea typeface="+mn-ea"/>
                <a:cs typeface="+mn-cs"/>
              </a:rPr>
              <a:t>led by example</a:t>
            </a:r>
            <a:r>
              <a:rPr lang="en-US" sz="1200" kern="1200" dirty="0" smtClean="0">
                <a:solidFill>
                  <a:schemeClr val="tx1"/>
                </a:solidFill>
                <a:effectLst/>
                <a:latin typeface="+mn-lt"/>
                <a:ea typeface="+mn-ea"/>
                <a:cs typeface="+mn-cs"/>
              </a:rPr>
              <a:t> by talking to the foreman Foster and offered to go check it with them. Foster was able to </a:t>
            </a:r>
            <a:r>
              <a:rPr lang="en-US" sz="1200" u="sng" kern="1200" dirty="0" smtClean="0">
                <a:solidFill>
                  <a:schemeClr val="tx1"/>
                </a:solidFill>
                <a:effectLst/>
                <a:latin typeface="+mn-lt"/>
                <a:ea typeface="+mn-ea"/>
                <a:cs typeface="+mn-cs"/>
              </a:rPr>
              <a:t>develop the three workers </a:t>
            </a:r>
            <a:r>
              <a:rPr lang="en-US" sz="1200" kern="1200" dirty="0" smtClean="0">
                <a:solidFill>
                  <a:schemeClr val="tx1"/>
                </a:solidFill>
                <a:effectLst/>
                <a:latin typeface="+mn-lt"/>
                <a:ea typeface="+mn-ea"/>
                <a:cs typeface="+mn-cs"/>
              </a:rPr>
              <a:t>by using his </a:t>
            </a:r>
            <a:r>
              <a:rPr lang="en-US" sz="1200" u="sng" kern="1200" dirty="0" smtClean="0">
                <a:solidFill>
                  <a:schemeClr val="tx1"/>
                </a:solidFill>
                <a:effectLst/>
                <a:latin typeface="+mn-lt"/>
                <a:ea typeface="+mn-ea"/>
                <a:cs typeface="+mn-cs"/>
              </a:rPr>
              <a:t>teaching and coaching</a:t>
            </a:r>
            <a:r>
              <a:rPr lang="en-US" sz="1200" kern="1200" dirty="0" smtClean="0">
                <a:solidFill>
                  <a:schemeClr val="tx1"/>
                </a:solidFill>
                <a:effectLst/>
                <a:latin typeface="+mn-lt"/>
                <a:ea typeface="+mn-ea"/>
                <a:cs typeface="+mn-cs"/>
              </a:rPr>
              <a:t> skills. He used his </a:t>
            </a:r>
            <a:r>
              <a:rPr lang="en-US" sz="1200" u="sng" kern="1200" dirty="0" smtClean="0">
                <a:solidFill>
                  <a:schemeClr val="tx1"/>
                </a:solidFill>
                <a:effectLst/>
                <a:latin typeface="+mn-lt"/>
                <a:ea typeface="+mn-ea"/>
                <a:cs typeface="+mn-cs"/>
              </a:rPr>
              <a:t>3-way communication skills </a:t>
            </a:r>
            <a:r>
              <a:rPr lang="en-US" sz="1200" kern="1200" dirty="0" smtClean="0">
                <a:solidFill>
                  <a:schemeClr val="tx1"/>
                </a:solidFill>
                <a:effectLst/>
                <a:latin typeface="+mn-lt"/>
                <a:ea typeface="+mn-ea"/>
                <a:cs typeface="+mn-cs"/>
              </a:rPr>
              <a:t>by asking them to reiterate what he had told them. Lastly, he demonstrated his ability to give </a:t>
            </a:r>
            <a:r>
              <a:rPr lang="en-US" sz="1200" u="sng" kern="1200" dirty="0" smtClean="0">
                <a:solidFill>
                  <a:schemeClr val="tx1"/>
                </a:solidFill>
                <a:effectLst/>
                <a:latin typeface="+mn-lt"/>
                <a:ea typeface="+mn-ea"/>
                <a:cs typeface="+mn-cs"/>
              </a:rPr>
              <a:t>positive feedback</a:t>
            </a:r>
            <a:r>
              <a:rPr lang="en-US" sz="1200" kern="1200" dirty="0" smtClean="0">
                <a:solidFill>
                  <a:schemeClr val="tx1"/>
                </a:solidFill>
                <a:effectLst/>
                <a:latin typeface="+mn-lt"/>
                <a:ea typeface="+mn-ea"/>
                <a:cs typeface="+mn-cs"/>
              </a:rPr>
              <a:t> by telling them how glad he was that they admitted not knowing about rigging and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them for being good team members and valued workers.</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24</a:t>
            </a:fld>
            <a:endParaRPr lang="en-US" dirty="0"/>
          </a:p>
        </p:txBody>
      </p:sp>
    </p:spTree>
    <p:extLst>
      <p:ext uri="{BB962C8B-B14F-4D97-AF65-F5344CB8AC3E}">
        <p14:creationId xmlns:p14="http://schemas.microsoft.com/office/powerpoint/2010/main" val="2197280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ends session 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next session, choose one or more of the leadership skills to practice by our next session. Make sure to note </a:t>
            </a:r>
            <a:r>
              <a:rPr lang="en-US" sz="1200" kern="1200" smtClean="0">
                <a:solidFill>
                  <a:schemeClr val="tx1"/>
                </a:solidFill>
                <a:effectLst/>
                <a:latin typeface="+mn-lt"/>
                <a:ea typeface="+mn-ea"/>
                <a:cs typeface="+mn-cs"/>
              </a:rPr>
              <a:t>your experience(s),</a:t>
            </a:r>
            <a:r>
              <a:rPr lang="en-US" sz="1200" kern="1200" baseline="0" smtClean="0">
                <a:solidFill>
                  <a:schemeClr val="tx1"/>
                </a:solidFill>
                <a:effectLst/>
                <a:latin typeface="+mn-lt"/>
                <a:ea typeface="+mn-ea"/>
                <a:cs typeface="+mn-cs"/>
              </a:rPr>
              <a:t> s</a:t>
            </a:r>
            <a:r>
              <a:rPr lang="en-US" sz="1200" kern="1200" smtClean="0">
                <a:solidFill>
                  <a:schemeClr val="tx1"/>
                </a:solidFill>
                <a:effectLst/>
                <a:latin typeface="+mn-lt"/>
                <a:ea typeface="+mn-ea"/>
                <a:cs typeface="+mn-cs"/>
              </a:rPr>
              <a:t>uch </a:t>
            </a:r>
            <a:r>
              <a:rPr lang="en-US" sz="1200" kern="1200" dirty="0" smtClean="0">
                <a:solidFill>
                  <a:schemeClr val="tx1"/>
                </a:solidFill>
                <a:effectLst/>
                <a:latin typeface="+mn-lt"/>
                <a:ea typeface="+mn-ea"/>
                <a:cs typeface="+mn-cs"/>
              </a:rPr>
              <a:t>as how easy was it to use and how did your crew respond. </a:t>
            </a:r>
            <a:r>
              <a:rPr lang="en-US" sz="1200" u="sng" kern="1200" dirty="0" smtClean="0">
                <a:solidFill>
                  <a:schemeClr val="tx1"/>
                </a:solidFill>
                <a:effectLst/>
                <a:latin typeface="+mn-lt"/>
                <a:ea typeface="+mn-ea"/>
                <a:cs typeface="+mn-cs"/>
              </a:rPr>
              <a:t>Please bring these experiences to the next session.</a:t>
            </a:r>
            <a:endParaRPr lang="en-US" sz="1200" kern="1200" dirty="0" smtClean="0">
              <a:solidFill>
                <a:schemeClr val="tx1"/>
              </a:solidFill>
              <a:effectLst/>
              <a:latin typeface="+mn-lt"/>
              <a:ea typeface="+mn-ea"/>
              <a:cs typeface="+mn-cs"/>
            </a:endParaRPr>
          </a:p>
          <a:p>
            <a:endParaRPr lang="en-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8375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going to start out with a quick refresher on the safety leadership skills.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What are the safety leadership skills of the FSL4Res? </a:t>
            </a:r>
            <a:r>
              <a:rPr lang="en-US" sz="1200" i="1" kern="1200" dirty="0" smtClean="0">
                <a:solidFill>
                  <a:schemeClr val="tx1"/>
                </a:solidFill>
                <a:effectLst/>
                <a:latin typeface="+mn-lt"/>
                <a:ea typeface="+mn-ea"/>
                <a:cs typeface="+mn-cs"/>
              </a:rPr>
              <a:t>[Reveal answers after giving students a chance to respond. For the sake of time, limit discussion and move through review quickly]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Were you able to practice your chosen leadership skill since last session? Which skill did you choose and what was the experience like?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3</a:t>
            </a:fld>
            <a:endParaRPr lang="en-US" dirty="0"/>
          </a:p>
        </p:txBody>
      </p:sp>
    </p:spTree>
    <p:extLst>
      <p:ext uri="{BB962C8B-B14F-4D97-AF65-F5344CB8AC3E}">
        <p14:creationId xmlns:p14="http://schemas.microsoft.com/office/powerpoint/2010/main" val="43704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What are some of the leadership actions we've discussed for Leading by Example? </a:t>
            </a:r>
            <a:r>
              <a:rPr lang="en-US" sz="1200" i="1" kern="1200" dirty="0" smtClean="0">
                <a:solidFill>
                  <a:schemeClr val="tx1"/>
                </a:solidFill>
                <a:effectLst/>
                <a:latin typeface="+mn-lt"/>
                <a:ea typeface="+mn-ea"/>
                <a:cs typeface="+mn-cs"/>
              </a:rPr>
              <a:t>[Reveal answers after giving students a chance to respond. For the sake of time, limit discussion and move through review quickly]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Leading by example encourages everyone to prioritize a safe work environment. Team members notice when their leaders cut corners, don’t follow safety policies or procedures, or give inconsistent safety messages.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Can you give an example of what Leading by Example looks like on the jobsite?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another real world example of what Leading by Example might look like on the jobsite: Alerted of an issue with a new roof install, the foreman takes the time to go back to his truck to retrieve his harness, instead of climbing onto the roof without the proper fall safety equipment.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4</a:t>
            </a:fld>
            <a:endParaRPr lang="en-US" dirty="0"/>
          </a:p>
        </p:txBody>
      </p:sp>
    </p:spTree>
    <p:extLst>
      <p:ext uri="{BB962C8B-B14F-4D97-AF65-F5344CB8AC3E}">
        <p14:creationId xmlns:p14="http://schemas.microsoft.com/office/powerpoint/2010/main" val="362862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What are some of the leadership actions for Engaging and Empowering Team Members we’ve discussed? </a:t>
            </a:r>
            <a:r>
              <a:rPr lang="en-US" sz="1200" i="1" kern="1200" dirty="0" smtClean="0">
                <a:solidFill>
                  <a:schemeClr val="tx1"/>
                </a:solidFill>
                <a:effectLst/>
                <a:latin typeface="+mn-lt"/>
                <a:ea typeface="+mn-ea"/>
                <a:cs typeface="+mn-cs"/>
              </a:rPr>
              <a:t>[Reveal answers after giving students a chance to respond. For the sake of time, limit discussion and move through review quickly]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Engaging team members in the safety process and empowering them to report hazardous situations without fear of retaliation lets the team know that safety is valued, and helps the team understand how they, too, can own safety.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Can you give an example of what Engaging and Empowering Team Members looks like on the jobsite?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another real world example of Engaging and Empowering Team Members: The superintendent asks the crew to walk him through the day’s plans and offer any suggestions they have on improving the safety plans. The crew suggests a few options and the superintendent explains why the final option is the best choice.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5</a:t>
            </a:fld>
            <a:endParaRPr lang="en-US" dirty="0"/>
          </a:p>
        </p:txBody>
      </p:sp>
    </p:spTree>
    <p:extLst>
      <p:ext uri="{BB962C8B-B14F-4D97-AF65-F5344CB8AC3E}">
        <p14:creationId xmlns:p14="http://schemas.microsoft.com/office/powerpoint/2010/main" val="315281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What are some of the leadership actions we’ve discussed for Active Listening? </a:t>
            </a:r>
            <a:r>
              <a:rPr lang="en-US" sz="1200" i="1" kern="1200" dirty="0" smtClean="0">
                <a:solidFill>
                  <a:schemeClr val="tx1"/>
                </a:solidFill>
                <a:effectLst/>
                <a:latin typeface="+mn-lt"/>
                <a:ea typeface="+mn-ea"/>
                <a:cs typeface="+mn-cs"/>
              </a:rPr>
              <a:t>[Reveal answers after giving students a chance to respond. For the sake of time, limit discussion and move through review quickly]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able to communicate effectively is at the core of all the other leadership skills and is critical to becoming an effective safety leader. Practicing active listening lets your team know their voice is valued and helps avoid miscommunication.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Can you give an example of what Active Listening looks like on the jobsite?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another real world example of Active Listening: A foreman stops his superintendent as she’s walking by because he wants to discuss an important safety issue he found on site. Even though she is very busy, she stops, makes eye contact with the foreman, asks him to tell her about his concern, asks clarifying questions to ensure she’s understood the problem correctly, and discusses how they might resolve the identified problem.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6</a:t>
            </a:fld>
            <a:endParaRPr lang="en-US" dirty="0"/>
          </a:p>
        </p:txBody>
      </p:sp>
    </p:spTree>
    <p:extLst>
      <p:ext uri="{BB962C8B-B14F-4D97-AF65-F5344CB8AC3E}">
        <p14:creationId xmlns:p14="http://schemas.microsoft.com/office/powerpoint/2010/main" val="240374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What are some of the leadership actions we’ve discussed for Practicing 3-Way Communication </a:t>
            </a:r>
            <a:r>
              <a:rPr lang="en-US" sz="1200" i="1" kern="1200" dirty="0" smtClean="0">
                <a:solidFill>
                  <a:schemeClr val="tx1"/>
                </a:solidFill>
                <a:effectLst/>
                <a:latin typeface="+mn-lt"/>
                <a:ea typeface="+mn-ea"/>
                <a:cs typeface="+mn-cs"/>
              </a:rPr>
              <a:t>[Reveal answers after giving students a chance to respond. For the sake of time, limit discussion and move through review quickly]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3-way communication has also been called the ”repeat back process” and is the best way to ensure that everyone understands your message and instructions and leads to less confusion and poor outcomes.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Can you give an example of it looks like to Practice 3-Way Communication on the jobsite?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another real world example of Practicing 3-Way Communication: After a foreman gives a new carpenter instructions for completing a specific task, she asks him to repeat the instructions to ensure he understood each step that needed to be completed.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7</a:t>
            </a:fld>
            <a:endParaRPr lang="en-US" dirty="0"/>
          </a:p>
        </p:txBody>
      </p:sp>
    </p:spTree>
    <p:extLst>
      <p:ext uri="{BB962C8B-B14F-4D97-AF65-F5344CB8AC3E}">
        <p14:creationId xmlns:p14="http://schemas.microsoft.com/office/powerpoint/2010/main" val="99115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What are some of the leadership actions for Developing Team Members? </a:t>
            </a:r>
            <a:r>
              <a:rPr lang="en-US" sz="1200" i="1" kern="1200" dirty="0" smtClean="0">
                <a:solidFill>
                  <a:schemeClr val="tx1"/>
                </a:solidFill>
                <a:effectLst/>
                <a:latin typeface="+mn-lt"/>
                <a:ea typeface="+mn-ea"/>
                <a:cs typeface="+mn-cs"/>
              </a:rPr>
              <a:t>[Reveal answers after giving students a chance to respond. For the sake of time, limit discussion and move through review quickly]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Developing team members through teaching, coaching, and feedback helps correct issues in a way that is respectful and well received.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Can you give me an example of what Developing Team Members looks like on the jobsite?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another real world example of Developing Team Members: A foreman shows one of their crew members a problematic issue they noticed on a newly installed floor. After showing their crew member how to properly fix the issue, the foreman asks the worker to practice the technique in front of them, allowing them to provide constructive feedback and discuss ways to improve.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8</a:t>
            </a:fld>
            <a:endParaRPr lang="en-US" dirty="0"/>
          </a:p>
        </p:txBody>
      </p:sp>
    </p:spTree>
    <p:extLst>
      <p:ext uri="{BB962C8B-B14F-4D97-AF65-F5344CB8AC3E}">
        <p14:creationId xmlns:p14="http://schemas.microsoft.com/office/powerpoint/2010/main" val="412506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What are the leadership actions we’ve discussed for Recognizing Team Members? </a:t>
            </a:r>
            <a:r>
              <a:rPr lang="en-US" sz="1200" i="1" kern="1200" dirty="0" smtClean="0">
                <a:solidFill>
                  <a:schemeClr val="tx1"/>
                </a:solidFill>
                <a:effectLst/>
                <a:latin typeface="+mn-lt"/>
                <a:ea typeface="+mn-ea"/>
                <a:cs typeface="+mn-cs"/>
              </a:rPr>
              <a:t>[Reveal answers after giving students a chance to respond. For the sake of time, limit discussion and move through review quickly]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Recognizing your team for a job well done (even something as simple as “thank you”) creates a strong positive jobsite safety climate, and let workers know they are valued.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Can you give me an example of what Recognizing Team Members looks like on the jobsite?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another real world example of Recognizing Team Members: The foreman sees an experienced worker taking some time to show a new employee an easier and safer way to perform a task. Knowing he’s uncomfortable with public praise, the foreman takes the experienced worker aside later that day and thanks him for being a good role model for the new workers and developing the crew. </a:t>
            </a:r>
          </a:p>
          <a:p>
            <a:endParaRPr lang="en-US" baseline="0"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pPr/>
              <a:t>9</a:t>
            </a:fld>
            <a:endParaRPr lang="en-US" dirty="0"/>
          </a:p>
        </p:txBody>
      </p:sp>
    </p:spTree>
    <p:extLst>
      <p:ext uri="{BB962C8B-B14F-4D97-AF65-F5344CB8AC3E}">
        <p14:creationId xmlns:p14="http://schemas.microsoft.com/office/powerpoint/2010/main" val="397132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19E738-CB36-2B49-A2D2-6A03D3D49B65}"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6785-5D6D-974A-ADF8-9F1100766E9A}"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5229-F735-BA41-A171-7CEC01051FD5}"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Click to edit Master title style</a:t>
            </a:r>
            <a:endParaRPr lang="en-US" dirty="0"/>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1079" y="20902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4700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660952"/>
            <a:ext cx="8229600" cy="34652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49BE27-3720-F544-BAB3-E5D288B009DA}"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DC1FE-3251-EA40-B078-F2112D051FAB}" type="datetime1">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53534-46AC-F840-9B1F-CDD92C38159F}" type="datetime1">
              <a:rPr lang="en-US" smtClean="0"/>
              <a:pPr/>
              <a:t>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F22165A-F091-574B-A6F3-58B417646AC2}" type="datetime1">
              <a:rPr lang="en-US" smtClean="0"/>
              <a:pPr/>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12/2/2022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90"/>
            <a:ext cx="9144000" cy="138379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12/2/2022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descr="CPWR_Menu_Blank.jpg"/>
          <p:cNvPicPr>
            <a:picLocks noChangeAspect="1"/>
          </p:cNvPicPr>
          <p:nvPr userDrawn="1"/>
        </p:nvPicPr>
        <p:blipFill>
          <a:blip r:embed="rId13" cstate="print"/>
          <a:stretch>
            <a:fillRect/>
          </a:stretch>
        </p:blipFill>
        <p:spPr>
          <a:xfrm>
            <a:off x="0" y="0"/>
            <a:ext cx="9144000" cy="685800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19.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eiRPhNHg-d4" TargetMode="External"/><Relationship Id="rId5" Type="http://schemas.openxmlformats.org/officeDocument/2006/relationships/image" Target="../media/image12.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EIR7DDeXDpo" TargetMode="External"/><Relationship Id="rId5" Type="http://schemas.openxmlformats.org/officeDocument/2006/relationships/image" Target="../media/image12.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fmcc8ZDna2o" TargetMode="External"/><Relationship Id="rId5" Type="http://schemas.openxmlformats.org/officeDocument/2006/relationships/image" Target="../media/image12.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18/10/relationships/comments" Target="NUL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www.cpwr.com/research/training-and-awareness-programs-from-research-foundations-for-safety-leadershi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18/10/relationships/comments" Target="NUL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www.cpwr.com/research/training-and-awareness-programs-from-research-foundations-for-safety-leadershi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56664" y="3288621"/>
            <a:ext cx="8630673" cy="2019504"/>
            <a:chOff x="322881" y="3034620"/>
            <a:chExt cx="8630673" cy="2019504"/>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601" y="3034620"/>
              <a:ext cx="1710256" cy="2011680"/>
            </a:xfrm>
            <a:prstGeom prst="rect">
              <a:avLst/>
            </a:prstGeom>
          </p:spPr>
        </p:pic>
        <p:pic>
          <p:nvPicPr>
            <p:cNvPr id="15" name="Picture 14"/>
            <p:cNvPicPr>
              <a:picLocks noChangeAspect="1"/>
            </p:cNvPicPr>
            <p:nvPr/>
          </p:nvPicPr>
          <p:blipFill>
            <a:blip r:embed="rId4"/>
            <a:stretch>
              <a:fillRect/>
            </a:stretch>
          </p:blipFill>
          <p:spPr>
            <a:xfrm>
              <a:off x="2629905" y="3042270"/>
              <a:ext cx="1709928" cy="2011854"/>
            </a:xfrm>
            <a:prstGeom prst="rect">
              <a:avLst/>
            </a:prstGeom>
          </p:spPr>
        </p:pic>
        <p:pic>
          <p:nvPicPr>
            <p:cNvPr id="18" name="Picture 17"/>
            <p:cNvPicPr>
              <a:picLocks noChangeAspect="1"/>
            </p:cNvPicPr>
            <p:nvPr/>
          </p:nvPicPr>
          <p:blipFill>
            <a:blip r:embed="rId5"/>
            <a:stretch>
              <a:fillRect/>
            </a:stretch>
          </p:blipFill>
          <p:spPr>
            <a:xfrm>
              <a:off x="322881" y="3034620"/>
              <a:ext cx="1710256" cy="2011680"/>
            </a:xfrm>
            <a:prstGeom prst="rect">
              <a:avLst/>
            </a:prstGeom>
          </p:spPr>
        </p:pic>
        <p:pic>
          <p:nvPicPr>
            <p:cNvPr id="19" name="Picture 18"/>
            <p:cNvPicPr>
              <a:picLocks noChangeAspect="1"/>
            </p:cNvPicPr>
            <p:nvPr/>
          </p:nvPicPr>
          <p:blipFill>
            <a:blip r:embed="rId6"/>
            <a:stretch>
              <a:fillRect/>
            </a:stretch>
          </p:blipFill>
          <p:spPr>
            <a:xfrm>
              <a:off x="7243626" y="3042270"/>
              <a:ext cx="1709928" cy="2011680"/>
            </a:xfrm>
            <a:prstGeom prst="rect">
              <a:avLst/>
            </a:prstGeom>
          </p:spPr>
        </p:pic>
      </p:grpSp>
    </p:spTree>
    <p:extLst>
      <p:ext uri="{BB962C8B-B14F-4D97-AF65-F5344CB8AC3E}">
        <p14:creationId xmlns:p14="http://schemas.microsoft.com/office/powerpoint/2010/main" val="4094514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5103812" y="2621110"/>
            <a:ext cx="3373438" cy="639762"/>
          </a:xfrm>
        </p:spPr>
        <p:txBody>
          <a:bodyPr>
            <a:normAutofit/>
          </a:bodyPr>
          <a:lstStyle/>
          <a:p>
            <a:pPr>
              <a:spcBef>
                <a:spcPts val="0"/>
              </a:spcBef>
              <a:spcAft>
                <a:spcPts val="1200"/>
              </a:spcAft>
              <a:buClr>
                <a:srgbClr val="FF0000"/>
              </a:buClr>
            </a:pPr>
            <a:r>
              <a:rPr lang="en-US" sz="2800" dirty="0" smtClean="0">
                <a:solidFill>
                  <a:srgbClr val="FF0000"/>
                </a:solidFill>
              </a:rPr>
              <a:t>Activities</a:t>
            </a:r>
            <a:endParaRPr lang="en-US" sz="2500" dirty="0" smtClean="0"/>
          </a:p>
        </p:txBody>
      </p:sp>
      <p:sp>
        <p:nvSpPr>
          <p:cNvPr id="11" name="Content Placeholder 10"/>
          <p:cNvSpPr>
            <a:spLocks noGrp="1"/>
          </p:cNvSpPr>
          <p:nvPr>
            <p:ph sz="half" idx="2"/>
          </p:nvPr>
        </p:nvSpPr>
        <p:spPr>
          <a:xfrm>
            <a:off x="5103812" y="3429000"/>
            <a:ext cx="3204422" cy="2739496"/>
          </a:xfrm>
        </p:spPr>
        <p:txBody>
          <a:bodyPr>
            <a:normAutofit lnSpcReduction="10000"/>
          </a:bodyPr>
          <a:lstStyle/>
          <a:p>
            <a:pPr lvl="0">
              <a:spcBef>
                <a:spcPts val="0"/>
              </a:spcBef>
              <a:spcAft>
                <a:spcPts val="1200"/>
              </a:spcAft>
              <a:buClr>
                <a:srgbClr val="FF0000"/>
              </a:buClr>
            </a:pPr>
            <a:r>
              <a:rPr lang="en-US" dirty="0"/>
              <a:t>Analyze whether characters used the safety leadership skills</a:t>
            </a:r>
          </a:p>
          <a:p>
            <a:pPr>
              <a:spcBef>
                <a:spcPts val="0"/>
              </a:spcBef>
              <a:spcAft>
                <a:spcPts val="1200"/>
              </a:spcAft>
              <a:buClr>
                <a:srgbClr val="FF0000"/>
              </a:buClr>
            </a:pPr>
            <a:r>
              <a:rPr lang="en-US" dirty="0"/>
              <a:t>Discuss what could have been done better </a:t>
            </a:r>
          </a:p>
          <a:p>
            <a:endParaRPr lang="en-US" dirty="0"/>
          </a:p>
        </p:txBody>
      </p:sp>
      <p:sp>
        <p:nvSpPr>
          <p:cNvPr id="12" name="Text Placeholder 11"/>
          <p:cNvSpPr>
            <a:spLocks noGrp="1"/>
          </p:cNvSpPr>
          <p:nvPr>
            <p:ph type="body" sz="quarter" idx="3"/>
          </p:nvPr>
        </p:nvSpPr>
        <p:spPr>
          <a:xfrm>
            <a:off x="1886849" y="2621110"/>
            <a:ext cx="4041775" cy="639762"/>
          </a:xfrm>
        </p:spPr>
        <p:txBody>
          <a:bodyPr>
            <a:normAutofit/>
          </a:bodyPr>
          <a:lstStyle/>
          <a:p>
            <a:r>
              <a:rPr lang="en-US" sz="2800" dirty="0" smtClean="0">
                <a:solidFill>
                  <a:srgbClr val="FF0000"/>
                </a:solidFill>
              </a:rPr>
              <a:t>Structure</a:t>
            </a:r>
            <a:endParaRPr lang="en-US" sz="2800" dirty="0">
              <a:solidFill>
                <a:srgbClr val="FF0000"/>
              </a:solidFill>
            </a:endParaRPr>
          </a:p>
        </p:txBody>
      </p:sp>
      <p:sp>
        <p:nvSpPr>
          <p:cNvPr id="13" name="Content Placeholder 12"/>
          <p:cNvSpPr>
            <a:spLocks noGrp="1"/>
          </p:cNvSpPr>
          <p:nvPr>
            <p:ph sz="quarter" idx="4"/>
          </p:nvPr>
        </p:nvSpPr>
        <p:spPr>
          <a:xfrm>
            <a:off x="1886849" y="3429000"/>
            <a:ext cx="4041775" cy="2739496"/>
          </a:xfrm>
        </p:spPr>
        <p:txBody>
          <a:bodyPr>
            <a:normAutofit/>
          </a:bodyPr>
          <a:lstStyle/>
          <a:p>
            <a:pPr marL="342900" lvl="1" indent="-342900">
              <a:spcBef>
                <a:spcPts val="600"/>
              </a:spcBef>
              <a:buClr>
                <a:srgbClr val="FF0000"/>
              </a:buClr>
              <a:buFont typeface="Arial" panose="020B0604020202020204" pitchFamily="34" charset="0"/>
              <a:buChar char="•"/>
            </a:pPr>
            <a:r>
              <a:rPr lang="en-US" sz="2400" dirty="0"/>
              <a:t>Situation</a:t>
            </a:r>
          </a:p>
          <a:p>
            <a:pPr marL="342900" lvl="1" indent="-342900">
              <a:spcBef>
                <a:spcPts val="600"/>
              </a:spcBef>
              <a:buClr>
                <a:srgbClr val="FF0000"/>
              </a:buClr>
              <a:buFont typeface="Arial" panose="020B0604020202020204" pitchFamily="34" charset="0"/>
              <a:buChar char="•"/>
            </a:pPr>
            <a:r>
              <a:rPr lang="en-US" sz="2400" dirty="0"/>
              <a:t>Outcome A</a:t>
            </a:r>
          </a:p>
          <a:p>
            <a:pPr marL="342900" lvl="1" indent="-342900">
              <a:spcBef>
                <a:spcPts val="600"/>
              </a:spcBef>
              <a:buClr>
                <a:srgbClr val="FF0000"/>
              </a:buClr>
              <a:buFont typeface="Arial" panose="020B0604020202020204" pitchFamily="34" charset="0"/>
              <a:buChar char="•"/>
            </a:pPr>
            <a:r>
              <a:rPr lang="en-US" sz="2400" dirty="0"/>
              <a:t>Outcome </a:t>
            </a:r>
            <a:r>
              <a:rPr lang="en-US" sz="2400" dirty="0" smtClean="0"/>
              <a:t>B</a:t>
            </a:r>
            <a:endParaRPr lang="en-US" sz="2400" dirty="0"/>
          </a:p>
        </p:txBody>
      </p:sp>
      <p:sp>
        <p:nvSpPr>
          <p:cNvPr id="5" name="Title 3"/>
          <p:cNvSpPr txBox="1">
            <a:spLocks/>
          </p:cNvSpPr>
          <p:nvPr/>
        </p:nvSpPr>
        <p:spPr>
          <a:xfrm>
            <a:off x="78634" y="166511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500" dirty="0">
              <a:solidFill>
                <a:srgbClr val="FF0000"/>
              </a:solidFill>
            </a:endParaRPr>
          </a:p>
        </p:txBody>
      </p:sp>
      <p:sp>
        <p:nvSpPr>
          <p:cNvPr id="9" name="Title 3"/>
          <p:cNvSpPr txBox="1">
            <a:spLocks noGrp="1"/>
          </p:cNvSpPr>
          <p:nvPr>
            <p:ph type="title"/>
          </p:nvPr>
        </p:nvSpPr>
        <p:spPr>
          <a:xfrm>
            <a:off x="457200" y="143577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Scenarios</a:t>
            </a:r>
            <a:endParaRPr lang="en-US" sz="3500" b="1" dirty="0">
              <a:solidFill>
                <a:srgbClr val="FF0000"/>
              </a:solidFill>
            </a:endParaRPr>
          </a:p>
        </p:txBody>
      </p:sp>
    </p:spTree>
    <p:extLst>
      <p:ext uri="{BB962C8B-B14F-4D97-AF65-F5344CB8AC3E}">
        <p14:creationId xmlns:p14="http://schemas.microsoft.com/office/powerpoint/2010/main" val="4277323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877471" y="1894690"/>
            <a:ext cx="7699135"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p:cNvSpPr/>
          <p:nvPr/>
        </p:nvSpPr>
        <p:spPr>
          <a:xfrm>
            <a:off x="766014" y="1865649"/>
            <a:ext cx="7745315"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6" name="Table 35"/>
          <p:cNvGraphicFramePr>
            <a:graphicFrameLocks noGrp="1"/>
          </p:cNvGraphicFramePr>
          <p:nvPr>
            <p:extLst/>
          </p:nvPr>
        </p:nvGraphicFramePr>
        <p:xfrm>
          <a:off x="2577623" y="1970516"/>
          <a:ext cx="5649785" cy="1706880"/>
        </p:xfrm>
        <a:graphic>
          <a:graphicData uri="http://schemas.openxmlformats.org/drawingml/2006/table">
            <a:tbl>
              <a:tblPr firstRow="1" bandRow="1">
                <a:tableStyleId>{5C22544A-7EE6-4342-B048-85BDC9FD1C3A}</a:tableStyleId>
              </a:tblPr>
              <a:tblGrid>
                <a:gridCol w="1074659">
                  <a:extLst>
                    <a:ext uri="{9D8B030D-6E8A-4147-A177-3AD203B41FA5}">
                      <a16:colId xmlns:a16="http://schemas.microsoft.com/office/drawing/2014/main" val="20000"/>
                    </a:ext>
                  </a:extLst>
                </a:gridCol>
                <a:gridCol w="4575126">
                  <a:extLst>
                    <a:ext uri="{9D8B030D-6E8A-4147-A177-3AD203B41FA5}">
                      <a16:colId xmlns:a16="http://schemas.microsoft.com/office/drawing/2014/main" val="20001"/>
                    </a:ext>
                  </a:extLst>
                </a:gridCol>
              </a:tblGrid>
              <a:tr h="377989">
                <a:tc>
                  <a:txBody>
                    <a:bodyPr/>
                    <a:lstStyle/>
                    <a:p>
                      <a:pPr algn="ctr"/>
                      <a:r>
                        <a:rPr lang="en-US" sz="2000" dirty="0" smtClean="0"/>
                        <a:t>Who</a:t>
                      </a:r>
                      <a:endParaRPr lang="en-US" sz="2000" dirty="0"/>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2000" b="1" dirty="0" smtClean="0"/>
                        <a:t>Foster</a:t>
                      </a:r>
                    </a:p>
                    <a:p>
                      <a:r>
                        <a:rPr lang="en-US" sz="2000" b="1" dirty="0" smtClean="0"/>
                        <a:t>Eduardo</a:t>
                      </a:r>
                    </a:p>
                    <a:p>
                      <a:r>
                        <a:rPr lang="en-US" sz="2000" b="1" dirty="0" smtClean="0"/>
                        <a:t>Troy</a:t>
                      </a:r>
                    </a:p>
                    <a:p>
                      <a:r>
                        <a:rPr lang="en-US" sz="2000" b="1" dirty="0" smtClean="0"/>
                        <a:t>Tara</a:t>
                      </a:r>
                    </a:p>
                  </a:txBody>
                  <a:tcPr>
                    <a:solidFill>
                      <a:schemeClr val="bg1"/>
                    </a:solidFill>
                  </a:tcPr>
                </a:tc>
                <a:tc>
                  <a:txBody>
                    <a:bodyPr/>
                    <a:lstStyle/>
                    <a:p>
                      <a:r>
                        <a:rPr lang="en-US" sz="2000" b="0" i="1" kern="1200" dirty="0" smtClean="0">
                          <a:solidFill>
                            <a:schemeClr val="tx1"/>
                          </a:solidFill>
                          <a:latin typeface="+mn-lt"/>
                          <a:ea typeface="+mn-ea"/>
                          <a:cs typeface="+mn-cs"/>
                        </a:rPr>
                        <a:t>Five Star Roofing </a:t>
                      </a:r>
                      <a:r>
                        <a:rPr lang="en-US" sz="2000" b="0" i="0" kern="1200" dirty="0" smtClean="0">
                          <a:solidFill>
                            <a:schemeClr val="tx1"/>
                          </a:solidFill>
                          <a:latin typeface="+mn-lt"/>
                          <a:ea typeface="+mn-ea"/>
                          <a:cs typeface="+mn-cs"/>
                        </a:rPr>
                        <a:t>Foreman</a:t>
                      </a:r>
                      <a:endParaRPr lang="en-US" sz="2000" b="0" i="0" kern="1200" baseline="0" dirty="0" smtClean="0">
                        <a:solidFill>
                          <a:schemeClr val="tx1"/>
                        </a:solidFill>
                        <a:latin typeface="+mn-lt"/>
                        <a:ea typeface="+mn-ea"/>
                        <a:cs typeface="+mn-cs"/>
                      </a:endParaRPr>
                    </a:p>
                    <a:p>
                      <a:r>
                        <a:rPr lang="en-US" sz="2000" b="0" i="1" kern="1200" dirty="0" smtClean="0">
                          <a:solidFill>
                            <a:schemeClr val="tx1"/>
                          </a:solidFill>
                          <a:latin typeface="+mn-lt"/>
                          <a:ea typeface="+mn-ea"/>
                          <a:cs typeface="+mn-cs"/>
                        </a:rPr>
                        <a:t>Five Star Roofing </a:t>
                      </a:r>
                      <a:r>
                        <a:rPr lang="en-US" sz="2000" b="0" i="0" kern="1200" baseline="0" dirty="0" smtClean="0">
                          <a:solidFill>
                            <a:schemeClr val="tx1"/>
                          </a:solidFill>
                          <a:latin typeface="+mn-lt"/>
                          <a:ea typeface="+mn-ea"/>
                          <a:cs typeface="+mn-cs"/>
                        </a:rPr>
                        <a:t>Experienced Worker</a:t>
                      </a:r>
                    </a:p>
                    <a:p>
                      <a:r>
                        <a:rPr lang="en-US" sz="2000" b="0" i="1" kern="1200" dirty="0" smtClean="0">
                          <a:solidFill>
                            <a:schemeClr val="tx1"/>
                          </a:solidFill>
                          <a:latin typeface="+mn-lt"/>
                          <a:ea typeface="+mn-ea"/>
                          <a:cs typeface="+mn-cs"/>
                        </a:rPr>
                        <a:t>Five Star Roofing </a:t>
                      </a:r>
                      <a:r>
                        <a:rPr lang="en-US" sz="2000" b="0" i="0" kern="1200" baseline="0" dirty="0" smtClean="0">
                          <a:solidFill>
                            <a:schemeClr val="tx1"/>
                          </a:solidFill>
                          <a:latin typeface="+mn-lt"/>
                          <a:ea typeface="+mn-ea"/>
                          <a:cs typeface="+mn-cs"/>
                        </a:rPr>
                        <a:t>Trainee</a:t>
                      </a:r>
                    </a:p>
                    <a:p>
                      <a:r>
                        <a:rPr lang="en-US" sz="2000" b="0" i="1" kern="1200" dirty="0" smtClean="0">
                          <a:solidFill>
                            <a:schemeClr val="tx1"/>
                          </a:solidFill>
                          <a:latin typeface="+mn-lt"/>
                          <a:ea typeface="+mn-ea"/>
                          <a:cs typeface="+mn-cs"/>
                        </a:rPr>
                        <a:t>Five Star Roofing </a:t>
                      </a:r>
                      <a:r>
                        <a:rPr lang="en-US" sz="2000" b="0" i="0" kern="1200" dirty="0" smtClean="0">
                          <a:solidFill>
                            <a:schemeClr val="tx1"/>
                          </a:solidFill>
                          <a:latin typeface="+mn-lt"/>
                          <a:ea typeface="+mn-ea"/>
                          <a:cs typeface="+mn-cs"/>
                        </a:rPr>
                        <a:t>Trainee</a:t>
                      </a:r>
                      <a:endParaRPr lang="en-US" sz="2000" b="0" i="0" kern="1200" baseline="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bl>
          </a:graphicData>
        </a:graphic>
      </p:graphicFrame>
      <p:grpSp>
        <p:nvGrpSpPr>
          <p:cNvPr id="8" name="Group 7"/>
          <p:cNvGrpSpPr/>
          <p:nvPr/>
        </p:nvGrpSpPr>
        <p:grpSpPr>
          <a:xfrm>
            <a:off x="2630387" y="4585044"/>
            <a:ext cx="1473834" cy="1689076"/>
            <a:chOff x="1269206" y="4407612"/>
            <a:chExt cx="1473834" cy="1689076"/>
          </a:xfrm>
        </p:grpSpPr>
        <p:grpSp>
          <p:nvGrpSpPr>
            <p:cNvPr id="50" name="Group 49"/>
            <p:cNvGrpSpPr/>
            <p:nvPr/>
          </p:nvGrpSpPr>
          <p:grpSpPr>
            <a:xfrm>
              <a:off x="1269206" y="4407612"/>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smtClean="0">
                    <a:solidFill>
                      <a:srgbClr val="FF0000"/>
                    </a:solidFill>
                  </a:rPr>
                  <a:t>WATCH</a:t>
                </a:r>
                <a:endParaRPr lang="en-US" b="1" dirty="0">
                  <a:solidFill>
                    <a:srgbClr val="FF0000"/>
                  </a:solidFill>
                </a:endParaRPr>
              </a:p>
            </p:txBody>
          </p:sp>
          <p:pic>
            <p:nvPicPr>
              <p:cNvPr id="53" name="Picture 5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 action="ppaction://noaction"/>
            </p:cNvPr>
            <p:cNvSpPr/>
            <p:nvPr/>
          </p:nvSpPr>
          <p:spPr>
            <a:xfrm>
              <a:off x="1269206"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4" action="ppaction://hlinksldjump"/>
            </p:cNvPr>
            <p:cNvSpPr/>
            <p:nvPr/>
          </p:nvSpPr>
          <p:spPr>
            <a:xfrm>
              <a:off x="1269206"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039779" y="4578706"/>
            <a:ext cx="1473834" cy="1701752"/>
            <a:chOff x="3757772" y="4407612"/>
            <a:chExt cx="1473834" cy="1701752"/>
          </a:xfrm>
        </p:grpSpPr>
        <p:grpSp>
          <p:nvGrpSpPr>
            <p:cNvPr id="54" name="Group 53"/>
            <p:cNvGrpSpPr/>
            <p:nvPr/>
          </p:nvGrpSpPr>
          <p:grpSpPr>
            <a:xfrm>
              <a:off x="3757772" y="4420288"/>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a:solidFill>
                      <a:srgbClr val="FF0000"/>
                    </a:solidFill>
                  </a:rPr>
                  <a:t>READ</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 action="ppaction://noaction"/>
            </p:cNvPr>
            <p:cNvSpPr/>
            <p:nvPr/>
          </p:nvSpPr>
          <p:spPr>
            <a:xfrm>
              <a:off x="3757772"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hlinkClick r:id="rId5" action="ppaction://hlinksldjump"/>
            </p:cNvPr>
            <p:cNvSpPr/>
            <p:nvPr/>
          </p:nvSpPr>
          <p:spPr>
            <a:xfrm>
              <a:off x="3757772"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rotWithShape="1">
          <a:blip r:embed="rId6"/>
          <a:srcRect l="5834" r="6037"/>
          <a:stretch/>
        </p:blipFill>
        <p:spPr>
          <a:xfrm>
            <a:off x="1032887" y="2000996"/>
            <a:ext cx="1389321" cy="1645920"/>
          </a:xfrm>
          <a:prstGeom prst="rect">
            <a:avLst/>
          </a:prstGeom>
          <a:ln w="38100" cap="sq">
            <a:solidFill>
              <a:srgbClr val="4F81BD"/>
            </a:solidFill>
            <a:prstDash val="solid"/>
            <a:miter lim="800000"/>
          </a:ln>
          <a:effectLst>
            <a:outerShdw blurRad="50800" dist="38100" dir="2700000" algn="tl" rotWithShape="0">
              <a:srgbClr val="000000">
                <a:alpha val="43000"/>
              </a:srgbClr>
            </a:outerShdw>
          </a:effectLst>
        </p:spPr>
      </p:pic>
      <p:sp>
        <p:nvSpPr>
          <p:cNvPr id="32" name="Rounded Rectangle 31"/>
          <p:cNvSpPr/>
          <p:nvPr/>
        </p:nvSpPr>
        <p:spPr>
          <a:xfrm>
            <a:off x="178858" y="1461020"/>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spTree>
    <p:extLst>
      <p:ext uri="{BB962C8B-B14F-4D97-AF65-F5344CB8AC3E}">
        <p14:creationId xmlns:p14="http://schemas.microsoft.com/office/powerpoint/2010/main" val="2093421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0358" y="1425281"/>
            <a:ext cx="1649913" cy="270070"/>
            <a:chOff x="131827" y="1945885"/>
            <a:chExt cx="1649913" cy="270070"/>
          </a:xfrm>
        </p:grpSpPr>
        <p:grpSp>
          <p:nvGrpSpPr>
            <p:cNvPr id="8" name="Group 8"/>
            <p:cNvGrpSpPr/>
            <p:nvPr/>
          </p:nvGrpSpPr>
          <p:grpSpPr>
            <a:xfrm>
              <a:off x="131827" y="1945885"/>
              <a:ext cx="275595" cy="260545"/>
              <a:chOff x="1227110" y="1752600"/>
              <a:chExt cx="1473834" cy="1319744"/>
            </a:xfrm>
          </p:grpSpPr>
          <p:sp>
            <p:nvSpPr>
              <p:cNvPr id="10" name="Rounded Rectangle 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9" name="Rounded Rectangle 8"/>
            <p:cNvSpPr/>
            <p:nvPr/>
          </p:nvSpPr>
          <p:spPr>
            <a:xfrm>
              <a:off x="501580" y="1946001"/>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pic>
        <p:nvPicPr>
          <p:cNvPr id="2" name="eiRPhNHg-d4"/>
          <p:cNvPicPr>
            <a:picLocks noRot="1" noChangeAspect="1"/>
          </p:cNvPicPr>
          <p:nvPr>
            <a:videoFile r:link="rId1"/>
          </p:nvPr>
        </p:nvPicPr>
        <p:blipFill>
          <a:blip r:embed="rId5"/>
          <a:stretch>
            <a:fillRect/>
          </a:stretch>
        </p:blipFill>
        <p:spPr>
          <a:xfrm>
            <a:off x="118223" y="1712797"/>
            <a:ext cx="8907243" cy="5010324"/>
          </a:xfrm>
          <a:prstGeom prst="rect">
            <a:avLst/>
          </a:prstGeom>
        </p:spPr>
      </p:pic>
    </p:spTree>
    <p:extLst>
      <p:ext uri="{BB962C8B-B14F-4D97-AF65-F5344CB8AC3E}">
        <p14:creationId xmlns:p14="http://schemas.microsoft.com/office/powerpoint/2010/main" val="1424032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8"/>
          <p:cNvGrpSpPr/>
          <p:nvPr/>
        </p:nvGrpSpPr>
        <p:grpSpPr>
          <a:xfrm>
            <a:off x="70358" y="1425281"/>
            <a:ext cx="275595" cy="260545"/>
            <a:chOff x="1227110" y="1752600"/>
            <a:chExt cx="1473834" cy="1319744"/>
          </a:xfrm>
        </p:grpSpPr>
        <p:sp>
          <p:nvSpPr>
            <p:cNvPr id="25" name="Rounded Rectangle 2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914400" y="3200400"/>
            <a:ext cx="6518652" cy="2446824"/>
          </a:xfrm>
          <a:prstGeom prst="rect">
            <a:avLst/>
          </a:prstGeom>
        </p:spPr>
        <p:txBody>
          <a:bodyPr wrap="square">
            <a:spAutoFit/>
          </a:bodyPr>
          <a:lstStyle/>
          <a:p>
            <a:pPr marL="457200" indent="-457200">
              <a:buFont typeface="+mj-lt"/>
              <a:buAutoNum type="arabicPeriod"/>
            </a:pPr>
            <a:r>
              <a:rPr lang="en-US" sz="2500" dirty="0" smtClean="0"/>
              <a:t>Keeping in mind the leadership skills, what can Eduardo do to demonstrate safety leadership?</a:t>
            </a:r>
          </a:p>
          <a:p>
            <a:pPr marL="457200" lvl="0" indent="-457200">
              <a:spcAft>
                <a:spcPts val="600"/>
              </a:spcAft>
              <a:buFont typeface="+mj-lt"/>
              <a:buAutoNum type="arabicPeriod"/>
            </a:pPr>
            <a:r>
              <a:rPr lang="en-US" sz="2400" dirty="0" smtClean="0"/>
              <a:t>What are your thoughts on Troy </a:t>
            </a:r>
            <a:r>
              <a:rPr lang="en-US" sz="2400" dirty="0"/>
              <a:t>&amp; Tara’s responses to Eduardo?</a:t>
            </a:r>
          </a:p>
          <a:p>
            <a:pPr marL="457200" lvl="0" indent="-457200">
              <a:buFont typeface="+mj-lt"/>
              <a:buAutoNum type="arabicPeriod"/>
            </a:pPr>
            <a:endParaRPr lang="en-US" sz="2500" dirty="0"/>
          </a:p>
        </p:txBody>
      </p:sp>
      <p:sp>
        <p:nvSpPr>
          <p:cNvPr id="12" name="Rounded Rectangle 11"/>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13" name="Picture 2"/>
          <p:cNvPicPr>
            <a:picLocks noChangeAspect="1" noChangeArrowheads="1"/>
          </p:cNvPicPr>
          <p:nvPr/>
        </p:nvPicPr>
        <p:blipFill>
          <a:blip r:embed="rId4"/>
          <a:srcRect l="11940"/>
          <a:stretch>
            <a:fillRect/>
          </a:stretch>
        </p:blipFill>
        <p:spPr bwMode="auto">
          <a:xfrm>
            <a:off x="7023698" y="2011680"/>
            <a:ext cx="962284" cy="853721"/>
          </a:xfrm>
          <a:prstGeom prst="rect">
            <a:avLst/>
          </a:prstGeom>
          <a:noFill/>
          <a:ln w="9525">
            <a:noFill/>
            <a:miter lim="800000"/>
            <a:headEnd/>
            <a:tailEnd/>
          </a:ln>
        </p:spPr>
      </p:pic>
      <p:grpSp>
        <p:nvGrpSpPr>
          <p:cNvPr id="14" name="Group 13"/>
          <p:cNvGrpSpPr/>
          <p:nvPr/>
        </p:nvGrpSpPr>
        <p:grpSpPr>
          <a:xfrm>
            <a:off x="70358" y="1425281"/>
            <a:ext cx="1649913" cy="270070"/>
            <a:chOff x="131827" y="1945885"/>
            <a:chExt cx="1649913" cy="270070"/>
          </a:xfrm>
        </p:grpSpPr>
        <p:grpSp>
          <p:nvGrpSpPr>
            <p:cNvPr id="15" name="Group 8"/>
            <p:cNvGrpSpPr/>
            <p:nvPr/>
          </p:nvGrpSpPr>
          <p:grpSpPr>
            <a:xfrm>
              <a:off x="131827" y="1945885"/>
              <a:ext cx="275595" cy="260545"/>
              <a:chOff x="1227110" y="1752600"/>
              <a:chExt cx="1473834" cy="1319744"/>
            </a:xfrm>
          </p:grpSpPr>
          <p:sp>
            <p:nvSpPr>
              <p:cNvPr id="17" name="Rounded Rectangle 1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0" y="1946001"/>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22947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0358" y="1425281"/>
            <a:ext cx="1649913" cy="270070"/>
            <a:chOff x="131827" y="1945885"/>
            <a:chExt cx="1649913" cy="270070"/>
          </a:xfrm>
        </p:grpSpPr>
        <p:grpSp>
          <p:nvGrpSpPr>
            <p:cNvPr id="18"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9" name="Rounded Rectangle 18"/>
            <p:cNvSpPr/>
            <p:nvPr/>
          </p:nvSpPr>
          <p:spPr>
            <a:xfrm>
              <a:off x="501580" y="1946001"/>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pic>
        <p:nvPicPr>
          <p:cNvPr id="2" name="EIR7DDeXDpo"/>
          <p:cNvPicPr>
            <a:picLocks noRot="1" noChangeAspect="1"/>
          </p:cNvPicPr>
          <p:nvPr>
            <a:videoFile r:link="rId1"/>
          </p:nvPr>
        </p:nvPicPr>
        <p:blipFill>
          <a:blip r:embed="rId5"/>
          <a:stretch>
            <a:fillRect/>
          </a:stretch>
        </p:blipFill>
        <p:spPr>
          <a:xfrm>
            <a:off x="185955" y="1782232"/>
            <a:ext cx="8788711" cy="4943650"/>
          </a:xfrm>
          <a:prstGeom prst="rect">
            <a:avLst/>
          </a:prstGeom>
        </p:spPr>
      </p:pic>
    </p:spTree>
    <p:extLst>
      <p:ext uri="{BB962C8B-B14F-4D97-AF65-F5344CB8AC3E}">
        <p14:creationId xmlns:p14="http://schemas.microsoft.com/office/powerpoint/2010/main" val="3357663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sp>
        <p:nvSpPr>
          <p:cNvPr id="13" name="Rectangle 12"/>
          <p:cNvSpPr/>
          <p:nvPr/>
        </p:nvSpPr>
        <p:spPr>
          <a:xfrm>
            <a:off x="914400" y="3200400"/>
            <a:ext cx="7748603" cy="2554545"/>
          </a:xfrm>
          <a:prstGeom prst="rect">
            <a:avLst/>
          </a:prstGeom>
        </p:spPr>
        <p:txBody>
          <a:bodyPr wrap="square">
            <a:spAutoFit/>
          </a:bodyPr>
          <a:lstStyle/>
          <a:p>
            <a:pPr marL="457200" lvl="0" indent="-457200">
              <a:spcAft>
                <a:spcPts val="600"/>
              </a:spcAft>
              <a:buFont typeface="+mj-lt"/>
              <a:buAutoNum type="arabicPeriod"/>
            </a:pPr>
            <a:r>
              <a:rPr lang="en-US" sz="2500" dirty="0"/>
              <a:t>What are your thoughts on how </a:t>
            </a:r>
            <a:r>
              <a:rPr lang="en-US" sz="2500" dirty="0" smtClean="0"/>
              <a:t>Eduardo </a:t>
            </a:r>
            <a:r>
              <a:rPr lang="en-US" sz="2500" dirty="0"/>
              <a:t>handled this situation? </a:t>
            </a:r>
          </a:p>
          <a:p>
            <a:pPr marL="457200" lvl="0" indent="-457200">
              <a:spcAft>
                <a:spcPts val="600"/>
              </a:spcAft>
              <a:buFont typeface="+mj-lt"/>
              <a:buAutoNum type="arabicPeriod"/>
            </a:pPr>
            <a:r>
              <a:rPr lang="en-US" sz="2500" dirty="0"/>
              <a:t>Which safety </a:t>
            </a:r>
            <a:r>
              <a:rPr lang="en-US" sz="2500" dirty="0" smtClean="0"/>
              <a:t>leadership </a:t>
            </a:r>
            <a:r>
              <a:rPr lang="en-US" sz="2500" dirty="0"/>
              <a:t>skills did or did he not demonstrate?</a:t>
            </a:r>
          </a:p>
          <a:p>
            <a:pPr marL="457200" lvl="0" indent="-457200">
              <a:spcAft>
                <a:spcPts val="600"/>
              </a:spcAft>
              <a:buFont typeface="+mj-lt"/>
              <a:buAutoNum type="arabicPeriod"/>
            </a:pPr>
            <a:r>
              <a:rPr lang="en-US" sz="2500" dirty="0"/>
              <a:t>What message is </a:t>
            </a:r>
            <a:r>
              <a:rPr lang="en-US" sz="2500" dirty="0" smtClean="0"/>
              <a:t>Eduardo </a:t>
            </a:r>
            <a:r>
              <a:rPr lang="en-US" sz="2500" dirty="0"/>
              <a:t>sending to </a:t>
            </a:r>
            <a:r>
              <a:rPr lang="en-US" sz="2500" dirty="0" smtClean="0"/>
              <a:t>Troy and Tara about </a:t>
            </a:r>
            <a:r>
              <a:rPr lang="en-US" sz="2500" dirty="0"/>
              <a:t>the value of safety?</a:t>
            </a:r>
          </a:p>
        </p:txBody>
      </p:sp>
      <p:pic>
        <p:nvPicPr>
          <p:cNvPr id="14"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11" name="Group 10"/>
          <p:cNvGrpSpPr/>
          <p:nvPr/>
        </p:nvGrpSpPr>
        <p:grpSpPr>
          <a:xfrm>
            <a:off x="70358" y="1425281"/>
            <a:ext cx="1649913" cy="270070"/>
            <a:chOff x="131827" y="1945885"/>
            <a:chExt cx="1649913" cy="270070"/>
          </a:xfrm>
        </p:grpSpPr>
        <p:grpSp>
          <p:nvGrpSpPr>
            <p:cNvPr id="15" name="Group 8"/>
            <p:cNvGrpSpPr/>
            <p:nvPr/>
          </p:nvGrpSpPr>
          <p:grpSpPr>
            <a:xfrm>
              <a:off x="131827" y="1945885"/>
              <a:ext cx="275595" cy="260545"/>
              <a:chOff x="1227110" y="1752600"/>
              <a:chExt cx="1473834" cy="1319744"/>
            </a:xfrm>
          </p:grpSpPr>
          <p:sp>
            <p:nvSpPr>
              <p:cNvPr id="17" name="Rounded Rectangle 1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0" y="1946001"/>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40359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0358" y="1425281"/>
            <a:ext cx="1649913" cy="270070"/>
            <a:chOff x="131827" y="1945885"/>
            <a:chExt cx="1649913" cy="270070"/>
          </a:xfrm>
        </p:grpSpPr>
        <p:grpSp>
          <p:nvGrpSpPr>
            <p:cNvPr id="12" name="Group 8"/>
            <p:cNvGrpSpPr/>
            <p:nvPr/>
          </p:nvGrpSpPr>
          <p:grpSpPr>
            <a:xfrm>
              <a:off x="131827" y="1945885"/>
              <a:ext cx="275595" cy="260545"/>
              <a:chOff x="1227110" y="1752600"/>
              <a:chExt cx="1473834" cy="1319744"/>
            </a:xfrm>
          </p:grpSpPr>
          <p:sp>
            <p:nvSpPr>
              <p:cNvPr id="14" name="Rounded Rectangle 13"/>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3" name="Rounded Rectangle 12"/>
            <p:cNvSpPr/>
            <p:nvPr/>
          </p:nvSpPr>
          <p:spPr>
            <a:xfrm>
              <a:off x="501580" y="1946001"/>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pic>
        <p:nvPicPr>
          <p:cNvPr id="2" name="fmcc8ZDna2o"/>
          <p:cNvPicPr>
            <a:picLocks noRot="1" noChangeAspect="1"/>
          </p:cNvPicPr>
          <p:nvPr>
            <a:videoFile r:link="rId1"/>
          </p:nvPr>
        </p:nvPicPr>
        <p:blipFill>
          <a:blip r:embed="rId5"/>
          <a:stretch>
            <a:fillRect/>
          </a:stretch>
        </p:blipFill>
        <p:spPr>
          <a:xfrm>
            <a:off x="138090" y="1712797"/>
            <a:ext cx="8904309" cy="5008674"/>
          </a:xfrm>
          <a:prstGeom prst="rect">
            <a:avLst/>
          </a:prstGeom>
        </p:spPr>
      </p:pic>
    </p:spTree>
    <p:extLst>
      <p:ext uri="{BB962C8B-B14F-4D97-AF65-F5344CB8AC3E}">
        <p14:creationId xmlns:p14="http://schemas.microsoft.com/office/powerpoint/2010/main" val="2678030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sp>
        <p:nvSpPr>
          <p:cNvPr id="13" name="Rectangle 12"/>
          <p:cNvSpPr/>
          <p:nvPr/>
        </p:nvSpPr>
        <p:spPr>
          <a:xfrm>
            <a:off x="914400" y="3195763"/>
            <a:ext cx="7831730" cy="1323439"/>
          </a:xfrm>
          <a:prstGeom prst="rect">
            <a:avLst/>
          </a:prstGeom>
        </p:spPr>
        <p:txBody>
          <a:bodyPr wrap="square">
            <a:spAutoFit/>
          </a:bodyPr>
          <a:lstStyle/>
          <a:p>
            <a:pPr marL="457200" lvl="0" indent="-457200">
              <a:spcAft>
                <a:spcPts val="600"/>
              </a:spcAft>
              <a:buFont typeface="+mj-lt"/>
              <a:buAutoNum type="arabicPeriod"/>
            </a:pPr>
            <a:r>
              <a:rPr lang="en-US" sz="2500" dirty="0"/>
              <a:t>What do you think of the way </a:t>
            </a:r>
            <a:r>
              <a:rPr lang="en-US" sz="2500" dirty="0" smtClean="0"/>
              <a:t>Eduardo </a:t>
            </a:r>
            <a:r>
              <a:rPr lang="en-US" sz="2500" dirty="0"/>
              <a:t>handled the situation this time?</a:t>
            </a:r>
          </a:p>
          <a:p>
            <a:pPr marL="457200" lvl="0" indent="-457200">
              <a:spcAft>
                <a:spcPts val="600"/>
              </a:spcAft>
              <a:buFont typeface="+mj-lt"/>
              <a:buAutoNum type="arabicPeriod"/>
            </a:pPr>
            <a:r>
              <a:rPr lang="en-US" sz="2500" dirty="0"/>
              <a:t>Which of the </a:t>
            </a:r>
            <a:r>
              <a:rPr lang="en-US" sz="2500" dirty="0" smtClean="0"/>
              <a:t>leadership </a:t>
            </a:r>
            <a:r>
              <a:rPr lang="en-US" sz="2500" dirty="0"/>
              <a:t>skills did he demonstrate? </a:t>
            </a:r>
          </a:p>
        </p:txBody>
      </p:sp>
      <p:pic>
        <p:nvPicPr>
          <p:cNvPr id="15"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10" name="Group 9"/>
          <p:cNvGrpSpPr/>
          <p:nvPr/>
        </p:nvGrpSpPr>
        <p:grpSpPr>
          <a:xfrm>
            <a:off x="70358" y="1425281"/>
            <a:ext cx="1649913" cy="270070"/>
            <a:chOff x="131827" y="1945885"/>
            <a:chExt cx="1649913" cy="270070"/>
          </a:xfrm>
        </p:grpSpPr>
        <p:grpSp>
          <p:nvGrpSpPr>
            <p:cNvPr id="11" name="Group 8"/>
            <p:cNvGrpSpPr/>
            <p:nvPr/>
          </p:nvGrpSpPr>
          <p:grpSpPr>
            <a:xfrm>
              <a:off x="131827" y="1945885"/>
              <a:ext cx="275595" cy="260545"/>
              <a:chOff x="1227110" y="1752600"/>
              <a:chExt cx="1473834" cy="1319744"/>
            </a:xfrm>
          </p:grpSpPr>
          <p:sp>
            <p:nvSpPr>
              <p:cNvPr id="16" name="Rounded Rectangle 1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4" name="Rounded Rectangle 13"/>
            <p:cNvSpPr/>
            <p:nvPr/>
          </p:nvSpPr>
          <p:spPr>
            <a:xfrm>
              <a:off x="501580" y="1946001"/>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13672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Development of the FSL4Res training was supported with funding from a cooperative agreement to CPWR - The Center for Construction Research and Training (#U60OH009762) from the National Institute for Occupational Safety and Health (NIOSH) The FSL4Res is based on the original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FSL training</a:t>
            </a:r>
            <a:r>
              <a:rPr lang="en-US" sz="900" dirty="0">
                <a:latin typeface="Calibri" panose="020F0502020204030204" pitchFamily="34" charset="0"/>
                <a:ea typeface="Calibri" panose="020F0502020204030204" pitchFamily="34" charset="0"/>
                <a:cs typeface="Times New Roman" panose="02020603050405020304" pitchFamily="18" charset="0"/>
              </a:rPr>
              <a:t> created by CPWR under an earlier NIOSH cooperative agreement (#OH009762) The contents are solely the responsibility of the authors and do not necessarily represent the official views of NIOSH. All Rights Reserved.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b="1" dirty="0">
                <a:solidFill>
                  <a:srgbClr val="FF0000"/>
                </a:solidFill>
                <a:effectLst>
                  <a:outerShdw blurRad="38100" dist="38100" dir="2700000" algn="tl">
                    <a:srgbClr val="000000">
                      <a:alpha val="43137"/>
                    </a:srgbClr>
                  </a:outerShdw>
                </a:effectLst>
              </a:rPr>
              <a:t>You have now completed Session 3</a:t>
            </a:r>
          </a:p>
        </p:txBody>
      </p:sp>
      <p:pic>
        <p:nvPicPr>
          <p:cNvPr id="3" name="Picture 2" descr="Text&#10;&#10;Description automatically generated with medium confidence">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4141673247"/>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7"/>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559198"/>
            <a:ext cx="8266643" cy="630942"/>
          </a:xfrm>
          <a:prstGeom prst="rect">
            <a:avLst/>
          </a:prstGeom>
        </p:spPr>
        <p:txBody>
          <a:bodyPr wrap="square">
            <a:spAutoFit/>
          </a:bodyPr>
          <a:lstStyle/>
          <a:p>
            <a:pPr algn="ctr">
              <a:spcAft>
                <a:spcPts val="1200"/>
              </a:spcAft>
            </a:pPr>
            <a:r>
              <a:rPr lang="en-US" sz="3500" b="1" dirty="0" smtClean="0">
                <a:solidFill>
                  <a:srgbClr val="FF0000"/>
                </a:solidFill>
              </a:rPr>
              <a:t>Situation – Key Points</a:t>
            </a:r>
          </a:p>
        </p:txBody>
      </p:sp>
      <p:sp>
        <p:nvSpPr>
          <p:cNvPr id="17" name="Rectangle 16"/>
          <p:cNvSpPr/>
          <p:nvPr/>
        </p:nvSpPr>
        <p:spPr>
          <a:xfrm>
            <a:off x="300017" y="2257147"/>
            <a:ext cx="8597800" cy="238526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400" dirty="0"/>
              <a:t>Eduardo, an experienced roofer, sees trainees Troy and Tara, starting to climb onto the roof to begin their work. Eduardo asks if they’ve inspected all of the fall protection harnesses, ropes, and anchor points going to be used that day. </a:t>
            </a:r>
            <a:endParaRPr lang="en-US" sz="2400" dirty="0" smtClean="0"/>
          </a:p>
          <a:p>
            <a:pPr marL="342900" indent="-342900">
              <a:spcAft>
                <a:spcPts val="600"/>
              </a:spcAft>
              <a:buFont typeface="Arial" charset="0"/>
              <a:buChar char="•"/>
            </a:pPr>
            <a:r>
              <a:rPr lang="en-US" sz="2400" dirty="0"/>
              <a:t>Troy snaps back, saying they’d checked it all yesterday. Tara chimes in, saying she’s sure it’s all fine</a:t>
            </a:r>
            <a:endParaRPr lang="en-US" sz="3200" dirty="0"/>
          </a:p>
        </p:txBody>
      </p:sp>
      <p:grpSp>
        <p:nvGrpSpPr>
          <p:cNvPr id="26" name="Group 25"/>
          <p:cNvGrpSpPr/>
          <p:nvPr/>
        </p:nvGrpSpPr>
        <p:grpSpPr>
          <a:xfrm>
            <a:off x="47044" y="1433057"/>
            <a:ext cx="1640388" cy="269954"/>
            <a:chOff x="141352" y="1459269"/>
            <a:chExt cx="1640388"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0" y="1459269"/>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3282532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27731"/>
            <a:ext cx="8229600" cy="1143000"/>
          </a:xfrm>
        </p:spPr>
        <p:txBody>
          <a:bodyPr>
            <a:normAutofit/>
          </a:bodyPr>
          <a:lstStyle/>
          <a:p>
            <a:r>
              <a:rPr lang="en-US" sz="3500" dirty="0" smtClean="0">
                <a:solidFill>
                  <a:schemeClr val="bg1"/>
                </a:solidFill>
              </a:rPr>
              <a:t>Session 3</a:t>
            </a:r>
            <a:endParaRPr lang="en-US" sz="3500" dirty="0">
              <a:solidFill>
                <a:schemeClr val="bg1"/>
              </a:solidFill>
            </a:endParaRPr>
          </a:p>
        </p:txBody>
      </p:sp>
      <p:sp>
        <p:nvSpPr>
          <p:cNvPr id="3" name="Content Placeholder 2"/>
          <p:cNvSpPr>
            <a:spLocks noGrp="1"/>
          </p:cNvSpPr>
          <p:nvPr>
            <p:ph idx="4294967295"/>
          </p:nvPr>
        </p:nvSpPr>
        <p:spPr>
          <a:xfrm>
            <a:off x="457200" y="3878761"/>
            <a:ext cx="8229600" cy="2395992"/>
          </a:xfrm>
        </p:spPr>
        <p:txBody>
          <a:bodyPr>
            <a:normAutofit/>
          </a:bodyPr>
          <a:lstStyle/>
          <a:p>
            <a:r>
              <a:rPr lang="en-US" sz="2500" dirty="0" smtClean="0">
                <a:solidFill>
                  <a:schemeClr val="bg1"/>
                </a:solidFill>
              </a:rPr>
              <a:t>Briefly review leadership skills</a:t>
            </a:r>
          </a:p>
          <a:p>
            <a:r>
              <a:rPr lang="en-US" sz="2500" dirty="0" smtClean="0">
                <a:solidFill>
                  <a:schemeClr val="bg1"/>
                </a:solidFill>
              </a:rPr>
              <a:t>Discuss recent </a:t>
            </a:r>
            <a:r>
              <a:rPr lang="en-US" sz="2500" dirty="0">
                <a:solidFill>
                  <a:schemeClr val="bg1"/>
                </a:solidFill>
              </a:rPr>
              <a:t>experiences and </a:t>
            </a:r>
            <a:r>
              <a:rPr lang="en-US" sz="2500" dirty="0" smtClean="0">
                <a:solidFill>
                  <a:schemeClr val="bg1"/>
                </a:solidFill>
              </a:rPr>
              <a:t>opportunities to use leadership skills </a:t>
            </a:r>
          </a:p>
          <a:p>
            <a:r>
              <a:rPr lang="en-US" sz="2500" dirty="0" smtClean="0">
                <a:solidFill>
                  <a:schemeClr val="bg1"/>
                </a:solidFill>
              </a:rPr>
              <a:t>“</a:t>
            </a:r>
            <a:r>
              <a:rPr lang="en-US" sz="2500" i="1" dirty="0" smtClean="0">
                <a:solidFill>
                  <a:schemeClr val="bg1"/>
                </a:solidFill>
              </a:rPr>
              <a:t>Reality Check”</a:t>
            </a:r>
            <a:r>
              <a:rPr lang="en-US" sz="2500" dirty="0" smtClean="0">
                <a:solidFill>
                  <a:schemeClr val="bg1"/>
                </a:solidFill>
              </a:rPr>
              <a:t> scenario with discussion</a:t>
            </a:r>
          </a:p>
        </p:txBody>
      </p:sp>
    </p:spTree>
    <p:extLst>
      <p:ext uri="{BB962C8B-B14F-4D97-AF65-F5344CB8AC3E}">
        <p14:creationId xmlns:p14="http://schemas.microsoft.com/office/powerpoint/2010/main" val="43132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ction Button: Custom 16">
            <a:hlinkClick r:id="" action="ppaction://noaction" highlightClick="1"/>
          </p:cNvPr>
          <p:cNvSpPr/>
          <p:nvPr/>
        </p:nvSpPr>
        <p:spPr>
          <a:xfrm>
            <a:off x="3786970" y="43660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914400" y="3200400"/>
            <a:ext cx="6518652" cy="2477601"/>
          </a:xfrm>
          <a:prstGeom prst="rect">
            <a:avLst/>
          </a:prstGeom>
        </p:spPr>
        <p:txBody>
          <a:bodyPr wrap="square">
            <a:spAutoFit/>
          </a:bodyPr>
          <a:lstStyle/>
          <a:p>
            <a:pPr marL="457200" indent="-457200">
              <a:buFont typeface="+mj-lt"/>
              <a:buAutoNum type="arabicPeriod"/>
            </a:pPr>
            <a:r>
              <a:rPr lang="en-US" sz="2500" dirty="0" smtClean="0"/>
              <a:t>Keeping in mind the leadership skills, what can Eduardo do to demonstrate safety leadership?</a:t>
            </a:r>
          </a:p>
          <a:p>
            <a:pPr marL="457200" lvl="0" indent="-457200">
              <a:spcAft>
                <a:spcPts val="600"/>
              </a:spcAft>
              <a:buFont typeface="+mj-lt"/>
              <a:buAutoNum type="arabicPeriod"/>
            </a:pPr>
            <a:r>
              <a:rPr lang="en-US" sz="2500" dirty="0" smtClean="0"/>
              <a:t>What are your thoughts on Troy </a:t>
            </a:r>
            <a:r>
              <a:rPr lang="en-US" sz="2500" dirty="0"/>
              <a:t>&amp; Tara’s responses to Eduardo?</a:t>
            </a:r>
          </a:p>
          <a:p>
            <a:pPr marL="457200" lvl="0" indent="-457200">
              <a:buFont typeface="+mj-lt"/>
              <a:buAutoNum type="arabicPeriod"/>
            </a:pPr>
            <a:endParaRPr lang="en-US" sz="2500" dirty="0"/>
          </a:p>
        </p:txBody>
      </p:sp>
      <p:sp>
        <p:nvSpPr>
          <p:cNvPr id="20" name="Rounded Rectangle 19"/>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21" name="Picture 2"/>
          <p:cNvPicPr>
            <a:picLocks noChangeAspect="1" noChangeArrowheads="1"/>
          </p:cNvPicPr>
          <p:nvPr/>
        </p:nvPicPr>
        <p:blipFill>
          <a:blip r:embed="rId3"/>
          <a:srcRect l="11940"/>
          <a:stretch>
            <a:fillRect/>
          </a:stretch>
        </p:blipFill>
        <p:spPr bwMode="auto">
          <a:xfrm>
            <a:off x="7023698" y="2011680"/>
            <a:ext cx="962284" cy="853721"/>
          </a:xfrm>
          <a:prstGeom prst="rect">
            <a:avLst/>
          </a:prstGeom>
          <a:noFill/>
          <a:ln w="9525">
            <a:noFill/>
            <a:miter lim="800000"/>
            <a:headEnd/>
            <a:tailEnd/>
          </a:ln>
        </p:spPr>
      </p:pic>
      <p:grpSp>
        <p:nvGrpSpPr>
          <p:cNvPr id="19" name="Group 18"/>
          <p:cNvGrpSpPr/>
          <p:nvPr/>
        </p:nvGrpSpPr>
        <p:grpSpPr>
          <a:xfrm>
            <a:off x="47044" y="1433057"/>
            <a:ext cx="1640388" cy="269954"/>
            <a:chOff x="141352" y="1459269"/>
            <a:chExt cx="1640388"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4" name="Rectangle 3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501580" y="1459269"/>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6607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2304" y="2394855"/>
            <a:ext cx="8293018" cy="4016484"/>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Eduardo shrugs, saying they are on a short timeline and yesterday’s check is probably okay. Eduardo tells Troy and Tara to hurry and get up onto the roof to get </a:t>
            </a:r>
            <a:r>
              <a:rPr lang="en-US" sz="2500" dirty="0" smtClean="0"/>
              <a:t>started</a:t>
            </a:r>
          </a:p>
          <a:p>
            <a:pPr marL="342900" indent="-342900">
              <a:spcAft>
                <a:spcPts val="600"/>
              </a:spcAft>
              <a:buFont typeface="Arial" charset="0"/>
              <a:buChar char="•"/>
            </a:pPr>
            <a:r>
              <a:rPr lang="en-US" sz="2500" dirty="0"/>
              <a:t>Troy reaches the roof and connects his harness to the roof anchor line. As he walks across the roof to retrieve some shingles, he stumbles but catches himself before falling. Relieved that he is OK after this close call, Troy takes a look at the anchor line and notices a section that is badly frayed. Had he fallen, the rope would not have stopped his fall and he could have been seriously injured.</a:t>
            </a:r>
          </a:p>
        </p:txBody>
      </p:sp>
      <p:sp>
        <p:nvSpPr>
          <p:cNvPr id="27" name="Rectangle 26"/>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A – Key Points</a:t>
            </a:r>
          </a:p>
        </p:txBody>
      </p:sp>
      <p:grpSp>
        <p:nvGrpSpPr>
          <p:cNvPr id="16" name="Group 15"/>
          <p:cNvGrpSpPr/>
          <p:nvPr/>
        </p:nvGrpSpPr>
        <p:grpSpPr>
          <a:xfrm>
            <a:off x="47044" y="1433057"/>
            <a:ext cx="1640388" cy="269954"/>
            <a:chOff x="141352" y="1459269"/>
            <a:chExt cx="1640388" cy="269954"/>
          </a:xfrm>
        </p:grpSpPr>
        <p:sp>
          <p:nvSpPr>
            <p:cNvPr id="17" name="Rounded Rectangle 1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49"/>
            <p:cNvGrpSpPr/>
            <p:nvPr/>
          </p:nvGrpSpPr>
          <p:grpSpPr>
            <a:xfrm>
              <a:off x="224715" y="1516377"/>
              <a:ext cx="101031" cy="146644"/>
              <a:chOff x="1524000" y="2971799"/>
              <a:chExt cx="838200" cy="1066800"/>
            </a:xfrm>
          </p:grpSpPr>
          <p:sp>
            <p:nvSpPr>
              <p:cNvPr id="20" name="Rectangle 1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501580" y="1459269"/>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1070849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sp>
        <p:nvSpPr>
          <p:cNvPr id="13" name="Rectangle 12"/>
          <p:cNvSpPr/>
          <p:nvPr/>
        </p:nvSpPr>
        <p:spPr>
          <a:xfrm>
            <a:off x="914400" y="3200400"/>
            <a:ext cx="7748603" cy="2554545"/>
          </a:xfrm>
          <a:prstGeom prst="rect">
            <a:avLst/>
          </a:prstGeom>
        </p:spPr>
        <p:txBody>
          <a:bodyPr wrap="square">
            <a:spAutoFit/>
          </a:bodyPr>
          <a:lstStyle/>
          <a:p>
            <a:pPr marL="457200" lvl="0" indent="-457200">
              <a:spcAft>
                <a:spcPts val="600"/>
              </a:spcAft>
              <a:buFont typeface="+mj-lt"/>
              <a:buAutoNum type="arabicPeriod"/>
            </a:pPr>
            <a:r>
              <a:rPr lang="en-US" sz="2500" dirty="0"/>
              <a:t>What are your thoughts on how </a:t>
            </a:r>
            <a:r>
              <a:rPr lang="en-US" sz="2500" dirty="0" smtClean="0"/>
              <a:t>Eduardo </a:t>
            </a:r>
            <a:r>
              <a:rPr lang="en-US" sz="2500" dirty="0"/>
              <a:t>handled this situation? </a:t>
            </a:r>
          </a:p>
          <a:p>
            <a:pPr marL="457200" lvl="0" indent="-457200">
              <a:spcAft>
                <a:spcPts val="600"/>
              </a:spcAft>
              <a:buFont typeface="+mj-lt"/>
              <a:buAutoNum type="arabicPeriod"/>
            </a:pPr>
            <a:r>
              <a:rPr lang="en-US" sz="2500" dirty="0"/>
              <a:t>Which safety </a:t>
            </a:r>
            <a:r>
              <a:rPr lang="en-US" sz="2500" dirty="0" smtClean="0"/>
              <a:t>leadership </a:t>
            </a:r>
            <a:r>
              <a:rPr lang="en-US" sz="2500" dirty="0"/>
              <a:t>skills did or did he not demonstrate?</a:t>
            </a:r>
          </a:p>
          <a:p>
            <a:pPr marL="457200" lvl="0" indent="-457200">
              <a:spcAft>
                <a:spcPts val="600"/>
              </a:spcAft>
              <a:buFont typeface="+mj-lt"/>
              <a:buAutoNum type="arabicPeriod"/>
            </a:pPr>
            <a:r>
              <a:rPr lang="en-US" sz="2500" dirty="0"/>
              <a:t>What message is </a:t>
            </a:r>
            <a:r>
              <a:rPr lang="en-US" sz="2500" dirty="0" smtClean="0"/>
              <a:t>Eduardo </a:t>
            </a:r>
            <a:r>
              <a:rPr lang="en-US" sz="2500" dirty="0"/>
              <a:t>sending to </a:t>
            </a:r>
            <a:r>
              <a:rPr lang="en-US" sz="2500" dirty="0" smtClean="0"/>
              <a:t>Troy and Tara about </a:t>
            </a:r>
            <a:r>
              <a:rPr lang="en-US" sz="2500" dirty="0"/>
              <a:t>the value of safety?</a:t>
            </a:r>
          </a:p>
        </p:txBody>
      </p:sp>
      <p:pic>
        <p:nvPicPr>
          <p:cNvPr id="14"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17" name="Group 16"/>
          <p:cNvGrpSpPr/>
          <p:nvPr/>
        </p:nvGrpSpPr>
        <p:grpSpPr>
          <a:xfrm>
            <a:off x="47044" y="1433057"/>
            <a:ext cx="1640388" cy="269954"/>
            <a:chOff x="141352" y="1459269"/>
            <a:chExt cx="1640388" cy="269954"/>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49"/>
            <p:cNvGrpSpPr/>
            <p:nvPr/>
          </p:nvGrpSpPr>
          <p:grpSpPr>
            <a:xfrm>
              <a:off x="224715" y="1516377"/>
              <a:ext cx="101031" cy="146644"/>
              <a:chOff x="1524000" y="2971799"/>
              <a:chExt cx="838200" cy="1066800"/>
            </a:xfrm>
          </p:grpSpPr>
          <p:sp>
            <p:nvSpPr>
              <p:cNvPr id="21" name="Rectangle 2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501580" y="1459269"/>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26356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234" y="2260121"/>
            <a:ext cx="8584351" cy="4555093"/>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dirty="0"/>
              <a:t>Troy and Tara’s reaction makes Eduardo wonder if they actually know how to inspect the fall protection </a:t>
            </a:r>
            <a:r>
              <a:rPr lang="en-US" dirty="0" smtClean="0"/>
              <a:t>equipment or think </a:t>
            </a:r>
            <a:r>
              <a:rPr lang="en-US" dirty="0"/>
              <a:t>it’s okay to cut corners. </a:t>
            </a:r>
            <a:r>
              <a:rPr lang="en-US" dirty="0" smtClean="0"/>
              <a:t>Even </a:t>
            </a:r>
            <a:r>
              <a:rPr lang="en-US" dirty="0"/>
              <a:t>though they were ok the day before, </a:t>
            </a:r>
            <a:r>
              <a:rPr lang="en-US" dirty="0" smtClean="0"/>
              <a:t>the equipment must be </a:t>
            </a:r>
            <a:r>
              <a:rPr lang="en-US" dirty="0"/>
              <a:t>checked! Eduardo tells Foster, the foreman, his </a:t>
            </a:r>
            <a:r>
              <a:rPr lang="en-US" dirty="0" smtClean="0"/>
              <a:t>concerns.</a:t>
            </a:r>
          </a:p>
          <a:p>
            <a:pPr marL="342900" indent="-342900">
              <a:spcAft>
                <a:spcPts val="600"/>
              </a:spcAft>
              <a:buFont typeface="Arial" charset="0"/>
              <a:buChar char="•"/>
            </a:pPr>
            <a:r>
              <a:rPr lang="en-US" dirty="0" smtClean="0"/>
              <a:t>Foster </a:t>
            </a:r>
            <a:r>
              <a:rPr lang="en-US" dirty="0"/>
              <a:t>calls the group together so they can all check the equipment. </a:t>
            </a:r>
            <a:r>
              <a:rPr lang="en-US" dirty="0" smtClean="0"/>
              <a:t>Admitting they they’re </a:t>
            </a:r>
            <a:r>
              <a:rPr lang="en-US" dirty="0"/>
              <a:t>not </a:t>
            </a:r>
            <a:r>
              <a:rPr lang="en-US" dirty="0" smtClean="0"/>
              <a:t>sure </a:t>
            </a:r>
            <a:r>
              <a:rPr lang="en-US" dirty="0"/>
              <a:t>what to look </a:t>
            </a:r>
            <a:r>
              <a:rPr lang="en-US" dirty="0" smtClean="0"/>
              <a:t>for, Foster </a:t>
            </a:r>
            <a:r>
              <a:rPr lang="en-US" dirty="0"/>
              <a:t>thanks him for being </a:t>
            </a:r>
            <a:r>
              <a:rPr lang="en-US" dirty="0" smtClean="0"/>
              <a:t>honest and carefully </a:t>
            </a:r>
            <a:r>
              <a:rPr lang="en-US" dirty="0"/>
              <a:t>goes over </a:t>
            </a:r>
            <a:r>
              <a:rPr lang="en-US" dirty="0" smtClean="0"/>
              <a:t>how to check the </a:t>
            </a:r>
            <a:r>
              <a:rPr lang="en-US" dirty="0"/>
              <a:t>equipment. When he’s done, he asks them to take turns repeating the rules and demonstrating how to inspect everything</a:t>
            </a:r>
            <a:r>
              <a:rPr lang="en-US" dirty="0" smtClean="0"/>
              <a:t>.</a:t>
            </a:r>
          </a:p>
          <a:p>
            <a:pPr marL="342900" indent="-342900">
              <a:spcAft>
                <a:spcPts val="600"/>
              </a:spcAft>
              <a:buFont typeface="Arial" charset="0"/>
              <a:buChar char="•"/>
            </a:pPr>
            <a:r>
              <a:rPr lang="en-US" dirty="0"/>
              <a:t>While doing his checks, Troy finds that his rope has been compromised from a cut that must have happened the day before. </a:t>
            </a:r>
            <a:r>
              <a:rPr lang="en-US" dirty="0" smtClean="0"/>
              <a:t>Changing out the rope together, they </a:t>
            </a:r>
            <a:r>
              <a:rPr lang="en-US" dirty="0"/>
              <a:t>talk about how serious it could have been if Troy had not noticed the cut and fallen off of the roof</a:t>
            </a:r>
            <a:r>
              <a:rPr lang="en-US" dirty="0" smtClean="0"/>
              <a:t>.</a:t>
            </a:r>
          </a:p>
          <a:p>
            <a:pPr marL="342900" indent="-342900">
              <a:spcAft>
                <a:spcPts val="600"/>
              </a:spcAft>
              <a:buFont typeface="Arial" charset="0"/>
              <a:buChar char="•"/>
            </a:pPr>
            <a:r>
              <a:rPr lang="en-US" dirty="0"/>
              <a:t>Foster tells them again how much he appreciates their good work and for not pretending to know how to do something, particularly when it could have such  </a:t>
            </a:r>
            <a:r>
              <a:rPr lang="en-US" dirty="0" smtClean="0"/>
              <a:t>serious </a:t>
            </a:r>
            <a:r>
              <a:rPr lang="en-US" dirty="0"/>
              <a:t>safety consequences. </a:t>
            </a:r>
          </a:p>
        </p:txBody>
      </p:sp>
      <p:sp>
        <p:nvSpPr>
          <p:cNvPr id="24" name="Rectangle 23"/>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B – Key Points</a:t>
            </a:r>
          </a:p>
        </p:txBody>
      </p:sp>
      <p:grpSp>
        <p:nvGrpSpPr>
          <p:cNvPr id="25" name="Group 24"/>
          <p:cNvGrpSpPr/>
          <p:nvPr/>
        </p:nvGrpSpPr>
        <p:grpSpPr>
          <a:xfrm>
            <a:off x="47044" y="1433057"/>
            <a:ext cx="1640388" cy="269954"/>
            <a:chOff x="141352" y="1459269"/>
            <a:chExt cx="1640388" cy="269954"/>
          </a:xfrm>
        </p:grpSpPr>
        <p:sp>
          <p:nvSpPr>
            <p:cNvPr id="26" name="Rounded Rectangle 2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49"/>
            <p:cNvGrpSpPr/>
            <p:nvPr/>
          </p:nvGrpSpPr>
          <p:grpSpPr>
            <a:xfrm>
              <a:off x="224715" y="1516377"/>
              <a:ext cx="101031" cy="146644"/>
              <a:chOff x="1524000" y="2971799"/>
              <a:chExt cx="838200" cy="1066800"/>
            </a:xfrm>
          </p:grpSpPr>
          <p:sp>
            <p:nvSpPr>
              <p:cNvPr id="29" name="Rectangle 2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501580" y="1459269"/>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3907135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sp>
        <p:nvSpPr>
          <p:cNvPr id="13" name="Rectangle 12"/>
          <p:cNvSpPr/>
          <p:nvPr/>
        </p:nvSpPr>
        <p:spPr>
          <a:xfrm>
            <a:off x="914400" y="3195763"/>
            <a:ext cx="7831730" cy="1323439"/>
          </a:xfrm>
          <a:prstGeom prst="rect">
            <a:avLst/>
          </a:prstGeom>
        </p:spPr>
        <p:txBody>
          <a:bodyPr wrap="square">
            <a:spAutoFit/>
          </a:bodyPr>
          <a:lstStyle/>
          <a:p>
            <a:pPr marL="457200" lvl="0" indent="-457200">
              <a:spcAft>
                <a:spcPts val="600"/>
              </a:spcAft>
              <a:buFont typeface="+mj-lt"/>
              <a:buAutoNum type="arabicPeriod"/>
            </a:pPr>
            <a:r>
              <a:rPr lang="en-US" sz="2500" dirty="0"/>
              <a:t>What do you think of the way </a:t>
            </a:r>
            <a:r>
              <a:rPr lang="en-US" sz="2500" dirty="0" smtClean="0"/>
              <a:t>Eduardo </a:t>
            </a:r>
            <a:r>
              <a:rPr lang="en-US" sz="2500" dirty="0"/>
              <a:t>handled the situation this time?</a:t>
            </a:r>
          </a:p>
          <a:p>
            <a:pPr marL="457200" lvl="0" indent="-457200">
              <a:spcAft>
                <a:spcPts val="600"/>
              </a:spcAft>
              <a:buFont typeface="+mj-lt"/>
              <a:buAutoNum type="arabicPeriod"/>
            </a:pPr>
            <a:r>
              <a:rPr lang="en-US" sz="2500" dirty="0"/>
              <a:t>Which of the </a:t>
            </a:r>
            <a:r>
              <a:rPr lang="en-US" sz="2500" dirty="0" smtClean="0"/>
              <a:t>leadership </a:t>
            </a:r>
            <a:r>
              <a:rPr lang="en-US" sz="2500" dirty="0"/>
              <a:t>skills did he demonstrate? </a:t>
            </a:r>
          </a:p>
        </p:txBody>
      </p:sp>
      <p:pic>
        <p:nvPicPr>
          <p:cNvPr id="15"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16" name="Group 15"/>
          <p:cNvGrpSpPr/>
          <p:nvPr/>
        </p:nvGrpSpPr>
        <p:grpSpPr>
          <a:xfrm>
            <a:off x="47044" y="1433057"/>
            <a:ext cx="1640388" cy="269954"/>
            <a:chOff x="141352" y="1459269"/>
            <a:chExt cx="1640388" cy="269954"/>
          </a:xfrm>
        </p:grpSpPr>
        <p:sp>
          <p:nvSpPr>
            <p:cNvPr id="17" name="Rounded Rectangle 1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49"/>
            <p:cNvGrpSpPr/>
            <p:nvPr/>
          </p:nvGrpSpPr>
          <p:grpSpPr>
            <a:xfrm>
              <a:off x="224715" y="1516377"/>
              <a:ext cx="101031" cy="146644"/>
              <a:chOff x="1524000" y="2971799"/>
              <a:chExt cx="838200" cy="1066800"/>
            </a:xfrm>
          </p:grpSpPr>
          <p:sp>
            <p:nvSpPr>
              <p:cNvPr id="20" name="Rectangle 1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501580" y="1459269"/>
              <a:ext cx="128016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327914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Development of the FSL4Res training was supported with funding from a cooperative agreement to CPWR - The Center for Construction Research and Training (#U60OH009762) from the National Institute for Occupational Safety and Health (NIOSH) The FSL4Res is based on the original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FSL training</a:t>
            </a:r>
            <a:r>
              <a:rPr lang="en-US" sz="900" dirty="0">
                <a:latin typeface="Calibri" panose="020F0502020204030204" pitchFamily="34" charset="0"/>
                <a:ea typeface="Calibri" panose="020F0502020204030204" pitchFamily="34" charset="0"/>
                <a:cs typeface="Times New Roman" panose="02020603050405020304" pitchFamily="18" charset="0"/>
              </a:rPr>
              <a:t> created by CPWR under an earlier NIOSH cooperative agreement (#OH009762) The contents are solely the responsibility of the authors and do not necessarily represent the official views of NIOSH. All Rights Reserved.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b="1" dirty="0">
                <a:solidFill>
                  <a:srgbClr val="FF0000"/>
                </a:solidFill>
                <a:effectLst>
                  <a:outerShdw blurRad="38100" dist="38100" dir="2700000" algn="tl">
                    <a:srgbClr val="000000">
                      <a:alpha val="43137"/>
                    </a:srgbClr>
                  </a:outerShdw>
                </a:effectLst>
              </a:rPr>
              <a:t>You have now completed Session 3</a:t>
            </a:r>
          </a:p>
        </p:txBody>
      </p:sp>
      <p:pic>
        <p:nvPicPr>
          <p:cNvPr id="3" name="Picture 2" descr="Text&#10;&#10;Description automatically generated with medium confidence">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4106717915"/>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7"/>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598114"/>
            <a:ext cx="8229600" cy="8589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Safety Leadership</a:t>
            </a:r>
            <a:r>
              <a:rPr lang="en-US" sz="3500" dirty="0" smtClean="0">
                <a:solidFill>
                  <a:srgbClr val="FF0000"/>
                </a:solidFill>
              </a:rPr>
              <a:t> </a:t>
            </a:r>
            <a:r>
              <a:rPr lang="en-US" sz="3500" b="1" dirty="0" smtClean="0">
                <a:solidFill>
                  <a:srgbClr val="FF0000"/>
                </a:solidFill>
              </a:rPr>
              <a:t>Skills</a:t>
            </a:r>
            <a:endParaRPr lang="en-US" sz="3500" b="1" i="1" dirty="0">
              <a:solidFill>
                <a:srgbClr val="FF0000"/>
              </a:solidFill>
            </a:endParaRPr>
          </a:p>
        </p:txBody>
      </p:sp>
      <p:sp>
        <p:nvSpPr>
          <p:cNvPr id="6" name="Rectangle 5"/>
          <p:cNvSpPr/>
          <p:nvPr/>
        </p:nvSpPr>
        <p:spPr>
          <a:xfrm>
            <a:off x="695528" y="2544904"/>
            <a:ext cx="7752944" cy="3939540"/>
          </a:xfrm>
          <a:prstGeom prst="rect">
            <a:avLst/>
          </a:prstGeom>
          <a:ln>
            <a:solidFill>
              <a:schemeClr val="tx1"/>
            </a:solidFill>
          </a:ln>
        </p:spPr>
        <p:txBody>
          <a:bodyPr wrap="square">
            <a:spAutoFit/>
          </a:bodyPr>
          <a:lstStyle/>
          <a:p>
            <a:pPr>
              <a:spcAft>
                <a:spcPts val="1800"/>
              </a:spcAft>
            </a:pPr>
            <a:r>
              <a:rPr lang="en-US" sz="2500" dirty="0" smtClean="0"/>
              <a:t>Leads </a:t>
            </a:r>
            <a:r>
              <a:rPr lang="en-US" sz="2500" dirty="0"/>
              <a:t>by example</a:t>
            </a:r>
          </a:p>
          <a:p>
            <a:pPr>
              <a:spcAft>
                <a:spcPts val="1800"/>
              </a:spcAft>
            </a:pPr>
            <a:r>
              <a:rPr lang="en-US" sz="2500" dirty="0" smtClean="0"/>
              <a:t>Engages and empowers team </a:t>
            </a:r>
            <a:r>
              <a:rPr lang="en-US" sz="2500" dirty="0"/>
              <a:t>members</a:t>
            </a:r>
          </a:p>
          <a:p>
            <a:pPr>
              <a:spcAft>
                <a:spcPts val="1800"/>
              </a:spcAft>
            </a:pPr>
            <a:r>
              <a:rPr lang="en-US" sz="2500" dirty="0" smtClean="0"/>
              <a:t>Actively listens</a:t>
            </a:r>
          </a:p>
          <a:p>
            <a:pPr>
              <a:spcAft>
                <a:spcPts val="1800"/>
              </a:spcAft>
            </a:pPr>
            <a:r>
              <a:rPr lang="en-US" sz="2500" dirty="0"/>
              <a:t>Practices 3</a:t>
            </a:r>
            <a:r>
              <a:rPr lang="en-US" sz="2500" dirty="0" smtClean="0"/>
              <a:t>-way communication</a:t>
            </a:r>
            <a:endParaRPr lang="en-US" sz="2500" dirty="0"/>
          </a:p>
          <a:p>
            <a:pPr>
              <a:spcAft>
                <a:spcPts val="1800"/>
              </a:spcAft>
            </a:pPr>
            <a:r>
              <a:rPr lang="en-US" sz="2500" dirty="0" smtClean="0"/>
              <a:t>Develops </a:t>
            </a:r>
            <a:r>
              <a:rPr lang="en-US" sz="2500" dirty="0"/>
              <a:t>team members through teaching, coaching</a:t>
            </a:r>
            <a:r>
              <a:rPr lang="en-US" sz="2500" dirty="0" smtClean="0"/>
              <a:t>, &amp; feedback</a:t>
            </a:r>
            <a:endParaRPr lang="en-US" sz="2500" dirty="0"/>
          </a:p>
          <a:p>
            <a:pPr>
              <a:spcAft>
                <a:spcPts val="1800"/>
              </a:spcAft>
            </a:pPr>
            <a:r>
              <a:rPr lang="en-US" sz="2500" dirty="0" smtClean="0"/>
              <a:t>Recognizes </a:t>
            </a:r>
            <a:r>
              <a:rPr lang="en-US" sz="2500" dirty="0"/>
              <a:t>team members for a job well </a:t>
            </a:r>
            <a:r>
              <a:rPr lang="en-US" sz="2500" dirty="0" smtClean="0"/>
              <a:t>done</a:t>
            </a:r>
          </a:p>
        </p:txBody>
      </p:sp>
    </p:spTree>
    <p:extLst>
      <p:ext uri="{BB962C8B-B14F-4D97-AF65-F5344CB8AC3E}">
        <p14:creationId xmlns:p14="http://schemas.microsoft.com/office/powerpoint/2010/main" val="40570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283736464"/>
              </p:ext>
            </p:extLst>
          </p:nvPr>
        </p:nvGraphicFramePr>
        <p:xfrm>
          <a:off x="365760" y="3265711"/>
          <a:ext cx="4206240" cy="304698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046988">
                <a:tc>
                  <a:txBody>
                    <a:bodyPr/>
                    <a:lstStyle/>
                    <a:p>
                      <a:pPr marL="0" marR="0" indent="0" algn="ctr">
                        <a:lnSpc>
                          <a:spcPct val="107000"/>
                        </a:lnSpc>
                        <a:spcBef>
                          <a:spcPts val="0"/>
                        </a:spcBef>
                        <a:spcAft>
                          <a:spcPts val="0"/>
                        </a:spcAft>
                        <a:buFont typeface="Arial" panose="020B0604020202020204" pitchFamily="34" charset="0"/>
                        <a:buNone/>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93378030"/>
              </p:ext>
            </p:extLst>
          </p:nvPr>
        </p:nvGraphicFramePr>
        <p:xfrm>
          <a:off x="4572000" y="3265711"/>
          <a:ext cx="4206240" cy="304698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046988">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2" name="Title 1"/>
          <p:cNvSpPr>
            <a:spLocks noGrp="1"/>
          </p:cNvSpPr>
          <p:nvPr>
            <p:ph type="title"/>
          </p:nvPr>
        </p:nvSpPr>
        <p:spPr/>
        <p:txBody>
          <a:bodyPr>
            <a:normAutofit/>
          </a:bodyPr>
          <a:lstStyle/>
          <a:p>
            <a:r>
              <a:rPr lang="en-US" sz="3500" b="1" dirty="0" smtClean="0">
                <a:solidFill>
                  <a:srgbClr val="FF0000"/>
                </a:solidFill>
              </a:rPr>
              <a:t>Lead by Example</a:t>
            </a:r>
            <a:endParaRPr lang="en-US" sz="3500" b="1" dirty="0">
              <a:solidFill>
                <a:srgbClr val="FF0000"/>
              </a:solidFill>
            </a:endParaRPr>
          </a:p>
        </p:txBody>
      </p:sp>
      <p:sp>
        <p:nvSpPr>
          <p:cNvPr id="4" name="Rectangle 3"/>
          <p:cNvSpPr/>
          <p:nvPr/>
        </p:nvSpPr>
        <p:spPr>
          <a:xfrm>
            <a:off x="365760" y="3265711"/>
            <a:ext cx="4206240" cy="2800767"/>
          </a:xfrm>
          <a:prstGeom prst="rect">
            <a:avLst/>
          </a:prstGeom>
          <a:effectLst/>
        </p:spPr>
        <p:txBody>
          <a:bodyPr wrap="square">
            <a:spAutoFit/>
          </a:bodyPr>
          <a:lstStyle/>
          <a:p>
            <a:pPr marL="342900" marR="0" lvl="0" indent="-342900">
              <a:spcBef>
                <a:spcPts val="0"/>
              </a:spcBef>
              <a:spcAft>
                <a:spcPts val="0"/>
              </a:spcAft>
              <a:buFont typeface="Arial" panose="020B0604020202020204" pitchFamily="34" charset="0"/>
              <a:buChar char="•"/>
              <a:tabLst>
                <a:tab pos="160020" algn="l"/>
              </a:tabLst>
            </a:pPr>
            <a:r>
              <a:rPr lang="en-US" sz="2200" dirty="0" smtClean="0">
                <a:ea typeface="Times New Roman" panose="02020603050405020304" pitchFamily="18" charset="0"/>
                <a:cs typeface="Arial" panose="020B0604020202020204" pitchFamily="34" charset="0"/>
              </a:rPr>
              <a:t>Establishes </a:t>
            </a:r>
            <a:r>
              <a:rPr lang="en-US" sz="2200" dirty="0">
                <a:ea typeface="Times New Roman" panose="02020603050405020304" pitchFamily="18" charset="0"/>
                <a:cs typeface="Arial" panose="020B0604020202020204" pitchFamily="34" charset="0"/>
              </a:rPr>
              <a:t>safety </a:t>
            </a:r>
            <a:r>
              <a:rPr lang="en-US" sz="2200" dirty="0" smtClean="0">
                <a:ea typeface="Times New Roman" panose="02020603050405020304" pitchFamily="18" charset="0"/>
                <a:cs typeface="Arial" panose="020B0604020202020204" pitchFamily="34" charset="0"/>
              </a:rPr>
              <a:t>expectations </a:t>
            </a:r>
            <a:r>
              <a:rPr lang="en-US" sz="2200" dirty="0">
                <a:ea typeface="Times New Roman" panose="02020603050405020304" pitchFamily="18" charset="0"/>
                <a:cs typeface="Arial" panose="020B0604020202020204" pitchFamily="34" charset="0"/>
              </a:rPr>
              <a:t>as a core value</a:t>
            </a:r>
            <a:endParaRPr lang="en-US" sz="22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91440" algn="l"/>
              </a:tabLst>
            </a:pPr>
            <a:r>
              <a:rPr lang="en-US" sz="2200" dirty="0">
                <a:ea typeface="Times New Roman" panose="02020603050405020304" pitchFamily="18" charset="0"/>
                <a:cs typeface="Arial" panose="020B0604020202020204" pitchFamily="34" charset="0"/>
              </a:rPr>
              <a:t>Shares safety vision with team members</a:t>
            </a:r>
            <a:endParaRPr lang="en-US" sz="22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91440" algn="l"/>
              </a:tabLst>
            </a:pPr>
            <a:r>
              <a:rPr lang="en-US" sz="2200" dirty="0">
                <a:ea typeface="Times New Roman" panose="02020603050405020304" pitchFamily="18" charset="0"/>
                <a:cs typeface="Arial" panose="020B0604020202020204" pitchFamily="34" charset="0"/>
              </a:rPr>
              <a:t>Demonstrates a positive attitude about safety </a:t>
            </a:r>
            <a:endParaRPr lang="en-US" sz="22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91440" algn="l"/>
              </a:tabLst>
            </a:pPr>
            <a:r>
              <a:rPr lang="en-US" sz="2200" dirty="0">
                <a:ea typeface="Times New Roman" panose="02020603050405020304" pitchFamily="18" charset="0"/>
                <a:cs typeface="Arial" panose="020B0604020202020204" pitchFamily="34" charset="0"/>
              </a:rPr>
              <a:t>‘Walks the Talk’</a:t>
            </a:r>
            <a:endParaRPr lang="en-US" sz="22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91440" algn="l"/>
              </a:tabLst>
            </a:pPr>
            <a:r>
              <a:rPr lang="en-US" sz="2200" dirty="0">
                <a:ea typeface="Times New Roman" panose="02020603050405020304" pitchFamily="18" charset="0"/>
                <a:cs typeface="Arial" panose="020B0604020202020204" pitchFamily="34" charset="0"/>
              </a:rPr>
              <a:t>Leads up!</a:t>
            </a:r>
            <a:endParaRPr lang="en-US" sz="2200" dirty="0">
              <a:ea typeface="Times New Roman" panose="02020603050405020304" pitchFamily="18" charset="0"/>
              <a:cs typeface="Times New Roman" panose="02020603050405020304" pitchFamily="18" charset="0"/>
            </a:endParaRPr>
          </a:p>
        </p:txBody>
      </p:sp>
      <p:sp>
        <p:nvSpPr>
          <p:cNvPr id="5" name="Rectangle 4"/>
          <p:cNvSpPr/>
          <p:nvPr/>
        </p:nvSpPr>
        <p:spPr>
          <a:xfrm>
            <a:off x="4572000" y="3265711"/>
            <a:ext cx="4206240" cy="2123658"/>
          </a:xfrm>
          <a:prstGeom prst="rect">
            <a:avLst/>
          </a:prstGeom>
        </p:spPr>
        <p:txBody>
          <a:bodyPr wrap="square">
            <a:spAutoFit/>
          </a:bodyPr>
          <a:lstStyle/>
          <a:p>
            <a:pPr marR="0" lvl="0">
              <a:spcBef>
                <a:spcPts val="0"/>
              </a:spcBef>
              <a:spcAft>
                <a:spcPts val="0"/>
              </a:spcAft>
              <a:tabLst>
                <a:tab pos="160020" algn="l"/>
              </a:tabLst>
            </a:pPr>
            <a:r>
              <a:rPr lang="en-US" sz="2200" dirty="0"/>
              <a:t>Alerted of an issue with a new roof install, the foreman takes the time to go back to his truck to retrieve his harness, instead of climbing onto the roof without the proper fall safety equipment.</a:t>
            </a:r>
            <a:endParaRPr lang="en-US" sz="2200" dirty="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82781643"/>
              </p:ext>
            </p:extLst>
          </p:nvPr>
        </p:nvGraphicFramePr>
        <p:xfrm>
          <a:off x="365760" y="2511829"/>
          <a:ext cx="8412480" cy="75388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Calibri" panose="020F0502020204030204" pitchFamily="34" charset="0"/>
                          <a:cs typeface="Arial" panose="020B0604020202020204" pitchFamily="34" charset="0"/>
                        </a:rPr>
                        <a:t>Good Leadership Actions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Times New Roman" panose="02020603050405020304" pitchFamily="18" charset="0"/>
                          <a:cs typeface="Arial" panose="020B0604020202020204" pitchFamily="34" charset="0"/>
                        </a:rPr>
                        <a:t>Real World Example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40956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238559035"/>
              </p:ext>
            </p:extLst>
          </p:nvPr>
        </p:nvGraphicFramePr>
        <p:xfrm>
          <a:off x="365760" y="3265711"/>
          <a:ext cx="4206240" cy="341131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411314">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7194734"/>
              </p:ext>
            </p:extLst>
          </p:nvPr>
        </p:nvGraphicFramePr>
        <p:xfrm>
          <a:off x="4572000" y="3265711"/>
          <a:ext cx="4206240" cy="341131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411314">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2" name="Title 1"/>
          <p:cNvSpPr>
            <a:spLocks noGrp="1"/>
          </p:cNvSpPr>
          <p:nvPr>
            <p:ph type="title"/>
          </p:nvPr>
        </p:nvSpPr>
        <p:spPr/>
        <p:txBody>
          <a:bodyPr>
            <a:normAutofit/>
          </a:bodyPr>
          <a:lstStyle/>
          <a:p>
            <a:r>
              <a:rPr lang="en-US" sz="3500" b="1" dirty="0" smtClean="0">
                <a:solidFill>
                  <a:srgbClr val="FF0000"/>
                </a:solidFill>
              </a:rPr>
              <a:t>Engage and Empower Team Members</a:t>
            </a:r>
            <a:endParaRPr lang="en-US" sz="3500" b="1" dirty="0">
              <a:solidFill>
                <a:srgbClr val="FF0000"/>
              </a:solidFill>
            </a:endParaRPr>
          </a:p>
        </p:txBody>
      </p:sp>
      <p:sp>
        <p:nvSpPr>
          <p:cNvPr id="9" name="Rectangle 8"/>
          <p:cNvSpPr/>
          <p:nvPr/>
        </p:nvSpPr>
        <p:spPr>
          <a:xfrm>
            <a:off x="4572000" y="3279441"/>
            <a:ext cx="4261757" cy="2139047"/>
          </a:xfrm>
          <a:prstGeom prst="rect">
            <a:avLst/>
          </a:prstGeom>
        </p:spPr>
        <p:txBody>
          <a:bodyPr wrap="square">
            <a:spAutoFit/>
          </a:bodyPr>
          <a:lstStyle/>
          <a:p>
            <a:pPr marR="0" lvl="0">
              <a:spcBef>
                <a:spcPts val="0"/>
              </a:spcBef>
              <a:spcAft>
                <a:spcPts val="0"/>
              </a:spcAft>
            </a:pPr>
            <a:r>
              <a:rPr lang="en-US" sz="1900" dirty="0"/>
              <a:t>The superintendent asks the crew to walk him through the day’s plans and offer any suggestions they have on improving the safety plans. The crew suggests a few different options, and the superintendent explains why the final option is the best choice</a:t>
            </a:r>
            <a:r>
              <a:rPr lang="en-US" sz="1900" dirty="0" smtClean="0"/>
              <a:t>.</a:t>
            </a:r>
            <a:endParaRPr lang="en-US" sz="1900" dirty="0">
              <a:ea typeface="Times New Roman" panose="02020603050405020304" pitchFamily="18" charset="0"/>
              <a:cs typeface="Times New Roman" panose="02020603050405020304" pitchFamily="18" charset="0"/>
            </a:endParaRPr>
          </a:p>
        </p:txBody>
      </p:sp>
      <p:sp>
        <p:nvSpPr>
          <p:cNvPr id="10" name="Rectangle 9"/>
          <p:cNvSpPr/>
          <p:nvPr/>
        </p:nvSpPr>
        <p:spPr>
          <a:xfrm>
            <a:off x="359227" y="3246784"/>
            <a:ext cx="4374698" cy="3539430"/>
          </a:xfrm>
          <a:prstGeom prst="rect">
            <a:avLst/>
          </a:prstGeom>
        </p:spPr>
        <p:txBody>
          <a:bodyPr wrap="square">
            <a:spAutoFit/>
          </a:bodyPr>
          <a:lstStyle/>
          <a:p>
            <a:pPr marL="342900" indent="-342900">
              <a:spcBef>
                <a:spcPts val="0"/>
              </a:spcBef>
              <a:buFont typeface="Arial" panose="020B0604020202020204" pitchFamily="34" charset="0"/>
              <a:buChar char="•"/>
            </a:pPr>
            <a:r>
              <a:rPr lang="en-US" sz="1900" dirty="0" smtClean="0"/>
              <a:t>Explain why safety is critical to getting the job done</a:t>
            </a:r>
          </a:p>
          <a:p>
            <a:pPr marL="342900" indent="-342900">
              <a:spcBef>
                <a:spcPts val="0"/>
              </a:spcBef>
              <a:buFont typeface="Arial" panose="020B0604020202020204" pitchFamily="34" charset="0"/>
              <a:buChar char="•"/>
            </a:pPr>
            <a:r>
              <a:rPr lang="en-US" sz="1900" dirty="0" smtClean="0"/>
              <a:t>Engage team members in safety decision-making </a:t>
            </a:r>
          </a:p>
          <a:p>
            <a:pPr marL="342900" lvl="0" indent="-342900">
              <a:spcBef>
                <a:spcPts val="0"/>
              </a:spcBef>
              <a:buFont typeface="Arial" panose="020B0604020202020204" pitchFamily="34" charset="0"/>
              <a:buChar char="•"/>
            </a:pPr>
            <a:r>
              <a:rPr lang="en-US" sz="1900" dirty="0" smtClean="0"/>
              <a:t>Conduct daily morning safety huddles and joint worker-management walk-</a:t>
            </a:r>
            <a:r>
              <a:rPr lang="en-US" sz="1900" dirty="0" err="1" smtClean="0"/>
              <a:t>arounds</a:t>
            </a:r>
            <a:r>
              <a:rPr lang="en-US" sz="1900" dirty="0" smtClean="0"/>
              <a:t> throughout the workday</a:t>
            </a:r>
          </a:p>
          <a:p>
            <a:pPr marL="342900" lvl="0" indent="-342900">
              <a:spcBef>
                <a:spcPts val="0"/>
              </a:spcBef>
              <a:buFont typeface="Arial" panose="020B0604020202020204" pitchFamily="34" charset="0"/>
              <a:buChar char="•"/>
            </a:pPr>
            <a:r>
              <a:rPr lang="en-US" sz="1900" dirty="0" smtClean="0"/>
              <a:t>Empower team members to</a:t>
            </a:r>
          </a:p>
          <a:p>
            <a:pPr marL="800100" lvl="1" indent="-342900">
              <a:spcBef>
                <a:spcPts val="0"/>
              </a:spcBef>
              <a:buFont typeface="Arial" panose="020B0604020202020204" pitchFamily="34" charset="0"/>
              <a:buChar char="•"/>
            </a:pPr>
            <a:r>
              <a:rPr lang="en-US" sz="1700" dirty="0" smtClean="0"/>
              <a:t>Report safety concerns, injuries, &amp; near misses </a:t>
            </a:r>
          </a:p>
          <a:p>
            <a:pPr marL="800100" lvl="1" indent="-342900">
              <a:spcBef>
                <a:spcPts val="0"/>
              </a:spcBef>
              <a:buFont typeface="Arial" panose="020B0604020202020204" pitchFamily="34" charset="0"/>
              <a:buChar char="•"/>
            </a:pPr>
            <a:r>
              <a:rPr lang="en-US" sz="1700" dirty="0" smtClean="0"/>
              <a:t>Report or fix hazards or unsafe situations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4471527"/>
              </p:ext>
            </p:extLst>
          </p:nvPr>
        </p:nvGraphicFramePr>
        <p:xfrm>
          <a:off x="365760" y="2511829"/>
          <a:ext cx="8412480" cy="75388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Calibri" panose="020F0502020204030204" pitchFamily="34" charset="0"/>
                          <a:cs typeface="Arial" panose="020B0604020202020204" pitchFamily="34" charset="0"/>
                        </a:rPr>
                        <a:t>Good Leadership Actions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Times New Roman" panose="02020603050405020304" pitchFamily="18" charset="0"/>
                          <a:cs typeface="Arial" panose="020B0604020202020204" pitchFamily="34" charset="0"/>
                        </a:rPr>
                        <a:t>Real World Example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236431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560717881"/>
              </p:ext>
            </p:extLst>
          </p:nvPr>
        </p:nvGraphicFramePr>
        <p:xfrm>
          <a:off x="4572000" y="3265711"/>
          <a:ext cx="4206240" cy="304698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046988">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3" name="Title 1"/>
          <p:cNvSpPr>
            <a:spLocks noGrp="1"/>
          </p:cNvSpPr>
          <p:nvPr>
            <p:ph type="title"/>
          </p:nvPr>
        </p:nvSpPr>
        <p:spPr>
          <a:xfrm>
            <a:off x="457200" y="1447874"/>
            <a:ext cx="8229600" cy="1143000"/>
          </a:xfrm>
        </p:spPr>
        <p:txBody>
          <a:bodyPr>
            <a:normAutofit/>
          </a:bodyPr>
          <a:lstStyle/>
          <a:p>
            <a:r>
              <a:rPr lang="en-US" sz="3500" b="1" dirty="0" smtClean="0">
                <a:solidFill>
                  <a:srgbClr val="FF0000"/>
                </a:solidFill>
              </a:rPr>
              <a:t>Actively Listen</a:t>
            </a:r>
            <a:endParaRPr lang="en-US" sz="3500" b="1" dirty="0">
              <a:solidFill>
                <a:srgbClr val="FF0000"/>
              </a:solidFill>
            </a:endParaRPr>
          </a:p>
        </p:txBody>
      </p:sp>
      <p:sp>
        <p:nvSpPr>
          <p:cNvPr id="2" name="Rectangle 1"/>
          <p:cNvSpPr/>
          <p:nvPr/>
        </p:nvSpPr>
        <p:spPr>
          <a:xfrm>
            <a:off x="365760" y="3282040"/>
            <a:ext cx="4206240" cy="2862322"/>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pPr>
            <a:r>
              <a:rPr lang="en-US" sz="2000" dirty="0">
                <a:ea typeface="Times New Roman" panose="02020603050405020304" pitchFamily="18" charset="0"/>
                <a:cs typeface="Times New Roman" panose="02020603050405020304" pitchFamily="18" charset="0"/>
              </a:rPr>
              <a:t>Give your full attention &amp; treat crew members with respect when they are </a:t>
            </a:r>
            <a:r>
              <a:rPr lang="en-US" sz="2000" dirty="0" smtClean="0">
                <a:ea typeface="Times New Roman" panose="02020603050405020304" pitchFamily="18" charset="0"/>
                <a:cs typeface="Times New Roman" panose="02020603050405020304" pitchFamily="18" charset="0"/>
              </a:rPr>
              <a:t>speaking</a:t>
            </a:r>
            <a:endParaRPr lang="en-US" sz="20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dirty="0">
                <a:ea typeface="Times New Roman" panose="02020603050405020304" pitchFamily="18" charset="0"/>
                <a:cs typeface="Times New Roman" panose="02020603050405020304" pitchFamily="18" charset="0"/>
              </a:rPr>
              <a:t>Pay attention to nonverbal cues such as body language and eye contact</a:t>
            </a:r>
          </a:p>
          <a:p>
            <a:pPr marL="342900" marR="0" lvl="0" indent="-342900">
              <a:spcBef>
                <a:spcPts val="0"/>
              </a:spcBef>
              <a:spcAft>
                <a:spcPts val="0"/>
              </a:spcAft>
              <a:buFont typeface="Arial" panose="020B0604020202020204" pitchFamily="34" charset="0"/>
              <a:buChar char="•"/>
            </a:pPr>
            <a:r>
              <a:rPr lang="en-US" sz="2000" dirty="0">
                <a:ea typeface="Times New Roman" panose="02020603050405020304" pitchFamily="18" charset="0"/>
                <a:cs typeface="Times New Roman" panose="02020603050405020304" pitchFamily="18" charset="0"/>
              </a:rPr>
              <a:t>Listen to hear what is being said vs. coming up with a response</a:t>
            </a:r>
          </a:p>
          <a:p>
            <a:pPr marL="342900" marR="0" lvl="0" indent="-342900">
              <a:spcBef>
                <a:spcPts val="0"/>
              </a:spcBef>
              <a:spcAft>
                <a:spcPts val="0"/>
              </a:spcAft>
              <a:buFont typeface="Arial" panose="020B0604020202020204" pitchFamily="34" charset="0"/>
              <a:buChar char="•"/>
            </a:pPr>
            <a:r>
              <a:rPr lang="en-US" sz="2000" dirty="0">
                <a:ea typeface="Times New Roman" panose="02020603050405020304" pitchFamily="18" charset="0"/>
                <a:cs typeface="Times New Roman" panose="02020603050405020304" pitchFamily="18" charset="0"/>
              </a:rPr>
              <a:t>Ask clarifying questions</a:t>
            </a:r>
            <a:r>
              <a:rPr lang="en-US" sz="2000" dirty="0">
                <a:ea typeface="Times New Roman" panose="02020603050405020304" pitchFamily="18" charset="0"/>
                <a:cs typeface="Arial" panose="020B0604020202020204" pitchFamily="34" charset="0"/>
              </a:rPr>
              <a:t> </a:t>
            </a:r>
            <a:endParaRPr lang="en-US" sz="2000" dirty="0">
              <a:ea typeface="Times New Roman" panose="02020603050405020304" pitchFamily="18" charset="0"/>
              <a:cs typeface="Times New Roman" panose="02020603050405020304" pitchFamily="18" charset="0"/>
            </a:endParaRPr>
          </a:p>
        </p:txBody>
      </p:sp>
      <p:sp>
        <p:nvSpPr>
          <p:cNvPr id="8" name="Rectangle 7"/>
          <p:cNvSpPr/>
          <p:nvPr/>
        </p:nvSpPr>
        <p:spPr>
          <a:xfrm>
            <a:off x="4572000" y="3283391"/>
            <a:ext cx="4206240" cy="2893100"/>
          </a:xfrm>
          <a:prstGeom prst="rect">
            <a:avLst/>
          </a:prstGeom>
        </p:spPr>
        <p:txBody>
          <a:bodyPr wrap="square">
            <a:spAutoFit/>
          </a:bodyPr>
          <a:lstStyle/>
          <a:p>
            <a:pPr marR="0" lvl="0">
              <a:spcBef>
                <a:spcPts val="0"/>
              </a:spcBef>
              <a:spcAft>
                <a:spcPts val="0"/>
              </a:spcAft>
            </a:pPr>
            <a:r>
              <a:rPr lang="en-US" dirty="0" smtClean="0"/>
              <a:t>A </a:t>
            </a:r>
            <a:r>
              <a:rPr lang="en-US" dirty="0"/>
              <a:t>foreman stops his superintendent as she’s walking by because he wants to discuss an important safety issue he found on site. Even though she is very busy, she stops, makes eye contact with the foreman, asks him to tell her about his concern, asks clarifying questions to ensure she’s understood the problem correctly, and discusses how they might resolve the identified </a:t>
            </a:r>
            <a:r>
              <a:rPr lang="en-US" dirty="0" smtClean="0"/>
              <a:t>problem</a:t>
            </a:r>
            <a:r>
              <a:rPr lang="en-US" sz="2000" dirty="0" smtClean="0">
                <a:ea typeface="Times New Roman" panose="02020603050405020304" pitchFamily="18" charset="0"/>
                <a:cs typeface="Times New Roman" panose="02020603050405020304" pitchFamily="18" charset="0"/>
              </a:rPr>
              <a:t>.</a:t>
            </a:r>
            <a:endParaRPr lang="en-US" sz="2000" dirty="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23908923"/>
              </p:ext>
            </p:extLst>
          </p:nvPr>
        </p:nvGraphicFramePr>
        <p:xfrm>
          <a:off x="365760" y="3265711"/>
          <a:ext cx="4206240" cy="304698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046988">
                <a:tc>
                  <a:txBody>
                    <a:bodyPr/>
                    <a:lstStyle/>
                    <a:p>
                      <a:pPr marL="0" marR="0" indent="0" algn="ctr">
                        <a:lnSpc>
                          <a:spcPct val="107000"/>
                        </a:lnSpc>
                        <a:spcBef>
                          <a:spcPts val="0"/>
                        </a:spcBef>
                        <a:spcAft>
                          <a:spcPts val="0"/>
                        </a:spcAft>
                        <a:buFont typeface="Arial" panose="020B0604020202020204" pitchFamily="34" charset="0"/>
                        <a:buNone/>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90085433"/>
              </p:ext>
            </p:extLst>
          </p:nvPr>
        </p:nvGraphicFramePr>
        <p:xfrm>
          <a:off x="365760" y="2511829"/>
          <a:ext cx="8412480" cy="75388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Calibri" panose="020F0502020204030204" pitchFamily="34" charset="0"/>
                          <a:cs typeface="Arial" panose="020B0604020202020204" pitchFamily="34" charset="0"/>
                        </a:rPr>
                        <a:t>Good Leadership Actions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Times New Roman" panose="02020603050405020304" pitchFamily="18" charset="0"/>
                          <a:cs typeface="Arial" panose="020B0604020202020204" pitchFamily="34" charset="0"/>
                        </a:rPr>
                        <a:t>Real World Example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225858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95449857"/>
              </p:ext>
            </p:extLst>
          </p:nvPr>
        </p:nvGraphicFramePr>
        <p:xfrm>
          <a:off x="365760" y="3265711"/>
          <a:ext cx="4206240" cy="304698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046988">
                <a:tc>
                  <a:txBody>
                    <a:bodyPr/>
                    <a:lstStyle/>
                    <a:p>
                      <a:pPr marL="0" marR="0" indent="0" algn="ctr">
                        <a:lnSpc>
                          <a:spcPct val="107000"/>
                        </a:lnSpc>
                        <a:spcBef>
                          <a:spcPts val="0"/>
                        </a:spcBef>
                        <a:spcAft>
                          <a:spcPts val="0"/>
                        </a:spcAft>
                        <a:buFont typeface="Arial" panose="020B0604020202020204" pitchFamily="34" charset="0"/>
                        <a:buNone/>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81329276"/>
              </p:ext>
            </p:extLst>
          </p:nvPr>
        </p:nvGraphicFramePr>
        <p:xfrm>
          <a:off x="4572000" y="3265711"/>
          <a:ext cx="4206240" cy="304698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046988">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2" name="Title 1"/>
          <p:cNvSpPr>
            <a:spLocks noGrp="1"/>
          </p:cNvSpPr>
          <p:nvPr>
            <p:ph type="title"/>
          </p:nvPr>
        </p:nvSpPr>
        <p:spPr/>
        <p:txBody>
          <a:bodyPr>
            <a:normAutofit/>
          </a:bodyPr>
          <a:lstStyle/>
          <a:p>
            <a:r>
              <a:rPr lang="en-US" sz="3500" b="1" dirty="0" smtClean="0">
                <a:solidFill>
                  <a:srgbClr val="FF0000"/>
                </a:solidFill>
              </a:rPr>
              <a:t>Practice 3-way Communication</a:t>
            </a:r>
            <a:endParaRPr lang="en-US" sz="3500" b="1" dirty="0">
              <a:solidFill>
                <a:srgbClr val="FF0000"/>
              </a:solidFill>
            </a:endParaRPr>
          </a:p>
        </p:txBody>
      </p:sp>
      <p:sp>
        <p:nvSpPr>
          <p:cNvPr id="7" name="Rectangle 6"/>
          <p:cNvSpPr/>
          <p:nvPr/>
        </p:nvSpPr>
        <p:spPr>
          <a:xfrm>
            <a:off x="365760" y="3267204"/>
            <a:ext cx="4206240" cy="2677656"/>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160020" algn="l"/>
              </a:tabLst>
            </a:pPr>
            <a:r>
              <a:rPr lang="en-US" sz="2400" dirty="0">
                <a:ea typeface="Times New Roman" panose="02020603050405020304" pitchFamily="18" charset="0"/>
                <a:cs typeface="Arial" panose="020B0604020202020204" pitchFamily="34" charset="0"/>
              </a:rPr>
              <a:t>Also called the “repeat back process” </a:t>
            </a:r>
            <a:endParaRPr lang="en-US" sz="24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60020" algn="l"/>
              </a:tabLst>
            </a:pPr>
            <a:r>
              <a:rPr lang="en-US" sz="2400" dirty="0">
                <a:ea typeface="Times New Roman" panose="02020603050405020304" pitchFamily="18" charset="0"/>
                <a:cs typeface="Times New Roman" panose="02020603050405020304" pitchFamily="18" charset="0"/>
              </a:rPr>
              <a:t>Get the listeners </a:t>
            </a:r>
            <a:r>
              <a:rPr lang="en-US" sz="2400" dirty="0" smtClean="0">
                <a:ea typeface="Times New Roman" panose="02020603050405020304" pitchFamily="18" charset="0"/>
                <a:cs typeface="Times New Roman" panose="02020603050405020304" pitchFamily="18" charset="0"/>
              </a:rPr>
              <a:t>attention</a:t>
            </a:r>
            <a:endParaRPr lang="en-US" sz="24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60020" algn="l"/>
              </a:tabLst>
            </a:pPr>
            <a:r>
              <a:rPr lang="en-US" sz="2400" dirty="0">
                <a:ea typeface="Times New Roman" panose="02020603050405020304" pitchFamily="18" charset="0"/>
                <a:cs typeface="Times New Roman" panose="02020603050405020304" pitchFamily="18" charset="0"/>
              </a:rPr>
              <a:t>Be direct &amp; </a:t>
            </a:r>
            <a:r>
              <a:rPr lang="en-US" sz="2400" dirty="0" smtClean="0">
                <a:ea typeface="Times New Roman" panose="02020603050405020304" pitchFamily="18" charset="0"/>
                <a:cs typeface="Times New Roman" panose="02020603050405020304" pitchFamily="18" charset="0"/>
              </a:rPr>
              <a:t>concise</a:t>
            </a:r>
            <a:endParaRPr lang="en-US" sz="24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60020" algn="l"/>
              </a:tabLst>
            </a:pPr>
            <a:r>
              <a:rPr lang="en-US" sz="2400" dirty="0">
                <a:ea typeface="Times New Roman" panose="02020603050405020304" pitchFamily="18" charset="0"/>
                <a:cs typeface="Times New Roman" panose="02020603050405020304" pitchFamily="18" charset="0"/>
              </a:rPr>
              <a:t>Ask your listener to repeat back what they heard and clarify any misunderstandings</a:t>
            </a:r>
          </a:p>
        </p:txBody>
      </p:sp>
      <p:sp>
        <p:nvSpPr>
          <p:cNvPr id="8" name="Rectangle 7"/>
          <p:cNvSpPr/>
          <p:nvPr/>
        </p:nvSpPr>
        <p:spPr>
          <a:xfrm>
            <a:off x="4572000" y="3280933"/>
            <a:ext cx="4206240" cy="2677656"/>
          </a:xfrm>
          <a:prstGeom prst="rect">
            <a:avLst/>
          </a:prstGeom>
        </p:spPr>
        <p:txBody>
          <a:bodyPr wrap="square">
            <a:spAutoFit/>
          </a:bodyPr>
          <a:lstStyle/>
          <a:p>
            <a:pPr marR="0" lvl="0">
              <a:spcBef>
                <a:spcPts val="0"/>
              </a:spcBef>
              <a:spcAft>
                <a:spcPts val="0"/>
              </a:spcAft>
              <a:tabLst>
                <a:tab pos="160020" algn="l"/>
              </a:tabLst>
            </a:pPr>
            <a:r>
              <a:rPr lang="en-US" sz="2400" dirty="0"/>
              <a:t>After a foreman gives a new carpenter instructions for completing a specific task, she asks him to repeat the instructions to ensure he understood each step that needed to be </a:t>
            </a:r>
            <a:r>
              <a:rPr lang="en-US" sz="2400" dirty="0" smtClean="0"/>
              <a:t>completed.</a:t>
            </a:r>
            <a:endParaRPr lang="en-US" sz="2400" dirty="0">
              <a:ea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90085433"/>
              </p:ext>
            </p:extLst>
          </p:nvPr>
        </p:nvGraphicFramePr>
        <p:xfrm>
          <a:off x="365760" y="2511829"/>
          <a:ext cx="8412480" cy="75388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Calibri" panose="020F0502020204030204" pitchFamily="34" charset="0"/>
                          <a:cs typeface="Arial" panose="020B0604020202020204" pitchFamily="34" charset="0"/>
                        </a:rPr>
                        <a:t>Good Leadership Actions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Times New Roman" panose="02020603050405020304" pitchFamily="18" charset="0"/>
                          <a:cs typeface="Arial" panose="020B0604020202020204" pitchFamily="34" charset="0"/>
                        </a:rPr>
                        <a:t>Real World Example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36967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347378035"/>
              </p:ext>
            </p:extLst>
          </p:nvPr>
        </p:nvGraphicFramePr>
        <p:xfrm>
          <a:off x="4572000" y="3265710"/>
          <a:ext cx="4206240" cy="3200541"/>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200541">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21525197"/>
              </p:ext>
            </p:extLst>
          </p:nvPr>
        </p:nvGraphicFramePr>
        <p:xfrm>
          <a:off x="365760" y="3265710"/>
          <a:ext cx="4206240" cy="3200541"/>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200541">
                <a:tc>
                  <a:txBody>
                    <a:bodyPr/>
                    <a:lstStyle/>
                    <a:p>
                      <a:pPr marL="0" marR="0" indent="0" algn="ctr">
                        <a:lnSpc>
                          <a:spcPct val="107000"/>
                        </a:lnSpc>
                        <a:spcBef>
                          <a:spcPts val="0"/>
                        </a:spcBef>
                        <a:spcAft>
                          <a:spcPts val="0"/>
                        </a:spcAft>
                        <a:buFont typeface="Arial" panose="020B0604020202020204" pitchFamily="34" charset="0"/>
                        <a:buNone/>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2" name="Title 1"/>
          <p:cNvSpPr>
            <a:spLocks noGrp="1"/>
          </p:cNvSpPr>
          <p:nvPr>
            <p:ph type="title"/>
          </p:nvPr>
        </p:nvSpPr>
        <p:spPr/>
        <p:txBody>
          <a:bodyPr>
            <a:normAutofit/>
          </a:bodyPr>
          <a:lstStyle/>
          <a:p>
            <a:r>
              <a:rPr lang="en-US" sz="3500" b="1" dirty="0" smtClean="0">
                <a:solidFill>
                  <a:srgbClr val="FF0000"/>
                </a:solidFill>
              </a:rPr>
              <a:t>Develop Team Members</a:t>
            </a:r>
            <a:endParaRPr lang="en-US" sz="3500" b="1" dirty="0">
              <a:solidFill>
                <a:srgbClr val="FF0000"/>
              </a:solidFill>
            </a:endParaRPr>
          </a:p>
        </p:txBody>
      </p:sp>
      <p:sp>
        <p:nvSpPr>
          <p:cNvPr id="7" name="Rectangle 6"/>
          <p:cNvSpPr/>
          <p:nvPr/>
        </p:nvSpPr>
        <p:spPr>
          <a:xfrm>
            <a:off x="365760" y="3280933"/>
            <a:ext cx="4206240" cy="3170099"/>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tabLst>
                <a:tab pos="160020" algn="l"/>
              </a:tabLst>
            </a:pPr>
            <a:r>
              <a:rPr lang="en-US" sz="2000" dirty="0">
                <a:ea typeface="Times New Roman" panose="02020603050405020304" pitchFamily="18" charset="0"/>
                <a:cs typeface="Arial" panose="020B0604020202020204" pitchFamily="34" charset="0"/>
              </a:rPr>
              <a:t>Respectfully teaches and coaches workers</a:t>
            </a:r>
            <a:endParaRPr lang="en-US" sz="20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 algn="l"/>
              </a:tabLst>
            </a:pPr>
            <a:r>
              <a:rPr lang="en-US" sz="2000" dirty="0">
                <a:ea typeface="Times New Roman" panose="02020603050405020304" pitchFamily="18" charset="0"/>
                <a:cs typeface="Arial" panose="020B0604020202020204" pitchFamily="34" charset="0"/>
              </a:rPr>
              <a:t>Watches the learner fix the hazardous situation or perform the task to make sure it's done correctly  </a:t>
            </a:r>
            <a:endParaRPr lang="en-US" sz="20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 algn="l"/>
              </a:tabLst>
            </a:pPr>
            <a:r>
              <a:rPr lang="en-US" sz="2000" dirty="0">
                <a:ea typeface="Times New Roman" panose="02020603050405020304" pitchFamily="18" charset="0"/>
                <a:cs typeface="Arial" panose="020B0604020202020204" pitchFamily="34" charset="0"/>
              </a:rPr>
              <a:t>Focuses on potential consequences rather than on the team member </a:t>
            </a:r>
            <a:endParaRPr lang="en-US" sz="20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 algn="l"/>
              </a:tabLst>
            </a:pPr>
            <a:r>
              <a:rPr lang="en-US" sz="2000" dirty="0">
                <a:ea typeface="Times New Roman" panose="02020603050405020304" pitchFamily="18" charset="0"/>
                <a:cs typeface="Arial" panose="020B0604020202020204" pitchFamily="34" charset="0"/>
              </a:rPr>
              <a:t>Uses the FIST principle: Facts, Impact, Suggestions, Timely</a:t>
            </a:r>
            <a:endParaRPr lang="en-US" sz="2000" dirty="0">
              <a:ea typeface="Times New Roman" panose="02020603050405020304" pitchFamily="18" charset="0"/>
              <a:cs typeface="Times New Roman" panose="02020603050405020304" pitchFamily="18" charset="0"/>
            </a:endParaRPr>
          </a:p>
        </p:txBody>
      </p:sp>
      <p:sp>
        <p:nvSpPr>
          <p:cNvPr id="8" name="Rectangle 7"/>
          <p:cNvSpPr/>
          <p:nvPr/>
        </p:nvSpPr>
        <p:spPr>
          <a:xfrm>
            <a:off x="4572000" y="3265713"/>
            <a:ext cx="4206240" cy="2862322"/>
          </a:xfrm>
          <a:prstGeom prst="rect">
            <a:avLst/>
          </a:prstGeom>
        </p:spPr>
        <p:txBody>
          <a:bodyPr wrap="square">
            <a:spAutoFit/>
          </a:bodyPr>
          <a:lstStyle/>
          <a:p>
            <a:pPr marR="0" lvl="0">
              <a:spcBef>
                <a:spcPts val="0"/>
              </a:spcBef>
              <a:spcAft>
                <a:spcPts val="0"/>
              </a:spcAft>
              <a:tabLst>
                <a:tab pos="160020" algn="l"/>
              </a:tabLst>
            </a:pPr>
            <a:r>
              <a:rPr lang="en-US" sz="2000" dirty="0"/>
              <a:t>A foreman shows one of their crew members a problematic issue they noticed on a newly installed floor. After showing their crew member how to properly fix the issue, the foreman ask the worker to practice the technique in front of them, allowing them to provide constructive feedback and discuss ways to improve.</a:t>
            </a:r>
            <a:endParaRPr lang="en-US" sz="2000" dirty="0">
              <a:ea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90085433"/>
              </p:ext>
            </p:extLst>
          </p:nvPr>
        </p:nvGraphicFramePr>
        <p:xfrm>
          <a:off x="365760" y="2511829"/>
          <a:ext cx="8412480" cy="75388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Calibri" panose="020F0502020204030204" pitchFamily="34" charset="0"/>
                          <a:cs typeface="Arial" panose="020B0604020202020204" pitchFamily="34" charset="0"/>
                        </a:rPr>
                        <a:t>Good Leadership Actions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Times New Roman" panose="02020603050405020304" pitchFamily="18" charset="0"/>
                          <a:cs typeface="Arial" panose="020B0604020202020204" pitchFamily="34" charset="0"/>
                        </a:rPr>
                        <a:t>Real World Example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323278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56479028"/>
              </p:ext>
            </p:extLst>
          </p:nvPr>
        </p:nvGraphicFramePr>
        <p:xfrm>
          <a:off x="365760" y="3265710"/>
          <a:ext cx="4206240" cy="3186799"/>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186799">
                <a:tc>
                  <a:txBody>
                    <a:bodyPr/>
                    <a:lstStyle/>
                    <a:p>
                      <a:pPr marL="0" marR="0" indent="0" algn="ctr">
                        <a:lnSpc>
                          <a:spcPct val="107000"/>
                        </a:lnSpc>
                        <a:spcBef>
                          <a:spcPts val="0"/>
                        </a:spcBef>
                        <a:spcAft>
                          <a:spcPts val="0"/>
                        </a:spcAft>
                        <a:buFont typeface="Arial" panose="020B0604020202020204" pitchFamily="34" charset="0"/>
                        <a:buNone/>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45405557"/>
              </p:ext>
            </p:extLst>
          </p:nvPr>
        </p:nvGraphicFramePr>
        <p:xfrm>
          <a:off x="4572000" y="3265710"/>
          <a:ext cx="4206240" cy="3186799"/>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186799">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4" name="Title 1"/>
          <p:cNvSpPr>
            <a:spLocks noGrp="1"/>
          </p:cNvSpPr>
          <p:nvPr>
            <p:ph type="title"/>
          </p:nvPr>
        </p:nvSpPr>
        <p:spPr>
          <a:xfrm>
            <a:off x="457200" y="1447874"/>
            <a:ext cx="8229600" cy="1143000"/>
          </a:xfrm>
        </p:spPr>
        <p:txBody>
          <a:bodyPr>
            <a:normAutofit/>
          </a:bodyPr>
          <a:lstStyle/>
          <a:p>
            <a:r>
              <a:rPr lang="en-US" sz="3500" b="1" dirty="0" smtClean="0">
                <a:solidFill>
                  <a:srgbClr val="FF0000"/>
                </a:solidFill>
              </a:rPr>
              <a:t>Recognize Team Members</a:t>
            </a:r>
            <a:endParaRPr lang="en-US" sz="3500" b="1" dirty="0">
              <a:solidFill>
                <a:srgbClr val="FF0000"/>
              </a:solidFill>
            </a:endParaRPr>
          </a:p>
        </p:txBody>
      </p:sp>
      <p:sp>
        <p:nvSpPr>
          <p:cNvPr id="2" name="Rectangle 1"/>
          <p:cNvSpPr/>
          <p:nvPr/>
        </p:nvSpPr>
        <p:spPr>
          <a:xfrm>
            <a:off x="336369" y="3265712"/>
            <a:ext cx="4235631" cy="2246769"/>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160020" algn="l"/>
              </a:tabLst>
            </a:pPr>
            <a:r>
              <a:rPr lang="en-US" sz="2000" dirty="0">
                <a:ea typeface="Times New Roman" panose="02020603050405020304" pitchFamily="18" charset="0"/>
                <a:cs typeface="Arial" panose="020B0604020202020204" pitchFamily="34" charset="0"/>
              </a:rPr>
              <a:t>Give recognition separately from other types of feedback</a:t>
            </a:r>
          </a:p>
          <a:p>
            <a:pPr marL="342900" marR="0" lvl="0" indent="-342900">
              <a:spcBef>
                <a:spcPts val="0"/>
              </a:spcBef>
              <a:spcAft>
                <a:spcPts val="0"/>
              </a:spcAft>
              <a:buFont typeface="Arial" panose="020B0604020202020204" pitchFamily="34" charset="0"/>
              <a:buChar char="•"/>
              <a:tabLst>
                <a:tab pos="160020" algn="l"/>
              </a:tabLst>
            </a:pPr>
            <a:r>
              <a:rPr lang="en-US" sz="2000" dirty="0">
                <a:ea typeface="Times New Roman" panose="02020603050405020304" pitchFamily="18" charset="0"/>
                <a:cs typeface="Arial" panose="020B0604020202020204" pitchFamily="34" charset="0"/>
              </a:rPr>
              <a:t>Be specific and timely</a:t>
            </a:r>
          </a:p>
          <a:p>
            <a:pPr marL="342900" marR="0" lvl="0" indent="-342900">
              <a:spcBef>
                <a:spcPts val="0"/>
              </a:spcBef>
              <a:spcAft>
                <a:spcPts val="0"/>
              </a:spcAft>
              <a:buFont typeface="Arial" panose="020B0604020202020204" pitchFamily="34" charset="0"/>
              <a:buChar char="•"/>
              <a:tabLst>
                <a:tab pos="160020" algn="l"/>
              </a:tabLst>
            </a:pPr>
            <a:r>
              <a:rPr lang="en-US" sz="2000" dirty="0">
                <a:ea typeface="Times New Roman" panose="02020603050405020304" pitchFamily="18" charset="0"/>
                <a:cs typeface="Arial" panose="020B0604020202020204" pitchFamily="34" charset="0"/>
              </a:rPr>
              <a:t>Privately and/or publicly acknowledges team members for going above and beyond when it comes to safety</a:t>
            </a:r>
            <a:endParaRPr lang="en-US" sz="2000" dirty="0">
              <a:ea typeface="Times New Roman" panose="02020603050405020304" pitchFamily="18" charset="0"/>
              <a:cs typeface="Times New Roman" panose="02020603050405020304" pitchFamily="18" charset="0"/>
            </a:endParaRPr>
          </a:p>
        </p:txBody>
      </p:sp>
      <p:sp>
        <p:nvSpPr>
          <p:cNvPr id="5" name="Rectangle 4"/>
          <p:cNvSpPr/>
          <p:nvPr/>
        </p:nvSpPr>
        <p:spPr>
          <a:xfrm>
            <a:off x="4601391" y="3282411"/>
            <a:ext cx="4206240" cy="2862322"/>
          </a:xfrm>
          <a:prstGeom prst="rect">
            <a:avLst/>
          </a:prstGeom>
        </p:spPr>
        <p:txBody>
          <a:bodyPr wrap="square">
            <a:spAutoFit/>
          </a:bodyPr>
          <a:lstStyle/>
          <a:p>
            <a:r>
              <a:rPr lang="en-US" sz="2000" dirty="0"/>
              <a:t>The foreman sees an experienced worker taking some time to show a new employee an easier and safer way to perform a task. Knowing he’s uncomfortable with public praise, the foreman takes the experienced worker aside later that day and thanks him for being a good role model for the new workers and developing the crew.</a:t>
            </a:r>
          </a:p>
        </p:txBody>
      </p:sp>
      <p:graphicFrame>
        <p:nvGraphicFramePr>
          <p:cNvPr id="13" name="Table 12"/>
          <p:cNvGraphicFramePr>
            <a:graphicFrameLocks noGrp="1"/>
          </p:cNvGraphicFramePr>
          <p:nvPr>
            <p:extLst>
              <p:ext uri="{D42A27DB-BD31-4B8C-83A1-F6EECF244321}">
                <p14:modId xmlns:p14="http://schemas.microsoft.com/office/powerpoint/2010/main" val="1090085433"/>
              </p:ext>
            </p:extLst>
          </p:nvPr>
        </p:nvGraphicFramePr>
        <p:xfrm>
          <a:off x="365760" y="2511829"/>
          <a:ext cx="8412480" cy="75388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Calibri" panose="020F0502020204030204" pitchFamily="34" charset="0"/>
                          <a:cs typeface="Arial" panose="020B0604020202020204" pitchFamily="34" charset="0"/>
                        </a:rPr>
                        <a:t>Good Leadership Actions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smtClean="0">
                          <a:solidFill>
                            <a:srgbClr val="FF0000"/>
                          </a:solidFill>
                          <a:effectLst/>
                          <a:latin typeface="+mn-lt"/>
                          <a:ea typeface="Times New Roman" panose="02020603050405020304" pitchFamily="18" charset="0"/>
                          <a:cs typeface="Arial" panose="020B0604020202020204" pitchFamily="34" charset="0"/>
                        </a:rPr>
                        <a:t>Real World Example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135701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87756</TotalTime>
  <Words>3538</Words>
  <Application>Microsoft Office PowerPoint</Application>
  <PresentationFormat>On-screen Show (4:3)</PresentationFormat>
  <Paragraphs>268</Paragraphs>
  <Slides>25</Slides>
  <Notes>25</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Symbol</vt:lpstr>
      <vt:lpstr>Times New Roman</vt:lpstr>
      <vt:lpstr>Office Theme</vt:lpstr>
      <vt:lpstr>1_Office Theme</vt:lpstr>
      <vt:lpstr>PowerPoint Presentation</vt:lpstr>
      <vt:lpstr>Session 3</vt:lpstr>
      <vt:lpstr>PowerPoint Presentation</vt:lpstr>
      <vt:lpstr>Lead by Example</vt:lpstr>
      <vt:lpstr>Engage and Empower Team Members</vt:lpstr>
      <vt:lpstr>Actively Listen</vt:lpstr>
      <vt:lpstr>Practice 3-way Communication</vt:lpstr>
      <vt:lpstr>Develop Team Members</vt:lpstr>
      <vt:lpstr>Recognize Team Members</vt:lpstr>
      <vt:lpstr>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Natalie Schwatka</dc:creator>
  <cp:lastModifiedBy>Kinghorn, Anna</cp:lastModifiedBy>
  <cp:revision>1430</cp:revision>
  <cp:lastPrinted>2016-02-18T23:44:45Z</cp:lastPrinted>
  <dcterms:created xsi:type="dcterms:W3CDTF">2015-03-10T21:04:30Z</dcterms:created>
  <dcterms:modified xsi:type="dcterms:W3CDTF">2022-12-02T19:54:06Z</dcterms:modified>
</cp:coreProperties>
</file>