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5"/>
  </p:notesMasterIdLst>
  <p:handoutMasterIdLst>
    <p:handoutMasterId r:id="rId36"/>
  </p:handoutMasterIdLst>
  <p:sldIdLst>
    <p:sldId id="1300" r:id="rId3"/>
    <p:sldId id="883" r:id="rId4"/>
    <p:sldId id="992" r:id="rId5"/>
    <p:sldId id="1232" r:id="rId6"/>
    <p:sldId id="1304" r:id="rId7"/>
    <p:sldId id="1288" r:id="rId8"/>
    <p:sldId id="1305" r:id="rId9"/>
    <p:sldId id="1290" r:id="rId10"/>
    <p:sldId id="1306" r:id="rId11"/>
    <p:sldId id="1292" r:id="rId12"/>
    <p:sldId id="1307" r:id="rId13"/>
    <p:sldId id="1308" r:id="rId14"/>
    <p:sldId id="1341" r:id="rId15"/>
    <p:sldId id="1310" r:id="rId16"/>
    <p:sldId id="1342" r:id="rId17"/>
    <p:sldId id="1312" r:id="rId18"/>
    <p:sldId id="1343" r:id="rId19"/>
    <p:sldId id="1325" r:id="rId20"/>
    <p:sldId id="1326" r:id="rId21"/>
    <p:sldId id="1327" r:id="rId22"/>
    <p:sldId id="1328" r:id="rId23"/>
    <p:sldId id="1329" r:id="rId24"/>
    <p:sldId id="1330" r:id="rId25"/>
    <p:sldId id="1331" r:id="rId26"/>
    <p:sldId id="1334" r:id="rId27"/>
    <p:sldId id="1335" r:id="rId28"/>
    <p:sldId id="1344" r:id="rId29"/>
    <p:sldId id="1337" r:id="rId30"/>
    <p:sldId id="1346" r:id="rId31"/>
    <p:sldId id="1339" r:id="rId32"/>
    <p:sldId id="1345" r:id="rId33"/>
    <p:sldId id="132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55759" autoAdjust="0"/>
  </p:normalViewPr>
  <p:slideViewPr>
    <p:cSldViewPr snapToGrid="0" snapToObjects="1">
      <p:cViewPr varScale="1">
        <p:scale>
          <a:sx n="45" d="100"/>
          <a:sy n="45" d="100"/>
        </p:scale>
        <p:origin x="1704" y="43"/>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12/2/2022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12/2/2022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Introductions (if needed):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refer to student handout to take notes. We’ll first be reviewing the leadership skills, which can be found starting on page 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424277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VIDEO WILL START </a:t>
            </a:r>
            <a:r>
              <a:rPr lang="en-US" b="0" i="1" dirty="0" smtClean="0"/>
              <a:t>AUTOMATICALLY</a:t>
            </a:r>
            <a:endParaRPr lang="en-US" b="0" i="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286468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p>
          <a:p>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recap our conversation: In Outcome B, Frank did </a:t>
            </a:r>
            <a:r>
              <a:rPr lang="en-US" sz="1200" u="sng" kern="1200" dirty="0" smtClean="0">
                <a:solidFill>
                  <a:schemeClr val="tx1"/>
                </a:solidFill>
                <a:effectLst/>
                <a:latin typeface="+mn-lt"/>
                <a:ea typeface="+mn-ea"/>
                <a:cs typeface="+mn-cs"/>
              </a:rPr>
              <a:t>practice 3-way communication.</a:t>
            </a:r>
            <a:r>
              <a:rPr lang="en-US" sz="1200" kern="1200" dirty="0" smtClean="0">
                <a:solidFill>
                  <a:schemeClr val="tx1"/>
                </a:solidFill>
                <a:effectLst/>
                <a:latin typeface="+mn-lt"/>
                <a:ea typeface="+mn-ea"/>
                <a:cs typeface="+mn-cs"/>
              </a:rPr>
              <a:t> This ensured that Tia understands exactly what Frank wanted and by when he wanted it done. The 2 minutes that it took for Frank to do this helped prevent Tia from being humiliated and also prevented the drywall installers from getting hurt. By </a:t>
            </a:r>
            <a:r>
              <a:rPr lang="en-US" sz="1200" u="sng" kern="1200" dirty="0" smtClean="0">
                <a:solidFill>
                  <a:schemeClr val="tx1"/>
                </a:solidFill>
                <a:effectLst/>
                <a:latin typeface="+mn-lt"/>
                <a:ea typeface="+mn-ea"/>
                <a:cs typeface="+mn-cs"/>
              </a:rPr>
              <a:t>recognizing Tia for doing a good job </a:t>
            </a:r>
            <a:r>
              <a:rPr lang="en-US" sz="1200" kern="1200" dirty="0" smtClean="0">
                <a:solidFill>
                  <a:schemeClr val="tx1"/>
                </a:solidFill>
                <a:effectLst/>
                <a:latin typeface="+mn-lt"/>
                <a:ea typeface="+mn-ea"/>
                <a:cs typeface="+mn-cs"/>
              </a:rPr>
              <a:t>carrying out his instructions, Frank made Tia feel valued, and she is likely to be even more safety-conscious in the future.</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&lt;&lt;Click on the “Don’t Shortcut Safety” icon to move to the final scenario slides&gt;&gt;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pPr>
              <a:defRPr/>
            </a:pPr>
            <a:r>
              <a:rPr lang="en-US" b="1" baseline="0" dirty="0" smtClean="0"/>
              <a:t>ADVANCE SLIDE</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169183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Refer students to page 20 in the student guide.</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Read out loud or ask students to read the situation in the “</a:t>
            </a:r>
            <a:r>
              <a:rPr lang="en-US" sz="1200" i="1" u="sng" kern="1200" dirty="0" smtClean="0">
                <a:solidFill>
                  <a:schemeClr val="tx1"/>
                </a:solidFill>
                <a:effectLst/>
                <a:latin typeface="+mn-lt"/>
                <a:ea typeface="+mn-ea"/>
                <a:cs typeface="+mn-cs"/>
              </a:rPr>
              <a:t>Cover Up</a:t>
            </a:r>
            <a:r>
              <a:rPr lang="en-US" sz="1200" i="1" kern="1200" dirty="0" smtClean="0">
                <a:solidFill>
                  <a:schemeClr val="tx1"/>
                </a:solidFill>
                <a:effectLst/>
                <a:latin typeface="+mn-lt"/>
                <a:ea typeface="+mn-ea"/>
                <a:cs typeface="+mn-cs"/>
              </a:rPr>
              <a:t>!” script.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77257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both outcomes.</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385640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Read out loud or have students read Outcome A in “</a:t>
            </a:r>
            <a:r>
              <a:rPr lang="en-US" sz="1200" i="1" u="sng" kern="1200" dirty="0" smtClean="0">
                <a:solidFill>
                  <a:schemeClr val="tx1"/>
                </a:solidFill>
                <a:effectLst/>
                <a:latin typeface="+mn-lt"/>
                <a:ea typeface="+mn-ea"/>
                <a:cs typeface="+mn-cs"/>
              </a:rPr>
              <a:t>Cover Up</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8256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Frank did not use any safety leadership skills and missed opportunities to utilize the leadership skills and promote a safe worksite.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 Discussion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15</a:t>
            </a:fld>
            <a:endParaRPr lang="en-US" dirty="0"/>
          </a:p>
        </p:txBody>
      </p:sp>
    </p:spTree>
    <p:extLst>
      <p:ext uri="{BB962C8B-B14F-4D97-AF65-F5344CB8AC3E}">
        <p14:creationId xmlns:p14="http://schemas.microsoft.com/office/powerpoint/2010/main" val="178436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Read out loud or have students read Outcome B in “</a:t>
            </a:r>
            <a:r>
              <a:rPr lang="en-US" sz="1200" i="1" u="sng" kern="1200" dirty="0" smtClean="0">
                <a:solidFill>
                  <a:schemeClr val="tx1"/>
                </a:solidFill>
                <a:effectLst/>
                <a:latin typeface="+mn-lt"/>
                <a:ea typeface="+mn-ea"/>
                <a:cs typeface="+mn-cs"/>
              </a:rPr>
              <a:t>Cover Up</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16</a:t>
            </a:fld>
            <a:endParaRPr lang="en-US" dirty="0"/>
          </a:p>
        </p:txBody>
      </p:sp>
    </p:spTree>
    <p:extLst>
      <p:ext uri="{BB962C8B-B14F-4D97-AF65-F5344CB8AC3E}">
        <p14:creationId xmlns:p14="http://schemas.microsoft.com/office/powerpoint/2010/main" val="156508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p>
          <a:p>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recap our conversation: In Outcome B, Frank did </a:t>
            </a:r>
            <a:r>
              <a:rPr lang="en-US" sz="1200" u="sng" kern="1200" dirty="0" smtClean="0">
                <a:solidFill>
                  <a:schemeClr val="tx1"/>
                </a:solidFill>
                <a:effectLst/>
                <a:latin typeface="+mn-lt"/>
                <a:ea typeface="+mn-ea"/>
                <a:cs typeface="+mn-cs"/>
              </a:rPr>
              <a:t>practice 3-way communication.</a:t>
            </a:r>
            <a:r>
              <a:rPr lang="en-US" sz="1200" kern="1200" dirty="0" smtClean="0">
                <a:solidFill>
                  <a:schemeClr val="tx1"/>
                </a:solidFill>
                <a:effectLst/>
                <a:latin typeface="+mn-lt"/>
                <a:ea typeface="+mn-ea"/>
                <a:cs typeface="+mn-cs"/>
              </a:rPr>
              <a:t> This ensured that Tia understands exactly what Frank wanted and by when he wanted it done. The 2 minutes that it took for Frank to do this helped prevent Tia from being humiliated and also prevented the drywall installers from getting hurt. By </a:t>
            </a:r>
            <a:r>
              <a:rPr lang="en-US" sz="1200" u="sng" kern="1200" dirty="0" smtClean="0">
                <a:solidFill>
                  <a:schemeClr val="tx1"/>
                </a:solidFill>
                <a:effectLst/>
                <a:latin typeface="+mn-lt"/>
                <a:ea typeface="+mn-ea"/>
                <a:cs typeface="+mn-cs"/>
              </a:rPr>
              <a:t>recognizing Tia for doing a good job </a:t>
            </a:r>
            <a:r>
              <a:rPr lang="en-US" sz="1200" kern="1200" dirty="0" smtClean="0">
                <a:solidFill>
                  <a:schemeClr val="tx1"/>
                </a:solidFill>
                <a:effectLst/>
                <a:latin typeface="+mn-lt"/>
                <a:ea typeface="+mn-ea"/>
                <a:cs typeface="+mn-cs"/>
              </a:rPr>
              <a:t>carrying out his instructions, Frank made Tia feel valued, and she is likely to be even more safety-conscious in the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17</a:t>
            </a:fld>
            <a:endParaRPr lang="en-US" dirty="0"/>
          </a:p>
        </p:txBody>
      </p:sp>
    </p:spTree>
    <p:extLst>
      <p:ext uri="{BB962C8B-B14F-4D97-AF65-F5344CB8AC3E}">
        <p14:creationId xmlns:p14="http://schemas.microsoft.com/office/powerpoint/2010/main" val="419795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scenario is called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Don’t Shortcut Safety.”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shows a residential worksite where shutters need to be installed before the homeowners come by in a few hours for a final walk through.</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This scenario is designed to illustrate the following safety leadership skills: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Leads by example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Develop team members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Recognizes team members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ON DESIRED TEACHING MODE…</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18</a:t>
            </a:fld>
            <a:endParaRPr lang="en-US" dirty="0"/>
          </a:p>
        </p:txBody>
      </p:sp>
    </p:spTree>
    <p:extLst>
      <p:ext uri="{BB962C8B-B14F-4D97-AF65-F5344CB8AC3E}">
        <p14:creationId xmlns:p14="http://schemas.microsoft.com/office/powerpoint/2010/main" val="406741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19</a:t>
            </a:fld>
            <a:endParaRPr lang="en-US" dirty="0"/>
          </a:p>
        </p:txBody>
      </p:sp>
    </p:spTree>
    <p:extLst>
      <p:ext uri="{BB962C8B-B14F-4D97-AF65-F5344CB8AC3E}">
        <p14:creationId xmlns:p14="http://schemas.microsoft.com/office/powerpoint/2010/main" val="27274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 be briefly reviewing skills &amp; having a discussion of recent experiences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we will work through two scenarios &amp; discussions: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“Cover 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“Don’t Shortcut Safety” </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224446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20</a:t>
            </a:fld>
            <a:endParaRPr lang="en-US" dirty="0"/>
          </a:p>
        </p:txBody>
      </p:sp>
    </p:spTree>
    <p:extLst>
      <p:ext uri="{BB962C8B-B14F-4D97-AF65-F5344CB8AC3E}">
        <p14:creationId xmlns:p14="http://schemas.microsoft.com/office/powerpoint/2010/main" val="246280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21</a:t>
            </a:fld>
            <a:endParaRPr lang="en-US" dirty="0"/>
          </a:p>
        </p:txBody>
      </p:sp>
    </p:spTree>
    <p:extLst>
      <p:ext uri="{BB962C8B-B14F-4D97-AF65-F5344CB8AC3E}">
        <p14:creationId xmlns:p14="http://schemas.microsoft.com/office/powerpoint/2010/main" val="330828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p>
          <a:p>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Franklin did not use any safety leadership skills and missed opportunities to utilize the leadership skills and promote a safe worksite.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 discussion]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22</a:t>
            </a:fld>
            <a:endParaRPr lang="en-US" dirty="0"/>
          </a:p>
        </p:txBody>
      </p:sp>
    </p:spTree>
    <p:extLst>
      <p:ext uri="{BB962C8B-B14F-4D97-AF65-F5344CB8AC3E}">
        <p14:creationId xmlns:p14="http://schemas.microsoft.com/office/powerpoint/2010/main" val="345072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p:txBody>
      </p:sp>
      <p:sp>
        <p:nvSpPr>
          <p:cNvPr id="4" name="Slide Number Placeholder 3"/>
          <p:cNvSpPr>
            <a:spLocks noGrp="1"/>
          </p:cNvSpPr>
          <p:nvPr>
            <p:ph type="sldNum" sz="quarter" idx="10"/>
          </p:nvPr>
        </p:nvSpPr>
        <p:spPr/>
        <p:txBody>
          <a:bodyPr/>
          <a:lstStyle/>
          <a:p>
            <a:fld id="{0513728D-F3BB-2641-8A0E-19AC18A3052C}" type="slidenum">
              <a:rPr lang="en-US" smtClean="0"/>
              <a:pPr/>
              <a:t>23</a:t>
            </a:fld>
            <a:endParaRPr lang="en-US" dirty="0"/>
          </a:p>
        </p:txBody>
      </p:sp>
    </p:spTree>
    <p:extLst>
      <p:ext uri="{BB962C8B-B14F-4D97-AF65-F5344CB8AC3E}">
        <p14:creationId xmlns:p14="http://schemas.microsoft.com/office/powerpoint/2010/main" val="330002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recap our conversation: I</a:t>
            </a:r>
            <a:r>
              <a:rPr lang="en-US" sz="1200" kern="1200" dirty="0" smtClean="0">
                <a:solidFill>
                  <a:schemeClr val="tx1"/>
                </a:solidFill>
                <a:effectLst/>
                <a:latin typeface="+mn-lt"/>
                <a:ea typeface="+mn-ea"/>
                <a:cs typeface="+mn-cs"/>
              </a:rPr>
              <a:t>n this scenario outcome, Franklin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 he stops work as he sees </a:t>
            </a:r>
            <a:r>
              <a:rPr lang="en-US" sz="1200" kern="1200" dirty="0" err="1" smtClean="0">
                <a:solidFill>
                  <a:schemeClr val="tx1"/>
                </a:solidFill>
                <a:effectLst/>
                <a:latin typeface="+mn-lt"/>
                <a:ea typeface="+mn-ea"/>
                <a:cs typeface="+mn-cs"/>
              </a:rPr>
              <a:t>Aarón</a:t>
            </a:r>
            <a:r>
              <a:rPr lang="en-US" sz="1200" kern="1200" dirty="0" smtClean="0">
                <a:solidFill>
                  <a:schemeClr val="tx1"/>
                </a:solidFill>
                <a:effectLst/>
                <a:latin typeface="+mn-lt"/>
                <a:ea typeface="+mn-ea"/>
                <a:cs typeface="+mn-cs"/>
              </a:rPr>
              <a:t> performing the job in an unsafe manner. He </a:t>
            </a:r>
            <a:r>
              <a:rPr lang="en-US" sz="1200" u="sng" kern="1200" dirty="0" smtClean="0">
                <a:solidFill>
                  <a:schemeClr val="tx1"/>
                </a:solidFill>
                <a:effectLst/>
                <a:latin typeface="+mn-lt"/>
                <a:ea typeface="+mn-ea"/>
                <a:cs typeface="+mn-cs"/>
              </a:rPr>
              <a:t>developed his team members</a:t>
            </a:r>
            <a:r>
              <a:rPr lang="en-US" sz="1200" kern="1200" dirty="0" smtClean="0">
                <a:solidFill>
                  <a:schemeClr val="tx1"/>
                </a:solidFill>
                <a:effectLst/>
                <a:latin typeface="+mn-lt"/>
                <a:ea typeface="+mn-ea"/>
                <a:cs typeface="+mn-cs"/>
              </a:rPr>
              <a:t> by calling them together to teach them about the various methods they can and must use to safely complete the task. His company leadership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Franklin’s effort in the newsletter for going above and beyond for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24</a:t>
            </a:fld>
            <a:endParaRPr lang="en-US" dirty="0"/>
          </a:p>
        </p:txBody>
      </p:sp>
    </p:spTree>
    <p:extLst>
      <p:ext uri="{BB962C8B-B14F-4D97-AF65-F5344CB8AC3E}">
        <p14:creationId xmlns:p14="http://schemas.microsoft.com/office/powerpoint/2010/main" val="31775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ends session 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hope you have the opportunity to practice the skills between now and the final session so we can talk about how you used them and if you had any challenges.  </a:t>
            </a:r>
          </a:p>
          <a:p>
            <a:endParaRPr lang="en-US" sz="1200" b="1" kern="1200" dirty="0" smtClean="0">
              <a:solidFill>
                <a:srgbClr val="FF99FF"/>
              </a:solidFill>
              <a:effectLst/>
              <a:latin typeface="+mn-lt"/>
              <a:ea typeface="+mn-ea"/>
              <a:cs typeface="+mn-cs"/>
            </a:endParaRP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48218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Refer students to page 21 in the student guide.</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Read out loud or ask students to read the situation in the “</a:t>
            </a:r>
            <a:r>
              <a:rPr lang="en-US" sz="1200" i="1" u="sng" kern="1200" dirty="0" smtClean="0">
                <a:solidFill>
                  <a:schemeClr val="tx1"/>
                </a:solidFill>
                <a:effectLst/>
                <a:latin typeface="+mn-lt"/>
                <a:ea typeface="+mn-ea"/>
                <a:cs typeface="+mn-cs"/>
              </a:rPr>
              <a:t>Don’t Shortcut Safety</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26</a:t>
            </a:fld>
            <a:endParaRPr lang="en-US" dirty="0"/>
          </a:p>
        </p:txBody>
      </p:sp>
    </p:spTree>
    <p:extLst>
      <p:ext uri="{BB962C8B-B14F-4D97-AF65-F5344CB8AC3E}">
        <p14:creationId xmlns:p14="http://schemas.microsoft.com/office/powerpoint/2010/main" val="58427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27</a:t>
            </a:fld>
            <a:endParaRPr lang="en-US" dirty="0"/>
          </a:p>
        </p:txBody>
      </p:sp>
    </p:spTree>
    <p:extLst>
      <p:ext uri="{BB962C8B-B14F-4D97-AF65-F5344CB8AC3E}">
        <p14:creationId xmlns:p14="http://schemas.microsoft.com/office/powerpoint/2010/main" val="2259601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Read out loud or have students read Outcome A in “</a:t>
            </a:r>
            <a:r>
              <a:rPr lang="en-US" sz="1200" i="1" u="sng" kern="1200" dirty="0" smtClean="0">
                <a:solidFill>
                  <a:schemeClr val="tx1"/>
                </a:solidFill>
                <a:effectLst/>
                <a:latin typeface="+mn-lt"/>
                <a:ea typeface="+mn-ea"/>
                <a:cs typeface="+mn-cs"/>
              </a:rPr>
              <a:t>Don’t Shortcut Safety”</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28</a:t>
            </a:fld>
            <a:endParaRPr lang="en-US" dirty="0"/>
          </a:p>
        </p:txBody>
      </p:sp>
    </p:spTree>
    <p:extLst>
      <p:ext uri="{BB962C8B-B14F-4D97-AF65-F5344CB8AC3E}">
        <p14:creationId xmlns:p14="http://schemas.microsoft.com/office/powerpoint/2010/main" val="360340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p>
          <a:p>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Franklin did not use any safety leadership skills and missed opportunities to utilize the leadership skills and promote a safe worksite.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 discussion]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29</a:t>
            </a:fld>
            <a:endParaRPr lang="en-US" dirty="0"/>
          </a:p>
        </p:txBody>
      </p:sp>
    </p:spTree>
    <p:extLst>
      <p:ext uri="{BB962C8B-B14F-4D97-AF65-F5344CB8AC3E}">
        <p14:creationId xmlns:p14="http://schemas.microsoft.com/office/powerpoint/2010/main" val="393102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Can someone try to list all the safety leadership skills covered in the FSL4Res?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Have you started using any of the skills since our last session? What was the experience like?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240547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Read out loud or have students read Outcome B in “</a:t>
            </a:r>
            <a:r>
              <a:rPr lang="en-US" sz="1200" i="1" u="sng" kern="1200" dirty="0" smtClean="0">
                <a:solidFill>
                  <a:schemeClr val="tx1"/>
                </a:solidFill>
                <a:effectLst/>
                <a:latin typeface="+mn-lt"/>
                <a:ea typeface="+mn-ea"/>
                <a:cs typeface="+mn-cs"/>
              </a:rPr>
              <a:t>Don’t Shortcut Safety</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30</a:t>
            </a:fld>
            <a:endParaRPr lang="en-US" dirty="0"/>
          </a:p>
        </p:txBody>
      </p:sp>
    </p:spTree>
    <p:extLst>
      <p:ext uri="{BB962C8B-B14F-4D97-AF65-F5344CB8AC3E}">
        <p14:creationId xmlns:p14="http://schemas.microsoft.com/office/powerpoint/2010/main" val="185959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recap our conversation: I</a:t>
            </a:r>
            <a:r>
              <a:rPr lang="en-US" sz="1200" kern="1200" dirty="0" smtClean="0">
                <a:solidFill>
                  <a:schemeClr val="tx1"/>
                </a:solidFill>
                <a:effectLst/>
                <a:latin typeface="+mn-lt"/>
                <a:ea typeface="+mn-ea"/>
                <a:cs typeface="+mn-cs"/>
              </a:rPr>
              <a:t>n this scenario outcome, Franklin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 he stops work as he sees </a:t>
            </a:r>
            <a:r>
              <a:rPr lang="en-US" sz="1200" kern="1200" dirty="0" err="1" smtClean="0">
                <a:solidFill>
                  <a:schemeClr val="tx1"/>
                </a:solidFill>
                <a:effectLst/>
                <a:latin typeface="+mn-lt"/>
                <a:ea typeface="+mn-ea"/>
                <a:cs typeface="+mn-cs"/>
              </a:rPr>
              <a:t>Aarón</a:t>
            </a:r>
            <a:r>
              <a:rPr lang="en-US" sz="1200" kern="1200" dirty="0" smtClean="0">
                <a:solidFill>
                  <a:schemeClr val="tx1"/>
                </a:solidFill>
                <a:effectLst/>
                <a:latin typeface="+mn-lt"/>
                <a:ea typeface="+mn-ea"/>
                <a:cs typeface="+mn-cs"/>
              </a:rPr>
              <a:t> performing the job in an unsafe manner. He </a:t>
            </a:r>
            <a:r>
              <a:rPr lang="en-US" sz="1200" u="sng" kern="1200" dirty="0" smtClean="0">
                <a:solidFill>
                  <a:schemeClr val="tx1"/>
                </a:solidFill>
                <a:effectLst/>
                <a:latin typeface="+mn-lt"/>
                <a:ea typeface="+mn-ea"/>
                <a:cs typeface="+mn-cs"/>
              </a:rPr>
              <a:t>developed his team members</a:t>
            </a:r>
            <a:r>
              <a:rPr lang="en-US" sz="1200" kern="1200" dirty="0" smtClean="0">
                <a:solidFill>
                  <a:schemeClr val="tx1"/>
                </a:solidFill>
                <a:effectLst/>
                <a:latin typeface="+mn-lt"/>
                <a:ea typeface="+mn-ea"/>
                <a:cs typeface="+mn-cs"/>
              </a:rPr>
              <a:t> by calling them together to teach them about the various methods they can and must use to safely complete the task. His company leadership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Franklin’s effort in the newsletter for going above and beyond for safety.</a:t>
            </a:r>
          </a:p>
        </p:txBody>
      </p:sp>
      <p:sp>
        <p:nvSpPr>
          <p:cNvPr id="4" name="Slide Number Placeholder 3"/>
          <p:cNvSpPr>
            <a:spLocks noGrp="1"/>
          </p:cNvSpPr>
          <p:nvPr>
            <p:ph type="sldNum" sz="quarter" idx="10"/>
          </p:nvPr>
        </p:nvSpPr>
        <p:spPr/>
        <p:txBody>
          <a:bodyPr/>
          <a:lstStyle/>
          <a:p>
            <a:fld id="{0513728D-F3BB-2641-8A0E-19AC18A3052C}" type="slidenum">
              <a:rPr lang="en-US" smtClean="0"/>
              <a:t>31</a:t>
            </a:fld>
            <a:endParaRPr lang="en-US" dirty="0"/>
          </a:p>
        </p:txBody>
      </p:sp>
    </p:spTree>
    <p:extLst>
      <p:ext uri="{BB962C8B-B14F-4D97-AF65-F5344CB8AC3E}">
        <p14:creationId xmlns:p14="http://schemas.microsoft.com/office/powerpoint/2010/main" val="2659659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 ends Session 4.</a:t>
            </a:r>
          </a:p>
          <a:p>
            <a:r>
              <a:rPr lang="en-US" sz="1200" b="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hope you have the opportunity to practice the skills between now and the final session so we can talk about how you used them and if you had any challenges.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4897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going to work through two more scenarios using the same process as in the last two sessions.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58443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key safety leadership moment illustrated in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“Cover Up” is how a safety leader can effectively communicate with a team member about how and why to carryout a safety-related task.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scenario takes place on a mixed commercial-residential jobsite where there’s a large hole in the sub-floor floor creating a fall hazard.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that these scenarios are meant to illustrate how the safety leadership skills you’ve learned can be used to address a safety situation.</a:t>
            </a:r>
          </a:p>
          <a:p>
            <a:endParaRPr lang="en-US" dirty="0" smtClean="0"/>
          </a:p>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This scenario is designed to illustrate the following safety leadership skills: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Practicing 3-way communication</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Recognizing team members for a job well done</a:t>
            </a:r>
          </a:p>
          <a:p>
            <a:pPr lvl="0"/>
            <a:endParaRPr lang="en-US"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CLICK ON DESIRED TEACHING MODE…</a:t>
            </a: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40786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VIDEO WILL START </a:t>
            </a:r>
            <a:r>
              <a:rPr lang="en-US" b="0" i="1" dirty="0" smtClean="0"/>
              <a:t>AUTOMATICALLY</a:t>
            </a:r>
            <a:endParaRPr lang="en-US" b="0" i="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185313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 both outcomes.</a:t>
            </a:r>
          </a:p>
          <a:p>
            <a:endParaRPr lang="en-US" baseline="0"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96708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VIDEO WILL START AUTOMATICALLY</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31735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Frank did not use any safety leadership skills and missed opportunities to utilize the leadership skills and promote a safe worksite.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discussion]</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305081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12/2/2022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6DnU0ylRVJY"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6.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tFYWXq_MfY0"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kKbUJ0LmRx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OblIcQhbxf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18/10/relationships/comments" Target="NUL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http://www.cpwr.com/research/training-and-awareness-programs-from-research-foundations-for-safety-leadershi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18/10/relationships/comments" Target="NUL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http://www.cpwr.com/research/training-and-awareness-programs-from-research-foundations-for-safety-leadershi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lUmjDkx2VPU"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ptmZdQGetuw"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6664" y="3034620"/>
            <a:ext cx="8630673" cy="2019504"/>
            <a:chOff x="322881" y="3034620"/>
            <a:chExt cx="8630673" cy="201950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01" y="3034620"/>
              <a:ext cx="1710256" cy="2011680"/>
            </a:xfrm>
            <a:prstGeom prst="rect">
              <a:avLst/>
            </a:prstGeom>
          </p:spPr>
        </p:pic>
        <p:pic>
          <p:nvPicPr>
            <p:cNvPr id="10" name="Picture 9"/>
            <p:cNvPicPr>
              <a:picLocks noChangeAspect="1"/>
            </p:cNvPicPr>
            <p:nvPr/>
          </p:nvPicPr>
          <p:blipFill>
            <a:blip r:embed="rId4"/>
            <a:stretch>
              <a:fillRect/>
            </a:stretch>
          </p:blipFill>
          <p:spPr>
            <a:xfrm>
              <a:off x="2629905" y="3042270"/>
              <a:ext cx="1709928" cy="2011854"/>
            </a:xfrm>
            <a:prstGeom prst="rect">
              <a:avLst/>
            </a:prstGeom>
          </p:spPr>
        </p:pic>
        <p:pic>
          <p:nvPicPr>
            <p:cNvPr id="11" name="Picture 10"/>
            <p:cNvPicPr>
              <a:picLocks noChangeAspect="1"/>
            </p:cNvPicPr>
            <p:nvPr/>
          </p:nvPicPr>
          <p:blipFill>
            <a:blip r:embed="rId5"/>
            <a:stretch>
              <a:fillRect/>
            </a:stretch>
          </p:blipFill>
          <p:spPr>
            <a:xfrm>
              <a:off x="322881" y="3034620"/>
              <a:ext cx="1710256" cy="2011680"/>
            </a:xfrm>
            <a:prstGeom prst="rect">
              <a:avLst/>
            </a:prstGeom>
          </p:spPr>
        </p:pic>
        <p:pic>
          <p:nvPicPr>
            <p:cNvPr id="12" name="Picture 11"/>
            <p:cNvPicPr>
              <a:picLocks noChangeAspect="1"/>
            </p:cNvPicPr>
            <p:nvPr/>
          </p:nvPicPr>
          <p:blipFill>
            <a:blip r:embed="rId6"/>
            <a:stretch>
              <a:fillRect/>
            </a:stretch>
          </p:blipFill>
          <p:spPr>
            <a:xfrm>
              <a:off x="7243626" y="3042270"/>
              <a:ext cx="1709928" cy="2011680"/>
            </a:xfrm>
            <a:prstGeom prst="rect">
              <a:avLst/>
            </a:prstGeom>
          </p:spPr>
        </p:pic>
      </p:grpSp>
    </p:spTree>
    <p:extLst>
      <p:ext uri="{BB962C8B-B14F-4D97-AF65-F5344CB8AC3E}">
        <p14:creationId xmlns:p14="http://schemas.microsoft.com/office/powerpoint/2010/main" val="146980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085" y="1430318"/>
            <a:ext cx="1375594" cy="270070"/>
            <a:chOff x="131827" y="1945885"/>
            <a:chExt cx="1375594" cy="270070"/>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pic>
        <p:nvPicPr>
          <p:cNvPr id="2" name="6DnU0ylRVJY"/>
          <p:cNvPicPr>
            <a:picLocks noRot="1" noChangeAspect="1"/>
          </p:cNvPicPr>
          <p:nvPr>
            <a:videoFile r:link="rId1"/>
          </p:nvPr>
        </p:nvPicPr>
        <p:blipFill>
          <a:blip r:embed="rId5"/>
          <a:stretch>
            <a:fillRect/>
          </a:stretch>
        </p:blipFill>
        <p:spPr>
          <a:xfrm>
            <a:off x="234283" y="1841500"/>
            <a:ext cx="8672648" cy="4878365"/>
          </a:xfrm>
          <a:prstGeom prst="rect">
            <a:avLst/>
          </a:prstGeom>
        </p:spPr>
      </p:pic>
    </p:spTree>
    <p:extLst>
      <p:ext uri="{BB962C8B-B14F-4D97-AF65-F5344CB8AC3E}">
        <p14:creationId xmlns:p14="http://schemas.microsoft.com/office/powerpoint/2010/main" val="10520750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8" name="Rectangle 17"/>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smtClean="0"/>
              <a:t>Which </a:t>
            </a:r>
            <a:r>
              <a:rPr lang="en-US" sz="2500" dirty="0"/>
              <a:t>of the </a:t>
            </a:r>
            <a:r>
              <a:rPr lang="en-US" sz="2500" dirty="0" smtClean="0"/>
              <a:t>leadership skill(s) did </a:t>
            </a:r>
            <a:r>
              <a:rPr lang="en-US" sz="2500" dirty="0"/>
              <a:t>Frank </a:t>
            </a:r>
            <a:r>
              <a:rPr lang="en-US" sz="2500" dirty="0" smtClean="0"/>
              <a:t>display in this ending?</a:t>
            </a:r>
          </a:p>
          <a:p>
            <a:pPr marL="457200" lvl="0" indent="-457200">
              <a:spcAft>
                <a:spcPts val="600"/>
              </a:spcAft>
              <a:buFont typeface="+mj-lt"/>
              <a:buAutoNum type="arabicPeriod"/>
            </a:pPr>
            <a:r>
              <a:rPr lang="en-US" sz="2500" dirty="0" smtClean="0"/>
              <a:t>How do you think Tia will respond to Frank in the future when he asks her to do something?</a:t>
            </a:r>
            <a:endParaRPr lang="en-US" sz="2500" dirty="0"/>
          </a:p>
        </p:txBody>
      </p:sp>
      <p:pic>
        <p:nvPicPr>
          <p:cNvPr id="19"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pic>
        <p:nvPicPr>
          <p:cNvPr id="15" name="Picture 14">
            <a:hlinkClick r:id="rId4" action="ppaction://hlinksldjump"/>
          </p:cNvPr>
          <p:cNvPicPr>
            <a:picLocks noChangeAspect="1"/>
          </p:cNvPicPr>
          <p:nvPr/>
        </p:nvPicPr>
        <p:blipFill>
          <a:blip r:embed="rId5"/>
          <a:stretch>
            <a:fillRect/>
          </a:stretch>
        </p:blipFill>
        <p:spPr>
          <a:xfrm>
            <a:off x="8403210" y="5890179"/>
            <a:ext cx="599588" cy="705398"/>
          </a:xfrm>
          <a:prstGeom prst="rect">
            <a:avLst/>
          </a:prstGeom>
        </p:spPr>
      </p:pic>
      <p:sp>
        <p:nvSpPr>
          <p:cNvPr id="16" name="Rectangle 15"/>
          <p:cNvSpPr/>
          <p:nvPr/>
        </p:nvSpPr>
        <p:spPr>
          <a:xfrm>
            <a:off x="5520266" y="5890179"/>
            <a:ext cx="2882943" cy="707886"/>
          </a:xfrm>
          <a:prstGeom prst="rect">
            <a:avLst/>
          </a:prstGeom>
        </p:spPr>
        <p:txBody>
          <a:bodyPr wrap="square">
            <a:spAutoFit/>
          </a:bodyPr>
          <a:lstStyle/>
          <a:p>
            <a:pPr lvl="0" algn="r">
              <a:spcAft>
                <a:spcPts val="600"/>
              </a:spcAft>
            </a:pPr>
            <a:r>
              <a:rPr lang="en-US" sz="2000" dirty="0" smtClean="0"/>
              <a:t>Click this icon to continue to the next scenario</a:t>
            </a:r>
            <a:endParaRPr lang="en-US" sz="2000" dirty="0"/>
          </a:p>
        </p:txBody>
      </p:sp>
      <p:grpSp>
        <p:nvGrpSpPr>
          <p:cNvPr id="20" name="Group 19"/>
          <p:cNvGrpSpPr/>
          <p:nvPr/>
        </p:nvGrpSpPr>
        <p:grpSpPr>
          <a:xfrm>
            <a:off x="31085" y="1430318"/>
            <a:ext cx="1375594" cy="270070"/>
            <a:chOff x="131827" y="1945885"/>
            <a:chExt cx="1375594" cy="270070"/>
          </a:xfrm>
        </p:grpSpPr>
        <p:grpSp>
          <p:nvGrpSpPr>
            <p:cNvPr id="21"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1712841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4344" y="1420357"/>
            <a:ext cx="1366069" cy="269954"/>
            <a:chOff x="141352" y="1459269"/>
            <a:chExt cx="1366069" cy="269954"/>
          </a:xfrm>
        </p:grpSpPr>
        <p:sp>
          <p:nvSpPr>
            <p:cNvPr id="46" name="Rounded Rectangle 4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9"/>
            <p:cNvGrpSpPr/>
            <p:nvPr/>
          </p:nvGrpSpPr>
          <p:grpSpPr>
            <a:xfrm>
              <a:off x="224715" y="1516377"/>
              <a:ext cx="101031" cy="146644"/>
              <a:chOff x="1524000" y="2971799"/>
              <a:chExt cx="838200" cy="1066800"/>
            </a:xfrm>
          </p:grpSpPr>
          <p:sp>
            <p:nvSpPr>
              <p:cNvPr id="49" name="Rectangle 4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
        <p:nvSpPr>
          <p:cNvPr id="17" name="Rectangle 16"/>
          <p:cNvSpPr/>
          <p:nvPr/>
        </p:nvSpPr>
        <p:spPr>
          <a:xfrm>
            <a:off x="709851" y="2991084"/>
            <a:ext cx="7900749" cy="1708160"/>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There is a large hole in the plywood floor causing a fall hazard.</a:t>
            </a:r>
          </a:p>
          <a:p>
            <a:pPr marL="342900" indent="-342900">
              <a:spcAft>
                <a:spcPts val="600"/>
              </a:spcAft>
              <a:buFont typeface="Arial" charset="0"/>
              <a:buChar char="•"/>
            </a:pPr>
            <a:r>
              <a:rPr lang="en-US" sz="2500" dirty="0" smtClean="0"/>
              <a:t>Stan, AMB superintendent, asks Frank, AMB’s foreman, to take care of it.</a:t>
            </a:r>
          </a:p>
        </p:txBody>
      </p:sp>
      <p:sp>
        <p:nvSpPr>
          <p:cNvPr id="15" name="Rectangle 14"/>
          <p:cNvSpPr/>
          <p:nvPr/>
        </p:nvSpPr>
        <p:spPr>
          <a:xfrm>
            <a:off x="438679" y="2088791"/>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Tree>
    <p:extLst>
      <p:ext uri="{BB962C8B-B14F-4D97-AF65-F5344CB8AC3E}">
        <p14:creationId xmlns:p14="http://schemas.microsoft.com/office/powerpoint/2010/main" val="344545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12" name="Rectangle 11"/>
          <p:cNvSpPr/>
          <p:nvPr/>
        </p:nvSpPr>
        <p:spPr>
          <a:xfrm>
            <a:off x="914400" y="3200400"/>
            <a:ext cx="7555965" cy="2169825"/>
          </a:xfrm>
          <a:prstGeom prst="rect">
            <a:avLst/>
          </a:prstGeom>
        </p:spPr>
        <p:txBody>
          <a:bodyPr wrap="square">
            <a:spAutoFit/>
          </a:bodyPr>
          <a:lstStyle/>
          <a:p>
            <a:pPr marL="457200" indent="-457200">
              <a:spcAft>
                <a:spcPts val="1200"/>
              </a:spcAft>
              <a:buFont typeface="+mj-lt"/>
              <a:buAutoNum type="arabicPeriod"/>
            </a:pPr>
            <a:r>
              <a:rPr lang="en-US" sz="2500" dirty="0" smtClean="0"/>
              <a:t>What have you done in the past when you have noticed a safety hazard that wasn’t being addressed?</a:t>
            </a:r>
          </a:p>
          <a:p>
            <a:pPr marL="457200" lvl="0" indent="-457200">
              <a:spcAft>
                <a:spcPts val="1200"/>
              </a:spcAft>
              <a:buFont typeface="+mj-lt"/>
              <a:buAutoNum type="arabicPeriod"/>
            </a:pPr>
            <a:r>
              <a:rPr lang="en-US" sz="2500" dirty="0" smtClean="0"/>
              <a:t>Keeping in mind the leadership skills, how should Frank go about recruiting someone to cover up the hole? </a:t>
            </a:r>
            <a:endParaRPr lang="en-US" sz="2500" dirty="0"/>
          </a:p>
        </p:txBody>
      </p:sp>
      <p:pic>
        <p:nvPicPr>
          <p:cNvPr id="13" name="Picture 2"/>
          <p:cNvPicPr>
            <a:picLocks noChangeAspect="1" noChangeArrowheads="1"/>
          </p:cNvPicPr>
          <p:nvPr/>
        </p:nvPicPr>
        <p:blipFill>
          <a:blip r:embed="rId3"/>
          <a:srcRect l="11940"/>
          <a:stretch>
            <a:fillRect/>
          </a:stretch>
        </p:blipFill>
        <p:spPr bwMode="auto">
          <a:xfrm>
            <a:off x="7023698" y="2011680"/>
            <a:ext cx="962284" cy="853721"/>
          </a:xfrm>
          <a:prstGeom prst="rect">
            <a:avLst/>
          </a:prstGeom>
          <a:noFill/>
          <a:ln w="9525">
            <a:noFill/>
            <a:miter lim="800000"/>
            <a:headEnd/>
            <a:tailEnd/>
          </a:ln>
        </p:spPr>
      </p:pic>
      <p:grpSp>
        <p:nvGrpSpPr>
          <p:cNvPr id="24" name="Group 23"/>
          <p:cNvGrpSpPr/>
          <p:nvPr/>
        </p:nvGrpSpPr>
        <p:grpSpPr>
          <a:xfrm>
            <a:off x="34344" y="1420357"/>
            <a:ext cx="1506343" cy="269954"/>
            <a:chOff x="141352" y="1459269"/>
            <a:chExt cx="1506343" cy="269954"/>
          </a:xfrm>
        </p:grpSpPr>
        <p:sp>
          <p:nvSpPr>
            <p:cNvPr id="30" name="Rounded Rectangle 2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49"/>
            <p:cNvGrpSpPr/>
            <p:nvPr/>
          </p:nvGrpSpPr>
          <p:grpSpPr>
            <a:xfrm>
              <a:off x="224715" y="1516377"/>
              <a:ext cx="101031" cy="146644"/>
              <a:chOff x="1524000" y="2971799"/>
              <a:chExt cx="838200" cy="1066800"/>
            </a:xfrm>
          </p:grpSpPr>
          <p:sp>
            <p:nvSpPr>
              <p:cNvPr id="33" name="Rectangle 3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21" name="Group 20"/>
          <p:cNvGrpSpPr/>
          <p:nvPr/>
        </p:nvGrpSpPr>
        <p:grpSpPr>
          <a:xfrm>
            <a:off x="34344" y="1420357"/>
            <a:ext cx="1366069" cy="269954"/>
            <a:chOff x="141352" y="1459269"/>
            <a:chExt cx="1366069" cy="26995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295487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0357"/>
            <a:ext cx="1506343" cy="269954"/>
            <a:chOff x="141352" y="1459269"/>
            <a:chExt cx="1506343" cy="269954"/>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8" name="Rectangle 17"/>
          <p:cNvSpPr/>
          <p:nvPr/>
        </p:nvSpPr>
        <p:spPr>
          <a:xfrm>
            <a:off x="786051" y="2551454"/>
            <a:ext cx="7900749" cy="3477875"/>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Frank tells Tia, a trainee/apprentice to cover the hole.</a:t>
            </a:r>
          </a:p>
          <a:p>
            <a:pPr marL="342900" indent="-342900">
              <a:spcAft>
                <a:spcPts val="600"/>
              </a:spcAft>
              <a:buFont typeface="Arial" charset="0"/>
              <a:buChar char="•"/>
            </a:pPr>
            <a:r>
              <a:rPr lang="en-US" sz="2500" dirty="0" smtClean="0"/>
              <a:t>Tia decides to take care of it in 15 minutes so she can finish what she’s doing and not delay other workers.</a:t>
            </a:r>
          </a:p>
          <a:p>
            <a:pPr marL="342900" indent="-342900">
              <a:spcAft>
                <a:spcPts val="600"/>
              </a:spcAft>
              <a:buFont typeface="Arial" charset="0"/>
              <a:buChar char="•"/>
            </a:pPr>
            <a:r>
              <a:rPr lang="en-US" sz="2500" dirty="0" smtClean="0"/>
              <a:t>Two drywall installers almost fall into the hole.</a:t>
            </a:r>
          </a:p>
          <a:p>
            <a:pPr marL="342900" indent="-342900">
              <a:spcAft>
                <a:spcPts val="600"/>
              </a:spcAft>
              <a:buFont typeface="Arial" charset="0"/>
              <a:buChar char="•"/>
            </a:pPr>
            <a:r>
              <a:rPr lang="en-US" sz="2500" dirty="0" smtClean="0"/>
              <a:t>Frank yells at Tia for not immediately doing what he’d asked.</a:t>
            </a:r>
          </a:p>
          <a:p>
            <a:pPr marL="342900" indent="-342900">
              <a:spcAft>
                <a:spcPts val="600"/>
              </a:spcAft>
              <a:buFont typeface="Arial" charset="0"/>
              <a:buChar char="•"/>
            </a:pPr>
            <a:r>
              <a:rPr lang="en-US" sz="2500" dirty="0" smtClean="0"/>
              <a:t>Tia feels humiliated.  She did not realize he wanted her to drop everything to cover the hole.</a:t>
            </a:r>
            <a:endParaRPr lang="en-US" sz="2500" dirty="0"/>
          </a:p>
        </p:txBody>
      </p:sp>
      <p:sp>
        <p:nvSpPr>
          <p:cNvPr id="19" name="Rectangle 18"/>
          <p:cNvSpPr/>
          <p:nvPr/>
        </p:nvSpPr>
        <p:spPr>
          <a:xfrm>
            <a:off x="438679" y="187013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24" name="Group 23"/>
          <p:cNvGrpSpPr/>
          <p:nvPr/>
        </p:nvGrpSpPr>
        <p:grpSpPr>
          <a:xfrm>
            <a:off x="34344" y="1420357"/>
            <a:ext cx="1366069" cy="269954"/>
            <a:chOff x="141352" y="1459269"/>
            <a:chExt cx="1366069" cy="269954"/>
          </a:xfrm>
        </p:grpSpPr>
        <p:sp>
          <p:nvSpPr>
            <p:cNvPr id="25" name="Rounded Rectangle 2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49"/>
            <p:cNvGrpSpPr/>
            <p:nvPr/>
          </p:nvGrpSpPr>
          <p:grpSpPr>
            <a:xfrm>
              <a:off x="224715" y="1516377"/>
              <a:ext cx="101031" cy="146644"/>
              <a:chOff x="1524000" y="2971799"/>
              <a:chExt cx="838200" cy="1066800"/>
            </a:xfrm>
          </p:grpSpPr>
          <p:sp>
            <p:nvSpPr>
              <p:cNvPr id="28" name="Rectangle 2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575242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a:t>What went wrong that caused the miscommunication between Frank and Tia? </a:t>
            </a:r>
            <a:endParaRPr lang="en-US" sz="2500" dirty="0" smtClean="0"/>
          </a:p>
          <a:p>
            <a:pPr marL="457200" lvl="0" indent="-457200">
              <a:spcAft>
                <a:spcPts val="600"/>
              </a:spcAft>
              <a:buFont typeface="+mj-lt"/>
              <a:buAutoNum type="arabicPeriod"/>
            </a:pPr>
            <a:r>
              <a:rPr lang="en-US" sz="2500" dirty="0" smtClean="0"/>
              <a:t>Which leadership  skill(s)  could Frank have used to avoid the miscommunication and treat Tia with respect?</a:t>
            </a:r>
            <a:endParaRPr lang="en-US" sz="2500" dirty="0"/>
          </a:p>
        </p:txBody>
      </p:sp>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0"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5" name="Group 14"/>
          <p:cNvGrpSpPr/>
          <p:nvPr/>
        </p:nvGrpSpPr>
        <p:grpSpPr>
          <a:xfrm>
            <a:off x="34344" y="1420357"/>
            <a:ext cx="1506343" cy="269954"/>
            <a:chOff x="141352" y="1459269"/>
            <a:chExt cx="1506343"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34" name="Group 33"/>
          <p:cNvGrpSpPr/>
          <p:nvPr/>
        </p:nvGrpSpPr>
        <p:grpSpPr>
          <a:xfrm>
            <a:off x="34344" y="1420357"/>
            <a:ext cx="1366069" cy="269954"/>
            <a:chOff x="141352" y="1459269"/>
            <a:chExt cx="1366069" cy="269954"/>
          </a:xfrm>
        </p:grpSpPr>
        <p:sp>
          <p:nvSpPr>
            <p:cNvPr id="35" name="Rounded Rectangle 3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49"/>
            <p:cNvGrpSpPr/>
            <p:nvPr/>
          </p:nvGrpSpPr>
          <p:grpSpPr>
            <a:xfrm>
              <a:off x="224715" y="1516377"/>
              <a:ext cx="101031" cy="146644"/>
              <a:chOff x="1524000" y="2971799"/>
              <a:chExt cx="838200" cy="1066800"/>
            </a:xfrm>
          </p:grpSpPr>
          <p:sp>
            <p:nvSpPr>
              <p:cNvPr id="38" name="Rectangle 3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2851973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0357"/>
            <a:ext cx="1506343" cy="269954"/>
            <a:chOff x="141352" y="1459269"/>
            <a:chExt cx="1506343" cy="269954"/>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7" name="Rectangle 16"/>
          <p:cNvSpPr/>
          <p:nvPr/>
        </p:nvSpPr>
        <p:spPr>
          <a:xfrm>
            <a:off x="438679" y="1850277"/>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sp>
        <p:nvSpPr>
          <p:cNvPr id="18" name="Rectangle 17"/>
          <p:cNvSpPr/>
          <p:nvPr/>
        </p:nvSpPr>
        <p:spPr>
          <a:xfrm>
            <a:off x="1129276" y="2445784"/>
            <a:ext cx="6941294" cy="3939540"/>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Frank tells Tia, a trainee/apprentice to cover the </a:t>
            </a:r>
            <a:r>
              <a:rPr lang="en-US" sz="2500" dirty="0" smtClean="0"/>
              <a:t>hole immediately.</a:t>
            </a:r>
            <a:endParaRPr lang="en-US" sz="2500" dirty="0"/>
          </a:p>
          <a:p>
            <a:pPr marL="342900" indent="-342900">
              <a:spcAft>
                <a:spcPts val="600"/>
              </a:spcAft>
              <a:buFont typeface="Arial" charset="0"/>
              <a:buChar char="•"/>
            </a:pPr>
            <a:r>
              <a:rPr lang="en-US" sz="2500" dirty="0" smtClean="0"/>
              <a:t>He gives her detailed instructions on how he wants her to do it, including tying off.</a:t>
            </a:r>
          </a:p>
          <a:p>
            <a:pPr marL="342900" indent="-342900">
              <a:spcAft>
                <a:spcPts val="600"/>
              </a:spcAft>
              <a:buFont typeface="Arial" charset="0"/>
              <a:buChar char="•"/>
            </a:pPr>
            <a:r>
              <a:rPr lang="en-US" sz="2500" dirty="0" smtClean="0"/>
              <a:t>Frank asks Tia to repeat his instructions.</a:t>
            </a:r>
          </a:p>
          <a:p>
            <a:pPr marL="342900" indent="-342900">
              <a:spcAft>
                <a:spcPts val="600"/>
              </a:spcAft>
              <a:buFont typeface="Arial" charset="0"/>
              <a:buChar char="•"/>
            </a:pPr>
            <a:r>
              <a:rPr lang="en-US" sz="2500" dirty="0" smtClean="0"/>
              <a:t>Tia follows his exact instructions. </a:t>
            </a:r>
          </a:p>
          <a:p>
            <a:pPr marL="342900" indent="-342900">
              <a:spcAft>
                <a:spcPts val="600"/>
              </a:spcAft>
              <a:buFont typeface="Arial" charset="0"/>
              <a:buChar char="•"/>
            </a:pPr>
            <a:r>
              <a:rPr lang="en-US" sz="2500" dirty="0" smtClean="0"/>
              <a:t>Frank thanks Tia.</a:t>
            </a:r>
          </a:p>
          <a:p>
            <a:pPr marL="342900" indent="-342900">
              <a:spcAft>
                <a:spcPts val="600"/>
              </a:spcAft>
              <a:buFont typeface="Arial" charset="0"/>
              <a:buChar char="•"/>
            </a:pPr>
            <a:r>
              <a:rPr lang="en-US" sz="2500" dirty="0" smtClean="0"/>
              <a:t>Two drywall installers are prevented from falling in the hole.</a:t>
            </a:r>
            <a:endParaRPr lang="en-US" sz="2500" dirty="0"/>
          </a:p>
        </p:txBody>
      </p:sp>
      <p:grpSp>
        <p:nvGrpSpPr>
          <p:cNvPr id="19" name="Group 18"/>
          <p:cNvGrpSpPr/>
          <p:nvPr/>
        </p:nvGrpSpPr>
        <p:grpSpPr>
          <a:xfrm>
            <a:off x="34344" y="1420357"/>
            <a:ext cx="1366069" cy="269954"/>
            <a:chOff x="141352" y="1459269"/>
            <a:chExt cx="1366069" cy="269954"/>
          </a:xfrm>
        </p:grpSpPr>
        <p:sp>
          <p:nvSpPr>
            <p:cNvPr id="20" name="Rounded Rectangle 1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354449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8" name="Rectangle 17"/>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smtClean="0"/>
              <a:t>Which </a:t>
            </a:r>
            <a:r>
              <a:rPr lang="en-US" sz="2500" dirty="0"/>
              <a:t>of the </a:t>
            </a:r>
            <a:r>
              <a:rPr lang="en-US" sz="2500" dirty="0" smtClean="0"/>
              <a:t>leadership skill(s) did </a:t>
            </a:r>
            <a:r>
              <a:rPr lang="en-US" sz="2500" dirty="0"/>
              <a:t>Frank </a:t>
            </a:r>
            <a:r>
              <a:rPr lang="en-US" sz="2500" dirty="0" smtClean="0"/>
              <a:t>display in this ending?</a:t>
            </a:r>
          </a:p>
          <a:p>
            <a:pPr marL="457200" lvl="0" indent="-457200">
              <a:spcAft>
                <a:spcPts val="600"/>
              </a:spcAft>
              <a:buFont typeface="+mj-lt"/>
              <a:buAutoNum type="arabicPeriod"/>
            </a:pPr>
            <a:r>
              <a:rPr lang="en-US" sz="2500" dirty="0" smtClean="0"/>
              <a:t>How do you think Tia will respond to Frank in the future when he asks her to do something?</a:t>
            </a:r>
            <a:endParaRPr lang="en-US" sz="2500" dirty="0"/>
          </a:p>
        </p:txBody>
      </p:sp>
      <p:pic>
        <p:nvPicPr>
          <p:cNvPr id="19"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20" name="Group 19"/>
          <p:cNvGrpSpPr/>
          <p:nvPr/>
        </p:nvGrpSpPr>
        <p:grpSpPr>
          <a:xfrm>
            <a:off x="34344" y="1420357"/>
            <a:ext cx="1506343" cy="269954"/>
            <a:chOff x="141352" y="1459269"/>
            <a:chExt cx="1506343" cy="269954"/>
          </a:xfrm>
        </p:grpSpPr>
        <p:sp>
          <p:nvSpPr>
            <p:cNvPr id="21" name="Rounded Rectangle 2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49"/>
            <p:cNvGrpSpPr/>
            <p:nvPr/>
          </p:nvGrpSpPr>
          <p:grpSpPr>
            <a:xfrm>
              <a:off x="224715" y="1516377"/>
              <a:ext cx="101031" cy="146644"/>
              <a:chOff x="1524000" y="2971799"/>
              <a:chExt cx="838200" cy="1066800"/>
            </a:xfrm>
          </p:grpSpPr>
          <p:sp>
            <p:nvSpPr>
              <p:cNvPr id="24" name="Rectangle 2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6" name="Group 15"/>
          <p:cNvGrpSpPr/>
          <p:nvPr/>
        </p:nvGrpSpPr>
        <p:grpSpPr>
          <a:xfrm>
            <a:off x="34344" y="1420357"/>
            <a:ext cx="1366069" cy="269954"/>
            <a:chOff x="141352" y="1459269"/>
            <a:chExt cx="1366069" cy="269954"/>
          </a:xfrm>
        </p:grpSpPr>
        <p:sp>
          <p:nvSpPr>
            <p:cNvPr id="31" name="Rounded Rectangle 3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2859990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099333" y="2008587"/>
            <a:ext cx="7100157"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987876" y="1979546"/>
            <a:ext cx="7142744"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2733758" y="2089075"/>
          <a:ext cx="5204356" cy="1402080"/>
        </p:xfrm>
        <a:graphic>
          <a:graphicData uri="http://schemas.openxmlformats.org/drawingml/2006/table">
            <a:tbl>
              <a:tblPr firstRow="1" bandRow="1">
                <a:tableStyleId>{5C22544A-7EE6-4342-B048-85BDC9FD1C3A}</a:tableStyleId>
              </a:tblPr>
              <a:tblGrid>
                <a:gridCol w="1450503">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0">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latin typeface="Arial" panose="020B0604020202020204" pitchFamily="34" charset="0"/>
                          <a:cs typeface="Arial" panose="020B0604020202020204" pitchFamily="34" charset="0"/>
                        </a:rPr>
                        <a:t>Sonia</a:t>
                      </a:r>
                    </a:p>
                    <a:p>
                      <a:r>
                        <a:rPr lang="en-US" sz="2000" b="1" dirty="0" smtClean="0">
                          <a:latin typeface="Arial" panose="020B0604020202020204" pitchFamily="34" charset="0"/>
                          <a:cs typeface="Arial" panose="020B0604020202020204" pitchFamily="34" charset="0"/>
                        </a:rPr>
                        <a:t>Franklin</a:t>
                      </a:r>
                    </a:p>
                    <a:p>
                      <a:r>
                        <a:rPr lang="en-US" sz="2000" b="1" dirty="0" err="1" smtClean="0">
                          <a:latin typeface="Arial" panose="020B0604020202020204" pitchFamily="34" charset="0"/>
                          <a:cs typeface="Arial" panose="020B0604020202020204" pitchFamily="34" charset="0"/>
                        </a:rPr>
                        <a:t>Aarón</a:t>
                      </a:r>
                      <a:endParaRPr lang="en-US" sz="2000" b="1" dirty="0" smtClean="0">
                        <a:latin typeface="Arial" panose="020B0604020202020204" pitchFamily="34" charset="0"/>
                        <a:cs typeface="Arial" panose="020B0604020202020204" pitchFamily="34" charset="0"/>
                      </a:endParaRPr>
                    </a:p>
                  </a:txBody>
                  <a:tcPr>
                    <a:solidFill>
                      <a:schemeClr val="bg1"/>
                    </a:solidFill>
                  </a:tcPr>
                </a:tc>
                <a:tc>
                  <a:txBody>
                    <a:bodyPr/>
                    <a:lstStyle/>
                    <a:p>
                      <a:r>
                        <a:rPr lang="en-US" sz="2000" b="0" i="1" kern="1200" dirty="0" smtClean="0">
                          <a:solidFill>
                            <a:schemeClr val="tx1"/>
                          </a:solidFill>
                          <a:latin typeface="Arial" panose="020B0604020202020204" pitchFamily="34" charset="0"/>
                          <a:ea typeface="+mn-ea"/>
                          <a:cs typeface="Arial" panose="020B0604020202020204" pitchFamily="34" charset="0"/>
                        </a:rPr>
                        <a:t>ACME Homes </a:t>
                      </a:r>
                      <a:r>
                        <a:rPr lang="en-US" sz="2000" b="0" i="0" kern="1200" dirty="0" smtClean="0">
                          <a:solidFill>
                            <a:schemeClr val="tx1"/>
                          </a:solidFill>
                          <a:latin typeface="Arial" panose="020B0604020202020204" pitchFamily="34" charset="0"/>
                          <a:ea typeface="+mn-ea"/>
                          <a:cs typeface="Arial" panose="020B0604020202020204" pitchFamily="34" charset="0"/>
                        </a:rPr>
                        <a:t>Supervisor</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p>
                      <a:r>
                        <a:rPr lang="en-US" sz="2000" b="0" i="1" kern="1200" dirty="0" smtClean="0">
                          <a:solidFill>
                            <a:schemeClr val="tx1"/>
                          </a:solidFill>
                          <a:latin typeface="Arial" panose="020B0604020202020204" pitchFamily="34" charset="0"/>
                          <a:ea typeface="+mn-ea"/>
                          <a:cs typeface="Arial" panose="020B0604020202020204" pitchFamily="34" charset="0"/>
                        </a:rPr>
                        <a:t>ACME Homes</a:t>
                      </a:r>
                      <a:r>
                        <a:rPr lang="en-US" sz="2000" b="0" i="1" kern="1200" baseline="0" dirty="0" smtClean="0">
                          <a:solidFill>
                            <a:schemeClr val="tx1"/>
                          </a:solidFill>
                          <a:latin typeface="Arial" panose="020B0604020202020204" pitchFamily="34" charset="0"/>
                          <a:ea typeface="+mn-ea"/>
                          <a:cs typeface="Arial" panose="020B0604020202020204" pitchFamily="34" charset="0"/>
                        </a:rPr>
                        <a:t> </a:t>
                      </a:r>
                      <a:r>
                        <a:rPr lang="en-US" sz="2000" b="0" i="0" kern="1200" baseline="0" dirty="0" smtClean="0">
                          <a:solidFill>
                            <a:schemeClr val="tx1"/>
                          </a:solidFill>
                          <a:latin typeface="Arial" panose="020B0604020202020204" pitchFamily="34" charset="0"/>
                          <a:ea typeface="+mn-ea"/>
                          <a:cs typeface="Arial" panose="020B0604020202020204" pitchFamily="34" charset="0"/>
                        </a:rPr>
                        <a:t>Foreman</a:t>
                      </a:r>
                    </a:p>
                    <a:p>
                      <a:r>
                        <a:rPr lang="en-US" sz="2000" b="0" i="1" kern="1200" dirty="0" smtClean="0">
                          <a:solidFill>
                            <a:schemeClr val="tx1"/>
                          </a:solidFill>
                          <a:latin typeface="Arial" panose="020B0604020202020204" pitchFamily="34" charset="0"/>
                          <a:ea typeface="+mn-ea"/>
                          <a:cs typeface="Arial" panose="020B0604020202020204" pitchFamily="34" charset="0"/>
                        </a:rPr>
                        <a:t>ACME</a:t>
                      </a:r>
                      <a:r>
                        <a:rPr lang="en-US" sz="2000" b="0" i="0" kern="1200" baseline="0" dirty="0" smtClean="0">
                          <a:solidFill>
                            <a:schemeClr val="tx1"/>
                          </a:solidFill>
                          <a:latin typeface="Arial" panose="020B0604020202020204" pitchFamily="34" charset="0"/>
                          <a:ea typeface="+mn-ea"/>
                          <a:cs typeface="Arial" panose="020B0604020202020204" pitchFamily="34" charset="0"/>
                        </a:rPr>
                        <a:t> </a:t>
                      </a:r>
                      <a:r>
                        <a:rPr lang="en-US" sz="2000" b="0" i="1" kern="1200" baseline="0" dirty="0" smtClean="0">
                          <a:solidFill>
                            <a:schemeClr val="tx1"/>
                          </a:solidFill>
                          <a:latin typeface="Arial" panose="020B0604020202020204" pitchFamily="34" charset="0"/>
                          <a:ea typeface="+mn-ea"/>
                          <a:cs typeface="Arial" panose="020B0604020202020204" pitchFamily="34" charset="0"/>
                        </a:rPr>
                        <a:t>Homes </a:t>
                      </a:r>
                      <a:r>
                        <a:rPr lang="en-US" sz="2000" b="0" i="0" kern="1200" baseline="0" dirty="0" smtClean="0">
                          <a:solidFill>
                            <a:schemeClr val="tx1"/>
                          </a:solidFill>
                          <a:latin typeface="Arial" panose="020B0604020202020204" pitchFamily="34" charset="0"/>
                          <a:ea typeface="+mn-ea"/>
                          <a:cs typeface="Arial" panose="020B0604020202020204" pitchFamily="34" charset="0"/>
                        </a:rPr>
                        <a:t> Apprentice</a:t>
                      </a:r>
                    </a:p>
                  </a:txBody>
                  <a:tcPr>
                    <a:solidFill>
                      <a:schemeClr val="bg1"/>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2626016" y="4593645"/>
            <a:ext cx="1473834" cy="1689076"/>
            <a:chOff x="2657255" y="4453723"/>
            <a:chExt cx="1473834" cy="1689076"/>
          </a:xfrm>
        </p:grpSpPr>
        <p:grpSp>
          <p:nvGrpSpPr>
            <p:cNvPr id="50" name="Group 49"/>
            <p:cNvGrpSpPr/>
            <p:nvPr/>
          </p:nvGrpSpPr>
          <p:grpSpPr>
            <a:xfrm>
              <a:off x="2657255" y="4453723"/>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action="ppaction://hlinksldjump"/>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044151" y="4584748"/>
            <a:ext cx="1473834" cy="1701752"/>
            <a:chOff x="5145821" y="4453723"/>
            <a:chExt cx="1473834" cy="1701752"/>
          </a:xfrm>
        </p:grpSpPr>
        <p:grpSp>
          <p:nvGrpSpPr>
            <p:cNvPr id="54" name="Group 53"/>
            <p:cNvGrpSpPr/>
            <p:nvPr/>
          </p:nvGrpSpPr>
          <p:grpSpPr>
            <a:xfrm>
              <a:off x="5145821" y="4466399"/>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hlinkClick r:id="rId5" action="ppaction://hlinksldjump"/>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a:off x="81574" y="1430433"/>
            <a:ext cx="1828800" cy="291261"/>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nvGrpSpPr>
          <p:cNvPr id="11" name="Group 10"/>
          <p:cNvGrpSpPr/>
          <p:nvPr/>
        </p:nvGrpSpPr>
        <p:grpSpPr>
          <a:xfrm>
            <a:off x="1232513" y="2135394"/>
            <a:ext cx="1321439" cy="1550998"/>
            <a:chOff x="1010652" y="2021497"/>
            <a:chExt cx="1321439" cy="1550998"/>
          </a:xfrm>
        </p:grpSpPr>
        <p:pic>
          <p:nvPicPr>
            <p:cNvPr id="9" name="Picture 8"/>
            <p:cNvPicPr>
              <a:picLocks noChangeAspect="1"/>
            </p:cNvPicPr>
            <p:nvPr/>
          </p:nvPicPr>
          <p:blipFill>
            <a:blip r:embed="rId6"/>
            <a:stretch>
              <a:fillRect/>
            </a:stretch>
          </p:blipFill>
          <p:spPr>
            <a:xfrm>
              <a:off x="1017114" y="2021497"/>
              <a:ext cx="1314977" cy="1550998"/>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grpSp>
          <p:nvGrpSpPr>
            <p:cNvPr id="39" name="Group 38"/>
            <p:cNvGrpSpPr>
              <a:grpSpLocks noChangeAspect="1"/>
            </p:cNvGrpSpPr>
            <p:nvPr/>
          </p:nvGrpSpPr>
          <p:grpSpPr>
            <a:xfrm>
              <a:off x="1010652" y="2021497"/>
              <a:ext cx="1314977" cy="1515095"/>
              <a:chOff x="7661233" y="5076383"/>
              <a:chExt cx="1591194" cy="1877731"/>
            </a:xfrm>
          </p:grpSpPr>
          <p:pic>
            <p:nvPicPr>
              <p:cNvPr id="40" name="Picture 39"/>
              <p:cNvPicPr>
                <a:picLocks noChangeAspect="1"/>
              </p:cNvPicPr>
              <p:nvPr/>
            </p:nvPicPr>
            <p:blipFill>
              <a:blip r:embed="rId7"/>
              <a:stretch>
                <a:fillRect/>
              </a:stretch>
            </p:blipFill>
            <p:spPr>
              <a:xfrm>
                <a:off x="7661233" y="5076383"/>
                <a:ext cx="1591194" cy="1877731"/>
              </a:xfrm>
              <a:prstGeom prst="rect">
                <a:avLst/>
              </a:prstGeom>
            </p:spPr>
          </p:pic>
          <p:pic>
            <p:nvPicPr>
              <p:cNvPr id="41" name="Picture 40"/>
              <p:cNvPicPr>
                <a:picLocks noChangeAspect="1"/>
              </p:cNvPicPr>
              <p:nvPr/>
            </p:nvPicPr>
            <p:blipFill>
              <a:blip r:embed="rId8"/>
              <a:stretch>
                <a:fillRect/>
              </a:stretch>
            </p:blipFill>
            <p:spPr>
              <a:xfrm>
                <a:off x="7768542" y="5724543"/>
                <a:ext cx="1463167" cy="1176630"/>
              </a:xfrm>
              <a:prstGeom prst="rect">
                <a:avLst/>
              </a:prstGeom>
            </p:spPr>
          </p:pic>
        </p:grpSp>
      </p:grpSp>
    </p:spTree>
    <p:extLst>
      <p:ext uri="{BB962C8B-B14F-4D97-AF65-F5344CB8AC3E}">
        <p14:creationId xmlns:p14="http://schemas.microsoft.com/office/powerpoint/2010/main" val="230405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1697" y="1443942"/>
            <a:ext cx="2198553" cy="260545"/>
            <a:chOff x="131827" y="1945885"/>
            <a:chExt cx="2198553" cy="260545"/>
          </a:xfrm>
        </p:grpSpPr>
        <p:grpSp>
          <p:nvGrpSpPr>
            <p:cNvPr id="7" name="Group 8"/>
            <p:cNvGrpSpPr/>
            <p:nvPr/>
          </p:nvGrpSpPr>
          <p:grpSpPr>
            <a:xfrm>
              <a:off x="131827" y="1945885"/>
              <a:ext cx="275595" cy="260545"/>
              <a:chOff x="1227110" y="1752600"/>
              <a:chExt cx="1473834" cy="1319744"/>
            </a:xfrm>
          </p:grpSpPr>
          <p:sp>
            <p:nvSpPr>
              <p:cNvPr id="9" name="Rounded Rectangle 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pic>
        <p:nvPicPr>
          <p:cNvPr id="2" name="tFYWXq_MfY0"/>
          <p:cNvPicPr>
            <a:picLocks noRot="1" noChangeAspect="1"/>
          </p:cNvPicPr>
          <p:nvPr>
            <a:videoFile r:link="rId1"/>
          </p:nvPr>
        </p:nvPicPr>
        <p:blipFill>
          <a:blip r:embed="rId5"/>
          <a:stretch>
            <a:fillRect/>
          </a:stretch>
        </p:blipFill>
        <p:spPr>
          <a:xfrm>
            <a:off x="118534" y="1721933"/>
            <a:ext cx="8890000" cy="5000625"/>
          </a:xfrm>
          <a:prstGeom prst="rect">
            <a:avLst/>
          </a:prstGeom>
        </p:spPr>
      </p:pic>
    </p:spTree>
    <p:extLst>
      <p:ext uri="{BB962C8B-B14F-4D97-AF65-F5344CB8AC3E}">
        <p14:creationId xmlns:p14="http://schemas.microsoft.com/office/powerpoint/2010/main" val="398809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5277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rPr>
              <a:t>Session 4</a:t>
            </a:r>
            <a:endParaRPr lang="en-US" sz="3500" dirty="0">
              <a:solidFill>
                <a:schemeClr val="bg1"/>
              </a:solidFill>
            </a:endParaRPr>
          </a:p>
        </p:txBody>
      </p:sp>
      <p:sp>
        <p:nvSpPr>
          <p:cNvPr id="5" name="Content Placeholder 2"/>
          <p:cNvSpPr txBox="1">
            <a:spLocks/>
          </p:cNvSpPr>
          <p:nvPr/>
        </p:nvSpPr>
        <p:spPr>
          <a:xfrm>
            <a:off x="457200" y="3878761"/>
            <a:ext cx="8229600" cy="23959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Brief review of skills</a:t>
            </a:r>
            <a:r>
              <a:rPr lang="en-US" sz="2600" dirty="0">
                <a:solidFill>
                  <a:schemeClr val="bg1"/>
                </a:solidFill>
              </a:rPr>
              <a:t> </a:t>
            </a:r>
            <a:r>
              <a:rPr lang="en-US" sz="2600" dirty="0" smtClean="0">
                <a:solidFill>
                  <a:schemeClr val="bg1"/>
                </a:solidFill>
              </a:rPr>
              <a:t>&amp; discussion of recent experiences</a:t>
            </a:r>
          </a:p>
          <a:p>
            <a:r>
              <a:rPr lang="en-US" sz="2600" dirty="0" smtClean="0">
                <a:solidFill>
                  <a:schemeClr val="bg1"/>
                </a:solidFill>
              </a:rPr>
              <a:t>Two </a:t>
            </a:r>
            <a:r>
              <a:rPr lang="en-US" sz="2600" dirty="0">
                <a:solidFill>
                  <a:schemeClr val="bg1"/>
                </a:solidFill>
              </a:rPr>
              <a:t>scenarios &amp; discussion: </a:t>
            </a:r>
          </a:p>
          <a:p>
            <a:pPr lvl="1"/>
            <a:r>
              <a:rPr lang="en-US" sz="2600" dirty="0">
                <a:solidFill>
                  <a:schemeClr val="bg1"/>
                </a:solidFill>
              </a:rPr>
              <a:t>“Cover Up!”</a:t>
            </a:r>
          </a:p>
          <a:p>
            <a:pPr lvl="1"/>
            <a:r>
              <a:rPr lang="en-US" sz="2600" dirty="0">
                <a:solidFill>
                  <a:schemeClr val="bg1"/>
                </a:solidFill>
              </a:rPr>
              <a:t>“Don’t Shortcut Safety” </a:t>
            </a:r>
          </a:p>
          <a:p>
            <a:endParaRPr lang="en-US" sz="2600" dirty="0" smtClean="0">
              <a:solidFill>
                <a:schemeClr val="bg1"/>
              </a:solidFill>
            </a:endParaRPr>
          </a:p>
        </p:txBody>
      </p:sp>
    </p:spTree>
    <p:extLst>
      <p:ext uri="{BB962C8B-B14F-4D97-AF65-F5344CB8AC3E}">
        <p14:creationId xmlns:p14="http://schemas.microsoft.com/office/powerpoint/2010/main" val="7365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97" y="1443942"/>
            <a:ext cx="2198553" cy="260545"/>
            <a:chOff x="131827" y="1945885"/>
            <a:chExt cx="2198553" cy="260545"/>
          </a:xfrm>
        </p:grpSpPr>
        <p:grpSp>
          <p:nvGrpSpPr>
            <p:cNvPr id="23"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a:t>
              </a:r>
              <a:r>
                <a:rPr lang="en-US" sz="1400" b="1" dirty="0" smtClean="0">
                  <a:solidFill>
                    <a:schemeClr val="bg2">
                      <a:lumMod val="10000"/>
                    </a:schemeClr>
                  </a:solidFill>
                </a:rPr>
                <a:t>Sa</a:t>
              </a:r>
              <a:endParaRPr lang="en-US" sz="1400" b="1" dirty="0">
                <a:solidFill>
                  <a:schemeClr val="bg2">
                    <a:lumMod val="10000"/>
                  </a:schemeClr>
                </a:solidFill>
              </a:endParaRPr>
            </a:p>
          </p:txBody>
        </p:sp>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12" name="Rectangle 11"/>
          <p:cNvSpPr/>
          <p:nvPr/>
        </p:nvSpPr>
        <p:spPr>
          <a:xfrm>
            <a:off x="914400" y="3200400"/>
            <a:ext cx="6518652" cy="1246495"/>
          </a:xfrm>
          <a:prstGeom prst="rect">
            <a:avLst/>
          </a:prstGeom>
        </p:spPr>
        <p:txBody>
          <a:bodyPr wrap="square">
            <a:spAutoFit/>
          </a:bodyPr>
          <a:lstStyle/>
          <a:p>
            <a:pPr marL="457200" lvl="0" indent="-457200">
              <a:spcAft>
                <a:spcPts val="1200"/>
              </a:spcAft>
              <a:buFont typeface="+mj-lt"/>
              <a:buAutoNum type="arabicPeriod"/>
            </a:pPr>
            <a:r>
              <a:rPr lang="en-US" sz="2500" dirty="0"/>
              <a:t>Keeping in mind </a:t>
            </a:r>
            <a:r>
              <a:rPr lang="en-US" sz="2500" dirty="0" smtClean="0"/>
              <a:t>the leadership </a:t>
            </a:r>
            <a:r>
              <a:rPr lang="en-US" sz="2500" dirty="0"/>
              <a:t>skills</a:t>
            </a:r>
            <a:r>
              <a:rPr lang="en-US" sz="2500" dirty="0" smtClean="0"/>
              <a:t>, how should Franklin recruit </a:t>
            </a:r>
            <a:r>
              <a:rPr lang="en-US" sz="2500" dirty="0" err="1" smtClean="0"/>
              <a:t>Aarón</a:t>
            </a:r>
            <a:r>
              <a:rPr lang="en-US" sz="2500" dirty="0" smtClean="0"/>
              <a:t> to install the shutters?</a:t>
            </a:r>
            <a:endParaRPr lang="en-US" sz="2500" dirty="0"/>
          </a:p>
        </p:txBody>
      </p:sp>
      <p:pic>
        <p:nvPicPr>
          <p:cNvPr id="13" name="Picture 2"/>
          <p:cNvPicPr>
            <a:picLocks noChangeAspect="1" noChangeArrowheads="1"/>
          </p:cNvPicPr>
          <p:nvPr/>
        </p:nvPicPr>
        <p:blipFill>
          <a:blip r:embed="rId4"/>
          <a:srcRect l="11940"/>
          <a:stretch>
            <a:fillRect/>
          </a:stretch>
        </p:blipFill>
        <p:spPr bwMode="auto">
          <a:xfrm>
            <a:off x="7023698" y="2011680"/>
            <a:ext cx="962284" cy="853721"/>
          </a:xfrm>
          <a:prstGeom prst="rect">
            <a:avLst/>
          </a:prstGeom>
          <a:noFill/>
          <a:ln w="9525">
            <a:noFill/>
            <a:miter lim="800000"/>
            <a:headEnd/>
            <a:tailEnd/>
          </a:ln>
        </p:spPr>
      </p:pic>
      <p:grpSp>
        <p:nvGrpSpPr>
          <p:cNvPr id="19" name="Group 18"/>
          <p:cNvGrpSpPr/>
          <p:nvPr/>
        </p:nvGrpSpPr>
        <p:grpSpPr>
          <a:xfrm>
            <a:off x="51697" y="1443942"/>
            <a:ext cx="2198553" cy="260545"/>
            <a:chOff x="131827" y="1945885"/>
            <a:chExt cx="2198553" cy="260545"/>
          </a:xfrm>
        </p:grpSpPr>
        <p:grpSp>
          <p:nvGrpSpPr>
            <p:cNvPr id="20" name="Group 8"/>
            <p:cNvGrpSpPr/>
            <p:nvPr/>
          </p:nvGrpSpPr>
          <p:grpSpPr>
            <a:xfrm>
              <a:off x="131827" y="1945885"/>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1" name="Rounded Rectangle 20"/>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spTree>
    <p:extLst>
      <p:ext uri="{BB962C8B-B14F-4D97-AF65-F5344CB8AC3E}">
        <p14:creationId xmlns:p14="http://schemas.microsoft.com/office/powerpoint/2010/main" val="25508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697" y="1443942"/>
            <a:ext cx="2198553" cy="260545"/>
            <a:chOff x="131827" y="1945885"/>
            <a:chExt cx="2198553" cy="260545"/>
          </a:xfrm>
        </p:grpSpPr>
        <p:grpSp>
          <p:nvGrpSpPr>
            <p:cNvPr id="10" name="Group 8"/>
            <p:cNvGrpSpPr/>
            <p:nvPr/>
          </p:nvGrpSpPr>
          <p:grpSpPr>
            <a:xfrm>
              <a:off x="131827" y="1945885"/>
              <a:ext cx="275595" cy="260545"/>
              <a:chOff x="1227110" y="1752600"/>
              <a:chExt cx="1473834" cy="1319744"/>
            </a:xfrm>
          </p:grpSpPr>
          <p:sp>
            <p:nvSpPr>
              <p:cNvPr id="12" name="Rounded Rectangle 11"/>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1" name="Rounded Rectangle 10"/>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pic>
        <p:nvPicPr>
          <p:cNvPr id="2" name="kKbUJ0LmRxA"/>
          <p:cNvPicPr>
            <a:picLocks noRot="1" noChangeAspect="1"/>
          </p:cNvPicPr>
          <p:nvPr>
            <a:videoFile r:link="rId1"/>
          </p:nvPr>
        </p:nvPicPr>
        <p:blipFill>
          <a:blip r:embed="rId5"/>
          <a:stretch>
            <a:fillRect/>
          </a:stretch>
        </p:blipFill>
        <p:spPr>
          <a:xfrm>
            <a:off x="133427" y="1747333"/>
            <a:ext cx="8858171" cy="4982721"/>
          </a:xfrm>
          <a:prstGeom prst="rect">
            <a:avLst/>
          </a:prstGeom>
        </p:spPr>
      </p:pic>
    </p:spTree>
    <p:extLst>
      <p:ext uri="{BB962C8B-B14F-4D97-AF65-F5344CB8AC3E}">
        <p14:creationId xmlns:p14="http://schemas.microsoft.com/office/powerpoint/2010/main" val="3815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sp>
        <p:nvSpPr>
          <p:cNvPr id="12" name="Rectangle 11"/>
          <p:cNvSpPr/>
          <p:nvPr/>
        </p:nvSpPr>
        <p:spPr>
          <a:xfrm>
            <a:off x="914400" y="3200400"/>
            <a:ext cx="7831730" cy="861774"/>
          </a:xfrm>
          <a:prstGeom prst="rect">
            <a:avLst/>
          </a:prstGeom>
        </p:spPr>
        <p:txBody>
          <a:bodyPr wrap="square">
            <a:spAutoFit/>
          </a:bodyPr>
          <a:lstStyle/>
          <a:p>
            <a:pPr marL="457200" lvl="0" indent="-457200">
              <a:spcAft>
                <a:spcPts val="600"/>
              </a:spcAft>
              <a:buFont typeface="+mj-lt"/>
              <a:buAutoNum type="arabicPeriod"/>
            </a:pPr>
            <a:r>
              <a:rPr lang="en-US" sz="2500" dirty="0"/>
              <a:t>What </a:t>
            </a:r>
            <a:r>
              <a:rPr lang="en-US" sz="2500" dirty="0" smtClean="0"/>
              <a:t>are your thoughts about how Franklin handled this situation?</a:t>
            </a:r>
            <a:endParaRPr lang="en-US" sz="2500" dirty="0"/>
          </a:p>
        </p:txBody>
      </p:sp>
      <p:pic>
        <p:nvPicPr>
          <p:cNvPr id="13"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0" name="Group 9"/>
          <p:cNvGrpSpPr/>
          <p:nvPr/>
        </p:nvGrpSpPr>
        <p:grpSpPr>
          <a:xfrm>
            <a:off x="51697" y="1443942"/>
            <a:ext cx="2198553" cy="260545"/>
            <a:chOff x="131827" y="1945885"/>
            <a:chExt cx="2198553" cy="260545"/>
          </a:xfrm>
        </p:grpSpPr>
        <p:grpSp>
          <p:nvGrpSpPr>
            <p:cNvPr id="14"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spTree>
    <p:extLst>
      <p:ext uri="{BB962C8B-B14F-4D97-AF65-F5344CB8AC3E}">
        <p14:creationId xmlns:p14="http://schemas.microsoft.com/office/powerpoint/2010/main" val="22073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1697" y="1443942"/>
            <a:ext cx="2198553" cy="260545"/>
            <a:chOff x="131827" y="1945885"/>
            <a:chExt cx="2198553" cy="260545"/>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pic>
        <p:nvPicPr>
          <p:cNvPr id="2" name="OblIcQhbxfA"/>
          <p:cNvPicPr>
            <a:picLocks noRot="1" noChangeAspect="1"/>
          </p:cNvPicPr>
          <p:nvPr>
            <a:videoFile r:link="rId1"/>
          </p:nvPr>
        </p:nvPicPr>
        <p:blipFill>
          <a:blip r:embed="rId5"/>
          <a:stretch>
            <a:fillRect/>
          </a:stretch>
        </p:blipFill>
        <p:spPr>
          <a:xfrm>
            <a:off x="237068" y="1824567"/>
            <a:ext cx="8703733" cy="4895850"/>
          </a:xfrm>
          <a:prstGeom prst="rect">
            <a:avLst/>
          </a:prstGeom>
        </p:spPr>
      </p:pic>
    </p:spTree>
    <p:extLst>
      <p:ext uri="{BB962C8B-B14F-4D97-AF65-F5344CB8AC3E}">
        <p14:creationId xmlns:p14="http://schemas.microsoft.com/office/powerpoint/2010/main" val="2443917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2" name="Rectangle 11"/>
          <p:cNvSpPr/>
          <p:nvPr/>
        </p:nvSpPr>
        <p:spPr>
          <a:xfrm>
            <a:off x="914400" y="3200400"/>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Franklin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3"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0" name="Group 9"/>
          <p:cNvGrpSpPr/>
          <p:nvPr/>
        </p:nvGrpSpPr>
        <p:grpSpPr>
          <a:xfrm>
            <a:off x="51697" y="1443942"/>
            <a:ext cx="2198553" cy="260545"/>
            <a:chOff x="131827" y="1945885"/>
            <a:chExt cx="2198553" cy="260545"/>
          </a:xfrm>
        </p:grpSpPr>
        <p:grpSp>
          <p:nvGrpSpPr>
            <p:cNvPr id="14"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0" y="1946001"/>
              <a:ext cx="182880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Don’t </a:t>
              </a:r>
              <a:r>
                <a:rPr lang="en-US" sz="1400" b="1" dirty="0">
                  <a:solidFill>
                    <a:schemeClr val="bg2">
                      <a:lumMod val="10000"/>
                    </a:schemeClr>
                  </a:solidFill>
                </a:rPr>
                <a:t>Shortcut Safety</a:t>
              </a:r>
            </a:p>
          </p:txBody>
        </p:sp>
      </p:grpSp>
    </p:spTree>
    <p:extLst>
      <p:ext uri="{BB962C8B-B14F-4D97-AF65-F5344CB8AC3E}">
        <p14:creationId xmlns:p14="http://schemas.microsoft.com/office/powerpoint/2010/main" val="21663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a:t>
            </a:r>
            <a:r>
              <a:rPr lang="en-US" sz="3500" b="1" dirty="0" smtClean="0">
                <a:solidFill>
                  <a:srgbClr val="FF0000"/>
                </a:solidFill>
                <a:effectLst>
                  <a:outerShdw blurRad="38100" dist="38100" dir="2700000" algn="tl">
                    <a:srgbClr val="000000">
                      <a:alpha val="43137"/>
                    </a:srgbClr>
                  </a:outerShdw>
                </a:effectLst>
              </a:rPr>
              <a:t>4</a:t>
            </a:r>
            <a:endParaRPr lang="en-US" sz="3500" b="1" dirty="0">
              <a:solidFill>
                <a:srgbClr val="FF0000"/>
              </a:solidFill>
              <a:effectLst>
                <a:outerShdw blurRad="38100" dist="38100" dir="2700000" algn="tl">
                  <a:srgbClr val="000000">
                    <a:alpha val="43137"/>
                  </a:srgb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3544428140"/>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7"/>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57147"/>
            <a:ext cx="8597800" cy="286232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Sonia, the superintendent from ACME homes, has a final walk through coming in just a few </a:t>
            </a:r>
            <a:r>
              <a:rPr lang="en-US" sz="2500" dirty="0" smtClean="0"/>
              <a:t>hours. The </a:t>
            </a:r>
            <a:r>
              <a:rPr lang="en-US" sz="2500" dirty="0"/>
              <a:t>shutters for the home have been on backorder for weeks and just arrived this morning. </a:t>
            </a:r>
            <a:r>
              <a:rPr lang="en-US" sz="2500" dirty="0" smtClean="0"/>
              <a:t>Sonia asks the framing crew foeman to help her get the shutters installed before the owners arrive. </a:t>
            </a:r>
            <a:endParaRPr lang="en-US" sz="2500" dirty="0"/>
          </a:p>
          <a:p>
            <a:pPr marL="342900" indent="-342900">
              <a:spcAft>
                <a:spcPts val="600"/>
              </a:spcAft>
              <a:buFont typeface="Arial" charset="0"/>
              <a:buChar char="•"/>
            </a:pPr>
            <a:r>
              <a:rPr lang="en-US" sz="2500" dirty="0" smtClean="0"/>
              <a:t>Franklin agrees to help and sends his apprentice to do the job since he recently had training on exterior trim work.</a:t>
            </a:r>
            <a:endParaRPr lang="en-US" sz="2500" dirty="0"/>
          </a:p>
        </p:txBody>
      </p:sp>
      <p:grpSp>
        <p:nvGrpSpPr>
          <p:cNvPr id="26" name="Group 25"/>
          <p:cNvGrpSpPr/>
          <p:nvPr/>
        </p:nvGrpSpPr>
        <p:grpSpPr>
          <a:xfrm>
            <a:off x="47044" y="1433057"/>
            <a:ext cx="2189028" cy="258964"/>
            <a:chOff x="141352" y="1459269"/>
            <a:chExt cx="2189028" cy="25896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93627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12" name="Rectangle 11"/>
          <p:cNvSpPr/>
          <p:nvPr/>
        </p:nvSpPr>
        <p:spPr>
          <a:xfrm>
            <a:off x="914400" y="3200400"/>
            <a:ext cx="6518652" cy="1246495"/>
          </a:xfrm>
          <a:prstGeom prst="rect">
            <a:avLst/>
          </a:prstGeom>
        </p:spPr>
        <p:txBody>
          <a:bodyPr wrap="square">
            <a:spAutoFit/>
          </a:bodyPr>
          <a:lstStyle/>
          <a:p>
            <a:pPr marL="457200" lvl="0" indent="-457200">
              <a:spcAft>
                <a:spcPts val="1200"/>
              </a:spcAft>
              <a:buFont typeface="+mj-lt"/>
              <a:buAutoNum type="arabicPeriod"/>
            </a:pPr>
            <a:r>
              <a:rPr lang="en-US" sz="2500" dirty="0"/>
              <a:t>Keeping in mind </a:t>
            </a:r>
            <a:r>
              <a:rPr lang="en-US" sz="2500" dirty="0" smtClean="0"/>
              <a:t>the leadership </a:t>
            </a:r>
            <a:r>
              <a:rPr lang="en-US" sz="2500" dirty="0"/>
              <a:t>skills</a:t>
            </a:r>
            <a:r>
              <a:rPr lang="en-US" sz="2500" dirty="0" smtClean="0"/>
              <a:t>, how should Franklin recruit </a:t>
            </a:r>
            <a:r>
              <a:rPr lang="en-US" sz="2500" dirty="0" err="1" smtClean="0"/>
              <a:t>Aarón</a:t>
            </a:r>
            <a:r>
              <a:rPr lang="en-US" sz="2500" dirty="0" smtClean="0"/>
              <a:t> to install the shutters?</a:t>
            </a:r>
            <a:endParaRPr lang="en-US" sz="2500" dirty="0"/>
          </a:p>
        </p:txBody>
      </p:sp>
      <p:pic>
        <p:nvPicPr>
          <p:cNvPr id="13" name="Picture 2"/>
          <p:cNvPicPr>
            <a:picLocks noChangeAspect="1" noChangeArrowheads="1"/>
          </p:cNvPicPr>
          <p:nvPr/>
        </p:nvPicPr>
        <p:blipFill>
          <a:blip r:embed="rId3"/>
          <a:srcRect l="11940"/>
          <a:stretch>
            <a:fillRect/>
          </a:stretch>
        </p:blipFill>
        <p:spPr bwMode="auto">
          <a:xfrm>
            <a:off x="7023698" y="2011680"/>
            <a:ext cx="962284" cy="853721"/>
          </a:xfrm>
          <a:prstGeom prst="rect">
            <a:avLst/>
          </a:prstGeom>
          <a:noFill/>
          <a:ln w="9525">
            <a:noFill/>
            <a:miter lim="800000"/>
            <a:headEnd/>
            <a:tailEnd/>
          </a:ln>
        </p:spPr>
      </p:pic>
      <p:grpSp>
        <p:nvGrpSpPr>
          <p:cNvPr id="22" name="Group 21"/>
          <p:cNvGrpSpPr/>
          <p:nvPr/>
        </p:nvGrpSpPr>
        <p:grpSpPr>
          <a:xfrm>
            <a:off x="47044" y="1433057"/>
            <a:ext cx="2189028" cy="258964"/>
            <a:chOff x="141352" y="1459269"/>
            <a:chExt cx="2189028" cy="258964"/>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37742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397031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200" dirty="0" smtClean="0"/>
              <a:t>Franklin tells </a:t>
            </a:r>
            <a:r>
              <a:rPr lang="en-US" sz="2200" dirty="0" err="1" smtClean="0"/>
              <a:t>Aarón</a:t>
            </a:r>
            <a:r>
              <a:rPr lang="en-US" sz="2200" dirty="0" smtClean="0"/>
              <a:t> to grab a screw gun and go down to the house to put the shutters on.  He instructs him to remember what he learned in school and tells him that it will only take a few minutes. </a:t>
            </a:r>
          </a:p>
          <a:p>
            <a:pPr marL="342900" indent="-342900">
              <a:spcAft>
                <a:spcPts val="600"/>
              </a:spcAft>
              <a:buFont typeface="Arial" charset="0"/>
              <a:buChar char="•"/>
            </a:pPr>
            <a:r>
              <a:rPr lang="en-US" sz="2200" dirty="0" err="1"/>
              <a:t>Aarón</a:t>
            </a:r>
            <a:r>
              <a:rPr lang="en-US" sz="2200" dirty="0"/>
              <a:t> follows </a:t>
            </a:r>
            <a:r>
              <a:rPr lang="en-US" sz="2200" dirty="0" smtClean="0"/>
              <a:t>Franklin’s </a:t>
            </a:r>
            <a:r>
              <a:rPr lang="en-US" sz="2200" dirty="0"/>
              <a:t>directions and gets his screw gun, heads down to the house and goes to </a:t>
            </a:r>
            <a:r>
              <a:rPr lang="en-US" sz="2200" dirty="0" smtClean="0"/>
              <a:t>work. </a:t>
            </a:r>
            <a:r>
              <a:rPr lang="en-US" sz="2200" dirty="0" err="1"/>
              <a:t>Aarón</a:t>
            </a:r>
            <a:r>
              <a:rPr lang="en-US" sz="2200" dirty="0"/>
              <a:t> decides to step back to get a better view of his work </a:t>
            </a:r>
            <a:r>
              <a:rPr lang="en-US" sz="2200" dirty="0" smtClean="0"/>
              <a:t>after installing the last shutter on the second story. </a:t>
            </a:r>
          </a:p>
          <a:p>
            <a:pPr marL="342900" indent="-342900">
              <a:spcAft>
                <a:spcPts val="600"/>
              </a:spcAft>
              <a:buFont typeface="Arial" charset="0"/>
              <a:buChar char="•"/>
            </a:pPr>
            <a:r>
              <a:rPr lang="en-US" sz="2200" dirty="0" err="1" smtClean="0"/>
              <a:t>Aarón</a:t>
            </a:r>
            <a:r>
              <a:rPr lang="en-US" sz="2200" dirty="0" smtClean="0"/>
              <a:t> </a:t>
            </a:r>
            <a:r>
              <a:rPr lang="en-US" sz="2200" dirty="0"/>
              <a:t>forgets his surroundings, and as he steps backwards he walks right off the porch roof and falls to the ground. The homeowners arrive to an injured worker and an ambulance at their new home. Not the perfect closing walk through that Sonia was hoping for.</a:t>
            </a:r>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16" name="Group 15"/>
          <p:cNvGrpSpPr/>
          <p:nvPr/>
        </p:nvGrpSpPr>
        <p:grpSpPr>
          <a:xfrm>
            <a:off x="47044" y="1433057"/>
            <a:ext cx="2189028" cy="258964"/>
            <a:chOff x="141352" y="1459269"/>
            <a:chExt cx="2189028" cy="25896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2599883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sp>
        <p:nvSpPr>
          <p:cNvPr id="12" name="Rectangle 11"/>
          <p:cNvSpPr/>
          <p:nvPr/>
        </p:nvSpPr>
        <p:spPr>
          <a:xfrm>
            <a:off x="914400" y="3200400"/>
            <a:ext cx="7831730" cy="861774"/>
          </a:xfrm>
          <a:prstGeom prst="rect">
            <a:avLst/>
          </a:prstGeom>
        </p:spPr>
        <p:txBody>
          <a:bodyPr wrap="square">
            <a:spAutoFit/>
          </a:bodyPr>
          <a:lstStyle/>
          <a:p>
            <a:pPr marL="457200" lvl="0" indent="-457200">
              <a:spcAft>
                <a:spcPts val="600"/>
              </a:spcAft>
              <a:buFont typeface="+mj-lt"/>
              <a:buAutoNum type="arabicPeriod"/>
            </a:pPr>
            <a:r>
              <a:rPr lang="en-US" sz="2500" dirty="0"/>
              <a:t>What </a:t>
            </a:r>
            <a:r>
              <a:rPr lang="en-US" sz="2500" dirty="0" smtClean="0"/>
              <a:t>are your thoughts about how Franklin handled this situation?</a:t>
            </a:r>
            <a:endParaRPr lang="en-US" sz="2500" dirty="0"/>
          </a:p>
        </p:txBody>
      </p:sp>
      <p:pic>
        <p:nvPicPr>
          <p:cNvPr id="13"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22" name="Group 21"/>
          <p:cNvGrpSpPr/>
          <p:nvPr/>
        </p:nvGrpSpPr>
        <p:grpSpPr>
          <a:xfrm>
            <a:off x="47044" y="1433057"/>
            <a:ext cx="2189028" cy="258964"/>
            <a:chOff x="141352" y="1459269"/>
            <a:chExt cx="2189028" cy="258964"/>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9595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98114"/>
            <a:ext cx="8229600" cy="858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Safety Leadership</a:t>
            </a:r>
            <a:r>
              <a:rPr lang="en-US" sz="3500" dirty="0" smtClean="0">
                <a:solidFill>
                  <a:srgbClr val="FF0000"/>
                </a:solidFill>
              </a:rPr>
              <a:t> </a:t>
            </a:r>
            <a:r>
              <a:rPr lang="en-US" sz="3500" b="1" dirty="0" smtClean="0">
                <a:solidFill>
                  <a:srgbClr val="FF0000"/>
                </a:solidFill>
              </a:rPr>
              <a:t>Skills</a:t>
            </a:r>
            <a:endParaRPr lang="en-US" sz="3500" b="1" i="1" dirty="0">
              <a:solidFill>
                <a:srgbClr val="FF0000"/>
              </a:solidFill>
            </a:endParaRPr>
          </a:p>
        </p:txBody>
      </p:sp>
      <p:sp>
        <p:nvSpPr>
          <p:cNvPr id="6" name="Rectangle 5"/>
          <p:cNvSpPr/>
          <p:nvPr/>
        </p:nvSpPr>
        <p:spPr>
          <a:xfrm>
            <a:off x="695528" y="2544904"/>
            <a:ext cx="7752944" cy="3939540"/>
          </a:xfrm>
          <a:prstGeom prst="rect">
            <a:avLst/>
          </a:prstGeom>
          <a:ln>
            <a:solidFill>
              <a:schemeClr val="tx1"/>
            </a:solidFill>
          </a:ln>
        </p:spPr>
        <p:txBody>
          <a:bodyPr wrap="square">
            <a:spAutoFit/>
          </a:bodyPr>
          <a:lstStyle/>
          <a:p>
            <a:pPr>
              <a:spcAft>
                <a:spcPts val="1800"/>
              </a:spcAft>
            </a:pPr>
            <a:r>
              <a:rPr lang="en-US" sz="2500" dirty="0" smtClean="0"/>
              <a:t>Leads </a:t>
            </a:r>
            <a:r>
              <a:rPr lang="en-US" sz="2500" dirty="0"/>
              <a:t>by example</a:t>
            </a:r>
          </a:p>
          <a:p>
            <a:pPr>
              <a:spcAft>
                <a:spcPts val="1800"/>
              </a:spcAft>
            </a:pPr>
            <a:r>
              <a:rPr lang="en-US" sz="2500" dirty="0" smtClean="0"/>
              <a:t>Engages and empowers team </a:t>
            </a:r>
            <a:r>
              <a:rPr lang="en-US" sz="2500" dirty="0"/>
              <a:t>members</a:t>
            </a:r>
          </a:p>
          <a:p>
            <a:pPr>
              <a:spcAft>
                <a:spcPts val="1800"/>
              </a:spcAft>
            </a:pPr>
            <a:r>
              <a:rPr lang="en-US" sz="2500" dirty="0" smtClean="0"/>
              <a:t>Actively listens</a:t>
            </a:r>
          </a:p>
          <a:p>
            <a:pPr>
              <a:spcAft>
                <a:spcPts val="1800"/>
              </a:spcAft>
            </a:pPr>
            <a:r>
              <a:rPr lang="en-US" sz="2500" dirty="0"/>
              <a:t>Practices 3</a:t>
            </a:r>
            <a:r>
              <a:rPr lang="en-US" sz="2500" dirty="0" smtClean="0"/>
              <a:t>-way communication</a:t>
            </a:r>
            <a:endParaRPr lang="en-US" sz="2500" dirty="0"/>
          </a:p>
          <a:p>
            <a:pPr>
              <a:spcAft>
                <a:spcPts val="1800"/>
              </a:spcAft>
            </a:pPr>
            <a:r>
              <a:rPr lang="en-US" sz="2500" dirty="0" smtClean="0"/>
              <a:t>Develops </a:t>
            </a:r>
            <a:r>
              <a:rPr lang="en-US" sz="2500" dirty="0"/>
              <a:t>team members through teaching, coaching</a:t>
            </a:r>
            <a:r>
              <a:rPr lang="en-US" sz="2500" dirty="0" smtClean="0"/>
              <a:t>, &amp; feedback</a:t>
            </a:r>
            <a:endParaRPr lang="en-US" sz="2500" dirty="0"/>
          </a:p>
          <a:p>
            <a:pPr>
              <a:spcAft>
                <a:spcPts val="1800"/>
              </a:spcAft>
            </a:pPr>
            <a:r>
              <a:rPr lang="en-US" sz="2500" dirty="0" smtClean="0"/>
              <a:t>Recognizes </a:t>
            </a:r>
            <a:r>
              <a:rPr lang="en-US" sz="2500" dirty="0"/>
              <a:t>team members for a job well </a:t>
            </a:r>
            <a:r>
              <a:rPr lang="en-US" sz="2500" dirty="0" smtClean="0"/>
              <a:t>done</a:t>
            </a:r>
          </a:p>
        </p:txBody>
      </p:sp>
    </p:spTree>
    <p:extLst>
      <p:ext uri="{BB962C8B-B14F-4D97-AF65-F5344CB8AC3E}">
        <p14:creationId xmlns:p14="http://schemas.microsoft.com/office/powerpoint/2010/main" val="26900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364625"/>
            <a:ext cx="8584351" cy="357020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dirty="0" smtClean="0"/>
              <a:t>Franklin </a:t>
            </a:r>
            <a:r>
              <a:rPr lang="en-US" dirty="0"/>
              <a:t>asks </a:t>
            </a:r>
            <a:r>
              <a:rPr lang="en-US" dirty="0" err="1"/>
              <a:t>Aarón</a:t>
            </a:r>
            <a:r>
              <a:rPr lang="en-US" dirty="0"/>
              <a:t> if he remembers his training and can go down to the house and help Sonia out and get those shutters on. </a:t>
            </a:r>
            <a:r>
              <a:rPr lang="en-US" dirty="0" err="1"/>
              <a:t>Aarón</a:t>
            </a:r>
            <a:r>
              <a:rPr lang="en-US" dirty="0"/>
              <a:t> grabs his screw gun, eager to impress his boss, and heads down to the </a:t>
            </a:r>
            <a:r>
              <a:rPr lang="en-US" dirty="0" smtClean="0"/>
              <a:t>house. Franklin </a:t>
            </a:r>
            <a:r>
              <a:rPr lang="en-US" dirty="0"/>
              <a:t>did not see </a:t>
            </a:r>
            <a:r>
              <a:rPr lang="en-US" dirty="0" err="1"/>
              <a:t>Aarón</a:t>
            </a:r>
            <a:r>
              <a:rPr lang="en-US" dirty="0"/>
              <a:t> grab any other equipment than the screw gun, and wonders how he is going to do the job </a:t>
            </a:r>
            <a:r>
              <a:rPr lang="en-US" dirty="0" smtClean="0"/>
              <a:t>safely.</a:t>
            </a:r>
            <a:endParaRPr lang="en-US" dirty="0"/>
          </a:p>
          <a:p>
            <a:pPr marL="342900" indent="-342900">
              <a:spcAft>
                <a:spcPts val="600"/>
              </a:spcAft>
              <a:buFont typeface="Arial" charset="0"/>
              <a:buChar char="•"/>
            </a:pPr>
            <a:r>
              <a:rPr lang="en-US" dirty="0" smtClean="0"/>
              <a:t>Just </a:t>
            </a:r>
            <a:r>
              <a:rPr lang="en-US" dirty="0"/>
              <a:t>as </a:t>
            </a:r>
            <a:r>
              <a:rPr lang="en-US" dirty="0" err="1" smtClean="0"/>
              <a:t>Aarón</a:t>
            </a:r>
            <a:r>
              <a:rPr lang="en-US" dirty="0" smtClean="0"/>
              <a:t> </a:t>
            </a:r>
            <a:r>
              <a:rPr lang="en-US" dirty="0"/>
              <a:t>starts to step out of the window on to the porch roof to install the shutters, </a:t>
            </a:r>
            <a:r>
              <a:rPr lang="en-US" dirty="0" smtClean="0"/>
              <a:t>Franklin </a:t>
            </a:r>
            <a:r>
              <a:rPr lang="en-US" dirty="0"/>
              <a:t>shouts to </a:t>
            </a:r>
            <a:r>
              <a:rPr lang="en-US" dirty="0" err="1"/>
              <a:t>Aarón</a:t>
            </a:r>
            <a:r>
              <a:rPr lang="en-US" dirty="0"/>
              <a:t> to stop immediately. Clearly </a:t>
            </a:r>
            <a:r>
              <a:rPr lang="en-US" dirty="0" err="1"/>
              <a:t>Aarón</a:t>
            </a:r>
            <a:r>
              <a:rPr lang="en-US" dirty="0"/>
              <a:t> didn’t remember his safety </a:t>
            </a:r>
            <a:r>
              <a:rPr lang="en-US" dirty="0" smtClean="0"/>
              <a:t>training</a:t>
            </a:r>
            <a:endParaRPr lang="en-US" dirty="0"/>
          </a:p>
          <a:p>
            <a:pPr marL="342900" indent="-342900">
              <a:spcAft>
                <a:spcPts val="600"/>
              </a:spcAft>
              <a:buFont typeface="Arial" charset="0"/>
              <a:buChar char="•"/>
            </a:pPr>
            <a:r>
              <a:rPr lang="en-US" dirty="0" smtClean="0"/>
              <a:t>Franklin </a:t>
            </a:r>
            <a:r>
              <a:rPr lang="en-US" dirty="0"/>
              <a:t>gathers the crew and reminds them that they should use a harness and a lanyard before going out on the porch roof. Because the room was already carpeted, they could use a typical roof anchorage point as the nails would go through the carpet without damage. </a:t>
            </a:r>
            <a:r>
              <a:rPr lang="en-US" dirty="0" smtClean="0"/>
              <a:t>Franklin </a:t>
            </a:r>
            <a:r>
              <a:rPr lang="en-US" dirty="0"/>
              <a:t>also takes the time to show the crew members how to use a new window frame anchorage device that the company has just purchased. </a:t>
            </a:r>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15" name="Group 14"/>
          <p:cNvGrpSpPr/>
          <p:nvPr/>
        </p:nvGrpSpPr>
        <p:grpSpPr>
          <a:xfrm>
            <a:off x="47044" y="1438041"/>
            <a:ext cx="248706" cy="253980"/>
            <a:chOff x="141352" y="1464253"/>
            <a:chExt cx="248706" cy="253980"/>
          </a:xfrm>
        </p:grpSpPr>
        <p:sp>
          <p:nvSpPr>
            <p:cNvPr id="16" name="Rounded Rectangle 1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49"/>
            <p:cNvGrpSpPr/>
            <p:nvPr/>
          </p:nvGrpSpPr>
          <p:grpSpPr>
            <a:xfrm>
              <a:off x="224715" y="1516377"/>
              <a:ext cx="101031" cy="146644"/>
              <a:chOff x="1524000" y="2971799"/>
              <a:chExt cx="838200" cy="1066800"/>
            </a:xfrm>
          </p:grpSpPr>
          <p:sp>
            <p:nvSpPr>
              <p:cNvPr id="19" name="Rectangle 1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47044" y="1433057"/>
            <a:ext cx="2189028" cy="258964"/>
            <a:chOff x="141352" y="1459269"/>
            <a:chExt cx="2189028" cy="25896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2612171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2" name="Rectangle 11"/>
          <p:cNvSpPr/>
          <p:nvPr/>
        </p:nvSpPr>
        <p:spPr>
          <a:xfrm>
            <a:off x="914400" y="3200400"/>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Franklin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3"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21" name="Group 20"/>
          <p:cNvGrpSpPr/>
          <p:nvPr/>
        </p:nvGrpSpPr>
        <p:grpSpPr>
          <a:xfrm>
            <a:off x="47044" y="1433057"/>
            <a:ext cx="2189028" cy="258964"/>
            <a:chOff x="141352" y="1459269"/>
            <a:chExt cx="2189028" cy="25896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25" name="Rectangle 2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501580" y="1459269"/>
              <a:ext cx="1828800"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28777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a:t>
            </a:r>
            <a:r>
              <a:rPr lang="en-US" sz="3500" b="1" dirty="0" smtClean="0">
                <a:solidFill>
                  <a:srgbClr val="FF0000"/>
                </a:solidFill>
                <a:effectLst>
                  <a:outerShdw blurRad="38100" dist="38100" dir="2700000" algn="tl">
                    <a:srgbClr val="000000">
                      <a:alpha val="43137"/>
                    </a:srgbClr>
                  </a:outerShdw>
                </a:effectLst>
              </a:rPr>
              <a:t>4</a:t>
            </a:r>
            <a:endParaRPr lang="en-US" sz="3500" b="1" dirty="0">
              <a:solidFill>
                <a:srgbClr val="FF0000"/>
              </a:solidFill>
              <a:effectLst>
                <a:outerShdw blurRad="38100" dist="38100" dir="2700000" algn="tl">
                  <a:srgbClr val="000000">
                    <a:alpha val="43137"/>
                  </a:srgb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28458008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025178" y="2488236"/>
            <a:ext cx="3283056" cy="639762"/>
          </a:xfrm>
        </p:spPr>
        <p:txBody>
          <a:bodyPr>
            <a:normAutofit/>
          </a:bodyPr>
          <a:lstStyle/>
          <a:p>
            <a:pPr>
              <a:spcBef>
                <a:spcPts val="0"/>
              </a:spcBef>
              <a:spcAft>
                <a:spcPts val="1200"/>
              </a:spcAft>
              <a:buClr>
                <a:srgbClr val="FF0000"/>
              </a:buClr>
            </a:pPr>
            <a:r>
              <a:rPr lang="en-US" sz="2800" dirty="0" smtClean="0">
                <a:solidFill>
                  <a:srgbClr val="FF0000"/>
                </a:solidFill>
              </a:rPr>
              <a:t>Activities</a:t>
            </a:r>
            <a:endParaRPr lang="en-US" sz="2500" dirty="0" smtClean="0"/>
          </a:p>
        </p:txBody>
      </p:sp>
      <p:sp>
        <p:nvSpPr>
          <p:cNvPr id="11" name="Content Placeholder 10"/>
          <p:cNvSpPr>
            <a:spLocks noGrp="1"/>
          </p:cNvSpPr>
          <p:nvPr>
            <p:ph sz="half" idx="2"/>
          </p:nvPr>
        </p:nvSpPr>
        <p:spPr>
          <a:xfrm>
            <a:off x="5025178" y="3296126"/>
            <a:ext cx="3283056" cy="2739496"/>
          </a:xfrm>
        </p:spPr>
        <p:txBody>
          <a:bodyPr/>
          <a:lstStyle/>
          <a:p>
            <a:pPr lvl="0">
              <a:spcBef>
                <a:spcPts val="0"/>
              </a:spcBef>
              <a:spcAft>
                <a:spcPts val="1200"/>
              </a:spcAft>
              <a:buClr>
                <a:srgbClr val="FF0000"/>
              </a:buClr>
            </a:pPr>
            <a:r>
              <a:rPr lang="en-US" dirty="0"/>
              <a:t>Analyze whether characters used the safety leadership skills</a:t>
            </a:r>
          </a:p>
          <a:p>
            <a:pPr>
              <a:spcBef>
                <a:spcPts val="0"/>
              </a:spcBef>
              <a:spcAft>
                <a:spcPts val="1200"/>
              </a:spcAft>
              <a:buClr>
                <a:srgbClr val="FF0000"/>
              </a:buClr>
            </a:pPr>
            <a:r>
              <a:rPr lang="en-US" dirty="0"/>
              <a:t>Discuss what could have been done better </a:t>
            </a:r>
          </a:p>
          <a:p>
            <a:endParaRPr lang="en-US" dirty="0"/>
          </a:p>
        </p:txBody>
      </p:sp>
      <p:sp>
        <p:nvSpPr>
          <p:cNvPr id="12" name="Text Placeholder 11"/>
          <p:cNvSpPr>
            <a:spLocks noGrp="1"/>
          </p:cNvSpPr>
          <p:nvPr>
            <p:ph type="body" sz="quarter" idx="3"/>
          </p:nvPr>
        </p:nvSpPr>
        <p:spPr>
          <a:xfrm>
            <a:off x="2119075" y="2488236"/>
            <a:ext cx="4041775" cy="639762"/>
          </a:xfrm>
        </p:spPr>
        <p:txBody>
          <a:bodyPr>
            <a:normAutofit/>
          </a:bodyPr>
          <a:lstStyle/>
          <a:p>
            <a:r>
              <a:rPr lang="en-US" sz="2800" dirty="0" smtClean="0">
                <a:solidFill>
                  <a:srgbClr val="FF0000"/>
                </a:solidFill>
              </a:rPr>
              <a:t>Structure</a:t>
            </a:r>
            <a:endParaRPr lang="en-US" sz="2800" dirty="0">
              <a:solidFill>
                <a:srgbClr val="FF0000"/>
              </a:solidFill>
            </a:endParaRPr>
          </a:p>
        </p:txBody>
      </p:sp>
      <p:sp>
        <p:nvSpPr>
          <p:cNvPr id="13" name="Content Placeholder 12"/>
          <p:cNvSpPr>
            <a:spLocks noGrp="1"/>
          </p:cNvSpPr>
          <p:nvPr>
            <p:ph sz="quarter" idx="4"/>
          </p:nvPr>
        </p:nvSpPr>
        <p:spPr>
          <a:xfrm>
            <a:off x="2119075" y="3296126"/>
            <a:ext cx="4041775" cy="2739496"/>
          </a:xfrm>
        </p:spPr>
        <p:txBody>
          <a:bodyPr>
            <a:normAutofit/>
          </a:bodyPr>
          <a:lstStyle/>
          <a:p>
            <a:pPr marL="342900" lvl="1" indent="-342900">
              <a:spcBef>
                <a:spcPts val="600"/>
              </a:spcBef>
              <a:buClr>
                <a:srgbClr val="FF0000"/>
              </a:buClr>
              <a:buFont typeface="Arial" panose="020B0604020202020204" pitchFamily="34" charset="0"/>
              <a:buChar char="•"/>
            </a:pPr>
            <a:r>
              <a:rPr lang="en-US" sz="2400" dirty="0"/>
              <a:t>Situation</a:t>
            </a:r>
          </a:p>
          <a:p>
            <a:pPr marL="342900" lvl="1" indent="-342900">
              <a:spcBef>
                <a:spcPts val="600"/>
              </a:spcBef>
              <a:buClr>
                <a:srgbClr val="FF0000"/>
              </a:buClr>
              <a:buFont typeface="Arial" panose="020B0604020202020204" pitchFamily="34" charset="0"/>
              <a:buChar char="•"/>
            </a:pPr>
            <a:r>
              <a:rPr lang="en-US" sz="2400" dirty="0"/>
              <a:t>Outcome A</a:t>
            </a:r>
          </a:p>
          <a:p>
            <a:pPr marL="342900" lvl="1" indent="-342900">
              <a:spcBef>
                <a:spcPts val="600"/>
              </a:spcBef>
              <a:buClr>
                <a:srgbClr val="FF0000"/>
              </a:buClr>
              <a:buFont typeface="Arial" panose="020B0604020202020204" pitchFamily="34" charset="0"/>
              <a:buChar char="•"/>
            </a:pPr>
            <a:r>
              <a:rPr lang="en-US" sz="2400" dirty="0"/>
              <a:t>Outcome </a:t>
            </a:r>
            <a:r>
              <a:rPr lang="en-US" sz="2400" dirty="0" smtClean="0"/>
              <a:t>B</a:t>
            </a:r>
            <a:endParaRPr lang="en-US" sz="2400" dirty="0"/>
          </a:p>
        </p:txBody>
      </p:sp>
      <p:sp>
        <p:nvSpPr>
          <p:cNvPr id="5" name="Title 3"/>
          <p:cNvSpPr txBox="1">
            <a:spLocks/>
          </p:cNvSpPr>
          <p:nvPr/>
        </p:nvSpPr>
        <p:spPr>
          <a:xfrm>
            <a:off x="78634" y="166511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500" dirty="0">
              <a:solidFill>
                <a:srgbClr val="FF0000"/>
              </a:solidFill>
            </a:endParaRPr>
          </a:p>
        </p:txBody>
      </p:sp>
      <p:sp>
        <p:nvSpPr>
          <p:cNvPr id="9" name="Title 3"/>
          <p:cNvSpPr txBox="1">
            <a:spLocks noGrp="1"/>
          </p:cNvSpPr>
          <p:nvPr>
            <p:ph type="title"/>
          </p:nvPr>
        </p:nvSpPr>
        <p:spPr>
          <a:xfrm>
            <a:off x="457200" y="14357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Scenarios</a:t>
            </a:r>
            <a:endParaRPr lang="en-US" sz="3500" b="1" dirty="0">
              <a:solidFill>
                <a:srgbClr val="FF0000"/>
              </a:solidFill>
            </a:endParaRPr>
          </a:p>
        </p:txBody>
      </p:sp>
    </p:spTree>
    <p:extLst>
      <p:ext uri="{BB962C8B-B14F-4D97-AF65-F5344CB8AC3E}">
        <p14:creationId xmlns:p14="http://schemas.microsoft.com/office/powerpoint/2010/main" val="137508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377204" y="1952159"/>
            <a:ext cx="6441743" cy="19340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p:cNvSpPr/>
          <p:nvPr/>
        </p:nvSpPr>
        <p:spPr>
          <a:xfrm>
            <a:off x="1265748" y="1828800"/>
            <a:ext cx="6441743" cy="19340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3" name="Table 32"/>
          <p:cNvGraphicFramePr>
            <a:graphicFrameLocks noGrp="1"/>
          </p:cNvGraphicFramePr>
          <p:nvPr>
            <p:extLst/>
          </p:nvPr>
        </p:nvGraphicFramePr>
        <p:xfrm>
          <a:off x="3217378" y="2003980"/>
          <a:ext cx="4310331" cy="1584960"/>
        </p:xfrm>
        <a:graphic>
          <a:graphicData uri="http://schemas.openxmlformats.org/drawingml/2006/table">
            <a:tbl>
              <a:tblPr firstRow="1" bandRow="1">
                <a:tableStyleId>{5C22544A-7EE6-4342-B048-85BDC9FD1C3A}</a:tableStyleId>
              </a:tblPr>
              <a:tblGrid>
                <a:gridCol w="839552">
                  <a:extLst>
                    <a:ext uri="{9D8B030D-6E8A-4147-A177-3AD203B41FA5}">
                      <a16:colId xmlns:a16="http://schemas.microsoft.com/office/drawing/2014/main" val="20000"/>
                    </a:ext>
                  </a:extLst>
                </a:gridCol>
                <a:gridCol w="3470779">
                  <a:extLst>
                    <a:ext uri="{9D8B030D-6E8A-4147-A177-3AD203B41FA5}">
                      <a16:colId xmlns:a16="http://schemas.microsoft.com/office/drawing/2014/main" val="20001"/>
                    </a:ext>
                  </a:extLst>
                </a:gridCol>
              </a:tblGrid>
              <a:tr h="377989">
                <a:tc>
                  <a:txBody>
                    <a:bodyPr/>
                    <a:lstStyle/>
                    <a:p>
                      <a:pPr algn="ctr"/>
                      <a:r>
                        <a:rPr lang="en-US" sz="2000" dirty="0" smtClean="0">
                          <a:solidFill>
                            <a:schemeClr val="bg1"/>
                          </a:solidFill>
                        </a:rPr>
                        <a:t>Who</a:t>
                      </a:r>
                      <a:endParaRPr lang="en-US" sz="2000" dirty="0">
                        <a:solidFill>
                          <a:schemeClr val="bg1"/>
                        </a:solidFill>
                      </a:endParaRPr>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solidFill>
                            <a:schemeClr val="tx1"/>
                          </a:solidFill>
                        </a:rPr>
                        <a:t>Stan</a:t>
                      </a:r>
                      <a:endParaRPr lang="en-US" sz="2000" dirty="0">
                        <a:solidFill>
                          <a:schemeClr val="tx1"/>
                        </a:solidFill>
                      </a:endParaRP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Superintendent</a:t>
                      </a:r>
                      <a:endParaRPr lang="en-US" sz="20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r>
                        <a:rPr lang="en-US" sz="2000" b="1" dirty="0" smtClean="0">
                          <a:solidFill>
                            <a:schemeClr val="tx1"/>
                          </a:solidFill>
                        </a:rPr>
                        <a:t>Frank</a:t>
                      </a:r>
                      <a:endParaRPr lang="en-US" sz="2000" dirty="0">
                        <a:solidFill>
                          <a:schemeClr val="tx1"/>
                        </a:solidFill>
                      </a:endParaRP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Lead Foreman</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64955">
                <a:tc>
                  <a:txBody>
                    <a:bodyPr/>
                    <a:lstStyle/>
                    <a:p>
                      <a:r>
                        <a:rPr lang="en-US" sz="2000" b="1" kern="1200" dirty="0" smtClean="0">
                          <a:solidFill>
                            <a:schemeClr val="tx1"/>
                          </a:solidFill>
                          <a:latin typeface="+mn-lt"/>
                          <a:ea typeface="+mn-ea"/>
                          <a:cs typeface="+mn-cs"/>
                        </a:rPr>
                        <a:t>Tia</a:t>
                      </a: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Trainee/apprentice</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bl>
          </a:graphicData>
        </a:graphic>
      </p:graphicFrame>
      <p:grpSp>
        <p:nvGrpSpPr>
          <p:cNvPr id="34" name="Group 33"/>
          <p:cNvGrpSpPr/>
          <p:nvPr/>
        </p:nvGrpSpPr>
        <p:grpSpPr>
          <a:xfrm>
            <a:off x="1555241" y="2021634"/>
            <a:ext cx="1797559" cy="2016965"/>
            <a:chOff x="1555241" y="2021634"/>
            <a:chExt cx="1797559" cy="2016965"/>
          </a:xfrm>
        </p:grpSpPr>
        <p:sp>
          <p:nvSpPr>
            <p:cNvPr id="35" name="Rectangle 34"/>
            <p:cNvSpPr/>
            <p:nvPr/>
          </p:nvSpPr>
          <p:spPr>
            <a:xfrm>
              <a:off x="2065823" y="2558031"/>
              <a:ext cx="1286977" cy="14805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8" descr="C:\Users\lgoldenhar\Dropbox\CPWR Leadership Grant - Shared folder\Training drafts\Scenarios\coverUp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41" y="2021634"/>
              <a:ext cx="1430411" cy="1652849"/>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grpSp>
      <p:sp>
        <p:nvSpPr>
          <p:cNvPr id="38" name="Rounded Rectangle 37"/>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Cover Up!</a:t>
            </a:r>
            <a:endParaRPr lang="en-US" sz="1400" b="1" dirty="0">
              <a:solidFill>
                <a:schemeClr val="bg2">
                  <a:lumMod val="10000"/>
                </a:schemeClr>
              </a:solidFill>
            </a:endParaRPr>
          </a:p>
        </p:txBody>
      </p:sp>
      <p:grpSp>
        <p:nvGrpSpPr>
          <p:cNvPr id="4" name="Group 3"/>
          <p:cNvGrpSpPr/>
          <p:nvPr/>
        </p:nvGrpSpPr>
        <p:grpSpPr>
          <a:xfrm>
            <a:off x="2629986" y="4584724"/>
            <a:ext cx="1473834" cy="1689076"/>
            <a:chOff x="2946252" y="4492072"/>
            <a:chExt cx="1473834" cy="1689076"/>
          </a:xfrm>
        </p:grpSpPr>
        <p:grpSp>
          <p:nvGrpSpPr>
            <p:cNvPr id="41" name="Group 40"/>
            <p:cNvGrpSpPr/>
            <p:nvPr/>
          </p:nvGrpSpPr>
          <p:grpSpPr>
            <a:xfrm>
              <a:off x="2946252" y="4492072"/>
              <a:ext cx="1473834" cy="1689076"/>
              <a:chOff x="1227110" y="1752600"/>
              <a:chExt cx="1473834" cy="1689076"/>
            </a:xfrm>
          </p:grpSpPr>
          <p:sp>
            <p:nvSpPr>
              <p:cNvPr id="49" name="Rounded Rectangle 4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62" name="Picture 6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rId5" action="ppaction://hlinksldjump"/>
            </p:cNvPr>
            <p:cNvSpPr/>
            <p:nvPr/>
          </p:nvSpPr>
          <p:spPr>
            <a:xfrm>
              <a:off x="2946252"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5040181" y="4584724"/>
            <a:ext cx="1473834" cy="1701752"/>
            <a:chOff x="5434818" y="4492072"/>
            <a:chExt cx="1473834" cy="1701752"/>
          </a:xfrm>
        </p:grpSpPr>
        <p:grpSp>
          <p:nvGrpSpPr>
            <p:cNvPr id="63" name="Group 62"/>
            <p:cNvGrpSpPr/>
            <p:nvPr/>
          </p:nvGrpSpPr>
          <p:grpSpPr>
            <a:xfrm>
              <a:off x="5434818" y="4504748"/>
              <a:ext cx="1473834" cy="1689076"/>
              <a:chOff x="3479166" y="1739924"/>
              <a:chExt cx="1473834" cy="1689076"/>
            </a:xfrm>
          </p:grpSpPr>
          <p:sp>
            <p:nvSpPr>
              <p:cNvPr id="64" name="Rounded Rectangle 63"/>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smtClean="0">
                    <a:solidFill>
                      <a:srgbClr val="FF0000"/>
                    </a:solidFill>
                  </a:rPr>
                  <a:t>READ</a:t>
                </a:r>
                <a:endParaRPr lang="en-US" b="1" dirty="0">
                  <a:solidFill>
                    <a:srgbClr val="FF0000"/>
                  </a:solidFill>
                </a:endParaRPr>
              </a:p>
            </p:txBody>
          </p:sp>
          <p:grpSp>
            <p:nvGrpSpPr>
              <p:cNvPr id="66" name="Group 49"/>
              <p:cNvGrpSpPr/>
              <p:nvPr/>
            </p:nvGrpSpPr>
            <p:grpSpPr>
              <a:xfrm>
                <a:off x="3949223" y="2010775"/>
                <a:ext cx="598714" cy="762000"/>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rId6" action="ppaction://hlinksldjump"/>
            </p:cNvPr>
            <p:cNvSpPr/>
            <p:nvPr/>
          </p:nvSpPr>
          <p:spPr>
            <a:xfrm>
              <a:off x="5434818"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397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085" y="1430318"/>
            <a:ext cx="1375594" cy="270070"/>
            <a:chOff x="131827" y="1945885"/>
            <a:chExt cx="1375594"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pic>
        <p:nvPicPr>
          <p:cNvPr id="2" name="lUmjDkx2VPU"/>
          <p:cNvPicPr>
            <a:picLocks noRot="1" noChangeAspect="1"/>
          </p:cNvPicPr>
          <p:nvPr>
            <a:videoFile r:link="rId1"/>
          </p:nvPr>
        </p:nvPicPr>
        <p:blipFill>
          <a:blip r:embed="rId5"/>
          <a:stretch>
            <a:fillRect/>
          </a:stretch>
        </p:blipFill>
        <p:spPr>
          <a:xfrm>
            <a:off x="169333" y="1760167"/>
            <a:ext cx="8822267" cy="4962525"/>
          </a:xfrm>
          <a:prstGeom prst="rect">
            <a:avLst/>
          </a:prstGeom>
        </p:spPr>
      </p:pic>
    </p:spTree>
    <p:extLst>
      <p:ext uri="{BB962C8B-B14F-4D97-AF65-F5344CB8AC3E}">
        <p14:creationId xmlns:p14="http://schemas.microsoft.com/office/powerpoint/2010/main" val="30076551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12" name="Rectangle 11"/>
          <p:cNvSpPr/>
          <p:nvPr/>
        </p:nvSpPr>
        <p:spPr>
          <a:xfrm>
            <a:off x="914400" y="3200400"/>
            <a:ext cx="7555965" cy="2169825"/>
          </a:xfrm>
          <a:prstGeom prst="rect">
            <a:avLst/>
          </a:prstGeom>
        </p:spPr>
        <p:txBody>
          <a:bodyPr wrap="square">
            <a:spAutoFit/>
          </a:bodyPr>
          <a:lstStyle/>
          <a:p>
            <a:pPr marL="457200" indent="-457200">
              <a:spcAft>
                <a:spcPts val="1200"/>
              </a:spcAft>
              <a:buFont typeface="+mj-lt"/>
              <a:buAutoNum type="arabicPeriod"/>
            </a:pPr>
            <a:r>
              <a:rPr lang="en-US" sz="2500" dirty="0" smtClean="0"/>
              <a:t>What have you done in the past when you have noticed a safety hazard that wasn’t being addressed?</a:t>
            </a:r>
          </a:p>
          <a:p>
            <a:pPr marL="457200" lvl="0" indent="-457200">
              <a:spcAft>
                <a:spcPts val="1200"/>
              </a:spcAft>
              <a:buFont typeface="+mj-lt"/>
              <a:buAutoNum type="arabicPeriod"/>
            </a:pPr>
            <a:r>
              <a:rPr lang="en-US" sz="2500" dirty="0" smtClean="0"/>
              <a:t>Keeping in mind the leadership skills, how should Frank go about recruiting someone to cover up the hole? </a:t>
            </a:r>
            <a:endParaRPr lang="en-US" sz="2500" dirty="0"/>
          </a:p>
        </p:txBody>
      </p:sp>
      <p:pic>
        <p:nvPicPr>
          <p:cNvPr id="13" name="Picture 2"/>
          <p:cNvPicPr>
            <a:picLocks noChangeAspect="1" noChangeArrowheads="1"/>
          </p:cNvPicPr>
          <p:nvPr/>
        </p:nvPicPr>
        <p:blipFill>
          <a:blip r:embed="rId3"/>
          <a:srcRect l="11940"/>
          <a:stretch>
            <a:fillRect/>
          </a:stretch>
        </p:blipFill>
        <p:spPr bwMode="auto">
          <a:xfrm>
            <a:off x="7023698" y="2011680"/>
            <a:ext cx="962284" cy="853721"/>
          </a:xfrm>
          <a:prstGeom prst="rect">
            <a:avLst/>
          </a:prstGeom>
          <a:noFill/>
          <a:ln w="9525">
            <a:noFill/>
            <a:miter lim="800000"/>
            <a:headEnd/>
            <a:tailEnd/>
          </a:ln>
        </p:spPr>
      </p:pic>
      <p:grpSp>
        <p:nvGrpSpPr>
          <p:cNvPr id="10" name="Group 9"/>
          <p:cNvGrpSpPr/>
          <p:nvPr/>
        </p:nvGrpSpPr>
        <p:grpSpPr>
          <a:xfrm>
            <a:off x="31085" y="1430318"/>
            <a:ext cx="1375594" cy="270070"/>
            <a:chOff x="131827" y="1945885"/>
            <a:chExt cx="1375594" cy="270070"/>
          </a:xfrm>
        </p:grpSpPr>
        <p:grpSp>
          <p:nvGrpSpPr>
            <p:cNvPr id="14"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746420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085" y="1430318"/>
            <a:ext cx="1375594" cy="270070"/>
            <a:chOff x="131827" y="1945885"/>
            <a:chExt cx="1375594" cy="270070"/>
          </a:xfrm>
        </p:grpSpPr>
        <p:grpSp>
          <p:nvGrpSpPr>
            <p:cNvPr id="8"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pic>
        <p:nvPicPr>
          <p:cNvPr id="2" name="ptmZdQGetuw"/>
          <p:cNvPicPr>
            <a:picLocks noRot="1" noChangeAspect="1"/>
          </p:cNvPicPr>
          <p:nvPr>
            <a:videoFile r:link="rId1"/>
          </p:nvPr>
        </p:nvPicPr>
        <p:blipFill>
          <a:blip r:embed="rId5"/>
          <a:stretch>
            <a:fillRect/>
          </a:stretch>
        </p:blipFill>
        <p:spPr>
          <a:xfrm>
            <a:off x="132683" y="1717834"/>
            <a:ext cx="8892782" cy="5002190"/>
          </a:xfrm>
          <a:prstGeom prst="rect">
            <a:avLst/>
          </a:prstGeom>
        </p:spPr>
      </p:pic>
    </p:spTree>
    <p:extLst>
      <p:ext uri="{BB962C8B-B14F-4D97-AF65-F5344CB8AC3E}">
        <p14:creationId xmlns:p14="http://schemas.microsoft.com/office/powerpoint/2010/main" val="17080483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a:t>What went wrong that caused the miscommunication between Frank and Tia? </a:t>
            </a:r>
            <a:endParaRPr lang="en-US" sz="2500" dirty="0" smtClean="0"/>
          </a:p>
          <a:p>
            <a:pPr marL="457200" lvl="0" indent="-457200">
              <a:spcAft>
                <a:spcPts val="600"/>
              </a:spcAft>
              <a:buFont typeface="+mj-lt"/>
              <a:buAutoNum type="arabicPeriod"/>
            </a:pPr>
            <a:r>
              <a:rPr lang="en-US" sz="2500" dirty="0" smtClean="0"/>
              <a:t>Which leadership  skill(s)  could Frank have used to avoid the miscommunication and treat Tia with respect?</a:t>
            </a:r>
            <a:endParaRPr lang="en-US" sz="2500" dirty="0"/>
          </a:p>
        </p:txBody>
      </p:sp>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20"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5" name="Group 14"/>
          <p:cNvGrpSpPr/>
          <p:nvPr/>
        </p:nvGrpSpPr>
        <p:grpSpPr>
          <a:xfrm>
            <a:off x="31085" y="1430318"/>
            <a:ext cx="1375594" cy="270070"/>
            <a:chOff x="131827" y="1945885"/>
            <a:chExt cx="1375594" cy="270070"/>
          </a:xfrm>
        </p:grpSpPr>
        <p:grpSp>
          <p:nvGrpSpPr>
            <p:cNvPr id="18"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Cover Up!</a:t>
              </a:r>
              <a:endParaRPr lang="en-US" sz="1400" b="1" dirty="0">
                <a:solidFill>
                  <a:schemeClr val="bg2">
                    <a:lumMod val="10000"/>
                  </a:schemeClr>
                </a:solidFill>
              </a:endParaRPr>
            </a:p>
          </p:txBody>
        </p:sp>
      </p:grpSp>
    </p:spTree>
    <p:extLst>
      <p:ext uri="{BB962C8B-B14F-4D97-AF65-F5344CB8AC3E}">
        <p14:creationId xmlns:p14="http://schemas.microsoft.com/office/powerpoint/2010/main" val="154024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67503</TotalTime>
  <Words>2868</Words>
  <Application>Microsoft Office PowerPoint</Application>
  <PresentationFormat>On-screen Show (4:3)</PresentationFormat>
  <Paragraphs>270</Paragraphs>
  <Slides>32</Slides>
  <Notes>32</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Times New Roman</vt:lpstr>
      <vt:lpstr>Office Theme</vt:lpstr>
      <vt:lpstr>1_Office Theme</vt:lpstr>
      <vt:lpstr>PowerPoint Presentation</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1419</cp:revision>
  <cp:lastPrinted>2016-02-18T23:44:45Z</cp:lastPrinted>
  <dcterms:created xsi:type="dcterms:W3CDTF">2015-03-10T21:04:30Z</dcterms:created>
  <dcterms:modified xsi:type="dcterms:W3CDTF">2022-12-02T19:53:13Z</dcterms:modified>
</cp:coreProperties>
</file>