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11"/>
  </p:notesMasterIdLst>
  <p:handoutMasterIdLst>
    <p:handoutMasterId r:id="rId12"/>
  </p:handoutMasterIdLst>
  <p:sldIdLst>
    <p:sldId id="796" r:id="rId3"/>
    <p:sldId id="1317" r:id="rId4"/>
    <p:sldId id="1343" r:id="rId5"/>
    <p:sldId id="1344" r:id="rId6"/>
    <p:sldId id="1350" r:id="rId7"/>
    <p:sldId id="1349" r:id="rId8"/>
    <p:sldId id="1351" r:id="rId9"/>
    <p:sldId id="134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50000" autoAdjust="0"/>
  </p:normalViewPr>
  <p:slideViewPr>
    <p:cSldViewPr snapToGrid="0" snapToObjects="1">
      <p:cViewPr varScale="1">
        <p:scale>
          <a:sx n="36" d="100"/>
          <a:sy n="36" d="100"/>
        </p:scale>
        <p:origin x="1608" y="38"/>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4112"/>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10/31/2022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10/31/2022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Introductions (if needed):</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a:t>
            </a:fld>
            <a:endParaRPr lang="en-US" dirty="0"/>
          </a:p>
        </p:txBody>
      </p:sp>
    </p:spTree>
    <p:extLst>
      <p:ext uri="{BB962C8B-B14F-4D97-AF65-F5344CB8AC3E}">
        <p14:creationId xmlns:p14="http://schemas.microsoft.com/office/powerpoint/2010/main" val="28323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we will be: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Reviewing</a:t>
            </a:r>
            <a:r>
              <a:rPr lang="en-US" sz="1200" kern="1200" baseline="0" dirty="0" smtClean="0">
                <a:solidFill>
                  <a:schemeClr val="tx1"/>
                </a:solidFill>
                <a:effectLst/>
                <a:latin typeface="+mn-lt"/>
                <a:ea typeface="+mn-ea"/>
                <a:cs typeface="+mn-cs"/>
              </a:rPr>
              <a:t> your </a:t>
            </a:r>
            <a:r>
              <a:rPr lang="en-US" sz="1200" kern="1200" dirty="0" smtClean="0">
                <a:solidFill>
                  <a:schemeClr val="tx1"/>
                </a:solidFill>
                <a:effectLst/>
                <a:latin typeface="+mn-lt"/>
                <a:ea typeface="+mn-ea"/>
                <a:cs typeface="+mn-cs"/>
              </a:rPr>
              <a:t>Self-Assessment</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Discussing how skills have been used on the jobsite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Reviewing</a:t>
            </a:r>
            <a:r>
              <a:rPr lang="en-US" sz="1200" kern="1200" baseline="0" dirty="0" smtClean="0">
                <a:solidFill>
                  <a:schemeClr val="tx1"/>
                </a:solidFill>
                <a:effectLst/>
                <a:latin typeface="+mn-lt"/>
                <a:ea typeface="+mn-ea"/>
                <a:cs typeface="+mn-cs"/>
              </a:rPr>
              <a:t> TBT’s and training tools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Discussing ideas &amp; tips for continuing to use skills in the real world</a:t>
            </a:r>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349668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final exercise, we’re going walk through it and discuss if and how you’ve been able to practice the skills on the jobsite.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ASK CLASS: Since last session, did anyone practice…</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Lead by Example, Engage and Empower Team Members or Actively Listen?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IF YES – Tell us about your experience. How did it go?</a:t>
            </a:r>
          </a:p>
          <a:p>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297245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Did anyone practice…</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Practice 3-way Communication, Develop Team Members through Teaching, Coaching, and Feedback, or Recognize Team Members for a Job Well Done?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IF YES - Tell us about your experience. How did it go?</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If you were to complete this assessment again, would your answers change? Are there specific skills you plan to work on?</a:t>
            </a:r>
            <a:endParaRPr lang="en-US" sz="1200" kern="1200" dirty="0" smtClean="0">
              <a:solidFill>
                <a:schemeClr val="tx1"/>
              </a:solidFill>
              <a:effectLst/>
              <a:latin typeface="+mn-lt"/>
              <a:ea typeface="+mn-ea"/>
              <a:cs typeface="+mn-cs"/>
            </a:endParaRPr>
          </a:p>
          <a:p>
            <a:endParaRPr lang="en-US" b="1" baseline="0"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spTree>
    <p:extLst>
      <p:ext uri="{BB962C8B-B14F-4D97-AF65-F5344CB8AC3E}">
        <p14:creationId xmlns:p14="http://schemas.microsoft.com/office/powerpoint/2010/main" val="353554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How will you continue to use these skills in your work?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What tips or ideas do you have for others who want to improve their safety leadership skills?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35529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Additional FSL4Res Resources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CPWR.com, you can find a number of different resources to use as you continue practicing the skills on the jobsite.  If you would like to reference the information you have learned in this training, there are skill sheets, toolbox talks, and self-assessments on the website, along with other materials you may find helpful.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61494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9209"/>
            <a:ext cx="5486400" cy="4302991"/>
          </a:xfrm>
        </p:spPr>
        <p:txBody>
          <a:bodyPr/>
          <a:lstStyle/>
          <a:p>
            <a:r>
              <a:rPr lang="en-US" sz="1100" dirty="0"/>
              <a:t>We’ve come to the end of the</a:t>
            </a:r>
            <a:r>
              <a:rPr lang="en-US" sz="1100" i="0" dirty="0"/>
              <a:t> </a:t>
            </a:r>
            <a:r>
              <a:rPr lang="en-US" sz="1100" i="0" dirty="0" smtClean="0"/>
              <a:t>FSL4Res </a:t>
            </a:r>
            <a:r>
              <a:rPr lang="en-US" sz="1100" dirty="0"/>
              <a:t>course and we’ve covered a lot.</a:t>
            </a:r>
          </a:p>
          <a:p>
            <a:r>
              <a:rPr lang="en-US" sz="1100" dirty="0"/>
              <a:t>  </a:t>
            </a:r>
          </a:p>
          <a:p>
            <a:r>
              <a:rPr lang="en-US" sz="1100" dirty="0"/>
              <a:t>So, here’s are the key points I hope you will take away </a:t>
            </a:r>
            <a:r>
              <a:rPr lang="en-US" sz="1100" dirty="0" smtClean="0"/>
              <a:t>from</a:t>
            </a:r>
            <a:r>
              <a:rPr lang="en-US" sz="1100" baseline="0" dirty="0" smtClean="0"/>
              <a:t> this training</a:t>
            </a:r>
            <a:r>
              <a:rPr lang="en-US" sz="1100" dirty="0" smtClean="0"/>
              <a:t> </a:t>
            </a:r>
            <a:r>
              <a:rPr lang="en-US" sz="1100" dirty="0"/>
              <a:t>and put into practice on the jobsite:</a:t>
            </a:r>
          </a:p>
          <a:p>
            <a:r>
              <a:rPr lang="en-US" sz="1100" dirty="0"/>
              <a:t> </a:t>
            </a:r>
          </a:p>
          <a:p>
            <a:pPr marL="171450" lvl="0" indent="-171450">
              <a:buFont typeface="Arial" charset="0"/>
              <a:buChar char="•"/>
            </a:pPr>
            <a:r>
              <a:rPr lang="en-US" sz="1100" dirty="0"/>
              <a:t>It takes </a:t>
            </a:r>
            <a:r>
              <a:rPr lang="en-US" sz="1100" b="1" dirty="0"/>
              <a:t>COURAGE</a:t>
            </a:r>
            <a:r>
              <a:rPr lang="en-US" sz="1100" dirty="0"/>
              <a:t> to be a leader.</a:t>
            </a:r>
          </a:p>
          <a:p>
            <a:pPr marL="171450" lvl="0" indent="-171450">
              <a:buFont typeface="Arial" charset="0"/>
              <a:buChar char="•"/>
            </a:pPr>
            <a:r>
              <a:rPr lang="en-US" sz="1100" dirty="0"/>
              <a:t>It takes </a:t>
            </a:r>
            <a:r>
              <a:rPr lang="en-US" sz="1100" b="1" dirty="0"/>
              <a:t>COURAGE</a:t>
            </a:r>
            <a:r>
              <a:rPr lang="en-US" sz="1100" dirty="0"/>
              <a:t> to speak up.</a:t>
            </a:r>
          </a:p>
          <a:p>
            <a:pPr marL="171450" lvl="0" indent="-171450">
              <a:buFont typeface="Arial" charset="0"/>
              <a:buChar char="•"/>
            </a:pPr>
            <a:r>
              <a:rPr lang="en-US" sz="1100" dirty="0"/>
              <a:t>These skills can easily be inserted into the daily workflow and productivity will not be affected.</a:t>
            </a:r>
          </a:p>
          <a:p>
            <a:pPr marL="171450" lvl="0" indent="-171450">
              <a:buFont typeface="Arial" charset="0"/>
              <a:buChar char="•"/>
            </a:pPr>
            <a:r>
              <a:rPr lang="en-US" sz="1100" dirty="0"/>
              <a:t>Leaders…</a:t>
            </a:r>
          </a:p>
          <a:p>
            <a:pPr marL="685800" lvl="1" indent="-228600">
              <a:buFont typeface="+mj-lt"/>
              <a:buAutoNum type="arabicPeriod"/>
            </a:pPr>
            <a:r>
              <a:rPr lang="en-US" sz="1100" dirty="0"/>
              <a:t>Lead by Example</a:t>
            </a:r>
          </a:p>
          <a:p>
            <a:pPr marL="685800" lvl="1" indent="-228600">
              <a:buFont typeface="+mj-lt"/>
              <a:buAutoNum type="arabicPeriod"/>
            </a:pPr>
            <a:r>
              <a:rPr lang="en-US" sz="1100" dirty="0"/>
              <a:t>Engage and Empower team members</a:t>
            </a:r>
          </a:p>
          <a:p>
            <a:pPr marL="685800" lvl="1" indent="-228600">
              <a:buFont typeface="+mj-lt"/>
              <a:buAutoNum type="arabicPeriod"/>
            </a:pPr>
            <a:r>
              <a:rPr lang="en-US" sz="1100" dirty="0"/>
              <a:t>Actively </a:t>
            </a:r>
            <a:r>
              <a:rPr lang="en-US" sz="1100" dirty="0" smtClean="0"/>
              <a:t>listen</a:t>
            </a:r>
          </a:p>
          <a:p>
            <a:pPr marL="685800" lvl="1" indent="-228600">
              <a:buFont typeface="+mj-lt"/>
              <a:buAutoNum type="arabicPeriod"/>
            </a:pPr>
            <a:r>
              <a:rPr lang="en-US" sz="1100" dirty="0" smtClean="0"/>
              <a:t>Practice 3-way communication</a:t>
            </a:r>
          </a:p>
          <a:p>
            <a:pPr marL="685800" lvl="1" indent="-228600">
              <a:buFont typeface="+mj-lt"/>
              <a:buAutoNum type="arabicPeriod"/>
            </a:pPr>
            <a:r>
              <a:rPr lang="en-US" sz="1100" dirty="0" smtClean="0"/>
              <a:t>Develop </a:t>
            </a:r>
            <a:r>
              <a:rPr lang="en-US" sz="1100" dirty="0"/>
              <a:t>team members by teaching, coaching, and knowing how to give constructive feedback</a:t>
            </a:r>
          </a:p>
          <a:p>
            <a:pPr marL="685800" lvl="1" indent="-228600">
              <a:buFont typeface="+mj-lt"/>
              <a:buAutoNum type="arabicPeriod"/>
            </a:pPr>
            <a:r>
              <a:rPr lang="en-US" sz="1100" dirty="0"/>
              <a:t>Recognize team members for going above and beyond for </a:t>
            </a:r>
            <a:r>
              <a:rPr lang="en-US" sz="1100" dirty="0" smtClean="0"/>
              <a:t>safety</a:t>
            </a:r>
          </a:p>
          <a:p>
            <a:r>
              <a:rPr lang="en-US" sz="1100" dirty="0"/>
              <a:t> </a:t>
            </a:r>
          </a:p>
          <a:p>
            <a:r>
              <a:rPr lang="en-US" sz="1100" dirty="0"/>
              <a:t>And finally, if you use these skills on the jobsite and become a true safety leader, you can improve both jobsite </a:t>
            </a:r>
            <a:r>
              <a:rPr lang="en-US" sz="1100" b="1" dirty="0"/>
              <a:t>SAFETY CLIMATE and SAFETY OUTCOMES</a:t>
            </a:r>
            <a:r>
              <a:rPr lang="en-US" sz="1100" b="1" dirty="0" smtClean="0"/>
              <a:t>.</a:t>
            </a:r>
            <a:endParaRPr lang="en-US" sz="1100"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233952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Congratulations! You have officially completed the FSL4Res training course.</a:t>
            </a: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8557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10/31/2022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10/31/2022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18/10/relationships/comments" Target="NUL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hyperlink" Target="http://www.cpwr.com/research/training-and-awareness-programs-from-research-foundations-for-safety-lead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56664" y="3288621"/>
            <a:ext cx="8630673" cy="2019504"/>
            <a:chOff x="322881" y="3034620"/>
            <a:chExt cx="8630673" cy="201950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01" y="3034620"/>
              <a:ext cx="1710256" cy="2011680"/>
            </a:xfrm>
            <a:prstGeom prst="rect">
              <a:avLst/>
            </a:prstGeom>
          </p:spPr>
        </p:pic>
        <p:pic>
          <p:nvPicPr>
            <p:cNvPr id="15" name="Picture 14"/>
            <p:cNvPicPr>
              <a:picLocks noChangeAspect="1"/>
            </p:cNvPicPr>
            <p:nvPr/>
          </p:nvPicPr>
          <p:blipFill>
            <a:blip r:embed="rId4"/>
            <a:stretch>
              <a:fillRect/>
            </a:stretch>
          </p:blipFill>
          <p:spPr>
            <a:xfrm>
              <a:off x="2629905" y="3042270"/>
              <a:ext cx="1709928" cy="2011854"/>
            </a:xfrm>
            <a:prstGeom prst="rect">
              <a:avLst/>
            </a:prstGeom>
          </p:spPr>
        </p:pic>
        <p:pic>
          <p:nvPicPr>
            <p:cNvPr id="18" name="Picture 17"/>
            <p:cNvPicPr>
              <a:picLocks noChangeAspect="1"/>
            </p:cNvPicPr>
            <p:nvPr/>
          </p:nvPicPr>
          <p:blipFill>
            <a:blip r:embed="rId5"/>
            <a:stretch>
              <a:fillRect/>
            </a:stretch>
          </p:blipFill>
          <p:spPr>
            <a:xfrm>
              <a:off x="322881" y="3034620"/>
              <a:ext cx="1710256" cy="2011680"/>
            </a:xfrm>
            <a:prstGeom prst="rect">
              <a:avLst/>
            </a:prstGeom>
          </p:spPr>
        </p:pic>
        <p:pic>
          <p:nvPicPr>
            <p:cNvPr id="19" name="Picture 18"/>
            <p:cNvPicPr>
              <a:picLocks noChangeAspect="1"/>
            </p:cNvPicPr>
            <p:nvPr/>
          </p:nvPicPr>
          <p:blipFill>
            <a:blip r:embed="rId6"/>
            <a:stretch>
              <a:fillRect/>
            </a:stretch>
          </p:blipFill>
          <p:spPr>
            <a:xfrm>
              <a:off x="7243626" y="3042270"/>
              <a:ext cx="1709928" cy="2011680"/>
            </a:xfrm>
            <a:prstGeom prst="rect">
              <a:avLst/>
            </a:prstGeom>
          </p:spPr>
        </p:pic>
      </p:grpSp>
    </p:spTree>
    <p:extLst>
      <p:ext uri="{BB962C8B-B14F-4D97-AF65-F5344CB8AC3E}">
        <p14:creationId xmlns:p14="http://schemas.microsoft.com/office/powerpoint/2010/main" val="2621778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5277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rPr>
              <a:t>Session 5</a:t>
            </a:r>
            <a:endParaRPr lang="en-US" sz="3500" dirty="0">
              <a:solidFill>
                <a:schemeClr val="bg1"/>
              </a:solidFill>
            </a:endParaRPr>
          </a:p>
        </p:txBody>
      </p:sp>
      <p:sp>
        <p:nvSpPr>
          <p:cNvPr id="5" name="Content Placeholder 2"/>
          <p:cNvSpPr txBox="1">
            <a:spLocks/>
          </p:cNvSpPr>
          <p:nvPr/>
        </p:nvSpPr>
        <p:spPr>
          <a:xfrm>
            <a:off x="457200" y="3878761"/>
            <a:ext cx="8229600" cy="23959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rPr>
              <a:t>Self-Assessment review</a:t>
            </a:r>
          </a:p>
          <a:p>
            <a:r>
              <a:rPr lang="en-US" sz="2800" dirty="0">
                <a:solidFill>
                  <a:schemeClr val="bg1"/>
                </a:solidFill>
              </a:rPr>
              <a:t>Discuss how skills have been used on the jobsite</a:t>
            </a:r>
          </a:p>
          <a:p>
            <a:r>
              <a:rPr lang="en-US" sz="2800" dirty="0">
                <a:solidFill>
                  <a:schemeClr val="bg1"/>
                </a:solidFill>
              </a:rPr>
              <a:t>Review TBT’s and training tools</a:t>
            </a:r>
          </a:p>
          <a:p>
            <a:r>
              <a:rPr lang="en-US" sz="2800" dirty="0">
                <a:solidFill>
                  <a:schemeClr val="bg1"/>
                </a:solidFill>
              </a:rPr>
              <a:t>Discuss ideas &amp; tips for continuing to use skills in the real world</a:t>
            </a:r>
          </a:p>
          <a:p>
            <a:pPr marL="0" indent="0">
              <a:buNone/>
            </a:pPr>
            <a:endParaRPr lang="en-US" sz="2500" dirty="0">
              <a:solidFill>
                <a:schemeClr val="bg1"/>
              </a:solidFill>
            </a:endParaRPr>
          </a:p>
        </p:txBody>
      </p:sp>
    </p:spTree>
    <p:extLst>
      <p:ext uri="{BB962C8B-B14F-4D97-AF65-F5344CB8AC3E}">
        <p14:creationId xmlns:p14="http://schemas.microsoft.com/office/powerpoint/2010/main" val="32718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14866" y="2073303"/>
          <a:ext cx="8116318" cy="235172"/>
        </p:xfrm>
        <a:graphic>
          <a:graphicData uri="http://schemas.openxmlformats.org/drawingml/2006/table">
            <a:tbl>
              <a:tblPr firstRow="1" firstCol="1" lastRow="1" lastCol="1" bandRow="1" bandCol="1"/>
              <a:tblGrid>
                <a:gridCol w="4854801">
                  <a:extLst>
                    <a:ext uri="{9D8B030D-6E8A-4147-A177-3AD203B41FA5}">
                      <a16:colId xmlns:a16="http://schemas.microsoft.com/office/drawing/2014/main" val="3422816801"/>
                    </a:ext>
                  </a:extLst>
                </a:gridCol>
                <a:gridCol w="988616">
                  <a:extLst>
                    <a:ext uri="{9D8B030D-6E8A-4147-A177-3AD203B41FA5}">
                      <a16:colId xmlns:a16="http://schemas.microsoft.com/office/drawing/2014/main" val="424588365"/>
                    </a:ext>
                  </a:extLst>
                </a:gridCol>
                <a:gridCol w="1369238">
                  <a:extLst>
                    <a:ext uri="{9D8B030D-6E8A-4147-A177-3AD203B41FA5}">
                      <a16:colId xmlns:a16="http://schemas.microsoft.com/office/drawing/2014/main" val="3016471659"/>
                    </a:ext>
                  </a:extLst>
                </a:gridCol>
                <a:gridCol w="903663">
                  <a:extLst>
                    <a:ext uri="{9D8B030D-6E8A-4147-A177-3AD203B41FA5}">
                      <a16:colId xmlns:a16="http://schemas.microsoft.com/office/drawing/2014/main" val="3193691074"/>
                    </a:ext>
                  </a:extLst>
                </a:gridCol>
              </a:tblGrid>
              <a:tr h="235172">
                <a:tc>
                  <a:txBody>
                    <a:bodyPr/>
                    <a:lstStyle/>
                    <a:p>
                      <a:pPr marL="0" marR="0" algn="l">
                        <a:spcBef>
                          <a:spcPts val="0"/>
                        </a:spcBef>
                        <a:spcAft>
                          <a:spcPts val="0"/>
                        </a:spcAft>
                      </a:pPr>
                      <a:r>
                        <a:rPr lang="en-US" sz="1400" dirty="0">
                          <a:effectLst/>
                          <a:latin typeface="+mj-lt"/>
                          <a:ea typeface="Tahoma" panose="020B0604030504040204" pitchFamily="34" charset="0"/>
                          <a:cs typeface="Tahoma" panose="020B0604030504040204" pitchFamily="34" charset="0"/>
                        </a:rPr>
                        <a:t> </a:t>
                      </a:r>
                      <a:r>
                        <a:rPr lang="en-US" sz="1400" dirty="0" smtClean="0">
                          <a:effectLst/>
                          <a:latin typeface="+mj-lt"/>
                          <a:ea typeface="Tahoma" panose="020B0604030504040204" pitchFamily="34" charset="0"/>
                          <a:cs typeface="Tahoma" panose="020B0604030504040204" pitchFamily="34" charset="0"/>
                        </a:rPr>
                        <a:t> </a:t>
                      </a:r>
                      <a:r>
                        <a:rPr lang="en-US" sz="1400" b="1" dirty="0" smtClean="0">
                          <a:effectLst/>
                          <a:latin typeface="+mj-lt"/>
                          <a:ea typeface="Tahoma" panose="020B0604030504040204" pitchFamily="34" charset="0"/>
                          <a:cs typeface="Tahoma" panose="020B0604030504040204" pitchFamily="34" charset="0"/>
                        </a:rPr>
                        <a:t>How often</a:t>
                      </a:r>
                      <a:r>
                        <a:rPr lang="en-US" sz="1400" b="1" baseline="0" dirty="0" smtClean="0">
                          <a:effectLst/>
                          <a:latin typeface="+mj-lt"/>
                          <a:ea typeface="Tahoma" panose="020B0604030504040204" pitchFamily="34" charset="0"/>
                          <a:cs typeface="Tahoma" panose="020B0604030504040204" pitchFamily="34" charset="0"/>
                        </a:rPr>
                        <a:t> do you …</a:t>
                      </a:r>
                      <a:endParaRPr lang="en-US" sz="1400" b="1" dirty="0">
                        <a:effectLst/>
                        <a:latin typeface="+mj-lt"/>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95"/>
                        </a:spcBef>
                        <a:spcAft>
                          <a:spcPts val="0"/>
                        </a:spcAft>
                      </a:pPr>
                      <a:r>
                        <a:rPr lang="en-US" sz="1400" b="1" dirty="0">
                          <a:effectLst/>
                          <a:latin typeface="+mj-lt"/>
                          <a:ea typeface="Tahoma" panose="020B0604030504040204" pitchFamily="34" charset="0"/>
                          <a:cs typeface="Times New Roman" panose="02020603050405020304" pitchFamily="18" charset="0"/>
                        </a:rPr>
                        <a:t>Always</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95"/>
                        </a:spcBef>
                        <a:spcAft>
                          <a:spcPts val="0"/>
                        </a:spcAft>
                      </a:pPr>
                      <a:r>
                        <a:rPr lang="en-US" sz="1400" b="1" dirty="0">
                          <a:effectLst/>
                          <a:latin typeface="+mj-lt"/>
                          <a:ea typeface="Tahoma" panose="020B0604030504040204" pitchFamily="34" charset="0"/>
                          <a:cs typeface="Times New Roman" panose="02020603050405020304" pitchFamily="18" charset="0"/>
                        </a:rPr>
                        <a:t>Sometimes</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5565" indent="0" algn="ctr">
                        <a:spcBef>
                          <a:spcPts val="95"/>
                        </a:spcBef>
                        <a:spcAft>
                          <a:spcPts val="0"/>
                        </a:spcAft>
                      </a:pPr>
                      <a:r>
                        <a:rPr lang="en-US" sz="1400" b="1" dirty="0">
                          <a:effectLst/>
                          <a:latin typeface="+mj-lt"/>
                          <a:ea typeface="Tahoma" panose="020B0604030504040204" pitchFamily="34" charset="0"/>
                          <a:cs typeface="Times New Roman" panose="02020603050405020304" pitchFamily="18" charset="0"/>
                        </a:rPr>
                        <a:t>Never</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40299"/>
                  </a:ext>
                </a:extLst>
              </a:tr>
            </a:tbl>
          </a:graphicData>
        </a:graphic>
      </p:graphicFrame>
      <p:sp>
        <p:nvSpPr>
          <p:cNvPr id="9" name="TextBox 8"/>
          <p:cNvSpPr txBox="1"/>
          <p:nvPr/>
        </p:nvSpPr>
        <p:spPr>
          <a:xfrm>
            <a:off x="3151132" y="1428163"/>
            <a:ext cx="2843786" cy="523220"/>
          </a:xfrm>
          <a:prstGeom prst="rect">
            <a:avLst/>
          </a:prstGeom>
          <a:noFill/>
        </p:spPr>
        <p:txBody>
          <a:bodyPr wrap="square" rtlCol="0">
            <a:spAutoFit/>
          </a:bodyPr>
          <a:lstStyle/>
          <a:p>
            <a:r>
              <a:rPr lang="en-US" sz="2800" b="1" dirty="0" smtClean="0">
                <a:solidFill>
                  <a:srgbClr val="FF0000"/>
                </a:solidFill>
              </a:rPr>
              <a:t>Self-Assessment</a:t>
            </a:r>
            <a:endParaRPr lang="en-US" sz="2800" b="1" dirty="0">
              <a:solidFill>
                <a:srgbClr val="FF0000"/>
              </a:solidFill>
            </a:endParaRPr>
          </a:p>
        </p:txBody>
      </p:sp>
      <p:graphicFrame>
        <p:nvGraphicFramePr>
          <p:cNvPr id="2" name="Table 1"/>
          <p:cNvGraphicFramePr>
            <a:graphicFrameLocks noGrp="1"/>
          </p:cNvGraphicFramePr>
          <p:nvPr/>
        </p:nvGraphicFramePr>
        <p:xfrm>
          <a:off x="514866" y="2308475"/>
          <a:ext cx="8116318" cy="1297848"/>
        </p:xfrm>
        <a:graphic>
          <a:graphicData uri="http://schemas.openxmlformats.org/drawingml/2006/table">
            <a:tbl>
              <a:tblPr firstRow="1" firstCol="1" lastRow="1" lastCol="1" bandRow="1" bandCol="1"/>
              <a:tblGrid>
                <a:gridCol w="4854801">
                  <a:extLst>
                    <a:ext uri="{9D8B030D-6E8A-4147-A177-3AD203B41FA5}">
                      <a16:colId xmlns:a16="http://schemas.microsoft.com/office/drawing/2014/main" val="138003353"/>
                    </a:ext>
                  </a:extLst>
                </a:gridCol>
                <a:gridCol w="988616">
                  <a:extLst>
                    <a:ext uri="{9D8B030D-6E8A-4147-A177-3AD203B41FA5}">
                      <a16:colId xmlns:a16="http://schemas.microsoft.com/office/drawing/2014/main" val="2891590987"/>
                    </a:ext>
                  </a:extLst>
                </a:gridCol>
                <a:gridCol w="1369238">
                  <a:extLst>
                    <a:ext uri="{9D8B030D-6E8A-4147-A177-3AD203B41FA5}">
                      <a16:colId xmlns:a16="http://schemas.microsoft.com/office/drawing/2014/main" val="3790096556"/>
                    </a:ext>
                  </a:extLst>
                </a:gridCol>
                <a:gridCol w="903663">
                  <a:extLst>
                    <a:ext uri="{9D8B030D-6E8A-4147-A177-3AD203B41FA5}">
                      <a16:colId xmlns:a16="http://schemas.microsoft.com/office/drawing/2014/main" val="3942648148"/>
                    </a:ext>
                  </a:extLst>
                </a:gridCol>
              </a:tblGrid>
              <a:tr h="207026">
                <a:tc gridSpan="4">
                  <a:txBody>
                    <a:bodyPr/>
                    <a:lstStyle/>
                    <a:p>
                      <a:pPr marL="69850" marR="0" algn="l">
                        <a:spcBef>
                          <a:spcPts val="380"/>
                        </a:spcBef>
                        <a:spcAft>
                          <a:spcPts val="0"/>
                        </a:spcAft>
                      </a:pPr>
                      <a:r>
                        <a:rPr lang="en-US" sz="1400" b="1" dirty="0">
                          <a:effectLst/>
                          <a:latin typeface="+mj-lt"/>
                          <a:ea typeface="Tahoma" panose="020B0604030504040204" pitchFamily="34" charset="0"/>
                          <a:cs typeface="Times New Roman" panose="02020603050405020304" pitchFamily="18" charset="0"/>
                        </a:rPr>
                        <a:t>1.</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Lead</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by</a:t>
                      </a:r>
                      <a:r>
                        <a:rPr lang="en-US" sz="1400" b="1" spc="-2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example</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9755033"/>
                  </a:ext>
                </a:extLst>
              </a:tr>
              <a:tr h="231048">
                <a:tc>
                  <a:txBody>
                    <a:bodyPr/>
                    <a:lstStyle/>
                    <a:p>
                      <a:pPr marL="69850" marR="0" algn="l">
                        <a:spcBef>
                          <a:spcPts val="605"/>
                        </a:spcBef>
                        <a:spcAft>
                          <a:spcPts val="0"/>
                        </a:spcAft>
                      </a:pPr>
                      <a:r>
                        <a:rPr lang="en-US" sz="1400" dirty="0">
                          <a:effectLst/>
                          <a:latin typeface="+mj-lt"/>
                          <a:ea typeface="Tahoma" panose="020B0604030504040204" pitchFamily="34" charset="0"/>
                          <a:cs typeface="Times New Roman" panose="02020603050405020304" pitchFamily="18" charset="0"/>
                        </a:rPr>
                        <a:t>Maintain</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positive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attitude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about</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66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66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66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80623"/>
                  </a:ext>
                </a:extLst>
              </a:tr>
              <a:tr h="210306">
                <a:tc>
                  <a:txBody>
                    <a:bodyPr/>
                    <a:lstStyle/>
                    <a:p>
                      <a:pPr marL="69850" marR="0" algn="l">
                        <a:spcBef>
                          <a:spcPts val="510"/>
                        </a:spcBef>
                        <a:spcAft>
                          <a:spcPts val="0"/>
                        </a:spcAft>
                      </a:pPr>
                      <a:r>
                        <a:rPr lang="en-US" sz="1400" dirty="0">
                          <a:effectLst/>
                          <a:latin typeface="+mj-lt"/>
                          <a:ea typeface="Tahoma" panose="020B0604030504040204" pitchFamily="34" charset="0"/>
                          <a:cs typeface="Times New Roman" panose="02020603050405020304" pitchFamily="18" charset="0"/>
                        </a:rPr>
                        <a:t>Consider</a:t>
                      </a:r>
                      <a:r>
                        <a:rPr lang="en-US" sz="1400" spc="-2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the</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safety</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implications</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of</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all</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your</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decisions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771266"/>
                  </a:ext>
                </a:extLst>
              </a:tr>
              <a:tr h="207026">
                <a:tc>
                  <a:txBody>
                    <a:bodyPr/>
                    <a:lstStyle/>
                    <a:p>
                      <a:pPr marL="69850" marR="0" algn="l">
                        <a:spcBef>
                          <a:spcPts val="460"/>
                        </a:spcBef>
                        <a:spcAft>
                          <a:spcPts val="0"/>
                        </a:spcAft>
                      </a:pPr>
                      <a:r>
                        <a:rPr lang="en-US" sz="1400" dirty="0">
                          <a:effectLst/>
                          <a:latin typeface="+mj-lt"/>
                          <a:ea typeface="Tahoma" panose="020B0604030504040204" pitchFamily="34" charset="0"/>
                          <a:cs typeface="Times New Roman" panose="02020603050405020304" pitchFamily="18" charset="0"/>
                        </a:rPr>
                        <a:t>Set</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high</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expectations</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for</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team</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members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46885"/>
                  </a:ext>
                </a:extLst>
              </a:tr>
              <a:tr h="207026">
                <a:tc>
                  <a:txBody>
                    <a:bodyPr/>
                    <a:lstStyle/>
                    <a:p>
                      <a:pPr marL="69850" marR="0" algn="l">
                        <a:spcBef>
                          <a:spcPts val="460"/>
                        </a:spcBef>
                        <a:spcAft>
                          <a:spcPts val="0"/>
                        </a:spcAft>
                      </a:pPr>
                      <a:r>
                        <a:rPr lang="en-US" sz="1400" dirty="0">
                          <a:effectLst/>
                          <a:latin typeface="+mj-lt"/>
                          <a:ea typeface="Tahoma" panose="020B0604030504040204" pitchFamily="34" charset="0"/>
                          <a:cs typeface="Times New Roman" panose="02020603050405020304" pitchFamily="18" charset="0"/>
                        </a:rPr>
                        <a:t>Walk</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talk –</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always</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follow</a:t>
                      </a:r>
                      <a:r>
                        <a:rPr lang="en-US" sz="1400" spc="-3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safe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work</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practices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766041"/>
                  </a:ext>
                </a:extLst>
              </a:tr>
              <a:tr h="207026">
                <a:tc>
                  <a:txBody>
                    <a:bodyPr/>
                    <a:lstStyle/>
                    <a:p>
                      <a:pPr marL="69850" marR="0" algn="l">
                        <a:spcBef>
                          <a:spcPts val="485"/>
                        </a:spcBef>
                        <a:spcAft>
                          <a:spcPts val="0"/>
                        </a:spcAft>
                      </a:pPr>
                      <a:r>
                        <a:rPr lang="en-US" sz="1400" dirty="0">
                          <a:effectLst/>
                          <a:latin typeface="+mj-lt"/>
                          <a:ea typeface="Tahoma" panose="020B0604030504040204" pitchFamily="34" charset="0"/>
                          <a:cs typeface="Times New Roman" panose="02020603050405020304" pitchFamily="18" charset="0"/>
                        </a:rPr>
                        <a:t>Communicate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with</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your team</a:t>
                      </a:r>
                      <a:r>
                        <a:rPr lang="en-US" sz="1400" spc="-3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that</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everyone</a:t>
                      </a:r>
                      <a:r>
                        <a:rPr lang="en-US" sz="1400" spc="-3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owns 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4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4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4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70764"/>
                  </a:ext>
                </a:extLst>
              </a:tr>
            </a:tbl>
          </a:graphicData>
        </a:graphic>
      </p:graphicFrame>
      <p:graphicFrame>
        <p:nvGraphicFramePr>
          <p:cNvPr id="3" name="Table 2"/>
          <p:cNvGraphicFramePr>
            <a:graphicFrameLocks noGrp="1"/>
          </p:cNvGraphicFramePr>
          <p:nvPr/>
        </p:nvGraphicFramePr>
        <p:xfrm>
          <a:off x="514866" y="3611403"/>
          <a:ext cx="8116318" cy="1280160"/>
        </p:xfrm>
        <a:graphic>
          <a:graphicData uri="http://schemas.openxmlformats.org/drawingml/2006/table">
            <a:tbl>
              <a:tblPr firstRow="1" firstCol="1" lastRow="1" lastCol="1" bandRow="1" bandCol="1"/>
              <a:tblGrid>
                <a:gridCol w="4854801">
                  <a:extLst>
                    <a:ext uri="{9D8B030D-6E8A-4147-A177-3AD203B41FA5}">
                      <a16:colId xmlns:a16="http://schemas.microsoft.com/office/drawing/2014/main" val="4140144345"/>
                    </a:ext>
                  </a:extLst>
                </a:gridCol>
                <a:gridCol w="988616">
                  <a:extLst>
                    <a:ext uri="{9D8B030D-6E8A-4147-A177-3AD203B41FA5}">
                      <a16:colId xmlns:a16="http://schemas.microsoft.com/office/drawing/2014/main" val="134785259"/>
                    </a:ext>
                  </a:extLst>
                </a:gridCol>
                <a:gridCol w="1369238">
                  <a:extLst>
                    <a:ext uri="{9D8B030D-6E8A-4147-A177-3AD203B41FA5}">
                      <a16:colId xmlns:a16="http://schemas.microsoft.com/office/drawing/2014/main" val="291507617"/>
                    </a:ext>
                  </a:extLst>
                </a:gridCol>
                <a:gridCol w="903663">
                  <a:extLst>
                    <a:ext uri="{9D8B030D-6E8A-4147-A177-3AD203B41FA5}">
                      <a16:colId xmlns:a16="http://schemas.microsoft.com/office/drawing/2014/main" val="571456103"/>
                    </a:ext>
                  </a:extLst>
                </a:gridCol>
              </a:tblGrid>
              <a:tr h="207026">
                <a:tc gridSpan="4">
                  <a:txBody>
                    <a:bodyPr/>
                    <a:lstStyle/>
                    <a:p>
                      <a:pPr marL="69850" marR="0" algn="l">
                        <a:spcBef>
                          <a:spcPts val="380"/>
                        </a:spcBef>
                        <a:spcAft>
                          <a:spcPts val="0"/>
                        </a:spcAft>
                      </a:pPr>
                      <a:r>
                        <a:rPr lang="en-US" sz="1400" b="1" dirty="0">
                          <a:effectLst/>
                          <a:latin typeface="+mj-lt"/>
                          <a:ea typeface="Tahoma" panose="020B0604030504040204" pitchFamily="34" charset="0"/>
                          <a:cs typeface="Times New Roman" panose="02020603050405020304" pitchFamily="18" charset="0"/>
                        </a:rPr>
                        <a:t>2. Engage</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and</a:t>
                      </a:r>
                      <a:r>
                        <a:rPr lang="en-US" sz="1400" b="1" spc="-2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empower</a:t>
                      </a:r>
                      <a:r>
                        <a:rPr lang="en-US" sz="1400" b="1" spc="-1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team</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members</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1054405"/>
                  </a:ext>
                </a:extLst>
              </a:tr>
              <a:tr h="414051">
                <a:tc>
                  <a:txBody>
                    <a:bodyPr/>
                    <a:lstStyle/>
                    <a:p>
                      <a:pPr marL="69850" marR="247015" algn="l">
                        <a:spcBef>
                          <a:spcPts val="340"/>
                        </a:spcBef>
                        <a:spcAft>
                          <a:spcPts val="0"/>
                        </a:spcAft>
                      </a:pPr>
                      <a:r>
                        <a:rPr lang="en-US" sz="1400" dirty="0">
                          <a:effectLst/>
                          <a:latin typeface="+mj-lt"/>
                          <a:ea typeface="Tahoma" panose="020B0604030504040204" pitchFamily="34" charset="0"/>
                          <a:cs typeface="Times New Roman" panose="02020603050405020304" pitchFamily="18" charset="0"/>
                        </a:rPr>
                        <a:t>Engage team members in daily safety meetings or morning</a:t>
                      </a:r>
                      <a:r>
                        <a:rPr lang="en-US" sz="1400" spc="-30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safety</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huddles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12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12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12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001885"/>
                  </a:ext>
                </a:extLst>
              </a:tr>
              <a:tr h="207026">
                <a:tc>
                  <a:txBody>
                    <a:bodyPr/>
                    <a:lstStyle/>
                    <a:p>
                      <a:pPr marL="69850" marR="0" algn="l">
                        <a:spcBef>
                          <a:spcPts val="460"/>
                        </a:spcBef>
                        <a:spcAft>
                          <a:spcPts val="0"/>
                        </a:spcAft>
                      </a:pPr>
                      <a:r>
                        <a:rPr lang="en-US" sz="1400" dirty="0">
                          <a:effectLst/>
                          <a:latin typeface="+mj-lt"/>
                          <a:ea typeface="Tahoma" panose="020B0604030504040204" pitchFamily="34" charset="0"/>
                          <a:cs typeface="Times New Roman" panose="02020603050405020304" pitchFamily="18" charset="0"/>
                        </a:rPr>
                        <a:t>Request</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input</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from</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team</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members</a:t>
                      </a:r>
                      <a:r>
                        <a:rPr lang="en-US" sz="1400" spc="-2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about</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1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226058"/>
                  </a:ext>
                </a:extLst>
              </a:tr>
              <a:tr h="414051">
                <a:tc>
                  <a:txBody>
                    <a:bodyPr/>
                    <a:lstStyle/>
                    <a:p>
                      <a:pPr marL="69850" marR="109855" algn="l">
                        <a:spcBef>
                          <a:spcPts val="580"/>
                        </a:spcBef>
                        <a:spcAft>
                          <a:spcPts val="0"/>
                        </a:spcAft>
                      </a:pPr>
                      <a:r>
                        <a:rPr lang="en-US" sz="1400" dirty="0">
                          <a:effectLst/>
                          <a:latin typeface="+mj-lt"/>
                          <a:ea typeface="Tahoma" panose="020B0604030504040204" pitchFamily="34" charset="0"/>
                          <a:cs typeface="Times New Roman" panose="02020603050405020304" pitchFamily="18" charset="0"/>
                        </a:rPr>
                        <a:t>Encourage team members to identify and report safety issues</a:t>
                      </a:r>
                      <a:r>
                        <a:rPr lang="en-US" sz="1400" spc="-30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such</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as</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hazards,</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concerns,</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injuries,</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and</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near</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misses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12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12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12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057946"/>
                  </a:ext>
                </a:extLst>
              </a:tr>
            </a:tbl>
          </a:graphicData>
        </a:graphic>
      </p:graphicFrame>
      <p:graphicFrame>
        <p:nvGraphicFramePr>
          <p:cNvPr id="4" name="Table 3"/>
          <p:cNvGraphicFramePr>
            <a:graphicFrameLocks noGrp="1"/>
          </p:cNvGraphicFramePr>
          <p:nvPr/>
        </p:nvGraphicFramePr>
        <p:xfrm>
          <a:off x="514866" y="4896643"/>
          <a:ext cx="8116318" cy="1199357"/>
        </p:xfrm>
        <a:graphic>
          <a:graphicData uri="http://schemas.openxmlformats.org/drawingml/2006/table">
            <a:tbl>
              <a:tblPr firstRow="1" firstCol="1" lastRow="1" lastCol="1" bandRow="1" bandCol="1"/>
              <a:tblGrid>
                <a:gridCol w="4854801">
                  <a:extLst>
                    <a:ext uri="{9D8B030D-6E8A-4147-A177-3AD203B41FA5}">
                      <a16:colId xmlns:a16="http://schemas.microsoft.com/office/drawing/2014/main" val="2717624297"/>
                    </a:ext>
                  </a:extLst>
                </a:gridCol>
                <a:gridCol w="988616">
                  <a:extLst>
                    <a:ext uri="{9D8B030D-6E8A-4147-A177-3AD203B41FA5}">
                      <a16:colId xmlns:a16="http://schemas.microsoft.com/office/drawing/2014/main" val="1781949469"/>
                    </a:ext>
                  </a:extLst>
                </a:gridCol>
                <a:gridCol w="1369238">
                  <a:extLst>
                    <a:ext uri="{9D8B030D-6E8A-4147-A177-3AD203B41FA5}">
                      <a16:colId xmlns:a16="http://schemas.microsoft.com/office/drawing/2014/main" val="111645825"/>
                    </a:ext>
                  </a:extLst>
                </a:gridCol>
                <a:gridCol w="903663">
                  <a:extLst>
                    <a:ext uri="{9D8B030D-6E8A-4147-A177-3AD203B41FA5}">
                      <a16:colId xmlns:a16="http://schemas.microsoft.com/office/drawing/2014/main" val="1518020993"/>
                    </a:ext>
                  </a:extLst>
                </a:gridCol>
              </a:tblGrid>
              <a:tr h="207026">
                <a:tc gridSpan="4">
                  <a:txBody>
                    <a:bodyPr/>
                    <a:lstStyle/>
                    <a:p>
                      <a:pPr marL="69850" marR="0" algn="l">
                        <a:spcBef>
                          <a:spcPts val="240"/>
                        </a:spcBef>
                        <a:spcAft>
                          <a:spcPts val="0"/>
                        </a:spcAft>
                      </a:pPr>
                      <a:r>
                        <a:rPr lang="en-US" sz="1400" b="1" dirty="0">
                          <a:effectLst/>
                          <a:latin typeface="+mj-lt"/>
                          <a:ea typeface="Tahoma" panose="020B0604030504040204" pitchFamily="34" charset="0"/>
                          <a:cs typeface="Times New Roman" panose="02020603050405020304" pitchFamily="18" charset="0"/>
                        </a:rPr>
                        <a:t>3. Actively</a:t>
                      </a:r>
                      <a:r>
                        <a:rPr lang="en-US" sz="1400" b="1" spc="-1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listen</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898006"/>
                  </a:ext>
                </a:extLst>
              </a:tr>
              <a:tr h="414051">
                <a:tc>
                  <a:txBody>
                    <a:bodyPr/>
                    <a:lstStyle/>
                    <a:p>
                      <a:pPr marL="69850" marR="155575" algn="l">
                        <a:spcBef>
                          <a:spcPts val="195"/>
                        </a:spcBef>
                        <a:spcAft>
                          <a:spcPts val="0"/>
                        </a:spcAft>
                      </a:pPr>
                      <a:r>
                        <a:rPr lang="en-US" sz="1400" dirty="0">
                          <a:effectLst/>
                          <a:latin typeface="+mj-lt"/>
                          <a:ea typeface="Tahoma" panose="020B0604030504040204" pitchFamily="34" charset="0"/>
                          <a:cs typeface="Times New Roman" panose="02020603050405020304" pitchFamily="18" charset="0"/>
                        </a:rPr>
                        <a:t>Treat team members with respect when communicating </a:t>
                      </a:r>
                      <a:r>
                        <a:rPr lang="en-US" sz="1400" dirty="0" smtClean="0">
                          <a:effectLst/>
                          <a:latin typeface="+mj-lt"/>
                          <a:ea typeface="Tahoma" panose="020B0604030504040204" pitchFamily="34" charset="0"/>
                          <a:cs typeface="Times New Roman" panose="02020603050405020304" pitchFamily="18" charset="0"/>
                        </a:rPr>
                        <a:t>with </a:t>
                      </a:r>
                      <a:r>
                        <a:rPr lang="en-US" sz="1400" spc="-300" dirty="0" smtClean="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85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85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850"/>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939217"/>
                  </a:ext>
                </a:extLst>
              </a:tr>
              <a:tr h="345917">
                <a:tc>
                  <a:txBody>
                    <a:bodyPr/>
                    <a:lstStyle/>
                    <a:p>
                      <a:pPr marL="69850" marR="0" algn="l">
                        <a:spcBef>
                          <a:spcPts val="510"/>
                        </a:spcBef>
                        <a:spcAft>
                          <a:spcPts val="0"/>
                        </a:spcAft>
                      </a:pPr>
                      <a:r>
                        <a:rPr lang="en-US" sz="1400" dirty="0">
                          <a:effectLst/>
                          <a:latin typeface="+mj-lt"/>
                          <a:ea typeface="Tahoma" panose="020B0604030504040204" pitchFamily="34" charset="0"/>
                          <a:cs typeface="Times New Roman" panose="02020603050405020304" pitchFamily="18" charset="0"/>
                        </a:rPr>
                        <a:t>Actively</a:t>
                      </a:r>
                      <a:r>
                        <a:rPr lang="en-US" sz="1400" spc="-3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listen</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to</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hear what is said vs. coming up with a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080444"/>
                  </a:ext>
                </a:extLst>
              </a:tr>
              <a:tr h="210306">
                <a:tc>
                  <a:txBody>
                    <a:bodyPr/>
                    <a:lstStyle/>
                    <a:p>
                      <a:pPr marL="69850" marR="0" algn="l">
                        <a:spcBef>
                          <a:spcPts val="510"/>
                        </a:spcBef>
                        <a:spcAft>
                          <a:spcPts val="0"/>
                        </a:spcAft>
                      </a:pPr>
                      <a:r>
                        <a:rPr lang="en-US" sz="1400" dirty="0">
                          <a:effectLst/>
                          <a:latin typeface="+mj-lt"/>
                          <a:ea typeface="Tahoma" panose="020B0604030504040204" pitchFamily="34" charset="0"/>
                          <a:cs typeface="Times New Roman" panose="02020603050405020304" pitchFamily="18" charset="0"/>
                        </a:rPr>
                        <a:t>Pay attention to non-verbal cues and ask clarifying questions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65"/>
                        </a:spcBef>
                        <a:spcAft>
                          <a:spcPts val="0"/>
                        </a:spcAft>
                      </a:pPr>
                      <a:r>
                        <a:rPr lang="en-US" sz="12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179623"/>
                  </a:ext>
                </a:extLst>
              </a:tr>
            </a:tbl>
          </a:graphicData>
        </a:graphic>
      </p:graphicFrame>
    </p:spTree>
    <p:extLst>
      <p:ext uri="{BB962C8B-B14F-4D97-AF65-F5344CB8AC3E}">
        <p14:creationId xmlns:p14="http://schemas.microsoft.com/office/powerpoint/2010/main" val="421481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51132" y="1428163"/>
            <a:ext cx="2843786" cy="523220"/>
          </a:xfrm>
          <a:prstGeom prst="rect">
            <a:avLst/>
          </a:prstGeom>
          <a:noFill/>
        </p:spPr>
        <p:txBody>
          <a:bodyPr wrap="square" rtlCol="0">
            <a:spAutoFit/>
          </a:bodyPr>
          <a:lstStyle/>
          <a:p>
            <a:r>
              <a:rPr lang="en-US" sz="2800" b="1" dirty="0" smtClean="0">
                <a:solidFill>
                  <a:srgbClr val="FF0000"/>
                </a:solidFill>
              </a:rPr>
              <a:t>Self-Assessment</a:t>
            </a:r>
            <a:endParaRPr lang="en-US" sz="2800" b="1" dirty="0">
              <a:solidFill>
                <a:srgbClr val="FF0000"/>
              </a:solidFill>
            </a:endParaRPr>
          </a:p>
        </p:txBody>
      </p:sp>
      <p:graphicFrame>
        <p:nvGraphicFramePr>
          <p:cNvPr id="6" name="Table 5"/>
          <p:cNvGraphicFramePr>
            <a:graphicFrameLocks noGrp="1"/>
          </p:cNvGraphicFramePr>
          <p:nvPr/>
        </p:nvGraphicFramePr>
        <p:xfrm>
          <a:off x="519185" y="2311400"/>
          <a:ext cx="8119872" cy="1066800"/>
        </p:xfrm>
        <a:graphic>
          <a:graphicData uri="http://schemas.openxmlformats.org/drawingml/2006/table">
            <a:tbl>
              <a:tblPr firstRow="1" firstCol="1" lastRow="1" lastCol="1" bandRow="1" bandCol="1"/>
              <a:tblGrid>
                <a:gridCol w="4856926">
                  <a:extLst>
                    <a:ext uri="{9D8B030D-6E8A-4147-A177-3AD203B41FA5}">
                      <a16:colId xmlns:a16="http://schemas.microsoft.com/office/drawing/2014/main" val="3626592854"/>
                    </a:ext>
                  </a:extLst>
                </a:gridCol>
                <a:gridCol w="989049">
                  <a:extLst>
                    <a:ext uri="{9D8B030D-6E8A-4147-A177-3AD203B41FA5}">
                      <a16:colId xmlns:a16="http://schemas.microsoft.com/office/drawing/2014/main" val="3635166571"/>
                    </a:ext>
                  </a:extLst>
                </a:gridCol>
                <a:gridCol w="1369837">
                  <a:extLst>
                    <a:ext uri="{9D8B030D-6E8A-4147-A177-3AD203B41FA5}">
                      <a16:colId xmlns:a16="http://schemas.microsoft.com/office/drawing/2014/main" val="740734499"/>
                    </a:ext>
                  </a:extLst>
                </a:gridCol>
                <a:gridCol w="904060">
                  <a:extLst>
                    <a:ext uri="{9D8B030D-6E8A-4147-A177-3AD203B41FA5}">
                      <a16:colId xmlns:a16="http://schemas.microsoft.com/office/drawing/2014/main" val="3569183293"/>
                    </a:ext>
                  </a:extLst>
                </a:gridCol>
              </a:tblGrid>
              <a:tr h="158083">
                <a:tc gridSpan="4">
                  <a:txBody>
                    <a:bodyPr/>
                    <a:lstStyle/>
                    <a:p>
                      <a:pPr marL="69850" marR="0" lvl="0" indent="0" algn="l" defTabSz="457200" rtl="0" eaLnBrk="1" fontAlgn="auto" latinLnBrk="0" hangingPunct="1">
                        <a:lnSpc>
                          <a:spcPct val="100000"/>
                        </a:lnSpc>
                        <a:spcBef>
                          <a:spcPts val="240"/>
                        </a:spcBef>
                        <a:spcAft>
                          <a:spcPts val="0"/>
                        </a:spcAft>
                        <a:buClrTx/>
                        <a:buSzTx/>
                        <a:buFontTx/>
                        <a:buNone/>
                        <a:tabLst/>
                        <a:defRPr/>
                      </a:pPr>
                      <a:r>
                        <a:rPr lang="en-US" sz="1400" b="1" dirty="0" smtClean="0">
                          <a:effectLst/>
                          <a:latin typeface="+mj-lt"/>
                          <a:ea typeface="Tahoma" panose="020B0604030504040204" pitchFamily="34" charset="0"/>
                          <a:cs typeface="Times New Roman" panose="02020603050405020304" pitchFamily="18" charset="0"/>
                        </a:rPr>
                        <a:t>4. Practice</a:t>
                      </a:r>
                      <a:r>
                        <a:rPr lang="en-US" sz="1400" b="1" spc="-10" dirty="0" smtClean="0">
                          <a:effectLst/>
                          <a:latin typeface="+mj-lt"/>
                          <a:ea typeface="Tahoma" panose="020B0604030504040204" pitchFamily="34" charset="0"/>
                          <a:cs typeface="Times New Roman" panose="02020603050405020304" pitchFamily="18" charset="0"/>
                        </a:rPr>
                        <a:t> </a:t>
                      </a:r>
                      <a:r>
                        <a:rPr lang="en-US" sz="1400" b="1" dirty="0" smtClean="0">
                          <a:effectLst/>
                          <a:latin typeface="+mj-lt"/>
                          <a:ea typeface="Tahoma" panose="020B0604030504040204" pitchFamily="34" charset="0"/>
                          <a:cs typeface="Times New Roman" panose="02020603050405020304" pitchFamily="18" charset="0"/>
                        </a:rPr>
                        <a:t>3-way</a:t>
                      </a:r>
                      <a:r>
                        <a:rPr lang="en-US" sz="1400" b="1" spc="-5" dirty="0" smtClean="0">
                          <a:effectLst/>
                          <a:latin typeface="+mj-lt"/>
                          <a:ea typeface="Tahoma" panose="020B0604030504040204" pitchFamily="34" charset="0"/>
                          <a:cs typeface="Times New Roman" panose="02020603050405020304" pitchFamily="18" charset="0"/>
                        </a:rPr>
                        <a:t> </a:t>
                      </a:r>
                      <a:r>
                        <a:rPr lang="en-US" sz="1400" b="1" dirty="0" smtClean="0">
                          <a:effectLst/>
                          <a:latin typeface="+mj-lt"/>
                          <a:ea typeface="Tahoma" panose="020B0604030504040204" pitchFamily="34" charset="0"/>
                          <a:cs typeface="Times New Roman" panose="02020603050405020304" pitchFamily="18" charset="0"/>
                        </a:rPr>
                        <a:t>communication</a:t>
                      </a:r>
                      <a:endParaRPr lang="en-US" sz="1400" dirty="0" smtClean="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6953558"/>
                  </a:ext>
                </a:extLst>
              </a:tr>
              <a:tr h="255658">
                <a:tc>
                  <a:txBody>
                    <a:bodyPr/>
                    <a:lstStyle/>
                    <a:p>
                      <a:pPr marL="69850" marR="132080" algn="l">
                        <a:spcBef>
                          <a:spcPts val="320"/>
                        </a:spcBef>
                        <a:spcAft>
                          <a:spcPts val="0"/>
                        </a:spcAft>
                      </a:pPr>
                      <a:r>
                        <a:rPr lang="en-US" sz="1400" dirty="0">
                          <a:effectLst/>
                          <a:latin typeface="+mj-lt"/>
                          <a:ea typeface="Tahoma" panose="020B0604030504040204" pitchFamily="34" charset="0"/>
                          <a:cs typeface="Times New Roman" panose="02020603050405020304" pitchFamily="18" charset="0"/>
                        </a:rPr>
                        <a:t>Be direct and concise, and make sure you have your listener’s attention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161506"/>
                  </a:ext>
                </a:extLst>
              </a:tr>
              <a:tr h="255658">
                <a:tc>
                  <a:txBody>
                    <a:bodyPr/>
                    <a:lstStyle/>
                    <a:p>
                      <a:pPr marL="69850" marR="132080" algn="l">
                        <a:spcBef>
                          <a:spcPts val="320"/>
                        </a:spcBef>
                        <a:spcAft>
                          <a:spcPts val="0"/>
                        </a:spcAft>
                      </a:pPr>
                      <a:r>
                        <a:rPr lang="en-US" sz="1400" dirty="0">
                          <a:effectLst/>
                          <a:latin typeface="+mj-lt"/>
                          <a:ea typeface="Tahoma" panose="020B0604030504040204" pitchFamily="34" charset="0"/>
                          <a:cs typeface="Times New Roman" panose="02020603050405020304" pitchFamily="18" charset="0"/>
                        </a:rPr>
                        <a:t>Ask team member to repeat message/ instructions, and clarify misunderstandings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66792"/>
                  </a:ext>
                </a:extLst>
              </a:tr>
            </a:tbl>
          </a:graphicData>
        </a:graphic>
      </p:graphicFrame>
      <p:graphicFrame>
        <p:nvGraphicFramePr>
          <p:cNvPr id="7" name="Table 6"/>
          <p:cNvGraphicFramePr>
            <a:graphicFrameLocks noGrp="1"/>
          </p:cNvGraphicFramePr>
          <p:nvPr/>
        </p:nvGraphicFramePr>
        <p:xfrm>
          <a:off x="519185" y="3378200"/>
          <a:ext cx="8119872" cy="1280160"/>
        </p:xfrm>
        <a:graphic>
          <a:graphicData uri="http://schemas.openxmlformats.org/drawingml/2006/table">
            <a:tbl>
              <a:tblPr firstRow="1" firstCol="1" lastRow="1" lastCol="1" bandRow="1" bandCol="1"/>
              <a:tblGrid>
                <a:gridCol w="4856926">
                  <a:extLst>
                    <a:ext uri="{9D8B030D-6E8A-4147-A177-3AD203B41FA5}">
                      <a16:colId xmlns:a16="http://schemas.microsoft.com/office/drawing/2014/main" val="1607949466"/>
                    </a:ext>
                  </a:extLst>
                </a:gridCol>
                <a:gridCol w="989049">
                  <a:extLst>
                    <a:ext uri="{9D8B030D-6E8A-4147-A177-3AD203B41FA5}">
                      <a16:colId xmlns:a16="http://schemas.microsoft.com/office/drawing/2014/main" val="2881810488"/>
                    </a:ext>
                  </a:extLst>
                </a:gridCol>
                <a:gridCol w="1369837">
                  <a:extLst>
                    <a:ext uri="{9D8B030D-6E8A-4147-A177-3AD203B41FA5}">
                      <a16:colId xmlns:a16="http://schemas.microsoft.com/office/drawing/2014/main" val="907272868"/>
                    </a:ext>
                  </a:extLst>
                </a:gridCol>
                <a:gridCol w="904060">
                  <a:extLst>
                    <a:ext uri="{9D8B030D-6E8A-4147-A177-3AD203B41FA5}">
                      <a16:colId xmlns:a16="http://schemas.microsoft.com/office/drawing/2014/main" val="2396171133"/>
                    </a:ext>
                  </a:extLst>
                </a:gridCol>
              </a:tblGrid>
              <a:tr h="162343">
                <a:tc gridSpan="4">
                  <a:txBody>
                    <a:bodyPr/>
                    <a:lstStyle/>
                    <a:p>
                      <a:pPr marL="69850" marR="0" algn="l">
                        <a:spcBef>
                          <a:spcPts val="135"/>
                        </a:spcBef>
                        <a:spcAft>
                          <a:spcPts val="0"/>
                        </a:spcAft>
                      </a:pPr>
                      <a:r>
                        <a:rPr lang="en-US" sz="1400" b="1" dirty="0">
                          <a:effectLst/>
                          <a:latin typeface="+mj-lt"/>
                          <a:ea typeface="Tahoma" panose="020B0604030504040204" pitchFamily="34" charset="0"/>
                          <a:cs typeface="Times New Roman" panose="02020603050405020304" pitchFamily="18" charset="0"/>
                        </a:rPr>
                        <a:t>5.</a:t>
                      </a:r>
                      <a:r>
                        <a:rPr lang="en-US" sz="1400" b="1" spc="-3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Develop</a:t>
                      </a:r>
                      <a:r>
                        <a:rPr lang="en-US" sz="1400" b="1" spc="-2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Team</a:t>
                      </a:r>
                      <a:r>
                        <a:rPr lang="en-US" sz="1400" b="1" spc="-3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Members</a:t>
                      </a:r>
                      <a:r>
                        <a:rPr lang="en-US" sz="1400" b="1" spc="-3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Through</a:t>
                      </a:r>
                      <a:r>
                        <a:rPr lang="en-US" sz="1400" b="1" spc="-1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Teaching,</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Coaching,</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and</a:t>
                      </a:r>
                      <a:r>
                        <a:rPr lang="en-US" sz="1400" b="1" spc="-2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Feedback</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0306292"/>
                  </a:ext>
                </a:extLst>
              </a:tr>
              <a:tr h="167883">
                <a:tc>
                  <a:txBody>
                    <a:bodyPr/>
                    <a:lstStyle/>
                    <a:p>
                      <a:pPr marL="69850" marR="0" algn="l">
                        <a:spcBef>
                          <a:spcPts val="390"/>
                        </a:spcBef>
                        <a:spcAft>
                          <a:spcPts val="0"/>
                        </a:spcAft>
                      </a:pPr>
                      <a:r>
                        <a:rPr lang="en-US" sz="1400" dirty="0">
                          <a:effectLst/>
                          <a:latin typeface="+mj-lt"/>
                          <a:ea typeface="Tahoma" panose="020B0604030504040204" pitchFamily="34" charset="0"/>
                          <a:cs typeface="Times New Roman" panose="02020603050405020304" pitchFamily="18" charset="0"/>
                        </a:rPr>
                        <a:t>Teach</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and</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coach</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members</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in</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 respectful manner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44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44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445"/>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37667"/>
                  </a:ext>
                </a:extLst>
              </a:tr>
              <a:tr h="251397">
                <a:tc>
                  <a:txBody>
                    <a:bodyPr/>
                    <a:lstStyle/>
                    <a:p>
                      <a:pPr marL="69850" marR="247015" algn="l">
                        <a:spcBef>
                          <a:spcPts val="295"/>
                        </a:spcBef>
                        <a:spcAft>
                          <a:spcPts val="0"/>
                        </a:spcAft>
                      </a:pPr>
                      <a:r>
                        <a:rPr lang="en-US" sz="1400" dirty="0">
                          <a:effectLst/>
                          <a:latin typeface="+mj-lt"/>
                          <a:ea typeface="Tahoma" panose="020B0604030504040204" pitchFamily="34" charset="0"/>
                          <a:cs typeface="Times New Roman" panose="02020603050405020304" pitchFamily="18" charset="0"/>
                        </a:rPr>
                        <a:t>Focus</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on</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problem</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rather</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than</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judging</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person</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when</a:t>
                      </a:r>
                      <a:r>
                        <a:rPr lang="en-US" sz="1400" spc="-29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you</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give</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feedback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5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5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5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703841"/>
                  </a:ext>
                </a:extLst>
              </a:tr>
              <a:tr h="255233">
                <a:tc>
                  <a:txBody>
                    <a:bodyPr/>
                    <a:lstStyle/>
                    <a:p>
                      <a:pPr marL="69850" marR="0" algn="l">
                        <a:lnSpc>
                          <a:spcPct val="100000"/>
                        </a:lnSpc>
                        <a:spcBef>
                          <a:spcPts val="315"/>
                        </a:spcBef>
                        <a:spcAft>
                          <a:spcPts val="0"/>
                        </a:spcAft>
                      </a:pPr>
                      <a:r>
                        <a:rPr lang="en-US" sz="1400" dirty="0">
                          <a:effectLst/>
                          <a:latin typeface="+mj-lt"/>
                          <a:ea typeface="Tahoma" panose="020B0604030504040204" pitchFamily="34" charset="0"/>
                          <a:cs typeface="Times New Roman" panose="02020603050405020304" pitchFamily="18" charset="0"/>
                        </a:rPr>
                        <a:t>Make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sure</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team</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members</a:t>
                      </a:r>
                      <a:r>
                        <a:rPr lang="en-US" sz="1400" spc="-2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know</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how</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to do</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new</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task</a:t>
                      </a:r>
                      <a:r>
                        <a:rPr lang="en-US" sz="1400" spc="-2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before</a:t>
                      </a:r>
                      <a:r>
                        <a:rPr lang="en-US" sz="1400" spc="-30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actually doing</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14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1400" dirty="0" smtClean="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14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14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567405"/>
                  </a:ext>
                </a:extLst>
              </a:tr>
            </a:tbl>
          </a:graphicData>
        </a:graphic>
      </p:graphicFrame>
      <p:graphicFrame>
        <p:nvGraphicFramePr>
          <p:cNvPr id="8" name="Table 7"/>
          <p:cNvGraphicFramePr>
            <a:graphicFrameLocks noGrp="1"/>
          </p:cNvGraphicFramePr>
          <p:nvPr/>
        </p:nvGraphicFramePr>
        <p:xfrm>
          <a:off x="519185" y="4658360"/>
          <a:ext cx="8119872" cy="1066800"/>
        </p:xfrm>
        <a:graphic>
          <a:graphicData uri="http://schemas.openxmlformats.org/drawingml/2006/table">
            <a:tbl>
              <a:tblPr firstRow="1" firstCol="1" lastRow="1" lastCol="1" bandRow="1" bandCol="1"/>
              <a:tblGrid>
                <a:gridCol w="4856926">
                  <a:extLst>
                    <a:ext uri="{9D8B030D-6E8A-4147-A177-3AD203B41FA5}">
                      <a16:colId xmlns:a16="http://schemas.microsoft.com/office/drawing/2014/main" val="3132982335"/>
                    </a:ext>
                  </a:extLst>
                </a:gridCol>
                <a:gridCol w="989049">
                  <a:extLst>
                    <a:ext uri="{9D8B030D-6E8A-4147-A177-3AD203B41FA5}">
                      <a16:colId xmlns:a16="http://schemas.microsoft.com/office/drawing/2014/main" val="2587853165"/>
                    </a:ext>
                  </a:extLst>
                </a:gridCol>
                <a:gridCol w="1369837">
                  <a:extLst>
                    <a:ext uri="{9D8B030D-6E8A-4147-A177-3AD203B41FA5}">
                      <a16:colId xmlns:a16="http://schemas.microsoft.com/office/drawing/2014/main" val="3497872776"/>
                    </a:ext>
                  </a:extLst>
                </a:gridCol>
                <a:gridCol w="904060">
                  <a:extLst>
                    <a:ext uri="{9D8B030D-6E8A-4147-A177-3AD203B41FA5}">
                      <a16:colId xmlns:a16="http://schemas.microsoft.com/office/drawing/2014/main" val="2419893728"/>
                    </a:ext>
                  </a:extLst>
                </a:gridCol>
              </a:tblGrid>
              <a:tr h="181945">
                <a:tc gridSpan="4">
                  <a:txBody>
                    <a:bodyPr/>
                    <a:lstStyle/>
                    <a:p>
                      <a:pPr marL="69850" marR="0" algn="l">
                        <a:spcBef>
                          <a:spcPts val="380"/>
                        </a:spcBef>
                        <a:spcAft>
                          <a:spcPts val="0"/>
                        </a:spcAft>
                      </a:pPr>
                      <a:r>
                        <a:rPr lang="en-US" sz="1400" b="1" dirty="0">
                          <a:effectLst/>
                          <a:latin typeface="+mj-lt"/>
                          <a:ea typeface="Tahoma" panose="020B0604030504040204" pitchFamily="34" charset="0"/>
                          <a:cs typeface="Times New Roman" panose="02020603050405020304" pitchFamily="18" charset="0"/>
                        </a:rPr>
                        <a:t>6. Recognize</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Team Members</a:t>
                      </a:r>
                      <a:r>
                        <a:rPr lang="en-US" sz="1400" b="1" spc="-2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for</a:t>
                      </a:r>
                      <a:r>
                        <a:rPr lang="en-US" sz="1400" b="1" spc="-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a</a:t>
                      </a:r>
                      <a:r>
                        <a:rPr lang="en-US" sz="1400" b="1" spc="-3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Job</a:t>
                      </a:r>
                      <a:r>
                        <a:rPr lang="en-US" sz="1400" b="1" spc="-20"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Well</a:t>
                      </a:r>
                      <a:r>
                        <a:rPr lang="en-US" sz="1400" b="1" spc="-15" dirty="0">
                          <a:effectLst/>
                          <a:latin typeface="+mj-lt"/>
                          <a:ea typeface="Tahoma" panose="020B0604030504040204" pitchFamily="34" charset="0"/>
                          <a:cs typeface="Times New Roman" panose="02020603050405020304" pitchFamily="18" charset="0"/>
                        </a:rPr>
                        <a:t> </a:t>
                      </a:r>
                      <a:r>
                        <a:rPr lang="en-US" sz="1400" b="1" dirty="0">
                          <a:effectLst/>
                          <a:latin typeface="+mj-lt"/>
                          <a:ea typeface="Tahoma" panose="020B0604030504040204" pitchFamily="34" charset="0"/>
                          <a:cs typeface="Times New Roman" panose="02020603050405020304" pitchFamily="18" charset="0"/>
                        </a:rPr>
                        <a:t>Done</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914036"/>
                  </a:ext>
                </a:extLst>
              </a:tr>
              <a:tr h="259494">
                <a:tc>
                  <a:txBody>
                    <a:bodyPr/>
                    <a:lstStyle/>
                    <a:p>
                      <a:pPr marL="69850" marR="247015" algn="l">
                        <a:lnSpc>
                          <a:spcPct val="100000"/>
                        </a:lnSpc>
                        <a:spcBef>
                          <a:spcPts val="345"/>
                        </a:spcBef>
                        <a:spcAft>
                          <a:spcPts val="0"/>
                        </a:spcAft>
                      </a:pPr>
                      <a:r>
                        <a:rPr lang="en-US" sz="1400" dirty="0">
                          <a:effectLst/>
                          <a:latin typeface="+mj-lt"/>
                          <a:ea typeface="Tahoma" panose="020B0604030504040204" pitchFamily="34" charset="0"/>
                          <a:cs typeface="Times New Roman" panose="02020603050405020304" pitchFamily="18" charset="0"/>
                        </a:rPr>
                        <a:t>Say</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“good</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job”</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or</a:t>
                      </a:r>
                      <a:r>
                        <a:rPr lang="en-US" sz="1400" spc="-3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“thank</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you”</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to</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team</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members</a:t>
                      </a:r>
                      <a:r>
                        <a:rPr lang="en-US" sz="1400" spc="-2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who</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go</a:t>
                      </a:r>
                      <a:r>
                        <a:rPr lang="en-US" sz="1400" spc="-30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above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and</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beyond</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to create</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a</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safe</a:t>
                      </a:r>
                      <a:r>
                        <a:rPr lang="en-US" sz="1400" spc="-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jobsite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14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14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14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104519"/>
                  </a:ext>
                </a:extLst>
              </a:tr>
              <a:tr h="253103">
                <a:tc>
                  <a:txBody>
                    <a:bodyPr/>
                    <a:lstStyle/>
                    <a:p>
                      <a:pPr marL="69850" marR="247015" algn="l">
                        <a:spcBef>
                          <a:spcPts val="315"/>
                        </a:spcBef>
                        <a:spcAft>
                          <a:spcPts val="0"/>
                        </a:spcAft>
                      </a:pPr>
                      <a:r>
                        <a:rPr lang="en-US" sz="1400" dirty="0">
                          <a:effectLst/>
                          <a:latin typeface="+mj-lt"/>
                          <a:ea typeface="Tahoma" panose="020B0604030504040204" pitchFamily="34" charset="0"/>
                          <a:cs typeface="Times New Roman" panose="02020603050405020304" pitchFamily="18" charset="0"/>
                        </a:rPr>
                        <a:t>Use</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positive</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recognition</a:t>
                      </a:r>
                      <a:r>
                        <a:rPr lang="en-US" sz="1400" spc="-2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of</a:t>
                      </a:r>
                      <a:r>
                        <a:rPr lang="en-US" sz="1400" spc="-2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team</a:t>
                      </a:r>
                      <a:r>
                        <a:rPr lang="en-US" sz="1400" spc="-2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members</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to</a:t>
                      </a:r>
                      <a:r>
                        <a:rPr lang="en-US" sz="1400" spc="-15"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encourage</a:t>
                      </a:r>
                      <a:r>
                        <a:rPr lang="en-US" sz="1400" spc="-30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jobsite</a:t>
                      </a:r>
                      <a:r>
                        <a:rPr lang="en-US" sz="1400" spc="-10" dirty="0">
                          <a:effectLst/>
                          <a:latin typeface="+mj-lt"/>
                          <a:ea typeface="Tahoma" panose="020B0604030504040204" pitchFamily="34" charset="0"/>
                          <a:cs typeface="Times New Roman" panose="02020603050405020304" pitchFamily="18" charset="0"/>
                        </a:rPr>
                        <a:t> </a:t>
                      </a:r>
                      <a:r>
                        <a:rPr lang="en-US" sz="1400" dirty="0">
                          <a:effectLst/>
                          <a:latin typeface="+mj-lt"/>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0"/>
                        </a:spcBef>
                        <a:spcAft>
                          <a:spcPts val="0"/>
                        </a:spcAft>
                      </a:pPr>
                      <a:r>
                        <a:rPr lang="en-US" sz="1400" dirty="0">
                          <a:effectLst/>
                          <a:latin typeface="Wingdings" panose="05000000000000000000" pitchFamily="2" charset="2"/>
                          <a:ea typeface="Tahoma" panose="020B0604030504040204" pitchFamily="34" charset="0"/>
                          <a:cs typeface="Times New Roman" panose="02020603050405020304" pitchFamily="18" charset="0"/>
                        </a:rPr>
                        <a:t>r</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399080"/>
                  </a:ext>
                </a:extLst>
              </a:tr>
            </a:tbl>
          </a:graphicData>
        </a:graphic>
      </p:graphicFrame>
      <p:graphicFrame>
        <p:nvGraphicFramePr>
          <p:cNvPr id="9" name="Table 8"/>
          <p:cNvGraphicFramePr>
            <a:graphicFrameLocks noGrp="1"/>
          </p:cNvGraphicFramePr>
          <p:nvPr>
            <p:extLst/>
          </p:nvPr>
        </p:nvGraphicFramePr>
        <p:xfrm>
          <a:off x="514866" y="2073303"/>
          <a:ext cx="8116318" cy="235172"/>
        </p:xfrm>
        <a:graphic>
          <a:graphicData uri="http://schemas.openxmlformats.org/drawingml/2006/table">
            <a:tbl>
              <a:tblPr firstRow="1" firstCol="1" lastRow="1" lastCol="1" bandRow="1" bandCol="1"/>
              <a:tblGrid>
                <a:gridCol w="4854801">
                  <a:extLst>
                    <a:ext uri="{9D8B030D-6E8A-4147-A177-3AD203B41FA5}">
                      <a16:colId xmlns:a16="http://schemas.microsoft.com/office/drawing/2014/main" val="3422816801"/>
                    </a:ext>
                  </a:extLst>
                </a:gridCol>
                <a:gridCol w="988616">
                  <a:extLst>
                    <a:ext uri="{9D8B030D-6E8A-4147-A177-3AD203B41FA5}">
                      <a16:colId xmlns:a16="http://schemas.microsoft.com/office/drawing/2014/main" val="424588365"/>
                    </a:ext>
                  </a:extLst>
                </a:gridCol>
                <a:gridCol w="1369238">
                  <a:extLst>
                    <a:ext uri="{9D8B030D-6E8A-4147-A177-3AD203B41FA5}">
                      <a16:colId xmlns:a16="http://schemas.microsoft.com/office/drawing/2014/main" val="3016471659"/>
                    </a:ext>
                  </a:extLst>
                </a:gridCol>
                <a:gridCol w="903663">
                  <a:extLst>
                    <a:ext uri="{9D8B030D-6E8A-4147-A177-3AD203B41FA5}">
                      <a16:colId xmlns:a16="http://schemas.microsoft.com/office/drawing/2014/main" val="3193691074"/>
                    </a:ext>
                  </a:extLst>
                </a:gridCol>
              </a:tblGrid>
              <a:tr h="235172">
                <a:tc>
                  <a:txBody>
                    <a:bodyPr/>
                    <a:lstStyle/>
                    <a:p>
                      <a:pPr marL="0" marR="0" algn="l">
                        <a:spcBef>
                          <a:spcPts val="0"/>
                        </a:spcBef>
                        <a:spcAft>
                          <a:spcPts val="0"/>
                        </a:spcAft>
                      </a:pPr>
                      <a:r>
                        <a:rPr lang="en-US" sz="1400" dirty="0">
                          <a:effectLst/>
                          <a:latin typeface="+mj-lt"/>
                          <a:ea typeface="Tahoma" panose="020B0604030504040204" pitchFamily="34" charset="0"/>
                          <a:cs typeface="Tahoma" panose="020B0604030504040204" pitchFamily="34" charset="0"/>
                        </a:rPr>
                        <a:t> </a:t>
                      </a:r>
                      <a:r>
                        <a:rPr lang="en-US" sz="1400" dirty="0" smtClean="0">
                          <a:effectLst/>
                          <a:latin typeface="+mj-lt"/>
                          <a:ea typeface="Tahoma" panose="020B0604030504040204" pitchFamily="34" charset="0"/>
                          <a:cs typeface="Tahoma" panose="020B0604030504040204" pitchFamily="34" charset="0"/>
                        </a:rPr>
                        <a:t> </a:t>
                      </a:r>
                      <a:r>
                        <a:rPr lang="en-US" sz="1400" b="1" dirty="0" smtClean="0">
                          <a:effectLst/>
                          <a:latin typeface="+mj-lt"/>
                          <a:ea typeface="Tahoma" panose="020B0604030504040204" pitchFamily="34" charset="0"/>
                          <a:cs typeface="Tahoma" panose="020B0604030504040204" pitchFamily="34" charset="0"/>
                        </a:rPr>
                        <a:t>How often</a:t>
                      </a:r>
                      <a:r>
                        <a:rPr lang="en-US" sz="1400" b="1" baseline="0" dirty="0" smtClean="0">
                          <a:effectLst/>
                          <a:latin typeface="+mj-lt"/>
                          <a:ea typeface="Tahoma" panose="020B0604030504040204" pitchFamily="34" charset="0"/>
                          <a:cs typeface="Tahoma" panose="020B0604030504040204" pitchFamily="34" charset="0"/>
                        </a:rPr>
                        <a:t> do you …</a:t>
                      </a:r>
                      <a:endParaRPr lang="en-US" sz="1400" b="1" dirty="0">
                        <a:effectLst/>
                        <a:latin typeface="+mj-lt"/>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95"/>
                        </a:spcBef>
                        <a:spcAft>
                          <a:spcPts val="0"/>
                        </a:spcAft>
                      </a:pPr>
                      <a:r>
                        <a:rPr lang="en-US" sz="1400" b="1" dirty="0">
                          <a:effectLst/>
                          <a:latin typeface="+mj-lt"/>
                          <a:ea typeface="Tahoma" panose="020B0604030504040204" pitchFamily="34" charset="0"/>
                          <a:cs typeface="Times New Roman" panose="02020603050405020304" pitchFamily="18" charset="0"/>
                        </a:rPr>
                        <a:t>Always</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95"/>
                        </a:spcBef>
                        <a:spcAft>
                          <a:spcPts val="0"/>
                        </a:spcAft>
                      </a:pPr>
                      <a:r>
                        <a:rPr lang="en-US" sz="1400" b="1" dirty="0">
                          <a:effectLst/>
                          <a:latin typeface="+mj-lt"/>
                          <a:ea typeface="Tahoma" panose="020B0604030504040204" pitchFamily="34" charset="0"/>
                          <a:cs typeface="Times New Roman" panose="02020603050405020304" pitchFamily="18" charset="0"/>
                        </a:rPr>
                        <a:t>Sometimes</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5565" indent="0" algn="ctr">
                        <a:spcBef>
                          <a:spcPts val="95"/>
                        </a:spcBef>
                        <a:spcAft>
                          <a:spcPts val="0"/>
                        </a:spcAft>
                      </a:pPr>
                      <a:r>
                        <a:rPr lang="en-US" sz="1400" b="1" dirty="0">
                          <a:effectLst/>
                          <a:latin typeface="+mj-lt"/>
                          <a:ea typeface="Tahoma" panose="020B0604030504040204" pitchFamily="34" charset="0"/>
                          <a:cs typeface="Times New Roman" panose="02020603050405020304" pitchFamily="18" charset="0"/>
                        </a:rPr>
                        <a:t>Never</a:t>
                      </a:r>
                      <a:endParaRPr lang="en-US" sz="1400" dirty="0">
                        <a:effectLst/>
                        <a:latin typeface="+mj-lt"/>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40299"/>
                  </a:ext>
                </a:extLst>
              </a:tr>
            </a:tbl>
          </a:graphicData>
        </a:graphic>
      </p:graphicFrame>
    </p:spTree>
    <p:extLst>
      <p:ext uri="{BB962C8B-B14F-4D97-AF65-F5344CB8AC3E}">
        <p14:creationId xmlns:p14="http://schemas.microsoft.com/office/powerpoint/2010/main" val="6640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61094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Taking it Back to the Jobsite</a:t>
            </a:r>
            <a:endParaRPr lang="en-US" sz="3500" b="1" dirty="0">
              <a:solidFill>
                <a:srgbClr val="FF0000"/>
              </a:solidFill>
            </a:endParaRPr>
          </a:p>
        </p:txBody>
      </p:sp>
      <p:sp>
        <p:nvSpPr>
          <p:cNvPr id="6" name="Content Placeholder 2"/>
          <p:cNvSpPr txBox="1">
            <a:spLocks/>
          </p:cNvSpPr>
          <p:nvPr/>
        </p:nvSpPr>
        <p:spPr>
          <a:xfrm>
            <a:off x="834572" y="2841424"/>
            <a:ext cx="8229600" cy="34652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a:t>How will you continue to use these skills in your work</a:t>
            </a:r>
            <a:r>
              <a:rPr lang="en-US" sz="2500" dirty="0" smtClean="0"/>
              <a:t>?</a:t>
            </a:r>
          </a:p>
          <a:p>
            <a:r>
              <a:rPr lang="en-US" sz="2500" dirty="0"/>
              <a:t>What tips or ideas do you have for others who want to improve their safety leadership skills?</a:t>
            </a:r>
          </a:p>
          <a:p>
            <a:endParaRPr lang="en-US" sz="2800" dirty="0"/>
          </a:p>
        </p:txBody>
      </p:sp>
    </p:spTree>
    <p:extLst>
      <p:ext uri="{BB962C8B-B14F-4D97-AF65-F5344CB8AC3E}">
        <p14:creationId xmlns:p14="http://schemas.microsoft.com/office/powerpoint/2010/main" val="3718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61094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Additional FSL4Res Resources</a:t>
            </a:r>
            <a:endParaRPr lang="en-US" sz="3500" b="1" dirty="0">
              <a:solidFill>
                <a:srgbClr val="FF0000"/>
              </a:solidFill>
            </a:endParaRPr>
          </a:p>
        </p:txBody>
      </p:sp>
      <p:sp>
        <p:nvSpPr>
          <p:cNvPr id="6" name="Content Placeholder 2"/>
          <p:cNvSpPr txBox="1">
            <a:spLocks/>
          </p:cNvSpPr>
          <p:nvPr/>
        </p:nvSpPr>
        <p:spPr>
          <a:xfrm>
            <a:off x="1513114" y="2830146"/>
            <a:ext cx="6117772" cy="34652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smtClean="0"/>
              <a:t>Skill sheets</a:t>
            </a:r>
          </a:p>
          <a:p>
            <a:r>
              <a:rPr lang="en-US" sz="2500" dirty="0" smtClean="0"/>
              <a:t>Toolbox talks</a:t>
            </a:r>
          </a:p>
          <a:p>
            <a:r>
              <a:rPr lang="en-US" sz="2500" dirty="0" smtClean="0"/>
              <a:t>Create your own scenario worksheet</a:t>
            </a:r>
          </a:p>
          <a:p>
            <a:r>
              <a:rPr lang="en-US" sz="2500" dirty="0" smtClean="0"/>
              <a:t>Self-assessments</a:t>
            </a:r>
            <a:endParaRPr lang="en-US" sz="2500" dirty="0"/>
          </a:p>
        </p:txBody>
      </p:sp>
    </p:spTree>
    <p:extLst>
      <p:ext uri="{BB962C8B-B14F-4D97-AF65-F5344CB8AC3E}">
        <p14:creationId xmlns:p14="http://schemas.microsoft.com/office/powerpoint/2010/main" val="1394157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9564" y="1778166"/>
            <a:ext cx="2174250" cy="630942"/>
          </a:xfrm>
          <a:prstGeom prst="rect">
            <a:avLst/>
          </a:prstGeom>
          <a:noFill/>
        </p:spPr>
        <p:txBody>
          <a:bodyPr wrap="none" rtlCol="0">
            <a:spAutoFit/>
          </a:bodyPr>
          <a:lstStyle/>
          <a:p>
            <a:r>
              <a:rPr lang="en-US" sz="3500" b="1" dirty="0" smtClean="0">
                <a:solidFill>
                  <a:srgbClr val="FF0000"/>
                </a:solidFill>
                <a:latin typeface="+mj-lt"/>
              </a:rPr>
              <a:t>Takeaways</a:t>
            </a:r>
            <a:endParaRPr lang="en-US" sz="3500" b="1" dirty="0">
              <a:solidFill>
                <a:srgbClr val="FF0000"/>
              </a:solidFill>
              <a:latin typeface="+mj-lt"/>
            </a:endParaRPr>
          </a:p>
        </p:txBody>
      </p:sp>
      <p:sp>
        <p:nvSpPr>
          <p:cNvPr id="3" name="TextBox 2"/>
          <p:cNvSpPr txBox="1"/>
          <p:nvPr/>
        </p:nvSpPr>
        <p:spPr>
          <a:xfrm>
            <a:off x="505235" y="2415025"/>
            <a:ext cx="8479746" cy="4093428"/>
          </a:xfrm>
          <a:prstGeom prst="rect">
            <a:avLst/>
          </a:prstGeom>
          <a:noFill/>
        </p:spPr>
        <p:txBody>
          <a:bodyPr wrap="square" rtlCol="0">
            <a:spAutoFit/>
          </a:bodyPr>
          <a:lstStyle/>
          <a:p>
            <a:pPr marL="342900" indent="-342900">
              <a:buClr>
                <a:srgbClr val="FF0000"/>
              </a:buClr>
              <a:buSzPct val="105000"/>
              <a:buFont typeface="Calibri" panose="020F0502020204030204" pitchFamily="34" charset="0"/>
              <a:buChar char="•"/>
            </a:pPr>
            <a:r>
              <a:rPr lang="en-US" sz="2000" dirty="0" smtClean="0"/>
              <a:t>It takes </a:t>
            </a:r>
            <a:r>
              <a:rPr lang="en-US" sz="2000" b="1" dirty="0" smtClean="0"/>
              <a:t>COURAGE</a:t>
            </a:r>
            <a:r>
              <a:rPr lang="en-US" sz="2000" dirty="0" smtClean="0"/>
              <a:t> to be a leader</a:t>
            </a:r>
          </a:p>
          <a:p>
            <a:pPr marL="342900" indent="-342900">
              <a:buClr>
                <a:srgbClr val="FF0000"/>
              </a:buClr>
              <a:buSzPct val="105000"/>
              <a:buFont typeface="Calibri" panose="020F0502020204030204" pitchFamily="34" charset="0"/>
              <a:buChar char="•"/>
            </a:pPr>
            <a:r>
              <a:rPr lang="en-US" sz="2000" dirty="0" smtClean="0"/>
              <a:t>It takes </a:t>
            </a:r>
            <a:r>
              <a:rPr lang="en-US" sz="2000" b="1" dirty="0" smtClean="0"/>
              <a:t>COURAGE</a:t>
            </a:r>
            <a:r>
              <a:rPr lang="en-US" sz="2000" dirty="0" smtClean="0"/>
              <a:t> to speak up</a:t>
            </a:r>
          </a:p>
          <a:p>
            <a:pPr marL="342900" indent="-342900">
              <a:buClr>
                <a:srgbClr val="FF0000"/>
              </a:buClr>
              <a:buSzPct val="105000"/>
              <a:buFont typeface="Calibri" panose="020F0502020204030204" pitchFamily="34" charset="0"/>
              <a:buChar char="•"/>
            </a:pPr>
            <a:r>
              <a:rPr lang="en-US" sz="2000" dirty="0" smtClean="0"/>
              <a:t>These skills can easily be inserted into the daily workflow and productivity will not be effected.</a:t>
            </a:r>
          </a:p>
          <a:p>
            <a:pPr marL="342900" indent="-342900">
              <a:buClr>
                <a:srgbClr val="FF0000"/>
              </a:buClr>
              <a:buSzPct val="105000"/>
              <a:buFont typeface="Calibri" panose="020F0502020204030204" pitchFamily="34" charset="0"/>
              <a:buChar char="•"/>
            </a:pPr>
            <a:r>
              <a:rPr lang="en-US" sz="2000" dirty="0" smtClean="0"/>
              <a:t>Leaders…</a:t>
            </a:r>
          </a:p>
          <a:p>
            <a:pPr marL="914400" lvl="1" indent="-457200">
              <a:buClr>
                <a:srgbClr val="FF0000"/>
              </a:buClr>
              <a:buSzPct val="105000"/>
              <a:buFont typeface="Calibri" panose="020F0502020204030204" pitchFamily="34" charset="0"/>
              <a:buChar char="•"/>
            </a:pPr>
            <a:r>
              <a:rPr lang="en-US" sz="2000" dirty="0" smtClean="0"/>
              <a:t>Lead by example</a:t>
            </a:r>
          </a:p>
          <a:p>
            <a:pPr marL="914400" lvl="1" indent="-457200">
              <a:buClr>
                <a:srgbClr val="FF0000"/>
              </a:buClr>
              <a:buSzPct val="105000"/>
              <a:buFont typeface="Calibri" panose="020F0502020204030204" pitchFamily="34" charset="0"/>
              <a:buChar char="•"/>
            </a:pPr>
            <a:r>
              <a:rPr lang="en-US" sz="2000" dirty="0" smtClean="0"/>
              <a:t>Engage and empower team member</a:t>
            </a:r>
          </a:p>
          <a:p>
            <a:pPr marL="914400" lvl="1" indent="-457200">
              <a:buClr>
                <a:srgbClr val="FF0000"/>
              </a:buClr>
              <a:buSzPct val="105000"/>
              <a:buFont typeface="Calibri" panose="020F0502020204030204" pitchFamily="34" charset="0"/>
              <a:buChar char="•"/>
            </a:pPr>
            <a:r>
              <a:rPr lang="en-US" sz="2000" dirty="0" smtClean="0"/>
              <a:t>Actively listen</a:t>
            </a:r>
          </a:p>
          <a:p>
            <a:pPr marL="914400" lvl="1" indent="-457200">
              <a:buClr>
                <a:srgbClr val="FF0000"/>
              </a:buClr>
              <a:buSzPct val="105000"/>
              <a:buFont typeface="Calibri" panose="020F0502020204030204" pitchFamily="34" charset="0"/>
              <a:buChar char="•"/>
            </a:pPr>
            <a:r>
              <a:rPr lang="en-US" sz="2000" dirty="0" smtClean="0"/>
              <a:t>Practice 3-way communication</a:t>
            </a:r>
          </a:p>
          <a:p>
            <a:pPr marL="914400" lvl="1" indent="-457200">
              <a:buClr>
                <a:srgbClr val="FF0000"/>
              </a:buClr>
              <a:buSzPct val="105000"/>
              <a:buFont typeface="Calibri" panose="020F0502020204030204" pitchFamily="34" charset="0"/>
              <a:buChar char="•"/>
            </a:pPr>
            <a:r>
              <a:rPr lang="en-US" sz="2000" dirty="0" smtClean="0"/>
              <a:t>Develop team members by teaching, coaching, and knowing how to give constructive feedback</a:t>
            </a:r>
          </a:p>
          <a:p>
            <a:pPr marL="914400" lvl="1" indent="-457200">
              <a:buClr>
                <a:srgbClr val="FF0000"/>
              </a:buClr>
              <a:buSzPct val="105000"/>
              <a:buFont typeface="Calibri" panose="020F0502020204030204" pitchFamily="34" charset="0"/>
              <a:buChar char="•"/>
            </a:pPr>
            <a:r>
              <a:rPr lang="en-US" sz="2000" dirty="0" smtClean="0"/>
              <a:t>Recognize team members</a:t>
            </a:r>
          </a:p>
          <a:p>
            <a:pPr marL="342900" indent="-342900">
              <a:buClr>
                <a:srgbClr val="FF0000"/>
              </a:buClr>
              <a:buSzPct val="105000"/>
              <a:buFont typeface="Calibri" panose="020F0502020204030204" pitchFamily="34" charset="0"/>
              <a:buChar char="•"/>
            </a:pPr>
            <a:r>
              <a:rPr lang="en-US" sz="2000" dirty="0" smtClean="0"/>
              <a:t>Leaders improve </a:t>
            </a:r>
            <a:r>
              <a:rPr lang="en-US" sz="2000" b="1" dirty="0" smtClean="0"/>
              <a:t>SAFETY CLIMATE AND SAFETY OUTCOMES</a:t>
            </a:r>
            <a:endParaRPr lang="en-US" sz="2000" dirty="0"/>
          </a:p>
        </p:txBody>
      </p:sp>
    </p:spTree>
    <p:extLst>
      <p:ext uri="{BB962C8B-B14F-4D97-AF65-F5344CB8AC3E}">
        <p14:creationId xmlns:p14="http://schemas.microsoft.com/office/powerpoint/2010/main" val="3232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effectLst>
                  <a:outerShdw blurRad="38100" dist="38100" dir="2700000" algn="tl">
                    <a:srgbClr val="000000">
                      <a:alpha val="43137"/>
                    </a:srgbClr>
                  </a:outerShdw>
                </a:effectLst>
              </a:rPr>
              <a:t>Congratulations on completing the FSL4Res course!</a:t>
            </a:r>
            <a:endParaRPr lang="en-US" sz="3500" b="1" dirty="0">
              <a:solidFill>
                <a:srgbClr val="FF0000"/>
              </a:solidFill>
              <a:effectLst>
                <a:outerShdw blurRad="38100" dist="38100" dir="2700000" algn="tl">
                  <a:srgbClr val="000000">
                    <a:alpha val="43137"/>
                  </a:srgbClr>
                </a:outerShdw>
              </a:effectLst>
            </a:endParaRP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4153487969"/>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69248</TotalTime>
  <Words>1013</Words>
  <Application>Microsoft Office PowerPoint</Application>
  <PresentationFormat>On-screen Show (4:3)</PresentationFormat>
  <Paragraphs>174</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Kinghorn, Anna</cp:lastModifiedBy>
  <cp:revision>1403</cp:revision>
  <cp:lastPrinted>2016-02-18T23:44:45Z</cp:lastPrinted>
  <dcterms:created xsi:type="dcterms:W3CDTF">2015-03-10T21:04:30Z</dcterms:created>
  <dcterms:modified xsi:type="dcterms:W3CDTF">2022-10-31T17:48:51Z</dcterms:modified>
</cp:coreProperties>
</file>