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60" r:id="rId2"/>
    <p:sldId id="270" r:id="rId3"/>
    <p:sldId id="271" r:id="rId4"/>
    <p:sldId id="267" r:id="rId5"/>
    <p:sldId id="263" r:id="rId6"/>
    <p:sldId id="266" r:id="rId7"/>
    <p:sldId id="268" r:id="rId8"/>
    <p:sldId id="265" r:id="rId9"/>
    <p:sldId id="272" r:id="rId10"/>
    <p:sldId id="273" r:id="rId11"/>
  </p:sldIdLst>
  <p:sldSz cx="9144000" cy="6858000" type="screen4x3"/>
  <p:notesSz cx="6858000" cy="93138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54E25B"/>
    <a:srgbClr val="CAECA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>
        <p:scale>
          <a:sx n="90" d="100"/>
          <a:sy n="90" d="100"/>
        </p:scale>
        <p:origin x="-1002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872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4872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A6C7CED-5A3D-4ECF-B89D-01A4CF410EB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533849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1725" y="698500"/>
            <a:ext cx="4656138" cy="3492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24363"/>
            <a:ext cx="5029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872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4872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45CAD6B-2475-43A0-833A-133401BEA35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619630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op&amp;bottom bars2.png"/>
          <p:cNvPicPr>
            <a:picLocks noChangeAspect="1"/>
          </p:cNvPicPr>
          <p:nvPr userDrawn="1"/>
        </p:nvPicPr>
        <p:blipFill>
          <a:blip r:embed="rId2" cstate="print"/>
          <a:srcRect b="-7"/>
          <a:stretch>
            <a:fillRect/>
          </a:stretch>
        </p:blipFill>
        <p:spPr>
          <a:xfrm>
            <a:off x="571" y="428"/>
            <a:ext cx="9142858" cy="6857572"/>
          </a:xfrm>
          <a:prstGeom prst="rect">
            <a:avLst/>
          </a:prstGeom>
        </p:spPr>
      </p:pic>
      <p:sp>
        <p:nvSpPr>
          <p:cNvPr id="5122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85800" y="2133600"/>
            <a:ext cx="7772400" cy="1143000"/>
          </a:xfrm>
        </p:spPr>
        <p:txBody>
          <a:bodyPr anchor="ctr"/>
          <a:lstStyle>
            <a:lvl1pPr>
              <a:defRPr sz="5400" baseline="0">
                <a:effectLst>
                  <a:outerShdw blurRad="139700" dist="114300" dir="8100000" algn="tr" rotWithShape="0">
                    <a:prstClr val="black">
                      <a:alpha val="86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Master Title Slide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314700"/>
            <a:ext cx="6400800" cy="533400"/>
          </a:xfrm>
          <a:effectLst/>
        </p:spPr>
        <p:txBody>
          <a:bodyPr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20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 sz="2000">
                <a:effectLst>
                  <a:outerShdw blurRad="139700" dist="114300" dir="8100000" algn="tr" rotWithShape="0">
                    <a:prstClr val="black">
                      <a:alpha val="86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5" name="Picture 4" descr="SMWIA logo - small (top).png"/>
          <p:cNvPicPr>
            <a:picLocks noChangeAspect="1"/>
          </p:cNvPicPr>
          <p:nvPr userDrawn="1"/>
        </p:nvPicPr>
        <p:blipFill>
          <a:blip r:embed="rId3" cstate="print"/>
          <a:srcRect l="39582" t="3334" r="37916" b="67774"/>
          <a:stretch>
            <a:fillRect/>
          </a:stretch>
        </p:blipFill>
        <p:spPr>
          <a:xfrm>
            <a:off x="3543300" y="152400"/>
            <a:ext cx="2057400" cy="1981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 descr="bottom content.png"/>
          <p:cNvPicPr>
            <a:picLocks noChangeAspect="1"/>
          </p:cNvPicPr>
          <p:nvPr userDrawn="1"/>
        </p:nvPicPr>
        <p:blipFill>
          <a:blip r:embed="rId4" cstate="print"/>
          <a:srcRect t="81115" r="52138"/>
          <a:stretch>
            <a:fillRect/>
          </a:stretch>
        </p:blipFill>
        <p:spPr>
          <a:xfrm>
            <a:off x="17189" y="5772150"/>
            <a:ext cx="3411811" cy="1009650"/>
          </a:xfrm>
          <a:prstGeom prst="rect">
            <a:avLst/>
          </a:prstGeom>
        </p:spPr>
      </p:pic>
      <p:pic>
        <p:nvPicPr>
          <p:cNvPr id="8" name="Picture 7" descr="bottom content.png"/>
          <p:cNvPicPr>
            <a:picLocks noChangeAspect="1"/>
          </p:cNvPicPr>
          <p:nvPr userDrawn="1"/>
        </p:nvPicPr>
        <p:blipFill>
          <a:blip r:embed="rId4" cstate="print"/>
          <a:srcRect l="60448" t="81115"/>
          <a:stretch>
            <a:fillRect/>
          </a:stretch>
        </p:blipFill>
        <p:spPr>
          <a:xfrm>
            <a:off x="6400800" y="5772150"/>
            <a:ext cx="2819400" cy="100965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utoUpdateAnimBg="0"/>
      <p:bldP spid="5123" grpId="0" build="p" autoUpdateAnimBg="0" advAuto="0">
        <p:tmplLst>
          <p:tmpl lvl="1">
            <p:tnLst>
              <p:par>
                <p:cTn presetID="37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12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51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900" decel="100000" fill="hold"/>
                        <p:tgtEl>
                          <p:spTgt spid="51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900"/>
                          </p:stCondLst>
                        </p:cTn>
                        <p:tgtEl>
                          <p:spTgt spid="51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op&amp;bottom bars2.png"/>
          <p:cNvPicPr>
            <a:picLocks noChangeAspect="1"/>
          </p:cNvPicPr>
          <p:nvPr userDrawn="1"/>
        </p:nvPicPr>
        <p:blipFill>
          <a:blip r:embed="rId2" cstate="print"/>
          <a:srcRect b="80004"/>
          <a:stretch>
            <a:fillRect/>
          </a:stretch>
        </p:blipFill>
        <p:spPr>
          <a:xfrm>
            <a:off x="1142" y="428"/>
            <a:ext cx="9142858" cy="13711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0668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8" name="Picture 7" descr="SMWIA logo - small (top).png"/>
          <p:cNvPicPr>
            <a:picLocks noChangeAspect="1"/>
          </p:cNvPicPr>
          <p:nvPr userDrawn="1"/>
        </p:nvPicPr>
        <p:blipFill>
          <a:blip r:embed="rId3" cstate="print"/>
          <a:srcRect l="39582" t="3334" r="37916" b="67774"/>
          <a:stretch>
            <a:fillRect/>
          </a:stretch>
        </p:blipFill>
        <p:spPr>
          <a:xfrm>
            <a:off x="8077200" y="5791200"/>
            <a:ext cx="1028700" cy="990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op&amp;bottom bars2.png"/>
          <p:cNvPicPr>
            <a:picLocks noChangeAspect="1"/>
          </p:cNvPicPr>
          <p:nvPr userDrawn="1"/>
        </p:nvPicPr>
        <p:blipFill>
          <a:blip r:embed="rId2" cstate="print"/>
          <a:srcRect b="78892"/>
          <a:stretch>
            <a:fillRect/>
          </a:stretch>
        </p:blipFill>
        <p:spPr>
          <a:xfrm>
            <a:off x="1142" y="428"/>
            <a:ext cx="9142858" cy="14473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7" name="Picture 6" descr="SMWIA logo - small (top).png"/>
          <p:cNvPicPr>
            <a:picLocks noChangeAspect="1"/>
          </p:cNvPicPr>
          <p:nvPr userDrawn="1"/>
        </p:nvPicPr>
        <p:blipFill>
          <a:blip r:embed="rId3" cstate="print"/>
          <a:srcRect l="39582" t="3334" r="37916" b="67774"/>
          <a:stretch>
            <a:fillRect/>
          </a:stretch>
        </p:blipFill>
        <p:spPr>
          <a:xfrm>
            <a:off x="8077200" y="5791200"/>
            <a:ext cx="1028700" cy="990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op&amp;bottom bars2.png"/>
          <p:cNvPicPr>
            <a:picLocks noChangeAspect="1"/>
          </p:cNvPicPr>
          <p:nvPr userDrawn="1"/>
        </p:nvPicPr>
        <p:blipFill>
          <a:blip r:embed="rId2" cstate="print"/>
          <a:srcRect b="78892"/>
          <a:stretch>
            <a:fillRect/>
          </a:stretch>
        </p:blipFill>
        <p:spPr>
          <a:xfrm>
            <a:off x="571" y="428"/>
            <a:ext cx="9142858" cy="14473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9" name="Picture 8" descr="SMWIA logo - small (top).png"/>
          <p:cNvPicPr>
            <a:picLocks noChangeAspect="1"/>
          </p:cNvPicPr>
          <p:nvPr userDrawn="1"/>
        </p:nvPicPr>
        <p:blipFill>
          <a:blip r:embed="rId3" cstate="print"/>
          <a:srcRect l="39582" t="3334" r="37916" b="67774"/>
          <a:stretch>
            <a:fillRect/>
          </a:stretch>
        </p:blipFill>
        <p:spPr>
          <a:xfrm>
            <a:off x="8077200" y="5791200"/>
            <a:ext cx="1028700" cy="990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4" name="Picture 3" descr="SMWIA logo - small (top).png"/>
          <p:cNvPicPr>
            <a:picLocks noChangeAspect="1"/>
          </p:cNvPicPr>
          <p:nvPr userDrawn="1"/>
        </p:nvPicPr>
        <p:blipFill>
          <a:blip r:embed="rId2" cstate="print"/>
          <a:srcRect l="39582" t="3334" r="37916" b="67774"/>
          <a:stretch>
            <a:fillRect/>
          </a:stretch>
        </p:blipFill>
        <p:spPr>
          <a:xfrm>
            <a:off x="8077200" y="5791200"/>
            <a:ext cx="1028700" cy="990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MWIA logo - small (top).png"/>
          <p:cNvPicPr>
            <a:picLocks noChangeAspect="1"/>
          </p:cNvPicPr>
          <p:nvPr userDrawn="1"/>
        </p:nvPicPr>
        <p:blipFill>
          <a:blip r:embed="rId2" cstate="print"/>
          <a:srcRect l="39582" t="3334" r="37916" b="67774"/>
          <a:stretch>
            <a:fillRect/>
          </a:stretch>
        </p:blipFill>
        <p:spPr>
          <a:xfrm>
            <a:off x="8077200" y="5791200"/>
            <a:ext cx="1028700" cy="990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wer Third (CG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wer third.png"/>
          <p:cNvPicPr>
            <a:picLocks noChangeAspect="1"/>
          </p:cNvPicPr>
          <p:nvPr userDrawn="1"/>
        </p:nvPicPr>
        <p:blipFill>
          <a:blip r:embed="rId2" cstate="print"/>
          <a:srcRect t="74441" b="5556"/>
          <a:stretch>
            <a:fillRect/>
          </a:stretch>
        </p:blipFill>
        <p:spPr>
          <a:xfrm>
            <a:off x="1142" y="5105400"/>
            <a:ext cx="9142858" cy="1371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562600"/>
            <a:ext cx="8839200" cy="685800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905500"/>
            <a:ext cx="6400800" cy="533400"/>
          </a:xfrm>
          <a:effectLst/>
        </p:spPr>
        <p:txBody>
          <a:bodyPr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35000"/>
              </a:spcBef>
              <a:spcAft>
                <a:spcPct val="200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 sz="1200">
                <a:effectLst>
                  <a:outerShdw blurRad="139700" dist="114300" dir="8100000" algn="tr" rotWithShape="0">
                    <a:prstClr val="black">
                      <a:alpha val="86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 advAuto="0">
        <p:tmplLst>
          <p:tmpl lvl="1">
            <p:tnLst>
              <p:par>
                <p:cTn presetID="37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900" decel="1000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900"/>
                          </p:stCondLst>
                        </p:cTn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op&amp;bottom bars2.png"/>
          <p:cNvPicPr>
            <a:picLocks noChangeAspect="1"/>
          </p:cNvPicPr>
          <p:nvPr userDrawn="1"/>
        </p:nvPicPr>
        <p:blipFill>
          <a:blip r:embed="rId2" cstate="print"/>
          <a:srcRect b="-7"/>
          <a:stretch>
            <a:fillRect/>
          </a:stretch>
        </p:blipFill>
        <p:spPr>
          <a:xfrm>
            <a:off x="571" y="428"/>
            <a:ext cx="9142858" cy="68575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3008313" cy="933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95401"/>
            <a:ext cx="5111750" cy="43434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95400"/>
            <a:ext cx="3008313" cy="434340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5" name="Picture 4" descr="SMWIA logo - small (top).png"/>
          <p:cNvPicPr>
            <a:picLocks noChangeAspect="1"/>
          </p:cNvPicPr>
          <p:nvPr userDrawn="1"/>
        </p:nvPicPr>
        <p:blipFill>
          <a:blip r:embed="rId3" cstate="print"/>
          <a:srcRect l="39582" t="3334" r="37916" b="67774"/>
          <a:stretch>
            <a:fillRect/>
          </a:stretch>
        </p:blipFill>
        <p:spPr>
          <a:xfrm>
            <a:off x="8077200" y="5791200"/>
            <a:ext cx="1028700" cy="990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295400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" name="Picture 5" descr="SMWIA logo - small (top).png"/>
          <p:cNvPicPr>
            <a:picLocks noChangeAspect="1"/>
          </p:cNvPicPr>
          <p:nvPr userDrawn="1"/>
        </p:nvPicPr>
        <p:blipFill>
          <a:blip r:embed="rId2" cstate="print"/>
          <a:srcRect l="39582" t="3334" r="37916" b="67774"/>
          <a:stretch>
            <a:fillRect/>
          </a:stretch>
        </p:blipFill>
        <p:spPr>
          <a:xfrm>
            <a:off x="8077200" y="5791200"/>
            <a:ext cx="1028700" cy="990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8" r:id="rId7"/>
    <p:sldLayoutId id="2147483656" r:id="rId8"/>
    <p:sldLayoutId id="2147483657" r:id="rId9"/>
  </p:sldLayoutIdLst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autoUpdateAnimBg="0"/>
      <p:bldP spid="1027" grpId="0" build="p" autoUpdateAnimBg="0" advAuto="0">
        <p:tmplLst>
          <p:tmpl lvl="1">
            <p:tnLst>
              <p:par>
                <p:cTn presetID="47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127000" dist="88900" dir="8100000" algn="tr" rotWithShape="0">
              <a:prstClr val="black"/>
            </a:outerShdw>
          </a:effectLst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35000"/>
        </a:spcBef>
        <a:spcAft>
          <a:spcPct val="20000"/>
        </a:spcAft>
        <a:buClr>
          <a:schemeClr val="tx2"/>
        </a:buClr>
        <a:buFont typeface="Wingdings" pitchFamily="2" charset="2"/>
        <a:buChar char="§"/>
        <a:defRPr sz="2400" b="1">
          <a:solidFill>
            <a:schemeClr val="tx1"/>
          </a:solidFill>
          <a:effectLst>
            <a:outerShdw blurRad="114300" dist="63500" dir="8100000" algn="tr" rotWithShape="0">
              <a:prstClr val="black">
                <a:alpha val="70000"/>
              </a:prstClr>
            </a:outerShdw>
          </a:effectLst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3500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2200" b="1">
          <a:solidFill>
            <a:schemeClr val="tx1"/>
          </a:solidFill>
          <a:effectLst>
            <a:outerShdw blurRad="114300" dist="63500" dir="8100000" algn="tr" rotWithShape="0">
              <a:prstClr val="black">
                <a:alpha val="70000"/>
              </a:prstClr>
            </a:outerShdw>
          </a:effectLst>
          <a:latin typeface="Arial" pitchFamily="34" charset="0"/>
          <a:cs typeface="Arial" pitchFamily="34" charset="0"/>
        </a:defRPr>
      </a:lvl2pPr>
      <a:lvl3pPr marL="1143000" indent="-228600" algn="l" rtl="0" eaLnBrk="1" fontAlgn="base" hangingPunct="1">
        <a:spcBef>
          <a:spcPct val="35000"/>
        </a:spcBef>
        <a:spcAft>
          <a:spcPct val="20000"/>
        </a:spcAft>
        <a:buClr>
          <a:schemeClr val="accent1"/>
        </a:buClr>
        <a:buFont typeface="Wingdings" pitchFamily="2" charset="2"/>
        <a:buChar char="§"/>
        <a:defRPr sz="2000" b="1">
          <a:solidFill>
            <a:schemeClr val="tx1"/>
          </a:solidFill>
          <a:effectLst>
            <a:outerShdw blurRad="114300" dist="63500" dir="8100000" algn="tr" rotWithShape="0">
              <a:prstClr val="black">
                <a:alpha val="70000"/>
              </a:prstClr>
            </a:outerShdw>
          </a:effectLst>
          <a:latin typeface="Arial" pitchFamily="34" charset="0"/>
          <a:cs typeface="Arial" pitchFamily="34" charset="0"/>
        </a:defRPr>
      </a:lvl3pPr>
      <a:lvl4pPr marL="1600200" indent="-228600" algn="l" rtl="0" eaLnBrk="1" fontAlgn="base" hangingPunct="1">
        <a:spcBef>
          <a:spcPct val="35000"/>
        </a:spcBef>
        <a:spcAft>
          <a:spcPct val="20000"/>
        </a:spcAft>
        <a:buClr>
          <a:schemeClr val="hlink"/>
        </a:buClr>
        <a:buFont typeface="Wingdings" pitchFamily="2" charset="2"/>
        <a:buChar char="§"/>
        <a:defRPr b="1">
          <a:solidFill>
            <a:schemeClr val="tx1"/>
          </a:solidFill>
          <a:effectLst>
            <a:outerShdw blurRad="114300" dist="63500" dir="8100000" algn="tr" rotWithShape="0">
              <a:prstClr val="black">
                <a:alpha val="70000"/>
              </a:prstClr>
            </a:outerShdw>
          </a:effectLst>
          <a:latin typeface="Arial" pitchFamily="34" charset="0"/>
          <a:cs typeface="Arial" pitchFamily="34" charset="0"/>
        </a:defRPr>
      </a:lvl4pPr>
      <a:lvl5pPr marL="2057400" indent="-228600" algn="l" rtl="0" eaLnBrk="1" fontAlgn="base" hangingPunct="1">
        <a:spcBef>
          <a:spcPct val="35000"/>
        </a:spcBef>
        <a:spcAft>
          <a:spcPct val="20000"/>
        </a:spcAft>
        <a:buClr>
          <a:schemeClr val="folHlink"/>
        </a:buClr>
        <a:buFont typeface="Wingdings" pitchFamily="2" charset="2"/>
        <a:buChar char="§"/>
        <a:defRPr b="1">
          <a:solidFill>
            <a:schemeClr val="tx1"/>
          </a:solidFill>
          <a:effectLst>
            <a:outerShdw blurRad="114300" dist="63500" dir="8100000" algn="tr" rotWithShape="0">
              <a:prstClr val="black">
                <a:alpha val="70000"/>
              </a:prstClr>
            </a:outerShdw>
          </a:effectLst>
          <a:latin typeface="Arial" pitchFamily="34" charset="0"/>
          <a:cs typeface="Arial" pitchFamily="34" charset="0"/>
        </a:defRPr>
      </a:lvl5pPr>
      <a:lvl6pPr marL="2514600" indent="-228600" algn="l" rtl="0" eaLnBrk="1" fontAlgn="base" hangingPunct="1">
        <a:spcBef>
          <a:spcPct val="35000"/>
        </a:spcBef>
        <a:spcAft>
          <a:spcPct val="20000"/>
        </a:spcAft>
        <a:buClr>
          <a:schemeClr val="folHlink"/>
        </a:buClr>
        <a:buFont typeface="Wingdings" pitchFamily="2" charset="2"/>
        <a:buChar char="§"/>
        <a:defRPr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35000"/>
        </a:spcBef>
        <a:spcAft>
          <a:spcPct val="20000"/>
        </a:spcAft>
        <a:buClr>
          <a:schemeClr val="folHlink"/>
        </a:buClr>
        <a:buFont typeface="Wingdings" pitchFamily="2" charset="2"/>
        <a:buChar char="§"/>
        <a:defRPr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35000"/>
        </a:spcBef>
        <a:spcAft>
          <a:spcPct val="20000"/>
        </a:spcAft>
        <a:buClr>
          <a:schemeClr val="folHlink"/>
        </a:buClr>
        <a:buFont typeface="Wingdings" pitchFamily="2" charset="2"/>
        <a:buChar char="§"/>
        <a:defRPr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35000"/>
        </a:spcBef>
        <a:spcAft>
          <a:spcPct val="20000"/>
        </a:spcAft>
        <a:buClr>
          <a:schemeClr val="folHlink"/>
        </a:buClr>
        <a:buFont typeface="Wingdings" pitchFamily="2" charset="2"/>
        <a:buChar char="§"/>
        <a:defRPr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mwia 10 logo only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Sheet Metal Workers Green Programs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Wellness Program</a:t>
            </a:r>
          </a:p>
          <a:p>
            <a:r>
              <a:rPr lang="en-US" dirty="0" smtClean="0"/>
              <a:t>Health screening program related to exposure</a:t>
            </a:r>
            <a:endParaRPr lang="en-US" dirty="0"/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Evaluate Environmental, Health, and Safety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Anticipate Hazards</a:t>
            </a:r>
          </a:p>
          <a:p>
            <a:r>
              <a:rPr lang="en-US" dirty="0" smtClean="0"/>
              <a:t>Recognize</a:t>
            </a:r>
          </a:p>
          <a:p>
            <a:r>
              <a:rPr lang="en-US" dirty="0" smtClean="0"/>
              <a:t>Evaluation</a:t>
            </a:r>
          </a:p>
          <a:p>
            <a:r>
              <a:rPr lang="en-US" dirty="0" smtClean="0"/>
              <a:t>Control Measures</a:t>
            </a:r>
          </a:p>
          <a:p>
            <a:r>
              <a:rPr lang="en-US" dirty="0" smtClean="0"/>
              <a:t>Evaluation</a:t>
            </a:r>
          </a:p>
          <a:p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Levels of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Engineering</a:t>
            </a:r>
          </a:p>
          <a:p>
            <a:r>
              <a:rPr lang="en-US" dirty="0" smtClean="0"/>
              <a:t>Work </a:t>
            </a:r>
            <a:r>
              <a:rPr lang="en-US" dirty="0" smtClean="0"/>
              <a:t>Practices</a:t>
            </a:r>
          </a:p>
          <a:p>
            <a:r>
              <a:rPr lang="en-US" dirty="0" smtClean="0"/>
              <a:t>Administration</a:t>
            </a:r>
          </a:p>
          <a:p>
            <a:r>
              <a:rPr lang="en-US" dirty="0" smtClean="0"/>
              <a:t>Personal Protective Equipment</a:t>
            </a: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Green Construction Health and Safety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>
                <a:latin typeface="Arial" charset="0"/>
                <a:cs typeface="Times New Roman" pitchFamily="18" charset="0"/>
              </a:rPr>
              <a:t>Site Selection, reduce energy, reduce IAQ problems, safe materials, decrease water use, decrease waste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Arial" charset="0"/>
                <a:cs typeface="Times New Roman" pitchFamily="18" charset="0"/>
              </a:rPr>
              <a:t>Designing Green Buildings to interact with the surrounding environment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Arial" charset="0"/>
                <a:cs typeface="Times New Roman" pitchFamily="18" charset="0"/>
              </a:rPr>
              <a:t>Many of the products that are currently used in the building industry are toxic to human health, and there are alternatives.</a:t>
            </a:r>
          </a:p>
          <a:p>
            <a:endParaRPr lang="en-US" dirty="0"/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Green Buildings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cs typeface="Times New Roman" pitchFamily="18" charset="0"/>
              </a:rPr>
              <a:t>Green buildings are intended to reduce energy usage, minimize indoor air quality problems, recycle water and waste, and provide a comfortable indoor environment for its occupants. </a:t>
            </a:r>
          </a:p>
          <a:p>
            <a:r>
              <a:rPr lang="en-US" dirty="0">
                <a:cs typeface="Times New Roman" pitchFamily="18" charset="0"/>
              </a:rPr>
              <a:t>Green buildings are designed to interact with the surrounding environment</a:t>
            </a:r>
            <a:r>
              <a:rPr lang="en-US" dirty="0" smtClean="0">
                <a:cs typeface="Times New Roman" pitchFamily="18" charset="0"/>
              </a:rPr>
              <a:t>.</a:t>
            </a:r>
          </a:p>
          <a:p>
            <a:r>
              <a:rPr lang="en-US" dirty="0">
                <a:cs typeface="Times New Roman" pitchFamily="18" charset="0"/>
              </a:rPr>
              <a:t>It is assumed that by using environmentally friendly materials, these buildings are safe for everyone. But, are they really?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182978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Green Construction Health and Safety Issues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Are LEED safer than non-LEED projects ?</a:t>
            </a:r>
          </a:p>
          <a:p>
            <a:r>
              <a:rPr lang="en-US" dirty="0" smtClean="0"/>
              <a:t>Green Construction projects</a:t>
            </a:r>
          </a:p>
          <a:p>
            <a:r>
              <a:rPr lang="en-US" dirty="0" smtClean="0"/>
              <a:t> Skylights, Atriums </a:t>
            </a:r>
          </a:p>
          <a:p>
            <a:r>
              <a:rPr lang="en-US" dirty="0" smtClean="0"/>
              <a:t>Recycling, Congestion at worksite</a:t>
            </a:r>
          </a:p>
          <a:p>
            <a:r>
              <a:rPr lang="en-US" dirty="0" smtClean="0"/>
              <a:t>Coal Ash in concrete</a:t>
            </a:r>
          </a:p>
          <a:p>
            <a:r>
              <a:rPr lang="en-US" dirty="0" smtClean="0"/>
              <a:t>Weatherization – Lead, Asbestos, Fiberglass, Electrical</a:t>
            </a:r>
          </a:p>
          <a:p>
            <a:r>
              <a:rPr lang="en-US" dirty="0" smtClean="0"/>
              <a:t>Solar Power – Electrical, Toxics chemicals, burns, Ergonomics</a:t>
            </a:r>
          </a:p>
          <a:p>
            <a:endParaRPr lang="en-US" dirty="0"/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Sustainability – (environmental, economic, resource, and social aspects)</a:t>
            </a:r>
          </a:p>
          <a:p>
            <a:r>
              <a:rPr lang="en-US" dirty="0" smtClean="0"/>
              <a:t>Government, Advocacy and Policy, Unions</a:t>
            </a:r>
          </a:p>
          <a:p>
            <a:r>
              <a:rPr lang="en-US" dirty="0" smtClean="0"/>
              <a:t>Green </a:t>
            </a:r>
            <a:r>
              <a:rPr lang="en-US" dirty="0" smtClean="0"/>
              <a:t>Building Rating – LEED, Green Globes, Build it Green, Cradle to cradle</a:t>
            </a:r>
            <a:endParaRPr lang="en-US" dirty="0" smtClean="0"/>
          </a:p>
          <a:p>
            <a:r>
              <a:rPr lang="en-US" dirty="0" smtClean="0"/>
              <a:t>Standards and Research</a:t>
            </a:r>
          </a:p>
          <a:p>
            <a:r>
              <a:rPr lang="en-US" dirty="0" smtClean="0"/>
              <a:t>Prevention through design – Engineering, Administrative</a:t>
            </a:r>
          </a:p>
          <a:p>
            <a:r>
              <a:rPr lang="en-US" dirty="0" smtClean="0"/>
              <a:t>Incorporate health &amp; safety into rating systems</a:t>
            </a:r>
          </a:p>
          <a:p>
            <a:r>
              <a:rPr lang="en-US" dirty="0" smtClean="0"/>
              <a:t>Green Chemistry – Cradle to cradle, Life cycle analysis</a:t>
            </a:r>
          </a:p>
        </p:txBody>
      </p: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Integrate safety and health into green elements of contractor specifications</a:t>
            </a:r>
          </a:p>
          <a:p>
            <a:r>
              <a:rPr lang="en-US" dirty="0" smtClean="0"/>
              <a:t>Training</a:t>
            </a:r>
          </a:p>
          <a:p>
            <a:r>
              <a:rPr lang="en-US" dirty="0" smtClean="0"/>
              <a:t>Develop index of “green” chemicals and exposure risks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323720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Sheet Metal Workers Green Programs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Green LEED Training</a:t>
            </a:r>
          </a:p>
          <a:p>
            <a:r>
              <a:rPr lang="en-US" dirty="0" smtClean="0"/>
              <a:t>DOL Employment &amp; Training Energy Training Partnership Grant</a:t>
            </a:r>
          </a:p>
          <a:p>
            <a:r>
              <a:rPr lang="en-US" dirty="0" smtClean="0"/>
              <a:t>Factsheet on green products and best practices</a:t>
            </a:r>
          </a:p>
          <a:p>
            <a:r>
              <a:rPr lang="en-US" dirty="0" smtClean="0"/>
              <a:t>Building Information Modeling</a:t>
            </a:r>
            <a:endParaRPr lang="en-US" dirty="0"/>
          </a:p>
        </p:txBody>
      </p:sp>
      <p:pic>
        <p:nvPicPr>
          <p:cNvPr id="7" name="Content Placeholder 3" descr="smohit-leed-boo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914400" y="1524000"/>
            <a:ext cx="307924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07 SMWIA PPT Template 1_Printable for speakers">
  <a:themeElements>
    <a:clrScheme name="">
      <a:dk1>
        <a:srgbClr val="000000"/>
      </a:dk1>
      <a:lt1>
        <a:srgbClr val="FFFFFF"/>
      </a:lt1>
      <a:dk2>
        <a:srgbClr val="969696"/>
      </a:dk2>
      <a:lt2>
        <a:srgbClr val="FDBA41"/>
      </a:lt2>
      <a:accent1>
        <a:srgbClr val="F98505"/>
      </a:accent1>
      <a:accent2>
        <a:srgbClr val="4EC6F0"/>
      </a:accent2>
      <a:accent3>
        <a:srgbClr val="C9C9C9"/>
      </a:accent3>
      <a:accent4>
        <a:srgbClr val="DADADA"/>
      </a:accent4>
      <a:accent5>
        <a:srgbClr val="FBC2AA"/>
      </a:accent5>
      <a:accent6>
        <a:srgbClr val="46B3D9"/>
      </a:accent6>
      <a:hlink>
        <a:srgbClr val="4F5FFB"/>
      </a:hlink>
      <a:folHlink>
        <a:srgbClr val="76DC76"/>
      </a:folHlink>
    </a:clrScheme>
    <a:fontScheme name="Default Design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969696"/>
        </a:dk2>
        <a:lt2>
          <a:srgbClr val="CCFF99"/>
        </a:lt2>
        <a:accent1>
          <a:srgbClr val="E57C2D"/>
        </a:accent1>
        <a:accent2>
          <a:srgbClr val="8C56DC"/>
        </a:accent2>
        <a:accent3>
          <a:srgbClr val="C9C9C9"/>
        </a:accent3>
        <a:accent4>
          <a:srgbClr val="DADADA"/>
        </a:accent4>
        <a:accent5>
          <a:srgbClr val="F0BFAD"/>
        </a:accent5>
        <a:accent6>
          <a:srgbClr val="7E4DC7"/>
        </a:accent6>
        <a:hlink>
          <a:srgbClr val="009999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000000"/>
        </a:dk1>
        <a:lt1>
          <a:srgbClr val="FFFFFF"/>
        </a:lt1>
        <a:dk2>
          <a:srgbClr val="969696"/>
        </a:dk2>
        <a:lt2>
          <a:srgbClr val="BCE795"/>
        </a:lt2>
        <a:accent1>
          <a:srgbClr val="E57C2D"/>
        </a:accent1>
        <a:accent2>
          <a:srgbClr val="8C56DC"/>
        </a:accent2>
        <a:accent3>
          <a:srgbClr val="C9C9C9"/>
        </a:accent3>
        <a:accent4>
          <a:srgbClr val="DADADA"/>
        </a:accent4>
        <a:accent5>
          <a:srgbClr val="F0BFAD"/>
        </a:accent5>
        <a:accent6>
          <a:srgbClr val="7E4DC7"/>
        </a:accent6>
        <a:hlink>
          <a:srgbClr val="009999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000000"/>
        </a:dk1>
        <a:lt1>
          <a:srgbClr val="FFFFFF"/>
        </a:lt1>
        <a:dk2>
          <a:srgbClr val="969696"/>
        </a:dk2>
        <a:lt2>
          <a:srgbClr val="CDEDAF"/>
        </a:lt2>
        <a:accent1>
          <a:srgbClr val="E57C2D"/>
        </a:accent1>
        <a:accent2>
          <a:srgbClr val="8C56DC"/>
        </a:accent2>
        <a:accent3>
          <a:srgbClr val="C9C9C9"/>
        </a:accent3>
        <a:accent4>
          <a:srgbClr val="DADADA"/>
        </a:accent4>
        <a:accent5>
          <a:srgbClr val="F0BFAD"/>
        </a:accent5>
        <a:accent6>
          <a:srgbClr val="7E4DC7"/>
        </a:accent6>
        <a:hlink>
          <a:srgbClr val="009999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000000"/>
        </a:dk1>
        <a:lt1>
          <a:srgbClr val="FFFFFF"/>
        </a:lt1>
        <a:dk2>
          <a:srgbClr val="969696"/>
        </a:dk2>
        <a:lt2>
          <a:srgbClr val="CDEDAF"/>
        </a:lt2>
        <a:accent1>
          <a:srgbClr val="F5D355"/>
        </a:accent1>
        <a:accent2>
          <a:srgbClr val="7CC1F4"/>
        </a:accent2>
        <a:accent3>
          <a:srgbClr val="C9C9C9"/>
        </a:accent3>
        <a:accent4>
          <a:srgbClr val="DADADA"/>
        </a:accent4>
        <a:accent5>
          <a:srgbClr val="F9E6B4"/>
        </a:accent5>
        <a:accent6>
          <a:srgbClr val="70AFDD"/>
        </a:accent6>
        <a:hlink>
          <a:srgbClr val="B4184C"/>
        </a:hlink>
        <a:folHlink>
          <a:srgbClr val="AC7A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000000"/>
        </a:dk1>
        <a:lt1>
          <a:srgbClr val="FFFFFF"/>
        </a:lt1>
        <a:dk2>
          <a:srgbClr val="969696"/>
        </a:dk2>
        <a:lt2>
          <a:srgbClr val="9EDC66"/>
        </a:lt2>
        <a:accent1>
          <a:srgbClr val="F5D355"/>
        </a:accent1>
        <a:accent2>
          <a:srgbClr val="7CC1F4"/>
        </a:accent2>
        <a:accent3>
          <a:srgbClr val="C9C9C9"/>
        </a:accent3>
        <a:accent4>
          <a:srgbClr val="DADADA"/>
        </a:accent4>
        <a:accent5>
          <a:srgbClr val="F9E6B4"/>
        </a:accent5>
        <a:accent6>
          <a:srgbClr val="70AFDD"/>
        </a:accent6>
        <a:hlink>
          <a:srgbClr val="B4184C"/>
        </a:hlink>
        <a:folHlink>
          <a:srgbClr val="AC7A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969696"/>
        </a:dk2>
        <a:lt2>
          <a:srgbClr val="FFCC00"/>
        </a:lt2>
        <a:accent1>
          <a:srgbClr val="FF9900"/>
        </a:accent1>
        <a:accent2>
          <a:srgbClr val="4C73EE"/>
        </a:accent2>
        <a:accent3>
          <a:srgbClr val="C9C9C9"/>
        </a:accent3>
        <a:accent4>
          <a:srgbClr val="DADADA"/>
        </a:accent4>
        <a:accent5>
          <a:srgbClr val="FFCAAA"/>
        </a:accent5>
        <a:accent6>
          <a:srgbClr val="4468D8"/>
        </a:accent6>
        <a:hlink>
          <a:srgbClr val="A91748"/>
        </a:hlink>
        <a:folHlink>
          <a:srgbClr val="8C49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969696"/>
        </a:dk2>
        <a:lt2>
          <a:srgbClr val="FDC703"/>
        </a:lt2>
        <a:accent1>
          <a:srgbClr val="FF3300"/>
        </a:accent1>
        <a:accent2>
          <a:srgbClr val="4EC6F0"/>
        </a:accent2>
        <a:accent3>
          <a:srgbClr val="C9C9C9"/>
        </a:accent3>
        <a:accent4>
          <a:srgbClr val="DADADA"/>
        </a:accent4>
        <a:accent5>
          <a:srgbClr val="FFADAA"/>
        </a:accent5>
        <a:accent6>
          <a:srgbClr val="46B3D9"/>
        </a:accent6>
        <a:hlink>
          <a:srgbClr val="A269C5"/>
        </a:hlink>
        <a:folHlink>
          <a:srgbClr val="76DC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969696"/>
        </a:dk2>
        <a:lt2>
          <a:srgbClr val="FDC703"/>
        </a:lt2>
        <a:accent1>
          <a:srgbClr val="F98505"/>
        </a:accent1>
        <a:accent2>
          <a:srgbClr val="4EC6F0"/>
        </a:accent2>
        <a:accent3>
          <a:srgbClr val="C9C9C9"/>
        </a:accent3>
        <a:accent4>
          <a:srgbClr val="DADADA"/>
        </a:accent4>
        <a:accent5>
          <a:srgbClr val="FBC2AA"/>
        </a:accent5>
        <a:accent6>
          <a:srgbClr val="46B3D9"/>
        </a:accent6>
        <a:hlink>
          <a:srgbClr val="A269C5"/>
        </a:hlink>
        <a:folHlink>
          <a:srgbClr val="76DC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969696"/>
        </a:dk2>
        <a:lt2>
          <a:srgbClr val="FDC703"/>
        </a:lt2>
        <a:accent1>
          <a:srgbClr val="F98505"/>
        </a:accent1>
        <a:accent2>
          <a:srgbClr val="4EC6F0"/>
        </a:accent2>
        <a:accent3>
          <a:srgbClr val="C9C9C9"/>
        </a:accent3>
        <a:accent4>
          <a:srgbClr val="DADADA"/>
        </a:accent4>
        <a:accent5>
          <a:srgbClr val="FBC2AA"/>
        </a:accent5>
        <a:accent6>
          <a:srgbClr val="46B3D9"/>
        </a:accent6>
        <a:hlink>
          <a:srgbClr val="6EC4C0"/>
        </a:hlink>
        <a:folHlink>
          <a:srgbClr val="76DC7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2007 SMWIA PPT Template 1_Printable for speakers</Template>
  <TotalTime>685</TotalTime>
  <Words>320</Words>
  <Application>Microsoft Office PowerPoint</Application>
  <PresentationFormat>On-screen Show (4:3)</PresentationFormat>
  <Paragraphs>47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2007 SMWIA PPT Template 1_Printable for speakers</vt:lpstr>
      <vt:lpstr>Slide 1</vt:lpstr>
      <vt:lpstr>Evaluate Environmental, Health, and Safety </vt:lpstr>
      <vt:lpstr>Levels of Control</vt:lpstr>
      <vt:lpstr>Green Construction Health and Safety </vt:lpstr>
      <vt:lpstr>Green Buildings</vt:lpstr>
      <vt:lpstr>Green Construction Health and Safety Issues</vt:lpstr>
      <vt:lpstr>Recommendations</vt:lpstr>
      <vt:lpstr>Recommendations</vt:lpstr>
      <vt:lpstr>Sheet Metal Workers Green Programs</vt:lpstr>
      <vt:lpstr>Sheet Metal Workers Green Programs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LSAV-Chicago</dc:creator>
  <cp:lastModifiedBy>Virtual PC</cp:lastModifiedBy>
  <cp:revision>70</cp:revision>
  <dcterms:created xsi:type="dcterms:W3CDTF">2010-07-10T20:11:05Z</dcterms:created>
  <dcterms:modified xsi:type="dcterms:W3CDTF">2010-10-29T16:28:25Z</dcterms:modified>
</cp:coreProperties>
</file>