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4.xml" ContentType="application/vnd.openxmlformats-officedocument.drawingml.chartshapes+xml"/>
  <Override PartName="/ppt/charts/chart7.xml" ContentType="application/vnd.openxmlformats-officedocument.drawingml.chart+xml"/>
  <Override PartName="/ppt/drawings/drawing5.xml" ContentType="application/vnd.openxmlformats-officedocument.drawingml.chartshapes+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9309100" cy="7023100"/>
  <p:defaultTextStyle>
    <a:defPPr>
      <a:defRPr lang="en-US"/>
    </a:defPPr>
    <a:lvl1pPr algn="ctr" rtl="0" fontAlgn="base">
      <a:spcBef>
        <a:spcPct val="0"/>
      </a:spcBef>
      <a:spcAft>
        <a:spcPct val="0"/>
      </a:spcAft>
      <a:defRPr sz="7700" kern="1200">
        <a:solidFill>
          <a:schemeClr val="tx1"/>
        </a:solidFill>
        <a:latin typeface="Arial" charset="0"/>
        <a:ea typeface="+mn-ea"/>
        <a:cs typeface="+mn-cs"/>
      </a:defRPr>
    </a:lvl1pPr>
    <a:lvl2pPr marL="1600886" algn="ctr" rtl="0" fontAlgn="base">
      <a:spcBef>
        <a:spcPct val="0"/>
      </a:spcBef>
      <a:spcAft>
        <a:spcPct val="0"/>
      </a:spcAft>
      <a:defRPr sz="7700" kern="1200">
        <a:solidFill>
          <a:schemeClr val="tx1"/>
        </a:solidFill>
        <a:latin typeface="Arial" charset="0"/>
        <a:ea typeface="+mn-ea"/>
        <a:cs typeface="+mn-cs"/>
      </a:defRPr>
    </a:lvl2pPr>
    <a:lvl3pPr marL="3201772" algn="ctr" rtl="0" fontAlgn="base">
      <a:spcBef>
        <a:spcPct val="0"/>
      </a:spcBef>
      <a:spcAft>
        <a:spcPct val="0"/>
      </a:spcAft>
      <a:defRPr sz="7700" kern="1200">
        <a:solidFill>
          <a:schemeClr val="tx1"/>
        </a:solidFill>
        <a:latin typeface="Arial" charset="0"/>
        <a:ea typeface="+mn-ea"/>
        <a:cs typeface="+mn-cs"/>
      </a:defRPr>
    </a:lvl3pPr>
    <a:lvl4pPr marL="4802657" algn="ctr" rtl="0" fontAlgn="base">
      <a:spcBef>
        <a:spcPct val="0"/>
      </a:spcBef>
      <a:spcAft>
        <a:spcPct val="0"/>
      </a:spcAft>
      <a:defRPr sz="7700" kern="1200">
        <a:solidFill>
          <a:schemeClr val="tx1"/>
        </a:solidFill>
        <a:latin typeface="Arial" charset="0"/>
        <a:ea typeface="+mn-ea"/>
        <a:cs typeface="+mn-cs"/>
      </a:defRPr>
    </a:lvl4pPr>
    <a:lvl5pPr marL="6403543" algn="ctr" rtl="0" fontAlgn="base">
      <a:spcBef>
        <a:spcPct val="0"/>
      </a:spcBef>
      <a:spcAft>
        <a:spcPct val="0"/>
      </a:spcAft>
      <a:defRPr sz="7700" kern="1200">
        <a:solidFill>
          <a:schemeClr val="tx1"/>
        </a:solidFill>
        <a:latin typeface="Arial" charset="0"/>
        <a:ea typeface="+mn-ea"/>
        <a:cs typeface="+mn-cs"/>
      </a:defRPr>
    </a:lvl5pPr>
    <a:lvl6pPr marL="8004429" algn="l" defTabSz="3201772" rtl="0" eaLnBrk="1" latinLnBrk="0" hangingPunct="1">
      <a:defRPr sz="7700" kern="1200">
        <a:solidFill>
          <a:schemeClr val="tx1"/>
        </a:solidFill>
        <a:latin typeface="Arial" charset="0"/>
        <a:ea typeface="+mn-ea"/>
        <a:cs typeface="+mn-cs"/>
      </a:defRPr>
    </a:lvl6pPr>
    <a:lvl7pPr marL="9605315" algn="l" defTabSz="3201772" rtl="0" eaLnBrk="1" latinLnBrk="0" hangingPunct="1">
      <a:defRPr sz="7700" kern="1200">
        <a:solidFill>
          <a:schemeClr val="tx1"/>
        </a:solidFill>
        <a:latin typeface="Arial" charset="0"/>
        <a:ea typeface="+mn-ea"/>
        <a:cs typeface="+mn-cs"/>
      </a:defRPr>
    </a:lvl7pPr>
    <a:lvl8pPr marL="11206201" algn="l" defTabSz="3201772" rtl="0" eaLnBrk="1" latinLnBrk="0" hangingPunct="1">
      <a:defRPr sz="7700" kern="1200">
        <a:solidFill>
          <a:schemeClr val="tx1"/>
        </a:solidFill>
        <a:latin typeface="Arial" charset="0"/>
        <a:ea typeface="+mn-ea"/>
        <a:cs typeface="+mn-cs"/>
      </a:defRPr>
    </a:lvl8pPr>
    <a:lvl9pPr marL="12807086" algn="l" defTabSz="3201772" rtl="0" eaLnBrk="1" latinLnBrk="0" hangingPunct="1">
      <a:defRPr sz="77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D2"/>
    <a:srgbClr val="698ED9"/>
    <a:srgbClr val="C0C0C0"/>
    <a:srgbClr val="FF0000"/>
    <a:srgbClr val="A7C4FF"/>
    <a:srgbClr val="003064"/>
    <a:srgbClr val="FFFF99"/>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048" autoAdjust="0"/>
  </p:normalViewPr>
  <p:slideViewPr>
    <p:cSldViewPr snapToGrid="0">
      <p:cViewPr>
        <p:scale>
          <a:sx n="40" d="100"/>
          <a:sy n="40" d="100"/>
        </p:scale>
        <p:origin x="3180" y="-72"/>
      </p:cViewPr>
      <p:guideLst>
        <p:guide orient="horz" pos="4836"/>
        <p:guide orient="horz" pos="20195"/>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07144172767878"/>
          <c:y val="0.19193850543487478"/>
          <c:w val="0.4421874630536084"/>
          <c:h val="0.66647088917610064"/>
        </c:manualLayout>
      </c:layout>
      <c:pieChart>
        <c:varyColors val="1"/>
        <c:ser>
          <c:idx val="0"/>
          <c:order val="0"/>
          <c:tx>
            <c:strRef>
              <c:f>Sheet1!$A$2</c:f>
              <c:strCache>
                <c:ptCount val="1"/>
              </c:strCache>
            </c:strRef>
          </c:tx>
          <c:spPr>
            <a:ln w="25390">
              <a:noFill/>
            </a:ln>
          </c:spPr>
          <c:dPt>
            <c:idx val="0"/>
            <c:bubble3D val="0"/>
            <c:spPr>
              <a:solidFill>
                <a:srgbClr val="FF0000"/>
              </a:solidFill>
              <a:ln w="25390">
                <a:noFill/>
              </a:ln>
            </c:spPr>
          </c:dPt>
          <c:dPt>
            <c:idx val="1"/>
            <c:bubble3D val="0"/>
            <c:spPr>
              <a:solidFill>
                <a:srgbClr val="0000FF"/>
              </a:solidFill>
              <a:ln w="25390">
                <a:noFill/>
              </a:ln>
            </c:spPr>
          </c:dPt>
          <c:dPt>
            <c:idx val="2"/>
            <c:bubble3D val="0"/>
            <c:spPr>
              <a:solidFill>
                <a:srgbClr val="00CCFF"/>
              </a:solidFill>
              <a:ln w="25390">
                <a:noFill/>
              </a:ln>
            </c:spPr>
          </c:dPt>
          <c:dPt>
            <c:idx val="3"/>
            <c:bubble3D val="0"/>
            <c:spPr>
              <a:solidFill>
                <a:srgbClr val="FF9900"/>
              </a:solidFill>
              <a:ln w="25390">
                <a:noFill/>
              </a:ln>
            </c:spPr>
          </c:dPt>
          <c:dPt>
            <c:idx val="4"/>
            <c:bubble3D val="0"/>
            <c:spPr>
              <a:solidFill>
                <a:srgbClr val="FFFF00"/>
              </a:solidFill>
              <a:ln w="25390">
                <a:noFill/>
              </a:ln>
            </c:spPr>
          </c:dPt>
          <c:dPt>
            <c:idx val="5"/>
            <c:bubble3D val="0"/>
            <c:spPr>
              <a:solidFill>
                <a:srgbClr val="800080"/>
              </a:solidFill>
              <a:ln w="25390">
                <a:noFill/>
              </a:ln>
            </c:spPr>
          </c:dPt>
          <c:dPt>
            <c:idx val="6"/>
            <c:bubble3D val="0"/>
            <c:spPr>
              <a:solidFill>
                <a:srgbClr val="339966"/>
              </a:solidFill>
              <a:ln w="25390">
                <a:noFill/>
              </a:ln>
            </c:spPr>
          </c:dPt>
          <c:dPt>
            <c:idx val="7"/>
            <c:bubble3D val="0"/>
            <c:spPr>
              <a:solidFill>
                <a:schemeClr val="tx1"/>
              </a:solidFill>
              <a:ln w="25390">
                <a:noFill/>
              </a:ln>
            </c:spPr>
          </c:dPt>
          <c:dPt>
            <c:idx val="8"/>
            <c:bubble3D val="0"/>
            <c:spPr>
              <a:ln w="25390">
                <a:solidFill>
                  <a:schemeClr val="bg1">
                    <a:lumMod val="75000"/>
                  </a:schemeClr>
                </a:solidFill>
              </a:ln>
            </c:spPr>
          </c:dPt>
          <c:dPt>
            <c:idx val="10"/>
            <c:bubble3D val="0"/>
            <c:spPr>
              <a:solidFill>
                <a:srgbClr val="663300"/>
              </a:solidFill>
              <a:ln w="25390">
                <a:noFill/>
              </a:ln>
            </c:spPr>
          </c:dPt>
          <c:dLbls>
            <c:delete val="1"/>
          </c:dLbls>
          <c:cat>
            <c:strRef>
              <c:f>Sheet1!$B$1:$J$1</c:f>
              <c:strCache>
                <c:ptCount val="9"/>
                <c:pt idx="0">
                  <c:v>Fall down stairs or steps</c:v>
                </c:pt>
                <c:pt idx="1">
                  <c:v>Fall from ladder</c:v>
                </c:pt>
                <c:pt idx="2">
                  <c:v>Fall from roof</c:v>
                </c:pt>
                <c:pt idx="3">
                  <c:v>Fall from scaffold, staging</c:v>
                </c:pt>
                <c:pt idx="4">
                  <c:v>Fall from building girder or other structural steel</c:v>
                </c:pt>
                <c:pt idx="5">
                  <c:v>Fall from nonmoving vehicle</c:v>
                </c:pt>
                <c:pt idx="6">
                  <c:v>Fall to lower level, n.e.c.</c:v>
                </c:pt>
                <c:pt idx="7">
                  <c:v>Fall on same level</c:v>
                </c:pt>
                <c:pt idx="8">
                  <c:v>Other</c:v>
                </c:pt>
              </c:strCache>
            </c:strRef>
          </c:cat>
          <c:val>
            <c:numRef>
              <c:f>Sheet1!$B$2:$J$2</c:f>
              <c:numCache>
                <c:formatCode>General</c:formatCode>
                <c:ptCount val="9"/>
                <c:pt idx="0">
                  <c:v>5</c:v>
                </c:pt>
                <c:pt idx="1">
                  <c:v>69</c:v>
                </c:pt>
                <c:pt idx="2">
                  <c:v>90</c:v>
                </c:pt>
                <c:pt idx="3">
                  <c:v>37</c:v>
                </c:pt>
                <c:pt idx="4">
                  <c:v>15</c:v>
                </c:pt>
                <c:pt idx="5">
                  <c:v>17</c:v>
                </c:pt>
                <c:pt idx="6">
                  <c:v>17</c:v>
                </c:pt>
                <c:pt idx="7">
                  <c:v>8</c:v>
                </c:pt>
                <c:pt idx="8">
                  <c:v>9</c:v>
                </c:pt>
              </c:numCache>
            </c:numRef>
          </c:val>
        </c:ser>
        <c:dLbls>
          <c:showLegendKey val="0"/>
          <c:showVal val="0"/>
          <c:showCatName val="1"/>
          <c:showSerName val="0"/>
          <c:showPercent val="1"/>
          <c:showBubbleSize val="0"/>
          <c:separator> </c:separator>
          <c:showLeaderLines val="1"/>
        </c:dLbls>
        <c:firstSliceAng val="0"/>
      </c:pieChart>
      <c:spPr>
        <a:noFill/>
        <a:ln w="25390">
          <a:noFill/>
        </a:ln>
      </c:spPr>
    </c:plotArea>
    <c:plotVisOnly val="1"/>
    <c:dispBlanksAs val="zero"/>
    <c:showDLblsOverMax val="0"/>
  </c:chart>
  <c:spPr>
    <a:noFill/>
    <a:ln>
      <a:noFill/>
    </a:ln>
  </c:spPr>
  <c:txPr>
    <a:bodyPr/>
    <a:lstStyle/>
    <a:p>
      <a:pPr>
        <a:defRPr sz="1849"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06262197994482"/>
          <c:y val="0.1919385054348747"/>
          <c:w val="0.44218746305360834"/>
          <c:h val="0.66647088917610064"/>
        </c:manualLayout>
      </c:layout>
      <c:pieChart>
        <c:varyColors val="1"/>
        <c:ser>
          <c:idx val="0"/>
          <c:order val="0"/>
          <c:tx>
            <c:strRef>
              <c:f>Sheet1!$A$2</c:f>
              <c:strCache>
                <c:ptCount val="1"/>
              </c:strCache>
            </c:strRef>
          </c:tx>
          <c:spPr>
            <a:ln w="25390">
              <a:noFill/>
            </a:ln>
          </c:spPr>
          <c:dPt>
            <c:idx val="0"/>
            <c:bubble3D val="0"/>
            <c:spPr>
              <a:solidFill>
                <a:srgbClr val="FF0000"/>
              </a:solidFill>
              <a:ln w="25390">
                <a:noFill/>
              </a:ln>
            </c:spPr>
          </c:dPt>
          <c:dPt>
            <c:idx val="1"/>
            <c:bubble3D val="0"/>
            <c:spPr>
              <a:solidFill>
                <a:srgbClr val="0000FF"/>
              </a:solidFill>
              <a:ln w="25390">
                <a:noFill/>
              </a:ln>
            </c:spPr>
          </c:dPt>
          <c:dPt>
            <c:idx val="2"/>
            <c:bubble3D val="0"/>
            <c:spPr>
              <a:solidFill>
                <a:srgbClr val="00CCFF"/>
              </a:solidFill>
              <a:ln w="25390">
                <a:noFill/>
              </a:ln>
            </c:spPr>
          </c:dPt>
          <c:dPt>
            <c:idx val="3"/>
            <c:bubble3D val="0"/>
            <c:spPr>
              <a:solidFill>
                <a:srgbClr val="FF9900"/>
              </a:solidFill>
              <a:ln w="25390">
                <a:noFill/>
              </a:ln>
            </c:spPr>
          </c:dPt>
          <c:dPt>
            <c:idx val="4"/>
            <c:bubble3D val="0"/>
            <c:spPr>
              <a:solidFill>
                <a:srgbClr val="FFFF00"/>
              </a:solidFill>
              <a:ln w="25390">
                <a:noFill/>
              </a:ln>
            </c:spPr>
          </c:dPt>
          <c:dPt>
            <c:idx val="5"/>
            <c:bubble3D val="0"/>
            <c:spPr>
              <a:solidFill>
                <a:srgbClr val="800080"/>
              </a:solidFill>
              <a:ln w="25390">
                <a:noFill/>
              </a:ln>
            </c:spPr>
          </c:dPt>
          <c:dPt>
            <c:idx val="6"/>
            <c:bubble3D val="0"/>
            <c:spPr>
              <a:solidFill>
                <a:srgbClr val="339966"/>
              </a:solidFill>
              <a:ln w="25390">
                <a:noFill/>
              </a:ln>
            </c:spPr>
          </c:dPt>
          <c:dPt>
            <c:idx val="7"/>
            <c:bubble3D val="0"/>
            <c:spPr>
              <a:solidFill>
                <a:schemeClr val="tx1"/>
              </a:solidFill>
              <a:ln w="25390">
                <a:noFill/>
              </a:ln>
            </c:spPr>
          </c:dPt>
          <c:dPt>
            <c:idx val="8"/>
            <c:bubble3D val="0"/>
            <c:spPr>
              <a:ln w="25390">
                <a:solidFill>
                  <a:schemeClr val="bg1">
                    <a:lumMod val="75000"/>
                  </a:schemeClr>
                </a:solidFill>
              </a:ln>
            </c:spPr>
          </c:dPt>
          <c:dPt>
            <c:idx val="10"/>
            <c:bubble3D val="0"/>
            <c:spPr>
              <a:solidFill>
                <a:srgbClr val="663300"/>
              </a:solidFill>
              <a:ln w="25390">
                <a:noFill/>
              </a:ln>
            </c:spPr>
          </c:dPt>
          <c:dLbls>
            <c:dLbl>
              <c:idx val="0"/>
              <c:delete val="1"/>
            </c:dLbl>
            <c:dLbl>
              <c:idx val="1"/>
              <c:delete val="1"/>
            </c:dLbl>
            <c:dLbl>
              <c:idx val="2"/>
              <c:delete val="1"/>
            </c:dLbl>
            <c:dLbl>
              <c:idx val="3"/>
              <c:layout>
                <c:manualLayout>
                  <c:x val="-0.20085470085470086"/>
                  <c:y val="0.64950489262561228"/>
                </c:manualLayout>
              </c:layout>
              <c:tx>
                <c:rich>
                  <a:bodyPr/>
                  <a:lstStyle/>
                  <a:p>
                    <a:pPr>
                      <a:defRPr sz="1800" b="1">
                        <a:solidFill>
                          <a:srgbClr val="FF0000"/>
                        </a:solidFill>
                      </a:defRPr>
                    </a:pPr>
                    <a:r>
                      <a:rPr lang="en-US" b="1" dirty="0">
                        <a:solidFill>
                          <a:srgbClr val="FF0000"/>
                        </a:solidFill>
                      </a:rPr>
                      <a:t>Other fall to </a:t>
                    </a:r>
                    <a:r>
                      <a:rPr lang="en-US" b="1">
                        <a:solidFill>
                          <a:srgbClr val="FF0000"/>
                        </a:solidFill>
                      </a:rPr>
                      <a:t>lower </a:t>
                    </a:r>
                    <a:r>
                      <a:rPr lang="en-US" b="1" smtClean="0">
                        <a:solidFill>
                          <a:srgbClr val="FF0000"/>
                        </a:solidFill>
                      </a:rPr>
                      <a:t>level: </a:t>
                    </a:r>
                    <a:r>
                      <a:rPr lang="en-US" b="1" dirty="0">
                        <a:solidFill>
                          <a:srgbClr val="FF0000"/>
                        </a:solidFill>
                      </a:rPr>
                      <a:t>74.7%</a:t>
                    </a:r>
                  </a:p>
                </c:rich>
              </c:tx>
              <c:numFmt formatCode="0.0%" sourceLinked="0"/>
              <c:spPr/>
              <c:dLblPos val="bestFit"/>
              <c:showLegendKey val="0"/>
              <c:showVal val="0"/>
              <c:showCatName val="1"/>
              <c:showSerName val="0"/>
              <c:showPercent val="1"/>
              <c:showBubbleSize val="0"/>
              <c:separator> </c:separator>
            </c:dLbl>
            <c:dLbl>
              <c:idx val="4"/>
              <c:layout>
                <c:manualLayout>
                  <c:x val="4.3951387373807473E-2"/>
                  <c:y val="-2.9420156162488047E-2"/>
                </c:manualLayout>
              </c:layout>
              <c:tx>
                <c:rich>
                  <a:bodyPr/>
                  <a:lstStyle/>
                  <a:p>
                    <a:pPr>
                      <a:defRPr sz="1800" b="1"/>
                    </a:pPr>
                    <a:r>
                      <a:rPr lang="en-US" b="1" dirty="0" smtClean="0"/>
                      <a:t>Other: </a:t>
                    </a:r>
                    <a:r>
                      <a:rPr lang="en-US" b="1" dirty="0"/>
                      <a:t>1.5%</a:t>
                    </a:r>
                  </a:p>
                </c:rich>
              </c:tx>
              <c:numFmt formatCode="0.0%" sourceLinked="0"/>
              <c:spPr/>
              <c:dLblPos val="bestFit"/>
              <c:showLegendKey val="0"/>
              <c:showVal val="0"/>
              <c:showCatName val="1"/>
              <c:showSerName val="0"/>
              <c:showPercent val="1"/>
              <c:showBubbleSize val="0"/>
              <c:separator> </c:separator>
            </c:dLbl>
            <c:numFmt formatCode="0.0%" sourceLinked="0"/>
            <c:txPr>
              <a:bodyPr/>
              <a:lstStyle/>
              <a:p>
                <a:pPr>
                  <a:defRPr sz="1800"/>
                </a:pPr>
                <a:endParaRPr lang="en-US"/>
              </a:p>
            </c:txPr>
            <c:dLblPos val="outEnd"/>
            <c:showLegendKey val="0"/>
            <c:showVal val="0"/>
            <c:showCatName val="1"/>
            <c:showSerName val="0"/>
            <c:showPercent val="1"/>
            <c:showBubbleSize val="0"/>
            <c:separator> </c:separator>
            <c:showLeaderLines val="0"/>
          </c:dLbls>
          <c:cat>
            <c:strRef>
              <c:f>Sheet1!$B$1:$F$1</c:f>
              <c:strCache>
                <c:ptCount val="5"/>
                <c:pt idx="0">
                  <c:v>Fall from collapsing structure or equipment</c:v>
                </c:pt>
                <c:pt idx="1">
                  <c:v>Fall through surface or existing opening</c:v>
                </c:pt>
                <c:pt idx="2">
                  <c:v>Other fall to lower level</c:v>
                </c:pt>
                <c:pt idx="3">
                  <c:v>Fall on same level</c:v>
                </c:pt>
                <c:pt idx="4">
                  <c:v>Other</c:v>
                </c:pt>
              </c:strCache>
            </c:strRef>
          </c:cat>
          <c:val>
            <c:numRef>
              <c:f>Sheet1!$B$2:$F$2</c:f>
              <c:numCache>
                <c:formatCode>General</c:formatCode>
                <c:ptCount val="5"/>
                <c:pt idx="0">
                  <c:v>24</c:v>
                </c:pt>
                <c:pt idx="1">
                  <c:v>35</c:v>
                </c:pt>
                <c:pt idx="2">
                  <c:v>201</c:v>
                </c:pt>
                <c:pt idx="3">
                  <c:v>5</c:v>
                </c:pt>
                <c:pt idx="4">
                  <c:v>4</c:v>
                </c:pt>
              </c:numCache>
            </c:numRef>
          </c:val>
        </c:ser>
        <c:dLbls>
          <c:showLegendKey val="0"/>
          <c:showVal val="0"/>
          <c:showCatName val="1"/>
          <c:showSerName val="0"/>
          <c:showPercent val="1"/>
          <c:showBubbleSize val="0"/>
          <c:separator> </c:separator>
          <c:showLeaderLines val="0"/>
        </c:dLbls>
        <c:firstSliceAng val="0"/>
      </c:pieChart>
      <c:spPr>
        <a:noFill/>
        <a:ln w="25390">
          <a:noFill/>
        </a:ln>
      </c:spPr>
    </c:plotArea>
    <c:plotVisOnly val="1"/>
    <c:dispBlanksAs val="zero"/>
    <c:showDLblsOverMax val="0"/>
  </c:chart>
  <c:spPr>
    <a:noFill/>
    <a:ln>
      <a:noFill/>
    </a:ln>
  </c:spPr>
  <c:txPr>
    <a:bodyPr/>
    <a:lstStyle/>
    <a:p>
      <a:pPr>
        <a:defRPr sz="1849"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1210928179432"/>
          <c:y val="0.15500767211790906"/>
          <c:w val="0.8625724170842286"/>
          <c:h val="0.67107349081364864"/>
        </c:manualLayout>
      </c:layout>
      <c:barChart>
        <c:barDir val="col"/>
        <c:grouping val="stacked"/>
        <c:varyColors val="0"/>
        <c:ser>
          <c:idx val="0"/>
          <c:order val="0"/>
          <c:tx>
            <c:strRef>
              <c:f>Sheet1!$B$1</c:f>
              <c:strCache>
                <c:ptCount val="1"/>
                <c:pt idx="0">
                  <c:v>From collapsing  structure or equipment (431x)</c:v>
                </c:pt>
              </c:strCache>
            </c:strRef>
          </c:tx>
          <c:spPr>
            <a:solidFill>
              <a:srgbClr val="FF0000"/>
            </a:solidFill>
            <a:ln w="24765">
              <a:noFill/>
            </a:ln>
          </c:spPr>
          <c:invertIfNegative val="0"/>
          <c:cat>
            <c:strRef>
              <c:f>Sheet1!$A$2:$A$9</c:f>
              <c:strCache>
                <c:ptCount val="8"/>
                <c:pt idx="0">
                  <c:v>6 ft or 
less</c:v>
                </c:pt>
                <c:pt idx="1">
                  <c:v>6-10</c:v>
                </c:pt>
                <c:pt idx="2">
                  <c:v>11-15</c:v>
                </c:pt>
                <c:pt idx="3">
                  <c:v>16-20</c:v>
                </c:pt>
                <c:pt idx="4">
                  <c:v>21-25</c:v>
                </c:pt>
                <c:pt idx="5">
                  <c:v>26-30</c:v>
                </c:pt>
                <c:pt idx="6">
                  <c:v>30 ft or 
more</c:v>
                </c:pt>
                <c:pt idx="7">
                  <c:v>Unspecfied</c:v>
                </c:pt>
              </c:strCache>
            </c:strRef>
          </c:cat>
          <c:val>
            <c:numRef>
              <c:f>Sheet1!$B$2:$B$9</c:f>
              <c:numCache>
                <c:formatCode>0</c:formatCode>
                <c:ptCount val="8"/>
                <c:pt idx="0">
                  <c:v>0</c:v>
                </c:pt>
                <c:pt idx="1">
                  <c:v>0</c:v>
                </c:pt>
                <c:pt idx="2">
                  <c:v>3</c:v>
                </c:pt>
                <c:pt idx="3">
                  <c:v>7</c:v>
                </c:pt>
                <c:pt idx="4">
                  <c:v>0</c:v>
                </c:pt>
                <c:pt idx="5">
                  <c:v>0</c:v>
                </c:pt>
                <c:pt idx="6">
                  <c:v>10</c:v>
                </c:pt>
                <c:pt idx="7">
                  <c:v>0</c:v>
                </c:pt>
              </c:numCache>
            </c:numRef>
          </c:val>
        </c:ser>
        <c:ser>
          <c:idx val="1"/>
          <c:order val="1"/>
          <c:tx>
            <c:strRef>
              <c:f>Sheet1!$C$1</c:f>
              <c:strCache>
                <c:ptCount val="1"/>
                <c:pt idx="0">
                  <c:v>Through surface/existing opening (432x)</c:v>
                </c:pt>
              </c:strCache>
            </c:strRef>
          </c:tx>
          <c:spPr>
            <a:solidFill>
              <a:srgbClr val="0000FF"/>
            </a:solidFill>
            <a:ln w="24765">
              <a:noFill/>
            </a:ln>
          </c:spPr>
          <c:invertIfNegative val="0"/>
          <c:cat>
            <c:strRef>
              <c:f>Sheet1!$A$2:$A$9</c:f>
              <c:strCache>
                <c:ptCount val="8"/>
                <c:pt idx="0">
                  <c:v>6 ft or 
less</c:v>
                </c:pt>
                <c:pt idx="1">
                  <c:v>6-10</c:v>
                </c:pt>
                <c:pt idx="2">
                  <c:v>11-15</c:v>
                </c:pt>
                <c:pt idx="3">
                  <c:v>16-20</c:v>
                </c:pt>
                <c:pt idx="4">
                  <c:v>21-25</c:v>
                </c:pt>
                <c:pt idx="5">
                  <c:v>26-30</c:v>
                </c:pt>
                <c:pt idx="6">
                  <c:v>30 ft or 
more</c:v>
                </c:pt>
                <c:pt idx="7">
                  <c:v>Unspecfied</c:v>
                </c:pt>
              </c:strCache>
            </c:strRef>
          </c:cat>
          <c:val>
            <c:numRef>
              <c:f>Sheet1!$C$2:$C$9</c:f>
              <c:numCache>
                <c:formatCode>0</c:formatCode>
                <c:ptCount val="8"/>
                <c:pt idx="0">
                  <c:v>0</c:v>
                </c:pt>
                <c:pt idx="1">
                  <c:v>4</c:v>
                </c:pt>
                <c:pt idx="2">
                  <c:v>5</c:v>
                </c:pt>
                <c:pt idx="3">
                  <c:v>9</c:v>
                </c:pt>
                <c:pt idx="4">
                  <c:v>0</c:v>
                </c:pt>
                <c:pt idx="5">
                  <c:v>6</c:v>
                </c:pt>
                <c:pt idx="6">
                  <c:v>9</c:v>
                </c:pt>
                <c:pt idx="7">
                  <c:v>0</c:v>
                </c:pt>
              </c:numCache>
            </c:numRef>
          </c:val>
        </c:ser>
        <c:ser>
          <c:idx val="2"/>
          <c:order val="2"/>
          <c:tx>
            <c:strRef>
              <c:f>Sheet1!$D$1</c:f>
              <c:strCache>
                <c:ptCount val="1"/>
                <c:pt idx="0">
                  <c:v>Other fall to lower level (433x)</c:v>
                </c:pt>
              </c:strCache>
            </c:strRef>
          </c:tx>
          <c:spPr>
            <a:solidFill>
              <a:srgbClr val="00CCFF"/>
            </a:solidFill>
            <a:ln w="24765">
              <a:noFill/>
            </a:ln>
          </c:spPr>
          <c:invertIfNegative val="0"/>
          <c:cat>
            <c:strRef>
              <c:f>Sheet1!$A$2:$A$9</c:f>
              <c:strCache>
                <c:ptCount val="8"/>
                <c:pt idx="0">
                  <c:v>6 ft or 
less</c:v>
                </c:pt>
                <c:pt idx="1">
                  <c:v>6-10</c:v>
                </c:pt>
                <c:pt idx="2">
                  <c:v>11-15</c:v>
                </c:pt>
                <c:pt idx="3">
                  <c:v>16-20</c:v>
                </c:pt>
                <c:pt idx="4">
                  <c:v>21-25</c:v>
                </c:pt>
                <c:pt idx="5">
                  <c:v>26-30</c:v>
                </c:pt>
                <c:pt idx="6">
                  <c:v>30 ft or 
more</c:v>
                </c:pt>
                <c:pt idx="7">
                  <c:v>Unspecfied</c:v>
                </c:pt>
              </c:strCache>
            </c:strRef>
          </c:cat>
          <c:val>
            <c:numRef>
              <c:f>Sheet1!$D$2:$D$9</c:f>
              <c:numCache>
                <c:formatCode>0</c:formatCode>
                <c:ptCount val="8"/>
                <c:pt idx="0">
                  <c:v>13</c:v>
                </c:pt>
                <c:pt idx="1">
                  <c:v>21</c:v>
                </c:pt>
                <c:pt idx="2">
                  <c:v>37</c:v>
                </c:pt>
                <c:pt idx="3">
                  <c:v>29</c:v>
                </c:pt>
                <c:pt idx="4">
                  <c:v>20</c:v>
                </c:pt>
                <c:pt idx="5">
                  <c:v>19</c:v>
                </c:pt>
                <c:pt idx="6">
                  <c:v>35</c:v>
                </c:pt>
                <c:pt idx="7">
                  <c:v>20</c:v>
                </c:pt>
              </c:numCache>
            </c:numRef>
          </c:val>
        </c:ser>
        <c:dLbls>
          <c:showLegendKey val="0"/>
          <c:showVal val="0"/>
          <c:showCatName val="0"/>
          <c:showSerName val="0"/>
          <c:showPercent val="0"/>
          <c:showBubbleSize val="0"/>
        </c:dLbls>
        <c:gapWidth val="40"/>
        <c:overlap val="100"/>
        <c:axId val="112376448"/>
        <c:axId val="112390912"/>
      </c:barChart>
      <c:catAx>
        <c:axId val="112376448"/>
        <c:scaling>
          <c:orientation val="minMax"/>
        </c:scaling>
        <c:delete val="0"/>
        <c:axPos val="b"/>
        <c:title>
          <c:tx>
            <c:rich>
              <a:bodyPr/>
              <a:lstStyle/>
              <a:p>
                <a:pPr>
                  <a:defRPr/>
                </a:pPr>
                <a:r>
                  <a:rPr lang="en-US" dirty="0"/>
                  <a:t>Height of fall</a:t>
                </a:r>
              </a:p>
            </c:rich>
          </c:tx>
          <c:layout>
            <c:manualLayout>
              <c:xMode val="edge"/>
              <c:yMode val="edge"/>
              <c:x val="0.4552292062193814"/>
              <c:y val="0.92106139487588123"/>
            </c:manualLayout>
          </c:layout>
          <c:overlay val="0"/>
        </c:title>
        <c:numFmt formatCode="General" sourceLinked="1"/>
        <c:majorTickMark val="out"/>
        <c:minorTickMark val="none"/>
        <c:tickLblPos val="nextTo"/>
        <c:spPr>
          <a:ln w="3096">
            <a:solidFill>
              <a:schemeClr val="tx1"/>
            </a:solidFill>
            <a:prstDash val="solid"/>
          </a:ln>
        </c:spPr>
        <c:txPr>
          <a:bodyPr rot="0" vert="horz"/>
          <a:lstStyle/>
          <a:p>
            <a:pPr>
              <a:defRPr sz="1800"/>
            </a:pPr>
            <a:endParaRPr lang="en-US"/>
          </a:p>
        </c:txPr>
        <c:crossAx val="112390912"/>
        <c:crosses val="autoZero"/>
        <c:auto val="1"/>
        <c:lblAlgn val="ctr"/>
        <c:lblOffset val="100"/>
        <c:tickLblSkip val="1"/>
        <c:tickMarkSkip val="1"/>
        <c:noMultiLvlLbl val="0"/>
      </c:catAx>
      <c:valAx>
        <c:axId val="112390912"/>
        <c:scaling>
          <c:orientation val="minMax"/>
        </c:scaling>
        <c:delete val="0"/>
        <c:axPos val="l"/>
        <c:title>
          <c:tx>
            <c:rich>
              <a:bodyPr/>
              <a:lstStyle/>
              <a:p>
                <a:pPr>
                  <a:defRPr/>
                </a:pPr>
                <a:r>
                  <a:rPr lang="en-US"/>
                  <a:t>Number of deaths</a:t>
                </a:r>
              </a:p>
            </c:rich>
          </c:tx>
          <c:layout>
            <c:manualLayout>
              <c:xMode val="edge"/>
              <c:yMode val="edge"/>
              <c:x val="1.6666666666666701E-2"/>
              <c:y val="0.28664604424446982"/>
            </c:manualLayout>
          </c:layout>
          <c:overlay val="0"/>
          <c:spPr>
            <a:noFill/>
            <a:ln w="24765">
              <a:noFill/>
            </a:ln>
          </c:spPr>
        </c:title>
        <c:numFmt formatCode="0" sourceLinked="1"/>
        <c:majorTickMark val="out"/>
        <c:minorTickMark val="none"/>
        <c:tickLblPos val="nextTo"/>
        <c:spPr>
          <a:ln w="3096">
            <a:solidFill>
              <a:schemeClr val="tx1"/>
            </a:solidFill>
            <a:prstDash val="solid"/>
          </a:ln>
        </c:spPr>
        <c:txPr>
          <a:bodyPr rot="0" vert="horz"/>
          <a:lstStyle/>
          <a:p>
            <a:pPr>
              <a:defRPr/>
            </a:pPr>
            <a:endParaRPr lang="en-US"/>
          </a:p>
        </c:txPr>
        <c:crossAx val="112376448"/>
        <c:crosses val="autoZero"/>
        <c:crossBetween val="between"/>
      </c:valAx>
      <c:spPr>
        <a:noFill/>
        <a:ln w="24765">
          <a:noFill/>
        </a:ln>
      </c:spPr>
    </c:plotArea>
    <c:legend>
      <c:legendPos val="b"/>
      <c:layout>
        <c:manualLayout>
          <c:xMode val="edge"/>
          <c:yMode val="edge"/>
          <c:x val="3.3154517994494599E-2"/>
          <c:y val="1.5540865992132789E-3"/>
          <c:w val="0.68239620615604868"/>
          <c:h val="0.21489656309548127"/>
        </c:manualLayout>
      </c:layout>
      <c:overlay val="0"/>
      <c:spPr>
        <a:noFill/>
        <a:ln w="24765">
          <a:noFill/>
        </a:ln>
      </c:spPr>
    </c:legend>
    <c:plotVisOnly val="1"/>
    <c:dispBlanksAs val="gap"/>
    <c:showDLblsOverMax val="0"/>
  </c:chart>
  <c:spPr>
    <a:noFill/>
    <a:ln>
      <a:noFill/>
    </a:ln>
  </c:spPr>
  <c:txPr>
    <a:bodyPr/>
    <a:lstStyle/>
    <a:p>
      <a:pPr>
        <a:defRPr sz="1800"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92008879023338"/>
          <c:y val="8.0645161290322745E-2"/>
          <c:w val="0.69194910893032968"/>
          <c:h val="0.9193548387096776"/>
        </c:manualLayout>
      </c:layout>
      <c:barChart>
        <c:barDir val="bar"/>
        <c:grouping val="clustered"/>
        <c:varyColors val="0"/>
        <c:ser>
          <c:idx val="0"/>
          <c:order val="0"/>
          <c:spPr>
            <a:solidFill>
              <a:srgbClr val="0000FF"/>
            </a:solidFill>
            <a:ln w="22770">
              <a:noFill/>
            </a:ln>
          </c:spPr>
          <c:invertIfNegative val="0"/>
          <c:dPt>
            <c:idx val="10"/>
            <c:invertIfNegative val="0"/>
            <c:bubble3D val="0"/>
            <c:spPr>
              <a:solidFill>
                <a:srgbClr val="FF0000"/>
              </a:solidFill>
              <a:ln w="22770">
                <a:noFill/>
              </a:ln>
            </c:spPr>
          </c:dPt>
          <c:dLbls>
            <c:dLbl>
              <c:idx val="6"/>
              <c:layout>
                <c:manualLayout>
                  <c:x val="-1.6614628280623925E-4"/>
                  <c:y val="-1.325311710782121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w="22770">
                <a:noFill/>
              </a:ln>
            </c:spPr>
            <c:txPr>
              <a:bodyPr/>
              <a:lstStyle/>
              <a:p>
                <a:pPr>
                  <a:defRPr sz="24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Sheet1!$A$1:$K$1</c:f>
              <c:strCache>
                <c:ptCount val="11"/>
                <c:pt idx="0">
                  <c:v>Utilities</c:v>
                </c:pt>
                <c:pt idx="1">
                  <c:v>Mining</c:v>
                </c:pt>
                <c:pt idx="2">
                  <c:v>Public admin</c:v>
                </c:pt>
                <c:pt idx="3">
                  <c:v>Wholesale</c:v>
                </c:pt>
                <c:pt idx="4">
                  <c:v>Health care</c:v>
                </c:pt>
                <c:pt idx="5">
                  <c:v>Education</c:v>
                </c:pt>
                <c:pt idx="6">
                  <c:v>Retail</c:v>
                </c:pt>
                <c:pt idx="7">
                  <c:v>Transportation</c:v>
                </c:pt>
                <c:pt idx="8">
                  <c:v>Agriculture</c:v>
                </c:pt>
                <c:pt idx="9">
                  <c:v>Manufacturing</c:v>
                </c:pt>
                <c:pt idx="10">
                  <c:v>Construction </c:v>
                </c:pt>
              </c:strCache>
            </c:strRef>
          </c:cat>
          <c:val>
            <c:numRef>
              <c:f>Sheet1!$A$2:$K$2</c:f>
              <c:numCache>
                <c:formatCode>General</c:formatCode>
                <c:ptCount val="11"/>
                <c:pt idx="0">
                  <c:v>11</c:v>
                </c:pt>
                <c:pt idx="1">
                  <c:v>13</c:v>
                </c:pt>
                <c:pt idx="2">
                  <c:v>16</c:v>
                </c:pt>
                <c:pt idx="3">
                  <c:v>18</c:v>
                </c:pt>
                <c:pt idx="4">
                  <c:v>19</c:v>
                </c:pt>
                <c:pt idx="5">
                  <c:v>19</c:v>
                </c:pt>
                <c:pt idx="6">
                  <c:v>24</c:v>
                </c:pt>
                <c:pt idx="7">
                  <c:v>28</c:v>
                </c:pt>
                <c:pt idx="8">
                  <c:v>37</c:v>
                </c:pt>
                <c:pt idx="9">
                  <c:v>50</c:v>
                </c:pt>
                <c:pt idx="10">
                  <c:v>269</c:v>
                </c:pt>
              </c:numCache>
            </c:numRef>
          </c:val>
        </c:ser>
        <c:dLbls>
          <c:showLegendKey val="0"/>
          <c:showVal val="1"/>
          <c:showCatName val="0"/>
          <c:showSerName val="0"/>
          <c:showPercent val="0"/>
          <c:showBubbleSize val="0"/>
        </c:dLbls>
        <c:gapWidth val="140"/>
        <c:axId val="93389952"/>
        <c:axId val="93391488"/>
      </c:barChart>
      <c:catAx>
        <c:axId val="93389952"/>
        <c:scaling>
          <c:orientation val="minMax"/>
        </c:scaling>
        <c:delete val="0"/>
        <c:axPos val="l"/>
        <c:numFmt formatCode="General" sourceLinked="1"/>
        <c:majorTickMark val="out"/>
        <c:minorTickMark val="none"/>
        <c:tickLblPos val="nextTo"/>
        <c:spPr>
          <a:ln w="8539">
            <a:noFill/>
          </a:ln>
        </c:spPr>
        <c:txPr>
          <a:bodyPr rot="0" vert="horz"/>
          <a:lstStyle/>
          <a:p>
            <a:pPr>
              <a:defRPr sz="2400"/>
            </a:pPr>
            <a:endParaRPr lang="en-US"/>
          </a:p>
        </c:txPr>
        <c:crossAx val="93391488"/>
        <c:crosses val="autoZero"/>
        <c:auto val="1"/>
        <c:lblAlgn val="ctr"/>
        <c:lblOffset val="100"/>
        <c:tickLblSkip val="1"/>
        <c:tickMarkSkip val="1"/>
        <c:noMultiLvlLbl val="0"/>
      </c:catAx>
      <c:valAx>
        <c:axId val="93391488"/>
        <c:scaling>
          <c:orientation val="minMax"/>
        </c:scaling>
        <c:delete val="1"/>
        <c:axPos val="b"/>
        <c:title>
          <c:tx>
            <c:rich>
              <a:bodyPr/>
              <a:lstStyle/>
              <a:p>
                <a:pPr>
                  <a:defRPr sz="2400" b="1"/>
                </a:pPr>
                <a:r>
                  <a:rPr lang="en-US" sz="2400" b="1"/>
                  <a:t>Deaths</a:t>
                </a:r>
              </a:p>
            </c:rich>
          </c:tx>
          <c:layout>
            <c:manualLayout>
              <c:xMode val="edge"/>
              <c:yMode val="edge"/>
              <c:x val="0.43016137716446823"/>
              <c:y val="3.1601459973753292E-2"/>
            </c:manualLayout>
          </c:layout>
          <c:overlay val="0"/>
        </c:title>
        <c:numFmt formatCode="General" sourceLinked="1"/>
        <c:majorTickMark val="out"/>
        <c:minorTickMark val="none"/>
        <c:tickLblPos val="none"/>
        <c:crossAx val="93389952"/>
        <c:crosses val="autoZero"/>
        <c:crossBetween val="between"/>
      </c:valAx>
      <c:spPr>
        <a:noFill/>
        <a:ln w="22770">
          <a:noFill/>
        </a:ln>
      </c:spPr>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81016183811721"/>
          <c:y val="6.1226955808029171E-2"/>
          <c:w val="0.85704824396950996"/>
          <c:h val="0.60350383296418331"/>
        </c:manualLayout>
      </c:layout>
      <c:lineChart>
        <c:grouping val="standard"/>
        <c:varyColors val="0"/>
        <c:ser>
          <c:idx val="1"/>
          <c:order val="0"/>
          <c:tx>
            <c:strRef>
              <c:f>Sheet1!$A$2</c:f>
              <c:strCache>
                <c:ptCount val="1"/>
                <c:pt idx="0">
                  <c:v>Fall to lower level</c:v>
                </c:pt>
              </c:strCache>
            </c:strRef>
          </c:tx>
          <c:spPr>
            <a:ln w="38117">
              <a:solidFill>
                <a:srgbClr val="FF0000"/>
              </a:solidFill>
              <a:prstDash val="solid"/>
            </a:ln>
          </c:spPr>
          <c:marker>
            <c:symbol val="none"/>
          </c:marker>
          <c:dLbls>
            <c:dLbl>
              <c:idx val="0"/>
              <c:layout>
                <c:manualLayout>
                  <c:x val="-2.2222222222222251E-2"/>
                  <c:y val="2.61181821004899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1.4285714285714285E-2"/>
                  <c:y val="3.917727315073504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2400" b="1"/>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numRef>
              <c:f>Sheet1!$B$1:$T$1</c:f>
              <c:numCache>
                <c:formatCode>General</c:formatCode>
                <c:ptCount val="19"/>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numCache>
            </c:numRef>
          </c:cat>
          <c:val>
            <c:numRef>
              <c:f>Sheet1!$B$2:$T$2</c:f>
              <c:numCache>
                <c:formatCode>General</c:formatCode>
                <c:ptCount val="19"/>
                <c:pt idx="0">
                  <c:v>258</c:v>
                </c:pt>
                <c:pt idx="1">
                  <c:v>266</c:v>
                </c:pt>
                <c:pt idx="2">
                  <c:v>317</c:v>
                </c:pt>
                <c:pt idx="3">
                  <c:v>331</c:v>
                </c:pt>
                <c:pt idx="4">
                  <c:v>331</c:v>
                </c:pt>
                <c:pt idx="5">
                  <c:v>374</c:v>
                </c:pt>
                <c:pt idx="6">
                  <c:v>374</c:v>
                </c:pt>
                <c:pt idx="7">
                  <c:v>372</c:v>
                </c:pt>
                <c:pt idx="8">
                  <c:v>368</c:v>
                </c:pt>
                <c:pt idx="9">
                  <c:v>410</c:v>
                </c:pt>
                <c:pt idx="10">
                  <c:v>371</c:v>
                </c:pt>
                <c:pt idx="11">
                  <c:v>355</c:v>
                </c:pt>
                <c:pt idx="12" formatCode="0">
                  <c:v>440</c:v>
                </c:pt>
                <c:pt idx="13" formatCode="0">
                  <c:v>386</c:v>
                </c:pt>
                <c:pt idx="14">
                  <c:v>425</c:v>
                </c:pt>
                <c:pt idx="15">
                  <c:v>435</c:v>
                </c:pt>
                <c:pt idx="16">
                  <c:v>329</c:v>
                </c:pt>
                <c:pt idx="17">
                  <c:v>280</c:v>
                </c:pt>
                <c:pt idx="18">
                  <c:v>256</c:v>
                </c:pt>
              </c:numCache>
            </c:numRef>
          </c:val>
          <c:smooth val="0"/>
        </c:ser>
        <c:ser>
          <c:idx val="2"/>
          <c:order val="1"/>
          <c:tx>
            <c:strRef>
              <c:f>Sheet1!$A$3</c:f>
              <c:strCache>
                <c:ptCount val="1"/>
                <c:pt idx="0">
                  <c:v>Contact with electric current</c:v>
                </c:pt>
              </c:strCache>
            </c:strRef>
          </c:tx>
          <c:spPr>
            <a:ln w="38117">
              <a:solidFill>
                <a:srgbClr val="0000FF"/>
              </a:solidFill>
              <a:prstDash val="solid"/>
            </a:ln>
          </c:spPr>
          <c:marker>
            <c:symbol val="none"/>
          </c:marker>
          <c:cat>
            <c:numRef>
              <c:f>Sheet1!$B$1:$T$1</c:f>
              <c:numCache>
                <c:formatCode>General</c:formatCode>
                <c:ptCount val="19"/>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numCache>
            </c:numRef>
          </c:cat>
          <c:val>
            <c:numRef>
              <c:f>Sheet1!$B$3:$T$3</c:f>
              <c:numCache>
                <c:formatCode>General</c:formatCode>
                <c:ptCount val="19"/>
                <c:pt idx="0">
                  <c:v>137</c:v>
                </c:pt>
                <c:pt idx="1">
                  <c:v>125</c:v>
                </c:pt>
                <c:pt idx="2">
                  <c:v>142</c:v>
                </c:pt>
                <c:pt idx="3">
                  <c:v>169</c:v>
                </c:pt>
                <c:pt idx="4">
                  <c:v>128</c:v>
                </c:pt>
                <c:pt idx="5">
                  <c:v>141</c:v>
                </c:pt>
                <c:pt idx="6">
                  <c:v>171</c:v>
                </c:pt>
                <c:pt idx="7">
                  <c:v>136</c:v>
                </c:pt>
                <c:pt idx="8">
                  <c:v>135</c:v>
                </c:pt>
                <c:pt idx="9">
                  <c:v>156</c:v>
                </c:pt>
                <c:pt idx="10">
                  <c:v>145</c:v>
                </c:pt>
                <c:pt idx="11">
                  <c:v>134</c:v>
                </c:pt>
                <c:pt idx="12" formatCode="0">
                  <c:v>124</c:v>
                </c:pt>
                <c:pt idx="13" formatCode="0">
                  <c:v>109</c:v>
                </c:pt>
                <c:pt idx="14">
                  <c:v>127</c:v>
                </c:pt>
                <c:pt idx="15">
                  <c:v>108</c:v>
                </c:pt>
                <c:pt idx="16">
                  <c:v>90</c:v>
                </c:pt>
                <c:pt idx="17">
                  <c:v>90</c:v>
                </c:pt>
                <c:pt idx="18">
                  <c:v>76</c:v>
                </c:pt>
              </c:numCache>
            </c:numRef>
          </c:val>
          <c:smooth val="0"/>
        </c:ser>
        <c:ser>
          <c:idx val="4"/>
          <c:order val="2"/>
          <c:tx>
            <c:strRef>
              <c:f>Sheet1!$A$4</c:f>
              <c:strCache>
                <c:ptCount val="1"/>
                <c:pt idx="0">
                  <c:v>Highway incident</c:v>
                </c:pt>
              </c:strCache>
            </c:strRef>
          </c:tx>
          <c:spPr>
            <a:ln w="38117">
              <a:solidFill>
                <a:srgbClr val="00CCFF"/>
              </a:solidFill>
              <a:prstDash val="solid"/>
            </a:ln>
          </c:spPr>
          <c:marker>
            <c:symbol val="none"/>
          </c:marker>
          <c:cat>
            <c:numRef>
              <c:f>Sheet1!$B$1:$T$1</c:f>
              <c:numCache>
                <c:formatCode>General</c:formatCode>
                <c:ptCount val="19"/>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numCache>
            </c:numRef>
          </c:cat>
          <c:val>
            <c:numRef>
              <c:f>Sheet1!$B$4:$T$4</c:f>
              <c:numCache>
                <c:formatCode>General</c:formatCode>
                <c:ptCount val="19"/>
                <c:pt idx="0">
                  <c:v>117</c:v>
                </c:pt>
                <c:pt idx="1">
                  <c:v>104</c:v>
                </c:pt>
                <c:pt idx="2">
                  <c:v>138</c:v>
                </c:pt>
                <c:pt idx="3">
                  <c:v>135</c:v>
                </c:pt>
                <c:pt idx="4">
                  <c:v>143</c:v>
                </c:pt>
                <c:pt idx="5">
                  <c:v>130</c:v>
                </c:pt>
                <c:pt idx="6">
                  <c:v>156</c:v>
                </c:pt>
                <c:pt idx="7">
                  <c:v>175</c:v>
                </c:pt>
                <c:pt idx="8">
                  <c:v>147</c:v>
                </c:pt>
                <c:pt idx="9">
                  <c:v>162</c:v>
                </c:pt>
                <c:pt idx="10">
                  <c:v>149</c:v>
                </c:pt>
                <c:pt idx="11">
                  <c:v>156</c:v>
                </c:pt>
                <c:pt idx="12" formatCode="0">
                  <c:v>161</c:v>
                </c:pt>
                <c:pt idx="13" formatCode="0">
                  <c:v>166</c:v>
                </c:pt>
                <c:pt idx="14">
                  <c:v>167</c:v>
                </c:pt>
                <c:pt idx="15">
                  <c:v>164</c:v>
                </c:pt>
                <c:pt idx="16">
                  <c:v>128</c:v>
                </c:pt>
                <c:pt idx="17">
                  <c:v>103</c:v>
                </c:pt>
                <c:pt idx="18">
                  <c:v>106</c:v>
                </c:pt>
              </c:numCache>
            </c:numRef>
          </c:val>
          <c:smooth val="0"/>
        </c:ser>
        <c:ser>
          <c:idx val="3"/>
          <c:order val="3"/>
          <c:tx>
            <c:strRef>
              <c:f>Sheet1!$A$5</c:f>
              <c:strCache>
                <c:ptCount val="1"/>
                <c:pt idx="0">
                  <c:v>Struck by object</c:v>
                </c:pt>
              </c:strCache>
            </c:strRef>
          </c:tx>
          <c:spPr>
            <a:ln w="38117">
              <a:solidFill>
                <a:srgbClr val="000000"/>
              </a:solidFill>
              <a:prstDash val="solid"/>
            </a:ln>
          </c:spPr>
          <c:marker>
            <c:symbol val="none"/>
          </c:marker>
          <c:cat>
            <c:numRef>
              <c:f>Sheet1!$B$1:$T$1</c:f>
              <c:numCache>
                <c:formatCode>General</c:formatCode>
                <c:ptCount val="19"/>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numCache>
            </c:numRef>
          </c:cat>
          <c:val>
            <c:numRef>
              <c:f>Sheet1!$B$5:$T$5</c:f>
              <c:numCache>
                <c:formatCode>General</c:formatCode>
                <c:ptCount val="19"/>
                <c:pt idx="0">
                  <c:v>84</c:v>
                </c:pt>
                <c:pt idx="1">
                  <c:v>95</c:v>
                </c:pt>
                <c:pt idx="2">
                  <c:v>89</c:v>
                </c:pt>
                <c:pt idx="3">
                  <c:v>109</c:v>
                </c:pt>
                <c:pt idx="4">
                  <c:v>113</c:v>
                </c:pt>
                <c:pt idx="5">
                  <c:v>105</c:v>
                </c:pt>
                <c:pt idx="6">
                  <c:v>95</c:v>
                </c:pt>
                <c:pt idx="7">
                  <c:v>132</c:v>
                </c:pt>
                <c:pt idx="8">
                  <c:v>118</c:v>
                </c:pt>
                <c:pt idx="9">
                  <c:v>117</c:v>
                </c:pt>
                <c:pt idx="10">
                  <c:v>101</c:v>
                </c:pt>
                <c:pt idx="11">
                  <c:v>114</c:v>
                </c:pt>
                <c:pt idx="12" formatCode="0">
                  <c:v>155</c:v>
                </c:pt>
                <c:pt idx="13" formatCode="0">
                  <c:v>133</c:v>
                </c:pt>
                <c:pt idx="14">
                  <c:v>123</c:v>
                </c:pt>
                <c:pt idx="15">
                  <c:v>110</c:v>
                </c:pt>
                <c:pt idx="16">
                  <c:v>112</c:v>
                </c:pt>
                <c:pt idx="17">
                  <c:v>83</c:v>
                </c:pt>
                <c:pt idx="18">
                  <c:v>66</c:v>
                </c:pt>
              </c:numCache>
            </c:numRef>
          </c:val>
          <c:smooth val="0"/>
        </c:ser>
        <c:dLbls>
          <c:showLegendKey val="0"/>
          <c:showVal val="0"/>
          <c:showCatName val="0"/>
          <c:showSerName val="0"/>
          <c:showPercent val="0"/>
          <c:showBubbleSize val="0"/>
        </c:dLbls>
        <c:marker val="1"/>
        <c:smooth val="0"/>
        <c:axId val="93439104"/>
        <c:axId val="93441024"/>
      </c:lineChart>
      <c:catAx>
        <c:axId val="93439104"/>
        <c:scaling>
          <c:orientation val="minMax"/>
        </c:scaling>
        <c:delete val="0"/>
        <c:axPos val="b"/>
        <c:title>
          <c:tx>
            <c:rich>
              <a:bodyPr/>
              <a:lstStyle/>
              <a:p>
                <a:pPr>
                  <a:defRPr sz="2400" b="1"/>
                </a:pPr>
                <a:r>
                  <a:rPr lang="en-US" sz="2400" b="1" dirty="0"/>
                  <a:t>Year</a:t>
                </a:r>
              </a:p>
            </c:rich>
          </c:tx>
          <c:layout>
            <c:manualLayout>
              <c:xMode val="edge"/>
              <c:yMode val="edge"/>
              <c:x val="0.43820432370489437"/>
              <c:y val="0.79516028843453068"/>
            </c:manualLayout>
          </c:layout>
          <c:overlay val="0"/>
          <c:spPr>
            <a:noFill/>
            <a:ln w="25412">
              <a:noFill/>
            </a:ln>
          </c:spPr>
        </c:title>
        <c:numFmt formatCode="General" sourceLinked="1"/>
        <c:majorTickMark val="out"/>
        <c:minorTickMark val="none"/>
        <c:tickLblPos val="nextTo"/>
        <c:spPr>
          <a:ln w="3177">
            <a:solidFill>
              <a:schemeClr val="tx1"/>
            </a:solidFill>
            <a:prstDash val="solid"/>
          </a:ln>
        </c:spPr>
        <c:txPr>
          <a:bodyPr rot="0" vert="horz"/>
          <a:lstStyle/>
          <a:p>
            <a:pPr>
              <a:defRPr sz="2400" b="1"/>
            </a:pPr>
            <a:endParaRPr lang="en-US"/>
          </a:p>
        </c:txPr>
        <c:crossAx val="93441024"/>
        <c:crossesAt val="0"/>
        <c:auto val="1"/>
        <c:lblAlgn val="ctr"/>
        <c:lblOffset val="100"/>
        <c:tickLblSkip val="2"/>
        <c:tickMarkSkip val="1"/>
        <c:noMultiLvlLbl val="0"/>
      </c:catAx>
      <c:valAx>
        <c:axId val="93441024"/>
        <c:scaling>
          <c:orientation val="minMax"/>
          <c:max val="450"/>
          <c:min val="50"/>
        </c:scaling>
        <c:delete val="0"/>
        <c:axPos val="l"/>
        <c:title>
          <c:tx>
            <c:rich>
              <a:bodyPr/>
              <a:lstStyle/>
              <a:p>
                <a:pPr>
                  <a:defRPr sz="2400" b="1"/>
                </a:pPr>
                <a:r>
                  <a:rPr lang="en-US" sz="2400" b="1"/>
                  <a:t>Number of deaths </a:t>
                </a:r>
              </a:p>
            </c:rich>
          </c:tx>
          <c:layout>
            <c:manualLayout>
              <c:xMode val="edge"/>
              <c:yMode val="edge"/>
              <c:x val="3.1746031746031746E-3"/>
              <c:y val="0.20167061764153493"/>
            </c:manualLayout>
          </c:layout>
          <c:overlay val="0"/>
          <c:spPr>
            <a:noFill/>
            <a:ln w="25412">
              <a:noFill/>
            </a:ln>
          </c:spPr>
        </c:title>
        <c:numFmt formatCode="General" sourceLinked="0"/>
        <c:majorTickMark val="out"/>
        <c:minorTickMark val="none"/>
        <c:tickLblPos val="nextTo"/>
        <c:spPr>
          <a:ln w="3177">
            <a:solidFill>
              <a:schemeClr val="tx1"/>
            </a:solidFill>
            <a:prstDash val="solid"/>
          </a:ln>
        </c:spPr>
        <c:txPr>
          <a:bodyPr rot="0" vert="horz"/>
          <a:lstStyle/>
          <a:p>
            <a:pPr>
              <a:defRPr sz="2400"/>
            </a:pPr>
            <a:endParaRPr lang="en-US"/>
          </a:p>
        </c:txPr>
        <c:crossAx val="93439104"/>
        <c:crosses val="autoZero"/>
        <c:crossBetween val="between"/>
        <c:minorUnit val="25"/>
      </c:valAx>
      <c:spPr>
        <a:noFill/>
        <a:ln w="25404">
          <a:noFill/>
        </a:ln>
      </c:spPr>
    </c:plotArea>
    <c:legend>
      <c:legendPos val="b"/>
      <c:layout>
        <c:manualLayout>
          <c:xMode val="edge"/>
          <c:yMode val="edge"/>
          <c:x val="0.10807523716020147"/>
          <c:y val="0.84194111518212655"/>
          <c:w val="0.86527709036370992"/>
          <c:h val="0.11362005613146962"/>
        </c:manualLayout>
      </c:layout>
      <c:overlay val="0"/>
      <c:spPr>
        <a:noFill/>
        <a:ln w="25412">
          <a:noFill/>
        </a:ln>
      </c:spPr>
      <c:txPr>
        <a:bodyPr/>
        <a:lstStyle/>
        <a:p>
          <a:pPr>
            <a:defRPr sz="2400" b="1"/>
          </a:pPr>
          <a:endParaRPr lang="en-US"/>
        </a:p>
      </c:txPr>
    </c:legend>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043352733082348"/>
          <c:y val="0.19872775518357436"/>
          <c:w val="0.44218746305360856"/>
          <c:h val="0.66647088917610064"/>
        </c:manualLayout>
      </c:layout>
      <c:pieChart>
        <c:varyColors val="1"/>
        <c:ser>
          <c:idx val="0"/>
          <c:order val="0"/>
          <c:tx>
            <c:strRef>
              <c:f>Sheet1!$A$2</c:f>
              <c:strCache>
                <c:ptCount val="1"/>
              </c:strCache>
            </c:strRef>
          </c:tx>
          <c:spPr>
            <a:ln w="25390">
              <a:noFill/>
            </a:ln>
          </c:spPr>
          <c:dPt>
            <c:idx val="0"/>
            <c:bubble3D val="0"/>
            <c:spPr>
              <a:solidFill>
                <a:srgbClr val="FF0000"/>
              </a:solidFill>
              <a:ln w="25390">
                <a:noFill/>
              </a:ln>
              <a:effectLst>
                <a:outerShdw blurRad="50800" dist="38100" dir="2700000" algn="tl" rotWithShape="0">
                  <a:prstClr val="black">
                    <a:alpha val="40000"/>
                  </a:prstClr>
                </a:outerShdw>
              </a:effectLst>
            </c:spPr>
          </c:dPt>
          <c:dPt>
            <c:idx val="1"/>
            <c:bubble3D val="0"/>
            <c:spPr>
              <a:solidFill>
                <a:srgbClr val="0000FF"/>
              </a:solidFill>
              <a:ln w="25390">
                <a:noFill/>
              </a:ln>
            </c:spPr>
          </c:dPt>
          <c:dPt>
            <c:idx val="2"/>
            <c:bubble3D val="0"/>
            <c:spPr>
              <a:solidFill>
                <a:srgbClr val="00CCFF"/>
              </a:solidFill>
              <a:ln w="25390">
                <a:noFill/>
              </a:ln>
            </c:spPr>
          </c:dPt>
          <c:dPt>
            <c:idx val="3"/>
            <c:bubble3D val="0"/>
            <c:spPr>
              <a:solidFill>
                <a:srgbClr val="FF9900"/>
              </a:solidFill>
              <a:ln w="25390">
                <a:noFill/>
              </a:ln>
            </c:spPr>
          </c:dPt>
          <c:dPt>
            <c:idx val="4"/>
            <c:bubble3D val="0"/>
            <c:spPr>
              <a:solidFill>
                <a:srgbClr val="FFFF00"/>
              </a:solidFill>
              <a:ln w="25390">
                <a:noFill/>
              </a:ln>
            </c:spPr>
          </c:dPt>
          <c:dPt>
            <c:idx val="5"/>
            <c:bubble3D val="0"/>
            <c:spPr>
              <a:solidFill>
                <a:srgbClr val="800080"/>
              </a:solidFill>
              <a:ln w="25390">
                <a:noFill/>
              </a:ln>
            </c:spPr>
          </c:dPt>
          <c:dPt>
            <c:idx val="6"/>
            <c:bubble3D val="0"/>
            <c:spPr>
              <a:solidFill>
                <a:srgbClr val="339966"/>
              </a:solidFill>
              <a:ln w="25390">
                <a:noFill/>
              </a:ln>
            </c:spPr>
          </c:dPt>
          <c:dPt>
            <c:idx val="7"/>
            <c:bubble3D val="0"/>
            <c:spPr>
              <a:solidFill>
                <a:schemeClr val="tx1"/>
              </a:solidFill>
              <a:ln w="25390">
                <a:noFill/>
              </a:ln>
            </c:spPr>
          </c:dPt>
          <c:dPt>
            <c:idx val="8"/>
            <c:bubble3D val="0"/>
            <c:spPr>
              <a:ln w="25390">
                <a:solidFill>
                  <a:schemeClr val="bg1">
                    <a:lumMod val="75000"/>
                  </a:schemeClr>
                </a:solidFill>
              </a:ln>
            </c:spPr>
          </c:dPt>
          <c:dPt>
            <c:idx val="10"/>
            <c:bubble3D val="0"/>
            <c:spPr>
              <a:solidFill>
                <a:srgbClr val="663300"/>
              </a:solidFill>
              <a:ln w="25390">
                <a:noFill/>
              </a:ln>
            </c:spPr>
          </c:dPt>
          <c:dLbls>
            <c:delete val="1"/>
          </c:dLbls>
          <c:cat>
            <c:strRef>
              <c:f>Sheet1!$B$1:$I$1</c:f>
              <c:strCache>
                <c:ptCount val="8"/>
                <c:pt idx="0">
                  <c:v>Roofs</c:v>
                </c:pt>
                <c:pt idx="1">
                  <c:v>Ladders</c:v>
                </c:pt>
                <c:pt idx="2">
                  <c:v>Other structures &amp; surfaces</c:v>
                </c:pt>
                <c:pt idx="3">
                  <c:v>Scaffolds, staging</c:v>
                </c:pt>
                <c:pt idx="4">
                  <c:v>Machinery</c:v>
                </c:pt>
                <c:pt idx="5">
                  <c:v>Vehicles</c:v>
                </c:pt>
                <c:pt idx="6">
                  <c:v>Floors/Ground</c:v>
                </c:pt>
                <c:pt idx="7">
                  <c:v>Other</c:v>
                </c:pt>
              </c:strCache>
            </c:strRef>
          </c:cat>
          <c:val>
            <c:numRef>
              <c:f>Sheet1!$B$2:$I$2</c:f>
              <c:numCache>
                <c:formatCode>General</c:formatCode>
                <c:ptCount val="8"/>
                <c:pt idx="0">
                  <c:v>91</c:v>
                </c:pt>
                <c:pt idx="1">
                  <c:v>64</c:v>
                </c:pt>
                <c:pt idx="2">
                  <c:v>38</c:v>
                </c:pt>
                <c:pt idx="3">
                  <c:v>35</c:v>
                </c:pt>
                <c:pt idx="4">
                  <c:v>14</c:v>
                </c:pt>
                <c:pt idx="5">
                  <c:v>13</c:v>
                </c:pt>
                <c:pt idx="6">
                  <c:v>9</c:v>
                </c:pt>
                <c:pt idx="7">
                  <c:v>5</c:v>
                </c:pt>
              </c:numCache>
            </c:numRef>
          </c:val>
        </c:ser>
        <c:dLbls>
          <c:showLegendKey val="0"/>
          <c:showVal val="0"/>
          <c:showCatName val="1"/>
          <c:showSerName val="0"/>
          <c:showPercent val="1"/>
          <c:showBubbleSize val="0"/>
          <c:separator> </c:separator>
          <c:showLeaderLines val="1"/>
        </c:dLbls>
        <c:firstSliceAng val="0"/>
      </c:pieChart>
      <c:spPr>
        <a:noFill/>
        <a:ln w="25390">
          <a:noFill/>
        </a:ln>
      </c:spPr>
    </c:plotArea>
    <c:plotVisOnly val="1"/>
    <c:dispBlanksAs val="zero"/>
    <c:showDLblsOverMax val="0"/>
  </c:chart>
  <c:spPr>
    <a:noFill/>
    <a:ln>
      <a:noFill/>
    </a:ln>
  </c:spPr>
  <c:txPr>
    <a:bodyPr/>
    <a:lstStyle/>
    <a:p>
      <a:pPr>
        <a:defRPr sz="1849"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700050651563292"/>
          <c:y val="0.19872775518357436"/>
          <c:w val="0.44218746305360851"/>
          <c:h val="0.66647088917610064"/>
        </c:manualLayout>
      </c:layout>
      <c:pieChart>
        <c:varyColors val="1"/>
        <c:ser>
          <c:idx val="0"/>
          <c:order val="0"/>
          <c:tx>
            <c:strRef>
              <c:f>'Sheet1'!$A$2</c:f>
              <c:strCache>
                <c:ptCount val="1"/>
              </c:strCache>
            </c:strRef>
          </c:tx>
          <c:spPr>
            <a:ln w="25390">
              <a:noFill/>
            </a:ln>
          </c:spPr>
          <c:dPt>
            <c:idx val="0"/>
            <c:bubble3D val="0"/>
            <c:spPr>
              <a:solidFill>
                <a:srgbClr val="FF0000"/>
              </a:solidFill>
              <a:ln w="25390">
                <a:noFill/>
              </a:ln>
            </c:spPr>
          </c:dPt>
          <c:dPt>
            <c:idx val="1"/>
            <c:bubble3D val="0"/>
            <c:spPr>
              <a:solidFill>
                <a:srgbClr val="0000FF"/>
              </a:solidFill>
              <a:ln w="25390">
                <a:noFill/>
              </a:ln>
            </c:spPr>
          </c:dPt>
          <c:dPt>
            <c:idx val="2"/>
            <c:bubble3D val="0"/>
            <c:spPr>
              <a:solidFill>
                <a:srgbClr val="00CCFF"/>
              </a:solidFill>
              <a:ln w="25390">
                <a:noFill/>
              </a:ln>
            </c:spPr>
          </c:dPt>
          <c:dPt>
            <c:idx val="3"/>
            <c:bubble3D val="0"/>
            <c:spPr>
              <a:solidFill>
                <a:srgbClr val="FF9900"/>
              </a:solidFill>
              <a:ln w="25390">
                <a:noFill/>
              </a:ln>
            </c:spPr>
          </c:dPt>
          <c:dPt>
            <c:idx val="4"/>
            <c:bubble3D val="0"/>
            <c:spPr>
              <a:solidFill>
                <a:srgbClr val="FFFF00"/>
              </a:solidFill>
              <a:ln w="25390">
                <a:noFill/>
              </a:ln>
            </c:spPr>
          </c:dPt>
          <c:dPt>
            <c:idx val="5"/>
            <c:bubble3D val="0"/>
            <c:spPr>
              <a:solidFill>
                <a:srgbClr val="800080"/>
              </a:solidFill>
              <a:ln w="25390">
                <a:noFill/>
              </a:ln>
            </c:spPr>
          </c:dPt>
          <c:dPt>
            <c:idx val="6"/>
            <c:bubble3D val="0"/>
            <c:spPr>
              <a:solidFill>
                <a:srgbClr val="339966"/>
              </a:solidFill>
              <a:ln w="25390">
                <a:noFill/>
              </a:ln>
            </c:spPr>
          </c:dPt>
          <c:dPt>
            <c:idx val="7"/>
            <c:bubble3D val="0"/>
            <c:spPr>
              <a:solidFill>
                <a:schemeClr val="tx1"/>
              </a:solidFill>
              <a:ln w="25390">
                <a:noFill/>
              </a:ln>
            </c:spPr>
          </c:dPt>
          <c:dPt>
            <c:idx val="8"/>
            <c:bubble3D val="0"/>
            <c:spPr>
              <a:ln w="25390">
                <a:solidFill>
                  <a:schemeClr val="bg1">
                    <a:lumMod val="75000"/>
                  </a:schemeClr>
                </a:solidFill>
              </a:ln>
            </c:spPr>
          </c:dPt>
          <c:dPt>
            <c:idx val="10"/>
            <c:bubble3D val="0"/>
            <c:spPr>
              <a:solidFill>
                <a:srgbClr val="663300"/>
              </a:solidFill>
              <a:ln w="25390">
                <a:noFill/>
              </a:ln>
            </c:spPr>
          </c:dPt>
          <c:dLbls>
            <c:dLbl>
              <c:idx val="0"/>
              <c:layout>
                <c:manualLayout>
                  <c:x val="-0.49561403508771984"/>
                  <c:y val="0.44130123366548385"/>
                </c:manualLayout>
              </c:layout>
              <c:tx>
                <c:rich>
                  <a:bodyPr/>
                  <a:lstStyle/>
                  <a:p>
                    <a:r>
                      <a:rPr lang="en-US" sz="1800" b="1" dirty="0" smtClean="0">
                        <a:solidFill>
                          <a:srgbClr val="FF0000"/>
                        </a:solidFill>
                      </a:rPr>
                      <a:t>F</a:t>
                    </a:r>
                    <a:r>
                      <a:rPr lang="en-US" b="1" dirty="0" smtClean="0">
                        <a:solidFill>
                          <a:srgbClr val="FF0000"/>
                        </a:solidFill>
                      </a:rPr>
                      <a:t>loors: 28.8%</a:t>
                    </a:r>
                    <a:endParaRPr lang="en-US" b="1" dirty="0">
                      <a:solidFill>
                        <a:srgbClr val="FF0000"/>
                      </a:solidFill>
                    </a:endParaRPr>
                  </a:p>
                </c:rich>
              </c:tx>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dLbl>
              <c:idx val="1"/>
              <c:layout>
                <c:manualLayout>
                  <c:x val="0.4502923976608188"/>
                  <c:y val="-0.47977364890811575"/>
                </c:manualLayout>
              </c:layout>
              <c:tx>
                <c:rich>
                  <a:bodyPr/>
                  <a:lstStyle/>
                  <a:p>
                    <a:r>
                      <a:rPr lang="en-US" sz="1800" b="1" dirty="0" smtClean="0">
                        <a:solidFill>
                          <a:srgbClr val="FF0000"/>
                        </a:solidFill>
                      </a:rPr>
                      <a:t>G</a:t>
                    </a:r>
                    <a:r>
                      <a:rPr lang="en-US" b="1" dirty="0" smtClean="0">
                        <a:solidFill>
                          <a:srgbClr val="FF0000"/>
                        </a:solidFill>
                      </a:rPr>
                      <a:t>round: 39.3%</a:t>
                    </a:r>
                    <a:endParaRPr lang="en-US" b="1" dirty="0">
                      <a:solidFill>
                        <a:srgbClr val="FF0000"/>
                      </a:solidFill>
                    </a:endParaRPr>
                  </a:p>
                </c:rich>
              </c:tx>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dLbl>
              <c:idx val="2"/>
              <c:delete val="1"/>
              <c:extLst>
                <c:ext xmlns:c15="http://schemas.microsoft.com/office/drawing/2012/chart" uri="{CE6537A1-D6FC-4f65-9D91-7224C49458BB}"/>
              </c:extLst>
            </c:dLbl>
            <c:dLbl>
              <c:idx val="3"/>
              <c:layout/>
              <c:tx>
                <c:rich>
                  <a:bodyPr/>
                  <a:lstStyle/>
                  <a:p>
                    <a:r>
                      <a:rPr lang="en-US" sz="1800" b="1" dirty="0"/>
                      <a:t>S</a:t>
                    </a:r>
                    <a:r>
                      <a:rPr lang="en-US" dirty="0"/>
                      <a:t>treet, </a:t>
                    </a:r>
                    <a:r>
                      <a:rPr lang="en-US" dirty="0" smtClean="0"/>
                      <a:t>road: 4.1%</a:t>
                    </a:r>
                    <a:endParaRPr lang="en-US" dirty="0"/>
                  </a:p>
                </c:rich>
              </c:tx>
              <c:dLblPos val="outEnd"/>
              <c:showLegendKey val="0"/>
              <c:showVal val="0"/>
              <c:showCatName val="1"/>
              <c:showSerName val="0"/>
              <c:showPercent val="1"/>
              <c:showBubbleSize val="0"/>
              <c:separator>; </c:separator>
              <c:extLst>
                <c:ext xmlns:c15="http://schemas.microsoft.com/office/drawing/2012/chart" uri="{CE6537A1-D6FC-4f65-9D91-7224C49458BB}">
                  <c15:layout/>
                </c:ext>
              </c:extLst>
            </c:dLbl>
            <c:dLbl>
              <c:idx val="4"/>
              <c:delete val="1"/>
              <c:extLst>
                <c:ext xmlns:c15="http://schemas.microsoft.com/office/drawing/2012/chart" uri="{CE6537A1-D6FC-4f65-9D91-7224C49458BB}">
                  <c15:layout/>
                </c:ext>
              </c:extLst>
            </c:dLbl>
            <c:dLbl>
              <c:idx val="5"/>
              <c:delete val="1"/>
              <c:extLst>
                <c:ext xmlns:c15="http://schemas.microsoft.com/office/drawing/2012/chart" uri="{CE6537A1-D6FC-4f65-9D91-7224C49458BB}">
                  <c15:layout/>
                </c:ext>
              </c:extLst>
            </c:dLbl>
            <c:dLbl>
              <c:idx val="6"/>
              <c:tx>
                <c:rich>
                  <a:bodyPr/>
                  <a:lstStyle/>
                  <a:p>
                    <a:pPr>
                      <a:defRPr sz="1800" b="1">
                        <a:solidFill>
                          <a:schemeClr val="accent1"/>
                        </a:solidFill>
                      </a:defRPr>
                    </a:pPr>
                    <a:r>
                      <a:rPr lang="en-US" sz="1800" b="1" smtClean="0">
                        <a:solidFill>
                          <a:schemeClr val="accent1"/>
                        </a:solidFill>
                      </a:rPr>
                      <a:t>O</a:t>
                    </a:r>
                    <a:r>
                      <a:rPr lang="en-US" smtClean="0">
                        <a:solidFill>
                          <a:schemeClr val="accent1"/>
                        </a:solidFill>
                      </a:rPr>
                      <a:t>ther: </a:t>
                    </a:r>
                    <a:r>
                      <a:rPr lang="en-US">
                        <a:solidFill>
                          <a:schemeClr val="accent1"/>
                        </a:solidFill>
                      </a:rPr>
                      <a:t>5.9%</a:t>
                    </a:r>
                  </a:p>
                </c:rich>
              </c:tx>
              <c:numFmt formatCode="0.0%" sourceLinked="0"/>
              <c:spPr>
                <a:noFill/>
                <a:ln>
                  <a:noFill/>
                </a:ln>
                <a:effectLst/>
              </c:spPr>
              <c:dLblPos val="outEnd"/>
              <c:showLegendKey val="0"/>
              <c:showVal val="0"/>
              <c:showCatName val="1"/>
              <c:showSerName val="0"/>
              <c:showPercent val="1"/>
              <c:showBubbleSize val="0"/>
              <c:separator>; </c:separator>
              <c:extLst>
                <c:ext xmlns:c15="http://schemas.microsoft.com/office/drawing/2012/chart" uri="{CE6537A1-D6FC-4f65-9D91-7224C49458BB}">
                  <c15:layout/>
                </c:ext>
              </c:extLst>
            </c:dLbl>
            <c:numFmt formatCode="0.0%" sourceLinked="0"/>
            <c:spPr>
              <a:noFill/>
              <a:ln>
                <a:noFill/>
              </a:ln>
              <a:effectLst/>
            </c:spPr>
            <c:txPr>
              <a:bodyPr/>
              <a:lstStyle/>
              <a:p>
                <a:pPr>
                  <a:defRPr sz="1800" b="1"/>
                </a:pPr>
                <a:endParaRPr lang="en-US"/>
              </a:p>
            </c:txPr>
            <c:dLblPos val="outEnd"/>
            <c:showLegendKey val="0"/>
            <c:showVal val="0"/>
            <c:showCatName val="1"/>
            <c:showSerName val="0"/>
            <c:showPercent val="1"/>
            <c:showBubbleSize val="0"/>
            <c:separator>; </c:separator>
            <c:showLeaderLines val="0"/>
            <c:extLst>
              <c:ext xmlns:c15="http://schemas.microsoft.com/office/drawing/2012/chart" uri="{CE6537A1-D6FC-4f65-9D91-7224C49458BB}"/>
            </c:extLst>
          </c:dLbls>
          <c:cat>
            <c:strRef>
              <c:f>'Sheet1'!$B$1:$G$1</c:f>
              <c:strCache>
                <c:ptCount val="6"/>
                <c:pt idx="0">
                  <c:v>Ground</c:v>
                </c:pt>
                <c:pt idx="1">
                  <c:v>Floor</c:v>
                </c:pt>
                <c:pt idx="2">
                  <c:v>Sidewalks, paths, outdoor walkways</c:v>
                </c:pt>
                <c:pt idx="3">
                  <c:v>Street, road</c:v>
                </c:pt>
                <c:pt idx="4">
                  <c:v>Other structures and surfaces</c:v>
                </c:pt>
                <c:pt idx="5">
                  <c:v>Other</c:v>
                </c:pt>
              </c:strCache>
            </c:strRef>
          </c:cat>
          <c:val>
            <c:numRef>
              <c:f>'Sheet1'!$B$2:$G$2</c:f>
              <c:numCache>
                <c:formatCode>General</c:formatCode>
                <c:ptCount val="6"/>
                <c:pt idx="0">
                  <c:v>105</c:v>
                </c:pt>
                <c:pt idx="1">
                  <c:v>77</c:v>
                </c:pt>
                <c:pt idx="2">
                  <c:v>27</c:v>
                </c:pt>
                <c:pt idx="3">
                  <c:v>11</c:v>
                </c:pt>
                <c:pt idx="4">
                  <c:v>31</c:v>
                </c:pt>
                <c:pt idx="5">
                  <c:v>16</c:v>
                </c:pt>
              </c:numCache>
            </c:numRef>
          </c:val>
        </c:ser>
        <c:dLbls>
          <c:showLegendKey val="0"/>
          <c:showVal val="0"/>
          <c:showCatName val="1"/>
          <c:showSerName val="0"/>
          <c:showPercent val="1"/>
          <c:showBubbleSize val="0"/>
          <c:separator> </c:separator>
          <c:showLeaderLines val="0"/>
        </c:dLbls>
        <c:firstSliceAng val="0"/>
      </c:pieChart>
      <c:spPr>
        <a:noFill/>
        <a:ln w="25390">
          <a:noFill/>
        </a:ln>
      </c:spPr>
    </c:plotArea>
    <c:plotVisOnly val="1"/>
    <c:dispBlanksAs val="zero"/>
    <c:showDLblsOverMax val="0"/>
  </c:chart>
  <c:spPr>
    <a:noFill/>
    <a:ln>
      <a:noFill/>
    </a:ln>
  </c:spPr>
  <c:txPr>
    <a:bodyPr/>
    <a:lstStyle/>
    <a:p>
      <a:pPr>
        <a:defRPr sz="1849"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a:pPr>
            <a:r>
              <a:rPr lang="en-US" sz="1800" b="1" dirty="0"/>
              <a:t>Total = </a:t>
            </a:r>
            <a:r>
              <a:rPr lang="en-US" sz="1800" b="1" dirty="0" smtClean="0"/>
              <a:t>247 </a:t>
            </a:r>
            <a:r>
              <a:rPr lang="en-US" sz="1800" b="1" dirty="0"/>
              <a:t>deaths</a:t>
            </a:r>
          </a:p>
        </c:rich>
      </c:tx>
      <c:layout>
        <c:manualLayout>
          <c:xMode val="edge"/>
          <c:yMode val="edge"/>
          <c:x val="0.28311015627953734"/>
          <c:y val="3.8416687602152097E-3"/>
        </c:manualLayout>
      </c:layout>
      <c:overlay val="0"/>
      <c:spPr>
        <a:noFill/>
        <a:ln w="15943">
          <a:noFill/>
        </a:ln>
      </c:spPr>
    </c:title>
    <c:autoTitleDeleted val="0"/>
    <c:plotArea>
      <c:layout>
        <c:manualLayout>
          <c:layoutTarget val="inner"/>
          <c:xMode val="edge"/>
          <c:yMode val="edge"/>
          <c:x val="0.16819808361097791"/>
          <c:y val="0.14758491286326242"/>
          <c:w val="0.45383802463085382"/>
          <c:h val="0.77409832430478065"/>
        </c:manualLayout>
      </c:layout>
      <c:pieChart>
        <c:varyColors val="1"/>
        <c:ser>
          <c:idx val="0"/>
          <c:order val="0"/>
          <c:tx>
            <c:strRef>
              <c:f>Sheet1!$A$2</c:f>
              <c:strCache>
                <c:ptCount val="1"/>
              </c:strCache>
            </c:strRef>
          </c:tx>
          <c:spPr>
            <a:ln w="15943">
              <a:noFill/>
            </a:ln>
          </c:spPr>
          <c:dPt>
            <c:idx val="0"/>
            <c:bubble3D val="0"/>
            <c:spPr>
              <a:solidFill>
                <a:srgbClr val="FF0000"/>
              </a:solidFill>
              <a:ln w="15943">
                <a:noFill/>
              </a:ln>
            </c:spPr>
          </c:dPt>
          <c:dPt>
            <c:idx val="1"/>
            <c:bubble3D val="0"/>
            <c:spPr>
              <a:solidFill>
                <a:srgbClr val="0046D2"/>
              </a:solidFill>
              <a:ln w="15943">
                <a:noFill/>
              </a:ln>
            </c:spPr>
          </c:dPt>
          <c:dPt>
            <c:idx val="2"/>
            <c:bubble3D val="0"/>
            <c:spPr>
              <a:solidFill>
                <a:srgbClr val="00CCFF"/>
              </a:solidFill>
              <a:ln w="15943">
                <a:noFill/>
              </a:ln>
            </c:spPr>
          </c:dPt>
          <c:dPt>
            <c:idx val="3"/>
            <c:bubble3D val="0"/>
            <c:spPr>
              <a:solidFill>
                <a:srgbClr val="FF9900"/>
              </a:solidFill>
              <a:ln w="15943">
                <a:noFill/>
              </a:ln>
            </c:spPr>
          </c:dPt>
          <c:dPt>
            <c:idx val="4"/>
            <c:bubble3D val="0"/>
            <c:spPr>
              <a:solidFill>
                <a:srgbClr val="FFFF00"/>
              </a:solidFill>
              <a:ln w="15943">
                <a:noFill/>
              </a:ln>
            </c:spPr>
          </c:dPt>
          <c:dPt>
            <c:idx val="5"/>
            <c:bubble3D val="0"/>
            <c:spPr>
              <a:solidFill>
                <a:srgbClr val="800080"/>
              </a:solidFill>
              <a:ln w="15943">
                <a:noFill/>
              </a:ln>
            </c:spPr>
          </c:dPt>
          <c:dPt>
            <c:idx val="6"/>
            <c:bubble3D val="0"/>
            <c:spPr>
              <a:solidFill>
                <a:srgbClr val="339966"/>
              </a:solidFill>
              <a:ln w="15943">
                <a:noFill/>
              </a:ln>
            </c:spPr>
          </c:dPt>
          <c:dPt>
            <c:idx val="7"/>
            <c:bubble3D val="0"/>
            <c:spPr>
              <a:solidFill>
                <a:srgbClr val="000000"/>
              </a:solidFill>
              <a:ln w="15943">
                <a:noFill/>
              </a:ln>
            </c:spPr>
          </c:dPt>
          <c:dPt>
            <c:idx val="8"/>
            <c:bubble3D val="0"/>
            <c:spPr>
              <a:solidFill>
                <a:srgbClr val="993300"/>
              </a:solidFill>
              <a:ln w="15943">
                <a:noFill/>
              </a:ln>
            </c:spPr>
          </c:dPt>
          <c:dPt>
            <c:idx val="9"/>
            <c:bubble3D val="0"/>
            <c:spPr>
              <a:solidFill>
                <a:srgbClr val="969696"/>
              </a:solidFill>
              <a:ln w="15943">
                <a:noFill/>
              </a:ln>
            </c:spPr>
          </c:dPt>
          <c:dPt>
            <c:idx val="10"/>
            <c:bubble3D val="0"/>
            <c:spPr>
              <a:solidFill>
                <a:srgbClr val="FFFFFF"/>
              </a:solidFill>
              <a:ln w="7971">
                <a:solidFill>
                  <a:srgbClr val="000000"/>
                </a:solidFill>
                <a:prstDash val="solid"/>
              </a:ln>
            </c:spPr>
          </c:dPt>
          <c:dPt>
            <c:idx val="11"/>
            <c:bubble3D val="0"/>
            <c:spPr>
              <a:solidFill>
                <a:srgbClr val="008080"/>
              </a:solidFill>
              <a:ln w="15943">
                <a:noFill/>
              </a:ln>
            </c:spPr>
          </c:dPt>
          <c:dPt>
            <c:idx val="12"/>
            <c:bubble3D val="0"/>
            <c:spPr>
              <a:solidFill>
                <a:srgbClr val="FF0000"/>
              </a:solidFill>
              <a:ln w="15943">
                <a:noFill/>
              </a:ln>
            </c:spPr>
          </c:dPt>
          <c:dPt>
            <c:idx val="13"/>
            <c:bubble3D val="0"/>
            <c:spPr>
              <a:solidFill>
                <a:srgbClr val="0000FF"/>
              </a:solidFill>
              <a:ln w="15943">
                <a:noFill/>
              </a:ln>
            </c:spPr>
          </c:dPt>
          <c:dPt>
            <c:idx val="14"/>
            <c:bubble3D val="0"/>
            <c:spPr>
              <a:solidFill>
                <a:srgbClr val="00CCFF"/>
              </a:solidFill>
              <a:ln w="15943">
                <a:noFill/>
              </a:ln>
            </c:spPr>
          </c:dPt>
          <c:dPt>
            <c:idx val="15"/>
            <c:bubble3D val="0"/>
            <c:spPr>
              <a:solidFill>
                <a:srgbClr val="FF9900"/>
              </a:solidFill>
              <a:ln w="15943">
                <a:noFill/>
              </a:ln>
            </c:spPr>
          </c:dPt>
          <c:dPt>
            <c:idx val="16"/>
            <c:bubble3D val="0"/>
            <c:spPr>
              <a:solidFill>
                <a:srgbClr val="FFFF00"/>
              </a:solidFill>
              <a:ln w="15943">
                <a:noFill/>
              </a:ln>
            </c:spPr>
          </c:dPt>
          <c:dPt>
            <c:idx val="17"/>
            <c:bubble3D val="0"/>
            <c:spPr>
              <a:solidFill>
                <a:srgbClr val="800080"/>
              </a:solidFill>
              <a:ln w="15943">
                <a:noFill/>
              </a:ln>
            </c:spPr>
          </c:dPt>
          <c:dLbls>
            <c:spPr>
              <a:noFill/>
              <a:ln w="15943">
                <a:noFill/>
              </a:ln>
            </c:spPr>
            <c:txPr>
              <a:bodyPr/>
              <a:lstStyle/>
              <a:p>
                <a:pPr>
                  <a:defRPr sz="18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ext>
            </c:extLst>
          </c:dLbls>
          <c:cat>
            <c:strRef>
              <c:f>Sheet1!$B$1:$I$1</c:f>
              <c:strCache>
                <c:ptCount val="8"/>
                <c:pt idx="0">
                  <c:v>Less than 6 feet</c:v>
                </c:pt>
                <c:pt idx="1">
                  <c:v>6-10 feet</c:v>
                </c:pt>
                <c:pt idx="2">
                  <c:v>11-15 feet</c:v>
                </c:pt>
                <c:pt idx="3">
                  <c:v>16-20 feet</c:v>
                </c:pt>
                <c:pt idx="4">
                  <c:v>21-25 feet</c:v>
                </c:pt>
                <c:pt idx="5">
                  <c:v>26-30 feet</c:v>
                </c:pt>
                <c:pt idx="6">
                  <c:v>30 feet or more</c:v>
                </c:pt>
                <c:pt idx="7">
                  <c:v>Unspecified</c:v>
                </c:pt>
              </c:strCache>
            </c:strRef>
          </c:cat>
          <c:val>
            <c:numRef>
              <c:f>Sheet1!$B$2:$I$2</c:f>
              <c:numCache>
                <c:formatCode>0.0%</c:formatCode>
                <c:ptCount val="8"/>
                <c:pt idx="0">
                  <c:v>5.2631578947368432E-2</c:v>
                </c:pt>
                <c:pt idx="1">
                  <c:v>0.10121457489878542</c:v>
                </c:pt>
                <c:pt idx="2">
                  <c:v>0.18218623481781382</c:v>
                </c:pt>
                <c:pt idx="3">
                  <c:v>0.18218623481781382</c:v>
                </c:pt>
                <c:pt idx="4">
                  <c:v>8.0971659919028313E-2</c:v>
                </c:pt>
                <c:pt idx="5">
                  <c:v>0.10121457489878542</c:v>
                </c:pt>
                <c:pt idx="6">
                  <c:v>0.21862348178137664</c:v>
                </c:pt>
                <c:pt idx="7">
                  <c:v>8.0971659919028313E-2</c:v>
                </c:pt>
              </c:numCache>
            </c:numRef>
          </c:val>
        </c:ser>
        <c:ser>
          <c:idx val="1"/>
          <c:order val="1"/>
          <c:tx>
            <c:strRef>
              <c:f>Sheet1!$A$4</c:f>
              <c:strCache>
                <c:ptCount val="1"/>
              </c:strCache>
            </c:strRef>
          </c:tx>
          <c:spPr>
            <a:solidFill>
              <a:srgbClr val="FFCC00"/>
            </a:solidFill>
            <a:ln w="7971">
              <a:solidFill>
                <a:srgbClr val="000000"/>
              </a:solidFill>
              <a:prstDash val="solid"/>
            </a:ln>
          </c:spPr>
          <c:dPt>
            <c:idx val="0"/>
            <c:bubble3D val="0"/>
            <c:spPr>
              <a:solidFill>
                <a:srgbClr val="0088E4"/>
              </a:solidFill>
              <a:ln w="7971">
                <a:solidFill>
                  <a:srgbClr val="000000"/>
                </a:solidFill>
                <a:prstDash val="solid"/>
              </a:ln>
            </c:spPr>
          </c:dPt>
          <c:dPt>
            <c:idx val="2"/>
            <c:bubble3D val="0"/>
            <c:spPr>
              <a:solidFill>
                <a:srgbClr val="FF6600"/>
              </a:solidFill>
              <a:ln w="7971">
                <a:solidFill>
                  <a:srgbClr val="000000"/>
                </a:solidFill>
                <a:prstDash val="solid"/>
              </a:ln>
            </c:spPr>
          </c:dPt>
          <c:dPt>
            <c:idx val="3"/>
            <c:bubble3D val="0"/>
            <c:spPr>
              <a:solidFill>
                <a:srgbClr val="777777"/>
              </a:solidFill>
              <a:ln w="7971">
                <a:solidFill>
                  <a:srgbClr val="000000"/>
                </a:solidFill>
                <a:prstDash val="solid"/>
              </a:ln>
            </c:spPr>
          </c:dPt>
          <c:dPt>
            <c:idx val="4"/>
            <c:bubble3D val="0"/>
            <c:spPr>
              <a:solidFill>
                <a:srgbClr val="B2B2B2"/>
              </a:solidFill>
              <a:ln w="7971">
                <a:solidFill>
                  <a:srgbClr val="000000"/>
                </a:solidFill>
                <a:prstDash val="solid"/>
              </a:ln>
            </c:spPr>
          </c:dPt>
          <c:dLbls>
            <c:numFmt formatCode="0%" sourceLinked="0"/>
            <c:spPr>
              <a:noFill/>
              <a:ln w="15943">
                <a:noFill/>
              </a:ln>
            </c:spPr>
            <c:showLegendKey val="0"/>
            <c:showVal val="0"/>
            <c:showCatName val="1"/>
            <c:showSerName val="0"/>
            <c:showPercent val="1"/>
            <c:showBubbleSize val="0"/>
            <c:showLeaderLines val="0"/>
            <c:extLst>
              <c:ext xmlns:c15="http://schemas.microsoft.com/office/drawing/2012/chart" uri="{CE6537A1-D6FC-4f65-9D91-7224C49458BB}"/>
            </c:extLst>
          </c:dLbls>
          <c:cat>
            <c:strRef>
              <c:f>Sheet1!$B$1:$I$1</c:f>
              <c:strCache>
                <c:ptCount val="8"/>
                <c:pt idx="0">
                  <c:v>Less than 6 feet</c:v>
                </c:pt>
                <c:pt idx="1">
                  <c:v>6-10 feet</c:v>
                </c:pt>
                <c:pt idx="2">
                  <c:v>11-15 feet</c:v>
                </c:pt>
                <c:pt idx="3">
                  <c:v>16-20 feet</c:v>
                </c:pt>
                <c:pt idx="4">
                  <c:v>21-25 feet</c:v>
                </c:pt>
                <c:pt idx="5">
                  <c:v>26-30 feet</c:v>
                </c:pt>
                <c:pt idx="6">
                  <c:v>30 feet or more</c:v>
                </c:pt>
                <c:pt idx="7">
                  <c:v>Unspecified</c:v>
                </c:pt>
              </c:strCache>
            </c:strRef>
          </c:cat>
          <c:val>
            <c:numRef>
              <c:f>Sheet1!$B$4:$I$4</c:f>
              <c:numCache>
                <c:formatCode>General</c:formatCode>
                <c:ptCount val="8"/>
              </c:numCache>
            </c:numRef>
          </c:val>
        </c:ser>
        <c:ser>
          <c:idx val="2"/>
          <c:order val="2"/>
          <c:tx>
            <c:strRef>
              <c:f>Sheet1!$A$5</c:f>
              <c:strCache>
                <c:ptCount val="1"/>
              </c:strCache>
            </c:strRef>
          </c:tx>
          <c:spPr>
            <a:solidFill>
              <a:srgbClr val="FF6600"/>
            </a:solidFill>
            <a:ln w="7971">
              <a:solidFill>
                <a:srgbClr val="000000"/>
              </a:solidFill>
              <a:prstDash val="solid"/>
            </a:ln>
          </c:spPr>
          <c:dPt>
            <c:idx val="0"/>
            <c:bubble3D val="0"/>
            <c:spPr>
              <a:solidFill>
                <a:srgbClr val="0088E4"/>
              </a:solidFill>
              <a:ln w="7971">
                <a:solidFill>
                  <a:srgbClr val="000000"/>
                </a:solidFill>
                <a:prstDash val="solid"/>
              </a:ln>
            </c:spPr>
          </c:dPt>
          <c:dPt>
            <c:idx val="1"/>
            <c:bubble3D val="0"/>
            <c:spPr>
              <a:solidFill>
                <a:srgbClr val="FFCC00"/>
              </a:solidFill>
              <a:ln w="7971">
                <a:solidFill>
                  <a:srgbClr val="000000"/>
                </a:solidFill>
                <a:prstDash val="solid"/>
              </a:ln>
            </c:spPr>
          </c:dPt>
          <c:dPt>
            <c:idx val="3"/>
            <c:bubble3D val="0"/>
            <c:spPr>
              <a:solidFill>
                <a:srgbClr val="777777"/>
              </a:solidFill>
              <a:ln w="7971">
                <a:solidFill>
                  <a:srgbClr val="000000"/>
                </a:solidFill>
                <a:prstDash val="solid"/>
              </a:ln>
            </c:spPr>
          </c:dPt>
          <c:dPt>
            <c:idx val="4"/>
            <c:bubble3D val="0"/>
            <c:spPr>
              <a:solidFill>
                <a:srgbClr val="B2B2B2"/>
              </a:solidFill>
              <a:ln w="7971">
                <a:solidFill>
                  <a:srgbClr val="000000"/>
                </a:solidFill>
                <a:prstDash val="solid"/>
              </a:ln>
            </c:spPr>
          </c:dPt>
          <c:dLbls>
            <c:numFmt formatCode="0%" sourceLinked="0"/>
            <c:spPr>
              <a:noFill/>
              <a:ln w="15943">
                <a:noFill/>
              </a:ln>
            </c:spPr>
            <c:showLegendKey val="0"/>
            <c:showVal val="0"/>
            <c:showCatName val="1"/>
            <c:showSerName val="0"/>
            <c:showPercent val="1"/>
            <c:showBubbleSize val="0"/>
            <c:showLeaderLines val="0"/>
            <c:extLst>
              <c:ext xmlns:c15="http://schemas.microsoft.com/office/drawing/2012/chart" uri="{CE6537A1-D6FC-4f65-9D91-7224C49458BB}"/>
            </c:extLst>
          </c:dLbls>
          <c:cat>
            <c:strRef>
              <c:f>Sheet1!$B$1:$I$1</c:f>
              <c:strCache>
                <c:ptCount val="8"/>
                <c:pt idx="0">
                  <c:v>Less than 6 feet</c:v>
                </c:pt>
                <c:pt idx="1">
                  <c:v>6-10 feet</c:v>
                </c:pt>
                <c:pt idx="2">
                  <c:v>11-15 feet</c:v>
                </c:pt>
                <c:pt idx="3">
                  <c:v>16-20 feet</c:v>
                </c:pt>
                <c:pt idx="4">
                  <c:v>21-25 feet</c:v>
                </c:pt>
                <c:pt idx="5">
                  <c:v>26-30 feet</c:v>
                </c:pt>
                <c:pt idx="6">
                  <c:v>30 feet or more</c:v>
                </c:pt>
                <c:pt idx="7">
                  <c:v>Unspecified</c:v>
                </c:pt>
              </c:strCache>
            </c:strRef>
          </c:cat>
          <c:val>
            <c:numRef>
              <c:f>Sheet1!$B$5:$I$5</c:f>
              <c:numCache>
                <c:formatCode>General</c:formatCode>
                <c:ptCount val="8"/>
              </c:numCache>
            </c:numRef>
          </c:val>
        </c:ser>
        <c:ser>
          <c:idx val="3"/>
          <c:order val="3"/>
          <c:tx>
            <c:strRef>
              <c:f>Sheet1!$A$6</c:f>
              <c:strCache>
                <c:ptCount val="1"/>
              </c:strCache>
            </c:strRef>
          </c:tx>
          <c:spPr>
            <a:solidFill>
              <a:srgbClr val="777777"/>
            </a:solidFill>
            <a:ln w="7971">
              <a:solidFill>
                <a:srgbClr val="000000"/>
              </a:solidFill>
              <a:prstDash val="solid"/>
            </a:ln>
          </c:spPr>
          <c:dPt>
            <c:idx val="0"/>
            <c:bubble3D val="0"/>
            <c:spPr>
              <a:solidFill>
                <a:srgbClr val="0088E4"/>
              </a:solidFill>
              <a:ln w="7971">
                <a:solidFill>
                  <a:srgbClr val="000000"/>
                </a:solidFill>
                <a:prstDash val="solid"/>
              </a:ln>
            </c:spPr>
          </c:dPt>
          <c:dPt>
            <c:idx val="1"/>
            <c:bubble3D val="0"/>
            <c:spPr>
              <a:solidFill>
                <a:srgbClr val="FFCC00"/>
              </a:solidFill>
              <a:ln w="7971">
                <a:solidFill>
                  <a:srgbClr val="000000"/>
                </a:solidFill>
                <a:prstDash val="solid"/>
              </a:ln>
            </c:spPr>
          </c:dPt>
          <c:dPt>
            <c:idx val="2"/>
            <c:bubble3D val="0"/>
            <c:spPr>
              <a:solidFill>
                <a:srgbClr val="FF6600"/>
              </a:solidFill>
              <a:ln w="7971">
                <a:solidFill>
                  <a:srgbClr val="000000"/>
                </a:solidFill>
                <a:prstDash val="solid"/>
              </a:ln>
            </c:spPr>
          </c:dPt>
          <c:dPt>
            <c:idx val="4"/>
            <c:bubble3D val="0"/>
            <c:spPr>
              <a:solidFill>
                <a:srgbClr val="B2B2B2"/>
              </a:solidFill>
              <a:ln w="7971">
                <a:solidFill>
                  <a:srgbClr val="000000"/>
                </a:solidFill>
                <a:prstDash val="solid"/>
              </a:ln>
            </c:spPr>
          </c:dPt>
          <c:dLbls>
            <c:numFmt formatCode="0%" sourceLinked="0"/>
            <c:spPr>
              <a:noFill/>
              <a:ln w="15943">
                <a:noFill/>
              </a:ln>
            </c:spPr>
            <c:showLegendKey val="0"/>
            <c:showVal val="0"/>
            <c:showCatName val="1"/>
            <c:showSerName val="0"/>
            <c:showPercent val="1"/>
            <c:showBubbleSize val="0"/>
            <c:showLeaderLines val="0"/>
            <c:extLst>
              <c:ext xmlns:c15="http://schemas.microsoft.com/office/drawing/2012/chart" uri="{CE6537A1-D6FC-4f65-9D91-7224C49458BB}"/>
            </c:extLst>
          </c:dLbls>
          <c:cat>
            <c:strRef>
              <c:f>Sheet1!$B$1:$I$1</c:f>
              <c:strCache>
                <c:ptCount val="8"/>
                <c:pt idx="0">
                  <c:v>Less than 6 feet</c:v>
                </c:pt>
                <c:pt idx="1">
                  <c:v>6-10 feet</c:v>
                </c:pt>
                <c:pt idx="2">
                  <c:v>11-15 feet</c:v>
                </c:pt>
                <c:pt idx="3">
                  <c:v>16-20 feet</c:v>
                </c:pt>
                <c:pt idx="4">
                  <c:v>21-25 feet</c:v>
                </c:pt>
                <c:pt idx="5">
                  <c:v>26-30 feet</c:v>
                </c:pt>
                <c:pt idx="6">
                  <c:v>30 feet or more</c:v>
                </c:pt>
                <c:pt idx="7">
                  <c:v>Unspecified</c:v>
                </c:pt>
              </c:strCache>
            </c:strRef>
          </c:cat>
          <c:val>
            <c:numRef>
              <c:f>Sheet1!$B$6:$I$6</c:f>
              <c:numCache>
                <c:formatCode>General</c:formatCode>
                <c:ptCount val="8"/>
              </c:numCache>
            </c:numRef>
          </c:val>
        </c:ser>
        <c:ser>
          <c:idx val="4"/>
          <c:order val="4"/>
          <c:tx>
            <c:strRef>
              <c:f>Sheet1!$A$7</c:f>
              <c:strCache>
                <c:ptCount val="1"/>
              </c:strCache>
            </c:strRef>
          </c:tx>
          <c:spPr>
            <a:solidFill>
              <a:srgbClr val="B2B2B2"/>
            </a:solidFill>
            <a:ln w="7971">
              <a:solidFill>
                <a:srgbClr val="000000"/>
              </a:solidFill>
              <a:prstDash val="solid"/>
            </a:ln>
          </c:spPr>
          <c:dPt>
            <c:idx val="0"/>
            <c:bubble3D val="0"/>
            <c:spPr>
              <a:solidFill>
                <a:srgbClr val="0088E4"/>
              </a:solidFill>
              <a:ln w="7971">
                <a:solidFill>
                  <a:srgbClr val="000000"/>
                </a:solidFill>
                <a:prstDash val="solid"/>
              </a:ln>
            </c:spPr>
          </c:dPt>
          <c:dPt>
            <c:idx val="1"/>
            <c:bubble3D val="0"/>
            <c:spPr>
              <a:solidFill>
                <a:srgbClr val="FFCC00"/>
              </a:solidFill>
              <a:ln w="7971">
                <a:solidFill>
                  <a:srgbClr val="000000"/>
                </a:solidFill>
                <a:prstDash val="solid"/>
              </a:ln>
            </c:spPr>
          </c:dPt>
          <c:dPt>
            <c:idx val="2"/>
            <c:bubble3D val="0"/>
            <c:spPr>
              <a:solidFill>
                <a:srgbClr val="FF6600"/>
              </a:solidFill>
              <a:ln w="7971">
                <a:solidFill>
                  <a:srgbClr val="000000"/>
                </a:solidFill>
                <a:prstDash val="solid"/>
              </a:ln>
            </c:spPr>
          </c:dPt>
          <c:dPt>
            <c:idx val="3"/>
            <c:bubble3D val="0"/>
            <c:spPr>
              <a:solidFill>
                <a:srgbClr val="777777"/>
              </a:solidFill>
              <a:ln w="7971">
                <a:solidFill>
                  <a:srgbClr val="000000"/>
                </a:solidFill>
                <a:prstDash val="solid"/>
              </a:ln>
            </c:spPr>
          </c:dPt>
          <c:dLbls>
            <c:numFmt formatCode="0%" sourceLinked="0"/>
            <c:spPr>
              <a:noFill/>
              <a:ln w="15943">
                <a:noFill/>
              </a:ln>
            </c:spPr>
            <c:showLegendKey val="0"/>
            <c:showVal val="0"/>
            <c:showCatName val="1"/>
            <c:showSerName val="0"/>
            <c:showPercent val="1"/>
            <c:showBubbleSize val="0"/>
            <c:showLeaderLines val="0"/>
            <c:extLst>
              <c:ext xmlns:c15="http://schemas.microsoft.com/office/drawing/2012/chart" uri="{CE6537A1-D6FC-4f65-9D91-7224C49458BB}"/>
            </c:extLst>
          </c:dLbls>
          <c:cat>
            <c:strRef>
              <c:f>Sheet1!$B$1:$I$1</c:f>
              <c:strCache>
                <c:ptCount val="8"/>
                <c:pt idx="0">
                  <c:v>Less than 6 feet</c:v>
                </c:pt>
                <c:pt idx="1">
                  <c:v>6-10 feet</c:v>
                </c:pt>
                <c:pt idx="2">
                  <c:v>11-15 feet</c:v>
                </c:pt>
                <c:pt idx="3">
                  <c:v>16-20 feet</c:v>
                </c:pt>
                <c:pt idx="4">
                  <c:v>21-25 feet</c:v>
                </c:pt>
                <c:pt idx="5">
                  <c:v>26-30 feet</c:v>
                </c:pt>
                <c:pt idx="6">
                  <c:v>30 feet or more</c:v>
                </c:pt>
                <c:pt idx="7">
                  <c:v>Unspecified</c:v>
                </c:pt>
              </c:strCache>
            </c:strRef>
          </c:cat>
          <c:val>
            <c:numRef>
              <c:f>Sheet1!$B$7:$I$7</c:f>
              <c:numCache>
                <c:formatCode>General</c:formatCode>
                <c:ptCount val="8"/>
              </c:numCache>
            </c:numRef>
          </c:val>
        </c:ser>
        <c:dLbls>
          <c:showLegendKey val="0"/>
          <c:showVal val="0"/>
          <c:showCatName val="1"/>
          <c:showSerName val="0"/>
          <c:showPercent val="1"/>
          <c:showBubbleSize val="0"/>
          <c:showLeaderLines val="0"/>
        </c:dLbls>
        <c:firstSliceAng val="0"/>
      </c:pieChart>
      <c:spPr>
        <a:noFill/>
        <a:ln w="15943">
          <a:noFill/>
        </a:ln>
      </c:spPr>
    </c:plotArea>
    <c:legend>
      <c:legendPos val="r"/>
      <c:layout>
        <c:manualLayout>
          <c:xMode val="edge"/>
          <c:yMode val="edge"/>
          <c:x val="0.72988466175859934"/>
          <c:y val="0.27638957015618948"/>
          <c:w val="0.26555303818154774"/>
          <c:h val="0.49717202016415085"/>
        </c:manualLayout>
      </c:layout>
      <c:overlay val="0"/>
      <c:spPr>
        <a:solidFill>
          <a:srgbClr val="FFFFFF"/>
        </a:solidFill>
        <a:ln w="15943">
          <a:noFill/>
        </a:ln>
      </c:spPr>
      <c:txPr>
        <a:bodyPr/>
        <a:lstStyle/>
        <a:p>
          <a:pPr>
            <a:defRPr sz="1800" b="1"/>
          </a:pPr>
          <a:endParaRPr lang="en-US"/>
        </a:p>
      </c:txPr>
    </c:legend>
    <c:plotVisOnly val="1"/>
    <c:dispBlanksAs val="zero"/>
    <c:showDLblsOverMax val="0"/>
  </c:chart>
  <c:spPr>
    <a:noFill/>
    <a:ln>
      <a:noFill/>
    </a:ln>
  </c:spPr>
  <c:txPr>
    <a:bodyPr/>
    <a:lstStyle/>
    <a:p>
      <a:pPr>
        <a:defRPr sz="1600" b="1" i="0" u="none" strike="noStrike" baseline="0">
          <a:solidFill>
            <a:srgbClr val="000000"/>
          </a:solidFill>
          <a:latin typeface="Times New Roman" pitchFamily="18" charset="0"/>
          <a:ea typeface="Times New Roman"/>
          <a:cs typeface="Times New Roman" pitchFamily="18" charset="0"/>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drawing1.xml><?xml version="1.0" encoding="utf-8"?>
<c:userShapes xmlns:c="http://schemas.openxmlformats.org/drawingml/2006/chart">
  <cdr:relSizeAnchor xmlns:cdr="http://schemas.openxmlformats.org/drawingml/2006/chartDrawing">
    <cdr:from>
      <cdr:x>0.35088</cdr:x>
      <cdr:y>0.02716</cdr:y>
    </cdr:from>
    <cdr:to>
      <cdr:x>0.63015</cdr:x>
      <cdr:y>0.08645</cdr:y>
    </cdr:to>
    <cdr:sp macro="" textlink="">
      <cdr:nvSpPr>
        <cdr:cNvPr id="3" name="Text Box 4"/>
        <cdr:cNvSpPr txBox="1">
          <a:spLocks xmlns:a="http://schemas.openxmlformats.org/drawingml/2006/main" noChangeArrowheads="1"/>
        </cdr:cNvSpPr>
      </cdr:nvSpPr>
      <cdr:spPr bwMode="auto">
        <a:xfrm xmlns:a="http://schemas.openxmlformats.org/drawingml/2006/main">
          <a:off x="3489186" y="169189"/>
          <a:ext cx="2777089" cy="36932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wrap="square" lIns="91429" tIns="45714" rIns="91429" bIns="45714">
          <a:spAutoFit/>
        </a:bodyPr>
        <a:lstStyle xmlns:a="http://schemas.openxmlformats.org/drawingml/2006/main">
          <a:defPPr>
            <a:defRPr lang="en-US"/>
          </a:defPPr>
          <a:lvl1pPr algn="l" rtl="0" eaLnBrk="0" fontAlgn="base" hangingPunct="0">
            <a:spcBef>
              <a:spcPct val="0"/>
            </a:spcBef>
            <a:spcAft>
              <a:spcPct val="0"/>
            </a:spcAft>
            <a:defRPr sz="1600" kern="1200">
              <a:solidFill>
                <a:srgbClr val="000000"/>
              </a:solidFill>
              <a:latin typeface="Times New Roman" pitchFamily="18" charset="0"/>
            </a:defRPr>
          </a:lvl1pPr>
          <a:lvl2pPr marL="457200" algn="l" rtl="0" eaLnBrk="0" fontAlgn="base" hangingPunct="0">
            <a:spcBef>
              <a:spcPct val="0"/>
            </a:spcBef>
            <a:spcAft>
              <a:spcPct val="0"/>
            </a:spcAft>
            <a:defRPr sz="1600" kern="1200">
              <a:solidFill>
                <a:srgbClr val="000000"/>
              </a:solidFill>
              <a:latin typeface="Times New Roman" pitchFamily="18" charset="0"/>
            </a:defRPr>
          </a:lvl2pPr>
          <a:lvl3pPr marL="914400" algn="l" rtl="0" eaLnBrk="0" fontAlgn="base" hangingPunct="0">
            <a:spcBef>
              <a:spcPct val="0"/>
            </a:spcBef>
            <a:spcAft>
              <a:spcPct val="0"/>
            </a:spcAft>
            <a:defRPr sz="1600" kern="1200">
              <a:solidFill>
                <a:srgbClr val="000000"/>
              </a:solidFill>
              <a:latin typeface="Times New Roman" pitchFamily="18" charset="0"/>
            </a:defRPr>
          </a:lvl3pPr>
          <a:lvl4pPr marL="1371600" algn="l" rtl="0" eaLnBrk="0" fontAlgn="base" hangingPunct="0">
            <a:spcBef>
              <a:spcPct val="0"/>
            </a:spcBef>
            <a:spcAft>
              <a:spcPct val="0"/>
            </a:spcAft>
            <a:defRPr sz="1600" kern="1200">
              <a:solidFill>
                <a:srgbClr val="000000"/>
              </a:solidFill>
              <a:latin typeface="Times New Roman" pitchFamily="18" charset="0"/>
            </a:defRPr>
          </a:lvl4pPr>
          <a:lvl5pPr marL="1828800" algn="l" rtl="0" eaLnBrk="0" fontAlgn="base" hangingPunct="0">
            <a:spcBef>
              <a:spcPct val="0"/>
            </a:spcBef>
            <a:spcAft>
              <a:spcPct val="0"/>
            </a:spcAft>
            <a:defRPr sz="1600" kern="1200">
              <a:solidFill>
                <a:srgbClr val="000000"/>
              </a:solidFill>
              <a:latin typeface="Times New Roman" pitchFamily="18" charset="0"/>
            </a:defRPr>
          </a:lvl5pPr>
          <a:lvl6pPr marL="2286000" algn="l" defTabSz="914400" rtl="0" eaLnBrk="1" latinLnBrk="0" hangingPunct="1">
            <a:defRPr sz="1600" kern="1200">
              <a:solidFill>
                <a:srgbClr val="000000"/>
              </a:solidFill>
              <a:latin typeface="Times New Roman" pitchFamily="18" charset="0"/>
            </a:defRPr>
          </a:lvl6pPr>
          <a:lvl7pPr marL="2743200" algn="l" defTabSz="914400" rtl="0" eaLnBrk="1" latinLnBrk="0" hangingPunct="1">
            <a:defRPr sz="1600" kern="1200">
              <a:solidFill>
                <a:srgbClr val="000000"/>
              </a:solidFill>
              <a:latin typeface="Times New Roman" pitchFamily="18" charset="0"/>
            </a:defRPr>
          </a:lvl7pPr>
          <a:lvl8pPr marL="3200400" algn="l" defTabSz="914400" rtl="0" eaLnBrk="1" latinLnBrk="0" hangingPunct="1">
            <a:defRPr sz="1600" kern="1200">
              <a:solidFill>
                <a:srgbClr val="000000"/>
              </a:solidFill>
              <a:latin typeface="Times New Roman" pitchFamily="18" charset="0"/>
            </a:defRPr>
          </a:lvl8pPr>
          <a:lvl9pPr marL="3657600" algn="l" defTabSz="914400" rtl="0" eaLnBrk="1" latinLnBrk="0" hangingPunct="1">
            <a:defRPr sz="1600" kern="1200">
              <a:solidFill>
                <a:srgbClr val="000000"/>
              </a:solidFill>
              <a:latin typeface="Times New Roman" pitchFamily="18" charset="0"/>
            </a:defRPr>
          </a:lvl9pPr>
        </a:lstStyle>
        <a:p xmlns:a="http://schemas.openxmlformats.org/drawingml/2006/main">
          <a:pPr>
            <a:spcBef>
              <a:spcPct val="50000"/>
            </a:spcBef>
          </a:pPr>
          <a:r>
            <a:rPr lang="en-US" sz="1800" b="1" dirty="0" smtClean="0"/>
            <a:t>Total = 267 deaths</a:t>
          </a:r>
          <a:endParaRPr lang="en-US" sz="1800" b="1" dirty="0"/>
        </a:p>
      </cdr:txBody>
    </cdr:sp>
  </cdr:relSizeAnchor>
  <cdr:relSizeAnchor xmlns:cdr="http://schemas.openxmlformats.org/drawingml/2006/chartDrawing">
    <cdr:from>
      <cdr:x>0.06838</cdr:x>
      <cdr:y>0.27157</cdr:y>
    </cdr:from>
    <cdr:to>
      <cdr:x>0.31399</cdr:x>
      <cdr:y>0.3802</cdr:y>
    </cdr:to>
    <cdr:sp macro="" textlink="">
      <cdr:nvSpPr>
        <cdr:cNvPr id="11" name="TextBox 10"/>
        <cdr:cNvSpPr txBox="1"/>
      </cdr:nvSpPr>
      <cdr:spPr>
        <a:xfrm xmlns:a="http://schemas.openxmlformats.org/drawingml/2006/main">
          <a:off x="609600" y="1524000"/>
          <a:ext cx="2189711" cy="6096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a:t>Fall from nonmoving </a:t>
          </a:r>
          <a:r>
            <a:rPr lang="en-US" sz="1800" b="1" dirty="0" smtClean="0"/>
            <a:t>vehicle (118x): 6.4</a:t>
          </a:r>
          <a:r>
            <a:rPr lang="en-US" sz="1800" b="1" dirty="0"/>
            <a:t>%</a:t>
          </a:r>
        </a:p>
      </cdr:txBody>
    </cdr:sp>
  </cdr:relSizeAnchor>
  <cdr:relSizeAnchor xmlns:cdr="http://schemas.openxmlformats.org/drawingml/2006/chartDrawing">
    <cdr:from>
      <cdr:x>0.35043</cdr:x>
      <cdr:y>0.10863</cdr:y>
    </cdr:from>
    <cdr:to>
      <cdr:x>0.49955</cdr:x>
      <cdr:y>0.17652</cdr:y>
    </cdr:to>
    <cdr:sp macro="" textlink="">
      <cdr:nvSpPr>
        <cdr:cNvPr id="12" name="TextBox 11"/>
        <cdr:cNvSpPr txBox="1"/>
      </cdr:nvSpPr>
      <cdr:spPr>
        <a:xfrm xmlns:a="http://schemas.openxmlformats.org/drawingml/2006/main">
          <a:off x="3124200" y="609600"/>
          <a:ext cx="1329463" cy="3809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smtClean="0"/>
            <a:t>Other: 3.4%</a:t>
          </a:r>
          <a:endParaRPr lang="en-US" sz="1800" b="1" dirty="0"/>
        </a:p>
      </cdr:txBody>
    </cdr:sp>
  </cdr:relSizeAnchor>
  <cdr:relSizeAnchor xmlns:cdr="http://schemas.openxmlformats.org/drawingml/2006/chartDrawing">
    <cdr:from>
      <cdr:x>0.66475</cdr:x>
      <cdr:y>0.34496</cdr:y>
    </cdr:from>
    <cdr:to>
      <cdr:x>0.98031</cdr:x>
      <cdr:y>0.45359</cdr:y>
    </cdr:to>
    <cdr:sp macro="" textlink="">
      <cdr:nvSpPr>
        <cdr:cNvPr id="13" name="TextBox 1"/>
        <cdr:cNvSpPr txBox="1"/>
      </cdr:nvSpPr>
      <cdr:spPr>
        <a:xfrm xmlns:a="http://schemas.openxmlformats.org/drawingml/2006/main">
          <a:off x="6610383" y="2148905"/>
          <a:ext cx="3137960" cy="67669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imes New Roman"/>
            </a:defRPr>
          </a:lvl1pPr>
          <a:lvl2pPr marL="457200" indent="0">
            <a:defRPr sz="1100">
              <a:latin typeface="Times New Roman"/>
            </a:defRPr>
          </a:lvl2pPr>
          <a:lvl3pPr marL="914400" indent="0">
            <a:defRPr sz="1100">
              <a:latin typeface="Times New Roman"/>
            </a:defRPr>
          </a:lvl3pPr>
          <a:lvl4pPr marL="1371600" indent="0">
            <a:defRPr sz="1100">
              <a:latin typeface="Times New Roman"/>
            </a:defRPr>
          </a:lvl4pPr>
          <a:lvl5pPr marL="1828800" indent="0">
            <a:defRPr sz="1100">
              <a:latin typeface="Times New Roman"/>
            </a:defRPr>
          </a:lvl5pPr>
          <a:lvl6pPr marL="2286000" indent="0">
            <a:defRPr sz="1100">
              <a:latin typeface="Times New Roman"/>
            </a:defRPr>
          </a:lvl6pPr>
          <a:lvl7pPr marL="2743200" indent="0">
            <a:defRPr sz="1100">
              <a:latin typeface="Times New Roman"/>
            </a:defRPr>
          </a:lvl7pPr>
          <a:lvl8pPr marL="3200400" indent="0">
            <a:defRPr sz="1100">
              <a:latin typeface="Times New Roman"/>
            </a:defRPr>
          </a:lvl8pPr>
          <a:lvl9pPr marL="3657600" indent="0">
            <a:defRPr sz="1100">
              <a:latin typeface="Times New Roman"/>
            </a:defRPr>
          </a:lvl9pPr>
        </a:lstStyle>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smtClean="0">
              <a:solidFill>
                <a:srgbClr val="FF0000"/>
              </a:solidFill>
            </a:rPr>
            <a:t>Fall from ladder (113x): 25.8%</a:t>
          </a:r>
          <a:endParaRPr lang="en-US" sz="1800" b="1" dirty="0">
            <a:solidFill>
              <a:srgbClr val="FF0000"/>
            </a:solidFill>
          </a:endParaRPr>
        </a:p>
      </cdr:txBody>
    </cdr:sp>
  </cdr:relSizeAnchor>
  <cdr:relSizeAnchor xmlns:cdr="http://schemas.openxmlformats.org/drawingml/2006/chartDrawing">
    <cdr:from>
      <cdr:x>0</cdr:x>
      <cdr:y>0.20368</cdr:y>
    </cdr:from>
    <cdr:to>
      <cdr:x>0.37607</cdr:x>
      <cdr:y>0.27157</cdr:y>
    </cdr:to>
    <cdr:sp macro="" textlink="">
      <cdr:nvSpPr>
        <cdr:cNvPr id="15" name="TextBox 1"/>
        <cdr:cNvSpPr txBox="1"/>
      </cdr:nvSpPr>
      <cdr:spPr>
        <a:xfrm xmlns:a="http://schemas.openxmlformats.org/drawingml/2006/main">
          <a:off x="0" y="1143000"/>
          <a:ext cx="3352800" cy="3809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imes New Roman"/>
            </a:defRPr>
          </a:lvl1pPr>
          <a:lvl2pPr marL="457200" indent="0">
            <a:defRPr sz="1100">
              <a:latin typeface="Times New Roman"/>
            </a:defRPr>
          </a:lvl2pPr>
          <a:lvl3pPr marL="914400" indent="0">
            <a:defRPr sz="1100">
              <a:latin typeface="Times New Roman"/>
            </a:defRPr>
          </a:lvl3pPr>
          <a:lvl4pPr marL="1371600" indent="0">
            <a:defRPr sz="1100">
              <a:latin typeface="Times New Roman"/>
            </a:defRPr>
          </a:lvl4pPr>
          <a:lvl5pPr marL="1828800" indent="0">
            <a:defRPr sz="1100">
              <a:latin typeface="Times New Roman"/>
            </a:defRPr>
          </a:lvl5pPr>
          <a:lvl6pPr marL="2286000" indent="0">
            <a:defRPr sz="1100">
              <a:latin typeface="Times New Roman"/>
            </a:defRPr>
          </a:lvl6pPr>
          <a:lvl7pPr marL="2743200" indent="0">
            <a:defRPr sz="1100">
              <a:latin typeface="Times New Roman"/>
            </a:defRPr>
          </a:lvl7pPr>
          <a:lvl8pPr marL="3200400" indent="0">
            <a:defRPr sz="1100">
              <a:latin typeface="Times New Roman"/>
            </a:defRPr>
          </a:lvl8pPr>
          <a:lvl9pPr marL="3657600" indent="0">
            <a:defRPr sz="1100">
              <a:latin typeface="Times New Roman"/>
            </a:defRPr>
          </a:lvl9pPr>
        </a:lstStyle>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smtClean="0"/>
            <a:t>Fall to lower level, </a:t>
          </a:r>
          <a:r>
            <a:rPr lang="en-US" sz="1800" b="1" dirty="0" err="1" smtClean="0"/>
            <a:t>n.e.c</a:t>
          </a:r>
          <a:r>
            <a:rPr lang="en-US" sz="1800" b="1" dirty="0" smtClean="0"/>
            <a:t>. (119x): 6.4%</a:t>
          </a:r>
          <a:endParaRPr lang="en-US" sz="1800" b="1" dirty="0"/>
        </a:p>
      </cdr:txBody>
    </cdr:sp>
  </cdr:relSizeAnchor>
  <cdr:relSizeAnchor xmlns:cdr="http://schemas.openxmlformats.org/drawingml/2006/chartDrawing">
    <cdr:from>
      <cdr:x>0.00877</cdr:x>
      <cdr:y>0.3802</cdr:y>
    </cdr:from>
    <cdr:to>
      <cdr:x>0.28948</cdr:x>
      <cdr:y>0.51599</cdr:y>
    </cdr:to>
    <cdr:sp macro="" textlink="">
      <cdr:nvSpPr>
        <cdr:cNvPr id="16" name="TextBox 1"/>
        <cdr:cNvSpPr txBox="1"/>
      </cdr:nvSpPr>
      <cdr:spPr>
        <a:xfrm xmlns:a="http://schemas.openxmlformats.org/drawingml/2006/main">
          <a:off x="76200" y="2133600"/>
          <a:ext cx="2438472" cy="7620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imes New Roman"/>
            </a:defRPr>
          </a:lvl1pPr>
          <a:lvl2pPr marL="457200" indent="0">
            <a:defRPr sz="1100">
              <a:latin typeface="Times New Roman"/>
            </a:defRPr>
          </a:lvl2pPr>
          <a:lvl3pPr marL="914400" indent="0">
            <a:defRPr sz="1100">
              <a:latin typeface="Times New Roman"/>
            </a:defRPr>
          </a:lvl3pPr>
          <a:lvl4pPr marL="1371600" indent="0">
            <a:defRPr sz="1100">
              <a:latin typeface="Times New Roman"/>
            </a:defRPr>
          </a:lvl4pPr>
          <a:lvl5pPr marL="1828800" indent="0">
            <a:defRPr sz="1100">
              <a:latin typeface="Times New Roman"/>
            </a:defRPr>
          </a:lvl5pPr>
          <a:lvl6pPr marL="2286000" indent="0">
            <a:defRPr sz="1100">
              <a:latin typeface="Times New Roman"/>
            </a:defRPr>
          </a:lvl6pPr>
          <a:lvl7pPr marL="2743200" indent="0">
            <a:defRPr sz="1100">
              <a:latin typeface="Times New Roman"/>
            </a:defRPr>
          </a:lvl7pPr>
          <a:lvl8pPr marL="3200400" indent="0">
            <a:defRPr sz="1100">
              <a:latin typeface="Times New Roman"/>
            </a:defRPr>
          </a:lvl8pPr>
          <a:lvl9pPr marL="3657600" indent="0">
            <a:defRPr sz="1100">
              <a:latin typeface="Times New Roman"/>
            </a:defRPr>
          </a:lvl9pPr>
        </a:lstStyle>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smtClean="0"/>
            <a:t>Fall from building girder or other structural steel (117x): 5.6%</a:t>
          </a:r>
          <a:endParaRPr lang="en-US" sz="1800" b="1" dirty="0"/>
        </a:p>
      </cdr:txBody>
    </cdr:sp>
  </cdr:relSizeAnchor>
  <cdr:relSizeAnchor xmlns:cdr="http://schemas.openxmlformats.org/drawingml/2006/chartDrawing">
    <cdr:from>
      <cdr:x>0.03509</cdr:x>
      <cdr:y>0.59745</cdr:y>
    </cdr:from>
    <cdr:to>
      <cdr:x>0.27194</cdr:x>
      <cdr:y>0.70608</cdr:y>
    </cdr:to>
    <cdr:sp macro="" textlink="">
      <cdr:nvSpPr>
        <cdr:cNvPr id="17" name="TextBox 1"/>
        <cdr:cNvSpPr txBox="1"/>
      </cdr:nvSpPr>
      <cdr:spPr>
        <a:xfrm xmlns:a="http://schemas.openxmlformats.org/drawingml/2006/main">
          <a:off x="304800" y="3352800"/>
          <a:ext cx="2057469" cy="6096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imes New Roman"/>
            </a:defRPr>
          </a:lvl1pPr>
          <a:lvl2pPr marL="457200" indent="0">
            <a:defRPr sz="1100">
              <a:latin typeface="Times New Roman"/>
            </a:defRPr>
          </a:lvl2pPr>
          <a:lvl3pPr marL="914400" indent="0">
            <a:defRPr sz="1100">
              <a:latin typeface="Times New Roman"/>
            </a:defRPr>
          </a:lvl3pPr>
          <a:lvl4pPr marL="1371600" indent="0">
            <a:defRPr sz="1100">
              <a:latin typeface="Times New Roman"/>
            </a:defRPr>
          </a:lvl4pPr>
          <a:lvl5pPr marL="1828800" indent="0">
            <a:defRPr sz="1100">
              <a:latin typeface="Times New Roman"/>
            </a:defRPr>
          </a:lvl5pPr>
          <a:lvl6pPr marL="2286000" indent="0">
            <a:defRPr sz="1100">
              <a:latin typeface="Times New Roman"/>
            </a:defRPr>
          </a:lvl6pPr>
          <a:lvl7pPr marL="2743200" indent="0">
            <a:defRPr sz="1100">
              <a:latin typeface="Times New Roman"/>
            </a:defRPr>
          </a:lvl7pPr>
          <a:lvl8pPr marL="3200400" indent="0">
            <a:defRPr sz="1100">
              <a:latin typeface="Times New Roman"/>
            </a:defRPr>
          </a:lvl8pPr>
          <a:lvl9pPr marL="3657600" indent="0">
            <a:defRPr sz="1100">
              <a:latin typeface="Times New Roman"/>
            </a:defRPr>
          </a:lvl9pPr>
        </a:lstStyle>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smtClean="0"/>
            <a:t>Fall from scaffold, staging (116x): 13.9%</a:t>
          </a:r>
          <a:endParaRPr lang="en-US" sz="1800" b="1" dirty="0"/>
        </a:p>
      </cdr:txBody>
    </cdr:sp>
  </cdr:relSizeAnchor>
  <cdr:relSizeAnchor xmlns:cdr="http://schemas.openxmlformats.org/drawingml/2006/chartDrawing">
    <cdr:from>
      <cdr:x>0.62613</cdr:x>
      <cdr:y>0.78694</cdr:y>
    </cdr:from>
    <cdr:to>
      <cdr:x>0.92573</cdr:x>
      <cdr:y>0.84126</cdr:y>
    </cdr:to>
    <cdr:sp macro="" textlink="">
      <cdr:nvSpPr>
        <cdr:cNvPr id="18" name="TextBox 1"/>
        <cdr:cNvSpPr txBox="1"/>
      </cdr:nvSpPr>
      <cdr:spPr>
        <a:xfrm xmlns:a="http://schemas.openxmlformats.org/drawingml/2006/main">
          <a:off x="6226314" y="4902114"/>
          <a:ext cx="2979253" cy="3383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imes New Roman"/>
            </a:defRPr>
          </a:lvl1pPr>
          <a:lvl2pPr marL="457200" indent="0">
            <a:defRPr sz="1100">
              <a:latin typeface="Times New Roman"/>
            </a:defRPr>
          </a:lvl2pPr>
          <a:lvl3pPr marL="914400" indent="0">
            <a:defRPr sz="1100">
              <a:latin typeface="Times New Roman"/>
            </a:defRPr>
          </a:lvl3pPr>
          <a:lvl4pPr marL="1371600" indent="0">
            <a:defRPr sz="1100">
              <a:latin typeface="Times New Roman"/>
            </a:defRPr>
          </a:lvl4pPr>
          <a:lvl5pPr marL="1828800" indent="0">
            <a:defRPr sz="1100">
              <a:latin typeface="Times New Roman"/>
            </a:defRPr>
          </a:lvl5pPr>
          <a:lvl6pPr marL="2286000" indent="0">
            <a:defRPr sz="1100">
              <a:latin typeface="Times New Roman"/>
            </a:defRPr>
          </a:lvl6pPr>
          <a:lvl7pPr marL="2743200" indent="0">
            <a:defRPr sz="1100">
              <a:latin typeface="Times New Roman"/>
            </a:defRPr>
          </a:lvl7pPr>
          <a:lvl8pPr marL="3200400" indent="0">
            <a:defRPr sz="1100">
              <a:latin typeface="Times New Roman"/>
            </a:defRPr>
          </a:lvl8pPr>
          <a:lvl9pPr marL="3657600" indent="0">
            <a:defRPr sz="1100">
              <a:latin typeface="Times New Roman"/>
            </a:defRPr>
          </a:lvl9pPr>
        </a:lstStyle>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smtClean="0">
              <a:solidFill>
                <a:srgbClr val="FF0000"/>
              </a:solidFill>
            </a:rPr>
            <a:t>Fall from roof (115x): 33.7%</a:t>
          </a:r>
          <a:endParaRPr lang="en-US" sz="1800" b="1" dirty="0">
            <a:solidFill>
              <a:srgbClr val="FF0000"/>
            </a:solidFill>
          </a:endParaRPr>
        </a:p>
      </cdr:txBody>
    </cdr:sp>
  </cdr:relSizeAnchor>
  <cdr:relSizeAnchor xmlns:cdr="http://schemas.openxmlformats.org/drawingml/2006/chartDrawing">
    <cdr:from>
      <cdr:x>0.10256</cdr:x>
      <cdr:y>0.14936</cdr:y>
    </cdr:from>
    <cdr:to>
      <cdr:x>0.42983</cdr:x>
      <cdr:y>0.21725</cdr:y>
    </cdr:to>
    <cdr:sp macro="" textlink="">
      <cdr:nvSpPr>
        <cdr:cNvPr id="10" name="TextBox 1"/>
        <cdr:cNvSpPr txBox="1"/>
      </cdr:nvSpPr>
      <cdr:spPr>
        <a:xfrm xmlns:a="http://schemas.openxmlformats.org/drawingml/2006/main">
          <a:off x="914400" y="838200"/>
          <a:ext cx="2917684" cy="3809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imes New Roman"/>
            </a:defRPr>
          </a:lvl1pPr>
          <a:lvl2pPr marL="457200" indent="0">
            <a:defRPr sz="1100">
              <a:latin typeface="Times New Roman"/>
            </a:defRPr>
          </a:lvl2pPr>
          <a:lvl3pPr marL="914400" indent="0">
            <a:defRPr sz="1100">
              <a:latin typeface="Times New Roman"/>
            </a:defRPr>
          </a:lvl3pPr>
          <a:lvl4pPr marL="1371600" indent="0">
            <a:defRPr sz="1100">
              <a:latin typeface="Times New Roman"/>
            </a:defRPr>
          </a:lvl4pPr>
          <a:lvl5pPr marL="1828800" indent="0">
            <a:defRPr sz="1100">
              <a:latin typeface="Times New Roman"/>
            </a:defRPr>
          </a:lvl5pPr>
          <a:lvl6pPr marL="2286000" indent="0">
            <a:defRPr sz="1100">
              <a:latin typeface="Times New Roman"/>
            </a:defRPr>
          </a:lvl6pPr>
          <a:lvl7pPr marL="2743200" indent="0">
            <a:defRPr sz="1100">
              <a:latin typeface="Times New Roman"/>
            </a:defRPr>
          </a:lvl7pPr>
          <a:lvl8pPr marL="3200400" indent="0">
            <a:defRPr sz="1100">
              <a:latin typeface="Times New Roman"/>
            </a:defRPr>
          </a:lvl8pPr>
          <a:lvl9pPr marL="3657600" indent="0">
            <a:defRPr sz="1100">
              <a:latin typeface="Times New Roman"/>
            </a:defRPr>
          </a:lvl9pPr>
        </a:lstStyle>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smtClean="0"/>
            <a:t>Fall on same level (13xx): 3.0%</a:t>
          </a:r>
          <a:endParaRPr lang="en-US" sz="1800" b="1" dirty="0"/>
        </a:p>
      </cdr:txBody>
    </cdr:sp>
  </cdr:relSizeAnchor>
  <cdr:relSizeAnchor xmlns:cdr="http://schemas.openxmlformats.org/drawingml/2006/chartDrawing">
    <cdr:from>
      <cdr:x>0.45308</cdr:x>
      <cdr:y>0.10703</cdr:y>
    </cdr:from>
    <cdr:to>
      <cdr:x>0.91477</cdr:x>
      <cdr:y>0.16869</cdr:y>
    </cdr:to>
    <cdr:sp macro="" textlink="">
      <cdr:nvSpPr>
        <cdr:cNvPr id="19" name="TextBox 1"/>
        <cdr:cNvSpPr txBox="1"/>
      </cdr:nvSpPr>
      <cdr:spPr>
        <a:xfrm xmlns:a="http://schemas.openxmlformats.org/drawingml/2006/main">
          <a:off x="4505438" y="666727"/>
          <a:ext cx="4591092" cy="3841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imes New Roman"/>
            </a:defRPr>
          </a:lvl1pPr>
          <a:lvl2pPr marL="457200" indent="0">
            <a:defRPr sz="1100">
              <a:latin typeface="Times New Roman"/>
            </a:defRPr>
          </a:lvl2pPr>
          <a:lvl3pPr marL="914400" indent="0">
            <a:defRPr sz="1100">
              <a:latin typeface="Times New Roman"/>
            </a:defRPr>
          </a:lvl3pPr>
          <a:lvl4pPr marL="1371600" indent="0">
            <a:defRPr sz="1100">
              <a:latin typeface="Times New Roman"/>
            </a:defRPr>
          </a:lvl4pPr>
          <a:lvl5pPr marL="1828800" indent="0">
            <a:defRPr sz="1100">
              <a:latin typeface="Times New Roman"/>
            </a:defRPr>
          </a:lvl5pPr>
          <a:lvl6pPr marL="2286000" indent="0">
            <a:defRPr sz="1100">
              <a:latin typeface="Times New Roman"/>
            </a:defRPr>
          </a:lvl6pPr>
          <a:lvl7pPr marL="2743200" indent="0">
            <a:defRPr sz="1100">
              <a:latin typeface="Times New Roman"/>
            </a:defRPr>
          </a:lvl7pPr>
          <a:lvl8pPr marL="3200400" indent="0">
            <a:defRPr sz="1100">
              <a:latin typeface="Times New Roman"/>
            </a:defRPr>
          </a:lvl8pPr>
          <a:lvl9pPr marL="3657600" indent="0">
            <a:defRPr sz="1100">
              <a:latin typeface="Times New Roman"/>
            </a:defRPr>
          </a:lvl9pPr>
        </a:lstStyle>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smtClean="0"/>
            <a:t>Fall down stairs or steps (111x): 1.9%</a:t>
          </a:r>
          <a:endParaRPr lang="en-US" sz="18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0.35401</cdr:x>
      <cdr:y>0.00379</cdr:y>
    </cdr:from>
    <cdr:to>
      <cdr:x>0.63328</cdr:x>
      <cdr:y>0.06463</cdr:y>
    </cdr:to>
    <cdr:sp macro="" textlink="">
      <cdr:nvSpPr>
        <cdr:cNvPr id="3" name="Text Box 4"/>
        <cdr:cNvSpPr txBox="1">
          <a:spLocks xmlns:a="http://schemas.openxmlformats.org/drawingml/2006/main" noChangeArrowheads="1"/>
        </cdr:cNvSpPr>
      </cdr:nvSpPr>
      <cdr:spPr bwMode="auto">
        <a:xfrm xmlns:a="http://schemas.openxmlformats.org/drawingml/2006/main">
          <a:off x="3569735" y="22987"/>
          <a:ext cx="2816103" cy="369336"/>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wrap="square" lIns="91429" tIns="45714" rIns="91429" bIns="45714">
          <a:spAutoFit/>
        </a:bodyPr>
        <a:lstStyle xmlns:a="http://schemas.openxmlformats.org/drawingml/2006/main">
          <a:defPPr>
            <a:defRPr lang="en-US"/>
          </a:defPPr>
          <a:lvl1pPr algn="l" rtl="0" eaLnBrk="0" fontAlgn="base" hangingPunct="0">
            <a:spcBef>
              <a:spcPct val="0"/>
            </a:spcBef>
            <a:spcAft>
              <a:spcPct val="0"/>
            </a:spcAft>
            <a:defRPr sz="1600" kern="1200">
              <a:solidFill>
                <a:srgbClr val="000000"/>
              </a:solidFill>
              <a:latin typeface="Times New Roman" pitchFamily="18" charset="0"/>
            </a:defRPr>
          </a:lvl1pPr>
          <a:lvl2pPr marL="457200" algn="l" rtl="0" eaLnBrk="0" fontAlgn="base" hangingPunct="0">
            <a:spcBef>
              <a:spcPct val="0"/>
            </a:spcBef>
            <a:spcAft>
              <a:spcPct val="0"/>
            </a:spcAft>
            <a:defRPr sz="1600" kern="1200">
              <a:solidFill>
                <a:srgbClr val="000000"/>
              </a:solidFill>
              <a:latin typeface="Times New Roman" pitchFamily="18" charset="0"/>
            </a:defRPr>
          </a:lvl2pPr>
          <a:lvl3pPr marL="914400" algn="l" rtl="0" eaLnBrk="0" fontAlgn="base" hangingPunct="0">
            <a:spcBef>
              <a:spcPct val="0"/>
            </a:spcBef>
            <a:spcAft>
              <a:spcPct val="0"/>
            </a:spcAft>
            <a:defRPr sz="1600" kern="1200">
              <a:solidFill>
                <a:srgbClr val="000000"/>
              </a:solidFill>
              <a:latin typeface="Times New Roman" pitchFamily="18" charset="0"/>
            </a:defRPr>
          </a:lvl3pPr>
          <a:lvl4pPr marL="1371600" algn="l" rtl="0" eaLnBrk="0" fontAlgn="base" hangingPunct="0">
            <a:spcBef>
              <a:spcPct val="0"/>
            </a:spcBef>
            <a:spcAft>
              <a:spcPct val="0"/>
            </a:spcAft>
            <a:defRPr sz="1600" kern="1200">
              <a:solidFill>
                <a:srgbClr val="000000"/>
              </a:solidFill>
              <a:latin typeface="Times New Roman" pitchFamily="18" charset="0"/>
            </a:defRPr>
          </a:lvl4pPr>
          <a:lvl5pPr marL="1828800" algn="l" rtl="0" eaLnBrk="0" fontAlgn="base" hangingPunct="0">
            <a:spcBef>
              <a:spcPct val="0"/>
            </a:spcBef>
            <a:spcAft>
              <a:spcPct val="0"/>
            </a:spcAft>
            <a:defRPr sz="1600" kern="1200">
              <a:solidFill>
                <a:srgbClr val="000000"/>
              </a:solidFill>
              <a:latin typeface="Times New Roman" pitchFamily="18" charset="0"/>
            </a:defRPr>
          </a:lvl5pPr>
          <a:lvl6pPr marL="2286000" algn="l" defTabSz="914400" rtl="0" eaLnBrk="1" latinLnBrk="0" hangingPunct="1">
            <a:defRPr sz="1600" kern="1200">
              <a:solidFill>
                <a:srgbClr val="000000"/>
              </a:solidFill>
              <a:latin typeface="Times New Roman" pitchFamily="18" charset="0"/>
            </a:defRPr>
          </a:lvl6pPr>
          <a:lvl7pPr marL="2743200" algn="l" defTabSz="914400" rtl="0" eaLnBrk="1" latinLnBrk="0" hangingPunct="1">
            <a:defRPr sz="1600" kern="1200">
              <a:solidFill>
                <a:srgbClr val="000000"/>
              </a:solidFill>
              <a:latin typeface="Times New Roman" pitchFamily="18" charset="0"/>
            </a:defRPr>
          </a:lvl7pPr>
          <a:lvl8pPr marL="3200400" algn="l" defTabSz="914400" rtl="0" eaLnBrk="1" latinLnBrk="0" hangingPunct="1">
            <a:defRPr sz="1600" kern="1200">
              <a:solidFill>
                <a:srgbClr val="000000"/>
              </a:solidFill>
              <a:latin typeface="Times New Roman" pitchFamily="18" charset="0"/>
            </a:defRPr>
          </a:lvl8pPr>
          <a:lvl9pPr marL="3657600" algn="l" defTabSz="914400" rtl="0" eaLnBrk="1" latinLnBrk="0" hangingPunct="1">
            <a:defRPr sz="1600" kern="1200">
              <a:solidFill>
                <a:srgbClr val="000000"/>
              </a:solidFill>
              <a:latin typeface="Times New Roman" pitchFamily="18" charset="0"/>
            </a:defRPr>
          </a:lvl9pPr>
        </a:lstStyle>
        <a:p xmlns:a="http://schemas.openxmlformats.org/drawingml/2006/main">
          <a:pPr>
            <a:spcBef>
              <a:spcPct val="50000"/>
            </a:spcBef>
          </a:pPr>
          <a:r>
            <a:rPr lang="en-US" sz="1800" b="1" dirty="0" smtClean="0"/>
            <a:t>Total = 269 deaths</a:t>
          </a:r>
          <a:endParaRPr lang="en-US" sz="1800" b="1" dirty="0"/>
        </a:p>
      </cdr:txBody>
    </cdr:sp>
  </cdr:relSizeAnchor>
  <cdr:relSizeAnchor xmlns:cdr="http://schemas.openxmlformats.org/drawingml/2006/chartDrawing">
    <cdr:from>
      <cdr:x>0.64957</cdr:x>
      <cdr:y>0.28515</cdr:y>
    </cdr:from>
    <cdr:to>
      <cdr:x>1</cdr:x>
      <cdr:y>0.46167</cdr:y>
    </cdr:to>
    <cdr:sp macro="" textlink="">
      <cdr:nvSpPr>
        <cdr:cNvPr id="14" name="TextBox 13"/>
        <cdr:cNvSpPr txBox="1"/>
      </cdr:nvSpPr>
      <cdr:spPr>
        <a:xfrm xmlns:a="http://schemas.openxmlformats.org/drawingml/2006/main">
          <a:off x="5867400" y="1600200"/>
          <a:ext cx="3124200" cy="990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r>
            <a:rPr lang="en-US" sz="1800" b="1" dirty="0" smtClean="0">
              <a:latin typeface="Times New Roman" pitchFamily="18" charset="0"/>
              <a:cs typeface="Times New Roman" pitchFamily="18" charset="0"/>
            </a:rPr>
            <a:t>Fall through surface or existing opening (432x): 13.0%</a:t>
          </a:r>
        </a:p>
        <a:p xmlns:a="http://schemas.openxmlformats.org/drawingml/2006/main">
          <a:endParaRPr lang="en-US" sz="1100" b="1" dirty="0"/>
        </a:p>
      </cdr:txBody>
    </cdr:sp>
  </cdr:relSizeAnchor>
  <cdr:relSizeAnchor xmlns:cdr="http://schemas.openxmlformats.org/drawingml/2006/chartDrawing">
    <cdr:from>
      <cdr:x>0.52137</cdr:x>
      <cdr:y>0.13578</cdr:y>
    </cdr:from>
    <cdr:to>
      <cdr:x>1</cdr:x>
      <cdr:y>0.23986</cdr:y>
    </cdr:to>
    <cdr:sp macro="" textlink="">
      <cdr:nvSpPr>
        <cdr:cNvPr id="20" name="TextBox 1"/>
        <cdr:cNvSpPr txBox="1"/>
      </cdr:nvSpPr>
      <cdr:spPr>
        <a:xfrm xmlns:a="http://schemas.openxmlformats.org/drawingml/2006/main">
          <a:off x="5257391" y="824266"/>
          <a:ext cx="4826409" cy="6318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b="1" dirty="0" smtClean="0"/>
            <a:t>Fall from collapsing structure or equipment (431x): 8.9%</a:t>
          </a:r>
        </a:p>
        <a:p xmlns:a="http://schemas.openxmlformats.org/drawingml/2006/main">
          <a:endParaRPr lang="en-US" sz="1100" dirty="0"/>
        </a:p>
      </cdr:txBody>
    </cdr:sp>
  </cdr:relSizeAnchor>
  <cdr:relSizeAnchor xmlns:cdr="http://schemas.openxmlformats.org/drawingml/2006/chartDrawing">
    <cdr:from>
      <cdr:x>0.08547</cdr:x>
      <cdr:y>0.12221</cdr:y>
    </cdr:from>
    <cdr:to>
      <cdr:x>0.4359</cdr:x>
      <cdr:y>0.1901</cdr:y>
    </cdr:to>
    <cdr:sp macro="" textlink="">
      <cdr:nvSpPr>
        <cdr:cNvPr id="21" name="TextBox 1"/>
        <cdr:cNvSpPr txBox="1"/>
      </cdr:nvSpPr>
      <cdr:spPr>
        <a:xfrm xmlns:a="http://schemas.openxmlformats.org/drawingml/2006/main">
          <a:off x="762000" y="685800"/>
          <a:ext cx="31242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b="1" dirty="0" smtClean="0"/>
            <a:t>Fall on same level (42xx): 1.9%</a:t>
          </a:r>
        </a:p>
        <a:p xmlns:a="http://schemas.openxmlformats.org/drawingml/2006/main">
          <a:endParaRPr lang="en-US" sz="11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0.25163</cdr:x>
      <cdr:y>0.46583</cdr:y>
    </cdr:from>
    <cdr:to>
      <cdr:x>0.30617</cdr:x>
      <cdr:y>0.53446</cdr:y>
    </cdr:to>
    <cdr:sp macro="" textlink="">
      <cdr:nvSpPr>
        <cdr:cNvPr id="2" name="Text Box 16"/>
        <cdr:cNvSpPr txBox="1">
          <a:spLocks xmlns:a="http://schemas.openxmlformats.org/drawingml/2006/main" noChangeArrowheads="1"/>
        </cdr:cNvSpPr>
      </cdr:nvSpPr>
      <cdr:spPr bwMode="auto">
        <a:xfrm xmlns:a="http://schemas.openxmlformats.org/drawingml/2006/main">
          <a:off x="2483386" y="2486167"/>
          <a:ext cx="538267" cy="36628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a:spAutoFit/>
        </a:bodyPr>
        <a:lstStyle xmlns:a="http://schemas.openxmlformats.org/drawingml/2006/main">
          <a:lvl1pPr marL="0" indent="0">
            <a:defRPr sz="1100">
              <a:latin typeface="Constantia"/>
              <a:ea typeface="Lucida Sans Unicode"/>
              <a:cs typeface="Lucida Sans Unicode"/>
            </a:defRPr>
          </a:lvl1pPr>
          <a:lvl2pPr marL="457200" indent="0">
            <a:defRPr sz="1100">
              <a:latin typeface="Constantia"/>
              <a:ea typeface="Lucida Sans Unicode"/>
              <a:cs typeface="Lucida Sans Unicode"/>
            </a:defRPr>
          </a:lvl2pPr>
          <a:lvl3pPr marL="914400" indent="0">
            <a:defRPr sz="1100">
              <a:latin typeface="Constantia"/>
              <a:ea typeface="Lucida Sans Unicode"/>
              <a:cs typeface="Lucida Sans Unicode"/>
            </a:defRPr>
          </a:lvl3pPr>
          <a:lvl4pPr marL="1371600" indent="0">
            <a:defRPr sz="1100">
              <a:latin typeface="Constantia"/>
              <a:ea typeface="Lucida Sans Unicode"/>
              <a:cs typeface="Lucida Sans Unicode"/>
            </a:defRPr>
          </a:lvl4pPr>
          <a:lvl5pPr marL="1828800" indent="0">
            <a:defRPr sz="1100">
              <a:latin typeface="Constantia"/>
              <a:ea typeface="Lucida Sans Unicode"/>
              <a:cs typeface="Lucida Sans Unicode"/>
            </a:defRPr>
          </a:lvl5pPr>
          <a:lvl6pPr marL="2286000" indent="0">
            <a:defRPr sz="1100">
              <a:latin typeface="Constantia"/>
              <a:ea typeface="Lucida Sans Unicode"/>
              <a:cs typeface="Lucida Sans Unicode"/>
            </a:defRPr>
          </a:lvl6pPr>
          <a:lvl7pPr marL="2743200" indent="0">
            <a:defRPr sz="1100">
              <a:latin typeface="Constantia"/>
              <a:ea typeface="Lucida Sans Unicode"/>
              <a:cs typeface="Lucida Sans Unicode"/>
            </a:defRPr>
          </a:lvl7pPr>
          <a:lvl8pPr marL="3200400" indent="0">
            <a:defRPr sz="1100">
              <a:latin typeface="Constantia"/>
              <a:ea typeface="Lucida Sans Unicode"/>
              <a:cs typeface="Lucida Sans Unicode"/>
            </a:defRPr>
          </a:lvl8pPr>
          <a:lvl9pPr marL="3657600" indent="0">
            <a:defRPr sz="1100">
              <a:latin typeface="Constantia"/>
              <a:ea typeface="Lucida Sans Unicode"/>
              <a:cs typeface="Lucida Sans Unicode"/>
            </a:defRPr>
          </a:lvl9pPr>
        </a:lstStyle>
        <a:p xmlns:a="http://schemas.openxmlformats.org/drawingml/2006/main">
          <a:pPr>
            <a:spcBef>
              <a:spcPct val="50000"/>
            </a:spcBef>
          </a:pPr>
          <a:r>
            <a:rPr lang="en-US" sz="1800" b="1" dirty="0" smtClean="0">
              <a:latin typeface="Times New Roman" pitchFamily="18" charset="0"/>
            </a:rPr>
            <a:t>25</a:t>
          </a:r>
          <a:endParaRPr lang="en-US" sz="1800" b="1" dirty="0">
            <a:latin typeface="Times New Roman" pitchFamily="18" charset="0"/>
          </a:endParaRPr>
        </a:p>
      </cdr:txBody>
    </cdr:sp>
  </cdr:relSizeAnchor>
  <cdr:relSizeAnchor xmlns:cdr="http://schemas.openxmlformats.org/drawingml/2006/chartDrawing">
    <cdr:from>
      <cdr:x>0.68983</cdr:x>
      <cdr:y>0.47393</cdr:y>
    </cdr:from>
    <cdr:to>
      <cdr:x>0.74438</cdr:x>
      <cdr:y>0.54256</cdr:y>
    </cdr:to>
    <cdr:sp macro="" textlink="">
      <cdr:nvSpPr>
        <cdr:cNvPr id="3" name="Text Box 16"/>
        <cdr:cNvSpPr txBox="1">
          <a:spLocks xmlns:a="http://schemas.openxmlformats.org/drawingml/2006/main" noChangeArrowheads="1"/>
        </cdr:cNvSpPr>
      </cdr:nvSpPr>
      <cdr:spPr bwMode="auto">
        <a:xfrm xmlns:a="http://schemas.openxmlformats.org/drawingml/2006/main">
          <a:off x="6808089" y="2529406"/>
          <a:ext cx="538366" cy="36628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a:spAutoFit/>
        </a:bodyPr>
        <a:lstStyle xmlns:a="http://schemas.openxmlformats.org/drawingml/2006/main">
          <a:lvl1pPr marL="0" indent="0">
            <a:defRPr sz="1100">
              <a:latin typeface="Constantia"/>
              <a:ea typeface="Lucida Sans Unicode"/>
              <a:cs typeface="Lucida Sans Unicode"/>
            </a:defRPr>
          </a:lvl1pPr>
          <a:lvl2pPr marL="457200" indent="0">
            <a:defRPr sz="1100">
              <a:latin typeface="Constantia"/>
              <a:ea typeface="Lucida Sans Unicode"/>
              <a:cs typeface="Lucida Sans Unicode"/>
            </a:defRPr>
          </a:lvl2pPr>
          <a:lvl3pPr marL="914400" indent="0">
            <a:defRPr sz="1100">
              <a:latin typeface="Constantia"/>
              <a:ea typeface="Lucida Sans Unicode"/>
              <a:cs typeface="Lucida Sans Unicode"/>
            </a:defRPr>
          </a:lvl3pPr>
          <a:lvl4pPr marL="1371600" indent="0">
            <a:defRPr sz="1100">
              <a:latin typeface="Constantia"/>
              <a:ea typeface="Lucida Sans Unicode"/>
              <a:cs typeface="Lucida Sans Unicode"/>
            </a:defRPr>
          </a:lvl4pPr>
          <a:lvl5pPr marL="1828800" indent="0">
            <a:defRPr sz="1100">
              <a:latin typeface="Constantia"/>
              <a:ea typeface="Lucida Sans Unicode"/>
              <a:cs typeface="Lucida Sans Unicode"/>
            </a:defRPr>
          </a:lvl5pPr>
          <a:lvl6pPr marL="2286000" indent="0">
            <a:defRPr sz="1100">
              <a:latin typeface="Constantia"/>
              <a:ea typeface="Lucida Sans Unicode"/>
              <a:cs typeface="Lucida Sans Unicode"/>
            </a:defRPr>
          </a:lvl6pPr>
          <a:lvl7pPr marL="2743200" indent="0">
            <a:defRPr sz="1100">
              <a:latin typeface="Constantia"/>
              <a:ea typeface="Lucida Sans Unicode"/>
              <a:cs typeface="Lucida Sans Unicode"/>
            </a:defRPr>
          </a:lvl7pPr>
          <a:lvl8pPr marL="3200400" indent="0">
            <a:defRPr sz="1100">
              <a:latin typeface="Constantia"/>
              <a:ea typeface="Lucida Sans Unicode"/>
              <a:cs typeface="Lucida Sans Unicode"/>
            </a:defRPr>
          </a:lvl8pPr>
          <a:lvl9pPr marL="3657600" indent="0">
            <a:defRPr sz="1100">
              <a:latin typeface="Constantia"/>
              <a:ea typeface="Lucida Sans Unicode"/>
              <a:cs typeface="Lucida Sans Unicode"/>
            </a:defRPr>
          </a:lvl9pPr>
        </a:lstStyle>
        <a:p xmlns:a="http://schemas.openxmlformats.org/drawingml/2006/main">
          <a:pPr>
            <a:spcBef>
              <a:spcPct val="50000"/>
            </a:spcBef>
          </a:pPr>
          <a:r>
            <a:rPr lang="en-US" sz="1800" b="1" dirty="0" smtClean="0">
              <a:latin typeface="Times New Roman" pitchFamily="18" charset="0"/>
            </a:rPr>
            <a:t>25</a:t>
          </a:r>
          <a:endParaRPr lang="en-US" sz="1800" b="1" dirty="0">
            <a:latin typeface="Times New Roman" pitchFamily="18" charset="0"/>
          </a:endParaRPr>
        </a:p>
      </cdr:txBody>
    </cdr:sp>
  </cdr:relSizeAnchor>
  <cdr:relSizeAnchor xmlns:cdr="http://schemas.openxmlformats.org/drawingml/2006/chartDrawing">
    <cdr:from>
      <cdr:x>0.14482</cdr:x>
      <cdr:y>0.60214</cdr:y>
    </cdr:from>
    <cdr:to>
      <cdr:x>0.19937</cdr:x>
      <cdr:y>0.67077</cdr:y>
    </cdr:to>
    <cdr:sp macro="" textlink="">
      <cdr:nvSpPr>
        <cdr:cNvPr id="4" name="Text Box 16"/>
        <cdr:cNvSpPr txBox="1">
          <a:spLocks xmlns:a="http://schemas.openxmlformats.org/drawingml/2006/main" noChangeArrowheads="1"/>
        </cdr:cNvSpPr>
      </cdr:nvSpPr>
      <cdr:spPr bwMode="auto">
        <a:xfrm xmlns:a="http://schemas.openxmlformats.org/drawingml/2006/main">
          <a:off x="1429241" y="3213663"/>
          <a:ext cx="538366" cy="36628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a:spAutoFit/>
        </a:bodyPr>
        <a:lstStyle xmlns:a="http://schemas.openxmlformats.org/drawingml/2006/main">
          <a:lvl1pPr marL="0" indent="0">
            <a:defRPr sz="1100">
              <a:latin typeface="Constantia"/>
              <a:ea typeface="Lucida Sans Unicode"/>
              <a:cs typeface="Lucida Sans Unicode"/>
            </a:defRPr>
          </a:lvl1pPr>
          <a:lvl2pPr marL="457200" indent="0">
            <a:defRPr sz="1100">
              <a:latin typeface="Constantia"/>
              <a:ea typeface="Lucida Sans Unicode"/>
              <a:cs typeface="Lucida Sans Unicode"/>
            </a:defRPr>
          </a:lvl2pPr>
          <a:lvl3pPr marL="914400" indent="0">
            <a:defRPr sz="1100">
              <a:latin typeface="Constantia"/>
              <a:ea typeface="Lucida Sans Unicode"/>
              <a:cs typeface="Lucida Sans Unicode"/>
            </a:defRPr>
          </a:lvl3pPr>
          <a:lvl4pPr marL="1371600" indent="0">
            <a:defRPr sz="1100">
              <a:latin typeface="Constantia"/>
              <a:ea typeface="Lucida Sans Unicode"/>
              <a:cs typeface="Lucida Sans Unicode"/>
            </a:defRPr>
          </a:lvl4pPr>
          <a:lvl5pPr marL="1828800" indent="0">
            <a:defRPr sz="1100">
              <a:latin typeface="Constantia"/>
              <a:ea typeface="Lucida Sans Unicode"/>
              <a:cs typeface="Lucida Sans Unicode"/>
            </a:defRPr>
          </a:lvl5pPr>
          <a:lvl6pPr marL="2286000" indent="0">
            <a:defRPr sz="1100">
              <a:latin typeface="Constantia"/>
              <a:ea typeface="Lucida Sans Unicode"/>
              <a:cs typeface="Lucida Sans Unicode"/>
            </a:defRPr>
          </a:lvl6pPr>
          <a:lvl7pPr marL="2743200" indent="0">
            <a:defRPr sz="1100">
              <a:latin typeface="Constantia"/>
              <a:ea typeface="Lucida Sans Unicode"/>
              <a:cs typeface="Lucida Sans Unicode"/>
            </a:defRPr>
          </a:lvl7pPr>
          <a:lvl8pPr marL="3200400" indent="0">
            <a:defRPr sz="1100">
              <a:latin typeface="Constantia"/>
              <a:ea typeface="Lucida Sans Unicode"/>
              <a:cs typeface="Lucida Sans Unicode"/>
            </a:defRPr>
          </a:lvl8pPr>
          <a:lvl9pPr marL="3657600" indent="0">
            <a:defRPr sz="1100">
              <a:latin typeface="Constantia"/>
              <a:ea typeface="Lucida Sans Unicode"/>
              <a:cs typeface="Lucida Sans Unicode"/>
            </a:defRPr>
          </a:lvl9pPr>
        </a:lstStyle>
        <a:p xmlns:a="http://schemas.openxmlformats.org/drawingml/2006/main">
          <a:pPr>
            <a:spcBef>
              <a:spcPct val="50000"/>
            </a:spcBef>
          </a:pPr>
          <a:r>
            <a:rPr lang="en-US" sz="1800" b="1" dirty="0" smtClean="0">
              <a:latin typeface="Times New Roman" pitchFamily="18" charset="0"/>
            </a:rPr>
            <a:t>13</a:t>
          </a:r>
          <a:endParaRPr lang="en-US" sz="1800" b="1" dirty="0">
            <a:latin typeface="Times New Roman" pitchFamily="18" charset="0"/>
          </a:endParaRPr>
        </a:p>
      </cdr:txBody>
    </cdr:sp>
  </cdr:relSizeAnchor>
  <cdr:relSizeAnchor xmlns:cdr="http://schemas.openxmlformats.org/drawingml/2006/chartDrawing">
    <cdr:from>
      <cdr:x>0.57988</cdr:x>
      <cdr:y>0.52604</cdr:y>
    </cdr:from>
    <cdr:to>
      <cdr:x>0.63442</cdr:x>
      <cdr:y>0.59467</cdr:y>
    </cdr:to>
    <cdr:sp macro="" textlink="">
      <cdr:nvSpPr>
        <cdr:cNvPr id="5" name="Text Box 16"/>
        <cdr:cNvSpPr txBox="1">
          <a:spLocks xmlns:a="http://schemas.openxmlformats.org/drawingml/2006/main" noChangeArrowheads="1"/>
        </cdr:cNvSpPr>
      </cdr:nvSpPr>
      <cdr:spPr bwMode="auto">
        <a:xfrm xmlns:a="http://schemas.openxmlformats.org/drawingml/2006/main">
          <a:off x="5722956" y="2807535"/>
          <a:ext cx="538267" cy="36628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a:spAutoFit/>
        </a:bodyPr>
        <a:lstStyle xmlns:a="http://schemas.openxmlformats.org/drawingml/2006/main">
          <a:lvl1pPr marL="0" indent="0">
            <a:defRPr sz="1100">
              <a:latin typeface="Constantia"/>
              <a:ea typeface="Lucida Sans Unicode"/>
              <a:cs typeface="Lucida Sans Unicode"/>
            </a:defRPr>
          </a:lvl1pPr>
          <a:lvl2pPr marL="457200" indent="0">
            <a:defRPr sz="1100">
              <a:latin typeface="Constantia"/>
              <a:ea typeface="Lucida Sans Unicode"/>
              <a:cs typeface="Lucida Sans Unicode"/>
            </a:defRPr>
          </a:lvl2pPr>
          <a:lvl3pPr marL="914400" indent="0">
            <a:defRPr sz="1100">
              <a:latin typeface="Constantia"/>
              <a:ea typeface="Lucida Sans Unicode"/>
              <a:cs typeface="Lucida Sans Unicode"/>
            </a:defRPr>
          </a:lvl3pPr>
          <a:lvl4pPr marL="1371600" indent="0">
            <a:defRPr sz="1100">
              <a:latin typeface="Constantia"/>
              <a:ea typeface="Lucida Sans Unicode"/>
              <a:cs typeface="Lucida Sans Unicode"/>
            </a:defRPr>
          </a:lvl4pPr>
          <a:lvl5pPr marL="1828800" indent="0">
            <a:defRPr sz="1100">
              <a:latin typeface="Constantia"/>
              <a:ea typeface="Lucida Sans Unicode"/>
              <a:cs typeface="Lucida Sans Unicode"/>
            </a:defRPr>
          </a:lvl5pPr>
          <a:lvl6pPr marL="2286000" indent="0">
            <a:defRPr sz="1100">
              <a:latin typeface="Constantia"/>
              <a:ea typeface="Lucida Sans Unicode"/>
              <a:cs typeface="Lucida Sans Unicode"/>
            </a:defRPr>
          </a:lvl6pPr>
          <a:lvl7pPr marL="2743200" indent="0">
            <a:defRPr sz="1100">
              <a:latin typeface="Constantia"/>
              <a:ea typeface="Lucida Sans Unicode"/>
              <a:cs typeface="Lucida Sans Unicode"/>
            </a:defRPr>
          </a:lvl7pPr>
          <a:lvl8pPr marL="3200400" indent="0">
            <a:defRPr sz="1100">
              <a:latin typeface="Constantia"/>
              <a:ea typeface="Lucida Sans Unicode"/>
              <a:cs typeface="Lucida Sans Unicode"/>
            </a:defRPr>
          </a:lvl8pPr>
          <a:lvl9pPr marL="3657600" indent="0">
            <a:defRPr sz="1100">
              <a:latin typeface="Constantia"/>
              <a:ea typeface="Lucida Sans Unicode"/>
              <a:cs typeface="Lucida Sans Unicode"/>
            </a:defRPr>
          </a:lvl9pPr>
        </a:lstStyle>
        <a:p xmlns:a="http://schemas.openxmlformats.org/drawingml/2006/main">
          <a:pPr>
            <a:spcBef>
              <a:spcPct val="50000"/>
            </a:spcBef>
          </a:pPr>
          <a:r>
            <a:rPr lang="en-US" sz="1800" b="1" dirty="0" smtClean="0">
              <a:latin typeface="Times New Roman" pitchFamily="18" charset="0"/>
            </a:rPr>
            <a:t>20</a:t>
          </a:r>
          <a:endParaRPr lang="en-US" sz="1800" b="1" dirty="0">
            <a:latin typeface="Times New Roman" pitchFamily="18" charset="0"/>
          </a:endParaRPr>
        </a:p>
      </cdr:txBody>
    </cdr:sp>
  </cdr:relSizeAnchor>
  <cdr:relSizeAnchor xmlns:cdr="http://schemas.openxmlformats.org/drawingml/2006/chartDrawing">
    <cdr:from>
      <cdr:x>0.36211</cdr:x>
      <cdr:y>0.25009</cdr:y>
    </cdr:from>
    <cdr:to>
      <cdr:x>0.41665</cdr:x>
      <cdr:y>0.31872</cdr:y>
    </cdr:to>
    <cdr:sp macro="" textlink="">
      <cdr:nvSpPr>
        <cdr:cNvPr id="6" name="Text Box 16"/>
        <cdr:cNvSpPr txBox="1">
          <a:spLocks xmlns:a="http://schemas.openxmlformats.org/drawingml/2006/main" noChangeArrowheads="1"/>
        </cdr:cNvSpPr>
      </cdr:nvSpPr>
      <cdr:spPr bwMode="auto">
        <a:xfrm xmlns:a="http://schemas.openxmlformats.org/drawingml/2006/main">
          <a:off x="3573738" y="1334764"/>
          <a:ext cx="538266" cy="36628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a:spAutoFit/>
        </a:bodyPr>
        <a:lstStyle xmlns:a="http://schemas.openxmlformats.org/drawingml/2006/main">
          <a:lvl1pPr marL="0" indent="0">
            <a:defRPr sz="1100">
              <a:latin typeface="Constantia"/>
              <a:ea typeface="Lucida Sans Unicode"/>
              <a:cs typeface="Lucida Sans Unicode"/>
            </a:defRPr>
          </a:lvl1pPr>
          <a:lvl2pPr marL="457200" indent="0">
            <a:defRPr sz="1100">
              <a:latin typeface="Constantia"/>
              <a:ea typeface="Lucida Sans Unicode"/>
              <a:cs typeface="Lucida Sans Unicode"/>
            </a:defRPr>
          </a:lvl2pPr>
          <a:lvl3pPr marL="914400" indent="0">
            <a:defRPr sz="1100">
              <a:latin typeface="Constantia"/>
              <a:ea typeface="Lucida Sans Unicode"/>
              <a:cs typeface="Lucida Sans Unicode"/>
            </a:defRPr>
          </a:lvl3pPr>
          <a:lvl4pPr marL="1371600" indent="0">
            <a:defRPr sz="1100">
              <a:latin typeface="Constantia"/>
              <a:ea typeface="Lucida Sans Unicode"/>
              <a:cs typeface="Lucida Sans Unicode"/>
            </a:defRPr>
          </a:lvl4pPr>
          <a:lvl5pPr marL="1828800" indent="0">
            <a:defRPr sz="1100">
              <a:latin typeface="Constantia"/>
              <a:ea typeface="Lucida Sans Unicode"/>
              <a:cs typeface="Lucida Sans Unicode"/>
            </a:defRPr>
          </a:lvl5pPr>
          <a:lvl6pPr marL="2286000" indent="0">
            <a:defRPr sz="1100">
              <a:latin typeface="Constantia"/>
              <a:ea typeface="Lucida Sans Unicode"/>
              <a:cs typeface="Lucida Sans Unicode"/>
            </a:defRPr>
          </a:lvl6pPr>
          <a:lvl7pPr marL="2743200" indent="0">
            <a:defRPr sz="1100">
              <a:latin typeface="Constantia"/>
              <a:ea typeface="Lucida Sans Unicode"/>
              <a:cs typeface="Lucida Sans Unicode"/>
            </a:defRPr>
          </a:lvl7pPr>
          <a:lvl8pPr marL="3200400" indent="0">
            <a:defRPr sz="1100">
              <a:latin typeface="Constantia"/>
              <a:ea typeface="Lucida Sans Unicode"/>
              <a:cs typeface="Lucida Sans Unicode"/>
            </a:defRPr>
          </a:lvl8pPr>
          <a:lvl9pPr marL="3657600" indent="0">
            <a:defRPr sz="1100">
              <a:latin typeface="Constantia"/>
              <a:ea typeface="Lucida Sans Unicode"/>
              <a:cs typeface="Lucida Sans Unicode"/>
            </a:defRPr>
          </a:lvl9pPr>
        </a:lstStyle>
        <a:p xmlns:a="http://schemas.openxmlformats.org/drawingml/2006/main">
          <a:pPr>
            <a:spcBef>
              <a:spcPct val="50000"/>
            </a:spcBef>
          </a:pPr>
          <a:r>
            <a:rPr lang="en-US" sz="1800" b="1" dirty="0" smtClean="0">
              <a:latin typeface="Times New Roman" pitchFamily="18" charset="0"/>
            </a:rPr>
            <a:t>45</a:t>
          </a:r>
        </a:p>
      </cdr:txBody>
    </cdr:sp>
  </cdr:relSizeAnchor>
  <cdr:relSizeAnchor xmlns:cdr="http://schemas.openxmlformats.org/drawingml/2006/chartDrawing">
    <cdr:from>
      <cdr:x>0.46405</cdr:x>
      <cdr:y>0.25197</cdr:y>
    </cdr:from>
    <cdr:to>
      <cdr:x>0.51859</cdr:x>
      <cdr:y>0.3206</cdr:y>
    </cdr:to>
    <cdr:sp macro="" textlink="">
      <cdr:nvSpPr>
        <cdr:cNvPr id="7" name="Text Box 16"/>
        <cdr:cNvSpPr txBox="1">
          <a:spLocks xmlns:a="http://schemas.openxmlformats.org/drawingml/2006/main" noChangeArrowheads="1"/>
        </cdr:cNvSpPr>
      </cdr:nvSpPr>
      <cdr:spPr bwMode="auto">
        <a:xfrm xmlns:a="http://schemas.openxmlformats.org/drawingml/2006/main">
          <a:off x="4579818" y="1344774"/>
          <a:ext cx="538267" cy="36628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a:spAutoFit/>
        </a:bodyPr>
        <a:lstStyle xmlns:a="http://schemas.openxmlformats.org/drawingml/2006/main">
          <a:lvl1pPr marL="0" indent="0">
            <a:defRPr sz="1100">
              <a:latin typeface="Constantia"/>
              <a:ea typeface="Lucida Sans Unicode"/>
              <a:cs typeface="Lucida Sans Unicode"/>
            </a:defRPr>
          </a:lvl1pPr>
          <a:lvl2pPr marL="457200" indent="0">
            <a:defRPr sz="1100">
              <a:latin typeface="Constantia"/>
              <a:ea typeface="Lucida Sans Unicode"/>
              <a:cs typeface="Lucida Sans Unicode"/>
            </a:defRPr>
          </a:lvl2pPr>
          <a:lvl3pPr marL="914400" indent="0">
            <a:defRPr sz="1100">
              <a:latin typeface="Constantia"/>
              <a:ea typeface="Lucida Sans Unicode"/>
              <a:cs typeface="Lucida Sans Unicode"/>
            </a:defRPr>
          </a:lvl3pPr>
          <a:lvl4pPr marL="1371600" indent="0">
            <a:defRPr sz="1100">
              <a:latin typeface="Constantia"/>
              <a:ea typeface="Lucida Sans Unicode"/>
              <a:cs typeface="Lucida Sans Unicode"/>
            </a:defRPr>
          </a:lvl4pPr>
          <a:lvl5pPr marL="1828800" indent="0">
            <a:defRPr sz="1100">
              <a:latin typeface="Constantia"/>
              <a:ea typeface="Lucida Sans Unicode"/>
              <a:cs typeface="Lucida Sans Unicode"/>
            </a:defRPr>
          </a:lvl5pPr>
          <a:lvl6pPr marL="2286000" indent="0">
            <a:defRPr sz="1100">
              <a:latin typeface="Constantia"/>
              <a:ea typeface="Lucida Sans Unicode"/>
              <a:cs typeface="Lucida Sans Unicode"/>
            </a:defRPr>
          </a:lvl6pPr>
          <a:lvl7pPr marL="2743200" indent="0">
            <a:defRPr sz="1100">
              <a:latin typeface="Constantia"/>
              <a:ea typeface="Lucida Sans Unicode"/>
              <a:cs typeface="Lucida Sans Unicode"/>
            </a:defRPr>
          </a:lvl7pPr>
          <a:lvl8pPr marL="3200400" indent="0">
            <a:defRPr sz="1100">
              <a:latin typeface="Constantia"/>
              <a:ea typeface="Lucida Sans Unicode"/>
              <a:cs typeface="Lucida Sans Unicode"/>
            </a:defRPr>
          </a:lvl8pPr>
          <a:lvl9pPr marL="3657600" indent="0">
            <a:defRPr sz="1100">
              <a:latin typeface="Constantia"/>
              <a:ea typeface="Lucida Sans Unicode"/>
              <a:cs typeface="Lucida Sans Unicode"/>
            </a:defRPr>
          </a:lvl9pPr>
        </a:lstStyle>
        <a:p xmlns:a="http://schemas.openxmlformats.org/drawingml/2006/main">
          <a:pPr>
            <a:spcBef>
              <a:spcPct val="50000"/>
            </a:spcBef>
          </a:pPr>
          <a:r>
            <a:rPr lang="en-US" sz="1800" b="1" dirty="0" smtClean="0">
              <a:latin typeface="Times New Roman" pitchFamily="18" charset="0"/>
            </a:rPr>
            <a:t>45</a:t>
          </a:r>
          <a:endParaRPr lang="en-US" sz="1800" b="1" dirty="0">
            <a:latin typeface="Times New Roman" pitchFamily="18" charset="0"/>
          </a:endParaRPr>
        </a:p>
      </cdr:txBody>
    </cdr:sp>
  </cdr:relSizeAnchor>
  <cdr:relSizeAnchor xmlns:cdr="http://schemas.openxmlformats.org/drawingml/2006/chartDrawing">
    <cdr:from>
      <cdr:x>0.79369</cdr:x>
      <cdr:y>0.14694</cdr:y>
    </cdr:from>
    <cdr:to>
      <cdr:x>0.84823</cdr:x>
      <cdr:y>0.21622</cdr:y>
    </cdr:to>
    <cdr:sp macro="" textlink="">
      <cdr:nvSpPr>
        <cdr:cNvPr id="8" name="Text Box 16"/>
        <cdr:cNvSpPr txBox="1">
          <a:spLocks xmlns:a="http://schemas.openxmlformats.org/drawingml/2006/main" noChangeArrowheads="1"/>
        </cdr:cNvSpPr>
      </cdr:nvSpPr>
      <cdr:spPr bwMode="auto">
        <a:xfrm xmlns:a="http://schemas.openxmlformats.org/drawingml/2006/main">
          <a:off x="7833133" y="784214"/>
          <a:ext cx="538267" cy="36975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a:spAutoFit/>
        </a:bodyPr>
        <a:lstStyle xmlns:a="http://schemas.openxmlformats.org/drawingml/2006/main">
          <a:lvl1pPr marL="0" indent="0">
            <a:defRPr sz="1100">
              <a:latin typeface="Constantia"/>
              <a:ea typeface="Lucida Sans Unicode"/>
              <a:cs typeface="Lucida Sans Unicode"/>
            </a:defRPr>
          </a:lvl1pPr>
          <a:lvl2pPr marL="457200" indent="0">
            <a:defRPr sz="1100">
              <a:latin typeface="Constantia"/>
              <a:ea typeface="Lucida Sans Unicode"/>
              <a:cs typeface="Lucida Sans Unicode"/>
            </a:defRPr>
          </a:lvl2pPr>
          <a:lvl3pPr marL="914400" indent="0">
            <a:defRPr sz="1100">
              <a:latin typeface="Constantia"/>
              <a:ea typeface="Lucida Sans Unicode"/>
              <a:cs typeface="Lucida Sans Unicode"/>
            </a:defRPr>
          </a:lvl3pPr>
          <a:lvl4pPr marL="1371600" indent="0">
            <a:defRPr sz="1100">
              <a:latin typeface="Constantia"/>
              <a:ea typeface="Lucida Sans Unicode"/>
              <a:cs typeface="Lucida Sans Unicode"/>
            </a:defRPr>
          </a:lvl4pPr>
          <a:lvl5pPr marL="1828800" indent="0">
            <a:defRPr sz="1100">
              <a:latin typeface="Constantia"/>
              <a:ea typeface="Lucida Sans Unicode"/>
              <a:cs typeface="Lucida Sans Unicode"/>
            </a:defRPr>
          </a:lvl5pPr>
          <a:lvl6pPr marL="2286000" indent="0">
            <a:defRPr sz="1100">
              <a:latin typeface="Constantia"/>
              <a:ea typeface="Lucida Sans Unicode"/>
              <a:cs typeface="Lucida Sans Unicode"/>
            </a:defRPr>
          </a:lvl6pPr>
          <a:lvl7pPr marL="2743200" indent="0">
            <a:defRPr sz="1100">
              <a:latin typeface="Constantia"/>
              <a:ea typeface="Lucida Sans Unicode"/>
              <a:cs typeface="Lucida Sans Unicode"/>
            </a:defRPr>
          </a:lvl7pPr>
          <a:lvl8pPr marL="3200400" indent="0">
            <a:defRPr sz="1100">
              <a:latin typeface="Constantia"/>
              <a:ea typeface="Lucida Sans Unicode"/>
              <a:cs typeface="Lucida Sans Unicode"/>
            </a:defRPr>
          </a:lvl8pPr>
          <a:lvl9pPr marL="3657600" indent="0">
            <a:defRPr sz="1100">
              <a:latin typeface="Constantia"/>
              <a:ea typeface="Lucida Sans Unicode"/>
              <a:cs typeface="Lucida Sans Unicode"/>
            </a:defRPr>
          </a:lvl9pPr>
        </a:lstStyle>
        <a:p xmlns:a="http://schemas.openxmlformats.org/drawingml/2006/main">
          <a:pPr>
            <a:spcBef>
              <a:spcPct val="50000"/>
            </a:spcBef>
          </a:pPr>
          <a:r>
            <a:rPr lang="en-US" sz="1800" b="1" dirty="0" smtClean="0">
              <a:latin typeface="Times New Roman" pitchFamily="18" charset="0"/>
            </a:rPr>
            <a:t>54</a:t>
          </a:r>
          <a:endParaRPr lang="en-US" sz="1800" b="1" dirty="0">
            <a:latin typeface="Times New Roman" pitchFamily="18" charset="0"/>
          </a:endParaRPr>
        </a:p>
      </cdr:txBody>
    </cdr:sp>
  </cdr:relSizeAnchor>
  <cdr:relSizeAnchor xmlns:cdr="http://schemas.openxmlformats.org/drawingml/2006/chartDrawing">
    <cdr:from>
      <cdr:x>0.90274</cdr:x>
      <cdr:y>0.52777</cdr:y>
    </cdr:from>
    <cdr:to>
      <cdr:x>0.95729</cdr:x>
      <cdr:y>0.59641</cdr:y>
    </cdr:to>
    <cdr:sp macro="" textlink="">
      <cdr:nvSpPr>
        <cdr:cNvPr id="10" name="Text Box 16"/>
        <cdr:cNvSpPr txBox="1">
          <a:spLocks xmlns:a="http://schemas.openxmlformats.org/drawingml/2006/main" noChangeArrowheads="1"/>
        </cdr:cNvSpPr>
      </cdr:nvSpPr>
      <cdr:spPr bwMode="auto">
        <a:xfrm xmlns:a="http://schemas.openxmlformats.org/drawingml/2006/main">
          <a:off x="8909304" y="2816731"/>
          <a:ext cx="538365" cy="36633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a:spAutoFit/>
        </a:bodyPr>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spcBef>
              <a:spcPct val="50000"/>
            </a:spcBef>
          </a:pPr>
          <a:r>
            <a:rPr lang="en-US" sz="1800" b="1" dirty="0" smtClean="0">
              <a:latin typeface="Times New Roman" pitchFamily="18" charset="0"/>
            </a:rPr>
            <a:t>20</a:t>
          </a:r>
          <a:endParaRPr lang="en-US" sz="1800" b="1" dirty="0">
            <a:latin typeface="Times New Roman"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0.38838</cdr:x>
      <cdr:y>0.00396</cdr:y>
    </cdr:from>
    <cdr:to>
      <cdr:x>0.66765</cdr:x>
      <cdr:y>0.07526</cdr:y>
    </cdr:to>
    <cdr:sp macro="" textlink="">
      <cdr:nvSpPr>
        <cdr:cNvPr id="3" name="Text Box 4"/>
        <cdr:cNvSpPr txBox="1">
          <a:spLocks xmlns:a="http://schemas.openxmlformats.org/drawingml/2006/main" noChangeArrowheads="1"/>
        </cdr:cNvSpPr>
      </cdr:nvSpPr>
      <cdr:spPr bwMode="auto">
        <a:xfrm xmlns:a="http://schemas.openxmlformats.org/drawingml/2006/main">
          <a:off x="3865957" y="24628"/>
          <a:ext cx="2779889" cy="443015"/>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wrap="square" lIns="91429" tIns="45714" rIns="91429" bIns="45714">
          <a:spAutoFit/>
        </a:bodyPr>
        <a:lstStyle xmlns:a="http://schemas.openxmlformats.org/drawingml/2006/main">
          <a:defPPr>
            <a:defRPr lang="en-US"/>
          </a:defPPr>
          <a:lvl1pPr algn="l" rtl="0" eaLnBrk="0" fontAlgn="base" hangingPunct="0">
            <a:spcBef>
              <a:spcPct val="0"/>
            </a:spcBef>
            <a:spcAft>
              <a:spcPct val="0"/>
            </a:spcAft>
            <a:defRPr sz="1600" kern="1200">
              <a:solidFill>
                <a:srgbClr val="000000"/>
              </a:solidFill>
              <a:latin typeface="Times New Roman" pitchFamily="18" charset="0"/>
            </a:defRPr>
          </a:lvl1pPr>
          <a:lvl2pPr marL="457200" algn="l" rtl="0" eaLnBrk="0" fontAlgn="base" hangingPunct="0">
            <a:spcBef>
              <a:spcPct val="0"/>
            </a:spcBef>
            <a:spcAft>
              <a:spcPct val="0"/>
            </a:spcAft>
            <a:defRPr sz="1600" kern="1200">
              <a:solidFill>
                <a:srgbClr val="000000"/>
              </a:solidFill>
              <a:latin typeface="Times New Roman" pitchFamily="18" charset="0"/>
            </a:defRPr>
          </a:lvl2pPr>
          <a:lvl3pPr marL="914400" algn="l" rtl="0" eaLnBrk="0" fontAlgn="base" hangingPunct="0">
            <a:spcBef>
              <a:spcPct val="0"/>
            </a:spcBef>
            <a:spcAft>
              <a:spcPct val="0"/>
            </a:spcAft>
            <a:defRPr sz="1600" kern="1200">
              <a:solidFill>
                <a:srgbClr val="000000"/>
              </a:solidFill>
              <a:latin typeface="Times New Roman" pitchFamily="18" charset="0"/>
            </a:defRPr>
          </a:lvl3pPr>
          <a:lvl4pPr marL="1371600" algn="l" rtl="0" eaLnBrk="0" fontAlgn="base" hangingPunct="0">
            <a:spcBef>
              <a:spcPct val="0"/>
            </a:spcBef>
            <a:spcAft>
              <a:spcPct val="0"/>
            </a:spcAft>
            <a:defRPr sz="1600" kern="1200">
              <a:solidFill>
                <a:srgbClr val="000000"/>
              </a:solidFill>
              <a:latin typeface="Times New Roman" pitchFamily="18" charset="0"/>
            </a:defRPr>
          </a:lvl4pPr>
          <a:lvl5pPr marL="1828800" algn="l" rtl="0" eaLnBrk="0" fontAlgn="base" hangingPunct="0">
            <a:spcBef>
              <a:spcPct val="0"/>
            </a:spcBef>
            <a:spcAft>
              <a:spcPct val="0"/>
            </a:spcAft>
            <a:defRPr sz="1600" kern="1200">
              <a:solidFill>
                <a:srgbClr val="000000"/>
              </a:solidFill>
              <a:latin typeface="Times New Roman" pitchFamily="18" charset="0"/>
            </a:defRPr>
          </a:lvl5pPr>
          <a:lvl6pPr marL="2286000" algn="l" defTabSz="914400" rtl="0" eaLnBrk="1" latinLnBrk="0" hangingPunct="1">
            <a:defRPr sz="1600" kern="1200">
              <a:solidFill>
                <a:srgbClr val="000000"/>
              </a:solidFill>
              <a:latin typeface="Times New Roman" pitchFamily="18" charset="0"/>
            </a:defRPr>
          </a:lvl6pPr>
          <a:lvl7pPr marL="2743200" algn="l" defTabSz="914400" rtl="0" eaLnBrk="1" latinLnBrk="0" hangingPunct="1">
            <a:defRPr sz="1600" kern="1200">
              <a:solidFill>
                <a:srgbClr val="000000"/>
              </a:solidFill>
              <a:latin typeface="Times New Roman" pitchFamily="18" charset="0"/>
            </a:defRPr>
          </a:lvl7pPr>
          <a:lvl8pPr marL="3200400" algn="l" defTabSz="914400" rtl="0" eaLnBrk="1" latinLnBrk="0" hangingPunct="1">
            <a:defRPr sz="1600" kern="1200">
              <a:solidFill>
                <a:srgbClr val="000000"/>
              </a:solidFill>
              <a:latin typeface="Times New Roman" pitchFamily="18" charset="0"/>
            </a:defRPr>
          </a:lvl8pPr>
          <a:lvl9pPr marL="3657600" algn="l" defTabSz="914400" rtl="0" eaLnBrk="1" latinLnBrk="0" hangingPunct="1">
            <a:defRPr sz="1600" kern="1200">
              <a:solidFill>
                <a:srgbClr val="000000"/>
              </a:solidFill>
              <a:latin typeface="Times New Roman" pitchFamily="18" charset="0"/>
            </a:defRPr>
          </a:lvl9pPr>
        </a:lstStyle>
        <a:p xmlns:a="http://schemas.openxmlformats.org/drawingml/2006/main">
          <a:pPr>
            <a:spcBef>
              <a:spcPct val="50000"/>
            </a:spcBef>
          </a:pPr>
          <a:r>
            <a:rPr lang="en-US" sz="2000" b="1" dirty="0" smtClean="0"/>
            <a:t>Total = 269 deaths</a:t>
          </a:r>
          <a:endParaRPr lang="en-US" sz="2000" b="1" dirty="0"/>
        </a:p>
      </cdr:txBody>
    </cdr:sp>
  </cdr:relSizeAnchor>
  <cdr:relSizeAnchor xmlns:cdr="http://schemas.openxmlformats.org/drawingml/2006/chartDrawing">
    <cdr:from>
      <cdr:x>0.30665</cdr:x>
      <cdr:y>0.12591</cdr:y>
    </cdr:from>
    <cdr:to>
      <cdr:x>0.48208</cdr:x>
      <cdr:y>0.1938</cdr:y>
    </cdr:to>
    <cdr:sp macro="" textlink="">
      <cdr:nvSpPr>
        <cdr:cNvPr id="4" name="TextBox 3"/>
        <cdr:cNvSpPr txBox="1"/>
      </cdr:nvSpPr>
      <cdr:spPr>
        <a:xfrm xmlns:a="http://schemas.openxmlformats.org/drawingml/2006/main">
          <a:off x="3052440" y="782299"/>
          <a:ext cx="1746252" cy="42182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rtl="0"/>
          <a:r>
            <a:rPr lang="en-US" sz="1800" b="1" dirty="0" smtClean="0">
              <a:solidFill>
                <a:srgbClr val="FF0000"/>
              </a:solidFill>
              <a:latin typeface="Times New Roman" pitchFamily="18" charset="0"/>
              <a:cs typeface="Times New Roman" pitchFamily="18" charset="0"/>
            </a:rPr>
            <a:t>Floors/Ground: 3.3%</a:t>
          </a:r>
        </a:p>
      </cdr:txBody>
    </cdr:sp>
  </cdr:relSizeAnchor>
  <cdr:relSizeAnchor xmlns:cdr="http://schemas.openxmlformats.org/drawingml/2006/chartDrawing">
    <cdr:from>
      <cdr:x>0.25299</cdr:x>
      <cdr:y>0.1844</cdr:y>
    </cdr:from>
    <cdr:to>
      <cdr:x>0.42843</cdr:x>
      <cdr:y>0.25229</cdr:y>
    </cdr:to>
    <cdr:sp macro="" textlink="">
      <cdr:nvSpPr>
        <cdr:cNvPr id="6" name="TextBox 1"/>
        <cdr:cNvSpPr txBox="1"/>
      </cdr:nvSpPr>
      <cdr:spPr>
        <a:xfrm xmlns:a="http://schemas.openxmlformats.org/drawingml/2006/main">
          <a:off x="2518262" y="1145753"/>
          <a:ext cx="1746352" cy="42182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b="1" dirty="0" smtClean="0">
              <a:solidFill>
                <a:schemeClr val="tx1">
                  <a:lumMod val="95000"/>
                  <a:lumOff val="5000"/>
                </a:schemeClr>
              </a:solidFill>
            </a:rPr>
            <a:t>Vehicles: 4.8%</a:t>
          </a:r>
          <a:endParaRPr lang="en-US" b="1" dirty="0">
            <a:solidFill>
              <a:schemeClr val="tx1">
                <a:lumMod val="95000"/>
                <a:lumOff val="5000"/>
              </a:schemeClr>
            </a:solidFill>
          </a:endParaRPr>
        </a:p>
      </cdr:txBody>
    </cdr:sp>
  </cdr:relSizeAnchor>
  <cdr:relSizeAnchor xmlns:cdr="http://schemas.openxmlformats.org/drawingml/2006/chartDrawing">
    <cdr:from>
      <cdr:x>0.5614</cdr:x>
      <cdr:y>0.86422</cdr:y>
    </cdr:from>
    <cdr:to>
      <cdr:x>0.73684</cdr:x>
      <cdr:y>0.93211</cdr:y>
    </cdr:to>
    <cdr:sp macro="" textlink="">
      <cdr:nvSpPr>
        <cdr:cNvPr id="7" name="TextBox 1"/>
        <cdr:cNvSpPr txBox="1"/>
      </cdr:nvSpPr>
      <cdr:spPr>
        <a:xfrm xmlns:a="http://schemas.openxmlformats.org/drawingml/2006/main">
          <a:off x="4919579" y="4849813"/>
          <a:ext cx="1537380" cy="38098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b="1" dirty="0" smtClean="0">
              <a:solidFill>
                <a:srgbClr val="FF0000"/>
              </a:solidFill>
            </a:rPr>
            <a:t>Ladders: 23.8%</a:t>
          </a:r>
          <a:endParaRPr lang="en-US" b="1" dirty="0">
            <a:solidFill>
              <a:srgbClr val="FF0000"/>
            </a:solidFill>
          </a:endParaRPr>
        </a:p>
      </cdr:txBody>
    </cdr:sp>
  </cdr:relSizeAnchor>
  <cdr:relSizeAnchor xmlns:cdr="http://schemas.openxmlformats.org/drawingml/2006/chartDrawing">
    <cdr:from>
      <cdr:x>0</cdr:x>
      <cdr:y>0.74201</cdr:y>
    </cdr:from>
    <cdr:to>
      <cdr:x>0.38597</cdr:x>
      <cdr:y>0.8099</cdr:y>
    </cdr:to>
    <cdr:sp macro="" textlink="">
      <cdr:nvSpPr>
        <cdr:cNvPr id="8" name="TextBox 1"/>
        <cdr:cNvSpPr txBox="1"/>
      </cdr:nvSpPr>
      <cdr:spPr>
        <a:xfrm xmlns:a="http://schemas.openxmlformats.org/drawingml/2006/main">
          <a:off x="0" y="4164013"/>
          <a:ext cx="3382255" cy="38098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b="1" dirty="0" smtClean="0"/>
            <a:t>Other structures &amp; surfaces: 14.1%</a:t>
          </a:r>
          <a:endParaRPr lang="en-US" b="1" dirty="0"/>
        </a:p>
      </cdr:txBody>
    </cdr:sp>
  </cdr:relSizeAnchor>
  <cdr:relSizeAnchor xmlns:cdr="http://schemas.openxmlformats.org/drawingml/2006/chartDrawing">
    <cdr:from>
      <cdr:x>0.77391</cdr:x>
      <cdr:y>0.37539</cdr:y>
    </cdr:from>
    <cdr:to>
      <cdr:x>0.94935</cdr:x>
      <cdr:y>0.44328</cdr:y>
    </cdr:to>
    <cdr:sp macro="" textlink="">
      <cdr:nvSpPr>
        <cdr:cNvPr id="9" name="TextBox 1"/>
        <cdr:cNvSpPr txBox="1"/>
      </cdr:nvSpPr>
      <cdr:spPr>
        <a:xfrm xmlns:a="http://schemas.openxmlformats.org/drawingml/2006/main">
          <a:off x="6781800" y="2106613"/>
          <a:ext cx="1537381" cy="38098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b="1" dirty="0" smtClean="0">
              <a:solidFill>
                <a:srgbClr val="FF0000"/>
              </a:solidFill>
            </a:rPr>
            <a:t>Roofs: 33.8%</a:t>
          </a:r>
          <a:endParaRPr lang="en-US" b="1" dirty="0">
            <a:solidFill>
              <a:srgbClr val="FF0000"/>
            </a:solidFill>
          </a:endParaRPr>
        </a:p>
      </cdr:txBody>
    </cdr:sp>
  </cdr:relSizeAnchor>
  <cdr:relSizeAnchor xmlns:cdr="http://schemas.openxmlformats.org/drawingml/2006/chartDrawing">
    <cdr:from>
      <cdr:x>0.47358</cdr:x>
      <cdr:y>0.10725</cdr:y>
    </cdr:from>
    <cdr:to>
      <cdr:x>0.66656</cdr:x>
      <cdr:y>0.17514</cdr:y>
    </cdr:to>
    <cdr:sp macro="" textlink="">
      <cdr:nvSpPr>
        <cdr:cNvPr id="11" name="TextBox 1"/>
        <cdr:cNvSpPr txBox="1"/>
      </cdr:nvSpPr>
      <cdr:spPr>
        <a:xfrm xmlns:a="http://schemas.openxmlformats.org/drawingml/2006/main">
          <a:off x="4714047" y="666386"/>
          <a:ext cx="1920948" cy="42182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b="1" dirty="0" smtClean="0">
              <a:solidFill>
                <a:schemeClr val="tx1">
                  <a:lumMod val="95000"/>
                  <a:lumOff val="5000"/>
                </a:schemeClr>
              </a:solidFill>
            </a:rPr>
            <a:t>Other: 1.9%</a:t>
          </a:r>
          <a:endParaRPr lang="en-US" b="1" dirty="0">
            <a:solidFill>
              <a:schemeClr val="tx1">
                <a:lumMod val="95000"/>
                <a:lumOff val="5000"/>
              </a:schemeClr>
            </a:solidFill>
          </a:endParaRPr>
        </a:p>
      </cdr:txBody>
    </cdr:sp>
  </cdr:relSizeAnchor>
  <cdr:relSizeAnchor xmlns:cdr="http://schemas.openxmlformats.org/drawingml/2006/chartDrawing">
    <cdr:from>
      <cdr:x>0.14783</cdr:x>
      <cdr:y>0.25318</cdr:y>
    </cdr:from>
    <cdr:to>
      <cdr:x>0.3759</cdr:x>
      <cdr:y>0.32108</cdr:y>
    </cdr:to>
    <cdr:sp macro="" textlink="">
      <cdr:nvSpPr>
        <cdr:cNvPr id="13" name="TextBox 1"/>
        <cdr:cNvSpPr txBox="1"/>
      </cdr:nvSpPr>
      <cdr:spPr>
        <a:xfrm xmlns:a="http://schemas.openxmlformats.org/drawingml/2006/main">
          <a:off x="1295400" y="1420813"/>
          <a:ext cx="1998577" cy="38104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b="1" dirty="0" smtClean="0">
              <a:solidFill>
                <a:schemeClr val="tx1">
                  <a:lumMod val="95000"/>
                  <a:lumOff val="5000"/>
                </a:schemeClr>
              </a:solidFill>
            </a:rPr>
            <a:t>Machinery: 5.2%</a:t>
          </a:r>
          <a:endParaRPr lang="en-US" b="1" dirty="0">
            <a:solidFill>
              <a:schemeClr val="tx1">
                <a:lumMod val="95000"/>
                <a:lumOff val="5000"/>
              </a:schemeClr>
            </a:solidFill>
          </a:endParaRPr>
        </a:p>
      </cdr:txBody>
    </cdr:sp>
  </cdr:relSizeAnchor>
  <cdr:relSizeAnchor xmlns:cdr="http://schemas.openxmlformats.org/drawingml/2006/chartDrawing">
    <cdr:from>
      <cdr:x>0.0491</cdr:x>
      <cdr:y>0.45432</cdr:y>
    </cdr:from>
    <cdr:to>
      <cdr:x>0.36214</cdr:x>
      <cdr:y>0.52221</cdr:y>
    </cdr:to>
    <cdr:sp macro="" textlink="">
      <cdr:nvSpPr>
        <cdr:cNvPr id="14" name="TextBox 1"/>
        <cdr:cNvSpPr txBox="1"/>
      </cdr:nvSpPr>
      <cdr:spPr>
        <a:xfrm xmlns:a="http://schemas.openxmlformats.org/drawingml/2006/main">
          <a:off x="488732" y="2822885"/>
          <a:ext cx="3116040" cy="42182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l" rtl="0">
            <a:defRPr sz="1800" b="0" i="0" u="none" strike="noStrike" kern="1200" baseline="0">
              <a:solidFill>
                <a:srgbClr val="000000"/>
              </a:solidFill>
              <a:latin typeface="Times New Roman"/>
              <a:ea typeface="Times New Roman"/>
              <a:cs typeface="Times New Roman"/>
            </a:defRPr>
          </a:pPr>
          <a:r>
            <a:rPr lang="en-US" b="1" dirty="0" smtClean="0"/>
            <a:t>Scaffolds, staging: 13.0%</a:t>
          </a:r>
          <a:endParaRPr lang="en-US" b="1" dirty="0"/>
        </a:p>
      </cdr:txBody>
    </cdr:sp>
  </cdr:relSizeAnchor>
</c:userShapes>
</file>

<file path=ppt/drawings/drawing5.xml><?xml version="1.0" encoding="utf-8"?>
<c:userShapes xmlns:c="http://schemas.openxmlformats.org/drawingml/2006/chart">
  <cdr:relSizeAnchor xmlns:cdr="http://schemas.openxmlformats.org/drawingml/2006/chartDrawing">
    <cdr:from>
      <cdr:x>0.38596</cdr:x>
      <cdr:y>0.01228</cdr:y>
    </cdr:from>
    <cdr:to>
      <cdr:x>0.66523</cdr:x>
      <cdr:y>0.07809</cdr:y>
    </cdr:to>
    <cdr:sp macro="" textlink="">
      <cdr:nvSpPr>
        <cdr:cNvPr id="3" name="Text Box 4"/>
        <cdr:cNvSpPr txBox="1">
          <a:spLocks xmlns:a="http://schemas.openxmlformats.org/drawingml/2006/main" noChangeArrowheads="1"/>
        </cdr:cNvSpPr>
      </cdr:nvSpPr>
      <cdr:spPr bwMode="auto">
        <a:xfrm xmlns:a="http://schemas.openxmlformats.org/drawingml/2006/main">
          <a:off x="3829202" y="80119"/>
          <a:ext cx="2770704" cy="42949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wrap="square" lIns="91429" tIns="45714" rIns="91429" bIns="45714">
          <a:spAutoFit/>
        </a:bodyPr>
        <a:lstStyle xmlns:a="http://schemas.openxmlformats.org/drawingml/2006/main">
          <a:defPPr>
            <a:defRPr lang="en-US"/>
          </a:defPPr>
          <a:lvl1pPr algn="l" rtl="0" eaLnBrk="0" fontAlgn="base" hangingPunct="0">
            <a:spcBef>
              <a:spcPct val="0"/>
            </a:spcBef>
            <a:spcAft>
              <a:spcPct val="0"/>
            </a:spcAft>
            <a:defRPr sz="1600" kern="1200">
              <a:solidFill>
                <a:srgbClr val="000000"/>
              </a:solidFill>
              <a:latin typeface="Times New Roman" pitchFamily="18" charset="0"/>
            </a:defRPr>
          </a:lvl1pPr>
          <a:lvl2pPr marL="457200" algn="l" rtl="0" eaLnBrk="0" fontAlgn="base" hangingPunct="0">
            <a:spcBef>
              <a:spcPct val="0"/>
            </a:spcBef>
            <a:spcAft>
              <a:spcPct val="0"/>
            </a:spcAft>
            <a:defRPr sz="1600" kern="1200">
              <a:solidFill>
                <a:srgbClr val="000000"/>
              </a:solidFill>
              <a:latin typeface="Times New Roman" pitchFamily="18" charset="0"/>
            </a:defRPr>
          </a:lvl2pPr>
          <a:lvl3pPr marL="914400" algn="l" rtl="0" eaLnBrk="0" fontAlgn="base" hangingPunct="0">
            <a:spcBef>
              <a:spcPct val="0"/>
            </a:spcBef>
            <a:spcAft>
              <a:spcPct val="0"/>
            </a:spcAft>
            <a:defRPr sz="1600" kern="1200">
              <a:solidFill>
                <a:srgbClr val="000000"/>
              </a:solidFill>
              <a:latin typeface="Times New Roman" pitchFamily="18" charset="0"/>
            </a:defRPr>
          </a:lvl3pPr>
          <a:lvl4pPr marL="1371600" algn="l" rtl="0" eaLnBrk="0" fontAlgn="base" hangingPunct="0">
            <a:spcBef>
              <a:spcPct val="0"/>
            </a:spcBef>
            <a:spcAft>
              <a:spcPct val="0"/>
            </a:spcAft>
            <a:defRPr sz="1600" kern="1200">
              <a:solidFill>
                <a:srgbClr val="000000"/>
              </a:solidFill>
              <a:latin typeface="Times New Roman" pitchFamily="18" charset="0"/>
            </a:defRPr>
          </a:lvl4pPr>
          <a:lvl5pPr marL="1828800" algn="l" rtl="0" eaLnBrk="0" fontAlgn="base" hangingPunct="0">
            <a:spcBef>
              <a:spcPct val="0"/>
            </a:spcBef>
            <a:spcAft>
              <a:spcPct val="0"/>
            </a:spcAft>
            <a:defRPr sz="1600" kern="1200">
              <a:solidFill>
                <a:srgbClr val="000000"/>
              </a:solidFill>
              <a:latin typeface="Times New Roman" pitchFamily="18" charset="0"/>
            </a:defRPr>
          </a:lvl5pPr>
          <a:lvl6pPr marL="2286000" algn="l" defTabSz="914400" rtl="0" eaLnBrk="1" latinLnBrk="0" hangingPunct="1">
            <a:defRPr sz="1600" kern="1200">
              <a:solidFill>
                <a:srgbClr val="000000"/>
              </a:solidFill>
              <a:latin typeface="Times New Roman" pitchFamily="18" charset="0"/>
            </a:defRPr>
          </a:lvl6pPr>
          <a:lvl7pPr marL="2743200" algn="l" defTabSz="914400" rtl="0" eaLnBrk="1" latinLnBrk="0" hangingPunct="1">
            <a:defRPr sz="1600" kern="1200">
              <a:solidFill>
                <a:srgbClr val="000000"/>
              </a:solidFill>
              <a:latin typeface="Times New Roman" pitchFamily="18" charset="0"/>
            </a:defRPr>
          </a:lvl7pPr>
          <a:lvl8pPr marL="3200400" algn="l" defTabSz="914400" rtl="0" eaLnBrk="1" latinLnBrk="0" hangingPunct="1">
            <a:defRPr sz="1600" kern="1200">
              <a:solidFill>
                <a:srgbClr val="000000"/>
              </a:solidFill>
              <a:latin typeface="Times New Roman" pitchFamily="18" charset="0"/>
            </a:defRPr>
          </a:lvl8pPr>
          <a:lvl9pPr marL="3657600" algn="l" defTabSz="914400" rtl="0" eaLnBrk="1" latinLnBrk="0" hangingPunct="1">
            <a:defRPr sz="1600" kern="1200">
              <a:solidFill>
                <a:srgbClr val="000000"/>
              </a:solidFill>
              <a:latin typeface="Times New Roman" pitchFamily="18" charset="0"/>
            </a:defRPr>
          </a:lvl9pPr>
        </a:lstStyle>
        <a:p xmlns:a="http://schemas.openxmlformats.org/drawingml/2006/main">
          <a:pPr>
            <a:spcBef>
              <a:spcPct val="50000"/>
            </a:spcBef>
          </a:pPr>
          <a:r>
            <a:rPr lang="en-US" sz="1800" b="1" dirty="0" smtClean="0"/>
            <a:t>Total = 267 deaths</a:t>
          </a:r>
          <a:endParaRPr lang="en-US" sz="1800" b="1" dirty="0"/>
        </a:p>
      </cdr:txBody>
    </cdr:sp>
  </cdr:relSizeAnchor>
  <cdr:relSizeAnchor xmlns:cdr="http://schemas.openxmlformats.org/drawingml/2006/chartDrawing">
    <cdr:from>
      <cdr:x>0</cdr:x>
      <cdr:y>0.5703</cdr:y>
    </cdr:from>
    <cdr:to>
      <cdr:x>0.29825</cdr:x>
      <cdr:y>0.66535</cdr:y>
    </cdr:to>
    <cdr:sp macro="" textlink="">
      <cdr:nvSpPr>
        <cdr:cNvPr id="15" name="TextBox 1"/>
        <cdr:cNvSpPr txBox="1"/>
      </cdr:nvSpPr>
      <cdr:spPr>
        <a:xfrm xmlns:a="http://schemas.openxmlformats.org/drawingml/2006/main">
          <a:off x="0" y="3200417"/>
          <a:ext cx="2590800" cy="53340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imes New Roman"/>
            </a:defRPr>
          </a:lvl1pPr>
          <a:lvl2pPr marL="457200" indent="0">
            <a:defRPr sz="1100">
              <a:latin typeface="Times New Roman"/>
            </a:defRPr>
          </a:lvl2pPr>
          <a:lvl3pPr marL="914400" indent="0">
            <a:defRPr sz="1100">
              <a:latin typeface="Times New Roman"/>
            </a:defRPr>
          </a:lvl3pPr>
          <a:lvl4pPr marL="1371600" indent="0">
            <a:defRPr sz="1100">
              <a:latin typeface="Times New Roman"/>
            </a:defRPr>
          </a:lvl4pPr>
          <a:lvl5pPr marL="1828800" indent="0">
            <a:defRPr sz="1100">
              <a:latin typeface="Times New Roman"/>
            </a:defRPr>
          </a:lvl5pPr>
          <a:lvl6pPr marL="2286000" indent="0">
            <a:defRPr sz="1100">
              <a:latin typeface="Times New Roman"/>
            </a:defRPr>
          </a:lvl6pPr>
          <a:lvl7pPr marL="2743200" indent="0">
            <a:defRPr sz="1100">
              <a:latin typeface="Times New Roman"/>
            </a:defRPr>
          </a:lvl7pPr>
          <a:lvl8pPr marL="3200400" indent="0">
            <a:defRPr sz="1100">
              <a:latin typeface="Times New Roman"/>
            </a:defRPr>
          </a:lvl8pPr>
          <a:lvl9pPr marL="3657600" indent="0">
            <a:defRPr sz="1100">
              <a:latin typeface="Times New Roman"/>
            </a:defRPr>
          </a:lvl9pPr>
        </a:lstStyle>
        <a:p xmlns:a="http://schemas.openxmlformats.org/drawingml/2006/main">
          <a:pPr algn="ctr" rtl="0">
            <a:defRPr sz="1600" b="0" i="0" u="none" strike="noStrike" kern="1200" baseline="0">
              <a:solidFill>
                <a:srgbClr val="000000"/>
              </a:solidFill>
              <a:latin typeface="Times New Roman"/>
              <a:ea typeface="Times New Roman"/>
              <a:cs typeface="Times New Roman"/>
            </a:defRPr>
          </a:pPr>
          <a:r>
            <a:rPr lang="en-US" sz="1800" b="1" dirty="0" smtClean="0"/>
            <a:t>Sidewalks, paths, outdoor walkways: 10.1%</a:t>
          </a:r>
          <a:endParaRPr lang="en-US" sz="1800" b="1" dirty="0"/>
        </a:p>
      </cdr:txBody>
    </cdr:sp>
  </cdr:relSizeAnchor>
  <cdr:relSizeAnchor xmlns:cdr="http://schemas.openxmlformats.org/drawingml/2006/chartDrawing">
    <cdr:from>
      <cdr:x>0</cdr:x>
      <cdr:y>0.19887</cdr:y>
    </cdr:from>
    <cdr:to>
      <cdr:x>0.39474</cdr:x>
      <cdr:y>0.29392</cdr:y>
    </cdr:to>
    <cdr:sp macro="" textlink="">
      <cdr:nvSpPr>
        <cdr:cNvPr id="4" name="TextBox 1"/>
        <cdr:cNvSpPr txBox="1"/>
      </cdr:nvSpPr>
      <cdr:spPr>
        <a:xfrm xmlns:a="http://schemas.openxmlformats.org/drawingml/2006/main">
          <a:off x="0" y="1116013"/>
          <a:ext cx="3429000" cy="53340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sz="1800" b="1" dirty="0" smtClean="0"/>
            <a:t>O</a:t>
          </a:r>
          <a:r>
            <a:rPr lang="en-US" b="1" dirty="0" smtClean="0"/>
            <a:t>ther structures &amp; surfaces: 11.6%</a:t>
          </a:r>
          <a:endParaRPr lang="en-US" b="1" dirty="0"/>
        </a:p>
      </cdr:txBody>
    </cdr:sp>
  </cdr:relSizeAnchor>
  <cdr:relSizeAnchor xmlns:cdr="http://schemas.openxmlformats.org/drawingml/2006/chartDrawing">
    <cdr:from>
      <cdr:x>0.28947</cdr:x>
      <cdr:y>0.13098</cdr:y>
    </cdr:from>
    <cdr:to>
      <cdr:x>0.68421</cdr:x>
      <cdr:y>0.22603</cdr:y>
    </cdr:to>
    <cdr:sp macro="" textlink="">
      <cdr:nvSpPr>
        <cdr:cNvPr id="6" name="TextBox 1"/>
        <cdr:cNvSpPr txBox="1"/>
      </cdr:nvSpPr>
      <cdr:spPr>
        <a:xfrm xmlns:a="http://schemas.openxmlformats.org/drawingml/2006/main">
          <a:off x="2514600" y="735013"/>
          <a:ext cx="3429027" cy="53340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rtl="0">
            <a:defRPr sz="1800" b="0" i="0" u="none" strike="noStrike" kern="1200" baseline="0">
              <a:solidFill>
                <a:srgbClr val="000000"/>
              </a:solidFill>
              <a:latin typeface="Times New Roman"/>
              <a:ea typeface="Times New Roman"/>
              <a:cs typeface="Times New Roman"/>
            </a:defRPr>
          </a:pPr>
          <a:r>
            <a:rPr lang="en-US" sz="1800" b="1" dirty="0" smtClean="0"/>
            <a:t>O</a:t>
          </a:r>
          <a:r>
            <a:rPr lang="en-US" b="1" dirty="0" smtClean="0"/>
            <a:t>ther : 6.0%</a:t>
          </a:r>
          <a:endParaRPr lang="en-US"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4034252" cy="352070"/>
          </a:xfrm>
          <a:prstGeom prst="rect">
            <a:avLst/>
          </a:prstGeom>
          <a:noFill/>
          <a:ln w="9525">
            <a:noFill/>
            <a:miter lim="800000"/>
            <a:headEnd/>
            <a:tailEnd/>
          </a:ln>
        </p:spPr>
        <p:txBody>
          <a:bodyPr vert="horz" wrap="square" lIns="91569" tIns="45784" rIns="91569" bIns="45784" numCol="1" anchor="t" anchorCtr="0" compatLnSpc="1">
            <a:prstTxWarp prst="textNoShape">
              <a:avLst/>
            </a:prstTxWarp>
          </a:bodyPr>
          <a:lstStyle>
            <a:lvl1pPr algn="l" defTabSz="914946" eaLnBrk="0" hangingPunct="0">
              <a:defRPr sz="1200"/>
            </a:lvl1pPr>
          </a:lstStyle>
          <a:p>
            <a:endParaRPr lang="en-US" dirty="0"/>
          </a:p>
        </p:txBody>
      </p:sp>
      <p:sp>
        <p:nvSpPr>
          <p:cNvPr id="16387" name="Rectangle 3"/>
          <p:cNvSpPr>
            <a:spLocks noGrp="1" noChangeArrowheads="1"/>
          </p:cNvSpPr>
          <p:nvPr>
            <p:ph type="dt" sz="quarter" idx="1"/>
          </p:nvPr>
        </p:nvSpPr>
        <p:spPr bwMode="auto">
          <a:xfrm>
            <a:off x="5273309" y="0"/>
            <a:ext cx="4034252" cy="352070"/>
          </a:xfrm>
          <a:prstGeom prst="rect">
            <a:avLst/>
          </a:prstGeom>
          <a:noFill/>
          <a:ln w="9525">
            <a:noFill/>
            <a:miter lim="800000"/>
            <a:headEnd/>
            <a:tailEnd/>
          </a:ln>
        </p:spPr>
        <p:txBody>
          <a:bodyPr vert="horz" wrap="square" lIns="91569" tIns="45784" rIns="91569" bIns="45784" numCol="1" anchor="t" anchorCtr="0" compatLnSpc="1">
            <a:prstTxWarp prst="textNoShape">
              <a:avLst/>
            </a:prstTxWarp>
          </a:bodyPr>
          <a:lstStyle>
            <a:lvl1pPr algn="r" defTabSz="914946" eaLnBrk="0" hangingPunct="0">
              <a:defRPr sz="1200"/>
            </a:lvl1pPr>
          </a:lstStyle>
          <a:p>
            <a:fld id="{67E462F8-2DAC-48FD-BAB8-CB9331795581}" type="datetimeFigureOut">
              <a:rPr lang="en-US"/>
              <a:pPr/>
              <a:t>9/22/2014</a:t>
            </a:fld>
            <a:endParaRPr lang="en-US" dirty="0"/>
          </a:p>
        </p:txBody>
      </p:sp>
      <p:sp>
        <p:nvSpPr>
          <p:cNvPr id="16388" name="Rectangle 4"/>
          <p:cNvSpPr>
            <a:spLocks noGrp="1" noChangeArrowheads="1"/>
          </p:cNvSpPr>
          <p:nvPr>
            <p:ph type="ftr" sz="quarter" idx="2"/>
          </p:nvPr>
        </p:nvSpPr>
        <p:spPr bwMode="auto">
          <a:xfrm>
            <a:off x="0" y="6669507"/>
            <a:ext cx="4034252" cy="352070"/>
          </a:xfrm>
          <a:prstGeom prst="rect">
            <a:avLst/>
          </a:prstGeom>
          <a:noFill/>
          <a:ln w="9525">
            <a:noFill/>
            <a:miter lim="800000"/>
            <a:headEnd/>
            <a:tailEnd/>
          </a:ln>
        </p:spPr>
        <p:txBody>
          <a:bodyPr vert="horz" wrap="square" lIns="91569" tIns="45784" rIns="91569" bIns="45784" numCol="1" anchor="b" anchorCtr="0" compatLnSpc="1">
            <a:prstTxWarp prst="textNoShape">
              <a:avLst/>
            </a:prstTxWarp>
          </a:bodyPr>
          <a:lstStyle>
            <a:lvl1pPr algn="l" defTabSz="914946" eaLnBrk="0" hangingPunct="0">
              <a:defRPr sz="1200"/>
            </a:lvl1pPr>
          </a:lstStyle>
          <a:p>
            <a:endParaRPr lang="en-US" dirty="0"/>
          </a:p>
        </p:txBody>
      </p:sp>
      <p:sp>
        <p:nvSpPr>
          <p:cNvPr id="16389" name="Rectangle 5"/>
          <p:cNvSpPr>
            <a:spLocks noGrp="1" noChangeArrowheads="1"/>
          </p:cNvSpPr>
          <p:nvPr>
            <p:ph type="sldNum" sz="quarter" idx="3"/>
          </p:nvPr>
        </p:nvSpPr>
        <p:spPr bwMode="auto">
          <a:xfrm>
            <a:off x="5273309" y="6669507"/>
            <a:ext cx="4034252" cy="352070"/>
          </a:xfrm>
          <a:prstGeom prst="rect">
            <a:avLst/>
          </a:prstGeom>
          <a:noFill/>
          <a:ln w="9525">
            <a:noFill/>
            <a:miter lim="800000"/>
            <a:headEnd/>
            <a:tailEnd/>
          </a:ln>
        </p:spPr>
        <p:txBody>
          <a:bodyPr vert="horz" wrap="square" lIns="91569" tIns="45784" rIns="91569" bIns="45784" numCol="1" anchor="b" anchorCtr="0" compatLnSpc="1">
            <a:prstTxWarp prst="textNoShape">
              <a:avLst/>
            </a:prstTxWarp>
          </a:bodyPr>
          <a:lstStyle>
            <a:lvl1pPr algn="r" defTabSz="914946" eaLnBrk="0" hangingPunct="0">
              <a:defRPr sz="1200"/>
            </a:lvl1pPr>
          </a:lstStyle>
          <a:p>
            <a:fld id="{38D69BBF-CFD4-48DA-9AB0-A89E131CD970}" type="slidenum">
              <a:rPr lang="en-US"/>
              <a:pPr/>
              <a:t>‹#›</a:t>
            </a:fld>
            <a:endParaRPr lang="en-US" dirty="0"/>
          </a:p>
        </p:txBody>
      </p:sp>
    </p:spTree>
    <p:extLst>
      <p:ext uri="{BB962C8B-B14F-4D97-AF65-F5344CB8AC3E}">
        <p14:creationId xmlns:p14="http://schemas.microsoft.com/office/powerpoint/2010/main" val="1430098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34252" cy="352070"/>
          </a:xfrm>
          <a:prstGeom prst="rect">
            <a:avLst/>
          </a:prstGeom>
          <a:noFill/>
          <a:ln w="9525">
            <a:noFill/>
            <a:miter lim="800000"/>
            <a:headEnd/>
            <a:tailEnd/>
          </a:ln>
        </p:spPr>
        <p:txBody>
          <a:bodyPr vert="horz" wrap="square" lIns="93584" tIns="46792" rIns="93584" bIns="46792" numCol="1" anchor="t" anchorCtr="0" compatLnSpc="1">
            <a:prstTxWarp prst="textNoShape">
              <a:avLst/>
            </a:prstTxWarp>
          </a:bodyPr>
          <a:lstStyle>
            <a:lvl1pPr algn="l" defTabSz="936402">
              <a:defRPr sz="1200"/>
            </a:lvl1pPr>
          </a:lstStyle>
          <a:p>
            <a:endParaRPr lang="en-US" dirty="0"/>
          </a:p>
        </p:txBody>
      </p:sp>
      <p:sp>
        <p:nvSpPr>
          <p:cNvPr id="3075" name="Rectangle 3"/>
          <p:cNvSpPr>
            <a:spLocks noGrp="1" noChangeArrowheads="1"/>
          </p:cNvSpPr>
          <p:nvPr>
            <p:ph type="dt" idx="1"/>
          </p:nvPr>
        </p:nvSpPr>
        <p:spPr bwMode="auto">
          <a:xfrm>
            <a:off x="5273309" y="0"/>
            <a:ext cx="4034252" cy="352070"/>
          </a:xfrm>
          <a:prstGeom prst="rect">
            <a:avLst/>
          </a:prstGeom>
          <a:noFill/>
          <a:ln w="9525">
            <a:noFill/>
            <a:miter lim="800000"/>
            <a:headEnd/>
            <a:tailEnd/>
          </a:ln>
        </p:spPr>
        <p:txBody>
          <a:bodyPr vert="horz" wrap="square" lIns="93584" tIns="46792" rIns="93584" bIns="46792" numCol="1" anchor="t" anchorCtr="0" compatLnSpc="1">
            <a:prstTxWarp prst="textNoShape">
              <a:avLst/>
            </a:prstTxWarp>
          </a:bodyPr>
          <a:lstStyle>
            <a:lvl1pPr algn="r" defTabSz="936402">
              <a:defRPr sz="1200"/>
            </a:lvl1pPr>
          </a:lstStyle>
          <a:p>
            <a:endParaRPr lang="en-US" dirty="0"/>
          </a:p>
        </p:txBody>
      </p:sp>
      <p:sp>
        <p:nvSpPr>
          <p:cNvPr id="2052" name="Rectangle 4"/>
          <p:cNvSpPr>
            <a:spLocks noGrp="1" noRot="1" noChangeAspect="1" noChangeArrowheads="1" noTextEdit="1"/>
          </p:cNvSpPr>
          <p:nvPr>
            <p:ph type="sldImg" idx="2"/>
          </p:nvPr>
        </p:nvSpPr>
        <p:spPr bwMode="auto">
          <a:xfrm>
            <a:off x="2900363" y="525463"/>
            <a:ext cx="3511550" cy="2633662"/>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1219" y="3336278"/>
            <a:ext cx="7446664" cy="3161005"/>
          </a:xfrm>
          <a:prstGeom prst="rect">
            <a:avLst/>
          </a:prstGeom>
          <a:noFill/>
          <a:ln w="9525">
            <a:noFill/>
            <a:miter lim="800000"/>
            <a:headEnd/>
            <a:tailEnd/>
          </a:ln>
        </p:spPr>
        <p:txBody>
          <a:bodyPr vert="horz" wrap="square" lIns="93584" tIns="46792" rIns="93584" bIns="4679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6669507"/>
            <a:ext cx="4034252" cy="352070"/>
          </a:xfrm>
          <a:prstGeom prst="rect">
            <a:avLst/>
          </a:prstGeom>
          <a:noFill/>
          <a:ln w="9525">
            <a:noFill/>
            <a:miter lim="800000"/>
            <a:headEnd/>
            <a:tailEnd/>
          </a:ln>
        </p:spPr>
        <p:txBody>
          <a:bodyPr vert="horz" wrap="square" lIns="93584" tIns="46792" rIns="93584" bIns="46792" numCol="1" anchor="b" anchorCtr="0" compatLnSpc="1">
            <a:prstTxWarp prst="textNoShape">
              <a:avLst/>
            </a:prstTxWarp>
          </a:bodyPr>
          <a:lstStyle>
            <a:lvl1pPr algn="l" defTabSz="936402">
              <a:defRPr sz="1200"/>
            </a:lvl1pPr>
          </a:lstStyle>
          <a:p>
            <a:endParaRPr lang="en-US" dirty="0"/>
          </a:p>
        </p:txBody>
      </p:sp>
      <p:sp>
        <p:nvSpPr>
          <p:cNvPr id="3079" name="Rectangle 7"/>
          <p:cNvSpPr>
            <a:spLocks noGrp="1" noChangeArrowheads="1"/>
          </p:cNvSpPr>
          <p:nvPr>
            <p:ph type="sldNum" sz="quarter" idx="5"/>
          </p:nvPr>
        </p:nvSpPr>
        <p:spPr bwMode="auto">
          <a:xfrm>
            <a:off x="5273309" y="6669507"/>
            <a:ext cx="4034252" cy="352070"/>
          </a:xfrm>
          <a:prstGeom prst="rect">
            <a:avLst/>
          </a:prstGeom>
          <a:noFill/>
          <a:ln w="9525">
            <a:noFill/>
            <a:miter lim="800000"/>
            <a:headEnd/>
            <a:tailEnd/>
          </a:ln>
        </p:spPr>
        <p:txBody>
          <a:bodyPr vert="horz" wrap="square" lIns="93584" tIns="46792" rIns="93584" bIns="46792" numCol="1" anchor="b" anchorCtr="0" compatLnSpc="1">
            <a:prstTxWarp prst="textNoShape">
              <a:avLst/>
            </a:prstTxWarp>
          </a:bodyPr>
          <a:lstStyle>
            <a:lvl1pPr algn="r" defTabSz="936402">
              <a:defRPr sz="1200"/>
            </a:lvl1pPr>
          </a:lstStyle>
          <a:p>
            <a:fld id="{EFAFB54D-DC0B-4A68-8BDD-9AF4F8319936}" type="slidenum">
              <a:rPr lang="en-US"/>
              <a:pPr/>
              <a:t>‹#›</a:t>
            </a:fld>
            <a:endParaRPr lang="en-US" dirty="0"/>
          </a:p>
        </p:txBody>
      </p:sp>
    </p:spTree>
    <p:extLst>
      <p:ext uri="{BB962C8B-B14F-4D97-AF65-F5344CB8AC3E}">
        <p14:creationId xmlns:p14="http://schemas.microsoft.com/office/powerpoint/2010/main" val="11859297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200" kern="1200">
        <a:solidFill>
          <a:schemeClr val="tx1"/>
        </a:solidFill>
        <a:latin typeface="Arial" charset="0"/>
        <a:ea typeface="+mn-ea"/>
        <a:cs typeface="+mn-cs"/>
      </a:defRPr>
    </a:lvl1pPr>
    <a:lvl2pPr marL="1600886" algn="l" rtl="0" eaLnBrk="0" fontAlgn="base" hangingPunct="0">
      <a:spcBef>
        <a:spcPct val="30000"/>
      </a:spcBef>
      <a:spcAft>
        <a:spcPct val="0"/>
      </a:spcAft>
      <a:defRPr sz="4200" kern="1200">
        <a:solidFill>
          <a:schemeClr val="tx1"/>
        </a:solidFill>
        <a:latin typeface="Arial" charset="0"/>
        <a:ea typeface="+mn-ea"/>
        <a:cs typeface="+mn-cs"/>
      </a:defRPr>
    </a:lvl2pPr>
    <a:lvl3pPr marL="3201772" algn="l" rtl="0" eaLnBrk="0" fontAlgn="base" hangingPunct="0">
      <a:spcBef>
        <a:spcPct val="30000"/>
      </a:spcBef>
      <a:spcAft>
        <a:spcPct val="0"/>
      </a:spcAft>
      <a:defRPr sz="4200" kern="1200">
        <a:solidFill>
          <a:schemeClr val="tx1"/>
        </a:solidFill>
        <a:latin typeface="Arial" charset="0"/>
        <a:ea typeface="+mn-ea"/>
        <a:cs typeface="+mn-cs"/>
      </a:defRPr>
    </a:lvl3pPr>
    <a:lvl4pPr marL="4802657" algn="l" rtl="0" eaLnBrk="0" fontAlgn="base" hangingPunct="0">
      <a:spcBef>
        <a:spcPct val="30000"/>
      </a:spcBef>
      <a:spcAft>
        <a:spcPct val="0"/>
      </a:spcAft>
      <a:defRPr sz="4200" kern="1200">
        <a:solidFill>
          <a:schemeClr val="tx1"/>
        </a:solidFill>
        <a:latin typeface="Arial" charset="0"/>
        <a:ea typeface="+mn-ea"/>
        <a:cs typeface="+mn-cs"/>
      </a:defRPr>
    </a:lvl4pPr>
    <a:lvl5pPr marL="6403543" algn="l" rtl="0" eaLnBrk="0" fontAlgn="base" hangingPunct="0">
      <a:spcBef>
        <a:spcPct val="30000"/>
      </a:spcBef>
      <a:spcAft>
        <a:spcPct val="0"/>
      </a:spcAft>
      <a:defRPr sz="4200" kern="1200">
        <a:solidFill>
          <a:schemeClr val="tx1"/>
        </a:solidFill>
        <a:latin typeface="Arial" charset="0"/>
        <a:ea typeface="+mn-ea"/>
        <a:cs typeface="+mn-cs"/>
      </a:defRPr>
    </a:lvl5pPr>
    <a:lvl6pPr marL="8004429" algn="l" defTabSz="3201772" rtl="0" eaLnBrk="1" latinLnBrk="0" hangingPunct="1">
      <a:defRPr sz="4200" kern="1200">
        <a:solidFill>
          <a:schemeClr val="tx1"/>
        </a:solidFill>
        <a:latin typeface="+mn-lt"/>
        <a:ea typeface="+mn-ea"/>
        <a:cs typeface="+mn-cs"/>
      </a:defRPr>
    </a:lvl6pPr>
    <a:lvl7pPr marL="9605315" algn="l" defTabSz="3201772" rtl="0" eaLnBrk="1" latinLnBrk="0" hangingPunct="1">
      <a:defRPr sz="4200" kern="1200">
        <a:solidFill>
          <a:schemeClr val="tx1"/>
        </a:solidFill>
        <a:latin typeface="+mn-lt"/>
        <a:ea typeface="+mn-ea"/>
        <a:cs typeface="+mn-cs"/>
      </a:defRPr>
    </a:lvl7pPr>
    <a:lvl8pPr marL="11206201" algn="l" defTabSz="3201772" rtl="0" eaLnBrk="1" latinLnBrk="0" hangingPunct="1">
      <a:defRPr sz="4200" kern="1200">
        <a:solidFill>
          <a:schemeClr val="tx1"/>
        </a:solidFill>
        <a:latin typeface="+mn-lt"/>
        <a:ea typeface="+mn-ea"/>
        <a:cs typeface="+mn-cs"/>
      </a:defRPr>
    </a:lvl8pPr>
    <a:lvl9pPr marL="12807086" algn="l" defTabSz="3201772" rtl="0" eaLnBrk="1" latinLnBrk="0" hangingPunct="1">
      <a:defRPr sz="4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ldNum" sz="quarter" idx="5"/>
          </p:nvPr>
        </p:nvSpPr>
        <p:spPr/>
        <p:txBody>
          <a:bodyPr/>
          <a:lstStyle/>
          <a:p>
            <a:fld id="{ED01A369-3FEA-4A05-BCB6-01E9A3EB815B}" type="slidenum">
              <a:rPr lang="en-US"/>
              <a:pPr/>
              <a:t>1</a:t>
            </a:fld>
            <a:endParaRPr lang="en-US" dirty="0"/>
          </a:p>
        </p:txBody>
      </p:sp>
      <p:sp>
        <p:nvSpPr>
          <p:cNvPr id="3075" name="Rectangle 2"/>
          <p:cNvSpPr>
            <a:spLocks noGrp="1" noRot="1" noChangeAspect="1" noChangeArrowheads="1" noTextEdit="1"/>
          </p:cNvSpPr>
          <p:nvPr>
            <p:ph type="sldImg"/>
          </p:nvPr>
        </p:nvSpPr>
        <p:spPr>
          <a:xfrm>
            <a:off x="2900363" y="525463"/>
            <a:ext cx="3511550" cy="2633662"/>
          </a:xfrm>
          <a:ln/>
        </p:spPr>
      </p:sp>
      <p:sp>
        <p:nvSpPr>
          <p:cNvPr id="3076" name="Rectangle 3"/>
          <p:cNvSpPr>
            <a:spLocks noGrp="1" noChangeArrowheads="1"/>
          </p:cNvSpPr>
          <p:nvPr>
            <p:ph type="body" idx="1"/>
          </p:nvPr>
        </p:nvSpPr>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61514" y="21499365"/>
            <a:ext cx="87934800" cy="14828727"/>
          </a:xfrm>
          <a:prstGeom prst="rect">
            <a:avLst/>
          </a:prstGeom>
        </p:spPr>
        <p:txBody>
          <a:bodyPr lIns="320177" tIns="160089" rIns="320177" bIns="160089"/>
          <a:lstStyle/>
          <a:p>
            <a:r>
              <a:rPr lang="en-US" smtClean="0"/>
              <a:t>Click to edit Master title style</a:t>
            </a:r>
            <a:endParaRPr lang="en-US"/>
          </a:p>
        </p:txBody>
      </p:sp>
      <p:sp>
        <p:nvSpPr>
          <p:cNvPr id="3" name="Subtitle 2"/>
          <p:cNvSpPr>
            <a:spLocks noGrp="1"/>
          </p:cNvSpPr>
          <p:nvPr>
            <p:ph type="subTitle" idx="1"/>
          </p:nvPr>
        </p:nvSpPr>
        <p:spPr>
          <a:xfrm>
            <a:off x="15517589" y="39211455"/>
            <a:ext cx="72422657" cy="17689206"/>
          </a:xfrm>
          <a:prstGeom prst="rect">
            <a:avLst/>
          </a:prstGeom>
        </p:spPr>
        <p:txBody>
          <a:bodyPr lIns="320177" tIns="160089" rIns="320177" bIns="160089"/>
          <a:lstStyle>
            <a:lvl1pPr marL="0" indent="0" algn="ctr">
              <a:buNone/>
              <a:defRPr/>
            </a:lvl1pPr>
            <a:lvl2pPr marL="1600886" indent="0" algn="ctr">
              <a:buNone/>
              <a:defRPr/>
            </a:lvl2pPr>
            <a:lvl3pPr marL="3201772" indent="0" algn="ctr">
              <a:buNone/>
              <a:defRPr/>
            </a:lvl3pPr>
            <a:lvl4pPr marL="4802657" indent="0" algn="ctr">
              <a:buNone/>
              <a:defRPr/>
            </a:lvl4pPr>
            <a:lvl5pPr marL="6403543" indent="0" algn="ctr">
              <a:buNone/>
              <a:defRPr/>
            </a:lvl5pPr>
            <a:lvl6pPr marL="8004429" indent="0" algn="ctr">
              <a:buNone/>
              <a:defRPr/>
            </a:lvl6pPr>
            <a:lvl7pPr marL="9605315" indent="0" algn="ctr">
              <a:buNone/>
              <a:defRPr/>
            </a:lvl7pPr>
            <a:lvl8pPr marL="11206201" indent="0" algn="ctr">
              <a:buNone/>
              <a:defRPr/>
            </a:lvl8pPr>
            <a:lvl9pPr marL="12807086"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70714" y="2768944"/>
            <a:ext cx="93116400" cy="11533454"/>
          </a:xfrm>
          <a:prstGeom prst="rect">
            <a:avLst/>
          </a:prstGeom>
        </p:spPr>
        <p:txBody>
          <a:bodyPr lIns="320177" tIns="160089" rIns="320177" bIns="160089"/>
          <a:lstStyle/>
          <a:p>
            <a:r>
              <a:rPr lang="en-US" smtClean="0"/>
              <a:t>Click to edit Master title style</a:t>
            </a:r>
            <a:endParaRPr lang="en-US"/>
          </a:p>
        </p:txBody>
      </p:sp>
      <p:sp>
        <p:nvSpPr>
          <p:cNvPr id="3" name="Vertical Text Placeholder 2"/>
          <p:cNvSpPr>
            <a:spLocks noGrp="1"/>
          </p:cNvSpPr>
          <p:nvPr>
            <p:ph type="body" orient="vert" idx="1"/>
          </p:nvPr>
        </p:nvSpPr>
        <p:spPr>
          <a:xfrm>
            <a:off x="5170714" y="16144549"/>
            <a:ext cx="93116400" cy="45670420"/>
          </a:xfrm>
          <a:prstGeom prst="rect">
            <a:avLst/>
          </a:prstGeom>
        </p:spPr>
        <p:txBody>
          <a:bodyPr vert="eaVert" lIns="320177" tIns="160089" rIns="320177" bIns="160089"/>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008018" y="2768944"/>
            <a:ext cx="23279098" cy="59046023"/>
          </a:xfrm>
          <a:prstGeom prst="rect">
            <a:avLst/>
          </a:prstGeom>
        </p:spPr>
        <p:txBody>
          <a:bodyPr vert="eaVert" lIns="320177" tIns="160089" rIns="320177" bIns="160089"/>
          <a:lstStyle/>
          <a:p>
            <a:r>
              <a:rPr lang="en-US" smtClean="0"/>
              <a:t>Click to edit Master title style</a:t>
            </a:r>
            <a:endParaRPr lang="en-US"/>
          </a:p>
        </p:txBody>
      </p:sp>
      <p:sp>
        <p:nvSpPr>
          <p:cNvPr id="3" name="Vertical Text Placeholder 2"/>
          <p:cNvSpPr>
            <a:spLocks noGrp="1"/>
          </p:cNvSpPr>
          <p:nvPr>
            <p:ph type="body" orient="vert" idx="1"/>
          </p:nvPr>
        </p:nvSpPr>
        <p:spPr>
          <a:xfrm>
            <a:off x="5170716" y="2768944"/>
            <a:ext cx="69314787" cy="59046023"/>
          </a:xfrm>
          <a:prstGeom prst="rect">
            <a:avLst/>
          </a:prstGeom>
        </p:spPr>
        <p:txBody>
          <a:bodyPr vert="eaVert" lIns="320177" tIns="160089" rIns="320177" bIns="160089"/>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70714" y="2768944"/>
            <a:ext cx="93116400" cy="11533454"/>
          </a:xfrm>
          <a:prstGeom prst="rect">
            <a:avLst/>
          </a:prstGeom>
        </p:spPr>
        <p:txBody>
          <a:bodyPr lIns="320177" tIns="160089" rIns="320177" bIns="160089"/>
          <a:lstStyle/>
          <a:p>
            <a:r>
              <a:rPr lang="en-US" smtClean="0"/>
              <a:t>Click to edit Master title style</a:t>
            </a:r>
            <a:endParaRPr lang="en-US"/>
          </a:p>
        </p:txBody>
      </p:sp>
      <p:sp>
        <p:nvSpPr>
          <p:cNvPr id="3" name="Content Placeholder 2"/>
          <p:cNvSpPr>
            <a:spLocks noGrp="1"/>
          </p:cNvSpPr>
          <p:nvPr>
            <p:ph idx="1"/>
          </p:nvPr>
        </p:nvSpPr>
        <p:spPr>
          <a:xfrm>
            <a:off x="5170714" y="16144549"/>
            <a:ext cx="93116400" cy="45670420"/>
          </a:xfrm>
          <a:prstGeom prst="rect">
            <a:avLst/>
          </a:prstGeom>
        </p:spPr>
        <p:txBody>
          <a:bodyPr lIns="320177" tIns="160089" rIns="320177" bIns="160089"/>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75171" y="44469021"/>
            <a:ext cx="87934800" cy="13741744"/>
          </a:xfrm>
          <a:prstGeom prst="rect">
            <a:avLst/>
          </a:prstGeom>
        </p:spPr>
        <p:txBody>
          <a:bodyPr lIns="320177" tIns="160089" rIns="320177" bIns="160089" anchor="t"/>
          <a:lstStyle>
            <a:lvl1pPr algn="l">
              <a:defRPr sz="14000" b="1" cap="all"/>
            </a:lvl1pPr>
          </a:lstStyle>
          <a:p>
            <a:r>
              <a:rPr lang="en-US" smtClean="0"/>
              <a:t>Click to edit Master title style</a:t>
            </a:r>
            <a:endParaRPr lang="en-US"/>
          </a:p>
        </p:txBody>
      </p:sp>
      <p:sp>
        <p:nvSpPr>
          <p:cNvPr id="3" name="Text Placeholder 2"/>
          <p:cNvSpPr>
            <a:spLocks noGrp="1"/>
          </p:cNvSpPr>
          <p:nvPr>
            <p:ph type="body" idx="1"/>
          </p:nvPr>
        </p:nvSpPr>
        <p:spPr>
          <a:xfrm>
            <a:off x="8175171" y="29331362"/>
            <a:ext cx="87934800" cy="15137658"/>
          </a:xfrm>
          <a:prstGeom prst="rect">
            <a:avLst/>
          </a:prstGeom>
        </p:spPr>
        <p:txBody>
          <a:bodyPr lIns="320177" tIns="160089" rIns="320177" bIns="160089" anchor="b"/>
          <a:lstStyle>
            <a:lvl1pPr marL="0" indent="0">
              <a:buNone/>
              <a:defRPr sz="7000"/>
            </a:lvl1pPr>
            <a:lvl2pPr marL="1600886" indent="0">
              <a:buNone/>
              <a:defRPr sz="6300"/>
            </a:lvl2pPr>
            <a:lvl3pPr marL="3201772" indent="0">
              <a:buNone/>
              <a:defRPr sz="5600"/>
            </a:lvl3pPr>
            <a:lvl4pPr marL="4802657" indent="0">
              <a:buNone/>
              <a:defRPr sz="4900"/>
            </a:lvl4pPr>
            <a:lvl5pPr marL="6403543" indent="0">
              <a:buNone/>
              <a:defRPr sz="4900"/>
            </a:lvl5pPr>
            <a:lvl6pPr marL="8004429" indent="0">
              <a:buNone/>
              <a:defRPr sz="4900"/>
            </a:lvl6pPr>
            <a:lvl7pPr marL="9605315" indent="0">
              <a:buNone/>
              <a:defRPr sz="4900"/>
            </a:lvl7pPr>
            <a:lvl8pPr marL="11206201" indent="0">
              <a:buNone/>
              <a:defRPr sz="4900"/>
            </a:lvl8pPr>
            <a:lvl9pPr marL="12807086" indent="0">
              <a:buNone/>
              <a:defRPr sz="49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70714" y="2768944"/>
            <a:ext cx="93116400" cy="11533454"/>
          </a:xfrm>
          <a:prstGeom prst="rect">
            <a:avLst/>
          </a:prstGeom>
        </p:spPr>
        <p:txBody>
          <a:bodyPr lIns="320177" tIns="160089" rIns="320177" bIns="160089"/>
          <a:lstStyle/>
          <a:p>
            <a:r>
              <a:rPr lang="en-US" smtClean="0"/>
              <a:t>Click to edit Master title style</a:t>
            </a:r>
            <a:endParaRPr lang="en-US"/>
          </a:p>
        </p:txBody>
      </p:sp>
      <p:sp>
        <p:nvSpPr>
          <p:cNvPr id="3" name="Content Placeholder 2"/>
          <p:cNvSpPr>
            <a:spLocks noGrp="1"/>
          </p:cNvSpPr>
          <p:nvPr>
            <p:ph sz="half" idx="1"/>
          </p:nvPr>
        </p:nvSpPr>
        <p:spPr>
          <a:xfrm>
            <a:off x="5170716" y="16144549"/>
            <a:ext cx="46296943" cy="45670420"/>
          </a:xfrm>
          <a:prstGeom prst="rect">
            <a:avLst/>
          </a:prstGeom>
        </p:spPr>
        <p:txBody>
          <a:bodyPr lIns="320177" tIns="160089" rIns="320177" bIns="160089"/>
          <a:lstStyle>
            <a:lvl1pPr>
              <a:defRPr sz="9800"/>
            </a:lvl1pPr>
            <a:lvl2pPr>
              <a:defRPr sz="8400"/>
            </a:lvl2pPr>
            <a:lvl3pPr>
              <a:defRPr sz="7000"/>
            </a:lvl3pPr>
            <a:lvl4pPr>
              <a:defRPr sz="6300"/>
            </a:lvl4pPr>
            <a:lvl5pPr>
              <a:defRPr sz="6300"/>
            </a:lvl5pPr>
            <a:lvl6pPr>
              <a:defRPr sz="6300"/>
            </a:lvl6pPr>
            <a:lvl7pPr>
              <a:defRPr sz="6300"/>
            </a:lvl7pPr>
            <a:lvl8pPr>
              <a:defRPr sz="6300"/>
            </a:lvl8pPr>
            <a:lvl9pPr>
              <a:defRPr sz="6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990173" y="16144549"/>
            <a:ext cx="46296943" cy="45670420"/>
          </a:xfrm>
          <a:prstGeom prst="rect">
            <a:avLst/>
          </a:prstGeom>
        </p:spPr>
        <p:txBody>
          <a:bodyPr lIns="320177" tIns="160089" rIns="320177" bIns="160089"/>
          <a:lstStyle>
            <a:lvl1pPr>
              <a:defRPr sz="9800"/>
            </a:lvl1pPr>
            <a:lvl2pPr>
              <a:defRPr sz="8400"/>
            </a:lvl2pPr>
            <a:lvl3pPr>
              <a:defRPr sz="7000"/>
            </a:lvl3pPr>
            <a:lvl4pPr>
              <a:defRPr sz="6300"/>
            </a:lvl4pPr>
            <a:lvl5pPr>
              <a:defRPr sz="6300"/>
            </a:lvl5pPr>
            <a:lvl6pPr>
              <a:defRPr sz="6300"/>
            </a:lvl6pPr>
            <a:lvl7pPr>
              <a:defRPr sz="6300"/>
            </a:lvl7pPr>
            <a:lvl8pPr>
              <a:defRPr sz="6300"/>
            </a:lvl8pPr>
            <a:lvl9pPr>
              <a:defRPr sz="6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70714" y="2768944"/>
            <a:ext cx="93116400" cy="11533454"/>
          </a:xfrm>
          <a:prstGeom prst="rect">
            <a:avLst/>
          </a:prstGeom>
        </p:spPr>
        <p:txBody>
          <a:bodyPr lIns="320177" tIns="160089" rIns="320177" bIns="160089"/>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170716" y="15492358"/>
            <a:ext cx="45714559" cy="6453242"/>
          </a:xfrm>
          <a:prstGeom prst="rect">
            <a:avLst/>
          </a:prstGeom>
        </p:spPr>
        <p:txBody>
          <a:bodyPr lIns="320177" tIns="160089" rIns="320177" bIns="160089" anchor="b"/>
          <a:lstStyle>
            <a:lvl1pPr marL="0" indent="0">
              <a:buNone/>
              <a:defRPr sz="8400" b="1"/>
            </a:lvl1pPr>
            <a:lvl2pPr marL="1600886" indent="0">
              <a:buNone/>
              <a:defRPr sz="7000" b="1"/>
            </a:lvl2pPr>
            <a:lvl3pPr marL="3201772" indent="0">
              <a:buNone/>
              <a:defRPr sz="6300" b="1"/>
            </a:lvl3pPr>
            <a:lvl4pPr marL="4802657" indent="0">
              <a:buNone/>
              <a:defRPr sz="5600" b="1"/>
            </a:lvl4pPr>
            <a:lvl5pPr marL="6403543" indent="0">
              <a:buNone/>
              <a:defRPr sz="5600" b="1"/>
            </a:lvl5pPr>
            <a:lvl6pPr marL="8004429" indent="0">
              <a:buNone/>
              <a:defRPr sz="5600" b="1"/>
            </a:lvl6pPr>
            <a:lvl7pPr marL="9605315" indent="0">
              <a:buNone/>
              <a:defRPr sz="5600" b="1"/>
            </a:lvl7pPr>
            <a:lvl8pPr marL="11206201" indent="0">
              <a:buNone/>
              <a:defRPr sz="5600" b="1"/>
            </a:lvl8pPr>
            <a:lvl9pPr marL="12807086" indent="0">
              <a:buNone/>
              <a:defRPr sz="5600" b="1"/>
            </a:lvl9pPr>
          </a:lstStyle>
          <a:p>
            <a:pPr lvl="0"/>
            <a:r>
              <a:rPr lang="en-US" smtClean="0"/>
              <a:t>Click to edit Master text styles</a:t>
            </a:r>
          </a:p>
        </p:txBody>
      </p:sp>
      <p:sp>
        <p:nvSpPr>
          <p:cNvPr id="4" name="Content Placeholder 3"/>
          <p:cNvSpPr>
            <a:spLocks noGrp="1"/>
          </p:cNvSpPr>
          <p:nvPr>
            <p:ph sz="half" idx="2"/>
          </p:nvPr>
        </p:nvSpPr>
        <p:spPr>
          <a:xfrm>
            <a:off x="5170716" y="21945600"/>
            <a:ext cx="45714559" cy="39869367"/>
          </a:xfrm>
          <a:prstGeom prst="rect">
            <a:avLst/>
          </a:prstGeom>
        </p:spPr>
        <p:txBody>
          <a:bodyPr lIns="320177" tIns="160089" rIns="320177" bIns="160089"/>
          <a:lstStyle>
            <a:lvl1pPr>
              <a:defRPr sz="8400"/>
            </a:lvl1pPr>
            <a:lvl2pPr>
              <a:defRPr sz="7000"/>
            </a:lvl2pPr>
            <a:lvl3pPr>
              <a:defRPr sz="6300"/>
            </a:lvl3pPr>
            <a:lvl4pPr>
              <a:defRPr sz="5600"/>
            </a:lvl4pPr>
            <a:lvl5pPr>
              <a:defRPr sz="5600"/>
            </a:lvl5pPr>
            <a:lvl6pPr>
              <a:defRPr sz="5600"/>
            </a:lvl6pPr>
            <a:lvl7pPr>
              <a:defRPr sz="5600"/>
            </a:lvl7pPr>
            <a:lvl8pPr>
              <a:defRPr sz="5600"/>
            </a:lvl8pPr>
            <a:lvl9pPr>
              <a:defRPr sz="5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2556230" y="15492358"/>
            <a:ext cx="45730886" cy="6453242"/>
          </a:xfrm>
          <a:prstGeom prst="rect">
            <a:avLst/>
          </a:prstGeom>
        </p:spPr>
        <p:txBody>
          <a:bodyPr lIns="320177" tIns="160089" rIns="320177" bIns="160089" anchor="b"/>
          <a:lstStyle>
            <a:lvl1pPr marL="0" indent="0">
              <a:buNone/>
              <a:defRPr sz="8400" b="1"/>
            </a:lvl1pPr>
            <a:lvl2pPr marL="1600886" indent="0">
              <a:buNone/>
              <a:defRPr sz="7000" b="1"/>
            </a:lvl2pPr>
            <a:lvl3pPr marL="3201772" indent="0">
              <a:buNone/>
              <a:defRPr sz="6300" b="1"/>
            </a:lvl3pPr>
            <a:lvl4pPr marL="4802657" indent="0">
              <a:buNone/>
              <a:defRPr sz="5600" b="1"/>
            </a:lvl4pPr>
            <a:lvl5pPr marL="6403543" indent="0">
              <a:buNone/>
              <a:defRPr sz="5600" b="1"/>
            </a:lvl5pPr>
            <a:lvl6pPr marL="8004429" indent="0">
              <a:buNone/>
              <a:defRPr sz="5600" b="1"/>
            </a:lvl6pPr>
            <a:lvl7pPr marL="9605315" indent="0">
              <a:buNone/>
              <a:defRPr sz="5600" b="1"/>
            </a:lvl7pPr>
            <a:lvl8pPr marL="11206201" indent="0">
              <a:buNone/>
              <a:defRPr sz="5600" b="1"/>
            </a:lvl8pPr>
            <a:lvl9pPr marL="12807086" indent="0">
              <a:buNone/>
              <a:defRPr sz="5600" b="1"/>
            </a:lvl9pPr>
          </a:lstStyle>
          <a:p>
            <a:pPr lvl="0"/>
            <a:r>
              <a:rPr lang="en-US" smtClean="0"/>
              <a:t>Click to edit Master text styles</a:t>
            </a:r>
          </a:p>
        </p:txBody>
      </p:sp>
      <p:sp>
        <p:nvSpPr>
          <p:cNvPr id="6" name="Content Placeholder 5"/>
          <p:cNvSpPr>
            <a:spLocks noGrp="1"/>
          </p:cNvSpPr>
          <p:nvPr>
            <p:ph sz="quarter" idx="4"/>
          </p:nvPr>
        </p:nvSpPr>
        <p:spPr>
          <a:xfrm>
            <a:off x="52556230" y="21945600"/>
            <a:ext cx="45730886" cy="39869367"/>
          </a:xfrm>
          <a:prstGeom prst="rect">
            <a:avLst/>
          </a:prstGeom>
        </p:spPr>
        <p:txBody>
          <a:bodyPr lIns="320177" tIns="160089" rIns="320177" bIns="160089"/>
          <a:lstStyle>
            <a:lvl1pPr>
              <a:defRPr sz="8400"/>
            </a:lvl1pPr>
            <a:lvl2pPr>
              <a:defRPr sz="7000"/>
            </a:lvl2pPr>
            <a:lvl3pPr>
              <a:defRPr sz="6300"/>
            </a:lvl3pPr>
            <a:lvl4pPr>
              <a:defRPr sz="5600"/>
            </a:lvl4pPr>
            <a:lvl5pPr>
              <a:defRPr sz="5600"/>
            </a:lvl5pPr>
            <a:lvl6pPr>
              <a:defRPr sz="5600"/>
            </a:lvl6pPr>
            <a:lvl7pPr>
              <a:defRPr sz="5600"/>
            </a:lvl7pPr>
            <a:lvl8pPr>
              <a:defRPr sz="5600"/>
            </a:lvl8pPr>
            <a:lvl9pPr>
              <a:defRPr sz="5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70714" y="2768944"/>
            <a:ext cx="93116400" cy="11533454"/>
          </a:xfrm>
          <a:prstGeom prst="rect">
            <a:avLst/>
          </a:prstGeom>
        </p:spPr>
        <p:txBody>
          <a:bodyPr lIns="320177" tIns="160089" rIns="320177" bIns="160089"/>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70716" y="2757503"/>
            <a:ext cx="34039629" cy="11722247"/>
          </a:xfrm>
          <a:prstGeom prst="rect">
            <a:avLst/>
          </a:prstGeom>
        </p:spPr>
        <p:txBody>
          <a:bodyPr lIns="320177" tIns="160089" rIns="320177" bIns="160089" anchor="b"/>
          <a:lstStyle>
            <a:lvl1pPr algn="l">
              <a:defRPr sz="7000" b="1"/>
            </a:lvl1pPr>
          </a:lstStyle>
          <a:p>
            <a:r>
              <a:rPr lang="en-US" smtClean="0"/>
              <a:t>Click to edit Master title style</a:t>
            </a:r>
            <a:endParaRPr lang="en-US"/>
          </a:p>
        </p:txBody>
      </p:sp>
      <p:sp>
        <p:nvSpPr>
          <p:cNvPr id="3" name="Content Placeholder 2"/>
          <p:cNvSpPr>
            <a:spLocks noGrp="1"/>
          </p:cNvSpPr>
          <p:nvPr>
            <p:ph idx="1"/>
          </p:nvPr>
        </p:nvSpPr>
        <p:spPr>
          <a:xfrm>
            <a:off x="40451316" y="2757504"/>
            <a:ext cx="57835800" cy="59057465"/>
          </a:xfrm>
          <a:prstGeom prst="rect">
            <a:avLst/>
          </a:prstGeom>
        </p:spPr>
        <p:txBody>
          <a:bodyPr lIns="320177" tIns="160089" rIns="320177" bIns="160089"/>
          <a:lstStyle>
            <a:lvl1pPr>
              <a:defRPr sz="11200"/>
            </a:lvl1pPr>
            <a:lvl2pPr>
              <a:defRPr sz="9800"/>
            </a:lvl2pPr>
            <a:lvl3pPr>
              <a:defRPr sz="8400"/>
            </a:lvl3pPr>
            <a:lvl4pPr>
              <a:defRPr sz="7000"/>
            </a:lvl4pPr>
            <a:lvl5pPr>
              <a:defRPr sz="7000"/>
            </a:lvl5pPr>
            <a:lvl6pPr>
              <a:defRPr sz="7000"/>
            </a:lvl6pPr>
            <a:lvl7pPr>
              <a:defRPr sz="7000"/>
            </a:lvl7pPr>
            <a:lvl8pPr>
              <a:defRPr sz="7000"/>
            </a:lvl8pPr>
            <a:lvl9pPr>
              <a:defRPr sz="7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70716" y="14479751"/>
            <a:ext cx="34039629" cy="47335218"/>
          </a:xfrm>
          <a:prstGeom prst="rect">
            <a:avLst/>
          </a:prstGeom>
        </p:spPr>
        <p:txBody>
          <a:bodyPr lIns="320177" tIns="160089" rIns="320177" bIns="160089"/>
          <a:lstStyle>
            <a:lvl1pPr marL="0" indent="0">
              <a:buNone/>
              <a:defRPr sz="4900"/>
            </a:lvl1pPr>
            <a:lvl2pPr marL="1600886" indent="0">
              <a:buNone/>
              <a:defRPr sz="4200"/>
            </a:lvl2pPr>
            <a:lvl3pPr marL="3201772" indent="0">
              <a:buNone/>
              <a:defRPr sz="3500"/>
            </a:lvl3pPr>
            <a:lvl4pPr marL="4802657" indent="0">
              <a:buNone/>
              <a:defRPr sz="3200"/>
            </a:lvl4pPr>
            <a:lvl5pPr marL="6403543" indent="0">
              <a:buNone/>
              <a:defRPr sz="3200"/>
            </a:lvl5pPr>
            <a:lvl6pPr marL="8004429" indent="0">
              <a:buNone/>
              <a:defRPr sz="3200"/>
            </a:lvl6pPr>
            <a:lvl7pPr marL="9605315" indent="0">
              <a:buNone/>
              <a:defRPr sz="3200"/>
            </a:lvl7pPr>
            <a:lvl8pPr marL="11206201" indent="0">
              <a:buNone/>
              <a:defRPr sz="3200"/>
            </a:lvl8pPr>
            <a:lvl9pPr marL="12807086" indent="0">
              <a:buNone/>
              <a:defRPr sz="32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280086" y="48439365"/>
            <a:ext cx="62075787" cy="5720959"/>
          </a:xfrm>
          <a:prstGeom prst="rect">
            <a:avLst/>
          </a:prstGeom>
        </p:spPr>
        <p:txBody>
          <a:bodyPr lIns="320177" tIns="160089" rIns="320177" bIns="160089" anchor="b"/>
          <a:lstStyle>
            <a:lvl1pPr algn="l">
              <a:defRPr sz="7000" b="1"/>
            </a:lvl1pPr>
          </a:lstStyle>
          <a:p>
            <a:r>
              <a:rPr lang="en-US" smtClean="0"/>
              <a:t>Click to edit Master title style</a:t>
            </a:r>
            <a:endParaRPr lang="en-US"/>
          </a:p>
        </p:txBody>
      </p:sp>
      <p:sp>
        <p:nvSpPr>
          <p:cNvPr id="3" name="Picture Placeholder 2"/>
          <p:cNvSpPr>
            <a:spLocks noGrp="1"/>
          </p:cNvSpPr>
          <p:nvPr>
            <p:ph type="pic" idx="1"/>
          </p:nvPr>
        </p:nvSpPr>
        <p:spPr>
          <a:xfrm>
            <a:off x="20280086" y="6184361"/>
            <a:ext cx="62075787" cy="41517000"/>
          </a:xfrm>
          <a:prstGeom prst="rect">
            <a:avLst/>
          </a:prstGeom>
        </p:spPr>
        <p:txBody>
          <a:bodyPr lIns="320177" tIns="160089" rIns="320177" bIns="160089"/>
          <a:lstStyle>
            <a:lvl1pPr marL="0" indent="0">
              <a:buNone/>
              <a:defRPr sz="11200"/>
            </a:lvl1pPr>
            <a:lvl2pPr marL="1600886" indent="0">
              <a:buNone/>
              <a:defRPr sz="9800"/>
            </a:lvl2pPr>
            <a:lvl3pPr marL="3201772" indent="0">
              <a:buNone/>
              <a:defRPr sz="8400"/>
            </a:lvl3pPr>
            <a:lvl4pPr marL="4802657" indent="0">
              <a:buNone/>
              <a:defRPr sz="7000"/>
            </a:lvl4pPr>
            <a:lvl5pPr marL="6403543" indent="0">
              <a:buNone/>
              <a:defRPr sz="7000"/>
            </a:lvl5pPr>
            <a:lvl6pPr marL="8004429" indent="0">
              <a:buNone/>
              <a:defRPr sz="7000"/>
            </a:lvl6pPr>
            <a:lvl7pPr marL="9605315" indent="0">
              <a:buNone/>
              <a:defRPr sz="7000"/>
            </a:lvl7pPr>
            <a:lvl8pPr marL="11206201" indent="0">
              <a:buNone/>
              <a:defRPr sz="7000"/>
            </a:lvl8pPr>
            <a:lvl9pPr marL="12807086" indent="0">
              <a:buNone/>
              <a:defRPr sz="7000"/>
            </a:lvl9pPr>
          </a:lstStyle>
          <a:p>
            <a:pPr lvl="0"/>
            <a:endParaRPr lang="en-US" noProof="0" dirty="0" smtClean="0"/>
          </a:p>
        </p:txBody>
      </p:sp>
      <p:sp>
        <p:nvSpPr>
          <p:cNvPr id="4" name="Text Placeholder 3"/>
          <p:cNvSpPr>
            <a:spLocks noGrp="1"/>
          </p:cNvSpPr>
          <p:nvPr>
            <p:ph type="body" sz="half" idx="2"/>
          </p:nvPr>
        </p:nvSpPr>
        <p:spPr>
          <a:xfrm>
            <a:off x="20280086" y="54160324"/>
            <a:ext cx="62075787" cy="8118039"/>
          </a:xfrm>
          <a:prstGeom prst="rect">
            <a:avLst/>
          </a:prstGeom>
        </p:spPr>
        <p:txBody>
          <a:bodyPr lIns="320177" tIns="160089" rIns="320177" bIns="160089"/>
          <a:lstStyle>
            <a:lvl1pPr marL="0" indent="0">
              <a:buNone/>
              <a:defRPr sz="4900"/>
            </a:lvl1pPr>
            <a:lvl2pPr marL="1600886" indent="0">
              <a:buNone/>
              <a:defRPr sz="4200"/>
            </a:lvl2pPr>
            <a:lvl3pPr marL="3201772" indent="0">
              <a:buNone/>
              <a:defRPr sz="3500"/>
            </a:lvl3pPr>
            <a:lvl4pPr marL="4802657" indent="0">
              <a:buNone/>
              <a:defRPr sz="3200"/>
            </a:lvl4pPr>
            <a:lvl5pPr marL="6403543" indent="0">
              <a:buNone/>
              <a:defRPr sz="3200"/>
            </a:lvl5pPr>
            <a:lvl6pPr marL="8004429" indent="0">
              <a:buNone/>
              <a:defRPr sz="3200"/>
            </a:lvl6pPr>
            <a:lvl7pPr marL="9605315" indent="0">
              <a:buNone/>
              <a:defRPr sz="3200"/>
            </a:lvl7pPr>
            <a:lvl8pPr marL="11206201" indent="0">
              <a:buNone/>
              <a:defRPr sz="3200"/>
            </a:lvl8pPr>
            <a:lvl9pPr marL="12807086" indent="0">
              <a:buNone/>
              <a:defRPr sz="32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46D2"/>
            </a:gs>
            <a:gs pos="50000">
              <a:srgbClr val="EAEAEA"/>
            </a:gs>
            <a:gs pos="100000">
              <a:srgbClr val="003300"/>
            </a:gs>
          </a:gsLst>
          <a:lin ang="5400000" scaled="1"/>
          <a:tileRect/>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30009" rtl="0" eaLnBrk="0" fontAlgn="base" hangingPunct="0">
        <a:spcBef>
          <a:spcPct val="0"/>
        </a:spcBef>
        <a:spcAft>
          <a:spcPct val="0"/>
        </a:spcAft>
        <a:defRPr sz="19300">
          <a:solidFill>
            <a:schemeClr val="tx2"/>
          </a:solidFill>
          <a:latin typeface="+mj-lt"/>
          <a:ea typeface="+mj-ea"/>
          <a:cs typeface="+mj-cs"/>
        </a:defRPr>
      </a:lvl1pPr>
      <a:lvl2pPr algn="ctr" defTabSz="4030009" rtl="0" eaLnBrk="0" fontAlgn="base" hangingPunct="0">
        <a:spcBef>
          <a:spcPct val="0"/>
        </a:spcBef>
        <a:spcAft>
          <a:spcPct val="0"/>
        </a:spcAft>
        <a:defRPr sz="19300">
          <a:solidFill>
            <a:schemeClr val="tx2"/>
          </a:solidFill>
          <a:latin typeface="Arial" charset="0"/>
        </a:defRPr>
      </a:lvl2pPr>
      <a:lvl3pPr algn="ctr" defTabSz="4030009" rtl="0" eaLnBrk="0" fontAlgn="base" hangingPunct="0">
        <a:spcBef>
          <a:spcPct val="0"/>
        </a:spcBef>
        <a:spcAft>
          <a:spcPct val="0"/>
        </a:spcAft>
        <a:defRPr sz="19300">
          <a:solidFill>
            <a:schemeClr val="tx2"/>
          </a:solidFill>
          <a:latin typeface="Arial" charset="0"/>
        </a:defRPr>
      </a:lvl3pPr>
      <a:lvl4pPr algn="ctr" defTabSz="4030009" rtl="0" eaLnBrk="0" fontAlgn="base" hangingPunct="0">
        <a:spcBef>
          <a:spcPct val="0"/>
        </a:spcBef>
        <a:spcAft>
          <a:spcPct val="0"/>
        </a:spcAft>
        <a:defRPr sz="19300">
          <a:solidFill>
            <a:schemeClr val="tx2"/>
          </a:solidFill>
          <a:latin typeface="Arial" charset="0"/>
        </a:defRPr>
      </a:lvl4pPr>
      <a:lvl5pPr algn="ctr" defTabSz="4030009" rtl="0" eaLnBrk="0" fontAlgn="base" hangingPunct="0">
        <a:spcBef>
          <a:spcPct val="0"/>
        </a:spcBef>
        <a:spcAft>
          <a:spcPct val="0"/>
        </a:spcAft>
        <a:defRPr sz="19300">
          <a:solidFill>
            <a:schemeClr val="tx2"/>
          </a:solidFill>
          <a:latin typeface="Arial" charset="0"/>
        </a:defRPr>
      </a:lvl5pPr>
      <a:lvl6pPr marL="1600886" algn="ctr" defTabSz="9332944" rtl="0" fontAlgn="base">
        <a:spcBef>
          <a:spcPct val="0"/>
        </a:spcBef>
        <a:spcAft>
          <a:spcPct val="0"/>
        </a:spcAft>
        <a:defRPr sz="44800">
          <a:solidFill>
            <a:schemeClr val="tx2"/>
          </a:solidFill>
          <a:latin typeface="Arial" charset="0"/>
        </a:defRPr>
      </a:lvl6pPr>
      <a:lvl7pPr marL="3201772" algn="ctr" defTabSz="9332944" rtl="0" fontAlgn="base">
        <a:spcBef>
          <a:spcPct val="0"/>
        </a:spcBef>
        <a:spcAft>
          <a:spcPct val="0"/>
        </a:spcAft>
        <a:defRPr sz="44800">
          <a:solidFill>
            <a:schemeClr val="tx2"/>
          </a:solidFill>
          <a:latin typeface="Arial" charset="0"/>
        </a:defRPr>
      </a:lvl7pPr>
      <a:lvl8pPr marL="4802657" algn="ctr" defTabSz="9332944" rtl="0" fontAlgn="base">
        <a:spcBef>
          <a:spcPct val="0"/>
        </a:spcBef>
        <a:spcAft>
          <a:spcPct val="0"/>
        </a:spcAft>
        <a:defRPr sz="44800">
          <a:solidFill>
            <a:schemeClr val="tx2"/>
          </a:solidFill>
          <a:latin typeface="Arial" charset="0"/>
        </a:defRPr>
      </a:lvl8pPr>
      <a:lvl9pPr marL="6403543" algn="ctr" defTabSz="9332944" rtl="0" fontAlgn="base">
        <a:spcBef>
          <a:spcPct val="0"/>
        </a:spcBef>
        <a:spcAft>
          <a:spcPct val="0"/>
        </a:spcAft>
        <a:defRPr sz="44800">
          <a:solidFill>
            <a:schemeClr val="tx2"/>
          </a:solidFill>
          <a:latin typeface="Arial" charset="0"/>
        </a:defRPr>
      </a:lvl9pPr>
    </p:titleStyle>
    <p:bodyStyle>
      <a:lvl1pPr marL="1511948" indent="-1511948" algn="l" defTabSz="4030009" rtl="0" eaLnBrk="0" fontAlgn="base" hangingPunct="0">
        <a:spcBef>
          <a:spcPct val="20000"/>
        </a:spcBef>
        <a:spcAft>
          <a:spcPct val="0"/>
        </a:spcAft>
        <a:buChar char="•"/>
        <a:defRPr sz="14000">
          <a:solidFill>
            <a:schemeClr val="tx1"/>
          </a:solidFill>
          <a:latin typeface="+mn-lt"/>
          <a:ea typeface="+mn-ea"/>
          <a:cs typeface="+mn-cs"/>
        </a:defRPr>
      </a:lvl1pPr>
      <a:lvl2pPr marL="3274036" indent="-1261811" algn="l" defTabSz="4030009" rtl="0" eaLnBrk="0" fontAlgn="base" hangingPunct="0">
        <a:spcBef>
          <a:spcPct val="20000"/>
        </a:spcBef>
        <a:spcAft>
          <a:spcPct val="0"/>
        </a:spcAft>
        <a:buChar char="–"/>
        <a:defRPr sz="12300">
          <a:solidFill>
            <a:schemeClr val="tx1"/>
          </a:solidFill>
          <a:latin typeface="+mn-lt"/>
        </a:defRPr>
      </a:lvl2pPr>
      <a:lvl3pPr marL="5030563" indent="-1000554" algn="l" defTabSz="4030009" rtl="0" eaLnBrk="0" fontAlgn="base" hangingPunct="0">
        <a:spcBef>
          <a:spcPct val="20000"/>
        </a:spcBef>
        <a:spcAft>
          <a:spcPct val="0"/>
        </a:spcAft>
        <a:buChar char="•"/>
        <a:defRPr sz="10500">
          <a:solidFill>
            <a:schemeClr val="tx1"/>
          </a:solidFill>
          <a:latin typeface="+mn-lt"/>
        </a:defRPr>
      </a:lvl3pPr>
      <a:lvl4pPr marL="7048344" indent="-1006114" algn="l" defTabSz="4030009" rtl="0" eaLnBrk="0" fontAlgn="base" hangingPunct="0">
        <a:spcBef>
          <a:spcPct val="20000"/>
        </a:spcBef>
        <a:spcAft>
          <a:spcPct val="0"/>
        </a:spcAft>
        <a:buChar char="–"/>
        <a:defRPr sz="8800">
          <a:solidFill>
            <a:schemeClr val="tx1"/>
          </a:solidFill>
          <a:latin typeface="+mn-lt"/>
        </a:defRPr>
      </a:lvl4pPr>
      <a:lvl5pPr marL="9060569" indent="-1006114" algn="l" defTabSz="4030009" rtl="0" eaLnBrk="0" fontAlgn="base" hangingPunct="0">
        <a:spcBef>
          <a:spcPct val="20000"/>
        </a:spcBef>
        <a:spcAft>
          <a:spcPct val="0"/>
        </a:spcAft>
        <a:buChar char="»"/>
        <a:defRPr sz="8800">
          <a:solidFill>
            <a:schemeClr val="tx1"/>
          </a:solidFill>
          <a:latin typeface="+mn-lt"/>
        </a:defRPr>
      </a:lvl5pPr>
      <a:lvl6pPr marL="22595838" indent="-2334625" algn="l" defTabSz="9332944" rtl="0" fontAlgn="base">
        <a:spcBef>
          <a:spcPct val="20000"/>
        </a:spcBef>
        <a:spcAft>
          <a:spcPct val="0"/>
        </a:spcAft>
        <a:buChar char="»"/>
        <a:defRPr sz="20300">
          <a:solidFill>
            <a:schemeClr val="tx1"/>
          </a:solidFill>
          <a:latin typeface="+mn-lt"/>
        </a:defRPr>
      </a:lvl6pPr>
      <a:lvl7pPr marL="24196724" indent="-2334625" algn="l" defTabSz="9332944" rtl="0" fontAlgn="base">
        <a:spcBef>
          <a:spcPct val="20000"/>
        </a:spcBef>
        <a:spcAft>
          <a:spcPct val="0"/>
        </a:spcAft>
        <a:buChar char="»"/>
        <a:defRPr sz="20300">
          <a:solidFill>
            <a:schemeClr val="tx1"/>
          </a:solidFill>
          <a:latin typeface="+mn-lt"/>
        </a:defRPr>
      </a:lvl7pPr>
      <a:lvl8pPr marL="25797609" indent="-2334625" algn="l" defTabSz="9332944" rtl="0" fontAlgn="base">
        <a:spcBef>
          <a:spcPct val="20000"/>
        </a:spcBef>
        <a:spcAft>
          <a:spcPct val="0"/>
        </a:spcAft>
        <a:buChar char="»"/>
        <a:defRPr sz="20300">
          <a:solidFill>
            <a:schemeClr val="tx1"/>
          </a:solidFill>
          <a:latin typeface="+mn-lt"/>
        </a:defRPr>
      </a:lvl8pPr>
      <a:lvl9pPr marL="27398495" indent="-2334625" algn="l" defTabSz="9332944" rtl="0" fontAlgn="base">
        <a:spcBef>
          <a:spcPct val="20000"/>
        </a:spcBef>
        <a:spcAft>
          <a:spcPct val="0"/>
        </a:spcAft>
        <a:buChar char="»"/>
        <a:defRPr sz="20300">
          <a:solidFill>
            <a:schemeClr val="tx1"/>
          </a:solidFill>
          <a:latin typeface="+mn-lt"/>
        </a:defRPr>
      </a:lvl9pPr>
    </p:bodyStyle>
    <p:otherStyle>
      <a:defPPr>
        <a:defRPr lang="en-US"/>
      </a:defPPr>
      <a:lvl1pPr marL="0" algn="l" defTabSz="3201772" rtl="0" eaLnBrk="1" latinLnBrk="0" hangingPunct="1">
        <a:defRPr sz="6300" kern="1200">
          <a:solidFill>
            <a:schemeClr val="tx1"/>
          </a:solidFill>
          <a:latin typeface="+mn-lt"/>
          <a:ea typeface="+mn-ea"/>
          <a:cs typeface="+mn-cs"/>
        </a:defRPr>
      </a:lvl1pPr>
      <a:lvl2pPr marL="1600886" algn="l" defTabSz="3201772" rtl="0" eaLnBrk="1" latinLnBrk="0" hangingPunct="1">
        <a:defRPr sz="6300" kern="1200">
          <a:solidFill>
            <a:schemeClr val="tx1"/>
          </a:solidFill>
          <a:latin typeface="+mn-lt"/>
          <a:ea typeface="+mn-ea"/>
          <a:cs typeface="+mn-cs"/>
        </a:defRPr>
      </a:lvl2pPr>
      <a:lvl3pPr marL="3201772" algn="l" defTabSz="3201772" rtl="0" eaLnBrk="1" latinLnBrk="0" hangingPunct="1">
        <a:defRPr sz="6300" kern="1200">
          <a:solidFill>
            <a:schemeClr val="tx1"/>
          </a:solidFill>
          <a:latin typeface="+mn-lt"/>
          <a:ea typeface="+mn-ea"/>
          <a:cs typeface="+mn-cs"/>
        </a:defRPr>
      </a:lvl3pPr>
      <a:lvl4pPr marL="4802657" algn="l" defTabSz="3201772" rtl="0" eaLnBrk="1" latinLnBrk="0" hangingPunct="1">
        <a:defRPr sz="6300" kern="1200">
          <a:solidFill>
            <a:schemeClr val="tx1"/>
          </a:solidFill>
          <a:latin typeface="+mn-lt"/>
          <a:ea typeface="+mn-ea"/>
          <a:cs typeface="+mn-cs"/>
        </a:defRPr>
      </a:lvl4pPr>
      <a:lvl5pPr marL="6403543" algn="l" defTabSz="3201772" rtl="0" eaLnBrk="1" latinLnBrk="0" hangingPunct="1">
        <a:defRPr sz="6300" kern="1200">
          <a:solidFill>
            <a:schemeClr val="tx1"/>
          </a:solidFill>
          <a:latin typeface="+mn-lt"/>
          <a:ea typeface="+mn-ea"/>
          <a:cs typeface="+mn-cs"/>
        </a:defRPr>
      </a:lvl5pPr>
      <a:lvl6pPr marL="8004429" algn="l" defTabSz="3201772" rtl="0" eaLnBrk="1" latinLnBrk="0" hangingPunct="1">
        <a:defRPr sz="6300" kern="1200">
          <a:solidFill>
            <a:schemeClr val="tx1"/>
          </a:solidFill>
          <a:latin typeface="+mn-lt"/>
          <a:ea typeface="+mn-ea"/>
          <a:cs typeface="+mn-cs"/>
        </a:defRPr>
      </a:lvl6pPr>
      <a:lvl7pPr marL="9605315" algn="l" defTabSz="3201772" rtl="0" eaLnBrk="1" latinLnBrk="0" hangingPunct="1">
        <a:defRPr sz="6300" kern="1200">
          <a:solidFill>
            <a:schemeClr val="tx1"/>
          </a:solidFill>
          <a:latin typeface="+mn-lt"/>
          <a:ea typeface="+mn-ea"/>
          <a:cs typeface="+mn-cs"/>
        </a:defRPr>
      </a:lvl7pPr>
      <a:lvl8pPr marL="11206201" algn="l" defTabSz="3201772" rtl="0" eaLnBrk="1" latinLnBrk="0" hangingPunct="1">
        <a:defRPr sz="6300" kern="1200">
          <a:solidFill>
            <a:schemeClr val="tx1"/>
          </a:solidFill>
          <a:latin typeface="+mn-lt"/>
          <a:ea typeface="+mn-ea"/>
          <a:cs typeface="+mn-cs"/>
        </a:defRPr>
      </a:lvl8pPr>
      <a:lvl9pPr marL="12807086" algn="l" defTabSz="3201772" rtl="0" eaLnBrk="1" latinLnBrk="0" hangingPunct="1">
        <a:defRPr sz="6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wmf"/><Relationship Id="rId13" Type="http://schemas.openxmlformats.org/officeDocument/2006/relationships/chart" Target="../charts/chart3.xml"/><Relationship Id="rId18" Type="http://schemas.openxmlformats.org/officeDocument/2006/relationships/chart" Target="../charts/chart8.xml"/><Relationship Id="rId3" Type="http://schemas.openxmlformats.org/officeDocument/2006/relationships/notesSlide" Target="../notesSlides/notesSlide1.xml"/><Relationship Id="rId7" Type="http://schemas.openxmlformats.org/officeDocument/2006/relationships/oleObject" Target="../embeddings/oleObject1.bin"/><Relationship Id="rId12" Type="http://schemas.openxmlformats.org/officeDocument/2006/relationships/chart" Target="../charts/chart2.xml"/><Relationship Id="rId17" Type="http://schemas.openxmlformats.org/officeDocument/2006/relationships/chart" Target="../charts/chart7.xml"/><Relationship Id="rId2" Type="http://schemas.openxmlformats.org/officeDocument/2006/relationships/slideLayout" Target="../slideLayouts/slideLayout1.xml"/><Relationship Id="rId16" Type="http://schemas.openxmlformats.org/officeDocument/2006/relationships/chart" Target="../charts/chart6.xml"/><Relationship Id="rId1" Type="http://schemas.openxmlformats.org/officeDocument/2006/relationships/vmlDrawing" Target="../drawings/vmlDrawing1.vml"/><Relationship Id="rId6" Type="http://schemas.openxmlformats.org/officeDocument/2006/relationships/image" Target="../media/image2.jpeg"/><Relationship Id="rId11" Type="http://schemas.openxmlformats.org/officeDocument/2006/relationships/chart" Target="../charts/chart1.xml"/><Relationship Id="rId5" Type="http://schemas.openxmlformats.org/officeDocument/2006/relationships/hyperlink" Target="http://www.bls.gov/data/" TargetMode="External"/><Relationship Id="rId15" Type="http://schemas.openxmlformats.org/officeDocument/2006/relationships/chart" Target="../charts/chart5.xml"/><Relationship Id="rId10" Type="http://schemas.openxmlformats.org/officeDocument/2006/relationships/image" Target="../media/image3.gif"/><Relationship Id="rId4" Type="http://schemas.openxmlformats.org/officeDocument/2006/relationships/hyperlink" Target="mailto:sdong@cpwr.com" TargetMode="External"/><Relationship Id="rId9" Type="http://schemas.openxmlformats.org/officeDocument/2006/relationships/hyperlink" Target="http://www.apha.org/" TargetMode="External"/><Relationship Id="rId1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30"/>
          <p:cNvSpPr>
            <a:spLocks noChangeArrowheads="1"/>
          </p:cNvSpPr>
          <p:nvPr/>
        </p:nvSpPr>
        <p:spPr bwMode="auto">
          <a:xfrm>
            <a:off x="32924088" y="5941872"/>
            <a:ext cx="10314216" cy="26362181"/>
          </a:xfrm>
          <a:prstGeom prst="roundRect">
            <a:avLst>
              <a:gd name="adj" fmla="val 46"/>
            </a:avLst>
          </a:prstGeom>
          <a:solidFill>
            <a:schemeClr val="bg1"/>
          </a:solidFill>
          <a:ln w="9525">
            <a:solidFill>
              <a:schemeClr val="tx1"/>
            </a:solidFill>
            <a:round/>
            <a:headEnd/>
            <a:tailEnd/>
          </a:ln>
        </p:spPr>
        <p:txBody>
          <a:bodyPr wrap="none" lIns="138190" tIns="69095" rIns="138190" bIns="69095" anchor="ctr"/>
          <a:lstStyle/>
          <a:p>
            <a:pPr defTabSz="1384101"/>
            <a:endParaRPr lang="en-US" dirty="0"/>
          </a:p>
        </p:txBody>
      </p:sp>
      <p:sp>
        <p:nvSpPr>
          <p:cNvPr id="1035" name="AutoShape 29"/>
          <p:cNvSpPr>
            <a:spLocks noChangeArrowheads="1"/>
          </p:cNvSpPr>
          <p:nvPr/>
        </p:nvSpPr>
        <p:spPr bwMode="auto">
          <a:xfrm>
            <a:off x="11381096" y="5985919"/>
            <a:ext cx="10363200" cy="26396506"/>
          </a:xfrm>
          <a:prstGeom prst="roundRect">
            <a:avLst>
              <a:gd name="adj" fmla="val 0"/>
            </a:avLst>
          </a:prstGeom>
          <a:solidFill>
            <a:schemeClr val="bg1"/>
          </a:solidFill>
          <a:ln w="9525">
            <a:solidFill>
              <a:schemeClr val="tx1"/>
            </a:solidFill>
            <a:round/>
            <a:headEnd/>
            <a:tailEnd/>
          </a:ln>
        </p:spPr>
        <p:txBody>
          <a:bodyPr wrap="none" lIns="138190" tIns="69095" rIns="138190" bIns="69095" anchor="ctr"/>
          <a:lstStyle/>
          <a:p>
            <a:pPr defTabSz="1384101"/>
            <a:endParaRPr lang="en-US" dirty="0"/>
          </a:p>
        </p:txBody>
      </p:sp>
      <p:sp>
        <p:nvSpPr>
          <p:cNvPr id="1036" name="AutoShape 31"/>
          <p:cNvSpPr>
            <a:spLocks noChangeArrowheads="1"/>
          </p:cNvSpPr>
          <p:nvPr/>
        </p:nvSpPr>
        <p:spPr bwMode="auto">
          <a:xfrm>
            <a:off x="22098000" y="5978406"/>
            <a:ext cx="10363200" cy="26322132"/>
          </a:xfrm>
          <a:prstGeom prst="roundRect">
            <a:avLst>
              <a:gd name="adj" fmla="val 0"/>
            </a:avLst>
          </a:prstGeom>
          <a:solidFill>
            <a:schemeClr val="bg1"/>
          </a:solidFill>
          <a:ln w="9525">
            <a:solidFill>
              <a:schemeClr val="tx1"/>
            </a:solidFill>
            <a:round/>
            <a:headEnd/>
            <a:tailEnd/>
          </a:ln>
        </p:spPr>
        <p:txBody>
          <a:bodyPr wrap="none" lIns="138190" tIns="69095" rIns="138190" bIns="69095" anchor="ctr"/>
          <a:lstStyle/>
          <a:p>
            <a:pPr defTabSz="1384101"/>
            <a:endParaRPr lang="en-US" sz="2800" b="1" dirty="0">
              <a:solidFill>
                <a:schemeClr val="tx2"/>
              </a:solidFill>
            </a:endParaRPr>
          </a:p>
        </p:txBody>
      </p:sp>
      <p:sp>
        <p:nvSpPr>
          <p:cNvPr id="1037" name="AutoShape 4"/>
          <p:cNvSpPr>
            <a:spLocks noChangeArrowheads="1"/>
          </p:cNvSpPr>
          <p:nvPr/>
        </p:nvSpPr>
        <p:spPr bwMode="auto">
          <a:xfrm>
            <a:off x="809708" y="5923351"/>
            <a:ext cx="10189029" cy="26425109"/>
          </a:xfrm>
          <a:prstGeom prst="roundRect">
            <a:avLst>
              <a:gd name="adj" fmla="val 0"/>
            </a:avLst>
          </a:prstGeom>
          <a:solidFill>
            <a:schemeClr val="bg1"/>
          </a:solidFill>
          <a:ln w="9525">
            <a:solidFill>
              <a:schemeClr val="tx1"/>
            </a:solidFill>
            <a:round/>
            <a:headEnd/>
            <a:tailEnd/>
          </a:ln>
        </p:spPr>
        <p:txBody>
          <a:bodyPr wrap="none" lIns="138190" tIns="69095" rIns="138190" bIns="69095" anchor="ctr"/>
          <a:lstStyle/>
          <a:p>
            <a:pPr defTabSz="1384101"/>
            <a:endParaRPr lang="en-US" dirty="0"/>
          </a:p>
        </p:txBody>
      </p:sp>
      <p:sp>
        <p:nvSpPr>
          <p:cNvPr id="1038" name="Text Box 9"/>
          <p:cNvSpPr txBox="1">
            <a:spLocks noChangeArrowheads="1"/>
          </p:cNvSpPr>
          <p:nvPr/>
        </p:nvSpPr>
        <p:spPr bwMode="auto">
          <a:xfrm>
            <a:off x="1200149" y="6343650"/>
            <a:ext cx="9595946" cy="9656566"/>
          </a:xfrm>
          <a:prstGeom prst="rect">
            <a:avLst/>
          </a:prstGeom>
          <a:noFill/>
          <a:ln w="9525">
            <a:noFill/>
            <a:miter lim="800000"/>
            <a:headEnd/>
            <a:tailEnd/>
          </a:ln>
        </p:spPr>
        <p:txBody>
          <a:bodyPr wrap="square" lIns="83892" tIns="41948" rIns="83892" bIns="41948">
            <a:spAutoFit/>
          </a:bodyPr>
          <a:lstStyle/>
          <a:p>
            <a:pPr algn="l" defTabSz="1384101"/>
            <a:r>
              <a:rPr lang="en-US" sz="3200" b="1" u="sng" dirty="0" smtClean="0">
                <a:effectLst>
                  <a:outerShdw blurRad="38100" dist="38100" dir="2700000" algn="tl">
                    <a:srgbClr val="000000">
                      <a:alpha val="43137"/>
                    </a:srgbClr>
                  </a:outerShdw>
                </a:effectLst>
              </a:rPr>
              <a:t>Introduction</a:t>
            </a:r>
            <a:endParaRPr lang="en-US" sz="3200" b="1" u="sng" dirty="0">
              <a:effectLst>
                <a:outerShdw blurRad="38100" dist="38100" dir="2700000" algn="tl">
                  <a:srgbClr val="000000">
                    <a:alpha val="43137"/>
                  </a:srgbClr>
                </a:outerShdw>
              </a:effectLst>
            </a:endParaRPr>
          </a:p>
          <a:p>
            <a:pPr algn="l" defTabSz="1384101"/>
            <a:endParaRPr lang="en-US" sz="2400" dirty="0" smtClean="0"/>
          </a:p>
          <a:p>
            <a:pPr algn="l" defTabSz="1384101"/>
            <a:r>
              <a:rPr lang="en-US" sz="2400" dirty="0" smtClean="0"/>
              <a:t>Falls are the leading cause of fatal injuries in the construction industry. Despite the significance, detailed data (e.g., the distance fallen), were not available in the past.</a:t>
            </a:r>
            <a:r>
              <a:rPr lang="en-US" sz="2400" b="1" dirty="0" smtClean="0"/>
              <a:t> </a:t>
            </a:r>
            <a:r>
              <a:rPr lang="en-US" sz="2400" dirty="0" smtClean="0"/>
              <a:t>The Bureau of Labor Statistics (BLS) has substantially revised the Occupational Injury and Illness Classification System (OIICS). This study examined the effects of the revised OIICS on safety and health surveillance by focusing on construction fall injuries.  </a:t>
            </a:r>
          </a:p>
          <a:p>
            <a:pPr algn="l" defTabSz="1384101"/>
            <a:endParaRPr lang="en-US" sz="2400" dirty="0" smtClean="0"/>
          </a:p>
          <a:p>
            <a:pPr algn="l"/>
            <a:r>
              <a:rPr lang="en-US" sz="2400" dirty="0" smtClean="0"/>
              <a:t>Two code sections used to </a:t>
            </a:r>
            <a:r>
              <a:rPr lang="en-US" sz="2400" smtClean="0"/>
              <a:t>define fatalities </a:t>
            </a:r>
            <a:r>
              <a:rPr lang="en-US" sz="2400" dirty="0" smtClean="0"/>
              <a:t>in the OIICS, “Event or Exposure” and “Source”, were compared using 2010 and 2011 Census of Fatal Occupational Injuries (CFOI). </a:t>
            </a:r>
            <a:r>
              <a:rPr lang="en-US" sz="2400" dirty="0" err="1" smtClean="0"/>
              <a:t>Univariate</a:t>
            </a:r>
            <a:r>
              <a:rPr lang="en-US" sz="2400" dirty="0" smtClean="0"/>
              <a:t> analysis and cross-tabulations were conducted using SAS version 9.2. </a:t>
            </a:r>
            <a:endParaRPr lang="en-US" sz="2800" dirty="0" smtClean="0"/>
          </a:p>
          <a:p>
            <a:pPr algn="l"/>
            <a:endParaRPr lang="en-US" sz="2800" dirty="0" smtClean="0"/>
          </a:p>
          <a:p>
            <a:pPr algn="l">
              <a:buClr>
                <a:srgbClr val="0070C0"/>
              </a:buClr>
              <a:buSzPct val="130000"/>
            </a:pPr>
            <a:r>
              <a:rPr lang="en-US" sz="2400" b="1" i="1" dirty="0" smtClean="0">
                <a:solidFill>
                  <a:schemeClr val="tx1">
                    <a:lumMod val="95000"/>
                    <a:lumOff val="5000"/>
                  </a:schemeClr>
                </a:solidFill>
              </a:rPr>
              <a:t>Event or Exposure: </a:t>
            </a:r>
            <a:r>
              <a:rPr lang="en-US" sz="2400" dirty="0" smtClean="0">
                <a:solidFill>
                  <a:schemeClr val="tx1">
                    <a:lumMod val="95000"/>
                    <a:lumOff val="5000"/>
                  </a:schemeClr>
                </a:solidFill>
              </a:rPr>
              <a:t>The manner in which the injury or illness was produced or inflicted. For example: Fires, Falls, etc.</a:t>
            </a:r>
          </a:p>
          <a:p>
            <a:pPr algn="l">
              <a:buClr>
                <a:srgbClr val="0070C0"/>
              </a:buClr>
              <a:buSzPct val="130000"/>
            </a:pPr>
            <a:endParaRPr lang="en-US" sz="2400" dirty="0" smtClean="0">
              <a:solidFill>
                <a:schemeClr val="tx1">
                  <a:lumMod val="95000"/>
                  <a:lumOff val="5000"/>
                </a:schemeClr>
              </a:solidFill>
            </a:endParaRPr>
          </a:p>
          <a:p>
            <a:pPr algn="l">
              <a:buClr>
                <a:srgbClr val="0070C0"/>
              </a:buClr>
              <a:buSzPct val="130000"/>
            </a:pPr>
            <a:r>
              <a:rPr lang="en-US" sz="2400" b="1" i="1" dirty="0" smtClean="0">
                <a:solidFill>
                  <a:schemeClr val="tx1">
                    <a:lumMod val="95000"/>
                    <a:lumOff val="5000"/>
                  </a:schemeClr>
                </a:solidFill>
              </a:rPr>
              <a:t>Source : </a:t>
            </a:r>
            <a:r>
              <a:rPr lang="en-US" sz="2400" dirty="0" smtClean="0">
                <a:solidFill>
                  <a:schemeClr val="tx1">
                    <a:lumMod val="95000"/>
                    <a:lumOff val="5000"/>
                  </a:schemeClr>
                </a:solidFill>
              </a:rPr>
              <a:t>The objects, substances, equipment, and other factors responsible for the injury or illness or that precipitated the Event or Exposure.  For example: Machinery, Vehicles, Tools, etc.</a:t>
            </a:r>
          </a:p>
          <a:p>
            <a:pPr algn="l"/>
            <a:endParaRPr lang="en-US" altLang="zh-CN" sz="2500" dirty="0">
              <a:latin typeface="+mn-lt"/>
              <a:ea typeface="SimSun" pitchFamily="2" charset="-122"/>
            </a:endParaRPr>
          </a:p>
          <a:p>
            <a:pPr algn="l" defTabSz="1384101"/>
            <a:endParaRPr lang="en-US" sz="3200" b="1" dirty="0" smtClean="0"/>
          </a:p>
          <a:p>
            <a:pPr algn="l" defTabSz="1384101"/>
            <a:endParaRPr lang="en-US" sz="2500" dirty="0">
              <a:latin typeface="+mn-lt"/>
            </a:endParaRPr>
          </a:p>
        </p:txBody>
      </p:sp>
      <p:sp>
        <p:nvSpPr>
          <p:cNvPr id="1039" name="AutoShape 13"/>
          <p:cNvSpPr>
            <a:spLocks noChangeArrowheads="1"/>
          </p:cNvSpPr>
          <p:nvPr/>
        </p:nvSpPr>
        <p:spPr bwMode="auto">
          <a:xfrm>
            <a:off x="717331" y="477899"/>
            <a:ext cx="42519600" cy="5257560"/>
          </a:xfrm>
          <a:prstGeom prst="roundRect">
            <a:avLst>
              <a:gd name="adj" fmla="val 0"/>
            </a:avLst>
          </a:prstGeom>
          <a:gradFill rotWithShape="1">
            <a:gsLst>
              <a:gs pos="0">
                <a:srgbClr val="FFFF99"/>
              </a:gs>
              <a:gs pos="100000">
                <a:schemeClr val="bg1"/>
              </a:gs>
            </a:gsLst>
            <a:lin ang="5400000" scaled="1"/>
          </a:gradFill>
          <a:ln w="9525">
            <a:solidFill>
              <a:schemeClr val="tx1"/>
            </a:solidFill>
            <a:round/>
            <a:headEnd/>
            <a:tailEnd/>
          </a:ln>
        </p:spPr>
        <p:txBody>
          <a:bodyPr wrap="none" lIns="83892" tIns="41948" rIns="83892" bIns="41948" anchor="ctr"/>
          <a:lstStyle/>
          <a:p>
            <a:pPr defTabSz="4030009"/>
            <a:endParaRPr lang="en-US" dirty="0">
              <a:solidFill>
                <a:schemeClr val="bg1"/>
              </a:solidFill>
            </a:endParaRPr>
          </a:p>
        </p:txBody>
      </p:sp>
      <p:sp>
        <p:nvSpPr>
          <p:cNvPr id="1040" name="Text Box 14"/>
          <p:cNvSpPr txBox="1">
            <a:spLocks noChangeArrowheads="1"/>
          </p:cNvSpPr>
          <p:nvPr/>
        </p:nvSpPr>
        <p:spPr bwMode="auto">
          <a:xfrm>
            <a:off x="1264922" y="1004950"/>
            <a:ext cx="40919400" cy="3531813"/>
          </a:xfrm>
          <a:prstGeom prst="rect">
            <a:avLst/>
          </a:prstGeom>
          <a:noFill/>
          <a:ln w="9525">
            <a:noFill/>
            <a:miter lim="800000"/>
            <a:headEnd/>
            <a:tailEnd/>
          </a:ln>
        </p:spPr>
        <p:txBody>
          <a:bodyPr lIns="83892" tIns="41948" rIns="83892" bIns="41948">
            <a:spAutoFit/>
          </a:bodyPr>
          <a:lstStyle/>
          <a:p>
            <a:pPr defTabSz="4030009"/>
            <a:r>
              <a:rPr lang="en-US" altLang="zh-CN" sz="6600" b="1" dirty="0" smtClean="0">
                <a:solidFill>
                  <a:srgbClr val="000000"/>
                </a:solidFill>
                <a:ea typeface="SimSun" pitchFamily="2" charset="-122"/>
              </a:rPr>
              <a:t>Investigating fatal fall injuries among US construction workers using the new BLS coding system</a:t>
            </a:r>
            <a:r>
              <a:rPr lang="en-US" altLang="zh-CN" sz="7000" b="1" dirty="0">
                <a:solidFill>
                  <a:srgbClr val="000000"/>
                </a:solidFill>
                <a:effectLst>
                  <a:outerShdw blurRad="38100" dist="38100" dir="2700000" algn="tl">
                    <a:srgbClr val="000000">
                      <a:alpha val="43137"/>
                    </a:srgbClr>
                  </a:outerShdw>
                </a:effectLst>
                <a:ea typeface="SimSun" pitchFamily="2" charset="-122"/>
              </a:rPr>
              <a:t/>
            </a:r>
            <a:br>
              <a:rPr lang="en-US" altLang="zh-CN" sz="7000" b="1" dirty="0">
                <a:solidFill>
                  <a:srgbClr val="000000"/>
                </a:solidFill>
                <a:effectLst>
                  <a:outerShdw blurRad="38100" dist="38100" dir="2700000" algn="tl">
                    <a:srgbClr val="000000">
                      <a:alpha val="43137"/>
                    </a:srgbClr>
                  </a:outerShdw>
                </a:effectLst>
                <a:ea typeface="SimSun" pitchFamily="2" charset="-122"/>
              </a:rPr>
            </a:br>
            <a:r>
              <a:rPr lang="en-US" sz="6000" b="1" i="1" dirty="0" smtClean="0"/>
              <a:t>Xuanwen Wang, PhD, </a:t>
            </a:r>
            <a:r>
              <a:rPr lang="en-US" altLang="zh-CN" sz="6000" b="1" i="1" dirty="0" smtClean="0">
                <a:solidFill>
                  <a:srgbClr val="000000"/>
                </a:solidFill>
                <a:ea typeface="SimSun" pitchFamily="2" charset="-122"/>
              </a:rPr>
              <a:t>Xiuwen </a:t>
            </a:r>
            <a:r>
              <a:rPr lang="en-US" sz="6000" b="1" i="1" dirty="0" smtClean="0"/>
              <a:t>Sue Dong, </a:t>
            </a:r>
            <a:r>
              <a:rPr lang="en-US" sz="6000" b="1" i="1" dirty="0" err="1" smtClean="0"/>
              <a:t>DrPH</a:t>
            </a:r>
            <a:r>
              <a:rPr lang="en-US" sz="6000" b="1" dirty="0" smtClean="0"/>
              <a:t>,</a:t>
            </a:r>
            <a:r>
              <a:rPr lang="en-US" sz="6000" b="1" i="1" dirty="0" smtClean="0"/>
              <a:t> and Julie Largay, MPH</a:t>
            </a:r>
            <a:endParaRPr lang="en-US" sz="6300" b="1" i="1" dirty="0"/>
          </a:p>
          <a:p>
            <a:pPr defTabSz="4030009"/>
            <a:r>
              <a:rPr lang="en-US" altLang="zh-CN" sz="4900" b="1" dirty="0">
                <a:solidFill>
                  <a:srgbClr val="000000"/>
                </a:solidFill>
                <a:ea typeface="SimSun" pitchFamily="2" charset="-122"/>
              </a:rPr>
              <a:t>CPWR - The Center for Construction Research and </a:t>
            </a:r>
            <a:r>
              <a:rPr lang="en-US" altLang="zh-CN" sz="4900" b="1" dirty="0" smtClean="0">
                <a:solidFill>
                  <a:srgbClr val="000000"/>
                </a:solidFill>
                <a:ea typeface="SimSun" pitchFamily="2" charset="-122"/>
              </a:rPr>
              <a:t>Training, USA</a:t>
            </a:r>
          </a:p>
          <a:p>
            <a:pPr defTabSz="4030009"/>
            <a:r>
              <a:rPr lang="en-US" sz="4900" b="1" dirty="0" smtClean="0">
                <a:solidFill>
                  <a:srgbClr val="000000"/>
                </a:solidFill>
                <a:ea typeface="SimSun" pitchFamily="2" charset="-122"/>
              </a:rPr>
              <a:t>8484 Georgia Avenue, Suite 1000, Silver Spring</a:t>
            </a:r>
            <a:r>
              <a:rPr lang="en-US" sz="4900" b="1" smtClean="0">
                <a:solidFill>
                  <a:srgbClr val="000000"/>
                </a:solidFill>
                <a:ea typeface="SimSun" pitchFamily="2" charset="-122"/>
              </a:rPr>
              <a:t>, Maryland 20910</a:t>
            </a:r>
            <a:endParaRPr lang="en-US" sz="4900" b="1" dirty="0">
              <a:solidFill>
                <a:srgbClr val="000000"/>
              </a:solidFill>
              <a:ea typeface="SimSun" pitchFamily="2" charset="-122"/>
            </a:endParaRPr>
          </a:p>
        </p:txBody>
      </p:sp>
      <p:sp>
        <p:nvSpPr>
          <p:cNvPr id="2103" name="Text Box 55"/>
          <p:cNvSpPr txBox="1">
            <a:spLocks noChangeArrowheads="1"/>
          </p:cNvSpPr>
          <p:nvPr/>
        </p:nvSpPr>
        <p:spPr bwMode="auto">
          <a:xfrm>
            <a:off x="33158902" y="21768919"/>
            <a:ext cx="9797143" cy="14042382"/>
          </a:xfrm>
          <a:prstGeom prst="rect">
            <a:avLst/>
          </a:prstGeom>
          <a:noFill/>
          <a:ln w="9525">
            <a:noFill/>
            <a:miter lim="800000"/>
            <a:headEnd/>
            <a:tailEnd/>
          </a:ln>
        </p:spPr>
        <p:txBody>
          <a:bodyPr wrap="square" lIns="83892" tIns="41948" rIns="83892" bIns="41948">
            <a:spAutoFit/>
          </a:bodyPr>
          <a:lstStyle/>
          <a:p>
            <a:pPr marL="320177" indent="-320177" algn="l">
              <a:spcBef>
                <a:spcPts val="0"/>
              </a:spcBef>
              <a:spcAft>
                <a:spcPts val="2400"/>
              </a:spcAft>
            </a:pPr>
            <a:r>
              <a:rPr lang="en-US" sz="3200" b="1" u="sng" dirty="0" smtClean="0">
                <a:effectLst>
                  <a:outerShdw blurRad="38100" dist="38100" dir="2700000" algn="tl">
                    <a:srgbClr val="000000">
                      <a:alpha val="43137"/>
                    </a:srgbClr>
                  </a:outerShdw>
                </a:effectLst>
              </a:rPr>
              <a:t>Highlights</a:t>
            </a:r>
            <a:endParaRPr lang="en-US" sz="2500" u="sng" dirty="0" smtClean="0">
              <a:effectLst>
                <a:outerShdw blurRad="38100" dist="38100" dir="2700000" algn="tl">
                  <a:srgbClr val="000000">
                    <a:alpha val="43137"/>
                  </a:srgbClr>
                </a:outerShdw>
              </a:effectLst>
              <a:latin typeface="Times New Roman" pitchFamily="18" charset="0"/>
            </a:endParaRPr>
          </a:p>
          <a:p>
            <a:pPr marL="320177" indent="-320177" algn="l">
              <a:spcBef>
                <a:spcPts val="0"/>
              </a:spcBef>
              <a:buClr>
                <a:srgbClr val="FF0000"/>
              </a:buClr>
              <a:buFont typeface="Wingdings" pitchFamily="2" charset="2"/>
              <a:buChar char="ü"/>
            </a:pPr>
            <a:r>
              <a:rPr lang="en-US" sz="2400" dirty="0" smtClean="0"/>
              <a:t>In 2011, about one-third of construction fall fatalities were falls from 15 feet or less.</a:t>
            </a:r>
          </a:p>
          <a:p>
            <a:pPr marL="320177" indent="-320177" algn="l">
              <a:spcBef>
                <a:spcPts val="0"/>
              </a:spcBef>
              <a:buClr>
                <a:srgbClr val="FF0000"/>
              </a:buClr>
              <a:buFont typeface="Wingdings" pitchFamily="2" charset="2"/>
              <a:buChar char="ü"/>
            </a:pPr>
            <a:r>
              <a:rPr lang="en-US" sz="2400" dirty="0" smtClean="0"/>
              <a:t>Under OIICS version 2007, </a:t>
            </a:r>
            <a:r>
              <a:rPr lang="en-US" sz="2400" i="1" dirty="0" smtClean="0"/>
              <a:t>Ground/Floors</a:t>
            </a:r>
            <a:r>
              <a:rPr lang="en-US" sz="2400" dirty="0" smtClean="0"/>
              <a:t> was the “Source” of nearly 70% of construction fall fatalities in 2010; while under version 2.01, such injuries were coded under more explanatory categories (e.g. </a:t>
            </a:r>
            <a:r>
              <a:rPr lang="en-US" sz="2400" i="1" dirty="0" smtClean="0"/>
              <a:t>Roofs</a:t>
            </a:r>
            <a:r>
              <a:rPr lang="en-US" sz="2400" dirty="0" smtClean="0"/>
              <a:t> or </a:t>
            </a:r>
            <a:r>
              <a:rPr lang="en-US" sz="2400" i="1" dirty="0" smtClean="0"/>
              <a:t>Ladders)</a:t>
            </a:r>
            <a:r>
              <a:rPr lang="en-US" sz="2400" dirty="0" smtClean="0"/>
              <a:t>.</a:t>
            </a:r>
          </a:p>
          <a:p>
            <a:pPr marL="320177" indent="-320177" algn="l">
              <a:spcBef>
                <a:spcPts val="0"/>
              </a:spcBef>
              <a:buClr>
                <a:srgbClr val="FF0000"/>
              </a:buClr>
              <a:buFont typeface="Wingdings" pitchFamily="2" charset="2"/>
              <a:buChar char="ü"/>
            </a:pPr>
            <a:r>
              <a:rPr lang="en-US" sz="2400" dirty="0" smtClean="0"/>
              <a:t>The removal of codes with leading zeroes makes data manipulation (for example, data sorting) easier and eliminates possible confusion between codes such as 0319 and 319. </a:t>
            </a:r>
          </a:p>
          <a:p>
            <a:pPr marL="320177" indent="-320177" algn="l">
              <a:spcBef>
                <a:spcPts val="0"/>
              </a:spcBef>
              <a:buClr>
                <a:srgbClr val="FF0000"/>
              </a:buClr>
              <a:buFont typeface="Wingdings" pitchFamily="2" charset="2"/>
              <a:buChar char="ü"/>
            </a:pPr>
            <a:r>
              <a:rPr lang="en-US" sz="2400" dirty="0" smtClean="0"/>
              <a:t>Distances of falls are available only in a portion of cases.</a:t>
            </a:r>
          </a:p>
          <a:p>
            <a:pPr marL="320177" indent="-320177" algn="l">
              <a:spcBef>
                <a:spcPts val="0"/>
              </a:spcBef>
              <a:buClr>
                <a:srgbClr val="FF0000"/>
              </a:buClr>
              <a:buFont typeface="Wingdings" pitchFamily="2" charset="2"/>
              <a:buChar char="ü"/>
            </a:pPr>
            <a:r>
              <a:rPr lang="en-US" sz="2400" dirty="0" smtClean="0"/>
              <a:t>Some categories may be too general to obtain meaningful results. For example, about 75% of construction fall fatalities are coded as “Other fall to lower level”.</a:t>
            </a:r>
          </a:p>
          <a:p>
            <a:pPr marL="320177" indent="-320177" algn="l">
              <a:spcBef>
                <a:spcPts val="0"/>
              </a:spcBef>
              <a:buClr>
                <a:srgbClr val="FF0000"/>
              </a:buClr>
              <a:buFont typeface="Wingdings" pitchFamily="2" charset="2"/>
              <a:buChar char="ü"/>
            </a:pPr>
            <a:r>
              <a:rPr lang="en-US" sz="2400" dirty="0" smtClean="0"/>
              <a:t>For detailed information on fall injuries, both “Source” and “Event” in version 2.01 should be used for cross-tabulations .</a:t>
            </a:r>
          </a:p>
          <a:p>
            <a:pPr marL="320177" indent="-320177" algn="l">
              <a:spcBef>
                <a:spcPts val="0"/>
              </a:spcBef>
              <a:buClr>
                <a:srgbClr val="FF0000"/>
              </a:buClr>
              <a:buFont typeface="Wingdings" pitchFamily="2" charset="2"/>
              <a:buChar char="ü"/>
            </a:pPr>
            <a:r>
              <a:rPr lang="en-US" sz="2400" dirty="0" smtClean="0"/>
              <a:t>There is no bridge between version 2007 and version 2.01. Data prior to 2011 are not completely comparable to data from 2010 and forward.  </a:t>
            </a:r>
          </a:p>
          <a:p>
            <a:pPr marL="320177" indent="-320177" algn="l">
              <a:spcBef>
                <a:spcPts val="0"/>
              </a:spcBef>
              <a:buClr>
                <a:srgbClr val="FF0000"/>
              </a:buClr>
            </a:pPr>
            <a:endParaRPr lang="en-US" sz="2400" dirty="0" smtClean="0"/>
          </a:p>
          <a:p>
            <a:pPr marL="320177" indent="-320177" algn="l">
              <a:spcBef>
                <a:spcPts val="0"/>
              </a:spcBef>
              <a:buClr>
                <a:srgbClr val="FF0000"/>
              </a:buClr>
            </a:pPr>
            <a:r>
              <a:rPr lang="en-US" sz="3200" b="1" u="sng" dirty="0" smtClean="0">
                <a:effectLst>
                  <a:outerShdw blurRad="38100" dist="38100" dir="2700000" algn="tl">
                    <a:srgbClr val="000000">
                      <a:alpha val="43137"/>
                    </a:srgbClr>
                  </a:outerShdw>
                </a:effectLst>
              </a:rPr>
              <a:t>Conclusions</a:t>
            </a:r>
            <a:endParaRPr lang="en-US" sz="3200" u="sng" dirty="0" smtClean="0">
              <a:effectLst>
                <a:outerShdw blurRad="38100" dist="38100" dir="2700000" algn="tl">
                  <a:srgbClr val="000000">
                    <a:alpha val="43137"/>
                  </a:srgbClr>
                </a:outerShdw>
              </a:effectLst>
              <a:latin typeface="Times New Roman" pitchFamily="18" charset="0"/>
            </a:endParaRPr>
          </a:p>
          <a:p>
            <a:pPr marL="320177" indent="-320177" algn="l">
              <a:spcBef>
                <a:spcPts val="0"/>
              </a:spcBef>
              <a:buClr>
                <a:srgbClr val="FF0000"/>
              </a:buClr>
            </a:pPr>
            <a:endParaRPr lang="en-US" sz="2400" dirty="0" smtClean="0"/>
          </a:p>
          <a:p>
            <a:pPr marL="320177" indent="-320177" algn="l">
              <a:spcBef>
                <a:spcPts val="0"/>
              </a:spcBef>
              <a:buClr>
                <a:srgbClr val="FF0000"/>
              </a:buClr>
              <a:buFont typeface="Wingdings" pitchFamily="2" charset="2"/>
              <a:buChar char="ü"/>
            </a:pPr>
            <a:r>
              <a:rPr lang="en-US" sz="2400" dirty="0" smtClean="0"/>
              <a:t>OIICS version 2.01 provides more detailed information than version 2007, thus enhancing the data’s usefulness for injury prevention.</a:t>
            </a:r>
          </a:p>
          <a:p>
            <a:pPr marL="320177" indent="-320177" algn="l">
              <a:spcBef>
                <a:spcPts val="0"/>
              </a:spcBef>
              <a:buClr>
                <a:srgbClr val="FF0000"/>
              </a:buClr>
              <a:buFont typeface="Wingdings" pitchFamily="2" charset="2"/>
              <a:buChar char="ü"/>
            </a:pPr>
            <a:r>
              <a:rPr lang="en-US" sz="2400" dirty="0" smtClean="0"/>
              <a:t>Information on the height of falls along with information on what the worker fell from can be used in designing fall prevention equipment and developing industry safety standards and best practices.</a:t>
            </a:r>
          </a:p>
          <a:p>
            <a:pPr marL="320177" indent="-320177" algn="l">
              <a:spcBef>
                <a:spcPts val="0"/>
              </a:spcBef>
              <a:buClr>
                <a:srgbClr val="FF0000"/>
              </a:buClr>
              <a:buFont typeface="Wingdings" pitchFamily="2" charset="2"/>
              <a:buChar char="ü"/>
            </a:pPr>
            <a:endParaRPr lang="en-US" sz="2400" dirty="0" smtClean="0"/>
          </a:p>
          <a:p>
            <a:pPr marL="320177" indent="-320177" algn="l">
              <a:spcBef>
                <a:spcPts val="0"/>
              </a:spcBef>
              <a:buClr>
                <a:srgbClr val="FF0000"/>
              </a:buClr>
            </a:pPr>
            <a:endParaRPr lang="en-US" sz="2400" dirty="0" smtClean="0"/>
          </a:p>
          <a:p>
            <a:pPr marL="320177" lvl="1" indent="-320177" algn="l" defTabSz="4030009">
              <a:buClr>
                <a:srgbClr val="FF0000"/>
              </a:buClr>
            </a:pPr>
            <a:endParaRPr lang="en-US" sz="2500" dirty="0" smtClean="0">
              <a:solidFill>
                <a:srgbClr val="000000"/>
              </a:solidFill>
              <a:latin typeface="+mn-lt"/>
            </a:endParaRPr>
          </a:p>
          <a:p>
            <a:pPr marL="320177" lvl="1" indent="-320177" algn="l" defTabSz="4030009">
              <a:buClr>
                <a:srgbClr val="FF0000"/>
              </a:buClr>
            </a:pPr>
            <a:endParaRPr lang="en-US" sz="2500" dirty="0" smtClean="0">
              <a:solidFill>
                <a:srgbClr val="000000"/>
              </a:solidFill>
              <a:latin typeface="+mn-lt"/>
            </a:endParaRPr>
          </a:p>
          <a:p>
            <a:pPr marL="320177" lvl="1" indent="-320177" algn="l" defTabSz="4030009">
              <a:buClr>
                <a:srgbClr val="FF0000"/>
              </a:buClr>
            </a:pPr>
            <a:endParaRPr lang="en-US" sz="2500" dirty="0" smtClean="0">
              <a:solidFill>
                <a:srgbClr val="000000"/>
              </a:solidFill>
              <a:latin typeface="+mn-lt"/>
            </a:endParaRPr>
          </a:p>
          <a:p>
            <a:pPr marL="320177" lvl="1" indent="-320177" algn="l" defTabSz="4030009">
              <a:buClr>
                <a:srgbClr val="FF0000"/>
              </a:buClr>
            </a:pPr>
            <a:endParaRPr lang="en-US" sz="2500" dirty="0" smtClean="0">
              <a:solidFill>
                <a:srgbClr val="000000"/>
              </a:solidFill>
              <a:latin typeface="+mn-lt"/>
            </a:endParaRPr>
          </a:p>
          <a:p>
            <a:pPr marL="320177" lvl="1" indent="-320177" algn="l" defTabSz="4030009">
              <a:buClr>
                <a:srgbClr val="FF0000"/>
              </a:buClr>
            </a:pPr>
            <a:endParaRPr lang="en-US" sz="2500" dirty="0" smtClean="0">
              <a:solidFill>
                <a:srgbClr val="000000"/>
              </a:solidFill>
              <a:latin typeface="+mn-lt"/>
            </a:endParaRPr>
          </a:p>
          <a:p>
            <a:pPr marL="320177" lvl="1" indent="-320177" algn="l" defTabSz="4030009">
              <a:buClr>
                <a:srgbClr val="FF0000"/>
              </a:buClr>
            </a:pPr>
            <a:endParaRPr lang="en-US" sz="2500" dirty="0" smtClean="0">
              <a:solidFill>
                <a:srgbClr val="000000"/>
              </a:solidFill>
              <a:latin typeface="+mn-lt"/>
            </a:endParaRPr>
          </a:p>
          <a:p>
            <a:pPr marL="320177" lvl="1" indent="-320177" algn="l" defTabSz="4030009">
              <a:buClr>
                <a:srgbClr val="FF0000"/>
              </a:buClr>
            </a:pPr>
            <a:endParaRPr lang="en-US" sz="2500" dirty="0" smtClean="0">
              <a:solidFill>
                <a:srgbClr val="000000"/>
              </a:solidFill>
              <a:latin typeface="+mn-lt"/>
            </a:endParaRPr>
          </a:p>
        </p:txBody>
      </p:sp>
      <p:sp>
        <p:nvSpPr>
          <p:cNvPr id="38" name="Rectangle 2"/>
          <p:cNvSpPr txBox="1">
            <a:spLocks noChangeArrowheads="1"/>
          </p:cNvSpPr>
          <p:nvPr/>
        </p:nvSpPr>
        <p:spPr bwMode="auto">
          <a:xfrm>
            <a:off x="11623697" y="6267450"/>
            <a:ext cx="9385011" cy="1430497"/>
          </a:xfrm>
          <a:prstGeom prst="rect">
            <a:avLst/>
          </a:prstGeom>
          <a:noFill/>
          <a:ln w="9525">
            <a:noFill/>
            <a:miter lim="800000"/>
            <a:headEnd/>
            <a:tailEnd/>
          </a:ln>
        </p:spPr>
        <p:txBody>
          <a:bodyPr lIns="138190" tIns="69095" rIns="138190" bIns="69095"/>
          <a:lstStyle/>
          <a:p>
            <a:pPr algn="l" defTabSz="4030009">
              <a:defRPr/>
            </a:pPr>
            <a:r>
              <a:rPr lang="en-US" sz="3200" b="1" u="sng" dirty="0" smtClean="0">
                <a:effectLst>
                  <a:outerShdw blurRad="38100" dist="38100" dir="2700000" algn="tl">
                    <a:srgbClr val="000000">
                      <a:alpha val="43137"/>
                    </a:srgbClr>
                  </a:outerShdw>
                </a:effectLst>
                <a:latin typeface="+mn-lt"/>
                <a:cs typeface="Times New Roman" pitchFamily="18" charset="0"/>
              </a:rPr>
              <a:t>Main findings</a:t>
            </a:r>
          </a:p>
          <a:p>
            <a:pPr algn="l" defTabSz="4030009">
              <a:defRPr/>
            </a:pPr>
            <a:endParaRPr lang="en-US" sz="1100" b="1" u="sng" dirty="0" smtClean="0">
              <a:effectLst>
                <a:outerShdw blurRad="38100" dist="38100" dir="2700000" algn="tl">
                  <a:srgbClr val="000000">
                    <a:alpha val="43137"/>
                  </a:srgbClr>
                </a:outerShdw>
              </a:effectLst>
              <a:latin typeface="+mn-lt"/>
              <a:cs typeface="Times New Roman" pitchFamily="18" charset="0"/>
            </a:endParaRPr>
          </a:p>
          <a:p>
            <a:pPr algn="l" defTabSz="4030009">
              <a:defRPr/>
            </a:pPr>
            <a:r>
              <a:rPr lang="en-US" sz="2800" b="1" dirty="0" smtClean="0">
                <a:latin typeface="+mn-lt"/>
                <a:cs typeface="Times New Roman" pitchFamily="18" charset="0"/>
              </a:rPr>
              <a:t>Codes for Event or Exposure </a:t>
            </a:r>
            <a:br>
              <a:rPr lang="en-US" sz="2800" b="1" dirty="0" smtClean="0">
                <a:latin typeface="+mn-lt"/>
                <a:cs typeface="Times New Roman" pitchFamily="18" charset="0"/>
              </a:rPr>
            </a:br>
            <a:r>
              <a:rPr lang="en-US" sz="2800" b="1" dirty="0" smtClean="0">
                <a:latin typeface="+mn-lt"/>
                <a:cs typeface="Times New Roman" pitchFamily="18" charset="0"/>
              </a:rPr>
              <a:t>OIICS version 2007 vs. version 2.01</a:t>
            </a:r>
            <a:endParaRPr lang="en-US" sz="2800" b="1" dirty="0">
              <a:solidFill>
                <a:schemeClr val="tx2"/>
              </a:solidFill>
              <a:latin typeface="+mn-lt"/>
            </a:endParaRPr>
          </a:p>
        </p:txBody>
      </p:sp>
      <p:sp>
        <p:nvSpPr>
          <p:cNvPr id="1048" name="Rectangle 2"/>
          <p:cNvSpPr txBox="1">
            <a:spLocks noChangeArrowheads="1"/>
          </p:cNvSpPr>
          <p:nvPr/>
        </p:nvSpPr>
        <p:spPr bwMode="auto">
          <a:xfrm>
            <a:off x="11628841" y="14762261"/>
            <a:ext cx="9653527" cy="554935"/>
          </a:xfrm>
          <a:prstGeom prst="rect">
            <a:avLst/>
          </a:prstGeom>
          <a:noFill/>
          <a:ln w="9525">
            <a:noFill/>
            <a:miter lim="800000"/>
            <a:headEnd/>
            <a:tailEnd/>
          </a:ln>
        </p:spPr>
        <p:txBody>
          <a:bodyPr lIns="138190" tIns="69095" rIns="138190" bIns="69095"/>
          <a:lstStyle/>
          <a:p>
            <a:pPr algn="l" defTabSz="4030009">
              <a:defRPr/>
            </a:pPr>
            <a:r>
              <a:rPr lang="en-US" sz="2800" b="1" dirty="0" smtClean="0">
                <a:cs typeface="Times New Roman" pitchFamily="18" charset="0"/>
              </a:rPr>
              <a:t>Codes for Source</a:t>
            </a:r>
            <a:br>
              <a:rPr lang="en-US" sz="2800" b="1" dirty="0" smtClean="0">
                <a:cs typeface="Times New Roman" pitchFamily="18" charset="0"/>
              </a:rPr>
            </a:br>
            <a:r>
              <a:rPr lang="en-US" sz="2800" b="1" dirty="0" smtClean="0">
                <a:cs typeface="Times New Roman" pitchFamily="18" charset="0"/>
              </a:rPr>
              <a:t>OIICS version 2007 vs. version 2.01</a:t>
            </a:r>
            <a:endParaRPr lang="en-US" sz="2800" b="1" dirty="0">
              <a:solidFill>
                <a:schemeClr val="tx2"/>
              </a:solidFill>
            </a:endParaRPr>
          </a:p>
        </p:txBody>
      </p:sp>
      <p:sp>
        <p:nvSpPr>
          <p:cNvPr id="1049" name="Text Box 4"/>
          <p:cNvSpPr txBox="1">
            <a:spLocks noChangeArrowheads="1"/>
          </p:cNvSpPr>
          <p:nvPr/>
        </p:nvSpPr>
        <p:spPr bwMode="auto">
          <a:xfrm>
            <a:off x="11634683" y="22786446"/>
            <a:ext cx="9649625" cy="354983"/>
          </a:xfrm>
          <a:prstGeom prst="rect">
            <a:avLst/>
          </a:prstGeom>
          <a:noFill/>
          <a:ln w="9525">
            <a:noFill/>
            <a:miter lim="800000"/>
            <a:headEnd/>
            <a:tailEnd/>
          </a:ln>
        </p:spPr>
        <p:txBody>
          <a:bodyPr wrap="square" lIns="138190" tIns="69095" rIns="138190" bIns="69095">
            <a:spAutoFit/>
          </a:bodyPr>
          <a:lstStyle/>
          <a:p>
            <a:pPr algn="l" defTabSz="1384101">
              <a:spcBef>
                <a:spcPct val="50000"/>
              </a:spcBef>
            </a:pPr>
            <a:r>
              <a:rPr lang="en-US" sz="1400" i="1" dirty="0" smtClean="0">
                <a:cs typeface="Times New Roman" pitchFamily="18" charset="0"/>
              </a:rPr>
              <a:t>Source</a:t>
            </a:r>
            <a:r>
              <a:rPr lang="en-US" sz="1400" dirty="0" smtClean="0">
                <a:cs typeface="Times New Roman" pitchFamily="18" charset="0"/>
              </a:rPr>
              <a:t>: U.S. Bureau of Labor Statistics, </a:t>
            </a:r>
            <a:r>
              <a:rPr lang="en-US" sz="1400" dirty="0" smtClean="0"/>
              <a:t>Occupational Injury and Illness Classification System, Version 2007 and 2.01.</a:t>
            </a:r>
            <a:endParaRPr lang="en-US" sz="1400" dirty="0"/>
          </a:p>
        </p:txBody>
      </p:sp>
      <p:sp>
        <p:nvSpPr>
          <p:cNvPr id="1050" name="Rectangle 2"/>
          <p:cNvSpPr txBox="1">
            <a:spLocks noChangeArrowheads="1"/>
          </p:cNvSpPr>
          <p:nvPr/>
        </p:nvSpPr>
        <p:spPr bwMode="auto">
          <a:xfrm>
            <a:off x="22333184" y="14496898"/>
            <a:ext cx="9474045" cy="669350"/>
          </a:xfrm>
          <a:prstGeom prst="rect">
            <a:avLst/>
          </a:prstGeom>
          <a:noFill/>
          <a:ln w="9525">
            <a:noFill/>
            <a:miter lim="800000"/>
            <a:headEnd/>
            <a:tailEnd/>
          </a:ln>
        </p:spPr>
        <p:txBody>
          <a:bodyPr lIns="138190" tIns="69095" rIns="138190" bIns="69095"/>
          <a:lstStyle/>
          <a:p>
            <a:pPr algn="l" defTabSz="4030009"/>
            <a:r>
              <a:rPr lang="en-US" sz="2800" b="1" dirty="0" smtClean="0">
                <a:latin typeface="+mj-lt"/>
                <a:cs typeface="Times New Roman" pitchFamily="18" charset="0"/>
              </a:rPr>
              <a:t>Fatal Falls by Primary Source in Construction, 2010 </a:t>
            </a:r>
            <a:br>
              <a:rPr lang="en-US" sz="2800" b="1" dirty="0" smtClean="0">
                <a:latin typeface="+mj-lt"/>
                <a:cs typeface="Times New Roman" pitchFamily="18" charset="0"/>
              </a:rPr>
            </a:br>
            <a:r>
              <a:rPr lang="en-US" sz="2800" b="1" dirty="0" smtClean="0">
                <a:latin typeface="+mj-lt"/>
                <a:cs typeface="Times New Roman" pitchFamily="18" charset="0"/>
              </a:rPr>
              <a:t>(OIICS  2007)</a:t>
            </a:r>
            <a:endParaRPr lang="en-US" sz="2800" b="1" dirty="0">
              <a:solidFill>
                <a:srgbClr val="000000"/>
              </a:solidFill>
              <a:latin typeface="+mj-lt"/>
            </a:endParaRPr>
          </a:p>
        </p:txBody>
      </p:sp>
      <p:sp>
        <p:nvSpPr>
          <p:cNvPr id="50" name="Rectangle 2"/>
          <p:cNvSpPr txBox="1">
            <a:spLocks noChangeArrowheads="1"/>
          </p:cNvSpPr>
          <p:nvPr/>
        </p:nvSpPr>
        <p:spPr bwMode="auto">
          <a:xfrm>
            <a:off x="22111213" y="6268434"/>
            <a:ext cx="9589286" cy="932466"/>
          </a:xfrm>
          <a:prstGeom prst="rect">
            <a:avLst/>
          </a:prstGeom>
          <a:noFill/>
          <a:ln w="9525">
            <a:noFill/>
            <a:miter lim="800000"/>
            <a:headEnd/>
            <a:tailEnd/>
          </a:ln>
        </p:spPr>
        <p:txBody>
          <a:bodyPr lIns="138190" tIns="69095" rIns="138190" bIns="69095"/>
          <a:lstStyle/>
          <a:p>
            <a:pPr algn="l" defTabSz="4030009">
              <a:defRPr/>
            </a:pPr>
            <a:r>
              <a:rPr lang="en-US" sz="2800" b="1" dirty="0" smtClean="0">
                <a:solidFill>
                  <a:schemeClr val="tx1">
                    <a:lumMod val="95000"/>
                    <a:lumOff val="5000"/>
                  </a:schemeClr>
                </a:solidFill>
                <a:latin typeface="+mn-lt"/>
                <a:cs typeface="Times New Roman" pitchFamily="18" charset="0"/>
              </a:rPr>
              <a:t>Fatal Falls/slips/trips in Construction by Event or Exposure, 2011  (OIICS  2.01)</a:t>
            </a:r>
            <a:endParaRPr lang="en-US" sz="2500" b="1" dirty="0">
              <a:solidFill>
                <a:schemeClr val="tx1">
                  <a:lumMod val="95000"/>
                  <a:lumOff val="5000"/>
                </a:schemeClr>
              </a:solidFill>
              <a:latin typeface="+mn-lt"/>
            </a:endParaRPr>
          </a:p>
        </p:txBody>
      </p:sp>
      <p:sp>
        <p:nvSpPr>
          <p:cNvPr id="1056" name="Rectangle 2"/>
          <p:cNvSpPr txBox="1">
            <a:spLocks noChangeArrowheads="1"/>
          </p:cNvSpPr>
          <p:nvPr/>
        </p:nvSpPr>
        <p:spPr bwMode="auto">
          <a:xfrm>
            <a:off x="22460445" y="23808647"/>
            <a:ext cx="9827333" cy="722498"/>
          </a:xfrm>
          <a:prstGeom prst="rect">
            <a:avLst/>
          </a:prstGeom>
          <a:noFill/>
          <a:ln w="9525">
            <a:noFill/>
            <a:miter lim="800000"/>
            <a:headEnd/>
            <a:tailEnd/>
          </a:ln>
        </p:spPr>
        <p:txBody>
          <a:bodyPr lIns="138190" tIns="69095" rIns="138190" bIns="69095"/>
          <a:lstStyle/>
          <a:p>
            <a:pPr algn="l" defTabSz="4030009"/>
            <a:r>
              <a:rPr lang="en-US" sz="2800" b="1" dirty="0" smtClean="0">
                <a:latin typeface="+mn-lt"/>
                <a:cs typeface="Times New Roman" pitchFamily="18" charset="0"/>
              </a:rPr>
              <a:t>Fatal Falls/slips/trips by Primary Source in Construction, 2011 (OIICS 2.01)</a:t>
            </a:r>
            <a:endParaRPr lang="en-US" sz="2800" b="1" dirty="0">
              <a:solidFill>
                <a:schemeClr val="tx2"/>
              </a:solidFill>
              <a:latin typeface="+mn-lt"/>
            </a:endParaRPr>
          </a:p>
        </p:txBody>
      </p:sp>
      <p:sp>
        <p:nvSpPr>
          <p:cNvPr id="1058" name="Text Box 53"/>
          <p:cNvSpPr txBox="1">
            <a:spLocks noChangeArrowheads="1"/>
          </p:cNvSpPr>
          <p:nvPr/>
        </p:nvSpPr>
        <p:spPr bwMode="auto">
          <a:xfrm>
            <a:off x="10406743" y="32563701"/>
            <a:ext cx="25869902" cy="570427"/>
          </a:xfrm>
          <a:prstGeom prst="rect">
            <a:avLst/>
          </a:prstGeom>
          <a:noFill/>
          <a:ln w="9525" algn="ctr">
            <a:noFill/>
            <a:miter lim="800000"/>
            <a:headEnd/>
            <a:tailEnd/>
          </a:ln>
        </p:spPr>
        <p:txBody>
          <a:bodyPr lIns="138190" tIns="69095" rIns="138190" bIns="69095">
            <a:spAutoFit/>
          </a:bodyPr>
          <a:lstStyle/>
          <a:p>
            <a:pPr marL="0" lvl="1" algn="l" defTabSz="4030009"/>
            <a:r>
              <a:rPr lang="en-US" sz="1400" dirty="0" smtClean="0">
                <a:solidFill>
                  <a:schemeClr val="bg1"/>
                </a:solidFill>
              </a:rPr>
              <a:t>                                                                                     This </a:t>
            </a:r>
            <a:r>
              <a:rPr lang="en-US" sz="1400" dirty="0">
                <a:solidFill>
                  <a:schemeClr val="bg1"/>
                </a:solidFill>
              </a:rPr>
              <a:t>work was supported by the National Institute for Occupational Safety and Health (NIOSH), </a:t>
            </a:r>
            <a:r>
              <a:rPr lang="en-US" sz="1400" dirty="0" smtClean="0">
                <a:solidFill>
                  <a:schemeClr val="bg1"/>
                </a:solidFill>
              </a:rPr>
              <a:t>Grant </a:t>
            </a:r>
            <a:r>
              <a:rPr lang="en-US" sz="1400" dirty="0">
                <a:solidFill>
                  <a:schemeClr val="bg1"/>
                </a:solidFill>
              </a:rPr>
              <a:t>N</a:t>
            </a:r>
            <a:r>
              <a:rPr lang="en-US" sz="1400" dirty="0" smtClean="0">
                <a:solidFill>
                  <a:schemeClr val="bg1"/>
                </a:solidFill>
              </a:rPr>
              <a:t>o</a:t>
            </a:r>
            <a:r>
              <a:rPr lang="en-US" sz="1400" dirty="0">
                <a:solidFill>
                  <a:schemeClr val="bg1"/>
                </a:solidFill>
              </a:rPr>
              <a:t>. </a:t>
            </a:r>
            <a:r>
              <a:rPr lang="en-US" sz="1400" dirty="0" smtClean="0">
                <a:solidFill>
                  <a:schemeClr val="bg1"/>
                </a:solidFill>
              </a:rPr>
              <a:t>1U60OH009762. </a:t>
            </a:r>
            <a:r>
              <a:rPr lang="en-US" sz="1400" dirty="0">
                <a:solidFill>
                  <a:schemeClr val="bg1"/>
                </a:solidFill>
              </a:rPr>
              <a:t>Any errors in this presentation are the authors’ sole responsibility</a:t>
            </a:r>
            <a:r>
              <a:rPr lang="en-US" sz="1400" dirty="0" smtClean="0">
                <a:solidFill>
                  <a:schemeClr val="bg1"/>
                </a:solidFill>
              </a:rPr>
              <a:t>. For more information, please contact:  Sue Dong </a:t>
            </a:r>
            <a:r>
              <a:rPr lang="en-US" sz="1400" dirty="0" smtClean="0">
                <a:solidFill>
                  <a:schemeClr val="bg1"/>
                </a:solidFill>
                <a:hlinkClick r:id="rId4"/>
              </a:rPr>
              <a:t>sdong@cpwr.com</a:t>
            </a:r>
            <a:endParaRPr lang="en-US" sz="1400" dirty="0" smtClean="0">
              <a:solidFill>
                <a:schemeClr val="bg1"/>
              </a:solidFill>
            </a:endParaRPr>
          </a:p>
          <a:p>
            <a:pPr algn="l" defTabSz="4030009"/>
            <a:r>
              <a:rPr lang="en-US" sz="1400" dirty="0" smtClean="0">
                <a:solidFill>
                  <a:schemeClr val="bg1"/>
                </a:solidFill>
              </a:rPr>
              <a:t> </a:t>
            </a:r>
            <a:endParaRPr lang="en-US" sz="1400" dirty="0">
              <a:solidFill>
                <a:schemeClr val="bg1"/>
              </a:solidFill>
            </a:endParaRPr>
          </a:p>
        </p:txBody>
      </p:sp>
      <p:sp>
        <p:nvSpPr>
          <p:cNvPr id="2" name="Rectangle 2"/>
          <p:cNvSpPr txBox="1">
            <a:spLocks noChangeArrowheads="1"/>
          </p:cNvSpPr>
          <p:nvPr/>
        </p:nvSpPr>
        <p:spPr bwMode="auto">
          <a:xfrm>
            <a:off x="1233097" y="23963136"/>
            <a:ext cx="9646770" cy="663431"/>
          </a:xfrm>
          <a:prstGeom prst="rect">
            <a:avLst/>
          </a:prstGeom>
          <a:noFill/>
          <a:ln w="9525">
            <a:noFill/>
            <a:miter lim="800000"/>
            <a:headEnd/>
            <a:tailEnd/>
          </a:ln>
        </p:spPr>
        <p:txBody>
          <a:bodyPr lIns="138190" tIns="69095" rIns="138190" bIns="69095"/>
          <a:lstStyle/>
          <a:p>
            <a:pPr algn="l" defTabSz="4030009"/>
            <a:r>
              <a:rPr lang="en-US" altLang="zh-CN" sz="2800" b="1" dirty="0" smtClean="0">
                <a:latin typeface="+mn-lt"/>
                <a:ea typeface="宋体" pitchFamily="2" charset="-122"/>
                <a:cs typeface="Times New Roman" pitchFamily="18" charset="0"/>
              </a:rPr>
              <a:t>Fatal Falls/slips/trips in Selected Industries, 2011</a:t>
            </a:r>
            <a:endParaRPr lang="en-US" sz="2800" b="1" dirty="0">
              <a:solidFill>
                <a:schemeClr val="tx2"/>
              </a:solidFill>
              <a:latin typeface="+mn-lt"/>
            </a:endParaRPr>
          </a:p>
        </p:txBody>
      </p:sp>
      <p:sp>
        <p:nvSpPr>
          <p:cNvPr id="1212" name="Text Box 4"/>
          <p:cNvSpPr txBox="1">
            <a:spLocks noChangeArrowheads="1"/>
          </p:cNvSpPr>
          <p:nvPr/>
        </p:nvSpPr>
        <p:spPr bwMode="auto">
          <a:xfrm>
            <a:off x="1093122" y="31324840"/>
            <a:ext cx="9138559" cy="354983"/>
          </a:xfrm>
          <a:prstGeom prst="rect">
            <a:avLst/>
          </a:prstGeom>
          <a:noFill/>
          <a:ln w="9525">
            <a:noFill/>
            <a:miter lim="800000"/>
            <a:headEnd/>
            <a:tailEnd/>
          </a:ln>
        </p:spPr>
        <p:txBody>
          <a:bodyPr lIns="138190" tIns="69095" rIns="138190" bIns="69095">
            <a:spAutoFit/>
          </a:bodyPr>
          <a:lstStyle/>
          <a:p>
            <a:pPr algn="l"/>
            <a:r>
              <a:rPr lang="en-US" sz="1400" i="1" dirty="0" smtClean="0">
                <a:latin typeface="Times New Roman" pitchFamily="18" charset="0"/>
                <a:cs typeface="Times New Roman" pitchFamily="18" charset="0"/>
              </a:rPr>
              <a:t>Source</a:t>
            </a:r>
            <a:r>
              <a:rPr lang="en-US" sz="1400" dirty="0" smtClean="0">
                <a:latin typeface="Times New Roman" pitchFamily="18" charset="0"/>
                <a:cs typeface="Times New Roman" pitchFamily="18" charset="0"/>
              </a:rPr>
              <a:t>: </a:t>
            </a:r>
            <a:r>
              <a:rPr lang="en-US" altLang="zh-CN" sz="1400" dirty="0" smtClean="0">
                <a:latin typeface="Times New Roman" pitchFamily="18" charset="0"/>
                <a:ea typeface="宋体" pitchFamily="2" charset="-122"/>
              </a:rPr>
              <a:t>U.S. Bureau of Labor Statistics</a:t>
            </a:r>
            <a:r>
              <a:rPr lang="en-US" sz="1400" dirty="0" smtClean="0">
                <a:latin typeface="Times New Roman" pitchFamily="18" charset="0"/>
                <a:cs typeface="Times New Roman" pitchFamily="18" charset="0"/>
              </a:rPr>
              <a:t>, 2011 Census of Fatal Occupational Injuries. </a:t>
            </a:r>
            <a:r>
              <a:rPr lang="en-US" sz="1400" dirty="0" smtClean="0">
                <a:latin typeface="Times New Roman" pitchFamily="18" charset="0"/>
                <a:cs typeface="Times New Roman" pitchFamily="18" charset="0"/>
                <a:hlinkClick r:id="rId5"/>
              </a:rPr>
              <a:t>http://www.bls.gov/data/#injuries</a:t>
            </a:r>
            <a:r>
              <a:rPr lang="en-US" sz="1400" dirty="0" smtClean="0">
                <a:latin typeface="Times New Roman" pitchFamily="18" charset="0"/>
                <a:cs typeface="Times New Roman" pitchFamily="18" charset="0"/>
              </a:rPr>
              <a:t>.</a:t>
            </a:r>
            <a:endParaRPr lang="en-US" sz="1400" dirty="0" smtClean="0">
              <a:cs typeface="Times New Roman" pitchFamily="18" charset="0"/>
            </a:endParaRPr>
          </a:p>
        </p:txBody>
      </p:sp>
      <p:sp>
        <p:nvSpPr>
          <p:cNvPr id="40" name="Text Box 4"/>
          <p:cNvSpPr txBox="1">
            <a:spLocks noChangeArrowheads="1"/>
          </p:cNvSpPr>
          <p:nvPr/>
        </p:nvSpPr>
        <p:spPr bwMode="auto">
          <a:xfrm>
            <a:off x="11696992" y="13958715"/>
            <a:ext cx="9537408" cy="354983"/>
          </a:xfrm>
          <a:prstGeom prst="rect">
            <a:avLst/>
          </a:prstGeom>
          <a:noFill/>
          <a:ln w="9525">
            <a:noFill/>
            <a:miter lim="800000"/>
            <a:headEnd/>
            <a:tailEnd/>
          </a:ln>
        </p:spPr>
        <p:txBody>
          <a:bodyPr wrap="square" lIns="138190" tIns="69095" rIns="138190" bIns="69095">
            <a:spAutoFit/>
          </a:bodyPr>
          <a:lstStyle/>
          <a:p>
            <a:pPr algn="l" defTabSz="1384101">
              <a:spcBef>
                <a:spcPct val="50000"/>
              </a:spcBef>
            </a:pPr>
            <a:r>
              <a:rPr lang="en-US" sz="1400" i="1" dirty="0" smtClean="0">
                <a:cs typeface="Times New Roman" pitchFamily="18" charset="0"/>
              </a:rPr>
              <a:t>Source</a:t>
            </a:r>
            <a:r>
              <a:rPr lang="en-US" sz="1400" dirty="0" smtClean="0">
                <a:cs typeface="Times New Roman" pitchFamily="18" charset="0"/>
              </a:rPr>
              <a:t>: U.S. Bureau of Labor Statistics, </a:t>
            </a:r>
            <a:r>
              <a:rPr lang="en-US" sz="1400" dirty="0" smtClean="0"/>
              <a:t>Occupational Injury and Illness Classification System, Version 2007 and 2.01.</a:t>
            </a:r>
            <a:endParaRPr lang="en-US" sz="1400" dirty="0"/>
          </a:p>
        </p:txBody>
      </p:sp>
      <p:sp>
        <p:nvSpPr>
          <p:cNvPr id="41" name="Text Box 4"/>
          <p:cNvSpPr txBox="1">
            <a:spLocks noChangeArrowheads="1"/>
          </p:cNvSpPr>
          <p:nvPr/>
        </p:nvSpPr>
        <p:spPr bwMode="auto">
          <a:xfrm>
            <a:off x="11693963" y="31365798"/>
            <a:ext cx="9649625" cy="570427"/>
          </a:xfrm>
          <a:prstGeom prst="rect">
            <a:avLst/>
          </a:prstGeom>
          <a:noFill/>
          <a:ln w="9525">
            <a:noFill/>
            <a:miter lim="800000"/>
            <a:headEnd/>
            <a:tailEnd/>
          </a:ln>
        </p:spPr>
        <p:txBody>
          <a:bodyPr wrap="square" lIns="138190" tIns="69095" rIns="138190" bIns="69095">
            <a:spAutoFit/>
          </a:bodyPr>
          <a:lstStyle/>
          <a:p>
            <a:pPr algn="l"/>
            <a:r>
              <a:rPr lang="en-US" sz="1400" i="1" dirty="0" smtClean="0">
                <a:cs typeface="Times New Roman" pitchFamily="18" charset="0"/>
              </a:rPr>
              <a:t>Source</a:t>
            </a:r>
            <a:r>
              <a:rPr lang="en-US" sz="1400" dirty="0" smtClean="0">
                <a:cs typeface="Times New Roman" pitchFamily="18" charset="0"/>
              </a:rPr>
              <a:t>: Fatal injury data  were generated by the authors with restricted access to BLS CFOI micro data.  The views expressed here do not necessarily reflect the views of the BLS.</a:t>
            </a:r>
          </a:p>
        </p:txBody>
      </p:sp>
      <p:sp>
        <p:nvSpPr>
          <p:cNvPr id="43" name="Text Box 4"/>
          <p:cNvSpPr txBox="1">
            <a:spLocks noChangeArrowheads="1"/>
          </p:cNvSpPr>
          <p:nvPr/>
        </p:nvSpPr>
        <p:spPr bwMode="auto">
          <a:xfrm>
            <a:off x="22300283" y="31350886"/>
            <a:ext cx="9649625" cy="621723"/>
          </a:xfrm>
          <a:prstGeom prst="rect">
            <a:avLst/>
          </a:prstGeom>
          <a:noFill/>
          <a:ln w="9525">
            <a:noFill/>
            <a:miter lim="800000"/>
            <a:headEnd/>
            <a:tailEnd/>
          </a:ln>
        </p:spPr>
        <p:txBody>
          <a:bodyPr wrap="square" lIns="138190" tIns="69095" rIns="138190" bIns="69095">
            <a:spAutoFit/>
          </a:bodyPr>
          <a:lstStyle/>
          <a:p>
            <a:pPr algn="l" eaLnBrk="0" hangingPunct="0">
              <a:spcBef>
                <a:spcPts val="350"/>
              </a:spcBef>
            </a:pPr>
            <a:r>
              <a:rPr lang="en-US" sz="1400" i="1" dirty="0" smtClean="0">
                <a:latin typeface="+mn-lt"/>
                <a:cs typeface="Times New Roman" pitchFamily="18" charset="0"/>
              </a:rPr>
              <a:t>Source</a:t>
            </a:r>
            <a:r>
              <a:rPr lang="en-US" sz="1400" dirty="0" smtClean="0">
                <a:latin typeface="+mn-lt"/>
                <a:cs typeface="Times New Roman" pitchFamily="18" charset="0"/>
              </a:rPr>
              <a:t>: </a:t>
            </a:r>
            <a:r>
              <a:rPr lang="en-US" sz="1400" dirty="0" smtClean="0">
                <a:cs typeface="Times New Roman" pitchFamily="18" charset="0"/>
              </a:rPr>
              <a:t>U.S. Bureau of Labor Statistics (BLS), </a:t>
            </a:r>
            <a:r>
              <a:rPr lang="en-US" sz="1400" dirty="0" smtClean="0">
                <a:latin typeface="+mn-lt"/>
                <a:cs typeface="Times New Roman" pitchFamily="18" charset="0"/>
              </a:rPr>
              <a:t>2011 Census of Fatal Occupational Injuries.</a:t>
            </a:r>
          </a:p>
          <a:p>
            <a:pPr algn="l" eaLnBrk="0" hangingPunct="0">
              <a:spcBef>
                <a:spcPts val="350"/>
              </a:spcBef>
            </a:pPr>
            <a:r>
              <a:rPr lang="en-US" sz="1400" dirty="0" smtClean="0">
                <a:latin typeface="+mn-lt"/>
                <a:cs typeface="Times New Roman" pitchFamily="18" charset="0"/>
              </a:rPr>
              <a:t>Note: Data for this chart were obtained from the U.S. BLS through a special data request. </a:t>
            </a:r>
            <a:endParaRPr lang="en-US" sz="1400" dirty="0">
              <a:latin typeface="+mn-lt"/>
              <a:cs typeface="Times New Roman" pitchFamily="18" charset="0"/>
            </a:endParaRPr>
          </a:p>
        </p:txBody>
      </p:sp>
      <p:pic>
        <p:nvPicPr>
          <p:cNvPr id="39" name="Picture 57" descr="image003"/>
          <p:cNvPicPr>
            <a:picLocks noChangeAspect="1" noChangeArrowheads="1"/>
          </p:cNvPicPr>
          <p:nvPr/>
        </p:nvPicPr>
        <p:blipFill>
          <a:blip r:embed="rId6" cstate="print"/>
          <a:srcRect/>
          <a:stretch>
            <a:fillRect/>
          </a:stretch>
        </p:blipFill>
        <p:spPr bwMode="auto">
          <a:xfrm>
            <a:off x="37774180" y="3069364"/>
            <a:ext cx="5204762" cy="2362754"/>
          </a:xfrm>
          <a:prstGeom prst="rect">
            <a:avLst/>
          </a:prstGeom>
          <a:noFill/>
          <a:ln w="9525">
            <a:noFill/>
            <a:miter lim="800000"/>
            <a:headEnd/>
            <a:tailEnd/>
          </a:ln>
        </p:spPr>
      </p:pic>
      <p:sp>
        <p:nvSpPr>
          <p:cNvPr id="47" name="Text Box 4"/>
          <p:cNvSpPr txBox="1">
            <a:spLocks noChangeArrowheads="1"/>
          </p:cNvSpPr>
          <p:nvPr/>
        </p:nvSpPr>
        <p:spPr bwMode="auto">
          <a:xfrm>
            <a:off x="22392665" y="22726849"/>
            <a:ext cx="9649625" cy="570427"/>
          </a:xfrm>
          <a:prstGeom prst="rect">
            <a:avLst/>
          </a:prstGeom>
          <a:noFill/>
          <a:ln w="9525">
            <a:noFill/>
            <a:miter lim="800000"/>
            <a:headEnd/>
            <a:tailEnd/>
          </a:ln>
        </p:spPr>
        <p:txBody>
          <a:bodyPr wrap="square" lIns="138190" tIns="69095" rIns="138190" bIns="69095">
            <a:spAutoFit/>
          </a:bodyPr>
          <a:lstStyle/>
          <a:p>
            <a:pPr algn="l"/>
            <a:r>
              <a:rPr lang="en-US" sz="1400" i="1" dirty="0" smtClean="0">
                <a:cs typeface="Times New Roman" pitchFamily="18" charset="0"/>
              </a:rPr>
              <a:t>Source</a:t>
            </a:r>
            <a:r>
              <a:rPr lang="en-US" sz="1400" dirty="0" smtClean="0">
                <a:cs typeface="Times New Roman" pitchFamily="18" charset="0"/>
              </a:rPr>
              <a:t>: Fatal injury data  were generated by the authors with restricted access to BLS CFOI micro data.  The views expressed here do not necessarily reflect the views of the BLS.</a:t>
            </a:r>
            <a:endParaRPr lang="en-US" sz="1400" dirty="0" smtClean="0">
              <a:latin typeface="+mn-lt"/>
              <a:cs typeface="Times New Roman" pitchFamily="18" charset="0"/>
            </a:endParaRPr>
          </a:p>
        </p:txBody>
      </p:sp>
      <p:graphicFrame>
        <p:nvGraphicFramePr>
          <p:cNvPr id="3074" name="Object 2"/>
          <p:cNvGraphicFramePr>
            <a:graphicFrameLocks noChangeAspect="1"/>
          </p:cNvGraphicFramePr>
          <p:nvPr/>
        </p:nvGraphicFramePr>
        <p:xfrm>
          <a:off x="0" y="0"/>
          <a:ext cx="1057275" cy="228600"/>
        </p:xfrm>
        <a:graphic>
          <a:graphicData uri="http://schemas.openxmlformats.org/presentationml/2006/ole">
            <mc:AlternateContent xmlns:mc="http://schemas.openxmlformats.org/markup-compatibility/2006">
              <mc:Choice xmlns:v="urn:schemas-microsoft-com:vml" Requires="v">
                <p:oleObj spid="_x0000_s3075" name="Equation" r:id="rId7" imgW="1054100" imgH="228600" progId="Equation.3">
                  <p:embed/>
                </p:oleObj>
              </mc:Choice>
              <mc:Fallback>
                <p:oleObj name="Equation" r:id="rId7" imgW="1054100" imgH="228600" progId="Equation.3">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0572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Text Box 4"/>
          <p:cNvSpPr txBox="1">
            <a:spLocks noChangeArrowheads="1"/>
          </p:cNvSpPr>
          <p:nvPr/>
        </p:nvSpPr>
        <p:spPr bwMode="auto">
          <a:xfrm>
            <a:off x="22242200" y="13546891"/>
            <a:ext cx="9649625" cy="621723"/>
          </a:xfrm>
          <a:prstGeom prst="rect">
            <a:avLst/>
          </a:prstGeom>
          <a:noFill/>
          <a:ln w="9525">
            <a:noFill/>
            <a:miter lim="800000"/>
            <a:headEnd/>
            <a:tailEnd/>
          </a:ln>
        </p:spPr>
        <p:txBody>
          <a:bodyPr wrap="square" lIns="138190" tIns="69095" rIns="138190" bIns="69095">
            <a:spAutoFit/>
          </a:bodyPr>
          <a:lstStyle/>
          <a:p>
            <a:pPr algn="l" eaLnBrk="0" hangingPunct="0">
              <a:spcBef>
                <a:spcPts val="350"/>
              </a:spcBef>
            </a:pPr>
            <a:r>
              <a:rPr lang="en-US" sz="1400" i="1" dirty="0" smtClean="0">
                <a:cs typeface="Times New Roman" pitchFamily="18" charset="0"/>
              </a:rPr>
              <a:t>Source</a:t>
            </a:r>
            <a:r>
              <a:rPr lang="en-US" sz="1400" dirty="0" smtClean="0">
                <a:cs typeface="Times New Roman" pitchFamily="18" charset="0"/>
              </a:rPr>
              <a:t>: U.S. Bureau of Labor Statistics (BLS), 2011 Census of Fatal Occupational Injuries.</a:t>
            </a:r>
          </a:p>
          <a:p>
            <a:pPr algn="l" eaLnBrk="0" hangingPunct="0">
              <a:spcBef>
                <a:spcPts val="350"/>
              </a:spcBef>
            </a:pPr>
            <a:r>
              <a:rPr lang="en-US" sz="1400" dirty="0" smtClean="0">
                <a:cs typeface="Times New Roman" pitchFamily="18" charset="0"/>
              </a:rPr>
              <a:t>Fatality data for this chart were obtained from the U.S. BLS through a special data request.</a:t>
            </a:r>
            <a:endParaRPr lang="en-US" sz="1400" dirty="0">
              <a:latin typeface="+mn-lt"/>
              <a:cs typeface="Times New Roman" pitchFamily="18" charset="0"/>
            </a:endParaRPr>
          </a:p>
        </p:txBody>
      </p:sp>
      <p:sp>
        <p:nvSpPr>
          <p:cNvPr id="53" name="Text Box 4"/>
          <p:cNvSpPr txBox="1">
            <a:spLocks noChangeArrowheads="1"/>
          </p:cNvSpPr>
          <p:nvPr/>
        </p:nvSpPr>
        <p:spPr bwMode="auto">
          <a:xfrm>
            <a:off x="33244872" y="13572075"/>
            <a:ext cx="9649625" cy="785870"/>
          </a:xfrm>
          <a:prstGeom prst="rect">
            <a:avLst/>
          </a:prstGeom>
          <a:noFill/>
          <a:ln w="9525">
            <a:noFill/>
            <a:miter lim="800000"/>
            <a:headEnd/>
            <a:tailEnd/>
          </a:ln>
        </p:spPr>
        <p:txBody>
          <a:bodyPr wrap="square" lIns="138190" tIns="69095" rIns="138190" bIns="69095">
            <a:spAutoFit/>
          </a:bodyPr>
          <a:lstStyle/>
          <a:p>
            <a:pPr algn="l"/>
            <a:r>
              <a:rPr lang="en-US" sz="1400" i="1" dirty="0" smtClean="0">
                <a:latin typeface="Arial" pitchFamily="34" charset="0"/>
                <a:cs typeface="Arial" pitchFamily="34" charset="0"/>
              </a:rPr>
              <a:t>Source</a:t>
            </a:r>
            <a:r>
              <a:rPr lang="en-US" sz="1400" dirty="0" smtClean="0">
                <a:latin typeface="Arial" pitchFamily="34" charset="0"/>
                <a:cs typeface="Arial" pitchFamily="34" charset="0"/>
              </a:rPr>
              <a:t>: U.S. Bureau of Labor Statistics,  2011 Census of Fatal Occupational Injuries.</a:t>
            </a:r>
          </a:p>
          <a:p>
            <a:pPr algn="l"/>
            <a:r>
              <a:rPr lang="en-US" sz="1400" i="1" dirty="0" smtClean="0">
                <a:latin typeface="Arial" pitchFamily="34" charset="0"/>
                <a:cs typeface="Arial" pitchFamily="34" charset="0"/>
              </a:rPr>
              <a:t>Note</a:t>
            </a:r>
            <a:r>
              <a:rPr lang="en-US" sz="1400" dirty="0" smtClean="0">
                <a:latin typeface="Arial" pitchFamily="34" charset="0"/>
                <a:cs typeface="Arial" pitchFamily="34" charset="0"/>
              </a:rPr>
              <a:t>: Deaths that do not meet BLS publication criteria are excluded.</a:t>
            </a:r>
          </a:p>
          <a:p>
            <a:pPr algn="l"/>
            <a:r>
              <a:rPr lang="en-US" sz="1400" dirty="0" smtClean="0">
                <a:cs typeface="Times New Roman" pitchFamily="18" charset="0"/>
              </a:rPr>
              <a:t>Data for this chart were obtained from the U.S. BLS through a special data request.</a:t>
            </a:r>
            <a:endParaRPr lang="en-US" sz="1400" dirty="0" smtClean="0">
              <a:latin typeface="Arial" pitchFamily="34" charset="0"/>
              <a:cs typeface="Arial" pitchFamily="34" charset="0"/>
            </a:endParaRPr>
          </a:p>
        </p:txBody>
      </p:sp>
      <p:sp>
        <p:nvSpPr>
          <p:cNvPr id="54" name="Rectangle 2"/>
          <p:cNvSpPr txBox="1">
            <a:spLocks noChangeArrowheads="1"/>
          </p:cNvSpPr>
          <p:nvPr/>
        </p:nvSpPr>
        <p:spPr bwMode="auto">
          <a:xfrm>
            <a:off x="33222915" y="6188931"/>
            <a:ext cx="10668285" cy="558712"/>
          </a:xfrm>
          <a:prstGeom prst="rect">
            <a:avLst/>
          </a:prstGeom>
          <a:noFill/>
          <a:ln w="9525">
            <a:noFill/>
            <a:miter lim="800000"/>
            <a:headEnd/>
            <a:tailEnd/>
          </a:ln>
        </p:spPr>
        <p:txBody>
          <a:bodyPr lIns="138190" tIns="69095" rIns="138190" bIns="69095"/>
          <a:lstStyle/>
          <a:p>
            <a:pPr algn="l" defTabSz="4030009"/>
            <a:r>
              <a:rPr lang="en-US" sz="2800" b="1" dirty="0" smtClean="0">
                <a:latin typeface="+mn-lt"/>
                <a:cs typeface="Times New Roman" pitchFamily="18" charset="0"/>
              </a:rPr>
              <a:t>Fatal Falls to Lower Level in Construction, </a:t>
            </a:r>
          </a:p>
          <a:p>
            <a:pPr algn="l" defTabSz="4030009"/>
            <a:r>
              <a:rPr lang="en-US" sz="2800" b="1" dirty="0" smtClean="0">
                <a:latin typeface="+mn-lt"/>
                <a:cs typeface="Times New Roman" pitchFamily="18" charset="0"/>
              </a:rPr>
              <a:t>by Height of Fall, 2011 (OIICS 2.01)</a:t>
            </a:r>
            <a:r>
              <a:rPr lang="en-US" sz="3200" b="1" dirty="0">
                <a:solidFill>
                  <a:schemeClr val="tx2"/>
                </a:solidFill>
              </a:rPr>
              <a:t/>
            </a:r>
            <a:br>
              <a:rPr lang="en-US" sz="3200" b="1" dirty="0">
                <a:solidFill>
                  <a:schemeClr val="tx2"/>
                </a:solidFill>
              </a:rPr>
            </a:br>
            <a:endParaRPr lang="en-US" sz="3200" b="1" dirty="0">
              <a:solidFill>
                <a:schemeClr val="tx2"/>
              </a:solidFill>
            </a:endParaRPr>
          </a:p>
        </p:txBody>
      </p:sp>
      <p:sp>
        <p:nvSpPr>
          <p:cNvPr id="55" name="Rectangle 2"/>
          <p:cNvSpPr txBox="1">
            <a:spLocks noChangeArrowheads="1"/>
          </p:cNvSpPr>
          <p:nvPr/>
        </p:nvSpPr>
        <p:spPr bwMode="auto">
          <a:xfrm>
            <a:off x="11578710" y="24025574"/>
            <a:ext cx="9653527" cy="554935"/>
          </a:xfrm>
          <a:prstGeom prst="rect">
            <a:avLst/>
          </a:prstGeom>
          <a:noFill/>
          <a:ln w="9525">
            <a:noFill/>
            <a:miter lim="800000"/>
            <a:headEnd/>
            <a:tailEnd/>
          </a:ln>
        </p:spPr>
        <p:txBody>
          <a:bodyPr lIns="138190" tIns="69095" rIns="138190" bIns="69095"/>
          <a:lstStyle/>
          <a:p>
            <a:pPr algn="l" defTabSz="4030009"/>
            <a:r>
              <a:rPr lang="en-US" sz="2800" b="1" dirty="0" smtClean="0">
                <a:latin typeface="+mn-lt"/>
                <a:cs typeface="Times New Roman" pitchFamily="18" charset="0"/>
              </a:rPr>
              <a:t>Fatal Falls in Construction by Event or Exposure, 2010 </a:t>
            </a:r>
            <a:br>
              <a:rPr lang="en-US" sz="2800" b="1" dirty="0" smtClean="0">
                <a:latin typeface="+mn-lt"/>
                <a:cs typeface="Times New Roman" pitchFamily="18" charset="0"/>
              </a:rPr>
            </a:br>
            <a:r>
              <a:rPr lang="en-US" sz="2800" b="1" dirty="0" smtClean="0">
                <a:latin typeface="+mn-lt"/>
                <a:cs typeface="Times New Roman" pitchFamily="18" charset="0"/>
              </a:rPr>
              <a:t>(OIICS  2007)</a:t>
            </a:r>
            <a:endParaRPr lang="en-US" sz="2800" b="1" dirty="0">
              <a:solidFill>
                <a:srgbClr val="000000"/>
              </a:solidFill>
              <a:latin typeface="+mn-lt"/>
            </a:endParaRPr>
          </a:p>
        </p:txBody>
      </p:sp>
      <p:pic>
        <p:nvPicPr>
          <p:cNvPr id="42" name="Picture 41" descr="APHA American Public Health Association">
            <a:hlinkClick r:id="rId9"/>
          </p:cNvPr>
          <p:cNvPicPr/>
          <p:nvPr/>
        </p:nvPicPr>
        <p:blipFill>
          <a:blip r:embed="rId10" cstate="print"/>
          <a:srcRect/>
          <a:stretch>
            <a:fillRect/>
          </a:stretch>
        </p:blipFill>
        <p:spPr bwMode="auto">
          <a:xfrm>
            <a:off x="777240" y="4091940"/>
            <a:ext cx="6400800" cy="1485900"/>
          </a:xfrm>
          <a:prstGeom prst="rect">
            <a:avLst/>
          </a:prstGeom>
          <a:noFill/>
          <a:ln w="9525">
            <a:noFill/>
            <a:miter lim="800000"/>
            <a:headEnd/>
            <a:tailEnd/>
          </a:ln>
        </p:spPr>
      </p:pic>
      <p:graphicFrame>
        <p:nvGraphicFramePr>
          <p:cNvPr id="44" name="Table 43"/>
          <p:cNvGraphicFramePr>
            <a:graphicFrameLocks noGrp="1"/>
          </p:cNvGraphicFramePr>
          <p:nvPr>
            <p:extLst>
              <p:ext uri="{D42A27DB-BD31-4B8C-83A1-F6EECF244321}">
                <p14:modId xmlns:p14="http://schemas.microsoft.com/office/powerpoint/2010/main" val="2691856172"/>
              </p:ext>
            </p:extLst>
          </p:nvPr>
        </p:nvGraphicFramePr>
        <p:xfrm>
          <a:off x="11582397" y="7943850"/>
          <a:ext cx="10020302" cy="5886448"/>
        </p:xfrm>
        <a:graphic>
          <a:graphicData uri="http://schemas.openxmlformats.org/drawingml/2006/table">
            <a:tbl>
              <a:tblPr/>
              <a:tblGrid>
                <a:gridCol w="896224"/>
                <a:gridCol w="3714890"/>
                <a:gridCol w="886752"/>
                <a:gridCol w="4522436"/>
              </a:tblGrid>
              <a:tr h="484266">
                <a:tc gridSpan="2">
                  <a:txBody>
                    <a:bodyPr/>
                    <a:lstStyle/>
                    <a:p>
                      <a:pPr algn="ctr" fontAlgn="b"/>
                      <a:r>
                        <a:rPr lang="en-US" sz="2000" b="1" i="0" u="none" strike="noStrike" dirty="0" smtClean="0">
                          <a:solidFill>
                            <a:schemeClr val="bg1"/>
                          </a:solidFill>
                          <a:latin typeface="Calibri"/>
                        </a:rPr>
                        <a:t>Version 2007</a:t>
                      </a:r>
                      <a:endParaRPr lang="en-US" sz="2000" b="1" i="0" u="none" strike="noStrike" dirty="0">
                        <a:solidFill>
                          <a:schemeClr val="bg1"/>
                        </a:solidFill>
                        <a:latin typeface="Calibri"/>
                      </a:endParaRP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en-US"/>
                    </a:p>
                  </a:txBody>
                  <a:tcPr/>
                </a:tc>
                <a:tc gridSpan="2">
                  <a:txBody>
                    <a:bodyPr/>
                    <a:lstStyle/>
                    <a:p>
                      <a:pPr algn="ctr" fontAlgn="b"/>
                      <a:r>
                        <a:rPr lang="en-US" sz="2000" b="1" i="0" u="none" strike="noStrike" dirty="0" smtClean="0">
                          <a:solidFill>
                            <a:schemeClr val="bg1"/>
                          </a:solidFill>
                          <a:latin typeface="Calibri"/>
                        </a:rPr>
                        <a:t>Version 2.01</a:t>
                      </a:r>
                      <a:endParaRPr lang="en-US" sz="2000" b="1" i="0" u="none" strike="noStrike" dirty="0">
                        <a:solidFill>
                          <a:schemeClr val="bg1"/>
                        </a:solidFill>
                        <a:latin typeface="Calibri"/>
                      </a:endParaRP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en-US"/>
                    </a:p>
                  </a:txBody>
                  <a:tcPr/>
                </a:tc>
              </a:tr>
              <a:tr h="484266">
                <a:tc>
                  <a:txBody>
                    <a:bodyPr/>
                    <a:lstStyle/>
                    <a:p>
                      <a:pPr algn="ctr" fontAlgn="b"/>
                      <a:r>
                        <a:rPr lang="en-US" sz="2000" b="1" i="0" u="none" strike="noStrike" dirty="0">
                          <a:solidFill>
                            <a:srgbClr val="FFFFFF"/>
                          </a:solidFill>
                          <a:latin typeface="Calibri"/>
                        </a:rPr>
                        <a:t>Division</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US" sz="2000" b="1" i="0" u="none" strike="noStrike" dirty="0">
                          <a:solidFill>
                            <a:srgbClr val="FFFFFF"/>
                          </a:solidFill>
                          <a:latin typeface="Calibri"/>
                        </a:rPr>
                        <a:t>Title</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US" sz="2000" b="1" i="0" u="none" strike="noStrike" dirty="0" smtClean="0">
                          <a:solidFill>
                            <a:srgbClr val="FFFFFF"/>
                          </a:solidFill>
                          <a:latin typeface="Calibri"/>
                        </a:rPr>
                        <a:t>Division</a:t>
                      </a:r>
                      <a:endParaRPr lang="en-US" sz="2000" b="1" i="0" u="none" strike="noStrike" dirty="0">
                        <a:solidFill>
                          <a:srgbClr val="FFFFFF"/>
                        </a:solidFill>
                        <a:latin typeface="Calibri"/>
                      </a:endParaRP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US" sz="2000" b="1" i="0" u="none" strike="noStrike" dirty="0" smtClean="0">
                          <a:solidFill>
                            <a:srgbClr val="FFFFFF"/>
                          </a:solidFill>
                          <a:latin typeface="Calibri"/>
                        </a:rPr>
                        <a:t>Title</a:t>
                      </a:r>
                      <a:endParaRPr lang="en-US" sz="2000" b="1" i="0" u="none" strike="noStrike" dirty="0">
                        <a:solidFill>
                          <a:srgbClr val="FFFFFF"/>
                        </a:solidFill>
                        <a:latin typeface="Calibri"/>
                      </a:endParaRP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661277">
                <a:tc>
                  <a:txBody>
                    <a:bodyPr/>
                    <a:lstStyle/>
                    <a:p>
                      <a:pPr lvl="0" algn="ctr" fontAlgn="b"/>
                      <a:r>
                        <a:rPr lang="en-US" sz="2000" b="1" i="0" u="none" strike="noStrike" dirty="0">
                          <a:solidFill>
                            <a:srgbClr val="000000"/>
                          </a:solidFill>
                          <a:latin typeface="Calibri"/>
                        </a:rPr>
                        <a:t>6</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a:solidFill>
                            <a:srgbClr val="000000"/>
                          </a:solidFill>
                          <a:latin typeface="Calibri"/>
                        </a:rPr>
                        <a:t>Assaults and Violent Acts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ctr" fontAlgn="b"/>
                      <a:r>
                        <a:rPr lang="en-US" sz="2000" b="1" i="0" u="none" strike="noStrike" dirty="0">
                          <a:solidFill>
                            <a:srgbClr val="000000"/>
                          </a:solidFill>
                          <a:latin typeface="Calibri"/>
                        </a:rPr>
                        <a:t>1</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a:solidFill>
                            <a:srgbClr val="000000"/>
                          </a:solidFill>
                          <a:latin typeface="Calibri"/>
                        </a:rPr>
                        <a:t>Violence and Other Injuries by Persons or Animals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484266">
                <a:tc>
                  <a:txBody>
                    <a:bodyPr/>
                    <a:lstStyle/>
                    <a:p>
                      <a:pPr lvl="0" algn="ctr" fontAlgn="b"/>
                      <a:r>
                        <a:rPr lang="en-US" sz="2000" b="1" i="0" u="none" strike="noStrike" dirty="0">
                          <a:solidFill>
                            <a:srgbClr val="000000"/>
                          </a:solidFill>
                          <a:latin typeface="Calibri"/>
                        </a:rPr>
                        <a:t>4</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US" sz="2000" b="1" i="0" u="none" strike="noStrike" dirty="0">
                          <a:solidFill>
                            <a:srgbClr val="000000"/>
                          </a:solidFill>
                          <a:latin typeface="Calibri"/>
                        </a:rPr>
                        <a:t>Transportation Accidents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b"/>
                      <a:r>
                        <a:rPr lang="en-US" sz="2000" b="1" i="0" u="none" strike="noStrike" dirty="0">
                          <a:solidFill>
                            <a:srgbClr val="000000"/>
                          </a:solidFill>
                          <a:latin typeface="Calibri"/>
                        </a:rPr>
                        <a:t>2</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US" sz="2000" b="1" i="0" u="none" strike="noStrike" dirty="0">
                          <a:solidFill>
                            <a:srgbClr val="000000"/>
                          </a:solidFill>
                          <a:latin typeface="Calibri"/>
                        </a:rPr>
                        <a:t>Transportation Incidents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4266">
                <a:tc>
                  <a:txBody>
                    <a:bodyPr/>
                    <a:lstStyle/>
                    <a:p>
                      <a:pPr lvl="0" algn="ctr" fontAlgn="b"/>
                      <a:r>
                        <a:rPr lang="en-US" sz="2000" b="1" i="0" u="none" strike="noStrike" dirty="0">
                          <a:solidFill>
                            <a:srgbClr val="000000"/>
                          </a:solidFill>
                          <a:latin typeface="Calibri"/>
                        </a:rPr>
                        <a:t>5</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a:solidFill>
                            <a:srgbClr val="000000"/>
                          </a:solidFill>
                          <a:latin typeface="Calibri"/>
                        </a:rPr>
                        <a:t>Fires and Explosions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ctr" fontAlgn="b"/>
                      <a:r>
                        <a:rPr lang="en-US" sz="2000" b="1" i="0" u="none" strike="noStrike" dirty="0">
                          <a:solidFill>
                            <a:srgbClr val="000000"/>
                          </a:solidFill>
                          <a:latin typeface="Calibri"/>
                        </a:rPr>
                        <a:t>3</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a:solidFill>
                            <a:srgbClr val="000000"/>
                          </a:solidFill>
                          <a:latin typeface="Calibri"/>
                        </a:rPr>
                        <a:t>Fires and Explosions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484266">
                <a:tc>
                  <a:txBody>
                    <a:bodyPr/>
                    <a:lstStyle/>
                    <a:p>
                      <a:pPr lvl="0" algn="ctr" fontAlgn="b"/>
                      <a:r>
                        <a:rPr lang="en-US" sz="2000" b="1" i="0" u="none" strike="noStrike" dirty="0">
                          <a:solidFill>
                            <a:srgbClr val="000000"/>
                          </a:solidFill>
                          <a:latin typeface="Calibri"/>
                        </a:rPr>
                        <a:t>1</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US" sz="2000" b="1" i="0" u="none" strike="noStrike" dirty="0">
                          <a:solidFill>
                            <a:srgbClr val="000000"/>
                          </a:solidFill>
                          <a:latin typeface="Calibri"/>
                        </a:rPr>
                        <a:t>Falls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b"/>
                      <a:r>
                        <a:rPr lang="en-US" sz="2000" b="1" i="0" u="none" strike="noStrike" dirty="0">
                          <a:solidFill>
                            <a:srgbClr val="000000"/>
                          </a:solidFill>
                          <a:latin typeface="Calibri"/>
                        </a:rPr>
                        <a:t>4</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US" sz="2000" b="1" i="0" u="none" strike="noStrike" dirty="0">
                          <a:solidFill>
                            <a:srgbClr val="FF0000"/>
                          </a:solidFill>
                          <a:latin typeface="Calibri"/>
                        </a:rPr>
                        <a:t>Falls, Slips, Trips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6649">
                <a:tc>
                  <a:txBody>
                    <a:bodyPr/>
                    <a:lstStyle/>
                    <a:p>
                      <a:pPr lvl="0" algn="ctr" fontAlgn="b"/>
                      <a:r>
                        <a:rPr lang="en-US" sz="2000" b="1" i="0" u="none" strike="noStrike" dirty="0">
                          <a:solidFill>
                            <a:srgbClr val="000000"/>
                          </a:solidFill>
                          <a:latin typeface="Calibri"/>
                        </a:rPr>
                        <a:t>3</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a:solidFill>
                            <a:srgbClr val="000000"/>
                          </a:solidFill>
                          <a:latin typeface="Calibri"/>
                        </a:rPr>
                        <a:t>Exposure to Harmful Substances or Environments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ctr" fontAlgn="b"/>
                      <a:r>
                        <a:rPr lang="en-US" sz="2000" b="1" i="0" u="none" strike="noStrike" dirty="0">
                          <a:solidFill>
                            <a:srgbClr val="000000"/>
                          </a:solidFill>
                          <a:latin typeface="Calibri"/>
                        </a:rPr>
                        <a:t>5</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a:solidFill>
                            <a:srgbClr val="000000"/>
                          </a:solidFill>
                          <a:latin typeface="Calibri"/>
                        </a:rPr>
                        <a:t>Exposure to Harmful Substances or Environments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654394">
                <a:tc>
                  <a:txBody>
                    <a:bodyPr/>
                    <a:lstStyle/>
                    <a:p>
                      <a:pPr lvl="0" algn="ctr" fontAlgn="b"/>
                      <a:r>
                        <a:rPr lang="en-US" sz="2000" b="1" i="0" u="none" strike="noStrike" baseline="0" dirty="0">
                          <a:solidFill>
                            <a:srgbClr val="FF0000"/>
                          </a:solidFill>
                          <a:latin typeface="Calibri"/>
                        </a:rPr>
                        <a:t>0</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US" sz="2000" b="1" i="0" u="none" strike="noStrike" dirty="0">
                          <a:solidFill>
                            <a:srgbClr val="000000"/>
                          </a:solidFill>
                          <a:latin typeface="Calibri"/>
                        </a:rPr>
                        <a:t>Contact with Objects and Equipment</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b"/>
                      <a:r>
                        <a:rPr lang="en-US" sz="2000" b="1" i="0" u="none" strike="noStrike" dirty="0">
                          <a:solidFill>
                            <a:srgbClr val="000000"/>
                          </a:solidFill>
                          <a:latin typeface="Calibri"/>
                        </a:rPr>
                        <a:t>6</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US" sz="2000" b="1" i="0" u="none" strike="noStrike" dirty="0">
                          <a:solidFill>
                            <a:srgbClr val="000000"/>
                          </a:solidFill>
                          <a:latin typeface="Calibri"/>
                        </a:rPr>
                        <a:t>Contact with Objects and Equipment</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4266">
                <a:tc>
                  <a:txBody>
                    <a:bodyPr/>
                    <a:lstStyle/>
                    <a:p>
                      <a:pPr lvl="0" algn="ctr" fontAlgn="b"/>
                      <a:r>
                        <a:rPr lang="en-US" sz="2000" b="1" i="0" u="none" strike="noStrike">
                          <a:solidFill>
                            <a:srgbClr val="000000"/>
                          </a:solidFill>
                          <a:latin typeface="Calibri"/>
                        </a:rPr>
                        <a:t>2</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a:solidFill>
                            <a:srgbClr val="000000"/>
                          </a:solidFill>
                          <a:latin typeface="Calibri"/>
                        </a:rPr>
                        <a:t>Bodily Reaction and Exertion</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ctr" fontAlgn="b"/>
                      <a:r>
                        <a:rPr lang="en-US" sz="2000" b="1" i="0" u="none" strike="noStrike" dirty="0">
                          <a:solidFill>
                            <a:srgbClr val="000000"/>
                          </a:solidFill>
                          <a:latin typeface="Calibri"/>
                        </a:rPr>
                        <a:t>7</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a:solidFill>
                            <a:srgbClr val="000000"/>
                          </a:solidFill>
                          <a:latin typeface="Calibri"/>
                        </a:rPr>
                        <a:t>Overexertion and Bodily Reaction</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484266">
                <a:tc>
                  <a:txBody>
                    <a:bodyPr/>
                    <a:lstStyle/>
                    <a:p>
                      <a:pPr lvl="0" algn="ctr" fontAlgn="b"/>
                      <a:r>
                        <a:rPr lang="en-US" sz="2000" b="1" i="0" u="none" strike="noStrike">
                          <a:solidFill>
                            <a:srgbClr val="000000"/>
                          </a:solidFill>
                          <a:latin typeface="Calibri"/>
                        </a:rPr>
                        <a:t>9</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US" sz="2000" b="1" i="0" u="none" strike="noStrike" dirty="0">
                          <a:solidFill>
                            <a:srgbClr val="000000"/>
                          </a:solidFill>
                          <a:latin typeface="Calibri"/>
                        </a:rPr>
                        <a:t>Other Events or Exposures</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b"/>
                      <a:r>
                        <a:rPr lang="en-US" sz="2000" b="1" i="0" u="none" strike="noStrike" dirty="0">
                          <a:solidFill>
                            <a:srgbClr val="000000"/>
                          </a:solidFill>
                          <a:latin typeface="Calibri"/>
                        </a:rPr>
                        <a:t> </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fontAlgn="b"/>
                      <a:r>
                        <a:rPr lang="en-US" sz="2000" b="1" i="0" u="none" strike="noStrike" dirty="0">
                          <a:solidFill>
                            <a:srgbClr val="000000"/>
                          </a:solidFill>
                          <a:latin typeface="Calibri"/>
                        </a:rPr>
                        <a:t> </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4266">
                <a:tc>
                  <a:txBody>
                    <a:bodyPr/>
                    <a:lstStyle/>
                    <a:p>
                      <a:pPr lvl="0" algn="ctr" fontAlgn="b"/>
                      <a:r>
                        <a:rPr lang="en-US" sz="2000" b="1" i="0" u="none" strike="noStrike" dirty="0">
                          <a:solidFill>
                            <a:srgbClr val="000000"/>
                          </a:solidFill>
                          <a:latin typeface="Calibri"/>
                        </a:rPr>
                        <a:t>9999</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err="1">
                          <a:solidFill>
                            <a:srgbClr val="000000"/>
                          </a:solidFill>
                          <a:latin typeface="Calibri"/>
                        </a:rPr>
                        <a:t>Nonclassifiable</a:t>
                      </a:r>
                      <a:r>
                        <a:rPr lang="en-US" sz="2000" b="1" i="0" u="none" strike="noStrike" dirty="0">
                          <a:solidFill>
                            <a:srgbClr val="000000"/>
                          </a:solidFill>
                          <a:latin typeface="Calibri"/>
                        </a:rPr>
                        <a:t> </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ctr" fontAlgn="b"/>
                      <a:r>
                        <a:rPr lang="en-US" sz="2000" b="1" i="0" u="none" strike="noStrike" dirty="0">
                          <a:solidFill>
                            <a:srgbClr val="000000"/>
                          </a:solidFill>
                          <a:latin typeface="Calibri"/>
                        </a:rPr>
                        <a:t>9999</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lvl="0" algn="l" fontAlgn="b"/>
                      <a:r>
                        <a:rPr lang="en-US" sz="2000" b="1" i="0" u="none" strike="noStrike" dirty="0" err="1">
                          <a:solidFill>
                            <a:srgbClr val="000000"/>
                          </a:solidFill>
                          <a:latin typeface="Calibri"/>
                        </a:rPr>
                        <a:t>Nonclassifiable</a:t>
                      </a:r>
                      <a:r>
                        <a:rPr lang="en-US" sz="2000" b="1" i="0" u="none" strike="noStrike" dirty="0">
                          <a:solidFill>
                            <a:srgbClr val="000000"/>
                          </a:solidFill>
                          <a:latin typeface="Calibri"/>
                        </a:rPr>
                        <a:t> </a:t>
                      </a:r>
                    </a:p>
                  </a:txBody>
                  <a:tcPr marL="7570" marR="7570" marT="75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bl>
          </a:graphicData>
        </a:graphic>
      </p:graphicFrame>
      <p:graphicFrame>
        <p:nvGraphicFramePr>
          <p:cNvPr id="45" name="Table 44"/>
          <p:cNvGraphicFramePr>
            <a:graphicFrameLocks noGrp="1"/>
          </p:cNvGraphicFramePr>
          <p:nvPr/>
        </p:nvGraphicFramePr>
        <p:xfrm>
          <a:off x="11463087" y="15863639"/>
          <a:ext cx="10001250" cy="6367955"/>
        </p:xfrm>
        <a:graphic>
          <a:graphicData uri="http://schemas.openxmlformats.org/drawingml/2006/table">
            <a:tbl>
              <a:tblPr/>
              <a:tblGrid>
                <a:gridCol w="1071813"/>
                <a:gridCol w="3805990"/>
                <a:gridCol w="1158988"/>
                <a:gridCol w="3964459"/>
              </a:tblGrid>
              <a:tr h="414443">
                <a:tc gridSpan="2">
                  <a:txBody>
                    <a:bodyPr/>
                    <a:lstStyle/>
                    <a:p>
                      <a:pPr algn="ctr" fontAlgn="b"/>
                      <a:r>
                        <a:rPr lang="en-US" sz="2000" b="1" i="0" u="none" strike="noStrike" dirty="0" smtClean="0">
                          <a:solidFill>
                            <a:schemeClr val="bg1"/>
                          </a:solidFill>
                          <a:latin typeface="+mn-lt"/>
                          <a:cs typeface="Times New Roman" pitchFamily="18" charset="0"/>
                        </a:rPr>
                        <a:t>Version 2007</a:t>
                      </a:r>
                      <a:endParaRPr lang="en-US" sz="2000" b="1" i="0" u="none" strike="noStrike" dirty="0">
                        <a:solidFill>
                          <a:schemeClr val="bg1"/>
                        </a:solidFill>
                        <a:latin typeface="+mn-lt"/>
                        <a:cs typeface="Times New Roman" pitchFamily="18" charset="0"/>
                      </a:endParaRPr>
                    </a:p>
                  </a:txBody>
                  <a:tcPr marL="6807" marR="6807" marT="6807" marB="0" anchor="b">
                    <a:lnL>
                      <a:noFill/>
                    </a:lnL>
                    <a:lnR>
                      <a:noFill/>
                    </a:lnR>
                    <a:lnT>
                      <a:noFill/>
                    </a:lnT>
                    <a:lnB w="6350" cap="flat" cmpd="sng" algn="ctr">
                      <a:solidFill>
                        <a:srgbClr val="000000"/>
                      </a:solidFill>
                      <a:prstDash val="solid"/>
                      <a:round/>
                      <a:headEnd type="none" w="med" len="med"/>
                      <a:tailEnd type="none" w="med" len="med"/>
                    </a:lnB>
                    <a:solidFill>
                      <a:srgbClr val="E46D0A"/>
                    </a:solidFill>
                  </a:tcPr>
                </a:tc>
                <a:tc hMerge="1">
                  <a:txBody>
                    <a:bodyPr/>
                    <a:lstStyle/>
                    <a:p>
                      <a:endParaRPr lang="en-US"/>
                    </a:p>
                  </a:txBody>
                  <a:tcPr/>
                </a:tc>
                <a:tc gridSpan="2">
                  <a:txBody>
                    <a:bodyPr/>
                    <a:lstStyle/>
                    <a:p>
                      <a:pPr algn="ctr" fontAlgn="b"/>
                      <a:r>
                        <a:rPr lang="en-US" sz="2000" b="1" i="0" u="none" strike="noStrike" dirty="0" smtClean="0">
                          <a:solidFill>
                            <a:schemeClr val="bg1"/>
                          </a:solidFill>
                          <a:latin typeface="+mn-lt"/>
                          <a:cs typeface="Times New Roman" pitchFamily="18" charset="0"/>
                        </a:rPr>
                        <a:t>Version 2.01</a:t>
                      </a:r>
                      <a:endParaRPr lang="en-US" sz="2000" b="1" i="0" u="none" strike="noStrike" dirty="0">
                        <a:solidFill>
                          <a:schemeClr val="bg1"/>
                        </a:solidFill>
                        <a:latin typeface="+mn-lt"/>
                        <a:cs typeface="Times New Roman" pitchFamily="18" charset="0"/>
                      </a:endParaRPr>
                    </a:p>
                  </a:txBody>
                  <a:tcPr marL="6807" marR="6807" marT="6807" marB="0" anchor="b">
                    <a:lnL>
                      <a:noFill/>
                    </a:lnL>
                    <a:lnR>
                      <a:noFill/>
                    </a:lnR>
                    <a:lnT>
                      <a:noFill/>
                    </a:lnT>
                    <a:lnB w="6350" cap="flat" cmpd="sng" algn="ctr">
                      <a:solidFill>
                        <a:srgbClr val="000000"/>
                      </a:solidFill>
                      <a:prstDash val="solid"/>
                      <a:round/>
                      <a:headEnd type="none" w="med" len="med"/>
                      <a:tailEnd type="none" w="med" len="med"/>
                    </a:lnB>
                    <a:solidFill>
                      <a:srgbClr val="E46D0A"/>
                    </a:solidFill>
                  </a:tcPr>
                </a:tc>
                <a:tc hMerge="1">
                  <a:txBody>
                    <a:bodyPr/>
                    <a:lstStyle/>
                    <a:p>
                      <a:endParaRPr lang="en-US"/>
                    </a:p>
                  </a:txBody>
                  <a:tcPr/>
                </a:tc>
              </a:tr>
              <a:tr h="383329">
                <a:tc>
                  <a:txBody>
                    <a:bodyPr/>
                    <a:lstStyle/>
                    <a:p>
                      <a:pPr algn="ctr" fontAlgn="b"/>
                      <a:r>
                        <a:rPr lang="en-US" sz="2000" b="1" i="0" u="none" strike="noStrike" dirty="0">
                          <a:solidFill>
                            <a:srgbClr val="FFFFFF"/>
                          </a:solidFill>
                          <a:latin typeface="+mn-lt"/>
                          <a:cs typeface="Times New Roman" pitchFamily="18" charset="0"/>
                        </a:rPr>
                        <a:t>Division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n-US" sz="2000" b="1" i="0" u="none" strike="noStrike" dirty="0">
                          <a:solidFill>
                            <a:srgbClr val="FFFFFF"/>
                          </a:solidFill>
                          <a:latin typeface="+mn-lt"/>
                          <a:cs typeface="Times New Roman" pitchFamily="18" charset="0"/>
                        </a:rPr>
                        <a:t>Title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n-US" sz="2000" b="1" i="0" u="none" strike="noStrike" dirty="0">
                          <a:solidFill>
                            <a:srgbClr val="FFFFFF"/>
                          </a:solidFill>
                          <a:latin typeface="+mn-lt"/>
                          <a:cs typeface="Times New Roman" pitchFamily="18" charset="0"/>
                        </a:rPr>
                        <a:t>Division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b"/>
                      <a:r>
                        <a:rPr lang="en-US" sz="2000" b="1" i="0" u="none" strike="noStrike" dirty="0">
                          <a:solidFill>
                            <a:srgbClr val="FFFFFF"/>
                          </a:solidFill>
                          <a:latin typeface="+mn-lt"/>
                          <a:cs typeface="Times New Roman" pitchFamily="18" charset="0"/>
                        </a:rPr>
                        <a:t>Title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r>
              <a:tr h="486160">
                <a:tc>
                  <a:txBody>
                    <a:bodyPr/>
                    <a:lstStyle/>
                    <a:p>
                      <a:pPr algn="ctr" fontAlgn="b"/>
                      <a:r>
                        <a:rPr lang="en-US" sz="2000" b="1" i="0" u="none" strike="noStrike" dirty="0">
                          <a:solidFill>
                            <a:srgbClr val="FF0000"/>
                          </a:solidFill>
                          <a:latin typeface="+mn-lt"/>
                          <a:cs typeface="Times New Roman" pitchFamily="18" charset="0"/>
                        </a:rPr>
                        <a:t>0</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dirty="0">
                          <a:solidFill>
                            <a:srgbClr val="000000"/>
                          </a:solidFill>
                          <a:latin typeface="+mn-lt"/>
                          <a:cs typeface="Times New Roman" pitchFamily="18" charset="0"/>
                        </a:rPr>
                        <a:t>Chemicals and Chemical Products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2000" b="1" i="0" u="none" strike="noStrike" dirty="0">
                          <a:solidFill>
                            <a:srgbClr val="000000"/>
                          </a:solidFill>
                          <a:latin typeface="+mn-lt"/>
                          <a:cs typeface="Times New Roman" pitchFamily="18" charset="0"/>
                        </a:rPr>
                        <a:t>1</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a:solidFill>
                            <a:srgbClr val="000000"/>
                          </a:solidFill>
                          <a:latin typeface="+mn-lt"/>
                          <a:cs typeface="Times New Roman" pitchFamily="18" charset="0"/>
                        </a:rPr>
                        <a:t>Chemicals and Chemical Products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501127">
                <a:tc>
                  <a:txBody>
                    <a:bodyPr/>
                    <a:lstStyle/>
                    <a:p>
                      <a:pPr algn="ctr" fontAlgn="b"/>
                      <a:r>
                        <a:rPr lang="en-US" sz="2000" b="1" i="0" u="none" strike="noStrike" dirty="0" smtClean="0">
                          <a:solidFill>
                            <a:srgbClr val="FF0000"/>
                          </a:solidFill>
                          <a:latin typeface="+mn-lt"/>
                          <a:cs typeface="Times New Roman" pitchFamily="18" charset="0"/>
                        </a:rPr>
                        <a:t>1</a:t>
                      </a:r>
                      <a:endParaRPr lang="en-US" sz="2000" b="1" i="0" u="none" strike="noStrike" dirty="0">
                        <a:solidFill>
                          <a:srgbClr val="FF0000"/>
                        </a:solidFill>
                        <a:latin typeface="+mn-lt"/>
                        <a:cs typeface="Times New Roman" pitchFamily="18" charset="0"/>
                      </a:endParaRP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smtClean="0">
                          <a:solidFill>
                            <a:srgbClr val="000000"/>
                          </a:solidFill>
                          <a:latin typeface="+mn-lt"/>
                          <a:cs typeface="Times New Roman" pitchFamily="18" charset="0"/>
                        </a:rPr>
                        <a:t>Containers</a:t>
                      </a:r>
                      <a:endParaRPr lang="en-US" sz="2000" b="1" i="0" u="none" strike="noStrike" dirty="0">
                        <a:solidFill>
                          <a:srgbClr val="000000"/>
                        </a:solidFill>
                        <a:latin typeface="+mn-lt"/>
                        <a:cs typeface="Times New Roman" pitchFamily="18" charset="0"/>
                      </a:endParaRP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n-US" sz="2000" b="1" i="0" u="none" strike="noStrike" dirty="0" smtClean="0">
                          <a:solidFill>
                            <a:srgbClr val="000000"/>
                          </a:solidFill>
                          <a:latin typeface="+mn-lt"/>
                          <a:cs typeface="Times New Roman" pitchFamily="18" charset="0"/>
                        </a:rPr>
                        <a:t>2</a:t>
                      </a:r>
                    </a:p>
                    <a:p>
                      <a:pPr algn="ctr" fontAlgn="b"/>
                      <a:endParaRPr lang="en-US" sz="2000" b="1" i="0" u="none" strike="noStrike" dirty="0">
                        <a:solidFill>
                          <a:srgbClr val="000000"/>
                        </a:solidFill>
                        <a:latin typeface="+mn-lt"/>
                        <a:cs typeface="Times New Roman" pitchFamily="18" charset="0"/>
                      </a:endParaRP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b"/>
                      <a:r>
                        <a:rPr lang="en-US" sz="2000" b="1" i="0" u="none" strike="noStrike" dirty="0">
                          <a:solidFill>
                            <a:srgbClr val="000000"/>
                          </a:solidFill>
                          <a:latin typeface="+mn-lt"/>
                          <a:cs typeface="Times New Roman" pitchFamily="18" charset="0"/>
                        </a:rPr>
                        <a:t>Containers, Furniture, and </a:t>
                      </a:r>
                      <a:r>
                        <a:rPr lang="en-US" sz="2000" b="1" i="0" u="none" strike="noStrike" dirty="0" smtClean="0">
                          <a:solidFill>
                            <a:srgbClr val="000000"/>
                          </a:solidFill>
                          <a:latin typeface="+mn-lt"/>
                          <a:cs typeface="Times New Roman" pitchFamily="18" charset="0"/>
                        </a:rPr>
                        <a:t>Fixtures</a:t>
                      </a:r>
                    </a:p>
                    <a:p>
                      <a:pPr algn="l" fontAlgn="b"/>
                      <a:r>
                        <a:rPr lang="en-US" sz="2000" b="1" i="0" u="none" strike="noStrike" dirty="0" smtClean="0">
                          <a:solidFill>
                            <a:srgbClr val="000000"/>
                          </a:solidFill>
                          <a:latin typeface="+mn-lt"/>
                          <a:cs typeface="Times New Roman" pitchFamily="18" charset="0"/>
                        </a:rPr>
                        <a:t> </a:t>
                      </a:r>
                      <a:endParaRPr lang="en-US" sz="2000" b="1" i="0" u="none" strike="noStrike" dirty="0">
                        <a:solidFill>
                          <a:srgbClr val="000000"/>
                        </a:solidFill>
                        <a:latin typeface="+mn-lt"/>
                        <a:cs typeface="Times New Roman" pitchFamily="18" charset="0"/>
                      </a:endParaRP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9784">
                <a:tc>
                  <a:txBody>
                    <a:bodyPr/>
                    <a:lstStyle/>
                    <a:p>
                      <a:pPr algn="ctr" fontAlgn="b"/>
                      <a:r>
                        <a:rPr lang="en-US" sz="2000" b="1" i="0" u="none" strike="noStrike" dirty="0" smtClean="0">
                          <a:solidFill>
                            <a:srgbClr val="FF0000"/>
                          </a:solidFill>
                          <a:latin typeface="+mn-lt"/>
                          <a:cs typeface="Times New Roman" pitchFamily="18" charset="0"/>
                        </a:rPr>
                        <a:t>2</a:t>
                      </a:r>
                      <a:endParaRPr lang="en-US" sz="2000" b="1" i="0" u="none" strike="noStrike" dirty="0">
                        <a:solidFill>
                          <a:srgbClr val="000000"/>
                        </a:solidFill>
                        <a:latin typeface="+mn-lt"/>
                        <a:cs typeface="Times New Roman" pitchFamily="18" charset="0"/>
                      </a:endParaRP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dirty="0" smtClean="0">
                          <a:solidFill>
                            <a:srgbClr val="000000"/>
                          </a:solidFill>
                          <a:latin typeface="+mn-lt"/>
                          <a:cs typeface="Times New Roman" pitchFamily="18" charset="0"/>
                        </a:rPr>
                        <a:t>Furniture and Fixtures</a:t>
                      </a:r>
                      <a:endParaRPr lang="en-US" sz="2000" b="1" i="0" u="none" strike="noStrike" dirty="0">
                        <a:solidFill>
                          <a:srgbClr val="000000"/>
                        </a:solidFill>
                        <a:latin typeface="+mn-lt"/>
                        <a:cs typeface="Times New Roman" pitchFamily="18" charset="0"/>
                      </a:endParaRP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vMerge="1">
                  <a:txBody>
                    <a:bodyPr/>
                    <a:lstStyle/>
                    <a:p>
                      <a:pPr algn="ctr" fontAlgn="b"/>
                      <a:endParaRPr lang="en-US" sz="1600" b="1" i="0" u="none" strike="noStrike" dirty="0">
                        <a:solidFill>
                          <a:srgbClr val="000000"/>
                        </a:solidFill>
                        <a:latin typeface="Calibri" pitchFamily="34" charset="0"/>
                        <a:cs typeface="Times New Roman" pitchFamily="18" charset="0"/>
                      </a:endParaRP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vMerge="1">
                  <a:txBody>
                    <a:bodyPr/>
                    <a:lstStyle/>
                    <a:p>
                      <a:pPr algn="l" fontAlgn="b"/>
                      <a:endParaRPr lang="en-US" sz="1600" b="1" i="0" u="none" strike="noStrike" dirty="0">
                        <a:solidFill>
                          <a:srgbClr val="000000"/>
                        </a:solidFill>
                        <a:latin typeface="Calibri" pitchFamily="34" charset="0"/>
                        <a:cs typeface="Times New Roman" pitchFamily="18" charset="0"/>
                      </a:endParaRP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479784">
                <a:tc>
                  <a:txBody>
                    <a:bodyPr/>
                    <a:lstStyle/>
                    <a:p>
                      <a:pPr algn="ctr" fontAlgn="b"/>
                      <a:r>
                        <a:rPr lang="en-US" sz="2000" b="1" i="0" u="none" strike="noStrike" dirty="0">
                          <a:solidFill>
                            <a:srgbClr val="000000"/>
                          </a:solidFill>
                          <a:latin typeface="+mn-lt"/>
                          <a:cs typeface="Times New Roman" pitchFamily="18" charset="0"/>
                        </a:rPr>
                        <a:t>3</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dirty="0">
                          <a:solidFill>
                            <a:srgbClr val="000000"/>
                          </a:solidFill>
                          <a:latin typeface="+mn-lt"/>
                          <a:cs typeface="Times New Roman" pitchFamily="18" charset="0"/>
                        </a:rPr>
                        <a:t>Machinery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2000" b="1" i="0" u="none" strike="noStrike" dirty="0">
                          <a:solidFill>
                            <a:srgbClr val="000000"/>
                          </a:solidFill>
                          <a:latin typeface="+mn-lt"/>
                          <a:cs typeface="Times New Roman" pitchFamily="18" charset="0"/>
                        </a:rPr>
                        <a:t>3</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a:solidFill>
                            <a:srgbClr val="000000"/>
                          </a:solidFill>
                          <a:latin typeface="+mn-lt"/>
                          <a:cs typeface="Times New Roman" pitchFamily="18" charset="0"/>
                        </a:rPr>
                        <a:t>Machinery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479784">
                <a:tc>
                  <a:txBody>
                    <a:bodyPr/>
                    <a:lstStyle/>
                    <a:p>
                      <a:pPr algn="ctr" fontAlgn="b"/>
                      <a:r>
                        <a:rPr lang="en-US" sz="2000" b="1" i="0" u="none" strike="noStrike">
                          <a:solidFill>
                            <a:srgbClr val="000000"/>
                          </a:solidFill>
                          <a:latin typeface="+mn-lt"/>
                          <a:cs typeface="Times New Roman" pitchFamily="18" charset="0"/>
                        </a:rPr>
                        <a:t>4</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rgbClr val="000000"/>
                          </a:solidFill>
                          <a:latin typeface="+mn-lt"/>
                          <a:cs typeface="Times New Roman" pitchFamily="18" charset="0"/>
                        </a:rPr>
                        <a:t>Parts and Materials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a:solidFill>
                            <a:srgbClr val="000000"/>
                          </a:solidFill>
                          <a:latin typeface="+mn-lt"/>
                          <a:cs typeface="Times New Roman" pitchFamily="18" charset="0"/>
                        </a:rPr>
                        <a:t>4</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a:solidFill>
                            <a:srgbClr val="000000"/>
                          </a:solidFill>
                          <a:latin typeface="+mn-lt"/>
                          <a:cs typeface="Times New Roman" pitchFamily="18" charset="0"/>
                        </a:rPr>
                        <a:t>Parts and Materials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526">
                <a:tc>
                  <a:txBody>
                    <a:bodyPr/>
                    <a:lstStyle/>
                    <a:p>
                      <a:pPr algn="ctr" fontAlgn="b"/>
                      <a:r>
                        <a:rPr lang="en-US" sz="2000" b="1" i="0" u="none" strike="noStrike">
                          <a:solidFill>
                            <a:srgbClr val="000000"/>
                          </a:solidFill>
                          <a:latin typeface="+mn-lt"/>
                          <a:cs typeface="Times New Roman" pitchFamily="18" charset="0"/>
                        </a:rPr>
                        <a:t>5</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dirty="0">
                          <a:solidFill>
                            <a:srgbClr val="000000"/>
                          </a:solidFill>
                          <a:latin typeface="+mn-lt"/>
                          <a:cs typeface="Times New Roman" pitchFamily="18" charset="0"/>
                        </a:rPr>
                        <a:t>Persons, Plants, Animals, and Minerals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2000" b="1" i="0" u="none" strike="noStrike" dirty="0">
                          <a:solidFill>
                            <a:srgbClr val="000000"/>
                          </a:solidFill>
                          <a:latin typeface="+mn-lt"/>
                          <a:cs typeface="Times New Roman" pitchFamily="18" charset="0"/>
                        </a:rPr>
                        <a:t>5</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dirty="0">
                          <a:solidFill>
                            <a:srgbClr val="000000"/>
                          </a:solidFill>
                          <a:latin typeface="+mn-lt"/>
                          <a:cs typeface="Times New Roman" pitchFamily="18" charset="0"/>
                        </a:rPr>
                        <a:t>Persons, Plants, Animals, and Minerals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501127">
                <a:tc>
                  <a:txBody>
                    <a:bodyPr/>
                    <a:lstStyle/>
                    <a:p>
                      <a:pPr algn="ctr" fontAlgn="b"/>
                      <a:r>
                        <a:rPr lang="en-US" sz="2000" b="1" i="0" u="none" strike="noStrike">
                          <a:solidFill>
                            <a:srgbClr val="000000"/>
                          </a:solidFill>
                          <a:latin typeface="+mn-lt"/>
                          <a:cs typeface="Times New Roman" pitchFamily="18" charset="0"/>
                        </a:rPr>
                        <a:t>6</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rgbClr val="000000"/>
                          </a:solidFill>
                          <a:latin typeface="+mn-lt"/>
                          <a:cs typeface="Times New Roman" pitchFamily="18" charset="0"/>
                        </a:rPr>
                        <a:t>Structures and Surfaces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a:solidFill>
                            <a:srgbClr val="000000"/>
                          </a:solidFill>
                          <a:latin typeface="+mn-lt"/>
                          <a:cs typeface="Times New Roman" pitchFamily="18" charset="0"/>
                        </a:rPr>
                        <a:t>6</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rgbClr val="000000"/>
                          </a:solidFill>
                          <a:latin typeface="+mn-lt"/>
                          <a:cs typeface="Times New Roman" pitchFamily="18" charset="0"/>
                        </a:rPr>
                        <a:t>Structures and Surfaces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1127">
                <a:tc>
                  <a:txBody>
                    <a:bodyPr/>
                    <a:lstStyle/>
                    <a:p>
                      <a:pPr algn="ctr" fontAlgn="b"/>
                      <a:r>
                        <a:rPr lang="en-US" sz="2000" b="1" i="0" u="none" strike="noStrike">
                          <a:solidFill>
                            <a:srgbClr val="000000"/>
                          </a:solidFill>
                          <a:latin typeface="+mn-lt"/>
                          <a:cs typeface="Times New Roman" pitchFamily="18" charset="0"/>
                        </a:rPr>
                        <a:t>7</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dirty="0">
                          <a:solidFill>
                            <a:srgbClr val="000000"/>
                          </a:solidFill>
                          <a:latin typeface="+mn-lt"/>
                          <a:cs typeface="Times New Roman" pitchFamily="18" charset="0"/>
                        </a:rPr>
                        <a:t>Tools, Instruments, and Equipment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2000" b="1" i="0" u="none" strike="noStrike" dirty="0">
                          <a:solidFill>
                            <a:srgbClr val="000000"/>
                          </a:solidFill>
                          <a:latin typeface="+mn-lt"/>
                          <a:cs typeface="Times New Roman" pitchFamily="18" charset="0"/>
                        </a:rPr>
                        <a:t>7</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dirty="0">
                          <a:solidFill>
                            <a:srgbClr val="000000"/>
                          </a:solidFill>
                          <a:latin typeface="+mn-lt"/>
                          <a:cs typeface="Times New Roman" pitchFamily="18" charset="0"/>
                        </a:rPr>
                        <a:t>Tools, Instruments, and Equipment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83329">
                <a:tc>
                  <a:txBody>
                    <a:bodyPr/>
                    <a:lstStyle/>
                    <a:p>
                      <a:pPr algn="ctr" fontAlgn="b"/>
                      <a:r>
                        <a:rPr lang="en-US" sz="2000" b="1" i="0" u="none" strike="noStrike">
                          <a:solidFill>
                            <a:srgbClr val="000000"/>
                          </a:solidFill>
                          <a:latin typeface="+mn-lt"/>
                          <a:cs typeface="Times New Roman" pitchFamily="18" charset="0"/>
                        </a:rPr>
                        <a:t>8</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rgbClr val="000000"/>
                          </a:solidFill>
                          <a:latin typeface="+mn-lt"/>
                          <a:cs typeface="Times New Roman" pitchFamily="18" charset="0"/>
                        </a:rPr>
                        <a:t>Vehicles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a:solidFill>
                            <a:srgbClr val="000000"/>
                          </a:solidFill>
                          <a:latin typeface="+mn-lt"/>
                          <a:cs typeface="Times New Roman" pitchFamily="18" charset="0"/>
                        </a:rPr>
                        <a:t>8</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a:solidFill>
                            <a:srgbClr val="000000"/>
                          </a:solidFill>
                          <a:latin typeface="+mn-lt"/>
                          <a:cs typeface="Times New Roman" pitchFamily="18" charset="0"/>
                        </a:rPr>
                        <a:t>Vehicles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9784">
                <a:tc>
                  <a:txBody>
                    <a:bodyPr/>
                    <a:lstStyle/>
                    <a:p>
                      <a:pPr algn="ctr" fontAlgn="b"/>
                      <a:r>
                        <a:rPr lang="en-US" sz="2000" b="1" i="0" u="none" strike="noStrike">
                          <a:solidFill>
                            <a:srgbClr val="000000"/>
                          </a:solidFill>
                          <a:latin typeface="+mn-lt"/>
                          <a:cs typeface="Times New Roman" pitchFamily="18" charset="0"/>
                        </a:rPr>
                        <a:t>9</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dirty="0">
                          <a:solidFill>
                            <a:srgbClr val="000000"/>
                          </a:solidFill>
                          <a:latin typeface="+mn-lt"/>
                          <a:cs typeface="Times New Roman" pitchFamily="18" charset="0"/>
                        </a:rPr>
                        <a:t>Other Sources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2000" b="1" i="0" u="none" strike="noStrike" dirty="0">
                          <a:solidFill>
                            <a:srgbClr val="000000"/>
                          </a:solidFill>
                          <a:latin typeface="+mn-lt"/>
                          <a:cs typeface="Times New Roman" pitchFamily="18" charset="0"/>
                        </a:rPr>
                        <a:t>9</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l" fontAlgn="b"/>
                      <a:r>
                        <a:rPr lang="en-US" sz="2000" b="1" i="0" u="none" strike="noStrike" dirty="0">
                          <a:solidFill>
                            <a:srgbClr val="000000"/>
                          </a:solidFill>
                          <a:latin typeface="+mn-lt"/>
                          <a:cs typeface="Times New Roman" pitchFamily="18" charset="0"/>
                        </a:rPr>
                        <a:t>Other Sources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416243">
                <a:tc>
                  <a:txBody>
                    <a:bodyPr/>
                    <a:lstStyle/>
                    <a:p>
                      <a:pPr algn="ctr" fontAlgn="b"/>
                      <a:r>
                        <a:rPr lang="en-US" sz="2000" b="1" i="0" u="none" strike="noStrike" dirty="0">
                          <a:solidFill>
                            <a:srgbClr val="000000"/>
                          </a:solidFill>
                          <a:latin typeface="+mn-lt"/>
                          <a:cs typeface="Times New Roman" pitchFamily="18" charset="0"/>
                        </a:rPr>
                        <a:t>9999</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err="1">
                          <a:solidFill>
                            <a:srgbClr val="000000"/>
                          </a:solidFill>
                          <a:latin typeface="+mn-lt"/>
                          <a:cs typeface="Times New Roman" pitchFamily="18" charset="0"/>
                        </a:rPr>
                        <a:t>Nonclassifiable</a:t>
                      </a:r>
                      <a:r>
                        <a:rPr lang="en-US" sz="2000" b="1" i="0" u="none" strike="noStrike" dirty="0">
                          <a:solidFill>
                            <a:srgbClr val="000000"/>
                          </a:solidFill>
                          <a:latin typeface="+mn-lt"/>
                          <a:cs typeface="Times New Roman" pitchFamily="18" charset="0"/>
                        </a:rPr>
                        <a:t>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a:solidFill>
                            <a:srgbClr val="000000"/>
                          </a:solidFill>
                          <a:latin typeface="+mn-lt"/>
                          <a:cs typeface="Times New Roman" pitchFamily="18" charset="0"/>
                        </a:rPr>
                        <a:t>9999</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err="1">
                          <a:solidFill>
                            <a:srgbClr val="000000"/>
                          </a:solidFill>
                          <a:latin typeface="+mn-lt"/>
                          <a:cs typeface="Times New Roman" pitchFamily="18" charset="0"/>
                        </a:rPr>
                        <a:t>Nonclassifiable</a:t>
                      </a:r>
                      <a:r>
                        <a:rPr lang="en-US" sz="2000" b="1" i="0" u="none" strike="noStrike" dirty="0">
                          <a:solidFill>
                            <a:srgbClr val="000000"/>
                          </a:solidFill>
                          <a:latin typeface="+mn-lt"/>
                          <a:cs typeface="Times New Roman" pitchFamily="18" charset="0"/>
                        </a:rPr>
                        <a:t> </a:t>
                      </a:r>
                    </a:p>
                  </a:txBody>
                  <a:tcPr marL="6807" marR="6807" marT="68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48" name="Object 2"/>
          <p:cNvGraphicFramePr>
            <a:graphicFrameLocks noChangeAspect="1"/>
          </p:cNvGraphicFramePr>
          <p:nvPr/>
        </p:nvGraphicFramePr>
        <p:xfrm>
          <a:off x="11563350" y="25012650"/>
          <a:ext cx="9944100" cy="622935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52" name="Object 2"/>
          <p:cNvGraphicFramePr>
            <a:graphicFrameLocks noChangeAspect="1"/>
          </p:cNvGraphicFramePr>
          <p:nvPr/>
        </p:nvGraphicFramePr>
        <p:xfrm>
          <a:off x="22225000" y="7404100"/>
          <a:ext cx="10083800" cy="6070600"/>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61" name="Object 3"/>
          <p:cNvGraphicFramePr>
            <a:graphicFrameLocks noChangeAspect="1"/>
          </p:cNvGraphicFramePr>
          <p:nvPr>
            <p:extLst>
              <p:ext uri="{D42A27DB-BD31-4B8C-83A1-F6EECF244321}">
                <p14:modId xmlns:p14="http://schemas.microsoft.com/office/powerpoint/2010/main" val="3543325296"/>
              </p:ext>
            </p:extLst>
          </p:nvPr>
        </p:nvGraphicFramePr>
        <p:xfrm>
          <a:off x="33076055" y="15492249"/>
          <a:ext cx="9869213" cy="5337070"/>
        </p:xfrm>
        <a:graphic>
          <a:graphicData uri="http://schemas.openxmlformats.org/drawingml/2006/chart">
            <c:chart xmlns:c="http://schemas.openxmlformats.org/drawingml/2006/chart" xmlns:r="http://schemas.openxmlformats.org/officeDocument/2006/relationships" r:id="rId13"/>
          </a:graphicData>
        </a:graphic>
      </p:graphicFrame>
      <p:sp>
        <p:nvSpPr>
          <p:cNvPr id="62" name="Rectangle 2"/>
          <p:cNvSpPr txBox="1">
            <a:spLocks noChangeArrowheads="1"/>
          </p:cNvSpPr>
          <p:nvPr/>
        </p:nvSpPr>
        <p:spPr bwMode="auto">
          <a:xfrm>
            <a:off x="33107586" y="14535807"/>
            <a:ext cx="10273862" cy="693682"/>
          </a:xfrm>
          <a:prstGeom prst="rect">
            <a:avLst/>
          </a:prstGeom>
          <a:noFill/>
          <a:ln w="9525">
            <a:noFill/>
            <a:miter lim="800000"/>
            <a:headEnd/>
            <a:tailEnd/>
          </a:ln>
        </p:spPr>
        <p:txBody>
          <a:bodyPr lIns="138190" tIns="69095" rIns="138190" bIns="69095"/>
          <a:lstStyle/>
          <a:p>
            <a:pPr algn="l" defTabSz="4030009"/>
            <a:r>
              <a:rPr lang="en-US" sz="2800" b="1" dirty="0" smtClean="0">
                <a:latin typeface="+mn-lt"/>
                <a:cs typeface="Times New Roman" pitchFamily="18" charset="0"/>
              </a:rPr>
              <a:t>Fatal Falls to Lower Level in Construction, by Causes &amp; Height, 2011 (OIICS 2.01)</a:t>
            </a:r>
            <a:r>
              <a:rPr lang="en-US" sz="3200" b="1" dirty="0">
                <a:solidFill>
                  <a:schemeClr val="tx2"/>
                </a:solidFill>
              </a:rPr>
              <a:t/>
            </a:r>
            <a:br>
              <a:rPr lang="en-US" sz="3200" b="1" dirty="0">
                <a:solidFill>
                  <a:schemeClr val="tx2"/>
                </a:solidFill>
              </a:rPr>
            </a:br>
            <a:endParaRPr lang="en-US" sz="3200" b="1" dirty="0">
              <a:solidFill>
                <a:schemeClr val="tx2"/>
              </a:solidFill>
            </a:endParaRPr>
          </a:p>
        </p:txBody>
      </p:sp>
      <p:graphicFrame>
        <p:nvGraphicFramePr>
          <p:cNvPr id="63" name="Object 4"/>
          <p:cNvGraphicFramePr>
            <a:graphicFrameLocks noChangeAspect="1"/>
          </p:cNvGraphicFramePr>
          <p:nvPr/>
        </p:nvGraphicFramePr>
        <p:xfrm>
          <a:off x="1086617" y="25097874"/>
          <a:ext cx="9602404" cy="5694810"/>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64" name="Object 3"/>
          <p:cNvGraphicFramePr>
            <a:graphicFrameLocks noChangeAspect="1"/>
          </p:cNvGraphicFramePr>
          <p:nvPr>
            <p:extLst>
              <p:ext uri="{D42A27DB-BD31-4B8C-83A1-F6EECF244321}">
                <p14:modId xmlns:p14="http://schemas.microsoft.com/office/powerpoint/2010/main" val="792120062"/>
              </p:ext>
            </p:extLst>
          </p:nvPr>
        </p:nvGraphicFramePr>
        <p:xfrm>
          <a:off x="1097017" y="16306316"/>
          <a:ext cx="9490842" cy="5942007"/>
        </p:xfrm>
        <a:graphic>
          <a:graphicData uri="http://schemas.openxmlformats.org/drawingml/2006/chart">
            <c:chart xmlns:c="http://schemas.openxmlformats.org/drawingml/2006/chart" xmlns:r="http://schemas.openxmlformats.org/officeDocument/2006/relationships" r:id="rId15"/>
          </a:graphicData>
        </a:graphic>
      </p:graphicFrame>
      <p:sp>
        <p:nvSpPr>
          <p:cNvPr id="65" name="Rectangle 2"/>
          <p:cNvSpPr txBox="1">
            <a:spLocks noChangeArrowheads="1"/>
          </p:cNvSpPr>
          <p:nvPr/>
        </p:nvSpPr>
        <p:spPr bwMode="auto">
          <a:xfrm>
            <a:off x="1067421" y="15103192"/>
            <a:ext cx="9646770" cy="663431"/>
          </a:xfrm>
          <a:prstGeom prst="rect">
            <a:avLst/>
          </a:prstGeom>
          <a:noFill/>
          <a:ln w="9525">
            <a:noFill/>
            <a:miter lim="800000"/>
            <a:headEnd/>
            <a:tailEnd/>
          </a:ln>
        </p:spPr>
        <p:txBody>
          <a:bodyPr lIns="138190" tIns="69095" rIns="138190" bIns="69095"/>
          <a:lstStyle/>
          <a:p>
            <a:pPr algn="l" defTabSz="4030009"/>
            <a:r>
              <a:rPr lang="en-US" sz="2800" b="1" dirty="0" smtClean="0">
                <a:latin typeface="+mn-lt"/>
                <a:cs typeface="Times New Roman" pitchFamily="18" charset="0"/>
              </a:rPr>
              <a:t>Leading Causes of Fatalities in Construction, 1992-2010</a:t>
            </a:r>
            <a:endParaRPr lang="en-US" sz="2800" b="1" dirty="0">
              <a:solidFill>
                <a:schemeClr val="tx2"/>
              </a:solidFill>
              <a:latin typeface="+mn-lt"/>
            </a:endParaRPr>
          </a:p>
        </p:txBody>
      </p:sp>
      <p:sp>
        <p:nvSpPr>
          <p:cNvPr id="66" name="Text Box 4"/>
          <p:cNvSpPr txBox="1">
            <a:spLocks noChangeArrowheads="1"/>
          </p:cNvSpPr>
          <p:nvPr/>
        </p:nvSpPr>
        <p:spPr bwMode="auto">
          <a:xfrm>
            <a:off x="1318818" y="22795383"/>
            <a:ext cx="9138559" cy="570427"/>
          </a:xfrm>
          <a:prstGeom prst="rect">
            <a:avLst/>
          </a:prstGeom>
          <a:noFill/>
          <a:ln w="9525">
            <a:noFill/>
            <a:miter lim="800000"/>
            <a:headEnd/>
            <a:tailEnd/>
          </a:ln>
        </p:spPr>
        <p:txBody>
          <a:bodyPr lIns="138190" tIns="69095" rIns="138190" bIns="69095">
            <a:spAutoFit/>
          </a:bodyPr>
          <a:lstStyle/>
          <a:p>
            <a:pPr algn="l"/>
            <a:r>
              <a:rPr lang="en-US" sz="1400" i="1" dirty="0" smtClean="0"/>
              <a:t>Source</a:t>
            </a:r>
            <a:r>
              <a:rPr lang="en-US" sz="1400" dirty="0" smtClean="0"/>
              <a:t>: CPWR – The Center for Construction Research and Training. 2013. The Construction Chart Book: The U.S. Construction Industry and Its Workers, Fifth edition. Silver Spring, MD: CPWR.</a:t>
            </a:r>
            <a:endParaRPr lang="en-US" sz="1400" dirty="0"/>
          </a:p>
        </p:txBody>
      </p:sp>
      <p:graphicFrame>
        <p:nvGraphicFramePr>
          <p:cNvPr id="67" name="Object 2"/>
          <p:cNvGraphicFramePr>
            <a:graphicFrameLocks noChangeAspect="1"/>
          </p:cNvGraphicFramePr>
          <p:nvPr/>
        </p:nvGraphicFramePr>
        <p:xfrm>
          <a:off x="22273880" y="24955836"/>
          <a:ext cx="9954126" cy="6213391"/>
        </p:xfrm>
        <a:graphic>
          <a:graphicData uri="http://schemas.openxmlformats.org/drawingml/2006/chart">
            <c:chart xmlns:c="http://schemas.openxmlformats.org/drawingml/2006/chart" xmlns:r="http://schemas.openxmlformats.org/officeDocument/2006/relationships" r:id="rId16"/>
          </a:graphicData>
        </a:graphic>
      </p:graphicFrame>
      <p:graphicFrame>
        <p:nvGraphicFramePr>
          <p:cNvPr id="68" name="Object 2"/>
          <p:cNvGraphicFramePr>
            <a:graphicFrameLocks noChangeAspect="1"/>
          </p:cNvGraphicFramePr>
          <p:nvPr/>
        </p:nvGraphicFramePr>
        <p:xfrm>
          <a:off x="22288500" y="15625127"/>
          <a:ext cx="9921240" cy="6526213"/>
        </p:xfrm>
        <a:graphic>
          <a:graphicData uri="http://schemas.openxmlformats.org/drawingml/2006/chart">
            <c:chart xmlns:c="http://schemas.openxmlformats.org/drawingml/2006/chart" xmlns:r="http://schemas.openxmlformats.org/officeDocument/2006/relationships" r:id="rId17"/>
          </a:graphicData>
        </a:graphic>
      </p:graphicFrame>
      <p:sp>
        <p:nvSpPr>
          <p:cNvPr id="70" name="Text Box 4"/>
          <p:cNvSpPr txBox="1">
            <a:spLocks noChangeArrowheads="1"/>
          </p:cNvSpPr>
          <p:nvPr/>
        </p:nvSpPr>
        <p:spPr bwMode="auto">
          <a:xfrm>
            <a:off x="33162050" y="20907009"/>
            <a:ext cx="9649625" cy="1001314"/>
          </a:xfrm>
          <a:prstGeom prst="rect">
            <a:avLst/>
          </a:prstGeom>
          <a:noFill/>
          <a:ln w="9525">
            <a:noFill/>
            <a:miter lim="800000"/>
            <a:headEnd/>
            <a:tailEnd/>
          </a:ln>
        </p:spPr>
        <p:txBody>
          <a:bodyPr wrap="square" lIns="138190" tIns="69095" rIns="138190" bIns="69095">
            <a:spAutoFit/>
          </a:bodyPr>
          <a:lstStyle/>
          <a:p>
            <a:pPr algn="l"/>
            <a:r>
              <a:rPr lang="en-US" sz="1400" i="1" dirty="0" smtClean="0">
                <a:latin typeface="Arial" pitchFamily="34" charset="0"/>
                <a:cs typeface="Arial" pitchFamily="34" charset="0"/>
              </a:rPr>
              <a:t>Source</a:t>
            </a:r>
            <a:r>
              <a:rPr lang="en-US" sz="1400" dirty="0" smtClean="0">
                <a:latin typeface="Arial" pitchFamily="34" charset="0"/>
                <a:cs typeface="Arial" pitchFamily="34" charset="0"/>
              </a:rPr>
              <a:t>: U.S. Bureau of Labor Statistics,  2011 Census of Fatal Occupational Injuries.</a:t>
            </a:r>
          </a:p>
          <a:p>
            <a:pPr algn="l"/>
            <a:r>
              <a:rPr lang="en-US" sz="1400" i="1" dirty="0" smtClean="0">
                <a:latin typeface="Arial" pitchFamily="34" charset="0"/>
                <a:cs typeface="Arial" pitchFamily="34" charset="0"/>
              </a:rPr>
              <a:t>Note</a:t>
            </a:r>
            <a:r>
              <a:rPr lang="en-US" sz="1400" dirty="0" smtClean="0">
                <a:latin typeface="Arial" pitchFamily="34" charset="0"/>
                <a:cs typeface="Arial" pitchFamily="34" charset="0"/>
              </a:rPr>
              <a:t>: Deaths that do not meet BLS publication criteria are excluded.</a:t>
            </a:r>
          </a:p>
          <a:p>
            <a:pPr algn="l"/>
            <a:r>
              <a:rPr lang="en-US" sz="1400" dirty="0" smtClean="0">
                <a:cs typeface="Times New Roman" pitchFamily="18" charset="0"/>
              </a:rPr>
              <a:t>Data for this chart were obtained from the U.S. BLS through a special data request.</a:t>
            </a:r>
            <a:endParaRPr lang="en-US" sz="1400" dirty="0" smtClean="0">
              <a:latin typeface="Arial" pitchFamily="34" charset="0"/>
              <a:cs typeface="Arial" pitchFamily="34" charset="0"/>
            </a:endParaRPr>
          </a:p>
          <a:p>
            <a:pPr algn="l"/>
            <a:endParaRPr lang="en-US" sz="1400" dirty="0" smtClean="0">
              <a:latin typeface="Arial" pitchFamily="34" charset="0"/>
              <a:cs typeface="Arial" pitchFamily="34" charset="0"/>
            </a:endParaRPr>
          </a:p>
        </p:txBody>
      </p:sp>
      <p:graphicFrame>
        <p:nvGraphicFramePr>
          <p:cNvPr id="71" name="Object 2"/>
          <p:cNvGraphicFramePr>
            <a:graphicFrameLocks noChangeAspect="1"/>
          </p:cNvGraphicFramePr>
          <p:nvPr/>
        </p:nvGraphicFramePr>
        <p:xfrm>
          <a:off x="33298410" y="7585361"/>
          <a:ext cx="9892146" cy="5799563"/>
        </p:xfrm>
        <a:graphic>
          <a:graphicData uri="http://schemas.openxmlformats.org/drawingml/2006/chart">
            <c:chart xmlns:c="http://schemas.openxmlformats.org/drawingml/2006/chart" xmlns:r="http://schemas.openxmlformats.org/officeDocument/2006/relationships" r:id="rId18"/>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665413" rtl="0" eaLnBrk="1" fontAlgn="base" latinLnBrk="0" hangingPunct="1">
          <a:lnSpc>
            <a:spcPct val="100000"/>
          </a:lnSpc>
          <a:spcBef>
            <a:spcPct val="0"/>
          </a:spcBef>
          <a:spcAft>
            <a:spcPct val="0"/>
          </a:spcAft>
          <a:buClrTx/>
          <a:buSzTx/>
          <a:buFontTx/>
          <a:buNone/>
          <a:tabLst/>
          <a:defRPr kumimoji="0" lang="en-US" sz="5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15917</TotalTime>
  <Words>1322</Words>
  <Application>Microsoft Office PowerPoint</Application>
  <PresentationFormat>Custom</PresentationFormat>
  <Paragraphs>206</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Equation</vt:lpstr>
      <vt:lpstr>PowerPoint Presentation</vt:lpstr>
    </vt:vector>
  </TitlesOfParts>
  <Company>R-P Solutions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42x66 Research Poster Template</dc:title>
  <dc:creator>Kristie</dc:creator>
  <dc:description>© R-P Solutions 2009</dc:description>
  <cp:lastModifiedBy>Mwatters</cp:lastModifiedBy>
  <cp:revision>330</cp:revision>
  <dcterms:created xsi:type="dcterms:W3CDTF">2008-12-04T00:20:37Z</dcterms:created>
  <dcterms:modified xsi:type="dcterms:W3CDTF">2014-09-22T15:36:41Z</dcterms:modified>
</cp:coreProperties>
</file>