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5" r:id="rId2"/>
    <p:sldId id="267" r:id="rId3"/>
    <p:sldId id="263" r:id="rId4"/>
    <p:sldId id="270" r:id="rId5"/>
    <p:sldId id="257" r:id="rId6"/>
    <p:sldId id="279" r:id="rId7"/>
    <p:sldId id="258" r:id="rId8"/>
    <p:sldId id="271" r:id="rId9"/>
    <p:sldId id="259" r:id="rId10"/>
    <p:sldId id="273" r:id="rId11"/>
    <p:sldId id="261" r:id="rId12"/>
    <p:sldId id="280" r:id="rId13"/>
    <p:sldId id="283" r:id="rId14"/>
    <p:sldId id="282" r:id="rId15"/>
    <p:sldId id="275" r:id="rId16"/>
    <p:sldId id="276" r:id="rId17"/>
    <p:sldId id="285" r:id="rId18"/>
    <p:sldId id="284" r:id="rId19"/>
    <p:sldId id="260" r:id="rId20"/>
    <p:sldId id="272" r:id="rId21"/>
    <p:sldId id="262" r:id="rId22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4" autoAdjust="0"/>
    <p:restoredTop sz="93491" autoAdjust="0"/>
  </p:normalViewPr>
  <p:slideViewPr>
    <p:cSldViewPr snapToGrid="0">
      <p:cViewPr varScale="1">
        <p:scale>
          <a:sx n="103" d="100"/>
          <a:sy n="103" d="100"/>
        </p:scale>
        <p:origin x="139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081" y="1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1F6318C1-E68A-46BA-A3CC-C7B9156FE12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081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3CD4D878-E797-44DE-95D5-0870107EF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2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448647BB-B1D0-4F03-A66D-717087BBCCCE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5CCBE134-1412-4B99-9E11-8570A1164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2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42" indent="-29116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680" indent="-232936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551" indent="-232936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22" indent="-232936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295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166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038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910" indent="-23293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5933B4-A759-4303-9A34-213055558B0A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5098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4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3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6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1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9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2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9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EA249-3352-424F-9107-991AF1FCB1E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A3757-193F-4B60-8F31-81DEC256D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62334" cy="1215595"/>
          </a:xfrm>
        </p:spPr>
        <p:txBody>
          <a:bodyPr tIns="0" bIns="0">
            <a:noAutofit/>
          </a:bodyPr>
          <a:lstStyle/>
          <a:p>
            <a:pPr algn="ctr"/>
            <a:r>
              <a:rPr lang="en-US" sz="4300" b="1" dirty="0">
                <a:latin typeface="+mn-lt"/>
              </a:rPr>
              <a:t>Demonstration Stations:</a:t>
            </a:r>
            <a:br>
              <a:rPr lang="en-US" sz="4300" b="1" dirty="0">
                <a:latin typeface="+mn-lt"/>
              </a:rPr>
            </a:br>
            <a:r>
              <a:rPr lang="en-US" sz="4300" b="1" dirty="0">
                <a:latin typeface="+mn-lt"/>
              </a:rPr>
              <a:t>Proper Body Mechanics for Lifting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37" y="1396570"/>
            <a:ext cx="8779875" cy="509090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One-person Heft Test, “Straight Lift,” and “Power Lift” of box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One-person lifts of long objects:</a:t>
            </a:r>
          </a:p>
          <a:p>
            <a:pPr marL="457200" lvl="1" indent="0">
              <a:buNone/>
            </a:pPr>
            <a:r>
              <a:rPr lang="en-US" sz="2800" dirty="0"/>
              <a:t>2a. </a:t>
            </a:r>
            <a:r>
              <a:rPr lang="en-US" sz="2800" dirty="0">
                <a:solidFill>
                  <a:srgbClr val="FF0000"/>
                </a:solidFill>
              </a:rPr>
              <a:t>Lightweight</a:t>
            </a:r>
            <a:r>
              <a:rPr lang="en-US" sz="2800" dirty="0"/>
              <a:t> long object (Golfer’s lift)</a:t>
            </a:r>
          </a:p>
          <a:p>
            <a:pPr marL="457200" lvl="1" indent="0">
              <a:buNone/>
            </a:pPr>
            <a:r>
              <a:rPr lang="en-US" sz="2800" dirty="0"/>
              <a:t>2b. </a:t>
            </a:r>
            <a:r>
              <a:rPr lang="en-US" sz="2800" dirty="0">
                <a:solidFill>
                  <a:srgbClr val="FF0000"/>
                </a:solidFill>
              </a:rPr>
              <a:t>Heavyweight</a:t>
            </a:r>
            <a:r>
              <a:rPr lang="en-US" sz="2800" dirty="0"/>
              <a:t> long object (Method I)</a:t>
            </a:r>
          </a:p>
          <a:p>
            <a:pPr marL="457200" lvl="1" indent="0">
              <a:buNone/>
            </a:pPr>
            <a:r>
              <a:rPr lang="en-US" sz="2800" dirty="0"/>
              <a:t>2c. </a:t>
            </a:r>
            <a:r>
              <a:rPr lang="en-US" sz="2800" dirty="0">
                <a:solidFill>
                  <a:srgbClr val="FF0000"/>
                </a:solidFill>
              </a:rPr>
              <a:t>Heavyweight </a:t>
            </a:r>
            <a:r>
              <a:rPr lang="en-US" sz="2800" dirty="0"/>
              <a:t>long object (Method II)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Two-person lifts of a </a:t>
            </a:r>
            <a:r>
              <a:rPr lang="en-US" dirty="0">
                <a:solidFill>
                  <a:srgbClr val="FF0000"/>
                </a:solidFill>
              </a:rPr>
              <a:t>heavyweight</a:t>
            </a:r>
            <a:r>
              <a:rPr lang="en-US" dirty="0"/>
              <a:t> long object:</a:t>
            </a:r>
          </a:p>
          <a:p>
            <a:pPr marL="457200" lvl="1" indent="0">
              <a:buNone/>
            </a:pPr>
            <a:r>
              <a:rPr lang="en-US" sz="2800" dirty="0"/>
              <a:t>3a. Lift a single object (Method I)</a:t>
            </a:r>
          </a:p>
          <a:p>
            <a:pPr marL="457200" lvl="1" indent="0">
              <a:buNone/>
            </a:pPr>
            <a:r>
              <a:rPr lang="en-US" sz="2800" dirty="0"/>
              <a:t>3b. Lift two objects (Method II)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One-person lift of a </a:t>
            </a:r>
            <a:r>
              <a:rPr lang="en-US" dirty="0">
                <a:solidFill>
                  <a:srgbClr val="FF0000"/>
                </a:solidFill>
              </a:rPr>
              <a:t>heavyweight</a:t>
            </a:r>
            <a:r>
              <a:rPr lang="en-US" dirty="0"/>
              <a:t> small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Push versus pull objects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5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36031"/>
            <a:ext cx="9144000" cy="1325563"/>
          </a:xfrm>
        </p:spPr>
        <p:txBody>
          <a:bodyPr lIns="0" rIns="0">
            <a:noAutofit/>
          </a:bodyPr>
          <a:lstStyle/>
          <a:p>
            <a:pPr algn="ctr"/>
            <a:r>
              <a:rPr lang="en-US" b="1" dirty="0">
                <a:latin typeface="+mn-lt"/>
              </a:rPr>
              <a:t>2b. One-Person Lift: </a:t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b="1" dirty="0">
                <a:latin typeface="+mn-lt"/>
              </a:rPr>
              <a:t>, Long Object (Method I)</a:t>
            </a:r>
            <a:endParaRPr lang="en-US" sz="4800" b="1" dirty="0">
              <a:latin typeface="+mn-lt"/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71959" y="1602202"/>
            <a:ext cx="8452554" cy="5255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Steps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Approach object (such as a pole) from end and get close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Half kneel or stoop to reach object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Raise end of object to shoulder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Rise to feet while walking object forward on shoulder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 midpoint of object length, balance object on shoulder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Walk forward holding the object with two hands </a:t>
            </a:r>
          </a:p>
          <a:p>
            <a:pPr marL="0" indent="0">
              <a:buNone/>
            </a:pPr>
            <a:r>
              <a:rPr lang="en-US" sz="2400" b="1" dirty="0"/>
              <a:t>Note: </a:t>
            </a:r>
            <a:r>
              <a:rPr lang="en-US" sz="2400" dirty="0">
                <a:solidFill>
                  <a:srgbClr val="FF0000"/>
                </a:solidFill>
              </a:rPr>
              <a:t>Place cushion on shoulder if the object is very heavy or has edges</a:t>
            </a:r>
          </a:p>
        </p:txBody>
      </p:sp>
    </p:spTree>
    <p:extLst>
      <p:ext uri="{BB962C8B-B14F-4D97-AF65-F5344CB8AC3E}">
        <p14:creationId xmlns:p14="http://schemas.microsoft.com/office/powerpoint/2010/main" val="262224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5" t="10320" r="34032" b="13122"/>
          <a:stretch/>
        </p:blipFill>
        <p:spPr>
          <a:xfrm rot="5400000">
            <a:off x="950626" y="1336056"/>
            <a:ext cx="1753496" cy="28035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10297" r="33556" b="7629"/>
          <a:stretch/>
        </p:blipFill>
        <p:spPr>
          <a:xfrm rot="5400000">
            <a:off x="3940021" y="1406063"/>
            <a:ext cx="1753497" cy="266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21852" r="33889" b="8765"/>
          <a:stretch/>
        </p:blipFill>
        <p:spPr>
          <a:xfrm rot="5400000">
            <a:off x="6594520" y="1564497"/>
            <a:ext cx="1754404" cy="2347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0988" r="43888" b="25556"/>
          <a:stretch/>
        </p:blipFill>
        <p:spPr>
          <a:xfrm rot="5400000">
            <a:off x="644542" y="4296573"/>
            <a:ext cx="2536593" cy="1984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9401" r="35741" b="28359"/>
          <a:stretch/>
        </p:blipFill>
        <p:spPr>
          <a:xfrm rot="5400000">
            <a:off x="3240147" y="4265230"/>
            <a:ext cx="2536593" cy="2046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23321" r="35996" b="34704"/>
          <a:stretch/>
        </p:blipFill>
        <p:spPr>
          <a:xfrm rot="5400000">
            <a:off x="5895099" y="4237226"/>
            <a:ext cx="2536595" cy="210287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7458" y="236031"/>
            <a:ext cx="8127892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2b. One-Person Lift: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sz="4000" b="1" dirty="0">
                <a:latin typeface="+mn-lt"/>
              </a:rPr>
              <a:t>, Long Object (Method I)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6634947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231609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80426" y="1267931"/>
            <a:ext cx="8446577" cy="593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dirty="0"/>
              <a:t>Steps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Approach object (such as a pipe) from end and get close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Half kneel or stoop to reach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Rise up to feet and stand object upright (on end)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Stoop down with back straight and shoulder near midpoint of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Tilt object toward shoulder, grasp to balance, and stand upright.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50" dirty="0"/>
              <a:t>With object balanced on shoulder, walk facing forward </a:t>
            </a:r>
            <a:r>
              <a:rPr lang="en-US" sz="2650" dirty="0">
                <a:solidFill>
                  <a:srgbClr val="FF0000"/>
                </a:solidFill>
              </a:rPr>
              <a:t>(NO TWISTING)</a:t>
            </a:r>
          </a:p>
          <a:p>
            <a:pPr marL="0" indent="0">
              <a:buNone/>
            </a:pPr>
            <a:r>
              <a:rPr lang="en-US" sz="2650" b="1" dirty="0"/>
              <a:t>Note: </a:t>
            </a:r>
            <a:r>
              <a:rPr lang="en-US" sz="2650" dirty="0">
                <a:solidFill>
                  <a:srgbClr val="FF0000"/>
                </a:solidFill>
              </a:rPr>
              <a:t>Place cushion on shoulder if the object is very heavy or has edges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959" y="0"/>
            <a:ext cx="8400082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2c. One-Person Lift: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b="1" dirty="0">
                <a:latin typeface="+mn-lt"/>
              </a:rPr>
              <a:t>, Long Object (Method II)</a:t>
            </a:r>
          </a:p>
        </p:txBody>
      </p:sp>
    </p:spTree>
    <p:extLst>
      <p:ext uri="{BB962C8B-B14F-4D97-AF65-F5344CB8AC3E}">
        <p14:creationId xmlns:p14="http://schemas.microsoft.com/office/powerpoint/2010/main" val="336150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3223" y="117318"/>
            <a:ext cx="8281325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2c. One-Person Lift: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sz="4000" b="1" dirty="0">
                <a:latin typeface="+mn-lt"/>
              </a:rPr>
              <a:t>, Long Object (Method II)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7447" r="37593"/>
          <a:stretch/>
        </p:blipFill>
        <p:spPr>
          <a:xfrm rot="5400000">
            <a:off x="758359" y="1591969"/>
            <a:ext cx="2243974" cy="2224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38395" r="31296"/>
          <a:stretch/>
        </p:blipFill>
        <p:spPr>
          <a:xfrm rot="5400000">
            <a:off x="3491729" y="1628254"/>
            <a:ext cx="2272577" cy="2180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16724" r="32592" b="23995"/>
          <a:stretch/>
        </p:blipFill>
        <p:spPr>
          <a:xfrm rot="5400000">
            <a:off x="6159627" y="1686045"/>
            <a:ext cx="2243976" cy="2036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34692" r="29074" b="8272"/>
          <a:stretch/>
        </p:blipFill>
        <p:spPr>
          <a:xfrm rot="5400000">
            <a:off x="696404" y="4230318"/>
            <a:ext cx="2367885" cy="2224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30432" r="27165" b="7506"/>
          <a:stretch/>
        </p:blipFill>
        <p:spPr>
          <a:xfrm rot="5400000">
            <a:off x="3439932" y="4268830"/>
            <a:ext cx="2376170" cy="21560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4071" r="23181" b="13416"/>
          <a:stretch/>
        </p:blipFill>
        <p:spPr>
          <a:xfrm rot="5400000">
            <a:off x="6088816" y="4315536"/>
            <a:ext cx="2367885" cy="20543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6611779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UA</a:t>
            </a:r>
          </a:p>
        </p:txBody>
      </p:sp>
    </p:spTree>
    <p:extLst>
      <p:ext uri="{BB962C8B-B14F-4D97-AF65-F5344CB8AC3E}">
        <p14:creationId xmlns:p14="http://schemas.microsoft.com/office/powerpoint/2010/main" val="410353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4" y="126587"/>
            <a:ext cx="81898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3a. Two-Person Lift: </a:t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b="1" dirty="0">
                <a:latin typeface="+mn-lt"/>
              </a:rPr>
              <a:t>, Long Object (Method I)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47973" y="1532623"/>
            <a:ext cx="8896027" cy="5384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Two workers discuss a plan for their lift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Each approach object (such as a pole) from the end and move close to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“Lock” back and bend knees and 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Communicate ‒ “one, two, three lift,” lift with back straight </a:t>
            </a:r>
            <a:r>
              <a:rPr lang="en-US" dirty="0">
                <a:solidFill>
                  <a:srgbClr val="FF0000"/>
                </a:solidFill>
              </a:rPr>
              <a:t>(NO TWISTING)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slow, smooth movements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Hold object at waist, front person move to other side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Communicate to lift object to shoulder at the same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ready, walk forward in the direction of travel</a:t>
            </a:r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2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38" y="235150"/>
            <a:ext cx="8734985" cy="917376"/>
          </a:xfrm>
        </p:spPr>
        <p:txBody>
          <a:bodyPr lIns="0" rIns="0"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3a. Two-Person Lift: </a:t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b="1" dirty="0">
                <a:latin typeface="+mn-lt"/>
              </a:rPr>
              <a:t>, Long Object (Method I)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t="23899" r="17764" b="4406"/>
          <a:stretch/>
        </p:blipFill>
        <p:spPr>
          <a:xfrm>
            <a:off x="3238051" y="3748533"/>
            <a:ext cx="2778959" cy="1830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4760" r="19859" b="5425"/>
          <a:stretch/>
        </p:blipFill>
        <p:spPr>
          <a:xfrm>
            <a:off x="6188248" y="3748534"/>
            <a:ext cx="2844675" cy="1830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20831" r="15135" b="9201"/>
          <a:stretch/>
        </p:blipFill>
        <p:spPr>
          <a:xfrm>
            <a:off x="139849" y="3748534"/>
            <a:ext cx="2926964" cy="1830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2855" r="12887" b="9674"/>
          <a:stretch/>
        </p:blipFill>
        <p:spPr>
          <a:xfrm>
            <a:off x="628650" y="1458894"/>
            <a:ext cx="3410176" cy="19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27939" r="14027" b="12511"/>
          <a:stretch/>
        </p:blipFill>
        <p:spPr>
          <a:xfrm>
            <a:off x="4826264" y="1458894"/>
            <a:ext cx="3689086" cy="19148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256" y="145889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4234" y="145889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61456" y="337920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1744" y="34240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8248" y="337920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779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245311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23946" r="20566" b="451"/>
          <a:stretch/>
        </p:blipFill>
        <p:spPr>
          <a:xfrm>
            <a:off x="457200" y="1246144"/>
            <a:ext cx="3885998" cy="2613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24184" r="23857" b="6204"/>
          <a:stretch/>
        </p:blipFill>
        <p:spPr>
          <a:xfrm>
            <a:off x="457200" y="3996607"/>
            <a:ext cx="3885998" cy="2585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20572" r="18674" b="9951"/>
          <a:stretch/>
        </p:blipFill>
        <p:spPr>
          <a:xfrm>
            <a:off x="5157451" y="1142622"/>
            <a:ext cx="3838684" cy="2613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26703" r="22640" b="7151"/>
          <a:stretch/>
        </p:blipFill>
        <p:spPr>
          <a:xfrm>
            <a:off x="5157451" y="4023173"/>
            <a:ext cx="3838684" cy="255860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38257"/>
            <a:ext cx="9144000" cy="696783"/>
          </a:xfrm>
        </p:spPr>
        <p:txBody>
          <a:bodyPr lIns="0" rIns="0">
            <a:noAutofit/>
          </a:bodyPr>
          <a:lstStyle/>
          <a:p>
            <a:pPr algn="ctr"/>
            <a:r>
              <a:rPr lang="en-US" sz="3900" b="1" dirty="0">
                <a:latin typeface="+mn-lt"/>
              </a:rPr>
              <a:t>3a. (Continued) Two-Person Lift: </a:t>
            </a:r>
            <a:br>
              <a:rPr lang="en-US" sz="3900" b="1" dirty="0">
                <a:latin typeface="+mn-lt"/>
              </a:rPr>
            </a:br>
            <a:r>
              <a:rPr lang="en-US" sz="3900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sz="3900" b="1" dirty="0">
                <a:latin typeface="+mn-lt"/>
              </a:rPr>
              <a:t>, Long Object </a:t>
            </a:r>
            <a:r>
              <a:rPr lang="en-US" sz="3900" b="1" dirty="0">
                <a:latin typeface="Calibri"/>
              </a:rPr>
              <a:t>–</a:t>
            </a:r>
            <a:r>
              <a:rPr lang="en-US" sz="3900" b="1" dirty="0">
                <a:latin typeface="+mn-lt"/>
              </a:rPr>
              <a:t> Turn And Carry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806" y="10614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8057" y="10614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806" y="399981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8057" y="399660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6627168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213383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33792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3b. Two-Person Lift: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sz="3600" b="1" dirty="0">
                <a:latin typeface="+mn-lt"/>
              </a:rPr>
              <a:t>,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 Long Objects (Method II)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10208" y="1310000"/>
            <a:ext cx="8786649" cy="5255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Two workers discuss a plan for their lift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approaches ends of objects (such as two pipes), front person turns toward direction of travel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Workers bend knees and hips, grasp objects from end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“Lock” back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Communicate ‒ “one, two, three lift”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slow, smooth movements to lift with back straight </a:t>
            </a:r>
            <a:r>
              <a:rPr lang="en-US" dirty="0">
                <a:solidFill>
                  <a:srgbClr val="FF0000"/>
                </a:solidFill>
              </a:rPr>
              <a:t>(NO TWISTING)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Holding objects at the ends, walk forward in the direction of travel</a:t>
            </a:r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95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14457"/>
            <a:ext cx="9144000" cy="696783"/>
          </a:xfrm>
        </p:spPr>
        <p:txBody>
          <a:bodyPr lIns="0" rIns="0">
            <a:noAutofit/>
          </a:bodyPr>
          <a:lstStyle/>
          <a:p>
            <a:pPr algn="ctr"/>
            <a:r>
              <a:rPr lang="en-US" b="1" dirty="0">
                <a:latin typeface="+mn-lt"/>
              </a:rPr>
              <a:t>3b. Two-Person Lift: </a:t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Heavyweight</a:t>
            </a:r>
            <a:r>
              <a:rPr lang="en-US" b="1" dirty="0">
                <a:latin typeface="+mn-lt"/>
              </a:rPr>
              <a:t>, Long Objects (Method II)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39420"/>
          <a:stretch/>
        </p:blipFill>
        <p:spPr>
          <a:xfrm rot="5400000">
            <a:off x="872472" y="946539"/>
            <a:ext cx="1600866" cy="2602064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9259"/>
          <a:stretch/>
        </p:blipFill>
        <p:spPr>
          <a:xfrm rot="5400000">
            <a:off x="3771565" y="906813"/>
            <a:ext cx="1600868" cy="27241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4" r="34950"/>
          <a:stretch/>
        </p:blipFill>
        <p:spPr>
          <a:xfrm rot="5400000">
            <a:off x="6778529" y="898861"/>
            <a:ext cx="1584962" cy="27241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4074"/>
          <a:stretch/>
        </p:blipFill>
        <p:spPr>
          <a:xfrm rot="5400000">
            <a:off x="2004857" y="3431102"/>
            <a:ext cx="1486518" cy="2724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t="-9048" r="32167" b="14637"/>
          <a:stretch/>
        </p:blipFill>
        <p:spPr>
          <a:xfrm rot="5400000">
            <a:off x="5558100" y="3434505"/>
            <a:ext cx="1534050" cy="27173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1688" y="3142288"/>
            <a:ext cx="149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Plan the lift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2428" y="3142764"/>
            <a:ext cx="289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worker gives commands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2348" y="3142288"/>
            <a:ext cx="201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Ideally, lift together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90216" y="5630727"/>
            <a:ext cx="189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your balance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50159" y="5630727"/>
            <a:ext cx="151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together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050" y="6592838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UA</a:t>
            </a:r>
          </a:p>
        </p:txBody>
      </p:sp>
    </p:spTree>
    <p:extLst>
      <p:ext uri="{BB962C8B-B14F-4D97-AF65-F5344CB8AC3E}">
        <p14:creationId xmlns:p14="http://schemas.microsoft.com/office/powerpoint/2010/main" val="28369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20" y="236666"/>
            <a:ext cx="8653105" cy="1300033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>
                <a:latin typeface="Calibri heading"/>
              </a:rPr>
              <a:t>4. One-Person Lift: Roll a</a:t>
            </a:r>
            <a:br>
              <a:rPr lang="en-US" sz="3900" b="1" dirty="0">
                <a:latin typeface="Calibri heading"/>
              </a:rPr>
            </a:br>
            <a:r>
              <a:rPr lang="en-US" sz="3900" b="1" dirty="0">
                <a:solidFill>
                  <a:srgbClr val="FF0000"/>
                </a:solidFill>
                <a:latin typeface="Calibri heading"/>
              </a:rPr>
              <a:t>Heavyweight </a:t>
            </a:r>
            <a:r>
              <a:rPr lang="en-US" sz="3900" b="1" dirty="0">
                <a:latin typeface="Calibri heading"/>
              </a:rPr>
              <a:t>Small Object up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Half kneel directly in front of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“Lock” back and roll object onto thigh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Roll object to waist, hold close to body firmly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Push off on back foot and rise to stand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your balance before moving forward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5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2403" y="232913"/>
            <a:ext cx="8393816" cy="114731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1a. One-Person Heft Test</a:t>
            </a:r>
            <a:br>
              <a:rPr lang="en-US" b="1" dirty="0">
                <a:latin typeface="+mn-lt"/>
              </a:rPr>
            </a:br>
            <a:r>
              <a:rPr lang="en-US" sz="2800" b="1" dirty="0">
                <a:latin typeface="+mn-lt"/>
              </a:rPr>
              <a:t>(checking the weight of the box before lifting)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03" y="1652091"/>
            <a:ext cx="8711238" cy="39019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Approach object from front, feet shoulder-width apart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Move close to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Bend knees and 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“Lock” back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Lift box ONLY 1” up from ground and set back 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weight is acceptable to lift, use straight or power lift to lift box</a:t>
            </a:r>
          </a:p>
        </p:txBody>
      </p:sp>
    </p:spTree>
    <p:extLst>
      <p:ext uri="{BB962C8B-B14F-4D97-AF65-F5344CB8AC3E}">
        <p14:creationId xmlns:p14="http://schemas.microsoft.com/office/powerpoint/2010/main" val="2759408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7127" r="50562" b="24792"/>
          <a:stretch/>
        </p:blipFill>
        <p:spPr>
          <a:xfrm rot="5400000">
            <a:off x="3619539" y="1597118"/>
            <a:ext cx="2330964" cy="2069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8666" r="48444" b="23926"/>
          <a:stretch/>
        </p:blipFill>
        <p:spPr>
          <a:xfrm rot="5400000">
            <a:off x="941116" y="1511285"/>
            <a:ext cx="2335118" cy="2237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26902" r="51937" b="32814"/>
          <a:stretch/>
        </p:blipFill>
        <p:spPr>
          <a:xfrm rot="5400000">
            <a:off x="6128837" y="1676255"/>
            <a:ext cx="2335121" cy="1907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6" r="47924" b="32250"/>
          <a:stretch/>
        </p:blipFill>
        <p:spPr>
          <a:xfrm rot="5400000">
            <a:off x="697562" y="4437916"/>
            <a:ext cx="2822224" cy="1806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24627" r="37758" b="45447"/>
          <a:stretch/>
        </p:blipFill>
        <p:spPr>
          <a:xfrm rot="5400000">
            <a:off x="5885283" y="4787661"/>
            <a:ext cx="2822226" cy="1106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5555" r="43889" b="29753"/>
          <a:stretch/>
        </p:blipFill>
        <p:spPr>
          <a:xfrm rot="5400000">
            <a:off x="3373907" y="4463444"/>
            <a:ext cx="2822226" cy="175540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66520" y="185307"/>
            <a:ext cx="8653105" cy="113064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4. One-Person Lift: Roll a</a:t>
            </a:r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Heavyweight </a:t>
            </a:r>
            <a:r>
              <a:rPr lang="en-US" b="1" dirty="0">
                <a:latin typeface="+mn-lt"/>
              </a:rPr>
              <a:t>Small Object up Body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929" y="146234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0760" y="146234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5220" y="146234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661" y="393003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0760" y="38966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3353" y="38966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67134" y="5688449"/>
            <a:ext cx="11091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99605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73" y="235483"/>
            <a:ext cx="7886700" cy="84339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5. Push Versus Pull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72" y="1232759"/>
            <a:ext cx="7978427" cy="2458578"/>
          </a:xfrm>
        </p:spPr>
        <p:txBody>
          <a:bodyPr>
            <a:noAutofit/>
          </a:bodyPr>
          <a:lstStyle/>
          <a:p>
            <a:r>
              <a:rPr lang="en-US" sz="3200" dirty="0"/>
              <a:t>Strongest muscles of the body are your legs</a:t>
            </a:r>
          </a:p>
          <a:p>
            <a:pPr lvl="1"/>
            <a:r>
              <a:rPr lang="en-US" dirty="0"/>
              <a:t>Always </a:t>
            </a:r>
            <a:r>
              <a:rPr lang="en-US" b="1" dirty="0">
                <a:solidFill>
                  <a:srgbClr val="00B050"/>
                </a:solidFill>
              </a:rPr>
              <a:t>PUSH</a:t>
            </a:r>
            <a:r>
              <a:rPr lang="en-US" dirty="0"/>
              <a:t> objects that are </a:t>
            </a:r>
            <a:r>
              <a:rPr lang="en-US" b="1" dirty="0">
                <a:solidFill>
                  <a:srgbClr val="00B050"/>
                </a:solidFill>
              </a:rPr>
              <a:t>below waist </a:t>
            </a:r>
            <a:r>
              <a:rPr lang="en-US" dirty="0"/>
              <a:t>height (e.g., carts, boxes)</a:t>
            </a:r>
          </a:p>
          <a:p>
            <a:r>
              <a:rPr lang="en-US" sz="3200" dirty="0"/>
              <a:t>Arm biceps are stronger than triceps</a:t>
            </a:r>
          </a:p>
          <a:p>
            <a:pPr lvl="1"/>
            <a:r>
              <a:rPr lang="en-US" dirty="0"/>
              <a:t>Always </a:t>
            </a:r>
            <a:r>
              <a:rPr lang="en-US" b="1" dirty="0">
                <a:solidFill>
                  <a:srgbClr val="00B050"/>
                </a:solidFill>
              </a:rPr>
              <a:t>PULL</a:t>
            </a:r>
            <a:r>
              <a:rPr lang="en-US" dirty="0"/>
              <a:t> objects that are </a:t>
            </a:r>
            <a:r>
              <a:rPr lang="en-US" b="1" dirty="0">
                <a:solidFill>
                  <a:srgbClr val="00B050"/>
                </a:solidFill>
              </a:rPr>
              <a:t>above your waist </a:t>
            </a:r>
            <a:r>
              <a:rPr lang="en-US" dirty="0"/>
              <a:t>height (e.g., pipe wrench)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054" t="15188" r="8781" b="39075"/>
          <a:stretch/>
        </p:blipFill>
        <p:spPr>
          <a:xfrm>
            <a:off x="5705192" y="3652827"/>
            <a:ext cx="1769544" cy="12817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8298" t="11053" r="6911" b="36544"/>
          <a:stretch/>
        </p:blipFill>
        <p:spPr>
          <a:xfrm>
            <a:off x="5701970" y="5164599"/>
            <a:ext cx="1772766" cy="1460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2592" r="9306" b="12592"/>
          <a:stretch/>
        </p:blipFill>
        <p:spPr>
          <a:xfrm>
            <a:off x="214200" y="4210493"/>
            <a:ext cx="2457771" cy="18524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4200" y="6080155"/>
            <a:ext cx="173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Don’t pull objects on floor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7330" y="5433130"/>
            <a:ext cx="1517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PULL objects above your waist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96369" y="3913870"/>
            <a:ext cx="160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Don’t push objects above your waist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6111" r="10417" b="12037"/>
          <a:stretch/>
        </p:blipFill>
        <p:spPr>
          <a:xfrm>
            <a:off x="2836739" y="4210492"/>
            <a:ext cx="2573446" cy="18524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36739" y="6135610"/>
            <a:ext cx="167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PUSH objects on the floor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63933" y="6624990"/>
            <a:ext cx="1723749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Photos courtesy of the UA</a:t>
            </a:r>
          </a:p>
        </p:txBody>
      </p:sp>
    </p:spTree>
    <p:extLst>
      <p:ext uri="{BB962C8B-B14F-4D97-AF65-F5344CB8AC3E}">
        <p14:creationId xmlns:p14="http://schemas.microsoft.com/office/powerpoint/2010/main" val="179979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9615"/>
            <a:ext cx="9144000" cy="118232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1a. Heft Test 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(checking object weight before lift)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3178" r="27363" b="29415"/>
          <a:stretch/>
        </p:blipFill>
        <p:spPr>
          <a:xfrm rot="5400000">
            <a:off x="5509726" y="2650560"/>
            <a:ext cx="4325988" cy="257183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4" t="35844" r="33638" b="33470"/>
          <a:stretch/>
        </p:blipFill>
        <p:spPr>
          <a:xfrm rot="5400000">
            <a:off x="-566661" y="2649762"/>
            <a:ext cx="4325987" cy="2573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t="36139" r="30368" b="30273"/>
          <a:stretch/>
        </p:blipFill>
        <p:spPr>
          <a:xfrm rot="5400000">
            <a:off x="2469469" y="2652521"/>
            <a:ext cx="4330909" cy="2572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3791" y="6642093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20687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95209"/>
            <a:ext cx="9144000" cy="19474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1b. One-Person “Straight Lift”</a:t>
            </a:r>
            <a:br>
              <a:rPr lang="en-US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73520"/>
            <a:ext cx="8174387" cy="343098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200" b="1" dirty="0"/>
              <a:t>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Approach object from front, feet shoulder-width apart and </a:t>
            </a:r>
            <a:r>
              <a:rPr lang="en-US" sz="3300" i="1" dirty="0"/>
              <a:t>parallel to object </a:t>
            </a:r>
            <a:r>
              <a:rPr lang="en-US" sz="3300" dirty="0"/>
              <a:t>on each side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Move close to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Bend knees and 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“Lock” back, lift with back straight </a:t>
            </a:r>
            <a:r>
              <a:rPr lang="en-US" sz="3300" dirty="0">
                <a:solidFill>
                  <a:srgbClr val="FF0000"/>
                </a:solidFill>
              </a:rPr>
              <a:t>(DO NOT TWIST)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Use slow, smooth movements</a:t>
            </a: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24137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3" y="236308"/>
            <a:ext cx="7886700" cy="126871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1b. One Person Lifting Box: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 “Straight lift”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31183" r="24580" b="24470"/>
          <a:stretch/>
        </p:blipFill>
        <p:spPr>
          <a:xfrm rot="5400000">
            <a:off x="-486494" y="2315987"/>
            <a:ext cx="3656153" cy="23954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33354" r="28000" b="25939"/>
          <a:stretch/>
        </p:blipFill>
        <p:spPr>
          <a:xfrm rot="5400000">
            <a:off x="2062248" y="2316134"/>
            <a:ext cx="3656154" cy="2395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4593" r="25111" b="27778"/>
          <a:stretch/>
        </p:blipFill>
        <p:spPr>
          <a:xfrm rot="5400000">
            <a:off x="4316654" y="2610323"/>
            <a:ext cx="3656154" cy="1806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7" t="34353" r="23985" b="29375"/>
          <a:stretch/>
        </p:blipFill>
        <p:spPr>
          <a:xfrm rot="5400000">
            <a:off x="6274749" y="2612443"/>
            <a:ext cx="3656155" cy="1802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611779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40958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95209"/>
            <a:ext cx="9144000" cy="19474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1c. One-Person “Power Lift”</a:t>
            </a:r>
            <a:br>
              <a:rPr lang="en-US" sz="48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24722"/>
            <a:ext cx="8174387" cy="28531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Approach object from front, one foot </a:t>
            </a:r>
            <a:r>
              <a:rPr lang="en-US" i="1" dirty="0"/>
              <a:t>angled </a:t>
            </a:r>
            <a:r>
              <a:rPr lang="en-US" dirty="0"/>
              <a:t>on each side of object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Move close to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Bend knees and 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“Lock” back, lift with back straight </a:t>
            </a:r>
            <a:r>
              <a:rPr lang="en-US" dirty="0">
                <a:solidFill>
                  <a:srgbClr val="FF0000"/>
                </a:solidFill>
              </a:rPr>
              <a:t>(NO TWISTING)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slow, smooth movements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3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38924" y="235828"/>
            <a:ext cx="7886700" cy="1140913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dirty="0">
                <a:latin typeface="+mn-lt"/>
              </a:rPr>
              <a:t>1c. One Person Lifting Box:  </a:t>
            </a:r>
            <a:br>
              <a:rPr lang="en-US" altLang="en-US" sz="4800" b="1" dirty="0">
                <a:latin typeface="+mn-lt"/>
              </a:rPr>
            </a:br>
            <a:r>
              <a:rPr lang="en-US" altLang="en-US" sz="4800" b="1" dirty="0">
                <a:latin typeface="+mn-lt"/>
              </a:rPr>
              <a:t>“Power lift”</a:t>
            </a:r>
          </a:p>
        </p:txBody>
      </p:sp>
      <p:pic>
        <p:nvPicPr>
          <p:cNvPr id="4710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21204" r="33556" b="32957"/>
          <a:stretch>
            <a:fillRect/>
          </a:stretch>
        </p:blipFill>
        <p:spPr>
          <a:xfrm>
            <a:off x="185295" y="1689577"/>
            <a:ext cx="2461456" cy="3657600"/>
          </a:xfrm>
        </p:spPr>
      </p:pic>
      <p:pic>
        <p:nvPicPr>
          <p:cNvPr id="4710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22295" r="39824" b="30273"/>
          <a:stretch>
            <a:fillRect/>
          </a:stretch>
        </p:blipFill>
        <p:spPr bwMode="auto">
          <a:xfrm>
            <a:off x="2769079" y="1689577"/>
            <a:ext cx="2020301" cy="36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0" t="16808" r="37416" b="25581"/>
          <a:stretch>
            <a:fillRect/>
          </a:stretch>
        </p:blipFill>
        <p:spPr bwMode="auto">
          <a:xfrm>
            <a:off x="7314237" y="1689577"/>
            <a:ext cx="1665375" cy="366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t="19238" r="33154" b="34094"/>
          <a:stretch>
            <a:fillRect/>
          </a:stretch>
        </p:blipFill>
        <p:spPr bwMode="auto">
          <a:xfrm>
            <a:off x="4911708" y="1689577"/>
            <a:ext cx="2281826" cy="36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11779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424454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163" y="2326907"/>
            <a:ext cx="7886700" cy="3636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Steps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Approach object from end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Bend forward at waist on one leg, lift opposite foot off floor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Grasp object and lift, lowering foot to floor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slow, smooth movements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513" y="524266"/>
            <a:ext cx="9144000" cy="1325563"/>
          </a:xfrm>
        </p:spPr>
        <p:txBody>
          <a:bodyPr lIns="0" rIns="0"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2a. One Person Lifting 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Lightweight</a:t>
            </a:r>
            <a:r>
              <a:rPr lang="en-US" sz="4000" b="1" dirty="0">
                <a:latin typeface="+mn-lt"/>
              </a:rPr>
              <a:t> Object: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“Golfer’s Lift”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492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94" y="236308"/>
            <a:ext cx="8698401" cy="12123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2a. One Person Lifting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Lightweight</a:t>
            </a:r>
            <a:r>
              <a:rPr lang="en-US" b="1" dirty="0">
                <a:latin typeface="+mn-lt"/>
              </a:rPr>
              <a:t> Object: “Golfer’s Lift”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9" t="8824" r="36919" b="9951"/>
          <a:stretch/>
        </p:blipFill>
        <p:spPr>
          <a:xfrm rot="5400000">
            <a:off x="1562137" y="758696"/>
            <a:ext cx="2116475" cy="38166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4" t="10798" r="34477" b="6831"/>
          <a:stretch/>
        </p:blipFill>
        <p:spPr>
          <a:xfrm rot="5400000">
            <a:off x="5861715" y="762453"/>
            <a:ext cx="2123991" cy="3816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10436" r="40130" b="19687"/>
          <a:stretch/>
        </p:blipFill>
        <p:spPr>
          <a:xfrm rot="5400000">
            <a:off x="1582056" y="3617668"/>
            <a:ext cx="2120107" cy="3141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3344" r="36720" b="10296"/>
          <a:stretch/>
        </p:blipFill>
        <p:spPr>
          <a:xfrm rot="5400000">
            <a:off x="5885473" y="3617585"/>
            <a:ext cx="2119941" cy="314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059" y="412826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773" y="160877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6108" y="160877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5395" y="412826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6611779"/>
            <a:ext cx="59351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Photos courtesy of the Healthy Work Center, Washington University School of Medicine in St. Louis</a:t>
            </a:r>
          </a:p>
        </p:txBody>
      </p:sp>
    </p:spTree>
    <p:extLst>
      <p:ext uri="{BB962C8B-B14F-4D97-AF65-F5344CB8AC3E}">
        <p14:creationId xmlns:p14="http://schemas.microsoft.com/office/powerpoint/2010/main" val="3782903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1022</Words>
  <Application>Microsoft Office PowerPoint</Application>
  <PresentationFormat>Letter Paper (8.5x11 in)</PresentationFormat>
  <Paragraphs>138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heading</vt:lpstr>
      <vt:lpstr>Calibri Light</vt:lpstr>
      <vt:lpstr>Times New Roman</vt:lpstr>
      <vt:lpstr>Office Theme</vt:lpstr>
      <vt:lpstr>Demonstration Stations: Proper Body Mechanics for Lifting Tasks</vt:lpstr>
      <vt:lpstr>1a. One-Person Heft Test (checking the weight of the box before lifting)</vt:lpstr>
      <vt:lpstr>1a. Heft Test  (checking object weight before lift)</vt:lpstr>
      <vt:lpstr>1b. One-Person “Straight Lift” </vt:lpstr>
      <vt:lpstr>1b. One Person Lifting Box:  “Straight lift”</vt:lpstr>
      <vt:lpstr>1c. One-Person “Power Lift”  </vt:lpstr>
      <vt:lpstr>1c. One Person Lifting Box:   “Power lift”</vt:lpstr>
      <vt:lpstr>2a. One Person Lifting Lightweight Object: “Golfer’s Lift”</vt:lpstr>
      <vt:lpstr>2a. One Person Lifting Lightweight Object: “Golfer’s Lift”</vt:lpstr>
      <vt:lpstr>2b. One-Person Lift:  Heavyweight, Long Object (Method I)</vt:lpstr>
      <vt:lpstr>2b. One-Person Lift: Heavyweight, Long Object (Method I)</vt:lpstr>
      <vt:lpstr>2c. One-Person Lift: Heavyweight, Long Object (Method II)</vt:lpstr>
      <vt:lpstr>2c. One-Person Lift: Heavyweight, Long Object (Method II)</vt:lpstr>
      <vt:lpstr>3a. Two-Person Lift:  Heavyweight, Long Object (Method I)</vt:lpstr>
      <vt:lpstr>3a. Two-Person Lift:  Heavyweight, Long Object (Method I)</vt:lpstr>
      <vt:lpstr>3a. (Continued) Two-Person Lift:  Heavyweight, Long Object – Turn And Carry</vt:lpstr>
      <vt:lpstr>3b. Two-Person Lift: Heavyweight,  Long Objects (Method II)</vt:lpstr>
      <vt:lpstr>3b. Two-Person Lift:  Heavyweight, Long Objects (Method II)</vt:lpstr>
      <vt:lpstr>4. One-Person Lift: Roll a Heavyweight Small Object up Body</vt:lpstr>
      <vt:lpstr>4. One-Person Lift: Roll a Heavyweight Small Object up Body</vt:lpstr>
      <vt:lpstr>5. Push Versus Pull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Dale, Ann</dc:creator>
  <cp:lastModifiedBy>Grace Barlet</cp:lastModifiedBy>
  <cp:revision>97</cp:revision>
  <cp:lastPrinted>2019-12-03T16:45:00Z</cp:lastPrinted>
  <dcterms:created xsi:type="dcterms:W3CDTF">2019-05-10T13:33:15Z</dcterms:created>
  <dcterms:modified xsi:type="dcterms:W3CDTF">2020-02-25T14:51:49Z</dcterms:modified>
</cp:coreProperties>
</file>