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4" r:id="rId3"/>
    <p:sldId id="265" r:id="rId4"/>
    <p:sldId id="266" r:id="rId5"/>
    <p:sldId id="272" r:id="rId6"/>
    <p:sldId id="276" r:id="rId7"/>
    <p:sldId id="273" r:id="rId8"/>
    <p:sldId id="274" r:id="rId9"/>
    <p:sldId id="275" r:id="rId10"/>
    <p:sldId id="267" r:id="rId11"/>
    <p:sldId id="278" r:id="rId12"/>
    <p:sldId id="279" r:id="rId13"/>
    <p:sldId id="335" r:id="rId14"/>
    <p:sldId id="290" r:id="rId15"/>
    <p:sldId id="336" r:id="rId16"/>
    <p:sldId id="298" r:id="rId17"/>
    <p:sldId id="304" r:id="rId18"/>
    <p:sldId id="281" r:id="rId19"/>
    <p:sldId id="280" r:id="rId20"/>
    <p:sldId id="263" r:id="rId21"/>
    <p:sldId id="337" r:id="rId22"/>
    <p:sldId id="261" r:id="rId23"/>
    <p:sldId id="338" r:id="rId24"/>
    <p:sldId id="270" r:id="rId25"/>
    <p:sldId id="271" r:id="rId26"/>
    <p:sldId id="283" r:id="rId27"/>
    <p:sldId id="284" r:id="rId28"/>
    <p:sldId id="282" r:id="rId29"/>
    <p:sldId id="286" r:id="rId30"/>
    <p:sldId id="285" r:id="rId31"/>
    <p:sldId id="313" r:id="rId32"/>
    <p:sldId id="308" r:id="rId33"/>
    <p:sldId id="306" r:id="rId34"/>
    <p:sldId id="307" r:id="rId35"/>
    <p:sldId id="312" r:id="rId36"/>
    <p:sldId id="287" r:id="rId37"/>
    <p:sldId id="297" r:id="rId38"/>
    <p:sldId id="395" r:id="rId39"/>
    <p:sldId id="303" r:id="rId4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A51417"/>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1" autoAdjust="0"/>
    <p:restoredTop sz="90987" autoAdjust="0"/>
  </p:normalViewPr>
  <p:slideViewPr>
    <p:cSldViewPr snapToGrid="0">
      <p:cViewPr varScale="1">
        <p:scale>
          <a:sx n="100" d="100"/>
          <a:sy n="100" d="100"/>
        </p:scale>
        <p:origin x="456" y="84"/>
      </p:cViewPr>
      <p:guideLst>
        <p:guide orient="horz" pos="2160"/>
        <p:guide pos="3840"/>
      </p:guideLst>
    </p:cSldViewPr>
  </p:slideViewPr>
  <p:outlineViewPr>
    <p:cViewPr>
      <p:scale>
        <a:sx n="33" d="100"/>
        <a:sy n="33" d="100"/>
      </p:scale>
      <p:origin x="0" y="-7014"/>
    </p:cViewPr>
  </p:outlineViewPr>
  <p:notesTextViewPr>
    <p:cViewPr>
      <p:scale>
        <a:sx n="100" d="100"/>
        <a:sy n="100" d="100"/>
      </p:scale>
      <p:origin x="0" y="0"/>
    </p:cViewPr>
  </p:notesTextViewPr>
  <p:sorterViewPr>
    <p:cViewPr>
      <p:scale>
        <a:sx n="66" d="100"/>
        <a:sy n="66" d="100"/>
      </p:scale>
      <p:origin x="0" y="15802"/>
    </p:cViewPr>
  </p:sorterViewPr>
  <p:notesViewPr>
    <p:cSldViewPr snapToGrid="0">
      <p:cViewPr varScale="1">
        <p:scale>
          <a:sx n="84" d="100"/>
          <a:sy n="84" d="100"/>
        </p:scale>
        <p:origin x="-3126" y="-5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98173B6-FE79-4936-84F4-1C11B9EC3026}" type="datetimeFigureOut">
              <a:rPr lang="en-US" smtClean="0"/>
              <a:t>2/25/2020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ABD6308-F43C-48AF-9A1D-88161F157BCF}" type="slidenum">
              <a:rPr lang="en-US" smtClean="0"/>
              <a:t>‹#›</a:t>
            </a:fld>
            <a:endParaRPr lang="en-US"/>
          </a:p>
        </p:txBody>
      </p:sp>
    </p:spTree>
    <p:extLst>
      <p:ext uri="{BB962C8B-B14F-4D97-AF65-F5344CB8AC3E}">
        <p14:creationId xmlns:p14="http://schemas.microsoft.com/office/powerpoint/2010/main" val="399328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hoosehandsafety.or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pwr.com/research/research-practice-library/construction-ergonomic-research-solution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dc.gov/niosh/docs/2007-131/pdfs/2007-131.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nengineersaspect.blogspot.com/2013/04/the-duplessis-bridge-collapse-january.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SLIDE 1:</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purpose of this presentation is to provide training on basic ergonomic concepts and practices to raise awareness of the risks and how to reduce them to prevent soft tissue injuries.</a:t>
            </a:r>
            <a:endParaRPr lang="en-US" dirty="0">
              <a:effectLst/>
            </a:endParaRPr>
          </a:p>
          <a:p>
            <a:endParaRPr lang="en-US" baseline="0" dirty="0"/>
          </a:p>
        </p:txBody>
      </p:sp>
      <p:sp>
        <p:nvSpPr>
          <p:cNvPr id="4" name="Slide Number Placeholder 3"/>
          <p:cNvSpPr>
            <a:spLocks noGrp="1"/>
          </p:cNvSpPr>
          <p:nvPr>
            <p:ph type="sldNum" sz="quarter" idx="10"/>
          </p:nvPr>
        </p:nvSpPr>
        <p:spPr/>
        <p:txBody>
          <a:bodyPr/>
          <a:lstStyle/>
          <a:p>
            <a:fld id="{CABD6308-F43C-48AF-9A1D-88161F157BCF}" type="slidenum">
              <a:rPr lang="en-US" smtClean="0"/>
              <a:t>1</a:t>
            </a:fld>
            <a:endParaRPr lang="en-US"/>
          </a:p>
        </p:txBody>
      </p:sp>
    </p:spTree>
    <p:extLst>
      <p:ext uri="{BB962C8B-B14F-4D97-AF65-F5344CB8AC3E}">
        <p14:creationId xmlns:p14="http://schemas.microsoft.com/office/powerpoint/2010/main" val="3488817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10:</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why it’s important not to ignore early symptoms and to seek treatment early when you have the greatest chance of recovery.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Construction workers, just like professional athletes, need to take care of their physical health to have a long career and stay employed.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Early symptoms include pain when you kneel, bend over, and walk. When you notice pain and discomfort, change how you are doing your work or your work tasks.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symptoms don’t improve, see a physician.</a:t>
            </a:r>
          </a:p>
          <a:p>
            <a:endParaRPr lang="en-US" sz="1200" kern="1200" dirty="0">
              <a:solidFill>
                <a:schemeClr val="tx1"/>
              </a:solidFill>
              <a:effectLst/>
              <a:latin typeface="+mn-lt"/>
              <a:ea typeface="+mn-ea"/>
              <a:cs typeface="+mn-cs"/>
            </a:endParaRPr>
          </a:p>
          <a:p>
            <a:r>
              <a:rPr lang="en-US" sz="1200" dirty="0">
                <a:effectLst/>
              </a:rPr>
              <a:t>If you wait too long to get medical help, you may require surgery in order to get better.</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10</a:t>
            </a:fld>
            <a:endParaRPr lang="en-US"/>
          </a:p>
        </p:txBody>
      </p:sp>
    </p:spTree>
    <p:extLst>
      <p:ext uri="{BB962C8B-B14F-4D97-AF65-F5344CB8AC3E}">
        <p14:creationId xmlns:p14="http://schemas.microsoft.com/office/powerpoint/2010/main" val="380262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5AE189-7B3C-40CC-8636-2FDF472DC220}" type="slidenum">
              <a:rPr lang="en-US" altLang="en-US" smtClean="0"/>
              <a:pPr>
                <a:spcBef>
                  <a:spcPct val="0"/>
                </a:spcBef>
              </a:pPr>
              <a:t>11</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INSTRUCTOR NOTE: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Only show the title of the PowerPoint slide “What is ergonomics?”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11:</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ergonomics?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descriptions given by the trainees.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everyone is done giving a description, advance the PowerPoint slide to show the definition provided.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Tell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Everyone’s body has different abilities in terms of strength, flexibility, and tolerance.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Ergonomics is the way to prevent injuries by setting up the work environment and tools to make the job fit the physical abilities of the worker.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 should be designed so most workers can do it without tearing down the tissues of the body to get the job done.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are all around you, such as the shape of a tool handle or an extra handle to hold onto.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working within the physical limits of your body, you will eliminate the risk of overexertion, sprain, and strain injuries.</a:t>
            </a:r>
            <a:endParaRPr lang="en-US" sz="1100" dirty="0">
              <a:effectLst/>
            </a:endParaRPr>
          </a:p>
          <a:p>
            <a:endParaRPr lang="en-US" altLang="en-US" sz="1100" dirty="0"/>
          </a:p>
        </p:txBody>
      </p:sp>
    </p:spTree>
    <p:extLst>
      <p:ext uri="{BB962C8B-B14F-4D97-AF65-F5344CB8AC3E}">
        <p14:creationId xmlns:p14="http://schemas.microsoft.com/office/powerpoint/2010/main" val="197836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C2A6BA-BD68-4F8D-9B40-A24C88C4FF78}" type="slidenum">
              <a:rPr lang="en-US" altLang="en-US" smtClean="0"/>
              <a:pPr>
                <a:spcBef>
                  <a:spcPct val="0"/>
                </a:spcBef>
              </a:pPr>
              <a:t>12</a:t>
            </a:fld>
            <a:endParaRPr lang="en-US" altLang="en-US"/>
          </a:p>
        </p:txBody>
      </p:sp>
      <p:sp>
        <p:nvSpPr>
          <p:cNvPr id="29699"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ln/>
        </p:spPr>
        <p:txBody>
          <a:bodyPr/>
          <a:lstStyle/>
          <a:p>
            <a:r>
              <a:rPr lang="en-US" sz="1200" b="1" kern="1200" dirty="0">
                <a:solidFill>
                  <a:schemeClr val="tx1"/>
                </a:solidFill>
                <a:effectLst/>
                <a:latin typeface="+mn-lt"/>
                <a:ea typeface="+mn-ea"/>
                <a:cs typeface="+mn-cs"/>
              </a:rPr>
              <a:t>NOTES FOR SLIDE 12: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6 ergonomic hazards: </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High </a:t>
            </a:r>
            <a:r>
              <a:rPr lang="en-US" sz="1200" b="1" kern="1200" dirty="0">
                <a:solidFill>
                  <a:schemeClr val="tx1"/>
                </a:solidFill>
                <a:effectLst/>
                <a:latin typeface="+mn-lt"/>
                <a:ea typeface="+mn-ea"/>
                <a:cs typeface="+mn-cs"/>
              </a:rPr>
              <a:t>Force</a:t>
            </a:r>
            <a:endParaRPr lang="en-US" dirty="0">
              <a:effectLst/>
            </a:endParaRPr>
          </a:p>
          <a:p>
            <a:pPr marL="228600" lvl="0" indent="-228600">
              <a:buFont typeface="+mj-lt"/>
              <a:buAutoNum type="arabicPeriod"/>
            </a:pPr>
            <a:r>
              <a:rPr lang="en-US" sz="1200" kern="1200" dirty="0">
                <a:solidFill>
                  <a:schemeClr val="tx1"/>
                </a:solidFill>
                <a:effectLst/>
                <a:latin typeface="+mn-lt"/>
                <a:ea typeface="+mn-ea"/>
                <a:cs typeface="+mn-cs"/>
              </a:rPr>
              <a:t>Poor </a:t>
            </a:r>
            <a:r>
              <a:rPr lang="en-US" sz="1200" b="1" kern="1200" dirty="0">
                <a:solidFill>
                  <a:schemeClr val="tx1"/>
                </a:solidFill>
                <a:effectLst/>
                <a:latin typeface="+mn-lt"/>
                <a:ea typeface="+mn-ea"/>
                <a:cs typeface="+mn-cs"/>
              </a:rPr>
              <a:t>Postures</a:t>
            </a:r>
            <a:endParaRPr lang="en-US" dirty="0">
              <a:effectLst/>
            </a:endParaRPr>
          </a:p>
          <a:p>
            <a:pPr marL="228600" lvl="0" indent="-228600">
              <a:buFont typeface="+mj-lt"/>
              <a:buAutoNum type="arabicPeriod"/>
            </a:pPr>
            <a:r>
              <a:rPr lang="en-US" sz="1200" kern="1200" dirty="0">
                <a:solidFill>
                  <a:schemeClr val="tx1"/>
                </a:solidFill>
                <a:effectLst/>
                <a:latin typeface="+mn-lt"/>
                <a:ea typeface="+mn-ea"/>
                <a:cs typeface="+mn-cs"/>
              </a:rPr>
              <a:t>Fast or prolonged </a:t>
            </a:r>
            <a:r>
              <a:rPr lang="en-US" sz="1200" b="1" kern="1200" dirty="0">
                <a:solidFill>
                  <a:schemeClr val="tx1"/>
                </a:solidFill>
                <a:effectLst/>
                <a:latin typeface="+mn-lt"/>
                <a:ea typeface="+mn-ea"/>
                <a:cs typeface="+mn-cs"/>
              </a:rPr>
              <a:t>Repetition</a:t>
            </a:r>
            <a:endParaRPr lang="en-US" dirty="0">
              <a:effectLst/>
            </a:endParaRPr>
          </a:p>
          <a:p>
            <a:pPr marL="228600" lvl="0" indent="-228600">
              <a:buFont typeface="+mj-lt"/>
              <a:buAutoNum type="arabicPeriod"/>
            </a:pPr>
            <a:r>
              <a:rPr lang="en-US" sz="1200" kern="1200" dirty="0">
                <a:solidFill>
                  <a:schemeClr val="tx1"/>
                </a:solidFill>
                <a:effectLst/>
                <a:latin typeface="+mn-lt"/>
                <a:ea typeface="+mn-ea"/>
                <a:cs typeface="+mn-cs"/>
              </a:rPr>
              <a:t>Stress from body </a:t>
            </a:r>
            <a:r>
              <a:rPr lang="en-US" sz="1200" b="1" kern="1200" dirty="0">
                <a:solidFill>
                  <a:schemeClr val="tx1"/>
                </a:solidFill>
                <a:effectLst/>
                <a:latin typeface="+mn-lt"/>
                <a:ea typeface="+mn-ea"/>
                <a:cs typeface="+mn-cs"/>
              </a:rPr>
              <a:t>Contact</a:t>
            </a:r>
            <a:endParaRPr lang="en-US" dirty="0">
              <a:effectLst/>
            </a:endParaRPr>
          </a:p>
          <a:p>
            <a:pPr marL="228600" lvl="0" indent="-228600">
              <a:buFont typeface="+mj-lt"/>
              <a:buAutoNum type="arabicPeriod"/>
            </a:pPr>
            <a:r>
              <a:rPr lang="en-US" sz="1200" kern="1200" dirty="0">
                <a:solidFill>
                  <a:schemeClr val="tx1"/>
                </a:solidFill>
                <a:effectLst/>
                <a:latin typeface="+mn-lt"/>
                <a:ea typeface="+mn-ea"/>
                <a:cs typeface="+mn-cs"/>
              </a:rPr>
              <a:t>Hand or body </a:t>
            </a:r>
            <a:r>
              <a:rPr lang="en-US" sz="1200" b="1" kern="1200" dirty="0">
                <a:solidFill>
                  <a:schemeClr val="tx1"/>
                </a:solidFill>
                <a:effectLst/>
                <a:latin typeface="+mn-lt"/>
                <a:ea typeface="+mn-ea"/>
                <a:cs typeface="+mn-cs"/>
              </a:rPr>
              <a:t>Vibration</a:t>
            </a:r>
            <a:endParaRPr lang="en-US" dirty="0">
              <a:effectLst/>
            </a:endParaRPr>
          </a:p>
          <a:p>
            <a:pPr marL="228600" lvl="0" indent="-228600">
              <a:buFont typeface="+mj-lt"/>
              <a:buAutoNum type="arabicPeriod"/>
            </a:pPr>
            <a:r>
              <a:rPr lang="en-US" sz="1200" kern="1200" dirty="0">
                <a:solidFill>
                  <a:schemeClr val="tx1"/>
                </a:solidFill>
                <a:effectLst/>
                <a:latin typeface="+mn-lt"/>
                <a:ea typeface="+mn-ea"/>
                <a:cs typeface="+mn-cs"/>
              </a:rPr>
              <a:t>And a cold </a:t>
            </a:r>
            <a:r>
              <a:rPr lang="en-US" sz="1200" b="1" kern="1200" dirty="0">
                <a:solidFill>
                  <a:schemeClr val="tx1"/>
                </a:solidFill>
                <a:effectLst/>
                <a:latin typeface="+mn-lt"/>
                <a:ea typeface="+mn-ea"/>
                <a:cs typeface="+mn-cs"/>
              </a:rPr>
              <a:t>Environment</a:t>
            </a:r>
            <a:endParaRPr lang="en-US" dirty="0">
              <a:effectLst/>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all exist in construction, the most common hazards are high force and poor postures, which are the focus of this training.</a:t>
            </a:r>
          </a:p>
          <a:p>
            <a:endParaRPr lang="en-US" dirty="0"/>
          </a:p>
        </p:txBody>
      </p:sp>
    </p:spTree>
    <p:extLst>
      <p:ext uri="{BB962C8B-B14F-4D97-AF65-F5344CB8AC3E}">
        <p14:creationId xmlns:p14="http://schemas.microsoft.com/office/powerpoint/2010/main" val="2190228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ergonomic hazard, force, is the effort needed to move an object, such as lifting a pipe, moving a bag of mortar, or pushing a cart.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everyone lift the same amount of weight safely?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Pause briefly to let one or two people respond.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 you know when someone is lifting something that is too heavy for them?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descriptions given by the trainees.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Once everyone is done giving an answer, review the examples below.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Jerk to get the movement started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Load falling over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Frequent rest breaks</a:t>
            </a:r>
          </a:p>
          <a:p>
            <a:endParaRPr lang="en-US" dirty="0"/>
          </a:p>
        </p:txBody>
      </p:sp>
      <p:sp>
        <p:nvSpPr>
          <p:cNvPr id="4" name="Slide Number Placeholder 3"/>
          <p:cNvSpPr>
            <a:spLocks noGrp="1"/>
          </p:cNvSpPr>
          <p:nvPr>
            <p:ph type="sldNum" sz="quarter" idx="10"/>
          </p:nvPr>
        </p:nvSpPr>
        <p:spPr/>
        <p:txBody>
          <a:bodyPr/>
          <a:lstStyle/>
          <a:p>
            <a:fld id="{4FD96A35-A7DA-4843-AF33-CC0273E95382}" type="slidenum">
              <a:rPr lang="en-US" smtClean="0"/>
              <a:t>13</a:t>
            </a:fld>
            <a:endParaRPr lang="en-US"/>
          </a:p>
        </p:txBody>
      </p:sp>
    </p:spTree>
    <p:extLst>
      <p:ext uri="{BB962C8B-B14F-4D97-AF65-F5344CB8AC3E}">
        <p14:creationId xmlns:p14="http://schemas.microsoft.com/office/powerpoint/2010/main" val="35992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B8A566-4495-495D-B2F9-E79DA8C182D3}" type="slidenum">
              <a:rPr lang="en-US" altLang="en-US" smtClean="0"/>
              <a:pPr>
                <a:spcBef>
                  <a:spcPct val="0"/>
                </a:spcBef>
              </a:pPr>
              <a:t>14</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14: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weight of the load affects the low back.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weight can be measured through spinal forces in the joints of your low back.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diagram on the left, the first figure is standing upright with no load. The spinal force from gravity on his low back is 80 inch-pounds.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figure is holding a 20-pound load </a:t>
            </a:r>
            <a:r>
              <a:rPr lang="en-US" sz="1200" u="sng" kern="1200" dirty="0">
                <a:solidFill>
                  <a:schemeClr val="tx1"/>
                </a:solidFill>
                <a:effectLst/>
                <a:latin typeface="+mn-lt"/>
                <a:ea typeface="+mn-ea"/>
                <a:cs typeface="+mn-cs"/>
              </a:rPr>
              <a:t>close to their body</a:t>
            </a:r>
            <a:r>
              <a:rPr lang="en-US" sz="1200" kern="1200" dirty="0">
                <a:solidFill>
                  <a:schemeClr val="tx1"/>
                </a:solidFill>
                <a:effectLst/>
                <a:latin typeface="+mn-lt"/>
                <a:ea typeface="+mn-ea"/>
                <a:cs typeface="+mn-cs"/>
              </a:rPr>
              <a:t> ‒ 10 inches from the hands to the low back. This is an </a:t>
            </a:r>
            <a:r>
              <a:rPr lang="en-US" sz="1200" b="1" u="sng" kern="1200" dirty="0">
                <a:solidFill>
                  <a:schemeClr val="tx1"/>
                </a:solidFill>
                <a:effectLst/>
                <a:latin typeface="+mn-lt"/>
                <a:ea typeface="+mn-ea"/>
                <a:cs typeface="+mn-cs"/>
              </a:rPr>
              <a:t>IDEAL posture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carry a load. The spinal force goes up to 170 inch-pounds.</a:t>
            </a:r>
          </a:p>
          <a:p>
            <a:r>
              <a:rPr lang="en-US" sz="1200" kern="1200" dirty="0">
                <a:solidFill>
                  <a:schemeClr val="tx1"/>
                </a:solidFill>
                <a:effectLst/>
                <a:latin typeface="+mn-lt"/>
                <a:ea typeface="+mn-ea"/>
                <a:cs typeface="+mn-cs"/>
              </a:rPr>
              <a:t>If the load is moved away from the body to a distance of 20 inches, the spinal forces increase significantly to 260 inch-pounds. So how close you hold an object makes a BIG difference to your low back forces.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last figure shows the large increase in spinal forces from lifting an object from the floor. The distance to the box is larger and the body is not upright. The spinal forces have more than tripled from the IDEAL figure of 170 inch-pounds to 635 inch-pounds. </a:t>
            </a:r>
          </a:p>
          <a:p>
            <a:endParaRPr lang="en-US" sz="1200" kern="1200" dirty="0">
              <a:solidFill>
                <a:schemeClr val="tx1"/>
              </a:solidFill>
              <a:effectLst/>
              <a:latin typeface="+mn-lt"/>
              <a:ea typeface="+mn-ea"/>
              <a:cs typeface="+mn-cs"/>
            </a:endParaRPr>
          </a:p>
          <a:p>
            <a:r>
              <a:rPr lang="en-US" sz="1200" dirty="0">
                <a:effectLst/>
              </a:rPr>
              <a:t>The two figures on the right side of the slide show a curved back posture on the top, a poor posture which causes high spinal disc pressure. The bottom figure shows a “locked” back straight posture. By keeping your back locked in a straight position while lifting, your spinal forces stay low.</a:t>
            </a:r>
            <a:endParaRPr lang="en-US" dirty="0">
              <a:effectLst/>
            </a:endParaRPr>
          </a:p>
          <a:p>
            <a:endParaRPr lang="en-US" dirty="0"/>
          </a:p>
        </p:txBody>
      </p:sp>
    </p:spTree>
    <p:extLst>
      <p:ext uri="{BB962C8B-B14F-4D97-AF65-F5344CB8AC3E}">
        <p14:creationId xmlns:p14="http://schemas.microsoft.com/office/powerpoint/2010/main" val="622259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15:</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ergonomic hazard is poor postures, often called “awkward postures.”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workers will work at the floor level using a forward bent back posture. Working in a bent back posture causes increased spinal forces.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workers will kneel to work on the floor. This may cause a contact stress between the hard ground surface and your knee. It is helpful to use knee pads or other cushion to eliminate contact stress. </a:t>
            </a:r>
          </a:p>
          <a:p>
            <a:endParaRPr lang="en-US" sz="1200" kern="1200" dirty="0">
              <a:solidFill>
                <a:schemeClr val="tx1"/>
              </a:solidFill>
              <a:effectLst/>
              <a:latin typeface="+mn-lt"/>
              <a:ea typeface="+mn-ea"/>
              <a:cs typeface="+mn-cs"/>
            </a:endParaRPr>
          </a:p>
          <a:p>
            <a:r>
              <a:rPr lang="en-US" sz="1200" dirty="0">
                <a:effectLst/>
              </a:rPr>
              <a:t>The photo on the far right shows a worker doing overhead work. Anytime your hand is positioned above your head height, there is high stress on your shoulder. Work that is at or below your head height is much easier on your shoulder.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4FD96A35-A7DA-4843-AF33-CC0273E95382}" type="slidenum">
              <a:rPr lang="en-US" smtClean="0"/>
              <a:t>15</a:t>
            </a:fld>
            <a:endParaRPr lang="en-US"/>
          </a:p>
        </p:txBody>
      </p:sp>
    </p:spTree>
    <p:extLst>
      <p:ext uri="{BB962C8B-B14F-4D97-AF65-F5344CB8AC3E}">
        <p14:creationId xmlns:p14="http://schemas.microsoft.com/office/powerpoint/2010/main" val="357810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Other ergonomic hazards include highly repetitive work, contact stress (other than knee contact with the floor when kneeling), vibration of the hand, which is common when using power tools like a jack hammer, and vibration of the body if operating powered equipment while sitting.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Solutions are being developed. For example, through CPWR’s research the overhead drill press shown earlier was developed to reduce overhead work, and a lateral drill rig was developed that reduces vibration risks.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 learn more about these solutions: see </a:t>
            </a:r>
            <a:r>
              <a:rPr lang="en-US" sz="1200" b="1" u="sng" kern="1200" dirty="0">
                <a:solidFill>
                  <a:schemeClr val="tx1"/>
                </a:solidFill>
                <a:effectLst/>
                <a:latin typeface="+mn-lt"/>
                <a:ea typeface="+mn-ea"/>
                <a:cs typeface="+mn-cs"/>
                <a:hlinkClick r:id="rId3"/>
              </a:rPr>
              <a:t>http://www.choosehandsafety.org</a:t>
            </a:r>
            <a:r>
              <a:rPr lang="en-US" sz="1200" b="1" kern="1200" dirty="0">
                <a:solidFill>
                  <a:schemeClr val="tx1"/>
                </a:solidFill>
                <a:effectLst/>
                <a:latin typeface="+mn-lt"/>
                <a:ea typeface="+mn-ea"/>
                <a:cs typeface="+mn-cs"/>
              </a:rPr>
              <a:t> for information on how to select hand tools, or visit </a:t>
            </a:r>
            <a:r>
              <a:rPr lang="en-US" sz="1200" b="1" u="sng" kern="1200" dirty="0">
                <a:solidFill>
                  <a:schemeClr val="tx1"/>
                </a:solidFill>
                <a:effectLst/>
                <a:latin typeface="+mn-lt"/>
                <a:ea typeface="+mn-ea"/>
                <a:cs typeface="+mn-cs"/>
                <a:hlinkClick r:id="rId4"/>
              </a:rPr>
              <a:t>https://www.cpwr.com/research/research-practice-library/construction-ergonomic-research-solutions</a:t>
            </a:r>
            <a:r>
              <a:rPr lang="en-US" sz="1200" b="1" kern="1200" dirty="0">
                <a:solidFill>
                  <a:schemeClr val="tx1"/>
                </a:solidFill>
                <a:effectLst/>
                <a:latin typeface="+mn-lt"/>
                <a:ea typeface="+mn-ea"/>
                <a:cs typeface="+mn-cs"/>
              </a:rPr>
              <a:t> for other resources.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16</a:t>
            </a:fld>
            <a:endParaRPr lang="en-US"/>
          </a:p>
        </p:txBody>
      </p:sp>
    </p:spTree>
    <p:extLst>
      <p:ext uri="{BB962C8B-B14F-4D97-AF65-F5344CB8AC3E}">
        <p14:creationId xmlns:p14="http://schemas.microsoft.com/office/powerpoint/2010/main" val="41994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number of solutions or controls that reduce the risk of ergonomic hazards.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controls reduce the risk better than 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figure shows the hierarchy of ergonomic controls. The types of controls at the top of the triangle are “BEST” while the controls at the bottom are just “OK.”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Engineering controls generally use equipment to reduce the risk. An example is to use equipment to lift and move heavy objects. I’ll show you some examples on the next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 practice controls use the best methods to perform the task. Examples include using safe lifting techniques or team lifts.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Scheduling, or what is more commonly called administrative controls, shares the work between workers. Usually your foreman or superintendent must authorize using this solution.</a:t>
            </a:r>
          </a:p>
          <a:p>
            <a:endParaRPr lang="en-US" sz="1200" kern="1200" dirty="0">
              <a:solidFill>
                <a:schemeClr val="tx1"/>
              </a:solidFill>
              <a:effectLst/>
              <a:latin typeface="+mn-lt"/>
              <a:ea typeface="+mn-ea"/>
              <a:cs typeface="+mn-cs"/>
            </a:endParaRPr>
          </a:p>
          <a:p>
            <a:r>
              <a:rPr lang="en-US" sz="1200" dirty="0">
                <a:effectLst/>
              </a:rPr>
              <a:t>“Other” is the lowest control that offers the smallest benefit. Examples include knee pads or stretching exercises. If you have no other option, stretching exercises may be helpful.</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17</a:t>
            </a:fld>
            <a:endParaRPr lang="en-US"/>
          </a:p>
        </p:txBody>
      </p:sp>
    </p:spTree>
    <p:extLst>
      <p:ext uri="{BB962C8B-B14F-4D97-AF65-F5344CB8AC3E}">
        <p14:creationId xmlns:p14="http://schemas.microsoft.com/office/powerpoint/2010/main" val="175614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C26504-1568-4BB4-A75E-3D34D63FB74E}" type="slidenum">
              <a:rPr lang="en-US" altLang="en-US" smtClean="0"/>
              <a:pPr>
                <a:spcBef>
                  <a:spcPct val="0"/>
                </a:spcBef>
              </a:pPr>
              <a:t>18</a:t>
            </a:fld>
            <a:endParaRPr lang="en-US" altLang="en-US"/>
          </a:p>
        </p:txBody>
      </p:sp>
      <p:sp>
        <p:nvSpPr>
          <p:cNvPr id="41987" name="Rectangle 2"/>
          <p:cNvSpPr>
            <a:spLocks noGrp="1" noRot="1" noChangeAspect="1" noChangeArrowheads="1" noTextEdit="1"/>
          </p:cNvSpPr>
          <p:nvPr>
            <p:ph type="sldImg"/>
          </p:nvPr>
        </p:nvSpPr>
        <p:spPr>
          <a:xfrm>
            <a:off x="371475" y="709613"/>
            <a:ext cx="6310313" cy="3549650"/>
          </a:xfrm>
          <a:solidFill>
            <a:srgbClr val="FFFFFF"/>
          </a:solidFill>
          <a:ln/>
        </p:spPr>
      </p:sp>
      <p:sp>
        <p:nvSpPr>
          <p:cNvPr id="41988" name="Rectangle 3"/>
          <p:cNvSpPr>
            <a:spLocks noGrp="1" noChangeArrowheads="1"/>
          </p:cNvSpPr>
          <p:nvPr>
            <p:ph type="body" idx="1"/>
          </p:nvPr>
        </p:nvSpPr>
        <p:spPr>
          <a:solidFill>
            <a:srgbClr val="FFFFFF"/>
          </a:solidFill>
          <a:ln>
            <a:noFill/>
          </a:ln>
        </p:spPr>
        <p:txBody>
          <a:bodyPr/>
          <a:lstStyle/>
          <a:p>
            <a:r>
              <a:rPr lang="en-US" sz="1200" b="1" kern="1200" dirty="0">
                <a:solidFill>
                  <a:schemeClr val="tx1"/>
                </a:solidFill>
                <a:effectLst/>
                <a:latin typeface="+mn-lt"/>
                <a:ea typeface="+mn-ea"/>
                <a:cs typeface="+mn-cs"/>
              </a:rPr>
              <a:t>NOTES FOR SLIDE 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reduce force and prevent injuries, the first step is to “plan your work.” You must think through how you are going to do the work and what equipment will be needed for a safe lift – the engineering controls.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employer should provide you with lifting equipment for the heavier loads and train you on how to use it. This slide shows several examples of lifting equipment.</a:t>
            </a:r>
          </a:p>
          <a:p>
            <a:endParaRPr lang="en-US" sz="1200" kern="1200" dirty="0">
              <a:solidFill>
                <a:schemeClr val="tx1"/>
              </a:solidFill>
              <a:effectLst/>
              <a:latin typeface="+mn-lt"/>
              <a:ea typeface="+mn-ea"/>
              <a:cs typeface="+mn-cs"/>
            </a:endParaRPr>
          </a:p>
          <a:p>
            <a:r>
              <a:rPr lang="en-US" sz="1200" dirty="0">
                <a:effectLst/>
              </a:rPr>
              <a:t>Since many of these tools are on wheels, it is important to keep the work area clear of obstacles and debris – in other words, engage in good housekeeping practices.</a:t>
            </a:r>
            <a:endParaRPr lang="en-US" dirty="0">
              <a:effectLst/>
            </a:endParaRPr>
          </a:p>
          <a:p>
            <a:endParaRPr lang="en-US" dirty="0"/>
          </a:p>
        </p:txBody>
      </p:sp>
    </p:spTree>
    <p:extLst>
      <p:ext uri="{BB962C8B-B14F-4D97-AF65-F5344CB8AC3E}">
        <p14:creationId xmlns:p14="http://schemas.microsoft.com/office/powerpoint/2010/main" val="3289114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B8A566-4495-495D-B2F9-E79DA8C182D3}" type="slidenum">
              <a:rPr lang="en-US" altLang="en-US" smtClean="0"/>
              <a:pPr>
                <a:spcBef>
                  <a:spcPct val="0"/>
                </a:spcBef>
              </a:pPr>
              <a:t>19</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detailed explanation of the NIOSH Lifting Equation and example of how to use the related app is included in Part 4 since it may be too complex for an introductory class. If you feel your class would benefit from learning about it you can use Slides 17 and 18 from Part 4 at this point in the presentation.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19: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planning your work, you should also consider safe work practices.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NIOSH’s lifting equation can help you or your employer determine what a safe weight is for you.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using the equation may not always be an option, one person should not lift objects weighing more than 50 pounds on their own and should not carry heavy objects long distances of more than 100 feet.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work involving tools, equipment, or materials that weigh more than 25 pounds should be handled at waist height ‒ not overhead or on the ground.</a:t>
            </a:r>
            <a:endParaRPr lang="en-US" dirty="0">
              <a:effectLst/>
            </a:endParaRPr>
          </a:p>
          <a:p>
            <a:endParaRPr lang="en-US" dirty="0"/>
          </a:p>
        </p:txBody>
      </p:sp>
    </p:spTree>
    <p:extLst>
      <p:ext uri="{BB962C8B-B14F-4D97-AF65-F5344CB8AC3E}">
        <p14:creationId xmlns:p14="http://schemas.microsoft.com/office/powerpoint/2010/main" val="166409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Only show the title of the PowerPoint slide “Why did you decide to work in construction?”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2:</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did you decide to work in construction?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a brief discussion, click to show the examples and risks listed on the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Tell the class: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many reasons – such as the ones mentioned and the ones on this slide: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a good career for individuals who enjoy working with their hands;</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get to see what you helped build;</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solve problems;</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is strong camaraderie with coworkers; and</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potential to make a good income.</a:t>
            </a:r>
            <a:endParaRPr lang="en-US" dirty="0">
              <a:effectLst/>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there are also risks associated with this work that can cause injuries, so it’s important to learn how to protect yourself from these risks.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 we’re </a:t>
            </a:r>
            <a:r>
              <a:rPr lang="en-US" sz="1200" b="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going to be talking about traumatic and fatal injuries.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Instead, we are going to talk about the injuries that result from the physical work done every 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Without safe work practices, this work can break down a worker’s body over time, result in a disability, and force a worker to leave the industry or retire early.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may not think this will happen to you, but if talk to anyone who’s been in the industry for many years, particularly middle-aged or older construction workers, they will tell you these injuries are common in construction. </a:t>
            </a:r>
          </a:p>
          <a:p>
            <a:endParaRPr lang="en-US" baseline="0" dirty="0"/>
          </a:p>
        </p:txBody>
      </p:sp>
      <p:sp>
        <p:nvSpPr>
          <p:cNvPr id="4" name="Slide Number Placeholder 3"/>
          <p:cNvSpPr>
            <a:spLocks noGrp="1"/>
          </p:cNvSpPr>
          <p:nvPr>
            <p:ph type="sldNum" sz="quarter" idx="10"/>
          </p:nvPr>
        </p:nvSpPr>
        <p:spPr/>
        <p:txBody>
          <a:bodyPr/>
          <a:lstStyle/>
          <a:p>
            <a:fld id="{CABD6308-F43C-48AF-9A1D-88161F157BCF}" type="slidenum">
              <a:rPr lang="en-US" smtClean="0"/>
              <a:t>2</a:t>
            </a:fld>
            <a:endParaRPr lang="en-US"/>
          </a:p>
        </p:txBody>
      </p:sp>
    </p:spTree>
    <p:extLst>
      <p:ext uri="{BB962C8B-B14F-4D97-AF65-F5344CB8AC3E}">
        <p14:creationId xmlns:p14="http://schemas.microsoft.com/office/powerpoint/2010/main" val="2763808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the zone that you should try to work within.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Ideally, work should be located close to your body.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diagram of your “prime real estate” shows that usual work should be in the green zone ‒ between your wrist and body. Overhead work is close to head height, lower work is just below your waist.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Occasional work may be done outside of that area (in the orange zone).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red zone is going to put your body in an awkward position. This is the work zone where you have the greatest risk for injury.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reach forward to the red zone, you can cause shoulder and low back pain.</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20</a:t>
            </a:fld>
            <a:endParaRPr lang="en-US"/>
          </a:p>
        </p:txBody>
      </p:sp>
    </p:spTree>
    <p:extLst>
      <p:ext uri="{BB962C8B-B14F-4D97-AF65-F5344CB8AC3E}">
        <p14:creationId xmlns:p14="http://schemas.microsoft.com/office/powerpoint/2010/main" val="4192807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21: </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Set up your work area so you can avoid working from the floor or ground, by raising the work up. Use a cart or stand to assemble materials. On this slide, a jig or pipe stand on a tripod is being used so the worker can work at waist level. </a:t>
            </a:r>
          </a:p>
          <a:p>
            <a:endParaRPr lang="en-US" dirty="0"/>
          </a:p>
        </p:txBody>
      </p:sp>
      <p:sp>
        <p:nvSpPr>
          <p:cNvPr id="4" name="Slide Number Placeholder 3"/>
          <p:cNvSpPr>
            <a:spLocks noGrp="1"/>
          </p:cNvSpPr>
          <p:nvPr>
            <p:ph type="sldNum" sz="quarter" idx="10"/>
          </p:nvPr>
        </p:nvSpPr>
        <p:spPr/>
        <p:txBody>
          <a:bodyPr/>
          <a:lstStyle/>
          <a:p>
            <a:fld id="{4FD96A35-A7DA-4843-AF33-CC0273E95382}" type="slidenum">
              <a:rPr lang="en-US" smtClean="0"/>
              <a:t>21</a:t>
            </a:fld>
            <a:endParaRPr lang="en-US"/>
          </a:p>
        </p:txBody>
      </p:sp>
    </p:spTree>
    <p:extLst>
      <p:ext uri="{BB962C8B-B14F-4D97-AF65-F5344CB8AC3E}">
        <p14:creationId xmlns:p14="http://schemas.microsoft.com/office/powerpoint/2010/main" val="597240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22:</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must work on the ground, limit the time you spend on the ground. Do part of the work at your waist height.</a:t>
            </a:r>
          </a:p>
          <a:p>
            <a:endParaRPr lang="en-US" sz="1200" kern="1200" dirty="0">
              <a:solidFill>
                <a:schemeClr val="tx1"/>
              </a:solidFill>
              <a:effectLst/>
              <a:latin typeface="+mn-lt"/>
              <a:ea typeface="+mn-ea"/>
              <a:cs typeface="+mn-cs"/>
            </a:endParaRPr>
          </a:p>
          <a:p>
            <a:r>
              <a:rPr lang="en-US" sz="1200" dirty="0">
                <a:effectLst/>
              </a:rPr>
              <a:t>If you kneel, use knee pads or other cushions.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22</a:t>
            </a:fld>
            <a:endParaRPr lang="en-US"/>
          </a:p>
        </p:txBody>
      </p:sp>
    </p:spTree>
    <p:extLst>
      <p:ext uri="{BB962C8B-B14F-4D97-AF65-F5344CB8AC3E}">
        <p14:creationId xmlns:p14="http://schemas.microsoft.com/office/powerpoint/2010/main" val="3326396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23: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Reaching up overhead to perform a task puts extra strain on your shoulders and low back.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work overhead, use a device such as a lift or ladder to raise you up. Position the equipment so the work is at or near your head height.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top photo shows a worker reaching overhead. The shoulder angle is greater than 90 degrees. This worker could use a taller ladder or a scissor lift to get closer to the work.</a:t>
            </a:r>
          </a:p>
          <a:p>
            <a:endParaRPr lang="en-US" sz="1200" kern="1200" dirty="0">
              <a:solidFill>
                <a:schemeClr val="tx1"/>
              </a:solidFill>
              <a:effectLst/>
              <a:latin typeface="+mn-lt"/>
              <a:ea typeface="+mn-ea"/>
              <a:cs typeface="+mn-cs"/>
            </a:endParaRPr>
          </a:p>
          <a:p>
            <a:r>
              <a:rPr lang="en-US" sz="1200" dirty="0">
                <a:effectLst/>
              </a:rPr>
              <a:t>Tools with longer handles or extensions can also reduce overhead reaching.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4FD96A35-A7DA-4843-AF33-CC0273E95382}" type="slidenum">
              <a:rPr lang="en-US" smtClean="0"/>
              <a:t>23</a:t>
            </a:fld>
            <a:endParaRPr lang="en-US"/>
          </a:p>
        </p:txBody>
      </p:sp>
    </p:spTree>
    <p:extLst>
      <p:ext uri="{BB962C8B-B14F-4D97-AF65-F5344CB8AC3E}">
        <p14:creationId xmlns:p14="http://schemas.microsoft.com/office/powerpoint/2010/main" val="1864834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Instructor Note</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24 – 39 cover safe lifting practices and online resources that reinforce these practices. This information can be used with or without the activities in Parts 2 and 3. However, if you have the time and space, we encourage you to use both the slides in this presentation and the hands-on exercises since they reinforce each other and help with retention. If you cannot do both, consider using the portion you could not do during your initial training as a refresher during a future class.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24: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mentioned at the start of this presentation, the most common ergonomic hazard is lifting objects, equipment, or materials. It is important that you learn how to lift objects using “proper body mechanics.”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going to review different ways you can lift objects, including:</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Several one-person lifts, including one for testing the weight of an object ‒ called the heft test, different methods for lifting lightweight and heavyweight long objects, and one for lifting a heavyweight small object;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Two-person or team lifts;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you should push versus pull objects.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I’m also going to introduce some interactive online resources that you can use on your own as refreshers on safe practices.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WILL BE DOING PART 2 </a:t>
            </a:r>
            <a:r>
              <a:rPr lang="en-US" sz="1200" b="1" i="1" kern="1200" dirty="0">
                <a:solidFill>
                  <a:schemeClr val="tx1"/>
                </a:solidFill>
                <a:effectLst/>
                <a:latin typeface="+mn-lt"/>
                <a:ea typeface="+mn-ea"/>
                <a:cs typeface="+mn-cs"/>
              </a:rPr>
              <a:t>“PROPER LIFTING METHODS: HANDS-ON DEMONSTRATION STATIONS”</a:t>
            </a:r>
            <a:r>
              <a:rPr lang="en-US" sz="1200" b="1" kern="1200" dirty="0">
                <a:solidFill>
                  <a:schemeClr val="tx1"/>
                </a:solidFill>
                <a:effectLst/>
                <a:latin typeface="+mn-lt"/>
                <a:ea typeface="+mn-ea"/>
                <a:cs typeface="+mn-cs"/>
              </a:rPr>
              <a:t> AS PART OF THE CURRENT CLASS ‒ TELL THE CLASS: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Listen carefully as you will be expected to demonstrate these lifts.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WILL BE DOING PART 3 </a:t>
            </a:r>
            <a:r>
              <a:rPr lang="en-US" sz="1200" b="1" i="1" kern="1200" dirty="0">
                <a:solidFill>
                  <a:schemeClr val="tx1"/>
                </a:solidFill>
                <a:effectLst/>
                <a:latin typeface="+mn-lt"/>
                <a:ea typeface="+mn-ea"/>
                <a:cs typeface="+mn-cs"/>
              </a:rPr>
              <a:t>“INTERACTIVE RESOURCES TO REDUCE MANUAL MATERIAL HANDLING RISKS: COMPUTER/APP-BASED TRAINING”</a:t>
            </a:r>
            <a:r>
              <a:rPr lang="en-US" sz="1200" b="1" kern="1200" dirty="0">
                <a:solidFill>
                  <a:schemeClr val="tx1"/>
                </a:solidFill>
                <a:effectLst/>
                <a:latin typeface="+mn-lt"/>
                <a:ea typeface="+mn-ea"/>
                <a:cs typeface="+mn-cs"/>
              </a:rPr>
              <a:t> ‒ TELL THE CLASS: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also going to have a computer station set up so that you can try out some interactive online resources that let you try out safe lifting practices and stretching exercises, and provide a refresher on the materials covered in this training program.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WILL NOT BE DOING DEMONSTRATION WORKSTATIONS AS PART OF THE CURRENT CLASS AND DOING IT AT A FUTURE CLASS ‒ TELL THE CLASS: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dirty="0">
                <a:effectLst/>
              </a:rPr>
              <a:t>Listen carefully because in one of our future classes you will be expected to demonstrate these lifts.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24</a:t>
            </a:fld>
            <a:endParaRPr lang="en-US"/>
          </a:p>
        </p:txBody>
      </p:sp>
    </p:spTree>
    <p:extLst>
      <p:ext uri="{BB962C8B-B14F-4D97-AF65-F5344CB8AC3E}">
        <p14:creationId xmlns:p14="http://schemas.microsoft.com/office/powerpoint/2010/main" val="370972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4825" cy="3141663"/>
          </a:xfrm>
        </p:spPr>
      </p:sp>
      <p:sp>
        <p:nvSpPr>
          <p:cNvPr id="3" name="Notes Placeholder 2"/>
          <p:cNvSpPr>
            <a:spLocks noGrp="1"/>
          </p:cNvSpPr>
          <p:nvPr>
            <p:ph type="body" idx="1"/>
          </p:nvPr>
        </p:nvSpPr>
        <p:spPr>
          <a:xfrm>
            <a:off x="702310" y="3869095"/>
            <a:ext cx="5618480" cy="4276368"/>
          </a:xfrm>
        </p:spPr>
        <p:txBody>
          <a:bodyPr/>
          <a:lstStyle/>
          <a:p>
            <a:r>
              <a:rPr lang="en-US" sz="1200" b="1" kern="1200" dirty="0">
                <a:solidFill>
                  <a:schemeClr val="tx1"/>
                </a:solidFill>
                <a:effectLst/>
                <a:latin typeface="+mn-lt"/>
                <a:ea typeface="+mn-ea"/>
                <a:cs typeface="+mn-cs"/>
              </a:rPr>
              <a:t>NOTES FOR SLIDE 25: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get into the lifting methods, as mentioned earlier, prior to doing any lift, it’s important to plan how you will safely perform the lifting task.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need to determine the weight of the object, its size, how far you will have to move it, and whether the path is clear of obstacles. Then you need to choose the best lifting method. As a reminder:</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one-person lift is ok for an object that weighs 50 pounds or less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you need to make sure the carrying distance is acceptable ‒ usually less than 100 feet – and free of obstacles that could create a trip or slip hazard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it weighs more than 50 pounds, you should use a two-person lift team and make sure the carrying distance is acceptable and free of obstacles</a:t>
            </a:r>
          </a:p>
          <a:p>
            <a:endParaRPr lang="en-US" sz="1200" dirty="0">
              <a:effectLst/>
            </a:endParaRPr>
          </a:p>
          <a:p>
            <a:r>
              <a:rPr lang="en-US" sz="1200" dirty="0">
                <a:effectLst/>
              </a:rPr>
              <a:t>Now we’re going to review several safe lifting methods.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25</a:t>
            </a:fld>
            <a:endParaRPr lang="en-US"/>
          </a:p>
        </p:txBody>
      </p:sp>
    </p:spTree>
    <p:extLst>
      <p:ext uri="{BB962C8B-B14F-4D97-AF65-F5344CB8AC3E}">
        <p14:creationId xmlns:p14="http://schemas.microsoft.com/office/powerpoint/2010/main" val="974590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4825" cy="3141663"/>
          </a:xfrm>
        </p:spPr>
      </p:sp>
      <p:sp>
        <p:nvSpPr>
          <p:cNvPr id="3" name="Notes Placeholder 2"/>
          <p:cNvSpPr>
            <a:spLocks noGrp="1"/>
          </p:cNvSpPr>
          <p:nvPr>
            <p:ph type="body" idx="1"/>
          </p:nvPr>
        </p:nvSpPr>
        <p:spPr>
          <a:xfrm>
            <a:off x="702310" y="3927277"/>
            <a:ext cx="5618480" cy="4218186"/>
          </a:xfrm>
        </p:spPr>
        <p:txBody>
          <a:bodyPr/>
          <a:lstStyle/>
          <a:p>
            <a:r>
              <a:rPr lang="en-US" sz="1200" b="1" kern="1200" dirty="0">
                <a:solidFill>
                  <a:schemeClr val="tx1"/>
                </a:solidFill>
                <a:effectLst/>
                <a:latin typeface="+mn-lt"/>
                <a:ea typeface="+mn-ea"/>
                <a:cs typeface="+mn-cs"/>
              </a:rPr>
              <a:t>NOTES FOR SLIDE 26: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heft test is the method used to check the weight of an object before performing the full lift. The idea is to position yourself as if you are going to conduct the lift, but only lift the object about 1 inch off the floor.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allows you to assess the weight of the object and test your ability to lift it without risk of injury. If you have to jerk the object to raise it off the ground, you need to get help.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three steps in the heft test: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approach the object from the front, with your feet shoulder-width apart, and move close to the object;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bend your knees and hips, “lock” your back, and lift the box ONLY 1” up from the ground – as shown in the middle photo – and set the object back down;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weight is acceptable to lift, use the straight or power lift to lift box – as shown in the final image.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Avoid letting your knees extend beyond your feet, don’t just squat down to lift something, and always keep your core tight.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you lower the object down, lock your back and move smoothly, bending your knees and hips only.</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interactive training and coaching resources and games for smartphones/tablets described in Part 3 and introduced at the end of the module include information on putting materials down.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26</a:t>
            </a:fld>
            <a:endParaRPr lang="en-US"/>
          </a:p>
        </p:txBody>
      </p:sp>
    </p:spTree>
    <p:extLst>
      <p:ext uri="{BB962C8B-B14F-4D97-AF65-F5344CB8AC3E}">
        <p14:creationId xmlns:p14="http://schemas.microsoft.com/office/powerpoint/2010/main" val="4021600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641350"/>
            <a:ext cx="5586413" cy="3141663"/>
          </a:xfrm>
        </p:spPr>
      </p:sp>
      <p:sp>
        <p:nvSpPr>
          <p:cNvPr id="3" name="Notes Placeholder 2"/>
          <p:cNvSpPr>
            <a:spLocks noGrp="1"/>
          </p:cNvSpPr>
          <p:nvPr>
            <p:ph type="body" idx="1"/>
          </p:nvPr>
        </p:nvSpPr>
        <p:spPr>
          <a:xfrm>
            <a:off x="702310" y="3917580"/>
            <a:ext cx="5618480" cy="4227883"/>
          </a:xfrm>
        </p:spPr>
        <p:txBody>
          <a:bodyPr/>
          <a:lstStyle/>
          <a:p>
            <a:r>
              <a:rPr lang="en-US" sz="1200" b="1" kern="1200" dirty="0">
                <a:solidFill>
                  <a:schemeClr val="tx1"/>
                </a:solidFill>
                <a:effectLst/>
                <a:latin typeface="+mn-lt"/>
                <a:ea typeface="+mn-ea"/>
                <a:cs typeface="+mn-cs"/>
              </a:rPr>
              <a:t>NOTES FOR SLIDE 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straight lift is used for rigid objects located in a confined area or against a wall. For this lift, you need to:</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 the object from the front with your feet shoulder-width apart and parallel to the object;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close to the object, and bend your knees and hips;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“Lock” your back, and lift with your back straight ‒ DO NOT </a:t>
            </a:r>
            <a:r>
              <a:rPr lang="en-US" sz="1200" u="sng" kern="1200" dirty="0">
                <a:solidFill>
                  <a:schemeClr val="tx1"/>
                </a:solidFill>
                <a:effectLst/>
                <a:latin typeface="+mn-lt"/>
                <a:ea typeface="+mn-ea"/>
                <a:cs typeface="+mn-cs"/>
              </a:rPr>
              <a:t>TWIST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use slow, </a:t>
            </a:r>
            <a:r>
              <a:rPr lang="en-US" sz="1200" u="sng" kern="1200" dirty="0">
                <a:solidFill>
                  <a:schemeClr val="tx1"/>
                </a:solidFill>
                <a:effectLst/>
                <a:latin typeface="+mn-lt"/>
                <a:ea typeface="+mn-ea"/>
                <a:cs typeface="+mn-cs"/>
              </a:rPr>
              <a:t>smooth</a:t>
            </a:r>
            <a:r>
              <a:rPr lang="en-US" sz="1200" kern="1200" dirty="0">
                <a:solidFill>
                  <a:schemeClr val="tx1"/>
                </a:solidFill>
                <a:effectLst/>
                <a:latin typeface="+mn-lt"/>
                <a:ea typeface="+mn-ea"/>
                <a:cs typeface="+mn-cs"/>
              </a:rPr>
              <a:t> movements to lift the object.</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27</a:t>
            </a:fld>
            <a:endParaRPr lang="en-US"/>
          </a:p>
        </p:txBody>
      </p:sp>
    </p:spTree>
    <p:extLst>
      <p:ext uri="{BB962C8B-B14F-4D97-AF65-F5344CB8AC3E}">
        <p14:creationId xmlns:p14="http://schemas.microsoft.com/office/powerpoint/2010/main" val="958701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719138" y="641350"/>
            <a:ext cx="5584825" cy="3141663"/>
          </a:xfrm>
          <a:ln/>
        </p:spPr>
      </p:sp>
      <p:sp>
        <p:nvSpPr>
          <p:cNvPr id="48131" name="Notes Placeholder 2"/>
          <p:cNvSpPr>
            <a:spLocks noGrp="1"/>
          </p:cNvSpPr>
          <p:nvPr>
            <p:ph type="body" idx="1"/>
          </p:nvPr>
        </p:nvSpPr>
        <p:spPr>
          <a:xfrm>
            <a:off x="702310" y="3898186"/>
            <a:ext cx="5618480" cy="4247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28: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power lift is used for a rigid object located in an open area. So unlike the straight lift, which you would use in a confined space because you have less room to move, for this lift you can angle your feet AND get close to the object.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 power lift you would:</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 the object from the front, with your feet on each side or at an angle;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close to the object, and bend your knees and hips;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“Lock” your back, and lift with your back straight ‒ no twisting;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use slow, smooth movements to lift the object.</a:t>
            </a:r>
          </a:p>
          <a:p>
            <a:pPr defTabSz="933237">
              <a:defRPr/>
            </a:pPr>
            <a:endParaRPr lang="en-US" altLang="en-US"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8255" indent="-291636">
              <a:defRPr sz="2400">
                <a:solidFill>
                  <a:schemeClr val="tx1"/>
                </a:solidFill>
                <a:latin typeface="Times New Roman" panose="02020603050405020304" pitchFamily="18" charset="0"/>
              </a:defRPr>
            </a:lvl2pPr>
            <a:lvl3pPr marL="1166546" indent="-233309">
              <a:defRPr sz="2400">
                <a:solidFill>
                  <a:schemeClr val="tx1"/>
                </a:solidFill>
                <a:latin typeface="Times New Roman" panose="02020603050405020304" pitchFamily="18" charset="0"/>
              </a:defRPr>
            </a:lvl3pPr>
            <a:lvl4pPr marL="1633164" indent="-233309">
              <a:defRPr sz="2400">
                <a:solidFill>
                  <a:schemeClr val="tx1"/>
                </a:solidFill>
                <a:latin typeface="Times New Roman" panose="02020603050405020304" pitchFamily="18" charset="0"/>
              </a:defRPr>
            </a:lvl4pPr>
            <a:lvl5pPr marL="2099782" indent="-233309">
              <a:defRPr sz="2400">
                <a:solidFill>
                  <a:schemeClr val="tx1"/>
                </a:solidFill>
                <a:latin typeface="Times New Roman" panose="02020603050405020304" pitchFamily="18" charset="0"/>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defRPr>
            </a:lvl9pPr>
          </a:lstStyle>
          <a:p>
            <a:fld id="{B95933B4-A759-4303-9A34-213055558B0A}" type="slidenum">
              <a:rPr lang="en-US" altLang="en-US" sz="1200"/>
              <a:pPr/>
              <a:t>28</a:t>
            </a:fld>
            <a:endParaRPr lang="en-US" altLang="en-US" sz="1200"/>
          </a:p>
        </p:txBody>
      </p:sp>
    </p:spTree>
    <p:extLst>
      <p:ext uri="{BB962C8B-B14F-4D97-AF65-F5344CB8AC3E}">
        <p14:creationId xmlns:p14="http://schemas.microsoft.com/office/powerpoint/2010/main" val="3123009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9763" y="552450"/>
            <a:ext cx="5586412" cy="3141663"/>
          </a:xfrm>
        </p:spPr>
      </p:sp>
      <p:sp>
        <p:nvSpPr>
          <p:cNvPr id="3" name="Notes Placeholder 2"/>
          <p:cNvSpPr>
            <a:spLocks noGrp="1"/>
          </p:cNvSpPr>
          <p:nvPr>
            <p:ph type="body" idx="1"/>
          </p:nvPr>
        </p:nvSpPr>
        <p:spPr>
          <a:xfrm>
            <a:off x="702310" y="3840004"/>
            <a:ext cx="5618480" cy="4305459"/>
          </a:xfrm>
        </p:spPr>
        <p:txBody>
          <a:bodyPr/>
          <a:lstStyle/>
          <a:p>
            <a:r>
              <a:rPr lang="en-US" sz="1200" b="1" kern="1200" dirty="0">
                <a:solidFill>
                  <a:schemeClr val="tx1"/>
                </a:solidFill>
                <a:effectLst/>
                <a:latin typeface="+mn-lt"/>
                <a:ea typeface="+mn-ea"/>
                <a:cs typeface="+mn-cs"/>
              </a:rPr>
              <a:t>NOTES FOR SLIDE 29: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one-person lift, also called a Golfer’s lift, is ideal for picking up lightweight objects. If you play or watch golf, you’ll notice that experienced golfers use this technique because it reduces the spinal forces when bending forward to reach the floor.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use a golfer’s lift, you would:</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 the object from one end;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Bend forward at your waist on one leg, lift opposite foot off the floor;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Grasp the object and lift, lowering your foot to the floor as you use slow, smooth movements to lift the object.</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29</a:t>
            </a:fld>
            <a:endParaRPr lang="en-US"/>
          </a:p>
        </p:txBody>
      </p:sp>
    </p:spTree>
    <p:extLst>
      <p:ext uri="{BB962C8B-B14F-4D97-AF65-F5344CB8AC3E}">
        <p14:creationId xmlns:p14="http://schemas.microsoft.com/office/powerpoint/2010/main" val="196806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slide includes all of the learning objectives for Parts 1-A and 1-B. If you do not plan to do Part 1-B during the same training session, you should let your trainees know and tell them that you will be covering objectives 1-3 in this first session. You should also let them know when objectives 4-6 will be covered.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Today’s goal is to provide training to identify the causes of sprains, strains, and soft tissue injuries, understand the risks, and know the steps to take to prevent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the end of today’s training, you should be able to:</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Identify the ergonomic hazards </a:t>
            </a:r>
          </a:p>
          <a:p>
            <a:pPr marL="228600" lvl="0" indent="-228600">
              <a:buFont typeface="+mj-lt"/>
              <a:buAutoNum type="arabicPeriod"/>
            </a:pPr>
            <a:r>
              <a:rPr lang="en-US" sz="1200" kern="1200" dirty="0">
                <a:solidFill>
                  <a:schemeClr val="tx1"/>
                </a:solidFill>
                <a:effectLst/>
                <a:latin typeface="+mn-lt"/>
                <a:ea typeface="+mn-ea"/>
                <a:cs typeface="+mn-cs"/>
              </a:rPr>
              <a:t>Review the basic ergonomic controls for hazards to prevent injuries</a:t>
            </a:r>
          </a:p>
          <a:p>
            <a:pPr marL="228600" lvl="0" indent="-228600">
              <a:buFont typeface="+mj-lt"/>
              <a:buAutoNum type="arabicPeriod"/>
            </a:pPr>
            <a:r>
              <a:rPr lang="en-US" sz="1200" kern="1200" dirty="0">
                <a:solidFill>
                  <a:schemeClr val="tx1"/>
                </a:solidFill>
                <a:effectLst/>
                <a:latin typeface="+mn-lt"/>
                <a:ea typeface="+mn-ea"/>
                <a:cs typeface="+mn-cs"/>
              </a:rPr>
              <a:t>Describe the proper body mechanics for lifting tasks to prevent injuries</a:t>
            </a:r>
          </a:p>
          <a:p>
            <a:pPr marL="228600" lvl="0" indent="-228600">
              <a:buFont typeface="+mj-lt"/>
              <a:buAutoNum type="arabicPeriod"/>
            </a:pPr>
            <a:r>
              <a:rPr lang="en-US" sz="1200" kern="1200" dirty="0">
                <a:solidFill>
                  <a:schemeClr val="tx1"/>
                </a:solidFill>
                <a:effectLst/>
                <a:latin typeface="+mn-lt"/>
                <a:ea typeface="+mn-ea"/>
                <a:cs typeface="+mn-cs"/>
              </a:rPr>
              <a:t>Describe the risks of using prescription opioids and self-treatment for pain management</a:t>
            </a:r>
          </a:p>
          <a:p>
            <a:pPr marL="228600" lvl="0" indent="-228600">
              <a:buFont typeface="+mj-lt"/>
              <a:buAutoNum type="arabicPeriod"/>
            </a:pPr>
            <a:r>
              <a:rPr lang="en-US" sz="1200" kern="1200" dirty="0">
                <a:solidFill>
                  <a:schemeClr val="tx1"/>
                </a:solidFill>
                <a:effectLst/>
                <a:latin typeface="+mn-lt"/>
                <a:ea typeface="+mn-ea"/>
                <a:cs typeface="+mn-cs"/>
              </a:rPr>
              <a:t>Identify the benefits of doing stretching exercises</a:t>
            </a:r>
          </a:p>
          <a:p>
            <a:pPr marL="228600" lvl="0" indent="-228600">
              <a:buFont typeface="+mj-lt"/>
              <a:buAutoNum type="arabicPeriod"/>
            </a:pPr>
            <a:r>
              <a:rPr lang="en-US" sz="1200" kern="1200" dirty="0">
                <a:solidFill>
                  <a:schemeClr val="tx1"/>
                </a:solidFill>
                <a:effectLst/>
                <a:latin typeface="+mn-lt"/>
                <a:ea typeface="+mn-ea"/>
                <a:cs typeface="+mn-cs"/>
              </a:rPr>
              <a:t>Demonstrate at least one safe lifting practice</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a:t>
            </a:fld>
            <a:endParaRPr lang="en-US"/>
          </a:p>
        </p:txBody>
      </p:sp>
    </p:spTree>
    <p:extLst>
      <p:ext uri="{BB962C8B-B14F-4D97-AF65-F5344CB8AC3E}">
        <p14:creationId xmlns:p14="http://schemas.microsoft.com/office/powerpoint/2010/main" val="713010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4825" cy="3141663"/>
          </a:xfrm>
        </p:spPr>
      </p:sp>
      <p:sp>
        <p:nvSpPr>
          <p:cNvPr id="3" name="Notes Placeholder 2"/>
          <p:cNvSpPr>
            <a:spLocks noGrp="1"/>
          </p:cNvSpPr>
          <p:nvPr>
            <p:ph type="body" idx="1"/>
          </p:nvPr>
        </p:nvSpPr>
        <p:spPr>
          <a:xfrm>
            <a:off x="702310" y="3888489"/>
            <a:ext cx="5618480" cy="4256974"/>
          </a:xfrm>
        </p:spPr>
        <p:txBody>
          <a:bodyPr/>
          <a:lstStyle/>
          <a:p>
            <a:r>
              <a:rPr lang="en-US" sz="1200" b="1" kern="1200" dirty="0">
                <a:solidFill>
                  <a:schemeClr val="tx1"/>
                </a:solidFill>
                <a:effectLst/>
                <a:latin typeface="+mn-lt"/>
                <a:ea typeface="+mn-ea"/>
                <a:cs typeface="+mn-cs"/>
              </a:rPr>
              <a:t>NOTES FOR SLIDE 30: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and the next one show two common methods for lifting a heavyweight, long object. While the pole in the images is shorter than the one commonly used for this technique, it will give you a sense of the steps involved in the lift.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both methods you should check before you start to make sure that no one could be hit by the object during the lift. You may also want to place a cushion on your shoulder if an object is very heavy or has edges.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first example shows one person lifting a heavyweight, long object.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approach the object from the end and get close;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half kneel or stoop to reach the object and raise the end of the object to your shoulder;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Rise to your feet while walking the object forward on your shoulder, and at the midpoint of the object’s length, balance it on your shoulder;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Walk forward holding the object with two hands, while avoiding hitting other workers or objects with the front or back end of the object.</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30</a:t>
            </a:fld>
            <a:endParaRPr lang="en-US"/>
          </a:p>
        </p:txBody>
      </p:sp>
    </p:spTree>
    <p:extLst>
      <p:ext uri="{BB962C8B-B14F-4D97-AF65-F5344CB8AC3E}">
        <p14:creationId xmlns:p14="http://schemas.microsoft.com/office/powerpoint/2010/main" val="1379669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31: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another method for a one-person lift of a heavyweight, long object. This method is often used to carry a heavier object – such as a heavy pipe, but CAUTION should be used to lift the pipe at the midpoint to avoid the weight of the pipe causing your back to bend backward. Like the other example, you may also want to place a cushion on your shoulder if an object is very heavy or has edges.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this lift: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 the object from the end and get close;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Half kneel or stoop to reach the object, rise up to your feet, and stand the object upright (on end);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Stoop down, “lock” your back, place your shoulder near the midpoint of the object, and tilt the object toward your shoulder. Grasp the object to balance it and stand it upright;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with the object </a:t>
            </a:r>
            <a:r>
              <a:rPr lang="en-US" sz="1200" u="sng" kern="1200" dirty="0">
                <a:solidFill>
                  <a:schemeClr val="tx1"/>
                </a:solidFill>
                <a:effectLst/>
                <a:latin typeface="+mn-lt"/>
                <a:ea typeface="+mn-ea"/>
                <a:cs typeface="+mn-cs"/>
              </a:rPr>
              <a:t>balanced</a:t>
            </a:r>
            <a:r>
              <a:rPr lang="en-US" sz="1200" kern="1200" dirty="0">
                <a:solidFill>
                  <a:schemeClr val="tx1"/>
                </a:solidFill>
                <a:effectLst/>
                <a:latin typeface="+mn-lt"/>
                <a:ea typeface="+mn-ea"/>
                <a:cs typeface="+mn-cs"/>
              </a:rPr>
              <a:t> on your shoulder, walk facing forward (no twisting), and avoid hitting other workers or objects with the front or back end of the object.</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31</a:t>
            </a:fld>
            <a:endParaRPr lang="en-US"/>
          </a:p>
        </p:txBody>
      </p:sp>
    </p:spTree>
    <p:extLst>
      <p:ext uri="{BB962C8B-B14F-4D97-AF65-F5344CB8AC3E}">
        <p14:creationId xmlns:p14="http://schemas.microsoft.com/office/powerpoint/2010/main" val="1200699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4825" cy="3141663"/>
          </a:xfrm>
        </p:spPr>
      </p:sp>
      <p:sp>
        <p:nvSpPr>
          <p:cNvPr id="3" name="Notes Placeholder 2"/>
          <p:cNvSpPr>
            <a:spLocks noGrp="1"/>
          </p:cNvSpPr>
          <p:nvPr>
            <p:ph type="body" idx="1"/>
          </p:nvPr>
        </p:nvSpPr>
        <p:spPr>
          <a:xfrm>
            <a:off x="702310" y="4033943"/>
            <a:ext cx="5618480" cy="4111519"/>
          </a:xfrm>
        </p:spPr>
        <p:txBody>
          <a:bodyPr/>
          <a:lstStyle/>
          <a:p>
            <a:r>
              <a:rPr lang="en-US" sz="1200" b="1" kern="1200" dirty="0">
                <a:solidFill>
                  <a:schemeClr val="tx1"/>
                </a:solidFill>
                <a:effectLst/>
                <a:latin typeface="+mn-lt"/>
                <a:ea typeface="+mn-ea"/>
                <a:cs typeface="+mn-cs"/>
              </a:rPr>
              <a:t>NOTES FOR SLIDE 32: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few slides describe using a two-person lift method to lift a heavyweight long object.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method is good for carrying one very long object or a shorter one that is too heavy for one person to handle.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two people are involved with a lift, they should first discuss how they plan to do the lift.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this lift, each worker approaches the object from an end and moves close to the object, feet shoulder-width apart;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both workers should “lock” their backs and bend their knees and hips;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communicating ‒ “one, two, three lift” ‒ lift with backs straight with no twisting, using slow, smooth movements to complete the lift to waist height;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the person in front should move around to the side of the object, and they should both walk forward in the direction of where they need to deliver the object.</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32</a:t>
            </a:fld>
            <a:endParaRPr lang="en-US"/>
          </a:p>
        </p:txBody>
      </p:sp>
    </p:spTree>
    <p:extLst>
      <p:ext uri="{BB962C8B-B14F-4D97-AF65-F5344CB8AC3E}">
        <p14:creationId xmlns:p14="http://schemas.microsoft.com/office/powerpoint/2010/main" val="2691347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33: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two workers using the method just described with a 10-foot object.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two workers start by planning how they will carry out the lift.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they’ve done that, they each approach the object from the ends and move close to the object, feet shoulder-width apart, with their backs “locked” and knees and hips bent;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communicate ‒ “one, two, three lift” – and then lift with backs straight with no twisting, using slow, smooth movements;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hold the object at their waist, with the front person moving to the side before they start moving forward. </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33</a:t>
            </a:fld>
            <a:endParaRPr lang="en-US"/>
          </a:p>
        </p:txBody>
      </p:sp>
    </p:spTree>
    <p:extLst>
      <p:ext uri="{BB962C8B-B14F-4D97-AF65-F5344CB8AC3E}">
        <p14:creationId xmlns:p14="http://schemas.microsoft.com/office/powerpoint/2010/main" val="1224258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34: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 situation involving a two-person lift that requires both people to turn and carry an object, the front person must step to the side of the object, facing forward.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 the earlier example, both workers would need to plan the lift and follow commands to lift the object to their shoulder: “One, two, three lift,” and use verbal cues to begin walking forward in the direction of travel.</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34</a:t>
            </a:fld>
            <a:endParaRPr lang="en-US"/>
          </a:p>
        </p:txBody>
      </p:sp>
    </p:spTree>
    <p:extLst>
      <p:ext uri="{BB962C8B-B14F-4D97-AF65-F5344CB8AC3E}">
        <p14:creationId xmlns:p14="http://schemas.microsoft.com/office/powerpoint/2010/main" val="1722613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4825" cy="3141663"/>
          </a:xfrm>
        </p:spPr>
      </p:sp>
      <p:sp>
        <p:nvSpPr>
          <p:cNvPr id="3" name="Notes Placeholder 2"/>
          <p:cNvSpPr>
            <a:spLocks noGrp="1"/>
          </p:cNvSpPr>
          <p:nvPr>
            <p:ph type="body" idx="1"/>
          </p:nvPr>
        </p:nvSpPr>
        <p:spPr>
          <a:xfrm>
            <a:off x="702310" y="4014549"/>
            <a:ext cx="5618480" cy="4130913"/>
          </a:xfrm>
        </p:spPr>
        <p:txBody>
          <a:bodyPr/>
          <a:lstStyle/>
          <a:p>
            <a:r>
              <a:rPr lang="en-US" sz="1200" b="1" kern="1200" dirty="0">
                <a:solidFill>
                  <a:schemeClr val="tx1"/>
                </a:solidFill>
                <a:effectLst/>
                <a:latin typeface="+mn-lt"/>
                <a:ea typeface="+mn-ea"/>
                <a:cs typeface="+mn-cs"/>
              </a:rPr>
              <a:t>NOTES FOR SLIDE 35: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two-person lift is also a good method for carrying two heavyweight long objects, as long as the combined weight is an acceptable load for the workers, since it may provide better balance across the body than carrying one object.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the steps involved. Like the earlier lifts, the two workers should discuss their plan for the lift first.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each approaches the ends of the objects and the front person turns toward the direction of travel;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each “lock” their back, bend their knees and hips, grasp the objects from the ends, and communicate ‒“one, two, three lift”;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use slow, smooth movements to lift with their backs straight with no twisting. They then hold the objects at each end and walk forward.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35</a:t>
            </a:fld>
            <a:endParaRPr lang="en-US"/>
          </a:p>
        </p:txBody>
      </p:sp>
    </p:spTree>
    <p:extLst>
      <p:ext uri="{BB962C8B-B14F-4D97-AF65-F5344CB8AC3E}">
        <p14:creationId xmlns:p14="http://schemas.microsoft.com/office/powerpoint/2010/main" val="3259528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42925"/>
            <a:ext cx="5584825" cy="3141663"/>
          </a:xfrm>
        </p:spPr>
      </p:sp>
      <p:sp>
        <p:nvSpPr>
          <p:cNvPr id="3" name="Notes Placeholder 2"/>
          <p:cNvSpPr>
            <a:spLocks noGrp="1"/>
          </p:cNvSpPr>
          <p:nvPr>
            <p:ph type="body" idx="1"/>
          </p:nvPr>
        </p:nvSpPr>
        <p:spPr>
          <a:xfrm>
            <a:off x="702310" y="3936974"/>
            <a:ext cx="5618480" cy="4208489"/>
          </a:xfrm>
        </p:spPr>
        <p:txBody>
          <a:bodyPr/>
          <a:lstStyle/>
          <a:p>
            <a:r>
              <a:rPr lang="en-US" sz="1200" b="1" kern="1200" dirty="0">
                <a:solidFill>
                  <a:schemeClr val="tx1"/>
                </a:solidFill>
                <a:effectLst/>
                <a:latin typeface="+mn-lt"/>
                <a:ea typeface="+mn-ea"/>
                <a:cs typeface="+mn-cs"/>
              </a:rPr>
              <a:t>NOTES FOR SLIDE 36: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good one-person lift method for small, heavy objects or non-rigid objects, such as a sack of materials, involves rolling a heavyweight object up the body.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use this lifting method, a worker would:</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Half kneel directly in front of the object;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“Lock” their back and roll the object onto their thigh;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Roll the object to their waist, holding it firmly close to their body;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Push off on their back foot to rise to a stand;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the worker gets their balance they would move forward.</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36</a:t>
            </a:fld>
            <a:endParaRPr lang="en-US"/>
          </a:p>
        </p:txBody>
      </p:sp>
    </p:spTree>
    <p:extLst>
      <p:ext uri="{BB962C8B-B14F-4D97-AF65-F5344CB8AC3E}">
        <p14:creationId xmlns:p14="http://schemas.microsoft.com/office/powerpoint/2010/main" val="1114489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37: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safe lifting practices, there are other safe practices that can be used.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this slide shows, since the strongest muscles of the body are your legs, you should always PUSH using your leg muscles to move objects that are located below your waist, and you should select carts or other devices that will allow you to push objects located on the floor.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move objects that are located above your waist, you should PULL since your biceps are stronger than your triceps.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engaging in this practice, position your body so you can pull objects located above your waist toward you.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object is tall and you cannot see over it, you should have a coworker assist with moving the object so either: </a:t>
            </a:r>
          </a:p>
          <a:p>
            <a:endParaRPr lang="en-US" sz="1200" kern="1200" dirty="0">
              <a:solidFill>
                <a:schemeClr val="tx1"/>
              </a:solidFill>
              <a:effectLst/>
              <a:latin typeface="+mn-lt"/>
              <a:ea typeface="+mn-ea"/>
              <a:cs typeface="+mn-cs"/>
            </a:endParaRPr>
          </a:p>
          <a:p>
            <a:pPr lvl="1"/>
            <a:r>
              <a:rPr lang="en-US" sz="1200" dirty="0">
                <a:effectLst/>
              </a:rPr>
              <a:t>1) One pushes and the other guides the object; or </a:t>
            </a:r>
            <a:endParaRPr lang="en-US" dirty="0">
              <a:effectLst/>
            </a:endParaRPr>
          </a:p>
          <a:p>
            <a:pPr lvl="1"/>
            <a:r>
              <a:rPr lang="en-US" sz="1200" dirty="0">
                <a:effectLst/>
              </a:rPr>
              <a:t>2) Both stand in back on either side of the object, so they have a clear view in front of the object, and push.</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37</a:t>
            </a:fld>
            <a:endParaRPr lang="en-US"/>
          </a:p>
        </p:txBody>
      </p:sp>
    </p:spTree>
    <p:extLst>
      <p:ext uri="{BB962C8B-B14F-4D97-AF65-F5344CB8AC3E}">
        <p14:creationId xmlns:p14="http://schemas.microsoft.com/office/powerpoint/2010/main" val="4123257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38: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lifting and carrying materials with handles, consider using gloves with rubber dots to increase grip stability, and using padding or a clamp-on handle to make bucket or pail handles easier to grasp.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Alternating the hand or shoulder you use to carry materials, and as mentioned earlier, using padding on your shoulder can also help.</a:t>
            </a:r>
          </a:p>
          <a:p>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Additional examples can be found in NIOSH’s “Ergonomic Guidelines for Manual Material Handling.” While this document is not specific to construction, it offers ideas for engineering and work practice controls that may be application to your trade:</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hlinkClick r:id="rId3"/>
              </a:rPr>
              <a:t>www.cdc.gov/niosh/docs/2007-131/pdfs/2007-131.pdf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38</a:t>
            </a:fld>
            <a:endParaRPr lang="en-US"/>
          </a:p>
        </p:txBody>
      </p:sp>
    </p:spTree>
    <p:extLst>
      <p:ext uri="{BB962C8B-B14F-4D97-AF65-F5344CB8AC3E}">
        <p14:creationId xmlns:p14="http://schemas.microsoft.com/office/powerpoint/2010/main" val="4123257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269875"/>
            <a:ext cx="5586413" cy="3141663"/>
          </a:xfrm>
        </p:spPr>
      </p:sp>
      <p:sp>
        <p:nvSpPr>
          <p:cNvPr id="3" name="Notes Placeholder 2"/>
          <p:cNvSpPr>
            <a:spLocks noGrp="1"/>
          </p:cNvSpPr>
          <p:nvPr>
            <p:ph type="body" idx="1"/>
          </p:nvPr>
        </p:nvSpPr>
        <p:spPr>
          <a:xfrm>
            <a:off x="492850" y="3745076"/>
            <a:ext cx="5951153" cy="5159813"/>
          </a:xfrm>
        </p:spPr>
        <p:txBody>
          <a:bodyPr/>
          <a:lstStyle/>
          <a:p>
            <a:r>
              <a:rPr lang="en-US" sz="1200" b="1" kern="1200" dirty="0">
                <a:solidFill>
                  <a:schemeClr val="tx1"/>
                </a:solidFill>
                <a:effectLst/>
                <a:latin typeface="+mn-lt"/>
                <a:ea typeface="+mn-ea"/>
                <a:cs typeface="+mn-cs"/>
              </a:rPr>
              <a:t>NOTES FOR SLIDE 39: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 lifting practices we’ve just reviewed are important, I want to emphasize that whenever possible it’s best to follow the hierarchy of controls.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discussed earlier, to prevent strain and sprain injuries the best option would be to use lifting equipment to reduce the risk.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that’s not an option, then use the lifting practices we’ve just reviewed.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two options would be followed by administrative controls, such as rotating the work so you’re not always lifting and moving materials, and at the bottom of the list, using knee and other types of padding to reduce contact stress, or stretching exercises.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interactive training and coaching resources and games reinforce the hierarchy of controls and the importance of planning for how materials will be lifted and moved. They also introduce equipment options, and let you try out different movements and test your knowledge of the risks and safe practices. </a:t>
            </a:r>
          </a:p>
          <a:p>
            <a:r>
              <a:rPr lang="en-US" sz="1200" b="1"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Instructor Note: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If you plan to do Parts 1-A and 1-B as a single session, you would continue on to Part 1-B. You may also use Part 3 as an in-class presentation or demonstration of the interactive training and coaching resources and games before moving on to Part 1-B.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plan to use the hands-on exercises in Part 2 and/or use Part 3 as a computer lab, you would stop here, divide the group up (if needed) so that each group starts at a different station, and cycle through all of the stations. Then you would reconvene to do Part 1-B.</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39</a:t>
            </a:fld>
            <a:endParaRPr lang="en-US"/>
          </a:p>
        </p:txBody>
      </p:sp>
    </p:spTree>
    <p:extLst>
      <p:ext uri="{BB962C8B-B14F-4D97-AF65-F5344CB8AC3E}">
        <p14:creationId xmlns:p14="http://schemas.microsoft.com/office/powerpoint/2010/main" val="168659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start with why it’s critical to reduce sprains, strains, and other soft tissue injuries.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they are very common, causing more than one-fourth of nonfatal injuries suffered by construction workers every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21% of construction workers experience these injuries based on what’s reported, but we know that many more will suffer from chronic or persistent pain.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type of sprain or strain is caused by overexertion of the body from handling building materials and equipment – particularly heavy or awkward materials or equipment. This often results in low back injuries.</a:t>
            </a:r>
          </a:p>
          <a:p>
            <a:endParaRPr lang="en-US" sz="1200" kern="1200" dirty="0">
              <a:solidFill>
                <a:schemeClr val="tx1"/>
              </a:solidFill>
              <a:effectLst/>
              <a:latin typeface="+mn-lt"/>
              <a:ea typeface="+mn-ea"/>
              <a:cs typeface="+mn-cs"/>
            </a:endParaRPr>
          </a:p>
          <a:p>
            <a:r>
              <a:rPr lang="en-US" sz="1200" kern="1200" dirty="0">
                <a:effectLst/>
              </a:rPr>
              <a:t>Since you only get one body in your lifetime, it’s important that you learn how to properly handle materials as early as possible in your career and use safe lifting practices every day to protect your body from damage.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4</a:t>
            </a:fld>
            <a:endParaRPr lang="en-US"/>
          </a:p>
        </p:txBody>
      </p:sp>
    </p:spTree>
    <p:extLst>
      <p:ext uri="{BB962C8B-B14F-4D97-AF65-F5344CB8AC3E}">
        <p14:creationId xmlns:p14="http://schemas.microsoft.com/office/powerpoint/2010/main" val="3730878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DBE32B-CFA6-4A21-9DC8-AD06AF9695F2}" type="slidenum">
              <a:rPr lang="en-US" altLang="en-US" smtClean="0"/>
              <a:pPr>
                <a:spcBef>
                  <a:spcPct val="0"/>
                </a:spcBef>
              </a:pPr>
              <a:t>5</a:t>
            </a:fld>
            <a:endParaRPr lang="en-US" altLang="en-US"/>
          </a:p>
        </p:txBody>
      </p:sp>
      <p:sp>
        <p:nvSpPr>
          <p:cNvPr id="15363" name="Rectangle 2"/>
          <p:cNvSpPr>
            <a:spLocks noGrp="1" noRot="1" noChangeAspect="1" noChangeArrowheads="1" noTextEdit="1"/>
          </p:cNvSpPr>
          <p:nvPr>
            <p:ph type="sldImg"/>
          </p:nvPr>
        </p:nvSpPr>
        <p:spPr>
          <a:xfrm>
            <a:off x="387350" y="731838"/>
            <a:ext cx="6248400" cy="3514725"/>
          </a:xfrm>
          <a:ln/>
        </p:spPr>
      </p:sp>
      <p:sp>
        <p:nvSpPr>
          <p:cNvPr id="15364" name="Rectangle 3"/>
          <p:cNvSpPr>
            <a:spLocks noGrp="1" noChangeArrowheads="1"/>
          </p:cNvSpPr>
          <p:nvPr>
            <p:ph type="body" idx="1"/>
          </p:nvPr>
        </p:nvSpPr>
        <p:spPr>
          <a:xfrm>
            <a:off x="417690" y="4425244"/>
            <a:ext cx="6208888" cy="42293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understand how to prevent an injury, it’s important to understand what’s happening to your body.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tissues of your body respond to stress similar to other materials, such as metal, concrete, and wood.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materials are exposed to physical stress – weight – and environmental exposures – weather, heat, cold, and rain – they break down.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examples of this happening. Back in 1951, the </a:t>
            </a:r>
            <a:r>
              <a:rPr lang="en-US" sz="1200" kern="1200" dirty="0" err="1">
                <a:solidFill>
                  <a:schemeClr val="tx1"/>
                </a:solidFill>
                <a:effectLst/>
                <a:latin typeface="+mn-lt"/>
                <a:ea typeface="+mn-ea"/>
                <a:cs typeface="+mn-cs"/>
              </a:rPr>
              <a:t>Duplessis</a:t>
            </a:r>
            <a:r>
              <a:rPr lang="en-US" sz="1200" kern="1200" dirty="0">
                <a:solidFill>
                  <a:schemeClr val="tx1"/>
                </a:solidFill>
                <a:effectLst/>
                <a:latin typeface="+mn-lt"/>
                <a:ea typeface="+mn-ea"/>
                <a:cs typeface="+mn-cs"/>
              </a:rPr>
              <a:t> Bridge collapsed into the St. Maurice River in Alberta, Canada. Even though the bridge was only three years old, it could not stand up against the extreme cold and heavy loads that travelled over it every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like that bridge, the tissues of your body respond to stress and heavy loads, causing them to gradually breakdown. The bottom right photo of the foot shows an Achilles (“a-kill-</a:t>
            </a:r>
            <a:r>
              <a:rPr lang="en-US" sz="1200" kern="1200" dirty="0" err="1">
                <a:solidFill>
                  <a:schemeClr val="tx1"/>
                </a:solidFill>
                <a:effectLst/>
                <a:latin typeface="+mn-lt"/>
                <a:ea typeface="+mn-ea"/>
                <a:cs typeface="+mn-cs"/>
              </a:rPr>
              <a:t>ees</a:t>
            </a:r>
            <a:r>
              <a:rPr lang="en-US" sz="1200" kern="1200" dirty="0">
                <a:solidFill>
                  <a:schemeClr val="tx1"/>
                </a:solidFill>
                <a:effectLst/>
                <a:latin typeface="+mn-lt"/>
                <a:ea typeface="+mn-ea"/>
                <a:cs typeface="+mn-cs"/>
              </a:rPr>
              <a:t>”) tendon tear from overexertion.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dirty="0">
                <a:effectLst/>
              </a:rPr>
              <a:t>If you would like to include more information on the bridge collapse in your discussion, click on this link: </a:t>
            </a:r>
            <a:r>
              <a:rPr lang="en-US" sz="1200" b="1" u="sng" kern="1200" dirty="0">
                <a:solidFill>
                  <a:schemeClr val="tx1"/>
                </a:solidFill>
                <a:effectLst/>
                <a:latin typeface="+mn-lt"/>
                <a:ea typeface="+mn-ea"/>
                <a:cs typeface="+mn-cs"/>
                <a:hlinkClick r:id="rId3"/>
              </a:rPr>
              <a:t>http://anengineersaspect.blogspot.com/2013/04/the-duplessis-bridge-collapse-january.html</a:t>
            </a:r>
            <a:endParaRPr lang="en-US" dirty="0">
              <a:effectLst/>
            </a:endParaRPr>
          </a:p>
          <a:p>
            <a:endParaRPr lang="en-US" dirty="0"/>
          </a:p>
        </p:txBody>
      </p:sp>
    </p:spTree>
    <p:extLst>
      <p:ext uri="{BB962C8B-B14F-4D97-AF65-F5344CB8AC3E}">
        <p14:creationId xmlns:p14="http://schemas.microsoft.com/office/powerpoint/2010/main" val="267248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6:</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medical world, sprains, strains, and other soft tissue injuries are called musculoskeletal (“musk-u-low-</a:t>
            </a:r>
            <a:r>
              <a:rPr lang="en-US" sz="1200" kern="1200" dirty="0" err="1">
                <a:solidFill>
                  <a:schemeClr val="tx1"/>
                </a:solidFill>
                <a:effectLst/>
                <a:latin typeface="+mn-lt"/>
                <a:ea typeface="+mn-ea"/>
                <a:cs typeface="+mn-cs"/>
              </a:rPr>
              <a:t>skel</a:t>
            </a:r>
            <a:r>
              <a:rPr lang="en-US" sz="1200" kern="1200" dirty="0">
                <a:solidFill>
                  <a:schemeClr val="tx1"/>
                </a:solidFill>
                <a:effectLst/>
                <a:latin typeface="+mn-lt"/>
                <a:ea typeface="+mn-ea"/>
                <a:cs typeface="+mn-cs"/>
              </a:rPr>
              <a:t>-e-tall”) disorders or MSDs.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include damage to the different soft tissues of your body, your muscles, nerves, bones, and connecting tissues like tendons and ligaments.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damage is cumulative. It develops over time, not usually from a sudden accident, and may become chronic or persistent. In other words, the damage and pain could last for a long time, possibly the rest of your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photos at the bottom on the left show the structure of your low back ‒ the most common body part injured. The soft disc is a cushion between each bone, but the center “jelly” (in green) may push on the spinal nerves (orange tubes) when the body bends forward. One way to think of it is like a jelly doughnut being compressed.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back is complex. Once the tissues “wear and tear,” it is very hard to get them to heal.</a:t>
            </a:r>
          </a:p>
          <a:p>
            <a:endParaRPr lang="en-US" sz="1200" kern="1200" dirty="0">
              <a:solidFill>
                <a:schemeClr val="tx1"/>
              </a:solidFill>
              <a:effectLst/>
              <a:latin typeface="+mn-lt"/>
              <a:ea typeface="+mn-ea"/>
              <a:cs typeface="+mn-cs"/>
            </a:endParaRPr>
          </a:p>
          <a:p>
            <a:r>
              <a:rPr lang="en-US" sz="1200" dirty="0">
                <a:effectLst/>
              </a:rPr>
              <a:t>The bottom right photo shows a worker with knee bursitis caused by kneeling on a hard floor often without the benefit of padding against the floor. His doctor recommended a knee joint replacement. Once you have this procedure, it is difficult to kneel. So, this worker could not go back to doing the same type of work, unless the work could be done in a different way without kneeling.</a:t>
            </a:r>
            <a:endParaRPr lang="en-US" dirty="0">
              <a:effectLst/>
            </a:endParaRPr>
          </a:p>
          <a:p>
            <a:endParaRPr 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86AB9-67FD-410F-ACCC-B45B509C69A7}" type="slidenum">
              <a:rPr lang="en-US" altLang="en-US" smtClean="0"/>
              <a:pPr>
                <a:spcBef>
                  <a:spcPct val="0"/>
                </a:spcBef>
              </a:pPr>
              <a:t>6</a:t>
            </a:fld>
            <a:endParaRPr lang="en-US" altLang="en-US"/>
          </a:p>
        </p:txBody>
      </p:sp>
    </p:spTree>
    <p:extLst>
      <p:ext uri="{BB962C8B-B14F-4D97-AF65-F5344CB8AC3E}">
        <p14:creationId xmlns:p14="http://schemas.microsoft.com/office/powerpoint/2010/main" val="205605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A5697A-F1F1-4D58-85D7-D2D8226FFCCF}" type="slidenum">
              <a:rPr lang="en-US" altLang="en-US" smtClean="0"/>
              <a:pPr>
                <a:spcBef>
                  <a:spcPct val="0"/>
                </a:spcBef>
              </a:pPr>
              <a:t>7</a:t>
            </a:fld>
            <a:endParaRPr lang="en-US" altLang="en-US"/>
          </a:p>
        </p:txBody>
      </p:sp>
      <p:sp>
        <p:nvSpPr>
          <p:cNvPr id="17411" name="Rectangle 2"/>
          <p:cNvSpPr>
            <a:spLocks noGrp="1" noRot="1" noChangeAspect="1" noChangeArrowheads="1" noTextEdit="1"/>
          </p:cNvSpPr>
          <p:nvPr>
            <p:ph type="sldImg"/>
          </p:nvPr>
        </p:nvSpPr>
        <p:spPr>
          <a:xfrm>
            <a:off x="382588" y="704850"/>
            <a:ext cx="6257925" cy="3519488"/>
          </a:xfrm>
          <a:ln/>
        </p:spPr>
      </p:sp>
      <p:sp>
        <p:nvSpPr>
          <p:cNvPr id="17412" name="Rectangle 3"/>
          <p:cNvSpPr>
            <a:spLocks noGrp="1" noChangeArrowheads="1"/>
          </p:cNvSpPr>
          <p:nvPr>
            <p:ph type="body" idx="1"/>
          </p:nvPr>
        </p:nvSpPr>
        <p:spPr>
          <a:xfrm>
            <a:off x="702310" y="4458995"/>
            <a:ext cx="5618480" cy="4223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mentioned, soft tissue injuries do not happen suddenly. They develop slowly over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diagram shows that as a worker performs hard physical activity over the course of a day (horizontal axis), the worker may experience a gradual increase in pain or discomfort (vertical axis) – the blue line that is increasing.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at the end of the day, when the worker stops doing the work, the pain and discomfort go back down or go away. These “mild symptoms” improve as the tissues of the body heal.  </a:t>
            </a:r>
          </a:p>
          <a:p>
            <a:endParaRPr lang="en-US" dirty="0"/>
          </a:p>
        </p:txBody>
      </p:sp>
    </p:spTree>
    <p:extLst>
      <p:ext uri="{BB962C8B-B14F-4D97-AF65-F5344CB8AC3E}">
        <p14:creationId xmlns:p14="http://schemas.microsoft.com/office/powerpoint/2010/main" val="268998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9533FB-ADF9-4486-90F7-E3AB4599EB12}" type="slidenum">
              <a:rPr lang="en-US" altLang="en-US" smtClean="0"/>
              <a:pPr>
                <a:spcBef>
                  <a:spcPct val="0"/>
                </a:spcBef>
              </a:pPr>
              <a:t>8</a:t>
            </a:fld>
            <a:endParaRPr lang="en-US" altLang="en-US"/>
          </a:p>
        </p:txBody>
      </p:sp>
      <p:sp>
        <p:nvSpPr>
          <p:cNvPr id="19459" name="Rectangle 2"/>
          <p:cNvSpPr>
            <a:spLocks noGrp="1" noRot="1" noChangeAspect="1" noChangeArrowheads="1" noTextEdit="1"/>
          </p:cNvSpPr>
          <p:nvPr>
            <p:ph type="sldImg"/>
          </p:nvPr>
        </p:nvSpPr>
        <p:spPr>
          <a:xfrm>
            <a:off x="382588" y="704850"/>
            <a:ext cx="6257925" cy="3519488"/>
          </a:xfrm>
          <a:ln/>
        </p:spPr>
      </p:sp>
      <p:sp>
        <p:nvSpPr>
          <p:cNvPr id="19460" name="Rectangle 3"/>
          <p:cNvSpPr>
            <a:spLocks noGrp="1" noChangeArrowheads="1"/>
          </p:cNvSpPr>
          <p:nvPr>
            <p:ph type="body" idx="1"/>
          </p:nvPr>
        </p:nvSpPr>
        <p:spPr>
          <a:xfrm>
            <a:off x="702310" y="4458995"/>
            <a:ext cx="5618480" cy="4223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8:</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as time goes by a worker’s body may not have enough time to heal between new episodes of 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what happens to the worker when there is not enough time to heal the tissues between each episode of work, even with a long period of rest (such as over a weekend).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blue line shows increasing pain or discomfort when a worker is performing an activity. The dotted line shows the pain decreasing when the activity stops and during rest.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as time goes on, the worker never fully recovers and gets all the way back to normal before having to begin the activity again.</a:t>
            </a:r>
          </a:p>
          <a:p>
            <a:endParaRPr lang="en-US" sz="1200" kern="1200" dirty="0">
              <a:solidFill>
                <a:schemeClr val="tx1"/>
              </a:solidFill>
              <a:effectLst/>
              <a:latin typeface="+mn-lt"/>
              <a:ea typeface="+mn-ea"/>
              <a:cs typeface="+mn-cs"/>
            </a:endParaRPr>
          </a:p>
          <a:p>
            <a:r>
              <a:rPr lang="en-US" sz="1200" dirty="0">
                <a:effectLst/>
              </a:rPr>
              <a:t>Oftentimes, workers experience moderate to severe symptoms that develop over many months or years.</a:t>
            </a:r>
            <a:endParaRPr lang="en-US" dirty="0">
              <a:effectLst/>
            </a:endParaRPr>
          </a:p>
          <a:p>
            <a:endParaRPr lang="en-US" dirty="0"/>
          </a:p>
        </p:txBody>
      </p:sp>
    </p:spTree>
    <p:extLst>
      <p:ext uri="{BB962C8B-B14F-4D97-AF65-F5344CB8AC3E}">
        <p14:creationId xmlns:p14="http://schemas.microsoft.com/office/powerpoint/2010/main" val="3105727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8255" indent="-291636">
              <a:spcBef>
                <a:spcPct val="30000"/>
              </a:spcBef>
              <a:defRPr sz="1200">
                <a:solidFill>
                  <a:schemeClr val="tx1"/>
                </a:solidFill>
                <a:latin typeface="Times New Roman" panose="02020603050405020304" pitchFamily="18" charset="0"/>
              </a:defRPr>
            </a:lvl2pPr>
            <a:lvl3pPr marL="1166546" indent="-233309">
              <a:spcBef>
                <a:spcPct val="30000"/>
              </a:spcBef>
              <a:defRPr sz="1200">
                <a:solidFill>
                  <a:schemeClr val="tx1"/>
                </a:solidFill>
                <a:latin typeface="Times New Roman" panose="02020603050405020304" pitchFamily="18" charset="0"/>
              </a:defRPr>
            </a:lvl3pPr>
            <a:lvl4pPr marL="1633164" indent="-233309">
              <a:spcBef>
                <a:spcPct val="30000"/>
              </a:spcBef>
              <a:defRPr sz="1200">
                <a:solidFill>
                  <a:schemeClr val="tx1"/>
                </a:solidFill>
                <a:latin typeface="Times New Roman" panose="02020603050405020304" pitchFamily="18" charset="0"/>
              </a:defRPr>
            </a:lvl4pPr>
            <a:lvl5pPr marL="2099782" indent="-233309">
              <a:spcBef>
                <a:spcPct val="30000"/>
              </a:spcBef>
              <a:defRPr sz="1200">
                <a:solidFill>
                  <a:schemeClr val="tx1"/>
                </a:solidFill>
                <a:latin typeface="Times New Roman" panose="02020603050405020304" pitchFamily="18" charset="0"/>
              </a:defRPr>
            </a:lvl5pPr>
            <a:lvl6pPr marL="2566401" indent="-233309" eaLnBrk="0" fontAlgn="base" hangingPunct="0">
              <a:spcBef>
                <a:spcPct val="30000"/>
              </a:spcBef>
              <a:spcAft>
                <a:spcPct val="0"/>
              </a:spcAft>
              <a:defRPr sz="1200">
                <a:solidFill>
                  <a:schemeClr val="tx1"/>
                </a:solidFill>
                <a:latin typeface="Times New Roman" panose="02020603050405020304" pitchFamily="18" charset="0"/>
              </a:defRPr>
            </a:lvl6pPr>
            <a:lvl7pPr marL="3033019" indent="-233309" eaLnBrk="0" fontAlgn="base" hangingPunct="0">
              <a:spcBef>
                <a:spcPct val="30000"/>
              </a:spcBef>
              <a:spcAft>
                <a:spcPct val="0"/>
              </a:spcAft>
              <a:defRPr sz="1200">
                <a:solidFill>
                  <a:schemeClr val="tx1"/>
                </a:solidFill>
                <a:latin typeface="Times New Roman" panose="02020603050405020304" pitchFamily="18" charset="0"/>
              </a:defRPr>
            </a:lvl7pPr>
            <a:lvl8pPr marL="3499637" indent="-233309" eaLnBrk="0" fontAlgn="base" hangingPunct="0">
              <a:spcBef>
                <a:spcPct val="30000"/>
              </a:spcBef>
              <a:spcAft>
                <a:spcPct val="0"/>
              </a:spcAft>
              <a:defRPr sz="1200">
                <a:solidFill>
                  <a:schemeClr val="tx1"/>
                </a:solidFill>
                <a:latin typeface="Times New Roman" panose="02020603050405020304" pitchFamily="18" charset="0"/>
              </a:defRPr>
            </a:lvl8pPr>
            <a:lvl9pPr marL="3966256" indent="-2333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E12979-1DFF-4945-B05F-47FAA69B0EDB}" type="slidenum">
              <a:rPr lang="en-US" altLang="en-US" smtClean="0"/>
              <a:pPr>
                <a:spcBef>
                  <a:spcPct val="0"/>
                </a:spcBef>
              </a:pPr>
              <a:t>9</a:t>
            </a:fld>
            <a:endParaRPr lang="en-US" altLang="en-US"/>
          </a:p>
        </p:txBody>
      </p:sp>
      <p:sp>
        <p:nvSpPr>
          <p:cNvPr id="21507" name="Rectangle 2"/>
          <p:cNvSpPr>
            <a:spLocks noGrp="1" noRot="1" noChangeAspect="1" noChangeArrowheads="1" noTextEdit="1"/>
          </p:cNvSpPr>
          <p:nvPr>
            <p:ph type="sldImg"/>
          </p:nvPr>
        </p:nvSpPr>
        <p:spPr>
          <a:xfrm>
            <a:off x="373063" y="738188"/>
            <a:ext cx="6300787" cy="3544887"/>
          </a:xfrm>
          <a:ln/>
        </p:spPr>
      </p:sp>
      <p:sp>
        <p:nvSpPr>
          <p:cNvPr id="21508" name="Rectangle 3"/>
          <p:cNvSpPr>
            <a:spLocks noGrp="1" noChangeArrowheads="1"/>
          </p:cNvSpPr>
          <p:nvPr>
            <p:ph type="body" idx="1"/>
          </p:nvPr>
        </p:nvSpPr>
        <p:spPr>
          <a:xfrm>
            <a:off x="939665" y="4520409"/>
            <a:ext cx="5168157" cy="42052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diagram shows the progression from normal “no symptoms” through developing mild, moderate, or severe symptoms. It underscores why early awareness of what’s happening to your body is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Early on, the body can heal to get back to normal ‒ there’s a 100% chance of recovery.</a:t>
            </a:r>
          </a:p>
          <a:p>
            <a:endParaRPr lang="en-US" sz="1200" kern="1200" dirty="0">
              <a:solidFill>
                <a:schemeClr val="tx1"/>
              </a:solidFill>
              <a:effectLst/>
              <a:latin typeface="+mn-lt"/>
              <a:ea typeface="+mn-ea"/>
              <a:cs typeface="+mn-cs"/>
            </a:endParaRPr>
          </a:p>
          <a:p>
            <a:r>
              <a:rPr lang="en-US" sz="1200" dirty="0">
                <a:effectLst/>
              </a:rPr>
              <a:t>As the worker has moderate to more severe symptoms, even with a lot of rest the body cannot recover completely and the worker is unable to regain normal function.</a:t>
            </a:r>
            <a:endParaRPr lang="en-US" dirty="0">
              <a:effectLst/>
            </a:endParaRPr>
          </a:p>
          <a:p>
            <a:pPr defTabSz="968881"/>
            <a:endParaRPr lang="en-US" altLang="en-US" baseline="0" dirty="0"/>
          </a:p>
          <a:p>
            <a:pPr defTabSz="968881"/>
            <a:endParaRPr lang="en-US" altLang="en-US" dirty="0"/>
          </a:p>
        </p:txBody>
      </p:sp>
    </p:spTree>
    <p:extLst>
      <p:ext uri="{BB962C8B-B14F-4D97-AF65-F5344CB8AC3E}">
        <p14:creationId xmlns:p14="http://schemas.microsoft.com/office/powerpoint/2010/main" val="3862190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8428"/>
            <a:ext cx="4114800" cy="365125"/>
          </a:xfrm>
        </p:spPr>
        <p:txBody>
          <a:bodyPr/>
          <a:lstStyle/>
          <a:p>
            <a:endParaRPr lang="en-US"/>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t>‹#›</a:t>
            </a:fld>
            <a:endParaRPr lang="en-US"/>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61523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55339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118069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3A6E4F31-2100-46A4-9C84-AA10B1CCBA55}" type="slidenum">
              <a:rPr lang="en-US" altLang="en-US"/>
              <a:pPr>
                <a:defRPr/>
              </a:pPr>
              <a:t>‹#›</a:t>
            </a:fld>
            <a:endParaRPr lang="en-US" altLang="en-US"/>
          </a:p>
        </p:txBody>
      </p:sp>
    </p:spTree>
    <p:extLst>
      <p:ext uri="{BB962C8B-B14F-4D97-AF65-F5344CB8AC3E}">
        <p14:creationId xmlns:p14="http://schemas.microsoft.com/office/powerpoint/2010/main" val="342598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83604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4750"/>
            <a:ext cx="4114800" cy="365125"/>
          </a:xfrm>
        </p:spPr>
        <p:txBody>
          <a:bodyPr/>
          <a:lstStyle/>
          <a:p>
            <a:endParaRPr lang="en-US"/>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7912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6" name="Footer Placeholder 5"/>
          <p:cNvSpPr>
            <a:spLocks noGrp="1"/>
          </p:cNvSpPr>
          <p:nvPr>
            <p:ph type="ftr" sz="quarter" idx="11"/>
          </p:nvPr>
        </p:nvSpPr>
        <p:spPr>
          <a:xfrm>
            <a:off x="4038600" y="6254750"/>
            <a:ext cx="4114800" cy="365125"/>
          </a:xfrm>
        </p:spPr>
        <p:txBody>
          <a:bodyPr/>
          <a:lstStyle/>
          <a:p>
            <a:endParaRPr lang="en-US"/>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72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8" name="Footer Placeholder 7"/>
          <p:cNvSpPr>
            <a:spLocks noGrp="1"/>
          </p:cNvSpPr>
          <p:nvPr>
            <p:ph type="ftr" sz="quarter" idx="11"/>
          </p:nvPr>
        </p:nvSpPr>
        <p:spPr>
          <a:xfrm>
            <a:off x="4038600" y="6254750"/>
            <a:ext cx="4114800" cy="365125"/>
          </a:xfrm>
        </p:spPr>
        <p:txBody>
          <a:bodyPr/>
          <a:lstStyle/>
          <a:p>
            <a:endParaRPr lang="en-US"/>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42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4" name="Footer Placeholder 3"/>
          <p:cNvSpPr>
            <a:spLocks noGrp="1"/>
          </p:cNvSpPr>
          <p:nvPr>
            <p:ph type="ftr" sz="quarter" idx="11"/>
          </p:nvPr>
        </p:nvSpPr>
        <p:spPr>
          <a:xfrm>
            <a:off x="4038600" y="6254750"/>
            <a:ext cx="4114800" cy="365125"/>
          </a:xfrm>
        </p:spPr>
        <p:txBody>
          <a:bodyPr/>
          <a:lstStyle/>
          <a:p>
            <a:endParaRPr lang="en-US"/>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65884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3" name="Footer Placeholder 2"/>
          <p:cNvSpPr>
            <a:spLocks noGrp="1"/>
          </p:cNvSpPr>
          <p:nvPr>
            <p:ph type="ftr" sz="quarter" idx="11"/>
          </p:nvPr>
        </p:nvSpPr>
        <p:spPr>
          <a:xfrm>
            <a:off x="4038600" y="6254750"/>
            <a:ext cx="4114800" cy="365125"/>
          </a:xfrm>
        </p:spPr>
        <p:txBody>
          <a:bodyPr/>
          <a:lstStyle/>
          <a:p>
            <a:endParaRPr lang="en-US"/>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58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6" name="Footer Placeholder 5"/>
          <p:cNvSpPr>
            <a:spLocks noGrp="1"/>
          </p:cNvSpPr>
          <p:nvPr>
            <p:ph type="ftr" sz="quarter" idx="11"/>
          </p:nvPr>
        </p:nvSpPr>
        <p:spPr>
          <a:xfrm>
            <a:off x="4038600" y="6254750"/>
            <a:ext cx="4114800" cy="365125"/>
          </a:xfrm>
        </p:spPr>
        <p:txBody>
          <a:bodyPr/>
          <a:lstStyle/>
          <a:p>
            <a:endParaRPr lang="en-US"/>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428398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2/25/2020</a:t>
            </a:fld>
            <a:endParaRPr lang="en-US"/>
          </a:p>
        </p:txBody>
      </p:sp>
      <p:sp>
        <p:nvSpPr>
          <p:cNvPr id="6" name="Footer Placeholder 5"/>
          <p:cNvSpPr>
            <a:spLocks noGrp="1"/>
          </p:cNvSpPr>
          <p:nvPr>
            <p:ph type="ftr" sz="quarter" idx="11"/>
          </p:nvPr>
        </p:nvSpPr>
        <p:spPr>
          <a:xfrm>
            <a:off x="4038600" y="6254750"/>
            <a:ext cx="4114800" cy="365125"/>
          </a:xfrm>
        </p:spPr>
        <p:txBody>
          <a:bodyPr/>
          <a:lstStyle/>
          <a:p>
            <a:endParaRPr lang="en-US"/>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88414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t>2/25/2020</a:t>
            </a:fld>
            <a:endParaRPr lang="en-US"/>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t>‹#›</a:t>
            </a:fld>
            <a:endParaRPr lang="en-US"/>
          </a:p>
        </p:txBody>
      </p:sp>
    </p:spTree>
    <p:extLst>
      <p:ext uri="{BB962C8B-B14F-4D97-AF65-F5344CB8AC3E}">
        <p14:creationId xmlns:p14="http://schemas.microsoft.com/office/powerpoint/2010/main" val="417669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40.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cpwrconstructionsolutions.org/general_labor/solution/16/bucket-handle-cover.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2930" y="760129"/>
            <a:ext cx="10188509" cy="2387600"/>
          </a:xfrm>
        </p:spPr>
        <p:txBody>
          <a:bodyPr>
            <a:normAutofit/>
          </a:bodyPr>
          <a:lstStyle/>
          <a:p>
            <a:r>
              <a:rPr lang="en-US" b="1" dirty="0">
                <a:latin typeface="+mn-lt"/>
              </a:rPr>
              <a:t>Ergonomics Basics </a:t>
            </a:r>
            <a:br>
              <a:rPr lang="en-US" b="1" dirty="0">
                <a:latin typeface="+mn-lt"/>
              </a:rPr>
            </a:br>
            <a:r>
              <a:rPr lang="en-US" sz="4000" i="1" dirty="0">
                <a:latin typeface="+mn-lt"/>
              </a:rPr>
              <a:t>Reducing the Risks for Soft Tissue Injuries</a:t>
            </a:r>
          </a:p>
        </p:txBody>
      </p:sp>
      <p:sp>
        <p:nvSpPr>
          <p:cNvPr id="7" name="Subtitle 6">
            <a:extLst>
              <a:ext uri="{FF2B5EF4-FFF2-40B4-BE49-F238E27FC236}">
                <a16:creationId xmlns:a16="http://schemas.microsoft.com/office/drawing/2014/main" id="{3A89C152-E845-4D2B-B887-0E7A088BFC26}"/>
              </a:ext>
            </a:extLst>
          </p:cNvPr>
          <p:cNvSpPr>
            <a:spLocks noGrp="1"/>
          </p:cNvSpPr>
          <p:nvPr>
            <p:ph type="subTitle" idx="1"/>
          </p:nvPr>
        </p:nvSpPr>
        <p:spPr/>
        <p:txBody>
          <a:bodyPr>
            <a:normAutofit/>
          </a:bodyPr>
          <a:lstStyle/>
          <a:p>
            <a:r>
              <a:rPr lang="en-US" sz="3200" b="1" dirty="0"/>
              <a:t>Part 1 - A</a:t>
            </a:r>
          </a:p>
        </p:txBody>
      </p:sp>
      <p:pic>
        <p:nvPicPr>
          <p:cNvPr id="8" name="Picture 7">
            <a:extLst>
              <a:ext uri="{FF2B5EF4-FFF2-40B4-BE49-F238E27FC236}">
                <a16:creationId xmlns:a16="http://schemas.microsoft.com/office/drawing/2014/main" id="{368D4E6E-030E-4008-AD40-588A9641779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78755" y="5156768"/>
            <a:ext cx="1634490" cy="90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806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2975"/>
          </a:xfrm>
        </p:spPr>
        <p:txBody>
          <a:bodyPr>
            <a:noAutofit/>
          </a:bodyPr>
          <a:lstStyle/>
          <a:p>
            <a:r>
              <a:rPr lang="en-US" sz="4000" b="1" dirty="0">
                <a:latin typeface="+mn-lt"/>
              </a:rPr>
              <a:t>Treatment and Progression</a:t>
            </a:r>
            <a:br>
              <a:rPr lang="en-US" sz="4000" b="1" dirty="0">
                <a:latin typeface="+mn-lt"/>
              </a:rPr>
            </a:br>
            <a:r>
              <a:rPr lang="en-US" sz="4000" b="1" dirty="0">
                <a:latin typeface="+mn-lt"/>
              </a:rPr>
              <a:t> – Don’t IGNORE Early Symptoms!</a:t>
            </a:r>
          </a:p>
        </p:txBody>
      </p:sp>
      <p:sp>
        <p:nvSpPr>
          <p:cNvPr id="3" name="Content Placeholder 2"/>
          <p:cNvSpPr>
            <a:spLocks noGrp="1"/>
          </p:cNvSpPr>
          <p:nvPr>
            <p:ph idx="1"/>
          </p:nvPr>
        </p:nvSpPr>
        <p:spPr>
          <a:xfrm>
            <a:off x="662940" y="1765005"/>
            <a:ext cx="10866120" cy="4167962"/>
          </a:xfrm>
        </p:spPr>
        <p:txBody>
          <a:bodyPr>
            <a:normAutofit/>
          </a:bodyPr>
          <a:lstStyle/>
          <a:p>
            <a:pPr marL="342900" indent="-342900">
              <a:defRPr/>
            </a:pPr>
            <a:r>
              <a:rPr lang="en-US" sz="3200" dirty="0"/>
              <a:t>Early symptoms, pain with movement: kneel, stoop, walk—CHANGE how you are working or your work tasks</a:t>
            </a:r>
          </a:p>
          <a:p>
            <a:pPr marL="342900" indent="-342900">
              <a:defRPr/>
            </a:pPr>
            <a:r>
              <a:rPr lang="en-US" sz="3200" dirty="0"/>
              <a:t>If symptoms don’t improve, consider medical treatment</a:t>
            </a:r>
          </a:p>
          <a:p>
            <a:pPr lvl="1">
              <a:buFont typeface="Wingdings" panose="05000000000000000000" pitchFamily="2" charset="2"/>
              <a:buChar char="ü"/>
              <a:defRPr/>
            </a:pPr>
            <a:r>
              <a:rPr lang="en-US" sz="3200" dirty="0"/>
              <a:t>Early stage: </a:t>
            </a:r>
          </a:p>
          <a:p>
            <a:pPr lvl="2">
              <a:buFont typeface="Wingdings" panose="05000000000000000000" pitchFamily="2" charset="2"/>
              <a:buChar char="§"/>
              <a:defRPr/>
            </a:pPr>
            <a:r>
              <a:rPr lang="en-US" sz="2800" dirty="0"/>
              <a:t>Use Rest, Ice, Compression, Elevation (RICE)</a:t>
            </a:r>
          </a:p>
          <a:p>
            <a:pPr lvl="2">
              <a:buFont typeface="Wingdings" panose="05000000000000000000" pitchFamily="2" charset="2"/>
              <a:buChar char="§"/>
              <a:defRPr/>
            </a:pPr>
            <a:r>
              <a:rPr lang="en-US" sz="2800" dirty="0"/>
              <a:t>See a physician who may prescribe medications (anti-inflammatories), therapy, or other treatments</a:t>
            </a:r>
          </a:p>
          <a:p>
            <a:pPr lvl="1">
              <a:buFont typeface="Wingdings" panose="05000000000000000000" pitchFamily="2" charset="2"/>
              <a:buChar char="ü"/>
              <a:defRPr/>
            </a:pPr>
            <a:r>
              <a:rPr lang="en-US" sz="3200" dirty="0"/>
              <a:t>Late stage: surgery of back, knee, shoulder, hand</a:t>
            </a:r>
          </a:p>
          <a:p>
            <a:pPr marL="0" indent="0">
              <a:buNone/>
            </a:pPr>
            <a:endParaRPr lang="en-US" dirty="0"/>
          </a:p>
        </p:txBody>
      </p:sp>
    </p:spTree>
    <p:extLst>
      <p:ext uri="{BB962C8B-B14F-4D97-AF65-F5344CB8AC3E}">
        <p14:creationId xmlns:p14="http://schemas.microsoft.com/office/powerpoint/2010/main" val="381458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6211" y="316000"/>
            <a:ext cx="8458200" cy="704191"/>
          </a:xfrm>
        </p:spPr>
        <p:txBody>
          <a:bodyPr>
            <a:normAutofit/>
          </a:bodyPr>
          <a:lstStyle/>
          <a:p>
            <a:r>
              <a:rPr lang="en-US" altLang="en-US" sz="4000" b="1" dirty="0">
                <a:latin typeface="+mn-lt"/>
              </a:rPr>
              <a:t>What is Ergonomics?</a:t>
            </a:r>
          </a:p>
        </p:txBody>
      </p:sp>
      <p:sp>
        <p:nvSpPr>
          <p:cNvPr id="9219" name="Rectangle 3"/>
          <p:cNvSpPr>
            <a:spLocks noGrp="1" noChangeArrowheads="1"/>
          </p:cNvSpPr>
          <p:nvPr>
            <p:ph idx="1"/>
          </p:nvPr>
        </p:nvSpPr>
        <p:spPr>
          <a:xfrm>
            <a:off x="298598" y="1654513"/>
            <a:ext cx="7673866" cy="2438400"/>
          </a:xfrm>
        </p:spPr>
        <p:txBody>
          <a:bodyPr>
            <a:normAutofit/>
          </a:bodyPr>
          <a:lstStyle/>
          <a:p>
            <a:pPr marL="36512" indent="0">
              <a:buNone/>
            </a:pPr>
            <a:r>
              <a:rPr lang="en-US" altLang="en-US" dirty="0"/>
              <a:t>Ergonomics is the way to prevent injuries:</a:t>
            </a:r>
          </a:p>
          <a:p>
            <a:pPr marL="419100" indent="-382588"/>
            <a:r>
              <a:rPr lang="en-US" altLang="en-US" dirty="0"/>
              <a:t>Fit the tasks, tools, and environment to the physical </a:t>
            </a:r>
            <a:r>
              <a:rPr lang="en-US" altLang="en-US" u="sng" dirty="0"/>
              <a:t>abilities</a:t>
            </a:r>
            <a:r>
              <a:rPr lang="en-US" altLang="en-US" dirty="0"/>
              <a:t> of the worker</a:t>
            </a:r>
          </a:p>
          <a:p>
            <a:pPr marL="36512" indent="0">
              <a:buNone/>
            </a:pPr>
            <a:endParaRPr lang="en-US" altLang="en-US" dirty="0"/>
          </a:p>
          <a:p>
            <a:pPr marL="36512" indent="0">
              <a:buNone/>
            </a:pPr>
            <a:r>
              <a:rPr lang="en-US" altLang="en-US" dirty="0"/>
              <a:t>Goal: to reduce or eliminate risk of injuries</a:t>
            </a:r>
          </a:p>
          <a:p>
            <a:pPr marL="419100" indent="-382588">
              <a:buFont typeface="Wingdings 2" panose="05020102010507070707" pitchFamily="18" charset="2"/>
              <a:buChar char=""/>
            </a:pPr>
            <a:endParaRPr lang="en-US"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3051" y="496623"/>
            <a:ext cx="3565636" cy="4754181"/>
          </a:xfrm>
          <a:prstGeom prst="rect">
            <a:avLst/>
          </a:prstGeom>
        </p:spPr>
      </p:pic>
      <p:sp>
        <p:nvSpPr>
          <p:cNvPr id="3" name="TextBox 2">
            <a:extLst>
              <a:ext uri="{FF2B5EF4-FFF2-40B4-BE49-F238E27FC236}">
                <a16:creationId xmlns:a16="http://schemas.microsoft.com/office/drawing/2014/main" id="{4B249EDA-5CE7-453E-BA95-FBCF8EE3DEA2}"/>
              </a:ext>
            </a:extLst>
          </p:cNvPr>
          <p:cNvSpPr txBox="1"/>
          <p:nvPr/>
        </p:nvSpPr>
        <p:spPr>
          <a:xfrm>
            <a:off x="7972464" y="5405895"/>
            <a:ext cx="3936001" cy="523220"/>
          </a:xfrm>
          <a:prstGeom prst="rect">
            <a:avLst/>
          </a:prstGeom>
          <a:noFill/>
        </p:spPr>
        <p:txBody>
          <a:bodyPr wrap="square" rtlCol="0">
            <a:spAutoFit/>
          </a:bodyPr>
          <a:lstStyle/>
          <a:p>
            <a:r>
              <a:rPr lang="en-US" sz="1400" dirty="0"/>
              <a:t>Overhead drill press developed as a CPWR research project. Photo courtesy of Dr. David Rempel.</a:t>
            </a:r>
          </a:p>
        </p:txBody>
      </p:sp>
    </p:spTree>
    <p:extLst>
      <p:ext uri="{BB962C8B-B14F-4D97-AF65-F5344CB8AC3E}">
        <p14:creationId xmlns:p14="http://schemas.microsoft.com/office/powerpoint/2010/main" val="61568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allAtOnce"/>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47254" y="292697"/>
            <a:ext cx="10515600" cy="1325563"/>
          </a:xfrm>
        </p:spPr>
        <p:txBody>
          <a:bodyPr>
            <a:normAutofit/>
          </a:bodyPr>
          <a:lstStyle/>
          <a:p>
            <a:pPr eaLnBrk="1" hangingPunct="1"/>
            <a:r>
              <a:rPr lang="en-US" altLang="en-US" sz="4000" b="1" dirty="0">
                <a:latin typeface="+mn-lt"/>
              </a:rPr>
              <a:t>Prevention: Identify Ergonomic Hazards</a:t>
            </a:r>
          </a:p>
        </p:txBody>
      </p:sp>
      <p:sp>
        <p:nvSpPr>
          <p:cNvPr id="28675" name="Rectangle 3"/>
          <p:cNvSpPr>
            <a:spLocks noGrp="1" noChangeArrowheads="1"/>
          </p:cNvSpPr>
          <p:nvPr>
            <p:ph idx="1"/>
          </p:nvPr>
        </p:nvSpPr>
        <p:spPr>
          <a:xfrm>
            <a:off x="2554037" y="1690688"/>
            <a:ext cx="7083925" cy="4221163"/>
          </a:xfrm>
        </p:spPr>
        <p:txBody>
          <a:bodyPr/>
          <a:lstStyle/>
          <a:p>
            <a:pPr marL="742950" indent="-742950">
              <a:buFont typeface="Calibri" panose="020F0502020204030204" pitchFamily="34" charset="0"/>
              <a:buAutoNum type="arabicPeriod"/>
            </a:pPr>
            <a:r>
              <a:rPr lang="en-US" altLang="en-US" sz="3600" dirty="0"/>
              <a:t>High </a:t>
            </a:r>
            <a:r>
              <a:rPr lang="en-US" altLang="en-US" sz="3600" dirty="0">
                <a:solidFill>
                  <a:srgbClr val="FF0000"/>
                </a:solidFill>
              </a:rPr>
              <a:t>Force*</a:t>
            </a:r>
          </a:p>
          <a:p>
            <a:pPr marL="742950" indent="-742950">
              <a:buFont typeface="Calibri" panose="020F0502020204030204" pitchFamily="34" charset="0"/>
              <a:buAutoNum type="arabicPeriod"/>
            </a:pPr>
            <a:r>
              <a:rPr lang="en-US" altLang="en-US" sz="3600" dirty="0"/>
              <a:t>Poor </a:t>
            </a:r>
            <a:r>
              <a:rPr lang="en-US" altLang="en-US" sz="3600" dirty="0">
                <a:solidFill>
                  <a:srgbClr val="FF0000"/>
                </a:solidFill>
              </a:rPr>
              <a:t>Postures*</a:t>
            </a:r>
          </a:p>
          <a:p>
            <a:pPr marL="742950" indent="-742950">
              <a:buFont typeface="Calibri" panose="020F0502020204030204" pitchFamily="34" charset="0"/>
              <a:buAutoNum type="arabicPeriod"/>
            </a:pPr>
            <a:r>
              <a:rPr lang="en-US" altLang="en-US" sz="3600" dirty="0"/>
              <a:t>Fast/prolonged </a:t>
            </a:r>
            <a:r>
              <a:rPr lang="en-US" altLang="en-US" sz="3600" dirty="0">
                <a:solidFill>
                  <a:srgbClr val="FF0000"/>
                </a:solidFill>
              </a:rPr>
              <a:t>Repetition</a:t>
            </a:r>
          </a:p>
          <a:p>
            <a:pPr marL="742950" indent="-742950">
              <a:buFont typeface="Calibri" panose="020F0502020204030204" pitchFamily="34" charset="0"/>
              <a:buAutoNum type="arabicPeriod"/>
            </a:pPr>
            <a:r>
              <a:rPr lang="en-US" altLang="en-US" sz="3600" dirty="0"/>
              <a:t>Stress from body </a:t>
            </a:r>
            <a:r>
              <a:rPr lang="en-US" altLang="en-US" sz="3600" dirty="0">
                <a:solidFill>
                  <a:srgbClr val="FF0000"/>
                </a:solidFill>
              </a:rPr>
              <a:t>Contact</a:t>
            </a:r>
          </a:p>
          <a:p>
            <a:pPr marL="742950" indent="-742950">
              <a:buFont typeface="Calibri" panose="020F0502020204030204" pitchFamily="34" charset="0"/>
              <a:buAutoNum type="arabicPeriod"/>
            </a:pPr>
            <a:r>
              <a:rPr lang="en-US" altLang="en-US" sz="3600" dirty="0"/>
              <a:t>Hand or body </a:t>
            </a:r>
            <a:r>
              <a:rPr lang="en-US" altLang="en-US" sz="3600" dirty="0">
                <a:solidFill>
                  <a:srgbClr val="FF0000"/>
                </a:solidFill>
              </a:rPr>
              <a:t>Vibration</a:t>
            </a:r>
          </a:p>
          <a:p>
            <a:pPr marL="742950" indent="-742950">
              <a:buFont typeface="Calibri" panose="020F0502020204030204" pitchFamily="34" charset="0"/>
              <a:buAutoNum type="arabicPeriod"/>
            </a:pPr>
            <a:r>
              <a:rPr lang="en-US" altLang="en-US" sz="3600" dirty="0"/>
              <a:t>Environment </a:t>
            </a:r>
            <a:r>
              <a:rPr lang="en-US" altLang="en-US" sz="3600" dirty="0">
                <a:solidFill>
                  <a:srgbClr val="FF0000"/>
                </a:solidFill>
              </a:rPr>
              <a:t>(Cold)</a:t>
            </a:r>
          </a:p>
        </p:txBody>
      </p:sp>
    </p:spTree>
    <p:extLst>
      <p:ext uri="{BB962C8B-B14F-4D97-AF65-F5344CB8AC3E}">
        <p14:creationId xmlns:p14="http://schemas.microsoft.com/office/powerpoint/2010/main" val="3236136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00" y="284406"/>
            <a:ext cx="11753990" cy="815975"/>
          </a:xfrm>
        </p:spPr>
        <p:txBody>
          <a:bodyPr>
            <a:normAutofit fontScale="90000"/>
          </a:bodyPr>
          <a:lstStyle/>
          <a:p>
            <a:r>
              <a:rPr lang="en-US" b="1" dirty="0">
                <a:latin typeface="+mn-lt"/>
              </a:rPr>
              <a:t>Force is the Physical Power Needed to Move an Object</a:t>
            </a:r>
            <a:br>
              <a:rPr lang="en-US" b="1" dirty="0">
                <a:latin typeface="+mn-lt"/>
              </a:rPr>
            </a:br>
            <a:endParaRPr lang="en-US" b="1" dirty="0">
              <a:latin typeface="+mn-lt"/>
            </a:endParaRPr>
          </a:p>
        </p:txBody>
      </p:sp>
      <p:sp>
        <p:nvSpPr>
          <p:cNvPr id="3" name="TextBox 2"/>
          <p:cNvSpPr txBox="1"/>
          <p:nvPr/>
        </p:nvSpPr>
        <p:spPr>
          <a:xfrm>
            <a:off x="433576" y="758744"/>
            <a:ext cx="7525859" cy="1292662"/>
          </a:xfrm>
          <a:prstGeom prst="rect">
            <a:avLst/>
          </a:prstGeom>
          <a:noFill/>
        </p:spPr>
        <p:txBody>
          <a:bodyPr wrap="square" rtlCol="0">
            <a:spAutoFit/>
          </a:bodyPr>
          <a:lstStyle/>
          <a:p>
            <a:r>
              <a:rPr lang="en-US" sz="2600" dirty="0"/>
              <a:t>Can everyone lift the same amount of weight safely?</a:t>
            </a:r>
          </a:p>
          <a:p>
            <a:r>
              <a:rPr lang="en-US" sz="2600" dirty="0"/>
              <a:t>How do you know when someone is lifting something that is too heavy for them?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6294" y="2184161"/>
            <a:ext cx="2441448"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760" y="2184161"/>
            <a:ext cx="2441448" cy="3657600"/>
          </a:xfrm>
          <a:prstGeom prst="rect">
            <a:avLst/>
          </a:prstGeom>
        </p:spPr>
      </p:pic>
      <p:pic>
        <p:nvPicPr>
          <p:cNvPr id="9" name="Picture 8"/>
          <p:cNvPicPr>
            <a:picLocks noChangeAspect="1"/>
          </p:cNvPicPr>
          <p:nvPr/>
        </p:nvPicPr>
        <p:blipFill>
          <a:blip r:embed="rId5"/>
          <a:stretch>
            <a:fillRect/>
          </a:stretch>
        </p:blipFill>
        <p:spPr>
          <a:xfrm>
            <a:off x="8875472" y="773336"/>
            <a:ext cx="2301656" cy="255613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1045" y="3391915"/>
            <a:ext cx="4476083" cy="2517797"/>
          </a:xfrm>
          <a:prstGeom prst="rect">
            <a:avLst/>
          </a:prstGeom>
        </p:spPr>
      </p:pic>
      <p:sp>
        <p:nvSpPr>
          <p:cNvPr id="5" name="Rectangle 4"/>
          <p:cNvSpPr/>
          <p:nvPr/>
        </p:nvSpPr>
        <p:spPr>
          <a:xfrm>
            <a:off x="6637671" y="5875945"/>
            <a:ext cx="2365972" cy="230832"/>
          </a:xfrm>
          <a:prstGeom prst="rect">
            <a:avLst/>
          </a:prstGeom>
        </p:spPr>
        <p:txBody>
          <a:bodyPr wrap="square">
            <a:spAutoFit/>
          </a:bodyPr>
          <a:lstStyle/>
          <a:p>
            <a:r>
              <a:rPr lang="en-US" sz="900" dirty="0"/>
              <a:t>Photo courtesy of the MCAA</a:t>
            </a:r>
          </a:p>
        </p:txBody>
      </p:sp>
      <p:sp>
        <p:nvSpPr>
          <p:cNvPr id="10" name="Rectangle 9"/>
          <p:cNvSpPr/>
          <p:nvPr/>
        </p:nvSpPr>
        <p:spPr>
          <a:xfrm>
            <a:off x="11107049" y="751735"/>
            <a:ext cx="985363" cy="1200329"/>
          </a:xfrm>
          <a:prstGeom prst="rect">
            <a:avLst/>
          </a:prstGeom>
        </p:spPr>
        <p:txBody>
          <a:bodyPr wrap="square">
            <a:spAutoFit/>
          </a:bodyPr>
          <a:lstStyle/>
          <a:p>
            <a:r>
              <a:rPr lang="en-US" sz="900" dirty="0"/>
              <a:t>Photo courtesy of the Healthy Work Center, Washington University School of Medicine in St. Louis</a:t>
            </a:r>
          </a:p>
        </p:txBody>
      </p:sp>
      <p:sp>
        <p:nvSpPr>
          <p:cNvPr id="11" name="Rectangle 10"/>
          <p:cNvSpPr/>
          <p:nvPr/>
        </p:nvSpPr>
        <p:spPr>
          <a:xfrm>
            <a:off x="944332" y="5802506"/>
            <a:ext cx="2365972" cy="230832"/>
          </a:xfrm>
          <a:prstGeom prst="rect">
            <a:avLst/>
          </a:prstGeom>
        </p:spPr>
        <p:txBody>
          <a:bodyPr wrap="square">
            <a:spAutoFit/>
          </a:bodyPr>
          <a:lstStyle/>
          <a:p>
            <a:r>
              <a:rPr lang="en-US" sz="900" dirty="0"/>
              <a:t>Photo courtesy of the UA</a:t>
            </a:r>
          </a:p>
        </p:txBody>
      </p:sp>
      <p:sp>
        <p:nvSpPr>
          <p:cNvPr id="12" name="Rectangle 11"/>
          <p:cNvSpPr/>
          <p:nvPr/>
        </p:nvSpPr>
        <p:spPr>
          <a:xfrm>
            <a:off x="3852920" y="5786601"/>
            <a:ext cx="2365972" cy="230832"/>
          </a:xfrm>
          <a:prstGeom prst="rect">
            <a:avLst/>
          </a:prstGeom>
        </p:spPr>
        <p:txBody>
          <a:bodyPr wrap="square">
            <a:spAutoFit/>
          </a:bodyPr>
          <a:lstStyle/>
          <a:p>
            <a:r>
              <a:rPr lang="en-US" sz="900" dirty="0"/>
              <a:t>Photo courtesy of the UA</a:t>
            </a:r>
          </a:p>
        </p:txBody>
      </p:sp>
    </p:spTree>
    <p:extLst>
      <p:ext uri="{BB962C8B-B14F-4D97-AF65-F5344CB8AC3E}">
        <p14:creationId xmlns:p14="http://schemas.microsoft.com/office/powerpoint/2010/main" val="377553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4"/>
          <p:cNvSpPr>
            <a:spLocks noGrp="1" noChangeArrowheads="1"/>
          </p:cNvSpPr>
          <p:nvPr>
            <p:ph type="title"/>
          </p:nvPr>
        </p:nvSpPr>
        <p:spPr>
          <a:xfrm>
            <a:off x="541927" y="180524"/>
            <a:ext cx="11114046" cy="976543"/>
          </a:xfrm>
        </p:spPr>
        <p:txBody>
          <a:bodyPr>
            <a:normAutofit fontScale="90000"/>
          </a:bodyPr>
          <a:lstStyle/>
          <a:p>
            <a:pPr eaLnBrk="1" hangingPunct="1"/>
            <a:r>
              <a:rPr lang="en-US" altLang="en-US" b="1" dirty="0">
                <a:latin typeface="+mn-lt"/>
              </a:rPr>
              <a:t>Risk of Injury: Low Back (Spinal) Forces and Lifting:</a:t>
            </a:r>
            <a:br>
              <a:rPr lang="en-US" altLang="en-US" b="1" dirty="0">
                <a:latin typeface="+mn-lt"/>
              </a:rPr>
            </a:br>
            <a:r>
              <a:rPr lang="en-US" altLang="en-US" sz="3600" b="1" dirty="0">
                <a:latin typeface="+mn-lt"/>
              </a:rPr>
              <a:t>Effect of Load and Positioning on Spinal Forces</a:t>
            </a:r>
          </a:p>
        </p:txBody>
      </p:sp>
      <p:sp>
        <p:nvSpPr>
          <p:cNvPr id="8" name="TextBox 7"/>
          <p:cNvSpPr txBox="1"/>
          <p:nvPr/>
        </p:nvSpPr>
        <p:spPr>
          <a:xfrm>
            <a:off x="2232068" y="5487168"/>
            <a:ext cx="2182277" cy="523220"/>
          </a:xfrm>
          <a:prstGeom prst="rect">
            <a:avLst/>
          </a:prstGeom>
          <a:noFill/>
        </p:spPr>
        <p:txBody>
          <a:bodyPr wrap="square" rtlCol="0">
            <a:spAutoFit/>
          </a:bodyPr>
          <a:lstStyle/>
          <a:p>
            <a:r>
              <a:rPr lang="en-US" sz="2800" dirty="0"/>
              <a:t>Spinal Forces</a:t>
            </a:r>
          </a:p>
        </p:txBody>
      </p:sp>
      <p:cxnSp>
        <p:nvCxnSpPr>
          <p:cNvPr id="10" name="Straight Arrow Connector 9"/>
          <p:cNvCxnSpPr>
            <a:stCxn id="8" idx="1"/>
          </p:cNvCxnSpPr>
          <p:nvPr/>
        </p:nvCxnSpPr>
        <p:spPr>
          <a:xfrm flipH="1" flipV="1">
            <a:off x="414313" y="5741038"/>
            <a:ext cx="181775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14345" y="5741038"/>
            <a:ext cx="166063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50674" y="4724954"/>
            <a:ext cx="1285266" cy="523220"/>
          </a:xfrm>
          <a:prstGeom prst="rect">
            <a:avLst/>
          </a:prstGeom>
          <a:noFill/>
        </p:spPr>
        <p:txBody>
          <a:bodyPr wrap="square" rtlCol="0">
            <a:spAutoFit/>
          </a:bodyPr>
          <a:lstStyle/>
          <a:p>
            <a:r>
              <a:rPr lang="en-US" sz="1400" dirty="0">
                <a:solidFill>
                  <a:schemeClr val="bg1"/>
                </a:solidFill>
              </a:rPr>
              <a:t>* Spinal forces in inch-pounds</a:t>
            </a:r>
          </a:p>
        </p:txBody>
      </p:sp>
      <p:sp>
        <p:nvSpPr>
          <p:cNvPr id="20" name="TextBox 19"/>
          <p:cNvSpPr txBox="1"/>
          <p:nvPr/>
        </p:nvSpPr>
        <p:spPr>
          <a:xfrm>
            <a:off x="5660571" y="2385963"/>
            <a:ext cx="235132" cy="307777"/>
          </a:xfrm>
          <a:prstGeom prst="rect">
            <a:avLst/>
          </a:prstGeom>
          <a:noFill/>
        </p:spPr>
        <p:txBody>
          <a:bodyPr wrap="square" rtlCol="0">
            <a:spAutoFit/>
          </a:bodyPr>
          <a:lstStyle/>
          <a:p>
            <a:r>
              <a:rPr lang="en-US" sz="1400" dirty="0">
                <a:solidFill>
                  <a:schemeClr val="bg1"/>
                </a:solidFill>
              </a:rPr>
              <a:t>*</a:t>
            </a:r>
          </a:p>
        </p:txBody>
      </p:sp>
      <p:sp>
        <p:nvSpPr>
          <p:cNvPr id="21" name="TextBox 20"/>
          <p:cNvSpPr txBox="1"/>
          <p:nvPr/>
        </p:nvSpPr>
        <p:spPr>
          <a:xfrm>
            <a:off x="4110446" y="4242744"/>
            <a:ext cx="303899" cy="307777"/>
          </a:xfrm>
          <a:prstGeom prst="rect">
            <a:avLst/>
          </a:prstGeom>
          <a:noFill/>
        </p:spPr>
        <p:txBody>
          <a:bodyPr wrap="square" rtlCol="0">
            <a:spAutoFit/>
          </a:bodyPr>
          <a:lstStyle/>
          <a:p>
            <a:r>
              <a:rPr lang="en-US" sz="1400" dirty="0">
                <a:solidFill>
                  <a:schemeClr val="bg1"/>
                </a:solidFill>
              </a:rPr>
              <a:t>*</a:t>
            </a:r>
          </a:p>
        </p:txBody>
      </p:sp>
      <p:sp>
        <p:nvSpPr>
          <p:cNvPr id="24" name="TextBox 23"/>
          <p:cNvSpPr txBox="1"/>
          <p:nvPr/>
        </p:nvSpPr>
        <p:spPr>
          <a:xfrm>
            <a:off x="2612571" y="4574958"/>
            <a:ext cx="291737" cy="307777"/>
          </a:xfrm>
          <a:prstGeom prst="rect">
            <a:avLst/>
          </a:prstGeom>
          <a:noFill/>
        </p:spPr>
        <p:txBody>
          <a:bodyPr wrap="square" rtlCol="0">
            <a:spAutoFit/>
          </a:bodyPr>
          <a:lstStyle/>
          <a:p>
            <a:r>
              <a:rPr lang="en-US" sz="1400" dirty="0">
                <a:solidFill>
                  <a:schemeClr val="bg1"/>
                </a:solidFill>
              </a:rPr>
              <a:t>*</a:t>
            </a:r>
          </a:p>
        </p:txBody>
      </p:sp>
      <p:sp>
        <p:nvSpPr>
          <p:cNvPr id="25" name="TextBox 24"/>
          <p:cNvSpPr txBox="1"/>
          <p:nvPr/>
        </p:nvSpPr>
        <p:spPr>
          <a:xfrm>
            <a:off x="1193074" y="4888392"/>
            <a:ext cx="130116" cy="307777"/>
          </a:xfrm>
          <a:prstGeom prst="rect">
            <a:avLst/>
          </a:prstGeom>
          <a:noFill/>
        </p:spPr>
        <p:txBody>
          <a:bodyPr wrap="square" rtlCol="0">
            <a:spAutoFit/>
          </a:bodyPr>
          <a:lstStyle/>
          <a:p>
            <a:r>
              <a:rPr lang="en-US" sz="1400" dirty="0">
                <a:solidFill>
                  <a:schemeClr val="bg1"/>
                </a:solidFill>
              </a:rPr>
              <a:t>*</a:t>
            </a:r>
          </a:p>
        </p:txBody>
      </p:sp>
      <p:pic>
        <p:nvPicPr>
          <p:cNvPr id="3" name="Picture 2"/>
          <p:cNvPicPr>
            <a:picLocks noChangeAspect="1"/>
          </p:cNvPicPr>
          <p:nvPr/>
        </p:nvPicPr>
        <p:blipFill>
          <a:blip r:embed="rId3"/>
          <a:stretch>
            <a:fillRect/>
          </a:stretch>
        </p:blipFill>
        <p:spPr>
          <a:xfrm>
            <a:off x="541926" y="1456271"/>
            <a:ext cx="5401524" cy="4157832"/>
          </a:xfrm>
          <a:prstGeom prst="rect">
            <a:avLst/>
          </a:prstGeom>
        </p:spPr>
      </p:pic>
      <p:sp>
        <p:nvSpPr>
          <p:cNvPr id="31" name="Text Box 239">
            <a:extLst>
              <a:ext uri="{FF2B5EF4-FFF2-40B4-BE49-F238E27FC236}">
                <a16:creationId xmlns:a16="http://schemas.microsoft.com/office/drawing/2014/main" id="{1DC97C6C-AB11-4AFD-A0BB-44C098CD8CF8}"/>
              </a:ext>
            </a:extLst>
          </p:cNvPr>
          <p:cNvSpPr txBox="1"/>
          <p:nvPr/>
        </p:nvSpPr>
        <p:spPr>
          <a:xfrm>
            <a:off x="8503732" y="1727474"/>
            <a:ext cx="3220416" cy="1316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US" sz="2400" dirty="0">
                <a:solidFill>
                  <a:srgbClr val="FF0000"/>
                </a:solidFill>
                <a:effectLst/>
                <a:ea typeface="Calibri" panose="020F0502020204030204" pitchFamily="34" charset="0"/>
                <a:cs typeface="Times New Roman" panose="02020603050405020304" pitchFamily="18" charset="0"/>
              </a:rPr>
              <a:t>Rounded back, high disc pressure – increased risk for injury</a:t>
            </a:r>
            <a:endParaRPr lang="en-US" sz="2400" dirty="0">
              <a:effectLst/>
              <a:ea typeface="Calibri" panose="020F0502020204030204" pitchFamily="34" charset="0"/>
              <a:cs typeface="Times New Roman" panose="02020603050405020304" pitchFamily="18" charset="0"/>
            </a:endParaRPr>
          </a:p>
        </p:txBody>
      </p:sp>
      <p:sp>
        <p:nvSpPr>
          <p:cNvPr id="32" name="Text Box 238">
            <a:extLst>
              <a:ext uri="{FF2B5EF4-FFF2-40B4-BE49-F238E27FC236}">
                <a16:creationId xmlns:a16="http://schemas.microsoft.com/office/drawing/2014/main" id="{3BB5347E-732F-43CA-975A-8552A643352E}"/>
              </a:ext>
            </a:extLst>
          </p:cNvPr>
          <p:cNvSpPr txBox="1"/>
          <p:nvPr/>
        </p:nvSpPr>
        <p:spPr>
          <a:xfrm>
            <a:off x="8503732" y="3882083"/>
            <a:ext cx="2827807" cy="14848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US" sz="2400" dirty="0">
                <a:solidFill>
                  <a:srgbClr val="00B050"/>
                </a:solidFill>
                <a:effectLst/>
                <a:ea typeface="Calibri" panose="020F0502020204030204" pitchFamily="34" charset="0"/>
                <a:cs typeface="Times New Roman" panose="02020603050405020304" pitchFamily="18" charset="0"/>
              </a:rPr>
              <a:t>Locked back, </a:t>
            </a:r>
            <a:endParaRPr lang="en-US" sz="2400" dirty="0">
              <a:effectLst/>
              <a:ea typeface="Calibri" panose="020F0502020204030204" pitchFamily="34" charset="0"/>
              <a:cs typeface="Times New Roman" panose="02020603050405020304" pitchFamily="18" charset="0"/>
            </a:endParaRPr>
          </a:p>
          <a:p>
            <a:r>
              <a:rPr lang="en-US" sz="2400" dirty="0">
                <a:solidFill>
                  <a:srgbClr val="00B050"/>
                </a:solidFill>
                <a:ea typeface="Calibri" panose="020F0502020204030204" pitchFamily="34" charset="0"/>
                <a:cs typeface="Times New Roman" panose="02020603050405020304" pitchFamily="18" charset="0"/>
              </a:rPr>
              <a:t>l</a:t>
            </a:r>
            <a:r>
              <a:rPr lang="en-US" sz="2400" dirty="0">
                <a:solidFill>
                  <a:srgbClr val="00B050"/>
                </a:solidFill>
                <a:effectLst/>
                <a:ea typeface="Calibri" panose="020F0502020204030204" pitchFamily="34" charset="0"/>
                <a:cs typeface="Times New Roman" panose="02020603050405020304" pitchFamily="18" charset="0"/>
              </a:rPr>
              <a:t>ow disc pressure</a:t>
            </a:r>
            <a:r>
              <a:rPr lang="en-US" sz="2400" dirty="0">
                <a:solidFill>
                  <a:srgbClr val="00B050"/>
                </a:solidFill>
                <a:ea typeface="Calibri" panose="020F0502020204030204" pitchFamily="34" charset="0"/>
                <a:cs typeface="Times New Roman" panose="02020603050405020304" pitchFamily="18" charset="0"/>
              </a:rPr>
              <a:t> – lower risk for injury</a:t>
            </a:r>
            <a:endParaRPr lang="en-US" sz="2400" dirty="0">
              <a:solidFill>
                <a:srgbClr val="00B050"/>
              </a:solidFill>
              <a:effectLst/>
              <a:ea typeface="Calibri" panose="020F0502020204030204" pitchFamily="34" charset="0"/>
              <a:cs typeface="Times New Roman" panose="02020603050405020304" pitchFamily="18" charset="0"/>
            </a:endParaRPr>
          </a:p>
        </p:txBody>
      </p:sp>
      <p:sp>
        <p:nvSpPr>
          <p:cNvPr id="4" name="Rectangle 3"/>
          <p:cNvSpPr/>
          <p:nvPr/>
        </p:nvSpPr>
        <p:spPr>
          <a:xfrm rot="16200000">
            <a:off x="-1099177" y="3858261"/>
            <a:ext cx="3026980" cy="230832"/>
          </a:xfrm>
          <a:prstGeom prst="rect">
            <a:avLst/>
          </a:prstGeom>
        </p:spPr>
        <p:txBody>
          <a:bodyPr wrap="square">
            <a:spAutoFit/>
          </a:bodyPr>
          <a:lstStyle/>
          <a:p>
            <a:r>
              <a:rPr lang="en-US" sz="900" dirty="0"/>
              <a:t>Image courtesy of Washington University in St. Louis</a:t>
            </a:r>
          </a:p>
        </p:txBody>
      </p:sp>
      <p:pic>
        <p:nvPicPr>
          <p:cNvPr id="2050" name="Picture 2" descr="C:\Users\gbarlet\Documents\r2p\BBP MMH\Ergonomics Training Program\Photo Sources\lifting stance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5244" y="3428135"/>
            <a:ext cx="1657931" cy="193879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barlet\Documents\r2p\BBP MMH\Ergonomics Training Program\Photo Sources\lifting stanc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5244" y="1440017"/>
            <a:ext cx="1372656" cy="189189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840009" y="5487168"/>
            <a:ext cx="1592443" cy="230832"/>
          </a:xfrm>
          <a:prstGeom prst="rect">
            <a:avLst/>
          </a:prstGeom>
        </p:spPr>
        <p:txBody>
          <a:bodyPr wrap="square">
            <a:spAutoFit/>
          </a:bodyPr>
          <a:lstStyle/>
          <a:p>
            <a:r>
              <a:rPr lang="en-US" sz="900" dirty="0"/>
              <a:t>Maanas/Shutterstock.com</a:t>
            </a:r>
          </a:p>
        </p:txBody>
      </p:sp>
    </p:spTree>
    <p:extLst>
      <p:ext uri="{BB962C8B-B14F-4D97-AF65-F5344CB8AC3E}">
        <p14:creationId xmlns:p14="http://schemas.microsoft.com/office/powerpoint/2010/main" val="3776534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11" y="186659"/>
            <a:ext cx="11265807" cy="815975"/>
          </a:xfrm>
        </p:spPr>
        <p:txBody>
          <a:bodyPr>
            <a:noAutofit/>
          </a:bodyPr>
          <a:lstStyle/>
          <a:p>
            <a:r>
              <a:rPr lang="en-US" sz="4000" b="1" dirty="0">
                <a:latin typeface="+mn-lt"/>
              </a:rPr>
              <a:t>Poor (Awkward) Postures: Near Floor or Overhead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062" y="3874732"/>
            <a:ext cx="3244004" cy="216266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741" r="8632"/>
          <a:stretch/>
        </p:blipFill>
        <p:spPr>
          <a:xfrm>
            <a:off x="3424448" y="1144524"/>
            <a:ext cx="3686397" cy="263730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294" t="14902" r="32795" b="26013"/>
          <a:stretch/>
        </p:blipFill>
        <p:spPr>
          <a:xfrm>
            <a:off x="514511" y="2923875"/>
            <a:ext cx="2521128" cy="311352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3074" r="44918" b="45136"/>
          <a:stretch/>
        </p:blipFill>
        <p:spPr>
          <a:xfrm>
            <a:off x="9141114" y="1144524"/>
            <a:ext cx="2683239" cy="3762531"/>
          </a:xfrm>
          <a:prstGeom prst="rect">
            <a:avLst/>
          </a:prstGeom>
        </p:spPr>
      </p:pic>
      <p:sp>
        <p:nvSpPr>
          <p:cNvPr id="9" name="Rectangle 8"/>
          <p:cNvSpPr/>
          <p:nvPr/>
        </p:nvSpPr>
        <p:spPr>
          <a:xfrm rot="16200000">
            <a:off x="-743913" y="4791637"/>
            <a:ext cx="2365972" cy="230832"/>
          </a:xfrm>
          <a:prstGeom prst="rect">
            <a:avLst/>
          </a:prstGeom>
        </p:spPr>
        <p:txBody>
          <a:bodyPr wrap="square">
            <a:spAutoFit/>
          </a:bodyPr>
          <a:lstStyle/>
          <a:p>
            <a:r>
              <a:rPr lang="en-US" sz="900" dirty="0"/>
              <a:t>Photo courtesy of the MCAA</a:t>
            </a:r>
          </a:p>
        </p:txBody>
      </p:sp>
      <p:sp>
        <p:nvSpPr>
          <p:cNvPr id="11" name="Rectangle 10"/>
          <p:cNvSpPr/>
          <p:nvPr/>
        </p:nvSpPr>
        <p:spPr>
          <a:xfrm>
            <a:off x="3352410" y="3724067"/>
            <a:ext cx="2365972" cy="230832"/>
          </a:xfrm>
          <a:prstGeom prst="rect">
            <a:avLst/>
          </a:prstGeom>
        </p:spPr>
        <p:txBody>
          <a:bodyPr wrap="square">
            <a:spAutoFit/>
          </a:bodyPr>
          <a:lstStyle/>
          <a:p>
            <a:r>
              <a:rPr lang="en-US" sz="900" dirty="0"/>
              <a:t>Photo courtesy of the MCAA</a:t>
            </a:r>
          </a:p>
        </p:txBody>
      </p:sp>
      <p:sp>
        <p:nvSpPr>
          <p:cNvPr id="12" name="Rectangle 11"/>
          <p:cNvSpPr/>
          <p:nvPr/>
        </p:nvSpPr>
        <p:spPr>
          <a:xfrm>
            <a:off x="9129175" y="4840650"/>
            <a:ext cx="2365972" cy="230832"/>
          </a:xfrm>
          <a:prstGeom prst="rect">
            <a:avLst/>
          </a:prstGeom>
        </p:spPr>
        <p:txBody>
          <a:bodyPr wrap="square">
            <a:spAutoFit/>
          </a:bodyPr>
          <a:lstStyle/>
          <a:p>
            <a:r>
              <a:rPr lang="en-US" sz="900" dirty="0"/>
              <a:t>Photo courtesy of the MCAA</a:t>
            </a:r>
          </a:p>
        </p:txBody>
      </p:sp>
      <p:sp>
        <p:nvSpPr>
          <p:cNvPr id="13" name="Rectangle 12"/>
          <p:cNvSpPr/>
          <p:nvPr/>
        </p:nvSpPr>
        <p:spPr>
          <a:xfrm rot="16200000">
            <a:off x="4084661" y="4791637"/>
            <a:ext cx="2365972" cy="230832"/>
          </a:xfrm>
          <a:prstGeom prst="rect">
            <a:avLst/>
          </a:prstGeom>
        </p:spPr>
        <p:txBody>
          <a:bodyPr wrap="square">
            <a:spAutoFit/>
          </a:bodyPr>
          <a:lstStyle/>
          <a:p>
            <a:r>
              <a:rPr lang="en-US" sz="900" dirty="0"/>
              <a:t>Photo courtesy of the UA</a:t>
            </a:r>
          </a:p>
        </p:txBody>
      </p:sp>
    </p:spTree>
    <p:extLst>
      <p:ext uri="{BB962C8B-B14F-4D97-AF65-F5344CB8AC3E}">
        <p14:creationId xmlns:p14="http://schemas.microsoft.com/office/powerpoint/2010/main" val="59428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50" y="211217"/>
            <a:ext cx="6710916" cy="743042"/>
          </a:xfrm>
        </p:spPr>
        <p:txBody>
          <a:bodyPr>
            <a:normAutofit/>
          </a:bodyPr>
          <a:lstStyle/>
          <a:p>
            <a:r>
              <a:rPr lang="en-US" sz="4000" b="1" dirty="0">
                <a:latin typeface="+mn-lt"/>
              </a:rPr>
              <a:t>Other Ergonomic Hazards</a:t>
            </a:r>
          </a:p>
        </p:txBody>
      </p:sp>
      <p:sp>
        <p:nvSpPr>
          <p:cNvPr id="3" name="Content Placeholder 2"/>
          <p:cNvSpPr>
            <a:spLocks noGrp="1"/>
          </p:cNvSpPr>
          <p:nvPr>
            <p:ph idx="1"/>
          </p:nvPr>
        </p:nvSpPr>
        <p:spPr>
          <a:xfrm>
            <a:off x="715536" y="1960561"/>
            <a:ext cx="3716181" cy="4156075"/>
          </a:xfrm>
        </p:spPr>
        <p:txBody>
          <a:bodyPr>
            <a:normAutofit/>
          </a:bodyPr>
          <a:lstStyle/>
          <a:p>
            <a:r>
              <a:rPr lang="en-US" sz="3200" dirty="0"/>
              <a:t>Repetition</a:t>
            </a:r>
          </a:p>
          <a:p>
            <a:r>
              <a:rPr lang="en-US" sz="3200" dirty="0"/>
              <a:t>Contact stress</a:t>
            </a:r>
          </a:p>
          <a:p>
            <a:r>
              <a:rPr lang="en-US" sz="3200" dirty="0"/>
              <a:t>Vibration</a:t>
            </a:r>
          </a:p>
          <a:p>
            <a:r>
              <a:rPr lang="en-US" sz="3200" dirty="0"/>
              <a:t>Environment (cold weather)</a:t>
            </a:r>
          </a:p>
        </p:txBody>
      </p:sp>
      <p:pic>
        <p:nvPicPr>
          <p:cNvPr id="7" name="Picture 6"/>
          <p:cNvPicPr>
            <a:picLocks noChangeAspect="1"/>
          </p:cNvPicPr>
          <p:nvPr/>
        </p:nvPicPr>
        <p:blipFill rotWithShape="1">
          <a:blip r:embed="rId3"/>
          <a:srcRect l="44235" t="17752" r="23066" b="18112"/>
          <a:stretch/>
        </p:blipFill>
        <p:spPr>
          <a:xfrm>
            <a:off x="9590285" y="736647"/>
            <a:ext cx="2224216" cy="3271987"/>
          </a:xfrm>
          <a:prstGeom prst="rect">
            <a:avLst/>
          </a:prstGeom>
        </p:spPr>
      </p:pic>
      <p:sp>
        <p:nvSpPr>
          <p:cNvPr id="10" name="TextBox 9"/>
          <p:cNvSpPr txBox="1"/>
          <p:nvPr/>
        </p:nvSpPr>
        <p:spPr>
          <a:xfrm>
            <a:off x="9529576" y="3961316"/>
            <a:ext cx="2420483" cy="369332"/>
          </a:xfrm>
          <a:prstGeom prst="rect">
            <a:avLst/>
          </a:prstGeom>
          <a:noFill/>
        </p:spPr>
        <p:txBody>
          <a:bodyPr wrap="square" rtlCol="0">
            <a:spAutoFit/>
          </a:bodyPr>
          <a:lstStyle/>
          <a:p>
            <a:r>
              <a:rPr lang="en-US" sz="900" dirty="0"/>
              <a:t>Photo courtesy of the International Masonry Institute and OSHA</a:t>
            </a:r>
          </a:p>
        </p:txBody>
      </p:sp>
      <p:pic>
        <p:nvPicPr>
          <p:cNvPr id="126" name="Picture 125"/>
          <p:cNvPicPr>
            <a:picLocks noChangeAspect="1"/>
          </p:cNvPicPr>
          <p:nvPr/>
        </p:nvPicPr>
        <p:blipFill rotWithShape="1">
          <a:blip r:embed="rId4" cstate="print">
            <a:extLst>
              <a:ext uri="{28A0092B-C50C-407E-A947-70E740481C1C}">
                <a14:useLocalDpi xmlns:a14="http://schemas.microsoft.com/office/drawing/2010/main" val="0"/>
              </a:ext>
            </a:extLst>
          </a:blip>
          <a:srcRect l="23126" r="28266"/>
          <a:stretch/>
        </p:blipFill>
        <p:spPr>
          <a:xfrm rot="5400000">
            <a:off x="6431798" y="3215305"/>
            <a:ext cx="2228242" cy="3533775"/>
          </a:xfrm>
          <a:prstGeom prst="rect">
            <a:avLst/>
          </a:prstGeom>
        </p:spPr>
      </p:pic>
      <p:pic>
        <p:nvPicPr>
          <p:cNvPr id="175" name="Picture 174"/>
          <p:cNvPicPr>
            <a:picLocks noChangeAspect="1"/>
          </p:cNvPicPr>
          <p:nvPr/>
        </p:nvPicPr>
        <p:blipFill rotWithShape="1">
          <a:blip r:embed="rId5" cstate="print">
            <a:extLst>
              <a:ext uri="{28A0092B-C50C-407E-A947-70E740481C1C}">
                <a14:useLocalDpi xmlns:a14="http://schemas.microsoft.com/office/drawing/2010/main" val="0"/>
              </a:ext>
            </a:extLst>
          </a:blip>
          <a:srcRect t="20185" r="34583"/>
          <a:stretch/>
        </p:blipFill>
        <p:spPr>
          <a:xfrm rot="5400000">
            <a:off x="4317599" y="1222286"/>
            <a:ext cx="2687475" cy="2459239"/>
          </a:xfrm>
          <a:prstGeom prst="rect">
            <a:avLst/>
          </a:prstGeom>
        </p:spPr>
      </p:pic>
      <p:sp>
        <p:nvSpPr>
          <p:cNvPr id="4" name="Rectangle 3"/>
          <p:cNvSpPr/>
          <p:nvPr/>
        </p:nvSpPr>
        <p:spPr>
          <a:xfrm>
            <a:off x="9312807" y="5711460"/>
            <a:ext cx="1042273" cy="369332"/>
          </a:xfrm>
          <a:prstGeom prst="rect">
            <a:avLst/>
          </a:prstGeom>
        </p:spPr>
        <p:txBody>
          <a:bodyPr wrap="none">
            <a:spAutoFit/>
          </a:bodyPr>
          <a:lstStyle/>
          <a:p>
            <a:r>
              <a:rPr lang="en-US" sz="900" dirty="0"/>
              <a:t>Photo courtesy of </a:t>
            </a:r>
          </a:p>
          <a:p>
            <a:r>
              <a:rPr lang="en-US" sz="900" dirty="0"/>
              <a:t>Milwaukee Tool</a:t>
            </a:r>
          </a:p>
        </p:txBody>
      </p:sp>
      <p:sp>
        <p:nvSpPr>
          <p:cNvPr id="9" name="Rectangle 8"/>
          <p:cNvSpPr/>
          <p:nvPr/>
        </p:nvSpPr>
        <p:spPr>
          <a:xfrm rot="16200000">
            <a:off x="3190106" y="2515979"/>
            <a:ext cx="2365972" cy="230832"/>
          </a:xfrm>
          <a:prstGeom prst="rect">
            <a:avLst/>
          </a:prstGeom>
        </p:spPr>
        <p:txBody>
          <a:bodyPr wrap="square">
            <a:spAutoFit/>
          </a:bodyPr>
          <a:lstStyle/>
          <a:p>
            <a:r>
              <a:rPr lang="en-US" sz="900" dirty="0"/>
              <a:t>Photo courtesy of the UA</a:t>
            </a:r>
          </a:p>
        </p:txBody>
      </p:sp>
    </p:spTree>
    <p:extLst>
      <p:ext uri="{BB962C8B-B14F-4D97-AF65-F5344CB8AC3E}">
        <p14:creationId xmlns:p14="http://schemas.microsoft.com/office/powerpoint/2010/main" val="1636071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9319" y="400984"/>
            <a:ext cx="11513359" cy="694241"/>
          </a:xfrm>
        </p:spPr>
        <p:txBody>
          <a:bodyPr>
            <a:normAutofit fontScale="90000"/>
          </a:bodyPr>
          <a:lstStyle/>
          <a:p>
            <a:r>
              <a:rPr lang="en-US" b="1" dirty="0">
                <a:latin typeface="+mn-lt"/>
              </a:rPr>
              <a:t>Hierarchy of Ergonomic Controls to Reduce the Risk</a:t>
            </a:r>
          </a:p>
        </p:txBody>
      </p:sp>
      <p:pic>
        <p:nvPicPr>
          <p:cNvPr id="3" name="Picture 2"/>
          <p:cNvPicPr>
            <a:picLocks noChangeAspect="1"/>
          </p:cNvPicPr>
          <p:nvPr/>
        </p:nvPicPr>
        <p:blipFill>
          <a:blip r:embed="rId3"/>
          <a:stretch>
            <a:fillRect/>
          </a:stretch>
        </p:blipFill>
        <p:spPr>
          <a:xfrm>
            <a:off x="339320" y="1175239"/>
            <a:ext cx="11513359" cy="4678389"/>
          </a:xfrm>
          <a:prstGeom prst="rect">
            <a:avLst/>
          </a:prstGeom>
        </p:spPr>
      </p:pic>
    </p:spTree>
    <p:extLst>
      <p:ext uri="{BB962C8B-B14F-4D97-AF65-F5344CB8AC3E}">
        <p14:creationId xmlns:p14="http://schemas.microsoft.com/office/powerpoint/2010/main" val="1269664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gbarlet\Documents\r2p\BBP MMH\Ergonomics Training Program\Photo Sources\shutterstock_3652402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5" t="6773" b="14559"/>
          <a:stretch/>
        </p:blipFill>
        <p:spPr bwMode="auto">
          <a:xfrm>
            <a:off x="9957769" y="4368139"/>
            <a:ext cx="1740262" cy="14577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barlet\Documents\r2p\BBP MMH\Ergonomics Training Program\Photo Sources\iStock-926971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7311" y="1171140"/>
            <a:ext cx="1918128" cy="1612786"/>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p:nvPr>
        </p:nvSpPr>
        <p:spPr>
          <a:xfrm>
            <a:off x="358421" y="30786"/>
            <a:ext cx="11833579" cy="1143000"/>
          </a:xfrm>
        </p:spPr>
        <p:txBody>
          <a:bodyPr>
            <a:normAutofit fontScale="90000"/>
          </a:bodyPr>
          <a:lstStyle/>
          <a:p>
            <a:pPr eaLnBrk="1" hangingPunct="1"/>
            <a:r>
              <a:rPr lang="en-US" altLang="en-US" b="1" dirty="0">
                <a:latin typeface="+mn-lt"/>
              </a:rPr>
              <a:t>Reduce Force: Move Materials with Lifting Equipment</a:t>
            </a:r>
            <a:endParaRPr lang="en-US" altLang="en-US" b="1" u="sng" dirty="0">
              <a:latin typeface="+mn-lt"/>
            </a:endParaRPr>
          </a:p>
        </p:txBody>
      </p:sp>
      <p:sp>
        <p:nvSpPr>
          <p:cNvPr id="21508" name="Rectangle 10"/>
          <p:cNvSpPr>
            <a:spLocks noChangeArrowheads="1"/>
          </p:cNvSpPr>
          <p:nvPr/>
        </p:nvSpPr>
        <p:spPr bwMode="auto">
          <a:xfrm>
            <a:off x="106321" y="1288835"/>
            <a:ext cx="8258036" cy="4262705"/>
          </a:xfrm>
          <a:prstGeom prst="rect">
            <a:avLst/>
          </a:prstGeom>
          <a:noFill/>
          <a:ln w="9525">
            <a:noFill/>
            <a:miter lim="800000"/>
            <a:headEnd/>
            <a:tailEnd/>
          </a:ln>
        </p:spPr>
        <p:txBody>
          <a:bodyPr wrap="square">
            <a:spAutoFit/>
          </a:bodyPr>
          <a:lstStyle/>
          <a:p>
            <a:pPr marL="457200" indent="-228600">
              <a:spcAft>
                <a:spcPts val="600"/>
              </a:spcAft>
              <a:buClr>
                <a:srgbClr val="009900"/>
              </a:buClr>
              <a:buFont typeface="Arial" panose="020B0604020202020204" pitchFamily="34" charset="0"/>
              <a:buChar char="•"/>
              <a:defRPr/>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PLAN YOUR WORK</a:t>
            </a:r>
          </a:p>
          <a:p>
            <a:pPr marL="457200" indent="-228600">
              <a:spcAft>
                <a:spcPts val="600"/>
              </a:spcAft>
              <a:buClr>
                <a:srgbClr val="009900"/>
              </a:buClr>
              <a:buFont typeface="Arial" panose="020B0604020202020204" pitchFamily="34" charset="0"/>
              <a:buChar char="•"/>
              <a:defRPr/>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USE ENGINEERING CONTROLS</a:t>
            </a:r>
          </a:p>
          <a:p>
            <a:pPr marL="914400" lvl="1" indent="-457200">
              <a:buClr>
                <a:srgbClr val="009900"/>
              </a:buClr>
              <a:buFont typeface="Courier New" panose="02070309020205020404" pitchFamily="49" charset="0"/>
              <a:buChar char="o"/>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Lift assist</a:t>
            </a:r>
            <a:r>
              <a:rPr lang="en-US" sz="3200" i="1" dirty="0">
                <a:solidFill>
                  <a:srgbClr val="009900"/>
                </a:solidFill>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to lift large-sized, long, or heavy materials.</a:t>
            </a:r>
          </a:p>
          <a:p>
            <a:pPr marL="914400" lvl="1" indent="-457200">
              <a:buClr>
                <a:srgbClr val="009900"/>
              </a:buClr>
              <a:buFont typeface="Courier New" panose="02070309020205020404" pitchFamily="49" charset="0"/>
              <a:buChar char="o"/>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Lifting equipment </a:t>
            </a:r>
            <a:r>
              <a:rPr lang="en-US" sz="3200" dirty="0">
                <a:latin typeface="Calibri" panose="020F0502020204030204" pitchFamily="34" charset="0"/>
                <a:ea typeface="Calibri" panose="020F0502020204030204" pitchFamily="34" charset="0"/>
                <a:cs typeface="Times New Roman" panose="02020603050405020304" pitchFamily="18" charset="0"/>
              </a:rPr>
              <a:t>to transport loads, make fewer trips, and avoid carrying materials on your shoulder.</a:t>
            </a:r>
          </a:p>
          <a:p>
            <a:pPr marL="457200" marR="0" indent="-228600">
              <a:spcBef>
                <a:spcPts val="600"/>
              </a:spcBef>
              <a:buClr>
                <a:srgbClr val="009900"/>
              </a:buClr>
              <a:buFont typeface="Arial" panose="020B0604020202020204" pitchFamily="34" charset="0"/>
              <a:buChar char="•"/>
            </a:pPr>
            <a:r>
              <a:rPr lang="en-US" sz="3200" i="1" dirty="0">
                <a:latin typeface="Calibri" panose="020F0502020204030204" pitchFamily="34" charset="0"/>
                <a:ea typeface="Calibri" panose="020F0502020204030204" pitchFamily="34" charset="0"/>
                <a:cs typeface="Times New Roman" panose="02020603050405020304" pitchFamily="18" charset="0"/>
              </a:rPr>
              <a:t> </a:t>
            </a: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KEEP FLOORS CLEAR</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8437349" y="2901621"/>
            <a:ext cx="1104277" cy="400110"/>
          </a:xfrm>
          <a:prstGeom prst="rect">
            <a:avLst/>
          </a:prstGeom>
          <a:noFill/>
        </p:spPr>
        <p:txBody>
          <a:bodyPr wrap="none" rtlCol="0">
            <a:spAutoFit/>
          </a:bodyPr>
          <a:lstStyle/>
          <a:p>
            <a:r>
              <a:rPr lang="en-US" sz="2000" dirty="0"/>
              <a:t>Pipe cart</a:t>
            </a:r>
          </a:p>
        </p:txBody>
      </p:sp>
      <p:sp>
        <p:nvSpPr>
          <p:cNvPr id="15" name="TextBox 14"/>
          <p:cNvSpPr txBox="1"/>
          <p:nvPr/>
        </p:nvSpPr>
        <p:spPr>
          <a:xfrm>
            <a:off x="8989487" y="5678409"/>
            <a:ext cx="1275845" cy="400110"/>
          </a:xfrm>
          <a:prstGeom prst="rect">
            <a:avLst/>
          </a:prstGeom>
          <a:noFill/>
        </p:spPr>
        <p:txBody>
          <a:bodyPr wrap="square" rtlCol="0">
            <a:spAutoFit/>
          </a:bodyPr>
          <a:lstStyle/>
          <a:p>
            <a:r>
              <a:rPr lang="en-US" sz="2000" dirty="0"/>
              <a:t>Pallet jack</a:t>
            </a:r>
          </a:p>
        </p:txBody>
      </p:sp>
      <p:sp>
        <p:nvSpPr>
          <p:cNvPr id="17" name="TextBox 16"/>
          <p:cNvSpPr txBox="1"/>
          <p:nvPr/>
        </p:nvSpPr>
        <p:spPr>
          <a:xfrm>
            <a:off x="10384514" y="3192402"/>
            <a:ext cx="1087092" cy="400110"/>
          </a:xfrm>
          <a:prstGeom prst="rect">
            <a:avLst/>
          </a:prstGeom>
          <a:noFill/>
        </p:spPr>
        <p:txBody>
          <a:bodyPr wrap="none" rtlCol="0">
            <a:spAutoFit/>
          </a:bodyPr>
          <a:lstStyle/>
          <a:p>
            <a:r>
              <a:rPr lang="en-US" sz="2000" dirty="0" err="1"/>
              <a:t>Chainfall</a:t>
            </a:r>
            <a:endParaRPr lang="en-US" sz="2000" dirty="0"/>
          </a:p>
        </p:txBody>
      </p:sp>
      <p:sp>
        <p:nvSpPr>
          <p:cNvPr id="18" name="TextBox 17"/>
          <p:cNvSpPr txBox="1"/>
          <p:nvPr/>
        </p:nvSpPr>
        <p:spPr>
          <a:xfrm>
            <a:off x="10395385" y="1411451"/>
            <a:ext cx="1353576" cy="707886"/>
          </a:xfrm>
          <a:prstGeom prst="rect">
            <a:avLst/>
          </a:prstGeom>
          <a:noFill/>
        </p:spPr>
        <p:txBody>
          <a:bodyPr wrap="none" rtlCol="0">
            <a:spAutoFit/>
          </a:bodyPr>
          <a:lstStyle/>
          <a:p>
            <a:r>
              <a:rPr lang="en-US" sz="2000" dirty="0"/>
              <a:t>Portable </a:t>
            </a:r>
          </a:p>
          <a:p>
            <a:r>
              <a:rPr lang="en-US" sz="2000" dirty="0"/>
              <a:t>lifting hoist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4348" y="3276322"/>
            <a:ext cx="136525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437349" y="4589165"/>
            <a:ext cx="1409721" cy="507831"/>
          </a:xfrm>
          <a:prstGeom prst="rect">
            <a:avLst/>
          </a:prstGeom>
          <a:noFill/>
        </p:spPr>
        <p:txBody>
          <a:bodyPr wrap="square" rtlCol="0">
            <a:spAutoFit/>
          </a:bodyPr>
          <a:lstStyle/>
          <a:p>
            <a:r>
              <a:rPr lang="en-US" sz="900" dirty="0"/>
              <a:t>Photo courtesy of Construction Solutions and </a:t>
            </a:r>
            <a:r>
              <a:rPr lang="en-US" sz="900" dirty="0" err="1"/>
              <a:t>Uline</a:t>
            </a:r>
            <a:endParaRPr lang="en-US" sz="900" dirty="0"/>
          </a:p>
        </p:txBody>
      </p:sp>
      <p:pic>
        <p:nvPicPr>
          <p:cNvPr id="16" name="Picture 15" descr="C:\Users\gbarlet\Documents\r2p\BBP MMH\Ergonomics Training Program\Photo Sources\shutterstock_735046882.png"/>
          <p:cNvPicPr/>
          <p:nvPr/>
        </p:nvPicPr>
        <p:blipFill rotWithShape="1">
          <a:blip r:embed="rId6" cstate="print">
            <a:extLst>
              <a:ext uri="{28A0092B-C50C-407E-A947-70E740481C1C}">
                <a14:useLocalDpi xmlns:a14="http://schemas.microsoft.com/office/drawing/2010/main" val="0"/>
              </a:ext>
            </a:extLst>
          </a:blip>
          <a:srcRect l="54882" t="-1" r="1" b="-229"/>
          <a:stretch/>
        </p:blipFill>
        <p:spPr bwMode="auto">
          <a:xfrm>
            <a:off x="11440900" y="2380956"/>
            <a:ext cx="514262" cy="2716040"/>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8791312" y="2602548"/>
            <a:ext cx="1173719" cy="230832"/>
          </a:xfrm>
          <a:prstGeom prst="rect">
            <a:avLst/>
          </a:prstGeom>
        </p:spPr>
        <p:txBody>
          <a:bodyPr wrap="none">
            <a:spAutoFit/>
          </a:bodyPr>
          <a:lstStyle/>
          <a:p>
            <a:r>
              <a:rPr lang="en-US" sz="900" dirty="0"/>
              <a:t>iStock.com/</a:t>
            </a:r>
            <a:r>
              <a:rPr lang="en-US" sz="900" dirty="0" err="1"/>
              <a:t>shank_all</a:t>
            </a:r>
            <a:endParaRPr lang="en-US" sz="900" dirty="0"/>
          </a:p>
        </p:txBody>
      </p:sp>
      <p:sp>
        <p:nvSpPr>
          <p:cNvPr id="6" name="Rectangle 5"/>
          <p:cNvSpPr/>
          <p:nvPr/>
        </p:nvSpPr>
        <p:spPr>
          <a:xfrm rot="20417747">
            <a:off x="10404539" y="5470684"/>
            <a:ext cx="1364476" cy="369332"/>
          </a:xfrm>
          <a:prstGeom prst="rect">
            <a:avLst/>
          </a:prstGeom>
        </p:spPr>
        <p:txBody>
          <a:bodyPr wrap="none">
            <a:spAutoFit/>
          </a:bodyPr>
          <a:lstStyle/>
          <a:p>
            <a:r>
              <a:rPr lang="en-US" sz="900" dirty="0"/>
              <a:t>3DMI/Shutterstock.com</a:t>
            </a:r>
            <a:r>
              <a:rPr lang="en-US" dirty="0"/>
              <a:t> </a:t>
            </a:r>
          </a:p>
        </p:txBody>
      </p:sp>
      <p:sp>
        <p:nvSpPr>
          <p:cNvPr id="7" name="Rectangle 6"/>
          <p:cNvSpPr/>
          <p:nvPr/>
        </p:nvSpPr>
        <p:spPr>
          <a:xfrm rot="16200000">
            <a:off x="11189642" y="3554310"/>
            <a:ext cx="1635384" cy="369332"/>
          </a:xfrm>
          <a:prstGeom prst="rect">
            <a:avLst/>
          </a:prstGeom>
        </p:spPr>
        <p:txBody>
          <a:bodyPr wrap="none">
            <a:spAutoFit/>
          </a:bodyPr>
          <a:lstStyle/>
          <a:p>
            <a:r>
              <a:rPr lang="en-US" sz="900" dirty="0"/>
              <a:t>Heavypong/Shutterstock.com</a:t>
            </a:r>
            <a:r>
              <a:rPr lang="en-US" dirty="0"/>
              <a:t> </a:t>
            </a:r>
          </a:p>
        </p:txBody>
      </p:sp>
    </p:spTree>
    <p:extLst>
      <p:ext uri="{BB962C8B-B14F-4D97-AF65-F5344CB8AC3E}">
        <p14:creationId xmlns:p14="http://schemas.microsoft.com/office/powerpoint/2010/main" val="2962008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43"/>
          <p:cNvSpPr txBox="1">
            <a:spLocks noChangeArrowheads="1"/>
          </p:cNvSpPr>
          <p:nvPr/>
        </p:nvSpPr>
        <p:spPr bwMode="auto">
          <a:xfrm>
            <a:off x="681730" y="862779"/>
            <a:ext cx="11297664" cy="2970044"/>
          </a:xfrm>
          <a:prstGeom prst="rect">
            <a:avLst/>
          </a:prstGeom>
          <a:noFill/>
          <a:ln w="9525">
            <a:noFill/>
            <a:miter lim="800000"/>
            <a:headEnd/>
            <a:tailEnd/>
          </a:ln>
        </p:spPr>
        <p:txBody>
          <a:bodyPr wrap="square">
            <a:spAutoFit/>
          </a:bodyPr>
          <a:lstStyle/>
          <a:p>
            <a:pPr>
              <a:spcBef>
                <a:spcPts val="600"/>
              </a:spcBef>
              <a:buFont typeface="Arial" pitchFamily="34" charset="0"/>
              <a:buChar char="•"/>
              <a:defRPr/>
            </a:pPr>
            <a:r>
              <a:rPr lang="en-US" sz="2800" dirty="0">
                <a:cs typeface="Times New Roman" pitchFamily="18" charset="0"/>
              </a:rPr>
              <a:t> Use NIOSH’s Lifting Equation </a:t>
            </a:r>
          </a:p>
          <a:p>
            <a:pPr>
              <a:spcBef>
                <a:spcPts val="600"/>
              </a:spcBef>
              <a:defRPr/>
            </a:pPr>
            <a:r>
              <a:rPr lang="en-US" sz="2800" dirty="0">
                <a:cs typeface="Times New Roman" pitchFamily="18" charset="0"/>
              </a:rPr>
              <a:t>	</a:t>
            </a:r>
            <a:r>
              <a:rPr lang="en-US" sz="2800" b="1" i="1" dirty="0">
                <a:cs typeface="Times New Roman" pitchFamily="18" charset="0"/>
              </a:rPr>
              <a:t>OR </a:t>
            </a:r>
          </a:p>
          <a:p>
            <a:pPr>
              <a:spcBef>
                <a:spcPts val="600"/>
              </a:spcBef>
              <a:buFont typeface="Arial" pitchFamily="34" charset="0"/>
              <a:buChar char="•"/>
              <a:defRPr/>
            </a:pPr>
            <a:r>
              <a:rPr lang="en-US" sz="2800" dirty="0">
                <a:cs typeface="Times New Roman" pitchFamily="18" charset="0"/>
              </a:rPr>
              <a:t> One person should:</a:t>
            </a:r>
          </a:p>
          <a:p>
            <a:pPr lvl="1" indent="-228600">
              <a:spcBef>
                <a:spcPts val="600"/>
              </a:spcBef>
              <a:buFont typeface="Courier New" panose="02070309020205020404" pitchFamily="49" charset="0"/>
              <a:buChar char="o"/>
              <a:defRPr/>
            </a:pPr>
            <a:r>
              <a:rPr lang="en-US" sz="2600" i="1" dirty="0">
                <a:cs typeface="Times New Roman" pitchFamily="18" charset="0"/>
              </a:rPr>
              <a:t>NOT</a:t>
            </a:r>
            <a:r>
              <a:rPr lang="en-US" sz="2600" dirty="0">
                <a:cs typeface="Times New Roman" pitchFamily="18" charset="0"/>
              </a:rPr>
              <a:t> lift more than 50 pounds on their own</a:t>
            </a:r>
          </a:p>
          <a:p>
            <a:pPr lvl="1" indent="-228600">
              <a:spcBef>
                <a:spcPts val="600"/>
              </a:spcBef>
              <a:buFont typeface="Courier New" panose="02070309020205020404" pitchFamily="49" charset="0"/>
              <a:buChar char="o"/>
              <a:defRPr/>
            </a:pPr>
            <a:r>
              <a:rPr lang="en-US" sz="2600" i="1" dirty="0">
                <a:cs typeface="Times New Roman" pitchFamily="18" charset="0"/>
              </a:rPr>
              <a:t>NOT</a:t>
            </a:r>
            <a:r>
              <a:rPr lang="en-US" sz="2600" dirty="0">
                <a:cs typeface="Times New Roman" pitchFamily="18" charset="0"/>
              </a:rPr>
              <a:t> c</a:t>
            </a:r>
            <a:r>
              <a:rPr lang="en-US" sz="2600" dirty="0"/>
              <a:t>arry heavy objects more than 100 feet </a:t>
            </a:r>
          </a:p>
          <a:p>
            <a:pPr lvl="1" indent="-228600">
              <a:spcBef>
                <a:spcPts val="600"/>
              </a:spcBef>
              <a:buFont typeface="Courier New" panose="02070309020205020404" pitchFamily="49" charset="0"/>
              <a:buChar char="o"/>
              <a:defRPr/>
            </a:pPr>
            <a:r>
              <a:rPr lang="en-US" sz="2600" dirty="0">
                <a:cs typeface="Times New Roman" pitchFamily="18" charset="0"/>
              </a:rPr>
              <a:t>Keep work tools and materials weighing more than 25 pounds at waist height</a:t>
            </a:r>
            <a:endParaRPr lang="en-US" sz="2600" dirty="0"/>
          </a:p>
        </p:txBody>
      </p:sp>
      <p:sp>
        <p:nvSpPr>
          <p:cNvPr id="38915" name="Rectangle 44"/>
          <p:cNvSpPr>
            <a:spLocks noGrp="1" noChangeArrowheads="1"/>
          </p:cNvSpPr>
          <p:nvPr>
            <p:ph type="title"/>
          </p:nvPr>
        </p:nvSpPr>
        <p:spPr>
          <a:xfrm>
            <a:off x="482961" y="197617"/>
            <a:ext cx="11496433" cy="665162"/>
          </a:xfrm>
        </p:spPr>
        <p:txBody>
          <a:bodyPr>
            <a:normAutofit fontScale="90000"/>
          </a:bodyPr>
          <a:lstStyle/>
          <a:p>
            <a:pPr eaLnBrk="1" hangingPunct="1"/>
            <a:r>
              <a:rPr lang="en-US" altLang="en-US" b="1" dirty="0">
                <a:latin typeface="+mn-lt"/>
              </a:rPr>
              <a:t>High Force: Lifting/Carrying Recommendations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333" r="13148" b="14939"/>
          <a:stretch/>
        </p:blipFill>
        <p:spPr>
          <a:xfrm rot="5400000">
            <a:off x="603557" y="3910996"/>
            <a:ext cx="2268537" cy="211219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834" r="22852" b="20736"/>
          <a:stretch/>
        </p:blipFill>
        <p:spPr>
          <a:xfrm rot="5400000">
            <a:off x="9699685" y="3821654"/>
            <a:ext cx="2257743" cy="2301674"/>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2954" r="21688"/>
          <a:stretch/>
        </p:blipFill>
        <p:spPr>
          <a:xfrm rot="5400000">
            <a:off x="5052150" y="3484603"/>
            <a:ext cx="2222488" cy="3011029"/>
          </a:xfrm>
          <a:prstGeom prst="rect">
            <a:avLst/>
          </a:prstGeom>
        </p:spPr>
      </p:pic>
      <p:sp>
        <p:nvSpPr>
          <p:cNvPr id="5" name="Rectangle 4"/>
          <p:cNvSpPr/>
          <p:nvPr/>
        </p:nvSpPr>
        <p:spPr>
          <a:xfrm>
            <a:off x="3279554" y="6122181"/>
            <a:ext cx="5632892" cy="230832"/>
          </a:xfrm>
          <a:prstGeom prst="rect">
            <a:avLst/>
          </a:prstGeom>
        </p:spPr>
        <p:txBody>
          <a:bodyPr wrap="square">
            <a:spAutoFit/>
          </a:bodyPr>
          <a:lstStyle/>
          <a:p>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1030060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8" y="365125"/>
            <a:ext cx="11327642" cy="794935"/>
          </a:xfrm>
        </p:spPr>
        <p:txBody>
          <a:bodyPr>
            <a:normAutofit/>
          </a:bodyPr>
          <a:lstStyle/>
          <a:p>
            <a:r>
              <a:rPr lang="en-US" sz="4000" b="1" dirty="0">
                <a:latin typeface="+mn-lt"/>
              </a:rPr>
              <a:t>Why Did You Decide to Work in Construction?</a:t>
            </a:r>
          </a:p>
        </p:txBody>
      </p:sp>
      <p:sp>
        <p:nvSpPr>
          <p:cNvPr id="3" name="Content Placeholder 2"/>
          <p:cNvSpPr>
            <a:spLocks noGrp="1"/>
          </p:cNvSpPr>
          <p:nvPr>
            <p:ph idx="1"/>
          </p:nvPr>
        </p:nvSpPr>
        <p:spPr>
          <a:xfrm>
            <a:off x="842748" y="1271209"/>
            <a:ext cx="11171774" cy="4643414"/>
          </a:xfrm>
        </p:spPr>
        <p:txBody>
          <a:bodyPr/>
          <a:lstStyle/>
          <a:p>
            <a:pPr marL="0" indent="0">
              <a:buNone/>
            </a:pPr>
            <a:r>
              <a:rPr lang="en-US" b="1" dirty="0"/>
              <a:t>Reasons:</a:t>
            </a:r>
          </a:p>
          <a:p>
            <a:r>
              <a:rPr lang="en-US" dirty="0"/>
              <a:t>Enjoy working with your hands</a:t>
            </a:r>
          </a:p>
          <a:p>
            <a:r>
              <a:rPr lang="en-US" dirty="0"/>
              <a:t>Opportunity to “see” what you built</a:t>
            </a:r>
          </a:p>
          <a:p>
            <a:r>
              <a:rPr lang="en-US" dirty="0"/>
              <a:t>Solve problems with each new project</a:t>
            </a:r>
          </a:p>
          <a:p>
            <a:r>
              <a:rPr lang="en-US" dirty="0"/>
              <a:t>Work as a team</a:t>
            </a:r>
          </a:p>
          <a:p>
            <a:r>
              <a:rPr lang="en-US" dirty="0"/>
              <a:t>Make a good income</a:t>
            </a:r>
          </a:p>
          <a:p>
            <a:pPr marL="0" indent="0">
              <a:buNone/>
            </a:pPr>
            <a:r>
              <a:rPr lang="en-US" b="1" dirty="0"/>
              <a:t>Risks:</a:t>
            </a:r>
          </a:p>
          <a:p>
            <a:r>
              <a:rPr lang="en-US" dirty="0"/>
              <a:t>Work can be physically demanding</a:t>
            </a:r>
          </a:p>
          <a:p>
            <a:r>
              <a:rPr lang="en-US" dirty="0"/>
              <a:t>Injuries can be common and are often higher among new workers</a:t>
            </a:r>
          </a:p>
        </p:txBody>
      </p:sp>
    </p:spTree>
    <p:extLst>
      <p:ext uri="{BB962C8B-B14F-4D97-AF65-F5344CB8AC3E}">
        <p14:creationId xmlns:p14="http://schemas.microsoft.com/office/powerpoint/2010/main" val="11606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051" y="309966"/>
            <a:ext cx="7888636" cy="1325563"/>
          </a:xfrm>
        </p:spPr>
        <p:txBody>
          <a:bodyPr>
            <a:normAutofit/>
          </a:bodyPr>
          <a:lstStyle/>
          <a:p>
            <a:r>
              <a:rPr lang="en-US" sz="4000" b="1" dirty="0">
                <a:latin typeface="+mn-lt"/>
              </a:rPr>
              <a:t>Location, Location, Location: </a:t>
            </a:r>
            <a:br>
              <a:rPr lang="en-US" sz="4000" b="1" dirty="0">
                <a:latin typeface="+mn-lt"/>
              </a:rPr>
            </a:br>
            <a:r>
              <a:rPr lang="en-US" sz="4000" b="1" dirty="0">
                <a:latin typeface="+mn-lt"/>
              </a:rPr>
              <a:t>Prime Real Estate</a:t>
            </a:r>
          </a:p>
        </p:txBody>
      </p:sp>
      <p:sp>
        <p:nvSpPr>
          <p:cNvPr id="5" name="Text Box 31"/>
          <p:cNvSpPr txBox="1">
            <a:spLocks noGrp="1" noChangeArrowheads="1"/>
          </p:cNvSpPr>
          <p:nvPr>
            <p:ph idx="1"/>
          </p:nvPr>
        </p:nvSpPr>
        <p:spPr bwMode="auto">
          <a:xfrm>
            <a:off x="3786908" y="1938754"/>
            <a:ext cx="8145559" cy="4156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234950" marR="0" indent="-234950">
              <a:spcBef>
                <a:spcPts val="0"/>
              </a:spcBef>
              <a:spcAft>
                <a:spcPts val="0"/>
              </a:spcAft>
            </a:pPr>
            <a:r>
              <a:rPr lang="en-US" sz="3200" b="1" dirty="0">
                <a:solidFill>
                  <a:srgbClr val="009900"/>
                </a:solidFill>
                <a:effectLst/>
                <a:latin typeface="Calibri" panose="020F0502020204030204" pitchFamily="34" charset="0"/>
                <a:ea typeface="Calibri" panose="020F0502020204030204" pitchFamily="34" charset="0"/>
              </a:rPr>
              <a:t>Green </a:t>
            </a:r>
            <a:r>
              <a:rPr lang="en-US" sz="3200" dirty="0">
                <a:solidFill>
                  <a:srgbClr val="000000"/>
                </a:solidFill>
                <a:effectLst/>
                <a:latin typeface="Calibri" panose="020F0502020204030204" pitchFamily="34" charset="0"/>
                <a:ea typeface="Calibri" panose="020F0502020204030204" pitchFamily="34" charset="0"/>
              </a:rPr>
              <a:t>– Keep the work close (between shoulder and wrist). </a:t>
            </a:r>
            <a:r>
              <a:rPr lang="en-US" sz="3200" dirty="0">
                <a:solidFill>
                  <a:srgbClr val="000000"/>
                </a:solidFill>
                <a:latin typeface="Calibri" panose="020F0502020204030204" pitchFamily="34" charset="0"/>
                <a:ea typeface="Calibri" panose="020F0502020204030204" pitchFamily="34" charset="0"/>
              </a:rPr>
              <a:t>Bring work close to you or your body close to the task.</a:t>
            </a:r>
            <a:endParaRPr lang="en-US" sz="3200" dirty="0">
              <a:solidFill>
                <a:srgbClr val="000000"/>
              </a:solidFill>
              <a:effectLst/>
              <a:latin typeface="Calibri" panose="020F0502020204030204" pitchFamily="34" charset="0"/>
              <a:ea typeface="Calibri" panose="020F0502020204030204" pitchFamily="34" charset="0"/>
            </a:endParaRPr>
          </a:p>
          <a:p>
            <a:pPr marL="0" marR="0">
              <a:spcBef>
                <a:spcPts val="1200"/>
              </a:spcBef>
              <a:spcAft>
                <a:spcPts val="0"/>
              </a:spcAft>
            </a:pPr>
            <a:r>
              <a:rPr lang="en-US" sz="3200" b="1" dirty="0">
                <a:solidFill>
                  <a:srgbClr val="E36C0A"/>
                </a:solidFill>
                <a:effectLst/>
                <a:latin typeface="Calibri" panose="020F0502020204030204" pitchFamily="34" charset="0"/>
                <a:ea typeface="Calibri" panose="020F0502020204030204" pitchFamily="34" charset="0"/>
              </a:rPr>
              <a:t>Orange </a:t>
            </a:r>
            <a:r>
              <a:rPr lang="en-US" sz="3200" dirty="0">
                <a:solidFill>
                  <a:srgbClr val="000000"/>
                </a:solidFill>
                <a:effectLst/>
                <a:latin typeface="Calibri" panose="020F0502020204030204" pitchFamily="34" charset="0"/>
                <a:ea typeface="Calibri" panose="020F0502020204030204" pitchFamily="34" charset="0"/>
              </a:rPr>
              <a:t>– Occasional reach to </a:t>
            </a:r>
            <a:r>
              <a:rPr lang="en-US" sz="3200" dirty="0">
                <a:solidFill>
                  <a:srgbClr val="000000"/>
                </a:solidFill>
                <a:latin typeface="Calibri" panose="020F0502020204030204" pitchFamily="34" charset="0"/>
                <a:ea typeface="Calibri" panose="020F0502020204030204" pitchFamily="34" charset="0"/>
              </a:rPr>
              <a:t>your </a:t>
            </a:r>
            <a:r>
              <a:rPr lang="en-US" sz="3200" dirty="0">
                <a:solidFill>
                  <a:srgbClr val="000000"/>
                </a:solidFill>
                <a:effectLst/>
                <a:latin typeface="Calibri" panose="020F0502020204030204" pitchFamily="34" charset="0"/>
                <a:ea typeface="Calibri" panose="020F0502020204030204" pitchFamily="34" charset="0"/>
              </a:rPr>
              <a:t>fingertips. </a:t>
            </a:r>
          </a:p>
          <a:p>
            <a:pPr>
              <a:spcBef>
                <a:spcPts val="1200"/>
              </a:spcBef>
            </a:pPr>
            <a:r>
              <a:rPr lang="en-US" sz="3200" b="1" dirty="0">
                <a:solidFill>
                  <a:srgbClr val="FF0000"/>
                </a:solidFill>
                <a:effectLst/>
                <a:latin typeface="Calibri" panose="020F0502020204030204" pitchFamily="34" charset="0"/>
                <a:ea typeface="Calibri" panose="020F0502020204030204" pitchFamily="34" charset="0"/>
              </a:rPr>
              <a:t>Red</a:t>
            </a:r>
            <a:r>
              <a:rPr lang="en-US" sz="3200" b="1" dirty="0">
                <a:solidFill>
                  <a:srgbClr val="009900"/>
                </a:solidFill>
                <a:latin typeface="Calibri" panose="020F0502020204030204" pitchFamily="34" charset="0"/>
                <a:ea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rPr>
              <a:t>– Do NOT reach</a:t>
            </a:r>
            <a:r>
              <a:rPr lang="en-US" sz="3200" dirty="0">
                <a:solidFill>
                  <a:srgbClr val="000000"/>
                </a:solidFill>
                <a:effectLst/>
                <a:latin typeface="Calibri" panose="020F0502020204030204" pitchFamily="34" charset="0"/>
                <a:ea typeface="Calibri" panose="020F0502020204030204" pitchFamily="34" charset="0"/>
              </a:rPr>
              <a:t> beyond your fingertips (can cause shoulder and low back pain).</a:t>
            </a:r>
          </a:p>
          <a:p>
            <a:pPr marL="0" indent="0">
              <a:buNone/>
            </a:pPr>
            <a:endParaRPr lang="en-US" sz="3200" dirty="0">
              <a:solidFill>
                <a:srgbClr val="00000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3200" b="1" dirty="0">
              <a:solidFill>
                <a:srgbClr val="009900"/>
              </a:solidFill>
              <a:effectLst/>
              <a:latin typeface="Calibri" panose="020F0502020204030204" pitchFamily="34"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268140" y="309966"/>
            <a:ext cx="3313483" cy="5784863"/>
          </a:xfrm>
          <a:prstGeom prst="rect">
            <a:avLst/>
          </a:prstGeom>
        </p:spPr>
      </p:pic>
      <p:sp>
        <p:nvSpPr>
          <p:cNvPr id="6" name="Rectangle 5"/>
          <p:cNvSpPr/>
          <p:nvPr/>
        </p:nvSpPr>
        <p:spPr>
          <a:xfrm>
            <a:off x="92314" y="6113847"/>
            <a:ext cx="3026980" cy="230832"/>
          </a:xfrm>
          <a:prstGeom prst="rect">
            <a:avLst/>
          </a:prstGeom>
        </p:spPr>
        <p:txBody>
          <a:bodyPr wrap="square">
            <a:spAutoFit/>
          </a:bodyPr>
          <a:lstStyle/>
          <a:p>
            <a:r>
              <a:rPr lang="en-US" sz="900" dirty="0">
                <a:solidFill>
                  <a:schemeClr val="bg1"/>
                </a:solidFill>
              </a:rPr>
              <a:t>Image courtesy of Washington University in St. Louis</a:t>
            </a:r>
          </a:p>
        </p:txBody>
      </p:sp>
    </p:spTree>
    <p:extLst>
      <p:ext uri="{BB962C8B-B14F-4D97-AF65-F5344CB8AC3E}">
        <p14:creationId xmlns:p14="http://schemas.microsoft.com/office/powerpoint/2010/main" val="410733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857"/>
            <a:ext cx="10515600" cy="572090"/>
          </a:xfrm>
        </p:spPr>
        <p:txBody>
          <a:bodyPr>
            <a:normAutofit fontScale="90000"/>
          </a:bodyPr>
          <a:lstStyle/>
          <a:p>
            <a:br>
              <a:rPr lang="en-US" i="1" dirty="0">
                <a:ea typeface="Calibri" panose="020F0502020204030204" pitchFamily="34" charset="0"/>
                <a:cs typeface="Times New Roman" panose="02020603050405020304" pitchFamily="18" charset="0"/>
              </a:rPr>
            </a:br>
            <a:r>
              <a:rPr lang="en-US" b="1" i="1" dirty="0">
                <a:latin typeface="+mn-lt"/>
                <a:ea typeface="Calibri" panose="020F0502020204030204" pitchFamily="34" charset="0"/>
                <a:cs typeface="Times New Roman" panose="02020603050405020304" pitchFamily="18" charset="0"/>
              </a:rPr>
              <a:t>Awkward Posture:</a:t>
            </a:r>
            <a:br>
              <a:rPr lang="en-US" b="1" i="1" dirty="0">
                <a:latin typeface="+mn-lt"/>
                <a:ea typeface="Calibri" panose="020F0502020204030204" pitchFamily="34" charset="0"/>
                <a:cs typeface="Times New Roman" panose="02020603050405020304" pitchFamily="18" charset="0"/>
              </a:rPr>
            </a:br>
            <a:r>
              <a:rPr lang="en-US" b="1" i="1" dirty="0">
                <a:latin typeface="+mn-lt"/>
                <a:ea typeface="Calibri" panose="020F0502020204030204" pitchFamily="34" charset="0"/>
                <a:cs typeface="Times New Roman" panose="02020603050405020304" pitchFamily="18" charset="0"/>
              </a:rPr>
              <a:t>Ground-Level WORK </a:t>
            </a:r>
            <a:r>
              <a:rPr lang="en-US" b="1" i="1" dirty="0">
                <a:latin typeface="Calibri"/>
                <a:ea typeface="Calibri" panose="020F0502020204030204" pitchFamily="34" charset="0"/>
                <a:cs typeface="Times New Roman" panose="02020603050405020304" pitchFamily="18" charset="0"/>
              </a:rPr>
              <a:t>–</a:t>
            </a:r>
            <a:r>
              <a:rPr lang="en-US" b="1" i="1" dirty="0">
                <a:latin typeface="+mn-lt"/>
                <a:ea typeface="Calibri" panose="020F0502020204030204" pitchFamily="34" charset="0"/>
                <a:cs typeface="Times New Roman" panose="02020603050405020304" pitchFamily="18" charset="0"/>
              </a:rPr>
              <a:t> </a:t>
            </a:r>
            <a:r>
              <a:rPr lang="en-US" b="1" i="1" dirty="0">
                <a:solidFill>
                  <a:srgbClr val="00B050"/>
                </a:solidFill>
                <a:latin typeface="+mn-lt"/>
                <a:ea typeface="Calibri" panose="020F0502020204030204" pitchFamily="34" charset="0"/>
                <a:cs typeface="Times New Roman" panose="02020603050405020304" pitchFamily="18" charset="0"/>
              </a:rPr>
              <a:t>“RAISE IT UP”</a:t>
            </a:r>
            <a:endParaRPr lang="en-US" b="1" dirty="0">
              <a:solidFill>
                <a:srgbClr val="00B050"/>
              </a:solidFill>
              <a:latin typeface="+mn-lt"/>
            </a:endParaRPr>
          </a:p>
        </p:txBody>
      </p:sp>
      <p:sp>
        <p:nvSpPr>
          <p:cNvPr id="4" name="TextBox 3"/>
          <p:cNvSpPr txBox="1"/>
          <p:nvPr/>
        </p:nvSpPr>
        <p:spPr>
          <a:xfrm>
            <a:off x="4447849" y="1690689"/>
            <a:ext cx="4076983"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B050"/>
                </a:solidFill>
                <a:latin typeface="Calibri Light" panose="020F0302020204030204" pitchFamily="34" charset="0"/>
              </a:rPr>
              <a:t>When possible, bring material to waist height using a stand or a cart. </a:t>
            </a:r>
          </a:p>
          <a:p>
            <a:pPr algn="ctr"/>
            <a:endParaRPr lang="en-US" sz="3200" dirty="0">
              <a:solidFill>
                <a:srgbClr val="00B050"/>
              </a:solidFill>
              <a:latin typeface="Calibri Light" panose="020F0302020204030204" pitchFamily="34" charset="0"/>
            </a:endParaRPr>
          </a:p>
          <a:p>
            <a:pPr marL="457200" indent="-457200" algn="ctr">
              <a:buFont typeface="Arial" panose="020B0604020202020204" pitchFamily="34" charset="0"/>
              <a:buChar char="•"/>
            </a:pPr>
            <a:r>
              <a:rPr lang="en-US" sz="3200" dirty="0">
                <a:solidFill>
                  <a:srgbClr val="00B050"/>
                </a:solidFill>
                <a:latin typeface="Calibri Light" panose="020F0302020204030204" pitchFamily="34" charset="0"/>
              </a:rPr>
              <a:t>Adjust its position to get close to the task.</a:t>
            </a:r>
          </a:p>
        </p:txBody>
      </p:sp>
      <p:pic>
        <p:nvPicPr>
          <p:cNvPr id="13" name="Picture 12"/>
          <p:cNvPicPr>
            <a:picLocks noChangeAspect="1"/>
          </p:cNvPicPr>
          <p:nvPr/>
        </p:nvPicPr>
        <p:blipFill>
          <a:blip r:embed="rId3"/>
          <a:stretch>
            <a:fillRect/>
          </a:stretch>
        </p:blipFill>
        <p:spPr>
          <a:xfrm>
            <a:off x="9455604" y="1440893"/>
            <a:ext cx="1826387" cy="1065392"/>
          </a:xfrm>
          <a:prstGeom prst="rect">
            <a:avLst/>
          </a:prstGeom>
        </p:spPr>
      </p:pic>
      <p:pic>
        <p:nvPicPr>
          <p:cNvPr id="14" name="Picture 13"/>
          <p:cNvPicPr>
            <a:picLocks noChangeAspect="1"/>
          </p:cNvPicPr>
          <p:nvPr/>
        </p:nvPicPr>
        <p:blipFill>
          <a:blip r:embed="rId4"/>
          <a:stretch>
            <a:fillRect/>
          </a:stretch>
        </p:blipFill>
        <p:spPr>
          <a:xfrm>
            <a:off x="1683410" y="1440893"/>
            <a:ext cx="1826387" cy="1065392"/>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2794" r="18382"/>
          <a:stretch/>
        </p:blipFill>
        <p:spPr>
          <a:xfrm>
            <a:off x="1194774" y="2506285"/>
            <a:ext cx="3253075" cy="311075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0294" t="14902" r="32795" b="26013"/>
          <a:stretch/>
        </p:blipFill>
        <p:spPr>
          <a:xfrm>
            <a:off x="9108234" y="2515338"/>
            <a:ext cx="2521128" cy="3113525"/>
          </a:xfrm>
          <a:prstGeom prst="rect">
            <a:avLst/>
          </a:prstGeom>
        </p:spPr>
      </p:pic>
      <p:sp>
        <p:nvSpPr>
          <p:cNvPr id="8" name="Rectangle 7"/>
          <p:cNvSpPr/>
          <p:nvPr/>
        </p:nvSpPr>
        <p:spPr>
          <a:xfrm>
            <a:off x="1143825" y="5597459"/>
            <a:ext cx="2365972" cy="230832"/>
          </a:xfrm>
          <a:prstGeom prst="rect">
            <a:avLst/>
          </a:prstGeom>
        </p:spPr>
        <p:txBody>
          <a:bodyPr wrap="square">
            <a:spAutoFit/>
          </a:bodyPr>
          <a:lstStyle/>
          <a:p>
            <a:r>
              <a:rPr lang="en-US" sz="900" dirty="0"/>
              <a:t>Photo courtesy of the MCAA</a:t>
            </a:r>
          </a:p>
        </p:txBody>
      </p:sp>
      <p:sp>
        <p:nvSpPr>
          <p:cNvPr id="10" name="Rectangle 9"/>
          <p:cNvSpPr/>
          <p:nvPr/>
        </p:nvSpPr>
        <p:spPr>
          <a:xfrm>
            <a:off x="9026753" y="5597459"/>
            <a:ext cx="2365972" cy="230832"/>
          </a:xfrm>
          <a:prstGeom prst="rect">
            <a:avLst/>
          </a:prstGeom>
        </p:spPr>
        <p:txBody>
          <a:bodyPr wrap="square">
            <a:spAutoFit/>
          </a:bodyPr>
          <a:lstStyle/>
          <a:p>
            <a:r>
              <a:rPr lang="en-US" sz="900" dirty="0"/>
              <a:t>Photo courtesy of the MCAA</a:t>
            </a:r>
          </a:p>
        </p:txBody>
      </p:sp>
    </p:spTree>
    <p:extLst>
      <p:ext uri="{BB962C8B-B14F-4D97-AF65-F5344CB8AC3E}">
        <p14:creationId xmlns:p14="http://schemas.microsoft.com/office/powerpoint/2010/main" val="4249989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852078" y="2872807"/>
            <a:ext cx="3287602" cy="2622895"/>
          </a:xfrm>
          <a:prstGeom prst="rect">
            <a:avLst/>
          </a:prstGeom>
        </p:spPr>
      </p:pic>
      <p:sp>
        <p:nvSpPr>
          <p:cNvPr id="7" name="Text Box 105"/>
          <p:cNvSpPr txBox="1">
            <a:spLocks noChangeArrowheads="1"/>
          </p:cNvSpPr>
          <p:nvPr/>
        </p:nvSpPr>
        <p:spPr bwMode="auto">
          <a:xfrm>
            <a:off x="751840" y="211216"/>
            <a:ext cx="11038510" cy="10866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Reduce Work Time On Ground Level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797" t="9855" r="30145" b="16667"/>
          <a:stretch/>
        </p:blipFill>
        <p:spPr>
          <a:xfrm rot="5400000">
            <a:off x="1514299" y="2535303"/>
            <a:ext cx="3265450" cy="3630663"/>
          </a:xfrm>
          <a:prstGeom prst="rect">
            <a:avLst/>
          </a:prstGeom>
        </p:spPr>
      </p:pic>
      <p:sp>
        <p:nvSpPr>
          <p:cNvPr id="8" name="TextBox 7">
            <a:extLst>
              <a:ext uri="{FF2B5EF4-FFF2-40B4-BE49-F238E27FC236}">
                <a16:creationId xmlns:a16="http://schemas.microsoft.com/office/drawing/2014/main" id="{E962BD30-E591-4AF1-9485-839A491B29DB}"/>
              </a:ext>
            </a:extLst>
          </p:cNvPr>
          <p:cNvSpPr txBox="1"/>
          <p:nvPr/>
        </p:nvSpPr>
        <p:spPr>
          <a:xfrm>
            <a:off x="914400" y="963583"/>
            <a:ext cx="9225280" cy="1754326"/>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009900"/>
                </a:solidFill>
                <a:latin typeface="Calibri" panose="020F0502020204030204" pitchFamily="34" charset="0"/>
                <a:ea typeface="Calibri" panose="020F0502020204030204" pitchFamily="34" charset="0"/>
                <a:cs typeface="Times New Roman" panose="02020603050405020304" pitchFamily="18" charset="0"/>
              </a:rPr>
              <a:t>Preassemble at waist height</a:t>
            </a:r>
          </a:p>
          <a:p>
            <a:pPr marL="571500" indent="-571500">
              <a:buFont typeface="Arial" panose="020B0604020202020204" pitchFamily="34" charset="0"/>
              <a:buChar char="•"/>
            </a:pPr>
            <a:r>
              <a:rPr lang="en-US" sz="3600" dirty="0">
                <a:solidFill>
                  <a:srgbClr val="009900"/>
                </a:solidFill>
                <a:latin typeface="Calibri" panose="020F0502020204030204" pitchFamily="34" charset="0"/>
                <a:ea typeface="Calibri" panose="020F0502020204030204" pitchFamily="34" charset="0"/>
                <a:cs typeface="Times New Roman" panose="02020603050405020304" pitchFamily="18" charset="0"/>
              </a:rPr>
              <a:t>Sit on floor</a:t>
            </a:r>
          </a:p>
          <a:p>
            <a:pPr marL="571500" indent="-571500">
              <a:buFont typeface="Arial" panose="020B0604020202020204" pitchFamily="34" charset="0"/>
              <a:buChar char="•"/>
            </a:pPr>
            <a:r>
              <a:rPr lang="en-US" sz="3600" dirty="0">
                <a:solidFill>
                  <a:srgbClr val="009900"/>
                </a:solidFill>
                <a:latin typeface="Calibri" panose="020F0502020204030204" pitchFamily="34" charset="0"/>
                <a:ea typeface="Calibri" panose="020F0502020204030204" pitchFamily="34" charset="0"/>
                <a:cs typeface="Times New Roman" panose="02020603050405020304" pitchFamily="18" charset="0"/>
              </a:rPr>
              <a:t>Kneel with knee pads or cushion</a:t>
            </a:r>
          </a:p>
        </p:txBody>
      </p:sp>
      <p:sp>
        <p:nvSpPr>
          <p:cNvPr id="6" name="Rectangle 5"/>
          <p:cNvSpPr/>
          <p:nvPr/>
        </p:nvSpPr>
        <p:spPr>
          <a:xfrm>
            <a:off x="113634" y="5198530"/>
            <a:ext cx="1276412" cy="784830"/>
          </a:xfrm>
          <a:prstGeom prst="rect">
            <a:avLst/>
          </a:prstGeom>
        </p:spPr>
        <p:txBody>
          <a:bodyPr wrap="square">
            <a:spAutoFit/>
          </a:bodyPr>
          <a:lstStyle/>
          <a:p>
            <a:r>
              <a:rPr lang="en-US" sz="900" dirty="0"/>
              <a:t>Photo courtesy of the Healthy Work Center, Washington University School of Medicine in St. Louis</a:t>
            </a:r>
          </a:p>
        </p:txBody>
      </p:sp>
      <p:sp>
        <p:nvSpPr>
          <p:cNvPr id="9" name="Rectangle 8"/>
          <p:cNvSpPr/>
          <p:nvPr/>
        </p:nvSpPr>
        <p:spPr>
          <a:xfrm rot="16200000">
            <a:off x="5597815" y="4067280"/>
            <a:ext cx="2365972" cy="230832"/>
          </a:xfrm>
          <a:prstGeom prst="rect">
            <a:avLst/>
          </a:prstGeom>
        </p:spPr>
        <p:txBody>
          <a:bodyPr wrap="square">
            <a:spAutoFit/>
          </a:bodyPr>
          <a:lstStyle/>
          <a:p>
            <a:r>
              <a:rPr lang="en-US" sz="900" dirty="0"/>
              <a:t>Photo courtesy of the UA</a:t>
            </a:r>
          </a:p>
        </p:txBody>
      </p:sp>
    </p:spTree>
    <p:extLst>
      <p:ext uri="{BB962C8B-B14F-4D97-AF65-F5344CB8AC3E}">
        <p14:creationId xmlns:p14="http://schemas.microsoft.com/office/powerpoint/2010/main" val="191270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66" y="266508"/>
            <a:ext cx="11869928" cy="894963"/>
          </a:xfrm>
        </p:spPr>
        <p:txBody>
          <a:bodyPr>
            <a:noAutofit/>
          </a:bodyPr>
          <a:lstStyle/>
          <a:p>
            <a:r>
              <a:rPr lang="en-US" sz="4000" b="1" dirty="0">
                <a:latin typeface="+mn-lt"/>
              </a:rPr>
              <a:t>Awkward Posture: </a:t>
            </a:r>
            <a:br>
              <a:rPr lang="en-US" sz="4000" b="1" dirty="0">
                <a:latin typeface="+mn-lt"/>
              </a:rPr>
            </a:br>
            <a:r>
              <a:rPr lang="en-US" sz="4000" b="1" dirty="0">
                <a:latin typeface="+mn-lt"/>
              </a:rPr>
              <a:t>Overhead Work</a:t>
            </a:r>
          </a:p>
        </p:txBody>
      </p:sp>
      <p:sp>
        <p:nvSpPr>
          <p:cNvPr id="4" name="TextBox 3"/>
          <p:cNvSpPr txBox="1"/>
          <p:nvPr/>
        </p:nvSpPr>
        <p:spPr>
          <a:xfrm>
            <a:off x="216066" y="1384197"/>
            <a:ext cx="6469952" cy="4031873"/>
          </a:xfrm>
          <a:prstGeom prst="rect">
            <a:avLst/>
          </a:prstGeom>
          <a:noFill/>
        </p:spPr>
        <p:txBody>
          <a:bodyPr wrap="square" rtlCol="0">
            <a:spAutoFit/>
          </a:bodyPr>
          <a:lstStyle/>
          <a:p>
            <a:pPr defTabSz="457200"/>
            <a:r>
              <a:rPr lang="en-US" sz="3200" b="1" dirty="0">
                <a:ea typeface="Calibri" panose="020F0502020204030204" pitchFamily="34" charset="0"/>
                <a:cs typeface="Times New Roman" panose="02020603050405020304" pitchFamily="18" charset="0"/>
              </a:rPr>
              <a:t>To avoid straining your shoulder and low back:</a:t>
            </a:r>
            <a:r>
              <a:rPr lang="en-US" sz="3200" b="1" i="1" dirty="0">
                <a:ea typeface="Calibri" panose="020F0502020204030204" pitchFamily="34" charset="0"/>
                <a:cs typeface="Times New Roman" panose="02020603050405020304" pitchFamily="18" charset="0"/>
              </a:rPr>
              <a:t> </a:t>
            </a:r>
          </a:p>
          <a:p>
            <a:pPr marL="457200" indent="-457200" defTabSz="457200">
              <a:buFont typeface="Arial" panose="020B0604020202020204" pitchFamily="34" charset="0"/>
              <a:buChar char="•"/>
            </a:pPr>
            <a:r>
              <a:rPr lang="en-US" sz="3200" dirty="0">
                <a:latin typeface="+mj-lt"/>
                <a:ea typeface="Calibri" panose="020F0502020204030204" pitchFamily="34" charset="0"/>
                <a:cs typeface="Times New Roman" panose="02020603050405020304" pitchFamily="18" charset="0"/>
              </a:rPr>
              <a:t>Get as close to the task as possible.</a:t>
            </a:r>
          </a:p>
          <a:p>
            <a:pPr marL="457200" indent="-457200" defTabSz="457200">
              <a:buFont typeface="Arial" panose="020B0604020202020204" pitchFamily="34" charset="0"/>
              <a:buChar char="•"/>
            </a:pPr>
            <a:r>
              <a:rPr lang="en-US" sz="3200" dirty="0">
                <a:latin typeface="+mj-lt"/>
                <a:ea typeface="Calibri" panose="020F0502020204030204" pitchFamily="34" charset="0"/>
                <a:cs typeface="Times New Roman" panose="02020603050405020304" pitchFamily="18" charset="0"/>
              </a:rPr>
              <a:t>Move your lift or move up on your ladder.  </a:t>
            </a:r>
          </a:p>
          <a:p>
            <a:pPr marL="457200" indent="-457200" defTabSz="457200">
              <a:buFont typeface="Arial" panose="020B0604020202020204" pitchFamily="34" charset="0"/>
              <a:buChar char="•"/>
            </a:pPr>
            <a:r>
              <a:rPr lang="en-US" sz="3200" dirty="0">
                <a:latin typeface="+mj-lt"/>
                <a:ea typeface="Calibri" panose="020F0502020204030204" pitchFamily="34" charset="0"/>
                <a:cs typeface="Times New Roman" panose="02020603050405020304" pitchFamily="18" charset="0"/>
              </a:rPr>
              <a:t>Use extended handled tools or tool extensions. </a:t>
            </a:r>
          </a:p>
          <a:p>
            <a:pPr defTabSz="457200"/>
            <a:endParaRPr lang="en-US" sz="3200" i="1" dirty="0">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61108" y="548928"/>
            <a:ext cx="3327400" cy="249555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75" r="338"/>
          <a:stretch/>
        </p:blipFill>
        <p:spPr>
          <a:xfrm rot="5400000">
            <a:off x="9000672" y="553457"/>
            <a:ext cx="3298279" cy="2486491"/>
          </a:xfrm>
          <a:prstGeom prst="rect">
            <a:avLst/>
          </a:prstGeom>
        </p:spPr>
      </p:pic>
      <p:cxnSp>
        <p:nvCxnSpPr>
          <p:cNvPr id="9" name="Straight Connector 8"/>
          <p:cNvCxnSpPr/>
          <p:nvPr/>
        </p:nvCxnSpPr>
        <p:spPr>
          <a:xfrm>
            <a:off x="8366163" y="2650698"/>
            <a:ext cx="149225" cy="6985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350090" y="1964502"/>
            <a:ext cx="408861" cy="75566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181854" y="1796703"/>
            <a:ext cx="93591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999823" y="1796703"/>
            <a:ext cx="209390" cy="105917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822" t="7134" r="45515" b="4780"/>
          <a:stretch/>
        </p:blipFill>
        <p:spPr>
          <a:xfrm>
            <a:off x="8120779" y="3543530"/>
            <a:ext cx="2789632" cy="2974110"/>
          </a:xfrm>
          <a:prstGeom prst="rect">
            <a:avLst/>
          </a:prstGeom>
        </p:spPr>
      </p:pic>
      <p:sp>
        <p:nvSpPr>
          <p:cNvPr id="11" name="Rectangle 10"/>
          <p:cNvSpPr/>
          <p:nvPr/>
        </p:nvSpPr>
        <p:spPr>
          <a:xfrm rot="16200000">
            <a:off x="6841823" y="4915168"/>
            <a:ext cx="2365972" cy="230832"/>
          </a:xfrm>
          <a:prstGeom prst="rect">
            <a:avLst/>
          </a:prstGeom>
        </p:spPr>
        <p:txBody>
          <a:bodyPr wrap="square">
            <a:spAutoFit/>
          </a:bodyPr>
          <a:lstStyle/>
          <a:p>
            <a:r>
              <a:rPr lang="en-US" sz="900" dirty="0"/>
              <a:t>Photo courtesy of the MCAA</a:t>
            </a:r>
          </a:p>
        </p:txBody>
      </p:sp>
      <p:sp>
        <p:nvSpPr>
          <p:cNvPr id="12" name="Rectangle 11"/>
          <p:cNvSpPr/>
          <p:nvPr/>
        </p:nvSpPr>
        <p:spPr>
          <a:xfrm>
            <a:off x="10928152" y="3400133"/>
            <a:ext cx="1042175" cy="369332"/>
          </a:xfrm>
          <a:prstGeom prst="rect">
            <a:avLst/>
          </a:prstGeom>
        </p:spPr>
        <p:txBody>
          <a:bodyPr wrap="square">
            <a:spAutoFit/>
          </a:bodyPr>
          <a:lstStyle/>
          <a:p>
            <a:r>
              <a:rPr lang="en-US" sz="900" dirty="0"/>
              <a:t>Photos courtesy </a:t>
            </a:r>
          </a:p>
          <a:p>
            <a:r>
              <a:rPr lang="en-US" sz="900" dirty="0"/>
              <a:t>of the UA</a:t>
            </a:r>
          </a:p>
        </p:txBody>
      </p:sp>
    </p:spTree>
    <p:extLst>
      <p:ext uri="{BB962C8B-B14F-4D97-AF65-F5344CB8AC3E}">
        <p14:creationId xmlns:p14="http://schemas.microsoft.com/office/powerpoint/2010/main" val="434437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2299"/>
          </a:xfrm>
        </p:spPr>
        <p:txBody>
          <a:bodyPr>
            <a:normAutofit/>
          </a:bodyPr>
          <a:lstStyle/>
          <a:p>
            <a:r>
              <a:rPr lang="en-US" sz="4000" b="1" dirty="0">
                <a:latin typeface="+mn-lt"/>
              </a:rPr>
              <a:t>Proper Body Mechanics for Lifting Tasks</a:t>
            </a:r>
            <a:endParaRPr lang="en-US" sz="4000" b="1" dirty="0">
              <a:highlight>
                <a:srgbClr val="FFFF00"/>
              </a:highlight>
              <a:latin typeface="+mn-lt"/>
            </a:endParaRPr>
          </a:p>
        </p:txBody>
      </p:sp>
      <p:sp>
        <p:nvSpPr>
          <p:cNvPr id="3" name="Content Placeholder 2"/>
          <p:cNvSpPr>
            <a:spLocks noGrp="1"/>
          </p:cNvSpPr>
          <p:nvPr>
            <p:ph idx="1"/>
          </p:nvPr>
        </p:nvSpPr>
        <p:spPr>
          <a:xfrm>
            <a:off x="715537" y="1435332"/>
            <a:ext cx="10515600" cy="4564023"/>
          </a:xfrm>
        </p:spPr>
        <p:txBody>
          <a:bodyPr>
            <a:normAutofit/>
          </a:bodyPr>
          <a:lstStyle/>
          <a:p>
            <a:r>
              <a:rPr lang="en-US" dirty="0"/>
              <a:t>One-person heft test, “straight” and “power” lift of box</a:t>
            </a:r>
          </a:p>
          <a:p>
            <a:r>
              <a:rPr lang="en-US" dirty="0"/>
              <a:t>One-person lift of lightweight, long object</a:t>
            </a:r>
          </a:p>
          <a:p>
            <a:r>
              <a:rPr lang="en-US" dirty="0"/>
              <a:t>One-person lift of heavyweight, long object (Method I &amp; II)</a:t>
            </a:r>
          </a:p>
          <a:p>
            <a:r>
              <a:rPr lang="en-US" dirty="0"/>
              <a:t>Two-person lift of heavyweight, long object (Method I &amp; II)</a:t>
            </a:r>
          </a:p>
          <a:p>
            <a:r>
              <a:rPr lang="en-US" dirty="0"/>
              <a:t>One-person lift of heavyweight, small object</a:t>
            </a:r>
          </a:p>
          <a:p>
            <a:r>
              <a:rPr lang="en-US" dirty="0"/>
              <a:t>Push versus pull objects </a:t>
            </a:r>
            <a:r>
              <a:rPr lang="en-US" dirty="0">
                <a:latin typeface="Calibri"/>
              </a:rPr>
              <a:t>–</a:t>
            </a:r>
            <a:r>
              <a:rPr lang="en-US" dirty="0"/>
              <a:t> wheeled cart and pipe wrench</a:t>
            </a:r>
          </a:p>
          <a:p>
            <a:r>
              <a:rPr lang="en-US" dirty="0"/>
              <a:t>Interactive PC- and App-based resources</a:t>
            </a:r>
          </a:p>
          <a:p>
            <a:endParaRPr lang="en-US" dirty="0"/>
          </a:p>
          <a:p>
            <a:pPr marL="0" indent="0">
              <a:buNone/>
            </a:pPr>
            <a:endParaRPr lang="en-US" dirty="0"/>
          </a:p>
          <a:p>
            <a:pPr lvl="1"/>
            <a:endParaRPr lang="en-US" dirty="0"/>
          </a:p>
        </p:txBody>
      </p:sp>
    </p:spTree>
    <p:extLst>
      <p:ext uri="{BB962C8B-B14F-4D97-AF65-F5344CB8AC3E}">
        <p14:creationId xmlns:p14="http://schemas.microsoft.com/office/powerpoint/2010/main" val="379439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799" y="320520"/>
            <a:ext cx="10939101" cy="828675"/>
          </a:xfrm>
        </p:spPr>
        <p:txBody>
          <a:bodyPr>
            <a:normAutofit fontScale="90000"/>
          </a:bodyPr>
          <a:lstStyle/>
          <a:p>
            <a:r>
              <a:rPr lang="en-US" sz="4000" b="1" dirty="0">
                <a:latin typeface="+mn-lt"/>
              </a:rPr>
              <a:t>Plan Your Lift: Select the Best Method to Lift an Object</a:t>
            </a:r>
          </a:p>
        </p:txBody>
      </p:sp>
      <p:sp>
        <p:nvSpPr>
          <p:cNvPr id="3" name="Content Placeholder 2"/>
          <p:cNvSpPr>
            <a:spLocks noGrp="1"/>
          </p:cNvSpPr>
          <p:nvPr>
            <p:ph idx="1"/>
          </p:nvPr>
        </p:nvSpPr>
        <p:spPr>
          <a:xfrm>
            <a:off x="549747" y="1245449"/>
            <a:ext cx="10515600" cy="4727575"/>
          </a:xfrm>
        </p:spPr>
        <p:txBody>
          <a:bodyPr>
            <a:normAutofit/>
          </a:bodyPr>
          <a:lstStyle/>
          <a:p>
            <a:r>
              <a:rPr lang="en-US" dirty="0"/>
              <a:t>Plan task</a:t>
            </a:r>
          </a:p>
          <a:p>
            <a:pPr lvl="1">
              <a:buFont typeface="Courier New" panose="02070309020205020404" pitchFamily="49" charset="0"/>
              <a:buChar char="o"/>
            </a:pPr>
            <a:r>
              <a:rPr lang="en-US" dirty="0"/>
              <a:t>Assess weight of object</a:t>
            </a:r>
          </a:p>
          <a:p>
            <a:pPr lvl="1">
              <a:buFont typeface="Courier New" panose="02070309020205020404" pitchFamily="49" charset="0"/>
              <a:buChar char="o"/>
            </a:pPr>
            <a:r>
              <a:rPr lang="en-US" dirty="0"/>
              <a:t>Assess size of object</a:t>
            </a:r>
          </a:p>
          <a:p>
            <a:pPr lvl="1">
              <a:buFont typeface="Courier New" panose="02070309020205020404" pitchFamily="49" charset="0"/>
              <a:buChar char="o"/>
            </a:pPr>
            <a:r>
              <a:rPr lang="en-US" dirty="0"/>
              <a:t>Assess distance and obstacles in the path to the destination</a:t>
            </a:r>
          </a:p>
          <a:p>
            <a:r>
              <a:rPr lang="en-US" dirty="0"/>
              <a:t>Choose best method to lift and move object</a:t>
            </a:r>
          </a:p>
          <a:p>
            <a:pPr lvl="1">
              <a:buFont typeface="Courier New" panose="02070309020205020404" pitchFamily="49" charset="0"/>
              <a:buChar char="o"/>
            </a:pPr>
            <a:r>
              <a:rPr lang="en-US" dirty="0"/>
              <a:t>One-person lift </a:t>
            </a:r>
          </a:p>
          <a:p>
            <a:pPr lvl="2">
              <a:buFont typeface="Wingdings" panose="05000000000000000000" pitchFamily="2" charset="2"/>
              <a:buChar char="ü"/>
            </a:pPr>
            <a:r>
              <a:rPr lang="en-US" sz="2400" dirty="0"/>
              <a:t>Weight is 50 pounds or less </a:t>
            </a:r>
          </a:p>
          <a:p>
            <a:pPr lvl="2">
              <a:buFont typeface="Wingdings" panose="05000000000000000000" pitchFamily="2" charset="2"/>
              <a:buChar char="ü"/>
            </a:pPr>
            <a:r>
              <a:rPr lang="en-US" sz="2400" dirty="0"/>
              <a:t>Distance is acceptable and without obstacles</a:t>
            </a:r>
          </a:p>
          <a:p>
            <a:pPr lvl="1">
              <a:buFont typeface="Courier New" panose="02070309020205020404" pitchFamily="49" charset="0"/>
              <a:buChar char="o"/>
            </a:pPr>
            <a:r>
              <a:rPr lang="en-US" dirty="0"/>
              <a:t>Two-person lift</a:t>
            </a:r>
          </a:p>
          <a:p>
            <a:pPr lvl="2">
              <a:buFont typeface="Wingdings" panose="05000000000000000000" pitchFamily="2" charset="2"/>
              <a:buChar char="ü"/>
            </a:pPr>
            <a:r>
              <a:rPr lang="en-US" sz="2400" dirty="0"/>
              <a:t>Weight is more than 50 pounds  (a reasonable weight for two people)</a:t>
            </a:r>
          </a:p>
          <a:p>
            <a:pPr lvl="2">
              <a:buFont typeface="Wingdings" panose="05000000000000000000" pitchFamily="2" charset="2"/>
              <a:buChar char="ü"/>
            </a:pPr>
            <a:r>
              <a:rPr lang="en-US" sz="2400" dirty="0"/>
              <a:t>Distance is acceptable and without obstacles</a:t>
            </a:r>
          </a:p>
          <a:p>
            <a:endParaRPr lang="en-US" dirty="0"/>
          </a:p>
          <a:p>
            <a:pPr lvl="1"/>
            <a:endParaRPr lang="en-US" dirty="0"/>
          </a:p>
        </p:txBody>
      </p:sp>
    </p:spTree>
    <p:extLst>
      <p:ext uri="{BB962C8B-B14F-4D97-AF65-F5344CB8AC3E}">
        <p14:creationId xmlns:p14="http://schemas.microsoft.com/office/powerpoint/2010/main" val="3301526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One Person Lifting A Box </a:t>
            </a:r>
            <a:r>
              <a:rPr lang="en-US" sz="4000" b="1" dirty="0">
                <a:latin typeface="Calibri"/>
              </a:rPr>
              <a:t>–</a:t>
            </a:r>
            <a:r>
              <a:rPr lang="en-US" sz="4000" b="1" dirty="0">
                <a:latin typeface="+mn-lt"/>
              </a:rPr>
              <a:t> Ground to Waist:</a:t>
            </a:r>
            <a:br>
              <a:rPr lang="en-US" sz="4000" b="1" dirty="0">
                <a:latin typeface="+mn-lt"/>
              </a:rPr>
            </a:br>
            <a:r>
              <a:rPr lang="en-US" sz="4000" b="1" dirty="0">
                <a:latin typeface="+mn-lt"/>
              </a:rPr>
              <a:t>Heft Test (Check Weight Before Lifting)</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448" t="29649" r="27363" b="25052"/>
          <a:stretch/>
        </p:blipFill>
        <p:spPr>
          <a:xfrm rot="5400000">
            <a:off x="8558198" y="2648698"/>
            <a:ext cx="4019307" cy="2893745"/>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7674" t="32601" r="33638" b="26889"/>
          <a:stretch/>
        </p:blipFill>
        <p:spPr>
          <a:xfrm rot="5400000">
            <a:off x="246699" y="2297919"/>
            <a:ext cx="4265141" cy="334946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7228" t="31310" r="30368" b="26092"/>
          <a:stretch/>
        </p:blipFill>
        <p:spPr>
          <a:xfrm rot="5400000">
            <a:off x="4660113" y="2365921"/>
            <a:ext cx="4265143" cy="3213463"/>
          </a:xfrm>
          <a:prstGeom prst="rect">
            <a:avLst/>
          </a:prstGeom>
        </p:spPr>
      </p:pic>
      <p:sp>
        <p:nvSpPr>
          <p:cNvPr id="6" name="Rectangle 5"/>
          <p:cNvSpPr/>
          <p:nvPr/>
        </p:nvSpPr>
        <p:spPr>
          <a:xfrm>
            <a:off x="3670771" y="6122181"/>
            <a:ext cx="4850458" cy="230832"/>
          </a:xfrm>
          <a:prstGeom prst="rect">
            <a:avLst/>
          </a:prstGeom>
        </p:spPr>
        <p:txBody>
          <a:bodyPr wrap="square">
            <a:spAutoFit/>
          </a:bodyPr>
          <a:lstStyle/>
          <a:p>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3858446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43" y="168354"/>
            <a:ext cx="10515600" cy="658606"/>
          </a:xfrm>
        </p:spPr>
        <p:txBody>
          <a:bodyPr>
            <a:normAutofit fontScale="90000"/>
          </a:bodyPr>
          <a:lstStyle/>
          <a:p>
            <a:r>
              <a:rPr lang="en-US" b="1" dirty="0">
                <a:latin typeface="+mn-lt"/>
              </a:rPr>
              <a:t>One Person Lifting a Box: “Straight Lift”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4655" t="31183" r="24580" b="24470"/>
          <a:stretch/>
        </p:blipFill>
        <p:spPr>
          <a:xfrm rot="5400000">
            <a:off x="3020779" y="3897659"/>
            <a:ext cx="2722668" cy="1783817"/>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6000" t="31037" r="28000" b="23037"/>
          <a:stretch/>
        </p:blipFill>
        <p:spPr>
          <a:xfrm rot="5400000">
            <a:off x="5161599" y="3783443"/>
            <a:ext cx="2722666" cy="201224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7778" t="34593" r="25111" b="27778"/>
          <a:stretch/>
        </p:blipFill>
        <p:spPr>
          <a:xfrm rot="5400000">
            <a:off x="6781491" y="3225555"/>
            <a:ext cx="3915697" cy="1934995"/>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0487" t="34353" r="23985" b="29375"/>
          <a:stretch/>
        </p:blipFill>
        <p:spPr>
          <a:xfrm rot="5400000">
            <a:off x="8957002" y="3227826"/>
            <a:ext cx="3915695" cy="1930451"/>
          </a:xfrm>
          <a:prstGeom prst="rect">
            <a:avLst/>
          </a:prstGeom>
        </p:spPr>
      </p:pic>
      <p:sp>
        <p:nvSpPr>
          <p:cNvPr id="7" name="TextBox 6"/>
          <p:cNvSpPr txBox="1"/>
          <p:nvPr/>
        </p:nvSpPr>
        <p:spPr>
          <a:xfrm>
            <a:off x="274716" y="791779"/>
            <a:ext cx="8464623"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Approach object from front, feet </a:t>
            </a:r>
            <a:r>
              <a:rPr lang="en-US" sz="2800" i="1" dirty="0"/>
              <a:t>parallel</a:t>
            </a:r>
            <a:r>
              <a:rPr lang="en-US" sz="2800" dirty="0"/>
              <a:t> on each side</a:t>
            </a:r>
          </a:p>
          <a:p>
            <a:pPr marL="457200" indent="-457200">
              <a:buFont typeface="Arial" panose="020B0604020202020204" pitchFamily="34" charset="0"/>
              <a:buChar char="•"/>
            </a:pPr>
            <a:r>
              <a:rPr lang="en-US" sz="2800" dirty="0"/>
              <a:t>Move close to object</a:t>
            </a:r>
          </a:p>
          <a:p>
            <a:pPr marL="457200" indent="-457200">
              <a:buFont typeface="Arial" panose="020B0604020202020204" pitchFamily="34" charset="0"/>
              <a:buChar char="•"/>
            </a:pPr>
            <a:r>
              <a:rPr lang="en-US" sz="2800" dirty="0"/>
              <a:t>Bend knees and hips</a:t>
            </a:r>
          </a:p>
          <a:p>
            <a:pPr marL="457200" indent="-457200">
              <a:buFont typeface="Arial" panose="020B0604020202020204" pitchFamily="34" charset="0"/>
              <a:buChar char="•"/>
            </a:pPr>
            <a:r>
              <a:rPr lang="en-US" sz="2800" dirty="0"/>
              <a:t>“Lock” back, lift with back straight                              </a:t>
            </a:r>
            <a:r>
              <a:rPr lang="en-US" sz="2800" dirty="0">
                <a:solidFill>
                  <a:srgbClr val="FF0000"/>
                </a:solidFill>
              </a:rPr>
              <a:t>(DO NOT TWIST) </a:t>
            </a:r>
          </a:p>
          <a:p>
            <a:pPr marL="457200" indent="-457200">
              <a:buFont typeface="Arial" panose="020B0604020202020204" pitchFamily="34" charset="0"/>
              <a:buChar char="•"/>
            </a:pPr>
            <a:r>
              <a:rPr lang="en-US" sz="2800" dirty="0"/>
              <a:t>Use slow, smooth movements to lift</a:t>
            </a:r>
          </a:p>
        </p:txBody>
      </p:sp>
      <p:sp>
        <p:nvSpPr>
          <p:cNvPr id="10" name="Rectangle 9"/>
          <p:cNvSpPr/>
          <p:nvPr/>
        </p:nvSpPr>
        <p:spPr>
          <a:xfrm>
            <a:off x="6790099" y="6133273"/>
            <a:ext cx="5089976"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3077218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93720" y="281042"/>
            <a:ext cx="10515600" cy="538764"/>
          </a:xfrm>
        </p:spPr>
        <p:txBody>
          <a:bodyPr>
            <a:normAutofit fontScale="90000"/>
          </a:bodyPr>
          <a:lstStyle/>
          <a:p>
            <a:r>
              <a:rPr lang="en-US" altLang="en-US" b="1" dirty="0">
                <a:latin typeface="+mn-lt"/>
              </a:rPr>
              <a:t>One Person Lifting a Box: “Power Lift”</a:t>
            </a:r>
          </a:p>
        </p:txBody>
      </p:sp>
      <p:pic>
        <p:nvPicPr>
          <p:cNvPr id="4710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43" t="21204" r="33556" b="32957"/>
          <a:stretch>
            <a:fillRect/>
          </a:stretch>
        </p:blipFill>
        <p:spPr>
          <a:xfrm>
            <a:off x="4140477" y="3297239"/>
            <a:ext cx="1920875" cy="2854325"/>
          </a:xfrm>
        </p:spPr>
      </p:pic>
      <p:pic>
        <p:nvPicPr>
          <p:cNvPr id="47108" name="Picture 4"/>
          <p:cNvPicPr>
            <a:picLocks noChangeAspect="1"/>
          </p:cNvPicPr>
          <p:nvPr/>
        </p:nvPicPr>
        <p:blipFill>
          <a:blip r:embed="rId4">
            <a:extLst>
              <a:ext uri="{28A0092B-C50C-407E-A947-70E740481C1C}">
                <a14:useLocalDpi xmlns:a14="http://schemas.microsoft.com/office/drawing/2010/main" val="0"/>
              </a:ext>
            </a:extLst>
          </a:blip>
          <a:srcRect l="25214" t="22295" r="39824" b="30273"/>
          <a:stretch>
            <a:fillRect/>
          </a:stretch>
        </p:blipFill>
        <p:spPr bwMode="auto">
          <a:xfrm>
            <a:off x="6335988" y="3319463"/>
            <a:ext cx="156527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p:cNvPicPr>
            <a:picLocks noChangeAspect="1"/>
          </p:cNvPicPr>
          <p:nvPr/>
        </p:nvPicPr>
        <p:blipFill>
          <a:blip r:embed="rId5">
            <a:extLst>
              <a:ext uri="{28A0092B-C50C-407E-A947-70E740481C1C}">
                <a14:useLocalDpi xmlns:a14="http://schemas.microsoft.com/office/drawing/2010/main" val="0"/>
              </a:ext>
            </a:extLst>
          </a:blip>
          <a:srcRect l="27620" t="16808" r="37416" b="25581"/>
          <a:stretch>
            <a:fillRect/>
          </a:stretch>
        </p:blipFill>
        <p:spPr bwMode="auto">
          <a:xfrm>
            <a:off x="10233298" y="2435225"/>
            <a:ext cx="1690688"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p:cNvPicPr>
            <a:picLocks noChangeAspect="1"/>
          </p:cNvPicPr>
          <p:nvPr/>
        </p:nvPicPr>
        <p:blipFill>
          <a:blip r:embed="rId6" cstate="print">
            <a:extLst>
              <a:ext uri="{28A0092B-C50C-407E-A947-70E740481C1C}">
                <a14:useLocalDpi xmlns:a14="http://schemas.microsoft.com/office/drawing/2010/main" val="0"/>
              </a:ext>
            </a:extLst>
          </a:blip>
          <a:srcRect l="27989" t="19238" r="33154" b="34094"/>
          <a:stretch>
            <a:fillRect/>
          </a:stretch>
        </p:blipFill>
        <p:spPr bwMode="auto">
          <a:xfrm>
            <a:off x="8175899" y="3295650"/>
            <a:ext cx="1782763"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3720" y="946250"/>
            <a:ext cx="10484922" cy="2246769"/>
          </a:xfrm>
          <a:prstGeom prst="rect">
            <a:avLst/>
          </a:prstGeom>
          <a:noFill/>
        </p:spPr>
        <p:txBody>
          <a:bodyPr wrap="none" rtlCol="0">
            <a:spAutoFit/>
          </a:bodyPr>
          <a:lstStyle/>
          <a:p>
            <a:pPr marL="457200" indent="-457200">
              <a:buFont typeface="Arial" panose="020B0604020202020204" pitchFamily="34" charset="0"/>
              <a:buChar char="•"/>
            </a:pPr>
            <a:r>
              <a:rPr lang="en-US" sz="2800" dirty="0"/>
              <a:t>Approach object at an angle, one foot </a:t>
            </a:r>
            <a:r>
              <a:rPr lang="en-US" sz="2800" i="1" dirty="0"/>
              <a:t>angled</a:t>
            </a:r>
            <a:r>
              <a:rPr lang="en-US" sz="2800" dirty="0"/>
              <a:t> on each side of object</a:t>
            </a:r>
          </a:p>
          <a:p>
            <a:pPr marL="457200" indent="-457200">
              <a:buFont typeface="Arial" panose="020B0604020202020204" pitchFamily="34" charset="0"/>
              <a:buChar char="•"/>
            </a:pPr>
            <a:r>
              <a:rPr lang="en-US" sz="2800" dirty="0"/>
              <a:t>Move close to object</a:t>
            </a:r>
          </a:p>
          <a:p>
            <a:pPr marL="457200" indent="-457200">
              <a:buFont typeface="Arial" panose="020B0604020202020204" pitchFamily="34" charset="0"/>
              <a:buChar char="•"/>
            </a:pPr>
            <a:r>
              <a:rPr lang="en-US" sz="2800" dirty="0"/>
              <a:t>Bend knees and hips</a:t>
            </a:r>
          </a:p>
          <a:p>
            <a:pPr marL="457200" indent="-457200">
              <a:buFont typeface="Arial" panose="020B0604020202020204" pitchFamily="34" charset="0"/>
              <a:buChar char="•"/>
            </a:pPr>
            <a:r>
              <a:rPr lang="en-US" sz="2800" dirty="0"/>
              <a:t>“Lock” back, lift with back straight </a:t>
            </a:r>
            <a:r>
              <a:rPr lang="en-US" sz="2800" dirty="0">
                <a:solidFill>
                  <a:srgbClr val="FF0000"/>
                </a:solidFill>
              </a:rPr>
              <a:t>(NO TWISTING) </a:t>
            </a:r>
          </a:p>
          <a:p>
            <a:pPr marL="457200" indent="-457200">
              <a:buFont typeface="Arial" panose="020B0604020202020204" pitchFamily="34" charset="0"/>
              <a:buChar char="•"/>
            </a:pPr>
            <a:r>
              <a:rPr lang="en-US" sz="2800" dirty="0"/>
              <a:t>Use slow, smooth movements</a:t>
            </a:r>
          </a:p>
        </p:txBody>
      </p:sp>
      <p:sp>
        <p:nvSpPr>
          <p:cNvPr id="8" name="Rectangle 7"/>
          <p:cNvSpPr/>
          <p:nvPr/>
        </p:nvSpPr>
        <p:spPr>
          <a:xfrm>
            <a:off x="6753885" y="6133273"/>
            <a:ext cx="5126190"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1657254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41" y="112076"/>
            <a:ext cx="11727974" cy="882869"/>
          </a:xfrm>
        </p:spPr>
        <p:txBody>
          <a:bodyPr>
            <a:normAutofit fontScale="90000"/>
          </a:bodyPr>
          <a:lstStyle/>
          <a:p>
            <a:r>
              <a:rPr lang="en-US" b="1" dirty="0">
                <a:latin typeface="+mn-lt"/>
              </a:rPr>
              <a:t>One Person Lifting a </a:t>
            </a:r>
            <a:r>
              <a:rPr lang="en-US" b="1" dirty="0">
                <a:solidFill>
                  <a:srgbClr val="FF0000"/>
                </a:solidFill>
                <a:latin typeface="+mn-lt"/>
              </a:rPr>
              <a:t>Lightweight</a:t>
            </a:r>
            <a:r>
              <a:rPr lang="en-US" b="1" dirty="0">
                <a:latin typeface="+mn-lt"/>
              </a:rPr>
              <a:t> Object: “Golfer’s Lift”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903" t="8824" r="32633" b="9951"/>
          <a:stretch/>
        </p:blipFill>
        <p:spPr>
          <a:xfrm rot="5400000">
            <a:off x="574611" y="575536"/>
            <a:ext cx="2252394" cy="3085956"/>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144" t="10798" r="34176" b="6831"/>
          <a:stretch/>
        </p:blipFill>
        <p:spPr>
          <a:xfrm rot="5400000">
            <a:off x="4017060" y="991726"/>
            <a:ext cx="1979364" cy="352591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4500" t="10436" r="40130" b="19687"/>
          <a:stretch/>
        </p:blipFill>
        <p:spPr>
          <a:xfrm rot="5400000">
            <a:off x="7261869" y="2324380"/>
            <a:ext cx="2043584" cy="302792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9570" t="9186" r="36318" b="34073"/>
          <a:stretch/>
        </p:blipFill>
        <p:spPr>
          <a:xfrm rot="5400000">
            <a:off x="9732446" y="3762098"/>
            <a:ext cx="2391843" cy="2307495"/>
          </a:xfrm>
          <a:prstGeom prst="rect">
            <a:avLst/>
          </a:prstGeom>
        </p:spPr>
      </p:pic>
      <p:sp>
        <p:nvSpPr>
          <p:cNvPr id="9" name="TextBox 8"/>
          <p:cNvSpPr txBox="1"/>
          <p:nvPr/>
        </p:nvSpPr>
        <p:spPr>
          <a:xfrm>
            <a:off x="157830" y="4405778"/>
            <a:ext cx="9320116"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a:t>Approach object from end</a:t>
            </a:r>
          </a:p>
          <a:p>
            <a:pPr marL="457200" indent="-457200">
              <a:buFont typeface="Arial" panose="020B0604020202020204" pitchFamily="34" charset="0"/>
              <a:buChar char="•"/>
            </a:pPr>
            <a:r>
              <a:rPr lang="en-US" sz="2800" dirty="0"/>
              <a:t>Bend forward at waist on one leg, lift opposite foot off floor</a:t>
            </a:r>
          </a:p>
          <a:p>
            <a:pPr marL="457200" indent="-457200">
              <a:buFont typeface="Arial" panose="020B0604020202020204" pitchFamily="34" charset="0"/>
              <a:buChar char="•"/>
            </a:pPr>
            <a:r>
              <a:rPr lang="en-US" sz="2800" dirty="0"/>
              <a:t>Grasp object and lift, lowering foot to floor</a:t>
            </a:r>
          </a:p>
          <a:p>
            <a:pPr marL="457200" indent="-457200">
              <a:buFont typeface="Arial" panose="020B0604020202020204" pitchFamily="34" charset="0"/>
              <a:buChar char="•"/>
            </a:pPr>
            <a:r>
              <a:rPr lang="en-US" sz="2800" dirty="0"/>
              <a:t>Use slow, smooth movements</a:t>
            </a:r>
          </a:p>
        </p:txBody>
      </p:sp>
      <p:sp>
        <p:nvSpPr>
          <p:cNvPr id="10" name="Rectangle 9"/>
          <p:cNvSpPr/>
          <p:nvPr/>
        </p:nvSpPr>
        <p:spPr>
          <a:xfrm>
            <a:off x="3279554" y="6133273"/>
            <a:ext cx="5632892"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381325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909" y="192974"/>
            <a:ext cx="10744200" cy="794935"/>
          </a:xfrm>
        </p:spPr>
        <p:txBody>
          <a:bodyPr>
            <a:normAutofit/>
          </a:bodyPr>
          <a:lstStyle/>
          <a:p>
            <a:r>
              <a:rPr lang="en-US" sz="4000" b="1" dirty="0">
                <a:latin typeface="+mn-lt"/>
              </a:rPr>
              <a:t>Ergonomic Training Goal and Learning Objectives</a:t>
            </a:r>
          </a:p>
        </p:txBody>
      </p:sp>
      <p:sp>
        <p:nvSpPr>
          <p:cNvPr id="3" name="Content Placeholder 2"/>
          <p:cNvSpPr>
            <a:spLocks noGrp="1"/>
          </p:cNvSpPr>
          <p:nvPr>
            <p:ph idx="1"/>
          </p:nvPr>
        </p:nvSpPr>
        <p:spPr>
          <a:xfrm>
            <a:off x="703853" y="1132764"/>
            <a:ext cx="10515600" cy="4780517"/>
          </a:xfrm>
        </p:spPr>
        <p:txBody>
          <a:bodyPr>
            <a:normAutofit fontScale="92500" lnSpcReduction="20000"/>
          </a:bodyPr>
          <a:lstStyle/>
          <a:p>
            <a:pPr marL="0" indent="0">
              <a:buNone/>
            </a:pPr>
            <a:r>
              <a:rPr lang="en-US" b="1" dirty="0"/>
              <a:t>GOAL:</a:t>
            </a:r>
          </a:p>
          <a:p>
            <a:r>
              <a:rPr lang="en-US" dirty="0"/>
              <a:t>Provide training to identify the causes of sprains, strains, and soft tissue injuries, understand the risks, and know the steps to take to prevent them.</a:t>
            </a:r>
          </a:p>
          <a:p>
            <a:endParaRPr lang="en-US" dirty="0"/>
          </a:p>
          <a:p>
            <a:pPr marL="0" indent="0">
              <a:buNone/>
            </a:pPr>
            <a:r>
              <a:rPr lang="en-US" b="1" dirty="0"/>
              <a:t>LEARNING OBJECTIVES:</a:t>
            </a:r>
          </a:p>
          <a:p>
            <a:r>
              <a:rPr lang="en-US" dirty="0"/>
              <a:t>Identify the ergonomic hazards</a:t>
            </a:r>
          </a:p>
          <a:p>
            <a:pPr lvl="0"/>
            <a:r>
              <a:rPr lang="en-US" dirty="0"/>
              <a:t>Review the basic ergonomic controls for hazards to prevent injuries</a:t>
            </a:r>
          </a:p>
          <a:p>
            <a:pPr lvl="0"/>
            <a:r>
              <a:rPr lang="en-US" dirty="0"/>
              <a:t>Describe the proper body mechanics for lifting tasks to prevent injuries</a:t>
            </a:r>
          </a:p>
          <a:p>
            <a:pPr lvl="0"/>
            <a:r>
              <a:rPr lang="en-US" dirty="0"/>
              <a:t>Describe the risks of using prescription opioids and self-treatment for pain management</a:t>
            </a:r>
          </a:p>
          <a:p>
            <a:pPr lvl="0"/>
            <a:r>
              <a:rPr lang="en-US" dirty="0"/>
              <a:t>Identify the benefits of doing stretching exercises</a:t>
            </a:r>
          </a:p>
          <a:p>
            <a:pPr lvl="0"/>
            <a:r>
              <a:rPr lang="en-US" dirty="0"/>
              <a:t>Demonstrate at least one safe lifting practice</a:t>
            </a:r>
          </a:p>
          <a:p>
            <a:endParaRPr lang="en-US" dirty="0"/>
          </a:p>
        </p:txBody>
      </p:sp>
    </p:spTree>
    <p:extLst>
      <p:ext uri="{BB962C8B-B14F-4D97-AF65-F5344CB8AC3E}">
        <p14:creationId xmlns:p14="http://schemas.microsoft.com/office/powerpoint/2010/main" val="1692828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586" y="358346"/>
            <a:ext cx="11470739" cy="588138"/>
          </a:xfrm>
        </p:spPr>
        <p:txBody>
          <a:bodyPr>
            <a:noAutofit/>
          </a:bodyPr>
          <a:lstStyle/>
          <a:p>
            <a:r>
              <a:rPr lang="en-US" sz="4000" b="1" dirty="0">
                <a:latin typeface="+mn-lt"/>
              </a:rPr>
              <a:t>One Person Lifting a Heavyweight, Long Object </a:t>
            </a:r>
            <a:br>
              <a:rPr lang="en-US" sz="4000" dirty="0">
                <a:latin typeface="+mn-lt"/>
              </a:rPr>
            </a:br>
            <a:r>
              <a:rPr lang="en-US" sz="4000" dirty="0">
                <a:solidFill>
                  <a:srgbClr val="FF0000"/>
                </a:solidFill>
                <a:latin typeface="+mn-lt"/>
              </a:rPr>
              <a:t>[Method I]</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329" t="10320" r="31306" b="13122"/>
          <a:stretch/>
        </p:blipFill>
        <p:spPr>
          <a:xfrm rot="5400000">
            <a:off x="725229" y="1154885"/>
            <a:ext cx="1787054" cy="2078562"/>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333" t="10297" r="33556" b="7629"/>
          <a:stretch/>
        </p:blipFill>
        <p:spPr>
          <a:xfrm rot="5400000">
            <a:off x="3183755" y="941514"/>
            <a:ext cx="1754619" cy="250530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7222" t="21852" r="33889" b="8765"/>
          <a:stretch/>
        </p:blipFill>
        <p:spPr>
          <a:xfrm rot="5400000">
            <a:off x="5710493" y="1026959"/>
            <a:ext cx="1714889" cy="229468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4445" t="30988" r="43888" b="25556"/>
          <a:stretch/>
        </p:blipFill>
        <p:spPr>
          <a:xfrm rot="5400000">
            <a:off x="7813768" y="1091432"/>
            <a:ext cx="2221995" cy="173809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5000" t="29401" r="35741" b="28359"/>
          <a:stretch/>
        </p:blipFill>
        <p:spPr>
          <a:xfrm rot="5400000">
            <a:off x="9778316" y="1058737"/>
            <a:ext cx="2167740" cy="174922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6029" t="23321" r="35996" b="34704"/>
          <a:stretch/>
        </p:blipFill>
        <p:spPr>
          <a:xfrm rot="5400000">
            <a:off x="9778785" y="3801772"/>
            <a:ext cx="2166804" cy="1796314"/>
          </a:xfrm>
          <a:prstGeom prst="rect">
            <a:avLst/>
          </a:prstGeom>
        </p:spPr>
      </p:pic>
      <p:sp>
        <p:nvSpPr>
          <p:cNvPr id="9" name="TextBox 8"/>
          <p:cNvSpPr txBox="1"/>
          <p:nvPr/>
        </p:nvSpPr>
        <p:spPr>
          <a:xfrm>
            <a:off x="579475" y="3105675"/>
            <a:ext cx="9694705" cy="3108543"/>
          </a:xfrm>
          <a:prstGeom prst="rect">
            <a:avLst/>
          </a:prstGeom>
          <a:noFill/>
        </p:spPr>
        <p:txBody>
          <a:bodyPr wrap="none" rtlCol="0">
            <a:spAutoFit/>
          </a:bodyPr>
          <a:lstStyle/>
          <a:p>
            <a:r>
              <a:rPr lang="en-US" sz="2800" dirty="0">
                <a:solidFill>
                  <a:srgbClr val="FF0000"/>
                </a:solidFill>
              </a:rPr>
              <a:t>Place cushion on shoulder if the object is very heavy or has edges</a:t>
            </a:r>
          </a:p>
          <a:p>
            <a:pPr marL="457200" indent="-457200">
              <a:buFont typeface="Arial" panose="020B0604020202020204" pitchFamily="34" charset="0"/>
              <a:buChar char="•"/>
            </a:pPr>
            <a:r>
              <a:rPr lang="en-US" sz="2800" dirty="0"/>
              <a:t>Approach object (such as a pole) from end and get close</a:t>
            </a:r>
          </a:p>
          <a:p>
            <a:pPr marL="457200" indent="-457200">
              <a:buFont typeface="Arial" panose="020B0604020202020204" pitchFamily="34" charset="0"/>
              <a:buChar char="•"/>
            </a:pPr>
            <a:r>
              <a:rPr lang="en-US" sz="2800" dirty="0"/>
              <a:t>Half kneel or stoop to reach object</a:t>
            </a:r>
          </a:p>
          <a:p>
            <a:pPr marL="457200" indent="-457200">
              <a:buFont typeface="Arial" panose="020B0604020202020204" pitchFamily="34" charset="0"/>
              <a:buChar char="•"/>
            </a:pPr>
            <a:r>
              <a:rPr lang="en-US" sz="2800" dirty="0"/>
              <a:t>Raise end of object to shoulder</a:t>
            </a:r>
          </a:p>
          <a:p>
            <a:pPr marL="457200" indent="-457200">
              <a:buFont typeface="Arial" panose="020B0604020202020204" pitchFamily="34" charset="0"/>
              <a:buChar char="•"/>
            </a:pPr>
            <a:r>
              <a:rPr lang="en-US" sz="2800" dirty="0"/>
              <a:t>Rise to feet while walking object forward on shoulder</a:t>
            </a:r>
          </a:p>
          <a:p>
            <a:pPr marL="457200" indent="-457200">
              <a:buFont typeface="Arial" panose="020B0604020202020204" pitchFamily="34" charset="0"/>
              <a:buChar char="•"/>
            </a:pPr>
            <a:r>
              <a:rPr lang="en-US" sz="2800" dirty="0"/>
              <a:t>At midpoint of object length, balance object on shoulder</a:t>
            </a:r>
          </a:p>
          <a:p>
            <a:pPr marL="457200" indent="-457200">
              <a:buFont typeface="Arial" panose="020B0604020202020204" pitchFamily="34" charset="0"/>
              <a:buChar char="•"/>
            </a:pPr>
            <a:r>
              <a:rPr lang="en-US" sz="2800" dirty="0"/>
              <a:t>Walk forward holding object with two hands</a:t>
            </a:r>
          </a:p>
        </p:txBody>
      </p:sp>
      <p:sp>
        <p:nvSpPr>
          <p:cNvPr id="12" name="Rectangle 11"/>
          <p:cNvSpPr/>
          <p:nvPr/>
        </p:nvSpPr>
        <p:spPr>
          <a:xfrm>
            <a:off x="3279554" y="6133273"/>
            <a:ext cx="5632892"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3500924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15" y="111158"/>
            <a:ext cx="11360562" cy="561159"/>
          </a:xfrm>
        </p:spPr>
        <p:txBody>
          <a:bodyPr>
            <a:noAutofit/>
          </a:bodyPr>
          <a:lstStyle/>
          <a:p>
            <a:r>
              <a:rPr lang="en-US" sz="4000" b="1" dirty="0">
                <a:latin typeface="+mn-lt"/>
              </a:rPr>
              <a:t>One Person Lifting a Heavyweight, Long Object</a:t>
            </a:r>
          </a:p>
        </p:txBody>
      </p:sp>
      <p:sp>
        <p:nvSpPr>
          <p:cNvPr id="9" name="TextBox 8"/>
          <p:cNvSpPr txBox="1"/>
          <p:nvPr/>
        </p:nvSpPr>
        <p:spPr>
          <a:xfrm>
            <a:off x="579475" y="3105675"/>
            <a:ext cx="9694705" cy="3108543"/>
          </a:xfrm>
          <a:prstGeom prst="rect">
            <a:avLst/>
          </a:prstGeom>
          <a:noFill/>
        </p:spPr>
        <p:txBody>
          <a:bodyPr wrap="none" rtlCol="0">
            <a:spAutoFit/>
          </a:bodyPr>
          <a:lstStyle/>
          <a:p>
            <a:r>
              <a:rPr lang="en-US" sz="2800" dirty="0">
                <a:solidFill>
                  <a:srgbClr val="FF0000"/>
                </a:solidFill>
              </a:rPr>
              <a:t>Place cushion on shoulder if the object is very heavy or has edges</a:t>
            </a:r>
          </a:p>
          <a:p>
            <a:pPr marL="457200" indent="-457200">
              <a:buFont typeface="Arial" panose="020B0604020202020204" pitchFamily="34" charset="0"/>
              <a:buChar char="•"/>
            </a:pPr>
            <a:r>
              <a:rPr lang="en-US" sz="2800" dirty="0"/>
              <a:t>Half kneel or stoop to reach pole</a:t>
            </a:r>
          </a:p>
          <a:p>
            <a:pPr marL="457200" indent="-457200">
              <a:buFont typeface="Arial" panose="020B0604020202020204" pitchFamily="34" charset="0"/>
              <a:buChar char="•"/>
            </a:pPr>
            <a:r>
              <a:rPr lang="en-US" sz="2800" dirty="0"/>
              <a:t>Raise end of pole to shoulder</a:t>
            </a:r>
          </a:p>
          <a:p>
            <a:pPr marL="457200" indent="-457200">
              <a:buFont typeface="Arial" panose="020B0604020202020204" pitchFamily="34" charset="0"/>
              <a:buChar char="•"/>
            </a:pPr>
            <a:r>
              <a:rPr lang="en-US" sz="2800" dirty="0"/>
              <a:t>Rise to feet while walking pole forward on shoulder</a:t>
            </a:r>
          </a:p>
          <a:p>
            <a:pPr marL="457200" indent="-457200">
              <a:buFont typeface="Arial" panose="020B0604020202020204" pitchFamily="34" charset="0"/>
              <a:buChar char="•"/>
            </a:pPr>
            <a:r>
              <a:rPr lang="en-US" sz="2800" dirty="0"/>
              <a:t>At midpoint of pole length, balance pole on shoulder</a:t>
            </a:r>
          </a:p>
          <a:p>
            <a:pPr marL="457200" indent="-457200">
              <a:buFont typeface="Arial" panose="020B0604020202020204" pitchFamily="34" charset="0"/>
              <a:buChar char="•"/>
            </a:pPr>
            <a:r>
              <a:rPr lang="en-US" sz="2800" dirty="0"/>
              <a:t>Walk forward holding pole with two hands</a:t>
            </a:r>
          </a:p>
          <a:p>
            <a:endParaRPr lang="en-US" sz="2800" dirty="0"/>
          </a:p>
        </p:txBody>
      </p:sp>
      <p:sp>
        <p:nvSpPr>
          <p:cNvPr id="3" name="TextBox 2"/>
          <p:cNvSpPr txBox="1"/>
          <p:nvPr/>
        </p:nvSpPr>
        <p:spPr>
          <a:xfrm>
            <a:off x="439468" y="500017"/>
            <a:ext cx="2876952" cy="707886"/>
          </a:xfrm>
          <a:prstGeom prst="rect">
            <a:avLst/>
          </a:prstGeom>
          <a:noFill/>
        </p:spPr>
        <p:txBody>
          <a:bodyPr wrap="square" rtlCol="0">
            <a:spAutoFit/>
          </a:bodyPr>
          <a:lstStyle/>
          <a:p>
            <a:r>
              <a:rPr lang="en-US" sz="4000" dirty="0">
                <a:solidFill>
                  <a:srgbClr val="FF0000"/>
                </a:solidFill>
              </a:rPr>
              <a:t>[Method II]</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5000" t="57447" r="37593"/>
          <a:stretch/>
        </p:blipFill>
        <p:spPr>
          <a:xfrm rot="5400000">
            <a:off x="208091" y="1293036"/>
            <a:ext cx="1749133" cy="1492284"/>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0555" t="38395" r="31296"/>
          <a:stretch/>
        </p:blipFill>
        <p:spPr>
          <a:xfrm rot="5400000">
            <a:off x="2009088" y="1206614"/>
            <a:ext cx="1739691" cy="1669434"/>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6482" t="16724" r="32592" b="23995"/>
          <a:stretch/>
        </p:blipFill>
        <p:spPr>
          <a:xfrm rot="5400000">
            <a:off x="3840060" y="1322423"/>
            <a:ext cx="1742260" cy="1521094"/>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5396" t="34692" r="29074" b="8272"/>
          <a:stretch/>
        </p:blipFill>
        <p:spPr>
          <a:xfrm rot="5400000">
            <a:off x="5741319" y="1274527"/>
            <a:ext cx="1785700" cy="1677770"/>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1535" t="30432" r="27165" b="7506"/>
          <a:stretch/>
        </p:blipFill>
        <p:spPr>
          <a:xfrm rot="5400000">
            <a:off x="7676115" y="1300865"/>
            <a:ext cx="1733538" cy="1572933"/>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22778" t="24071" r="23181" b="13416"/>
          <a:stretch/>
        </p:blipFill>
        <p:spPr>
          <a:xfrm rot="5400000">
            <a:off x="9493501" y="1327116"/>
            <a:ext cx="1800523" cy="1562098"/>
          </a:xfrm>
          <a:prstGeom prst="rect">
            <a:avLst/>
          </a:prstGeom>
        </p:spPr>
      </p:pic>
      <p:sp>
        <p:nvSpPr>
          <p:cNvPr id="11" name="Rectangle 10"/>
          <p:cNvSpPr/>
          <p:nvPr/>
        </p:nvSpPr>
        <p:spPr>
          <a:xfrm>
            <a:off x="283730" y="2874843"/>
            <a:ext cx="2365972" cy="230832"/>
          </a:xfrm>
          <a:prstGeom prst="rect">
            <a:avLst/>
          </a:prstGeom>
        </p:spPr>
        <p:txBody>
          <a:bodyPr wrap="square">
            <a:spAutoFit/>
          </a:bodyPr>
          <a:lstStyle/>
          <a:p>
            <a:r>
              <a:rPr lang="en-US" sz="900" dirty="0"/>
              <a:t>Photos courtesy of the UA</a:t>
            </a:r>
          </a:p>
        </p:txBody>
      </p:sp>
    </p:spTree>
    <p:extLst>
      <p:ext uri="{BB962C8B-B14F-4D97-AF65-F5344CB8AC3E}">
        <p14:creationId xmlns:p14="http://schemas.microsoft.com/office/powerpoint/2010/main" val="386785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9" y="-18107"/>
            <a:ext cx="11653242" cy="1179698"/>
          </a:xfrm>
        </p:spPr>
        <p:txBody>
          <a:bodyPr>
            <a:normAutofit fontScale="90000"/>
          </a:bodyPr>
          <a:lstStyle/>
          <a:p>
            <a:pPr algn="ctr"/>
            <a:r>
              <a:rPr lang="en-US" b="1" dirty="0">
                <a:latin typeface="+mn-lt"/>
              </a:rPr>
              <a:t>Two-Person Lift: Heavyweight Long Object </a:t>
            </a:r>
            <a:r>
              <a:rPr lang="en-US" b="1" dirty="0">
                <a:solidFill>
                  <a:srgbClr val="FF0000"/>
                </a:solidFill>
                <a:latin typeface="+mn-lt"/>
              </a:rPr>
              <a:t>[Method I]</a:t>
            </a:r>
          </a:p>
        </p:txBody>
      </p:sp>
      <p:sp>
        <p:nvSpPr>
          <p:cNvPr id="4" name="Content Placeholder 3"/>
          <p:cNvSpPr txBox="1">
            <a:spLocks noGrp="1"/>
          </p:cNvSpPr>
          <p:nvPr>
            <p:ph idx="1"/>
          </p:nvPr>
        </p:nvSpPr>
        <p:spPr>
          <a:xfrm>
            <a:off x="594360" y="957651"/>
            <a:ext cx="10875573" cy="5512278"/>
          </a:xfrm>
          <a:prstGeom prst="rect">
            <a:avLst/>
          </a:prstGeom>
          <a:noFill/>
        </p:spPr>
        <p:txBody>
          <a:bodyPr wrap="square" rtlCol="0">
            <a:spAutoFit/>
          </a:bodyPr>
          <a:lstStyle/>
          <a:p>
            <a:r>
              <a:rPr lang="en-US" dirty="0"/>
              <a:t>Two workers discuss to plan for lift</a:t>
            </a:r>
          </a:p>
          <a:p>
            <a:r>
              <a:rPr lang="en-US" dirty="0"/>
              <a:t>Each approach object from end and move close to object</a:t>
            </a:r>
          </a:p>
          <a:p>
            <a:r>
              <a:rPr lang="en-US" dirty="0"/>
              <a:t>Bend knees and hips</a:t>
            </a:r>
          </a:p>
          <a:p>
            <a:r>
              <a:rPr lang="en-US" dirty="0"/>
              <a:t>“Lock” back</a:t>
            </a:r>
          </a:p>
          <a:p>
            <a:r>
              <a:rPr lang="en-US" dirty="0"/>
              <a:t>Communicate </a:t>
            </a:r>
            <a:r>
              <a:rPr lang="en-US" dirty="0">
                <a:latin typeface="Calibri"/>
              </a:rPr>
              <a:t>–</a:t>
            </a:r>
            <a:r>
              <a:rPr lang="en-US" dirty="0"/>
              <a:t> “one, two, three lift,” lift with back straight                   </a:t>
            </a:r>
            <a:r>
              <a:rPr lang="en-US" dirty="0">
                <a:solidFill>
                  <a:srgbClr val="FF0000"/>
                </a:solidFill>
              </a:rPr>
              <a:t>(NO TWISTING) </a:t>
            </a:r>
          </a:p>
          <a:p>
            <a:r>
              <a:rPr lang="en-US" dirty="0"/>
              <a:t>Use slow, smooth movements</a:t>
            </a:r>
          </a:p>
          <a:p>
            <a:r>
              <a:rPr lang="en-US" dirty="0"/>
              <a:t>Hold pole at waist, front person move to other side</a:t>
            </a:r>
          </a:p>
          <a:p>
            <a:r>
              <a:rPr lang="en-US" dirty="0"/>
              <a:t>May lift to shoulder (optional)</a:t>
            </a:r>
          </a:p>
          <a:p>
            <a:r>
              <a:rPr lang="en-US" dirty="0"/>
              <a:t>Walk forward in the direction of travel</a:t>
            </a:r>
          </a:p>
          <a:p>
            <a:pPr marL="342900" indent="-342900"/>
            <a:endParaRPr lang="en-US" dirty="0"/>
          </a:p>
        </p:txBody>
      </p:sp>
    </p:spTree>
    <p:extLst>
      <p:ext uri="{BB962C8B-B14F-4D97-AF65-F5344CB8AC3E}">
        <p14:creationId xmlns:p14="http://schemas.microsoft.com/office/powerpoint/2010/main" val="1519947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4625"/>
            <a:ext cx="10515600" cy="587375"/>
          </a:xfrm>
        </p:spPr>
        <p:txBody>
          <a:bodyPr>
            <a:normAutofit fontScale="90000"/>
          </a:bodyPr>
          <a:lstStyle/>
          <a:p>
            <a:r>
              <a:rPr lang="en-US" b="1" dirty="0">
                <a:latin typeface="+mn-lt"/>
              </a:rPr>
              <a:t>Two-Person Lift: 10’ Object, Ground to Waist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874" t="23899" r="12278" b="4406"/>
          <a:stretch/>
        </p:blipFill>
        <p:spPr>
          <a:xfrm>
            <a:off x="4454145" y="3478678"/>
            <a:ext cx="3733964" cy="2154209"/>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109" t="24760" r="14246" b="5425"/>
          <a:stretch/>
        </p:blipFill>
        <p:spPr>
          <a:xfrm>
            <a:off x="8367625" y="3473234"/>
            <a:ext cx="3670301" cy="215965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319" t="23461" r="8967" b="7694"/>
          <a:stretch/>
        </p:blipFill>
        <p:spPr>
          <a:xfrm>
            <a:off x="6384501" y="986364"/>
            <a:ext cx="4111105" cy="220133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4933" t="20831" r="7859" b="9201"/>
          <a:stretch/>
        </p:blipFill>
        <p:spPr>
          <a:xfrm>
            <a:off x="230235" y="3473234"/>
            <a:ext cx="4037612" cy="2159653"/>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134" t="17432" r="5984" b="5004"/>
          <a:stretch/>
        </p:blipFill>
        <p:spPr>
          <a:xfrm>
            <a:off x="1570692" y="986364"/>
            <a:ext cx="3869015" cy="2201336"/>
          </a:xfrm>
          <a:prstGeom prst="rect">
            <a:avLst/>
          </a:prstGeom>
        </p:spPr>
      </p:pic>
      <p:sp>
        <p:nvSpPr>
          <p:cNvPr id="8" name="Rectangle 7"/>
          <p:cNvSpPr/>
          <p:nvPr/>
        </p:nvSpPr>
        <p:spPr>
          <a:xfrm>
            <a:off x="3279554" y="6133273"/>
            <a:ext cx="5632892"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2829271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4625"/>
            <a:ext cx="10515600" cy="587375"/>
          </a:xfrm>
        </p:spPr>
        <p:txBody>
          <a:bodyPr>
            <a:normAutofit fontScale="90000"/>
          </a:bodyPr>
          <a:lstStyle/>
          <a:p>
            <a:r>
              <a:rPr lang="en-US" b="1" dirty="0">
                <a:latin typeface="+mn-lt"/>
              </a:rPr>
              <a:t>Two-Person Lift </a:t>
            </a:r>
            <a:r>
              <a:rPr lang="en-US" b="1" dirty="0">
                <a:latin typeface="Calibri"/>
              </a:rPr>
              <a:t>–</a:t>
            </a:r>
            <a:r>
              <a:rPr lang="en-US" b="1" dirty="0">
                <a:latin typeface="+mn-lt"/>
              </a:rPr>
              <a:t> 10’ Object, Turn and Carry</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504" t="23946" r="20566" b="451"/>
          <a:stretch/>
        </p:blipFill>
        <p:spPr>
          <a:xfrm>
            <a:off x="1119925" y="855225"/>
            <a:ext cx="3885998" cy="261396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878" t="24184" r="23857" b="6204"/>
          <a:stretch/>
        </p:blipFill>
        <p:spPr>
          <a:xfrm>
            <a:off x="1140036" y="3581564"/>
            <a:ext cx="3845775" cy="25400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3307" t="20572" r="18674" b="9951"/>
          <a:stretch/>
        </p:blipFill>
        <p:spPr>
          <a:xfrm>
            <a:off x="6146800" y="855225"/>
            <a:ext cx="3838684" cy="261396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1546" t="26703" r="20129" b="7151"/>
          <a:stretch/>
        </p:blipFill>
        <p:spPr>
          <a:xfrm>
            <a:off x="6146800" y="3581564"/>
            <a:ext cx="3866991" cy="2540000"/>
          </a:xfrm>
          <a:prstGeom prst="rect">
            <a:avLst/>
          </a:prstGeom>
        </p:spPr>
      </p:pic>
      <p:sp>
        <p:nvSpPr>
          <p:cNvPr id="10" name="Rectangle 9"/>
          <p:cNvSpPr/>
          <p:nvPr/>
        </p:nvSpPr>
        <p:spPr>
          <a:xfrm>
            <a:off x="3279554" y="6133273"/>
            <a:ext cx="5632892"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1180892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4625"/>
            <a:ext cx="10515600" cy="587375"/>
          </a:xfrm>
        </p:spPr>
        <p:txBody>
          <a:bodyPr>
            <a:normAutofit fontScale="90000"/>
          </a:bodyPr>
          <a:lstStyle/>
          <a:p>
            <a:r>
              <a:rPr lang="en-US" b="1" dirty="0">
                <a:latin typeface="+mn-lt"/>
              </a:rPr>
              <a:t>Two-Person Lift: Two 10’ Objects </a:t>
            </a:r>
            <a:r>
              <a:rPr lang="en-US" dirty="0">
                <a:solidFill>
                  <a:srgbClr val="FF0000"/>
                </a:solidFill>
                <a:latin typeface="+mn-lt"/>
              </a:rPr>
              <a:t>[Method II]</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439" r="39420"/>
          <a:stretch/>
        </p:blipFill>
        <p:spPr>
          <a:xfrm rot="5400000">
            <a:off x="971549" y="530624"/>
            <a:ext cx="1917704" cy="3117056"/>
          </a:xfr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6667" r="29259"/>
          <a:stretch/>
        </p:blipFill>
        <p:spPr>
          <a:xfrm rot="5400000">
            <a:off x="5105398" y="457490"/>
            <a:ext cx="1917706" cy="326332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1414" r="34950"/>
          <a:stretch/>
        </p:blipFill>
        <p:spPr>
          <a:xfrm rot="5400000">
            <a:off x="9106009" y="467016"/>
            <a:ext cx="1898653" cy="326332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4999" r="34074"/>
          <a:stretch/>
        </p:blipFill>
        <p:spPr>
          <a:xfrm rot="5400000">
            <a:off x="2722500" y="3036245"/>
            <a:ext cx="1780727" cy="326332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2693" t="-9048" r="32167" b="14637"/>
          <a:stretch/>
        </p:blipFill>
        <p:spPr>
          <a:xfrm rot="5400000">
            <a:off x="7695195" y="3336468"/>
            <a:ext cx="1837666" cy="2882613"/>
          </a:xfrm>
          <a:prstGeom prst="rect">
            <a:avLst/>
          </a:prstGeom>
        </p:spPr>
      </p:pic>
      <p:sp>
        <p:nvSpPr>
          <p:cNvPr id="14" name="TextBox 13"/>
          <p:cNvSpPr txBox="1"/>
          <p:nvPr/>
        </p:nvSpPr>
        <p:spPr>
          <a:xfrm>
            <a:off x="825500" y="3139279"/>
            <a:ext cx="1617751" cy="461665"/>
          </a:xfrm>
          <a:prstGeom prst="rect">
            <a:avLst/>
          </a:prstGeom>
          <a:noFill/>
        </p:spPr>
        <p:txBody>
          <a:bodyPr wrap="none" rtlCol="0">
            <a:spAutoFit/>
          </a:bodyPr>
          <a:lstStyle/>
          <a:p>
            <a:r>
              <a:rPr lang="en-US" sz="2400" dirty="0">
                <a:solidFill>
                  <a:srgbClr val="FF0000"/>
                </a:solidFill>
              </a:rPr>
              <a:t>Plan the lift</a:t>
            </a:r>
          </a:p>
        </p:txBody>
      </p:sp>
      <p:sp>
        <p:nvSpPr>
          <p:cNvPr id="16" name="TextBox 15"/>
          <p:cNvSpPr txBox="1"/>
          <p:nvPr/>
        </p:nvSpPr>
        <p:spPr>
          <a:xfrm>
            <a:off x="4333001" y="3139279"/>
            <a:ext cx="3784241" cy="461665"/>
          </a:xfrm>
          <a:prstGeom prst="rect">
            <a:avLst/>
          </a:prstGeom>
          <a:noFill/>
        </p:spPr>
        <p:txBody>
          <a:bodyPr wrap="none" rtlCol="0">
            <a:spAutoFit/>
          </a:bodyPr>
          <a:lstStyle/>
          <a:p>
            <a:r>
              <a:rPr lang="en-US" sz="2400" dirty="0"/>
              <a:t>One worker gives commands</a:t>
            </a:r>
          </a:p>
        </p:txBody>
      </p:sp>
      <p:sp>
        <p:nvSpPr>
          <p:cNvPr id="17" name="TextBox 16"/>
          <p:cNvSpPr txBox="1"/>
          <p:nvPr/>
        </p:nvSpPr>
        <p:spPr>
          <a:xfrm>
            <a:off x="8902700" y="3139279"/>
            <a:ext cx="2617704" cy="461665"/>
          </a:xfrm>
          <a:prstGeom prst="rect">
            <a:avLst/>
          </a:prstGeom>
          <a:noFill/>
        </p:spPr>
        <p:txBody>
          <a:bodyPr wrap="none" rtlCol="0">
            <a:spAutoFit/>
          </a:bodyPr>
          <a:lstStyle/>
          <a:p>
            <a:r>
              <a:rPr lang="en-US" sz="2400" dirty="0"/>
              <a:t>Ideally, lift together</a:t>
            </a:r>
          </a:p>
        </p:txBody>
      </p:sp>
      <p:sp>
        <p:nvSpPr>
          <p:cNvPr id="18" name="TextBox 17"/>
          <p:cNvSpPr txBox="1"/>
          <p:nvPr/>
        </p:nvSpPr>
        <p:spPr>
          <a:xfrm>
            <a:off x="2443251" y="5649831"/>
            <a:ext cx="2311402" cy="461665"/>
          </a:xfrm>
          <a:prstGeom prst="rect">
            <a:avLst/>
          </a:prstGeom>
          <a:noFill/>
        </p:spPr>
        <p:txBody>
          <a:bodyPr wrap="none" rtlCol="0">
            <a:spAutoFit/>
          </a:bodyPr>
          <a:lstStyle/>
          <a:p>
            <a:r>
              <a:rPr lang="en-US" sz="2400" dirty="0"/>
              <a:t>Get your balance</a:t>
            </a:r>
          </a:p>
        </p:txBody>
      </p:sp>
      <p:sp>
        <p:nvSpPr>
          <p:cNvPr id="19" name="TextBox 18"/>
          <p:cNvSpPr txBox="1"/>
          <p:nvPr/>
        </p:nvSpPr>
        <p:spPr>
          <a:xfrm>
            <a:off x="7478222" y="5696608"/>
            <a:ext cx="1890902" cy="461665"/>
          </a:xfrm>
          <a:prstGeom prst="rect">
            <a:avLst/>
          </a:prstGeom>
          <a:noFill/>
        </p:spPr>
        <p:txBody>
          <a:bodyPr wrap="none" rtlCol="0">
            <a:spAutoFit/>
          </a:bodyPr>
          <a:lstStyle/>
          <a:p>
            <a:r>
              <a:rPr lang="en-US" sz="2400" dirty="0"/>
              <a:t>Step together</a:t>
            </a:r>
          </a:p>
        </p:txBody>
      </p:sp>
      <p:sp>
        <p:nvSpPr>
          <p:cNvPr id="13" name="Rectangle 12"/>
          <p:cNvSpPr/>
          <p:nvPr/>
        </p:nvSpPr>
        <p:spPr>
          <a:xfrm>
            <a:off x="77279" y="6158273"/>
            <a:ext cx="2365972" cy="230832"/>
          </a:xfrm>
          <a:prstGeom prst="rect">
            <a:avLst/>
          </a:prstGeom>
        </p:spPr>
        <p:txBody>
          <a:bodyPr wrap="square">
            <a:spAutoFit/>
          </a:bodyPr>
          <a:lstStyle/>
          <a:p>
            <a:r>
              <a:rPr lang="en-US" sz="900" dirty="0">
                <a:solidFill>
                  <a:schemeClr val="bg1"/>
                </a:solidFill>
              </a:rPr>
              <a:t>Photos courtesy of the UA</a:t>
            </a:r>
          </a:p>
        </p:txBody>
      </p:sp>
    </p:spTree>
    <p:extLst>
      <p:ext uri="{BB962C8B-B14F-4D97-AF65-F5344CB8AC3E}">
        <p14:creationId xmlns:p14="http://schemas.microsoft.com/office/powerpoint/2010/main" val="949394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89" y="228491"/>
            <a:ext cx="11537473" cy="738461"/>
          </a:xfrm>
        </p:spPr>
        <p:txBody>
          <a:bodyPr>
            <a:normAutofit fontScale="90000"/>
          </a:bodyPr>
          <a:lstStyle/>
          <a:p>
            <a:r>
              <a:rPr lang="en-US" b="1" dirty="0">
                <a:latin typeface="+mn-lt"/>
              </a:rPr>
              <a:t>One-Person Lift: Roll a Heavyweight Object up Body</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45" t="28666" r="48444" b="23926"/>
          <a:stretch/>
        </p:blipFill>
        <p:spPr>
          <a:xfrm rot="5400000">
            <a:off x="187206" y="4103776"/>
            <a:ext cx="2070100" cy="1983329"/>
          </a:xfrm>
          <a:prstGeom prst="rect">
            <a:avLst/>
          </a:prstGeom>
        </p:spPr>
      </p:pic>
      <p:pic>
        <p:nvPicPr>
          <p:cNvPr id="11" name="Content Placeholder 10"/>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8826" t="27127" r="50562" b="24792"/>
          <a:stretch/>
        </p:blipFill>
        <p:spPr>
          <a:xfrm rot="5400000">
            <a:off x="2273714" y="4176389"/>
            <a:ext cx="2070101" cy="1838105"/>
          </a:xfr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1073" t="26902" r="51937" b="32814"/>
          <a:stretch/>
        </p:blipFill>
        <p:spPr>
          <a:xfrm rot="5400000">
            <a:off x="4227491" y="4227086"/>
            <a:ext cx="2100805" cy="171591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23306" r="47924" b="32250"/>
          <a:stretch/>
        </p:blipFill>
        <p:spPr>
          <a:xfrm rot="5400000">
            <a:off x="5840718" y="3910143"/>
            <a:ext cx="2707600" cy="1733096"/>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5019" t="24627" r="37758" b="45447"/>
          <a:stretch/>
        </p:blipFill>
        <p:spPr>
          <a:xfrm rot="5400000">
            <a:off x="9328594" y="3398723"/>
            <a:ext cx="3924297" cy="1539240"/>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2222" t="25555" r="43889" b="29753"/>
          <a:stretch/>
        </p:blipFill>
        <p:spPr>
          <a:xfrm rot="5400000">
            <a:off x="7622411" y="3436244"/>
            <a:ext cx="3337367" cy="2075819"/>
          </a:xfrm>
          <a:prstGeom prst="rect">
            <a:avLst/>
          </a:prstGeom>
        </p:spPr>
      </p:pic>
      <p:sp>
        <p:nvSpPr>
          <p:cNvPr id="9" name="TextBox 8"/>
          <p:cNvSpPr txBox="1"/>
          <p:nvPr/>
        </p:nvSpPr>
        <p:spPr>
          <a:xfrm>
            <a:off x="386256" y="1082809"/>
            <a:ext cx="7431778" cy="2246769"/>
          </a:xfrm>
          <a:prstGeom prst="rect">
            <a:avLst/>
          </a:prstGeom>
          <a:noFill/>
        </p:spPr>
        <p:txBody>
          <a:bodyPr wrap="none" rtlCol="0">
            <a:spAutoFit/>
          </a:bodyPr>
          <a:lstStyle/>
          <a:p>
            <a:pPr marL="457200" indent="-457200">
              <a:buFont typeface="Arial" panose="020B0604020202020204" pitchFamily="34" charset="0"/>
              <a:buChar char="•"/>
            </a:pPr>
            <a:r>
              <a:rPr lang="en-US" sz="2800" dirty="0"/>
              <a:t>Half kneel directly in front of object</a:t>
            </a:r>
          </a:p>
          <a:p>
            <a:pPr marL="457200" indent="-457200">
              <a:buFont typeface="Arial" panose="020B0604020202020204" pitchFamily="34" charset="0"/>
              <a:buChar char="•"/>
            </a:pPr>
            <a:r>
              <a:rPr lang="en-US" sz="2800" dirty="0"/>
              <a:t>Lock back and roll object onto thigh</a:t>
            </a:r>
          </a:p>
          <a:p>
            <a:pPr marL="457200" indent="-457200">
              <a:buFont typeface="Arial" panose="020B0604020202020204" pitchFamily="34" charset="0"/>
              <a:buChar char="•"/>
            </a:pPr>
            <a:r>
              <a:rPr lang="en-US" sz="2800" dirty="0"/>
              <a:t>Roll object to waist, hold firmly close to body </a:t>
            </a:r>
          </a:p>
          <a:p>
            <a:pPr marL="457200" indent="-457200">
              <a:buFont typeface="Arial" panose="020B0604020202020204" pitchFamily="34" charset="0"/>
              <a:buChar char="•"/>
            </a:pPr>
            <a:r>
              <a:rPr lang="en-US" sz="2800" dirty="0"/>
              <a:t>Push off on back foot and rise to stand</a:t>
            </a:r>
          </a:p>
          <a:p>
            <a:pPr marL="457200" indent="-457200">
              <a:buFont typeface="Arial" panose="020B0604020202020204" pitchFamily="34" charset="0"/>
              <a:buChar char="•"/>
            </a:pPr>
            <a:r>
              <a:rPr lang="en-US" sz="2800" dirty="0"/>
              <a:t>Get your balance before moving forward</a:t>
            </a:r>
          </a:p>
        </p:txBody>
      </p:sp>
      <p:sp>
        <p:nvSpPr>
          <p:cNvPr id="10" name="Rectangle 9"/>
          <p:cNvSpPr/>
          <p:nvPr/>
        </p:nvSpPr>
        <p:spPr>
          <a:xfrm>
            <a:off x="3279554" y="6133273"/>
            <a:ext cx="5632892"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1059947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58" y="176592"/>
            <a:ext cx="10515600" cy="705045"/>
          </a:xfrm>
        </p:spPr>
        <p:txBody>
          <a:bodyPr>
            <a:normAutofit/>
          </a:bodyPr>
          <a:lstStyle/>
          <a:p>
            <a:r>
              <a:rPr lang="en-US" sz="4000" b="1" dirty="0">
                <a:latin typeface="+mn-lt"/>
              </a:rPr>
              <a:t>Push Versus Pull</a:t>
            </a:r>
          </a:p>
        </p:txBody>
      </p:sp>
      <p:sp>
        <p:nvSpPr>
          <p:cNvPr id="3" name="Content Placeholder 2"/>
          <p:cNvSpPr>
            <a:spLocks noGrp="1"/>
          </p:cNvSpPr>
          <p:nvPr>
            <p:ph idx="1"/>
          </p:nvPr>
        </p:nvSpPr>
        <p:spPr>
          <a:xfrm>
            <a:off x="539832" y="851399"/>
            <a:ext cx="10515600" cy="1844331"/>
          </a:xfrm>
        </p:spPr>
        <p:txBody>
          <a:bodyPr>
            <a:noAutofit/>
          </a:bodyPr>
          <a:lstStyle/>
          <a:p>
            <a:r>
              <a:rPr lang="en-US" dirty="0"/>
              <a:t>Strongest muscles of the body are your legs</a:t>
            </a:r>
          </a:p>
          <a:p>
            <a:pPr lvl="1"/>
            <a:r>
              <a:rPr lang="en-US" sz="2800" dirty="0"/>
              <a:t>Always </a:t>
            </a:r>
            <a:r>
              <a:rPr lang="en-US" sz="2800" b="1" dirty="0">
                <a:solidFill>
                  <a:srgbClr val="009900"/>
                </a:solidFill>
              </a:rPr>
              <a:t>PUSH</a:t>
            </a:r>
            <a:r>
              <a:rPr lang="en-US" sz="2800" dirty="0">
                <a:solidFill>
                  <a:srgbClr val="009900"/>
                </a:solidFill>
              </a:rPr>
              <a:t> </a:t>
            </a:r>
            <a:r>
              <a:rPr lang="en-US" sz="2800" dirty="0"/>
              <a:t>objects that are </a:t>
            </a:r>
            <a:r>
              <a:rPr lang="en-US" sz="2800" b="1" dirty="0">
                <a:solidFill>
                  <a:srgbClr val="009900"/>
                </a:solidFill>
              </a:rPr>
              <a:t>below waist </a:t>
            </a:r>
            <a:r>
              <a:rPr lang="en-US" sz="2800" dirty="0"/>
              <a:t>height (e.g., carts, boxes)</a:t>
            </a:r>
          </a:p>
          <a:p>
            <a:r>
              <a:rPr lang="en-US" dirty="0"/>
              <a:t>Arm biceps are stronger than triceps</a:t>
            </a:r>
          </a:p>
          <a:p>
            <a:pPr lvl="1"/>
            <a:r>
              <a:rPr lang="en-US" sz="2800" dirty="0"/>
              <a:t>Always </a:t>
            </a:r>
            <a:r>
              <a:rPr lang="en-US" sz="2800" b="1" dirty="0">
                <a:solidFill>
                  <a:srgbClr val="009900"/>
                </a:solidFill>
              </a:rPr>
              <a:t>PULL</a:t>
            </a:r>
            <a:r>
              <a:rPr lang="en-US" sz="2800" dirty="0">
                <a:solidFill>
                  <a:srgbClr val="009900"/>
                </a:solidFill>
              </a:rPr>
              <a:t> </a:t>
            </a:r>
            <a:r>
              <a:rPr lang="en-US" sz="2800" dirty="0"/>
              <a:t>objects that are </a:t>
            </a:r>
            <a:r>
              <a:rPr lang="en-US" sz="2800" b="1" dirty="0">
                <a:solidFill>
                  <a:srgbClr val="009900"/>
                </a:solidFill>
              </a:rPr>
              <a:t>above your waist </a:t>
            </a:r>
            <a:r>
              <a:rPr lang="en-US" sz="2800" dirty="0"/>
              <a:t>height (e.g., tools, levers)</a:t>
            </a:r>
          </a:p>
        </p:txBody>
      </p:sp>
      <p:pic>
        <p:nvPicPr>
          <p:cNvPr id="12" name="Picture 11"/>
          <p:cNvPicPr>
            <a:picLocks noChangeAspect="1"/>
          </p:cNvPicPr>
          <p:nvPr/>
        </p:nvPicPr>
        <p:blipFill rotWithShape="1">
          <a:blip r:embed="rId3"/>
          <a:srcRect l="7054" t="15188" r="8781" b="39075"/>
          <a:stretch/>
        </p:blipFill>
        <p:spPr>
          <a:xfrm>
            <a:off x="8078403" y="3122120"/>
            <a:ext cx="2218460" cy="1606920"/>
          </a:xfrm>
          <a:prstGeom prst="rect">
            <a:avLst/>
          </a:prstGeom>
        </p:spPr>
      </p:pic>
      <p:pic>
        <p:nvPicPr>
          <p:cNvPr id="13" name="Picture 12"/>
          <p:cNvPicPr>
            <a:picLocks noChangeAspect="1"/>
          </p:cNvPicPr>
          <p:nvPr/>
        </p:nvPicPr>
        <p:blipFill rotWithShape="1">
          <a:blip r:embed="rId4"/>
          <a:srcRect l="8298" t="11053" r="6911" b="36544"/>
          <a:stretch/>
        </p:blipFill>
        <p:spPr>
          <a:xfrm>
            <a:off x="8078403" y="4811398"/>
            <a:ext cx="2222500" cy="1830878"/>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6250" t="12592" r="9306" b="12592"/>
          <a:stretch/>
        </p:blipFill>
        <p:spPr>
          <a:xfrm>
            <a:off x="335964" y="3436696"/>
            <a:ext cx="2977331" cy="2244108"/>
          </a:xfrm>
          <a:prstGeom prst="rect">
            <a:avLst/>
          </a:prstGeom>
        </p:spPr>
      </p:pic>
      <p:sp>
        <p:nvSpPr>
          <p:cNvPr id="15" name="TextBox 14"/>
          <p:cNvSpPr txBox="1"/>
          <p:nvPr/>
        </p:nvSpPr>
        <p:spPr>
          <a:xfrm>
            <a:off x="539832" y="5708406"/>
            <a:ext cx="2635658" cy="369332"/>
          </a:xfrm>
          <a:prstGeom prst="rect">
            <a:avLst/>
          </a:prstGeom>
          <a:noFill/>
        </p:spPr>
        <p:txBody>
          <a:bodyPr wrap="none" rtlCol="0">
            <a:spAutoFit/>
          </a:bodyPr>
          <a:lstStyle/>
          <a:p>
            <a:r>
              <a:rPr lang="en-US" dirty="0">
                <a:solidFill>
                  <a:srgbClr val="FF0000"/>
                </a:solidFill>
              </a:rPr>
              <a:t>Don’t pull objects on floor</a:t>
            </a:r>
          </a:p>
        </p:txBody>
      </p:sp>
      <p:sp>
        <p:nvSpPr>
          <p:cNvPr id="16" name="TextBox 15"/>
          <p:cNvSpPr txBox="1"/>
          <p:nvPr/>
        </p:nvSpPr>
        <p:spPr>
          <a:xfrm>
            <a:off x="10576263" y="5170370"/>
            <a:ext cx="1488737" cy="923330"/>
          </a:xfrm>
          <a:prstGeom prst="rect">
            <a:avLst/>
          </a:prstGeom>
          <a:noFill/>
        </p:spPr>
        <p:txBody>
          <a:bodyPr wrap="square" rtlCol="0">
            <a:spAutoFit/>
          </a:bodyPr>
          <a:lstStyle/>
          <a:p>
            <a:r>
              <a:rPr lang="en-US" dirty="0">
                <a:solidFill>
                  <a:srgbClr val="009900"/>
                </a:solidFill>
              </a:rPr>
              <a:t>PULL objects above your waist</a:t>
            </a:r>
          </a:p>
        </p:txBody>
      </p:sp>
      <p:sp>
        <p:nvSpPr>
          <p:cNvPr id="17" name="TextBox 16"/>
          <p:cNvSpPr txBox="1"/>
          <p:nvPr/>
        </p:nvSpPr>
        <p:spPr>
          <a:xfrm>
            <a:off x="10471953" y="3436696"/>
            <a:ext cx="1593047" cy="923330"/>
          </a:xfrm>
          <a:prstGeom prst="rect">
            <a:avLst/>
          </a:prstGeom>
          <a:noFill/>
        </p:spPr>
        <p:txBody>
          <a:bodyPr wrap="square" rtlCol="0">
            <a:spAutoFit/>
          </a:bodyPr>
          <a:lstStyle/>
          <a:p>
            <a:r>
              <a:rPr lang="en-US" dirty="0">
                <a:solidFill>
                  <a:srgbClr val="FF0000"/>
                </a:solidFill>
              </a:rPr>
              <a:t>Don’t push objects above your waist</a:t>
            </a: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4723" t="16111" r="10417" b="12037"/>
          <a:stretch/>
        </p:blipFill>
        <p:spPr>
          <a:xfrm>
            <a:off x="3745362" y="3436830"/>
            <a:ext cx="3193297" cy="2298700"/>
          </a:xfrm>
          <a:prstGeom prst="rect">
            <a:avLst/>
          </a:prstGeom>
        </p:spPr>
      </p:pic>
      <p:sp>
        <p:nvSpPr>
          <p:cNvPr id="19" name="TextBox 18"/>
          <p:cNvSpPr txBox="1"/>
          <p:nvPr/>
        </p:nvSpPr>
        <p:spPr>
          <a:xfrm>
            <a:off x="3745362" y="5766800"/>
            <a:ext cx="2595582" cy="369332"/>
          </a:xfrm>
          <a:prstGeom prst="rect">
            <a:avLst/>
          </a:prstGeom>
          <a:noFill/>
        </p:spPr>
        <p:txBody>
          <a:bodyPr wrap="none" rtlCol="0">
            <a:spAutoFit/>
          </a:bodyPr>
          <a:lstStyle/>
          <a:p>
            <a:r>
              <a:rPr lang="en-US" dirty="0">
                <a:solidFill>
                  <a:srgbClr val="00B050"/>
                </a:solidFill>
              </a:rPr>
              <a:t>PUSH objects on the floor</a:t>
            </a:r>
          </a:p>
        </p:txBody>
      </p:sp>
      <p:sp>
        <p:nvSpPr>
          <p:cNvPr id="20" name="Rectangle 19"/>
          <p:cNvSpPr/>
          <p:nvPr/>
        </p:nvSpPr>
        <p:spPr>
          <a:xfrm>
            <a:off x="84253" y="6144420"/>
            <a:ext cx="2365972" cy="230832"/>
          </a:xfrm>
          <a:prstGeom prst="rect">
            <a:avLst/>
          </a:prstGeom>
        </p:spPr>
        <p:txBody>
          <a:bodyPr wrap="square">
            <a:spAutoFit/>
          </a:bodyPr>
          <a:lstStyle/>
          <a:p>
            <a:r>
              <a:rPr lang="en-US" sz="900" dirty="0">
                <a:solidFill>
                  <a:schemeClr val="bg1"/>
                </a:solidFill>
              </a:rPr>
              <a:t>Photos courtesy of the UA</a:t>
            </a:r>
          </a:p>
        </p:txBody>
      </p:sp>
    </p:spTree>
    <p:extLst>
      <p:ext uri="{BB962C8B-B14F-4D97-AF65-F5344CB8AC3E}">
        <p14:creationId xmlns:p14="http://schemas.microsoft.com/office/powerpoint/2010/main" val="3788493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97" y="303341"/>
            <a:ext cx="10515600" cy="705045"/>
          </a:xfrm>
        </p:spPr>
        <p:txBody>
          <a:bodyPr>
            <a:normAutofit/>
          </a:bodyPr>
          <a:lstStyle/>
          <a:p>
            <a:r>
              <a:rPr lang="en-US" sz="4000" b="1" dirty="0">
                <a:latin typeface="+mn-lt"/>
              </a:rPr>
              <a:t>Other Lifting and Carrying Practices</a:t>
            </a:r>
          </a:p>
        </p:txBody>
      </p:sp>
      <p:sp>
        <p:nvSpPr>
          <p:cNvPr id="3" name="Content Placeholder 2"/>
          <p:cNvSpPr>
            <a:spLocks noGrp="1"/>
          </p:cNvSpPr>
          <p:nvPr>
            <p:ph idx="1"/>
          </p:nvPr>
        </p:nvSpPr>
        <p:spPr>
          <a:xfrm>
            <a:off x="492211" y="1195431"/>
            <a:ext cx="7178589" cy="1844331"/>
          </a:xfrm>
        </p:spPr>
        <p:txBody>
          <a:bodyPr>
            <a:noAutofit/>
          </a:bodyPr>
          <a:lstStyle/>
          <a:p>
            <a:r>
              <a:rPr lang="en-US" sz="3200" dirty="0"/>
              <a:t>Use gloves with rubber dots to increase grip stability</a:t>
            </a:r>
          </a:p>
          <a:p>
            <a:r>
              <a:rPr lang="en-US" sz="3200" dirty="0"/>
              <a:t>Add padding or a clamp-on handle to bucket or pail handles </a:t>
            </a:r>
          </a:p>
          <a:p>
            <a:r>
              <a:rPr lang="en-US" sz="3200" dirty="0"/>
              <a:t>Alternating the hand or shoulder used to carry materials</a:t>
            </a:r>
          </a:p>
          <a:p>
            <a:r>
              <a:rPr lang="en-US" sz="3200" dirty="0"/>
              <a:t>Use padding on your shoulder</a:t>
            </a:r>
          </a:p>
          <a:p>
            <a:endParaRPr lang="en-US" sz="2800" dirty="0"/>
          </a:p>
        </p:txBody>
      </p:sp>
      <p:pic>
        <p:nvPicPr>
          <p:cNvPr id="1026" name="Picture 2" descr="http://www.cpwrconstructionsolutions.org/gallery/image/bucket%20handle%20large%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161925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48681" y="4215140"/>
            <a:ext cx="2419288" cy="369332"/>
          </a:xfrm>
          <a:prstGeom prst="rect">
            <a:avLst/>
          </a:prstGeom>
        </p:spPr>
        <p:txBody>
          <a:bodyPr wrap="square">
            <a:spAutoFit/>
          </a:bodyPr>
          <a:lstStyle/>
          <a:p>
            <a:pPr algn="ctr"/>
            <a:r>
              <a:rPr lang="en-US" sz="900" dirty="0"/>
              <a:t>Photo courtesy of Construction Solutions  and Dura-Tech </a:t>
            </a:r>
            <a:endParaRPr lang="en-US" sz="900" dirty="0">
              <a:hlinkClick r:id="rId4"/>
            </a:endParaRPr>
          </a:p>
        </p:txBody>
      </p:sp>
    </p:spTree>
    <p:extLst>
      <p:ext uri="{BB962C8B-B14F-4D97-AF65-F5344CB8AC3E}">
        <p14:creationId xmlns:p14="http://schemas.microsoft.com/office/powerpoint/2010/main" val="2020716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55520" y="235220"/>
            <a:ext cx="9677400" cy="990600"/>
          </a:xfrm>
        </p:spPr>
        <p:txBody>
          <a:bodyPr>
            <a:normAutofit fontScale="90000"/>
          </a:bodyPr>
          <a:lstStyle/>
          <a:p>
            <a:r>
              <a:rPr lang="en-US" b="1" dirty="0">
                <a:latin typeface="+mn-lt"/>
              </a:rPr>
              <a:t>Interactive Training &amp; Coaching Resources </a:t>
            </a:r>
            <a:br>
              <a:rPr lang="en-US" b="1" dirty="0">
                <a:latin typeface="+mn-lt"/>
              </a:rPr>
            </a:br>
            <a:r>
              <a:rPr lang="en-US" b="1" dirty="0">
                <a:latin typeface="+mn-lt"/>
              </a:rPr>
              <a:t>and Games @ </a:t>
            </a:r>
            <a:r>
              <a:rPr lang="en-US" b="1" dirty="0">
                <a:solidFill>
                  <a:srgbClr val="0033CC"/>
                </a:solidFill>
                <a:latin typeface="+mn-lt"/>
              </a:rPr>
              <a:t>www.bestbuiltplans.org</a:t>
            </a:r>
            <a:r>
              <a:rPr lang="en-US" dirty="0">
                <a:latin typeface="+mn-lt"/>
              </a:rPr>
              <a:t> </a:t>
            </a:r>
          </a:p>
        </p:txBody>
      </p:sp>
      <p:sp>
        <p:nvSpPr>
          <p:cNvPr id="5" name="Content Placeholder 4"/>
          <p:cNvSpPr>
            <a:spLocks noGrp="1"/>
          </p:cNvSpPr>
          <p:nvPr>
            <p:ph idx="1"/>
          </p:nvPr>
        </p:nvSpPr>
        <p:spPr>
          <a:xfrm>
            <a:off x="949233" y="1436914"/>
            <a:ext cx="10772503" cy="4689250"/>
          </a:xfrm>
        </p:spPr>
        <p:txBody>
          <a:bodyPr>
            <a:normAutofit/>
          </a:bodyPr>
          <a:lstStyle/>
          <a:p>
            <a:pPr marL="0" indent="0" algn="ctr">
              <a:buNone/>
            </a:pPr>
            <a:r>
              <a:rPr lang="en-US" dirty="0"/>
              <a:t>Free resources for </a:t>
            </a:r>
            <a:r>
              <a:rPr lang="en-US" b="1" i="1" dirty="0"/>
              <a:t>everyone</a:t>
            </a:r>
            <a:r>
              <a:rPr lang="en-US" dirty="0"/>
              <a:t> </a:t>
            </a:r>
            <a:r>
              <a:rPr lang="en-US" dirty="0">
                <a:latin typeface="Calibri"/>
              </a:rPr>
              <a:t>– </a:t>
            </a:r>
            <a:r>
              <a:rPr lang="en-US" dirty="0"/>
              <a:t>from the apprentice to the contractor – to help reduce the risk for injury.  </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7519" y="3868624"/>
            <a:ext cx="2850626" cy="2162061"/>
          </a:xfrm>
          <a:prstGeom prst="rect">
            <a:avLst/>
          </a:prstGeom>
          <a:noFill/>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684" y="3751113"/>
            <a:ext cx="1795975" cy="1822327"/>
          </a:xfrm>
          <a:prstGeom prst="rect">
            <a:avLst/>
          </a:prstGeom>
          <a:noFill/>
          <a:ln>
            <a:no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4057" y="3578452"/>
            <a:ext cx="1597855" cy="2167647"/>
          </a:xfrm>
          <a:prstGeom prst="rect">
            <a:avLst/>
          </a:prstGeom>
          <a:noFill/>
        </p:spPr>
      </p:pic>
      <p:sp>
        <p:nvSpPr>
          <p:cNvPr id="9" name="TextBox 8"/>
          <p:cNvSpPr txBox="1"/>
          <p:nvPr/>
        </p:nvSpPr>
        <p:spPr>
          <a:xfrm>
            <a:off x="529799" y="2242570"/>
            <a:ext cx="5123823" cy="1569660"/>
          </a:xfrm>
          <a:prstGeom prst="rect">
            <a:avLst/>
          </a:prstGeom>
          <a:noFill/>
        </p:spPr>
        <p:txBody>
          <a:bodyPr wrap="square" rtlCol="0">
            <a:spAutoFit/>
          </a:bodyPr>
          <a:lstStyle/>
          <a:p>
            <a:r>
              <a:rPr lang="en-US" sz="2400" b="1" dirty="0">
                <a:solidFill>
                  <a:srgbClr val="C00000"/>
                </a:solidFill>
              </a:rPr>
              <a:t>Training &amp; Coaching </a:t>
            </a:r>
            <a:r>
              <a:rPr lang="en-US" sz="2400" dirty="0">
                <a:solidFill>
                  <a:srgbClr val="C00000"/>
                </a:solidFill>
              </a:rPr>
              <a:t>– </a:t>
            </a:r>
          </a:p>
          <a:p>
            <a:pPr marL="285750" indent="-285750">
              <a:buFont typeface="Arial" panose="020B0604020202020204" pitchFamily="34" charset="0"/>
              <a:buChar char="•"/>
            </a:pPr>
            <a:r>
              <a:rPr lang="en-US" dirty="0"/>
              <a:t>Learn about importance of planning, try out safe lifting practices, and stretching exercises.</a:t>
            </a:r>
          </a:p>
          <a:p>
            <a:pPr marL="285750" indent="-285750">
              <a:buFont typeface="Arial" panose="020B0604020202020204" pitchFamily="34" charset="0"/>
              <a:buChar char="•"/>
            </a:pPr>
            <a:r>
              <a:rPr lang="en-US" dirty="0"/>
              <a:t>For use on a PC or as an app for tablets/smartphones.</a:t>
            </a:r>
          </a:p>
        </p:txBody>
      </p:sp>
      <p:sp>
        <p:nvSpPr>
          <p:cNvPr id="10" name="TextBox 9"/>
          <p:cNvSpPr txBox="1"/>
          <p:nvPr/>
        </p:nvSpPr>
        <p:spPr>
          <a:xfrm>
            <a:off x="6401970" y="2274280"/>
            <a:ext cx="4823377" cy="1015663"/>
          </a:xfrm>
          <a:prstGeom prst="rect">
            <a:avLst/>
          </a:prstGeom>
          <a:noFill/>
        </p:spPr>
        <p:txBody>
          <a:bodyPr wrap="square" rtlCol="0">
            <a:spAutoFit/>
          </a:bodyPr>
          <a:lstStyle/>
          <a:p>
            <a:r>
              <a:rPr lang="en-US" sz="2400" b="1" dirty="0">
                <a:solidFill>
                  <a:srgbClr val="C00000"/>
                </a:solidFill>
              </a:rPr>
              <a:t>Games </a:t>
            </a:r>
            <a:r>
              <a:rPr lang="en-US" sz="2400" dirty="0">
                <a:solidFill>
                  <a:srgbClr val="C00000"/>
                </a:solidFill>
              </a:rPr>
              <a:t>– </a:t>
            </a:r>
          </a:p>
          <a:p>
            <a:pPr marL="285750" indent="-285750">
              <a:buFont typeface="Arial" panose="020B0604020202020204" pitchFamily="34" charset="0"/>
              <a:buChar char="•"/>
            </a:pPr>
            <a:r>
              <a:rPr lang="en-US" dirty="0"/>
              <a:t>Play the games to practice what you learned. </a:t>
            </a:r>
          </a:p>
          <a:p>
            <a:pPr marL="285750" indent="-285750">
              <a:buFont typeface="Arial" panose="020B0604020202020204" pitchFamily="34" charset="0"/>
              <a:buChar char="•"/>
            </a:pPr>
            <a:r>
              <a:rPr lang="en-US" dirty="0"/>
              <a:t>Available for Apple and Android smartphones.</a:t>
            </a:r>
          </a:p>
        </p:txBody>
      </p:sp>
      <p:cxnSp>
        <p:nvCxnSpPr>
          <p:cNvPr id="13" name="Straight Connector 12"/>
          <p:cNvCxnSpPr/>
          <p:nvPr/>
        </p:nvCxnSpPr>
        <p:spPr>
          <a:xfrm>
            <a:off x="6019800" y="2274280"/>
            <a:ext cx="0" cy="37010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615071" y="4949654"/>
            <a:ext cx="2113074" cy="993946"/>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gbarlet\Documents\r2p\BBP MMH\Cart logo.jpg"/>
          <p:cNvPicPr>
            <a:picLocks noChangeAspect="1" noChangeArrowheads="1"/>
          </p:cNvPicPr>
          <p:nvPr/>
        </p:nvPicPr>
        <p:blipFill rotWithShape="1">
          <a:blip r:embed="rId6">
            <a:extLst>
              <a:ext uri="{28A0092B-C50C-407E-A947-70E740481C1C}">
                <a14:useLocalDpi xmlns:a14="http://schemas.microsoft.com/office/drawing/2010/main" val="0"/>
              </a:ext>
            </a:extLst>
          </a:blip>
          <a:srcRect l="1689" t="7341" r="83789" b="71688"/>
          <a:stretch/>
        </p:blipFill>
        <p:spPr bwMode="auto">
          <a:xfrm>
            <a:off x="662596" y="172016"/>
            <a:ext cx="1283900" cy="115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0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394000"/>
            <a:ext cx="11559940" cy="761031"/>
          </a:xfrm>
        </p:spPr>
        <p:txBody>
          <a:bodyPr>
            <a:noAutofit/>
          </a:bodyPr>
          <a:lstStyle/>
          <a:p>
            <a:r>
              <a:rPr lang="en-US" sz="3600" b="1" dirty="0">
                <a:latin typeface="+mn-lt"/>
              </a:rPr>
              <a:t>Sprains, Strains, and Other Soft Tissue Injuries Are Common</a:t>
            </a:r>
          </a:p>
        </p:txBody>
      </p:sp>
      <p:sp>
        <p:nvSpPr>
          <p:cNvPr id="3" name="Content Placeholder 2"/>
          <p:cNvSpPr>
            <a:spLocks noGrp="1"/>
          </p:cNvSpPr>
          <p:nvPr>
            <p:ph idx="1"/>
          </p:nvPr>
        </p:nvSpPr>
        <p:spPr>
          <a:xfrm>
            <a:off x="529790" y="1429116"/>
            <a:ext cx="11270382" cy="4692284"/>
          </a:xfrm>
        </p:spPr>
        <p:txBody>
          <a:bodyPr>
            <a:normAutofit/>
          </a:bodyPr>
          <a:lstStyle/>
          <a:p>
            <a:r>
              <a:rPr lang="en-US" dirty="0"/>
              <a:t>Sprains and strains account for 27.3% of all nonfatal injuries in construction each year.</a:t>
            </a:r>
          </a:p>
          <a:p>
            <a:r>
              <a:rPr lang="en-US" dirty="0"/>
              <a:t>Lifetime risk of overexertion injuries is 21% for all construction trades, although many more suffer chronic pain.</a:t>
            </a:r>
          </a:p>
          <a:p>
            <a:r>
              <a:rPr lang="en-US" dirty="0"/>
              <a:t>Most overexertion injuries are related to </a:t>
            </a:r>
            <a:r>
              <a:rPr lang="en-US" u="sng" dirty="0"/>
              <a:t>handling heavy building materials</a:t>
            </a:r>
            <a:r>
              <a:rPr lang="en-US" dirty="0"/>
              <a:t>.</a:t>
            </a:r>
          </a:p>
          <a:p>
            <a:r>
              <a:rPr lang="en-US" dirty="0"/>
              <a:t>Construction workers suffer from the highest number of lost days of work from </a:t>
            </a:r>
            <a:r>
              <a:rPr lang="en-US" dirty="0">
                <a:solidFill>
                  <a:srgbClr val="FF0000"/>
                </a:solidFill>
              </a:rPr>
              <a:t>low back injuries</a:t>
            </a:r>
            <a:r>
              <a:rPr lang="en-US" dirty="0"/>
              <a:t>.</a:t>
            </a:r>
          </a:p>
          <a:p>
            <a:endParaRPr lang="en-US" dirty="0"/>
          </a:p>
          <a:p>
            <a:r>
              <a:rPr lang="en-US" dirty="0">
                <a:solidFill>
                  <a:srgbClr val="FF0000"/>
                </a:solidFill>
              </a:rPr>
              <a:t>It is </a:t>
            </a:r>
            <a:r>
              <a:rPr lang="en-US" u="sng" dirty="0">
                <a:solidFill>
                  <a:srgbClr val="FF0000"/>
                </a:solidFill>
              </a:rPr>
              <a:t>IMPORTANT</a:t>
            </a:r>
            <a:r>
              <a:rPr lang="en-US" dirty="0">
                <a:solidFill>
                  <a:srgbClr val="FF0000"/>
                </a:solidFill>
              </a:rPr>
              <a:t> that you learn how to protect your body from damage.</a:t>
            </a:r>
          </a:p>
        </p:txBody>
      </p:sp>
    </p:spTree>
    <p:extLst>
      <p:ext uri="{BB962C8B-B14F-4D97-AF65-F5344CB8AC3E}">
        <p14:creationId xmlns:p14="http://schemas.microsoft.com/office/powerpoint/2010/main" val="299190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53379" y="247430"/>
            <a:ext cx="10515600" cy="686435"/>
          </a:xfrm>
        </p:spPr>
        <p:txBody>
          <a:bodyPr>
            <a:normAutofit fontScale="90000"/>
          </a:bodyPr>
          <a:lstStyle/>
          <a:p>
            <a:r>
              <a:rPr lang="en-US" b="1" dirty="0">
                <a:latin typeface="+mn-lt"/>
              </a:rPr>
              <a:t>The “Wear and Tear” of Tissues of the Body</a:t>
            </a:r>
            <a:endParaRPr lang="en-US" altLang="en-US" b="1" dirty="0">
              <a:latin typeface="+mn-lt"/>
            </a:endParaRPr>
          </a:p>
        </p:txBody>
      </p:sp>
      <p:sp>
        <p:nvSpPr>
          <p:cNvPr id="14339" name="Rectangle 3"/>
          <p:cNvSpPr>
            <a:spLocks noGrp="1" noChangeArrowheads="1"/>
          </p:cNvSpPr>
          <p:nvPr>
            <p:ph type="body" idx="1"/>
          </p:nvPr>
        </p:nvSpPr>
        <p:spPr>
          <a:xfrm>
            <a:off x="405970" y="1028700"/>
            <a:ext cx="6247638" cy="4800600"/>
          </a:xfrm>
        </p:spPr>
        <p:txBody>
          <a:bodyPr>
            <a:normAutofit/>
          </a:bodyPr>
          <a:lstStyle/>
          <a:p>
            <a:pPr eaLnBrk="1" hangingPunct="1"/>
            <a:r>
              <a:rPr lang="en-US" altLang="en-US" dirty="0"/>
              <a:t>All materials become damaged when stressed.</a:t>
            </a:r>
          </a:p>
          <a:p>
            <a:pPr lvl="1">
              <a:buFont typeface="Courier New" panose="02070309020205020404" pitchFamily="49" charset="0"/>
              <a:buChar char="o"/>
            </a:pPr>
            <a:r>
              <a:rPr lang="en-US" altLang="en-US" dirty="0"/>
              <a:t>Metal/concrete ages with weather, degrades, eventually collapses</a:t>
            </a:r>
          </a:p>
          <a:p>
            <a:pPr eaLnBrk="1" hangingPunct="1"/>
            <a:r>
              <a:rPr lang="en-US" altLang="en-US" u="sng" dirty="0"/>
              <a:t>Highly stressful</a:t>
            </a:r>
            <a:r>
              <a:rPr lang="en-US" altLang="en-US" dirty="0"/>
              <a:t> activities for </a:t>
            </a:r>
            <a:r>
              <a:rPr lang="en-US" altLang="en-US" u="sng" dirty="0"/>
              <a:t>long periods</a:t>
            </a:r>
            <a:r>
              <a:rPr lang="en-US" altLang="en-US" dirty="0"/>
              <a:t> of time will result in </a:t>
            </a:r>
            <a:r>
              <a:rPr lang="en-US" altLang="en-US" dirty="0">
                <a:solidFill>
                  <a:srgbClr val="FF0000"/>
                </a:solidFill>
              </a:rPr>
              <a:t>damage</a:t>
            </a:r>
            <a:r>
              <a:rPr lang="en-US" altLang="en-US" dirty="0"/>
              <a:t> to materials.</a:t>
            </a:r>
          </a:p>
          <a:p>
            <a:pPr eaLnBrk="1" hangingPunct="1"/>
            <a:r>
              <a:rPr lang="en-US" altLang="en-US" dirty="0"/>
              <a:t>Our body responds in the same way with damage to the body tissues.</a:t>
            </a:r>
          </a:p>
          <a:p>
            <a:pPr eaLnBrk="1" hangingPunct="1"/>
            <a:endParaRPr lang="en-US" altLang="en-US" dirty="0"/>
          </a:p>
        </p:txBody>
      </p:sp>
      <p:sp>
        <p:nvSpPr>
          <p:cNvPr id="5" name="Rectangle 4"/>
          <p:cNvSpPr/>
          <p:nvPr/>
        </p:nvSpPr>
        <p:spPr>
          <a:xfrm>
            <a:off x="9058302" y="5305331"/>
            <a:ext cx="2978671" cy="401520"/>
          </a:xfrm>
          <a:prstGeom prst="rect">
            <a:avLst/>
          </a:prstGeom>
        </p:spPr>
        <p:txBody>
          <a:bodyPr wrap="square">
            <a:spAutoFit/>
          </a:bodyPr>
          <a:lstStyle/>
          <a:p>
            <a:pPr>
              <a:lnSpc>
                <a:spcPct val="115000"/>
              </a:lnSpc>
              <a:spcAft>
                <a:spcPts val="1000"/>
              </a:spcAft>
            </a:pPr>
            <a:r>
              <a:rPr lang="en-US" sz="900" dirty="0"/>
              <a:t>Used with permission of Mayo Foundation for Medical Education and Research, all rights reserved</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6891039" y="4471469"/>
            <a:ext cx="2806506" cy="646331"/>
          </a:xfrm>
          <a:prstGeom prst="rect">
            <a:avLst/>
          </a:prstGeom>
          <a:noFill/>
        </p:spPr>
        <p:txBody>
          <a:bodyPr wrap="square" rtlCol="0">
            <a:spAutoFit/>
          </a:bodyPr>
          <a:lstStyle/>
          <a:p>
            <a:r>
              <a:rPr lang="en-US" dirty="0"/>
              <a:t>Achilles tendon rupture – </a:t>
            </a:r>
          </a:p>
          <a:p>
            <a:r>
              <a:rPr lang="en-US" dirty="0"/>
              <a:t>a tear from overexertion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 b="4161"/>
          <a:stretch/>
        </p:blipFill>
        <p:spPr>
          <a:xfrm>
            <a:off x="9697545" y="3710558"/>
            <a:ext cx="1671434" cy="1594773"/>
          </a:xfrm>
          <a:prstGeom prst="rect">
            <a:avLst/>
          </a:prstGeom>
        </p:spPr>
      </p:pic>
      <p:pic>
        <p:nvPicPr>
          <p:cNvPr id="1026" name="Picture 2" descr="http://1.bp.blogspot.com/-d_IF3ilS3sA/UQr7t00BwnI/AAAAAAAALrM/lv3GS84yHtc/s1600/blogbridgephot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710" y="1059765"/>
            <a:ext cx="4635276" cy="24974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37340" y="3557220"/>
            <a:ext cx="3113903" cy="276999"/>
          </a:xfrm>
          <a:prstGeom prst="rect">
            <a:avLst/>
          </a:prstGeom>
        </p:spPr>
        <p:txBody>
          <a:bodyPr wrap="square">
            <a:spAutoFit/>
          </a:bodyPr>
          <a:lstStyle/>
          <a:p>
            <a:pPr marL="228600" indent="-228600">
              <a:buAutoNum type="arabicPlain" startAt="1951"/>
            </a:pPr>
            <a:r>
              <a:rPr lang="en-US" altLang="en-US" sz="1200" dirty="0"/>
              <a:t> </a:t>
            </a:r>
            <a:r>
              <a:rPr lang="en-US" altLang="en-US" sz="1200" dirty="0" err="1"/>
              <a:t>Duplessis</a:t>
            </a:r>
            <a:r>
              <a:rPr lang="en-US" altLang="en-US" sz="1200" dirty="0"/>
              <a:t> Bridge, Alberta, Canada</a:t>
            </a:r>
          </a:p>
        </p:txBody>
      </p:sp>
      <p:sp>
        <p:nvSpPr>
          <p:cNvPr id="2" name="Rectangle 1"/>
          <p:cNvSpPr/>
          <p:nvPr/>
        </p:nvSpPr>
        <p:spPr>
          <a:xfrm rot="16200000">
            <a:off x="10319382" y="2252873"/>
            <a:ext cx="2419252" cy="230832"/>
          </a:xfrm>
          <a:prstGeom prst="rect">
            <a:avLst/>
          </a:prstGeom>
        </p:spPr>
        <p:txBody>
          <a:bodyPr wrap="none">
            <a:spAutoFit/>
          </a:bodyPr>
          <a:lstStyle/>
          <a:p>
            <a:r>
              <a:rPr lang="en-US" altLang="en-US" sz="900" dirty="0"/>
              <a:t>Lethbridge Herald photo, used with permission </a:t>
            </a:r>
          </a:p>
        </p:txBody>
      </p:sp>
    </p:spTree>
    <p:extLst>
      <p:ext uri="{BB962C8B-B14F-4D97-AF65-F5344CB8AC3E}">
        <p14:creationId xmlns:p14="http://schemas.microsoft.com/office/powerpoint/2010/main" val="2328726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90239" y="180114"/>
            <a:ext cx="10515600" cy="961231"/>
          </a:xfrm>
        </p:spPr>
        <p:txBody>
          <a:bodyPr>
            <a:noAutofit/>
          </a:bodyPr>
          <a:lstStyle/>
          <a:p>
            <a:r>
              <a:rPr lang="en-US" sz="4000" b="1" dirty="0">
                <a:latin typeface="+mn-lt"/>
              </a:rPr>
              <a:t>Sprains, Strains, and Other Soft Tissue Injuries or </a:t>
            </a:r>
            <a:r>
              <a:rPr lang="en-US" altLang="en-US" sz="4000" b="1" dirty="0">
                <a:latin typeface="+mn-lt"/>
              </a:rPr>
              <a:t>Musculoskeletal Disorders (MSDs)</a:t>
            </a:r>
          </a:p>
        </p:txBody>
      </p:sp>
      <p:grpSp>
        <p:nvGrpSpPr>
          <p:cNvPr id="22533" name="Group 8"/>
          <p:cNvGrpSpPr>
            <a:grpSpLocks/>
          </p:cNvGrpSpPr>
          <p:nvPr/>
        </p:nvGrpSpPr>
        <p:grpSpPr bwMode="auto">
          <a:xfrm>
            <a:off x="9788901" y="2587849"/>
            <a:ext cx="2216066" cy="3316882"/>
            <a:chOff x="5473978" y="2229123"/>
            <a:chExt cx="3306118" cy="4559819"/>
          </a:xfrm>
        </p:grpSpPr>
        <p:pic>
          <p:nvPicPr>
            <p:cNvPr id="2253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978" y="2229123"/>
              <a:ext cx="2515392" cy="234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9365" y="4044950"/>
              <a:ext cx="790731" cy="274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48500"/>
            <a:stretch>
              <a:fillRect/>
            </a:stretch>
          </p:blipFill>
          <p:spPr bwMode="auto">
            <a:xfrm>
              <a:off x="6766473" y="4572000"/>
              <a:ext cx="1222896" cy="22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ontent Placeholder 3"/>
          <p:cNvSpPr>
            <a:spLocks noGrp="1"/>
          </p:cNvSpPr>
          <p:nvPr>
            <p:ph sz="half" idx="1"/>
          </p:nvPr>
        </p:nvSpPr>
        <p:spPr>
          <a:xfrm>
            <a:off x="447259" y="1427143"/>
            <a:ext cx="11070446" cy="1858222"/>
          </a:xfrm>
        </p:spPr>
        <p:txBody>
          <a:bodyPr rtlCol="0">
            <a:normAutofit fontScale="92500" lnSpcReduction="10000"/>
          </a:bodyPr>
          <a:lstStyle/>
          <a:p>
            <a:pPr marL="420624" indent="-384048">
              <a:spcBef>
                <a:spcPct val="50000"/>
              </a:spcBef>
              <a:buNone/>
              <a:defRPr/>
            </a:pPr>
            <a:r>
              <a:rPr lang="en-US" dirty="0"/>
              <a:t>1) Damage to the </a:t>
            </a:r>
            <a:r>
              <a:rPr lang="en-US" i="1" dirty="0"/>
              <a:t>musculoskeletal system </a:t>
            </a:r>
            <a:r>
              <a:rPr lang="en-US" dirty="0"/>
              <a:t>–</a:t>
            </a:r>
            <a:r>
              <a:rPr lang="en-US" i="1" dirty="0"/>
              <a:t> </a:t>
            </a:r>
            <a:r>
              <a:rPr lang="en-US" dirty="0"/>
              <a:t>muscles, nerves, tendons, ligaments, joints, cartilage and spinal discs.</a:t>
            </a:r>
          </a:p>
          <a:p>
            <a:pPr marL="420624" indent="-384048">
              <a:spcBef>
                <a:spcPct val="50000"/>
              </a:spcBef>
              <a:buNone/>
              <a:defRPr/>
            </a:pPr>
            <a:r>
              <a:rPr lang="en-US" dirty="0"/>
              <a:t>2) They are </a:t>
            </a:r>
            <a:r>
              <a:rPr lang="en-US" i="1" dirty="0"/>
              <a:t>cumulative</a:t>
            </a:r>
            <a:r>
              <a:rPr lang="en-US" dirty="0"/>
              <a:t> – as opposed to accidents, they happen gradually.</a:t>
            </a:r>
          </a:p>
          <a:p>
            <a:pPr marL="420624" indent="-384048">
              <a:spcBef>
                <a:spcPct val="50000"/>
              </a:spcBef>
              <a:buNone/>
              <a:defRPr/>
            </a:pPr>
            <a:r>
              <a:rPr lang="en-US" dirty="0"/>
              <a:t>3) They are </a:t>
            </a:r>
            <a:r>
              <a:rPr lang="en-US" i="1" dirty="0"/>
              <a:t>chronic</a:t>
            </a:r>
            <a:r>
              <a:rPr lang="en-US" dirty="0"/>
              <a:t> – the effects last a long time.</a:t>
            </a:r>
          </a:p>
          <a:p>
            <a:pPr marL="420624" indent="-384048">
              <a:buFont typeface="Wingdings 2"/>
              <a:buChar char=""/>
              <a:defRPr/>
            </a:pPr>
            <a:endParaRPr lang="en-US" dirty="0"/>
          </a:p>
        </p:txBody>
      </p:sp>
      <p:pic>
        <p:nvPicPr>
          <p:cNvPr id="2253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72258" y="3064927"/>
            <a:ext cx="20764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flipH="1">
            <a:off x="7834423" y="3772171"/>
            <a:ext cx="1566371" cy="2086639"/>
          </a:xfrm>
          <a:prstGeom prst="rect">
            <a:avLst/>
          </a:prstGeom>
        </p:spPr>
      </p:pic>
      <p:pic>
        <p:nvPicPr>
          <p:cNvPr id="3" name="Picture 2"/>
          <p:cNvPicPr>
            <a:picLocks noChangeAspect="1"/>
          </p:cNvPicPr>
          <p:nvPr/>
        </p:nvPicPr>
        <p:blipFill rotWithShape="1">
          <a:blip r:embed="rId8"/>
          <a:srcRect b="3735"/>
          <a:stretch/>
        </p:blipFill>
        <p:spPr>
          <a:xfrm>
            <a:off x="4541269" y="3772171"/>
            <a:ext cx="1805833" cy="1893596"/>
          </a:xfrm>
          <a:prstGeom prst="rect">
            <a:avLst/>
          </a:prstGeom>
        </p:spPr>
      </p:pic>
      <p:sp>
        <p:nvSpPr>
          <p:cNvPr id="6" name="TextBox 5">
            <a:extLst>
              <a:ext uri="{FF2B5EF4-FFF2-40B4-BE49-F238E27FC236}">
                <a16:creationId xmlns:a16="http://schemas.microsoft.com/office/drawing/2014/main" id="{2D81DE40-C13F-418C-84E1-66C465E79835}"/>
              </a:ext>
            </a:extLst>
          </p:cNvPr>
          <p:cNvSpPr txBox="1"/>
          <p:nvPr/>
        </p:nvSpPr>
        <p:spPr>
          <a:xfrm>
            <a:off x="7909176" y="3350221"/>
            <a:ext cx="1416863" cy="369332"/>
          </a:xfrm>
          <a:prstGeom prst="rect">
            <a:avLst/>
          </a:prstGeom>
          <a:noFill/>
        </p:spPr>
        <p:txBody>
          <a:bodyPr wrap="none" rtlCol="0">
            <a:spAutoFit/>
          </a:bodyPr>
          <a:lstStyle/>
          <a:p>
            <a:r>
              <a:rPr lang="en-US" b="1" dirty="0"/>
              <a:t>Knee bursitis</a:t>
            </a:r>
          </a:p>
        </p:txBody>
      </p:sp>
      <p:sp>
        <p:nvSpPr>
          <p:cNvPr id="13" name="TextBox 12">
            <a:extLst>
              <a:ext uri="{FF2B5EF4-FFF2-40B4-BE49-F238E27FC236}">
                <a16:creationId xmlns:a16="http://schemas.microsoft.com/office/drawing/2014/main" id="{8824B7CD-879C-4DB8-94A9-0E402973328A}"/>
              </a:ext>
            </a:extLst>
          </p:cNvPr>
          <p:cNvSpPr txBox="1"/>
          <p:nvPr/>
        </p:nvSpPr>
        <p:spPr>
          <a:xfrm>
            <a:off x="4366090" y="3240076"/>
            <a:ext cx="2763898" cy="646331"/>
          </a:xfrm>
          <a:prstGeom prst="rect">
            <a:avLst/>
          </a:prstGeom>
          <a:noFill/>
        </p:spPr>
        <p:txBody>
          <a:bodyPr wrap="none" rtlCol="0">
            <a:spAutoFit/>
          </a:bodyPr>
          <a:lstStyle/>
          <a:p>
            <a:r>
              <a:rPr lang="en-US" b="1" dirty="0"/>
              <a:t>Soft disc – jelly pushing on </a:t>
            </a:r>
          </a:p>
          <a:p>
            <a:r>
              <a:rPr lang="en-US" b="1" dirty="0"/>
              <a:t>spinal nerves</a:t>
            </a:r>
          </a:p>
        </p:txBody>
      </p:sp>
      <p:sp>
        <p:nvSpPr>
          <p:cNvPr id="14" name="TextBox 13"/>
          <p:cNvSpPr txBox="1"/>
          <p:nvPr/>
        </p:nvSpPr>
        <p:spPr>
          <a:xfrm rot="16200000">
            <a:off x="780010" y="3929198"/>
            <a:ext cx="1784497" cy="230832"/>
          </a:xfrm>
          <a:prstGeom prst="rect">
            <a:avLst/>
          </a:prstGeom>
          <a:noFill/>
        </p:spPr>
        <p:txBody>
          <a:bodyPr wrap="square" rtlCol="0">
            <a:spAutoFit/>
          </a:bodyPr>
          <a:lstStyle/>
          <a:p>
            <a:r>
              <a:rPr lang="en-US" sz="900" dirty="0"/>
              <a:t>Photo courtesy of NIOSH</a:t>
            </a:r>
          </a:p>
        </p:txBody>
      </p:sp>
      <p:sp>
        <p:nvSpPr>
          <p:cNvPr id="15" name="TextBox 14"/>
          <p:cNvSpPr txBox="1"/>
          <p:nvPr/>
        </p:nvSpPr>
        <p:spPr>
          <a:xfrm rot="16200000">
            <a:off x="9756854" y="4922433"/>
            <a:ext cx="1641921" cy="230832"/>
          </a:xfrm>
          <a:prstGeom prst="rect">
            <a:avLst/>
          </a:prstGeom>
          <a:noFill/>
        </p:spPr>
        <p:txBody>
          <a:bodyPr wrap="square" rtlCol="0">
            <a:spAutoFit/>
          </a:bodyPr>
          <a:lstStyle/>
          <a:p>
            <a:r>
              <a:rPr lang="en-US" sz="900" dirty="0"/>
              <a:t>Photo courtesy of NIOSH</a:t>
            </a:r>
          </a:p>
        </p:txBody>
      </p:sp>
      <p:sp>
        <p:nvSpPr>
          <p:cNvPr id="7" name="Rectangle 6"/>
          <p:cNvSpPr/>
          <p:nvPr/>
        </p:nvSpPr>
        <p:spPr>
          <a:xfrm rot="16200000">
            <a:off x="6769746" y="4820940"/>
            <a:ext cx="1936749" cy="230832"/>
          </a:xfrm>
          <a:prstGeom prst="rect">
            <a:avLst/>
          </a:prstGeom>
        </p:spPr>
        <p:txBody>
          <a:bodyPr wrap="none">
            <a:spAutoFit/>
          </a:bodyPr>
          <a:lstStyle/>
          <a:p>
            <a:r>
              <a:rPr lang="en-US" sz="900" dirty="0"/>
              <a:t>Photo courtesy of Dr. Ann Marie Dale</a:t>
            </a:r>
          </a:p>
        </p:txBody>
      </p:sp>
      <p:sp>
        <p:nvSpPr>
          <p:cNvPr id="17" name="Rectangle 16"/>
          <p:cNvSpPr/>
          <p:nvPr/>
        </p:nvSpPr>
        <p:spPr>
          <a:xfrm>
            <a:off x="4258703" y="5686620"/>
            <a:ext cx="2978671" cy="401520"/>
          </a:xfrm>
          <a:prstGeom prst="rect">
            <a:avLst/>
          </a:prstGeom>
        </p:spPr>
        <p:txBody>
          <a:bodyPr wrap="square">
            <a:spAutoFit/>
          </a:bodyPr>
          <a:lstStyle/>
          <a:p>
            <a:pPr>
              <a:lnSpc>
                <a:spcPct val="115000"/>
              </a:lnSpc>
              <a:spcAft>
                <a:spcPts val="1000"/>
              </a:spcAft>
            </a:pPr>
            <a:r>
              <a:rPr lang="en-US" sz="900" dirty="0"/>
              <a:t>Used with permission of Mayo Foundation for Medical Education and Research, all rights reserved</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393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5100" y="377687"/>
            <a:ext cx="12026900" cy="777877"/>
          </a:xfrm>
        </p:spPr>
        <p:txBody>
          <a:bodyPr>
            <a:noAutofit/>
          </a:bodyPr>
          <a:lstStyle/>
          <a:p>
            <a:pPr eaLnBrk="1" hangingPunct="1"/>
            <a:r>
              <a:rPr lang="en-US" altLang="en-US" sz="3900" b="1" dirty="0">
                <a:latin typeface="+mn-lt"/>
              </a:rPr>
              <a:t>Development of Sprain, Strain, Soft Tissue Injuries</a:t>
            </a:r>
            <a:br>
              <a:rPr lang="en-US" altLang="en-US" sz="3900" b="1" dirty="0">
                <a:latin typeface="+mn-lt"/>
              </a:rPr>
            </a:br>
            <a:r>
              <a:rPr lang="en-US" altLang="en-US" sz="3900" b="1" dirty="0">
                <a:latin typeface="+mn-lt"/>
              </a:rPr>
              <a:t>(</a:t>
            </a:r>
            <a:r>
              <a:rPr lang="en-US" altLang="en-US" sz="3900" b="1" dirty="0">
                <a:solidFill>
                  <a:srgbClr val="FF0000"/>
                </a:solidFill>
                <a:latin typeface="+mn-lt"/>
              </a:rPr>
              <a:t>Mild Symptoms </a:t>
            </a:r>
            <a:r>
              <a:rPr lang="en-US" altLang="en-US" sz="3900" b="1" dirty="0">
                <a:latin typeface="+mn-lt"/>
              </a:rPr>
              <a:t>Develop over Several Weeks or Months)</a:t>
            </a:r>
          </a:p>
        </p:txBody>
      </p:sp>
      <p:sp>
        <p:nvSpPr>
          <p:cNvPr id="16387" name="Rectangle 3"/>
          <p:cNvSpPr>
            <a:spLocks noGrp="1" noChangeArrowheads="1"/>
          </p:cNvSpPr>
          <p:nvPr>
            <p:ph type="body" idx="1"/>
          </p:nvPr>
        </p:nvSpPr>
        <p:spPr>
          <a:xfrm>
            <a:off x="2127250" y="1650123"/>
            <a:ext cx="7814003" cy="4258195"/>
          </a:xfrm>
          <a:ln w="28575">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dirty="0"/>
              <a:t>Pain or Discomfort</a:t>
            </a:r>
          </a:p>
          <a:p>
            <a:pPr eaLnBrk="1" hangingPunct="1">
              <a:lnSpc>
                <a:spcPct val="90000"/>
              </a:lnSpc>
              <a:buFont typeface="Wingdings" panose="05000000000000000000" pitchFamily="2" charset="2"/>
              <a:buNone/>
            </a:pPr>
            <a:r>
              <a:rPr lang="en-US" altLang="en-US" dirty="0"/>
              <a:t>					</a:t>
            </a:r>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r>
              <a:rPr lang="en-US" altLang="en-US" dirty="0"/>
              <a:t>					Time</a:t>
            </a:r>
          </a:p>
        </p:txBody>
      </p:sp>
      <p:sp>
        <p:nvSpPr>
          <p:cNvPr id="16388" name="Line 4"/>
          <p:cNvSpPr>
            <a:spLocks noChangeShapeType="1"/>
          </p:cNvSpPr>
          <p:nvPr/>
        </p:nvSpPr>
        <p:spPr bwMode="auto">
          <a:xfrm flipV="1">
            <a:off x="3291052" y="2194910"/>
            <a:ext cx="0" cy="2971800"/>
          </a:xfrm>
          <a:prstGeom prst="line">
            <a:avLst/>
          </a:prstGeom>
          <a:noFill/>
          <a:ln w="2857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389" name="Line 5"/>
          <p:cNvSpPr>
            <a:spLocks noChangeShapeType="1"/>
          </p:cNvSpPr>
          <p:nvPr/>
        </p:nvSpPr>
        <p:spPr bwMode="auto">
          <a:xfrm flipV="1">
            <a:off x="3443452" y="3566510"/>
            <a:ext cx="1447800" cy="1447800"/>
          </a:xfrm>
          <a:prstGeom prst="line">
            <a:avLst/>
          </a:prstGeom>
          <a:noFill/>
          <a:ln w="28575"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390" name="Line 6"/>
          <p:cNvSpPr>
            <a:spLocks noChangeShapeType="1"/>
          </p:cNvSpPr>
          <p:nvPr/>
        </p:nvSpPr>
        <p:spPr bwMode="auto">
          <a:xfrm>
            <a:off x="4891252" y="3642710"/>
            <a:ext cx="381000" cy="3810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391" name="Line 7"/>
          <p:cNvSpPr>
            <a:spLocks noChangeShapeType="1"/>
          </p:cNvSpPr>
          <p:nvPr/>
        </p:nvSpPr>
        <p:spPr bwMode="auto">
          <a:xfrm>
            <a:off x="5424652" y="4176110"/>
            <a:ext cx="457200" cy="457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392" name="Line 8"/>
          <p:cNvSpPr>
            <a:spLocks noChangeShapeType="1"/>
          </p:cNvSpPr>
          <p:nvPr/>
        </p:nvSpPr>
        <p:spPr bwMode="auto">
          <a:xfrm>
            <a:off x="6034252" y="4785710"/>
            <a:ext cx="304800" cy="3048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393" name="Line 9"/>
          <p:cNvSpPr>
            <a:spLocks noChangeShapeType="1"/>
          </p:cNvSpPr>
          <p:nvPr/>
        </p:nvSpPr>
        <p:spPr bwMode="auto">
          <a:xfrm>
            <a:off x="8244052" y="2194910"/>
            <a:ext cx="1219200" cy="0"/>
          </a:xfrm>
          <a:prstGeom prst="line">
            <a:avLst/>
          </a:prstGeom>
          <a:noFill/>
          <a:ln w="28575"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394" name="Line 10"/>
          <p:cNvSpPr>
            <a:spLocks noChangeShapeType="1"/>
          </p:cNvSpPr>
          <p:nvPr/>
        </p:nvSpPr>
        <p:spPr bwMode="auto">
          <a:xfrm>
            <a:off x="8244052" y="2582442"/>
            <a:ext cx="5334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395" name="Line 11"/>
          <p:cNvSpPr>
            <a:spLocks noChangeShapeType="1"/>
          </p:cNvSpPr>
          <p:nvPr/>
        </p:nvSpPr>
        <p:spPr bwMode="auto">
          <a:xfrm>
            <a:off x="8853652" y="2578438"/>
            <a:ext cx="534188" cy="400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396" name="Line 12"/>
          <p:cNvSpPr>
            <a:spLocks noChangeShapeType="1"/>
          </p:cNvSpPr>
          <p:nvPr/>
        </p:nvSpPr>
        <p:spPr bwMode="auto">
          <a:xfrm>
            <a:off x="3291052" y="5090510"/>
            <a:ext cx="3276600" cy="0"/>
          </a:xfrm>
          <a:prstGeom prst="line">
            <a:avLst/>
          </a:prstGeom>
          <a:noFill/>
          <a:ln w="28575" cap="sq">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 name="TextBox 1"/>
          <p:cNvSpPr txBox="1"/>
          <p:nvPr/>
        </p:nvSpPr>
        <p:spPr>
          <a:xfrm>
            <a:off x="6876807" y="1905001"/>
            <a:ext cx="1367245" cy="954107"/>
          </a:xfrm>
          <a:prstGeom prst="rect">
            <a:avLst/>
          </a:prstGeom>
          <a:noFill/>
        </p:spPr>
        <p:txBody>
          <a:bodyPr wrap="square" rtlCol="0">
            <a:spAutoFit/>
          </a:bodyPr>
          <a:lstStyle/>
          <a:p>
            <a:r>
              <a:rPr lang="en-US" sz="2800" dirty="0"/>
              <a:t>Activity</a:t>
            </a:r>
          </a:p>
          <a:p>
            <a:r>
              <a:rPr lang="en-US" sz="2800" dirty="0"/>
              <a:t>Rest</a:t>
            </a:r>
          </a:p>
        </p:txBody>
      </p:sp>
      <p:sp>
        <p:nvSpPr>
          <p:cNvPr id="14" name="TextBox 13"/>
          <p:cNvSpPr txBox="1"/>
          <p:nvPr/>
        </p:nvSpPr>
        <p:spPr>
          <a:xfrm>
            <a:off x="2403439" y="4753444"/>
            <a:ext cx="708426" cy="369332"/>
          </a:xfrm>
          <a:prstGeom prst="rect">
            <a:avLst/>
          </a:prstGeom>
          <a:noFill/>
        </p:spPr>
        <p:txBody>
          <a:bodyPr wrap="square" rtlCol="0">
            <a:spAutoFit/>
          </a:bodyPr>
          <a:lstStyle/>
          <a:p>
            <a:r>
              <a:rPr lang="en-US" dirty="0"/>
              <a:t>Low</a:t>
            </a:r>
          </a:p>
        </p:txBody>
      </p:sp>
      <p:sp>
        <p:nvSpPr>
          <p:cNvPr id="15" name="TextBox 14"/>
          <p:cNvSpPr txBox="1"/>
          <p:nvPr/>
        </p:nvSpPr>
        <p:spPr>
          <a:xfrm>
            <a:off x="2402817" y="2107383"/>
            <a:ext cx="612668" cy="369332"/>
          </a:xfrm>
          <a:prstGeom prst="rect">
            <a:avLst/>
          </a:prstGeom>
          <a:noFill/>
        </p:spPr>
        <p:txBody>
          <a:bodyPr wrap="none" rtlCol="0">
            <a:spAutoFit/>
          </a:bodyPr>
          <a:lstStyle/>
          <a:p>
            <a:r>
              <a:rPr lang="en-US" altLang="en-US" dirty="0"/>
              <a:t>High</a:t>
            </a:r>
            <a:endParaRPr lang="en-US" dirty="0"/>
          </a:p>
        </p:txBody>
      </p:sp>
      <p:sp>
        <p:nvSpPr>
          <p:cNvPr id="16" name="TextBox 15">
            <a:extLst>
              <a:ext uri="{FF2B5EF4-FFF2-40B4-BE49-F238E27FC236}">
                <a16:creationId xmlns:a16="http://schemas.microsoft.com/office/drawing/2014/main" id="{1278C2C2-E628-421F-A2A4-A7E8E39ABE7E}"/>
              </a:ext>
            </a:extLst>
          </p:cNvPr>
          <p:cNvSpPr txBox="1"/>
          <p:nvPr/>
        </p:nvSpPr>
        <p:spPr>
          <a:xfrm flipH="1">
            <a:off x="6513864" y="4233945"/>
            <a:ext cx="2571077" cy="646331"/>
          </a:xfrm>
          <a:prstGeom prst="rect">
            <a:avLst/>
          </a:prstGeom>
          <a:noFill/>
        </p:spPr>
        <p:txBody>
          <a:bodyPr wrap="square" rtlCol="0">
            <a:spAutoFit/>
          </a:bodyPr>
          <a:lstStyle/>
          <a:p>
            <a:r>
              <a:rPr lang="en-US" dirty="0"/>
              <a:t>When work stops the pain goes away</a:t>
            </a:r>
          </a:p>
        </p:txBody>
      </p:sp>
    </p:spTree>
    <p:extLst>
      <p:ext uri="{BB962C8B-B14F-4D97-AF65-F5344CB8AC3E}">
        <p14:creationId xmlns:p14="http://schemas.microsoft.com/office/powerpoint/2010/main" val="164374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33364" y="519854"/>
            <a:ext cx="11858636" cy="708026"/>
          </a:xfrm>
        </p:spPr>
        <p:txBody>
          <a:bodyPr>
            <a:noAutofit/>
          </a:bodyPr>
          <a:lstStyle/>
          <a:p>
            <a:r>
              <a:rPr lang="en-US" altLang="en-US" sz="3600" b="1" dirty="0">
                <a:latin typeface="+mn-lt"/>
              </a:rPr>
              <a:t>Development of Sprain, Strain, Soft Tissue Injuries </a:t>
            </a:r>
            <a:br>
              <a:rPr lang="en-US" altLang="en-US" sz="3600" b="1" dirty="0">
                <a:latin typeface="+mn-lt"/>
              </a:rPr>
            </a:br>
            <a:r>
              <a:rPr lang="en-US" altLang="en-US" sz="3600" b="1" dirty="0">
                <a:latin typeface="+mn-lt"/>
              </a:rPr>
              <a:t>(</a:t>
            </a:r>
            <a:r>
              <a:rPr lang="en-US" altLang="en-US" sz="3600" b="1" dirty="0">
                <a:solidFill>
                  <a:srgbClr val="FF0000"/>
                </a:solidFill>
                <a:latin typeface="+mn-lt"/>
              </a:rPr>
              <a:t>Moderate-Severe Symptoms </a:t>
            </a:r>
            <a:r>
              <a:rPr lang="en-US" altLang="en-US" sz="3600" b="1" dirty="0">
                <a:latin typeface="+mn-lt"/>
              </a:rPr>
              <a:t>Develop over Many Months to Years)</a:t>
            </a:r>
          </a:p>
        </p:txBody>
      </p:sp>
      <p:sp>
        <p:nvSpPr>
          <p:cNvPr id="18435" name="Rectangle 3"/>
          <p:cNvSpPr>
            <a:spLocks noGrp="1" noChangeArrowheads="1"/>
          </p:cNvSpPr>
          <p:nvPr>
            <p:ph type="body" idx="1"/>
          </p:nvPr>
        </p:nvSpPr>
        <p:spPr>
          <a:xfrm>
            <a:off x="1786270" y="1555531"/>
            <a:ext cx="7631000" cy="4515068"/>
          </a:xfrm>
          <a:ln w="28575">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dirty="0"/>
              <a:t>Pain or Discomfort</a:t>
            </a:r>
          </a:p>
          <a:p>
            <a:pPr eaLnBrk="1" hangingPunct="1">
              <a:lnSpc>
                <a:spcPct val="90000"/>
              </a:lnSpc>
              <a:buFont typeface="Wingdings" panose="05000000000000000000" pitchFamily="2" charset="2"/>
              <a:buNone/>
            </a:pPr>
            <a:r>
              <a:rPr lang="en-US" altLang="en-US" dirty="0"/>
              <a:t>										</a:t>
            </a:r>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endParaRPr lang="en-US" altLang="en-US" dirty="0"/>
          </a:p>
          <a:p>
            <a:pPr eaLnBrk="1" hangingPunct="1">
              <a:lnSpc>
                <a:spcPct val="90000"/>
              </a:lnSpc>
              <a:buFont typeface="Wingdings" panose="05000000000000000000" pitchFamily="2" charset="2"/>
              <a:buNone/>
            </a:pPr>
            <a:r>
              <a:rPr lang="en-US" altLang="en-US" dirty="0"/>
              <a:t>							</a:t>
            </a:r>
          </a:p>
        </p:txBody>
      </p:sp>
      <p:sp>
        <p:nvSpPr>
          <p:cNvPr id="18436" name="Line 4"/>
          <p:cNvSpPr>
            <a:spLocks noChangeShapeType="1"/>
          </p:cNvSpPr>
          <p:nvPr/>
        </p:nvSpPr>
        <p:spPr bwMode="auto">
          <a:xfrm>
            <a:off x="2616200" y="2007725"/>
            <a:ext cx="0" cy="3294523"/>
          </a:xfrm>
          <a:prstGeom prst="line">
            <a:avLst/>
          </a:prstGeom>
          <a:noFill/>
          <a:ln w="28575"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8437" name="Line 5"/>
          <p:cNvSpPr>
            <a:spLocks noChangeShapeType="1"/>
          </p:cNvSpPr>
          <p:nvPr/>
        </p:nvSpPr>
        <p:spPr bwMode="auto">
          <a:xfrm>
            <a:off x="2616200" y="5295898"/>
            <a:ext cx="4786160" cy="0"/>
          </a:xfrm>
          <a:prstGeom prst="line">
            <a:avLst/>
          </a:prstGeom>
          <a:noFill/>
          <a:ln w="28575" cap="sq">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8438" name="Line 6"/>
          <p:cNvSpPr>
            <a:spLocks noChangeShapeType="1"/>
          </p:cNvSpPr>
          <p:nvPr/>
        </p:nvSpPr>
        <p:spPr bwMode="auto">
          <a:xfrm flipV="1">
            <a:off x="2692400" y="4168501"/>
            <a:ext cx="797693" cy="981347"/>
          </a:xfrm>
          <a:prstGeom prst="line">
            <a:avLst/>
          </a:prstGeom>
          <a:noFill/>
          <a:ln w="28575"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39" name="Line 7"/>
          <p:cNvSpPr>
            <a:spLocks noChangeShapeType="1"/>
          </p:cNvSpPr>
          <p:nvPr/>
        </p:nvSpPr>
        <p:spPr bwMode="auto">
          <a:xfrm flipV="1">
            <a:off x="4216400" y="3729613"/>
            <a:ext cx="942728" cy="1191636"/>
          </a:xfrm>
          <a:prstGeom prst="line">
            <a:avLst/>
          </a:prstGeom>
          <a:noFill/>
          <a:ln w="28575"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0" name="Line 8"/>
          <p:cNvSpPr>
            <a:spLocks noChangeShapeType="1"/>
          </p:cNvSpPr>
          <p:nvPr/>
        </p:nvSpPr>
        <p:spPr bwMode="auto">
          <a:xfrm flipV="1">
            <a:off x="5969000" y="2781739"/>
            <a:ext cx="942728" cy="1682309"/>
          </a:xfrm>
          <a:prstGeom prst="line">
            <a:avLst/>
          </a:prstGeom>
          <a:noFill/>
          <a:ln w="28575"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1" name="Line 9"/>
          <p:cNvSpPr>
            <a:spLocks noChangeShapeType="1"/>
          </p:cNvSpPr>
          <p:nvPr/>
        </p:nvSpPr>
        <p:spPr bwMode="auto">
          <a:xfrm>
            <a:off x="7751177" y="2073546"/>
            <a:ext cx="1377834" cy="0"/>
          </a:xfrm>
          <a:prstGeom prst="line">
            <a:avLst/>
          </a:prstGeom>
          <a:noFill/>
          <a:ln w="28575"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2" name="Line 10"/>
          <p:cNvSpPr>
            <a:spLocks noChangeShapeType="1"/>
          </p:cNvSpPr>
          <p:nvPr/>
        </p:nvSpPr>
        <p:spPr bwMode="auto">
          <a:xfrm flipV="1">
            <a:off x="7751176" y="2473234"/>
            <a:ext cx="366863" cy="370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3" name="Line 11"/>
          <p:cNvSpPr>
            <a:spLocks noChangeShapeType="1"/>
          </p:cNvSpPr>
          <p:nvPr/>
        </p:nvSpPr>
        <p:spPr bwMode="auto">
          <a:xfrm>
            <a:off x="8257377" y="2473234"/>
            <a:ext cx="435105"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4" name="Line 12"/>
          <p:cNvSpPr>
            <a:spLocks noChangeShapeType="1"/>
          </p:cNvSpPr>
          <p:nvPr/>
        </p:nvSpPr>
        <p:spPr bwMode="auto">
          <a:xfrm>
            <a:off x="3530600" y="4107463"/>
            <a:ext cx="290070" cy="28038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5" name="Line 13"/>
          <p:cNvSpPr>
            <a:spLocks noChangeShapeType="1"/>
          </p:cNvSpPr>
          <p:nvPr/>
        </p:nvSpPr>
        <p:spPr bwMode="auto">
          <a:xfrm>
            <a:off x="3911600" y="4564663"/>
            <a:ext cx="290070" cy="28038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6" name="Line 14"/>
          <p:cNvSpPr>
            <a:spLocks noChangeShapeType="1"/>
          </p:cNvSpPr>
          <p:nvPr/>
        </p:nvSpPr>
        <p:spPr bwMode="auto">
          <a:xfrm>
            <a:off x="5207000" y="3650263"/>
            <a:ext cx="290070" cy="28038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7" name="Line 15"/>
          <p:cNvSpPr>
            <a:spLocks noChangeShapeType="1"/>
          </p:cNvSpPr>
          <p:nvPr/>
        </p:nvSpPr>
        <p:spPr bwMode="auto">
          <a:xfrm>
            <a:off x="5664200" y="4113567"/>
            <a:ext cx="290070" cy="350481"/>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8" name="Line 16"/>
          <p:cNvSpPr>
            <a:spLocks noChangeShapeType="1"/>
          </p:cNvSpPr>
          <p:nvPr/>
        </p:nvSpPr>
        <p:spPr bwMode="auto">
          <a:xfrm>
            <a:off x="6502400" y="3497863"/>
            <a:ext cx="217553" cy="28038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8449" name="Line 17"/>
          <p:cNvSpPr>
            <a:spLocks noChangeShapeType="1"/>
          </p:cNvSpPr>
          <p:nvPr/>
        </p:nvSpPr>
        <p:spPr bwMode="auto">
          <a:xfrm>
            <a:off x="6807200" y="3872759"/>
            <a:ext cx="217553" cy="210289"/>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2" name="Rectangle 1"/>
          <p:cNvSpPr/>
          <p:nvPr/>
        </p:nvSpPr>
        <p:spPr>
          <a:xfrm>
            <a:off x="6921500" y="5416908"/>
            <a:ext cx="1196540" cy="480131"/>
          </a:xfrm>
          <a:prstGeom prst="rect">
            <a:avLst/>
          </a:prstGeom>
        </p:spPr>
        <p:txBody>
          <a:bodyPr wrap="square">
            <a:spAutoFit/>
          </a:bodyPr>
          <a:lstStyle/>
          <a:p>
            <a:pPr>
              <a:lnSpc>
                <a:spcPct val="90000"/>
              </a:lnSpc>
            </a:pPr>
            <a:r>
              <a:rPr lang="en-US" altLang="en-US" sz="2800" dirty="0"/>
              <a:t>Time</a:t>
            </a:r>
          </a:p>
        </p:txBody>
      </p:sp>
      <p:sp>
        <p:nvSpPr>
          <p:cNvPr id="19" name="TextBox 18"/>
          <p:cNvSpPr txBox="1"/>
          <p:nvPr/>
        </p:nvSpPr>
        <p:spPr>
          <a:xfrm>
            <a:off x="6391366" y="1769056"/>
            <a:ext cx="1367245" cy="954107"/>
          </a:xfrm>
          <a:prstGeom prst="rect">
            <a:avLst/>
          </a:prstGeom>
          <a:noFill/>
        </p:spPr>
        <p:txBody>
          <a:bodyPr wrap="square" rtlCol="0">
            <a:spAutoFit/>
          </a:bodyPr>
          <a:lstStyle/>
          <a:p>
            <a:r>
              <a:rPr lang="en-US" sz="2800" dirty="0"/>
              <a:t>Activity</a:t>
            </a:r>
          </a:p>
          <a:p>
            <a:r>
              <a:rPr lang="en-US" sz="2800" dirty="0"/>
              <a:t>Rest</a:t>
            </a:r>
          </a:p>
        </p:txBody>
      </p:sp>
      <p:sp>
        <p:nvSpPr>
          <p:cNvPr id="3" name="TextBox 2"/>
          <p:cNvSpPr txBox="1"/>
          <p:nvPr/>
        </p:nvSpPr>
        <p:spPr>
          <a:xfrm>
            <a:off x="2048862" y="4783691"/>
            <a:ext cx="708426" cy="369332"/>
          </a:xfrm>
          <a:prstGeom prst="rect">
            <a:avLst/>
          </a:prstGeom>
          <a:noFill/>
        </p:spPr>
        <p:txBody>
          <a:bodyPr wrap="square" rtlCol="0">
            <a:spAutoFit/>
          </a:bodyPr>
          <a:lstStyle/>
          <a:p>
            <a:r>
              <a:rPr lang="en-US" dirty="0"/>
              <a:t>Low</a:t>
            </a:r>
          </a:p>
        </p:txBody>
      </p:sp>
      <p:sp>
        <p:nvSpPr>
          <p:cNvPr id="4" name="TextBox 3"/>
          <p:cNvSpPr txBox="1"/>
          <p:nvPr/>
        </p:nvSpPr>
        <p:spPr>
          <a:xfrm>
            <a:off x="1985651" y="1888880"/>
            <a:ext cx="612668" cy="369332"/>
          </a:xfrm>
          <a:prstGeom prst="rect">
            <a:avLst/>
          </a:prstGeom>
          <a:noFill/>
        </p:spPr>
        <p:txBody>
          <a:bodyPr wrap="none" rtlCol="0">
            <a:spAutoFit/>
          </a:bodyPr>
          <a:lstStyle/>
          <a:p>
            <a:r>
              <a:rPr lang="en-US" altLang="en-US" dirty="0"/>
              <a:t>High</a:t>
            </a:r>
            <a:endParaRPr lang="en-US" dirty="0"/>
          </a:p>
        </p:txBody>
      </p:sp>
      <p:sp>
        <p:nvSpPr>
          <p:cNvPr id="22" name="TextBox 21">
            <a:extLst>
              <a:ext uri="{FF2B5EF4-FFF2-40B4-BE49-F238E27FC236}">
                <a16:creationId xmlns:a16="http://schemas.microsoft.com/office/drawing/2014/main" id="{8510D151-B379-4356-B8BD-B8383876E952}"/>
              </a:ext>
            </a:extLst>
          </p:cNvPr>
          <p:cNvSpPr txBox="1"/>
          <p:nvPr/>
        </p:nvSpPr>
        <p:spPr>
          <a:xfrm>
            <a:off x="6714827" y="4265897"/>
            <a:ext cx="2919228" cy="646331"/>
          </a:xfrm>
          <a:prstGeom prst="rect">
            <a:avLst/>
          </a:prstGeom>
          <a:noFill/>
        </p:spPr>
        <p:txBody>
          <a:bodyPr wrap="square" rtlCol="0">
            <a:spAutoFit/>
          </a:bodyPr>
          <a:lstStyle/>
          <a:p>
            <a:r>
              <a:rPr lang="en-US" dirty="0"/>
              <a:t>Pain decreases, but the worker never fully recovers</a:t>
            </a:r>
          </a:p>
        </p:txBody>
      </p:sp>
    </p:spTree>
    <p:extLst>
      <p:ext uri="{BB962C8B-B14F-4D97-AF65-F5344CB8AC3E}">
        <p14:creationId xmlns:p14="http://schemas.microsoft.com/office/powerpoint/2010/main" val="611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21834" y="288422"/>
            <a:ext cx="11007896" cy="871814"/>
          </a:xfrm>
        </p:spPr>
        <p:txBody>
          <a:bodyPr>
            <a:normAutofit fontScale="90000"/>
          </a:bodyPr>
          <a:lstStyle/>
          <a:p>
            <a:pPr eaLnBrk="1" hangingPunct="1"/>
            <a:r>
              <a:rPr lang="en-US" altLang="en-US" b="1" dirty="0">
                <a:latin typeface="+mn-lt"/>
              </a:rPr>
              <a:t>Soft Tissue Symptoms and Injury Risk Continuum</a:t>
            </a:r>
            <a:endParaRPr lang="en-US" altLang="en-US" b="1" u="sng" dirty="0">
              <a:latin typeface="+mn-lt"/>
            </a:endParaRPr>
          </a:p>
        </p:txBody>
      </p:sp>
      <p:sp>
        <p:nvSpPr>
          <p:cNvPr id="9219" name="Rectangle 3"/>
          <p:cNvSpPr>
            <a:spLocks noGrp="1" noChangeArrowheads="1"/>
          </p:cNvSpPr>
          <p:nvPr>
            <p:ph idx="1"/>
          </p:nvPr>
        </p:nvSpPr>
        <p:spPr>
          <a:xfrm>
            <a:off x="552894" y="1055464"/>
            <a:ext cx="11062476" cy="2788734"/>
          </a:xfrm>
        </p:spPr>
        <p:txBody>
          <a:bodyPr>
            <a:normAutofit/>
          </a:bodyPr>
          <a:lstStyle/>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r>
              <a:rPr lang="en-US" altLang="en-US" dirty="0"/>
              <a:t>  Normal 	   Mild  	 	Moderate          	        Severe</a:t>
            </a:r>
          </a:p>
          <a:p>
            <a:pPr eaLnBrk="1" hangingPunct="1">
              <a:buFont typeface="Wingdings" panose="05000000000000000000" pitchFamily="2" charset="2"/>
              <a:buNone/>
            </a:pPr>
            <a:r>
              <a:rPr lang="en-US" altLang="en-US" sz="2400" dirty="0"/>
              <a:t>100% chance of recovery				Unable to regain normal function</a:t>
            </a:r>
            <a:endParaRPr lang="en-US" altLang="en-US" dirty="0"/>
          </a:p>
        </p:txBody>
      </p:sp>
      <p:sp>
        <p:nvSpPr>
          <p:cNvPr id="20484" name="Line 4"/>
          <p:cNvSpPr>
            <a:spLocks noChangeShapeType="1"/>
          </p:cNvSpPr>
          <p:nvPr/>
        </p:nvSpPr>
        <p:spPr bwMode="auto">
          <a:xfrm flipV="1">
            <a:off x="1295214" y="1714720"/>
            <a:ext cx="9049253" cy="11659"/>
          </a:xfrm>
          <a:prstGeom prst="line">
            <a:avLst/>
          </a:prstGeom>
          <a:noFill/>
          <a:ln w="5715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0486" name="Line 6"/>
          <p:cNvSpPr>
            <a:spLocks noChangeShapeType="1"/>
          </p:cNvSpPr>
          <p:nvPr/>
        </p:nvSpPr>
        <p:spPr bwMode="auto">
          <a:xfrm>
            <a:off x="2889030" y="1465036"/>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487" name="Line 7"/>
          <p:cNvSpPr>
            <a:spLocks noChangeShapeType="1"/>
          </p:cNvSpPr>
          <p:nvPr/>
        </p:nvSpPr>
        <p:spPr bwMode="auto">
          <a:xfrm>
            <a:off x="5819840" y="1421579"/>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8"/>
          <p:cNvSpPr>
            <a:spLocks noChangeShapeType="1"/>
          </p:cNvSpPr>
          <p:nvPr/>
        </p:nvSpPr>
        <p:spPr bwMode="auto">
          <a:xfrm>
            <a:off x="9129625" y="1421579"/>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20490" name="Picture 1"/>
          <p:cNvPicPr>
            <a:picLocks noChangeAspect="1"/>
          </p:cNvPicPr>
          <p:nvPr/>
        </p:nvPicPr>
        <p:blipFill>
          <a:blip r:embed="rId3">
            <a:extLst>
              <a:ext uri="{28A0092B-C50C-407E-A947-70E740481C1C}">
                <a14:useLocalDpi xmlns:a14="http://schemas.microsoft.com/office/drawing/2010/main" val="0"/>
              </a:ext>
            </a:extLst>
          </a:blip>
          <a:srcRect t="21477"/>
          <a:stretch>
            <a:fillRect/>
          </a:stretch>
        </p:blipFill>
        <p:spPr bwMode="auto">
          <a:xfrm>
            <a:off x="8435975" y="3066956"/>
            <a:ext cx="1725612"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70225" y="6096001"/>
            <a:ext cx="6051550" cy="646113"/>
          </a:xfrm>
          <a:prstGeom prst="rect">
            <a:avLst/>
          </a:prstGeom>
          <a:noFill/>
        </p:spPr>
        <p:txBody>
          <a:bodyPr wrap="none">
            <a:spAutoFit/>
          </a:bodyPr>
          <a:lstStyle/>
          <a:p>
            <a:pPr>
              <a:defRPr/>
            </a:pPr>
            <a:r>
              <a:rPr lang="en-US" altLang="en-US" sz="3600" dirty="0">
                <a:solidFill>
                  <a:schemeClr val="bg1"/>
                </a:solidFill>
              </a:rPr>
              <a:t>Importance of Early </a:t>
            </a:r>
            <a:r>
              <a:rPr lang="en-US" altLang="en-US" sz="3600" u="sng" dirty="0">
                <a:solidFill>
                  <a:schemeClr val="bg1"/>
                </a:solidFill>
              </a:rPr>
              <a:t>Awareness</a:t>
            </a:r>
            <a:endParaRPr lang="en-US" sz="3600" dirty="0">
              <a:solidFill>
                <a:schemeClr val="bg1"/>
              </a:solidFill>
            </a:endParaRPr>
          </a:p>
        </p:txBody>
      </p:sp>
      <p:sp>
        <p:nvSpPr>
          <p:cNvPr id="11" name="Line 6"/>
          <p:cNvSpPr>
            <a:spLocks noChangeShapeType="1"/>
          </p:cNvSpPr>
          <p:nvPr/>
        </p:nvSpPr>
        <p:spPr bwMode="auto">
          <a:xfrm>
            <a:off x="1295214" y="1397030"/>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 name="Rectangle 11"/>
          <p:cNvSpPr/>
          <p:nvPr/>
        </p:nvSpPr>
        <p:spPr>
          <a:xfrm rot="16200000">
            <a:off x="7397880" y="4830123"/>
            <a:ext cx="1936749" cy="230832"/>
          </a:xfrm>
          <a:prstGeom prst="rect">
            <a:avLst/>
          </a:prstGeom>
        </p:spPr>
        <p:txBody>
          <a:bodyPr wrap="none">
            <a:spAutoFit/>
          </a:bodyPr>
          <a:lstStyle/>
          <a:p>
            <a:r>
              <a:rPr lang="en-US" sz="900" dirty="0"/>
              <a:t>Photo courtesy of Dr. Ann Marie Dale</a:t>
            </a:r>
          </a:p>
        </p:txBody>
      </p:sp>
      <p:pic>
        <p:nvPicPr>
          <p:cNvPr id="1034"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26"/>
          <a:stretch/>
        </p:blipFill>
        <p:spPr bwMode="auto">
          <a:xfrm>
            <a:off x="1371677" y="3066956"/>
            <a:ext cx="3969867" cy="281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rot="16200000">
            <a:off x="454184" y="4945749"/>
            <a:ext cx="1713931" cy="230832"/>
          </a:xfrm>
          <a:prstGeom prst="rect">
            <a:avLst/>
          </a:prstGeom>
        </p:spPr>
        <p:txBody>
          <a:bodyPr wrap="none">
            <a:spAutoFit/>
          </a:bodyPr>
          <a:lstStyle/>
          <a:p>
            <a:r>
              <a:rPr lang="en-US" sz="900" dirty="0"/>
              <a:t>medicalstocks/Shutterstock.com</a:t>
            </a:r>
          </a:p>
        </p:txBody>
      </p:sp>
    </p:spTree>
    <p:extLst>
      <p:ext uri="{BB962C8B-B14F-4D97-AF65-F5344CB8AC3E}">
        <p14:creationId xmlns:p14="http://schemas.microsoft.com/office/powerpoint/2010/main" val="380527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4954</TotalTime>
  <Words>6345</Words>
  <Application>Microsoft Office PowerPoint</Application>
  <PresentationFormat>Widescreen</PresentationFormat>
  <Paragraphs>813</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Courier New</vt:lpstr>
      <vt:lpstr>Times New Roman</vt:lpstr>
      <vt:lpstr>Wingdings</vt:lpstr>
      <vt:lpstr>Wingdings 2</vt:lpstr>
      <vt:lpstr>Office Theme</vt:lpstr>
      <vt:lpstr>Ergonomics Basics  Reducing the Risks for Soft Tissue Injuries</vt:lpstr>
      <vt:lpstr>Why Did You Decide to Work in Construction?</vt:lpstr>
      <vt:lpstr>Ergonomic Training Goal and Learning Objectives</vt:lpstr>
      <vt:lpstr>Sprains, Strains, and Other Soft Tissue Injuries Are Common</vt:lpstr>
      <vt:lpstr>The “Wear and Tear” of Tissues of the Body</vt:lpstr>
      <vt:lpstr>Sprains, Strains, and Other Soft Tissue Injuries or Musculoskeletal Disorders (MSDs)</vt:lpstr>
      <vt:lpstr>Development of Sprain, Strain, Soft Tissue Injuries (Mild Symptoms Develop over Several Weeks or Months)</vt:lpstr>
      <vt:lpstr>Development of Sprain, Strain, Soft Tissue Injuries  (Moderate-Severe Symptoms Develop over Many Months to Years)</vt:lpstr>
      <vt:lpstr>Soft Tissue Symptoms and Injury Risk Continuum</vt:lpstr>
      <vt:lpstr>Treatment and Progression  – Don’t IGNORE Early Symptoms!</vt:lpstr>
      <vt:lpstr>What is Ergonomics?</vt:lpstr>
      <vt:lpstr>Prevention: Identify Ergonomic Hazards</vt:lpstr>
      <vt:lpstr>Force is the Physical Power Needed to Move an Object </vt:lpstr>
      <vt:lpstr>Risk of Injury: Low Back (Spinal) Forces and Lifting: Effect of Load and Positioning on Spinal Forces</vt:lpstr>
      <vt:lpstr>Poor (Awkward) Postures: Near Floor or Overhead</vt:lpstr>
      <vt:lpstr>Other Ergonomic Hazards</vt:lpstr>
      <vt:lpstr>Hierarchy of Ergonomic Controls to Reduce the Risk</vt:lpstr>
      <vt:lpstr>Reduce Force: Move Materials with Lifting Equipment</vt:lpstr>
      <vt:lpstr>High Force: Lifting/Carrying Recommendations</vt:lpstr>
      <vt:lpstr>Location, Location, Location:  Prime Real Estate</vt:lpstr>
      <vt:lpstr> Awkward Posture: Ground-Level WORK – “RAISE IT UP”</vt:lpstr>
      <vt:lpstr>PowerPoint Presentation</vt:lpstr>
      <vt:lpstr>Awkward Posture:  Overhead Work</vt:lpstr>
      <vt:lpstr>Proper Body Mechanics for Lifting Tasks</vt:lpstr>
      <vt:lpstr>Plan Your Lift: Select the Best Method to Lift an Object</vt:lpstr>
      <vt:lpstr>One Person Lifting A Box – Ground to Waist: Heft Test (Check Weight Before Lifting)</vt:lpstr>
      <vt:lpstr>One Person Lifting a Box: “Straight Lift”</vt:lpstr>
      <vt:lpstr>One Person Lifting a Box: “Power Lift”</vt:lpstr>
      <vt:lpstr>One Person Lifting a Lightweight Object: “Golfer’s Lift”</vt:lpstr>
      <vt:lpstr>One Person Lifting a Heavyweight, Long Object  [Method I]</vt:lpstr>
      <vt:lpstr>One Person Lifting a Heavyweight, Long Object</vt:lpstr>
      <vt:lpstr>Two-Person Lift: Heavyweight Long Object [Method I]</vt:lpstr>
      <vt:lpstr>Two-Person Lift: 10’ Object, Ground to Waist</vt:lpstr>
      <vt:lpstr>Two-Person Lift – 10’ Object, Turn and Carry</vt:lpstr>
      <vt:lpstr>Two-Person Lift: Two 10’ Objects [Method II]</vt:lpstr>
      <vt:lpstr>One-Person Lift: Roll a Heavyweight Object up Body</vt:lpstr>
      <vt:lpstr>Push Versus Pull</vt:lpstr>
      <vt:lpstr>Other Lifting and Carrying Practices</vt:lpstr>
      <vt:lpstr>Interactive Training &amp; Coaching Resources  and Games @ www.bestbuiltplans.org </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Kinghorn, Anna</dc:creator>
  <cp:lastModifiedBy>Grace Barlet</cp:lastModifiedBy>
  <cp:revision>437</cp:revision>
  <cp:lastPrinted>2020-01-08T15:05:06Z</cp:lastPrinted>
  <dcterms:created xsi:type="dcterms:W3CDTF">2019-05-08T18:56:27Z</dcterms:created>
  <dcterms:modified xsi:type="dcterms:W3CDTF">2020-02-25T14:43:06Z</dcterms:modified>
</cp:coreProperties>
</file>