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3" r:id="rId2"/>
    <p:sldId id="296" r:id="rId3"/>
    <p:sldId id="315" r:id="rId4"/>
    <p:sldId id="316" r:id="rId5"/>
    <p:sldId id="310" r:id="rId6"/>
    <p:sldId id="300" r:id="rId7"/>
    <p:sldId id="292" r:id="rId8"/>
    <p:sldId id="293" r:id="rId9"/>
    <p:sldId id="294" r:id="rId10"/>
    <p:sldId id="345" r:id="rId11"/>
    <p:sldId id="394"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5141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0" autoAdjust="0"/>
    <p:restoredTop sz="92448" autoAdjust="0"/>
  </p:normalViewPr>
  <p:slideViewPr>
    <p:cSldViewPr snapToGrid="0">
      <p:cViewPr varScale="1">
        <p:scale>
          <a:sx n="102" d="100"/>
          <a:sy n="102" d="100"/>
        </p:scale>
        <p:origin x="516" y="96"/>
      </p:cViewPr>
      <p:guideLst>
        <p:guide orient="horz" pos="2160"/>
        <p:guide pos="3840"/>
      </p:guideLst>
    </p:cSldViewPr>
  </p:slideViewPr>
  <p:outlineViewPr>
    <p:cViewPr>
      <p:scale>
        <a:sx n="33" d="100"/>
        <a:sy n="33" d="100"/>
      </p:scale>
      <p:origin x="0" y="-701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2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98173B6-FE79-4936-84F4-1C11B9EC3026}" type="datetimeFigureOut">
              <a:rPr lang="en-US" smtClean="0"/>
              <a:t>2/25/2020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ABD6308-F43C-48AF-9A1D-88161F157BCF}" type="slidenum">
              <a:rPr lang="en-US" smtClean="0"/>
              <a:t>‹#›</a:t>
            </a:fld>
            <a:endParaRPr lang="en-US"/>
          </a:p>
        </p:txBody>
      </p:sp>
    </p:spTree>
    <p:extLst>
      <p:ext uri="{BB962C8B-B14F-4D97-AF65-F5344CB8AC3E}">
        <p14:creationId xmlns:p14="http://schemas.microsoft.com/office/powerpoint/2010/main" val="39932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file:///D:\CPWR-r2p@cpw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cpwr-r2p@cpwr.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training@cpwr.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Instructor Note: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conducted the demonstration workstations and/or the computer station, this is a good opportunity to learn about ways to improve the demonstration stations.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 may want to write trainees’ questions and/or suggestions on a flip chart or whiteboard so you can use them to improve future training sessions.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you did not conduct the demonstration workstations and/or the computer station you can skip this slide and proceed to Slide 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FOR SLIDE 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we begin the last part of this course, does anyone have any questions or comments about the demonstration workstations/computer station?</a:t>
            </a: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1</a:t>
            </a:fld>
            <a:endParaRPr lang="en-US"/>
          </a:p>
        </p:txBody>
      </p:sp>
    </p:spTree>
    <p:extLst>
      <p:ext uri="{BB962C8B-B14F-4D97-AF65-F5344CB8AC3E}">
        <p14:creationId xmlns:p14="http://schemas.microsoft.com/office/powerpoint/2010/main" val="46655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4276" y="4480004"/>
            <a:ext cx="5618480" cy="3665458"/>
          </a:xfrm>
        </p:spPr>
        <p:txBody>
          <a:bodyPr/>
          <a:lstStyle/>
          <a:p>
            <a:r>
              <a:rPr lang="en-US" sz="1200" b="1" kern="1200" cap="all" dirty="0">
                <a:solidFill>
                  <a:schemeClr val="tx1"/>
                </a:solidFill>
                <a:effectLst/>
                <a:latin typeface="+mn-lt"/>
                <a:ea typeface="+mn-ea"/>
                <a:cs typeface="+mn-cs"/>
              </a:rPr>
              <a:t>Instructor Note: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you used Part 3 as a computer station or as part of your presentation, you can use this slide to remind trainees of the resources available and why they should use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you did not use Part 3 as a computer station or as part of your presentation, then you can use the in-class portion of Part 3 at this point if there is time or use this slide to introduce them to the resources. If you only use this slide, make sure to provide them with the handouts for Part 3 – handout #5 – Instructions for Downloading the Best Built Plans Training &amp; Coaching Resources and Playing the Games, and handout #8 – Exercise Instructions for Best Built Plans Training and Coaching Resources (located in Appendix 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FOR SLIDE 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Best Built Plans program has interactive training and coaching resources that you can use on a PC or by downloading the app to learn more about 1) planning for how materials will be lifted and moved and 2) using the safe lifting methods and stretching exercises we covered in this training program. There are also smartphone games that you can play to test your knowledge of how to plan for and conduct a safe lift.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10</a:t>
            </a:fld>
            <a:endParaRPr lang="en-US"/>
          </a:p>
        </p:txBody>
      </p:sp>
    </p:spTree>
    <p:extLst>
      <p:ext uri="{BB962C8B-B14F-4D97-AF65-F5344CB8AC3E}">
        <p14:creationId xmlns:p14="http://schemas.microsoft.com/office/powerpoint/2010/main" val="168659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Instructor Note: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Additional handouts located in Appendix A that you may want to give out:</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Handout #6 Hazard Alert Card – Back Injuries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Handout #7 Ergonomic Tips Cards (optional)</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See Appendix E for instructions on how to make handout #7 into small cards that can be clipped together and attached to a lunch box or tool bag. Contact </a:t>
            </a:r>
            <a:r>
              <a:rPr lang="en-US" sz="1200" b="1" u="sng" kern="1200" dirty="0">
                <a:solidFill>
                  <a:schemeClr val="tx1"/>
                </a:solidFill>
                <a:effectLst/>
                <a:latin typeface="+mn-lt"/>
                <a:ea typeface="+mn-ea"/>
                <a:cs typeface="+mn-cs"/>
                <a:hlinkClick r:id="rId3"/>
              </a:rPr>
              <a:t>CPWR-r2p@cpwr.com</a:t>
            </a:r>
            <a:r>
              <a:rPr lang="en-US" sz="1200" b="1" kern="1200" dirty="0">
                <a:solidFill>
                  <a:schemeClr val="tx1"/>
                </a:solidFill>
                <a:effectLst/>
                <a:latin typeface="+mn-lt"/>
                <a:ea typeface="+mn-ea"/>
                <a:cs typeface="+mn-cs"/>
              </a:rPr>
              <a:t> for an editable version of the handout that you can tailor to your trade.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FOR SLIDE 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final questions before we end?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not, then I have some more handouts to use as reminders of what we learned.</a:t>
            </a: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11</a:t>
            </a:fld>
            <a:endParaRPr lang="en-US"/>
          </a:p>
        </p:txBody>
      </p:sp>
    </p:spTree>
    <p:extLst>
      <p:ext uri="{BB962C8B-B14F-4D97-AF65-F5344CB8AC3E}">
        <p14:creationId xmlns:p14="http://schemas.microsoft.com/office/powerpoint/2010/main" val="14604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61938"/>
            <a:ext cx="5584825" cy="3141662"/>
          </a:xfrm>
        </p:spPr>
      </p:sp>
      <p:sp>
        <p:nvSpPr>
          <p:cNvPr id="3" name="Notes Placeholder 2"/>
          <p:cNvSpPr>
            <a:spLocks noGrp="1"/>
          </p:cNvSpPr>
          <p:nvPr>
            <p:ph type="body" idx="1"/>
          </p:nvPr>
        </p:nvSpPr>
        <p:spPr>
          <a:xfrm>
            <a:off x="375541" y="3493950"/>
            <a:ext cx="6272018" cy="4509095"/>
          </a:xfrm>
        </p:spPr>
        <p:txBody>
          <a:bodyPr/>
          <a:lstStyle/>
          <a:p>
            <a:r>
              <a:rPr lang="en-US" sz="1200" b="1" kern="1200" dirty="0">
                <a:solidFill>
                  <a:schemeClr val="tx1"/>
                </a:solidFill>
                <a:effectLst/>
                <a:latin typeface="+mn-lt"/>
                <a:ea typeface="+mn-ea"/>
                <a:cs typeface="+mn-cs"/>
              </a:rPr>
              <a:t>NOTES FOR SLIDE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Earlier, we covered the first three objectives. The goal of this part of the training is to review what’s been learned so far and to focus on the remaining learning objectives.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the end of this portion of the training, you should be able to:</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the risks of using prescription opioids and self-treatment for pain management;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the benefits of doing stretching exercises;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Demonstrate at least one safe lifting practice.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Give all trainees a copy of handout #2 ‒ Ergonomic Training Exercises (located in Appendix 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introduce new information, let’s start with a review of what’s been learned so far.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going to pass out a brief quiz so that you can self-assess what you’ve learned so far, and I can find out what areas I may need to focus on more in future classes.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going to have you pass them in after we’ve reviewed the correct answers, but you don’t need to put your name on it.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Give students 5-10 minutes to complete the quiz. Then use Slides 3 &amp; 4 to review the correct answers.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2</a:t>
            </a:fld>
            <a:endParaRPr lang="en-US"/>
          </a:p>
        </p:txBody>
      </p:sp>
    </p:spTree>
    <p:extLst>
      <p:ext uri="{BB962C8B-B14F-4D97-AF65-F5344CB8AC3E}">
        <p14:creationId xmlns:p14="http://schemas.microsoft.com/office/powerpoint/2010/main" val="129295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Instructor Note:</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Appendix B contains the quiz shown on these slides with the correct answers marked.  Once you’ve reviewed the questions and answers, collect the quizzes. If there are questions that students struggled with, you should plan to cover the information they did not understand at a later class.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FOR SLIDE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let’s review the answers.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 you go through each question ask the class how many got the correct answer.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3</a:t>
            </a:fld>
            <a:endParaRPr lang="en-US"/>
          </a:p>
        </p:txBody>
      </p:sp>
    </p:spTree>
    <p:extLst>
      <p:ext uri="{BB962C8B-B14F-4D97-AF65-F5344CB8AC3E}">
        <p14:creationId xmlns:p14="http://schemas.microsoft.com/office/powerpoint/2010/main" val="230774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NOTES FOR SLIDE 4:</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going through all the answers, ask: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many did you answer correctly? How many of you got them all right? How many got more than half right?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OR at the end ask them: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the quiz you took earlier, are there any areas that it would be helpful to cover at a later class?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4</a:t>
            </a:fld>
            <a:endParaRPr lang="en-US"/>
          </a:p>
        </p:txBody>
      </p:sp>
    </p:spTree>
    <p:extLst>
      <p:ext uri="{BB962C8B-B14F-4D97-AF65-F5344CB8AC3E}">
        <p14:creationId xmlns:p14="http://schemas.microsoft.com/office/powerpoint/2010/main" val="338042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 FOR SLIDE 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Earlier we talked about why it’s important to understand how an injury progresses and the symptoms.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this slide shows, when the symptoms are mild you have a 100% chance of recovery, but if they get worse, you may reach a point where it becomes too painful to do basic things like kneel, stoop, or walk.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Early recognition of the symptoms and treatment such as rest, ice, compression, and elevation – or RICE for short – is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doctor might prescribe medication such as anti-inflammatories, therapy, or a splint.</a:t>
            </a:r>
          </a:p>
          <a:p>
            <a:endParaRPr lang="en-US" sz="1200" kern="1200" dirty="0">
              <a:solidFill>
                <a:schemeClr val="tx1"/>
              </a:solidFill>
              <a:effectLst/>
              <a:latin typeface="+mn-lt"/>
              <a:ea typeface="+mn-ea"/>
              <a:cs typeface="+mn-cs"/>
            </a:endParaRPr>
          </a:p>
          <a:p>
            <a:r>
              <a:rPr lang="en-US" sz="1200" dirty="0">
                <a:effectLst/>
              </a:rPr>
              <a:t>If the symptoms are more severe, you may need surgery.</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5</a:t>
            </a:fld>
            <a:endParaRPr lang="en-US"/>
          </a:p>
        </p:txBody>
      </p:sp>
    </p:spTree>
    <p:extLst>
      <p:ext uri="{BB962C8B-B14F-4D97-AF65-F5344CB8AC3E}">
        <p14:creationId xmlns:p14="http://schemas.microsoft.com/office/powerpoint/2010/main" val="55061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09575"/>
            <a:ext cx="5584825" cy="3141663"/>
          </a:xfrm>
        </p:spPr>
      </p:sp>
      <p:sp>
        <p:nvSpPr>
          <p:cNvPr id="3" name="Notes Placeholder 2"/>
          <p:cNvSpPr>
            <a:spLocks noGrp="1"/>
          </p:cNvSpPr>
          <p:nvPr>
            <p:ph type="body" idx="1"/>
          </p:nvPr>
        </p:nvSpPr>
        <p:spPr>
          <a:xfrm>
            <a:off x="321893" y="3684852"/>
            <a:ext cx="6408578" cy="5157177"/>
          </a:xfrm>
        </p:spPr>
        <p:txBody>
          <a:bodyPr/>
          <a:lstStyle/>
          <a:p>
            <a:r>
              <a:rPr lang="en-US" sz="1200" b="1" kern="1200" dirty="0">
                <a:solidFill>
                  <a:schemeClr val="tx1"/>
                </a:solidFill>
                <a:effectLst/>
                <a:latin typeface="+mn-lt"/>
                <a:ea typeface="+mn-ea"/>
                <a:cs typeface="+mn-cs"/>
              </a:rPr>
              <a:t>NOTES FOR SLIDE 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leads to this slide. Because construction workers are at risk for painful injuries, opioids are commonly prescribed for pain relief. As a result, opioid dependence has become a serious issue for construction workers and the industry.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Centers for Disease Control and Prevention, 1 out of 4 people prescribed opioids for long-term pain become addicted.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of this program is to provide you with information on how to prevent the injuries and pain up front so that you never need pain medication.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if you do get injured it’s important to remember that opioids are strong, addictive medications so they should only be used if they are prescribed by a doctor and determined to be the best option to manage the pain.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Misuse of opioids prescriptions, including taking more than the dose prescribed, taking someone else’s prescription, taking multiple opioid medications, or taking high doses for long periods of time, can all lead to opioid dependency and addiction.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taking prescription opioids, FIRST ask your doctor for information on ALL available treatments for pain. There may be non-addictive medications or treatments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only take opioids if they are the best option, and follow the dosage prescribed. </a:t>
            </a:r>
            <a:r>
              <a:rPr lang="en-US" sz="1200" b="1" kern="1200" dirty="0">
                <a:solidFill>
                  <a:schemeClr val="tx1"/>
                </a:solidFill>
                <a:effectLst/>
                <a:latin typeface="+mn-lt"/>
                <a:ea typeface="+mn-ea"/>
                <a:cs typeface="+mn-cs"/>
              </a:rPr>
              <a:t>DO NOT</a:t>
            </a:r>
            <a:r>
              <a:rPr lang="en-US" sz="1200" kern="1200" dirty="0">
                <a:solidFill>
                  <a:schemeClr val="tx1"/>
                </a:solidFill>
                <a:effectLst/>
                <a:latin typeface="+mn-lt"/>
                <a:ea typeface="+mn-ea"/>
                <a:cs typeface="+mn-cs"/>
              </a:rPr>
              <a:t> take opioids for long periods of time (more than 30 days) without consulting with your physician.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this point, or before the class ends, distribute handout #3 the Physicians’ Alert ‒ Pain Management for Construction Workers, and handout #4 the Hazard Alert Card ‒ Opioid Deaths in Construction (located in Appendix A). Copies of the pocket size version of the card can be ordered by emailing </a:t>
            </a:r>
            <a:r>
              <a:rPr lang="en-US" sz="1200" b="1" u="sng" kern="1200" dirty="0">
                <a:solidFill>
                  <a:schemeClr val="tx1"/>
                </a:solidFill>
                <a:effectLst/>
                <a:latin typeface="+mn-lt"/>
                <a:ea typeface="+mn-ea"/>
                <a:cs typeface="+mn-cs"/>
                <a:hlinkClick r:id="rId3"/>
              </a:rPr>
              <a:t>cpwr-r2p@cpwr.com</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b="1" dirty="0">
              <a:effectLst/>
            </a:endParaRPr>
          </a:p>
          <a:p>
            <a:r>
              <a:rPr lang="en-US" sz="1200" b="1" dirty="0">
                <a:effectLst/>
              </a:rPr>
              <a:t>If you would like additional training resources focused on preventing opioid dependence, including training materials developed by CPWR and the NIEHS, contact CPWR’s Training Department at </a:t>
            </a:r>
            <a:r>
              <a:rPr lang="en-US" sz="1200" b="1" u="sng" kern="1200" dirty="0">
                <a:solidFill>
                  <a:schemeClr val="tx1"/>
                </a:solidFill>
                <a:effectLst/>
                <a:latin typeface="+mn-lt"/>
                <a:ea typeface="+mn-ea"/>
                <a:cs typeface="+mn-cs"/>
                <a:hlinkClick r:id="rId4"/>
              </a:rPr>
              <a:t>training@cpwr.com</a:t>
            </a:r>
            <a:r>
              <a:rPr lang="en-US" sz="1200" b="1" dirty="0">
                <a:effectLst/>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6</a:t>
            </a:fld>
            <a:endParaRPr lang="en-US"/>
          </a:p>
        </p:txBody>
      </p:sp>
    </p:spTree>
    <p:extLst>
      <p:ext uri="{BB962C8B-B14F-4D97-AF65-F5344CB8AC3E}">
        <p14:creationId xmlns:p14="http://schemas.microsoft.com/office/powerpoint/2010/main" val="234839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30200"/>
            <a:ext cx="5584825" cy="3141663"/>
          </a:xfrm>
        </p:spPr>
      </p:sp>
      <p:sp>
        <p:nvSpPr>
          <p:cNvPr id="3" name="Notes Placeholder 2"/>
          <p:cNvSpPr>
            <a:spLocks noGrp="1"/>
          </p:cNvSpPr>
          <p:nvPr>
            <p:ph type="body" idx="1"/>
          </p:nvPr>
        </p:nvSpPr>
        <p:spPr>
          <a:xfrm>
            <a:off x="702310" y="3646064"/>
            <a:ext cx="5618480" cy="4499398"/>
          </a:xfrm>
        </p:spPr>
        <p:txBody>
          <a:bodyPr/>
          <a:lstStyle/>
          <a:p>
            <a:r>
              <a:rPr lang="en-US" sz="1200" b="1" kern="1200" dirty="0">
                <a:solidFill>
                  <a:schemeClr val="tx1"/>
                </a:solidFill>
                <a:effectLst/>
                <a:latin typeface="+mn-lt"/>
                <a:ea typeface="+mn-ea"/>
                <a:cs typeface="+mn-cs"/>
              </a:rPr>
              <a:t>NOTES FOR SLIDE 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prevent an injury and the need for pain medicine, as we discussed earlier, you need to be aware of the hazards, use lifting equipment and safe lifting practices, and get early treatment if injured.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Stretching exercises can also help and are recommended to improve flexibility, movement, and posture, and relieve muscle and joint tightness. But they only help if you do them properly.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should ALWAYS use caution when stretching so you do not feel pain. And always use slow, smooth movements, and hold the posture for about 15 seconds when you stretch.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Coaching section of the interactive resources mentioned earlier walks you through different stretches, lets you try them out on your computer, tablet, or smartphone, and shows you what you are doing right and wrong.</a:t>
            </a: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7</a:t>
            </a:fld>
            <a:endParaRPr lang="en-US"/>
          </a:p>
        </p:txBody>
      </p:sp>
    </p:spTree>
    <p:extLst>
      <p:ext uri="{BB962C8B-B14F-4D97-AF65-F5344CB8AC3E}">
        <p14:creationId xmlns:p14="http://schemas.microsoft.com/office/powerpoint/2010/main" val="255725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Instructor Note: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Describe each exercise and then have the class stand up and try them as you describe the steps.</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NOTES FOR SLIDE 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two slides show a few examples that we can try today. I’m going to briefly describe each one and then we’ll try them 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 back stretch is a good “reverse” stretch, particularly if you’ve been working in a forward bent back position, such as working at floor level.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 to do the stretch as you tell them the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do the stretch, put your hands on your low back, and gently lean backwards </a:t>
            </a:r>
            <a:r>
              <a:rPr lang="en-US" sz="1200" u="sng" kern="1200" dirty="0">
                <a:solidFill>
                  <a:schemeClr val="tx1"/>
                </a:solidFill>
                <a:effectLst/>
                <a:latin typeface="+mn-lt"/>
                <a:ea typeface="+mn-ea"/>
                <a:cs typeface="+mn-cs"/>
              </a:rPr>
              <a:t>slightly</a:t>
            </a:r>
            <a:r>
              <a:rPr lang="en-US" sz="1200" kern="1200" dirty="0">
                <a:solidFill>
                  <a:schemeClr val="tx1"/>
                </a:solidFill>
                <a:effectLst/>
                <a:latin typeface="+mn-lt"/>
                <a:ea typeface="+mn-ea"/>
                <a:cs typeface="+mn-cs"/>
              </a:rPr>
              <a:t>. Hold.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the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neck stretch is a good stretch if you’ve been working in an awkward head/neck position.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 to do the stretch as you tell them the steps:</a:t>
            </a:r>
          </a:p>
          <a:p>
            <a:endParaRPr lang="en-US" sz="1200" kern="1200" dirty="0">
              <a:solidFill>
                <a:schemeClr val="tx1"/>
              </a:solidFill>
              <a:effectLst/>
              <a:latin typeface="+mn-lt"/>
              <a:ea typeface="+mn-ea"/>
              <a:cs typeface="+mn-cs"/>
            </a:endParaRPr>
          </a:p>
          <a:p>
            <a:r>
              <a:rPr lang="en-US" sz="1200" dirty="0">
                <a:effectLst/>
              </a:rPr>
              <a:t>Tilt your head gently to the right and hold. Then gently tilt your head to the left and hold.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8</a:t>
            </a:fld>
            <a:endParaRPr lang="en-US"/>
          </a:p>
        </p:txBody>
      </p:sp>
    </p:spTree>
    <p:extLst>
      <p:ext uri="{BB962C8B-B14F-4D97-AF65-F5344CB8AC3E}">
        <p14:creationId xmlns:p14="http://schemas.microsoft.com/office/powerpoint/2010/main" val="138331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Instructor Note: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Describe each exercise and then have the class stand up and try them as you describe the steps.</a:t>
            </a: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NOTES FOR SLIDE 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Shoulder rolls are good to release tension in your head, neck, and upper back, particularly if you’ve been working with your hands overhead or reaching with your arms away from your body for a period of time.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 to do the stretch as you tell them the steps: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Slowly</a:t>
            </a:r>
            <a:r>
              <a:rPr lang="en-US" sz="1200" kern="1200" dirty="0">
                <a:solidFill>
                  <a:schemeClr val="tx1"/>
                </a:solidFill>
                <a:effectLst/>
                <a:latin typeface="+mn-lt"/>
                <a:ea typeface="+mn-ea"/>
                <a:cs typeface="+mn-cs"/>
              </a:rPr>
              <a:t>, roll your shoulders up and back and around. Repeat 10 times.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the class: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good stretch is the forearm stretch.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 to do the stretch as you tell them the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Reach your right arm out, and with your elbow straight, gently pull your hand back ‒ hold. Then bend your wrist down and pull your hand toward your body.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do it with the left arm. Reach your left arm out, and with your elbow straight, gently pull your hand back ‒ hold. Then bend your wrist down and pull your hand toward your body.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the class: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of us have tightness in our hamstring and calf muscles.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the class to do the stretch as you tell them the steps: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stretch your hamstrings, extend one leg forward with your heel on the floor and your toes pointed up ‒ hold. Let’s repeat with the other leg.</a:t>
            </a:r>
          </a:p>
          <a:p>
            <a:endParaRPr lang="en-US" sz="1200" kern="1200" dirty="0">
              <a:solidFill>
                <a:schemeClr val="tx1"/>
              </a:solidFill>
              <a:effectLst/>
              <a:latin typeface="+mn-lt"/>
              <a:ea typeface="+mn-ea"/>
              <a:cs typeface="+mn-cs"/>
            </a:endParaRPr>
          </a:p>
          <a:p>
            <a:r>
              <a:rPr lang="en-US" sz="1200" dirty="0">
                <a:effectLst/>
              </a:rPr>
              <a:t>Now let’s stretch your calf </a:t>
            </a:r>
            <a:r>
              <a:rPr lang="en-US" sz="1200" kern="1200" dirty="0">
                <a:solidFill>
                  <a:schemeClr val="tx1"/>
                </a:solidFill>
                <a:effectLst/>
                <a:latin typeface="+mn-lt"/>
                <a:ea typeface="+mn-ea"/>
                <a:cs typeface="+mn-cs"/>
              </a:rPr>
              <a:t>‒</a:t>
            </a:r>
            <a:r>
              <a:rPr lang="en-US" sz="1200" dirty="0">
                <a:effectLst/>
              </a:rPr>
              <a:t> extend one leg back with your foot flat on the ground. Then gently bend your front knee. Feel the stretch on the calf of your back leg </a:t>
            </a:r>
            <a:r>
              <a:rPr lang="en-US" sz="1200" kern="1200" dirty="0">
                <a:solidFill>
                  <a:schemeClr val="tx1"/>
                </a:solidFill>
                <a:effectLst/>
                <a:latin typeface="+mn-lt"/>
                <a:ea typeface="+mn-ea"/>
                <a:cs typeface="+mn-cs"/>
              </a:rPr>
              <a:t>‒</a:t>
            </a:r>
            <a:r>
              <a:rPr lang="en-US" sz="1200" dirty="0">
                <a:effectLst/>
              </a:rPr>
              <a:t> hold.  Let’s repeat with the other leg.</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9</a:t>
            </a:fld>
            <a:endParaRPr lang="en-US"/>
          </a:p>
        </p:txBody>
      </p:sp>
    </p:spTree>
    <p:extLst>
      <p:ext uri="{BB962C8B-B14F-4D97-AF65-F5344CB8AC3E}">
        <p14:creationId xmlns:p14="http://schemas.microsoft.com/office/powerpoint/2010/main" val="2743282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56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3353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258428"/>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8428"/>
            <a:ext cx="4114800" cy="365125"/>
          </a:xfrm>
        </p:spPr>
        <p:txBody>
          <a:bodyPr/>
          <a:lstStyle/>
          <a:p>
            <a:endParaRPr lang="en-US"/>
          </a:p>
        </p:txBody>
      </p:sp>
      <p:sp>
        <p:nvSpPr>
          <p:cNvPr id="6" name="Slide Number Placeholder 5"/>
          <p:cNvSpPr>
            <a:spLocks noGrp="1"/>
          </p:cNvSpPr>
          <p:nvPr>
            <p:ph type="sldNum" sz="quarter" idx="12"/>
          </p:nvPr>
        </p:nvSpPr>
        <p:spPr>
          <a:xfrm>
            <a:off x="8610600" y="6258428"/>
            <a:ext cx="2743200" cy="365125"/>
          </a:xfrm>
        </p:spPr>
        <p:txBody>
          <a:bodyPr/>
          <a:lstStyle/>
          <a:p>
            <a:fld id="{512281B4-B45E-46C9-87D4-907338D068D1}" type="slidenum">
              <a:rPr lang="en-US" smtClean="0"/>
              <a:t>‹#›</a:t>
            </a:fld>
            <a:endParaRPr lang="en-US"/>
          </a:p>
        </p:txBody>
      </p:sp>
      <p:sp>
        <p:nvSpPr>
          <p:cNvPr id="7" name="Rectangle 6"/>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7565" y="5336925"/>
            <a:ext cx="1759423" cy="73152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055" y="5257800"/>
            <a:ext cx="1483710" cy="810645"/>
          </a:xfrm>
          <a:prstGeom prst="rect">
            <a:avLst/>
          </a:prstGeom>
        </p:spPr>
      </p:pic>
    </p:spTree>
    <p:extLst>
      <p:ext uri="{BB962C8B-B14F-4D97-AF65-F5344CB8AC3E}">
        <p14:creationId xmlns:p14="http://schemas.microsoft.com/office/powerpoint/2010/main" val="61523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194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55339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578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78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118069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dirty="0"/>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83604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319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411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7912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9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9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7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8" name="Footer Placeholder 7"/>
          <p:cNvSpPr>
            <a:spLocks noGrp="1"/>
          </p:cNvSpPr>
          <p:nvPr>
            <p:ph type="ftr" sz="quarter" idx="11"/>
          </p:nvPr>
        </p:nvSpPr>
        <p:spPr>
          <a:xfrm>
            <a:off x="4038600" y="6254750"/>
            <a:ext cx="4114800" cy="365125"/>
          </a:xfrm>
        </p:spPr>
        <p:txBody>
          <a:bodyPr/>
          <a:lstStyle/>
          <a:p>
            <a:endParaRPr lang="en-US"/>
          </a:p>
        </p:txBody>
      </p:sp>
      <p:sp>
        <p:nvSpPr>
          <p:cNvPr id="9" name="Slide Number Placeholder 8"/>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11" name="Rectangle 10"/>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42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4" name="Footer Placeholder 3"/>
          <p:cNvSpPr>
            <a:spLocks noGrp="1"/>
          </p:cNvSpPr>
          <p:nvPr>
            <p:ph type="ftr" sz="quarter" idx="11"/>
          </p:nvPr>
        </p:nvSpPr>
        <p:spPr>
          <a:xfrm>
            <a:off x="4038600" y="6254750"/>
            <a:ext cx="4114800" cy="365125"/>
          </a:xfrm>
        </p:spPr>
        <p:txBody>
          <a:bodyPr/>
          <a:lstStyle/>
          <a:p>
            <a:endParaRPr lang="en-US"/>
          </a:p>
        </p:txBody>
      </p:sp>
      <p:sp>
        <p:nvSpPr>
          <p:cNvPr id="5" name="Slide Number Placeholder 4"/>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65884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3" name="Footer Placeholder 2"/>
          <p:cNvSpPr>
            <a:spLocks noGrp="1"/>
          </p:cNvSpPr>
          <p:nvPr>
            <p:ph type="ftr" sz="quarter" idx="11"/>
          </p:nvPr>
        </p:nvSpPr>
        <p:spPr>
          <a:xfrm>
            <a:off x="4038600" y="6254750"/>
            <a:ext cx="4114800" cy="365125"/>
          </a:xfrm>
        </p:spPr>
        <p:txBody>
          <a:bodyPr/>
          <a:lstStyle/>
          <a:p>
            <a:endParaRPr lang="en-US"/>
          </a:p>
        </p:txBody>
      </p:sp>
      <p:sp>
        <p:nvSpPr>
          <p:cNvPr id="4" name="Slide Number Placeholder 3"/>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6" name="Rectangle 5"/>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58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42839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8841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2547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89B5-0945-4E6D-8469-65B2D5F3AF46}" type="datetimeFigureOut">
              <a:rPr lang="en-US" smtClean="0"/>
              <a:t>2/25/2020</a:t>
            </a:fld>
            <a:endParaRPr lang="en-US"/>
          </a:p>
        </p:txBody>
      </p:sp>
      <p:sp>
        <p:nvSpPr>
          <p:cNvPr id="5" name="Footer Placeholder 4"/>
          <p:cNvSpPr>
            <a:spLocks noGrp="1"/>
          </p:cNvSpPr>
          <p:nvPr>
            <p:ph type="ftr" sz="quarter" idx="3"/>
          </p:nvPr>
        </p:nvSpPr>
        <p:spPr>
          <a:xfrm>
            <a:off x="4038600" y="62547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2547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281B4-B45E-46C9-87D4-907338D068D1}" type="slidenum">
              <a:rPr lang="en-US" smtClean="0"/>
              <a:t>‹#›</a:t>
            </a:fld>
            <a:endParaRPr lang="en-US"/>
          </a:p>
        </p:txBody>
      </p:sp>
    </p:spTree>
    <p:extLst>
      <p:ext uri="{BB962C8B-B14F-4D97-AF65-F5344CB8AC3E}">
        <p14:creationId xmlns:p14="http://schemas.microsoft.com/office/powerpoint/2010/main" val="417669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760129"/>
            <a:ext cx="11689080" cy="2387600"/>
          </a:xfrm>
        </p:spPr>
        <p:txBody>
          <a:bodyPr>
            <a:normAutofit/>
          </a:bodyPr>
          <a:lstStyle/>
          <a:p>
            <a:r>
              <a:rPr lang="en-US" sz="6700" b="1" dirty="0"/>
              <a:t>Ergonomics Basics </a:t>
            </a:r>
            <a:br>
              <a:rPr lang="en-US" sz="6700" b="1" dirty="0"/>
            </a:br>
            <a:r>
              <a:rPr lang="en-US" sz="4400" i="1" dirty="0"/>
              <a:t>Reducing the Risks for Soft Tissue Injuries</a:t>
            </a:r>
            <a:endParaRPr lang="en-US" sz="4400" dirty="0">
              <a:latin typeface="+mn-lt"/>
            </a:endParaRPr>
          </a:p>
        </p:txBody>
      </p:sp>
      <p:sp>
        <p:nvSpPr>
          <p:cNvPr id="7" name="Subtitle 6">
            <a:extLst>
              <a:ext uri="{FF2B5EF4-FFF2-40B4-BE49-F238E27FC236}">
                <a16:creationId xmlns:a16="http://schemas.microsoft.com/office/drawing/2014/main" id="{3A89C152-E845-4D2B-B887-0E7A088BFC26}"/>
              </a:ext>
            </a:extLst>
          </p:cNvPr>
          <p:cNvSpPr>
            <a:spLocks noGrp="1"/>
          </p:cNvSpPr>
          <p:nvPr>
            <p:ph type="subTitle" idx="1"/>
          </p:nvPr>
        </p:nvSpPr>
        <p:spPr/>
        <p:txBody>
          <a:bodyPr>
            <a:normAutofit/>
          </a:bodyPr>
          <a:lstStyle/>
          <a:p>
            <a:r>
              <a:rPr lang="en-US" sz="2800" b="1" dirty="0"/>
              <a:t>Part 1 - B</a:t>
            </a:r>
          </a:p>
        </p:txBody>
      </p:sp>
      <p:pic>
        <p:nvPicPr>
          <p:cNvPr id="8" name="Picture 7">
            <a:extLst>
              <a:ext uri="{FF2B5EF4-FFF2-40B4-BE49-F238E27FC236}">
                <a16:creationId xmlns:a16="http://schemas.microsoft.com/office/drawing/2014/main" id="{368D4E6E-030E-4008-AD40-588A964177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78755" y="5156768"/>
            <a:ext cx="1634490" cy="90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67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5520" y="235220"/>
            <a:ext cx="8642252" cy="990600"/>
          </a:xfrm>
        </p:spPr>
        <p:txBody>
          <a:bodyPr>
            <a:normAutofit fontScale="90000"/>
          </a:bodyPr>
          <a:lstStyle/>
          <a:p>
            <a:r>
              <a:rPr lang="en-US" b="1" dirty="0">
                <a:latin typeface="+mn-lt"/>
              </a:rPr>
              <a:t>Best Built Plans: Interactive Resources </a:t>
            </a:r>
            <a:r>
              <a:rPr lang="en-US" b="1" dirty="0">
                <a:solidFill>
                  <a:srgbClr val="0033CC"/>
                </a:solidFill>
                <a:latin typeface="+mn-lt"/>
              </a:rPr>
              <a:t>www.bestbuiltplans.org</a:t>
            </a:r>
            <a:r>
              <a:rPr lang="en-US" b="1" dirty="0">
                <a:latin typeface="+mn-lt"/>
              </a:rPr>
              <a:t>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82" y="3530804"/>
            <a:ext cx="3915023" cy="2365148"/>
          </a:xfrm>
          <a:prstGeom prst="rect">
            <a:avLst/>
          </a:prstGeom>
          <a:noFill/>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826" y="3333707"/>
            <a:ext cx="2411688" cy="2562245"/>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6846" y="3254559"/>
            <a:ext cx="1607357" cy="2641393"/>
          </a:xfrm>
          <a:prstGeom prst="rect">
            <a:avLst/>
          </a:prstGeom>
          <a:noFill/>
        </p:spPr>
      </p:pic>
      <p:sp>
        <p:nvSpPr>
          <p:cNvPr id="9" name="TextBox 8"/>
          <p:cNvSpPr txBox="1"/>
          <p:nvPr/>
        </p:nvSpPr>
        <p:spPr>
          <a:xfrm>
            <a:off x="604322" y="1731793"/>
            <a:ext cx="5123823" cy="1569660"/>
          </a:xfrm>
          <a:prstGeom prst="rect">
            <a:avLst/>
          </a:prstGeom>
          <a:noFill/>
        </p:spPr>
        <p:txBody>
          <a:bodyPr wrap="square" rtlCol="0">
            <a:spAutoFit/>
          </a:bodyPr>
          <a:lstStyle/>
          <a:p>
            <a:r>
              <a:rPr lang="en-US" sz="2400" b="1" dirty="0">
                <a:solidFill>
                  <a:srgbClr val="C00000"/>
                </a:solidFill>
              </a:rPr>
              <a:t>Training &amp; Coaching </a:t>
            </a:r>
            <a:r>
              <a:rPr lang="en-US" sz="2400" dirty="0">
                <a:solidFill>
                  <a:srgbClr val="C00000"/>
                </a:solidFill>
              </a:rPr>
              <a:t>– </a:t>
            </a:r>
          </a:p>
          <a:p>
            <a:pPr marL="285750" indent="-285750">
              <a:buFont typeface="Arial" panose="020B0604020202020204" pitchFamily="34" charset="0"/>
              <a:buChar char="•"/>
            </a:pPr>
            <a:r>
              <a:rPr lang="en-US" dirty="0"/>
              <a:t>Learn about importance of planning, try out safe lifting practices, and stretching exercises.</a:t>
            </a:r>
          </a:p>
          <a:p>
            <a:pPr marL="285750" indent="-285750">
              <a:buFont typeface="Arial" panose="020B0604020202020204" pitchFamily="34" charset="0"/>
              <a:buChar char="•"/>
            </a:pPr>
            <a:r>
              <a:rPr lang="en-US" dirty="0"/>
              <a:t>For use on a PC or as an app for tablets/smartphones.</a:t>
            </a:r>
          </a:p>
        </p:txBody>
      </p:sp>
      <p:sp>
        <p:nvSpPr>
          <p:cNvPr id="10" name="TextBox 9"/>
          <p:cNvSpPr txBox="1"/>
          <p:nvPr/>
        </p:nvSpPr>
        <p:spPr>
          <a:xfrm>
            <a:off x="6550826" y="1639459"/>
            <a:ext cx="4823377" cy="1015663"/>
          </a:xfrm>
          <a:prstGeom prst="rect">
            <a:avLst/>
          </a:prstGeom>
          <a:noFill/>
        </p:spPr>
        <p:txBody>
          <a:bodyPr wrap="square" rtlCol="0">
            <a:spAutoFit/>
          </a:bodyPr>
          <a:lstStyle/>
          <a:p>
            <a:r>
              <a:rPr lang="en-US" sz="2400" b="1" dirty="0">
                <a:solidFill>
                  <a:srgbClr val="C00000"/>
                </a:solidFill>
              </a:rPr>
              <a:t>Games </a:t>
            </a:r>
            <a:r>
              <a:rPr lang="en-US" sz="2400" dirty="0">
                <a:solidFill>
                  <a:srgbClr val="C00000"/>
                </a:solidFill>
              </a:rPr>
              <a:t>– </a:t>
            </a:r>
          </a:p>
          <a:p>
            <a:pPr marL="285750" indent="-285750">
              <a:buFont typeface="Arial" panose="020B0604020202020204" pitchFamily="34" charset="0"/>
              <a:buChar char="•"/>
            </a:pPr>
            <a:r>
              <a:rPr lang="en-US" dirty="0"/>
              <a:t>Play the games to practice what you learned. </a:t>
            </a:r>
          </a:p>
          <a:p>
            <a:pPr marL="285750" indent="-285750">
              <a:buFont typeface="Arial" panose="020B0604020202020204" pitchFamily="34" charset="0"/>
              <a:buChar char="•"/>
            </a:pPr>
            <a:r>
              <a:rPr lang="en-US" dirty="0"/>
              <a:t>Available for Apple and Android smartphones.</a:t>
            </a:r>
          </a:p>
        </p:txBody>
      </p:sp>
      <p:cxnSp>
        <p:nvCxnSpPr>
          <p:cNvPr id="13" name="Straight Connector 12"/>
          <p:cNvCxnSpPr/>
          <p:nvPr/>
        </p:nvCxnSpPr>
        <p:spPr>
          <a:xfrm>
            <a:off x="6019800" y="2242570"/>
            <a:ext cx="0" cy="37010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211572" y="4713378"/>
            <a:ext cx="2721933" cy="99394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gbarlet\Documents\r2p\BBP MMH\Cart 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l="1689" t="7341" r="83789" b="71688"/>
          <a:stretch/>
        </p:blipFill>
        <p:spPr bwMode="auto">
          <a:xfrm>
            <a:off x="662596" y="172015"/>
            <a:ext cx="1283900" cy="115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0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54829" y="2017140"/>
            <a:ext cx="4514851" cy="965200"/>
          </a:xfrm>
          <a:prstGeom prst="rect">
            <a:avLst/>
          </a:prstGeom>
        </p:spPr>
        <p:txBody>
          <a:bodyPr vert="horz" wrap="square" lIns="0" tIns="0" rIns="0" bIns="0" rtlCol="0">
            <a:noAutofit/>
          </a:bodyPr>
          <a:lstStyle/>
          <a:p>
            <a:pPr marL="12700">
              <a:lnSpc>
                <a:spcPct val="100000"/>
              </a:lnSpc>
              <a:tabLst>
                <a:tab pos="2069464" algn="l"/>
              </a:tabLst>
            </a:pPr>
            <a:r>
              <a:rPr lang="en-US" sz="6000" b="1" dirty="0">
                <a:latin typeface="Calibri"/>
                <a:cs typeface="Calibri"/>
              </a:rPr>
              <a:t>Questions?</a:t>
            </a:r>
            <a:endParaRPr sz="6000" b="1" dirty="0">
              <a:latin typeface="Calibri"/>
              <a:cs typeface="Calibri"/>
            </a:endParaRPr>
          </a:p>
        </p:txBody>
      </p:sp>
      <p:sp>
        <p:nvSpPr>
          <p:cNvPr id="4" name="object 4"/>
          <p:cNvSpPr txBox="1"/>
          <p:nvPr/>
        </p:nvSpPr>
        <p:spPr>
          <a:xfrm>
            <a:off x="1457325" y="3643629"/>
            <a:ext cx="9206230" cy="584200"/>
          </a:xfrm>
          <a:prstGeom prst="rect">
            <a:avLst/>
          </a:prstGeom>
        </p:spPr>
        <p:txBody>
          <a:bodyPr vert="horz" wrap="square" lIns="0" tIns="0" rIns="0" bIns="0" rtlCol="0">
            <a:noAutofit/>
          </a:bodyPr>
          <a:lstStyle/>
          <a:p>
            <a:pPr marL="12700">
              <a:lnSpc>
                <a:spcPct val="100000"/>
              </a:lnSpc>
            </a:pPr>
            <a:endParaRPr sz="3600" dirty="0">
              <a:latin typeface="Calibri"/>
              <a:cs typeface="Calibri"/>
            </a:endParaRPr>
          </a:p>
        </p:txBody>
      </p:sp>
      <p:sp>
        <p:nvSpPr>
          <p:cNvPr id="5" name="object 5"/>
          <p:cNvSpPr txBox="1"/>
          <p:nvPr/>
        </p:nvSpPr>
        <p:spPr>
          <a:xfrm>
            <a:off x="309778" y="5203316"/>
            <a:ext cx="11550650" cy="904240"/>
          </a:xfrm>
          <a:prstGeom prst="rect">
            <a:avLst/>
          </a:prstGeom>
        </p:spPr>
        <p:txBody>
          <a:bodyPr vert="horz" wrap="square" lIns="0" tIns="0" rIns="0" bIns="0" rtlCol="0">
            <a:noAutofit/>
          </a:bodyPr>
          <a:lstStyle/>
          <a:p>
            <a:pPr marL="12700" marR="12700" indent="0" algn="ctr">
              <a:lnSpc>
                <a:spcPts val="1730"/>
              </a:lnSpc>
            </a:pPr>
            <a:r>
              <a:rPr sz="1800" spc="-10" dirty="0">
                <a:latin typeface="Calibri"/>
                <a:cs typeface="Calibri"/>
              </a:rPr>
              <a:t>©2019, C</a:t>
            </a:r>
            <a:r>
              <a:rPr sz="1800" spc="-15" dirty="0">
                <a:latin typeface="Calibri"/>
                <a:cs typeface="Calibri"/>
              </a:rPr>
              <a:t>P</a:t>
            </a:r>
            <a:r>
              <a:rPr sz="1800" spc="-25" dirty="0">
                <a:latin typeface="Calibri"/>
                <a:cs typeface="Calibri"/>
              </a:rPr>
              <a:t>W</a:t>
            </a:r>
            <a:r>
              <a:rPr sz="1800" spc="-15" dirty="0">
                <a:latin typeface="Calibri"/>
                <a:cs typeface="Calibri"/>
              </a:rPr>
              <a:t>R</a:t>
            </a:r>
            <a:r>
              <a:rPr sz="1800" spc="0" dirty="0">
                <a:latin typeface="Calibri"/>
                <a:cs typeface="Calibri"/>
              </a:rPr>
              <a:t>-The</a:t>
            </a:r>
            <a:r>
              <a:rPr sz="1800" spc="10" dirty="0">
                <a:latin typeface="Calibri"/>
                <a:cs typeface="Calibri"/>
              </a:rPr>
              <a:t> </a:t>
            </a:r>
            <a:r>
              <a:rPr sz="1800" spc="0" dirty="0">
                <a:latin typeface="Calibri"/>
                <a:cs typeface="Calibri"/>
              </a:rPr>
              <a:t>Cen</a:t>
            </a:r>
            <a:r>
              <a:rPr sz="1800" spc="-35" dirty="0">
                <a:latin typeface="Calibri"/>
                <a:cs typeface="Calibri"/>
              </a:rPr>
              <a:t>t</a:t>
            </a:r>
            <a:r>
              <a:rPr sz="1800" spc="-10" dirty="0">
                <a:latin typeface="Calibri"/>
                <a:cs typeface="Calibri"/>
              </a:rPr>
              <a:t>er</a:t>
            </a:r>
            <a:r>
              <a:rPr sz="1800" spc="10" dirty="0">
                <a:latin typeface="Calibri"/>
                <a:cs typeface="Calibri"/>
              </a:rPr>
              <a:t> </a:t>
            </a:r>
            <a:r>
              <a:rPr sz="1800" spc="-35" dirty="0">
                <a:latin typeface="Calibri"/>
                <a:cs typeface="Calibri"/>
              </a:rPr>
              <a:t>f</a:t>
            </a:r>
            <a:r>
              <a:rPr sz="1800" spc="-10" dirty="0">
                <a:latin typeface="Calibri"/>
                <a:cs typeface="Calibri"/>
              </a:rPr>
              <a:t>or Con</a:t>
            </a:r>
            <a:r>
              <a:rPr sz="1800" spc="-25" dirty="0">
                <a:latin typeface="Calibri"/>
                <a:cs typeface="Calibri"/>
              </a:rPr>
              <a:t>s</a:t>
            </a:r>
            <a:r>
              <a:rPr sz="1800" spc="-10" dirty="0">
                <a:latin typeface="Calibri"/>
                <a:cs typeface="Calibri"/>
              </a:rPr>
              <a:t>t</a:t>
            </a:r>
            <a:r>
              <a:rPr sz="1800" spc="-20" dirty="0">
                <a:latin typeface="Calibri"/>
                <a:cs typeface="Calibri"/>
              </a:rPr>
              <a:t>r</a:t>
            </a:r>
            <a:r>
              <a:rPr sz="1800" spc="0" dirty="0">
                <a:latin typeface="Calibri"/>
                <a:cs typeface="Calibri"/>
              </a:rPr>
              <a:t>uc</a:t>
            </a:r>
            <a:r>
              <a:rPr sz="1800" spc="-10" dirty="0">
                <a:latin typeface="Calibri"/>
                <a:cs typeface="Calibri"/>
              </a:rPr>
              <a:t>t</a:t>
            </a:r>
            <a:r>
              <a:rPr sz="1800" spc="-5" dirty="0">
                <a:latin typeface="Calibri"/>
                <a:cs typeface="Calibri"/>
              </a:rPr>
              <a:t>i</a:t>
            </a:r>
            <a:r>
              <a:rPr sz="1800" spc="0" dirty="0">
                <a:latin typeface="Calibri"/>
                <a:cs typeface="Calibri"/>
              </a:rPr>
              <a:t>on</a:t>
            </a:r>
            <a:r>
              <a:rPr sz="1800" spc="20" dirty="0">
                <a:latin typeface="Calibri"/>
                <a:cs typeface="Calibri"/>
              </a:rPr>
              <a:t> </a:t>
            </a:r>
            <a:r>
              <a:rPr sz="1800" spc="-55" dirty="0">
                <a:latin typeface="Calibri"/>
                <a:cs typeface="Calibri"/>
              </a:rPr>
              <a:t>R</a:t>
            </a:r>
            <a:r>
              <a:rPr sz="1800" spc="-10" dirty="0">
                <a:latin typeface="Calibri"/>
                <a:cs typeface="Calibri"/>
              </a:rPr>
              <a:t>e</a:t>
            </a:r>
            <a:r>
              <a:rPr sz="1800" spc="-5" dirty="0">
                <a:latin typeface="Calibri"/>
                <a:cs typeface="Calibri"/>
              </a:rPr>
              <a:t>s</a:t>
            </a:r>
            <a:r>
              <a:rPr sz="1800" spc="-10" dirty="0">
                <a:latin typeface="Calibri"/>
                <a:cs typeface="Calibri"/>
              </a:rPr>
              <a:t>ea</a:t>
            </a:r>
            <a:r>
              <a:rPr sz="1800" spc="-35" dirty="0">
                <a:latin typeface="Calibri"/>
                <a:cs typeface="Calibri"/>
              </a:rPr>
              <a:t>r</a:t>
            </a:r>
            <a:r>
              <a:rPr sz="1800" spc="-20" dirty="0">
                <a:latin typeface="Calibri"/>
                <a:cs typeface="Calibri"/>
              </a:rPr>
              <a:t>c</a:t>
            </a:r>
            <a:r>
              <a:rPr sz="1800" spc="0" dirty="0">
                <a:latin typeface="Calibri"/>
                <a:cs typeface="Calibri"/>
              </a:rPr>
              <a:t>h</a:t>
            </a:r>
            <a:r>
              <a:rPr sz="1800" spc="10" dirty="0">
                <a:latin typeface="Calibri"/>
                <a:cs typeface="Calibri"/>
              </a:rPr>
              <a:t> </a:t>
            </a:r>
            <a:r>
              <a:rPr sz="1800" spc="0" dirty="0">
                <a:latin typeface="Calibri"/>
                <a:cs typeface="Calibri"/>
              </a:rPr>
              <a:t>and</a:t>
            </a:r>
            <a:r>
              <a:rPr sz="1800" spc="10" dirty="0">
                <a:latin typeface="Calibri"/>
                <a:cs typeface="Calibri"/>
              </a:rPr>
              <a:t> </a:t>
            </a:r>
            <a:r>
              <a:rPr sz="1800" spc="-110" dirty="0">
                <a:latin typeface="Calibri"/>
                <a:cs typeface="Calibri"/>
              </a:rPr>
              <a:t>T</a:t>
            </a:r>
            <a:r>
              <a:rPr sz="1800" spc="-50" dirty="0">
                <a:latin typeface="Calibri"/>
                <a:cs typeface="Calibri"/>
              </a:rPr>
              <a:t>r</a:t>
            </a:r>
            <a:r>
              <a:rPr sz="1800" spc="0" dirty="0">
                <a:latin typeface="Calibri"/>
                <a:cs typeface="Calibri"/>
              </a:rPr>
              <a:t>ain</a:t>
            </a:r>
            <a:r>
              <a:rPr sz="1800" spc="-10" dirty="0">
                <a:latin typeface="Calibri"/>
                <a:cs typeface="Calibri"/>
              </a:rPr>
              <a:t>i</a:t>
            </a:r>
            <a:r>
              <a:rPr sz="1800" spc="0" dirty="0">
                <a:latin typeface="Calibri"/>
                <a:cs typeface="Calibri"/>
              </a:rPr>
              <a:t>n</a:t>
            </a:r>
            <a:r>
              <a:rPr sz="1800" spc="5" dirty="0">
                <a:latin typeface="Calibri"/>
                <a:cs typeface="Calibri"/>
              </a:rPr>
              <a:t>g</a:t>
            </a:r>
            <a:r>
              <a:rPr sz="1800" spc="0" dirty="0">
                <a:latin typeface="Calibri"/>
                <a:cs typeface="Calibri"/>
              </a:rPr>
              <a:t>.</a:t>
            </a:r>
            <a:r>
              <a:rPr sz="1800" spc="-5" dirty="0">
                <a:latin typeface="Calibri"/>
                <a:cs typeface="Calibri"/>
              </a:rPr>
              <a:t> </a:t>
            </a:r>
            <a:r>
              <a:rPr sz="1800" spc="-15" dirty="0">
                <a:latin typeface="Calibri"/>
                <a:cs typeface="Calibri"/>
              </a:rPr>
              <a:t>A</a:t>
            </a:r>
            <a:r>
              <a:rPr sz="1800" spc="-5" dirty="0">
                <a:latin typeface="Calibri"/>
                <a:cs typeface="Calibri"/>
              </a:rPr>
              <a:t>l</a:t>
            </a:r>
            <a:r>
              <a:rPr sz="1800" spc="0" dirty="0">
                <a:latin typeface="Calibri"/>
                <a:cs typeface="Calibri"/>
              </a:rPr>
              <a:t>l</a:t>
            </a:r>
            <a:r>
              <a:rPr sz="1800" spc="5" dirty="0">
                <a:latin typeface="Calibri"/>
                <a:cs typeface="Calibri"/>
              </a:rPr>
              <a:t> </a:t>
            </a:r>
            <a:r>
              <a:rPr sz="1800" spc="0" dirty="0">
                <a:latin typeface="Calibri"/>
                <a:cs typeface="Calibri"/>
              </a:rPr>
              <a:t>r</a:t>
            </a:r>
            <a:r>
              <a:rPr sz="1800" spc="-10" dirty="0">
                <a:latin typeface="Calibri"/>
                <a:cs typeface="Calibri"/>
              </a:rPr>
              <a:t>i</a:t>
            </a:r>
            <a:r>
              <a:rPr sz="1800" spc="0" dirty="0">
                <a:latin typeface="Calibri"/>
                <a:cs typeface="Calibri"/>
              </a:rPr>
              <a:t>gh</a:t>
            </a:r>
            <a:r>
              <a:rPr sz="1800" spc="-10" dirty="0">
                <a:latin typeface="Calibri"/>
                <a:cs typeface="Calibri"/>
              </a:rPr>
              <a:t>t</a:t>
            </a:r>
            <a:r>
              <a:rPr sz="1800" spc="0" dirty="0">
                <a:latin typeface="Calibri"/>
                <a:cs typeface="Calibri"/>
              </a:rPr>
              <a:t>s</a:t>
            </a:r>
            <a:r>
              <a:rPr sz="1800" spc="-10"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s</a:t>
            </a:r>
            <a:r>
              <a:rPr sz="1800" spc="-10" dirty="0">
                <a:latin typeface="Calibri"/>
                <a:cs typeface="Calibri"/>
              </a:rPr>
              <a:t>e</a:t>
            </a:r>
            <a:r>
              <a:rPr sz="1800" spc="0" dirty="0">
                <a:latin typeface="Calibri"/>
                <a:cs typeface="Calibri"/>
              </a:rPr>
              <a:t>r</a:t>
            </a:r>
            <a:r>
              <a:rPr sz="1800" spc="-20" dirty="0">
                <a:latin typeface="Calibri"/>
                <a:cs typeface="Calibri"/>
              </a:rPr>
              <a:t>v</a:t>
            </a:r>
            <a:r>
              <a:rPr sz="1800" spc="-10" dirty="0">
                <a:latin typeface="Calibri"/>
                <a:cs typeface="Calibri"/>
              </a:rPr>
              <a:t>e</a:t>
            </a:r>
            <a:r>
              <a:rPr sz="1800" spc="-5" dirty="0">
                <a:latin typeface="Calibri"/>
                <a:cs typeface="Calibri"/>
              </a:rPr>
              <a:t>d</a:t>
            </a:r>
            <a:r>
              <a:rPr sz="1800" spc="0" dirty="0">
                <a:latin typeface="Calibri"/>
                <a:cs typeface="Calibri"/>
              </a:rPr>
              <a:t>.</a:t>
            </a:r>
            <a:r>
              <a:rPr sz="1800" spc="-5" dirty="0">
                <a:latin typeface="Calibri"/>
                <a:cs typeface="Calibri"/>
              </a:rPr>
              <a:t> </a:t>
            </a:r>
            <a:r>
              <a:rPr sz="1800" spc="-10" dirty="0">
                <a:latin typeface="Calibri"/>
                <a:cs typeface="Calibri"/>
              </a:rPr>
              <a:t>CP</a:t>
            </a:r>
            <a:r>
              <a:rPr sz="1800" spc="-30" dirty="0">
                <a:latin typeface="Calibri"/>
                <a:cs typeface="Calibri"/>
              </a:rPr>
              <a:t>W</a:t>
            </a:r>
            <a:r>
              <a:rPr sz="1800" spc="-10" dirty="0">
                <a:latin typeface="Calibri"/>
                <a:cs typeface="Calibri"/>
              </a:rPr>
              <a:t>R</a:t>
            </a:r>
            <a:r>
              <a:rPr sz="1800" spc="5" dirty="0">
                <a:latin typeface="Calibri"/>
                <a:cs typeface="Calibri"/>
              </a:rPr>
              <a:t> </a:t>
            </a:r>
            <a:r>
              <a:rPr sz="1800" spc="-5" dirty="0">
                <a:latin typeface="Calibri"/>
                <a:cs typeface="Calibri"/>
              </a:rPr>
              <a:t>i</a:t>
            </a:r>
            <a:r>
              <a:rPr sz="1800" spc="0" dirty="0">
                <a:latin typeface="Calibri"/>
                <a:cs typeface="Calibri"/>
              </a:rPr>
              <a:t>s </a:t>
            </a:r>
            <a:r>
              <a:rPr sz="1800" spc="-10" dirty="0">
                <a:latin typeface="Calibri"/>
                <a:cs typeface="Calibri"/>
              </a:rPr>
              <a:t>the</a:t>
            </a:r>
            <a:r>
              <a:rPr sz="1800" spc="10"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s</a:t>
            </a:r>
            <a:r>
              <a:rPr sz="1800" spc="-10" dirty="0">
                <a:latin typeface="Calibri"/>
                <a:cs typeface="Calibri"/>
              </a:rPr>
              <a:t>ea</a:t>
            </a:r>
            <a:r>
              <a:rPr sz="1800" spc="-35" dirty="0">
                <a:latin typeface="Calibri"/>
                <a:cs typeface="Calibri"/>
              </a:rPr>
              <a:t>r</a:t>
            </a:r>
            <a:r>
              <a:rPr sz="1800" spc="-20" dirty="0">
                <a:latin typeface="Calibri"/>
                <a:cs typeface="Calibri"/>
              </a:rPr>
              <a:t>c</a:t>
            </a:r>
            <a:r>
              <a:rPr sz="1800" spc="0" dirty="0">
                <a:latin typeface="Calibri"/>
                <a:cs typeface="Calibri"/>
              </a:rPr>
              <a:t>h</a:t>
            </a:r>
            <a:r>
              <a:rPr sz="1800" spc="-5" dirty="0">
                <a:latin typeface="Calibri"/>
                <a:cs typeface="Calibri"/>
              </a:rPr>
              <a:t> </a:t>
            </a:r>
            <a:r>
              <a:rPr sz="1800" spc="0" dirty="0">
                <a:latin typeface="Calibri"/>
                <a:cs typeface="Calibri"/>
              </a:rPr>
              <a:t>and </a:t>
            </a:r>
            <a:r>
              <a:rPr sz="1800" spc="-10" dirty="0">
                <a:latin typeface="Calibri"/>
                <a:cs typeface="Calibri"/>
              </a:rPr>
              <a:t>t</a:t>
            </a:r>
            <a:r>
              <a:rPr sz="1800" spc="-55" dirty="0">
                <a:latin typeface="Calibri"/>
                <a:cs typeface="Calibri"/>
              </a:rPr>
              <a:t>r</a:t>
            </a:r>
            <a:r>
              <a:rPr sz="1800" spc="0" dirty="0">
                <a:latin typeface="Calibri"/>
                <a:cs typeface="Calibri"/>
              </a:rPr>
              <a:t>ain</a:t>
            </a:r>
            <a:r>
              <a:rPr sz="1800" spc="-10" dirty="0">
                <a:latin typeface="Calibri"/>
                <a:cs typeface="Calibri"/>
              </a:rPr>
              <a:t>i</a:t>
            </a:r>
            <a:r>
              <a:rPr sz="1800" spc="0" dirty="0">
                <a:latin typeface="Calibri"/>
                <a:cs typeface="Calibri"/>
              </a:rPr>
              <a:t>ng</a:t>
            </a:r>
            <a:r>
              <a:rPr sz="1800" spc="25" dirty="0">
                <a:latin typeface="Calibri"/>
                <a:cs typeface="Calibri"/>
              </a:rPr>
              <a:t> </a:t>
            </a:r>
            <a:r>
              <a:rPr sz="1800" spc="-10" dirty="0">
                <a:latin typeface="Calibri"/>
                <a:cs typeface="Calibri"/>
              </a:rPr>
              <a:t>arm</a:t>
            </a:r>
            <a:r>
              <a:rPr sz="1800" spc="-5" dirty="0">
                <a:latin typeface="Calibri"/>
                <a:cs typeface="Calibri"/>
              </a:rPr>
              <a:t> of </a:t>
            </a:r>
            <a:r>
              <a:rPr sz="1800" spc="-15" dirty="0">
                <a:latin typeface="Calibri"/>
                <a:cs typeface="Calibri"/>
              </a:rPr>
              <a:t>N</a:t>
            </a:r>
            <a:r>
              <a:rPr sz="1800" spc="-10" dirty="0">
                <a:latin typeface="Calibri"/>
                <a:cs typeface="Calibri"/>
              </a:rPr>
              <a:t>A</a:t>
            </a:r>
            <a:r>
              <a:rPr sz="1800" spc="-45" dirty="0">
                <a:latin typeface="Calibri"/>
                <a:cs typeface="Calibri"/>
              </a:rPr>
              <a:t>B</a:t>
            </a:r>
            <a:r>
              <a:rPr sz="1800" spc="-10" dirty="0">
                <a:latin typeface="Calibri"/>
                <a:cs typeface="Calibri"/>
              </a:rPr>
              <a:t>T</a:t>
            </a:r>
            <a:r>
              <a:rPr sz="1800" spc="-55" dirty="0">
                <a:latin typeface="Calibri"/>
                <a:cs typeface="Calibri"/>
              </a:rPr>
              <a:t>U</a:t>
            </a:r>
            <a:r>
              <a:rPr sz="1800" spc="0" dirty="0">
                <a:latin typeface="Calibri"/>
                <a:cs typeface="Calibri"/>
              </a:rPr>
              <a:t>.</a:t>
            </a:r>
            <a:r>
              <a:rPr sz="1800" spc="-25" dirty="0">
                <a:latin typeface="Calibri"/>
                <a:cs typeface="Calibri"/>
              </a:rPr>
              <a:t> </a:t>
            </a:r>
            <a:r>
              <a:rPr sz="1800" spc="-20" dirty="0">
                <a:latin typeface="Calibri"/>
                <a:cs typeface="Calibri"/>
              </a:rPr>
              <a:t>P</a:t>
            </a:r>
            <a:r>
              <a:rPr sz="1800" spc="-40" dirty="0">
                <a:latin typeface="Calibri"/>
                <a:cs typeface="Calibri"/>
              </a:rPr>
              <a:t>r</a:t>
            </a:r>
            <a:r>
              <a:rPr sz="1800" spc="0" dirty="0">
                <a:latin typeface="Calibri"/>
                <a:cs typeface="Calibri"/>
              </a:rPr>
              <a:t>oduct</a:t>
            </a:r>
            <a:r>
              <a:rPr sz="1800" spc="-10" dirty="0">
                <a:latin typeface="Calibri"/>
                <a:cs typeface="Calibri"/>
              </a:rPr>
              <a:t>i</a:t>
            </a:r>
            <a:r>
              <a:rPr sz="1800" spc="0" dirty="0">
                <a:latin typeface="Calibri"/>
                <a:cs typeface="Calibri"/>
              </a:rPr>
              <a:t>on</a:t>
            </a:r>
            <a:r>
              <a:rPr sz="1800" spc="20" dirty="0">
                <a:latin typeface="Calibri"/>
                <a:cs typeface="Calibri"/>
              </a:rPr>
              <a:t> </a:t>
            </a:r>
            <a:r>
              <a:rPr sz="1800" spc="0" dirty="0">
                <a:latin typeface="Calibri"/>
                <a:cs typeface="Calibri"/>
              </a:rPr>
              <a:t>of</a:t>
            </a:r>
            <a:r>
              <a:rPr sz="1800" spc="10" dirty="0">
                <a:latin typeface="Calibri"/>
                <a:cs typeface="Calibri"/>
              </a:rPr>
              <a:t> </a:t>
            </a:r>
            <a:r>
              <a:rPr sz="1800" spc="0" dirty="0">
                <a:latin typeface="Calibri"/>
                <a:cs typeface="Calibri"/>
              </a:rPr>
              <a:t>th</a:t>
            </a:r>
            <a:r>
              <a:rPr sz="1800" spc="-10" dirty="0">
                <a:latin typeface="Calibri"/>
                <a:cs typeface="Calibri"/>
              </a:rPr>
              <a:t>i</a:t>
            </a:r>
            <a:r>
              <a:rPr sz="1800" spc="0" dirty="0">
                <a:latin typeface="Calibri"/>
                <a:cs typeface="Calibri"/>
              </a:rPr>
              <a:t>s docume</a:t>
            </a:r>
            <a:r>
              <a:rPr sz="1800" spc="-10" dirty="0">
                <a:latin typeface="Calibri"/>
                <a:cs typeface="Calibri"/>
              </a:rPr>
              <a:t>nt</a:t>
            </a:r>
            <a:r>
              <a:rPr sz="1800" spc="5" dirty="0">
                <a:latin typeface="Calibri"/>
                <a:cs typeface="Calibri"/>
              </a:rPr>
              <a:t> </a:t>
            </a:r>
            <a:r>
              <a:rPr sz="1800" spc="-45" dirty="0">
                <a:latin typeface="Calibri"/>
                <a:cs typeface="Calibri"/>
              </a:rPr>
              <a:t>w</a:t>
            </a:r>
            <a:r>
              <a:rPr sz="1800" spc="0" dirty="0">
                <a:latin typeface="Calibri"/>
                <a:cs typeface="Calibri"/>
              </a:rPr>
              <a:t>as suppor</a:t>
            </a:r>
            <a:r>
              <a:rPr sz="1800" spc="-30" dirty="0">
                <a:latin typeface="Calibri"/>
                <a:cs typeface="Calibri"/>
              </a:rPr>
              <a:t>t</a:t>
            </a:r>
            <a:r>
              <a:rPr sz="1800" spc="-10" dirty="0">
                <a:latin typeface="Calibri"/>
                <a:cs typeface="Calibri"/>
              </a:rPr>
              <a:t>ed</a:t>
            </a:r>
            <a:r>
              <a:rPr sz="1800" spc="15" dirty="0">
                <a:latin typeface="Calibri"/>
                <a:cs typeface="Calibri"/>
              </a:rPr>
              <a:t> </a:t>
            </a:r>
            <a:r>
              <a:rPr sz="1800" spc="-10" dirty="0">
                <a:latin typeface="Calibri"/>
                <a:cs typeface="Calibri"/>
              </a:rPr>
              <a:t>by</a:t>
            </a:r>
            <a:r>
              <a:rPr sz="1800" spc="10" dirty="0">
                <a:latin typeface="Calibri"/>
                <a:cs typeface="Calibri"/>
              </a:rPr>
              <a:t> </a:t>
            </a:r>
            <a:r>
              <a:rPr sz="1800" spc="-30" dirty="0">
                <a:latin typeface="Calibri"/>
                <a:cs typeface="Calibri"/>
              </a:rPr>
              <a:t>c</a:t>
            </a:r>
            <a:r>
              <a:rPr sz="1800" spc="0" dirty="0">
                <a:latin typeface="Calibri"/>
                <a:cs typeface="Calibri"/>
              </a:rPr>
              <a:t>oope</a:t>
            </a:r>
            <a:r>
              <a:rPr sz="1800" spc="-50" dirty="0">
                <a:latin typeface="Calibri"/>
                <a:cs typeface="Calibri"/>
              </a:rPr>
              <a:t>r</a:t>
            </a:r>
            <a:r>
              <a:rPr sz="1800" spc="-15" dirty="0">
                <a:latin typeface="Calibri"/>
                <a:cs typeface="Calibri"/>
              </a:rPr>
              <a:t>a</a:t>
            </a:r>
            <a:r>
              <a:rPr sz="1800" spc="0" dirty="0">
                <a:latin typeface="Calibri"/>
                <a:cs typeface="Calibri"/>
              </a:rPr>
              <a:t>t</a:t>
            </a:r>
            <a:r>
              <a:rPr sz="1800" spc="-10" dirty="0">
                <a:latin typeface="Calibri"/>
                <a:cs typeface="Calibri"/>
              </a:rPr>
              <a:t>i</a:t>
            </a:r>
            <a:r>
              <a:rPr sz="1800" spc="-20" dirty="0">
                <a:latin typeface="Calibri"/>
                <a:cs typeface="Calibri"/>
              </a:rPr>
              <a:t>v</a:t>
            </a:r>
            <a:r>
              <a:rPr sz="1800" spc="-10" dirty="0">
                <a:latin typeface="Calibri"/>
                <a:cs typeface="Calibri"/>
              </a:rPr>
              <a:t>e </a:t>
            </a:r>
            <a:r>
              <a:rPr sz="1800" spc="5" dirty="0">
                <a:latin typeface="Calibri"/>
                <a:cs typeface="Calibri"/>
              </a:rPr>
              <a:t>a</a:t>
            </a:r>
            <a:r>
              <a:rPr sz="1800" spc="-10" dirty="0">
                <a:latin typeface="Calibri"/>
                <a:cs typeface="Calibri"/>
              </a:rPr>
              <a:t>g</a:t>
            </a:r>
            <a:r>
              <a:rPr sz="1800" spc="-35" dirty="0">
                <a:latin typeface="Calibri"/>
                <a:cs typeface="Calibri"/>
              </a:rPr>
              <a:t>r</a:t>
            </a:r>
            <a:r>
              <a:rPr sz="1800" spc="-10" dirty="0">
                <a:latin typeface="Calibri"/>
                <a:cs typeface="Calibri"/>
              </a:rPr>
              <a:t>e</a:t>
            </a:r>
            <a:r>
              <a:rPr sz="1800" spc="-5" dirty="0">
                <a:latin typeface="Calibri"/>
                <a:cs typeface="Calibri"/>
              </a:rPr>
              <a:t>e</a:t>
            </a:r>
            <a:r>
              <a:rPr sz="1800" spc="-10" dirty="0">
                <a:latin typeface="Calibri"/>
                <a:cs typeface="Calibri"/>
              </a:rPr>
              <a:t>ment </a:t>
            </a:r>
            <a:r>
              <a:rPr sz="1800" spc="0" dirty="0">
                <a:latin typeface="Calibri"/>
                <a:cs typeface="Calibri"/>
              </a:rPr>
              <a:t>OH </a:t>
            </a:r>
            <a:r>
              <a:rPr sz="1800" spc="-10" dirty="0">
                <a:latin typeface="Calibri"/>
                <a:cs typeface="Calibri"/>
              </a:rPr>
              <a:t>009762 f</a:t>
            </a:r>
            <a:r>
              <a:rPr sz="1800" spc="-40" dirty="0">
                <a:latin typeface="Calibri"/>
                <a:cs typeface="Calibri"/>
              </a:rPr>
              <a:t>r</a:t>
            </a:r>
            <a:r>
              <a:rPr sz="1800" spc="0" dirty="0">
                <a:latin typeface="Calibri"/>
                <a:cs typeface="Calibri"/>
              </a:rPr>
              <a:t>om</a:t>
            </a:r>
            <a:r>
              <a:rPr sz="1800" spc="-5" dirty="0">
                <a:latin typeface="Calibri"/>
                <a:cs typeface="Calibri"/>
              </a:rPr>
              <a:t> </a:t>
            </a:r>
            <a:r>
              <a:rPr sz="1800" spc="-10" dirty="0">
                <a:latin typeface="Calibri"/>
                <a:cs typeface="Calibri"/>
              </a:rPr>
              <a:t>the</a:t>
            </a:r>
            <a:r>
              <a:rPr sz="1800" spc="10" dirty="0">
                <a:latin typeface="Calibri"/>
                <a:cs typeface="Calibri"/>
              </a:rPr>
              <a:t> </a:t>
            </a:r>
            <a:r>
              <a:rPr sz="1800" spc="-15" dirty="0">
                <a:latin typeface="Calibri"/>
                <a:cs typeface="Calibri"/>
              </a:rPr>
              <a:t>N</a:t>
            </a:r>
            <a:r>
              <a:rPr sz="1800" spc="-20" dirty="0">
                <a:latin typeface="Calibri"/>
                <a:cs typeface="Calibri"/>
              </a:rPr>
              <a:t>a</a:t>
            </a:r>
            <a:r>
              <a:rPr sz="1800" spc="0" dirty="0">
                <a:latin typeface="Calibri"/>
                <a:cs typeface="Calibri"/>
              </a:rPr>
              <a:t>t</a:t>
            </a:r>
            <a:r>
              <a:rPr sz="1800" spc="-10" dirty="0">
                <a:latin typeface="Calibri"/>
                <a:cs typeface="Calibri"/>
              </a:rPr>
              <a:t>i</a:t>
            </a:r>
            <a:r>
              <a:rPr sz="1800" spc="0" dirty="0">
                <a:latin typeface="Calibri"/>
                <a:cs typeface="Calibri"/>
              </a:rPr>
              <a:t>onal</a:t>
            </a:r>
            <a:r>
              <a:rPr sz="1800" spc="5" dirty="0">
                <a:latin typeface="Calibri"/>
                <a:cs typeface="Calibri"/>
              </a:rPr>
              <a:t> </a:t>
            </a:r>
            <a:r>
              <a:rPr sz="1800" spc="0" dirty="0">
                <a:latin typeface="Calibri"/>
                <a:cs typeface="Calibri"/>
              </a:rPr>
              <a:t>In</a:t>
            </a:r>
            <a:r>
              <a:rPr sz="1800" spc="-20" dirty="0">
                <a:latin typeface="Calibri"/>
                <a:cs typeface="Calibri"/>
              </a:rPr>
              <a:t>s</a:t>
            </a:r>
            <a:r>
              <a:rPr sz="1800" spc="0" dirty="0">
                <a:latin typeface="Calibri"/>
                <a:cs typeface="Calibri"/>
              </a:rPr>
              <a:t>t</a:t>
            </a:r>
            <a:r>
              <a:rPr sz="1800" spc="-10" dirty="0">
                <a:latin typeface="Calibri"/>
                <a:cs typeface="Calibri"/>
              </a:rPr>
              <a:t>i</a:t>
            </a:r>
            <a:r>
              <a:rPr sz="1800" spc="0" dirty="0">
                <a:latin typeface="Calibri"/>
                <a:cs typeface="Calibri"/>
              </a:rPr>
              <a:t>tu</a:t>
            </a:r>
            <a:r>
              <a:rPr sz="1800" spc="-30" dirty="0">
                <a:latin typeface="Calibri"/>
                <a:cs typeface="Calibri"/>
              </a:rPr>
              <a:t>t</a:t>
            </a:r>
            <a:r>
              <a:rPr sz="1800" spc="-10" dirty="0">
                <a:latin typeface="Calibri"/>
                <a:cs typeface="Calibri"/>
              </a:rPr>
              <a:t>e </a:t>
            </a:r>
            <a:r>
              <a:rPr sz="1800" spc="-30" dirty="0">
                <a:latin typeface="Calibri"/>
                <a:cs typeface="Calibri"/>
              </a:rPr>
              <a:t>f</a:t>
            </a:r>
            <a:r>
              <a:rPr sz="1800" spc="-10" dirty="0">
                <a:latin typeface="Calibri"/>
                <a:cs typeface="Calibri"/>
              </a:rPr>
              <a:t>or O</a:t>
            </a:r>
            <a:r>
              <a:rPr sz="1800" spc="-20" dirty="0">
                <a:latin typeface="Calibri"/>
                <a:cs typeface="Calibri"/>
              </a:rPr>
              <a:t>cc</a:t>
            </a:r>
            <a:r>
              <a:rPr sz="1800" spc="0" dirty="0">
                <a:latin typeface="Calibri"/>
                <a:cs typeface="Calibri"/>
              </a:rPr>
              <a:t>up</a:t>
            </a:r>
            <a:r>
              <a:rPr sz="1800" spc="-15" dirty="0">
                <a:latin typeface="Calibri"/>
                <a:cs typeface="Calibri"/>
              </a:rPr>
              <a:t>a</a:t>
            </a:r>
            <a:r>
              <a:rPr sz="1800" spc="0" dirty="0">
                <a:latin typeface="Calibri"/>
                <a:cs typeface="Calibri"/>
              </a:rPr>
              <a:t>t</a:t>
            </a:r>
            <a:r>
              <a:rPr sz="1800" spc="-10" dirty="0">
                <a:latin typeface="Calibri"/>
                <a:cs typeface="Calibri"/>
              </a:rPr>
              <a:t>i</a:t>
            </a:r>
            <a:r>
              <a:rPr sz="1800" spc="0" dirty="0">
                <a:latin typeface="Calibri"/>
                <a:cs typeface="Calibri"/>
              </a:rPr>
              <a:t>onal</a:t>
            </a:r>
            <a:r>
              <a:rPr sz="1800" spc="20" dirty="0">
                <a:latin typeface="Calibri"/>
                <a:cs typeface="Calibri"/>
              </a:rPr>
              <a:t> </a:t>
            </a:r>
            <a:r>
              <a:rPr sz="1800" spc="0" dirty="0">
                <a:latin typeface="Calibri"/>
                <a:cs typeface="Calibri"/>
              </a:rPr>
              <a:t>S</a:t>
            </a:r>
            <a:r>
              <a:rPr sz="1800" spc="-10" dirty="0">
                <a:latin typeface="Calibri"/>
                <a:cs typeface="Calibri"/>
              </a:rPr>
              <a:t>a</a:t>
            </a:r>
            <a:r>
              <a:rPr sz="1800" spc="-50" dirty="0">
                <a:latin typeface="Calibri"/>
                <a:cs typeface="Calibri"/>
              </a:rPr>
              <a:t>f</a:t>
            </a:r>
            <a:r>
              <a:rPr sz="1800" spc="-20" dirty="0">
                <a:latin typeface="Calibri"/>
                <a:cs typeface="Calibri"/>
              </a:rPr>
              <a:t>e</a:t>
            </a:r>
            <a:r>
              <a:rPr sz="1800" spc="-10" dirty="0">
                <a:latin typeface="Calibri"/>
                <a:cs typeface="Calibri"/>
              </a:rPr>
              <a:t>ty and</a:t>
            </a:r>
            <a:r>
              <a:rPr sz="1800" spc="10" dirty="0">
                <a:latin typeface="Calibri"/>
                <a:cs typeface="Calibri"/>
              </a:rPr>
              <a:t> </a:t>
            </a:r>
            <a:r>
              <a:rPr sz="1800" spc="-10" dirty="0">
                <a:latin typeface="Calibri"/>
                <a:cs typeface="Calibri"/>
              </a:rPr>
              <a:t>H</a:t>
            </a:r>
            <a:r>
              <a:rPr sz="1800" spc="0" dirty="0">
                <a:latin typeface="Calibri"/>
                <a:cs typeface="Calibri"/>
              </a:rPr>
              <a:t>ealth</a:t>
            </a:r>
            <a:r>
              <a:rPr sz="1800" spc="10" dirty="0">
                <a:latin typeface="Calibri"/>
                <a:cs typeface="Calibri"/>
              </a:rPr>
              <a:t> </a:t>
            </a:r>
            <a:r>
              <a:rPr sz="1800" spc="0" dirty="0">
                <a:latin typeface="Calibri"/>
                <a:cs typeface="Calibri"/>
              </a:rPr>
              <a:t>(NIOS</a:t>
            </a:r>
            <a:r>
              <a:rPr sz="1800" spc="-10" dirty="0">
                <a:latin typeface="Calibri"/>
                <a:cs typeface="Calibri"/>
              </a:rPr>
              <a:t>H</a:t>
            </a:r>
            <a:r>
              <a:rPr sz="1800" spc="0" dirty="0">
                <a:latin typeface="Calibri"/>
                <a:cs typeface="Calibri"/>
              </a:rPr>
              <a:t>).</a:t>
            </a:r>
            <a:r>
              <a:rPr sz="1800" spc="15" dirty="0">
                <a:latin typeface="Calibri"/>
                <a:cs typeface="Calibri"/>
              </a:rPr>
              <a:t> </a:t>
            </a:r>
            <a:r>
              <a:rPr sz="1800" spc="0" dirty="0">
                <a:latin typeface="Calibri"/>
                <a:cs typeface="Calibri"/>
              </a:rPr>
              <a:t>The </a:t>
            </a:r>
            <a:r>
              <a:rPr sz="1800" spc="-30" dirty="0">
                <a:latin typeface="Calibri"/>
                <a:cs typeface="Calibri"/>
              </a:rPr>
              <a:t>c</a:t>
            </a:r>
            <a:r>
              <a:rPr sz="1800" spc="0" dirty="0">
                <a:latin typeface="Calibri"/>
                <a:cs typeface="Calibri"/>
              </a:rPr>
              <a:t>o</a:t>
            </a:r>
            <a:r>
              <a:rPr sz="1800" spc="-15" dirty="0">
                <a:latin typeface="Calibri"/>
                <a:cs typeface="Calibri"/>
              </a:rPr>
              <a:t>n</a:t>
            </a:r>
            <a:r>
              <a:rPr sz="1800" spc="-40" dirty="0">
                <a:latin typeface="Calibri"/>
                <a:cs typeface="Calibri"/>
              </a:rPr>
              <a:t>t</a:t>
            </a:r>
            <a:r>
              <a:rPr sz="1800" spc="-10" dirty="0">
                <a:latin typeface="Calibri"/>
                <a:cs typeface="Calibri"/>
              </a:rPr>
              <a:t>e</a:t>
            </a:r>
            <a:r>
              <a:rPr sz="1800" spc="-20" dirty="0">
                <a:latin typeface="Calibri"/>
                <a:cs typeface="Calibri"/>
              </a:rPr>
              <a:t>n</a:t>
            </a:r>
            <a:r>
              <a:rPr sz="1800" spc="0" dirty="0">
                <a:latin typeface="Calibri"/>
                <a:cs typeface="Calibri"/>
              </a:rPr>
              <a:t>ts</a:t>
            </a:r>
            <a:r>
              <a:rPr sz="1800" spc="-5" dirty="0">
                <a:latin typeface="Calibri"/>
                <a:cs typeface="Calibri"/>
              </a:rPr>
              <a:t> </a:t>
            </a:r>
            <a:r>
              <a:rPr sz="1800" spc="-10" dirty="0">
                <a:latin typeface="Calibri"/>
                <a:cs typeface="Calibri"/>
              </a:rPr>
              <a:t>a</a:t>
            </a:r>
            <a:r>
              <a:rPr sz="1800" spc="-35" dirty="0">
                <a:latin typeface="Calibri"/>
                <a:cs typeface="Calibri"/>
              </a:rPr>
              <a:t>r</a:t>
            </a:r>
            <a:r>
              <a:rPr sz="1800" spc="-10" dirty="0">
                <a:latin typeface="Calibri"/>
                <a:cs typeface="Calibri"/>
              </a:rPr>
              <a:t>e</a:t>
            </a:r>
            <a:r>
              <a:rPr sz="1800" spc="15" dirty="0">
                <a:latin typeface="Calibri"/>
                <a:cs typeface="Calibri"/>
              </a:rPr>
              <a:t> </a:t>
            </a:r>
            <a:r>
              <a:rPr sz="1800" spc="0" dirty="0">
                <a:latin typeface="Calibri"/>
                <a:cs typeface="Calibri"/>
              </a:rPr>
              <a:t>solely </a:t>
            </a:r>
            <a:r>
              <a:rPr sz="1800" spc="-20" dirty="0">
                <a:latin typeface="Calibri"/>
                <a:cs typeface="Calibri"/>
              </a:rPr>
              <a:t>t</a:t>
            </a:r>
            <a:r>
              <a:rPr sz="1800" spc="-10" dirty="0">
                <a:latin typeface="Calibri"/>
                <a:cs typeface="Calibri"/>
              </a:rPr>
              <a:t>he</a:t>
            </a:r>
            <a:r>
              <a:rPr sz="1800" spc="15"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s</a:t>
            </a:r>
            <a:r>
              <a:rPr sz="1800" spc="0" dirty="0">
                <a:latin typeface="Calibri"/>
                <a:cs typeface="Calibri"/>
              </a:rPr>
              <a:t>pon</a:t>
            </a:r>
            <a:r>
              <a:rPr sz="1800" spc="5" dirty="0">
                <a:latin typeface="Calibri"/>
                <a:cs typeface="Calibri"/>
              </a:rPr>
              <a:t>s</a:t>
            </a:r>
            <a:r>
              <a:rPr sz="1800" spc="-5" dirty="0">
                <a:latin typeface="Calibri"/>
                <a:cs typeface="Calibri"/>
              </a:rPr>
              <a:t>i</a:t>
            </a:r>
            <a:r>
              <a:rPr sz="1800" spc="0" dirty="0">
                <a:latin typeface="Calibri"/>
                <a:cs typeface="Calibri"/>
              </a:rPr>
              <a:t>bi</a:t>
            </a:r>
            <a:r>
              <a:rPr sz="1800" spc="-10" dirty="0">
                <a:latin typeface="Calibri"/>
                <a:cs typeface="Calibri"/>
              </a:rPr>
              <a:t>l</a:t>
            </a:r>
            <a:r>
              <a:rPr sz="1800" spc="-5" dirty="0">
                <a:latin typeface="Calibri"/>
                <a:cs typeface="Calibri"/>
              </a:rPr>
              <a:t>i</a:t>
            </a:r>
            <a:r>
              <a:rPr sz="1800" spc="-10" dirty="0">
                <a:latin typeface="Calibri"/>
                <a:cs typeface="Calibri"/>
              </a:rPr>
              <a:t>ty</a:t>
            </a:r>
            <a:r>
              <a:rPr sz="1800" spc="5" dirty="0">
                <a:latin typeface="Calibri"/>
                <a:cs typeface="Calibri"/>
              </a:rPr>
              <a:t> </a:t>
            </a:r>
            <a:r>
              <a:rPr sz="1800" spc="0" dirty="0">
                <a:latin typeface="Calibri"/>
                <a:cs typeface="Calibri"/>
              </a:rPr>
              <a:t>of</a:t>
            </a:r>
            <a:r>
              <a:rPr sz="1800" spc="-5" dirty="0">
                <a:latin typeface="Calibri"/>
                <a:cs typeface="Calibri"/>
              </a:rPr>
              <a:t> </a:t>
            </a:r>
            <a:r>
              <a:rPr sz="1800" spc="-10" dirty="0">
                <a:latin typeface="Calibri"/>
                <a:cs typeface="Calibri"/>
              </a:rPr>
              <a:t>the</a:t>
            </a:r>
            <a:r>
              <a:rPr sz="1800" spc="15" dirty="0">
                <a:latin typeface="Calibri"/>
                <a:cs typeface="Calibri"/>
              </a:rPr>
              <a:t> </a:t>
            </a:r>
            <a:r>
              <a:rPr sz="1800" spc="0" dirty="0">
                <a:latin typeface="Calibri"/>
                <a:cs typeface="Calibri"/>
              </a:rPr>
              <a:t>autho</a:t>
            </a:r>
            <a:r>
              <a:rPr sz="1800" spc="-40" dirty="0">
                <a:latin typeface="Calibri"/>
                <a:cs typeface="Calibri"/>
              </a:rPr>
              <a:t>r</a:t>
            </a:r>
            <a:r>
              <a:rPr sz="1800" spc="0" dirty="0">
                <a:latin typeface="Calibri"/>
                <a:cs typeface="Calibri"/>
              </a:rPr>
              <a:t>s and</a:t>
            </a:r>
            <a:r>
              <a:rPr sz="1800" spc="10" dirty="0">
                <a:latin typeface="Calibri"/>
                <a:cs typeface="Calibri"/>
              </a:rPr>
              <a:t> </a:t>
            </a:r>
            <a:r>
              <a:rPr sz="1800" spc="0" dirty="0">
                <a:latin typeface="Calibri"/>
                <a:cs typeface="Calibri"/>
              </a:rPr>
              <a:t>do</a:t>
            </a:r>
            <a:r>
              <a:rPr sz="1800" spc="10" dirty="0">
                <a:latin typeface="Calibri"/>
                <a:cs typeface="Calibri"/>
              </a:rPr>
              <a:t> </a:t>
            </a:r>
            <a:r>
              <a:rPr sz="1800" spc="0" dirty="0">
                <a:latin typeface="Calibri"/>
                <a:cs typeface="Calibri"/>
              </a:rPr>
              <a:t>not</a:t>
            </a:r>
            <a:r>
              <a:rPr sz="1800" spc="-5" dirty="0">
                <a:latin typeface="Calibri"/>
                <a:cs typeface="Calibri"/>
              </a:rPr>
              <a:t> </a:t>
            </a:r>
            <a:r>
              <a:rPr sz="1800" spc="-10" dirty="0">
                <a:latin typeface="Calibri"/>
                <a:cs typeface="Calibri"/>
              </a:rPr>
              <a:t>n</a:t>
            </a:r>
            <a:r>
              <a:rPr sz="1800" spc="-5" dirty="0">
                <a:latin typeface="Calibri"/>
                <a:cs typeface="Calibri"/>
              </a:rPr>
              <a:t>e</a:t>
            </a:r>
            <a:r>
              <a:rPr sz="1800" spc="-20" dirty="0">
                <a:latin typeface="Calibri"/>
                <a:cs typeface="Calibri"/>
              </a:rPr>
              <a:t>c</a:t>
            </a:r>
            <a:r>
              <a:rPr sz="1800" spc="-10" dirty="0">
                <a:latin typeface="Calibri"/>
                <a:cs typeface="Calibri"/>
              </a:rPr>
              <a:t>e</a:t>
            </a:r>
            <a:r>
              <a:rPr sz="1800" spc="-5" dirty="0">
                <a:latin typeface="Calibri"/>
                <a:cs typeface="Calibri"/>
              </a:rPr>
              <a:t>s</a:t>
            </a:r>
            <a:r>
              <a:rPr sz="1800" spc="0" dirty="0">
                <a:latin typeface="Calibri"/>
                <a:cs typeface="Calibri"/>
              </a:rPr>
              <a:t>sar</a:t>
            </a:r>
            <a:r>
              <a:rPr sz="1800" spc="-10" dirty="0">
                <a:latin typeface="Calibri"/>
                <a:cs typeface="Calibri"/>
              </a:rPr>
              <a:t>i</a:t>
            </a:r>
            <a:r>
              <a:rPr sz="1800" spc="-5" dirty="0">
                <a:latin typeface="Calibri"/>
                <a:cs typeface="Calibri"/>
              </a:rPr>
              <a:t>l</a:t>
            </a:r>
            <a:r>
              <a:rPr sz="1800" spc="-10" dirty="0">
                <a:latin typeface="Calibri"/>
                <a:cs typeface="Calibri"/>
              </a:rPr>
              <a:t>y</a:t>
            </a:r>
            <a:r>
              <a:rPr sz="1800" spc="-5" dirty="0">
                <a:latin typeface="Calibri"/>
                <a:cs typeface="Calibri"/>
              </a:rPr>
              <a:t> </a:t>
            </a:r>
            <a:r>
              <a:rPr sz="1800" spc="-40" dirty="0">
                <a:latin typeface="Calibri"/>
                <a:cs typeface="Calibri"/>
              </a:rPr>
              <a:t>r</a:t>
            </a:r>
            <a:r>
              <a:rPr sz="1800" spc="-10" dirty="0">
                <a:latin typeface="Calibri"/>
                <a:cs typeface="Calibri"/>
              </a:rPr>
              <a:t>e</a:t>
            </a:r>
            <a:r>
              <a:rPr sz="1800" spc="-5" dirty="0">
                <a:latin typeface="Calibri"/>
                <a:cs typeface="Calibri"/>
              </a:rPr>
              <a:t>p</a:t>
            </a:r>
            <a:r>
              <a:rPr sz="1800" spc="-40" dirty="0">
                <a:latin typeface="Calibri"/>
                <a:cs typeface="Calibri"/>
              </a:rPr>
              <a:t>r</a:t>
            </a:r>
            <a:r>
              <a:rPr sz="1800" spc="-10" dirty="0">
                <a:latin typeface="Calibri"/>
                <a:cs typeface="Calibri"/>
              </a:rPr>
              <a:t>e</a:t>
            </a:r>
            <a:r>
              <a:rPr sz="1800" spc="-5" dirty="0">
                <a:latin typeface="Calibri"/>
                <a:cs typeface="Calibri"/>
              </a:rPr>
              <a:t>s</a:t>
            </a:r>
            <a:r>
              <a:rPr sz="1800" spc="-10" dirty="0">
                <a:latin typeface="Calibri"/>
                <a:cs typeface="Calibri"/>
              </a:rPr>
              <a:t>e</a:t>
            </a:r>
            <a:r>
              <a:rPr sz="1800" spc="-20" dirty="0">
                <a:latin typeface="Calibri"/>
                <a:cs typeface="Calibri"/>
              </a:rPr>
              <a:t>n</a:t>
            </a:r>
            <a:r>
              <a:rPr sz="1800" spc="-10" dirty="0">
                <a:latin typeface="Calibri"/>
                <a:cs typeface="Calibri"/>
              </a:rPr>
              <a:t>t the of</a:t>
            </a:r>
            <a:r>
              <a:rPr sz="1800" spc="0" dirty="0">
                <a:latin typeface="Calibri"/>
                <a:cs typeface="Calibri"/>
              </a:rPr>
              <a:t>fi</a:t>
            </a:r>
            <a:r>
              <a:rPr sz="1800" spc="-10" dirty="0">
                <a:latin typeface="Calibri"/>
                <a:cs typeface="Calibri"/>
              </a:rPr>
              <a:t>c</a:t>
            </a:r>
            <a:r>
              <a:rPr sz="1800" spc="-5" dirty="0">
                <a:latin typeface="Calibri"/>
                <a:cs typeface="Calibri"/>
              </a:rPr>
              <a:t>i</a:t>
            </a:r>
            <a:r>
              <a:rPr sz="1800" spc="0" dirty="0">
                <a:latin typeface="Calibri"/>
                <a:cs typeface="Calibri"/>
              </a:rPr>
              <a:t>al</a:t>
            </a:r>
            <a:r>
              <a:rPr sz="1800" spc="20" dirty="0">
                <a:latin typeface="Calibri"/>
                <a:cs typeface="Calibri"/>
              </a:rPr>
              <a:t> </a:t>
            </a:r>
            <a:r>
              <a:rPr sz="1800" spc="-10" dirty="0">
                <a:latin typeface="Calibri"/>
                <a:cs typeface="Calibri"/>
              </a:rPr>
              <a:t>vi</a:t>
            </a:r>
            <a:r>
              <a:rPr sz="1800" spc="-25" dirty="0">
                <a:latin typeface="Calibri"/>
                <a:cs typeface="Calibri"/>
              </a:rPr>
              <a:t>e</a:t>
            </a:r>
            <a:r>
              <a:rPr sz="1800" spc="-30" dirty="0">
                <a:latin typeface="Calibri"/>
                <a:cs typeface="Calibri"/>
              </a:rPr>
              <a:t>w</a:t>
            </a:r>
            <a:r>
              <a:rPr sz="1800" spc="0" dirty="0">
                <a:latin typeface="Calibri"/>
                <a:cs typeface="Calibri"/>
              </a:rPr>
              <a:t>s of</a:t>
            </a:r>
            <a:r>
              <a:rPr sz="1800" spc="-5" dirty="0">
                <a:latin typeface="Calibri"/>
                <a:cs typeface="Calibri"/>
              </a:rPr>
              <a:t> </a:t>
            </a:r>
            <a:r>
              <a:rPr sz="1800" spc="-15" dirty="0">
                <a:latin typeface="Calibri"/>
                <a:cs typeface="Calibri"/>
              </a:rPr>
              <a:t>N</a:t>
            </a:r>
            <a:r>
              <a:rPr sz="1800" spc="0" dirty="0">
                <a:latin typeface="Calibri"/>
                <a:cs typeface="Calibri"/>
              </a:rPr>
              <a:t>IOS</a:t>
            </a:r>
            <a:r>
              <a:rPr sz="1800" spc="-10" dirty="0">
                <a:latin typeface="Calibri"/>
                <a:cs typeface="Calibri"/>
              </a:rPr>
              <a:t>H</a:t>
            </a:r>
            <a:r>
              <a:rPr sz="1800" spc="0" dirty="0">
                <a:latin typeface="Calibri"/>
                <a:cs typeface="Calibri"/>
              </a:rPr>
              <a:t>.</a:t>
            </a:r>
            <a:endParaRPr sz="1800">
              <a:latin typeface="Calibri"/>
              <a:cs typeface="Calibri"/>
            </a:endParaRPr>
          </a:p>
        </p:txBody>
      </p:sp>
    </p:spTree>
    <p:extLst>
      <p:ext uri="{BB962C8B-B14F-4D97-AF65-F5344CB8AC3E}">
        <p14:creationId xmlns:p14="http://schemas.microsoft.com/office/powerpoint/2010/main" val="277248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7" y="329977"/>
            <a:ext cx="11569365" cy="514975"/>
          </a:xfrm>
        </p:spPr>
        <p:txBody>
          <a:bodyPr>
            <a:noAutofit/>
          </a:bodyPr>
          <a:lstStyle/>
          <a:p>
            <a:r>
              <a:rPr lang="en-US" sz="4000" b="1" dirty="0">
                <a:latin typeface="+mn-lt"/>
              </a:rPr>
              <a:t>Ergonomic Training Learning Objectives</a:t>
            </a:r>
          </a:p>
        </p:txBody>
      </p:sp>
      <p:sp>
        <p:nvSpPr>
          <p:cNvPr id="3" name="Content Placeholder 2"/>
          <p:cNvSpPr>
            <a:spLocks noGrp="1"/>
          </p:cNvSpPr>
          <p:nvPr>
            <p:ph idx="1"/>
          </p:nvPr>
        </p:nvSpPr>
        <p:spPr>
          <a:xfrm>
            <a:off x="377609" y="1165859"/>
            <a:ext cx="11353800" cy="5034841"/>
          </a:xfrm>
        </p:spPr>
        <p:txBody>
          <a:bodyPr>
            <a:normAutofit/>
          </a:bodyPr>
          <a:lstStyle/>
          <a:p>
            <a:pPr marL="514350" lvl="0" indent="-514350">
              <a:buFont typeface="+mj-lt"/>
              <a:buAutoNum type="arabicPeriod"/>
            </a:pPr>
            <a:r>
              <a:rPr lang="en-US" dirty="0"/>
              <a:t>Identify the ergonomic hazards </a:t>
            </a:r>
          </a:p>
          <a:p>
            <a:pPr marL="514350" lvl="0" indent="-514350">
              <a:buFont typeface="+mj-lt"/>
              <a:buAutoNum type="arabicPeriod"/>
            </a:pPr>
            <a:r>
              <a:rPr lang="en-US" dirty="0"/>
              <a:t>Review the basic ergonomic controls for hazards to prevent injuries</a:t>
            </a:r>
          </a:p>
          <a:p>
            <a:pPr marL="514350" lvl="0" indent="-514350">
              <a:buFont typeface="+mj-lt"/>
              <a:buAutoNum type="arabicPeriod"/>
            </a:pPr>
            <a:r>
              <a:rPr lang="en-US" dirty="0"/>
              <a:t>Describe the proper body mechanics for lifting tasks to prevent injuries</a:t>
            </a:r>
          </a:p>
          <a:p>
            <a:pPr marL="514350" lvl="0" indent="-514350">
              <a:buFont typeface="+mj-lt"/>
              <a:buAutoNum type="arabicPeriod"/>
            </a:pPr>
            <a:r>
              <a:rPr lang="en-US" b="1" dirty="0">
                <a:solidFill>
                  <a:srgbClr val="C00000"/>
                </a:solidFill>
              </a:rPr>
              <a:t>Describe the risks of using prescription opioids and self-treatment for pain management</a:t>
            </a:r>
          </a:p>
          <a:p>
            <a:pPr marL="514350" lvl="0" indent="-514350">
              <a:buFont typeface="+mj-lt"/>
              <a:buAutoNum type="arabicPeriod"/>
            </a:pPr>
            <a:r>
              <a:rPr lang="en-US" b="1" dirty="0">
                <a:solidFill>
                  <a:srgbClr val="C00000"/>
                </a:solidFill>
              </a:rPr>
              <a:t>Identify the benefits of doing stretching exercises</a:t>
            </a:r>
          </a:p>
          <a:p>
            <a:pPr marL="514350" indent="-514350">
              <a:buFont typeface="+mj-lt"/>
              <a:buAutoNum type="arabicPeriod"/>
            </a:pPr>
            <a:r>
              <a:rPr lang="en-US" b="1" dirty="0">
                <a:solidFill>
                  <a:srgbClr val="C00000"/>
                </a:solidFill>
              </a:rPr>
              <a:t>Demonstrate how to perform at least one stretching exercise </a:t>
            </a:r>
          </a:p>
          <a:p>
            <a:pPr marL="0" lvl="0" indent="0">
              <a:buNone/>
            </a:pPr>
            <a:r>
              <a:rPr lang="en-US" dirty="0"/>
              <a:t>* </a:t>
            </a:r>
            <a:r>
              <a:rPr lang="en-US" b="1" i="1" dirty="0"/>
              <a:t>Ergonomic Training Exercise – test your knowledge</a:t>
            </a:r>
          </a:p>
        </p:txBody>
      </p:sp>
    </p:spTree>
    <p:extLst>
      <p:ext uri="{BB962C8B-B14F-4D97-AF65-F5344CB8AC3E}">
        <p14:creationId xmlns:p14="http://schemas.microsoft.com/office/powerpoint/2010/main" val="63297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810" y="489817"/>
            <a:ext cx="2773101" cy="1637294"/>
          </a:xfrm>
        </p:spPr>
        <p:txBody>
          <a:bodyPr>
            <a:normAutofit fontScale="90000"/>
          </a:bodyPr>
          <a:lstStyle/>
          <a:p>
            <a:r>
              <a:rPr lang="en-US" b="1" dirty="0">
                <a:latin typeface="+mn-lt"/>
              </a:rPr>
              <a:t>Ergonomic Training Exercises – Answers</a:t>
            </a:r>
          </a:p>
        </p:txBody>
      </p:sp>
      <p:pic>
        <p:nvPicPr>
          <p:cNvPr id="4" name="Content Placeholder 3"/>
          <p:cNvPicPr>
            <a:picLocks noGrp="1" noChangeAspect="1"/>
          </p:cNvPicPr>
          <p:nvPr>
            <p:ph idx="1"/>
          </p:nvPr>
        </p:nvPicPr>
        <p:blipFill>
          <a:blip r:embed="rId3"/>
          <a:stretch>
            <a:fillRect/>
          </a:stretch>
        </p:blipFill>
        <p:spPr>
          <a:xfrm>
            <a:off x="4314593" y="83390"/>
            <a:ext cx="5907791" cy="6639528"/>
          </a:xfrm>
          <a:prstGeom prst="rect">
            <a:avLst/>
          </a:prstGeom>
          <a:ln>
            <a:solidFill>
              <a:schemeClr val="tx1"/>
            </a:solidFill>
          </a:ln>
        </p:spPr>
      </p:pic>
    </p:spTree>
    <p:extLst>
      <p:ext uri="{BB962C8B-B14F-4D97-AF65-F5344CB8AC3E}">
        <p14:creationId xmlns:p14="http://schemas.microsoft.com/office/powerpoint/2010/main" val="402936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2944"/>
            <a:ext cx="2773101" cy="1637294"/>
          </a:xfrm>
        </p:spPr>
        <p:txBody>
          <a:bodyPr>
            <a:normAutofit fontScale="90000"/>
          </a:bodyPr>
          <a:lstStyle/>
          <a:p>
            <a:r>
              <a:rPr lang="en-US" b="1" dirty="0">
                <a:latin typeface="+mn-lt"/>
              </a:rPr>
              <a:t>Ergonomic Training Exercises – Answers</a:t>
            </a:r>
          </a:p>
        </p:txBody>
      </p:sp>
      <p:pic>
        <p:nvPicPr>
          <p:cNvPr id="5" name="Picture 4"/>
          <p:cNvPicPr>
            <a:picLocks noChangeAspect="1"/>
          </p:cNvPicPr>
          <p:nvPr/>
        </p:nvPicPr>
        <p:blipFill>
          <a:blip r:embed="rId3"/>
          <a:stretch>
            <a:fillRect/>
          </a:stretch>
        </p:blipFill>
        <p:spPr>
          <a:xfrm>
            <a:off x="4574938" y="90264"/>
            <a:ext cx="5021001" cy="6643045"/>
          </a:xfrm>
          <a:prstGeom prst="rect">
            <a:avLst/>
          </a:prstGeom>
          <a:ln>
            <a:solidFill>
              <a:schemeClr val="tx1"/>
            </a:solidFill>
          </a:ln>
        </p:spPr>
      </p:pic>
    </p:spTree>
    <p:extLst>
      <p:ext uri="{BB962C8B-B14F-4D97-AF65-F5344CB8AC3E}">
        <p14:creationId xmlns:p14="http://schemas.microsoft.com/office/powerpoint/2010/main" val="269844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14360" cy="942975"/>
          </a:xfrm>
        </p:spPr>
        <p:txBody>
          <a:bodyPr>
            <a:normAutofit fontScale="90000"/>
          </a:bodyPr>
          <a:lstStyle/>
          <a:p>
            <a:r>
              <a:rPr lang="en-US" sz="4000" b="1" dirty="0">
                <a:latin typeface="+mn-lt"/>
              </a:rPr>
              <a:t>Treatment and Progression</a:t>
            </a:r>
            <a:br>
              <a:rPr lang="en-US" sz="4000" b="1" dirty="0">
                <a:latin typeface="+mn-lt"/>
              </a:rPr>
            </a:br>
            <a:r>
              <a:rPr lang="en-US" sz="4000" b="1" dirty="0">
                <a:latin typeface="+mn-lt"/>
              </a:rPr>
              <a:t> – Don’t IGNORE Early Symptoms!</a:t>
            </a:r>
          </a:p>
        </p:txBody>
      </p:sp>
      <p:sp>
        <p:nvSpPr>
          <p:cNvPr id="3" name="Content Placeholder 2"/>
          <p:cNvSpPr>
            <a:spLocks noGrp="1"/>
          </p:cNvSpPr>
          <p:nvPr>
            <p:ph idx="1"/>
          </p:nvPr>
        </p:nvSpPr>
        <p:spPr>
          <a:xfrm>
            <a:off x="477745" y="2638748"/>
            <a:ext cx="11571501" cy="3877799"/>
          </a:xfrm>
        </p:spPr>
        <p:txBody>
          <a:bodyPr>
            <a:normAutofit/>
          </a:bodyPr>
          <a:lstStyle/>
          <a:p>
            <a:pPr marL="342900" indent="-342900">
              <a:defRPr/>
            </a:pPr>
            <a:r>
              <a:rPr lang="en-US" sz="3200" dirty="0"/>
              <a:t>Painful to move: kneel, stoop, walk</a:t>
            </a:r>
          </a:p>
          <a:p>
            <a:pPr marL="342900" indent="-342900">
              <a:defRPr/>
            </a:pPr>
            <a:r>
              <a:rPr lang="en-US" sz="3200" dirty="0"/>
              <a:t>Treatment</a:t>
            </a:r>
          </a:p>
          <a:p>
            <a:pPr lvl="1">
              <a:buFont typeface="Courier New" panose="02070309020205020404" pitchFamily="49" charset="0"/>
              <a:buChar char="o"/>
              <a:defRPr/>
            </a:pPr>
            <a:r>
              <a:rPr lang="en-US" sz="3200" dirty="0"/>
              <a:t> Early: </a:t>
            </a:r>
          </a:p>
          <a:p>
            <a:pPr lvl="2">
              <a:buFont typeface="Wingdings" panose="05000000000000000000" pitchFamily="2" charset="2"/>
              <a:buChar char="ü"/>
              <a:defRPr/>
            </a:pPr>
            <a:r>
              <a:rPr lang="en-US" sz="2800" b="1" dirty="0"/>
              <a:t> </a:t>
            </a:r>
            <a:r>
              <a:rPr lang="en-US" sz="2800" b="1" u="sng" dirty="0"/>
              <a:t>R</a:t>
            </a:r>
            <a:r>
              <a:rPr lang="en-US" sz="2800" dirty="0"/>
              <a:t>est, </a:t>
            </a:r>
            <a:r>
              <a:rPr lang="en-US" sz="2800" b="1" u="sng" dirty="0"/>
              <a:t>I</a:t>
            </a:r>
            <a:r>
              <a:rPr lang="en-US" sz="2800" dirty="0"/>
              <a:t>ce, </a:t>
            </a:r>
            <a:r>
              <a:rPr lang="en-US" sz="2800" b="1" u="sng" dirty="0"/>
              <a:t>C</a:t>
            </a:r>
            <a:r>
              <a:rPr lang="en-US" sz="2800" dirty="0"/>
              <a:t>ompression, </a:t>
            </a:r>
            <a:r>
              <a:rPr lang="en-US" sz="2800" b="1" u="sng" dirty="0"/>
              <a:t>E</a:t>
            </a:r>
            <a:r>
              <a:rPr lang="en-US" sz="2800" dirty="0"/>
              <a:t>levation (</a:t>
            </a:r>
            <a:r>
              <a:rPr lang="en-US" sz="2800" b="1" dirty="0"/>
              <a:t>RICE</a:t>
            </a:r>
            <a:r>
              <a:rPr lang="en-US" sz="2800" dirty="0"/>
              <a:t>)</a:t>
            </a:r>
          </a:p>
          <a:p>
            <a:pPr lvl="2">
              <a:buFont typeface="Wingdings" panose="05000000000000000000" pitchFamily="2" charset="2"/>
              <a:buChar char="ü"/>
              <a:defRPr/>
            </a:pPr>
            <a:r>
              <a:rPr lang="en-US" sz="2800" dirty="0"/>
              <a:t> Physician prescribed medications (anti-inflammatories), therapy, splint</a:t>
            </a:r>
          </a:p>
          <a:p>
            <a:pPr lvl="1">
              <a:buFont typeface="Courier New" panose="02070309020205020404" pitchFamily="49" charset="0"/>
              <a:buChar char="o"/>
              <a:defRPr/>
            </a:pPr>
            <a:r>
              <a:rPr lang="en-US" sz="3200" dirty="0"/>
              <a:t> Late: surgery of back, knee, shoulder, hand</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483" y="1391602"/>
            <a:ext cx="7169859" cy="126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4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79" y="45720"/>
            <a:ext cx="9626355" cy="1257300"/>
          </a:xfrm>
        </p:spPr>
        <p:txBody>
          <a:bodyPr>
            <a:normAutofit/>
          </a:bodyPr>
          <a:lstStyle/>
          <a:p>
            <a:r>
              <a:rPr lang="en-US" sz="4000" b="1" dirty="0">
                <a:latin typeface="+mn-lt"/>
              </a:rPr>
              <a:t>Risk of Opioid Dependence</a:t>
            </a:r>
          </a:p>
        </p:txBody>
      </p:sp>
      <p:sp>
        <p:nvSpPr>
          <p:cNvPr id="3" name="Content Placeholder 2"/>
          <p:cNvSpPr>
            <a:spLocks noGrp="1"/>
          </p:cNvSpPr>
          <p:nvPr>
            <p:ph idx="1"/>
          </p:nvPr>
        </p:nvSpPr>
        <p:spPr>
          <a:xfrm>
            <a:off x="185679" y="982839"/>
            <a:ext cx="11085141" cy="4928414"/>
          </a:xfrm>
        </p:spPr>
        <p:txBody>
          <a:bodyPr>
            <a:normAutofit lnSpcReduction="10000"/>
          </a:bodyPr>
          <a:lstStyle/>
          <a:p>
            <a:r>
              <a:rPr lang="en-US" dirty="0"/>
              <a:t>Construction work can result in painful injuries; many are treated with prescription opioids (i.e., codeine, morphine, hydrocodone, hydromorphone, oxycodone).</a:t>
            </a:r>
          </a:p>
          <a:p>
            <a:r>
              <a:rPr lang="en-US" dirty="0"/>
              <a:t>1 out of 4 people prescribed opioids for long-term pain become addicted.*</a:t>
            </a:r>
          </a:p>
          <a:p>
            <a:pPr marL="0" lvl="1" indent="0">
              <a:buNone/>
            </a:pPr>
            <a:r>
              <a:rPr lang="en-US" sz="3500" b="1" dirty="0"/>
              <a:t>Actions:</a:t>
            </a:r>
          </a:p>
          <a:p>
            <a:r>
              <a:rPr lang="en-US" dirty="0"/>
              <a:t>Opioids are addictive and should be the last option to treat your pain. </a:t>
            </a:r>
          </a:p>
          <a:p>
            <a:r>
              <a:rPr lang="en-US" dirty="0"/>
              <a:t>If you are injured, talk to your doctor about non-addictive medications or physical therapy to treat the pain.</a:t>
            </a:r>
          </a:p>
          <a:p>
            <a:r>
              <a:rPr lang="en-US" b="1" dirty="0">
                <a:solidFill>
                  <a:srgbClr val="FF0000"/>
                </a:solidFill>
              </a:rPr>
              <a:t>DO NOT </a:t>
            </a:r>
            <a:r>
              <a:rPr lang="en-US" dirty="0"/>
              <a:t>take opioids for more than 30 days without consulting with your doctor.</a:t>
            </a:r>
          </a:p>
          <a:p>
            <a:endParaRPr lang="en-US" dirty="0"/>
          </a:p>
          <a:p>
            <a:endParaRPr lang="en-US" dirty="0"/>
          </a:p>
          <a:p>
            <a:endParaRPr lang="en-US" dirty="0"/>
          </a:p>
          <a:p>
            <a:endParaRPr lang="en-US" dirty="0">
              <a:solidFill>
                <a:srgbClr val="FF0000"/>
              </a:solidFill>
            </a:endParaRPr>
          </a:p>
        </p:txBody>
      </p:sp>
      <p:sp>
        <p:nvSpPr>
          <p:cNvPr id="4" name="TextBox 3"/>
          <p:cNvSpPr txBox="1"/>
          <p:nvPr/>
        </p:nvSpPr>
        <p:spPr>
          <a:xfrm>
            <a:off x="185679" y="5902556"/>
            <a:ext cx="8636147" cy="276999"/>
          </a:xfrm>
          <a:prstGeom prst="rect">
            <a:avLst/>
          </a:prstGeom>
          <a:noFill/>
        </p:spPr>
        <p:txBody>
          <a:bodyPr wrap="none" rtlCol="0">
            <a:spAutoFit/>
          </a:bodyPr>
          <a:lstStyle/>
          <a:p>
            <a:r>
              <a:rPr lang="en-US" sz="1200" dirty="0"/>
              <a:t>*Centers for Disease Control and Prevention. Promoting Safer and More Effective Pain Management. https://tinyurl.com/overdosefacts </a:t>
            </a:r>
          </a:p>
        </p:txBody>
      </p:sp>
      <p:pic>
        <p:nvPicPr>
          <p:cNvPr id="6" name="Picture 5"/>
          <p:cNvPicPr>
            <a:picLocks noChangeAspect="1"/>
          </p:cNvPicPr>
          <p:nvPr/>
        </p:nvPicPr>
        <p:blipFill>
          <a:blip r:embed="rId3"/>
          <a:stretch>
            <a:fillRect/>
          </a:stretch>
        </p:blipFill>
        <p:spPr>
          <a:xfrm>
            <a:off x="9892145" y="1403394"/>
            <a:ext cx="2050874" cy="1845787"/>
          </a:xfrm>
          <a:prstGeom prst="rect">
            <a:avLst/>
          </a:prstGeom>
        </p:spPr>
      </p:pic>
      <p:sp>
        <p:nvSpPr>
          <p:cNvPr id="5" name="TextBox 4"/>
          <p:cNvSpPr txBox="1"/>
          <p:nvPr/>
        </p:nvSpPr>
        <p:spPr>
          <a:xfrm>
            <a:off x="10543309" y="3201270"/>
            <a:ext cx="1648691" cy="230832"/>
          </a:xfrm>
          <a:prstGeom prst="rect">
            <a:avLst/>
          </a:prstGeom>
          <a:noFill/>
        </p:spPr>
        <p:txBody>
          <a:bodyPr wrap="square" rtlCol="0">
            <a:spAutoFit/>
          </a:bodyPr>
          <a:lstStyle/>
          <a:p>
            <a:r>
              <a:rPr lang="en-US" sz="900" dirty="0"/>
              <a:t>iStock.com/Darwin Brandis</a:t>
            </a:r>
          </a:p>
        </p:txBody>
      </p:sp>
    </p:spTree>
    <p:extLst>
      <p:ext uri="{BB962C8B-B14F-4D97-AF65-F5344CB8AC3E}">
        <p14:creationId xmlns:p14="http://schemas.microsoft.com/office/powerpoint/2010/main" val="112840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48629" y="1039315"/>
            <a:ext cx="10515600" cy="2864887"/>
          </a:xfrm>
          <a:prstGeom prst="rect">
            <a:avLst/>
          </a:prstGeom>
          <a:noFill/>
        </p:spPr>
        <p:txBody>
          <a:bodyPr wrap="square" rtlCol="0">
            <a:spAutoFit/>
          </a:bodyPr>
          <a:lstStyle/>
          <a:p>
            <a:pPr>
              <a:lnSpc>
                <a:spcPct val="115000"/>
              </a:lnSpc>
              <a:spcAft>
                <a:spcPts val="300"/>
              </a:spcAft>
            </a:pPr>
            <a:r>
              <a:rPr lang="en-US"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Stretching Benefits:</a:t>
            </a:r>
            <a:r>
              <a:rPr lang="en-US" dirty="0">
                <a:solidFill>
                  <a:srgbClr val="0099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Improves flexibility, movement, and posture. </a:t>
            </a:r>
            <a:r>
              <a:rPr lang="en-US"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Do stretches throughout the day to relieve tightness.</a:t>
            </a:r>
          </a:p>
          <a:p>
            <a:pPr>
              <a:lnSpc>
                <a:spcPct val="115000"/>
              </a:lnSpc>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CAUTION – Avoid pain while stretching. </a:t>
            </a:r>
            <a:r>
              <a:rPr lang="en-US" dirty="0">
                <a:latin typeface="Calibri" panose="020F0502020204030204" pitchFamily="34" charset="0"/>
                <a:ea typeface="Calibri" panose="020F0502020204030204" pitchFamily="34" charset="0"/>
                <a:cs typeface="Times New Roman" panose="02020603050405020304" pitchFamily="18" charset="0"/>
              </a:rPr>
              <a:t>Use slow, smooth movements, hold the posture for 15 seconds.</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Exercises in the “Coaching” section of Best Built Plans can help.</a:t>
            </a:r>
          </a:p>
        </p:txBody>
      </p:sp>
      <p:sp>
        <p:nvSpPr>
          <p:cNvPr id="5" name="Title 4"/>
          <p:cNvSpPr txBox="1">
            <a:spLocks noGrp="1"/>
          </p:cNvSpPr>
          <p:nvPr>
            <p:ph type="title"/>
          </p:nvPr>
        </p:nvSpPr>
        <p:spPr>
          <a:xfrm>
            <a:off x="760141" y="288243"/>
            <a:ext cx="4376263" cy="646331"/>
          </a:xfrm>
          <a:prstGeom prst="rect">
            <a:avLst/>
          </a:prstGeom>
          <a:noFill/>
        </p:spPr>
        <p:txBody>
          <a:bodyPr wrap="none" rtlCol="0">
            <a:spAutoFit/>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Stretching Exercises</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417" y="3904201"/>
            <a:ext cx="2850626" cy="2162061"/>
          </a:xfrm>
          <a:prstGeom prst="rect">
            <a:avLst/>
          </a:prstGeom>
          <a:noFill/>
        </p:spPr>
      </p:pic>
      <p:sp>
        <p:nvSpPr>
          <p:cNvPr id="2" name="Oval 1"/>
          <p:cNvSpPr/>
          <p:nvPr/>
        </p:nvSpPr>
        <p:spPr>
          <a:xfrm>
            <a:off x="10509263" y="4549698"/>
            <a:ext cx="1304693" cy="151656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54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6020493" y="433966"/>
            <a:ext cx="5810839" cy="5081283"/>
          </a:xfrm>
          <a:prstGeom prst="rect">
            <a:avLst/>
          </a:prstGeom>
          <a:solidFill>
            <a:srgbClr val="FFFFFF"/>
          </a:solidFill>
          <a:ln w="9525">
            <a:noFill/>
            <a:miter lim="800000"/>
            <a:headEnd/>
            <a:tailEnd/>
          </a:ln>
        </p:spPr>
        <p:txBody>
          <a:bodyPr rot="0" vert="horz" wrap="square" lIns="0" tIns="45720" rIns="0" bIns="45720" anchor="t" anchorCtr="0">
            <a:noAutofit/>
          </a:bodyPr>
          <a:lstStyle/>
          <a:p>
            <a:pPr marL="0" indent="0">
              <a:lnSpc>
                <a:spcPct val="115000"/>
              </a:lnSpc>
              <a:spcBef>
                <a:spcPts val="0"/>
              </a:spcBef>
              <a:spcAft>
                <a:spcPts val="600"/>
              </a:spcAft>
              <a:buNone/>
            </a:pPr>
            <a:r>
              <a:rPr lang="en-US" b="1" dirty="0">
                <a:solidFill>
                  <a:srgbClr val="009900"/>
                </a:solidFill>
                <a:effectLst/>
                <a:latin typeface="Calibri" panose="020F0502020204030204" pitchFamily="34" charset="0"/>
                <a:ea typeface="Calibri" panose="020F0502020204030204" pitchFamily="34" charset="0"/>
                <a:cs typeface="Arial" panose="020B0604020202020204" pitchFamily="34" charset="0"/>
              </a:rPr>
              <a:t>Low Back Stretch</a:t>
            </a:r>
            <a:r>
              <a:rPr lang="en-US" dirty="0">
                <a:solidFill>
                  <a:srgbClr val="009900"/>
                </a:solidFill>
                <a:latin typeface="Calibri" panose="020F0502020204030204" pitchFamily="34" charset="0"/>
                <a:ea typeface="Calibri" panose="020F0502020204030204" pitchFamily="34" charset="0"/>
                <a:cs typeface="Arial" panose="020B0604020202020204" pitchFamily="34" charset="0"/>
              </a:rPr>
              <a:t>:</a:t>
            </a:r>
            <a:r>
              <a:rPr lang="en-US" dirty="0">
                <a:solidFill>
                  <a:srgbClr val="009900"/>
                </a:solidFill>
                <a:effectLst/>
                <a:latin typeface="Calibri" panose="020F0502020204030204" pitchFamily="34" charset="0"/>
                <a:ea typeface="Calibri" panose="020F0502020204030204" pitchFamily="34" charset="0"/>
                <a:cs typeface="Arial" panose="020B0604020202020204" pitchFamily="34" charset="0"/>
              </a:rPr>
              <a:t> </a:t>
            </a:r>
            <a:r>
              <a:rPr lang="en-US" b="1" dirty="0">
                <a:solidFill>
                  <a:srgbClr val="009900"/>
                </a:solidFill>
                <a:latin typeface="Calibri" panose="020F0502020204030204" pitchFamily="34" charset="0"/>
                <a:ea typeface="Calibri" panose="020F0502020204030204" pitchFamily="34" charset="0"/>
                <a:cs typeface="Arial" panose="020B0604020202020204" pitchFamily="34" charset="0"/>
              </a:rPr>
              <a:t>Do after working with back bent forward. </a:t>
            </a:r>
          </a:p>
          <a:p>
            <a:pPr>
              <a:lnSpc>
                <a:spcPct val="115000"/>
              </a:lnSpc>
              <a:spcBef>
                <a:spcPts val="0"/>
              </a:spcBef>
              <a:spcAft>
                <a:spcPts val="600"/>
              </a:spcAft>
            </a:pPr>
            <a:r>
              <a:rPr lang="en-US" dirty="0">
                <a:effectLst/>
                <a:latin typeface="Calibri" panose="020F0502020204030204" pitchFamily="34" charset="0"/>
                <a:ea typeface="Calibri" panose="020F0502020204030204" pitchFamily="34" charset="0"/>
                <a:cs typeface="Arial" panose="020B0604020202020204" pitchFamily="34" charset="0"/>
              </a:rPr>
              <a:t>With your hands on </a:t>
            </a:r>
            <a:r>
              <a:rPr lang="en-US" dirty="0">
                <a:latin typeface="Calibri" panose="020F0502020204030204" pitchFamily="34" charset="0"/>
                <a:ea typeface="Calibri" panose="020F0502020204030204" pitchFamily="34" charset="0"/>
                <a:cs typeface="Arial" panose="020B0604020202020204" pitchFamily="34" charset="0"/>
              </a:rPr>
              <a:t>your low back, lean backwards slightly. </a:t>
            </a:r>
            <a:r>
              <a:rPr lang="en-US" dirty="0">
                <a:effectLst/>
                <a:latin typeface="Calibri" panose="020F0502020204030204" pitchFamily="34" charset="0"/>
                <a:ea typeface="Calibri" panose="020F0502020204030204" pitchFamily="34" charset="0"/>
                <a:cs typeface="Arial" panose="020B0604020202020204" pitchFamily="34" charset="0"/>
              </a:rPr>
              <a:t>Hold</a:t>
            </a:r>
            <a:r>
              <a:rPr lang="en-US"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0" indent="0">
              <a:lnSpc>
                <a:spcPct val="115000"/>
              </a:lnSpc>
              <a:spcBef>
                <a:spcPts val="0"/>
              </a:spcBef>
              <a:spcAft>
                <a:spcPts val="600"/>
              </a:spcAft>
              <a:buNone/>
            </a:pPr>
            <a:endParaRPr lang="en-US" sz="24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600"/>
              </a:spcAft>
              <a:buNone/>
            </a:pPr>
            <a:r>
              <a:rPr lang="en-US"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Neck Stretch: </a:t>
            </a:r>
            <a:r>
              <a:rPr lang="en-US" b="1" dirty="0">
                <a:solidFill>
                  <a:srgbClr val="009900"/>
                </a:solidFill>
                <a:latin typeface="Calibri" panose="020F0502020204030204" pitchFamily="34" charset="0"/>
                <a:ea typeface="Calibri" panose="020F0502020204030204" pitchFamily="34" charset="0"/>
                <a:cs typeface="Arial" panose="020B0604020202020204" pitchFamily="34" charset="0"/>
              </a:rPr>
              <a:t>Do after working in an awkward head/neck position.</a:t>
            </a:r>
          </a:p>
          <a:p>
            <a:pPr>
              <a:lnSpc>
                <a:spcPct val="115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Remove hard hat. Tilt head to the right, hold, tilt head to the left, hold.</a:t>
            </a:r>
            <a:r>
              <a:rPr lang="en-US" dirty="0">
                <a:solidFill>
                  <a:srgbClr val="009900"/>
                </a:solidFill>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4"/>
          <p:cNvSpPr txBox="1">
            <a:spLocks noGrp="1"/>
          </p:cNvSpPr>
          <p:nvPr>
            <p:ph type="title"/>
          </p:nvPr>
        </p:nvSpPr>
        <p:spPr>
          <a:xfrm>
            <a:off x="541961" y="532940"/>
            <a:ext cx="11186160" cy="646331"/>
          </a:xfrm>
          <a:prstGeom prst="rect">
            <a:avLst/>
          </a:prstGeom>
          <a:noFill/>
        </p:spPr>
        <p:txBody>
          <a:bodyPr wrap="square" rtlCol="0">
            <a:spAutoFit/>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Stretching</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600" t="28550" r="43400" b="35410"/>
          <a:stretch/>
        </p:blipFill>
        <p:spPr>
          <a:xfrm rot="16200000" flipH="1">
            <a:off x="3124146" y="2492991"/>
            <a:ext cx="3145182" cy="1889186"/>
          </a:xfrm>
          <a:prstGeom prst="rect">
            <a:avLst/>
          </a:prstGeom>
        </p:spPr>
      </p:pic>
      <p:sp>
        <p:nvSpPr>
          <p:cNvPr id="10" name="Arc 9"/>
          <p:cNvSpPr/>
          <p:nvPr/>
        </p:nvSpPr>
        <p:spPr>
          <a:xfrm rot="19351752" flipH="1">
            <a:off x="4160406" y="2093403"/>
            <a:ext cx="2312237" cy="1845667"/>
          </a:xfrm>
          <a:prstGeom prst="arc">
            <a:avLst>
              <a:gd name="adj1" fmla="val 18235800"/>
              <a:gd name="adj2" fmla="val 20438071"/>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a:off x="3722914" y="2472893"/>
            <a:ext cx="447668" cy="50171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8786" t="26979" r="3155" b="23171"/>
          <a:stretch/>
        </p:blipFill>
        <p:spPr>
          <a:xfrm rot="5400000">
            <a:off x="-181110" y="2843334"/>
            <a:ext cx="4455760" cy="1681632"/>
          </a:xfrm>
          <a:prstGeom prst="rect">
            <a:avLst/>
          </a:prstGeom>
        </p:spPr>
      </p:pic>
      <p:sp>
        <p:nvSpPr>
          <p:cNvPr id="14" name="Arc 13"/>
          <p:cNvSpPr/>
          <p:nvPr/>
        </p:nvSpPr>
        <p:spPr>
          <a:xfrm rot="1807792">
            <a:off x="838200" y="2730311"/>
            <a:ext cx="1240915" cy="1514332"/>
          </a:xfrm>
          <a:prstGeom prst="arc">
            <a:avLst>
              <a:gd name="adj1" fmla="val 16200000"/>
              <a:gd name="adj2" fmla="val 2004428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V="1">
            <a:off x="1233694" y="3227077"/>
            <a:ext cx="762372" cy="28168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141" y="5912030"/>
            <a:ext cx="5632892" cy="230832"/>
          </a:xfrm>
          <a:prstGeom prst="rect">
            <a:avLst/>
          </a:prstGeom>
        </p:spPr>
        <p:txBody>
          <a:bodyPr wrap="square">
            <a:spAutoFit/>
          </a:bodyPr>
          <a:lstStyle/>
          <a:p>
            <a:r>
              <a:rPr lang="en-US" sz="900" dirty="0"/>
              <a:t>Photos courtesy of the Healthy Work Center, Washington University School of Medicine in St. Louis</a:t>
            </a:r>
          </a:p>
        </p:txBody>
      </p:sp>
    </p:spTree>
    <p:extLst>
      <p:ext uri="{BB962C8B-B14F-4D97-AF65-F5344CB8AC3E}">
        <p14:creationId xmlns:p14="http://schemas.microsoft.com/office/powerpoint/2010/main" val="307573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608"/>
            <a:ext cx="10515600" cy="782554"/>
          </a:xfrm>
        </p:spPr>
        <p:txBody>
          <a:bodyPr>
            <a:normAutofit/>
          </a:bodyPr>
          <a:lstStyle/>
          <a:p>
            <a:r>
              <a:rPr lang="en-US" sz="4000" b="1" dirty="0">
                <a:latin typeface="Calibri" panose="020F0502020204030204" pitchFamily="34" charset="0"/>
                <a:ea typeface="Calibri" panose="020F0502020204030204" pitchFamily="34" charset="0"/>
                <a:cs typeface="Times New Roman" panose="02020603050405020304" pitchFamily="18" charset="0"/>
              </a:rPr>
              <a:t>Stretching</a:t>
            </a:r>
            <a:endParaRPr lang="en-US" sz="4000" b="1" dirty="0"/>
          </a:p>
        </p:txBody>
      </p:sp>
      <p:pic>
        <p:nvPicPr>
          <p:cNvPr id="4" name="Content Placeholder 3"/>
          <p:cNvPicPr>
            <a:picLocks noGrp="1" noChangeAspect="1"/>
          </p:cNvPicPr>
          <p:nvPr>
            <p:ph idx="1"/>
          </p:nvPr>
        </p:nvPicPr>
        <p:blipFill>
          <a:blip r:embed="rId3"/>
          <a:stretch>
            <a:fillRect/>
          </a:stretch>
        </p:blipFill>
        <p:spPr>
          <a:xfrm>
            <a:off x="838200" y="1065398"/>
            <a:ext cx="1610892" cy="1911828"/>
          </a:xfrm>
          <a:prstGeom prst="rect">
            <a:avLst/>
          </a:prstGeom>
        </p:spPr>
      </p:pic>
      <p:sp>
        <p:nvSpPr>
          <p:cNvPr id="8" name="TextBox 7"/>
          <p:cNvSpPr txBox="1"/>
          <p:nvPr/>
        </p:nvSpPr>
        <p:spPr>
          <a:xfrm>
            <a:off x="9836992" y="1298118"/>
            <a:ext cx="2010994" cy="3477875"/>
          </a:xfrm>
          <a:prstGeom prst="rect">
            <a:avLst/>
          </a:prstGeom>
          <a:noFill/>
        </p:spPr>
        <p:txBody>
          <a:bodyPr wrap="square" rtlCol="0">
            <a:spAutoFit/>
          </a:bodyPr>
          <a:lstStyle/>
          <a:p>
            <a:r>
              <a:rPr lang="en-US" sz="2000" b="1" dirty="0">
                <a:solidFill>
                  <a:srgbClr val="00B050"/>
                </a:solidFill>
                <a:ea typeface="Times New Roman" panose="02020603050405020304" pitchFamily="18" charset="0"/>
                <a:cs typeface="Arial" panose="020B0604020202020204" pitchFamily="34" charset="0"/>
              </a:rPr>
              <a:t>Hamstring &amp; Calf Stretch: </a:t>
            </a:r>
            <a:r>
              <a:rPr lang="en-US" sz="2000" dirty="0">
                <a:ea typeface="Times New Roman" panose="02020603050405020304" pitchFamily="18" charset="0"/>
                <a:cs typeface="Arial" panose="020B0604020202020204" pitchFamily="34" charset="0"/>
              </a:rPr>
              <a:t>Extend one leg forward, with heel on floor, point toes up. Extend one leg back with foot on ground. Bend front knee to stretch calf of back leg.</a:t>
            </a:r>
            <a:endParaRPr lang="en-US" sz="2000" dirty="0">
              <a:ea typeface="Calibri" panose="020F0502020204030204" pitchFamily="34" charset="0"/>
              <a:cs typeface="Times New Roman" panose="02020603050405020304" pitchFamily="18" charset="0"/>
            </a:endParaRPr>
          </a:p>
        </p:txBody>
      </p:sp>
      <p:sp>
        <p:nvSpPr>
          <p:cNvPr id="10" name="TextBox 9"/>
          <p:cNvSpPr txBox="1"/>
          <p:nvPr/>
        </p:nvSpPr>
        <p:spPr>
          <a:xfrm>
            <a:off x="5809830" y="2218210"/>
            <a:ext cx="2090479" cy="3257045"/>
          </a:xfrm>
          <a:prstGeom prst="rect">
            <a:avLst/>
          </a:prstGeom>
          <a:noFill/>
        </p:spPr>
        <p:txBody>
          <a:bodyPr wrap="square" rtlCol="0">
            <a:spAutoFit/>
          </a:bodyPr>
          <a:lstStyle/>
          <a:p>
            <a:pPr>
              <a:lnSpc>
                <a:spcPct val="115000"/>
              </a:lnSpc>
              <a:spcAft>
                <a:spcPts val="600"/>
              </a:spcAft>
            </a:pPr>
            <a:r>
              <a:rPr lang="en-US" sz="2000" b="1" dirty="0">
                <a:solidFill>
                  <a:srgbClr val="00B050"/>
                </a:solidFill>
                <a:ea typeface="Calibri" panose="020F0502020204030204" pitchFamily="34" charset="0"/>
                <a:cs typeface="Arial" panose="020B0604020202020204" pitchFamily="34" charset="0"/>
              </a:rPr>
              <a:t>Forearm Stretch: </a:t>
            </a:r>
            <a:r>
              <a:rPr lang="en-US" sz="2000" dirty="0">
                <a:ea typeface="Calibri" panose="020F0502020204030204" pitchFamily="34" charset="0"/>
                <a:cs typeface="Arial" panose="020B0604020202020204" pitchFamily="34" charset="0"/>
              </a:rPr>
              <a:t>With arm straight and hand up, GENTLY pull PALM back toward body, hold. Then bend wrist down and pull hand toward body.</a:t>
            </a:r>
            <a:endParaRPr lang="en-US" sz="2000" dirty="0">
              <a:ea typeface="Calibri" panose="020F0502020204030204" pitchFamily="34" charset="0"/>
              <a:cs typeface="Times New Roman" panose="02020603050405020304" pitchFamily="18" charset="0"/>
            </a:endParaRPr>
          </a:p>
        </p:txBody>
      </p:sp>
      <p:sp>
        <p:nvSpPr>
          <p:cNvPr id="11" name="Text Box 321"/>
          <p:cNvSpPr txBox="1"/>
          <p:nvPr/>
        </p:nvSpPr>
        <p:spPr>
          <a:xfrm>
            <a:off x="516047" y="3027972"/>
            <a:ext cx="2390144" cy="5047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US" sz="2000" b="1" dirty="0">
                <a:solidFill>
                  <a:srgbClr val="009900"/>
                </a:solidFill>
                <a:effectLst/>
                <a:ea typeface="Calibri" panose="020F0502020204030204" pitchFamily="34" charset="0"/>
                <a:cs typeface="Arial" panose="020B0604020202020204" pitchFamily="34" charset="0"/>
              </a:rPr>
              <a:t>Shoulder Rolls:  </a:t>
            </a:r>
            <a:r>
              <a:rPr lang="en-US" sz="2000" dirty="0">
                <a:solidFill>
                  <a:srgbClr val="009900"/>
                </a:solidFill>
                <a:latin typeface="Calibri" panose="020F0502020204030204" pitchFamily="34" charset="0"/>
                <a:ea typeface="Calibri" panose="020F0502020204030204" pitchFamily="34" charset="0"/>
                <a:cs typeface="Arial" panose="020B0604020202020204" pitchFamily="34" charset="0"/>
              </a:rPr>
              <a:t>Do after working </a:t>
            </a:r>
            <a:r>
              <a:rPr lang="en-US" sz="2000" dirty="0">
                <a:solidFill>
                  <a:srgbClr val="009900"/>
                </a:solidFill>
              </a:rPr>
              <a:t>with hands overhead or reaching away from body</a:t>
            </a:r>
            <a:endParaRPr lang="en-US" sz="2000" dirty="0">
              <a:solidFill>
                <a:srgbClr val="009900"/>
              </a:solidFill>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600"/>
              </a:spcAft>
              <a:buFont typeface="Arial" panose="020B0604020202020204" pitchFamily="34" charset="0"/>
              <a:buChar char="•"/>
            </a:pPr>
            <a:r>
              <a:rPr lang="en-US" sz="2000" dirty="0">
                <a:solidFill>
                  <a:schemeClr val="tx1"/>
                </a:solidFill>
                <a:effectLst/>
                <a:ea typeface="Calibri" panose="020F0502020204030204" pitchFamily="34" charset="0"/>
                <a:cs typeface="Arial" panose="020B0604020202020204" pitchFamily="34" charset="0"/>
              </a:rPr>
              <a:t>Slowly roll shoulders up and backwards.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3550" t="7246" r="49639" b="23189"/>
          <a:stretch/>
        </p:blipFill>
        <p:spPr>
          <a:xfrm rot="16200000" flipH="1">
            <a:off x="3540680" y="3488324"/>
            <a:ext cx="1470994" cy="254441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9131" t="9420" r="49565" b="18406"/>
          <a:stretch/>
        </p:blipFill>
        <p:spPr>
          <a:xfrm rot="16200000" flipH="1">
            <a:off x="3486850" y="1717055"/>
            <a:ext cx="1639741" cy="2520342"/>
          </a:xfrm>
          <a:prstGeom prst="rect">
            <a:avLst/>
          </a:prstGeom>
        </p:spPr>
      </p:pic>
      <p:cxnSp>
        <p:nvCxnSpPr>
          <p:cNvPr id="15" name="Straight Arrow Connector 14"/>
          <p:cNvCxnSpPr/>
          <p:nvPr/>
        </p:nvCxnSpPr>
        <p:spPr>
          <a:xfrm flipV="1">
            <a:off x="4019976" y="8328921"/>
            <a:ext cx="2381" cy="24657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stretch>
            <a:fillRect/>
          </a:stretch>
        </p:blipFill>
        <p:spPr>
          <a:xfrm>
            <a:off x="8143247" y="176032"/>
            <a:ext cx="1679394" cy="3043904"/>
          </a:xfrm>
          <a:prstGeom prst="rect">
            <a:avLst/>
          </a:prstGeom>
        </p:spPr>
      </p:pic>
      <p:pic>
        <p:nvPicPr>
          <p:cNvPr id="20" name="Picture 19"/>
          <p:cNvPicPr>
            <a:picLocks noChangeAspect="1"/>
          </p:cNvPicPr>
          <p:nvPr/>
        </p:nvPicPr>
        <p:blipFill>
          <a:blip r:embed="rId7"/>
          <a:stretch>
            <a:fillRect/>
          </a:stretch>
        </p:blipFill>
        <p:spPr>
          <a:xfrm>
            <a:off x="8081959" y="3448745"/>
            <a:ext cx="2080944" cy="2578948"/>
          </a:xfrm>
          <a:prstGeom prst="rect">
            <a:avLst/>
          </a:prstGeom>
        </p:spPr>
      </p:pic>
      <p:sp>
        <p:nvSpPr>
          <p:cNvPr id="12" name="Rectangle 11"/>
          <p:cNvSpPr/>
          <p:nvPr/>
        </p:nvSpPr>
        <p:spPr>
          <a:xfrm>
            <a:off x="3279554" y="6165946"/>
            <a:ext cx="5632892" cy="230832"/>
          </a:xfrm>
          <a:prstGeom prst="rect">
            <a:avLst/>
          </a:prstGeom>
        </p:spPr>
        <p:txBody>
          <a:bodyPr wrap="square">
            <a:spAutoFit/>
          </a:bodyPr>
          <a:lstStyle/>
          <a:p>
            <a:pPr algn="ctr"/>
            <a:r>
              <a:rPr lang="en-US" sz="900" dirty="0">
                <a:solidFill>
                  <a:schemeClr val="bg1"/>
                </a:solidFill>
              </a:rPr>
              <a:t>Photos courtesy of the Healthy Work Center, Washington University School of Medicine in St. Louis</a:t>
            </a:r>
          </a:p>
        </p:txBody>
      </p:sp>
    </p:spTree>
    <p:extLst>
      <p:ext uri="{BB962C8B-B14F-4D97-AF65-F5344CB8AC3E}">
        <p14:creationId xmlns:p14="http://schemas.microsoft.com/office/powerpoint/2010/main" val="3875334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3970</TotalTime>
  <Words>1207</Words>
  <Application>Microsoft Office PowerPoint</Application>
  <PresentationFormat>Widescreen</PresentationFormat>
  <Paragraphs>234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Wingdings</vt:lpstr>
      <vt:lpstr>Office Theme</vt:lpstr>
      <vt:lpstr>Ergonomics Basics  Reducing the Risks for Soft Tissue Injuries</vt:lpstr>
      <vt:lpstr>Ergonomic Training Learning Objectives</vt:lpstr>
      <vt:lpstr>Ergonomic Training Exercises – Answers</vt:lpstr>
      <vt:lpstr>Ergonomic Training Exercises – Answers</vt:lpstr>
      <vt:lpstr>Treatment and Progression  – Don’t IGNORE Early Symptoms!</vt:lpstr>
      <vt:lpstr>Risk of Opioid Dependence</vt:lpstr>
      <vt:lpstr>Stretching Exercises</vt:lpstr>
      <vt:lpstr>Stretching</vt:lpstr>
      <vt:lpstr>Stretching</vt:lpstr>
      <vt:lpstr>Best Built Plans: Interactive Resources www.bestbuiltplans.org </vt:lpstr>
      <vt:lpstr>PowerPoint Presentation</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Kinghorn, Anna</dc:creator>
  <cp:lastModifiedBy>Grace Barlet</cp:lastModifiedBy>
  <cp:revision>264</cp:revision>
  <cp:lastPrinted>2019-12-17T16:39:28Z</cp:lastPrinted>
  <dcterms:created xsi:type="dcterms:W3CDTF">2019-05-08T18:56:27Z</dcterms:created>
  <dcterms:modified xsi:type="dcterms:W3CDTF">2020-02-25T15:03:58Z</dcterms:modified>
</cp:coreProperties>
</file>