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1" r:id="rId2"/>
    <p:sldId id="352"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5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A51417"/>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8" autoAdjust="0"/>
    <p:restoredTop sz="89467" autoAdjust="0"/>
  </p:normalViewPr>
  <p:slideViewPr>
    <p:cSldViewPr snapToGrid="0">
      <p:cViewPr varScale="1">
        <p:scale>
          <a:sx n="98" d="100"/>
          <a:sy n="98" d="100"/>
        </p:scale>
        <p:origin x="624"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10" d="100"/>
          <a:sy n="110" d="100"/>
        </p:scale>
        <p:origin x="-2610" y="3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173B6-FE79-4936-84F4-1C11B9EC3026}" type="datetimeFigureOut">
              <a:rPr lang="en-US" smtClean="0"/>
              <a:t>2/25/2020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D6308-F43C-48AF-9A1D-88161F157BCF}" type="slidenum">
              <a:rPr lang="en-US" smtClean="0"/>
              <a:t>‹#›</a:t>
            </a:fld>
            <a:endParaRPr lang="en-US"/>
          </a:p>
        </p:txBody>
      </p:sp>
    </p:spTree>
    <p:extLst>
      <p:ext uri="{BB962C8B-B14F-4D97-AF65-F5344CB8AC3E}">
        <p14:creationId xmlns:p14="http://schemas.microsoft.com/office/powerpoint/2010/main" val="399328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 FOR SLIDE 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presentation will introduce you to the interactive training and coaching resources that are available through CPWR’s Best Built Plans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should each have two items in front of you. The first </a:t>
            </a:r>
            <a:r>
              <a:rPr lang="en-US" sz="1200" b="1" kern="1200" dirty="0">
                <a:solidFill>
                  <a:schemeClr val="tx1"/>
                </a:solidFill>
                <a:effectLst/>
                <a:latin typeface="+mn-lt"/>
                <a:ea typeface="+mn-ea"/>
                <a:cs typeface="+mn-cs"/>
              </a:rPr>
              <a:t>[hold up</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Handout #8]</a:t>
            </a:r>
            <a:r>
              <a:rPr lang="en-US" sz="1200" kern="1200" dirty="0">
                <a:solidFill>
                  <a:schemeClr val="tx1"/>
                </a:solidFill>
                <a:effectLst/>
                <a:latin typeface="+mn-lt"/>
                <a:ea typeface="+mn-ea"/>
                <a:cs typeface="+mn-cs"/>
              </a:rPr>
              <a:t> is an instruction sheet that walks you through a few quick exercises to introduce you to the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one </a:t>
            </a:r>
            <a:r>
              <a:rPr lang="en-US" sz="1200" b="1" kern="1200" dirty="0">
                <a:solidFill>
                  <a:schemeClr val="tx1"/>
                </a:solidFill>
                <a:effectLst/>
                <a:latin typeface="+mn-lt"/>
                <a:ea typeface="+mn-ea"/>
                <a:cs typeface="+mn-cs"/>
              </a:rPr>
              <a:t>[hold up</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Handout #5]</a:t>
            </a:r>
            <a:r>
              <a:rPr lang="en-US" sz="1200" kern="1200" dirty="0">
                <a:solidFill>
                  <a:schemeClr val="tx1"/>
                </a:solidFill>
                <a:effectLst/>
                <a:latin typeface="+mn-lt"/>
                <a:ea typeface="+mn-ea"/>
                <a:cs typeface="+mn-cs"/>
              </a:rPr>
              <a:t> includes instructions for how you can access this program on your own and two games that you can play on your smartphones.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 encourage you to use the information in the handouts to download these resources and try them out on your own. They’re not only fun to use, but they also are good reminders of safe practices and how they can prevent injuries.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1</a:t>
            </a:fld>
            <a:endParaRPr lang="en-US"/>
          </a:p>
        </p:txBody>
      </p:sp>
    </p:spTree>
    <p:extLst>
      <p:ext uri="{BB962C8B-B14F-4D97-AF65-F5344CB8AC3E}">
        <p14:creationId xmlns:p14="http://schemas.microsoft.com/office/powerpoint/2010/main" val="348881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10</a:t>
            </a:fld>
            <a:endParaRPr lang="en-US" altLang="en-US">
              <a:latin typeface="Times" pitchFamily="18" charset="0"/>
            </a:endParaRPr>
          </a:p>
        </p:txBody>
      </p:sp>
      <p:sp>
        <p:nvSpPr>
          <p:cNvPr id="4" name="Notes Placeholder 3"/>
          <p:cNvSpPr>
            <a:spLocks noGrp="1"/>
          </p:cNvSpPr>
          <p:nvPr>
            <p:ph type="body" idx="1"/>
          </p:nvPr>
        </p:nvSpPr>
        <p:spPr/>
        <p:txBody>
          <a:bodyPr/>
          <a:lstStyle/>
          <a:p>
            <a:r>
              <a:rPr lang="en-US" sz="1200" b="1" kern="1200" dirty="0">
                <a:solidFill>
                  <a:schemeClr val="tx1"/>
                </a:solidFill>
                <a:effectLst/>
                <a:latin typeface="+mn-lt"/>
                <a:ea typeface="+mn-ea"/>
                <a:cs typeface="+mn-cs"/>
              </a:rPr>
              <a:t>NOTES FOR SLIDE 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final menu item in the training resources is the </a:t>
            </a:r>
            <a:r>
              <a:rPr lang="en-US" sz="1200" b="1" kern="1200" dirty="0">
                <a:solidFill>
                  <a:schemeClr val="tx1"/>
                </a:solidFill>
                <a:effectLst/>
                <a:latin typeface="+mn-lt"/>
                <a:ea typeface="+mn-ea"/>
                <a:cs typeface="+mn-cs"/>
              </a:rPr>
              <a:t>Conclusion</a:t>
            </a:r>
            <a:r>
              <a:rPr lang="en-US" sz="1200" kern="1200" dirty="0">
                <a:solidFill>
                  <a:schemeClr val="tx1"/>
                </a:solidFill>
                <a:effectLst/>
                <a:latin typeface="+mn-lt"/>
                <a:ea typeface="+mn-ea"/>
                <a:cs typeface="+mn-cs"/>
              </a:rPr>
              <a:t> congratulating you on completing the section and providing a few additional reminders for when you’re moving materials on the job.</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click on the red X you’re taken back to the main menu where you can select the </a:t>
            </a:r>
            <a:r>
              <a:rPr lang="en-US" sz="1200" b="1" kern="1200" dirty="0">
                <a:solidFill>
                  <a:schemeClr val="tx1"/>
                </a:solidFill>
                <a:effectLst/>
                <a:latin typeface="+mn-lt"/>
                <a:ea typeface="+mn-ea"/>
                <a:cs typeface="+mn-cs"/>
              </a:rPr>
              <a:t>Coaching</a:t>
            </a:r>
            <a:r>
              <a:rPr lang="en-US" sz="1200" kern="1200" dirty="0">
                <a:solidFill>
                  <a:schemeClr val="tx1"/>
                </a:solidFill>
                <a:effectLst/>
                <a:latin typeface="+mn-lt"/>
                <a:ea typeface="+mn-ea"/>
                <a:cs typeface="+mn-cs"/>
              </a:rPr>
              <a:t> interactive activities.</a:t>
            </a:r>
            <a:endParaRPr lang="en-US" dirty="0">
              <a:effectLst/>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11: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Coaching</a:t>
            </a:r>
            <a:r>
              <a:rPr lang="en-US" sz="1200" kern="1200" dirty="0">
                <a:solidFill>
                  <a:schemeClr val="tx1"/>
                </a:solidFill>
                <a:effectLst/>
                <a:latin typeface="+mn-lt"/>
                <a:ea typeface="+mn-ea"/>
                <a:cs typeface="+mn-cs"/>
              </a:rPr>
              <a:t> section focuses on what’s happening with your body during warm up stretches and lifting. </a:t>
            </a:r>
          </a:p>
          <a:p>
            <a:endParaRPr lang="en-US" sz="1200" kern="1200" dirty="0">
              <a:solidFill>
                <a:schemeClr val="tx1"/>
              </a:solidFill>
              <a:effectLst/>
              <a:latin typeface="+mn-lt"/>
              <a:ea typeface="+mn-ea"/>
              <a:cs typeface="+mn-cs"/>
            </a:endParaRPr>
          </a:p>
          <a:p>
            <a:r>
              <a:rPr lang="en-US" sz="1200" dirty="0">
                <a:effectLst/>
              </a:rPr>
              <a:t>If you click on the </a:t>
            </a:r>
            <a:r>
              <a:rPr lang="en-US" sz="1200" b="1" dirty="0">
                <a:effectLst/>
              </a:rPr>
              <a:t>Warm Up </a:t>
            </a:r>
            <a:r>
              <a:rPr lang="en-US" sz="1200" dirty="0">
                <a:effectLst/>
              </a:rPr>
              <a:t>option, you can select different types of warm up stretches. If we selected the Shoulder,</a:t>
            </a:r>
            <a:r>
              <a:rPr lang="en-US" sz="1200" b="1" dirty="0">
                <a:effectLst/>
              </a:rPr>
              <a:t> </a:t>
            </a:r>
            <a:r>
              <a:rPr lang="en-US" sz="1200" dirty="0">
                <a:effectLst/>
              </a:rPr>
              <a:t>for example, you’d be taken to a screen with two options – the first shows you a 30 second demonstration of how to do the stretch safely.</a:t>
            </a:r>
            <a:endParaRPr lang="en-US" sz="1400" dirty="0">
              <a:effectLst/>
            </a:endParaRPr>
          </a:p>
          <a:p>
            <a:endParaRPr lang="en-US" altLang="en-US" sz="1400"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11</a:t>
            </a:fld>
            <a:endParaRPr lang="en-US" altLang="en-US">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12: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you can try doing it yourself using a mouse, touchpad or the touchscreen on your device.  </a:t>
            </a:r>
          </a:p>
          <a:p>
            <a:endParaRPr lang="en-US" sz="1200" kern="1200" dirty="0">
              <a:solidFill>
                <a:schemeClr val="tx1"/>
              </a:solidFill>
              <a:effectLst/>
              <a:latin typeface="+mn-lt"/>
              <a:ea typeface="+mn-ea"/>
              <a:cs typeface="+mn-cs"/>
            </a:endParaRPr>
          </a:p>
          <a:p>
            <a:r>
              <a:rPr lang="en-US" sz="1200" dirty="0">
                <a:effectLst/>
              </a:rPr>
              <a:t>When you’re done, your results will pop up and let you know if you held the position too long or not long enough, or reached too far or not far enough.</a:t>
            </a:r>
            <a:endParaRPr lang="en-US" sz="1400" dirty="0">
              <a:effectLst/>
            </a:endParaRPr>
          </a:p>
          <a:p>
            <a:endParaRPr lang="en-US" altLang="en-US" sz="1400"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12</a:t>
            </a:fld>
            <a:endParaRPr lang="en-US" altLang="en-US">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xfrm>
            <a:off x="685800" y="4267200"/>
            <a:ext cx="5486400" cy="4876800"/>
          </a:xfrm>
          <a:noFill/>
        </p:spPr>
        <p:txBody>
          <a:bodyPr/>
          <a:lstStyle/>
          <a:p>
            <a:r>
              <a:rPr lang="en-US" sz="1200" b="1" kern="1200" dirty="0">
                <a:solidFill>
                  <a:schemeClr val="tx1"/>
                </a:solidFill>
                <a:effectLst/>
                <a:latin typeface="+mn-lt"/>
                <a:ea typeface="+mn-ea"/>
                <a:cs typeface="+mn-cs"/>
              </a:rPr>
              <a:t>NOTES FOR SLIDE 13:</a:t>
            </a:r>
          </a:p>
          <a:p>
            <a:endParaRPr lang="en-US" sz="1200" kern="1200" dirty="0">
              <a:solidFill>
                <a:schemeClr val="tx1"/>
              </a:solidFill>
              <a:effectLst/>
              <a:latin typeface="+mn-lt"/>
              <a:ea typeface="+mn-ea"/>
              <a:cs typeface="+mn-cs"/>
            </a:endParaRPr>
          </a:p>
          <a:p>
            <a:r>
              <a:rPr lang="en-US" sz="1200" dirty="0">
                <a:effectLst/>
              </a:rPr>
              <a:t>The other three coaching options show the lifting techniques we learned about earlier and use the figure to show the impact on your body. If we clicked on the Foot Position option, for example, the figure starts out using a staggered stance</a:t>
            </a:r>
            <a:r>
              <a:rPr lang="en-US" sz="1200" b="1" dirty="0">
                <a:effectLst/>
              </a:rPr>
              <a:t>,</a:t>
            </a:r>
            <a:r>
              <a:rPr lang="en-US" sz="1200" dirty="0">
                <a:effectLst/>
              </a:rPr>
              <a:t> and the color on the figures back is yellow – indicating no strain. If you select the close stance foot position, you can see how it impacts the figures back – turning it from yellow to red – the sign of back strain and increased risk for injury.</a:t>
            </a:r>
            <a:endParaRPr lang="en-US" sz="1400" dirty="0">
              <a:effectLst/>
            </a:endParaRPr>
          </a:p>
          <a:p>
            <a:endParaRPr lang="en-US" altLang="en-US" sz="1400"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13</a:t>
            </a:fld>
            <a:endParaRPr lang="en-US" altLang="en-US">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solidFill>
            <a:schemeClr val="bg1"/>
          </a:solidFill>
          <a:ln/>
        </p:spPr>
      </p:sp>
      <p:sp>
        <p:nvSpPr>
          <p:cNvPr id="76803" name="Notes Placeholder 2"/>
          <p:cNvSpPr>
            <a:spLocks noGrp="1"/>
          </p:cNvSpPr>
          <p:nvPr>
            <p:ph type="body" idx="1"/>
          </p:nvPr>
        </p:nvSpPr>
        <p:spPr>
          <a:xfrm>
            <a:off x="707366" y="4272605"/>
            <a:ext cx="5451893" cy="4724745"/>
          </a:xfrm>
          <a:noFill/>
        </p:spPr>
        <p:txBody>
          <a:bodyPr/>
          <a:lstStyle/>
          <a:p>
            <a:r>
              <a:rPr lang="en-US" sz="1200" b="1" kern="1200" dirty="0">
                <a:solidFill>
                  <a:schemeClr val="tx1"/>
                </a:solidFill>
                <a:effectLst/>
                <a:latin typeface="+mn-lt"/>
                <a:ea typeface="+mn-ea"/>
                <a:cs typeface="+mn-cs"/>
              </a:rPr>
              <a:t>INSTRUCTOR NOTE: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do not have additional time or the ability to demonstrate the games, you can end this presentation now and just remind the class that they have instructions for using the interactive training and coaching resources and the games available for their smartphones or tablets in the handouts.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FOR SLIDE 14:</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was a quick overview of the training and coaching resources.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remember to take your handouts with you so that you can try these and the smartphone games on your own. As we’ve discussed, preventing these injuries is important for both your personal and professional health.</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INSTRUCTOR NOTE: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you have more time in the class, you can introduce the games. You will need to connect your smartphone or tablet to the projector now to show the games on screen.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was a quick overview of the training and coaching resources. Now I am going to introduce you to two free games you can play on your smartphone or tablet that are fun to play and also reinforce the safe work practices that you learned about today.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handout </a:t>
            </a:r>
            <a:r>
              <a:rPr lang="en-US" sz="1200" b="1" kern="1200" dirty="0">
                <a:solidFill>
                  <a:schemeClr val="tx1"/>
                </a:solidFill>
                <a:effectLst/>
                <a:latin typeface="+mn-lt"/>
                <a:ea typeface="+mn-ea"/>
                <a:cs typeface="+mn-cs"/>
              </a:rPr>
              <a:t>[hold up handout #5]</a:t>
            </a:r>
            <a:r>
              <a:rPr lang="en-US" sz="1200" kern="1200" dirty="0">
                <a:solidFill>
                  <a:schemeClr val="tx1"/>
                </a:solidFill>
                <a:effectLst/>
                <a:latin typeface="+mn-lt"/>
                <a:ea typeface="+mn-ea"/>
                <a:cs typeface="+mn-cs"/>
              </a:rPr>
              <a:t> includes instruction for how you can access these games. </a:t>
            </a:r>
            <a:r>
              <a:rPr lang="en-US" sz="1200" dirty="0">
                <a:effectLst/>
              </a:rPr>
              <a:t>They are available in both English and Spanish for Android and iOS users.</a:t>
            </a:r>
            <a:endParaRPr lang="en-US" dirty="0">
              <a:effectLst/>
            </a:endParaRPr>
          </a:p>
          <a:p>
            <a:endParaRPr lang="en-US" altLang="en-US" dirty="0"/>
          </a:p>
        </p:txBody>
      </p:sp>
      <p:sp>
        <p:nvSpPr>
          <p:cNvPr id="768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41866" indent="-284616" eaLnBrk="0" hangingPunct="0">
              <a:spcBef>
                <a:spcPct val="30000"/>
              </a:spcBef>
              <a:defRPr sz="1200">
                <a:solidFill>
                  <a:schemeClr val="tx1"/>
                </a:solidFill>
                <a:latin typeface="Times" pitchFamily="18" charset="0"/>
              </a:defRPr>
            </a:lvl2pPr>
            <a:lvl3pPr marL="1141571" indent="-227070" eaLnBrk="0" hangingPunct="0">
              <a:spcBef>
                <a:spcPct val="30000"/>
              </a:spcBef>
              <a:defRPr sz="1200">
                <a:solidFill>
                  <a:schemeClr val="tx1"/>
                </a:solidFill>
                <a:latin typeface="Times" pitchFamily="18" charset="0"/>
              </a:defRPr>
            </a:lvl3pPr>
            <a:lvl4pPr marL="1598821" indent="-227070" eaLnBrk="0" hangingPunct="0">
              <a:spcBef>
                <a:spcPct val="30000"/>
              </a:spcBef>
              <a:defRPr sz="1200">
                <a:solidFill>
                  <a:schemeClr val="tx1"/>
                </a:solidFill>
                <a:latin typeface="Times" pitchFamily="18" charset="0"/>
              </a:defRPr>
            </a:lvl4pPr>
            <a:lvl5pPr marL="2054517" indent="-227070" eaLnBrk="0" hangingPunct="0">
              <a:spcBef>
                <a:spcPct val="30000"/>
              </a:spcBef>
              <a:defRPr sz="1200">
                <a:solidFill>
                  <a:schemeClr val="tx1"/>
                </a:solidFill>
                <a:latin typeface="Times" pitchFamily="18" charset="0"/>
              </a:defRPr>
            </a:lvl5pPr>
            <a:lvl6pPr marL="2502436" indent="-227070" eaLnBrk="0" fontAlgn="base" hangingPunct="0">
              <a:spcBef>
                <a:spcPct val="30000"/>
              </a:spcBef>
              <a:spcAft>
                <a:spcPct val="0"/>
              </a:spcAft>
              <a:defRPr sz="1200">
                <a:solidFill>
                  <a:schemeClr val="tx1"/>
                </a:solidFill>
                <a:latin typeface="Times" pitchFamily="18" charset="0"/>
              </a:defRPr>
            </a:lvl6pPr>
            <a:lvl7pPr marL="2950355" indent="-227070" eaLnBrk="0" fontAlgn="base" hangingPunct="0">
              <a:spcBef>
                <a:spcPct val="30000"/>
              </a:spcBef>
              <a:spcAft>
                <a:spcPct val="0"/>
              </a:spcAft>
              <a:defRPr sz="1200">
                <a:solidFill>
                  <a:schemeClr val="tx1"/>
                </a:solidFill>
                <a:latin typeface="Times" pitchFamily="18" charset="0"/>
              </a:defRPr>
            </a:lvl7pPr>
            <a:lvl8pPr marL="3398274" indent="-227070" eaLnBrk="0" fontAlgn="base" hangingPunct="0">
              <a:spcBef>
                <a:spcPct val="30000"/>
              </a:spcBef>
              <a:spcAft>
                <a:spcPct val="0"/>
              </a:spcAft>
              <a:defRPr sz="1200">
                <a:solidFill>
                  <a:schemeClr val="tx1"/>
                </a:solidFill>
                <a:latin typeface="Times" pitchFamily="18" charset="0"/>
              </a:defRPr>
            </a:lvl8pPr>
            <a:lvl9pPr marL="3846192" indent="-227070" eaLnBrk="0" fontAlgn="base" hangingPunct="0">
              <a:spcBef>
                <a:spcPct val="30000"/>
              </a:spcBef>
              <a:spcAft>
                <a:spcPct val="0"/>
              </a:spcAft>
              <a:defRPr sz="1200">
                <a:solidFill>
                  <a:schemeClr val="tx1"/>
                </a:solidFill>
                <a:latin typeface="Times" pitchFamily="18" charset="0"/>
              </a:defRPr>
            </a:lvl9pPr>
          </a:lstStyle>
          <a:p>
            <a:pPr>
              <a:spcBef>
                <a:spcPct val="0"/>
              </a:spcBef>
            </a:pPr>
            <a:fld id="{FF521EEC-437E-4530-AA2F-121C32D5374E}" type="slidenum">
              <a:rPr lang="en-US" altLang="en-US" smtClean="0">
                <a:solidFill>
                  <a:srgbClr val="000000"/>
                </a:solidFill>
              </a:rPr>
              <a:pPr>
                <a:spcBef>
                  <a:spcPct val="0"/>
                </a:spcBef>
              </a:pPr>
              <a:t>14</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15:</a:t>
            </a:r>
          </a:p>
          <a:p>
            <a:endParaRPr lang="en-US" sz="1200" kern="1200" dirty="0">
              <a:solidFill>
                <a:schemeClr val="tx1"/>
              </a:solidFill>
              <a:effectLst/>
              <a:latin typeface="+mn-lt"/>
              <a:ea typeface="+mn-ea"/>
              <a:cs typeface="+mn-cs"/>
            </a:endParaRPr>
          </a:p>
          <a:p>
            <a:r>
              <a:rPr lang="en-US" sz="1200" dirty="0">
                <a:effectLst/>
              </a:rPr>
              <a:t>The first game I am going to introduce you to is called</a:t>
            </a:r>
            <a:r>
              <a:rPr lang="en-US" sz="1200" b="1" i="1" dirty="0">
                <a:effectLst/>
              </a:rPr>
              <a:t> Lift Coach: Plan Your Lift. </a:t>
            </a:r>
            <a:r>
              <a:rPr lang="en-US" sz="1200" dirty="0">
                <a:effectLst/>
              </a:rPr>
              <a:t>In this game, you must correct the on-screen character’s actions as they lift and move materials. The goal is to avoid actions that can increase your risk of injury. You need to pay attention to avoid building up too much strain and getting hurt. Each level will increase in difficulty. There’s a tutorial that you can go through to learn how to play.</a:t>
            </a:r>
            <a:endParaRPr lang="en-US" sz="1400" dirty="0">
              <a:effectLst/>
            </a:endParaRPr>
          </a:p>
          <a:p>
            <a:endParaRPr lang="en-US" sz="1400" kern="1200" dirty="0">
              <a:solidFill>
                <a:schemeClr val="tx1"/>
              </a:solidFill>
              <a:effectLst/>
              <a:latin typeface="+mn-lt"/>
              <a:ea typeface="+mn-ea"/>
              <a:cs typeface="+mn-cs"/>
            </a:endParaRPr>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solidFill>
                  <a:prstClr val="black"/>
                </a:solidFill>
                <a:latin typeface="Times" pitchFamily="18" charset="0"/>
              </a:rPr>
              <a:pPr/>
              <a:t>15</a:t>
            </a:fld>
            <a:endParaRPr lang="en-US" altLang="en-US">
              <a:solidFill>
                <a:prstClr val="black"/>
              </a:solidFill>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16: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tutorial introduces the different lifting and moving actions used in the game and how to move the figure.</a:t>
            </a:r>
          </a:p>
          <a:p>
            <a:endParaRPr lang="en-US" sz="1400" kern="1200" dirty="0">
              <a:solidFill>
                <a:schemeClr val="tx1"/>
              </a:solidFill>
              <a:effectLst/>
              <a:latin typeface="+mn-lt"/>
              <a:ea typeface="+mn-ea"/>
              <a:cs typeface="+mn-cs"/>
            </a:endParaRPr>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solidFill>
                  <a:prstClr val="black"/>
                </a:solidFill>
                <a:latin typeface="Times" pitchFamily="18" charset="0"/>
              </a:rPr>
              <a:pPr/>
              <a:t>16</a:t>
            </a:fld>
            <a:endParaRPr lang="en-US" altLang="en-US">
              <a:solidFill>
                <a:prstClr val="black"/>
              </a:solidFill>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17:</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addresses what to keep in mind once you’ve lifted a material, begin to move while carrying the material, and when you put it down. At the end you’ll receive your score and find out if the actions you took increased or decreased your risk for an injury.</a:t>
            </a:r>
          </a:p>
          <a:p>
            <a:endParaRPr lang="en-US" sz="1400" kern="1200" dirty="0">
              <a:solidFill>
                <a:schemeClr val="tx1"/>
              </a:solidFill>
              <a:effectLst/>
              <a:latin typeface="+mn-lt"/>
              <a:ea typeface="+mn-ea"/>
              <a:cs typeface="+mn-cs"/>
            </a:endParaRPr>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solidFill>
                  <a:prstClr val="black"/>
                </a:solidFill>
                <a:latin typeface="Times" pitchFamily="18" charset="0"/>
              </a:rPr>
              <a:pPr/>
              <a:t>17</a:t>
            </a:fld>
            <a:endParaRPr lang="en-US" altLang="en-US">
              <a:solidFill>
                <a:prstClr val="black"/>
              </a:solidFill>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18:</a:t>
            </a:r>
          </a:p>
          <a:p>
            <a:endParaRPr lang="en-US" sz="1200" kern="1200" dirty="0">
              <a:solidFill>
                <a:schemeClr val="tx1"/>
              </a:solidFill>
              <a:effectLst/>
              <a:latin typeface="+mn-lt"/>
              <a:ea typeface="+mn-ea"/>
              <a:cs typeface="+mn-cs"/>
            </a:endParaRPr>
          </a:p>
          <a:p>
            <a:r>
              <a:rPr lang="en-US" sz="1200" dirty="0">
                <a:effectLst/>
              </a:rPr>
              <a:t>The second game I’m going to introduce you to is called</a:t>
            </a:r>
            <a:r>
              <a:rPr lang="en-US" sz="1200" b="1" i="1" dirty="0">
                <a:effectLst/>
              </a:rPr>
              <a:t> Lift Coach: Plan Your Route. </a:t>
            </a:r>
            <a:r>
              <a:rPr lang="en-US" sz="1200" dirty="0">
                <a:effectLst/>
              </a:rPr>
              <a:t>In this game, you must plan for how you’ll lift and move materials on a job site. Your risk of strain/sprain injury changes depending on the decisions you make. The job site becomes larger and more complex as you advance through the game.</a:t>
            </a:r>
            <a:endParaRPr lang="en-US" sz="1400" dirty="0">
              <a:effectLst/>
            </a:endParaRPr>
          </a:p>
          <a:p>
            <a:endParaRPr lang="en-US" sz="1400" kern="1200" dirty="0">
              <a:solidFill>
                <a:schemeClr val="tx1"/>
              </a:solidFill>
              <a:effectLst/>
              <a:latin typeface="+mn-lt"/>
              <a:ea typeface="+mn-ea"/>
              <a:cs typeface="+mn-cs"/>
            </a:endParaRPr>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solidFill>
                  <a:prstClr val="black"/>
                </a:solidFill>
                <a:latin typeface="Times" pitchFamily="18" charset="0"/>
              </a:rPr>
              <a:pPr/>
              <a:t>18</a:t>
            </a:fld>
            <a:endParaRPr lang="en-US" altLang="en-US">
              <a:solidFill>
                <a:prstClr val="black"/>
              </a:solidFill>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381000"/>
            <a:ext cx="6096000" cy="3429000"/>
          </a:xfrm>
          <a:ln/>
        </p:spPr>
      </p:sp>
      <p:sp>
        <p:nvSpPr>
          <p:cNvPr id="77827" name="Notes Placeholder 2"/>
          <p:cNvSpPr>
            <a:spLocks noGrp="1"/>
          </p:cNvSpPr>
          <p:nvPr>
            <p:ph type="body" idx="1"/>
          </p:nvPr>
        </p:nvSpPr>
        <p:spPr>
          <a:xfrm>
            <a:off x="685800" y="4038600"/>
            <a:ext cx="5486400" cy="4495800"/>
          </a:xfrm>
          <a:noFill/>
        </p:spPr>
        <p:txBody>
          <a:bodyPr/>
          <a:lstStyle/>
          <a:p>
            <a:r>
              <a:rPr lang="en-US" sz="1200" b="1" kern="1200" dirty="0">
                <a:solidFill>
                  <a:schemeClr val="tx1"/>
                </a:solidFill>
                <a:effectLst/>
                <a:latin typeface="+mn-lt"/>
                <a:ea typeface="+mn-ea"/>
                <a:cs typeface="+mn-cs"/>
              </a:rPr>
              <a:t>NOTES FOR SLIDE 19: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game also has a tutorial that introduces the different features and commands you’ll use to play the game. For example, you need to click on the box to move the figure toward it and find out how much it weighs. There are instructions for how you get help with a lift from a co-worker or a piece of equipment, as well as how to clear a path.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 move through the game you’ll be told if you do something that results in an injury. The meter on the side shows how your decisions are impacting your body. At the end you’ll see how you did. </a:t>
            </a:r>
          </a:p>
          <a:p>
            <a:endParaRPr lang="en-US" sz="1400" kern="1200" dirty="0">
              <a:solidFill>
                <a:schemeClr val="tx1"/>
              </a:solidFill>
              <a:effectLst/>
              <a:latin typeface="+mn-lt"/>
              <a:ea typeface="+mn-ea"/>
              <a:cs typeface="+mn-cs"/>
            </a:endParaRPr>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solidFill>
                  <a:prstClr val="black"/>
                </a:solidFill>
                <a:latin typeface="Times" pitchFamily="18" charset="0"/>
              </a:rPr>
              <a:pPr/>
              <a:t>19</a:t>
            </a:fld>
            <a:endParaRPr lang="en-US" altLang="en-US">
              <a:solidFill>
                <a:prstClr val="black"/>
              </a:solidFill>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shows the homepage. The two clickable boxes we’re going to focus on are the Training Resources and Coaching.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start with what you’ll find if you click on </a:t>
            </a:r>
            <a:r>
              <a:rPr lang="en-US" sz="1200" b="1" kern="1200" dirty="0">
                <a:solidFill>
                  <a:schemeClr val="tx1"/>
                </a:solidFill>
                <a:effectLst/>
                <a:latin typeface="+mn-lt"/>
                <a:ea typeface="+mn-ea"/>
                <a:cs typeface="+mn-cs"/>
              </a:rPr>
              <a:t>Training Resources</a:t>
            </a:r>
            <a:r>
              <a:rPr lang="en-US" sz="1200" kern="1200" dirty="0">
                <a:solidFill>
                  <a:schemeClr val="tx1"/>
                </a:solidFill>
                <a:effectLst/>
                <a:latin typeface="+mn-lt"/>
                <a:ea typeface="+mn-ea"/>
                <a:cs typeface="+mn-cs"/>
              </a:rPr>
              <a:t>.</a:t>
            </a:r>
            <a:endParaRPr lang="en-US" dirty="0">
              <a:effectLst/>
            </a:endParaRPr>
          </a:p>
          <a:p>
            <a:pPr>
              <a:lnSpc>
                <a:spcPct val="115000"/>
              </a:lnSpc>
              <a:spcAft>
                <a:spcPts val="1000"/>
              </a:spcAft>
            </a:pPr>
            <a:endParaRPr lang="en-US" altLang="en-US"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2</a:t>
            </a:fld>
            <a:endParaRPr lang="en-US" altLang="en-US">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 FOR SLIDE 20: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questions? I’d encourage you to use the information in your handouts to download and play the games as well as the interactive training and coaching resources that we reviewed. As we’ve discussed, preventing these injuries is important for both your personal and professional health.</a:t>
            </a:r>
          </a:p>
          <a:p>
            <a:endParaRPr lang="en-US" dirty="0"/>
          </a:p>
        </p:txBody>
      </p:sp>
      <p:sp>
        <p:nvSpPr>
          <p:cNvPr id="4" name="Slide Number Placeholder 3"/>
          <p:cNvSpPr>
            <a:spLocks noGrp="1"/>
          </p:cNvSpPr>
          <p:nvPr>
            <p:ph type="sldNum" sz="quarter" idx="10"/>
          </p:nvPr>
        </p:nvSpPr>
        <p:spPr/>
        <p:txBody>
          <a:bodyPr/>
          <a:lstStyle/>
          <a:p>
            <a:fld id="{CABD6308-F43C-48AF-9A1D-88161F157BCF}" type="slidenum">
              <a:rPr lang="en-US" smtClean="0"/>
              <a:t>20</a:t>
            </a:fld>
            <a:endParaRPr lang="en-US"/>
          </a:p>
        </p:txBody>
      </p:sp>
    </p:spTree>
    <p:extLst>
      <p:ext uri="{BB962C8B-B14F-4D97-AF65-F5344CB8AC3E}">
        <p14:creationId xmlns:p14="http://schemas.microsoft.com/office/powerpoint/2010/main" val="844575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get started, I want to mention that there are notes throughout the interactive resources that provide instructions on how to use the resources and explanations of the safe practices. There’s also a narrator reading the text.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noted on this slide, this training resource is intended to increase the user’s understanding of the need to plan lifts, and introduces equipment, work practices, and lifting techniques that can help reduce the risk for injury.</a:t>
            </a:r>
            <a:endParaRPr lang="en-US" sz="1400" dirty="0">
              <a:effectLst/>
            </a:endParaRPr>
          </a:p>
          <a:p>
            <a:endParaRPr lang="en-US" altLang="en-US" sz="1400"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3</a:t>
            </a:fld>
            <a:endParaRPr lang="en-US" altLang="en-US">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4:</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section is </a:t>
            </a:r>
            <a:r>
              <a:rPr lang="en-US" sz="1200" b="1" kern="1200" dirty="0">
                <a:solidFill>
                  <a:schemeClr val="tx1"/>
                </a:solidFill>
                <a:effectLst/>
                <a:latin typeface="+mn-lt"/>
                <a:ea typeface="+mn-ea"/>
                <a:cs typeface="+mn-cs"/>
              </a:rPr>
              <a:t>Site Planning</a:t>
            </a:r>
            <a:r>
              <a:rPr lang="en-US" sz="1200" kern="1200" dirty="0">
                <a:solidFill>
                  <a:schemeClr val="tx1"/>
                </a:solidFill>
                <a:effectLst/>
                <a:latin typeface="+mn-lt"/>
                <a:ea typeface="+mn-ea"/>
                <a:cs typeface="+mn-cs"/>
              </a:rPr>
              <a:t>, which explains why it’s important to think through and plan for how materials will be delivered, stored, and moved on the job site.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move through this section, you would click on the arrow in the corner to continue.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section, you can click on an item on the screen and it will explain why it’s important for reducing injuries. There’s a menu on top that lets you know where you are in the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clicked on the stack of wood, for example, a screen pops up that explains why it’s important to store materials – in this case lumber – off the ground.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would then click on the Okay button in the box to continue.</a:t>
            </a:r>
          </a:p>
          <a:p>
            <a:endParaRPr lang="en-US" altLang="en-US" sz="1400"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4</a:t>
            </a:fld>
            <a:endParaRPr lang="en-US" altLang="en-US">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5:</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click on </a:t>
            </a:r>
            <a:r>
              <a:rPr lang="en-US" sz="1200" b="1" kern="1200" dirty="0">
                <a:solidFill>
                  <a:schemeClr val="tx1"/>
                </a:solidFill>
                <a:effectLst/>
                <a:latin typeface="+mn-lt"/>
                <a:ea typeface="+mn-ea"/>
                <a:cs typeface="+mn-cs"/>
              </a:rPr>
              <a:t>Equipment </a:t>
            </a:r>
            <a:r>
              <a:rPr lang="en-US" sz="1200" kern="1200" dirty="0">
                <a:solidFill>
                  <a:schemeClr val="tx1"/>
                </a:solidFill>
                <a:effectLst/>
                <a:latin typeface="+mn-lt"/>
                <a:ea typeface="+mn-ea"/>
                <a:cs typeface="+mn-cs"/>
              </a:rPr>
              <a:t>on the menu bar at the top – it’s in red on this screen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takes us to the </a:t>
            </a:r>
            <a:r>
              <a:rPr lang="en-US" sz="1200" b="1" kern="1200" dirty="0">
                <a:solidFill>
                  <a:schemeClr val="tx1"/>
                </a:solidFill>
                <a:effectLst/>
                <a:latin typeface="+mn-lt"/>
                <a:ea typeface="+mn-ea"/>
                <a:cs typeface="+mn-cs"/>
              </a:rPr>
              <a:t>Equipment Identification</a:t>
            </a:r>
            <a:r>
              <a:rPr lang="en-US" sz="1200" kern="1200" dirty="0">
                <a:solidFill>
                  <a:schemeClr val="tx1"/>
                </a:solidFill>
                <a:effectLst/>
                <a:latin typeface="+mn-lt"/>
                <a:ea typeface="+mn-ea"/>
                <a:cs typeface="+mn-cs"/>
              </a:rPr>
              <a:t> screen which explains why using lifting equipment can help. When you click on the arrow in the corner, you’re taken to a screen that shows different types of equipment, and information on how to safely use common lifting equipment.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click on the wheelbarrow, for example, a box pops up explaining how to use it for safe lifting. </a:t>
            </a:r>
          </a:p>
          <a:p>
            <a:endParaRPr lang="en-US" altLang="en-US" sz="1400"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5</a:t>
            </a:fld>
            <a:endParaRPr lang="en-US" altLang="en-US">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click on the </a:t>
            </a:r>
            <a:r>
              <a:rPr lang="en-US" sz="1200" b="1" kern="1200" dirty="0">
                <a:solidFill>
                  <a:schemeClr val="tx1"/>
                </a:solidFill>
                <a:effectLst/>
                <a:latin typeface="+mn-lt"/>
                <a:ea typeface="+mn-ea"/>
                <a:cs typeface="+mn-cs"/>
              </a:rPr>
              <a:t>Lifting </a:t>
            </a:r>
            <a:r>
              <a:rPr lang="en-US" sz="1200" kern="1200" dirty="0">
                <a:solidFill>
                  <a:schemeClr val="tx1"/>
                </a:solidFill>
                <a:effectLst/>
                <a:latin typeface="+mn-lt"/>
                <a:ea typeface="+mn-ea"/>
                <a:cs typeface="+mn-cs"/>
              </a:rPr>
              <a:t>tab on the menu bar there are a series of screens that provide a refresher on safe lifting practices </a:t>
            </a:r>
            <a:r>
              <a:rPr lang="en-US" sz="1200" b="1" kern="1200" dirty="0">
                <a:solidFill>
                  <a:schemeClr val="tx1"/>
                </a:solidFill>
                <a:effectLst/>
                <a:latin typeface="+mn-lt"/>
                <a:ea typeface="+mn-ea"/>
                <a:cs typeface="+mn-cs"/>
              </a:rPr>
              <a:t>[we covered these in Part 1-A and/or the Demonstration Stations] </a:t>
            </a:r>
            <a:r>
              <a:rPr lang="en-US" sz="1200" kern="1200" dirty="0">
                <a:solidFill>
                  <a:schemeClr val="tx1"/>
                </a:solidFill>
                <a:effectLst/>
                <a:latin typeface="+mn-lt"/>
                <a:ea typeface="+mn-ea"/>
                <a:cs typeface="+mn-cs"/>
              </a:rPr>
              <a:t>including ones that focus on the proper lifting stance, the need to bend at the knees, get close to the material, and move your feet first.</a:t>
            </a:r>
          </a:p>
          <a:p>
            <a:endParaRPr lang="en-US" altLang="en-US" sz="1400"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6</a:t>
            </a:fld>
            <a:endParaRPr lang="en-US" altLang="en-US">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xfrm>
            <a:off x="693420" y="4446270"/>
            <a:ext cx="5486400" cy="3600450"/>
          </a:xfrm>
          <a:noFill/>
        </p:spPr>
        <p:txBody>
          <a:bodyPr/>
          <a:lstStyle/>
          <a:p>
            <a:r>
              <a:rPr lang="en-US" sz="1200" b="1" kern="1200" dirty="0">
                <a:solidFill>
                  <a:schemeClr val="tx1"/>
                </a:solidFill>
                <a:effectLst/>
                <a:latin typeface="+mn-lt"/>
                <a:ea typeface="+mn-ea"/>
                <a:cs typeface="+mn-cs"/>
              </a:rPr>
              <a:t>NOTES FOR SLIDE 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you’ve gone through the quick refresher, you end up in a section that lets you try out what you learned. In this section, you are prompted to choose the best practice for lifting. If you don’t select the right option, a screen will pop up that reminds you about the safer option.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on the first screen, you’re given the option of two different ways to position your feet for a lift. When you select an option, the figure demonstrates the practice, and then a screen pops up telling you that you made the right selection or reminding you of the safer practices. When you click Okay the screen will automatically advance to the next exercise, which focuses on the proper stance for lifting.  </a:t>
            </a:r>
          </a:p>
          <a:p>
            <a:endParaRPr lang="en-US" altLang="en-US" sz="1400"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7</a:t>
            </a:fld>
            <a:endParaRPr lang="en-US" altLang="en-US">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dirty="0">
                <a:effectLst/>
              </a:rPr>
              <a:t>Once you’ve gone through the refresher exercises, you get to test your knowledge and see how your decisions impact your risk for injury – which is measured by the fatigue bar at the bottom of the screen.</a:t>
            </a:r>
            <a:endParaRPr lang="en-US" sz="1400" dirty="0">
              <a:effectLst/>
            </a:endParaRPr>
          </a:p>
          <a:p>
            <a:endParaRPr lang="en-US" altLang="en-US" sz="1400" dirty="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8</a:t>
            </a:fld>
            <a:endParaRPr lang="en-US" altLang="en-US">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NOTES FOR SLIDE 9:</a:t>
            </a:r>
          </a:p>
          <a:p>
            <a:endParaRPr lang="en-US" sz="1200" kern="1200" dirty="0">
              <a:solidFill>
                <a:schemeClr val="tx1"/>
              </a:solidFill>
              <a:effectLst/>
              <a:latin typeface="+mn-lt"/>
              <a:ea typeface="+mn-ea"/>
              <a:cs typeface="+mn-cs"/>
            </a:endParaRPr>
          </a:p>
          <a:p>
            <a:r>
              <a:rPr lang="en-US" sz="1200" dirty="0">
                <a:effectLst/>
              </a:rPr>
              <a:t>The final interactive exercise in this section is the </a:t>
            </a:r>
            <a:r>
              <a:rPr lang="en-US" sz="1200" b="1" dirty="0">
                <a:effectLst/>
              </a:rPr>
              <a:t>Work Practice</a:t>
            </a:r>
            <a:r>
              <a:rPr lang="en-US" sz="1200" dirty="0">
                <a:effectLst/>
              </a:rPr>
              <a:t> menu item on the top bar. This section builds on what we learned about safe lifting techniques and applies them to different practices, such as the one shown on this slide about the risks associated with how materials are stored, the position of the materials and your body, the benefits of using two hands to lift, and introduces team lifts.</a:t>
            </a:r>
            <a:endParaRPr lang="en-US" dirty="0">
              <a:effectLst/>
            </a:endParaRPr>
          </a:p>
          <a:p>
            <a:endParaRPr lang="en-US" kern="1200" dirty="0">
              <a:solidFill>
                <a:schemeClr val="tx1"/>
              </a:solidFill>
              <a:effectLst/>
              <a:latin typeface="+mn-lt"/>
              <a:ea typeface="+mn-ea"/>
              <a:cs typeface="+mn-cs"/>
            </a:endParaRPr>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7868" indent="-279949" eaLnBrk="0" hangingPunct="0">
              <a:defRPr>
                <a:solidFill>
                  <a:schemeClr val="tx1"/>
                </a:solidFill>
                <a:latin typeface="Arial" charset="0"/>
              </a:defRPr>
            </a:lvl2pPr>
            <a:lvl3pPr marL="1119797" indent="-223959" eaLnBrk="0" hangingPunct="0">
              <a:defRPr>
                <a:solidFill>
                  <a:schemeClr val="tx1"/>
                </a:solidFill>
                <a:latin typeface="Arial" charset="0"/>
              </a:defRPr>
            </a:lvl3pPr>
            <a:lvl4pPr marL="1567716" indent="-223959" eaLnBrk="0" hangingPunct="0">
              <a:defRPr>
                <a:solidFill>
                  <a:schemeClr val="tx1"/>
                </a:solidFill>
                <a:latin typeface="Arial" charset="0"/>
              </a:defRPr>
            </a:lvl4pPr>
            <a:lvl5pPr marL="2015635" indent="-223959" eaLnBrk="0" hangingPunct="0">
              <a:defRPr>
                <a:solidFill>
                  <a:schemeClr val="tx1"/>
                </a:solidFill>
                <a:latin typeface="Arial" charset="0"/>
              </a:defRPr>
            </a:lvl5pPr>
            <a:lvl6pPr marL="2463554" indent="-223959" eaLnBrk="0" fontAlgn="base" hangingPunct="0">
              <a:spcBef>
                <a:spcPct val="0"/>
              </a:spcBef>
              <a:spcAft>
                <a:spcPct val="0"/>
              </a:spcAft>
              <a:defRPr>
                <a:solidFill>
                  <a:schemeClr val="tx1"/>
                </a:solidFill>
                <a:latin typeface="Arial" charset="0"/>
              </a:defRPr>
            </a:lvl6pPr>
            <a:lvl7pPr marL="2911472" indent="-223959" eaLnBrk="0" fontAlgn="base" hangingPunct="0">
              <a:spcBef>
                <a:spcPct val="0"/>
              </a:spcBef>
              <a:spcAft>
                <a:spcPct val="0"/>
              </a:spcAft>
              <a:defRPr>
                <a:solidFill>
                  <a:schemeClr val="tx1"/>
                </a:solidFill>
                <a:latin typeface="Arial" charset="0"/>
              </a:defRPr>
            </a:lvl7pPr>
            <a:lvl8pPr marL="3359391" indent="-223959" eaLnBrk="0" fontAlgn="base" hangingPunct="0">
              <a:spcBef>
                <a:spcPct val="0"/>
              </a:spcBef>
              <a:spcAft>
                <a:spcPct val="0"/>
              </a:spcAft>
              <a:defRPr>
                <a:solidFill>
                  <a:schemeClr val="tx1"/>
                </a:solidFill>
                <a:latin typeface="Arial" charset="0"/>
              </a:defRPr>
            </a:lvl8pPr>
            <a:lvl9pPr marL="3807310" indent="-223959" eaLnBrk="0" fontAlgn="base" hangingPunct="0">
              <a:spcBef>
                <a:spcPct val="0"/>
              </a:spcBef>
              <a:spcAft>
                <a:spcPct val="0"/>
              </a:spcAft>
              <a:defRPr>
                <a:solidFill>
                  <a:schemeClr val="tx1"/>
                </a:solidFill>
                <a:latin typeface="Arial" charset="0"/>
              </a:defRPr>
            </a:lvl9pPr>
          </a:lstStyle>
          <a:p>
            <a:fld id="{BB0AC7FE-42ED-44D1-8853-1DDFDDA7A7BC}" type="slidenum">
              <a:rPr lang="en-US" altLang="en-US" smtClean="0">
                <a:latin typeface="Times" pitchFamily="18" charset="0"/>
              </a:rPr>
              <a:pPr/>
              <a:t>9</a:t>
            </a:fld>
            <a:endParaRPr lang="en-US" altLang="en-US">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56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3353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258428"/>
            <a:ext cx="2743200" cy="365125"/>
          </a:xfrm>
        </p:spPr>
        <p:txBody>
          <a:bodyPr/>
          <a:lstStyle/>
          <a:p>
            <a:fld id="{611489B5-0945-4E6D-8469-65B2D5F3AF46}" type="datetimeFigureOut">
              <a:rPr lang="en-US" smtClean="0"/>
              <a:t>2/25/2020</a:t>
            </a:fld>
            <a:endParaRPr lang="en-US"/>
          </a:p>
        </p:txBody>
      </p:sp>
      <p:sp>
        <p:nvSpPr>
          <p:cNvPr id="5" name="Footer Placeholder 4"/>
          <p:cNvSpPr>
            <a:spLocks noGrp="1"/>
          </p:cNvSpPr>
          <p:nvPr>
            <p:ph type="ftr" sz="quarter" idx="11"/>
          </p:nvPr>
        </p:nvSpPr>
        <p:spPr>
          <a:xfrm>
            <a:off x="4038600" y="6258428"/>
            <a:ext cx="4114800" cy="365125"/>
          </a:xfrm>
        </p:spPr>
        <p:txBody>
          <a:bodyPr/>
          <a:lstStyle/>
          <a:p>
            <a:endParaRPr lang="en-US"/>
          </a:p>
        </p:txBody>
      </p:sp>
      <p:sp>
        <p:nvSpPr>
          <p:cNvPr id="6" name="Slide Number Placeholder 5"/>
          <p:cNvSpPr>
            <a:spLocks noGrp="1"/>
          </p:cNvSpPr>
          <p:nvPr>
            <p:ph type="sldNum" sz="quarter" idx="12"/>
          </p:nvPr>
        </p:nvSpPr>
        <p:spPr>
          <a:xfrm>
            <a:off x="8610600" y="6258428"/>
            <a:ext cx="2743200" cy="365125"/>
          </a:xfrm>
        </p:spPr>
        <p:txBody>
          <a:bodyPr/>
          <a:lstStyle/>
          <a:p>
            <a:fld id="{512281B4-B45E-46C9-87D4-907338D068D1}" type="slidenum">
              <a:rPr lang="en-US" smtClean="0"/>
              <a:t>‹#›</a:t>
            </a:fld>
            <a:endParaRPr lang="en-US"/>
          </a:p>
        </p:txBody>
      </p:sp>
      <p:sp>
        <p:nvSpPr>
          <p:cNvPr id="7" name="Rectangle 6"/>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7565" y="5336925"/>
            <a:ext cx="1759423" cy="731520"/>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055" y="5257800"/>
            <a:ext cx="1483710" cy="810645"/>
          </a:xfrm>
          <a:prstGeom prst="rect">
            <a:avLst/>
          </a:prstGeom>
        </p:spPr>
      </p:pic>
    </p:spTree>
    <p:extLst>
      <p:ext uri="{BB962C8B-B14F-4D97-AF65-F5344CB8AC3E}">
        <p14:creationId xmlns:p14="http://schemas.microsoft.com/office/powerpoint/2010/main" val="61523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194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5" name="Footer Placeholder 4"/>
          <p:cNvSpPr>
            <a:spLocks noGrp="1"/>
          </p:cNvSpPr>
          <p:nvPr>
            <p:ph type="ftr" sz="quarter" idx="11"/>
          </p:nvPr>
        </p:nvSpPr>
        <p:spPr>
          <a:xfrm>
            <a:off x="4038600" y="6254750"/>
            <a:ext cx="4114800" cy="365125"/>
          </a:xfrm>
        </p:spPr>
        <p:txBody>
          <a:bodyPr/>
          <a:lstStyle/>
          <a:p>
            <a:endParaRPr lang="en-US"/>
          </a:p>
        </p:txBody>
      </p:sp>
      <p:sp>
        <p:nvSpPr>
          <p:cNvPr id="6" name="Slide Number Placeholder 5"/>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255339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578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578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5" name="Footer Placeholder 4"/>
          <p:cNvSpPr>
            <a:spLocks noGrp="1"/>
          </p:cNvSpPr>
          <p:nvPr>
            <p:ph type="ftr" sz="quarter" idx="11"/>
          </p:nvPr>
        </p:nvSpPr>
        <p:spPr>
          <a:xfrm>
            <a:off x="4038600" y="6254750"/>
            <a:ext cx="4114800" cy="365125"/>
          </a:xfrm>
        </p:spPr>
        <p:txBody>
          <a:bodyPr/>
          <a:lstStyle/>
          <a:p>
            <a:endParaRPr lang="en-US"/>
          </a:p>
        </p:txBody>
      </p:sp>
      <p:sp>
        <p:nvSpPr>
          <p:cNvPr id="6" name="Slide Number Placeholder 5"/>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118069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dirty="0"/>
          </a:p>
        </p:txBody>
      </p:sp>
      <p:sp>
        <p:nvSpPr>
          <p:cNvPr id="5" name="Footer Placeholder 4"/>
          <p:cNvSpPr>
            <a:spLocks noGrp="1"/>
          </p:cNvSpPr>
          <p:nvPr>
            <p:ph type="ftr" sz="quarter" idx="11"/>
          </p:nvPr>
        </p:nvSpPr>
        <p:spPr>
          <a:xfrm>
            <a:off x="4038600" y="6254750"/>
            <a:ext cx="4114800" cy="365125"/>
          </a:xfrm>
        </p:spPr>
        <p:txBody>
          <a:bodyPr/>
          <a:lstStyle/>
          <a:p>
            <a:endParaRPr lang="en-US"/>
          </a:p>
        </p:txBody>
      </p:sp>
      <p:sp>
        <p:nvSpPr>
          <p:cNvPr id="6" name="Slide Number Placeholder 5"/>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283604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5319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411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5" name="Footer Placeholder 4"/>
          <p:cNvSpPr>
            <a:spLocks noGrp="1"/>
          </p:cNvSpPr>
          <p:nvPr>
            <p:ph type="ftr" sz="quarter" idx="11"/>
          </p:nvPr>
        </p:nvSpPr>
        <p:spPr>
          <a:xfrm>
            <a:off x="4038600" y="6254750"/>
            <a:ext cx="4114800" cy="365125"/>
          </a:xfrm>
        </p:spPr>
        <p:txBody>
          <a:bodyPr/>
          <a:lstStyle/>
          <a:p>
            <a:endParaRPr lang="en-US"/>
          </a:p>
        </p:txBody>
      </p:sp>
      <p:sp>
        <p:nvSpPr>
          <p:cNvPr id="6" name="Slide Number Placeholder 5"/>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27912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9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9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6" name="Footer Placeholder 5"/>
          <p:cNvSpPr>
            <a:spLocks noGrp="1"/>
          </p:cNvSpPr>
          <p:nvPr>
            <p:ph type="ftr" sz="quarter" idx="11"/>
          </p:nvPr>
        </p:nvSpPr>
        <p:spPr>
          <a:xfrm>
            <a:off x="4038600" y="6254750"/>
            <a:ext cx="4114800" cy="365125"/>
          </a:xfrm>
        </p:spPr>
        <p:txBody>
          <a:bodyPr/>
          <a:lstStyle/>
          <a:p>
            <a:endParaRPr lang="en-US"/>
          </a:p>
        </p:txBody>
      </p:sp>
      <p:sp>
        <p:nvSpPr>
          <p:cNvPr id="7" name="Slide Number Placeholder 6"/>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
        <p:nvSpPr>
          <p:cNvPr id="9" name="Rectangle 8"/>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72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8" name="Footer Placeholder 7"/>
          <p:cNvSpPr>
            <a:spLocks noGrp="1"/>
          </p:cNvSpPr>
          <p:nvPr>
            <p:ph type="ftr" sz="quarter" idx="11"/>
          </p:nvPr>
        </p:nvSpPr>
        <p:spPr>
          <a:xfrm>
            <a:off x="4038600" y="6254750"/>
            <a:ext cx="4114800" cy="365125"/>
          </a:xfrm>
        </p:spPr>
        <p:txBody>
          <a:bodyPr/>
          <a:lstStyle/>
          <a:p>
            <a:endParaRPr lang="en-US"/>
          </a:p>
        </p:txBody>
      </p:sp>
      <p:sp>
        <p:nvSpPr>
          <p:cNvPr id="9" name="Slide Number Placeholder 8"/>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
        <p:nvSpPr>
          <p:cNvPr id="11" name="Rectangle 10"/>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42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4" name="Footer Placeholder 3"/>
          <p:cNvSpPr>
            <a:spLocks noGrp="1"/>
          </p:cNvSpPr>
          <p:nvPr>
            <p:ph type="ftr" sz="quarter" idx="11"/>
          </p:nvPr>
        </p:nvSpPr>
        <p:spPr>
          <a:xfrm>
            <a:off x="4038600" y="6254750"/>
            <a:ext cx="4114800" cy="365125"/>
          </a:xfrm>
        </p:spPr>
        <p:txBody>
          <a:bodyPr/>
          <a:lstStyle/>
          <a:p>
            <a:endParaRPr lang="en-US"/>
          </a:p>
        </p:txBody>
      </p:sp>
      <p:sp>
        <p:nvSpPr>
          <p:cNvPr id="5" name="Slide Number Placeholder 4"/>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65884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3" name="Footer Placeholder 2"/>
          <p:cNvSpPr>
            <a:spLocks noGrp="1"/>
          </p:cNvSpPr>
          <p:nvPr>
            <p:ph type="ftr" sz="quarter" idx="11"/>
          </p:nvPr>
        </p:nvSpPr>
        <p:spPr>
          <a:xfrm>
            <a:off x="4038600" y="6254750"/>
            <a:ext cx="4114800" cy="365125"/>
          </a:xfrm>
        </p:spPr>
        <p:txBody>
          <a:bodyPr/>
          <a:lstStyle/>
          <a:p>
            <a:endParaRPr lang="en-US"/>
          </a:p>
        </p:txBody>
      </p:sp>
      <p:sp>
        <p:nvSpPr>
          <p:cNvPr id="4" name="Slide Number Placeholder 3"/>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
        <p:nvSpPr>
          <p:cNvPr id="6" name="Rectangle 5"/>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58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6" name="Footer Placeholder 5"/>
          <p:cNvSpPr>
            <a:spLocks noGrp="1"/>
          </p:cNvSpPr>
          <p:nvPr>
            <p:ph type="ftr" sz="quarter" idx="11"/>
          </p:nvPr>
        </p:nvSpPr>
        <p:spPr>
          <a:xfrm>
            <a:off x="4038600" y="6254750"/>
            <a:ext cx="4114800" cy="365125"/>
          </a:xfrm>
        </p:spPr>
        <p:txBody>
          <a:bodyPr/>
          <a:lstStyle/>
          <a:p>
            <a:endParaRPr lang="en-US"/>
          </a:p>
        </p:txBody>
      </p:sp>
      <p:sp>
        <p:nvSpPr>
          <p:cNvPr id="7" name="Slide Number Placeholder 6"/>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428398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254750"/>
            <a:ext cx="2743200" cy="365125"/>
          </a:xfrm>
        </p:spPr>
        <p:txBody>
          <a:bodyPr/>
          <a:lstStyle/>
          <a:p>
            <a:fld id="{611489B5-0945-4E6D-8469-65B2D5F3AF46}" type="datetimeFigureOut">
              <a:rPr lang="en-US" smtClean="0"/>
              <a:t>2/25/2020</a:t>
            </a:fld>
            <a:endParaRPr lang="en-US"/>
          </a:p>
        </p:txBody>
      </p:sp>
      <p:sp>
        <p:nvSpPr>
          <p:cNvPr id="6" name="Footer Placeholder 5"/>
          <p:cNvSpPr>
            <a:spLocks noGrp="1"/>
          </p:cNvSpPr>
          <p:nvPr>
            <p:ph type="ftr" sz="quarter" idx="11"/>
          </p:nvPr>
        </p:nvSpPr>
        <p:spPr>
          <a:xfrm>
            <a:off x="4038600" y="6254750"/>
            <a:ext cx="4114800" cy="365125"/>
          </a:xfrm>
        </p:spPr>
        <p:txBody>
          <a:bodyPr/>
          <a:lstStyle/>
          <a:p>
            <a:endParaRPr lang="en-US"/>
          </a:p>
        </p:txBody>
      </p:sp>
      <p:sp>
        <p:nvSpPr>
          <p:cNvPr id="7" name="Slide Number Placeholder 6"/>
          <p:cNvSpPr>
            <a:spLocks noGrp="1"/>
          </p:cNvSpPr>
          <p:nvPr>
            <p:ph type="sldNum" sz="quarter" idx="12"/>
          </p:nvPr>
        </p:nvSpPr>
        <p:spPr>
          <a:xfrm>
            <a:off x="8610600" y="6254750"/>
            <a:ext cx="2743200" cy="365125"/>
          </a:xfrm>
        </p:spPr>
        <p:txBody>
          <a:bodyPr/>
          <a:lstStyle/>
          <a:p>
            <a:fld id="{512281B4-B45E-46C9-87D4-907338D068D1}" type="slidenum">
              <a:rPr lang="en-US" smtClean="0"/>
              <a:t>‹#›</a:t>
            </a:fld>
            <a:endParaRPr lang="en-US"/>
          </a:p>
        </p:txBody>
      </p:sp>
    </p:spTree>
    <p:extLst>
      <p:ext uri="{BB962C8B-B14F-4D97-AF65-F5344CB8AC3E}">
        <p14:creationId xmlns:p14="http://schemas.microsoft.com/office/powerpoint/2010/main" val="88414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9612" y="6152972"/>
            <a:ext cx="12015387" cy="568503"/>
          </a:xfrm>
          <a:prstGeom prst="rect">
            <a:avLst/>
          </a:prstGeom>
          <a:solidFill>
            <a:srgbClr val="A5141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612" y="68366"/>
            <a:ext cx="12015387" cy="6653109"/>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2547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489B5-0945-4E6D-8469-65B2D5F3AF46}" type="datetimeFigureOut">
              <a:rPr lang="en-US" smtClean="0"/>
              <a:t>2/25/2020</a:t>
            </a:fld>
            <a:endParaRPr lang="en-US"/>
          </a:p>
        </p:txBody>
      </p:sp>
      <p:sp>
        <p:nvSpPr>
          <p:cNvPr id="5" name="Footer Placeholder 4"/>
          <p:cNvSpPr>
            <a:spLocks noGrp="1"/>
          </p:cNvSpPr>
          <p:nvPr>
            <p:ph type="ftr" sz="quarter" idx="3"/>
          </p:nvPr>
        </p:nvSpPr>
        <p:spPr>
          <a:xfrm>
            <a:off x="4038600" y="62547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2547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281B4-B45E-46C9-87D4-907338D068D1}" type="slidenum">
              <a:rPr lang="en-US" smtClean="0"/>
              <a:t>‹#›</a:t>
            </a:fld>
            <a:endParaRPr lang="en-US"/>
          </a:p>
        </p:txBody>
      </p:sp>
    </p:spTree>
    <p:extLst>
      <p:ext uri="{BB962C8B-B14F-4D97-AF65-F5344CB8AC3E}">
        <p14:creationId xmlns:p14="http://schemas.microsoft.com/office/powerpoint/2010/main" val="417669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760129"/>
            <a:ext cx="11480800" cy="2387600"/>
          </a:xfrm>
        </p:spPr>
        <p:txBody>
          <a:bodyPr>
            <a:normAutofit/>
          </a:bodyPr>
          <a:lstStyle/>
          <a:p>
            <a:r>
              <a:rPr lang="en-US" b="1" dirty="0">
                <a:latin typeface="+mn-lt"/>
              </a:rPr>
              <a:t>Ergonomics Basics </a:t>
            </a:r>
            <a:br>
              <a:rPr lang="en-US" dirty="0">
                <a:latin typeface="+mn-lt"/>
              </a:rPr>
            </a:br>
            <a:r>
              <a:rPr lang="en-US" sz="4000" i="1" dirty="0">
                <a:latin typeface="+mn-lt"/>
              </a:rPr>
              <a:t>Reducing the Risks for Soft Tissue Injuries</a:t>
            </a:r>
          </a:p>
        </p:txBody>
      </p:sp>
      <p:sp>
        <p:nvSpPr>
          <p:cNvPr id="7" name="Subtitle 6">
            <a:extLst>
              <a:ext uri="{FF2B5EF4-FFF2-40B4-BE49-F238E27FC236}">
                <a16:creationId xmlns:a16="http://schemas.microsoft.com/office/drawing/2014/main" id="{3A89C152-E845-4D2B-B887-0E7A088BFC26}"/>
              </a:ext>
            </a:extLst>
          </p:cNvPr>
          <p:cNvSpPr>
            <a:spLocks noGrp="1"/>
          </p:cNvSpPr>
          <p:nvPr>
            <p:ph type="subTitle" idx="1"/>
          </p:nvPr>
        </p:nvSpPr>
        <p:spPr/>
        <p:txBody>
          <a:bodyPr>
            <a:normAutofit/>
          </a:bodyPr>
          <a:lstStyle/>
          <a:p>
            <a:r>
              <a:rPr lang="en-US" sz="3200" b="1" dirty="0">
                <a:solidFill>
                  <a:schemeClr val="tx1"/>
                </a:solidFill>
              </a:rPr>
              <a:t>Part 3 – Interactive Training and Coaching Resources &amp; Games</a:t>
            </a:r>
          </a:p>
        </p:txBody>
      </p:sp>
      <p:pic>
        <p:nvPicPr>
          <p:cNvPr id="8" name="Picture 7">
            <a:extLst>
              <a:ext uri="{FF2B5EF4-FFF2-40B4-BE49-F238E27FC236}">
                <a16:creationId xmlns:a16="http://schemas.microsoft.com/office/drawing/2014/main" id="{368D4E6E-030E-4008-AD40-588A964177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78755" y="5156768"/>
            <a:ext cx="1634491" cy="90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28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43840" y="0"/>
            <a:ext cx="11948160" cy="1066800"/>
          </a:xfrm>
          <a:noFill/>
        </p:spPr>
        <p:txBody>
          <a:bodyPr>
            <a:normAutofit/>
          </a:bodyPr>
          <a:lstStyle/>
          <a:p>
            <a:r>
              <a:rPr lang="en-US" altLang="en-US" sz="4000" b="1" dirty="0">
                <a:latin typeface="+mn-lt"/>
              </a:rPr>
              <a:t>Conclusion</a:t>
            </a:r>
            <a:endParaRPr lang="en-US" altLang="en-US" sz="4000" dirty="0">
              <a:latin typeface="+mn-l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609" y="899448"/>
            <a:ext cx="9304782" cy="51545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868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3360" y="0"/>
            <a:ext cx="11978640" cy="1066800"/>
          </a:xfrm>
          <a:noFill/>
        </p:spPr>
        <p:txBody>
          <a:bodyPr>
            <a:normAutofit/>
          </a:bodyPr>
          <a:lstStyle/>
          <a:p>
            <a:r>
              <a:rPr lang="en-US" altLang="en-US" sz="4000" b="1" dirty="0">
                <a:latin typeface="+mn-lt"/>
              </a:rPr>
              <a:t>Coaching Resources</a:t>
            </a:r>
            <a:endParaRPr lang="en-US" altLang="en-US" sz="4000" dirty="0">
              <a:latin typeface="+mn-lt"/>
            </a:endParaRP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60" r="1" b="2775"/>
          <a:stretch/>
        </p:blipFill>
        <p:spPr bwMode="auto">
          <a:xfrm>
            <a:off x="977900" y="1017135"/>
            <a:ext cx="4817441" cy="2759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0692" y="1017135"/>
            <a:ext cx="5788943" cy="27594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1" y="3843282"/>
            <a:ext cx="5108559" cy="28894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7979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74320" y="0"/>
            <a:ext cx="11917680" cy="1066800"/>
          </a:xfrm>
          <a:noFill/>
        </p:spPr>
        <p:txBody>
          <a:bodyPr>
            <a:normAutofit/>
          </a:bodyPr>
          <a:lstStyle/>
          <a:p>
            <a:r>
              <a:rPr lang="en-US" altLang="en-US" sz="4000" b="1" dirty="0">
                <a:latin typeface="+mn-lt"/>
              </a:rPr>
              <a:t>Interactive Demo</a:t>
            </a:r>
            <a:endParaRPr lang="en-US" altLang="en-US" sz="40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316" y="971550"/>
            <a:ext cx="9095368" cy="5160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17001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43840" y="0"/>
            <a:ext cx="11948160" cy="1066800"/>
          </a:xfrm>
          <a:noFill/>
        </p:spPr>
        <p:txBody>
          <a:bodyPr>
            <a:normAutofit/>
          </a:bodyPr>
          <a:lstStyle/>
          <a:p>
            <a:r>
              <a:rPr lang="en-US" altLang="en-US" sz="4000" b="1" dirty="0">
                <a:latin typeface="+mn-lt"/>
              </a:rPr>
              <a:t>Fundamentals: Foot Position</a:t>
            </a:r>
            <a:endParaRPr lang="en-US" altLang="en-US" sz="4000" dirty="0">
              <a:latin typeface="+mn-lt"/>
            </a:endParaRP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60" r="1" b="2775"/>
          <a:stretch/>
        </p:blipFill>
        <p:spPr bwMode="auto">
          <a:xfrm>
            <a:off x="1025525" y="1017134"/>
            <a:ext cx="4978400" cy="28516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685" y="1017134"/>
            <a:ext cx="5113003" cy="28587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8358"/>
          <a:stretch/>
        </p:blipFill>
        <p:spPr bwMode="auto">
          <a:xfrm>
            <a:off x="4375706" y="3965914"/>
            <a:ext cx="3580288" cy="2777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717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 y="345549"/>
            <a:ext cx="2042160" cy="707886"/>
          </a:xfrm>
          <a:prstGeom prst="rect">
            <a:avLst/>
          </a:prstGeom>
          <a:noFill/>
        </p:spPr>
        <p:txBody>
          <a:bodyPr wrap="square">
            <a:spAutoFit/>
          </a:bodyPr>
          <a:lstStyle/>
          <a:p>
            <a:pPr defTabSz="457200">
              <a:defRPr/>
            </a:pPr>
            <a:r>
              <a:rPr lang="en-US" sz="6000" b="1" baseline="-3000" dirty="0">
                <a:ea typeface="Arial Narrow" pitchFamily="-110" charset="0"/>
                <a:cs typeface="Arial Narrow"/>
              </a:rPr>
              <a:t>Games</a:t>
            </a:r>
          </a:p>
        </p:txBody>
      </p:sp>
      <p:pic>
        <p:nvPicPr>
          <p:cNvPr id="6" name="Picture 2" descr="C:\Users\gbarlet\Documents\r2p\BBP MMH\UA Ergonomics Training\Train-the-Trainer\Plan Your Lift Screenshots\Screenshot_20190716-104549_Lift Coach Plan Your Lif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816"/>
          <a:stretch/>
        </p:blipFill>
        <p:spPr bwMode="auto">
          <a:xfrm>
            <a:off x="1522095" y="1508953"/>
            <a:ext cx="3413760" cy="410488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7" name="Picture 2" descr="C:\Users\gbarlet\Documents\r2p\BBP MMH\UA Ergonomics Training\Train-the-Trainer\Plan Your Route Screenshots\Screenshot_20190717-141523_Lift Coach Plan Your Rou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805"/>
          <a:stretch/>
        </p:blipFill>
        <p:spPr bwMode="auto">
          <a:xfrm>
            <a:off x="5300475" y="2047875"/>
            <a:ext cx="5824726" cy="302704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7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0040" y="0"/>
            <a:ext cx="11871960" cy="1066800"/>
          </a:xfrm>
          <a:noFill/>
        </p:spPr>
        <p:txBody>
          <a:bodyPr>
            <a:normAutofit/>
          </a:bodyPr>
          <a:lstStyle/>
          <a:p>
            <a:r>
              <a:rPr lang="en-US" altLang="en-US" sz="4000" b="1" dirty="0">
                <a:latin typeface="+mn-lt"/>
              </a:rPr>
              <a:t>Plan Your Lift</a:t>
            </a:r>
            <a:endParaRPr lang="en-US" altLang="en-US" sz="4000" dirty="0">
              <a:latin typeface="+mn-lt"/>
            </a:endParaRPr>
          </a:p>
        </p:txBody>
      </p:sp>
      <p:pic>
        <p:nvPicPr>
          <p:cNvPr id="4098" name="Picture 2" descr="C:\Users\gbarlet\Documents\r2p\BBP MMH\UA Ergonomics Training\Train-the-Trainer\Plan Your Lift Screenshots\Screenshot_20190716-104549_Lift Coach Plan Your Lif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816"/>
          <a:stretch/>
        </p:blipFill>
        <p:spPr bwMode="auto">
          <a:xfrm>
            <a:off x="2552700" y="1336204"/>
            <a:ext cx="3657600" cy="439809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4099" name="Picture 3" descr="C:\Users\gbarlet\Documents\r2p\BBP MMH\UA Ergonomics Training\Train-the-Trainer\Plan Your Lift Screenshots\Screenshot_20190716-104605_Lift Coach Plan Your Lif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804"/>
          <a:stretch/>
        </p:blipFill>
        <p:spPr bwMode="auto">
          <a:xfrm>
            <a:off x="6864350" y="1336204"/>
            <a:ext cx="3429000" cy="4398094"/>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2880" y="0"/>
            <a:ext cx="12009120" cy="1066800"/>
          </a:xfrm>
          <a:noFill/>
        </p:spPr>
        <p:txBody>
          <a:bodyPr>
            <a:normAutofit/>
          </a:bodyPr>
          <a:lstStyle/>
          <a:p>
            <a:r>
              <a:rPr lang="en-US" altLang="en-US" sz="4000" b="1" dirty="0">
                <a:latin typeface="+mn-lt"/>
              </a:rPr>
              <a:t>Plan Your Lift (continued)</a:t>
            </a:r>
            <a:endParaRPr lang="en-US" altLang="en-US" sz="4000" dirty="0">
              <a:latin typeface="+mn-lt"/>
            </a:endParaRPr>
          </a:p>
        </p:txBody>
      </p:sp>
      <p:pic>
        <p:nvPicPr>
          <p:cNvPr id="6" name="Picture 5" descr="C:\Users\gbarlet\Documents\r2p\BBP MMH\UA Ergonomics Training\Train-the-Trainer\Screenshot_20190716-104642_Lift Coach Plan Your Lif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990601"/>
            <a:ext cx="1930400" cy="2466303"/>
          </a:xfrm>
          <a:prstGeom prst="rect">
            <a:avLst/>
          </a:prstGeom>
          <a:noFill/>
          <a:ln w="3175">
            <a:solidFill>
              <a:schemeClr val="tx1"/>
            </a:solidFill>
          </a:ln>
        </p:spPr>
      </p:pic>
      <p:pic>
        <p:nvPicPr>
          <p:cNvPr id="7" name="Picture 6" descr="C:\Users\gbarlet\Documents\r2p\BBP MMH\UA Ergonomics Training\Train-the-Trainer\Screenshot_20190716-104656_Lift Coach Plan Your Lif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4095" y="984326"/>
            <a:ext cx="1930400" cy="2468880"/>
          </a:xfrm>
          <a:prstGeom prst="rect">
            <a:avLst/>
          </a:prstGeom>
          <a:noFill/>
          <a:ln w="3175">
            <a:solidFill>
              <a:schemeClr val="tx1"/>
            </a:solidFill>
          </a:ln>
        </p:spPr>
      </p:pic>
      <p:pic>
        <p:nvPicPr>
          <p:cNvPr id="8" name="Picture 7" descr="C:\Users\gbarlet\Documents\r2p\BBP MMH\UA Ergonomics Training\Train-the-Trainer\Screenshot_20190716-104705_Lift Coach Plan Your Lift.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001359"/>
            <a:ext cx="1926336" cy="2468880"/>
          </a:xfrm>
          <a:prstGeom prst="rect">
            <a:avLst/>
          </a:prstGeom>
          <a:noFill/>
          <a:ln w="3175">
            <a:solidFill>
              <a:schemeClr val="tx1"/>
            </a:solidFill>
          </a:ln>
        </p:spPr>
      </p:pic>
      <p:pic>
        <p:nvPicPr>
          <p:cNvPr id="9" name="Picture 8" descr="C:\Users\gbarlet\Documents\r2p\BBP MMH\UA Ergonomics Training\Train-the-Trainer\Screenshot_20190716-104714_Lift Coach Plan Your Lift.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42400" y="1001359"/>
            <a:ext cx="1926336" cy="2468880"/>
          </a:xfrm>
          <a:prstGeom prst="rect">
            <a:avLst/>
          </a:prstGeom>
          <a:noFill/>
          <a:ln w="3175">
            <a:solidFill>
              <a:schemeClr val="tx1"/>
            </a:solidFill>
          </a:ln>
        </p:spPr>
      </p:pic>
      <p:pic>
        <p:nvPicPr>
          <p:cNvPr id="11" name="Picture 10" descr="C:\Users\gbarlet\Documents\r2p\BBP MMH\UA Ergonomics Training\Train-the-Trainer\Screenshot_20190716-104738_Lift Coach Plan Your Lift.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3634963"/>
            <a:ext cx="1926336" cy="2468880"/>
          </a:xfrm>
          <a:prstGeom prst="rect">
            <a:avLst/>
          </a:prstGeom>
          <a:noFill/>
          <a:ln w="3175">
            <a:solidFill>
              <a:sysClr val="windowText" lastClr="000000"/>
            </a:solidFill>
          </a:ln>
        </p:spPr>
      </p:pic>
      <p:pic>
        <p:nvPicPr>
          <p:cNvPr id="12" name="Picture 11" descr="C:\Users\gbarlet\Documents\r2p\BBP MMH\UA Ergonomics Training\Train-the-Trainer\Screenshot_20190716-104747_Lift Coach Plan Your Lift.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600" y="3634963"/>
            <a:ext cx="1926336" cy="2468880"/>
          </a:xfrm>
          <a:prstGeom prst="rect">
            <a:avLst/>
          </a:prstGeom>
          <a:noFill/>
          <a:ln w="3175">
            <a:solidFill>
              <a:sysClr val="windowText" lastClr="000000"/>
            </a:solidFill>
          </a:ln>
        </p:spPr>
      </p:pic>
      <p:pic>
        <p:nvPicPr>
          <p:cNvPr id="13" name="Picture 12" descr="C:\Users\gbarlet\Documents\r2p\BBP MMH\UA Ergonomics Training\Train-the-Trainer\Screenshot_20190716-104812_Lift Coach Plan Your Lift.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800" y="3638549"/>
            <a:ext cx="1926336" cy="2468880"/>
          </a:xfrm>
          <a:prstGeom prst="rect">
            <a:avLst/>
          </a:prstGeom>
          <a:noFill/>
          <a:ln w="3175">
            <a:solidFill>
              <a:sysClr val="windowText" lastClr="000000"/>
            </a:solidFill>
          </a:ln>
        </p:spPr>
      </p:pic>
      <p:pic>
        <p:nvPicPr>
          <p:cNvPr id="14" name="Picture 13" descr="C:\Users\gbarlet\Documents\r2p\BBP MMH\UA Ergonomics Training\Train-the-Trainer\Screenshot_20190716-104825_Lift Coach Plan Your Lift.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42400" y="3638549"/>
            <a:ext cx="1926336" cy="2468880"/>
          </a:xfrm>
          <a:prstGeom prst="rect">
            <a:avLst/>
          </a:prstGeom>
          <a:noFill/>
          <a:ln w="3175">
            <a:solidFill>
              <a:sysClr val="windowText" lastClr="000000"/>
            </a:solidFill>
          </a:ln>
        </p:spPr>
      </p:pic>
    </p:spTree>
    <p:extLst>
      <p:ext uri="{BB962C8B-B14F-4D97-AF65-F5344CB8AC3E}">
        <p14:creationId xmlns:p14="http://schemas.microsoft.com/office/powerpoint/2010/main" val="3730827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0"/>
            <a:ext cx="11887200" cy="1066800"/>
          </a:xfrm>
          <a:noFill/>
        </p:spPr>
        <p:txBody>
          <a:bodyPr>
            <a:normAutofit/>
          </a:bodyPr>
          <a:lstStyle/>
          <a:p>
            <a:r>
              <a:rPr lang="en-US" altLang="en-US" b="1" dirty="0">
                <a:latin typeface="+mn-lt"/>
              </a:rPr>
              <a:t>Plan Your Lift (continued)</a:t>
            </a:r>
            <a:endParaRPr lang="en-US" altLang="en-US" dirty="0">
              <a:latin typeface="+mn-lt"/>
            </a:endParaRPr>
          </a:p>
        </p:txBody>
      </p:sp>
      <p:pic>
        <p:nvPicPr>
          <p:cNvPr id="15" name="Picture 14" descr="C:\Users\gbarlet\Documents\r2p\BBP MMH\UA Ergonomics Training\Train-the-Trainer\Screenshot_20190716-104758_Lift Coach Plan Your Lif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94560"/>
            <a:ext cx="1926336" cy="2468880"/>
          </a:xfrm>
          <a:prstGeom prst="rect">
            <a:avLst/>
          </a:prstGeom>
          <a:noFill/>
          <a:ln w="3175">
            <a:solidFill>
              <a:schemeClr val="tx1"/>
            </a:solidFill>
          </a:ln>
        </p:spPr>
      </p:pic>
      <p:pic>
        <p:nvPicPr>
          <p:cNvPr id="16" name="Picture 15" descr="C:\Users\gbarlet\Documents\r2p\BBP MMH\UA Ergonomics Training\Train-the-Trainer\Screenshot_20190716-104836_Lift Coach Plan Your Lif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2325" y="2194560"/>
            <a:ext cx="1926336" cy="2468880"/>
          </a:xfrm>
          <a:prstGeom prst="rect">
            <a:avLst/>
          </a:prstGeom>
          <a:noFill/>
          <a:ln w="3175">
            <a:solidFill>
              <a:schemeClr val="tx1"/>
            </a:solidFill>
          </a:ln>
        </p:spPr>
      </p:pic>
      <p:pic>
        <p:nvPicPr>
          <p:cNvPr id="18" name="Picture 17" descr="C:\Users\gbarlet\Documents\r2p\BBP MMH\UA Ergonomics Training\Train-the-Trainer\Plan Your Lift Screenshots\Screenshot_20190717-144212_Lift Coach Plan Your Lift.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2194560"/>
            <a:ext cx="1926336" cy="2468880"/>
          </a:xfrm>
          <a:prstGeom prst="rect">
            <a:avLst/>
          </a:prstGeom>
          <a:noFill/>
          <a:ln w="3175">
            <a:solidFill>
              <a:schemeClr val="tx1"/>
            </a:solidFill>
          </a:ln>
        </p:spPr>
      </p:pic>
      <p:pic>
        <p:nvPicPr>
          <p:cNvPr id="19" name="Picture 18" descr="C:\Users\gbarlet\Documents\r2p\BBP MMH\UA Ergonomics Training\Train-the-Trainer\Plan Your Lift Screenshots\Screenshot_20190717-144223_Lift Coach Plan Your Lift.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5016" y="2194560"/>
            <a:ext cx="1926336" cy="2468880"/>
          </a:xfrm>
          <a:prstGeom prst="rect">
            <a:avLst/>
          </a:prstGeom>
          <a:noFill/>
          <a:ln w="3175">
            <a:solidFill>
              <a:schemeClr val="tx1"/>
            </a:solidFill>
          </a:ln>
        </p:spPr>
      </p:pic>
      <p:pic>
        <p:nvPicPr>
          <p:cNvPr id="5122" name="Picture 2" descr="C:\Users\gbarlet\Documents\r2p\BBP MMH\UA Ergonomics Training\Train-the-Trainer\Plan Your Lift Screenshots\Screenshot_20190716-104853_Lift Coach Plan Your Lif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56801" y="2174895"/>
            <a:ext cx="1866409" cy="248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7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0"/>
            <a:ext cx="11963400" cy="1066800"/>
          </a:xfrm>
          <a:noFill/>
        </p:spPr>
        <p:txBody>
          <a:bodyPr>
            <a:normAutofit/>
          </a:bodyPr>
          <a:lstStyle/>
          <a:p>
            <a:r>
              <a:rPr lang="en-US" altLang="en-US" sz="4000" b="1" dirty="0">
                <a:latin typeface="+mn-lt"/>
              </a:rPr>
              <a:t>Plan Your Route</a:t>
            </a:r>
            <a:endParaRPr lang="en-US" altLang="en-US" sz="4000" dirty="0">
              <a:latin typeface="+mn-lt"/>
            </a:endParaRPr>
          </a:p>
        </p:txBody>
      </p:sp>
      <p:pic>
        <p:nvPicPr>
          <p:cNvPr id="3074" name="Picture 2" descr="C:\Users\gbarlet\Documents\r2p\BBP MMH\UA Ergonomics Training\Train-the-Trainer\Plan Your Route Screenshots\Screenshot_20190717-141523_Lift Coach Plan Your Route.jpg"/>
          <p:cNvPicPr>
            <a:picLocks noChangeAspect="1" noChangeArrowheads="1"/>
          </p:cNvPicPr>
          <p:nvPr/>
        </p:nvPicPr>
        <p:blipFill rotWithShape="1">
          <a:blip r:embed="rId3">
            <a:extLst>
              <a:ext uri="{28A0092B-C50C-407E-A947-70E740481C1C}">
                <a14:useLocalDpi xmlns:a14="http://schemas.microsoft.com/office/drawing/2010/main" val="0"/>
              </a:ext>
            </a:extLst>
          </a:blip>
          <a:srcRect r="8805"/>
          <a:stretch/>
        </p:blipFill>
        <p:spPr bwMode="auto">
          <a:xfrm>
            <a:off x="1015460" y="1203960"/>
            <a:ext cx="10161080" cy="470058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6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6240" y="0"/>
            <a:ext cx="11795760" cy="1066800"/>
          </a:xfrm>
          <a:noFill/>
        </p:spPr>
        <p:txBody>
          <a:bodyPr>
            <a:normAutofit/>
          </a:bodyPr>
          <a:lstStyle/>
          <a:p>
            <a:r>
              <a:rPr lang="en-US" altLang="en-US" sz="4000" b="1" dirty="0">
                <a:latin typeface="+mn-lt"/>
              </a:rPr>
              <a:t>Plan Your Route (continued)</a:t>
            </a:r>
            <a:endParaRPr lang="en-US" altLang="en-US" sz="4000" dirty="0">
              <a:latin typeface="+mn-lt"/>
            </a:endParaRPr>
          </a:p>
        </p:txBody>
      </p:sp>
      <p:pic>
        <p:nvPicPr>
          <p:cNvPr id="5" name="Picture 4" descr="C:\Users\gbarlet\Documents\r2p\BBP MMH\UA Ergonomics Training\Train-the-Trainer\Plan Your Route Screenshots\Screenshot_20190717-141535_Lift Coach Plan Your Rout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974" y="1095373"/>
            <a:ext cx="4660011" cy="2607946"/>
          </a:xfrm>
          <a:prstGeom prst="rect">
            <a:avLst/>
          </a:prstGeom>
          <a:noFill/>
          <a:ln w="3175">
            <a:solidFill>
              <a:schemeClr val="tx1"/>
            </a:solidFill>
          </a:ln>
        </p:spPr>
      </p:pic>
      <p:pic>
        <p:nvPicPr>
          <p:cNvPr id="6" name="Picture 5" descr="C:\Users\gbarlet\Documents\r2p\BBP MMH\UA Ergonomics Training\Train-the-Trainer\Plan Your Route Screenshots\Screenshot_20190717-141608_Lift Coach Plan Your Rou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6013" y="1095375"/>
            <a:ext cx="4857751" cy="2607944"/>
          </a:xfrm>
          <a:prstGeom prst="rect">
            <a:avLst/>
          </a:prstGeom>
          <a:noFill/>
          <a:ln w="3175">
            <a:solidFill>
              <a:schemeClr val="tx1"/>
            </a:solidFill>
          </a:ln>
        </p:spPr>
      </p:pic>
      <p:pic>
        <p:nvPicPr>
          <p:cNvPr id="7" name="Picture 6" descr="C:\Users\gbarlet\Documents\r2p\BBP MMH\UA Ergonomics Training\Train-the-Trainer\Plan Your Route Screenshots\Screenshot_20190717-141630_Lift Coach Plan Your Rout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6675" y="3857625"/>
            <a:ext cx="4898214" cy="2512695"/>
          </a:xfrm>
          <a:prstGeom prst="rect">
            <a:avLst/>
          </a:prstGeom>
          <a:noFill/>
          <a:ln w="3175">
            <a:solidFill>
              <a:schemeClr val="tx1"/>
            </a:solidFill>
          </a:ln>
        </p:spPr>
      </p:pic>
    </p:spTree>
    <p:extLst>
      <p:ext uri="{BB962C8B-B14F-4D97-AF65-F5344CB8AC3E}">
        <p14:creationId xmlns:p14="http://schemas.microsoft.com/office/powerpoint/2010/main" val="170384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275" y="441279"/>
            <a:ext cx="9651451" cy="536634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0106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931" y="760129"/>
            <a:ext cx="9144000" cy="2387600"/>
          </a:xfrm>
        </p:spPr>
        <p:txBody>
          <a:bodyPr>
            <a:normAutofit/>
          </a:bodyPr>
          <a:lstStyle/>
          <a:p>
            <a:r>
              <a:rPr lang="en-US">
                <a:latin typeface="+mn-lt"/>
              </a:rPr>
              <a:t>Questions?</a:t>
            </a:r>
            <a:endParaRPr lang="en-US" dirty="0">
              <a:latin typeface="+mn-lt"/>
            </a:endParaRPr>
          </a:p>
        </p:txBody>
      </p:sp>
      <p:pic>
        <p:nvPicPr>
          <p:cNvPr id="8" name="Picture 7">
            <a:extLst>
              <a:ext uri="{FF2B5EF4-FFF2-40B4-BE49-F238E27FC236}">
                <a16:creationId xmlns:a16="http://schemas.microsoft.com/office/drawing/2014/main" id="{368D4E6E-030E-4008-AD40-588A964177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78755" y="5156768"/>
            <a:ext cx="1634490" cy="90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2">
            <a:extLst>
              <a:ext uri="{FF2B5EF4-FFF2-40B4-BE49-F238E27FC236}">
                <a16:creationId xmlns:a16="http://schemas.microsoft.com/office/drawing/2014/main" id="{2E712C28-2403-4698-A0BA-ED8C1BF7BAC7}"/>
              </a:ext>
            </a:extLst>
          </p:cNvPr>
          <p:cNvSpPr>
            <a:spLocks noGrp="1"/>
          </p:cNvSpPr>
          <p:nvPr>
            <p:ph type="subTitle" idx="1"/>
          </p:nvPr>
        </p:nvSpPr>
        <p:spPr>
          <a:xfrm>
            <a:off x="152400" y="6145213"/>
            <a:ext cx="11887200" cy="646112"/>
          </a:xfrm>
        </p:spPr>
        <p:txBody>
          <a:bodyPr>
            <a:normAutofit/>
          </a:bodyPr>
          <a:lstStyle/>
          <a:p>
            <a:r>
              <a:rPr lang="en-US" sz="1200" dirty="0">
                <a:solidFill>
                  <a:schemeClr val="bg1"/>
                </a:solidFill>
              </a:rPr>
              <a:t>©2019, CPWR-The Center for Construction Research and Training. All rights reserved. CPWR is the research and training arm of NABTU. Production of this document was supported by cooperative agreement OH 009762 from the National Institute for Occupational Safety and Health (NIOSH). The contents are solely the responsibility of the authors and do not necessarily represent the official views of NIOSH.  </a:t>
            </a:r>
          </a:p>
          <a:p>
            <a:endParaRPr lang="en-US" sz="1800" dirty="0"/>
          </a:p>
        </p:txBody>
      </p:sp>
    </p:spTree>
    <p:extLst>
      <p:ext uri="{BB962C8B-B14F-4D97-AF65-F5344CB8AC3E}">
        <p14:creationId xmlns:p14="http://schemas.microsoft.com/office/powerpoint/2010/main" val="11529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68680" y="0"/>
            <a:ext cx="11323320" cy="1066800"/>
          </a:xfrm>
          <a:noFill/>
        </p:spPr>
        <p:txBody>
          <a:bodyPr>
            <a:normAutofit/>
          </a:bodyPr>
          <a:lstStyle/>
          <a:p>
            <a:r>
              <a:rPr lang="en-US" altLang="en-US" sz="4000" b="1" dirty="0">
                <a:latin typeface="+mn-lt"/>
              </a:rPr>
              <a:t>Introduction</a:t>
            </a:r>
            <a:endParaRPr lang="en-US" altLang="en-US" sz="4000" dirty="0">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29605"/>
            <a:ext cx="9262133" cy="5139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828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7640" y="0"/>
            <a:ext cx="12024360" cy="1066800"/>
          </a:xfrm>
          <a:noFill/>
        </p:spPr>
        <p:txBody>
          <a:bodyPr>
            <a:normAutofit/>
          </a:bodyPr>
          <a:lstStyle/>
          <a:p>
            <a:r>
              <a:rPr lang="en-US" altLang="en-US" sz="4000" b="1" dirty="0">
                <a:latin typeface="+mn-lt"/>
              </a:rPr>
              <a:t>Site Planning</a:t>
            </a:r>
            <a:endParaRPr lang="en-US" altLang="en-US" sz="4000" dirty="0">
              <a:latin typeface="+mn-l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31423"/>
            <a:ext cx="5730885" cy="3173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201" y="1931423"/>
            <a:ext cx="5606668" cy="3173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426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0"/>
            <a:ext cx="11887199" cy="1066800"/>
          </a:xfrm>
          <a:noFill/>
        </p:spPr>
        <p:txBody>
          <a:bodyPr>
            <a:normAutofit/>
          </a:bodyPr>
          <a:lstStyle/>
          <a:p>
            <a:r>
              <a:rPr lang="en-US" altLang="en-US" sz="4000" b="1" dirty="0">
                <a:latin typeface="+mn-lt"/>
              </a:rPr>
              <a:t>Equipment</a:t>
            </a:r>
            <a:endParaRPr lang="en-US" altLang="en-US" sz="4000" dirty="0">
              <a:latin typeface="+mn-l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1931423"/>
            <a:ext cx="5770868" cy="3173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6893" y="1931422"/>
            <a:ext cx="5623484" cy="3173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578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65760" y="0"/>
            <a:ext cx="11826240" cy="1066800"/>
          </a:xfrm>
          <a:noFill/>
        </p:spPr>
        <p:txBody>
          <a:bodyPr>
            <a:normAutofit/>
          </a:bodyPr>
          <a:lstStyle/>
          <a:p>
            <a:r>
              <a:rPr lang="en-US" altLang="en-US" sz="4000" b="1" dirty="0">
                <a:latin typeface="+mn-lt"/>
              </a:rPr>
              <a:t>Lifting</a:t>
            </a:r>
            <a:endParaRPr lang="en-US" altLang="en-US" sz="4000" dirty="0">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805" y="981075"/>
            <a:ext cx="9208391" cy="50548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104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0"/>
            <a:ext cx="11887200" cy="1066800"/>
          </a:xfrm>
          <a:noFill/>
        </p:spPr>
        <p:txBody>
          <a:bodyPr>
            <a:normAutofit/>
          </a:bodyPr>
          <a:lstStyle/>
          <a:p>
            <a:r>
              <a:rPr lang="en-US" altLang="en-US" sz="4000" b="1" dirty="0">
                <a:latin typeface="+mn-lt"/>
              </a:rPr>
              <a:t>Try it Now!</a:t>
            </a:r>
            <a:endParaRPr lang="en-US" altLang="en-US" sz="4000" dirty="0">
              <a:latin typeface="+mn-lt"/>
            </a:endParaRP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74"/>
          <a:stretch/>
        </p:blipFill>
        <p:spPr bwMode="auto">
          <a:xfrm>
            <a:off x="447675" y="885604"/>
            <a:ext cx="5588000" cy="28674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841"/>
          <a:stretch/>
        </p:blipFill>
        <p:spPr bwMode="auto">
          <a:xfrm>
            <a:off x="6353545" y="885604"/>
            <a:ext cx="5568540" cy="2867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619"/>
          <a:stretch/>
        </p:blipFill>
        <p:spPr bwMode="auto">
          <a:xfrm>
            <a:off x="3544359" y="3868820"/>
            <a:ext cx="5808135" cy="2855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701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9560" y="0"/>
            <a:ext cx="11902440" cy="1066800"/>
          </a:xfrm>
          <a:noFill/>
        </p:spPr>
        <p:txBody>
          <a:bodyPr>
            <a:normAutofit/>
          </a:bodyPr>
          <a:lstStyle/>
          <a:p>
            <a:r>
              <a:rPr lang="en-US" altLang="en-US" sz="4000" b="1" dirty="0">
                <a:latin typeface="+mn-lt"/>
              </a:rPr>
              <a:t>Timed Exercise</a:t>
            </a:r>
            <a:endParaRPr lang="en-US" altLang="en-US" sz="4000" dirty="0">
              <a:latin typeface="+mn-lt"/>
            </a:endParaRPr>
          </a:p>
        </p:txBody>
      </p:sp>
      <p:pic>
        <p:nvPicPr>
          <p:cNvPr id="8" name="Picture 7"/>
          <p:cNvPicPr/>
          <p:nvPr/>
        </p:nvPicPr>
        <p:blipFill rotWithShape="1">
          <a:blip r:embed="rId3"/>
          <a:srcRect l="11811" t="2953" r="12033" b="6103"/>
          <a:stretch/>
        </p:blipFill>
        <p:spPr bwMode="auto">
          <a:xfrm>
            <a:off x="1486472" y="876300"/>
            <a:ext cx="9219057" cy="5215128"/>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60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03200" y="0"/>
            <a:ext cx="11988799" cy="1066800"/>
          </a:xfrm>
          <a:noFill/>
        </p:spPr>
        <p:txBody>
          <a:bodyPr>
            <a:normAutofit/>
          </a:bodyPr>
          <a:lstStyle/>
          <a:p>
            <a:r>
              <a:rPr lang="en-US" altLang="en-US" sz="4000" b="1" dirty="0">
                <a:latin typeface="+mn-lt"/>
              </a:rPr>
              <a:t>Work Practice</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 y="1931422"/>
            <a:ext cx="5791200" cy="3173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200" y="1931421"/>
            <a:ext cx="5694701" cy="3174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3123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11235</TotalTime>
  <Words>1577</Words>
  <Application>Microsoft Office PowerPoint</Application>
  <PresentationFormat>Widescreen</PresentationFormat>
  <Paragraphs>145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vt:lpstr>
      <vt:lpstr>Office Theme</vt:lpstr>
      <vt:lpstr>Ergonomics Basics  Reducing the Risks for Soft Tissue Injuries</vt:lpstr>
      <vt:lpstr>PowerPoint Presentation</vt:lpstr>
      <vt:lpstr>Introduction</vt:lpstr>
      <vt:lpstr>Site Planning</vt:lpstr>
      <vt:lpstr>Equipment</vt:lpstr>
      <vt:lpstr>Lifting</vt:lpstr>
      <vt:lpstr>Try it Now!</vt:lpstr>
      <vt:lpstr>Timed Exercise</vt:lpstr>
      <vt:lpstr>Work Practice</vt:lpstr>
      <vt:lpstr>Conclusion</vt:lpstr>
      <vt:lpstr>Coaching Resources</vt:lpstr>
      <vt:lpstr>Interactive Demo</vt:lpstr>
      <vt:lpstr>Fundamentals: Foot Position</vt:lpstr>
      <vt:lpstr>PowerPoint Presentation</vt:lpstr>
      <vt:lpstr>Plan Your Lift</vt:lpstr>
      <vt:lpstr>Plan Your Lift (continued)</vt:lpstr>
      <vt:lpstr>Plan Your Lift (continued)</vt:lpstr>
      <vt:lpstr>Plan Your Route</vt:lpstr>
      <vt:lpstr>Plan Your Route (continued)</vt:lpstr>
      <vt:lpstr>Questions?</vt:lpstr>
    </vt:vector>
  </TitlesOfParts>
  <Company>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Kinghorn, Anna</dc:creator>
  <cp:lastModifiedBy>Grace Barlet</cp:lastModifiedBy>
  <cp:revision>266</cp:revision>
  <dcterms:created xsi:type="dcterms:W3CDTF">2019-05-08T18:56:27Z</dcterms:created>
  <dcterms:modified xsi:type="dcterms:W3CDTF">2020-02-25T14:44:17Z</dcterms:modified>
</cp:coreProperties>
</file>