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00" r:id="rId3"/>
    <p:sldMasterId id="2147483713" r:id="rId4"/>
    <p:sldMasterId id="2147483726" r:id="rId5"/>
    <p:sldMasterId id="2147483739" r:id="rId6"/>
  </p:sldMasterIdLst>
  <p:notesMasterIdLst>
    <p:notesMasterId r:id="rId35"/>
  </p:notesMasterIdLst>
  <p:handoutMasterIdLst>
    <p:handoutMasterId r:id="rId36"/>
  </p:handoutMasterIdLst>
  <p:sldIdLst>
    <p:sldId id="342" r:id="rId7"/>
    <p:sldId id="317" r:id="rId8"/>
    <p:sldId id="331" r:id="rId9"/>
    <p:sldId id="360" r:id="rId10"/>
    <p:sldId id="361" r:id="rId11"/>
    <p:sldId id="334" r:id="rId12"/>
    <p:sldId id="318" r:id="rId13"/>
    <p:sldId id="326" r:id="rId14"/>
    <p:sldId id="351" r:id="rId15"/>
    <p:sldId id="353" r:id="rId16"/>
    <p:sldId id="327" r:id="rId17"/>
    <p:sldId id="321" r:id="rId18"/>
    <p:sldId id="322" r:id="rId19"/>
    <p:sldId id="323" r:id="rId20"/>
    <p:sldId id="352" r:id="rId21"/>
    <p:sldId id="324" r:id="rId22"/>
    <p:sldId id="358" r:id="rId23"/>
    <p:sldId id="359" r:id="rId24"/>
    <p:sldId id="329" r:id="rId25"/>
    <p:sldId id="355" r:id="rId26"/>
    <p:sldId id="343" r:id="rId27"/>
    <p:sldId id="344" r:id="rId28"/>
    <p:sldId id="345" r:id="rId29"/>
    <p:sldId id="328" r:id="rId30"/>
    <p:sldId id="346" r:id="rId31"/>
    <p:sldId id="325" r:id="rId32"/>
    <p:sldId id="348" r:id="rId33"/>
    <p:sldId id="350"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A51417"/>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86" autoAdjust="0"/>
    <p:restoredTop sz="94032" autoAdjust="0"/>
  </p:normalViewPr>
  <p:slideViewPr>
    <p:cSldViewPr snapToGrid="0">
      <p:cViewPr varScale="1">
        <p:scale>
          <a:sx n="103" d="100"/>
          <a:sy n="103" d="100"/>
        </p:scale>
        <p:origin x="438" y="11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6216"/>
    </p:cViewPr>
  </p:sorterViewPr>
  <p:notesViewPr>
    <p:cSldViewPr snapToGrid="0">
      <p:cViewPr varScale="1">
        <p:scale>
          <a:sx n="84" d="100"/>
          <a:sy n="84" d="100"/>
        </p:scale>
        <p:origin x="-3132" y="-60"/>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E3E2CDB-DDD4-4185-BF90-E09FF323A458}" type="datetimeFigureOut">
              <a:rPr lang="en-US" smtClean="0"/>
              <a:t>2/25/2020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49CF616-02D9-4303-B9BC-6E5C04085834}" type="slidenum">
              <a:rPr lang="en-US" smtClean="0"/>
              <a:t>‹#›</a:t>
            </a:fld>
            <a:endParaRPr lang="en-US"/>
          </a:p>
        </p:txBody>
      </p:sp>
    </p:spTree>
    <p:extLst>
      <p:ext uri="{BB962C8B-B14F-4D97-AF65-F5344CB8AC3E}">
        <p14:creationId xmlns:p14="http://schemas.microsoft.com/office/powerpoint/2010/main" val="2428598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8173B6-FE79-4936-84F4-1C11B9EC3026}" type="datetimeFigureOut">
              <a:rPr lang="en-US" smtClean="0"/>
              <a:t>2/25/2020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BD6308-F43C-48AF-9A1D-88161F157BCF}" type="slidenum">
              <a:rPr lang="en-US" smtClean="0"/>
              <a:t>‹#›</a:t>
            </a:fld>
            <a:endParaRPr lang="en-US"/>
          </a:p>
        </p:txBody>
      </p:sp>
    </p:spTree>
    <p:extLst>
      <p:ext uri="{BB962C8B-B14F-4D97-AF65-F5344CB8AC3E}">
        <p14:creationId xmlns:p14="http://schemas.microsoft.com/office/powerpoint/2010/main" val="399328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niosh/docs/94-110/pdfs/94-110.pdf?id=10.26616/NIOSHPUB9411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presentation is intended as a refresher and to introduce more advanced information on preventing soft tissue injuries. </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a:t>
            </a:fld>
            <a:endParaRPr lang="en-US"/>
          </a:p>
        </p:txBody>
      </p:sp>
    </p:spTree>
    <p:extLst>
      <p:ext uri="{BB962C8B-B14F-4D97-AF65-F5344CB8AC3E}">
        <p14:creationId xmlns:p14="http://schemas.microsoft.com/office/powerpoint/2010/main" val="3507111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10: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planning how you will lift and move materials, you should follow the Hierarchy of Ergonomic Controls to select the best practice.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possible, always choose a higher-level control – an engineering or work practice control over other lower level controls to reduce risk.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you give examples of engineering or work practice controls for ergonomic hazards on your job sites?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examples given by the trainees.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everyone is done giving responses, continue to the next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5614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C26504-1568-4BB4-A75E-3D34D63FB74E}" type="slidenum">
              <a:rPr lang="en-US" altLang="en-US" smtClean="0"/>
              <a:pPr>
                <a:spcBef>
                  <a:spcPct val="0"/>
                </a:spcBef>
              </a:pPr>
              <a:t>11</a:t>
            </a:fld>
            <a:endParaRPr lang="en-US" altLang="en-US"/>
          </a:p>
        </p:txBody>
      </p:sp>
      <p:sp>
        <p:nvSpPr>
          <p:cNvPr id="41987" name="Rectangle 2"/>
          <p:cNvSpPr>
            <a:spLocks noGrp="1" noRot="1" noChangeAspect="1" noChangeArrowheads="1" noTextEdit="1"/>
          </p:cNvSpPr>
          <p:nvPr>
            <p:ph type="sldImg"/>
          </p:nvPr>
        </p:nvSpPr>
        <p:spPr>
          <a:xfrm>
            <a:off x="371475" y="708025"/>
            <a:ext cx="6299200" cy="3544888"/>
          </a:xfrm>
          <a:solidFill>
            <a:srgbClr val="FFFFFF"/>
          </a:solidFill>
          <a:ln/>
        </p:spPr>
      </p:sp>
      <p:sp>
        <p:nvSpPr>
          <p:cNvPr id="41988" name="Rectangle 3"/>
          <p:cNvSpPr>
            <a:spLocks noGrp="1" noChangeArrowheads="1"/>
          </p:cNvSpPr>
          <p:nvPr>
            <p:ph type="body" idx="1"/>
          </p:nvPr>
        </p:nvSpPr>
        <p:spPr>
          <a:solidFill>
            <a:srgbClr val="FFFFFF"/>
          </a:solidFill>
          <a:ln>
            <a:noFill/>
          </a:ln>
        </p:spPr>
        <p:txBody>
          <a:bodyPr/>
          <a:lstStyle/>
          <a:p>
            <a:r>
              <a:rPr lang="en-US" sz="1200" b="1" kern="1200" dirty="0">
                <a:solidFill>
                  <a:schemeClr val="tx1"/>
                </a:solidFill>
                <a:effectLst/>
                <a:latin typeface="+mn-lt"/>
                <a:ea typeface="+mn-ea"/>
                <a:cs typeface="+mn-cs"/>
              </a:rPr>
              <a:t>NOTES FOR SLIDE 11:</a:t>
            </a:r>
            <a:endParaRPr lang="en-US" sz="105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step in “planning your work” is to think through how you are going to move the materials. For heavy or large loads, this ideally includes the use of lifting equipment. </a:t>
            </a:r>
            <a:endParaRPr lang="en-US" sz="11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a few examples. </a:t>
            </a:r>
          </a:p>
          <a:p>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Whether or not lifting equipment is available depends on how well the employer planned for safe lifting on the job. Your foreman should know what lifting equipment is available on the project and be able to show you how to use it. If you don’t know how to use equipment, you should ask. </a:t>
            </a:r>
          </a:p>
          <a:p>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should also look for and make suggestions to your foreman on methods that will make it easier to move loads or equipment. Oftentimes, making a move easier also leads to better productivity.</a:t>
            </a:r>
            <a:endParaRPr lang="en-US" sz="11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selecting lifting equipment, since many of these tools are on wheels, it is important to keep the work area clear of obstacles and debris – in other words, maintain good housekeeping.</a:t>
            </a:r>
            <a:endParaRPr lang="en-US" dirty="0">
              <a:effectLst/>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0" lvl="1"/>
            <a:endParaRPr lang="en-US" altLang="en-US" dirty="0"/>
          </a:p>
        </p:txBody>
      </p:sp>
    </p:spTree>
    <p:extLst>
      <p:ext uri="{BB962C8B-B14F-4D97-AF65-F5344CB8AC3E}">
        <p14:creationId xmlns:p14="http://schemas.microsoft.com/office/powerpoint/2010/main" val="192149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12: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the risks associated with lifting and moving, the second ergonomic hazard is Poor Postures, often called “awkward postures.”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workers will work at the floor level using forward bent back postures (not shown in any of these photos). Working in a bent back posture causes increased spinal forces.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workers will kneel to work on the floor. This may cause a contact stress between the hard ground surface and your knee. It is helpful to use knee pads or other cushions to eliminate contact stress.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improve work postures and reduce contact stress by: </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Raising work to waist height;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Preassembling work at work height before installing it at the floor level or overhead; 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Wearing knee pads to cushion your knees while kneeling, or gloves to cushion your hands for some tools.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you think of examples of ergonomic controls to help with work postures?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examples given by the trainees.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everyone is done giving responses, continue to the next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12</a:t>
            </a:fld>
            <a:endParaRPr lang="en-US"/>
          </a:p>
        </p:txBody>
      </p:sp>
    </p:spTree>
    <p:extLst>
      <p:ext uri="{BB962C8B-B14F-4D97-AF65-F5344CB8AC3E}">
        <p14:creationId xmlns:p14="http://schemas.microsoft.com/office/powerpoint/2010/main" val="416316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also risks associated with doing overhead work. Anytime your hand is positioned above your head height, there is high stress on your shoulder. Work that is at or below your head height is much easier on your shoulder.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at the three pictures on the slide and identify the good practices and the bad practices being done. What are some good and bad practices being done?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good and bad practices identified by the trainees.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Once everyone is done giving responses, continue to the next slide.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There are both good and bad practices shown in the three pictures: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Photo 1 ‒ problem with hands positioned above the head; ladder positioned poorly (for safety); reposition ladder and have worker step up to get closer to the work; may improve the position by using a lift.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Photo 2 ‒ good height on the ladder; good reach posture; gloves may improve tool-hand interface.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Photo 3 ‒ lift allows worker to position above the pipe in a good posture.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13</a:t>
            </a:fld>
            <a:endParaRPr lang="en-US"/>
          </a:p>
        </p:txBody>
      </p:sp>
    </p:spTree>
    <p:extLst>
      <p:ext uri="{BB962C8B-B14F-4D97-AF65-F5344CB8AC3E}">
        <p14:creationId xmlns:p14="http://schemas.microsoft.com/office/powerpoint/2010/main" val="1734594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14: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“best practice matrix” lists common tasks or risks in each column and ways to control the risk for each level of the hierarchy of ergonomic controls.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engineering controls could be specific mechanical lifting/transporting devices, equipment to raise work to waist height ‒ like a pipe stand ‒ and tools with extension handles to reach overhead.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 practices could be a two-person lifting team for specific items, or preassembling work before installing it.</a:t>
            </a:r>
            <a:endParaRPr lang="en-US" dirty="0">
              <a:effectLst/>
            </a:endParaRPr>
          </a:p>
          <a:p>
            <a:endParaRPr lang="en-US" baseline="0" dirty="0"/>
          </a:p>
        </p:txBody>
      </p:sp>
      <p:sp>
        <p:nvSpPr>
          <p:cNvPr id="4" name="Slide Number Placeholder 3"/>
          <p:cNvSpPr>
            <a:spLocks noGrp="1"/>
          </p:cNvSpPr>
          <p:nvPr>
            <p:ph type="sldNum" sz="quarter" idx="10"/>
          </p:nvPr>
        </p:nvSpPr>
        <p:spPr/>
        <p:txBody>
          <a:bodyPr/>
          <a:lstStyle/>
          <a:p>
            <a:fld id="{CABD6308-F43C-48AF-9A1D-88161F157BCF}" type="slidenum">
              <a:rPr lang="en-US" smtClean="0"/>
              <a:t>14</a:t>
            </a:fld>
            <a:endParaRPr lang="en-US"/>
          </a:p>
        </p:txBody>
      </p:sp>
    </p:spTree>
    <p:extLst>
      <p:ext uri="{BB962C8B-B14F-4D97-AF65-F5344CB8AC3E}">
        <p14:creationId xmlns:p14="http://schemas.microsoft.com/office/powerpoint/2010/main" val="201037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15: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let’s think about your job sites.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would you fill in this table?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ideas for each box on this chart.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Once everyone is done giving responses, continue to the next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15</a:t>
            </a:fld>
            <a:endParaRPr lang="en-US"/>
          </a:p>
        </p:txBody>
      </p:sp>
    </p:spTree>
    <p:extLst>
      <p:ext uri="{BB962C8B-B14F-4D97-AF65-F5344CB8AC3E}">
        <p14:creationId xmlns:p14="http://schemas.microsoft.com/office/powerpoint/2010/main" val="332232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16: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contractors require job hazard assessments before work begins. If you have the opportunity to be involved in this process, it’s important to consider ergonomic hazards. This slide shows an example of tasks, ergonomic hazards, and prevention methods.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you think of examples of other tasks, hazards, and prevention methods?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descriptions given by the trainees.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the class has had time to respond, continue to the next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16</a:t>
            </a:fld>
            <a:endParaRPr lang="en-US"/>
          </a:p>
        </p:txBody>
      </p:sp>
    </p:spTree>
    <p:extLst>
      <p:ext uri="{BB962C8B-B14F-4D97-AF65-F5344CB8AC3E}">
        <p14:creationId xmlns:p14="http://schemas.microsoft.com/office/powerpoint/2010/main" val="2994437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17:</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NIOSH Lifting Equation provides guidelines for evaluating the risk of injury associated with two-handed manual lifting tasks.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calculates a recommended weight limit (</a:t>
            </a:r>
            <a:r>
              <a:rPr lang="en-US" sz="1200" b="1" kern="1200" dirty="0">
                <a:solidFill>
                  <a:schemeClr val="tx1"/>
                </a:solidFill>
                <a:effectLst/>
                <a:latin typeface="+mn-lt"/>
                <a:ea typeface="+mn-ea"/>
                <a:cs typeface="+mn-cs"/>
              </a:rPr>
              <a:t>RWL</a:t>
            </a:r>
            <a:r>
              <a:rPr lang="en-US" sz="1200" kern="1200" dirty="0">
                <a:solidFill>
                  <a:schemeClr val="tx1"/>
                </a:solidFill>
                <a:effectLst/>
                <a:latin typeface="+mn-lt"/>
                <a:ea typeface="+mn-ea"/>
                <a:cs typeface="+mn-cs"/>
              </a:rPr>
              <a:t>) for a load that nearly all healthy workers could lift over an 8-hour day without increasing their risk of developing lower back pain.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equation (</a:t>
            </a:r>
            <a:r>
              <a:rPr lang="en-US" sz="1200" b="1" kern="1200" dirty="0">
                <a:solidFill>
                  <a:schemeClr val="tx1"/>
                </a:solidFill>
                <a:effectLst/>
                <a:latin typeface="+mn-lt"/>
                <a:ea typeface="+mn-ea"/>
                <a:cs typeface="+mn-cs"/>
              </a:rPr>
              <a:t>RWL = LC x HM x VM x DM x AM x FM x CM</a:t>
            </a:r>
            <a:r>
              <a:rPr lang="en-US" sz="1200" kern="1200" dirty="0">
                <a:solidFill>
                  <a:schemeClr val="tx1"/>
                </a:solidFill>
                <a:effectLst/>
                <a:latin typeface="+mn-lt"/>
                <a:ea typeface="+mn-ea"/>
                <a:cs typeface="+mn-cs"/>
              </a:rPr>
              <a:t>) always uses a load constant (</a:t>
            </a:r>
            <a:r>
              <a:rPr lang="en-US" sz="1200" b="1" kern="1200" dirty="0">
                <a:solidFill>
                  <a:schemeClr val="tx1"/>
                </a:solidFill>
                <a:effectLst/>
                <a:latin typeface="+mn-lt"/>
                <a:ea typeface="+mn-ea"/>
                <a:cs typeface="+mn-cs"/>
              </a:rPr>
              <a:t>LC</a:t>
            </a:r>
            <a:r>
              <a:rPr lang="en-US" sz="1200" kern="1200" dirty="0">
                <a:solidFill>
                  <a:schemeClr val="tx1"/>
                </a:solidFill>
                <a:effectLst/>
                <a:latin typeface="+mn-lt"/>
                <a:ea typeface="+mn-ea"/>
                <a:cs typeface="+mn-cs"/>
              </a:rPr>
              <a:t>) of 51 pounds, because it represents the maximum recommended load weight to be lifted under ideal conditions.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also includes six task variables (</a:t>
            </a:r>
            <a:r>
              <a:rPr lang="en-US" sz="1200" b="1" kern="1200" dirty="0">
                <a:solidFill>
                  <a:schemeClr val="tx1"/>
                </a:solidFill>
                <a:effectLst/>
                <a:latin typeface="+mn-lt"/>
                <a:ea typeface="+mn-ea"/>
                <a:cs typeface="+mn-cs"/>
              </a:rPr>
              <a:t>H, V, D, A, F, and C</a:t>
            </a:r>
            <a:r>
              <a:rPr lang="en-US" sz="1200" kern="1200" dirty="0">
                <a:solidFill>
                  <a:schemeClr val="tx1"/>
                </a:solidFill>
                <a:effectLst/>
                <a:latin typeface="+mn-lt"/>
                <a:ea typeface="+mn-ea"/>
                <a:cs typeface="+mn-cs"/>
              </a:rPr>
              <a:t>) that are expressed as multipliers (in the equation, </a:t>
            </a:r>
            <a:r>
              <a:rPr lang="en-US" sz="1200" b="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 multiplier). As these variables deviate from the ideal, the amount of weight that can safely be lifted by an employee decreases.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use the equation to determine the recommended weight limit, you will need to measure the following six task variables in order to calculate the multipliers used in the equation: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 Horizontal location of the object relative to the body (i.e., the distance the object is from the body)</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 Vertical location of the object relative to the floor (i.e., the height of the object from the floor)</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 Vertical distance between the origin and the destination of the lift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 The degree to which the body is required to twist or turn during the lifting task</a:t>
            </a:r>
          </a:p>
          <a:p>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 Frequency and duration of lifting activity </a:t>
            </a:r>
          </a:p>
          <a:p>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 Quality of the worker’s grip on the object (rated as good, fair, or poor)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NIOSH Lifting Equation also calculates the lifting index (</a:t>
            </a:r>
            <a:r>
              <a:rPr lang="en-US" sz="1200" b="1" kern="1200" dirty="0">
                <a:solidFill>
                  <a:schemeClr val="tx1"/>
                </a:solidFill>
                <a:effectLst/>
                <a:latin typeface="+mn-lt"/>
                <a:ea typeface="+mn-ea"/>
                <a:cs typeface="+mn-cs"/>
              </a:rPr>
              <a:t>LI</a:t>
            </a:r>
            <a:r>
              <a:rPr lang="en-US" sz="1200" kern="1200" dirty="0">
                <a:solidFill>
                  <a:schemeClr val="tx1"/>
                </a:solidFill>
                <a:effectLst/>
                <a:latin typeface="+mn-lt"/>
                <a:ea typeface="+mn-ea"/>
                <a:cs typeface="+mn-cs"/>
              </a:rPr>
              <a:t>), which provides an estimate of the physical stress and injury risk associated with a manual lifting job. To calculate it, you take the load weight of what you are lifting and divide it by the recommended weight limit you calculated (</a:t>
            </a:r>
            <a:r>
              <a:rPr lang="en-US" sz="1200" b="1" kern="1200" dirty="0">
                <a:solidFill>
                  <a:schemeClr val="tx1"/>
                </a:solidFill>
                <a:effectLst/>
                <a:latin typeface="+mn-lt"/>
                <a:ea typeface="+mn-ea"/>
                <a:cs typeface="+mn-cs"/>
              </a:rPr>
              <a:t>LI = Load weight/RWL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value is greater than 1.0, then there is a high risk of low back injury. If the value is less than 1.0, there is only a small risk of injury. The goal is to design all lifting tasks to have an LI of less than 1.0!</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16525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5787" y="4417343"/>
            <a:ext cx="6854613" cy="4958080"/>
          </a:xfrm>
        </p:spPr>
        <p:txBody>
          <a:bodyPr/>
          <a:lstStyle/>
          <a:p>
            <a:r>
              <a:rPr lang="en-US" sz="1200" b="1" kern="1200" dirty="0">
                <a:solidFill>
                  <a:schemeClr val="tx1"/>
                </a:solidFill>
                <a:effectLst/>
                <a:latin typeface="+mn-lt"/>
                <a:ea typeface="+mn-ea"/>
                <a:cs typeface="+mn-cs"/>
              </a:rPr>
              <a:t>INSTRUCTOR NOTE: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Distribute copies of handout #1 – The NIOSH Lifting Equation App (located in Appendix A).</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18:</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handout includes all of the information shown on this slide for the NIOSH Lifting Equation App. This app allows you to plug in selected task variables for a particular lifting task into the calculator, and it will automatically calculate the recommended weight limit, or RWL, and the Lifting Index, or LI, for you.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calculator does not show the load constant (LC) or the vertical distance between the start (origin) and the end (destination) of the lift (D) because these variables are already included or are calculated automatically.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use the app, you can download it for free. Next, you will need to determine whether significant control of the object being lifted or lowered is required at the destination of the lift. In other words, does the task require precision placement of the load at the destination of the lift? Significant control is needed when, for example, an object is fragile and careful placement is needed to protect the object from damage. Or, the worker needs to change grip or hold or guide the object when lifting or lowering it to its destination.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significant control at the destination is required, then you will need to collect the task variables </a:t>
            </a:r>
            <a:r>
              <a:rPr lang="en-US" sz="1200" b="1" kern="1200" dirty="0">
                <a:solidFill>
                  <a:schemeClr val="tx1"/>
                </a:solidFill>
                <a:effectLst/>
                <a:latin typeface="+mn-lt"/>
                <a:ea typeface="+mn-ea"/>
                <a:cs typeface="+mn-cs"/>
              </a:rPr>
              <a:t>H, V, </a:t>
            </a:r>
            <a:r>
              <a:rPr lang="en-US" sz="120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at the start and end of the lift to determine the RWL. If significant control is not required, the only measurement you will need at the destination is the vertical location (</a:t>
            </a:r>
            <a:r>
              <a:rPr lang="en-US" sz="1200" b="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to determine the vertical travel distance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from the origin of the lifting task. You will also need the task variables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and the average and maximum load weights of the object you are lifting.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 have inputted all of the variables into the calculator, you can press the </a:t>
            </a:r>
            <a:r>
              <a:rPr lang="en-US" sz="1200" b="1" kern="1200" dirty="0">
                <a:solidFill>
                  <a:schemeClr val="tx1"/>
                </a:solidFill>
                <a:effectLst/>
                <a:latin typeface="+mn-lt"/>
                <a:ea typeface="+mn-ea"/>
                <a:cs typeface="+mn-cs"/>
              </a:rPr>
              <a:t>Calculate </a:t>
            </a:r>
            <a:r>
              <a:rPr lang="en-US" sz="1200" kern="1200" dirty="0">
                <a:solidFill>
                  <a:schemeClr val="tx1"/>
                </a:solidFill>
                <a:effectLst/>
                <a:latin typeface="+mn-lt"/>
                <a:ea typeface="+mn-ea"/>
                <a:cs typeface="+mn-cs"/>
              </a:rPr>
              <a:t>button, and you will get the RWL and LI. You will also get recommendations for how to improve the design of the lift based on the individual variables you entered. You can then use the LI to compare the injury risk of two or more job designs and to help prioritize ergonomic redesign efforts.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walk through an example of how to use the app: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example is shown in the image on the screen.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a worker bends down to take a box off the bottom shelf of a storage rack (the origin) and places it on a cart to be moved (the destination). Because significant control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required (the box needs to be placed carefully on the cart) we are going to select the “</a:t>
            </a:r>
            <a:r>
              <a:rPr lang="en-US" sz="1200" b="1" kern="1200" dirty="0">
                <a:solidFill>
                  <a:schemeClr val="tx1"/>
                </a:solidFill>
                <a:effectLst/>
                <a:latin typeface="+mn-lt"/>
                <a:ea typeface="+mn-ea"/>
                <a:cs typeface="+mn-cs"/>
              </a:rPr>
              <a:t>Yes” </a:t>
            </a:r>
            <a:r>
              <a:rPr lang="en-US" sz="1200" kern="1200" dirty="0">
                <a:solidFill>
                  <a:schemeClr val="tx1"/>
                </a:solidFill>
                <a:effectLst/>
                <a:latin typeface="+mn-lt"/>
                <a:ea typeface="+mn-ea"/>
                <a:cs typeface="+mn-cs"/>
              </a:rPr>
              <a:t>button in the app. </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 box is taken off the shelf, the worker’s hands are 15 inches away from the midpoint of their ankles. When the worker stands up and places the box on the cart, they are 12 inches away. This is the</a:t>
            </a:r>
            <a:r>
              <a:rPr lang="en-US" sz="1200" b="1" kern="1200" dirty="0">
                <a:solidFill>
                  <a:schemeClr val="tx1"/>
                </a:solidFill>
                <a:effectLst/>
                <a:latin typeface="+mn-lt"/>
                <a:ea typeface="+mn-ea"/>
                <a:cs typeface="+mn-cs"/>
              </a:rPr>
              <a:t> horizontal </a:t>
            </a:r>
            <a:r>
              <a:rPr lang="en-US" sz="1200" kern="1200" dirty="0">
                <a:solidFill>
                  <a:schemeClr val="tx1"/>
                </a:solidFill>
                <a:effectLst/>
                <a:latin typeface="+mn-lt"/>
                <a:ea typeface="+mn-ea"/>
                <a:cs typeface="+mn-cs"/>
              </a:rPr>
              <a:t>location.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worker’s hands are 11 inches above the ground when the box is taken off the shelf, and 40 inches above the ground when it is placed on the cart. This is the</a:t>
            </a:r>
            <a:r>
              <a:rPr lang="en-US" sz="1200" b="1" kern="1200" dirty="0">
                <a:solidFill>
                  <a:schemeClr val="tx1"/>
                </a:solidFill>
                <a:effectLst/>
                <a:latin typeface="+mn-lt"/>
                <a:ea typeface="+mn-ea"/>
                <a:cs typeface="+mn-cs"/>
              </a:rPr>
              <a:t> vertical </a:t>
            </a:r>
            <a:r>
              <a:rPr lang="en-US" sz="1200" kern="1200" dirty="0">
                <a:solidFill>
                  <a:schemeClr val="tx1"/>
                </a:solidFill>
                <a:effectLst/>
                <a:latin typeface="+mn-lt"/>
                <a:ea typeface="+mn-ea"/>
                <a:cs typeface="+mn-cs"/>
              </a:rPr>
              <a:t>location.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worker twists their body 10 degrees to pick up the box, but their body is straight when they place the box on the cart, so we put 0 in the destination column.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is known as </a:t>
            </a:r>
            <a:r>
              <a:rPr lang="en-US" sz="1200" b="1" kern="1200" dirty="0">
                <a:solidFill>
                  <a:schemeClr val="tx1"/>
                </a:solidFill>
                <a:effectLst/>
                <a:latin typeface="+mn-lt"/>
                <a:ea typeface="+mn-ea"/>
                <a:cs typeface="+mn-cs"/>
              </a:rPr>
              <a:t>asymmetry</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the </a:t>
            </a:r>
            <a:r>
              <a:rPr lang="en-US" sz="1200" b="1" kern="1200" dirty="0">
                <a:solidFill>
                  <a:schemeClr val="tx1"/>
                </a:solidFill>
                <a:effectLst/>
                <a:latin typeface="+mn-lt"/>
                <a:ea typeface="+mn-ea"/>
                <a:cs typeface="+mn-cs"/>
              </a:rPr>
              <a:t>load weight</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worker lifts boxes that weigh 20 pounds on average, and have a maximum weight of 40 pounds.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the </a:t>
            </a:r>
            <a:r>
              <a:rPr lang="en-US" sz="1200" b="1" kern="1200" dirty="0">
                <a:solidFill>
                  <a:schemeClr val="tx1"/>
                </a:solidFill>
                <a:effectLst/>
                <a:latin typeface="+mn-lt"/>
                <a:ea typeface="+mn-ea"/>
                <a:cs typeface="+mn-cs"/>
              </a:rPr>
              <a:t>frequency</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worker lifts an average of 2 boxes per minute over a 15 minute period.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the </a:t>
            </a:r>
            <a:r>
              <a:rPr lang="en-US" sz="1200" b="1" kern="1200" dirty="0">
                <a:solidFill>
                  <a:schemeClr val="tx1"/>
                </a:solidFill>
                <a:effectLst/>
                <a:latin typeface="+mn-lt"/>
                <a:ea typeface="+mn-ea"/>
                <a:cs typeface="+mn-cs"/>
              </a:rPr>
              <a:t>duration</a:t>
            </a:r>
            <a:r>
              <a:rPr lang="en-US" sz="1200" kern="1200" dirty="0">
                <a:solidFill>
                  <a:schemeClr val="tx1"/>
                </a:solidFill>
                <a:effectLst/>
                <a:latin typeface="+mn-lt"/>
                <a:ea typeface="+mn-ea"/>
                <a:cs typeface="+mn-cs"/>
              </a:rPr>
              <a:t>, the worker lifts boxes for 1-2 hours per day, with recovery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box is optimally designed for the worker to grasp onto, but it does not have handles or cut-outs, so we classify it as </a:t>
            </a:r>
            <a:r>
              <a:rPr lang="en-US" sz="1200" b="1" kern="1200" dirty="0">
                <a:solidFill>
                  <a:schemeClr val="tx1"/>
                </a:solidFill>
                <a:effectLst/>
                <a:latin typeface="+mn-lt"/>
                <a:ea typeface="+mn-ea"/>
                <a:cs typeface="+mn-cs"/>
              </a:rPr>
              <a:t>“fair.” </a:t>
            </a:r>
            <a:r>
              <a:rPr lang="en-US" sz="1200" kern="1200" dirty="0">
                <a:solidFill>
                  <a:schemeClr val="tx1"/>
                </a:solidFill>
                <a:effectLst/>
                <a:latin typeface="+mn-lt"/>
                <a:ea typeface="+mn-ea"/>
                <a:cs typeface="+mn-cs"/>
              </a:rPr>
              <a:t>This is known as </a:t>
            </a:r>
            <a:r>
              <a:rPr lang="en-US" sz="1200" b="1" kern="1200" dirty="0">
                <a:solidFill>
                  <a:schemeClr val="tx1"/>
                </a:solidFill>
                <a:effectLst/>
                <a:latin typeface="+mn-lt"/>
                <a:ea typeface="+mn-ea"/>
                <a:cs typeface="+mn-cs"/>
              </a:rPr>
              <a:t>coupling</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would like more information on how to measure these variables, visit: </a:t>
            </a:r>
            <a:r>
              <a:rPr lang="en-US" sz="1200" b="1" u="sng" kern="1200" dirty="0">
                <a:solidFill>
                  <a:schemeClr val="tx1"/>
                </a:solidFill>
                <a:effectLst/>
                <a:latin typeface="+mn-lt"/>
                <a:ea typeface="+mn-ea"/>
                <a:cs typeface="+mn-cs"/>
                <a:hlinkClick r:id="rId3"/>
              </a:rPr>
              <a:t>https://www.cdc.gov/niosh/docs/94-110/pdfs/94-110.pdf?id=10.26616/NIOSHPUB94110</a:t>
            </a:r>
            <a:r>
              <a:rPr lang="en-US" sz="1200" kern="1200" dirty="0">
                <a:solidFill>
                  <a:schemeClr val="tx1"/>
                </a:solidFill>
                <a:effectLst/>
                <a:latin typeface="+mn-lt"/>
                <a:ea typeface="+mn-ea"/>
                <a:cs typeface="+mn-cs"/>
              </a:rPr>
              <a:t>.</a:t>
            </a:r>
            <a:endParaRPr lang="en-US" sz="900" dirty="0">
              <a:effectLst/>
            </a:endParaRPr>
          </a:p>
          <a:p>
            <a:endParaRPr lang="en-US" sz="900" dirty="0"/>
          </a:p>
          <a:p>
            <a:endParaRPr lang="en-US" dirty="0"/>
          </a:p>
        </p:txBody>
      </p:sp>
    </p:spTree>
    <p:extLst>
      <p:ext uri="{BB962C8B-B14F-4D97-AF65-F5344CB8AC3E}">
        <p14:creationId xmlns:p14="http://schemas.microsoft.com/office/powerpoint/2010/main" val="2380203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following the hierarchy of controls, as you learned in the basic training, it’s also important to use safe lifting methods.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quickly review them. This slide shows the “heft test,” which involves checking the object’s weight before lifting.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do this lift: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 the object from the front, with your feet shoulder-width apart;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move close to the object;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Bend your knees and hips, “Lock” your back, and lift box ONLY 1” up from the ground – then set the object back down;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weight is acceptable to lift, use straight or power lift to lift object.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“golfer’s lift” for lightweight objects involves: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Approaching the object from the end;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Bending forward at your waist on one leg, lifting the opposite foot off floor;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Grasping the object and lowering your foot to the floor as you use slow, smooth movements to lift the object.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one-person roll up for a small heavyweight object, you:</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Half kneel directly in front of the object;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“Lock” your back and roll the object onto your thigh;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Roll the object to your waist, hold it firmly close to your body;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Push off on your back foot to rise to stand;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you’re balanced, move forward.</a:t>
            </a:r>
          </a:p>
          <a:p>
            <a:endParaRPr lang="en-US" dirty="0"/>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19</a:t>
            </a:fld>
            <a:endParaRPr lang="en-US"/>
          </a:p>
        </p:txBody>
      </p:sp>
    </p:spTree>
    <p:extLst>
      <p:ext uri="{BB962C8B-B14F-4D97-AF65-F5344CB8AC3E}">
        <p14:creationId xmlns:p14="http://schemas.microsoft.com/office/powerpoint/2010/main" val="146741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2: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your basic ergonomics training we talked about why ergonomics training is important, types of ergonomic hazards in construction, proper lifting methods, and online resources that can be used as reminders or to reinforce what you learned.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objectives for this training are to review: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recognize an ergonomic hazard;</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assess and control these hazards;</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incorporate best practices when you plan your work; and</a:t>
            </a:r>
            <a:endParaRPr lang="en-US" dirty="0">
              <a:effectLst/>
            </a:endParaRPr>
          </a:p>
          <a:p>
            <a:pPr marL="171450" lvl="0" indent="-171450">
              <a:buFont typeface="Arial" panose="020B0604020202020204" pitchFamily="34" charset="0"/>
              <a:buChar char="•"/>
            </a:pPr>
            <a:r>
              <a:rPr lang="en-US" sz="1200" dirty="0">
                <a:effectLst/>
              </a:rPr>
              <a:t>How to identify early symptoms and obtain appropriate treatment, including risks of opioid use associated with ergonomic injuries and medical management.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a:t>
            </a:fld>
            <a:endParaRPr lang="en-US"/>
          </a:p>
        </p:txBody>
      </p:sp>
    </p:spTree>
    <p:extLst>
      <p:ext uri="{BB962C8B-B14F-4D97-AF65-F5344CB8AC3E}">
        <p14:creationId xmlns:p14="http://schemas.microsoft.com/office/powerpoint/2010/main" val="3619947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two workers using a two-person lift method with a 10-foot pole.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two workers start by planning how they will conduct the lift.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they’ve done that, they each approach the pole from the ends and move close to the object, feet shoulder-width apart, with their backs “locked” and knees and hips bent. The front person turns toward the direction of travel.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communicate ‒ “one, two, three lift,” and lift with backs straight (no twisting), using slow, smooth movements.  </a:t>
            </a:r>
          </a:p>
          <a:p>
            <a:endParaRPr lang="en-US" sz="1200" kern="1200" dirty="0">
              <a:solidFill>
                <a:schemeClr val="tx1"/>
              </a:solidFill>
              <a:effectLst/>
              <a:latin typeface="+mn-lt"/>
              <a:ea typeface="+mn-ea"/>
              <a:cs typeface="+mn-cs"/>
            </a:endParaRPr>
          </a:p>
          <a:p>
            <a:r>
              <a:rPr lang="en-US" sz="1200" dirty="0">
                <a:effectLst/>
              </a:rPr>
              <a:t>They hold the pole at their waist and walk forward.</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20</a:t>
            </a:fld>
            <a:endParaRPr lang="en-US"/>
          </a:p>
        </p:txBody>
      </p:sp>
    </p:spTree>
    <p:extLst>
      <p:ext uri="{BB962C8B-B14F-4D97-AF65-F5344CB8AC3E}">
        <p14:creationId xmlns:p14="http://schemas.microsoft.com/office/powerpoint/2010/main" val="1907159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following slides provide a brief review of the interactive resources for workers available through the Best Built Plans program.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have not already used the materials in Part 3 as a hand-on demonstration station or separate in-class presentation, and have additional time (15 to 30 minutes), you may want to do a more detailed presentation on these materials at this juncture using the in-class presentation from Part 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do not have the time, proceed to Slide 22.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21: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everyone from the apprentice to the contractor has a role to play in preventing the risk for injuries, CPWR’s Best Built Plans Program includes materials that contractors can use to plan for how materials will be safely lifted and moved on job sites, and interactive training and coaching resources that you can use on your own to practice or as a refresher. These materials are designed to reinforce the importance of 1) planning for how materials will be lifted and moved, and 2) using safe lifting techniques (including equipment and team lifts) and practices.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download them to your PC or use the app available for Android and Apple smartphones and tablets.</a:t>
            </a:r>
          </a:p>
          <a:p>
            <a:endParaRPr lang="en-US" dirty="0"/>
          </a:p>
        </p:txBody>
      </p:sp>
      <p:sp>
        <p:nvSpPr>
          <p:cNvPr id="4" name="Slide Number Placeholder 3"/>
          <p:cNvSpPr>
            <a:spLocks noGrp="1"/>
          </p:cNvSpPr>
          <p:nvPr>
            <p:ph type="sldNum" sz="quarter" idx="10"/>
          </p:nvPr>
        </p:nvSpPr>
        <p:spPr/>
        <p:txBody>
          <a:bodyPr/>
          <a:lstStyle/>
          <a:p>
            <a:pPr defTabSz="931774">
              <a:defRPr/>
            </a:pPr>
            <a:fld id="{CABD6308-F43C-48AF-9A1D-88161F157BCF}"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799055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311575" y="4415790"/>
            <a:ext cx="6543040" cy="4570730"/>
          </a:xfrm>
        </p:spPr>
        <p:txBody>
          <a:bodyPr>
            <a:normAutofit/>
          </a:bodyPr>
          <a:lstStyle/>
          <a:p>
            <a:r>
              <a:rPr lang="en-US" sz="1200" b="1" kern="1200" dirty="0">
                <a:solidFill>
                  <a:schemeClr val="tx1"/>
                </a:solidFill>
                <a:effectLst/>
                <a:latin typeface="+mn-lt"/>
                <a:ea typeface="+mn-ea"/>
                <a:cs typeface="+mn-cs"/>
              </a:rPr>
              <a:t>NOTES FOR SLIDE 22: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interactive Training Resources have a voiceover that allows you to click on items to learn more about planning and selecting equipment to lift and store materials.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Lifting and Work Practice sections of the Training Resources walks you through a refresher of safe lifting practices and then lets you use a mouse or touchscreen to move a figure through different lifts. The Fundamentals part of the Coaching section lets you move the figure during different lifts and shows you what happens to the body when the lifts are done right and wrong. </a:t>
            </a:r>
          </a:p>
          <a:p>
            <a:endParaRPr lang="en-US" dirty="0"/>
          </a:p>
        </p:txBody>
      </p:sp>
      <p:sp>
        <p:nvSpPr>
          <p:cNvPr id="4" name="Slide Number Placeholder 3"/>
          <p:cNvSpPr>
            <a:spLocks noGrp="1"/>
          </p:cNvSpPr>
          <p:nvPr>
            <p:ph type="sldNum" sz="quarter" idx="10"/>
          </p:nvPr>
        </p:nvSpPr>
        <p:spPr>
          <a:xfrm>
            <a:off x="3971082" y="8830312"/>
            <a:ext cx="3037735" cy="464505"/>
          </a:xfrm>
          <a:prstGeom prst="rect">
            <a:avLst/>
          </a:prstGeom>
        </p:spPr>
        <p:txBody>
          <a:bodyPr/>
          <a:lstStyle/>
          <a:p>
            <a:fld id="{0F274821-2010-4F02-AF4D-417AAD5B09C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17918" y="4554672"/>
            <a:ext cx="5743335" cy="3726549"/>
          </a:xfrm>
          <a:prstGeom prst="rect">
            <a:avLst/>
          </a:prstGeom>
        </p:spPr>
        <p:txBody>
          <a:bodyPr lIns="95080" tIns="47539" rIns="95080" bIns="47539"/>
          <a:lstStyle/>
          <a:p>
            <a:r>
              <a:rPr lang="en-US" sz="1200" b="1" kern="1200" dirty="0">
                <a:solidFill>
                  <a:schemeClr val="tx1"/>
                </a:solidFill>
                <a:effectLst/>
                <a:latin typeface="+mn-lt"/>
                <a:ea typeface="+mn-ea"/>
                <a:cs typeface="+mn-cs"/>
              </a:rPr>
              <a:t>NOTES FOR SLIDE 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Coaching section also includes a Warm Up section that lets you try different stretching exercises that can help prevent an injury. Like the other interactive exercises, you can see what happens to the body when they’re done right and wrong.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A3953645-8C82-3046-ADA3-B3D0761ECE28}" type="slidenum">
              <a:rPr lang="en-US" smtClean="0"/>
              <a:pPr/>
              <a:t>23</a:t>
            </a:fld>
            <a:endParaRPr lang="en-US" dirty="0"/>
          </a:p>
        </p:txBody>
      </p:sp>
    </p:spTree>
    <p:extLst>
      <p:ext uri="{BB962C8B-B14F-4D97-AF65-F5344CB8AC3E}">
        <p14:creationId xmlns:p14="http://schemas.microsoft.com/office/powerpoint/2010/main" val="1563827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234526" y="4267721"/>
            <a:ext cx="6617412" cy="4870146"/>
          </a:xfrm>
          <a:prstGeom prst="rect">
            <a:avLst/>
          </a:prstGeom>
        </p:spPr>
        <p:txBody>
          <a:bodyPr lIns="93158" tIns="46578" rIns="93158" bIns="46578">
            <a:noAutofit/>
          </a:bodyPr>
          <a:lstStyle/>
          <a:p>
            <a:r>
              <a:rPr lang="en-US" sz="1200" b="1" kern="1200" dirty="0">
                <a:solidFill>
                  <a:schemeClr val="tx1"/>
                </a:solidFill>
                <a:effectLst/>
                <a:latin typeface="+mn-lt"/>
                <a:ea typeface="+mn-ea"/>
                <a:cs typeface="+mn-cs"/>
              </a:rPr>
              <a:t>NOTES FOR SLIDE 24: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also two games that you can play on your smartphones to test what you learned. We know they’re not for everyone, but they’re a fun way to test your knowledge. You advance through the games by making safe decisions.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get to the games directly through the app stores or by scanning the QR code on the hazard alert.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game raises awareness of the impact on your body of lifting from an awkward position or lifting heavy materials without assistance.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the second game focuses on the job site and the importance of planning how you’ll lift and move materials, what equipment or help you may need, and if your pathway is clear. As this game advances, the construction site becomes more complex and injuries are tracked on the strain bars.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3953645-8C82-3046-ADA3-B3D0761ECE28}" type="slidenum">
              <a:rPr lang="en-US" smtClean="0"/>
              <a:pPr/>
              <a:t>24</a:t>
            </a:fld>
            <a:endParaRPr lang="en-US" dirty="0"/>
          </a:p>
        </p:txBody>
      </p:sp>
    </p:spTree>
    <p:extLst>
      <p:ext uri="{BB962C8B-B14F-4D97-AF65-F5344CB8AC3E}">
        <p14:creationId xmlns:p14="http://schemas.microsoft.com/office/powerpoint/2010/main" val="3014859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NOTE: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Give all attendees a copy of handout #5 ‒ “Instructions for Downloading the Best Built Plans Training &amp; Coaching Resources and Playing the Games”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25:</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have a handout with instructions on how to download and use these resources.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I’d encourage you to try them out.</a:t>
            </a:r>
          </a:p>
          <a:p>
            <a:endParaRPr lang="en-US" dirty="0"/>
          </a:p>
        </p:txBody>
      </p:sp>
      <p:sp>
        <p:nvSpPr>
          <p:cNvPr id="4" name="Slide Number Placeholder 3"/>
          <p:cNvSpPr>
            <a:spLocks noGrp="1"/>
          </p:cNvSpPr>
          <p:nvPr>
            <p:ph type="sldNum" sz="quarter" idx="10"/>
          </p:nvPr>
        </p:nvSpPr>
        <p:spPr/>
        <p:txBody>
          <a:bodyPr/>
          <a:lstStyle/>
          <a:p>
            <a:fld id="{9BA9E4D3-5B1D-4C36-AFE0-4004D0D1FE72}" type="slidenum">
              <a:rPr lang="en-US" smtClean="0"/>
              <a:t>25</a:t>
            </a:fld>
            <a:endParaRPr lang="en-US"/>
          </a:p>
        </p:txBody>
      </p:sp>
    </p:spTree>
    <p:extLst>
      <p:ext uri="{BB962C8B-B14F-4D97-AF65-F5344CB8AC3E}">
        <p14:creationId xmlns:p14="http://schemas.microsoft.com/office/powerpoint/2010/main" val="1616946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NOTE: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Only show the title of the PowerPoint slide “Why Is It important to Always Follow Safe Lifting Practices?”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26: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is it important to always follow safe lifting practices?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trainees’ answers.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everyone is done giving responses, continue to the next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Tell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are all good reasons. But the one I want to focus on now is how preventing pain upfront, you can avoid pain medications – such as opioids, which may lead to addiction.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opioids are commonly prescribed for pain relief by physicians, they are strong, addictive medications, so they should only be used if they are the best option to manage pain.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Misuse of opioids prescriptions, including taking more than a prescribed dose, taking someone else’s prescription, taking multiple opioid medications, or taking high doses for long periods of time can all lead to opioid dependency and addiction.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about the risk – 1 out of 4 people prescribed opioids for long-term pain become addicted.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people die from overdoses each year. In 2017 alone, more than 49,000 people died from an opioid overdose, and overdose deaths on the job are on the rise.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5BE0A5-1BF7-4762-804F-94505D194040}" type="slidenum">
              <a:rPr lang="en-US" smtClean="0"/>
              <a:t>26</a:t>
            </a:fld>
            <a:endParaRPr lang="en-US"/>
          </a:p>
        </p:txBody>
      </p:sp>
    </p:spTree>
    <p:extLst>
      <p:ext uri="{BB962C8B-B14F-4D97-AF65-F5344CB8AC3E}">
        <p14:creationId xmlns:p14="http://schemas.microsoft.com/office/powerpoint/2010/main" val="3984793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NOTE: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Give all trainees a copy of the handouts: Physicians’ Alert – Pain Management for Construction Workers (Handout #3) and Hazard Alert Card – Opioid Deaths in Construction (Handout #4)</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27:</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taking prescription opioids, it’s important that you FIRST ask your doctor for information on all available treatments for pain.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then only take opioids if they are the best option, and follow the dosage prescribed.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NOT take opioids for long periods of time (more than 30 days) without consulting with your doctor.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CPWR has developed several resources to help you understand the risk and get proper treatment if you are injured and in pain.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shows the online version of the Hazard Alert Card and a Physicians’ Alert.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Hazard Alert card covers some of the statistics I just covered, as well as steps you can take to prevent addiction or get help.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Physicians’ Alert has two parts. The first part provides information for you on the risk and how to talk to your doctor about treating your pain.</a:t>
            </a:r>
          </a:p>
          <a:p>
            <a:endParaRPr lang="en-US" sz="1200" dirty="0">
              <a:effectLst/>
            </a:endParaRPr>
          </a:p>
          <a:p>
            <a:r>
              <a:rPr lang="en-US" sz="1200" dirty="0">
                <a:effectLst/>
              </a:rPr>
              <a:t>The second part is to give to your doctor so they can better treat you. It includes information on, for example, how some jobs require drug testing and the drugs workers are commonly tested for.</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5BE0A5-1BF7-4762-804F-94505D194040}" type="slidenum">
              <a:rPr lang="en-US" smtClean="0"/>
              <a:t>27</a:t>
            </a:fld>
            <a:endParaRPr lang="en-US"/>
          </a:p>
        </p:txBody>
      </p:sp>
    </p:spTree>
    <p:extLst>
      <p:ext uri="{BB962C8B-B14F-4D97-AF65-F5344CB8AC3E}">
        <p14:creationId xmlns:p14="http://schemas.microsoft.com/office/powerpoint/2010/main" val="3984793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28: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questions?</a:t>
            </a:r>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t>28</a:t>
            </a:fld>
            <a:endParaRPr lang="en-US"/>
          </a:p>
        </p:txBody>
      </p:sp>
    </p:spTree>
    <p:extLst>
      <p:ext uri="{BB962C8B-B14F-4D97-AF65-F5344CB8AC3E}">
        <p14:creationId xmlns:p14="http://schemas.microsoft.com/office/powerpoint/2010/main" val="84457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3: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start by revisiting why it’s critical to reduce sprain and strain injuries to the body’s soft tissues.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they are very common among construction workers, causing more than one-fourth of nonfatal injuries every year. About 21% of construction workers experience these injuries over their career based on what’s reported, but we know that many more will suffer from chronic or persistent pain.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type of sprain or strain is caused by overexertion of the body from handling building materials and equipment – particularly heavy or awkward materials or equipment. This often results in low back injuries.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you only get one body, it’s important that you learn how to properly handle materials as early as possible in your career and use safe lifting practices every day to protect your body from damage.</a:t>
            </a:r>
          </a:p>
          <a:p>
            <a:endParaRPr lang="en-US" baseline="0" dirty="0"/>
          </a:p>
        </p:txBody>
      </p:sp>
      <p:sp>
        <p:nvSpPr>
          <p:cNvPr id="4" name="Slide Number Placeholder 3"/>
          <p:cNvSpPr>
            <a:spLocks noGrp="1"/>
          </p:cNvSpPr>
          <p:nvPr>
            <p:ph type="sldNum" sz="quarter" idx="10"/>
          </p:nvPr>
        </p:nvSpPr>
        <p:spPr/>
        <p:txBody>
          <a:bodyPr/>
          <a:lstStyle/>
          <a:p>
            <a:fld id="{CABD6308-F43C-48AF-9A1D-88161F157BCF}" type="slidenum">
              <a:rPr lang="en-US" smtClean="0"/>
              <a:t>3</a:t>
            </a:fld>
            <a:endParaRPr lang="en-US"/>
          </a:p>
        </p:txBody>
      </p:sp>
    </p:spTree>
    <p:extLst>
      <p:ext uri="{BB962C8B-B14F-4D97-AF65-F5344CB8AC3E}">
        <p14:creationId xmlns:p14="http://schemas.microsoft.com/office/powerpoint/2010/main" val="29121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4:</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medical world, sprains, strains, and other soft tissue injuries are called musculoskeletal (“musk-u-low-</a:t>
            </a:r>
            <a:r>
              <a:rPr lang="en-US" sz="1200" kern="1200" dirty="0" err="1">
                <a:solidFill>
                  <a:schemeClr val="tx1"/>
                </a:solidFill>
                <a:effectLst/>
                <a:latin typeface="+mn-lt"/>
                <a:ea typeface="+mn-ea"/>
                <a:cs typeface="+mn-cs"/>
              </a:rPr>
              <a:t>skel</a:t>
            </a:r>
            <a:r>
              <a:rPr lang="en-US" sz="1200" kern="1200" dirty="0">
                <a:solidFill>
                  <a:schemeClr val="tx1"/>
                </a:solidFill>
                <a:effectLst/>
                <a:latin typeface="+mn-lt"/>
                <a:ea typeface="+mn-ea"/>
                <a:cs typeface="+mn-cs"/>
              </a:rPr>
              <a:t>-e-tall”) disorders or MSDs.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include damage to the different soft tissues of your body ‒ your muscles, nerves, bones, and connecting tissues like tendons and ligaments.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damage is cumulative. It develops over time, not usually from a sudden accident, and may become chronic or persistent. In other words, the damage and pain could last for a long time, possibly the rest of your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photos at the bottom on the left show the structure of your low back ‒ the most common body part injured. The soft disc is a cushion between each bone but the center “jelly” (in green) may push on the spinal nerves (orange tubes) when the body bends forward. The back is complex. Once the tissues “wear and tear,” it is very hard to get them to heal.</a:t>
            </a:r>
          </a:p>
          <a:p>
            <a:endParaRPr lang="en-US" sz="1200" kern="1200" dirty="0">
              <a:solidFill>
                <a:schemeClr val="tx1"/>
              </a:solidFill>
              <a:effectLst/>
              <a:latin typeface="+mn-lt"/>
              <a:ea typeface="+mn-ea"/>
              <a:cs typeface="+mn-cs"/>
            </a:endParaRPr>
          </a:p>
          <a:p>
            <a:r>
              <a:rPr lang="en-US" sz="1200" dirty="0">
                <a:effectLst/>
              </a:rPr>
              <a:t>The bottom right photo shows a worker with knee bursitis caused by kneeling on a hard floor most days without the benefit of padding. His doctor recommended a knee replacement. What does that mean for the worker? Once he had this procedure, he would have difficulty kneeling and could not go back to doing the same type of work </a:t>
            </a:r>
            <a:r>
              <a:rPr lang="en-US" sz="1200" kern="1200" dirty="0">
                <a:solidFill>
                  <a:schemeClr val="tx1"/>
                </a:solidFill>
                <a:effectLst/>
                <a:latin typeface="+mn-lt"/>
                <a:ea typeface="+mn-ea"/>
                <a:cs typeface="+mn-cs"/>
              </a:rPr>
              <a:t>–</a:t>
            </a:r>
            <a:r>
              <a:rPr lang="en-US" sz="1200" dirty="0">
                <a:effectLst/>
              </a:rPr>
              <a:t> at least the way he used to work, by kneeling.</a:t>
            </a:r>
            <a:endParaRPr lang="en-US" dirty="0">
              <a:effectLst/>
            </a:endParaRPr>
          </a:p>
          <a:p>
            <a:endParaRPr 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42" indent="-291169">
              <a:spcBef>
                <a:spcPct val="30000"/>
              </a:spcBef>
              <a:defRPr sz="1200">
                <a:solidFill>
                  <a:schemeClr val="tx1"/>
                </a:solidFill>
                <a:latin typeface="Times New Roman" panose="02020603050405020304" pitchFamily="18" charset="0"/>
              </a:defRPr>
            </a:lvl2pPr>
            <a:lvl3pPr marL="1164680" indent="-232936">
              <a:spcBef>
                <a:spcPct val="30000"/>
              </a:spcBef>
              <a:defRPr sz="1200">
                <a:solidFill>
                  <a:schemeClr val="tx1"/>
                </a:solidFill>
                <a:latin typeface="Times New Roman" panose="02020603050405020304" pitchFamily="18" charset="0"/>
              </a:defRPr>
            </a:lvl3pPr>
            <a:lvl4pPr marL="1630551" indent="-232936">
              <a:spcBef>
                <a:spcPct val="30000"/>
              </a:spcBef>
              <a:defRPr sz="1200">
                <a:solidFill>
                  <a:schemeClr val="tx1"/>
                </a:solidFill>
                <a:latin typeface="Times New Roman" panose="02020603050405020304" pitchFamily="18" charset="0"/>
              </a:defRPr>
            </a:lvl4pPr>
            <a:lvl5pPr marL="2096422" indent="-232936">
              <a:spcBef>
                <a:spcPct val="30000"/>
              </a:spcBef>
              <a:defRPr sz="1200">
                <a:solidFill>
                  <a:schemeClr val="tx1"/>
                </a:solidFill>
                <a:latin typeface="Times New Roman" panose="02020603050405020304" pitchFamily="18" charset="0"/>
              </a:defRPr>
            </a:lvl5pPr>
            <a:lvl6pPr marL="2562295" indent="-232936" eaLnBrk="0" fontAlgn="base" hangingPunct="0">
              <a:spcBef>
                <a:spcPct val="30000"/>
              </a:spcBef>
              <a:spcAft>
                <a:spcPct val="0"/>
              </a:spcAft>
              <a:defRPr sz="1200">
                <a:solidFill>
                  <a:schemeClr val="tx1"/>
                </a:solidFill>
                <a:latin typeface="Times New Roman" panose="02020603050405020304" pitchFamily="18" charset="0"/>
              </a:defRPr>
            </a:lvl6pPr>
            <a:lvl7pPr marL="3028166" indent="-232936" eaLnBrk="0" fontAlgn="base" hangingPunct="0">
              <a:spcBef>
                <a:spcPct val="30000"/>
              </a:spcBef>
              <a:spcAft>
                <a:spcPct val="0"/>
              </a:spcAft>
              <a:defRPr sz="1200">
                <a:solidFill>
                  <a:schemeClr val="tx1"/>
                </a:solidFill>
                <a:latin typeface="Times New Roman" panose="02020603050405020304" pitchFamily="18" charset="0"/>
              </a:defRPr>
            </a:lvl7pPr>
            <a:lvl8pPr marL="3494038" indent="-232936" eaLnBrk="0" fontAlgn="base" hangingPunct="0">
              <a:spcBef>
                <a:spcPct val="30000"/>
              </a:spcBef>
              <a:spcAft>
                <a:spcPct val="0"/>
              </a:spcAft>
              <a:defRPr sz="1200">
                <a:solidFill>
                  <a:schemeClr val="tx1"/>
                </a:solidFill>
                <a:latin typeface="Times New Roman" panose="02020603050405020304" pitchFamily="18" charset="0"/>
              </a:defRPr>
            </a:lvl8pPr>
            <a:lvl9pPr marL="3959910" indent="-232936"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86AB9-67FD-410F-ACCC-B45B509C69A7}" type="slidenum">
              <a:rPr lang="en-US" altLang="en-US" smtClean="0">
                <a:solidFill>
                  <a:prstClr val="black"/>
                </a:solidFill>
              </a:rPr>
              <a:pPr>
                <a:spcBef>
                  <a:spcPct val="0"/>
                </a:spcBef>
              </a:pPr>
              <a:t>4</a:t>
            </a:fld>
            <a:endParaRPr lang="en-US" altLang="en-US">
              <a:solidFill>
                <a:prstClr val="black"/>
              </a:solidFill>
            </a:endParaRPr>
          </a:p>
        </p:txBody>
      </p:sp>
    </p:spTree>
    <p:extLst>
      <p:ext uri="{BB962C8B-B14F-4D97-AF65-F5344CB8AC3E}">
        <p14:creationId xmlns:p14="http://schemas.microsoft.com/office/powerpoint/2010/main" val="205605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42" indent="-291169">
              <a:spcBef>
                <a:spcPct val="30000"/>
              </a:spcBef>
              <a:defRPr sz="1200">
                <a:solidFill>
                  <a:schemeClr val="tx1"/>
                </a:solidFill>
                <a:latin typeface="Times New Roman" panose="02020603050405020304" pitchFamily="18" charset="0"/>
              </a:defRPr>
            </a:lvl2pPr>
            <a:lvl3pPr marL="1164680" indent="-232936">
              <a:spcBef>
                <a:spcPct val="30000"/>
              </a:spcBef>
              <a:defRPr sz="1200">
                <a:solidFill>
                  <a:schemeClr val="tx1"/>
                </a:solidFill>
                <a:latin typeface="Times New Roman" panose="02020603050405020304" pitchFamily="18" charset="0"/>
              </a:defRPr>
            </a:lvl3pPr>
            <a:lvl4pPr marL="1630551" indent="-232936">
              <a:spcBef>
                <a:spcPct val="30000"/>
              </a:spcBef>
              <a:defRPr sz="1200">
                <a:solidFill>
                  <a:schemeClr val="tx1"/>
                </a:solidFill>
                <a:latin typeface="Times New Roman" panose="02020603050405020304" pitchFamily="18" charset="0"/>
              </a:defRPr>
            </a:lvl4pPr>
            <a:lvl5pPr marL="2096422" indent="-232936">
              <a:spcBef>
                <a:spcPct val="30000"/>
              </a:spcBef>
              <a:defRPr sz="1200">
                <a:solidFill>
                  <a:schemeClr val="tx1"/>
                </a:solidFill>
                <a:latin typeface="Times New Roman" panose="02020603050405020304" pitchFamily="18" charset="0"/>
              </a:defRPr>
            </a:lvl5pPr>
            <a:lvl6pPr marL="2562295" indent="-232936" eaLnBrk="0" fontAlgn="base" hangingPunct="0">
              <a:spcBef>
                <a:spcPct val="30000"/>
              </a:spcBef>
              <a:spcAft>
                <a:spcPct val="0"/>
              </a:spcAft>
              <a:defRPr sz="1200">
                <a:solidFill>
                  <a:schemeClr val="tx1"/>
                </a:solidFill>
                <a:latin typeface="Times New Roman" panose="02020603050405020304" pitchFamily="18" charset="0"/>
              </a:defRPr>
            </a:lvl6pPr>
            <a:lvl7pPr marL="3028166" indent="-232936" eaLnBrk="0" fontAlgn="base" hangingPunct="0">
              <a:spcBef>
                <a:spcPct val="30000"/>
              </a:spcBef>
              <a:spcAft>
                <a:spcPct val="0"/>
              </a:spcAft>
              <a:defRPr sz="1200">
                <a:solidFill>
                  <a:schemeClr val="tx1"/>
                </a:solidFill>
                <a:latin typeface="Times New Roman" panose="02020603050405020304" pitchFamily="18" charset="0"/>
              </a:defRPr>
            </a:lvl7pPr>
            <a:lvl8pPr marL="3494038" indent="-232936" eaLnBrk="0" fontAlgn="base" hangingPunct="0">
              <a:spcBef>
                <a:spcPct val="30000"/>
              </a:spcBef>
              <a:spcAft>
                <a:spcPct val="0"/>
              </a:spcAft>
              <a:defRPr sz="1200">
                <a:solidFill>
                  <a:schemeClr val="tx1"/>
                </a:solidFill>
                <a:latin typeface="Times New Roman" panose="02020603050405020304" pitchFamily="18" charset="0"/>
              </a:defRPr>
            </a:lvl8pPr>
            <a:lvl9pPr marL="3959910" indent="-232936"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E12979-1DFF-4945-B05F-47FAA69B0EDB}" type="slidenum">
              <a:rPr lang="en-US" altLang="en-US" smtClean="0">
                <a:solidFill>
                  <a:prstClr val="black"/>
                </a:solidFill>
              </a:rPr>
              <a:pPr>
                <a:spcBef>
                  <a:spcPct val="0"/>
                </a:spcBef>
              </a:pPr>
              <a:t>5</a:t>
            </a:fld>
            <a:endParaRPr lang="en-US" altLang="en-US">
              <a:solidFill>
                <a:prstClr val="black"/>
              </a:solidFill>
            </a:endParaRPr>
          </a:p>
        </p:txBody>
      </p:sp>
      <p:sp>
        <p:nvSpPr>
          <p:cNvPr id="21507" name="Rectangle 2"/>
          <p:cNvSpPr>
            <a:spLocks noGrp="1" noRot="1" noChangeAspect="1" noChangeArrowheads="1" noTextEdit="1"/>
          </p:cNvSpPr>
          <p:nvPr>
            <p:ph type="sldImg"/>
          </p:nvPr>
        </p:nvSpPr>
        <p:spPr>
          <a:xfrm>
            <a:off x="371475" y="736600"/>
            <a:ext cx="6291263" cy="3540125"/>
          </a:xfrm>
          <a:ln/>
        </p:spPr>
      </p:sp>
      <p:sp>
        <p:nvSpPr>
          <p:cNvPr id="21508" name="Rectangle 3"/>
          <p:cNvSpPr>
            <a:spLocks noGrp="1" noChangeArrowheads="1"/>
          </p:cNvSpPr>
          <p:nvPr>
            <p:ph type="body" idx="1"/>
          </p:nvPr>
        </p:nvSpPr>
        <p:spPr>
          <a:xfrm>
            <a:off x="937966" y="4514242"/>
            <a:ext cx="5158811" cy="41995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NOTES FOR SLIDE 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diagram shows the progression from normal “no symptoms” through developing mild, moderate, or severe symptoms.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lower levels of the continuum, the body can heal to get back to normal – there’s a100% chance of recovery.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higher levels, the body has moderate to more severe symptoms.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this stage, even with a lot of rest, the body cannot recovery completely and a worker will be unable to regain normal function.</a:t>
            </a:r>
          </a:p>
          <a:p>
            <a:pPr defTabSz="967331"/>
            <a:endParaRPr lang="en-US" altLang="en-US" dirty="0"/>
          </a:p>
        </p:txBody>
      </p:sp>
    </p:spTree>
    <p:extLst>
      <p:ext uri="{BB962C8B-B14F-4D97-AF65-F5344CB8AC3E}">
        <p14:creationId xmlns:p14="http://schemas.microsoft.com/office/powerpoint/2010/main" val="3862190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5AE189-7B3C-40CC-8636-2FDF472DC220}" type="slidenum">
              <a:rPr lang="en-US" altLang="en-US" smtClean="0"/>
              <a:pPr>
                <a:spcBef>
                  <a:spcPct val="0"/>
                </a:spcBef>
              </a:pPr>
              <a:t>6</a:t>
            </a:fld>
            <a:endParaRPr lang="en-US" altLang="en-US"/>
          </a:p>
        </p:txBody>
      </p:sp>
      <p:sp>
        <p:nvSpPr>
          <p:cNvPr id="27651" name="Rectangle 2"/>
          <p:cNvSpPr>
            <a:spLocks noGrp="1" noRot="1" noChangeAspect="1" noChangeArrowheads="1" noTextEdit="1"/>
          </p:cNvSpPr>
          <p:nvPr>
            <p:ph type="sldImg"/>
          </p:nvPr>
        </p:nvSpPr>
        <p:spPr>
          <a:xfrm>
            <a:off x="717550" y="1162050"/>
            <a:ext cx="5575300" cy="3136900"/>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INSTRUCTOR NOTE: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Only show the title of the PowerPoint slide “What is Ergonomics?”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6:</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ergonomics?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descriptions given by the trainees.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everyone is done giving a description, advance the PowerPoint to show the examples provided.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Tell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are all around you – you see it in how chairs are designed, the shape of a computer mouse, and in construction with the shape of tool handles.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some examples of ergonomically designed tools you might use on the job?</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tools given by the trainees.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INSTRUCTOR NOTE: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trainees are unable to identify any tools, be prepared to list ergonomically designed tools and equipment used by the individuals in the class on a typical project.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Tell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Ergonomics is setting up the environment and tools to make the job fit the physical abilities of the worker. This means the worker is not tearing down the tissues of the body to get the job done.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working within the physical limits of your body, you eliminate the risk of soft tissue injuries and overexertion, sprain, and strain injuries.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Everyone’s body has different abilities: strength, flexibility, and tolerance. Work should be designed so most workers can do the job.</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 of ergonomics is to reduce or eliminate the risk of injuries.</a:t>
            </a:r>
            <a:endParaRPr lang="en-US" sz="1100" dirty="0">
              <a:effectLst/>
            </a:endParaRPr>
          </a:p>
          <a:p>
            <a:endParaRPr lang="en-US" altLang="en-US" sz="1100" dirty="0"/>
          </a:p>
        </p:txBody>
      </p:sp>
    </p:spTree>
    <p:extLst>
      <p:ext uri="{BB962C8B-B14F-4D97-AF65-F5344CB8AC3E}">
        <p14:creationId xmlns:p14="http://schemas.microsoft.com/office/powerpoint/2010/main" val="193752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C2A6BA-BD68-4F8D-9B40-A24C88C4FF78}" type="slidenum">
              <a:rPr lang="en-US" altLang="en-US" smtClean="0"/>
              <a:pPr>
                <a:spcBef>
                  <a:spcPct val="0"/>
                </a:spcBef>
              </a:pPr>
              <a:t>7</a:t>
            </a:fld>
            <a:endParaRPr lang="en-US" altLang="en-US"/>
          </a:p>
        </p:txBody>
      </p:sp>
      <p:sp>
        <p:nvSpPr>
          <p:cNvPr id="29699" name="Rectangle 2"/>
          <p:cNvSpPr>
            <a:spLocks noGrp="1" noRot="1" noChangeAspect="1" noChangeArrowheads="1" noTextEdit="1"/>
          </p:cNvSpPr>
          <p:nvPr>
            <p:ph type="sldImg"/>
          </p:nvPr>
        </p:nvSpPr>
        <p:spPr>
          <a:xfrm>
            <a:off x="717550" y="1162050"/>
            <a:ext cx="5575300" cy="3136900"/>
          </a:xfrm>
          <a:ln/>
        </p:spPr>
      </p:sp>
      <p:sp>
        <p:nvSpPr>
          <p:cNvPr id="94212" name="Rectangle 3"/>
          <p:cNvSpPr>
            <a:spLocks noGrp="1" noChangeArrowheads="1"/>
          </p:cNvSpPr>
          <p:nvPr>
            <p:ph type="body" idx="1"/>
          </p:nvPr>
        </p:nvSpPr>
        <p:spPr>
          <a:ln/>
        </p:spPr>
        <p:txBody>
          <a:bodyPr/>
          <a:lstStyle/>
          <a:p>
            <a:r>
              <a:rPr lang="en-US" sz="1200" b="1" kern="1200" dirty="0">
                <a:solidFill>
                  <a:schemeClr val="tx1"/>
                </a:solidFill>
                <a:effectLst/>
                <a:latin typeface="+mn-lt"/>
                <a:ea typeface="+mn-ea"/>
                <a:cs typeface="+mn-cs"/>
              </a:rPr>
              <a:t>NOTES FOR SLIDE 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6 ergonomic hazards: </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Force</a:t>
            </a:r>
            <a:r>
              <a:rPr lang="en-US" sz="1200" kern="1200" dirty="0">
                <a:solidFill>
                  <a:schemeClr val="tx1"/>
                </a:solidFill>
                <a:effectLst/>
                <a:latin typeface="+mn-lt"/>
                <a:ea typeface="+mn-ea"/>
                <a:cs typeface="+mn-cs"/>
              </a:rPr>
              <a:t> is the physical effort needed to move a load.</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Poor posture</a:t>
            </a:r>
            <a:r>
              <a:rPr lang="en-US" sz="1200" kern="1200" dirty="0">
                <a:solidFill>
                  <a:schemeClr val="tx1"/>
                </a:solidFill>
                <a:effectLst/>
                <a:latin typeface="+mn-lt"/>
                <a:ea typeface="+mn-ea"/>
                <a:cs typeface="+mn-cs"/>
              </a:rPr>
              <a:t> is the position of the body that is not in alignment ‒ in other words upright.</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Repetition</a:t>
            </a:r>
            <a:r>
              <a:rPr lang="en-US" sz="1200" kern="1200" dirty="0">
                <a:solidFill>
                  <a:schemeClr val="tx1"/>
                </a:solidFill>
                <a:effectLst/>
                <a:latin typeface="+mn-lt"/>
                <a:ea typeface="+mn-ea"/>
                <a:cs typeface="+mn-cs"/>
              </a:rPr>
              <a:t> is repeatedly moving a part of the body to perform a task.</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Stress from contact </a:t>
            </a:r>
            <a:r>
              <a:rPr lang="en-US" sz="1200" kern="1200" dirty="0">
                <a:solidFill>
                  <a:schemeClr val="tx1"/>
                </a:solidFill>
                <a:effectLst/>
                <a:latin typeface="+mn-lt"/>
                <a:ea typeface="+mn-ea"/>
                <a:cs typeface="+mn-cs"/>
              </a:rPr>
              <a:t>occurs when your body comes in contact with an object, such as kneeling on a hard surface, pushing a tool into the palm of your hand, or using your hand as a hammer to bang something in place. The soft tissues of your body are vulnerable to damage and injury by pushing or applying external pressure to the body.</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Hand vibration</a:t>
            </a:r>
            <a:r>
              <a:rPr lang="en-US" sz="1200" kern="1200" dirty="0">
                <a:solidFill>
                  <a:schemeClr val="tx1"/>
                </a:solidFill>
                <a:effectLst/>
                <a:latin typeface="+mn-lt"/>
                <a:ea typeface="+mn-ea"/>
                <a:cs typeface="+mn-cs"/>
              </a:rPr>
              <a:t> is common when using a power tool, like a hammer drill, and body vibration is common when operating powered equipment while sitting.</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Environment - cold temperatures</a:t>
            </a:r>
            <a:r>
              <a:rPr lang="en-US" sz="1200" kern="1200" dirty="0">
                <a:solidFill>
                  <a:schemeClr val="tx1"/>
                </a:solidFill>
                <a:effectLst/>
                <a:latin typeface="+mn-lt"/>
                <a:ea typeface="+mn-ea"/>
                <a:cs typeface="+mn-cs"/>
              </a:rPr>
              <a:t> causes muscles to tighten and feel stiff. In cold conditions, workers need to wear warm clothes and to warm up and stretch muscles before work.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construction task may include one or more of these hazards.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common hazards in construction are high force and poor postures.</a:t>
            </a:r>
          </a:p>
          <a:p>
            <a:endParaRPr lang="en-US" sz="1200" kern="1200" dirty="0">
              <a:solidFill>
                <a:schemeClr val="tx1"/>
              </a:solidFill>
              <a:effectLst/>
              <a:latin typeface="+mn-lt"/>
              <a:ea typeface="+mn-ea"/>
              <a:cs typeface="+mn-cs"/>
            </a:endParaRPr>
          </a:p>
          <a:p>
            <a:r>
              <a:rPr lang="en-US" sz="1200" dirty="0">
                <a:effectLst/>
              </a:rPr>
              <a:t>We will focus on these two hazards in this training.</a:t>
            </a:r>
            <a:endParaRPr lang="en-US" dirty="0">
              <a:effectLst/>
            </a:endParaRPr>
          </a:p>
          <a:p>
            <a:pPr eaLnBrk="1" hangingPunct="1">
              <a:defRPr/>
            </a:pPr>
            <a:endParaRPr lang="en-US" dirty="0"/>
          </a:p>
        </p:txBody>
      </p:sp>
    </p:spTree>
    <p:extLst>
      <p:ext uri="{BB962C8B-B14F-4D97-AF65-F5344CB8AC3E}">
        <p14:creationId xmlns:p14="http://schemas.microsoft.com/office/powerpoint/2010/main" val="32110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B8A566-4495-495D-B2F9-E79DA8C182D3}" type="slidenum">
              <a:rPr lang="en-US" altLang="en-US" smtClean="0"/>
              <a:pPr>
                <a:spcBef>
                  <a:spcPct val="0"/>
                </a:spcBef>
              </a:pPr>
              <a:t>8</a:t>
            </a:fld>
            <a:endParaRPr lang="en-US" altLang="en-US"/>
          </a:p>
        </p:txBody>
      </p:sp>
      <p:sp>
        <p:nvSpPr>
          <p:cNvPr id="39939" name="Rectangle 2"/>
          <p:cNvSpPr>
            <a:spLocks noGrp="1" noRot="1" noChangeAspect="1" noChangeArrowheads="1" noTextEdit="1"/>
          </p:cNvSpPr>
          <p:nvPr>
            <p:ph type="sldImg"/>
          </p:nvPr>
        </p:nvSpPr>
        <p:spPr>
          <a:xfrm>
            <a:off x="717550" y="1162050"/>
            <a:ext cx="5575300" cy="31369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effectLst/>
                <a:latin typeface="+mn-lt"/>
                <a:ea typeface="+mn-ea"/>
                <a:cs typeface="+mn-cs"/>
              </a:rPr>
              <a:t>INSTRUCTOR NOTE: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Only show the title of the PowerPoint slide “How Does the Weight of the Load Affect Your Low Back?”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SLIDE 8:</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does the weight of the load affect your low back?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responses given by the trainees.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you have responses, advance the PowerPoint to show images.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Tell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Lifting loads ‒ or materials and equipment ‒ is the most common ergonomic hazard in construction.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Working with the back bent forward is the second most common ergonomic hazard.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this slide shows, the weight can be measured through spinal forces in the joints of your low back.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colorful diagram, the figure to the left is standing upright with no load. The spinal forces from gravity on his low back are 80 inch-pounds.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figure is holding a 20-pound load close ‒ 10 inches from the hands to the low back. This is an </a:t>
            </a:r>
            <a:r>
              <a:rPr lang="en-US" sz="1200" b="1" u="sng" kern="1200" dirty="0">
                <a:solidFill>
                  <a:schemeClr val="tx1"/>
                </a:solidFill>
                <a:effectLst/>
                <a:latin typeface="+mn-lt"/>
                <a:ea typeface="+mn-ea"/>
                <a:cs typeface="+mn-cs"/>
              </a:rPr>
              <a:t>IDEAL posture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carry a load. The spinal force goes up to 170 inch-pounds.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load is moved away from the body to a distance of 20 inches, the spinal forces increase significantly to 260 inch-pounds. SO how close you hold an object makes a BIG difference to your low back forces.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last figure shows the large increase in spinal forces from lifting an object from the floor. The distance to the object is larger and the body is not upright. The spinal forces have more than tripled from the IDEAL figure ‒ 170 inch-pounds to 635 inch-pounds.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two figures on the right side of the slide show a curved back posture on the top which causes high spinal disc pressure – this is POOR posture. The bottom figure shows a “locked” back straight posture. By keeping your back locked in a straight position while lifting, your spinal forces stay low.</a:t>
            </a:r>
          </a:p>
          <a:p>
            <a:pPr eaLnBrk="1" hangingPunct="1">
              <a:spcBef>
                <a:spcPct val="0"/>
              </a:spcBef>
            </a:pPr>
            <a:endParaRPr lang="en-US" altLang="en-US" dirty="0"/>
          </a:p>
        </p:txBody>
      </p:sp>
    </p:spTree>
    <p:extLst>
      <p:ext uri="{BB962C8B-B14F-4D97-AF65-F5344CB8AC3E}">
        <p14:creationId xmlns:p14="http://schemas.microsoft.com/office/powerpoint/2010/main" val="186205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FOR SLIDE 9: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fill in this inverted pyramid – what is the hierarchy of ergonomic controls?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 a whiteboard or flip chart write down the various responses given by the trainees.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Once you have responses, continue to the next slide to show images.</a:t>
            </a:r>
            <a:endParaRPr lang="en-US" sz="1200" kern="1200" dirty="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10"/>
          </p:nvPr>
        </p:nvSpPr>
        <p:spPr/>
        <p:txBody>
          <a:bodyPr/>
          <a:lstStyle/>
          <a:p>
            <a:fld id="{4FD96A35-A7DA-4843-AF33-CC0273E95382}" type="slidenum">
              <a:rPr lang="en-US" smtClean="0"/>
              <a:t>9</a:t>
            </a:fld>
            <a:endParaRPr lang="en-US"/>
          </a:p>
        </p:txBody>
      </p:sp>
    </p:spTree>
    <p:extLst>
      <p:ext uri="{BB962C8B-B14F-4D97-AF65-F5344CB8AC3E}">
        <p14:creationId xmlns:p14="http://schemas.microsoft.com/office/powerpoint/2010/main" val="4215689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48"/>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8448"/>
            <a:ext cx="4114800" cy="365125"/>
          </a:xfrm>
        </p:spPr>
        <p:txBody>
          <a:bodyPr/>
          <a:lstStyle/>
          <a:p>
            <a:endParaRPr lang="en-US"/>
          </a:p>
        </p:txBody>
      </p:sp>
      <p:sp>
        <p:nvSpPr>
          <p:cNvPr id="6" name="Slide Number Placeholder 5"/>
          <p:cNvSpPr>
            <a:spLocks noGrp="1"/>
          </p:cNvSpPr>
          <p:nvPr>
            <p:ph type="sldNum" sz="quarter" idx="12"/>
          </p:nvPr>
        </p:nvSpPr>
        <p:spPr>
          <a:xfrm>
            <a:off x="8610600" y="6258448"/>
            <a:ext cx="2743200" cy="365125"/>
          </a:xfrm>
        </p:spPr>
        <p:txBody>
          <a:bodyPr/>
          <a:lstStyle/>
          <a:p>
            <a:fld id="{512281B4-B45E-46C9-87D4-907338D068D1}" type="slidenum">
              <a:rPr lang="en-US" smtClean="0"/>
              <a:t>‹#›</a:t>
            </a:fld>
            <a:endParaRPr lang="en-US"/>
          </a:p>
        </p:txBody>
      </p:sp>
      <p:sp>
        <p:nvSpPr>
          <p:cNvPr id="7" name="Rectangle 6"/>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78"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67" y="5257820"/>
            <a:ext cx="1483711" cy="810645"/>
          </a:xfrm>
          <a:prstGeom prst="rect">
            <a:avLst/>
          </a:prstGeom>
        </p:spPr>
      </p:pic>
    </p:spTree>
    <p:extLst>
      <p:ext uri="{BB962C8B-B14F-4D97-AF65-F5344CB8AC3E}">
        <p14:creationId xmlns:p14="http://schemas.microsoft.com/office/powerpoint/2010/main" val="61523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8"/>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4770"/>
            <a:ext cx="4114800" cy="365125"/>
          </a:xfrm>
        </p:spPr>
        <p:txBody>
          <a:bodyPr/>
          <a:lstStyle/>
          <a:p>
            <a:endParaRPr lang="en-US"/>
          </a:p>
        </p:txBody>
      </p:sp>
      <p:sp>
        <p:nvSpPr>
          <p:cNvPr id="6" name="Slide Number Placeholder 5"/>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55339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2" y="36514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4770"/>
            <a:ext cx="4114800" cy="365125"/>
          </a:xfrm>
        </p:spPr>
        <p:txBody>
          <a:bodyPr/>
          <a:lstStyle/>
          <a:p>
            <a:endParaRPr lang="en-US"/>
          </a:p>
        </p:txBody>
      </p:sp>
      <p:sp>
        <p:nvSpPr>
          <p:cNvPr id="6" name="Slide Number Placeholder 5"/>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118069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3A6E4F31-2100-46A4-9C84-AA10B1CCBA55}" type="slidenum">
              <a:rPr lang="en-US" altLang="en-US"/>
              <a:pPr>
                <a:defRPr/>
              </a:pPr>
              <a:t>‹#›</a:t>
            </a:fld>
            <a:endParaRPr lang="en-US" altLang="en-US"/>
          </a:p>
        </p:txBody>
      </p:sp>
    </p:spTree>
    <p:extLst>
      <p:ext uri="{BB962C8B-B14F-4D97-AF65-F5344CB8AC3E}">
        <p14:creationId xmlns:p14="http://schemas.microsoft.com/office/powerpoint/2010/main" val="3425985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46"/>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8446"/>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8446"/>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77"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66" y="5257818"/>
            <a:ext cx="1483711" cy="810645"/>
          </a:xfrm>
          <a:prstGeom prst="rect">
            <a:avLst/>
          </a:prstGeom>
        </p:spPr>
      </p:pic>
    </p:spTree>
    <p:extLst>
      <p:ext uri="{BB962C8B-B14F-4D97-AF65-F5344CB8AC3E}">
        <p14:creationId xmlns:p14="http://schemas.microsoft.com/office/powerpoint/2010/main" val="1543123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9"/>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41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1" y="15319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41168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071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8"/>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8"/>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85248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93"/>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93"/>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8" name="Footer Placeholder 7"/>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6214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4" name="Footer Placeholder 3"/>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76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3" name="Footer Placeholder 2"/>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1265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9"/>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dirty="0"/>
          </a:p>
        </p:txBody>
      </p:sp>
      <p:sp>
        <p:nvSpPr>
          <p:cNvPr id="5" name="Footer Placeholder 4"/>
          <p:cNvSpPr>
            <a:spLocks noGrp="1"/>
          </p:cNvSpPr>
          <p:nvPr>
            <p:ph type="ftr" sz="quarter" idx="11"/>
          </p:nvPr>
        </p:nvSpPr>
        <p:spPr>
          <a:xfrm>
            <a:off x="4038600" y="6254770"/>
            <a:ext cx="4114800" cy="365125"/>
          </a:xfrm>
        </p:spPr>
        <p:txBody>
          <a:bodyPr/>
          <a:lstStyle/>
          <a:p>
            <a:endParaRPr lang="en-US"/>
          </a:p>
        </p:txBody>
      </p:sp>
      <p:sp>
        <p:nvSpPr>
          <p:cNvPr id="6" name="Slide Number Placeholder 5"/>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836042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900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35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8"/>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72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8724902" y="365143"/>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3"/>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6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6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6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30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3A6E4F31-2100-46A4-9C84-AA10B1CCBA5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60330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842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485150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282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884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31590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8" name="Footer Placeholder 7"/>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5549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1" y="153195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41168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5" name="Footer Placeholder 4"/>
          <p:cNvSpPr>
            <a:spLocks noGrp="1"/>
          </p:cNvSpPr>
          <p:nvPr>
            <p:ph type="ftr" sz="quarter" idx="11"/>
          </p:nvPr>
        </p:nvSpPr>
        <p:spPr>
          <a:xfrm>
            <a:off x="4038600" y="6254770"/>
            <a:ext cx="4114800" cy="365125"/>
          </a:xfrm>
        </p:spPr>
        <p:txBody>
          <a:bodyPr/>
          <a:lstStyle/>
          <a:p>
            <a:endParaRPr lang="en-US"/>
          </a:p>
        </p:txBody>
      </p:sp>
      <p:sp>
        <p:nvSpPr>
          <p:cNvPr id="6" name="Slide Number Placeholder 5"/>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279126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4" name="Footer Placeholder 3"/>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918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3" name="Footer Placeholder 2"/>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3968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744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013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501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337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3A6E4F31-2100-46A4-9C84-AA10B1CCBA5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69766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842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2971124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235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6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8"/>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8"/>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6" name="Footer Placeholder 5"/>
          <p:cNvSpPr>
            <a:spLocks noGrp="1"/>
          </p:cNvSpPr>
          <p:nvPr>
            <p:ph type="ftr" sz="quarter" idx="11"/>
          </p:nvPr>
        </p:nvSpPr>
        <p:spPr>
          <a:xfrm>
            <a:off x="4038600" y="6254770"/>
            <a:ext cx="4114800" cy="365125"/>
          </a:xfrm>
        </p:spPr>
        <p:txBody>
          <a:bodyPr/>
          <a:lstStyle/>
          <a:p>
            <a:endParaRPr lang="en-US"/>
          </a:p>
        </p:txBody>
      </p:sp>
      <p:sp>
        <p:nvSpPr>
          <p:cNvPr id="7" name="Slide Number Placeholder 6"/>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
        <p:nvSpPr>
          <p:cNvPr id="9" name="Rectangle 8"/>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722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3181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8" name="Footer Placeholder 7"/>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10260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4" name="Footer Placeholder 3"/>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121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3" name="Footer Placeholder 2"/>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70902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328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58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753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736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3A6E4F31-2100-46A4-9C84-AA10B1CCBA5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89340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842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355958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9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9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8" name="Footer Placeholder 7"/>
          <p:cNvSpPr>
            <a:spLocks noGrp="1"/>
          </p:cNvSpPr>
          <p:nvPr>
            <p:ph type="ftr" sz="quarter" idx="11"/>
          </p:nvPr>
        </p:nvSpPr>
        <p:spPr>
          <a:xfrm>
            <a:off x="4038600" y="6254770"/>
            <a:ext cx="4114800" cy="365125"/>
          </a:xfrm>
        </p:spPr>
        <p:txBody>
          <a:bodyPr/>
          <a:lstStyle/>
          <a:p>
            <a:endParaRPr lang="en-US"/>
          </a:p>
        </p:txBody>
      </p:sp>
      <p:sp>
        <p:nvSpPr>
          <p:cNvPr id="9" name="Slide Number Placeholder 8"/>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
        <p:nvSpPr>
          <p:cNvPr id="11" name="Rectangle 10"/>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423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462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233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10385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8" name="Footer Placeholder 7"/>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65883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4" name="Footer Placeholder 3"/>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790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3" name="Footer Placeholder 2"/>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75531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054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523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41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13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4" name="Footer Placeholder 3"/>
          <p:cNvSpPr>
            <a:spLocks noGrp="1"/>
          </p:cNvSpPr>
          <p:nvPr>
            <p:ph type="ftr" sz="quarter" idx="11"/>
          </p:nvPr>
        </p:nvSpPr>
        <p:spPr>
          <a:xfrm>
            <a:off x="4038600" y="6254770"/>
            <a:ext cx="4114800" cy="365125"/>
          </a:xfrm>
        </p:spPr>
        <p:txBody>
          <a:bodyPr/>
          <a:lstStyle/>
          <a:p>
            <a:endParaRPr lang="en-US"/>
          </a:p>
        </p:txBody>
      </p:sp>
      <p:sp>
        <p:nvSpPr>
          <p:cNvPr id="5" name="Slide Number Placeholder 4"/>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6588420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3A6E4F31-2100-46A4-9C84-AA10B1CCBA5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259524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8428"/>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4143445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55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9709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255993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8" name="Footer Placeholder 7"/>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75456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4" name="Footer Placeholder 3"/>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18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3" name="Footer Placeholder 2"/>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96499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002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6" name="Footer Placeholder 5"/>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3" name="Footer Placeholder 2"/>
          <p:cNvSpPr>
            <a:spLocks noGrp="1"/>
          </p:cNvSpPr>
          <p:nvPr>
            <p:ph type="ftr" sz="quarter" idx="11"/>
          </p:nvPr>
        </p:nvSpPr>
        <p:spPr>
          <a:xfrm>
            <a:off x="4038600" y="6254770"/>
            <a:ext cx="4114800" cy="365125"/>
          </a:xfrm>
        </p:spPr>
        <p:txBody>
          <a:bodyPr/>
          <a:lstStyle/>
          <a:p>
            <a:endParaRPr lang="en-US"/>
          </a:p>
        </p:txBody>
      </p:sp>
      <p:sp>
        <p:nvSpPr>
          <p:cNvPr id="4" name="Slide Number Placeholder 3"/>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
        <p:nvSpPr>
          <p:cNvPr id="6" name="Rectangle 5"/>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588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259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11"/>
          </p:nvPr>
        </p:nvSpPr>
        <p:spPr>
          <a:xfrm>
            <a:off x="4038600" y="6254750"/>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861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3A6E4F31-2100-46A4-9C84-AA10B1CCBA5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24189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6" name="Footer Placeholder 5"/>
          <p:cNvSpPr>
            <a:spLocks noGrp="1"/>
          </p:cNvSpPr>
          <p:nvPr>
            <p:ph type="ftr" sz="quarter" idx="11"/>
          </p:nvPr>
        </p:nvSpPr>
        <p:spPr>
          <a:xfrm>
            <a:off x="4038600" y="6254770"/>
            <a:ext cx="4114800" cy="365125"/>
          </a:xfrm>
        </p:spPr>
        <p:txBody>
          <a:bodyPr/>
          <a:lstStyle/>
          <a:p>
            <a:endParaRPr lang="en-US"/>
          </a:p>
        </p:txBody>
      </p:sp>
      <p:sp>
        <p:nvSpPr>
          <p:cNvPr id="7" name="Slide Number Placeholder 6"/>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428398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70"/>
            <a:ext cx="2743200" cy="365125"/>
          </a:xfrm>
        </p:spPr>
        <p:txBody>
          <a:bodyPr/>
          <a:lstStyle/>
          <a:p>
            <a:fld id="{611489B5-0945-4E6D-8469-65B2D5F3AF46}" type="datetimeFigureOut">
              <a:rPr lang="en-US" smtClean="0"/>
              <a:t>2/25/2020</a:t>
            </a:fld>
            <a:endParaRPr lang="en-US"/>
          </a:p>
        </p:txBody>
      </p:sp>
      <p:sp>
        <p:nvSpPr>
          <p:cNvPr id="6" name="Footer Placeholder 5"/>
          <p:cNvSpPr>
            <a:spLocks noGrp="1"/>
          </p:cNvSpPr>
          <p:nvPr>
            <p:ph type="ftr" sz="quarter" idx="11"/>
          </p:nvPr>
        </p:nvSpPr>
        <p:spPr>
          <a:xfrm>
            <a:off x="4038600" y="6254770"/>
            <a:ext cx="4114800" cy="365125"/>
          </a:xfrm>
        </p:spPr>
        <p:txBody>
          <a:bodyPr/>
          <a:lstStyle/>
          <a:p>
            <a:endParaRPr lang="en-US"/>
          </a:p>
        </p:txBody>
      </p:sp>
      <p:sp>
        <p:nvSpPr>
          <p:cNvPr id="7" name="Slide Number Placeholder 6"/>
          <p:cNvSpPr>
            <a:spLocks noGrp="1"/>
          </p:cNvSpPr>
          <p:nvPr>
            <p:ph type="sldNum" sz="quarter" idx="12"/>
          </p:nvPr>
        </p:nvSpPr>
        <p:spPr>
          <a:xfrm>
            <a:off x="8610600" y="6254770"/>
            <a:ext cx="2743200" cy="365125"/>
          </a:xfrm>
        </p:spPr>
        <p:txBody>
          <a:bodyPr/>
          <a:lstStyle/>
          <a:p>
            <a:fld id="{512281B4-B45E-46C9-87D4-907338D068D1}" type="slidenum">
              <a:rPr lang="en-US" smtClean="0"/>
              <a:t>‹#›</a:t>
            </a:fld>
            <a:endParaRPr lang="en-US"/>
          </a:p>
        </p:txBody>
      </p:sp>
    </p:spTree>
    <p:extLst>
      <p:ext uri="{BB962C8B-B14F-4D97-AF65-F5344CB8AC3E}">
        <p14:creationId xmlns:p14="http://schemas.microsoft.com/office/powerpoint/2010/main" val="88414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9613" y="615299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613" y="6838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30"/>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7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t>2/25/2020</a:t>
            </a:fld>
            <a:endParaRPr lang="en-US"/>
          </a:p>
        </p:txBody>
      </p:sp>
      <p:sp>
        <p:nvSpPr>
          <p:cNvPr id="5" name="Footer Placeholder 4"/>
          <p:cNvSpPr>
            <a:spLocks noGrp="1"/>
          </p:cNvSpPr>
          <p:nvPr>
            <p:ph type="ftr" sz="quarter" idx="3"/>
          </p:nvPr>
        </p:nvSpPr>
        <p:spPr>
          <a:xfrm>
            <a:off x="4038600" y="62547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2547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t>‹#›</a:t>
            </a:fld>
            <a:endParaRPr lang="en-US"/>
          </a:p>
        </p:txBody>
      </p:sp>
    </p:spTree>
    <p:extLst>
      <p:ext uri="{BB962C8B-B14F-4D97-AF65-F5344CB8AC3E}">
        <p14:creationId xmlns:p14="http://schemas.microsoft.com/office/powerpoint/2010/main" val="417669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3" y="6152990"/>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3" y="68384"/>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30"/>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2547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2547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102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4507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7409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90177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solidFill>
                  <a:prstClr val="black">
                    <a:tint val="75000"/>
                  </a:prstClr>
                </a:solidFill>
              </a:rPr>
              <a:pPr/>
              <a:t>2/25/2020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95185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hyperlink" Target="https://play.google.com/store/apps/details?id=com.simcoachgames.MMHToo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itunes.apple.com/us/app/best-built-plans/id1457992967?ls=1&amp;mt=8" TargetMode="External"/><Relationship Id="rId4" Type="http://schemas.openxmlformats.org/officeDocument/2006/relationships/hyperlink" Target="https://www.amazon.com/Simcoach-Games-Best-Built-Plans/dp/B07SBK3SN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8933" y="760129"/>
            <a:ext cx="11091334" cy="2387600"/>
          </a:xfrm>
        </p:spPr>
        <p:txBody>
          <a:bodyPr>
            <a:normAutofit fontScale="90000"/>
          </a:bodyPr>
          <a:lstStyle/>
          <a:p>
            <a:r>
              <a:rPr lang="en-US" sz="8000" b="1" dirty="0"/>
              <a:t>Ergonomics</a:t>
            </a:r>
            <a:br>
              <a:rPr lang="en-US" sz="8800" dirty="0"/>
            </a:br>
            <a:r>
              <a:rPr lang="en-US" sz="5300" i="1" dirty="0"/>
              <a:t>Reducing the Risks for Soft Tissue Injuries</a:t>
            </a:r>
            <a:endParaRPr lang="en-US" sz="5300" dirty="0">
              <a:latin typeface="+mn-lt"/>
            </a:endParaRPr>
          </a:p>
        </p:txBody>
      </p:sp>
      <p:pic>
        <p:nvPicPr>
          <p:cNvPr id="8" name="Picture 7">
            <a:extLst>
              <a:ext uri="{FF2B5EF4-FFF2-40B4-BE49-F238E27FC236}">
                <a16:creationId xmlns:a16="http://schemas.microsoft.com/office/drawing/2014/main" id="{368D4E6E-030E-4008-AD40-588A9641779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78757" y="5156768"/>
            <a:ext cx="1634491" cy="90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a:extLst>
              <a:ext uri="{FF2B5EF4-FFF2-40B4-BE49-F238E27FC236}">
                <a16:creationId xmlns:a16="http://schemas.microsoft.com/office/drawing/2014/main" id="{2E712C28-2403-4698-A0BA-ED8C1BF7BAC7}"/>
              </a:ext>
            </a:extLst>
          </p:cNvPr>
          <p:cNvSpPr>
            <a:spLocks noGrp="1"/>
          </p:cNvSpPr>
          <p:nvPr>
            <p:ph type="subTitle" idx="1"/>
          </p:nvPr>
        </p:nvSpPr>
        <p:spPr>
          <a:xfrm>
            <a:off x="152400" y="6152621"/>
            <a:ext cx="11887200" cy="646112"/>
          </a:xfrm>
        </p:spPr>
        <p:txBody>
          <a:bodyPr>
            <a:normAutofit/>
          </a:bodyPr>
          <a:lstStyle/>
          <a:p>
            <a:r>
              <a:rPr lang="en-US" sz="1200" dirty="0">
                <a:solidFill>
                  <a:schemeClr val="bg1"/>
                </a:solidFill>
              </a:rPr>
              <a:t>©2019, CPWR-The Center for Construction Research and Training. All rights reserved. CPWR is the research and training arm of NABTU. Production of this document was supported by cooperative agreement OH 009762 from the National Institute for Occupational Safety and Health (NIOSH). The contents are solely the responsibility of the authors and do not necessarily represent the official views of NIOSH.  </a:t>
            </a:r>
          </a:p>
          <a:p>
            <a:endParaRPr lang="en-US" sz="1800" dirty="0"/>
          </a:p>
        </p:txBody>
      </p:sp>
      <p:sp>
        <p:nvSpPr>
          <p:cNvPr id="3" name="Rectangle 2"/>
          <p:cNvSpPr/>
          <p:nvPr/>
        </p:nvSpPr>
        <p:spPr>
          <a:xfrm>
            <a:off x="3048000" y="3105838"/>
            <a:ext cx="6096000" cy="1200329"/>
          </a:xfrm>
          <a:prstGeom prst="rect">
            <a:avLst/>
          </a:prstGeom>
        </p:spPr>
        <p:txBody>
          <a:bodyPr>
            <a:spAutoFit/>
          </a:bodyPr>
          <a:lstStyle/>
          <a:p>
            <a:pPr algn="ctr"/>
            <a:endParaRPr lang="en-US" sz="3600" b="1" dirty="0"/>
          </a:p>
          <a:p>
            <a:pPr algn="ctr"/>
            <a:r>
              <a:rPr lang="en-US" sz="3600" b="1" dirty="0"/>
              <a:t>Part 4 – Refresher</a:t>
            </a:r>
            <a:endParaRPr lang="en-US" sz="3600" dirty="0"/>
          </a:p>
        </p:txBody>
      </p:sp>
    </p:spTree>
    <p:extLst>
      <p:ext uri="{BB962C8B-B14F-4D97-AF65-F5344CB8AC3E}">
        <p14:creationId xmlns:p14="http://schemas.microsoft.com/office/powerpoint/2010/main" val="281126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9334" y="401006"/>
            <a:ext cx="11513359" cy="694241"/>
          </a:xfrm>
        </p:spPr>
        <p:txBody>
          <a:bodyPr>
            <a:normAutofit fontScale="90000"/>
          </a:bodyPr>
          <a:lstStyle/>
          <a:p>
            <a:r>
              <a:rPr lang="en-US" b="1" dirty="0">
                <a:latin typeface="+mn-lt"/>
              </a:rPr>
              <a:t>Hierarchy of Ergonomic Controls to Reduce the Risk</a:t>
            </a:r>
          </a:p>
        </p:txBody>
      </p:sp>
      <p:pic>
        <p:nvPicPr>
          <p:cNvPr id="3" name="Picture 2"/>
          <p:cNvPicPr>
            <a:picLocks noChangeAspect="1"/>
          </p:cNvPicPr>
          <p:nvPr/>
        </p:nvPicPr>
        <p:blipFill>
          <a:blip r:embed="rId3"/>
          <a:stretch>
            <a:fillRect/>
          </a:stretch>
        </p:blipFill>
        <p:spPr>
          <a:xfrm>
            <a:off x="339335" y="1175244"/>
            <a:ext cx="11513359" cy="4678389"/>
          </a:xfrm>
          <a:prstGeom prst="rect">
            <a:avLst/>
          </a:prstGeom>
        </p:spPr>
      </p:pic>
    </p:spTree>
    <p:extLst>
      <p:ext uri="{BB962C8B-B14F-4D97-AF65-F5344CB8AC3E}">
        <p14:creationId xmlns:p14="http://schemas.microsoft.com/office/powerpoint/2010/main" val="60229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C:\Users\gbarlet\Documents\r2p\BBP MMH\Ergonomics Training Program\Photo Sources\shutterstock_3652402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5" t="6773" b="14559"/>
          <a:stretch/>
        </p:blipFill>
        <p:spPr bwMode="auto">
          <a:xfrm>
            <a:off x="10097572" y="4231309"/>
            <a:ext cx="1740262" cy="14577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barlet\Documents\r2p\BBP MMH\Ergonomics Training Program\Photo Sources\iStock-926971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3425" y="1146721"/>
            <a:ext cx="1918128" cy="1612786"/>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p:nvPr>
        </p:nvSpPr>
        <p:spPr>
          <a:xfrm>
            <a:off x="358421" y="30786"/>
            <a:ext cx="11833579" cy="1143000"/>
          </a:xfrm>
        </p:spPr>
        <p:txBody>
          <a:bodyPr>
            <a:normAutofit fontScale="90000"/>
          </a:bodyPr>
          <a:lstStyle/>
          <a:p>
            <a:pPr eaLnBrk="1" hangingPunct="1"/>
            <a:r>
              <a:rPr lang="en-US" altLang="en-US" b="1" dirty="0">
                <a:latin typeface="+mn-lt"/>
              </a:rPr>
              <a:t>Reduce Force: Move Materials with Lifting Equipment</a:t>
            </a:r>
            <a:endParaRPr lang="en-US" altLang="en-US" b="1" u="sng" dirty="0">
              <a:latin typeface="+mn-lt"/>
            </a:endParaRPr>
          </a:p>
        </p:txBody>
      </p:sp>
      <p:sp>
        <p:nvSpPr>
          <p:cNvPr id="21508" name="Rectangle 10"/>
          <p:cNvSpPr>
            <a:spLocks noChangeArrowheads="1"/>
          </p:cNvSpPr>
          <p:nvPr/>
        </p:nvSpPr>
        <p:spPr bwMode="auto">
          <a:xfrm>
            <a:off x="622300" y="1173786"/>
            <a:ext cx="8915400" cy="4702826"/>
          </a:xfrm>
          <a:prstGeom prst="rect">
            <a:avLst/>
          </a:prstGeom>
          <a:noFill/>
          <a:ln w="9525">
            <a:noFill/>
            <a:miter lim="800000"/>
            <a:headEnd/>
            <a:tailEnd/>
          </a:ln>
        </p:spPr>
        <p:txBody>
          <a:bodyPr>
            <a:spAutoFit/>
          </a:bodyPr>
          <a:lstStyle/>
          <a:p>
            <a:pPr>
              <a:defRPr/>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PLAN YOUR WORK</a:t>
            </a:r>
          </a:p>
          <a:p>
            <a:pPr marL="114300" indent="-114300">
              <a:lnSpc>
                <a:spcPct val="115000"/>
              </a:lnSpc>
              <a:spcAft>
                <a:spcPts val="600"/>
              </a:spcAft>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Use lift assists</a:t>
            </a:r>
            <a:r>
              <a:rPr lang="en-US" sz="3200" i="1" dirty="0">
                <a:solidFill>
                  <a:srgbClr val="009900"/>
                </a:solidFill>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to lift large-sized, long, or heavy materials.</a:t>
            </a:r>
          </a:p>
          <a:p>
            <a:pPr marL="114300" marR="0" indent="-114300">
              <a:lnSpc>
                <a:spcPct val="115000"/>
              </a:lnSpc>
              <a:spcBef>
                <a:spcPts val="0"/>
              </a:spcBef>
              <a:spcAft>
                <a:spcPts val="600"/>
              </a:spcAft>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Use lifting equipment </a:t>
            </a:r>
            <a:r>
              <a:rPr lang="en-US" sz="3200" dirty="0">
                <a:latin typeface="Calibri" panose="020F0502020204030204" pitchFamily="34" charset="0"/>
                <a:ea typeface="Calibri" panose="020F0502020204030204" pitchFamily="34" charset="0"/>
                <a:cs typeface="Times New Roman" panose="02020603050405020304" pitchFamily="18" charset="0"/>
              </a:rPr>
              <a:t>to transport loads, make fewer trips, and avoid carrying materials on your shoulder.</a:t>
            </a:r>
          </a:p>
          <a:p>
            <a:pPr marL="114300" marR="0" indent="-114300">
              <a:lnSpc>
                <a:spcPct val="115000"/>
              </a:lnSpc>
              <a:spcBef>
                <a:spcPts val="0"/>
              </a:spcBef>
              <a:spcAft>
                <a:spcPts val="600"/>
              </a:spcAft>
            </a:pPr>
            <a:r>
              <a:rPr lang="en-US" sz="3200" dirty="0">
                <a:solidFill>
                  <a:srgbClr val="009900"/>
                </a:solidFill>
                <a:latin typeface="Calibri" panose="020F0502020204030204" pitchFamily="34" charset="0"/>
                <a:ea typeface="Calibri" panose="020F0502020204030204" pitchFamily="34" charset="0"/>
                <a:cs typeface="Times New Roman" panose="02020603050405020304" pitchFamily="18" charset="0"/>
              </a:rPr>
              <a:t>Keep work area clear</a:t>
            </a:r>
            <a:r>
              <a:rPr lang="en-US" sz="3200" dirty="0">
                <a:latin typeface="Calibri" panose="020F0502020204030204" pitchFamily="34" charset="0"/>
                <a:ea typeface="Calibri" panose="020F0502020204030204" pitchFamily="34" charset="0"/>
                <a:cs typeface="Times New Roman" panose="02020603050405020304" pitchFamily="18" charset="0"/>
              </a:rPr>
              <a:t> of obstacles to minimize trip hazards and make use of wheeled carts or equipment easier.</a:t>
            </a:r>
          </a:p>
        </p:txBody>
      </p:sp>
      <p:sp>
        <p:nvSpPr>
          <p:cNvPr id="14" name="TextBox 13"/>
          <p:cNvSpPr txBox="1"/>
          <p:nvPr/>
        </p:nvSpPr>
        <p:spPr>
          <a:xfrm>
            <a:off x="7068173" y="5438063"/>
            <a:ext cx="1104277" cy="400110"/>
          </a:xfrm>
          <a:prstGeom prst="rect">
            <a:avLst/>
          </a:prstGeom>
          <a:noFill/>
        </p:spPr>
        <p:txBody>
          <a:bodyPr wrap="none" rtlCol="0">
            <a:spAutoFit/>
          </a:bodyPr>
          <a:lstStyle/>
          <a:p>
            <a:r>
              <a:rPr lang="en-US" sz="2000" dirty="0"/>
              <a:t>Pipe cart</a:t>
            </a:r>
          </a:p>
        </p:txBody>
      </p:sp>
      <p:sp>
        <p:nvSpPr>
          <p:cNvPr id="15" name="TextBox 14"/>
          <p:cNvSpPr txBox="1"/>
          <p:nvPr/>
        </p:nvSpPr>
        <p:spPr>
          <a:xfrm>
            <a:off x="10686602" y="5792115"/>
            <a:ext cx="1494176" cy="400110"/>
          </a:xfrm>
          <a:prstGeom prst="rect">
            <a:avLst/>
          </a:prstGeom>
          <a:noFill/>
        </p:spPr>
        <p:txBody>
          <a:bodyPr wrap="square" rtlCol="0">
            <a:spAutoFit/>
          </a:bodyPr>
          <a:lstStyle/>
          <a:p>
            <a:r>
              <a:rPr lang="en-US" sz="2000" dirty="0"/>
              <a:t>Pallet jack</a:t>
            </a:r>
          </a:p>
        </p:txBody>
      </p:sp>
      <p:sp>
        <p:nvSpPr>
          <p:cNvPr id="17" name="TextBox 16"/>
          <p:cNvSpPr txBox="1"/>
          <p:nvPr/>
        </p:nvSpPr>
        <p:spPr>
          <a:xfrm>
            <a:off x="10218007" y="3192402"/>
            <a:ext cx="1087092" cy="400110"/>
          </a:xfrm>
          <a:prstGeom prst="rect">
            <a:avLst/>
          </a:prstGeom>
          <a:noFill/>
        </p:spPr>
        <p:txBody>
          <a:bodyPr wrap="none" rtlCol="0">
            <a:spAutoFit/>
          </a:bodyPr>
          <a:lstStyle/>
          <a:p>
            <a:r>
              <a:rPr lang="en-US" sz="2000" dirty="0" err="1"/>
              <a:t>Chainfall</a:t>
            </a:r>
            <a:endParaRPr lang="en-US" sz="2000" dirty="0"/>
          </a:p>
        </p:txBody>
      </p:sp>
      <p:sp>
        <p:nvSpPr>
          <p:cNvPr id="18" name="TextBox 17"/>
          <p:cNvSpPr txBox="1"/>
          <p:nvPr/>
        </p:nvSpPr>
        <p:spPr>
          <a:xfrm>
            <a:off x="10395404" y="1411451"/>
            <a:ext cx="1779398" cy="707886"/>
          </a:xfrm>
          <a:prstGeom prst="rect">
            <a:avLst/>
          </a:prstGeom>
          <a:noFill/>
        </p:spPr>
        <p:txBody>
          <a:bodyPr wrap="none" rtlCol="0">
            <a:spAutoFit/>
          </a:bodyPr>
          <a:lstStyle/>
          <a:p>
            <a:r>
              <a:rPr lang="en-US" sz="2000" dirty="0"/>
              <a:t>Portable lifting </a:t>
            </a:r>
          </a:p>
          <a:p>
            <a:r>
              <a:rPr lang="en-US" sz="2000" dirty="0"/>
              <a:t>hoist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4596711"/>
            <a:ext cx="136525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574257" y="5822893"/>
            <a:ext cx="1821147" cy="369332"/>
          </a:xfrm>
          <a:prstGeom prst="rect">
            <a:avLst/>
          </a:prstGeom>
        </p:spPr>
        <p:txBody>
          <a:bodyPr wrap="square">
            <a:spAutoFit/>
          </a:bodyPr>
          <a:lstStyle/>
          <a:p>
            <a:r>
              <a:rPr lang="en-US" sz="900" dirty="0"/>
              <a:t>Photo courtesy of Construction Solutions and </a:t>
            </a:r>
            <a:r>
              <a:rPr lang="en-US" sz="900" dirty="0" err="1"/>
              <a:t>Uline</a:t>
            </a:r>
            <a:endParaRPr lang="en-US" sz="900" dirty="0"/>
          </a:p>
        </p:txBody>
      </p:sp>
      <p:sp>
        <p:nvSpPr>
          <p:cNvPr id="16" name="Rectangle 15"/>
          <p:cNvSpPr/>
          <p:nvPr/>
        </p:nvSpPr>
        <p:spPr>
          <a:xfrm>
            <a:off x="9041628" y="2590199"/>
            <a:ext cx="1173719" cy="230832"/>
          </a:xfrm>
          <a:prstGeom prst="rect">
            <a:avLst/>
          </a:prstGeom>
        </p:spPr>
        <p:txBody>
          <a:bodyPr wrap="none">
            <a:spAutoFit/>
          </a:bodyPr>
          <a:lstStyle/>
          <a:p>
            <a:r>
              <a:rPr lang="en-US" sz="900" dirty="0">
                <a:solidFill>
                  <a:prstClr val="black"/>
                </a:solidFill>
              </a:rPr>
              <a:t>iStock.com/</a:t>
            </a:r>
            <a:r>
              <a:rPr lang="en-US" sz="900" dirty="0" err="1">
                <a:solidFill>
                  <a:prstClr val="black"/>
                </a:solidFill>
              </a:rPr>
              <a:t>shank_all</a:t>
            </a:r>
            <a:endParaRPr lang="en-US" sz="900" dirty="0">
              <a:solidFill>
                <a:prstClr val="black"/>
              </a:solidFill>
            </a:endParaRPr>
          </a:p>
        </p:txBody>
      </p:sp>
      <p:pic>
        <p:nvPicPr>
          <p:cNvPr id="19" name="Picture 18" descr="C:\Users\gbarlet\Documents\r2p\BBP MMH\Ergonomics Training Program\Photo Sources\shutterstock_735046882.png"/>
          <p:cNvPicPr/>
          <p:nvPr/>
        </p:nvPicPr>
        <p:blipFill rotWithShape="1">
          <a:blip r:embed="rId6" cstate="print">
            <a:extLst>
              <a:ext uri="{28A0092B-C50C-407E-A947-70E740481C1C}">
                <a14:useLocalDpi xmlns:a14="http://schemas.microsoft.com/office/drawing/2010/main" val="0"/>
              </a:ext>
            </a:extLst>
          </a:blip>
          <a:srcRect l="54882" t="-1" r="1" b="-229"/>
          <a:stretch/>
        </p:blipFill>
        <p:spPr bwMode="auto">
          <a:xfrm>
            <a:off x="11323572" y="2227757"/>
            <a:ext cx="514262" cy="2716040"/>
          </a:xfrm>
          <a:prstGeom prst="rect">
            <a:avLst/>
          </a:prstGeom>
          <a:noFill/>
          <a:ln>
            <a:noFill/>
          </a:ln>
          <a:extLst>
            <a:ext uri="{53640926-AAD7-44D8-BBD7-CCE9431645EC}">
              <a14:shadowObscured xmlns:a14="http://schemas.microsoft.com/office/drawing/2010/main"/>
            </a:ext>
          </a:extLst>
        </p:spPr>
      </p:pic>
      <p:sp>
        <p:nvSpPr>
          <p:cNvPr id="20" name="Rectangle 19"/>
          <p:cNvSpPr/>
          <p:nvPr/>
        </p:nvSpPr>
        <p:spPr>
          <a:xfrm rot="16200000">
            <a:off x="11049829" y="3348515"/>
            <a:ext cx="1635384" cy="369332"/>
          </a:xfrm>
          <a:prstGeom prst="rect">
            <a:avLst/>
          </a:prstGeom>
        </p:spPr>
        <p:txBody>
          <a:bodyPr wrap="none">
            <a:spAutoFit/>
          </a:bodyPr>
          <a:lstStyle/>
          <a:p>
            <a:r>
              <a:rPr lang="en-US" sz="900" dirty="0">
                <a:solidFill>
                  <a:prstClr val="black"/>
                </a:solidFill>
              </a:rPr>
              <a:t>Heavypong/Shutterstock.com</a:t>
            </a:r>
            <a:r>
              <a:rPr lang="en-US" dirty="0">
                <a:solidFill>
                  <a:prstClr val="black"/>
                </a:solidFill>
              </a:rPr>
              <a:t> </a:t>
            </a:r>
          </a:p>
        </p:txBody>
      </p:sp>
      <p:sp>
        <p:nvSpPr>
          <p:cNvPr id="22" name="Rectangle 21"/>
          <p:cNvSpPr/>
          <p:nvPr/>
        </p:nvSpPr>
        <p:spPr>
          <a:xfrm rot="20417747">
            <a:off x="10602864" y="5298536"/>
            <a:ext cx="1364476" cy="369332"/>
          </a:xfrm>
          <a:prstGeom prst="rect">
            <a:avLst/>
          </a:prstGeom>
        </p:spPr>
        <p:txBody>
          <a:bodyPr wrap="none">
            <a:spAutoFit/>
          </a:bodyPr>
          <a:lstStyle/>
          <a:p>
            <a:r>
              <a:rPr lang="en-US" sz="900" dirty="0">
                <a:solidFill>
                  <a:prstClr val="black"/>
                </a:solidFill>
              </a:rPr>
              <a:t>3DMI/Shutterstock.com</a:t>
            </a:r>
            <a:r>
              <a:rPr lang="en-US" dirty="0">
                <a:solidFill>
                  <a:prstClr val="black"/>
                </a:solidFill>
              </a:rPr>
              <a:t> </a:t>
            </a:r>
          </a:p>
        </p:txBody>
      </p:sp>
    </p:spTree>
    <p:extLst>
      <p:ext uri="{BB962C8B-B14F-4D97-AF65-F5344CB8AC3E}">
        <p14:creationId xmlns:p14="http://schemas.microsoft.com/office/powerpoint/2010/main" val="352323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7" y="433536"/>
            <a:ext cx="11780868" cy="946601"/>
          </a:xfrm>
        </p:spPr>
        <p:txBody>
          <a:bodyPr>
            <a:normAutofit/>
          </a:bodyPr>
          <a:lstStyle/>
          <a:p>
            <a:r>
              <a:rPr lang="en-US" sz="4000" b="1" dirty="0">
                <a:latin typeface="+mn-lt"/>
              </a:rPr>
              <a:t>Ground-Level Tasks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226" r="22476"/>
          <a:stretch/>
        </p:blipFill>
        <p:spPr>
          <a:xfrm>
            <a:off x="187484" y="1792336"/>
            <a:ext cx="4351673" cy="381194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4951" y="1729363"/>
            <a:ext cx="3145991" cy="432393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176" r="8805"/>
          <a:stretch/>
        </p:blipFill>
        <p:spPr>
          <a:xfrm rot="16200000">
            <a:off x="4419662" y="2211975"/>
            <a:ext cx="4260959" cy="3421679"/>
          </a:xfrm>
          <a:prstGeom prst="rect">
            <a:avLst/>
          </a:prstGeom>
        </p:spPr>
      </p:pic>
      <p:sp>
        <p:nvSpPr>
          <p:cNvPr id="3" name="Rectangle 2"/>
          <p:cNvSpPr/>
          <p:nvPr/>
        </p:nvSpPr>
        <p:spPr>
          <a:xfrm>
            <a:off x="100180" y="5556119"/>
            <a:ext cx="1519968" cy="230832"/>
          </a:xfrm>
          <a:prstGeom prst="rect">
            <a:avLst/>
          </a:prstGeom>
        </p:spPr>
        <p:txBody>
          <a:bodyPr wrap="none">
            <a:spAutoFit/>
          </a:bodyPr>
          <a:lstStyle/>
          <a:p>
            <a:r>
              <a:rPr lang="en-US" sz="900" dirty="0"/>
              <a:t>Photo courtesy of the MCAA</a:t>
            </a:r>
          </a:p>
        </p:txBody>
      </p:sp>
      <p:sp>
        <p:nvSpPr>
          <p:cNvPr id="7" name="Rectangle 6"/>
          <p:cNvSpPr/>
          <p:nvPr/>
        </p:nvSpPr>
        <p:spPr>
          <a:xfrm rot="16200000">
            <a:off x="7137239" y="4815479"/>
            <a:ext cx="2365972" cy="2308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Photo courtesy of the UA</a:t>
            </a:r>
          </a:p>
        </p:txBody>
      </p:sp>
      <p:sp>
        <p:nvSpPr>
          <p:cNvPr id="8" name="Rectangle 7"/>
          <p:cNvSpPr/>
          <p:nvPr/>
        </p:nvSpPr>
        <p:spPr>
          <a:xfrm rot="16200000">
            <a:off x="10714810" y="4815480"/>
            <a:ext cx="2365972" cy="2308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Photo courtesy of the UA</a:t>
            </a:r>
          </a:p>
        </p:txBody>
      </p:sp>
    </p:spTree>
    <p:extLst>
      <p:ext uri="{BB962C8B-B14F-4D97-AF65-F5344CB8AC3E}">
        <p14:creationId xmlns:p14="http://schemas.microsoft.com/office/powerpoint/2010/main" val="510789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01" y="365126"/>
            <a:ext cx="11129513" cy="859826"/>
          </a:xfrm>
        </p:spPr>
        <p:txBody>
          <a:bodyPr>
            <a:normAutofit/>
          </a:bodyPr>
          <a:lstStyle/>
          <a:p>
            <a:r>
              <a:rPr lang="en-US" sz="4000" b="1" dirty="0">
                <a:latin typeface="+mn-lt"/>
              </a:rPr>
              <a:t>Overhead Work (Ladder, Lift)</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412" r="39287"/>
          <a:stretch/>
        </p:blipFill>
        <p:spPr>
          <a:xfrm>
            <a:off x="224289" y="1224972"/>
            <a:ext cx="3347051" cy="4156075"/>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8268"/>
          <a:stretch/>
        </p:blipFill>
        <p:spPr>
          <a:xfrm>
            <a:off x="4061297" y="2894427"/>
            <a:ext cx="3455491" cy="314864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782" r="18771"/>
          <a:stretch/>
        </p:blipFill>
        <p:spPr>
          <a:xfrm>
            <a:off x="7650221" y="171150"/>
            <a:ext cx="4399471" cy="3293281"/>
          </a:xfrm>
          <a:prstGeom prst="rect">
            <a:avLst/>
          </a:prstGeom>
        </p:spPr>
      </p:pic>
      <p:sp>
        <p:nvSpPr>
          <p:cNvPr id="3" name="TextBox 2"/>
          <p:cNvSpPr txBox="1"/>
          <p:nvPr/>
        </p:nvSpPr>
        <p:spPr>
          <a:xfrm>
            <a:off x="8006749" y="3848858"/>
            <a:ext cx="3686395" cy="1815882"/>
          </a:xfrm>
          <a:prstGeom prst="rect">
            <a:avLst/>
          </a:prstGeom>
          <a:noFill/>
        </p:spPr>
        <p:txBody>
          <a:bodyPr wrap="square" rtlCol="0">
            <a:spAutoFit/>
          </a:bodyPr>
          <a:lstStyle/>
          <a:p>
            <a:r>
              <a:rPr lang="en-US" sz="2800" dirty="0"/>
              <a:t>Select and locate  equipment for safety and for ideal body position</a:t>
            </a:r>
          </a:p>
        </p:txBody>
      </p:sp>
      <p:sp>
        <p:nvSpPr>
          <p:cNvPr id="7" name="Rectangle 6"/>
          <p:cNvSpPr/>
          <p:nvPr/>
        </p:nvSpPr>
        <p:spPr>
          <a:xfrm>
            <a:off x="100180" y="6151543"/>
            <a:ext cx="1564852" cy="230832"/>
          </a:xfrm>
          <a:prstGeom prst="rect">
            <a:avLst/>
          </a:prstGeom>
        </p:spPr>
        <p:txBody>
          <a:bodyPr wrap="none">
            <a:spAutoFit/>
          </a:bodyPr>
          <a:lstStyle/>
          <a:p>
            <a:r>
              <a:rPr lang="en-US" sz="900" dirty="0">
                <a:solidFill>
                  <a:schemeClr val="bg1"/>
                </a:solidFill>
              </a:rPr>
              <a:t>Photos courtesy of the MCAA</a:t>
            </a:r>
          </a:p>
        </p:txBody>
      </p:sp>
    </p:spTree>
    <p:extLst>
      <p:ext uri="{BB962C8B-B14F-4D97-AF65-F5344CB8AC3E}">
        <p14:creationId xmlns:p14="http://schemas.microsoft.com/office/powerpoint/2010/main" val="411443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AC44-EC6C-9F4B-AB36-AFAE5095481C}"/>
              </a:ext>
            </a:extLst>
          </p:cNvPr>
          <p:cNvSpPr>
            <a:spLocks noGrp="1"/>
          </p:cNvSpPr>
          <p:nvPr>
            <p:ph type="title"/>
          </p:nvPr>
        </p:nvSpPr>
        <p:spPr>
          <a:xfrm>
            <a:off x="179305" y="365126"/>
            <a:ext cx="11725539" cy="854074"/>
          </a:xfrm>
        </p:spPr>
        <p:txBody>
          <a:bodyPr>
            <a:noAutofit/>
          </a:bodyPr>
          <a:lstStyle/>
          <a:p>
            <a:r>
              <a:rPr lang="en-US" sz="4000" b="1" dirty="0">
                <a:latin typeface="+mn-lt"/>
              </a:rPr>
              <a:t>Best Practice Matrix: Hierarchy of Ergonomic Controls</a:t>
            </a:r>
          </a:p>
        </p:txBody>
      </p:sp>
      <p:graphicFrame>
        <p:nvGraphicFramePr>
          <p:cNvPr id="4" name="Content Placeholder 3">
            <a:extLst>
              <a:ext uri="{FF2B5EF4-FFF2-40B4-BE49-F238E27FC236}">
                <a16:creationId xmlns:a16="http://schemas.microsoft.com/office/drawing/2014/main" id="{4DB9B055-9CCB-9C4F-8E13-A933726FB5EC}"/>
              </a:ext>
            </a:extLst>
          </p:cNvPr>
          <p:cNvGraphicFramePr>
            <a:graphicFrameLocks noGrp="1"/>
          </p:cNvGraphicFramePr>
          <p:nvPr>
            <p:ph idx="1"/>
            <p:extLst>
              <p:ext uri="{D42A27DB-BD31-4B8C-83A1-F6EECF244321}">
                <p14:modId xmlns:p14="http://schemas.microsoft.com/office/powerpoint/2010/main" val="247447461"/>
              </p:ext>
            </p:extLst>
          </p:nvPr>
        </p:nvGraphicFramePr>
        <p:xfrm>
          <a:off x="2489593" y="1219200"/>
          <a:ext cx="8850352" cy="4835236"/>
        </p:xfrm>
        <a:graphic>
          <a:graphicData uri="http://schemas.openxmlformats.org/drawingml/2006/table">
            <a:tbl>
              <a:tblPr firstRow="1" bandRow="1">
                <a:tableStyleId>{2D5ABB26-0587-4C30-8999-92F81FD0307C}</a:tableStyleId>
              </a:tblPr>
              <a:tblGrid>
                <a:gridCol w="2212588">
                  <a:extLst>
                    <a:ext uri="{9D8B030D-6E8A-4147-A177-3AD203B41FA5}">
                      <a16:colId xmlns:a16="http://schemas.microsoft.com/office/drawing/2014/main" val="4171083748"/>
                    </a:ext>
                  </a:extLst>
                </a:gridCol>
                <a:gridCol w="2212588">
                  <a:extLst>
                    <a:ext uri="{9D8B030D-6E8A-4147-A177-3AD203B41FA5}">
                      <a16:colId xmlns:a16="http://schemas.microsoft.com/office/drawing/2014/main" val="531284544"/>
                    </a:ext>
                  </a:extLst>
                </a:gridCol>
                <a:gridCol w="2212588">
                  <a:extLst>
                    <a:ext uri="{9D8B030D-6E8A-4147-A177-3AD203B41FA5}">
                      <a16:colId xmlns:a16="http://schemas.microsoft.com/office/drawing/2014/main" val="1691478805"/>
                    </a:ext>
                  </a:extLst>
                </a:gridCol>
                <a:gridCol w="2212588">
                  <a:extLst>
                    <a:ext uri="{9D8B030D-6E8A-4147-A177-3AD203B41FA5}">
                      <a16:colId xmlns:a16="http://schemas.microsoft.com/office/drawing/2014/main" val="656627429"/>
                    </a:ext>
                  </a:extLst>
                </a:gridCol>
              </a:tblGrid>
              <a:tr h="520154">
                <a:tc rowSpan="2">
                  <a:txBody>
                    <a:bodyPr/>
                    <a:lstStyle/>
                    <a:p>
                      <a:pPr algn="ctr"/>
                      <a:r>
                        <a:rPr lang="en-US" b="1" dirty="0"/>
                        <a:t>Hierarchy of Controls</a:t>
                      </a:r>
                    </a:p>
                    <a:p>
                      <a:pPr algn="ctr"/>
                      <a:r>
                        <a:rPr lang="en-US" b="1" dirty="0"/>
                        <a:t>(HOC)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b="1" dirty="0"/>
                        <a:t>Ergonomic Hazards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0398019"/>
                  </a:ext>
                </a:extLst>
              </a:tr>
              <a:tr h="1008406">
                <a:tc vMerge="1">
                  <a:txBody>
                    <a:bodyPr/>
                    <a:lstStyle/>
                    <a:p>
                      <a:endParaRPr lang="en-US" dirty="0"/>
                    </a:p>
                  </a:txBody>
                  <a:tcPr/>
                </a:tc>
                <a:tc>
                  <a:txBody>
                    <a:bodyPr/>
                    <a:lstStyle/>
                    <a:p>
                      <a:pPr algn="ctr"/>
                      <a:r>
                        <a:rPr lang="en-US" b="1" dirty="0"/>
                        <a:t>Manual material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Work below knee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Arms overhead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362415"/>
                  </a:ext>
                </a:extLst>
              </a:tr>
              <a:tr h="826669">
                <a:tc>
                  <a:txBody>
                    <a:bodyPr/>
                    <a:lstStyle/>
                    <a:p>
                      <a:pPr algn="ctr"/>
                      <a:r>
                        <a:rPr lang="en-US" b="1" dirty="0">
                          <a:solidFill>
                            <a:schemeClr val="bg1"/>
                          </a:solidFill>
                        </a:rPr>
                        <a:t>Engineering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dirty="0"/>
                        <a:t>Use mechanical assist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Preassemble at shop/in field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Mechanical assist: scissor lift, hoist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46329"/>
                  </a:ext>
                </a:extLst>
              </a:tr>
              <a:tr h="826669">
                <a:tc>
                  <a:txBody>
                    <a:bodyPr/>
                    <a:lstStyle/>
                    <a:p>
                      <a:pPr algn="ctr"/>
                      <a:r>
                        <a:rPr lang="en-US" b="1" dirty="0">
                          <a:solidFill>
                            <a:schemeClr val="bg1"/>
                          </a:solidFill>
                        </a:rPr>
                        <a:t>Work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US" dirty="0"/>
                        <a:t>Position material close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Raise height of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Assemble at ground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615404"/>
                  </a:ext>
                </a:extLst>
              </a:tr>
              <a:tr h="826669">
                <a:tc>
                  <a:txBody>
                    <a:bodyPr/>
                    <a:lstStyle/>
                    <a:p>
                      <a:pPr algn="ctr"/>
                      <a:r>
                        <a:rPr lang="en-US" b="1" dirty="0">
                          <a:solidFill>
                            <a:schemeClr val="bg1"/>
                          </a:solidFill>
                        </a:rPr>
                        <a:t>Administrative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dirty="0"/>
                        <a:t>Assign more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Rotate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Rotate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104009"/>
                  </a:ext>
                </a:extLst>
              </a:tr>
              <a:tr h="826669">
                <a:tc>
                  <a:txBody>
                    <a:bodyPr/>
                    <a:lstStyle/>
                    <a:p>
                      <a:pPr algn="ctr"/>
                      <a:r>
                        <a:rPr lang="en-US" b="1" dirty="0">
                          <a:solidFill>
                            <a:schemeClr val="bg1"/>
                          </a:solidFill>
                        </a:rPr>
                        <a:t>PPE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t>Stretch after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Knee pads, stretch after task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448158"/>
                  </a:ext>
                </a:extLst>
              </a:tr>
            </a:tbl>
          </a:graphicData>
        </a:graphic>
      </p:graphicFrame>
      <p:cxnSp>
        <p:nvCxnSpPr>
          <p:cNvPr id="22" name="Straight Arrow Connector 21"/>
          <p:cNvCxnSpPr/>
          <p:nvPr/>
        </p:nvCxnSpPr>
        <p:spPr>
          <a:xfrm flipH="1" flipV="1">
            <a:off x="564784" y="2881765"/>
            <a:ext cx="17565" cy="3172917"/>
          </a:xfrm>
          <a:prstGeom prst="straightConnector1">
            <a:avLst/>
          </a:prstGeom>
          <a:ln w="762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1119" y="3009861"/>
            <a:ext cx="1005340" cy="584775"/>
          </a:xfrm>
          <a:prstGeom prst="rect">
            <a:avLst/>
          </a:prstGeom>
          <a:noFill/>
        </p:spPr>
        <p:txBody>
          <a:bodyPr wrap="none" rtlCol="0">
            <a:spAutoFit/>
          </a:bodyPr>
          <a:lstStyle/>
          <a:p>
            <a:r>
              <a:rPr lang="en-US" sz="3200" b="1" dirty="0">
                <a:solidFill>
                  <a:srgbClr val="00B050"/>
                </a:solidFill>
              </a:rPr>
              <a:t>BEST</a:t>
            </a:r>
          </a:p>
        </p:txBody>
      </p:sp>
      <p:sp>
        <p:nvSpPr>
          <p:cNvPr id="24" name="TextBox 23"/>
          <p:cNvSpPr txBox="1"/>
          <p:nvPr/>
        </p:nvSpPr>
        <p:spPr>
          <a:xfrm>
            <a:off x="674062" y="3782357"/>
            <a:ext cx="1459246" cy="584775"/>
          </a:xfrm>
          <a:prstGeom prst="rect">
            <a:avLst/>
          </a:prstGeom>
          <a:noFill/>
        </p:spPr>
        <p:txBody>
          <a:bodyPr wrap="none" rtlCol="0">
            <a:spAutoFit/>
          </a:bodyPr>
          <a:lstStyle/>
          <a:p>
            <a:r>
              <a:rPr lang="en-US" sz="3200" b="1" dirty="0">
                <a:solidFill>
                  <a:srgbClr val="7030A0"/>
                </a:solidFill>
              </a:rPr>
              <a:t>BETTER</a:t>
            </a:r>
          </a:p>
        </p:txBody>
      </p:sp>
      <p:sp>
        <p:nvSpPr>
          <p:cNvPr id="25" name="TextBox 24"/>
          <p:cNvSpPr txBox="1"/>
          <p:nvPr/>
        </p:nvSpPr>
        <p:spPr>
          <a:xfrm>
            <a:off x="774346" y="4554884"/>
            <a:ext cx="1258678" cy="584775"/>
          </a:xfrm>
          <a:prstGeom prst="rect">
            <a:avLst/>
          </a:prstGeom>
          <a:noFill/>
        </p:spPr>
        <p:txBody>
          <a:bodyPr wrap="none" rtlCol="0">
            <a:spAutoFit/>
          </a:bodyPr>
          <a:lstStyle/>
          <a:p>
            <a:r>
              <a:rPr lang="en-US" sz="3200" b="1" dirty="0">
                <a:solidFill>
                  <a:srgbClr val="0070C0"/>
                </a:solidFill>
              </a:rPr>
              <a:t>GOOD</a:t>
            </a:r>
          </a:p>
        </p:txBody>
      </p:sp>
      <p:sp>
        <p:nvSpPr>
          <p:cNvPr id="26" name="TextBox 25"/>
          <p:cNvSpPr txBox="1"/>
          <p:nvPr/>
        </p:nvSpPr>
        <p:spPr>
          <a:xfrm>
            <a:off x="1038229" y="5385277"/>
            <a:ext cx="686406" cy="584775"/>
          </a:xfrm>
          <a:prstGeom prst="rect">
            <a:avLst/>
          </a:prstGeom>
          <a:noFill/>
        </p:spPr>
        <p:txBody>
          <a:bodyPr wrap="none" rtlCol="0">
            <a:spAutoFit/>
          </a:bodyPr>
          <a:lstStyle/>
          <a:p>
            <a:r>
              <a:rPr lang="en-US" sz="3200" b="1" dirty="0">
                <a:solidFill>
                  <a:srgbClr val="FF0000"/>
                </a:solidFill>
              </a:rPr>
              <a:t>OK</a:t>
            </a:r>
          </a:p>
        </p:txBody>
      </p:sp>
    </p:spTree>
    <p:extLst>
      <p:ext uri="{BB962C8B-B14F-4D97-AF65-F5344CB8AC3E}">
        <p14:creationId xmlns:p14="http://schemas.microsoft.com/office/powerpoint/2010/main" val="95768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AC44-EC6C-9F4B-AB36-AFAE5095481C}"/>
              </a:ext>
            </a:extLst>
          </p:cNvPr>
          <p:cNvSpPr>
            <a:spLocks noGrp="1"/>
          </p:cNvSpPr>
          <p:nvPr>
            <p:ph type="title"/>
          </p:nvPr>
        </p:nvSpPr>
        <p:spPr>
          <a:xfrm>
            <a:off x="179305" y="269433"/>
            <a:ext cx="11725539" cy="854074"/>
          </a:xfrm>
        </p:spPr>
        <p:txBody>
          <a:bodyPr>
            <a:noAutofit/>
          </a:bodyPr>
          <a:lstStyle/>
          <a:p>
            <a:r>
              <a:rPr lang="en-US" sz="4000" b="1" dirty="0">
                <a:latin typeface="+mn-lt"/>
              </a:rPr>
              <a:t>How Would You Fill in This Table?</a:t>
            </a:r>
          </a:p>
        </p:txBody>
      </p:sp>
      <p:graphicFrame>
        <p:nvGraphicFramePr>
          <p:cNvPr id="4" name="Content Placeholder 3">
            <a:extLst>
              <a:ext uri="{FF2B5EF4-FFF2-40B4-BE49-F238E27FC236}">
                <a16:creationId xmlns:a16="http://schemas.microsoft.com/office/drawing/2014/main" id="{4DB9B055-9CCB-9C4F-8E13-A933726FB5EC}"/>
              </a:ext>
            </a:extLst>
          </p:cNvPr>
          <p:cNvGraphicFramePr>
            <a:graphicFrameLocks noGrp="1"/>
          </p:cNvGraphicFramePr>
          <p:nvPr>
            <p:ph idx="1"/>
            <p:extLst>
              <p:ext uri="{D42A27DB-BD31-4B8C-83A1-F6EECF244321}">
                <p14:modId xmlns:p14="http://schemas.microsoft.com/office/powerpoint/2010/main" val="1263161206"/>
              </p:ext>
            </p:extLst>
          </p:nvPr>
        </p:nvGraphicFramePr>
        <p:xfrm>
          <a:off x="2489593" y="1219200"/>
          <a:ext cx="8850352" cy="4835236"/>
        </p:xfrm>
        <a:graphic>
          <a:graphicData uri="http://schemas.openxmlformats.org/drawingml/2006/table">
            <a:tbl>
              <a:tblPr firstRow="1" bandRow="1">
                <a:tableStyleId>{2D5ABB26-0587-4C30-8999-92F81FD0307C}</a:tableStyleId>
              </a:tblPr>
              <a:tblGrid>
                <a:gridCol w="2212588">
                  <a:extLst>
                    <a:ext uri="{9D8B030D-6E8A-4147-A177-3AD203B41FA5}">
                      <a16:colId xmlns:a16="http://schemas.microsoft.com/office/drawing/2014/main" val="4171083748"/>
                    </a:ext>
                  </a:extLst>
                </a:gridCol>
                <a:gridCol w="2212588">
                  <a:extLst>
                    <a:ext uri="{9D8B030D-6E8A-4147-A177-3AD203B41FA5}">
                      <a16:colId xmlns:a16="http://schemas.microsoft.com/office/drawing/2014/main" val="531284544"/>
                    </a:ext>
                  </a:extLst>
                </a:gridCol>
                <a:gridCol w="2212588">
                  <a:extLst>
                    <a:ext uri="{9D8B030D-6E8A-4147-A177-3AD203B41FA5}">
                      <a16:colId xmlns:a16="http://schemas.microsoft.com/office/drawing/2014/main" val="1691478805"/>
                    </a:ext>
                  </a:extLst>
                </a:gridCol>
                <a:gridCol w="2212588">
                  <a:extLst>
                    <a:ext uri="{9D8B030D-6E8A-4147-A177-3AD203B41FA5}">
                      <a16:colId xmlns:a16="http://schemas.microsoft.com/office/drawing/2014/main" val="656627429"/>
                    </a:ext>
                  </a:extLst>
                </a:gridCol>
              </a:tblGrid>
              <a:tr h="520154">
                <a:tc rowSpan="2">
                  <a:txBody>
                    <a:bodyPr/>
                    <a:lstStyle/>
                    <a:p>
                      <a:pPr algn="ctr"/>
                      <a:r>
                        <a:rPr lang="en-US" b="1" dirty="0"/>
                        <a:t>Hierarchy of Controls</a:t>
                      </a:r>
                    </a:p>
                    <a:p>
                      <a:pPr algn="ctr"/>
                      <a:r>
                        <a:rPr lang="en-US" b="1" dirty="0"/>
                        <a:t>(HOC)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b="1" dirty="0"/>
                        <a:t>Ergonomic Hazards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0398019"/>
                  </a:ext>
                </a:extLst>
              </a:tr>
              <a:tr h="1008406">
                <a:tc vMerge="1">
                  <a:txBody>
                    <a:bodyPr/>
                    <a:lstStyle/>
                    <a:p>
                      <a:endParaRPr lang="en-US" dirty="0"/>
                    </a:p>
                  </a:txBody>
                  <a:tcPr/>
                </a:tc>
                <a:tc>
                  <a:txBody>
                    <a:bodyPr/>
                    <a:lstStyle/>
                    <a:p>
                      <a:pPr algn="ctr"/>
                      <a:r>
                        <a:rPr lang="en-US" b="1" dirty="0"/>
                        <a:t>Manual material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Work below knee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Arms overhead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362415"/>
                  </a:ext>
                </a:extLst>
              </a:tr>
              <a:tr h="826669">
                <a:tc>
                  <a:txBody>
                    <a:bodyPr/>
                    <a:lstStyle/>
                    <a:p>
                      <a:pPr algn="ctr"/>
                      <a:r>
                        <a:rPr lang="en-US" b="1" dirty="0">
                          <a:solidFill>
                            <a:schemeClr val="bg1"/>
                          </a:solidFill>
                        </a:rPr>
                        <a:t>Engineering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46329"/>
                  </a:ext>
                </a:extLst>
              </a:tr>
              <a:tr h="826669">
                <a:tc>
                  <a:txBody>
                    <a:bodyPr/>
                    <a:lstStyle/>
                    <a:p>
                      <a:pPr algn="ctr"/>
                      <a:r>
                        <a:rPr lang="en-US" b="1" dirty="0">
                          <a:solidFill>
                            <a:schemeClr val="bg1"/>
                          </a:solidFill>
                        </a:rPr>
                        <a:t>Work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615404"/>
                  </a:ext>
                </a:extLst>
              </a:tr>
              <a:tr h="826669">
                <a:tc>
                  <a:txBody>
                    <a:bodyPr/>
                    <a:lstStyle/>
                    <a:p>
                      <a:pPr algn="ctr"/>
                      <a:r>
                        <a:rPr lang="en-US" b="1" dirty="0">
                          <a:solidFill>
                            <a:schemeClr val="bg1"/>
                          </a:solidFill>
                        </a:rPr>
                        <a:t>Administrative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104009"/>
                  </a:ext>
                </a:extLst>
              </a:tr>
              <a:tr h="826669">
                <a:tc>
                  <a:txBody>
                    <a:bodyPr/>
                    <a:lstStyle/>
                    <a:p>
                      <a:pPr algn="ctr"/>
                      <a:r>
                        <a:rPr lang="en-US" b="1" dirty="0">
                          <a:solidFill>
                            <a:schemeClr val="bg1"/>
                          </a:solidFill>
                        </a:rPr>
                        <a:t>PPE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448158"/>
                  </a:ext>
                </a:extLst>
              </a:tr>
            </a:tbl>
          </a:graphicData>
        </a:graphic>
      </p:graphicFrame>
      <p:cxnSp>
        <p:nvCxnSpPr>
          <p:cNvPr id="22" name="Straight Arrow Connector 21"/>
          <p:cNvCxnSpPr/>
          <p:nvPr/>
        </p:nvCxnSpPr>
        <p:spPr>
          <a:xfrm flipH="1" flipV="1">
            <a:off x="564784" y="2881765"/>
            <a:ext cx="17565" cy="3172917"/>
          </a:xfrm>
          <a:prstGeom prst="straightConnector1">
            <a:avLst/>
          </a:prstGeom>
          <a:ln w="762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1119" y="3009861"/>
            <a:ext cx="1005340" cy="584775"/>
          </a:xfrm>
          <a:prstGeom prst="rect">
            <a:avLst/>
          </a:prstGeom>
          <a:noFill/>
        </p:spPr>
        <p:txBody>
          <a:bodyPr wrap="none" rtlCol="0">
            <a:spAutoFit/>
          </a:bodyPr>
          <a:lstStyle/>
          <a:p>
            <a:r>
              <a:rPr lang="en-US" sz="3200" b="1" dirty="0">
                <a:solidFill>
                  <a:srgbClr val="00B050"/>
                </a:solidFill>
              </a:rPr>
              <a:t>BEST</a:t>
            </a:r>
          </a:p>
        </p:txBody>
      </p:sp>
      <p:sp>
        <p:nvSpPr>
          <p:cNvPr id="24" name="TextBox 23"/>
          <p:cNvSpPr txBox="1"/>
          <p:nvPr/>
        </p:nvSpPr>
        <p:spPr>
          <a:xfrm>
            <a:off x="674062" y="3782357"/>
            <a:ext cx="1459246" cy="584775"/>
          </a:xfrm>
          <a:prstGeom prst="rect">
            <a:avLst/>
          </a:prstGeom>
          <a:noFill/>
        </p:spPr>
        <p:txBody>
          <a:bodyPr wrap="none" rtlCol="0">
            <a:spAutoFit/>
          </a:bodyPr>
          <a:lstStyle/>
          <a:p>
            <a:r>
              <a:rPr lang="en-US" sz="3200" b="1" dirty="0">
                <a:solidFill>
                  <a:srgbClr val="7030A0"/>
                </a:solidFill>
              </a:rPr>
              <a:t>BETTER</a:t>
            </a:r>
          </a:p>
        </p:txBody>
      </p:sp>
      <p:sp>
        <p:nvSpPr>
          <p:cNvPr id="25" name="TextBox 24"/>
          <p:cNvSpPr txBox="1"/>
          <p:nvPr/>
        </p:nvSpPr>
        <p:spPr>
          <a:xfrm>
            <a:off x="774346" y="4554884"/>
            <a:ext cx="1258678" cy="584775"/>
          </a:xfrm>
          <a:prstGeom prst="rect">
            <a:avLst/>
          </a:prstGeom>
          <a:noFill/>
        </p:spPr>
        <p:txBody>
          <a:bodyPr wrap="none" rtlCol="0">
            <a:spAutoFit/>
          </a:bodyPr>
          <a:lstStyle/>
          <a:p>
            <a:r>
              <a:rPr lang="en-US" sz="3200" b="1" dirty="0">
                <a:solidFill>
                  <a:srgbClr val="0070C0"/>
                </a:solidFill>
              </a:rPr>
              <a:t>GOOD</a:t>
            </a:r>
          </a:p>
        </p:txBody>
      </p:sp>
      <p:sp>
        <p:nvSpPr>
          <p:cNvPr id="26" name="TextBox 25"/>
          <p:cNvSpPr txBox="1"/>
          <p:nvPr/>
        </p:nvSpPr>
        <p:spPr>
          <a:xfrm>
            <a:off x="1038229" y="5385277"/>
            <a:ext cx="686406" cy="584775"/>
          </a:xfrm>
          <a:prstGeom prst="rect">
            <a:avLst/>
          </a:prstGeom>
          <a:noFill/>
        </p:spPr>
        <p:txBody>
          <a:bodyPr wrap="none" rtlCol="0">
            <a:spAutoFit/>
          </a:bodyPr>
          <a:lstStyle/>
          <a:p>
            <a:r>
              <a:rPr lang="en-US" sz="3200" b="1" dirty="0">
                <a:solidFill>
                  <a:srgbClr val="FF0000"/>
                </a:solidFill>
              </a:rPr>
              <a:t>OK</a:t>
            </a:r>
          </a:p>
        </p:txBody>
      </p:sp>
    </p:spTree>
    <p:extLst>
      <p:ext uri="{BB962C8B-B14F-4D97-AF65-F5344CB8AC3E}">
        <p14:creationId xmlns:p14="http://schemas.microsoft.com/office/powerpoint/2010/main" val="3853438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51" y="196394"/>
            <a:ext cx="10515600" cy="662781"/>
          </a:xfrm>
        </p:spPr>
        <p:txBody>
          <a:bodyPr>
            <a:normAutofit fontScale="90000"/>
          </a:bodyPr>
          <a:lstStyle/>
          <a:p>
            <a:r>
              <a:rPr lang="en-US" b="1" dirty="0">
                <a:latin typeface="+mn-lt"/>
              </a:rPr>
              <a:t>Sample Job Hazard Assessment with Ergonomics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4893739"/>
              </p:ext>
            </p:extLst>
          </p:nvPr>
        </p:nvGraphicFramePr>
        <p:xfrm>
          <a:off x="211020" y="859156"/>
          <a:ext cx="11788727" cy="5260639"/>
        </p:xfrm>
        <a:graphic>
          <a:graphicData uri="http://schemas.openxmlformats.org/drawingml/2006/table">
            <a:tbl>
              <a:tblPr firstRow="1" bandRow="1">
                <a:tableStyleId>{5C22544A-7EE6-4342-B048-85BDC9FD1C3A}</a:tableStyleId>
              </a:tblPr>
              <a:tblGrid>
                <a:gridCol w="3145553">
                  <a:extLst>
                    <a:ext uri="{9D8B030D-6E8A-4147-A177-3AD203B41FA5}">
                      <a16:colId xmlns:a16="http://schemas.microsoft.com/office/drawing/2014/main" val="1264223821"/>
                    </a:ext>
                  </a:extLst>
                </a:gridCol>
                <a:gridCol w="3299469">
                  <a:extLst>
                    <a:ext uri="{9D8B030D-6E8A-4147-A177-3AD203B41FA5}">
                      <a16:colId xmlns:a16="http://schemas.microsoft.com/office/drawing/2014/main" val="888690253"/>
                    </a:ext>
                  </a:extLst>
                </a:gridCol>
                <a:gridCol w="5343705">
                  <a:extLst>
                    <a:ext uri="{9D8B030D-6E8A-4147-A177-3AD203B41FA5}">
                      <a16:colId xmlns:a16="http://schemas.microsoft.com/office/drawing/2014/main" val="3736260534"/>
                    </a:ext>
                  </a:extLst>
                </a:gridCol>
              </a:tblGrid>
              <a:tr h="853716">
                <a:tc>
                  <a:txBody>
                    <a:bodyPr/>
                    <a:lstStyle/>
                    <a:p>
                      <a:pPr algn="ctr" fontAlgn="t"/>
                      <a:r>
                        <a:rPr lang="en-US" sz="2800" b="1" i="0" u="none" strike="noStrike" dirty="0">
                          <a:solidFill>
                            <a:srgbClr val="000000"/>
                          </a:solidFill>
                          <a:effectLst/>
                          <a:latin typeface="Calibri" panose="020F0502020204030204" pitchFamily="34" charset="0"/>
                        </a:rPr>
                        <a:t>Task to be performed</a:t>
                      </a:r>
                    </a:p>
                  </a:txBody>
                  <a:tcPr marL="6351" marR="6351" marT="6350" marB="0"/>
                </a:tc>
                <a:tc>
                  <a:txBody>
                    <a:bodyPr/>
                    <a:lstStyle/>
                    <a:p>
                      <a:pPr algn="ctr" fontAlgn="t"/>
                      <a:r>
                        <a:rPr lang="en-US" sz="2800" b="1" i="0" u="none" strike="noStrike" dirty="0">
                          <a:solidFill>
                            <a:srgbClr val="000000"/>
                          </a:solidFill>
                          <a:effectLst/>
                          <a:latin typeface="Calibri" panose="020F0502020204030204" pitchFamily="34" charset="0"/>
                        </a:rPr>
                        <a:t>Potential hazards</a:t>
                      </a:r>
                    </a:p>
                  </a:txBody>
                  <a:tcPr marL="6351" marR="6351" marT="6350" marB="0" anchor="ctr"/>
                </a:tc>
                <a:tc>
                  <a:txBody>
                    <a:bodyPr/>
                    <a:lstStyle/>
                    <a:p>
                      <a:pPr algn="ctr" fontAlgn="t"/>
                      <a:r>
                        <a:rPr lang="en-US" sz="2800" b="1" i="0" u="none" strike="noStrike" dirty="0">
                          <a:solidFill>
                            <a:srgbClr val="000000"/>
                          </a:solidFill>
                          <a:effectLst/>
                          <a:latin typeface="Calibri" panose="020F0502020204030204" pitchFamily="34" charset="0"/>
                        </a:rPr>
                        <a:t>Prevention methods</a:t>
                      </a:r>
                    </a:p>
                  </a:txBody>
                  <a:tcPr marL="6351" marR="6351" marT="6350" marB="0" anchor="ctr"/>
                </a:tc>
                <a:extLst>
                  <a:ext uri="{0D108BD9-81ED-4DB2-BD59-A6C34878D82A}">
                    <a16:rowId xmlns:a16="http://schemas.microsoft.com/office/drawing/2014/main" val="4233431118"/>
                  </a:ext>
                </a:extLst>
              </a:tr>
              <a:tr h="1459009">
                <a:tc>
                  <a:txBody>
                    <a:bodyPr/>
                    <a:lstStyle/>
                    <a:p>
                      <a:pPr algn="l" fontAlgn="t"/>
                      <a:r>
                        <a:rPr lang="en-US" sz="2400" b="0" i="0" u="none" strike="noStrike" dirty="0">
                          <a:solidFill>
                            <a:srgbClr val="000000"/>
                          </a:solidFill>
                          <a:effectLst/>
                          <a:latin typeface="Calibri" panose="020F0502020204030204" pitchFamily="34" charset="0"/>
                        </a:rPr>
                        <a:t>Install pipe fabrication and hangers at height</a:t>
                      </a:r>
                    </a:p>
                  </a:txBody>
                  <a:tcPr marL="6351" marR="6351" marT="6350" marB="0" anchor="ctr"/>
                </a:tc>
                <a:tc>
                  <a:txBody>
                    <a:bodyPr/>
                    <a:lstStyle/>
                    <a:p>
                      <a:pPr algn="l" fontAlgn="t"/>
                      <a:r>
                        <a:rPr lang="en-US" sz="2400" b="0" i="0" u="none" strike="noStrike" dirty="0">
                          <a:solidFill>
                            <a:srgbClr val="000000"/>
                          </a:solidFill>
                          <a:effectLst/>
                          <a:latin typeface="Calibri" panose="020F0502020204030204" pitchFamily="34" charset="0"/>
                        </a:rPr>
                        <a:t>Awkward body position</a:t>
                      </a:r>
                    </a:p>
                  </a:txBody>
                  <a:tcPr marL="6351" marR="6351" marT="6350" marB="0" anchor="ctr"/>
                </a:tc>
                <a:tc>
                  <a:txBody>
                    <a:bodyPr/>
                    <a:lstStyle/>
                    <a:p>
                      <a:pPr algn="l" fontAlgn="t"/>
                      <a:r>
                        <a:rPr lang="en-US" sz="2400" b="0" i="0" u="none" strike="noStrike" dirty="0">
                          <a:solidFill>
                            <a:srgbClr val="000000"/>
                          </a:solidFill>
                          <a:effectLst/>
                          <a:latin typeface="Calibri" panose="020F0502020204030204" pitchFamily="34" charset="0"/>
                        </a:rPr>
                        <a:t>Position body, whether in boom lift or on ladder, not to put your body in strained position. If lifting heavy object, get help.</a:t>
                      </a:r>
                    </a:p>
                  </a:txBody>
                  <a:tcPr marL="6351" marR="6351" marT="6350" marB="0" anchor="ctr"/>
                </a:tc>
                <a:extLst>
                  <a:ext uri="{0D108BD9-81ED-4DB2-BD59-A6C34878D82A}">
                    <a16:rowId xmlns:a16="http://schemas.microsoft.com/office/drawing/2014/main" val="2610861848"/>
                  </a:ext>
                </a:extLst>
              </a:tr>
              <a:tr h="1095833">
                <a:tc>
                  <a:txBody>
                    <a:bodyPr/>
                    <a:lstStyle/>
                    <a:p>
                      <a:pPr algn="l" fontAlgn="t"/>
                      <a:r>
                        <a:rPr lang="en-US" sz="2400" b="0" i="0" u="none" strike="noStrike">
                          <a:solidFill>
                            <a:srgbClr val="000000"/>
                          </a:solidFill>
                          <a:effectLst/>
                          <a:latin typeface="Calibri" panose="020F0502020204030204" pitchFamily="34" charset="0"/>
                        </a:rPr>
                        <a:t>Unloading trucks/material handling</a:t>
                      </a:r>
                    </a:p>
                  </a:txBody>
                  <a:tcPr marL="6351" marR="6351" marT="6350" marB="0" anchor="ctr"/>
                </a:tc>
                <a:tc>
                  <a:txBody>
                    <a:bodyPr/>
                    <a:lstStyle/>
                    <a:p>
                      <a:pPr algn="l" fontAlgn="t"/>
                      <a:r>
                        <a:rPr lang="en-US" sz="2400" b="0" i="0" u="none" strike="noStrike">
                          <a:solidFill>
                            <a:srgbClr val="000000"/>
                          </a:solidFill>
                          <a:effectLst/>
                          <a:latin typeface="Calibri" panose="020F0502020204030204" pitchFamily="34" charset="0"/>
                        </a:rPr>
                        <a:t>Manual lifting</a:t>
                      </a:r>
                    </a:p>
                  </a:txBody>
                  <a:tcPr marL="6351" marR="6351" marT="6350" marB="0" anchor="ctr"/>
                </a:tc>
                <a:tc>
                  <a:txBody>
                    <a:bodyPr/>
                    <a:lstStyle/>
                    <a:p>
                      <a:pPr algn="l" fontAlgn="t"/>
                      <a:r>
                        <a:rPr lang="en-US" sz="2400" b="0" i="0" u="none" strike="noStrike" dirty="0">
                          <a:solidFill>
                            <a:srgbClr val="000000"/>
                          </a:solidFill>
                          <a:effectLst/>
                          <a:latin typeface="Calibri" panose="020F0502020204030204" pitchFamily="34" charset="0"/>
                        </a:rPr>
                        <a:t>Use good housekeeping, know where material will be staged, have a clear path.</a:t>
                      </a:r>
                    </a:p>
                  </a:txBody>
                  <a:tcPr marL="6351" marR="6351" marT="6350" marB="0" anchor="ctr"/>
                </a:tc>
                <a:extLst>
                  <a:ext uri="{0D108BD9-81ED-4DB2-BD59-A6C34878D82A}">
                    <a16:rowId xmlns:a16="http://schemas.microsoft.com/office/drawing/2014/main" val="800913644"/>
                  </a:ext>
                </a:extLst>
              </a:tr>
              <a:tr h="1846007">
                <a:tc>
                  <a:txBody>
                    <a:bodyPr/>
                    <a:lstStyle/>
                    <a:p>
                      <a:pPr algn="l" fontAlgn="t"/>
                      <a:r>
                        <a:rPr lang="en-US" sz="2400" b="0" i="0" u="none" strike="noStrike" dirty="0">
                          <a:solidFill>
                            <a:srgbClr val="000000"/>
                          </a:solidFill>
                          <a:effectLst/>
                          <a:latin typeface="Calibri" panose="020F0502020204030204" pitchFamily="34" charset="0"/>
                        </a:rPr>
                        <a:t>Manual lifting</a:t>
                      </a:r>
                    </a:p>
                  </a:txBody>
                  <a:tcPr marL="6351" marR="6351" marT="6350" marB="0" anchor="ctr"/>
                </a:tc>
                <a:tc>
                  <a:txBody>
                    <a:bodyPr/>
                    <a:lstStyle/>
                    <a:p>
                      <a:pPr algn="l" fontAlgn="t"/>
                      <a:r>
                        <a:rPr lang="en-US" sz="2400" b="0" i="0" u="none" strike="noStrike" dirty="0">
                          <a:solidFill>
                            <a:srgbClr val="000000"/>
                          </a:solidFill>
                          <a:effectLst/>
                          <a:latin typeface="Calibri" panose="020F0502020204030204" pitchFamily="34" charset="0"/>
                        </a:rPr>
                        <a:t>Muscle strains/pulls/tears; fatigue</a:t>
                      </a:r>
                    </a:p>
                  </a:txBody>
                  <a:tcPr marL="6351" marR="6351" marT="6350" marB="0" anchor="ctr"/>
                </a:tc>
                <a:tc>
                  <a:txBody>
                    <a:bodyPr/>
                    <a:lstStyle/>
                    <a:p>
                      <a:pPr algn="l" fontAlgn="t"/>
                      <a:r>
                        <a:rPr lang="en-US" sz="2400" b="0" i="0" u="none" strike="noStrike" dirty="0">
                          <a:solidFill>
                            <a:srgbClr val="000000"/>
                          </a:solidFill>
                          <a:effectLst/>
                          <a:latin typeface="Calibri" panose="020F0502020204030204" pitchFamily="34" charset="0"/>
                        </a:rPr>
                        <a:t>Lift with your legs, not your back; get help; stretch prior to heavy lifting; utilize cranes, forklifts, </a:t>
                      </a:r>
                      <a:r>
                        <a:rPr lang="en-US" sz="2400" b="0" i="0" u="none" strike="noStrike" dirty="0" err="1">
                          <a:solidFill>
                            <a:srgbClr val="000000"/>
                          </a:solidFill>
                          <a:effectLst/>
                          <a:latin typeface="Calibri" panose="020F0502020204030204" pitchFamily="34" charset="0"/>
                        </a:rPr>
                        <a:t>chainfalls</a:t>
                      </a:r>
                      <a:r>
                        <a:rPr lang="en-US" sz="2400" b="0" i="0" u="none" strike="noStrike" dirty="0">
                          <a:solidFill>
                            <a:srgbClr val="000000"/>
                          </a:solidFill>
                          <a:effectLst/>
                          <a:latin typeface="Calibri" panose="020F0502020204030204" pitchFamily="34" charset="0"/>
                        </a:rPr>
                        <a:t>, or any other kind of lifting equipment whenever possible.</a:t>
                      </a:r>
                    </a:p>
                  </a:txBody>
                  <a:tcPr marL="6351" marR="6351" marT="6350" marB="0" anchor="ctr"/>
                </a:tc>
                <a:extLst>
                  <a:ext uri="{0D108BD9-81ED-4DB2-BD59-A6C34878D82A}">
                    <a16:rowId xmlns:a16="http://schemas.microsoft.com/office/drawing/2014/main" val="1826281449"/>
                  </a:ext>
                </a:extLst>
              </a:tr>
            </a:tbl>
          </a:graphicData>
        </a:graphic>
      </p:graphicFrame>
    </p:spTree>
    <p:extLst>
      <p:ext uri="{BB962C8B-B14F-4D97-AF65-F5344CB8AC3E}">
        <p14:creationId xmlns:p14="http://schemas.microsoft.com/office/powerpoint/2010/main" val="1487720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761999"/>
            <a:ext cx="11582400" cy="6132448"/>
          </a:xfrm>
          <a:prstGeom prst="rect">
            <a:avLst/>
          </a:prstGeom>
          <a:noFill/>
        </p:spPr>
        <p:txBody>
          <a:bodyPr wrap="square" rtlCol="0">
            <a:spAutoFit/>
          </a:bodyPr>
          <a:lstStyle/>
          <a:p>
            <a:pPr marL="342900" indent="-342900">
              <a:buFont typeface="+mj-lt"/>
              <a:buAutoNum type="arabicPeriod"/>
            </a:pPr>
            <a:r>
              <a:rPr lang="en-US" dirty="0">
                <a:solidFill>
                  <a:prstClr val="black"/>
                </a:solidFill>
              </a:rPr>
              <a:t>Calculates a recommended weight limit (</a:t>
            </a:r>
            <a:r>
              <a:rPr lang="en-US" b="1" dirty="0">
                <a:solidFill>
                  <a:prstClr val="black"/>
                </a:solidFill>
              </a:rPr>
              <a:t>RWL</a:t>
            </a:r>
            <a:r>
              <a:rPr lang="en-US" dirty="0">
                <a:solidFill>
                  <a:prstClr val="black"/>
                </a:solidFill>
              </a:rPr>
              <a:t>) for a load that nearly all healthy workers could lift over an 8-hour day without increasing their risk of developing lower back pain.</a:t>
            </a:r>
          </a:p>
          <a:p>
            <a:endParaRPr lang="en-US" sz="1050" dirty="0">
              <a:solidFill>
                <a:prstClr val="black"/>
              </a:solidFill>
            </a:endParaRPr>
          </a:p>
          <a:p>
            <a:pPr algn="ctr"/>
            <a:r>
              <a:rPr lang="en-US" b="1" dirty="0">
                <a:solidFill>
                  <a:prstClr val="black"/>
                </a:solidFill>
              </a:rPr>
              <a:t>RWL = LC (51) x HM x VM x DM x AM x FM x CM</a:t>
            </a:r>
          </a:p>
          <a:p>
            <a:endParaRPr lang="en-US" sz="1400" b="1" dirty="0">
              <a:solidFill>
                <a:prstClr val="black"/>
              </a:solidFill>
            </a:endParaRPr>
          </a:p>
          <a:p>
            <a:pPr lvl="1"/>
            <a:r>
              <a:rPr lang="en-US" b="1" dirty="0">
                <a:solidFill>
                  <a:prstClr val="black"/>
                </a:solidFill>
              </a:rPr>
              <a:t>LC</a:t>
            </a:r>
            <a:r>
              <a:rPr lang="en-US" dirty="0">
                <a:solidFill>
                  <a:prstClr val="black"/>
                </a:solidFill>
              </a:rPr>
              <a:t> = Load constant (always 51 </a:t>
            </a:r>
            <a:r>
              <a:rPr lang="en-US" dirty="0" err="1">
                <a:solidFill>
                  <a:prstClr val="black"/>
                </a:solidFill>
              </a:rPr>
              <a:t>lb</a:t>
            </a:r>
            <a:r>
              <a:rPr lang="en-US" dirty="0">
                <a:solidFill>
                  <a:prstClr val="black"/>
                </a:solidFill>
              </a:rPr>
              <a:t>)</a:t>
            </a:r>
            <a:br>
              <a:rPr lang="en-US" dirty="0">
                <a:solidFill>
                  <a:prstClr val="black"/>
                </a:solidFill>
              </a:rPr>
            </a:br>
            <a:r>
              <a:rPr lang="en-US" b="1" dirty="0">
                <a:solidFill>
                  <a:prstClr val="black"/>
                </a:solidFill>
              </a:rPr>
              <a:t>H</a:t>
            </a:r>
            <a:r>
              <a:rPr lang="en-US" dirty="0">
                <a:solidFill>
                  <a:prstClr val="black"/>
                </a:solidFill>
              </a:rPr>
              <a:t> = Distance the object is from the body</a:t>
            </a:r>
            <a:br>
              <a:rPr lang="en-US" dirty="0">
                <a:solidFill>
                  <a:prstClr val="black"/>
                </a:solidFill>
              </a:rPr>
            </a:br>
            <a:r>
              <a:rPr lang="en-US" b="1" dirty="0">
                <a:solidFill>
                  <a:prstClr val="black"/>
                </a:solidFill>
              </a:rPr>
              <a:t>V</a:t>
            </a:r>
            <a:r>
              <a:rPr lang="en-US" dirty="0">
                <a:solidFill>
                  <a:prstClr val="black"/>
                </a:solidFill>
              </a:rPr>
              <a:t> = Height of the object from the floor</a:t>
            </a:r>
            <a:br>
              <a:rPr lang="en-US" dirty="0">
                <a:solidFill>
                  <a:prstClr val="black"/>
                </a:solidFill>
              </a:rPr>
            </a:br>
            <a:r>
              <a:rPr lang="en-US" b="1" dirty="0">
                <a:solidFill>
                  <a:prstClr val="black"/>
                </a:solidFill>
              </a:rPr>
              <a:t>D</a:t>
            </a:r>
            <a:r>
              <a:rPr lang="en-US" dirty="0">
                <a:solidFill>
                  <a:prstClr val="black"/>
                </a:solidFill>
              </a:rPr>
              <a:t> = Vertical distance between the start (origin) and the </a:t>
            </a:r>
          </a:p>
          <a:p>
            <a:pPr lvl="1"/>
            <a:r>
              <a:rPr lang="en-US" dirty="0">
                <a:solidFill>
                  <a:prstClr val="black"/>
                </a:solidFill>
              </a:rPr>
              <a:t>end (destination) of the lift</a:t>
            </a:r>
            <a:br>
              <a:rPr lang="en-US" dirty="0">
                <a:solidFill>
                  <a:prstClr val="black"/>
                </a:solidFill>
              </a:rPr>
            </a:br>
            <a:r>
              <a:rPr lang="en-US" b="1" dirty="0">
                <a:solidFill>
                  <a:prstClr val="black"/>
                </a:solidFill>
              </a:rPr>
              <a:t>A</a:t>
            </a:r>
            <a:r>
              <a:rPr lang="en-US" dirty="0">
                <a:solidFill>
                  <a:prstClr val="black"/>
                </a:solidFill>
              </a:rPr>
              <a:t> = The degree to which the body is required to twist or turn </a:t>
            </a:r>
          </a:p>
          <a:p>
            <a:pPr lvl="1"/>
            <a:r>
              <a:rPr lang="en-US" dirty="0">
                <a:solidFill>
                  <a:prstClr val="black"/>
                </a:solidFill>
              </a:rPr>
              <a:t>during the lifting task</a:t>
            </a:r>
          </a:p>
          <a:p>
            <a:pPr lvl="1"/>
            <a:r>
              <a:rPr lang="en-US" b="1" dirty="0">
                <a:solidFill>
                  <a:prstClr val="black"/>
                </a:solidFill>
              </a:rPr>
              <a:t>F</a:t>
            </a:r>
            <a:r>
              <a:rPr lang="en-US" dirty="0">
                <a:solidFill>
                  <a:prstClr val="black"/>
                </a:solidFill>
              </a:rPr>
              <a:t> = Frequency and duration of lifting activity </a:t>
            </a:r>
          </a:p>
          <a:p>
            <a:pPr lvl="1"/>
            <a:r>
              <a:rPr lang="en-US" b="1" dirty="0">
                <a:solidFill>
                  <a:prstClr val="black"/>
                </a:solidFill>
              </a:rPr>
              <a:t>C</a:t>
            </a:r>
            <a:r>
              <a:rPr lang="en-US" dirty="0">
                <a:solidFill>
                  <a:srgbClr val="E7E6E6">
                    <a:lumMod val="50000"/>
                  </a:srgbClr>
                </a:solidFill>
              </a:rPr>
              <a:t> </a:t>
            </a:r>
            <a:r>
              <a:rPr lang="en-US" dirty="0">
                <a:solidFill>
                  <a:prstClr val="black"/>
                </a:solidFill>
              </a:rPr>
              <a:t>= Quality of the worker’s grip on the object</a:t>
            </a:r>
          </a:p>
          <a:p>
            <a:pPr lvl="1"/>
            <a:endParaRPr lang="en-US" sz="1400" dirty="0">
              <a:solidFill>
                <a:prstClr val="black"/>
              </a:solidFill>
            </a:endParaRPr>
          </a:p>
          <a:p>
            <a:pPr marL="342900" indent="-342900">
              <a:buFont typeface="+mj-lt"/>
              <a:buAutoNum type="arabicPeriod" startAt="2"/>
            </a:pPr>
            <a:r>
              <a:rPr lang="en-US" dirty="0">
                <a:solidFill>
                  <a:prstClr val="black"/>
                </a:solidFill>
              </a:rPr>
              <a:t>Calculates a lifting index (</a:t>
            </a:r>
            <a:r>
              <a:rPr lang="en-US" b="1" dirty="0">
                <a:solidFill>
                  <a:prstClr val="black"/>
                </a:solidFill>
              </a:rPr>
              <a:t>LI</a:t>
            </a:r>
            <a:r>
              <a:rPr lang="en-US" dirty="0">
                <a:solidFill>
                  <a:prstClr val="black"/>
                </a:solidFill>
              </a:rPr>
              <a:t>), which is an estimate of the physical stress and injury risk associated with a manual lifting job. </a:t>
            </a:r>
          </a:p>
          <a:p>
            <a:endParaRPr lang="en-US" sz="600" dirty="0">
              <a:solidFill>
                <a:prstClr val="black"/>
              </a:solidFill>
            </a:endParaRPr>
          </a:p>
          <a:p>
            <a:pPr algn="ctr"/>
            <a:r>
              <a:rPr lang="en-US" b="1" dirty="0">
                <a:solidFill>
                  <a:prstClr val="black"/>
                </a:solidFill>
              </a:rPr>
              <a:t>LI = Load weight/RWL</a:t>
            </a:r>
          </a:p>
          <a:p>
            <a:endParaRPr lang="en-US" sz="400" b="1" dirty="0">
              <a:solidFill>
                <a:prstClr val="black"/>
              </a:solidFill>
            </a:endParaRPr>
          </a:p>
          <a:p>
            <a:pPr lvl="1"/>
            <a:r>
              <a:rPr lang="en-US" sz="1600" dirty="0">
                <a:solidFill>
                  <a:prstClr val="black"/>
                </a:solidFill>
              </a:rPr>
              <a:t>&gt; 1.0 = High risk of injury</a:t>
            </a:r>
          </a:p>
          <a:p>
            <a:pPr lvl="1"/>
            <a:r>
              <a:rPr lang="en-US" sz="1600" dirty="0">
                <a:solidFill>
                  <a:prstClr val="black"/>
                </a:solidFill>
              </a:rPr>
              <a:t>&lt; 1.0 = Very small risk of injury</a:t>
            </a:r>
          </a:p>
          <a:p>
            <a:pPr lvl="1"/>
            <a:endParaRPr lang="en-US" sz="500" dirty="0">
              <a:solidFill>
                <a:prstClr val="black"/>
              </a:solidFill>
            </a:endParaRPr>
          </a:p>
          <a:p>
            <a:pPr lvl="1" algn="ctr"/>
            <a:r>
              <a:rPr lang="en-US" sz="2400" b="1" dirty="0">
                <a:solidFill>
                  <a:prstClr val="white"/>
                </a:solidFill>
              </a:rPr>
              <a:t>The goal is to design all lifting tasks to have an LI of less than 1.0</a:t>
            </a:r>
          </a:p>
        </p:txBody>
      </p:sp>
      <p:pic>
        <p:nvPicPr>
          <p:cNvPr id="5" name="Picture 2" descr="C:\Users\gbarlet\AppData\Local\Microsoft\Windows\Temporary Internet Files\Content.Outlook\M788FMMW\Niosh Lifting Equation Image v2 12.03.2019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3471" y="1333878"/>
            <a:ext cx="3381829"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14400" y="1"/>
            <a:ext cx="1036320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prstClr val="black"/>
                </a:solidFill>
                <a:latin typeface="Calibri" panose="020F0502020204030204"/>
              </a:rPr>
              <a:t>NIOSH Lifting Equation</a:t>
            </a:r>
          </a:p>
        </p:txBody>
      </p:sp>
      <p:sp>
        <p:nvSpPr>
          <p:cNvPr id="7" name="TextBox 6"/>
          <p:cNvSpPr txBox="1"/>
          <p:nvPr/>
        </p:nvSpPr>
        <p:spPr>
          <a:xfrm>
            <a:off x="8636000" y="4229478"/>
            <a:ext cx="3251200" cy="369332"/>
          </a:xfrm>
          <a:prstGeom prst="rect">
            <a:avLst/>
          </a:prstGeom>
          <a:noFill/>
        </p:spPr>
        <p:txBody>
          <a:bodyPr wrap="square" rtlCol="0">
            <a:spAutoFit/>
          </a:bodyPr>
          <a:lstStyle/>
          <a:p>
            <a:r>
              <a:rPr lang="en-US" sz="900" dirty="0">
                <a:solidFill>
                  <a:prstClr val="black"/>
                </a:solidFill>
              </a:rPr>
              <a:t>Image courtesy of the Canadian Centre for </a:t>
            </a:r>
          </a:p>
          <a:p>
            <a:r>
              <a:rPr lang="en-US" sz="900" dirty="0">
                <a:solidFill>
                  <a:prstClr val="black"/>
                </a:solidFill>
              </a:rPr>
              <a:t>Occupational Health and Safety</a:t>
            </a:r>
          </a:p>
        </p:txBody>
      </p:sp>
    </p:spTree>
    <p:extLst>
      <p:ext uri="{BB962C8B-B14F-4D97-AF65-F5344CB8AC3E}">
        <p14:creationId xmlns:p14="http://schemas.microsoft.com/office/powerpoint/2010/main" val="882621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14400" y="1"/>
            <a:ext cx="103632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prstClr val="black"/>
                </a:solidFill>
                <a:latin typeface="Calibri" panose="020F0502020204030204"/>
              </a:rPr>
              <a:t>NIOSH Lifting Equation App</a:t>
            </a:r>
          </a:p>
        </p:txBody>
      </p:sp>
      <p:sp>
        <p:nvSpPr>
          <p:cNvPr id="2" name="TextBox 1"/>
          <p:cNvSpPr txBox="1"/>
          <p:nvPr/>
        </p:nvSpPr>
        <p:spPr>
          <a:xfrm>
            <a:off x="207818" y="718363"/>
            <a:ext cx="11804073" cy="5670783"/>
          </a:xfrm>
          <a:prstGeom prst="rect">
            <a:avLst/>
          </a:prstGeom>
          <a:noFill/>
        </p:spPr>
        <p:txBody>
          <a:bodyPr wrap="square" rtlCol="0">
            <a:spAutoFit/>
          </a:bodyPr>
          <a:lstStyle/>
          <a:p>
            <a:r>
              <a:rPr lang="en-US" b="1" dirty="0">
                <a:solidFill>
                  <a:prstClr val="black"/>
                </a:solidFill>
              </a:rPr>
              <a:t>Step 1:</a:t>
            </a:r>
            <a:r>
              <a:rPr lang="en-US" dirty="0">
                <a:solidFill>
                  <a:prstClr val="black"/>
                </a:solidFill>
              </a:rPr>
              <a:t> Determine whether </a:t>
            </a:r>
            <a:r>
              <a:rPr lang="en-US" b="1" dirty="0">
                <a:solidFill>
                  <a:prstClr val="black"/>
                </a:solidFill>
              </a:rPr>
              <a:t>significant control </a:t>
            </a:r>
            <a:r>
              <a:rPr lang="en-US" dirty="0">
                <a:solidFill>
                  <a:prstClr val="black"/>
                </a:solidFill>
              </a:rPr>
              <a:t>is or isn’t required </a:t>
            </a:r>
          </a:p>
          <a:p>
            <a:r>
              <a:rPr lang="en-US" b="1" dirty="0">
                <a:solidFill>
                  <a:prstClr val="black"/>
                </a:solidFill>
              </a:rPr>
              <a:t>Step 2: </a:t>
            </a:r>
            <a:r>
              <a:rPr lang="en-US" dirty="0">
                <a:solidFill>
                  <a:prstClr val="black"/>
                </a:solidFill>
              </a:rPr>
              <a:t>Measure variables and record them in the app </a:t>
            </a:r>
          </a:p>
          <a:p>
            <a:r>
              <a:rPr lang="en-US" b="1" dirty="0">
                <a:solidFill>
                  <a:prstClr val="black"/>
                </a:solidFill>
              </a:rPr>
              <a:t>Step 3: </a:t>
            </a:r>
            <a:r>
              <a:rPr lang="en-US" dirty="0">
                <a:solidFill>
                  <a:prstClr val="black"/>
                </a:solidFill>
              </a:rPr>
              <a:t>Press </a:t>
            </a:r>
            <a:r>
              <a:rPr lang="en-US" b="1" dirty="0">
                <a:solidFill>
                  <a:prstClr val="black"/>
                </a:solidFill>
              </a:rPr>
              <a:t>calculate</a:t>
            </a:r>
            <a:r>
              <a:rPr lang="en-US" dirty="0">
                <a:solidFill>
                  <a:prstClr val="black"/>
                </a:solidFill>
              </a:rPr>
              <a:t> to get the RWL and LI for a particular lifting task</a:t>
            </a:r>
          </a:p>
          <a:p>
            <a:endParaRPr lang="en-US" sz="1050" b="1" dirty="0">
              <a:solidFill>
                <a:srgbClr val="FF0000"/>
              </a:solidFill>
            </a:endParaRPr>
          </a:p>
          <a:p>
            <a:r>
              <a:rPr lang="en-US" b="1" dirty="0">
                <a:solidFill>
                  <a:srgbClr val="FF0000"/>
                </a:solidFill>
              </a:rPr>
              <a:t>Example:</a:t>
            </a:r>
          </a:p>
          <a:p>
            <a:r>
              <a:rPr lang="en-US" dirty="0">
                <a:solidFill>
                  <a:prstClr val="black"/>
                </a:solidFill>
              </a:rPr>
              <a:t>A worker bends down to take an object off the bottom shelf of a storage rack </a:t>
            </a:r>
            <a:r>
              <a:rPr lang="en-US" dirty="0">
                <a:solidFill>
                  <a:srgbClr val="FF0000"/>
                </a:solidFill>
              </a:rPr>
              <a:t>(origin) </a:t>
            </a:r>
            <a:r>
              <a:rPr lang="en-US" dirty="0">
                <a:solidFill>
                  <a:prstClr val="black"/>
                </a:solidFill>
              </a:rPr>
              <a:t>and places </a:t>
            </a:r>
            <a:br>
              <a:rPr lang="en-US" dirty="0">
                <a:solidFill>
                  <a:prstClr val="black"/>
                </a:solidFill>
              </a:rPr>
            </a:br>
            <a:r>
              <a:rPr lang="en-US" dirty="0">
                <a:solidFill>
                  <a:prstClr val="black"/>
                </a:solidFill>
              </a:rPr>
              <a:t>it on a cart to be moved </a:t>
            </a:r>
            <a:r>
              <a:rPr lang="en-US" dirty="0">
                <a:solidFill>
                  <a:srgbClr val="FF0000"/>
                </a:solidFill>
              </a:rPr>
              <a:t>(destination). </a:t>
            </a:r>
            <a:r>
              <a:rPr lang="en-US" dirty="0">
                <a:solidFill>
                  <a:prstClr val="black"/>
                </a:solidFill>
              </a:rPr>
              <a:t>Significant control is required because the object needs </a:t>
            </a:r>
            <a:br>
              <a:rPr lang="en-US" dirty="0">
                <a:solidFill>
                  <a:prstClr val="black"/>
                </a:solidFill>
              </a:rPr>
            </a:br>
            <a:r>
              <a:rPr lang="en-US" dirty="0">
                <a:solidFill>
                  <a:prstClr val="black"/>
                </a:solidFill>
              </a:rPr>
              <a:t>to be placed carefully on the cart. </a:t>
            </a:r>
          </a:p>
          <a:p>
            <a:endParaRPr lang="en-US" sz="1000" dirty="0">
              <a:solidFill>
                <a:prstClr val="black"/>
              </a:solidFill>
            </a:endParaRPr>
          </a:p>
          <a:p>
            <a:r>
              <a:rPr lang="en-US" b="1" dirty="0">
                <a:solidFill>
                  <a:srgbClr val="FF0000"/>
                </a:solidFill>
              </a:rPr>
              <a:t>H </a:t>
            </a:r>
            <a:r>
              <a:rPr lang="en-US" b="1" dirty="0">
                <a:solidFill>
                  <a:prstClr val="black"/>
                </a:solidFill>
              </a:rPr>
              <a:t>= Horizontal: </a:t>
            </a:r>
            <a:r>
              <a:rPr lang="en-US" dirty="0">
                <a:solidFill>
                  <a:prstClr val="black"/>
                </a:solidFill>
              </a:rPr>
              <a:t>When the object is taken off the shelf, the worker’s hands are 15 inches (</a:t>
            </a:r>
            <a:r>
              <a:rPr lang="en-US" dirty="0">
                <a:solidFill>
                  <a:srgbClr val="FF0000"/>
                </a:solidFill>
              </a:rPr>
              <a:t>origin</a:t>
            </a:r>
            <a:r>
              <a:rPr lang="en-US" dirty="0">
                <a:solidFill>
                  <a:prstClr val="black"/>
                </a:solidFill>
              </a:rPr>
              <a:t>) away from the midpoint of their ankles. When the worker stands up and places the object on the cart, they are 12 inches away (</a:t>
            </a:r>
            <a:r>
              <a:rPr lang="en-US" dirty="0">
                <a:solidFill>
                  <a:srgbClr val="FF0000"/>
                </a:solidFill>
              </a:rPr>
              <a:t>destination</a:t>
            </a:r>
            <a:r>
              <a:rPr lang="en-US" dirty="0">
                <a:solidFill>
                  <a:prstClr val="black"/>
                </a:solidFill>
              </a:rPr>
              <a:t>).   </a:t>
            </a:r>
          </a:p>
          <a:p>
            <a:r>
              <a:rPr lang="en-US" b="1" dirty="0">
                <a:solidFill>
                  <a:srgbClr val="FF0000"/>
                </a:solidFill>
              </a:rPr>
              <a:t>V</a:t>
            </a:r>
            <a:r>
              <a:rPr lang="en-US" b="1" dirty="0">
                <a:solidFill>
                  <a:prstClr val="black"/>
                </a:solidFill>
              </a:rPr>
              <a:t> = Vertical: </a:t>
            </a:r>
            <a:r>
              <a:rPr lang="en-US" dirty="0">
                <a:solidFill>
                  <a:prstClr val="black"/>
                </a:solidFill>
              </a:rPr>
              <a:t>The worker’s hands are 11 inches above the ground when the object is taken off the shelf (</a:t>
            </a:r>
            <a:r>
              <a:rPr lang="en-US" dirty="0">
                <a:solidFill>
                  <a:srgbClr val="FF0000"/>
                </a:solidFill>
              </a:rPr>
              <a:t>origin</a:t>
            </a:r>
            <a:r>
              <a:rPr lang="en-US" dirty="0">
                <a:solidFill>
                  <a:prstClr val="black"/>
                </a:solidFill>
              </a:rPr>
              <a:t>), and 40 inches above the ground when it is placed on the cart (</a:t>
            </a:r>
            <a:r>
              <a:rPr lang="en-US" dirty="0">
                <a:solidFill>
                  <a:srgbClr val="FF0000"/>
                </a:solidFill>
              </a:rPr>
              <a:t>destination</a:t>
            </a:r>
            <a:r>
              <a:rPr lang="en-US" dirty="0">
                <a:solidFill>
                  <a:prstClr val="black"/>
                </a:solidFill>
              </a:rPr>
              <a:t>). </a:t>
            </a:r>
          </a:p>
          <a:p>
            <a:r>
              <a:rPr lang="en-US" b="1" dirty="0">
                <a:solidFill>
                  <a:srgbClr val="FF0000"/>
                </a:solidFill>
              </a:rPr>
              <a:t>A </a:t>
            </a:r>
            <a:r>
              <a:rPr lang="en-US" b="1" dirty="0">
                <a:solidFill>
                  <a:prstClr val="black"/>
                </a:solidFill>
              </a:rPr>
              <a:t>=</a:t>
            </a:r>
            <a:r>
              <a:rPr lang="en-US" b="1" dirty="0">
                <a:solidFill>
                  <a:srgbClr val="FF0000"/>
                </a:solidFill>
              </a:rPr>
              <a:t> </a:t>
            </a:r>
            <a:r>
              <a:rPr lang="en-US" b="1" dirty="0">
                <a:solidFill>
                  <a:prstClr val="black"/>
                </a:solidFill>
              </a:rPr>
              <a:t>Asymmetry: </a:t>
            </a:r>
            <a:r>
              <a:rPr lang="en-US" dirty="0">
                <a:solidFill>
                  <a:prstClr val="black"/>
                </a:solidFill>
              </a:rPr>
              <a:t>The worker twists their body 10 degrees to pick up the object (</a:t>
            </a:r>
            <a:r>
              <a:rPr lang="en-US" dirty="0">
                <a:solidFill>
                  <a:srgbClr val="FF0000"/>
                </a:solidFill>
              </a:rPr>
              <a:t>origin</a:t>
            </a:r>
            <a:r>
              <a:rPr lang="en-US" dirty="0">
                <a:solidFill>
                  <a:prstClr val="black"/>
                </a:solidFill>
              </a:rPr>
              <a:t>), but their body is straight when they place it on the cart (</a:t>
            </a:r>
            <a:r>
              <a:rPr lang="en-US" dirty="0">
                <a:solidFill>
                  <a:srgbClr val="FF0000"/>
                </a:solidFill>
              </a:rPr>
              <a:t>destination</a:t>
            </a:r>
            <a:r>
              <a:rPr lang="en-US" dirty="0">
                <a:solidFill>
                  <a:prstClr val="black"/>
                </a:solidFill>
              </a:rPr>
              <a:t>). </a:t>
            </a:r>
          </a:p>
          <a:p>
            <a:r>
              <a:rPr lang="en-US" b="1" dirty="0">
                <a:solidFill>
                  <a:prstClr val="black"/>
                </a:solidFill>
              </a:rPr>
              <a:t>Load Weight: </a:t>
            </a:r>
            <a:r>
              <a:rPr lang="en-US" dirty="0">
                <a:solidFill>
                  <a:prstClr val="black"/>
                </a:solidFill>
              </a:rPr>
              <a:t>The type of object the worker lifts weighs 20 pounds on </a:t>
            </a:r>
            <a:r>
              <a:rPr lang="en-US" dirty="0">
                <a:solidFill>
                  <a:srgbClr val="FF0000"/>
                </a:solidFill>
              </a:rPr>
              <a:t>average,</a:t>
            </a:r>
            <a:r>
              <a:rPr lang="en-US" dirty="0">
                <a:solidFill>
                  <a:prstClr val="black"/>
                </a:solidFill>
              </a:rPr>
              <a:t> and has a </a:t>
            </a:r>
            <a:r>
              <a:rPr lang="en-US" dirty="0">
                <a:solidFill>
                  <a:srgbClr val="FF0000"/>
                </a:solidFill>
              </a:rPr>
              <a:t>maximum</a:t>
            </a:r>
            <a:r>
              <a:rPr lang="en-US" dirty="0">
                <a:solidFill>
                  <a:prstClr val="black"/>
                </a:solidFill>
              </a:rPr>
              <a:t> weight of 40 pounds. </a:t>
            </a:r>
          </a:p>
          <a:p>
            <a:r>
              <a:rPr lang="en-US" b="1" dirty="0">
                <a:solidFill>
                  <a:srgbClr val="FF0000"/>
                </a:solidFill>
              </a:rPr>
              <a:t>F</a:t>
            </a:r>
            <a:r>
              <a:rPr lang="en-US" b="1" dirty="0">
                <a:solidFill>
                  <a:prstClr val="black"/>
                </a:solidFill>
              </a:rPr>
              <a:t> = Frequency: </a:t>
            </a:r>
            <a:r>
              <a:rPr lang="en-US" dirty="0">
                <a:solidFill>
                  <a:prstClr val="black"/>
                </a:solidFill>
              </a:rPr>
              <a:t>The worker lifts an average of </a:t>
            </a:r>
            <a:r>
              <a:rPr lang="en-US" dirty="0">
                <a:solidFill>
                  <a:srgbClr val="FF0000"/>
                </a:solidFill>
              </a:rPr>
              <a:t>2 of these objects </a:t>
            </a:r>
            <a:r>
              <a:rPr lang="en-US" dirty="0">
                <a:solidFill>
                  <a:prstClr val="black"/>
                </a:solidFill>
              </a:rPr>
              <a:t>per minute over a 15 minute period.  </a:t>
            </a:r>
            <a:r>
              <a:rPr lang="en-US" b="1" dirty="0">
                <a:solidFill>
                  <a:prstClr val="black"/>
                </a:solidFill>
              </a:rPr>
              <a:t>Duration: </a:t>
            </a:r>
            <a:r>
              <a:rPr lang="en-US" dirty="0">
                <a:solidFill>
                  <a:prstClr val="black"/>
                </a:solidFill>
              </a:rPr>
              <a:t>The worker lifts boxes for </a:t>
            </a:r>
            <a:r>
              <a:rPr lang="en-US" dirty="0">
                <a:solidFill>
                  <a:srgbClr val="FF0000"/>
                </a:solidFill>
              </a:rPr>
              <a:t>1 -2 hours </a:t>
            </a:r>
            <a:r>
              <a:rPr lang="en-US" dirty="0">
                <a:solidFill>
                  <a:prstClr val="black"/>
                </a:solidFill>
              </a:rPr>
              <a:t>per day, with recovery time.</a:t>
            </a:r>
          </a:p>
          <a:p>
            <a:r>
              <a:rPr lang="en-US" b="1" dirty="0">
                <a:solidFill>
                  <a:srgbClr val="FF0000"/>
                </a:solidFill>
              </a:rPr>
              <a:t>C</a:t>
            </a:r>
            <a:r>
              <a:rPr lang="en-US" b="1" dirty="0">
                <a:solidFill>
                  <a:prstClr val="black"/>
                </a:solidFill>
              </a:rPr>
              <a:t> = Coupling: </a:t>
            </a:r>
            <a:r>
              <a:rPr lang="en-US" dirty="0">
                <a:solidFill>
                  <a:prstClr val="black"/>
                </a:solidFill>
              </a:rPr>
              <a:t>The box is optimally designed for the worker to grasp onto, but it does not have handles or cut-outs, so it is rated as “</a:t>
            </a:r>
            <a:r>
              <a:rPr lang="en-US" dirty="0">
                <a:solidFill>
                  <a:srgbClr val="FF0000"/>
                </a:solidFill>
              </a:rPr>
              <a:t>fair</a:t>
            </a:r>
            <a:r>
              <a:rPr lang="en-US" dirty="0">
                <a:solidFill>
                  <a:prstClr val="black"/>
                </a:solidFill>
              </a:rPr>
              <a:t>.”</a:t>
            </a:r>
            <a:endParaRPr lang="en-US" b="1" dirty="0">
              <a:solidFill>
                <a:prstClr val="black"/>
              </a:solidFill>
            </a:endParaRPr>
          </a:p>
          <a:p>
            <a:endParaRPr lang="en-US" dirty="0">
              <a:solidFill>
                <a:prstClr val="black"/>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16" t="6695" r="12026" b="5988"/>
          <a:stretch/>
        </p:blipFill>
        <p:spPr bwMode="auto">
          <a:xfrm>
            <a:off x="9381738" y="186833"/>
            <a:ext cx="2510172" cy="2798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14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36623" y="159395"/>
            <a:ext cx="4678279" cy="2917913"/>
          </a:xfrm>
          <a:prstGeom prst="rect">
            <a:avLst/>
          </a:prstGeom>
        </p:spPr>
      </p:pic>
      <p:sp>
        <p:nvSpPr>
          <p:cNvPr id="2" name="Title 1"/>
          <p:cNvSpPr>
            <a:spLocks noGrp="1"/>
          </p:cNvSpPr>
          <p:nvPr>
            <p:ph type="title"/>
          </p:nvPr>
        </p:nvSpPr>
        <p:spPr>
          <a:xfrm>
            <a:off x="118744" y="3013324"/>
            <a:ext cx="2731168" cy="2535007"/>
          </a:xfrm>
          <a:ln w="28575">
            <a:solidFill>
              <a:srgbClr val="A51417"/>
            </a:solidFill>
          </a:ln>
        </p:spPr>
        <p:txBody>
          <a:bodyPr>
            <a:normAutofit/>
          </a:bodyPr>
          <a:lstStyle/>
          <a:p>
            <a:r>
              <a:rPr lang="en-US" sz="4000" b="1" dirty="0">
                <a:latin typeface="+mn-lt"/>
              </a:rPr>
              <a:t>Review of Safe Lift Training Methods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375" y="159391"/>
            <a:ext cx="7065852" cy="21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1" y="3077304"/>
            <a:ext cx="8764607" cy="282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279554" y="6133273"/>
            <a:ext cx="5632892" cy="230832"/>
          </a:xfrm>
          <a:prstGeom prst="rect">
            <a:avLst/>
          </a:prstGeom>
        </p:spPr>
        <p:txBody>
          <a:bodyPr wrap="square">
            <a:spAutoFit/>
          </a:bodyPr>
          <a:lstStyle/>
          <a:p>
            <a:pPr algn="ctr"/>
            <a:r>
              <a:rPr lang="en-US" sz="900" dirty="0">
                <a:solidFill>
                  <a:schemeClr val="bg1"/>
                </a:solidFill>
              </a:rPr>
              <a:t>Photos courtesy of the Healthy Work Center, Washington University School of Medicine in St. Louis</a:t>
            </a:r>
          </a:p>
        </p:txBody>
      </p:sp>
    </p:spTree>
    <p:extLst>
      <p:ext uri="{BB962C8B-B14F-4D97-AF65-F5344CB8AC3E}">
        <p14:creationId xmlns:p14="http://schemas.microsoft.com/office/powerpoint/2010/main" val="3237314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8" y="185036"/>
            <a:ext cx="11762509" cy="1325563"/>
          </a:xfrm>
        </p:spPr>
        <p:txBody>
          <a:bodyPr>
            <a:normAutofit/>
          </a:bodyPr>
          <a:lstStyle/>
          <a:p>
            <a:r>
              <a:rPr lang="en-US" sz="4000" b="1" dirty="0">
                <a:latin typeface="+mn-lt"/>
              </a:rPr>
              <a:t>Objectives:</a:t>
            </a:r>
          </a:p>
        </p:txBody>
      </p:sp>
      <p:sp>
        <p:nvSpPr>
          <p:cNvPr id="3" name="Content Placeholder 2"/>
          <p:cNvSpPr>
            <a:spLocks noGrp="1"/>
          </p:cNvSpPr>
          <p:nvPr>
            <p:ph idx="1"/>
          </p:nvPr>
        </p:nvSpPr>
        <p:spPr>
          <a:xfrm>
            <a:off x="682924" y="1690690"/>
            <a:ext cx="10515600" cy="4363749"/>
          </a:xfrm>
        </p:spPr>
        <p:txBody>
          <a:bodyPr>
            <a:normAutofit/>
          </a:bodyPr>
          <a:lstStyle/>
          <a:p>
            <a:pPr lvl="1">
              <a:buFont typeface="Wingdings" panose="05000000000000000000" pitchFamily="2" charset="2"/>
              <a:buChar char="Ø"/>
            </a:pPr>
            <a:r>
              <a:rPr lang="en-US" sz="3200" dirty="0"/>
              <a:t>Review ergonomic hazards</a:t>
            </a:r>
          </a:p>
          <a:p>
            <a:pPr lvl="1">
              <a:buFont typeface="Wingdings" panose="05000000000000000000" pitchFamily="2" charset="2"/>
              <a:buChar char="Ø"/>
            </a:pPr>
            <a:r>
              <a:rPr lang="en-US" sz="3200" dirty="0"/>
              <a:t>Assess and control them</a:t>
            </a:r>
          </a:p>
          <a:p>
            <a:pPr lvl="1">
              <a:buFont typeface="Wingdings" panose="05000000000000000000" pitchFamily="2" charset="2"/>
              <a:buChar char="Ø"/>
            </a:pPr>
            <a:r>
              <a:rPr lang="en-US" sz="3200" dirty="0"/>
              <a:t>Incorporate safe practices when planning work</a:t>
            </a:r>
          </a:p>
          <a:p>
            <a:pPr lvl="1">
              <a:buFont typeface="Wingdings" panose="05000000000000000000" pitchFamily="2" charset="2"/>
              <a:buChar char="Ø"/>
            </a:pPr>
            <a:r>
              <a:rPr lang="en-US" sz="3200" dirty="0"/>
              <a:t>Identify early symptoms and appropriate treatment (risks from opioids and medical management)</a:t>
            </a:r>
          </a:p>
          <a:p>
            <a:pPr marL="457200" lvl="1" indent="0">
              <a:buNone/>
            </a:pPr>
            <a:endParaRPr lang="en-US" dirty="0"/>
          </a:p>
        </p:txBody>
      </p:sp>
    </p:spTree>
    <p:extLst>
      <p:ext uri="{BB962C8B-B14F-4D97-AF65-F5344CB8AC3E}">
        <p14:creationId xmlns:p14="http://schemas.microsoft.com/office/powerpoint/2010/main" val="117351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228601"/>
            <a:ext cx="12192000" cy="935038"/>
          </a:xfrm>
        </p:spPr>
        <p:txBody>
          <a:bodyPr lIns="0" rIns="0">
            <a:noAutofit/>
          </a:bodyPr>
          <a:lstStyle/>
          <a:p>
            <a:pPr algn="ctr"/>
            <a:r>
              <a:rPr lang="en-US" sz="4000" b="1" dirty="0">
                <a:latin typeface="+mn-lt"/>
              </a:rPr>
              <a:t>Two-Person Lift – 10’ Pole, </a:t>
            </a:r>
            <a:r>
              <a:rPr lang="en-US" sz="4000" b="1" dirty="0">
                <a:solidFill>
                  <a:srgbClr val="FF0000"/>
                </a:solidFill>
                <a:latin typeface="+mn-lt"/>
              </a:rPr>
              <a:t>Method II</a:t>
            </a:r>
          </a:p>
        </p:txBody>
      </p:sp>
      <p:pic>
        <p:nvPicPr>
          <p:cNvPr id="15"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4439" r="39420"/>
          <a:stretch/>
        </p:blipFill>
        <p:spPr>
          <a:xfrm rot="5400000">
            <a:off x="1409701" y="518189"/>
            <a:ext cx="1600200" cy="3470275"/>
          </a:xfr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6667" r="29259"/>
          <a:stretch/>
        </p:blipFill>
        <p:spPr>
          <a:xfrm rot="5400000">
            <a:off x="5295565" y="452788"/>
            <a:ext cx="1600868" cy="3632223"/>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1414" r="34950"/>
          <a:stretch/>
        </p:blipFill>
        <p:spPr>
          <a:xfrm rot="5400000">
            <a:off x="9302199" y="444835"/>
            <a:ext cx="1584962" cy="363222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4999" r="34074"/>
          <a:stretch/>
        </p:blipFill>
        <p:spPr>
          <a:xfrm rot="5400000">
            <a:off x="2920896" y="2977078"/>
            <a:ext cx="1486518" cy="3632217"/>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22693" t="-9048" r="32167" b="14637"/>
          <a:stretch/>
        </p:blipFill>
        <p:spPr>
          <a:xfrm rot="5400000">
            <a:off x="7666475" y="2981615"/>
            <a:ext cx="1534050" cy="3623143"/>
          </a:xfrm>
          <a:prstGeom prst="rect">
            <a:avLst/>
          </a:prstGeom>
        </p:spPr>
      </p:pic>
      <p:sp>
        <p:nvSpPr>
          <p:cNvPr id="20" name="TextBox 19"/>
          <p:cNvSpPr txBox="1"/>
          <p:nvPr/>
        </p:nvSpPr>
        <p:spPr>
          <a:xfrm>
            <a:off x="1375586" y="3142288"/>
            <a:ext cx="1995145" cy="369332"/>
          </a:xfrm>
          <a:prstGeom prst="rect">
            <a:avLst/>
          </a:prstGeom>
          <a:noFill/>
        </p:spPr>
        <p:txBody>
          <a:bodyPr wrap="square" rtlCol="0">
            <a:spAutoFit/>
          </a:bodyPr>
          <a:lstStyle/>
          <a:p>
            <a:pPr defTabSz="457200"/>
            <a:r>
              <a:rPr lang="en-US" dirty="0">
                <a:solidFill>
                  <a:srgbClr val="FF0000"/>
                </a:solidFill>
              </a:rPr>
              <a:t>Plan the lift</a:t>
            </a:r>
          </a:p>
        </p:txBody>
      </p:sp>
      <p:sp>
        <p:nvSpPr>
          <p:cNvPr id="21" name="TextBox 20"/>
          <p:cNvSpPr txBox="1"/>
          <p:nvPr/>
        </p:nvSpPr>
        <p:spPr>
          <a:xfrm>
            <a:off x="4413048" y="3142288"/>
            <a:ext cx="3865521" cy="369332"/>
          </a:xfrm>
          <a:prstGeom prst="rect">
            <a:avLst/>
          </a:prstGeom>
          <a:noFill/>
        </p:spPr>
        <p:txBody>
          <a:bodyPr wrap="square" rtlCol="0">
            <a:spAutoFit/>
          </a:bodyPr>
          <a:lstStyle/>
          <a:p>
            <a:pPr defTabSz="457200"/>
            <a:r>
              <a:rPr lang="en-US" dirty="0">
                <a:solidFill>
                  <a:prstClr val="black"/>
                </a:solidFill>
              </a:rPr>
              <a:t>One worker gives commands</a:t>
            </a:r>
          </a:p>
        </p:txBody>
      </p:sp>
      <p:sp>
        <p:nvSpPr>
          <p:cNvPr id="22" name="TextBox 21"/>
          <p:cNvSpPr txBox="1"/>
          <p:nvPr/>
        </p:nvSpPr>
        <p:spPr>
          <a:xfrm>
            <a:off x="8696464" y="3142288"/>
            <a:ext cx="2692744" cy="369332"/>
          </a:xfrm>
          <a:prstGeom prst="rect">
            <a:avLst/>
          </a:prstGeom>
          <a:noFill/>
        </p:spPr>
        <p:txBody>
          <a:bodyPr wrap="square" rtlCol="0">
            <a:spAutoFit/>
          </a:bodyPr>
          <a:lstStyle/>
          <a:p>
            <a:pPr defTabSz="457200"/>
            <a:r>
              <a:rPr lang="en-US" dirty="0">
                <a:solidFill>
                  <a:prstClr val="black"/>
                </a:solidFill>
              </a:rPr>
              <a:t>Ideally, lift together</a:t>
            </a:r>
          </a:p>
        </p:txBody>
      </p:sp>
      <p:sp>
        <p:nvSpPr>
          <p:cNvPr id="23" name="TextBox 22"/>
          <p:cNvSpPr txBox="1"/>
          <p:nvPr/>
        </p:nvSpPr>
        <p:spPr>
          <a:xfrm>
            <a:off x="2520290" y="5630727"/>
            <a:ext cx="2526791" cy="369332"/>
          </a:xfrm>
          <a:prstGeom prst="rect">
            <a:avLst/>
          </a:prstGeom>
          <a:noFill/>
        </p:spPr>
        <p:txBody>
          <a:bodyPr wrap="square" rtlCol="0">
            <a:spAutoFit/>
          </a:bodyPr>
          <a:lstStyle/>
          <a:p>
            <a:pPr defTabSz="457200"/>
            <a:r>
              <a:rPr lang="en-US" dirty="0">
                <a:solidFill>
                  <a:prstClr val="black"/>
                </a:solidFill>
              </a:rPr>
              <a:t>Get your balance</a:t>
            </a:r>
          </a:p>
        </p:txBody>
      </p:sp>
      <p:sp>
        <p:nvSpPr>
          <p:cNvPr id="24" name="TextBox 23"/>
          <p:cNvSpPr txBox="1"/>
          <p:nvPr/>
        </p:nvSpPr>
        <p:spPr>
          <a:xfrm>
            <a:off x="7266879" y="5630727"/>
            <a:ext cx="2023380" cy="369332"/>
          </a:xfrm>
          <a:prstGeom prst="rect">
            <a:avLst/>
          </a:prstGeom>
          <a:noFill/>
        </p:spPr>
        <p:txBody>
          <a:bodyPr wrap="square" rtlCol="0">
            <a:spAutoFit/>
          </a:bodyPr>
          <a:lstStyle/>
          <a:p>
            <a:pPr defTabSz="457200"/>
            <a:r>
              <a:rPr lang="en-US" dirty="0">
                <a:solidFill>
                  <a:prstClr val="black"/>
                </a:solidFill>
              </a:rPr>
              <a:t>Step together</a:t>
            </a:r>
          </a:p>
        </p:txBody>
      </p:sp>
      <p:sp>
        <p:nvSpPr>
          <p:cNvPr id="13" name="Rectangle 12"/>
          <p:cNvSpPr/>
          <p:nvPr/>
        </p:nvSpPr>
        <p:spPr>
          <a:xfrm>
            <a:off x="74314" y="6144340"/>
            <a:ext cx="2365972" cy="2308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Photos courtesy of the UA</a:t>
            </a:r>
          </a:p>
        </p:txBody>
      </p:sp>
    </p:spTree>
    <p:extLst>
      <p:ext uri="{BB962C8B-B14F-4D97-AF65-F5344CB8AC3E}">
        <p14:creationId xmlns:p14="http://schemas.microsoft.com/office/powerpoint/2010/main" val="1680804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14" y="365145"/>
            <a:ext cx="5921415" cy="4511675"/>
          </a:xfrm>
        </p:spPr>
        <p:txBody>
          <a:bodyPr>
            <a:normAutofit/>
          </a:bodyPr>
          <a:lstStyle/>
          <a:p>
            <a:r>
              <a:rPr lang="en-US" sz="3600" b="1" dirty="0">
                <a:latin typeface="+mn-lt"/>
              </a:rPr>
              <a:t>Interactive Training and Coaching Resources to Reduce Manual Material Handling Risks</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93761" y="625034"/>
            <a:ext cx="4725065" cy="304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8926976" y="2025569"/>
            <a:ext cx="3006525" cy="1446836"/>
          </a:xfrm>
          <a:prstGeom prst="round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63BFAE2-AB06-43B5-B784-D444B83E54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8471" y="3755307"/>
            <a:ext cx="4480368" cy="224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9211037" y="4784203"/>
            <a:ext cx="1495547" cy="914400"/>
          </a:xfrm>
          <a:prstGeom prst="round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46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02" y="80702"/>
            <a:ext cx="11609295" cy="694765"/>
          </a:xfrm>
          <a:noFill/>
          <a:ln>
            <a:noFill/>
          </a:ln>
        </p:spPr>
        <p:txBody>
          <a:bodyPr>
            <a:normAutofit/>
          </a:bodyPr>
          <a:lstStyle/>
          <a:p>
            <a:r>
              <a:rPr lang="en-US" sz="4000" b="1" dirty="0">
                <a:latin typeface="+mn-lt"/>
                <a:cs typeface="Arial" panose="020B0604020202020204" pitchFamily="34" charset="0"/>
              </a:rPr>
              <a:t>Interactive Training &amp; Coaching Resources</a:t>
            </a:r>
            <a:endParaRPr lang="en-US" sz="4000" b="1" dirty="0">
              <a:solidFill>
                <a:srgbClr val="FFFFFF"/>
              </a:solidFill>
              <a:latin typeface="+mn-lt"/>
            </a:endParaRPr>
          </a:p>
        </p:txBody>
      </p:sp>
      <p:sp>
        <p:nvSpPr>
          <p:cNvPr id="3" name="Content Placeholder 2"/>
          <p:cNvSpPr>
            <a:spLocks noGrp="1"/>
          </p:cNvSpPr>
          <p:nvPr>
            <p:ph idx="1"/>
          </p:nvPr>
        </p:nvSpPr>
        <p:spPr>
          <a:xfrm>
            <a:off x="844952" y="961718"/>
            <a:ext cx="9662728" cy="5287963"/>
          </a:xfrm>
        </p:spPr>
        <p:txBody>
          <a:bodyPr/>
          <a:lstStyle/>
          <a:p>
            <a:pPr marL="0" indent="0">
              <a:buNone/>
            </a:pPr>
            <a:r>
              <a:rPr lang="en-US" sz="2800" dirty="0">
                <a:solidFill>
                  <a:schemeClr val="tx1"/>
                </a:solidFill>
                <a:cs typeface="Arial" panose="020B0604020202020204" pitchFamily="34" charset="0"/>
              </a:rPr>
              <a:t>	</a:t>
            </a:r>
          </a:p>
          <a:p>
            <a:pPr lvl="1" indent="-342900">
              <a:buClr>
                <a:schemeClr val="bg1">
                  <a:lumMod val="50000"/>
                </a:schemeClr>
              </a:buClr>
              <a:buFont typeface="Wingdings" pitchFamily="2" charset="2"/>
              <a:buChar char="Ø"/>
            </a:pPr>
            <a:r>
              <a:rPr lang="en-US" sz="2800" dirty="0">
                <a:solidFill>
                  <a:schemeClr val="tx1"/>
                </a:solidFill>
                <a:cs typeface="Arial" panose="020B0604020202020204" pitchFamily="34" charset="0"/>
              </a:rPr>
              <a:t>Site planning 		</a:t>
            </a:r>
          </a:p>
          <a:p>
            <a:pPr lvl="1" indent="-342900">
              <a:buClr>
                <a:schemeClr val="bg1">
                  <a:lumMod val="50000"/>
                </a:schemeClr>
              </a:buClr>
              <a:buFont typeface="Wingdings" pitchFamily="2" charset="2"/>
              <a:buChar char="Ø"/>
            </a:pPr>
            <a:r>
              <a:rPr lang="en-US" sz="2800" dirty="0">
                <a:solidFill>
                  <a:schemeClr val="tx1"/>
                </a:solidFill>
                <a:cs typeface="Arial" panose="020B0604020202020204" pitchFamily="34" charset="0"/>
              </a:rPr>
              <a:t>Equipment </a:t>
            </a:r>
          </a:p>
          <a:p>
            <a:pPr lvl="1" indent="-342900">
              <a:buClr>
                <a:schemeClr val="bg1">
                  <a:lumMod val="50000"/>
                </a:schemeClr>
              </a:buClr>
              <a:buFont typeface="Wingdings" pitchFamily="2" charset="2"/>
              <a:buChar char="Ø"/>
            </a:pPr>
            <a:r>
              <a:rPr lang="en-US" sz="2800" dirty="0">
                <a:solidFill>
                  <a:schemeClr val="tx1"/>
                </a:solidFill>
                <a:cs typeface="Arial" panose="020B0604020202020204" pitchFamily="34" charset="0"/>
              </a:rPr>
              <a:t>Lifting </a:t>
            </a:r>
          </a:p>
          <a:p>
            <a:pPr lvl="1" indent="-342900">
              <a:buClr>
                <a:schemeClr val="bg1">
                  <a:lumMod val="50000"/>
                </a:schemeClr>
              </a:buClr>
              <a:buFont typeface="Wingdings" pitchFamily="2" charset="2"/>
              <a:buChar char="Ø"/>
            </a:pPr>
            <a:r>
              <a:rPr lang="en-US" sz="2800" dirty="0">
                <a:solidFill>
                  <a:schemeClr val="tx1"/>
                </a:solidFill>
                <a:cs typeface="Arial" panose="020B0604020202020204" pitchFamily="34" charset="0"/>
              </a:rPr>
              <a:t>Work Practices</a:t>
            </a:r>
          </a:p>
          <a:p>
            <a:pPr lvl="1" indent="-342900">
              <a:buClr>
                <a:schemeClr val="bg1">
                  <a:lumMod val="50000"/>
                </a:schemeClr>
              </a:buClr>
              <a:buFont typeface="Wingdings" pitchFamily="2" charset="2"/>
              <a:buChar char="Ø"/>
            </a:pPr>
            <a:r>
              <a:rPr lang="en-US" sz="2800" dirty="0">
                <a:solidFill>
                  <a:schemeClr val="tx1"/>
                </a:solidFill>
                <a:cs typeface="Arial" panose="020B0604020202020204" pitchFamily="34" charset="0"/>
              </a:rPr>
              <a:t>Coaching</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964" y="758603"/>
            <a:ext cx="6856069" cy="539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4194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880803" y="104776"/>
            <a:ext cx="9125464" cy="603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70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87BAF62-9896-41DA-A093-01C2EB2CBDFA}"/>
              </a:ext>
            </a:extLst>
          </p:cNvPr>
          <p:cNvPicPr>
            <a:picLocks noGrp="1" noChangeAspect="1"/>
          </p:cNvPicPr>
          <p:nvPr>
            <p:ph idx="1"/>
          </p:nvPr>
        </p:nvPicPr>
        <p:blipFill>
          <a:blip r:embed="rId3" cstate="print"/>
          <a:stretch>
            <a:fillRect/>
          </a:stretch>
        </p:blipFill>
        <p:spPr>
          <a:xfrm>
            <a:off x="7341093" y="208748"/>
            <a:ext cx="2383603" cy="3174713"/>
          </a:xfrm>
          <a:prstGeom prst="rect">
            <a:avLst/>
          </a:prstGeom>
        </p:spPr>
      </p:pic>
      <p:pic>
        <p:nvPicPr>
          <p:cNvPr id="11" name="Picture 10">
            <a:extLst>
              <a:ext uri="{FF2B5EF4-FFF2-40B4-BE49-F238E27FC236}">
                <a16:creationId xmlns:a16="http://schemas.microsoft.com/office/drawing/2014/main" id="{F5105908-7A7E-4EAD-AA76-5BD92A0DEB49}"/>
              </a:ext>
            </a:extLst>
          </p:cNvPr>
          <p:cNvPicPr>
            <a:picLocks noChangeAspect="1"/>
          </p:cNvPicPr>
          <p:nvPr/>
        </p:nvPicPr>
        <p:blipFill>
          <a:blip r:embed="rId4" cstate="print"/>
          <a:stretch>
            <a:fillRect/>
          </a:stretch>
        </p:blipFill>
        <p:spPr>
          <a:xfrm>
            <a:off x="9852211" y="238439"/>
            <a:ext cx="2133600" cy="2795433"/>
          </a:xfrm>
          <a:prstGeom prst="rect">
            <a:avLst/>
          </a:prstGeom>
        </p:spPr>
      </p:pic>
      <p:pic>
        <p:nvPicPr>
          <p:cNvPr id="7" name="Picture 6">
            <a:extLst>
              <a:ext uri="{FF2B5EF4-FFF2-40B4-BE49-F238E27FC236}">
                <a16:creationId xmlns:a16="http://schemas.microsoft.com/office/drawing/2014/main" id="{CBE0694E-6D9C-49BE-9B29-16AD1B5D94CE}"/>
              </a:ext>
            </a:extLst>
          </p:cNvPr>
          <p:cNvPicPr>
            <a:picLocks noChangeAspect="1"/>
          </p:cNvPicPr>
          <p:nvPr/>
        </p:nvPicPr>
        <p:blipFill>
          <a:blip r:embed="rId5" cstate="print"/>
          <a:stretch>
            <a:fillRect/>
          </a:stretch>
        </p:blipFill>
        <p:spPr>
          <a:xfrm>
            <a:off x="5638195" y="3033872"/>
            <a:ext cx="2894700" cy="2373495"/>
          </a:xfrm>
          <a:prstGeom prst="rect">
            <a:avLst/>
          </a:prstGeom>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7763" y="3721215"/>
            <a:ext cx="3007724" cy="236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a:spLocks noGrp="1"/>
          </p:cNvSpPr>
          <p:nvPr>
            <p:ph type="title"/>
          </p:nvPr>
        </p:nvSpPr>
        <p:spPr>
          <a:xfrm>
            <a:off x="206202" y="80702"/>
            <a:ext cx="11609295" cy="694765"/>
          </a:xfrm>
          <a:noFill/>
          <a:ln>
            <a:noFill/>
          </a:ln>
        </p:spPr>
        <p:txBody>
          <a:bodyPr>
            <a:normAutofit/>
          </a:bodyPr>
          <a:lstStyle/>
          <a:p>
            <a:r>
              <a:rPr lang="en-US" sz="4000" b="1" dirty="0">
                <a:latin typeface="+mn-lt"/>
                <a:cs typeface="Arial" panose="020B0604020202020204" pitchFamily="34" charset="0"/>
              </a:rPr>
              <a:t>Games to Play on Smartphones</a:t>
            </a:r>
            <a:endParaRPr lang="en-US" sz="4000" b="1" dirty="0">
              <a:solidFill>
                <a:srgbClr val="FFFFFF"/>
              </a:solidFill>
              <a:latin typeface="+mn-lt"/>
            </a:endParaRPr>
          </a:p>
        </p:txBody>
      </p:sp>
      <p:pic>
        <p:nvPicPr>
          <p:cNvPr id="16" name="Picture 15" descr="C:\Users\ebetit\AppData\Local\Microsoft\Windows\Temporary Internet Files\Content.Outlook\WAXOZ5CS\Back Injuries Cover Im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009" y="685158"/>
            <a:ext cx="2379688" cy="3720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srcRect/>
          <a:stretch>
            <a:fillRect/>
          </a:stretch>
        </p:blipFill>
        <p:spPr bwMode="auto">
          <a:xfrm>
            <a:off x="1828803" y="1636136"/>
            <a:ext cx="3476348" cy="4445307"/>
          </a:xfrm>
          <a:prstGeom prst="rect">
            <a:avLst/>
          </a:prstGeom>
          <a:noFill/>
          <a:ln w="9525">
            <a:noFill/>
            <a:miter lim="800000"/>
            <a:headEnd/>
            <a:tailEnd/>
          </a:ln>
        </p:spPr>
      </p:pic>
      <p:cxnSp>
        <p:nvCxnSpPr>
          <p:cNvPr id="8" name="Straight Arrow Connector 7"/>
          <p:cNvCxnSpPr/>
          <p:nvPr/>
        </p:nvCxnSpPr>
        <p:spPr>
          <a:xfrm>
            <a:off x="1086357" y="5670781"/>
            <a:ext cx="1702676"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993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16" y="156801"/>
            <a:ext cx="11955455" cy="1325563"/>
          </a:xfrm>
        </p:spPr>
        <p:txBody>
          <a:bodyPr>
            <a:noAutofit/>
          </a:bodyPr>
          <a:lstStyle/>
          <a:p>
            <a:r>
              <a:rPr lang="en-US" sz="3600" b="1" dirty="0">
                <a:latin typeface="+mn-lt"/>
              </a:rPr>
              <a:t>Instructions for Downloading the Interactive Training &amp; Coaching Resources and the Games</a:t>
            </a:r>
          </a:p>
        </p:txBody>
      </p:sp>
      <p:sp>
        <p:nvSpPr>
          <p:cNvPr id="3" name="Content Placeholder 2"/>
          <p:cNvSpPr>
            <a:spLocks noGrp="1"/>
          </p:cNvSpPr>
          <p:nvPr>
            <p:ph idx="1"/>
          </p:nvPr>
        </p:nvSpPr>
        <p:spPr>
          <a:xfrm>
            <a:off x="304813" y="1657350"/>
            <a:ext cx="5998095" cy="4876800"/>
          </a:xfrm>
        </p:spPr>
        <p:txBody>
          <a:bodyPr>
            <a:normAutofit/>
          </a:bodyPr>
          <a:lstStyle/>
          <a:p>
            <a:pPr marL="0" indent="0">
              <a:buNone/>
            </a:pPr>
            <a:r>
              <a:rPr lang="en-US" sz="3300" dirty="0"/>
              <a:t>Download PC version at </a:t>
            </a:r>
            <a:r>
              <a:rPr lang="en-US" sz="3300" b="1" dirty="0">
                <a:solidFill>
                  <a:srgbClr val="C00000"/>
                </a:solidFill>
              </a:rPr>
              <a:t>www.bestbuiltplans.org</a:t>
            </a:r>
            <a:r>
              <a:rPr lang="en-US" sz="3300" dirty="0"/>
              <a:t> </a:t>
            </a:r>
          </a:p>
          <a:p>
            <a:pPr marL="0" indent="0">
              <a:buNone/>
            </a:pPr>
            <a:r>
              <a:rPr lang="en-US" sz="3300" dirty="0"/>
              <a:t>&amp; the App version at:</a:t>
            </a:r>
          </a:p>
          <a:p>
            <a:pPr marL="0">
              <a:spcBef>
                <a:spcPts val="600"/>
              </a:spcBef>
              <a:spcAft>
                <a:spcPts val="600"/>
              </a:spcAft>
            </a:pPr>
            <a:r>
              <a:rPr lang="en-US" sz="2400" b="1" dirty="0">
                <a:effectLst/>
              </a:rPr>
              <a:t>Google Play: </a:t>
            </a:r>
            <a:r>
              <a:rPr lang="en-US" sz="2400" u="sng" dirty="0">
                <a:effectLst/>
                <a:hlinkClick r:id="rId3"/>
              </a:rPr>
              <a:t>https://play.google.com/store/apps/details?id=com.simcoachgames.MMHTool</a:t>
            </a:r>
            <a:endParaRPr lang="en-US" sz="2400" dirty="0">
              <a:effectLst/>
            </a:endParaRPr>
          </a:p>
          <a:p>
            <a:pPr marL="0">
              <a:spcBef>
                <a:spcPts val="600"/>
              </a:spcBef>
              <a:spcAft>
                <a:spcPts val="600"/>
              </a:spcAft>
            </a:pPr>
            <a:r>
              <a:rPr lang="en-US" sz="2400" b="1" dirty="0">
                <a:effectLst/>
              </a:rPr>
              <a:t>Amazon: </a:t>
            </a:r>
            <a:r>
              <a:rPr lang="en-US" sz="2400" u="sng" dirty="0">
                <a:effectLst/>
                <a:hlinkClick r:id="rId4"/>
              </a:rPr>
              <a:t>https://www.amazon.com/Simcoach-Games-Best-Built-Plans/dp/B07SBK3SNQ</a:t>
            </a:r>
            <a:endParaRPr lang="en-US" sz="2400" dirty="0">
              <a:effectLst/>
            </a:endParaRPr>
          </a:p>
          <a:p>
            <a:pPr marL="0">
              <a:spcBef>
                <a:spcPts val="600"/>
              </a:spcBef>
              <a:spcAft>
                <a:spcPts val="600"/>
              </a:spcAft>
            </a:pPr>
            <a:r>
              <a:rPr lang="en-US" sz="2400" b="1" dirty="0">
                <a:effectLst/>
              </a:rPr>
              <a:t>iTunes:</a:t>
            </a:r>
            <a:r>
              <a:rPr lang="en-US" sz="2400" dirty="0">
                <a:effectLst/>
              </a:rPr>
              <a:t> </a:t>
            </a:r>
            <a:r>
              <a:rPr lang="en-US" sz="2400" u="sng" dirty="0">
                <a:effectLst/>
                <a:hlinkClick r:id="rId5"/>
              </a:rPr>
              <a:t>https://itunes.apple.com/us/app/best-built-plans/id1457992967?ls=1&amp;mt=8</a:t>
            </a:r>
            <a:endParaRPr lang="en-US" sz="2400" dirty="0">
              <a:effectLst/>
              <a:ea typeface="Times New Roman"/>
            </a:endParaRPr>
          </a:p>
          <a:p>
            <a:pPr>
              <a:spcBef>
                <a:spcPts val="600"/>
              </a:spcBef>
              <a:spcAft>
                <a:spcPts val="600"/>
              </a:spcAft>
            </a:pPr>
            <a:endParaRPr lang="en-US" sz="2400" dirty="0"/>
          </a:p>
          <a:p>
            <a:pPr>
              <a:spcBef>
                <a:spcPts val="600"/>
              </a:spcBef>
              <a:spcAft>
                <a:spcPts val="600"/>
              </a:spcAft>
            </a:pPr>
            <a:endParaRPr lang="en-US" sz="2400"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9424" y="1268270"/>
            <a:ext cx="5197475" cy="488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068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87" y="1040541"/>
            <a:ext cx="5726272" cy="5262979"/>
          </a:xfrm>
          <a:prstGeom prst="rect">
            <a:avLst/>
          </a:prstGeom>
          <a:noFill/>
        </p:spPr>
        <p:txBody>
          <a:bodyPr wrap="square" rtlCol="0">
            <a:spAutoFit/>
          </a:bodyPr>
          <a:lstStyle/>
          <a:p>
            <a:r>
              <a:rPr lang="en-US" sz="2400" b="1" i="1" dirty="0">
                <a:solidFill>
                  <a:srgbClr val="FF0000"/>
                </a:solidFill>
              </a:rPr>
              <a:t>Prescription opioids MAY lead to prescription drug abuse</a:t>
            </a:r>
          </a:p>
          <a:p>
            <a:pPr marL="635000" indent="-285750" defTabSz="577850">
              <a:buFont typeface="Arial" panose="020B0604020202020204" pitchFamily="34" charset="0"/>
              <a:buChar char="•"/>
              <a:tabLst>
                <a:tab pos="457200" algn="l"/>
              </a:tabLst>
            </a:pPr>
            <a:r>
              <a:rPr lang="en-US" sz="2400" dirty="0"/>
              <a:t>Opioids are addictive medications</a:t>
            </a:r>
          </a:p>
          <a:p>
            <a:pPr marL="457200" indent="-107950" defTabSz="577850">
              <a:buFont typeface="Arial" panose="020B0604020202020204" pitchFamily="34" charset="0"/>
              <a:buChar char="•"/>
              <a:tabLst>
                <a:tab pos="457200" algn="l"/>
              </a:tabLst>
            </a:pPr>
            <a:r>
              <a:rPr lang="en-US" sz="2400" dirty="0"/>
              <a:t>	Taking more pills than prescribed, someone else’s medication, or high doses of medication for long periods of time will likely lead to dependency and addiction</a:t>
            </a:r>
          </a:p>
          <a:p>
            <a:pPr marL="457200" indent="-107950" defTabSz="577850">
              <a:buFont typeface="Arial" panose="020B0604020202020204" pitchFamily="34" charset="0"/>
              <a:buChar char="•"/>
              <a:tabLst>
                <a:tab pos="625475" algn="l"/>
              </a:tabLst>
            </a:pPr>
            <a:r>
              <a:rPr lang="en-US" sz="2400" dirty="0"/>
              <a:t> FIRST ask your doctor for information on all available treatments for pain</a:t>
            </a:r>
          </a:p>
          <a:p>
            <a:pPr marL="457200" indent="-107950" defTabSz="577850">
              <a:buFont typeface="Arial" panose="020B0604020202020204" pitchFamily="34" charset="0"/>
              <a:buChar char="•"/>
              <a:tabLst>
                <a:tab pos="625475" algn="l"/>
              </a:tabLst>
            </a:pPr>
            <a:r>
              <a:rPr lang="en-US" sz="2400" dirty="0"/>
              <a:t> ONLY take opioids if it is the best option, and follow the dosage prescribed by your doctor</a:t>
            </a:r>
          </a:p>
          <a:p>
            <a:pPr marL="457200" indent="-107950" defTabSz="577850">
              <a:buFont typeface="Arial" panose="020B0604020202020204" pitchFamily="34" charset="0"/>
              <a:buChar char="•"/>
              <a:tabLst>
                <a:tab pos="625475" algn="l"/>
              </a:tabLst>
            </a:pPr>
            <a:endParaRPr lang="en-US" sz="2400" dirty="0"/>
          </a:p>
        </p:txBody>
      </p:sp>
      <p:sp>
        <p:nvSpPr>
          <p:cNvPr id="5" name="Title 1"/>
          <p:cNvSpPr>
            <a:spLocks noGrp="1"/>
          </p:cNvSpPr>
          <p:nvPr>
            <p:ph type="title"/>
          </p:nvPr>
        </p:nvSpPr>
        <p:spPr>
          <a:xfrm>
            <a:off x="238135" y="156801"/>
            <a:ext cx="11687175" cy="883743"/>
          </a:xfrm>
        </p:spPr>
        <p:txBody>
          <a:bodyPr>
            <a:noAutofit/>
          </a:bodyPr>
          <a:lstStyle/>
          <a:p>
            <a:r>
              <a:rPr lang="en-US" sz="3600" b="1" dirty="0">
                <a:latin typeface="+mn-lt"/>
              </a:rPr>
              <a:t>Why Is It Important to Always Follow Safe Lifting Practices?</a:t>
            </a:r>
          </a:p>
        </p:txBody>
      </p:sp>
      <p:pic>
        <p:nvPicPr>
          <p:cNvPr id="6" name="Picture 5"/>
          <p:cNvPicPr>
            <a:picLocks noChangeAspect="1"/>
          </p:cNvPicPr>
          <p:nvPr/>
        </p:nvPicPr>
        <p:blipFill>
          <a:blip r:embed="rId3"/>
          <a:stretch>
            <a:fillRect/>
          </a:stretch>
        </p:blipFill>
        <p:spPr>
          <a:xfrm>
            <a:off x="6128398" y="1136217"/>
            <a:ext cx="5894953" cy="4553012"/>
          </a:xfrm>
          <a:prstGeom prst="rect">
            <a:avLst/>
          </a:prstGeom>
          <a:ln>
            <a:solidFill>
              <a:schemeClr val="tx1"/>
            </a:solidFill>
          </a:ln>
        </p:spPr>
      </p:pic>
    </p:spTree>
    <p:extLst>
      <p:ext uri="{BB962C8B-B14F-4D97-AF65-F5344CB8AC3E}">
        <p14:creationId xmlns:p14="http://schemas.microsoft.com/office/powerpoint/2010/main" val="256831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9B093B-3AEC-B444-9301-12CC0B2C6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06" y="903767"/>
            <a:ext cx="3987621" cy="5160451"/>
          </a:xfrm>
          <a:prstGeom prst="rect">
            <a:avLst/>
          </a:prstGeom>
          <a:ln>
            <a:solidFill>
              <a:schemeClr val="tx1"/>
            </a:solidFill>
          </a:ln>
        </p:spPr>
      </p:pic>
      <p:pic>
        <p:nvPicPr>
          <p:cNvPr id="15" name="Picture 14">
            <a:extLst>
              <a:ext uri="{FF2B5EF4-FFF2-40B4-BE49-F238E27FC236}">
                <a16:creationId xmlns:a16="http://schemas.microsoft.com/office/drawing/2014/main" id="{DEC6D437-E3FE-5B45-A9BD-8DE23CFE78F2}"/>
              </a:ext>
            </a:extLst>
          </p:cNvPr>
          <p:cNvPicPr>
            <a:picLocks noChangeAspect="1"/>
          </p:cNvPicPr>
          <p:nvPr/>
        </p:nvPicPr>
        <p:blipFill rotWithShape="1">
          <a:blip r:embed="rId4">
            <a:extLst>
              <a:ext uri="{28A0092B-C50C-407E-A947-70E740481C1C}">
                <a14:useLocalDpi xmlns:a14="http://schemas.microsoft.com/office/drawing/2010/main" val="0"/>
              </a:ext>
            </a:extLst>
          </a:blip>
          <a:srcRect l="1057" r="-1057" b="49980"/>
          <a:stretch/>
        </p:blipFill>
        <p:spPr>
          <a:xfrm>
            <a:off x="4738217" y="1635949"/>
            <a:ext cx="7327673" cy="2840236"/>
          </a:xfrm>
          <a:prstGeom prst="rect">
            <a:avLst/>
          </a:prstGeom>
          <a:ln>
            <a:solidFill>
              <a:schemeClr val="tx1"/>
            </a:solidFill>
          </a:ln>
        </p:spPr>
      </p:pic>
      <p:sp>
        <p:nvSpPr>
          <p:cNvPr id="5" name="Title 1"/>
          <p:cNvSpPr>
            <a:spLocks noGrp="1"/>
          </p:cNvSpPr>
          <p:nvPr>
            <p:ph type="title"/>
          </p:nvPr>
        </p:nvSpPr>
        <p:spPr>
          <a:xfrm>
            <a:off x="352065" y="156801"/>
            <a:ext cx="11267123" cy="883743"/>
          </a:xfrm>
        </p:spPr>
        <p:txBody>
          <a:bodyPr>
            <a:noAutofit/>
          </a:bodyPr>
          <a:lstStyle/>
          <a:p>
            <a:r>
              <a:rPr lang="en-US" sz="3600" b="1" dirty="0">
                <a:latin typeface="+mn-lt"/>
              </a:rPr>
              <a:t>Resources to Help You Protect Yourself</a:t>
            </a:r>
          </a:p>
        </p:txBody>
      </p:sp>
    </p:spTree>
    <p:extLst>
      <p:ext uri="{BB962C8B-B14F-4D97-AF65-F5344CB8AC3E}">
        <p14:creationId xmlns:p14="http://schemas.microsoft.com/office/powerpoint/2010/main" val="2198822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2931" y="760129"/>
            <a:ext cx="9144000" cy="2387600"/>
          </a:xfrm>
        </p:spPr>
        <p:txBody>
          <a:bodyPr>
            <a:normAutofit/>
          </a:bodyPr>
          <a:lstStyle/>
          <a:p>
            <a:r>
              <a:rPr lang="en-US" b="1" dirty="0">
                <a:latin typeface="+mn-lt"/>
              </a:rPr>
              <a:t>Questions?</a:t>
            </a:r>
          </a:p>
        </p:txBody>
      </p:sp>
      <p:pic>
        <p:nvPicPr>
          <p:cNvPr id="8" name="Picture 7">
            <a:extLst>
              <a:ext uri="{FF2B5EF4-FFF2-40B4-BE49-F238E27FC236}">
                <a16:creationId xmlns:a16="http://schemas.microsoft.com/office/drawing/2014/main" id="{368D4E6E-030E-4008-AD40-588A9641779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78757" y="5156768"/>
            <a:ext cx="1634491" cy="90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a:extLst>
              <a:ext uri="{FF2B5EF4-FFF2-40B4-BE49-F238E27FC236}">
                <a16:creationId xmlns:a16="http://schemas.microsoft.com/office/drawing/2014/main" id="{2E712C28-2403-4698-A0BA-ED8C1BF7BAC7}"/>
              </a:ext>
            </a:extLst>
          </p:cNvPr>
          <p:cNvSpPr>
            <a:spLocks noGrp="1"/>
          </p:cNvSpPr>
          <p:nvPr>
            <p:ph type="subTitle" idx="1"/>
          </p:nvPr>
        </p:nvSpPr>
        <p:spPr>
          <a:xfrm>
            <a:off x="152402" y="6137460"/>
            <a:ext cx="11887200" cy="646112"/>
          </a:xfrm>
        </p:spPr>
        <p:txBody>
          <a:bodyPr>
            <a:normAutofit/>
          </a:bodyPr>
          <a:lstStyle/>
          <a:p>
            <a:r>
              <a:rPr lang="en-US" sz="1200" dirty="0">
                <a:solidFill>
                  <a:schemeClr val="bg1"/>
                </a:solidFill>
              </a:rPr>
              <a:t>©2019, CPWR-The Center for Construction Research and Training. All rights reserved. CPWR is the research and training arm of NABTU. Production of this document was supported by cooperative agreement OH 009762 from the National Institute for Occupational Safety and Health (NIOSH). The contents are solely the responsibility of the authors and do not necessarily represent the official views of NIOSH.  </a:t>
            </a:r>
          </a:p>
          <a:p>
            <a:endParaRPr lang="en-US" sz="1800" dirty="0"/>
          </a:p>
        </p:txBody>
      </p:sp>
    </p:spTree>
    <p:extLst>
      <p:ext uri="{BB962C8B-B14F-4D97-AF65-F5344CB8AC3E}">
        <p14:creationId xmlns:p14="http://schemas.microsoft.com/office/powerpoint/2010/main" val="11529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394020"/>
            <a:ext cx="11559940" cy="761031"/>
          </a:xfrm>
        </p:spPr>
        <p:txBody>
          <a:bodyPr>
            <a:noAutofit/>
          </a:bodyPr>
          <a:lstStyle/>
          <a:p>
            <a:r>
              <a:rPr lang="en-US" sz="4000" b="1" dirty="0">
                <a:latin typeface="+mn-lt"/>
              </a:rPr>
              <a:t>Sprains, Strains, and Other Soft Tissue Injuries </a:t>
            </a:r>
            <a:br>
              <a:rPr lang="en-US" sz="4000" b="1" dirty="0">
                <a:latin typeface="+mn-lt"/>
              </a:rPr>
            </a:br>
            <a:r>
              <a:rPr lang="en-US" sz="4000" b="1" dirty="0">
                <a:latin typeface="+mn-lt"/>
              </a:rPr>
              <a:t>Are Common</a:t>
            </a:r>
          </a:p>
        </p:txBody>
      </p:sp>
      <p:sp>
        <p:nvSpPr>
          <p:cNvPr id="3" name="Content Placeholder 2"/>
          <p:cNvSpPr>
            <a:spLocks noGrp="1"/>
          </p:cNvSpPr>
          <p:nvPr>
            <p:ph idx="1"/>
          </p:nvPr>
        </p:nvSpPr>
        <p:spPr>
          <a:xfrm>
            <a:off x="529802" y="1429116"/>
            <a:ext cx="11270383" cy="4692284"/>
          </a:xfrm>
        </p:spPr>
        <p:txBody>
          <a:bodyPr>
            <a:normAutofit/>
          </a:bodyPr>
          <a:lstStyle/>
          <a:p>
            <a:r>
              <a:rPr lang="en-US" dirty="0"/>
              <a:t>Sprains and strains account for about 1 out of 4 of all nonfatal injuries in construction each year.</a:t>
            </a:r>
          </a:p>
          <a:p>
            <a:r>
              <a:rPr lang="en-US" dirty="0"/>
              <a:t>Lifetime risk of overexertion injuries is 21% for all construction trades, although many more suffer chronic pain.</a:t>
            </a:r>
          </a:p>
          <a:p>
            <a:r>
              <a:rPr lang="en-US" dirty="0"/>
              <a:t>Most overexertion injuries are related to </a:t>
            </a:r>
            <a:r>
              <a:rPr lang="en-US" u="sng" dirty="0"/>
              <a:t>handling heavy building materials</a:t>
            </a:r>
            <a:r>
              <a:rPr lang="en-US" dirty="0"/>
              <a:t>.</a:t>
            </a:r>
          </a:p>
          <a:p>
            <a:r>
              <a:rPr lang="en-US" dirty="0"/>
              <a:t>Construction workers suffer from the highest number of lost days of work from </a:t>
            </a:r>
            <a:r>
              <a:rPr lang="en-US" dirty="0">
                <a:solidFill>
                  <a:srgbClr val="FF0000"/>
                </a:solidFill>
              </a:rPr>
              <a:t>low back injuries</a:t>
            </a:r>
            <a:r>
              <a:rPr lang="en-US" dirty="0"/>
              <a:t>.</a:t>
            </a:r>
          </a:p>
          <a:p>
            <a:endParaRPr lang="en-US" dirty="0"/>
          </a:p>
          <a:p>
            <a:r>
              <a:rPr lang="en-US" dirty="0">
                <a:solidFill>
                  <a:srgbClr val="FF0000"/>
                </a:solidFill>
              </a:rPr>
              <a:t>It is </a:t>
            </a:r>
            <a:r>
              <a:rPr lang="en-US" u="sng" dirty="0">
                <a:solidFill>
                  <a:srgbClr val="FF0000"/>
                </a:solidFill>
              </a:rPr>
              <a:t>IMPORTANT</a:t>
            </a:r>
            <a:r>
              <a:rPr lang="en-US" dirty="0">
                <a:solidFill>
                  <a:srgbClr val="FF0000"/>
                </a:solidFill>
              </a:rPr>
              <a:t> that you learn how to protect your body from damage.</a:t>
            </a:r>
          </a:p>
        </p:txBody>
      </p:sp>
    </p:spTree>
    <p:extLst>
      <p:ext uri="{BB962C8B-B14F-4D97-AF65-F5344CB8AC3E}">
        <p14:creationId xmlns:p14="http://schemas.microsoft.com/office/powerpoint/2010/main" val="1690324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90239" y="180114"/>
            <a:ext cx="10515600" cy="961231"/>
          </a:xfrm>
        </p:spPr>
        <p:txBody>
          <a:bodyPr>
            <a:noAutofit/>
          </a:bodyPr>
          <a:lstStyle/>
          <a:p>
            <a:r>
              <a:rPr lang="en-US" sz="4000" b="1" dirty="0">
                <a:latin typeface="+mn-lt"/>
              </a:rPr>
              <a:t>Sprains, Strains, and Other Soft Tissue Injuries or </a:t>
            </a:r>
            <a:r>
              <a:rPr lang="en-US" altLang="en-US" sz="4000" b="1" dirty="0">
                <a:latin typeface="+mn-lt"/>
              </a:rPr>
              <a:t>Musculoskeletal Disorders (MSDs)</a:t>
            </a:r>
          </a:p>
        </p:txBody>
      </p:sp>
      <p:grpSp>
        <p:nvGrpSpPr>
          <p:cNvPr id="22533" name="Group 8"/>
          <p:cNvGrpSpPr>
            <a:grpSpLocks/>
          </p:cNvGrpSpPr>
          <p:nvPr/>
        </p:nvGrpSpPr>
        <p:grpSpPr bwMode="auto">
          <a:xfrm>
            <a:off x="9788901" y="2587849"/>
            <a:ext cx="2216066" cy="3316882"/>
            <a:chOff x="5473978" y="2229123"/>
            <a:chExt cx="3306118" cy="4559819"/>
          </a:xfrm>
        </p:grpSpPr>
        <p:pic>
          <p:nvPicPr>
            <p:cNvPr id="2253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978" y="2229123"/>
              <a:ext cx="2515392" cy="234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9365" y="4044950"/>
              <a:ext cx="790731" cy="274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48500"/>
            <a:stretch>
              <a:fillRect/>
            </a:stretch>
          </p:blipFill>
          <p:spPr bwMode="auto">
            <a:xfrm>
              <a:off x="6766473" y="4572000"/>
              <a:ext cx="1222896" cy="22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ontent Placeholder 3"/>
          <p:cNvSpPr>
            <a:spLocks noGrp="1"/>
          </p:cNvSpPr>
          <p:nvPr>
            <p:ph sz="half" idx="1"/>
          </p:nvPr>
        </p:nvSpPr>
        <p:spPr>
          <a:xfrm>
            <a:off x="447259" y="1427143"/>
            <a:ext cx="11070446" cy="1858222"/>
          </a:xfrm>
        </p:spPr>
        <p:txBody>
          <a:bodyPr rtlCol="0">
            <a:normAutofit fontScale="92500" lnSpcReduction="10000"/>
          </a:bodyPr>
          <a:lstStyle/>
          <a:p>
            <a:pPr marL="420624" indent="-384048">
              <a:spcBef>
                <a:spcPct val="50000"/>
              </a:spcBef>
              <a:buNone/>
              <a:defRPr/>
            </a:pPr>
            <a:r>
              <a:rPr lang="en-US" dirty="0"/>
              <a:t>1) Damage to the </a:t>
            </a:r>
            <a:r>
              <a:rPr lang="en-US" i="1" dirty="0"/>
              <a:t>musculoskeletal system </a:t>
            </a:r>
            <a:r>
              <a:rPr lang="en-US" dirty="0"/>
              <a:t>–</a:t>
            </a:r>
            <a:r>
              <a:rPr lang="en-US" i="1" dirty="0"/>
              <a:t> </a:t>
            </a:r>
            <a:r>
              <a:rPr lang="en-US" dirty="0"/>
              <a:t>muscles, nerves, tendons, ligaments, joints, cartilage and spinal discs.</a:t>
            </a:r>
          </a:p>
          <a:p>
            <a:pPr marL="420624" indent="-384048">
              <a:spcBef>
                <a:spcPct val="50000"/>
              </a:spcBef>
              <a:buNone/>
              <a:defRPr/>
            </a:pPr>
            <a:r>
              <a:rPr lang="en-US" dirty="0"/>
              <a:t>2) They are </a:t>
            </a:r>
            <a:r>
              <a:rPr lang="en-US" i="1" dirty="0"/>
              <a:t>cumulative</a:t>
            </a:r>
            <a:r>
              <a:rPr lang="en-US" dirty="0"/>
              <a:t> – they happen gradually, as opposed to accidents.</a:t>
            </a:r>
          </a:p>
          <a:p>
            <a:pPr marL="420624" indent="-384048">
              <a:spcBef>
                <a:spcPct val="50000"/>
              </a:spcBef>
              <a:buNone/>
              <a:defRPr/>
            </a:pPr>
            <a:r>
              <a:rPr lang="en-US" dirty="0"/>
              <a:t>3) They are </a:t>
            </a:r>
            <a:r>
              <a:rPr lang="en-US" i="1" dirty="0"/>
              <a:t>chronic</a:t>
            </a:r>
            <a:r>
              <a:rPr lang="en-US" dirty="0"/>
              <a:t> – the effects last a long time.</a:t>
            </a:r>
          </a:p>
          <a:p>
            <a:pPr marL="420624" indent="-384048">
              <a:buFont typeface="Wingdings 2"/>
              <a:buChar char=""/>
              <a:defRPr/>
            </a:pPr>
            <a:endParaRPr lang="en-US" dirty="0"/>
          </a:p>
        </p:txBody>
      </p:sp>
      <p:pic>
        <p:nvPicPr>
          <p:cNvPr id="2253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72258" y="3064927"/>
            <a:ext cx="20764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flipH="1">
            <a:off x="7834423" y="3772171"/>
            <a:ext cx="1566371" cy="2086639"/>
          </a:xfrm>
          <a:prstGeom prst="rect">
            <a:avLst/>
          </a:prstGeom>
        </p:spPr>
      </p:pic>
      <p:pic>
        <p:nvPicPr>
          <p:cNvPr id="3" name="Picture 2"/>
          <p:cNvPicPr>
            <a:picLocks noChangeAspect="1"/>
          </p:cNvPicPr>
          <p:nvPr/>
        </p:nvPicPr>
        <p:blipFill rotWithShape="1">
          <a:blip r:embed="rId8"/>
          <a:srcRect b="3735"/>
          <a:stretch/>
        </p:blipFill>
        <p:spPr>
          <a:xfrm>
            <a:off x="4541269" y="3772171"/>
            <a:ext cx="1805833" cy="1893596"/>
          </a:xfrm>
          <a:prstGeom prst="rect">
            <a:avLst/>
          </a:prstGeom>
        </p:spPr>
      </p:pic>
      <p:sp>
        <p:nvSpPr>
          <p:cNvPr id="6" name="TextBox 5">
            <a:extLst>
              <a:ext uri="{FF2B5EF4-FFF2-40B4-BE49-F238E27FC236}">
                <a16:creationId xmlns:a16="http://schemas.microsoft.com/office/drawing/2014/main" id="{2D81DE40-C13F-418C-84E1-66C465E79835}"/>
              </a:ext>
            </a:extLst>
          </p:cNvPr>
          <p:cNvSpPr txBox="1"/>
          <p:nvPr/>
        </p:nvSpPr>
        <p:spPr>
          <a:xfrm>
            <a:off x="7909176" y="3350221"/>
            <a:ext cx="1416863" cy="369332"/>
          </a:xfrm>
          <a:prstGeom prst="rect">
            <a:avLst/>
          </a:prstGeom>
          <a:noFill/>
        </p:spPr>
        <p:txBody>
          <a:bodyPr wrap="none" rtlCol="0">
            <a:spAutoFit/>
          </a:bodyPr>
          <a:lstStyle/>
          <a:p>
            <a:r>
              <a:rPr lang="en-US" b="1" dirty="0">
                <a:solidFill>
                  <a:prstClr val="black"/>
                </a:solidFill>
              </a:rPr>
              <a:t>Knee bursitis</a:t>
            </a:r>
          </a:p>
        </p:txBody>
      </p:sp>
      <p:sp>
        <p:nvSpPr>
          <p:cNvPr id="13" name="TextBox 12">
            <a:extLst>
              <a:ext uri="{FF2B5EF4-FFF2-40B4-BE49-F238E27FC236}">
                <a16:creationId xmlns:a16="http://schemas.microsoft.com/office/drawing/2014/main" id="{8824B7CD-879C-4DB8-94A9-0E402973328A}"/>
              </a:ext>
            </a:extLst>
          </p:cNvPr>
          <p:cNvSpPr txBox="1"/>
          <p:nvPr/>
        </p:nvSpPr>
        <p:spPr>
          <a:xfrm>
            <a:off x="4366090" y="3240076"/>
            <a:ext cx="2763898" cy="646331"/>
          </a:xfrm>
          <a:prstGeom prst="rect">
            <a:avLst/>
          </a:prstGeom>
          <a:noFill/>
        </p:spPr>
        <p:txBody>
          <a:bodyPr wrap="none" rtlCol="0">
            <a:spAutoFit/>
          </a:bodyPr>
          <a:lstStyle/>
          <a:p>
            <a:r>
              <a:rPr lang="en-US" b="1" dirty="0">
                <a:solidFill>
                  <a:prstClr val="black"/>
                </a:solidFill>
              </a:rPr>
              <a:t>Soft disc – jelly pushing on </a:t>
            </a:r>
          </a:p>
          <a:p>
            <a:r>
              <a:rPr lang="en-US" b="1" dirty="0">
                <a:solidFill>
                  <a:prstClr val="black"/>
                </a:solidFill>
              </a:rPr>
              <a:t>spinal nerves</a:t>
            </a:r>
          </a:p>
        </p:txBody>
      </p:sp>
      <p:sp>
        <p:nvSpPr>
          <p:cNvPr id="14" name="TextBox 13"/>
          <p:cNvSpPr txBox="1"/>
          <p:nvPr/>
        </p:nvSpPr>
        <p:spPr>
          <a:xfrm rot="16200000">
            <a:off x="780010" y="3929198"/>
            <a:ext cx="1784497" cy="230832"/>
          </a:xfrm>
          <a:prstGeom prst="rect">
            <a:avLst/>
          </a:prstGeom>
          <a:noFill/>
        </p:spPr>
        <p:txBody>
          <a:bodyPr wrap="square" rtlCol="0">
            <a:spAutoFit/>
          </a:bodyPr>
          <a:lstStyle/>
          <a:p>
            <a:r>
              <a:rPr lang="en-US" sz="900" dirty="0">
                <a:solidFill>
                  <a:prstClr val="black"/>
                </a:solidFill>
              </a:rPr>
              <a:t>Photo courtesy of NIOSH</a:t>
            </a:r>
          </a:p>
        </p:txBody>
      </p:sp>
      <p:sp>
        <p:nvSpPr>
          <p:cNvPr id="15" name="TextBox 14"/>
          <p:cNvSpPr txBox="1"/>
          <p:nvPr/>
        </p:nvSpPr>
        <p:spPr>
          <a:xfrm rot="16200000">
            <a:off x="9756854" y="4922433"/>
            <a:ext cx="1641921" cy="230832"/>
          </a:xfrm>
          <a:prstGeom prst="rect">
            <a:avLst/>
          </a:prstGeom>
          <a:noFill/>
        </p:spPr>
        <p:txBody>
          <a:bodyPr wrap="square" rtlCol="0">
            <a:spAutoFit/>
          </a:bodyPr>
          <a:lstStyle/>
          <a:p>
            <a:r>
              <a:rPr lang="en-US" sz="900" dirty="0">
                <a:solidFill>
                  <a:prstClr val="black"/>
                </a:solidFill>
              </a:rPr>
              <a:t>Photo courtesy of NIOSH</a:t>
            </a:r>
          </a:p>
        </p:txBody>
      </p:sp>
      <p:sp>
        <p:nvSpPr>
          <p:cNvPr id="7" name="Rectangle 6"/>
          <p:cNvSpPr/>
          <p:nvPr/>
        </p:nvSpPr>
        <p:spPr>
          <a:xfrm rot="16200000">
            <a:off x="6769746" y="4820940"/>
            <a:ext cx="1936749" cy="230832"/>
          </a:xfrm>
          <a:prstGeom prst="rect">
            <a:avLst/>
          </a:prstGeom>
        </p:spPr>
        <p:txBody>
          <a:bodyPr wrap="none">
            <a:spAutoFit/>
          </a:bodyPr>
          <a:lstStyle/>
          <a:p>
            <a:r>
              <a:rPr lang="en-US" sz="900" dirty="0">
                <a:solidFill>
                  <a:prstClr val="black"/>
                </a:solidFill>
              </a:rPr>
              <a:t>Photo courtesy of Dr. Ann Marie Dale</a:t>
            </a:r>
          </a:p>
        </p:txBody>
      </p:sp>
      <p:sp>
        <p:nvSpPr>
          <p:cNvPr id="17" name="Rectangle 16"/>
          <p:cNvSpPr/>
          <p:nvPr/>
        </p:nvSpPr>
        <p:spPr>
          <a:xfrm>
            <a:off x="4258703" y="5686620"/>
            <a:ext cx="2978671" cy="401520"/>
          </a:xfrm>
          <a:prstGeom prst="rect">
            <a:avLst/>
          </a:prstGeom>
        </p:spPr>
        <p:txBody>
          <a:bodyPr wrap="square">
            <a:spAutoFit/>
          </a:bodyPr>
          <a:lstStyle/>
          <a:p>
            <a:pPr>
              <a:lnSpc>
                <a:spcPct val="115000"/>
              </a:lnSpc>
              <a:spcAft>
                <a:spcPts val="1000"/>
              </a:spcAft>
            </a:pPr>
            <a:r>
              <a:rPr lang="en-US" sz="900" dirty="0">
                <a:solidFill>
                  <a:prstClr val="black"/>
                </a:solidFill>
              </a:rPr>
              <a:t>Used with permission of Mayo Foundation for Medical Education and Research, all rights reserved</a:t>
            </a:r>
            <a:endParaRPr lang="en-US" sz="9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99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21834" y="288422"/>
            <a:ext cx="11007896" cy="871814"/>
          </a:xfrm>
        </p:spPr>
        <p:txBody>
          <a:bodyPr>
            <a:normAutofit fontScale="90000"/>
          </a:bodyPr>
          <a:lstStyle/>
          <a:p>
            <a:pPr eaLnBrk="1" hangingPunct="1"/>
            <a:r>
              <a:rPr lang="en-US" altLang="en-US" b="1" dirty="0">
                <a:latin typeface="+mn-lt"/>
              </a:rPr>
              <a:t>Soft Tissue Symptoms and Injury Risk Continuum</a:t>
            </a:r>
            <a:endParaRPr lang="en-US" altLang="en-US" b="1" u="sng" dirty="0">
              <a:latin typeface="+mn-lt"/>
            </a:endParaRPr>
          </a:p>
        </p:txBody>
      </p:sp>
      <p:sp>
        <p:nvSpPr>
          <p:cNvPr id="9219" name="Rectangle 3"/>
          <p:cNvSpPr>
            <a:spLocks noGrp="1" noChangeArrowheads="1"/>
          </p:cNvSpPr>
          <p:nvPr>
            <p:ph idx="1"/>
          </p:nvPr>
        </p:nvSpPr>
        <p:spPr>
          <a:xfrm>
            <a:off x="552894" y="1055464"/>
            <a:ext cx="11062476" cy="2788734"/>
          </a:xfrm>
        </p:spPr>
        <p:txBody>
          <a:bodyPr>
            <a:normAutofit/>
          </a:bodyPr>
          <a:lstStyle/>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r>
              <a:rPr lang="en-US" altLang="en-US" dirty="0"/>
              <a:t>  Normal 	   Mild  	 	Moderate          	        Severe</a:t>
            </a:r>
          </a:p>
          <a:p>
            <a:pPr eaLnBrk="1" hangingPunct="1">
              <a:buFont typeface="Wingdings" panose="05000000000000000000" pitchFamily="2" charset="2"/>
              <a:buNone/>
            </a:pPr>
            <a:r>
              <a:rPr lang="en-US" altLang="en-US" sz="2400" dirty="0"/>
              <a:t>100% chance of recovery				Unable to regain normal function</a:t>
            </a:r>
            <a:endParaRPr lang="en-US" altLang="en-US" dirty="0"/>
          </a:p>
        </p:txBody>
      </p:sp>
      <p:sp>
        <p:nvSpPr>
          <p:cNvPr id="20484" name="Line 4"/>
          <p:cNvSpPr>
            <a:spLocks noChangeShapeType="1"/>
          </p:cNvSpPr>
          <p:nvPr/>
        </p:nvSpPr>
        <p:spPr bwMode="auto">
          <a:xfrm flipV="1">
            <a:off x="1295214" y="1714720"/>
            <a:ext cx="9049253" cy="11659"/>
          </a:xfrm>
          <a:prstGeom prst="line">
            <a:avLst/>
          </a:prstGeom>
          <a:noFill/>
          <a:ln w="5715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486" name="Line 6"/>
          <p:cNvSpPr>
            <a:spLocks noChangeShapeType="1"/>
          </p:cNvSpPr>
          <p:nvPr/>
        </p:nvSpPr>
        <p:spPr bwMode="auto">
          <a:xfrm>
            <a:off x="2889030" y="1465036"/>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487" name="Line 7"/>
          <p:cNvSpPr>
            <a:spLocks noChangeShapeType="1"/>
          </p:cNvSpPr>
          <p:nvPr/>
        </p:nvSpPr>
        <p:spPr bwMode="auto">
          <a:xfrm>
            <a:off x="5819840" y="1421579"/>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20488" name="Line 8"/>
          <p:cNvSpPr>
            <a:spLocks noChangeShapeType="1"/>
          </p:cNvSpPr>
          <p:nvPr/>
        </p:nvSpPr>
        <p:spPr bwMode="auto">
          <a:xfrm>
            <a:off x="9129625" y="1421579"/>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pic>
        <p:nvPicPr>
          <p:cNvPr id="20490" name="Picture 1"/>
          <p:cNvPicPr>
            <a:picLocks noChangeAspect="1"/>
          </p:cNvPicPr>
          <p:nvPr/>
        </p:nvPicPr>
        <p:blipFill>
          <a:blip r:embed="rId3">
            <a:extLst>
              <a:ext uri="{28A0092B-C50C-407E-A947-70E740481C1C}">
                <a14:useLocalDpi xmlns:a14="http://schemas.microsoft.com/office/drawing/2010/main" val="0"/>
              </a:ext>
            </a:extLst>
          </a:blip>
          <a:srcRect t="21477"/>
          <a:stretch>
            <a:fillRect/>
          </a:stretch>
        </p:blipFill>
        <p:spPr bwMode="auto">
          <a:xfrm>
            <a:off x="8435975" y="3066956"/>
            <a:ext cx="1725612"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70225" y="6096001"/>
            <a:ext cx="6051550" cy="646113"/>
          </a:xfrm>
          <a:prstGeom prst="rect">
            <a:avLst/>
          </a:prstGeom>
          <a:noFill/>
        </p:spPr>
        <p:txBody>
          <a:bodyPr wrap="none">
            <a:spAutoFit/>
          </a:bodyPr>
          <a:lstStyle/>
          <a:p>
            <a:pPr>
              <a:defRPr/>
            </a:pPr>
            <a:r>
              <a:rPr lang="en-US" altLang="en-US" sz="3600" dirty="0">
                <a:solidFill>
                  <a:prstClr val="white"/>
                </a:solidFill>
              </a:rPr>
              <a:t>Importance of Early </a:t>
            </a:r>
            <a:r>
              <a:rPr lang="en-US" altLang="en-US" sz="3600" u="sng" dirty="0">
                <a:solidFill>
                  <a:prstClr val="white"/>
                </a:solidFill>
              </a:rPr>
              <a:t>Awareness</a:t>
            </a:r>
            <a:endParaRPr lang="en-US" sz="3600" dirty="0">
              <a:solidFill>
                <a:prstClr val="white"/>
              </a:solidFill>
            </a:endParaRPr>
          </a:p>
        </p:txBody>
      </p:sp>
      <p:sp>
        <p:nvSpPr>
          <p:cNvPr id="11" name="Line 6"/>
          <p:cNvSpPr>
            <a:spLocks noChangeShapeType="1"/>
          </p:cNvSpPr>
          <p:nvPr/>
        </p:nvSpPr>
        <p:spPr bwMode="auto">
          <a:xfrm>
            <a:off x="1295214" y="1397030"/>
            <a:ext cx="0" cy="609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2" name="Rectangle 11"/>
          <p:cNvSpPr/>
          <p:nvPr/>
        </p:nvSpPr>
        <p:spPr>
          <a:xfrm rot="16200000">
            <a:off x="7397880" y="4830123"/>
            <a:ext cx="1936749" cy="230832"/>
          </a:xfrm>
          <a:prstGeom prst="rect">
            <a:avLst/>
          </a:prstGeom>
        </p:spPr>
        <p:txBody>
          <a:bodyPr wrap="none">
            <a:spAutoFit/>
          </a:bodyPr>
          <a:lstStyle/>
          <a:p>
            <a:r>
              <a:rPr lang="en-US" sz="900" dirty="0">
                <a:solidFill>
                  <a:prstClr val="black"/>
                </a:solidFill>
              </a:rPr>
              <a:t>Photo courtesy of Dr. Ann Marie Dale</a:t>
            </a:r>
          </a:p>
        </p:txBody>
      </p:sp>
      <p:pic>
        <p:nvPicPr>
          <p:cNvPr id="1034"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26"/>
          <a:stretch/>
        </p:blipFill>
        <p:spPr bwMode="auto">
          <a:xfrm>
            <a:off x="1371677" y="3066956"/>
            <a:ext cx="3969867" cy="281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rot="16200000">
            <a:off x="454184" y="4945749"/>
            <a:ext cx="1713931" cy="230832"/>
          </a:xfrm>
          <a:prstGeom prst="rect">
            <a:avLst/>
          </a:prstGeom>
        </p:spPr>
        <p:txBody>
          <a:bodyPr wrap="none">
            <a:spAutoFit/>
          </a:bodyPr>
          <a:lstStyle/>
          <a:p>
            <a:r>
              <a:rPr lang="en-US" sz="900" dirty="0">
                <a:solidFill>
                  <a:prstClr val="black"/>
                </a:solidFill>
              </a:rPr>
              <a:t>medicalstocks/Shutterstock.com</a:t>
            </a:r>
          </a:p>
        </p:txBody>
      </p:sp>
    </p:spTree>
    <p:extLst>
      <p:ext uri="{BB962C8B-B14F-4D97-AF65-F5344CB8AC3E}">
        <p14:creationId xmlns:p14="http://schemas.microsoft.com/office/powerpoint/2010/main" val="354698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23900" y="477858"/>
            <a:ext cx="8458200" cy="704191"/>
          </a:xfrm>
        </p:spPr>
        <p:txBody>
          <a:bodyPr>
            <a:normAutofit/>
          </a:bodyPr>
          <a:lstStyle/>
          <a:p>
            <a:r>
              <a:rPr lang="en-US" altLang="en-US" sz="4000" b="1" dirty="0">
                <a:latin typeface="+mn-lt"/>
              </a:rPr>
              <a:t>What is Ergonomics?</a:t>
            </a:r>
          </a:p>
        </p:txBody>
      </p:sp>
      <p:sp>
        <p:nvSpPr>
          <p:cNvPr id="9219" name="Rectangle 3"/>
          <p:cNvSpPr>
            <a:spLocks noGrp="1" noChangeArrowheads="1"/>
          </p:cNvSpPr>
          <p:nvPr>
            <p:ph idx="1"/>
          </p:nvPr>
        </p:nvSpPr>
        <p:spPr>
          <a:xfrm>
            <a:off x="723901" y="2074762"/>
            <a:ext cx="7673867" cy="2438400"/>
          </a:xfrm>
        </p:spPr>
        <p:txBody>
          <a:bodyPr>
            <a:normAutofit/>
          </a:bodyPr>
          <a:lstStyle/>
          <a:p>
            <a:pPr marL="36512" indent="0">
              <a:buNone/>
            </a:pPr>
            <a:r>
              <a:rPr lang="en-US" altLang="en-US" dirty="0"/>
              <a:t>Ergonomics is the way to prevent injuries:</a:t>
            </a:r>
          </a:p>
          <a:p>
            <a:pPr marL="419100" indent="-382588"/>
            <a:r>
              <a:rPr lang="en-US" altLang="en-US" dirty="0"/>
              <a:t>Fit the tasks, tools, and environment to the physical </a:t>
            </a:r>
            <a:r>
              <a:rPr lang="en-US" altLang="en-US" u="sng" dirty="0"/>
              <a:t>abilities</a:t>
            </a:r>
            <a:r>
              <a:rPr lang="en-US" altLang="en-US" dirty="0"/>
              <a:t> of the worker</a:t>
            </a:r>
          </a:p>
          <a:p>
            <a:pPr marL="36512" indent="0">
              <a:buNone/>
            </a:pPr>
            <a:endParaRPr lang="en-US" altLang="en-US" dirty="0"/>
          </a:p>
          <a:p>
            <a:pPr marL="36512" indent="0">
              <a:buNone/>
            </a:pPr>
            <a:r>
              <a:rPr lang="en-US" altLang="en-US" dirty="0"/>
              <a:t>Goal: to reduce or eliminate risk of injuries</a:t>
            </a:r>
          </a:p>
          <a:p>
            <a:pPr marL="419100" indent="-382588">
              <a:buFont typeface="Wingdings 2" panose="05020102010507070707" pitchFamily="18" charset="2"/>
              <a:buChar char=""/>
            </a:pPr>
            <a:endParaRPr lang="en-US"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868" y="1059510"/>
            <a:ext cx="3565636" cy="4754181"/>
          </a:xfrm>
          <a:prstGeom prst="rect">
            <a:avLst/>
          </a:prstGeom>
        </p:spPr>
      </p:pic>
      <p:sp>
        <p:nvSpPr>
          <p:cNvPr id="3" name="Rectangle 2"/>
          <p:cNvSpPr/>
          <p:nvPr/>
        </p:nvSpPr>
        <p:spPr>
          <a:xfrm>
            <a:off x="8406893" y="5793564"/>
            <a:ext cx="1858201" cy="230832"/>
          </a:xfrm>
          <a:prstGeom prst="rect">
            <a:avLst/>
          </a:prstGeom>
        </p:spPr>
        <p:txBody>
          <a:bodyPr wrap="none">
            <a:spAutoFit/>
          </a:bodyPr>
          <a:lstStyle/>
          <a:p>
            <a:r>
              <a:rPr lang="en-US" sz="900" dirty="0"/>
              <a:t>Photo courtesy of Dr. David Rempel</a:t>
            </a:r>
          </a:p>
        </p:txBody>
      </p:sp>
    </p:spTree>
    <p:extLst>
      <p:ext uri="{BB962C8B-B14F-4D97-AF65-F5344CB8AC3E}">
        <p14:creationId xmlns:p14="http://schemas.microsoft.com/office/powerpoint/2010/main" val="23017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n-US" altLang="en-US" sz="4000" b="1" dirty="0">
                <a:latin typeface="+mn-lt"/>
              </a:rPr>
              <a:t>Review: Identify Ergonomic Hazards</a:t>
            </a:r>
          </a:p>
        </p:txBody>
      </p:sp>
      <p:sp>
        <p:nvSpPr>
          <p:cNvPr id="28675" name="Rectangle 3"/>
          <p:cNvSpPr>
            <a:spLocks noGrp="1" noChangeArrowheads="1"/>
          </p:cNvSpPr>
          <p:nvPr>
            <p:ph idx="1"/>
          </p:nvPr>
        </p:nvSpPr>
        <p:spPr>
          <a:xfrm>
            <a:off x="584200" y="1905009"/>
            <a:ext cx="6426200" cy="4221163"/>
          </a:xfrm>
        </p:spPr>
        <p:txBody>
          <a:bodyPr>
            <a:normAutofit/>
          </a:bodyPr>
          <a:lstStyle/>
          <a:p>
            <a:pPr marL="742950" indent="-742950">
              <a:buFont typeface="Calibri" panose="020F0502020204030204" pitchFamily="34" charset="0"/>
              <a:buAutoNum type="arabicPeriod"/>
            </a:pPr>
            <a:r>
              <a:rPr lang="en-US" altLang="en-US" sz="3600" dirty="0"/>
              <a:t>High </a:t>
            </a:r>
            <a:r>
              <a:rPr lang="en-US" altLang="en-US" sz="3600" dirty="0">
                <a:solidFill>
                  <a:srgbClr val="FF0000"/>
                </a:solidFill>
              </a:rPr>
              <a:t>Force</a:t>
            </a:r>
          </a:p>
          <a:p>
            <a:pPr marL="742950" indent="-742950">
              <a:buFont typeface="Calibri" panose="020F0502020204030204" pitchFamily="34" charset="0"/>
              <a:buAutoNum type="arabicPeriod"/>
            </a:pPr>
            <a:r>
              <a:rPr lang="en-US" altLang="en-US" sz="3600" dirty="0"/>
              <a:t>Poor </a:t>
            </a:r>
            <a:r>
              <a:rPr lang="en-US" altLang="en-US" sz="3600" dirty="0">
                <a:solidFill>
                  <a:srgbClr val="FF0000"/>
                </a:solidFill>
              </a:rPr>
              <a:t>Posture</a:t>
            </a:r>
          </a:p>
          <a:p>
            <a:pPr marL="742950" indent="-742950">
              <a:buFont typeface="Calibri" panose="020F0502020204030204" pitchFamily="34" charset="0"/>
              <a:buAutoNum type="arabicPeriod"/>
            </a:pPr>
            <a:r>
              <a:rPr lang="en-US" altLang="en-US" sz="3600" dirty="0"/>
              <a:t>Fast/prolonged </a:t>
            </a:r>
            <a:r>
              <a:rPr lang="en-US" altLang="en-US" sz="3600" dirty="0">
                <a:solidFill>
                  <a:srgbClr val="FF0000"/>
                </a:solidFill>
              </a:rPr>
              <a:t>Repetition</a:t>
            </a:r>
          </a:p>
          <a:p>
            <a:pPr marL="742950" indent="-742950">
              <a:buFont typeface="Calibri" panose="020F0502020204030204" pitchFamily="34" charset="0"/>
              <a:buAutoNum type="arabicPeriod"/>
            </a:pPr>
            <a:r>
              <a:rPr lang="en-US" altLang="en-US" sz="3600" dirty="0"/>
              <a:t>Stress from body </a:t>
            </a:r>
            <a:r>
              <a:rPr lang="en-US" altLang="en-US" sz="3600" dirty="0">
                <a:solidFill>
                  <a:srgbClr val="FF0000"/>
                </a:solidFill>
              </a:rPr>
              <a:t>Contact</a:t>
            </a:r>
          </a:p>
          <a:p>
            <a:pPr marL="742950" indent="-742950">
              <a:buFont typeface="Calibri" panose="020F0502020204030204" pitchFamily="34" charset="0"/>
              <a:buAutoNum type="arabicPeriod"/>
            </a:pPr>
            <a:r>
              <a:rPr lang="en-US" altLang="en-US" sz="3600" dirty="0"/>
              <a:t>Hand or body </a:t>
            </a:r>
            <a:r>
              <a:rPr lang="en-US" altLang="en-US" sz="3600" dirty="0">
                <a:solidFill>
                  <a:srgbClr val="FF0000"/>
                </a:solidFill>
              </a:rPr>
              <a:t>Vibration</a:t>
            </a:r>
          </a:p>
          <a:p>
            <a:pPr marL="742950" indent="-742950">
              <a:buFont typeface="Calibri" panose="020F0502020204030204" pitchFamily="34" charset="0"/>
              <a:buAutoNum type="arabicPeriod"/>
            </a:pPr>
            <a:r>
              <a:rPr lang="en-US" altLang="en-US" sz="3600" dirty="0"/>
              <a:t>Environment </a:t>
            </a:r>
            <a:r>
              <a:rPr lang="en-US" altLang="en-US" sz="3600" dirty="0">
                <a:solidFill>
                  <a:srgbClr val="FF0000"/>
                </a:solidFill>
              </a:rPr>
              <a:t>(cold)</a:t>
            </a:r>
          </a:p>
          <a:p>
            <a:pPr marL="0" indent="0">
              <a:buNone/>
            </a:pPr>
            <a:endParaRPr lang="en-US" altLang="en-US" sz="3600" dirty="0">
              <a:solidFill>
                <a:srgbClr val="FF0000"/>
              </a:solidFill>
            </a:endParaRPr>
          </a:p>
        </p:txBody>
      </p:sp>
    </p:spTree>
    <p:extLst>
      <p:ext uri="{BB962C8B-B14F-4D97-AF65-F5344CB8AC3E}">
        <p14:creationId xmlns:p14="http://schemas.microsoft.com/office/powerpoint/2010/main" val="899871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4"/>
          <p:cNvSpPr>
            <a:spLocks noGrp="1" noChangeArrowheads="1"/>
          </p:cNvSpPr>
          <p:nvPr>
            <p:ph type="title"/>
          </p:nvPr>
        </p:nvSpPr>
        <p:spPr>
          <a:xfrm>
            <a:off x="267287" y="180544"/>
            <a:ext cx="11690252" cy="976543"/>
          </a:xfrm>
        </p:spPr>
        <p:txBody>
          <a:bodyPr>
            <a:normAutofit fontScale="90000"/>
          </a:bodyPr>
          <a:lstStyle/>
          <a:p>
            <a:pPr eaLnBrk="1" hangingPunct="1"/>
            <a:r>
              <a:rPr lang="en-US" altLang="en-US" b="1" dirty="0">
                <a:latin typeface="+mn-lt"/>
              </a:rPr>
              <a:t>How Does the Weight of the Load Affect Your Low Back?</a:t>
            </a:r>
            <a:endParaRPr lang="en-US" altLang="en-US" sz="3600" b="1" dirty="0">
              <a:latin typeface="+mn-lt"/>
            </a:endParaRPr>
          </a:p>
        </p:txBody>
      </p:sp>
      <p:sp>
        <p:nvSpPr>
          <p:cNvPr id="8" name="TextBox 7"/>
          <p:cNvSpPr txBox="1"/>
          <p:nvPr/>
        </p:nvSpPr>
        <p:spPr>
          <a:xfrm>
            <a:off x="2232068" y="5487178"/>
            <a:ext cx="2182277" cy="523220"/>
          </a:xfrm>
          <a:prstGeom prst="rect">
            <a:avLst/>
          </a:prstGeom>
          <a:noFill/>
        </p:spPr>
        <p:txBody>
          <a:bodyPr wrap="square" rtlCol="0">
            <a:spAutoFit/>
          </a:bodyPr>
          <a:lstStyle/>
          <a:p>
            <a:r>
              <a:rPr lang="en-US" sz="2800" dirty="0"/>
              <a:t>Spinal Forces</a:t>
            </a:r>
          </a:p>
        </p:txBody>
      </p:sp>
      <p:cxnSp>
        <p:nvCxnSpPr>
          <p:cNvPr id="10" name="Straight Arrow Connector 9"/>
          <p:cNvCxnSpPr>
            <a:stCxn id="8" idx="1"/>
          </p:cNvCxnSpPr>
          <p:nvPr/>
        </p:nvCxnSpPr>
        <p:spPr>
          <a:xfrm flipH="1" flipV="1">
            <a:off x="414314" y="5741058"/>
            <a:ext cx="1817754" cy="77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14345" y="5741038"/>
            <a:ext cx="166063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50673" y="4724964"/>
            <a:ext cx="1285267" cy="523220"/>
          </a:xfrm>
          <a:prstGeom prst="rect">
            <a:avLst/>
          </a:prstGeom>
          <a:noFill/>
        </p:spPr>
        <p:txBody>
          <a:bodyPr wrap="square" rtlCol="0">
            <a:spAutoFit/>
          </a:bodyPr>
          <a:lstStyle/>
          <a:p>
            <a:r>
              <a:rPr lang="en-US" sz="1400" dirty="0">
                <a:solidFill>
                  <a:schemeClr val="bg1"/>
                </a:solidFill>
              </a:rPr>
              <a:t>* Spinal forces in inch-pounds</a:t>
            </a:r>
          </a:p>
        </p:txBody>
      </p:sp>
      <p:sp>
        <p:nvSpPr>
          <p:cNvPr id="20" name="TextBox 19"/>
          <p:cNvSpPr txBox="1"/>
          <p:nvPr/>
        </p:nvSpPr>
        <p:spPr>
          <a:xfrm>
            <a:off x="5660571" y="2385983"/>
            <a:ext cx="235132" cy="307777"/>
          </a:xfrm>
          <a:prstGeom prst="rect">
            <a:avLst/>
          </a:prstGeom>
          <a:noFill/>
        </p:spPr>
        <p:txBody>
          <a:bodyPr wrap="square" rtlCol="0">
            <a:spAutoFit/>
          </a:bodyPr>
          <a:lstStyle/>
          <a:p>
            <a:r>
              <a:rPr lang="en-US" sz="1400" dirty="0">
                <a:solidFill>
                  <a:schemeClr val="bg1"/>
                </a:solidFill>
              </a:rPr>
              <a:t>*</a:t>
            </a:r>
          </a:p>
        </p:txBody>
      </p:sp>
      <p:sp>
        <p:nvSpPr>
          <p:cNvPr id="21" name="TextBox 20"/>
          <p:cNvSpPr txBox="1"/>
          <p:nvPr/>
        </p:nvSpPr>
        <p:spPr>
          <a:xfrm>
            <a:off x="4110449" y="4242764"/>
            <a:ext cx="303899" cy="307777"/>
          </a:xfrm>
          <a:prstGeom prst="rect">
            <a:avLst/>
          </a:prstGeom>
          <a:noFill/>
        </p:spPr>
        <p:txBody>
          <a:bodyPr wrap="square" rtlCol="0">
            <a:spAutoFit/>
          </a:bodyPr>
          <a:lstStyle/>
          <a:p>
            <a:r>
              <a:rPr lang="en-US" sz="1400" dirty="0">
                <a:solidFill>
                  <a:schemeClr val="bg1"/>
                </a:solidFill>
              </a:rPr>
              <a:t>*</a:t>
            </a:r>
          </a:p>
        </p:txBody>
      </p:sp>
      <p:sp>
        <p:nvSpPr>
          <p:cNvPr id="24" name="TextBox 23"/>
          <p:cNvSpPr txBox="1"/>
          <p:nvPr/>
        </p:nvSpPr>
        <p:spPr>
          <a:xfrm>
            <a:off x="2612585" y="4574978"/>
            <a:ext cx="291737" cy="307777"/>
          </a:xfrm>
          <a:prstGeom prst="rect">
            <a:avLst/>
          </a:prstGeom>
          <a:noFill/>
        </p:spPr>
        <p:txBody>
          <a:bodyPr wrap="square" rtlCol="0">
            <a:spAutoFit/>
          </a:bodyPr>
          <a:lstStyle/>
          <a:p>
            <a:r>
              <a:rPr lang="en-US" sz="1400" dirty="0">
                <a:solidFill>
                  <a:schemeClr val="bg1"/>
                </a:solidFill>
              </a:rPr>
              <a:t>*</a:t>
            </a:r>
          </a:p>
        </p:txBody>
      </p:sp>
      <p:sp>
        <p:nvSpPr>
          <p:cNvPr id="25" name="TextBox 24"/>
          <p:cNvSpPr txBox="1"/>
          <p:nvPr/>
        </p:nvSpPr>
        <p:spPr>
          <a:xfrm>
            <a:off x="1193075" y="4888412"/>
            <a:ext cx="130116" cy="307777"/>
          </a:xfrm>
          <a:prstGeom prst="rect">
            <a:avLst/>
          </a:prstGeom>
          <a:noFill/>
        </p:spPr>
        <p:txBody>
          <a:bodyPr wrap="square" rtlCol="0">
            <a:spAutoFit/>
          </a:bodyPr>
          <a:lstStyle/>
          <a:p>
            <a:r>
              <a:rPr lang="en-US" sz="1400" dirty="0">
                <a:solidFill>
                  <a:schemeClr val="bg1"/>
                </a:solidFill>
              </a:rPr>
              <a:t>*</a:t>
            </a:r>
          </a:p>
        </p:txBody>
      </p:sp>
      <p:pic>
        <p:nvPicPr>
          <p:cNvPr id="3" name="Picture 2"/>
          <p:cNvPicPr>
            <a:picLocks noChangeAspect="1"/>
          </p:cNvPicPr>
          <p:nvPr/>
        </p:nvPicPr>
        <p:blipFill>
          <a:blip r:embed="rId3"/>
          <a:stretch>
            <a:fillRect/>
          </a:stretch>
        </p:blipFill>
        <p:spPr>
          <a:xfrm>
            <a:off x="541927" y="1456271"/>
            <a:ext cx="5401524" cy="4157832"/>
          </a:xfrm>
          <a:prstGeom prst="rect">
            <a:avLst/>
          </a:prstGeom>
        </p:spPr>
      </p:pic>
      <p:sp>
        <p:nvSpPr>
          <p:cNvPr id="31" name="Rectangle 30"/>
          <p:cNvSpPr/>
          <p:nvPr/>
        </p:nvSpPr>
        <p:spPr>
          <a:xfrm rot="16200000">
            <a:off x="-1057456" y="3858261"/>
            <a:ext cx="3026980" cy="230832"/>
          </a:xfrm>
          <a:prstGeom prst="rect">
            <a:avLst/>
          </a:prstGeom>
        </p:spPr>
        <p:txBody>
          <a:bodyPr wrap="square">
            <a:spAutoFit/>
          </a:bodyPr>
          <a:lstStyle/>
          <a:p>
            <a:r>
              <a:rPr lang="en-US" sz="900" dirty="0"/>
              <a:t>Image courtesy of Washington University in St. Louis</a:t>
            </a:r>
          </a:p>
        </p:txBody>
      </p:sp>
      <p:pic>
        <p:nvPicPr>
          <p:cNvPr id="32" name="Picture 3" descr="C:\Users\gbarlet\Documents\r2p\BBP MMH\Ergonomics Training Program\Photo Sources\lifting stanc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2899" y="1182842"/>
            <a:ext cx="1372656" cy="18918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39">
            <a:extLst>
              <a:ext uri="{FF2B5EF4-FFF2-40B4-BE49-F238E27FC236}">
                <a16:creationId xmlns:a16="http://schemas.microsoft.com/office/drawing/2014/main" id="{1DC97C6C-AB11-4AFD-A0BB-44C098CD8CF8}"/>
              </a:ext>
            </a:extLst>
          </p:cNvPr>
          <p:cNvSpPr txBox="1"/>
          <p:nvPr/>
        </p:nvSpPr>
        <p:spPr>
          <a:xfrm>
            <a:off x="9004995" y="1641748"/>
            <a:ext cx="2780072" cy="1316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r>
              <a:rPr lang="en-US" sz="2400" dirty="0">
                <a:solidFill>
                  <a:srgbClr val="FF0000"/>
                </a:solidFill>
                <a:ea typeface="Calibri" panose="020F0502020204030204" pitchFamily="34" charset="0"/>
                <a:cs typeface="Times New Roman" panose="02020603050405020304" pitchFamily="18" charset="0"/>
              </a:rPr>
              <a:t>Rounded back, high disc pressure </a:t>
            </a:r>
            <a:endParaRPr lang="en-US" sz="2400" dirty="0">
              <a:solidFill>
                <a:prstClr val="black"/>
              </a:solidFill>
              <a:ea typeface="Calibri" panose="020F0502020204030204" pitchFamily="34" charset="0"/>
              <a:cs typeface="Times New Roman" panose="02020603050405020304" pitchFamily="18" charset="0"/>
            </a:endParaRPr>
          </a:p>
        </p:txBody>
      </p:sp>
      <p:pic>
        <p:nvPicPr>
          <p:cNvPr id="34" name="Picture 2" descr="C:\Users\gbarlet\Documents\r2p\BBP MMH\Ergonomics Training Program\Photo Sources\lifting stance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2899" y="3489314"/>
            <a:ext cx="1657931" cy="19387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238">
            <a:extLst>
              <a:ext uri="{FF2B5EF4-FFF2-40B4-BE49-F238E27FC236}">
                <a16:creationId xmlns:a16="http://schemas.microsoft.com/office/drawing/2014/main" id="{3BB5347E-732F-43CA-975A-8552A643352E}"/>
              </a:ext>
            </a:extLst>
          </p:cNvPr>
          <p:cNvSpPr txBox="1"/>
          <p:nvPr/>
        </p:nvSpPr>
        <p:spPr>
          <a:xfrm>
            <a:off x="9177030" y="4115613"/>
            <a:ext cx="2827807" cy="14848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r>
              <a:rPr lang="en-US" sz="2400" dirty="0">
                <a:solidFill>
                  <a:srgbClr val="00B050"/>
                </a:solidFill>
                <a:ea typeface="Calibri" panose="020F0502020204030204" pitchFamily="34" charset="0"/>
                <a:cs typeface="Times New Roman" panose="02020603050405020304" pitchFamily="18" charset="0"/>
              </a:rPr>
              <a:t>Locked back, </a:t>
            </a:r>
            <a:endParaRPr lang="en-US" sz="2400" dirty="0">
              <a:solidFill>
                <a:prstClr val="black"/>
              </a:solidFill>
              <a:ea typeface="Calibri" panose="020F0502020204030204" pitchFamily="34" charset="0"/>
              <a:cs typeface="Times New Roman" panose="02020603050405020304" pitchFamily="18" charset="0"/>
            </a:endParaRPr>
          </a:p>
          <a:p>
            <a:r>
              <a:rPr lang="en-US" sz="2400" dirty="0">
                <a:solidFill>
                  <a:srgbClr val="00B050"/>
                </a:solidFill>
                <a:ea typeface="Calibri" panose="020F0502020204030204" pitchFamily="34" charset="0"/>
                <a:cs typeface="Times New Roman" panose="02020603050405020304" pitchFamily="18" charset="0"/>
              </a:rPr>
              <a:t>low disc pressure</a:t>
            </a:r>
          </a:p>
        </p:txBody>
      </p:sp>
      <p:sp>
        <p:nvSpPr>
          <p:cNvPr id="36" name="Rectangle 35"/>
          <p:cNvSpPr/>
          <p:nvPr/>
        </p:nvSpPr>
        <p:spPr>
          <a:xfrm>
            <a:off x="7584587" y="5514076"/>
            <a:ext cx="1592443" cy="230832"/>
          </a:xfrm>
          <a:prstGeom prst="rect">
            <a:avLst/>
          </a:prstGeom>
        </p:spPr>
        <p:txBody>
          <a:bodyPr wrap="square">
            <a:spAutoFit/>
          </a:bodyPr>
          <a:lstStyle/>
          <a:p>
            <a:r>
              <a:rPr lang="en-US" sz="900" dirty="0">
                <a:solidFill>
                  <a:prstClr val="black"/>
                </a:solidFill>
              </a:rPr>
              <a:t>Maanas/Shutterstock.com</a:t>
            </a:r>
          </a:p>
        </p:txBody>
      </p:sp>
    </p:spTree>
    <p:extLst>
      <p:ext uri="{BB962C8B-B14F-4D97-AF65-F5344CB8AC3E}">
        <p14:creationId xmlns:p14="http://schemas.microsoft.com/office/powerpoint/2010/main" val="146071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75" y="174395"/>
            <a:ext cx="10515600" cy="1197091"/>
          </a:xfrm>
        </p:spPr>
        <p:txBody>
          <a:bodyPr>
            <a:normAutofit/>
          </a:bodyPr>
          <a:lstStyle/>
          <a:p>
            <a:r>
              <a:rPr lang="en-US" sz="4000" b="1" dirty="0">
                <a:latin typeface="+mn-lt"/>
              </a:rPr>
              <a:t>What Is the Hierarchy of Ergonomic Controls?</a:t>
            </a:r>
          </a:p>
        </p:txBody>
      </p:sp>
      <p:grpSp>
        <p:nvGrpSpPr>
          <p:cNvPr id="4" name="Group 10"/>
          <p:cNvGrpSpPr>
            <a:grpSpLocks/>
          </p:cNvGrpSpPr>
          <p:nvPr/>
        </p:nvGrpSpPr>
        <p:grpSpPr bwMode="auto">
          <a:xfrm>
            <a:off x="1091537" y="1315287"/>
            <a:ext cx="6889303" cy="4718479"/>
            <a:chOff x="-744780" y="1947472"/>
            <a:chExt cx="6889471" cy="4718442"/>
          </a:xfrm>
        </p:grpSpPr>
        <p:grpSp>
          <p:nvGrpSpPr>
            <p:cNvPr id="6" name="Group 20"/>
            <p:cNvGrpSpPr>
              <a:grpSpLocks/>
            </p:cNvGrpSpPr>
            <p:nvPr/>
          </p:nvGrpSpPr>
          <p:grpSpPr bwMode="auto">
            <a:xfrm>
              <a:off x="228600" y="1947472"/>
              <a:ext cx="5916091" cy="4718442"/>
              <a:chOff x="5483942" y="2139287"/>
              <a:chExt cx="5916091" cy="4718714"/>
            </a:xfrm>
          </p:grpSpPr>
          <p:grpSp>
            <p:nvGrpSpPr>
              <p:cNvPr id="12" name="Group 16"/>
              <p:cNvGrpSpPr>
                <a:grpSpLocks/>
              </p:cNvGrpSpPr>
              <p:nvPr/>
            </p:nvGrpSpPr>
            <p:grpSpPr bwMode="auto">
              <a:xfrm>
                <a:off x="5483942" y="2139287"/>
                <a:ext cx="5916091" cy="4718714"/>
                <a:chOff x="-26694" y="1833359"/>
                <a:chExt cx="5916091" cy="4718714"/>
              </a:xfrm>
            </p:grpSpPr>
            <p:pic>
              <p:nvPicPr>
                <p:cNvPr id="17" name="Picture 2"/>
                <p:cNvPicPr>
                  <a:picLocks noChangeAspect="1"/>
                </p:cNvPicPr>
                <p:nvPr/>
              </p:nvPicPr>
              <p:blipFill>
                <a:blip r:embed="rId3">
                  <a:extLst>
                    <a:ext uri="{28A0092B-C50C-407E-A947-70E740481C1C}">
                      <a14:useLocalDpi xmlns:a14="http://schemas.microsoft.com/office/drawing/2010/main" val="0"/>
                    </a:ext>
                  </a:extLst>
                </a:blip>
                <a:srcRect b="79131"/>
                <a:stretch>
                  <a:fillRect/>
                </a:stretch>
              </p:blipFill>
              <p:spPr bwMode="auto">
                <a:xfrm>
                  <a:off x="-24236" y="1833359"/>
                  <a:ext cx="5913633" cy="98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p:cNvPicPr>
                <p:nvPr/>
              </p:nvPicPr>
              <p:blipFill>
                <a:blip r:embed="rId4">
                  <a:extLst>
                    <a:ext uri="{28A0092B-C50C-407E-A947-70E740481C1C}">
                      <a14:useLocalDpi xmlns:a14="http://schemas.microsoft.com/office/drawing/2010/main" val="0"/>
                    </a:ext>
                  </a:extLst>
                </a:blip>
                <a:srcRect t="20869" b="56552"/>
                <a:stretch>
                  <a:fillRect/>
                </a:stretch>
              </p:blipFill>
              <p:spPr bwMode="auto">
                <a:xfrm>
                  <a:off x="-24236" y="2819400"/>
                  <a:ext cx="59136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p:cNvPicPr>
                  <a:picLocks noChangeAspect="1"/>
                </p:cNvPicPr>
                <p:nvPr/>
              </p:nvPicPr>
              <p:blipFill>
                <a:blip r:embed="rId5">
                  <a:extLst>
                    <a:ext uri="{28A0092B-C50C-407E-A947-70E740481C1C}">
                      <a14:useLocalDpi xmlns:a14="http://schemas.microsoft.com/office/drawing/2010/main" val="0"/>
                    </a:ext>
                  </a:extLst>
                </a:blip>
                <a:srcRect t="43596" b="30566"/>
                <a:stretch>
                  <a:fillRect/>
                </a:stretch>
              </p:blipFill>
              <p:spPr bwMode="auto">
                <a:xfrm>
                  <a:off x="-26694" y="3886201"/>
                  <a:ext cx="591609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p:cNvPicPr>
                <p:nvPr/>
              </p:nvPicPr>
              <p:blipFill>
                <a:blip r:embed="rId6">
                  <a:extLst>
                    <a:ext uri="{28A0092B-C50C-407E-A947-70E740481C1C}">
                      <a14:useLocalDpi xmlns:a14="http://schemas.microsoft.com/office/drawing/2010/main" val="0"/>
                    </a:ext>
                  </a:extLst>
                </a:blip>
                <a:srcRect t="69342"/>
                <a:stretch>
                  <a:fillRect/>
                </a:stretch>
              </p:blipFill>
              <p:spPr bwMode="auto">
                <a:xfrm>
                  <a:off x="-26694" y="5105401"/>
                  <a:ext cx="5913633" cy="144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p:cNvSpPr txBox="1"/>
              <p:nvPr/>
            </p:nvSpPr>
            <p:spPr>
              <a:xfrm>
                <a:off x="7441160" y="4432179"/>
                <a:ext cx="184735" cy="584804"/>
              </a:xfrm>
              <a:prstGeom prst="rect">
                <a:avLst/>
              </a:prstGeom>
              <a:noFill/>
            </p:spPr>
            <p:txBody>
              <a:bodyPr wrap="none">
                <a:spAutoFit/>
              </a:bodyPr>
              <a:lstStyle/>
              <a:p>
                <a:pPr>
                  <a:defRPr/>
                </a:pPr>
                <a:endParaRPr lang="en-US" sz="3200" b="1" dirty="0">
                  <a:solidFill>
                    <a:schemeClr val="bg1"/>
                  </a:solidFill>
                  <a:latin typeface="+mj-lt"/>
                </a:endParaRPr>
              </a:p>
            </p:txBody>
          </p:sp>
          <p:sp>
            <p:nvSpPr>
              <p:cNvPr id="16" name="TextBox 15"/>
              <p:cNvSpPr txBox="1"/>
              <p:nvPr/>
            </p:nvSpPr>
            <p:spPr>
              <a:xfrm>
                <a:off x="7861857" y="5492682"/>
                <a:ext cx="184735" cy="584804"/>
              </a:xfrm>
              <a:prstGeom prst="rect">
                <a:avLst/>
              </a:prstGeom>
              <a:noFill/>
            </p:spPr>
            <p:txBody>
              <a:bodyPr wrap="none">
                <a:spAutoFit/>
              </a:bodyPr>
              <a:lstStyle/>
              <a:p>
                <a:pPr>
                  <a:defRPr/>
                </a:pPr>
                <a:endParaRPr lang="en-US" sz="3200" b="1" dirty="0">
                  <a:solidFill>
                    <a:schemeClr val="bg1"/>
                  </a:solidFill>
                  <a:latin typeface="+mj-lt"/>
                </a:endParaRPr>
              </a:p>
            </p:txBody>
          </p:sp>
        </p:grpSp>
        <p:cxnSp>
          <p:nvCxnSpPr>
            <p:cNvPr id="7" name="Straight Arrow Connector 6"/>
            <p:cNvCxnSpPr/>
            <p:nvPr/>
          </p:nvCxnSpPr>
          <p:spPr>
            <a:xfrm flipV="1">
              <a:off x="-744780" y="1955837"/>
              <a:ext cx="0" cy="4410041"/>
            </a:xfrm>
            <a:prstGeom prst="straightConnector1">
              <a:avLst/>
            </a:prstGeom>
            <a:ln w="76200">
              <a:solidFill>
                <a:srgbClr val="22B14C"/>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8726" y="2143160"/>
              <a:ext cx="870324" cy="523216"/>
            </a:xfrm>
            <a:prstGeom prst="rect">
              <a:avLst/>
            </a:prstGeom>
            <a:noFill/>
          </p:spPr>
          <p:txBody>
            <a:bodyPr wrap="none">
              <a:spAutoFit/>
            </a:bodyPr>
            <a:lstStyle/>
            <a:p>
              <a:pPr>
                <a:defRPr/>
              </a:pPr>
              <a:r>
                <a:rPr lang="en-US" sz="2800" b="1" dirty="0">
                  <a:solidFill>
                    <a:srgbClr val="22B14C"/>
                  </a:solidFill>
                  <a:latin typeface="+mj-lt"/>
                </a:rPr>
                <a:t>BEST</a:t>
              </a:r>
            </a:p>
          </p:txBody>
        </p:sp>
        <p:sp>
          <p:nvSpPr>
            <p:cNvPr id="9" name="TextBox 8"/>
            <p:cNvSpPr txBox="1"/>
            <p:nvPr/>
          </p:nvSpPr>
          <p:spPr>
            <a:xfrm>
              <a:off x="-598726" y="3246465"/>
              <a:ext cx="1249539" cy="523216"/>
            </a:xfrm>
            <a:prstGeom prst="rect">
              <a:avLst/>
            </a:prstGeom>
            <a:noFill/>
          </p:spPr>
          <p:txBody>
            <a:bodyPr wrap="none">
              <a:spAutoFit/>
            </a:bodyPr>
            <a:lstStyle/>
            <a:p>
              <a:pPr>
                <a:defRPr/>
              </a:pPr>
              <a:r>
                <a:rPr lang="en-US" sz="2800" b="1" dirty="0">
                  <a:solidFill>
                    <a:srgbClr val="A349A4"/>
                  </a:solidFill>
                  <a:latin typeface="+mj-lt"/>
                </a:rPr>
                <a:t>BETTER</a:t>
              </a:r>
            </a:p>
          </p:txBody>
        </p:sp>
        <p:sp>
          <p:nvSpPr>
            <p:cNvPr id="10" name="TextBox 9"/>
            <p:cNvSpPr txBox="1"/>
            <p:nvPr/>
          </p:nvSpPr>
          <p:spPr>
            <a:xfrm>
              <a:off x="-598726" y="4416442"/>
              <a:ext cx="1080771" cy="523216"/>
            </a:xfrm>
            <a:prstGeom prst="rect">
              <a:avLst/>
            </a:prstGeom>
            <a:noFill/>
          </p:spPr>
          <p:txBody>
            <a:bodyPr wrap="none">
              <a:spAutoFit/>
            </a:bodyPr>
            <a:lstStyle/>
            <a:p>
              <a:pPr>
                <a:defRPr/>
              </a:pPr>
              <a:r>
                <a:rPr lang="en-US" sz="2800" b="1" dirty="0">
                  <a:solidFill>
                    <a:srgbClr val="0070C0"/>
                  </a:solidFill>
                  <a:latin typeface="+mj-lt"/>
                </a:rPr>
                <a:t>GOOD</a:t>
              </a:r>
            </a:p>
          </p:txBody>
        </p:sp>
        <p:sp>
          <p:nvSpPr>
            <p:cNvPr id="11" name="TextBox 10"/>
            <p:cNvSpPr txBox="1"/>
            <p:nvPr/>
          </p:nvSpPr>
          <p:spPr>
            <a:xfrm>
              <a:off x="-455848" y="5827720"/>
              <a:ext cx="593446" cy="523216"/>
            </a:xfrm>
            <a:prstGeom prst="rect">
              <a:avLst/>
            </a:prstGeom>
            <a:noFill/>
          </p:spPr>
          <p:txBody>
            <a:bodyPr wrap="none">
              <a:spAutoFit/>
            </a:bodyPr>
            <a:lstStyle/>
            <a:p>
              <a:pPr>
                <a:defRPr/>
              </a:pPr>
              <a:r>
                <a:rPr lang="en-US" sz="2800" b="1" dirty="0">
                  <a:solidFill>
                    <a:srgbClr val="FF9900"/>
                  </a:solidFill>
                  <a:latin typeface="+mj-lt"/>
                </a:rPr>
                <a:t>OK</a:t>
              </a:r>
            </a:p>
          </p:txBody>
        </p:sp>
      </p:grpSp>
    </p:spTree>
    <p:extLst>
      <p:ext uri="{BB962C8B-B14F-4D97-AF65-F5344CB8AC3E}">
        <p14:creationId xmlns:p14="http://schemas.microsoft.com/office/powerpoint/2010/main" val="2411277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10361</TotalTime>
  <Words>2749</Words>
  <Application>Microsoft Office PowerPoint</Application>
  <PresentationFormat>Widescreen</PresentationFormat>
  <Paragraphs>653</Paragraphs>
  <Slides>28</Slides>
  <Notes>28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28</vt:i4>
      </vt:variant>
    </vt:vector>
  </HeadingPairs>
  <TitlesOfParts>
    <vt:vector size="40" baseType="lpstr">
      <vt:lpstr>Arial</vt:lpstr>
      <vt:lpstr>Calibri</vt:lpstr>
      <vt:lpstr>Calibri Light</vt:lpstr>
      <vt:lpstr>Times New Roman</vt:lpstr>
      <vt:lpstr>Wingdings</vt:lpstr>
      <vt:lpstr>Wingdings 2</vt:lpstr>
      <vt:lpstr>Office Theme</vt:lpstr>
      <vt:lpstr>1_Office Theme</vt:lpstr>
      <vt:lpstr>4_Office Theme</vt:lpstr>
      <vt:lpstr>5_Office Theme</vt:lpstr>
      <vt:lpstr>6_Office Theme</vt:lpstr>
      <vt:lpstr>2_Office Theme</vt:lpstr>
      <vt:lpstr>Ergonomics Reducing the Risks for Soft Tissue Injuries</vt:lpstr>
      <vt:lpstr>Objectives:</vt:lpstr>
      <vt:lpstr>Sprains, Strains, and Other Soft Tissue Injuries  Are Common</vt:lpstr>
      <vt:lpstr>Sprains, Strains, and Other Soft Tissue Injuries or Musculoskeletal Disorders (MSDs)</vt:lpstr>
      <vt:lpstr>Soft Tissue Symptoms and Injury Risk Continuum</vt:lpstr>
      <vt:lpstr>What is Ergonomics?</vt:lpstr>
      <vt:lpstr>Review: Identify Ergonomic Hazards</vt:lpstr>
      <vt:lpstr>How Does the Weight of the Load Affect Your Low Back?</vt:lpstr>
      <vt:lpstr>What Is the Hierarchy of Ergonomic Controls?</vt:lpstr>
      <vt:lpstr>Hierarchy of Ergonomic Controls to Reduce the Risk</vt:lpstr>
      <vt:lpstr>Reduce Force: Move Materials with Lifting Equipment</vt:lpstr>
      <vt:lpstr>Ground-Level Tasks</vt:lpstr>
      <vt:lpstr>Overhead Work (Ladder, Lift)</vt:lpstr>
      <vt:lpstr>Best Practice Matrix: Hierarchy of Ergonomic Controls</vt:lpstr>
      <vt:lpstr>How Would You Fill in This Table?</vt:lpstr>
      <vt:lpstr>Sample Job Hazard Assessment with Ergonomics</vt:lpstr>
      <vt:lpstr>PowerPoint Presentation</vt:lpstr>
      <vt:lpstr>PowerPoint Presentation</vt:lpstr>
      <vt:lpstr>Review of Safe Lift Training Methods</vt:lpstr>
      <vt:lpstr>Two-Person Lift – 10’ Pole, Method II</vt:lpstr>
      <vt:lpstr>Interactive Training and Coaching Resources to Reduce Manual Material Handling Risks</vt:lpstr>
      <vt:lpstr>Interactive Training &amp; Coaching Resources</vt:lpstr>
      <vt:lpstr>PowerPoint Presentation</vt:lpstr>
      <vt:lpstr>Games to Play on Smartphones</vt:lpstr>
      <vt:lpstr>Instructions for Downloading the Interactive Training &amp; Coaching Resources and the Games</vt:lpstr>
      <vt:lpstr>Why Is It Important to Always Follow Safe Lifting Practices?</vt:lpstr>
      <vt:lpstr>Resources to Help You Protect Yourself</vt:lpstr>
      <vt:lpstr>Questions?</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Kinghorn, Anna</dc:creator>
  <cp:lastModifiedBy>Grace Barlet</cp:lastModifiedBy>
  <cp:revision>342</cp:revision>
  <cp:lastPrinted>2019-12-16T20:11:40Z</cp:lastPrinted>
  <dcterms:created xsi:type="dcterms:W3CDTF">2019-05-08T18:56:27Z</dcterms:created>
  <dcterms:modified xsi:type="dcterms:W3CDTF">2020-02-25T14:45:34Z</dcterms:modified>
</cp:coreProperties>
</file>